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1" r:id="rId3"/>
    <p:sldId id="282" r:id="rId4"/>
    <p:sldId id="283" r:id="rId5"/>
    <p:sldId id="284" r:id="rId6"/>
    <p:sldId id="286" r:id="rId7"/>
    <p:sldId id="287" r:id="rId8"/>
    <p:sldId id="288" r:id="rId9"/>
    <p:sldId id="289" r:id="rId10"/>
    <p:sldId id="305" r:id="rId11"/>
    <p:sldId id="291" r:id="rId12"/>
    <p:sldId id="292" r:id="rId13"/>
    <p:sldId id="294" r:id="rId14"/>
    <p:sldId id="296" r:id="rId15"/>
    <p:sldId id="297" r:id="rId16"/>
    <p:sldId id="301" r:id="rId17"/>
    <p:sldId id="300" r:id="rId18"/>
    <p:sldId id="302" r:id="rId19"/>
    <p:sldId id="303" r:id="rId20"/>
    <p:sldId id="299" r:id="rId21"/>
    <p:sldId id="304" r:id="rId22"/>
    <p:sldId id="306" r:id="rId23"/>
    <p:sldId id="307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9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7F9B5-4E71-4F2A-9B62-3E1834C399F4}" type="datetimeFigureOut">
              <a:rPr lang="en-US" smtClean="0"/>
              <a:t>5/7/2016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D9162-0E90-49C8-B5D7-113C55834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696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7F9B5-4E71-4F2A-9B62-3E1834C399F4}" type="datetimeFigureOut">
              <a:rPr lang="en-US" smtClean="0"/>
              <a:t>5/7/2016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D9162-0E90-49C8-B5D7-113C55834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287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7F9B5-4E71-4F2A-9B62-3E1834C399F4}" type="datetimeFigureOut">
              <a:rPr lang="en-US" smtClean="0"/>
              <a:t>5/7/2016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D9162-0E90-49C8-B5D7-113C55834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181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7F9B5-4E71-4F2A-9B62-3E1834C399F4}" type="datetimeFigureOut">
              <a:rPr lang="en-US" smtClean="0"/>
              <a:t>5/7/2016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D9162-0E90-49C8-B5D7-113C55834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346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7F9B5-4E71-4F2A-9B62-3E1834C399F4}" type="datetimeFigureOut">
              <a:rPr lang="en-US" smtClean="0"/>
              <a:t>5/7/2016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D9162-0E90-49C8-B5D7-113C55834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106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7F9B5-4E71-4F2A-9B62-3E1834C399F4}" type="datetimeFigureOut">
              <a:rPr lang="en-US" smtClean="0"/>
              <a:t>5/7/2016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D9162-0E90-49C8-B5D7-113C55834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913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7F9B5-4E71-4F2A-9B62-3E1834C399F4}" type="datetimeFigureOut">
              <a:rPr lang="en-US" smtClean="0"/>
              <a:t>5/7/2016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D9162-0E90-49C8-B5D7-113C55834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83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7F9B5-4E71-4F2A-9B62-3E1834C399F4}" type="datetimeFigureOut">
              <a:rPr lang="en-US" smtClean="0"/>
              <a:t>5/7/2016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D9162-0E90-49C8-B5D7-113C55834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202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7F9B5-4E71-4F2A-9B62-3E1834C399F4}" type="datetimeFigureOut">
              <a:rPr lang="en-US" smtClean="0"/>
              <a:t>5/7/2016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D9162-0E90-49C8-B5D7-113C55834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758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7F9B5-4E71-4F2A-9B62-3E1834C399F4}" type="datetimeFigureOut">
              <a:rPr lang="en-US" smtClean="0"/>
              <a:t>5/7/2016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D9162-0E90-49C8-B5D7-113C55834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276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7F9B5-4E71-4F2A-9B62-3E1834C399F4}" type="datetimeFigureOut">
              <a:rPr lang="en-US" smtClean="0"/>
              <a:t>5/7/2016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D9162-0E90-49C8-B5D7-113C55834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848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7F9B5-4E71-4F2A-9B62-3E1834C399F4}" type="datetimeFigureOut">
              <a:rPr lang="en-US" smtClean="0"/>
              <a:t>5/7/2016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D9162-0E90-49C8-B5D7-113C55834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737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SIMD Array Processor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24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Broadcast </a:t>
            </a:r>
            <a:r>
              <a:rPr lang="en-US" dirty="0" smtClean="0"/>
              <a:t>on </a:t>
            </a:r>
            <a:r>
              <a:rPr lang="en-US" dirty="0"/>
              <a:t>a Hypercube: Example 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0200" y="5650201"/>
            <a:ext cx="6172200" cy="1173163"/>
          </a:xfrm>
        </p:spPr>
        <p:txBody>
          <a:bodyPr/>
          <a:lstStyle/>
          <a:p>
            <a:pPr algn="ctr">
              <a:lnSpc>
                <a:spcPct val="90000"/>
              </a:lnSpc>
              <a:buFontTx/>
              <a:buNone/>
            </a:pPr>
            <a:r>
              <a:rPr lang="en-US" dirty="0"/>
              <a:t>One-to-all broadcast on a three-dimensional hypercube. </a:t>
            </a:r>
          </a:p>
        </p:txBody>
      </p:sp>
      <p:pic>
        <p:nvPicPr>
          <p:cNvPr id="2560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00200"/>
            <a:ext cx="7162799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8738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 O(n log</a:t>
            </a:r>
            <a:r>
              <a:rPr lang="en-US" baseline="-25000" dirty="0" smtClean="0"/>
              <a:t>2</a:t>
            </a:r>
            <a:r>
              <a:rPr lang="en-US" dirty="0" smtClean="0"/>
              <a:t>n ) algorithm for matrix multiplication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7800"/>
                <a:ext cx="8229600" cy="5105400"/>
              </a:xfrm>
            </p:spPr>
            <p:txBody>
              <a:bodyPr>
                <a:normAutofit fontScale="92500" lnSpcReduction="20000"/>
              </a:bodyPr>
              <a:lstStyle/>
              <a:p>
                <a:pPr algn="just"/>
                <a:r>
                  <a:rPr lang="en-US" dirty="0" smtClean="0"/>
                  <a:t>If we increase the number of processor to n</a:t>
                </a:r>
                <a:r>
                  <a:rPr lang="en-US" baseline="30000" dirty="0" smtClean="0"/>
                  <a:t>2</a:t>
                </a:r>
                <a:r>
                  <a:rPr lang="en-US" dirty="0" smtClean="0"/>
                  <a:t>, an O(nlog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n) algorithm can be devised to multiply the two </a:t>
                </a:r>
                <a:r>
                  <a:rPr lang="en-US" dirty="0" err="1" smtClean="0"/>
                  <a:t>nxn</a:t>
                </a:r>
                <a:r>
                  <a:rPr lang="en-US" dirty="0" smtClean="0"/>
                  <a:t> matrices A and B.</a:t>
                </a:r>
              </a:p>
              <a:p>
                <a:pPr algn="just"/>
                <a:r>
                  <a:rPr lang="en-US" dirty="0" smtClean="0"/>
                  <a:t>Let n=2</a:t>
                </a:r>
                <a:r>
                  <a:rPr lang="en-US" baseline="30000" dirty="0" smtClean="0"/>
                  <a:t>m   </a:t>
                </a:r>
              </a:p>
              <a:p>
                <a:pPr algn="just"/>
                <a:r>
                  <a:rPr lang="en-US" dirty="0" smtClean="0"/>
                  <a:t>Consider an array processor whose </a:t>
                </a:r>
                <a:r>
                  <a:rPr lang="en-US" dirty="0"/>
                  <a:t>n</a:t>
                </a:r>
                <a:r>
                  <a:rPr lang="en-US" baseline="30000" dirty="0"/>
                  <a:t>2 </a:t>
                </a:r>
                <a:r>
                  <a:rPr lang="en-US" dirty="0" smtClean="0"/>
                  <a:t>=2</a:t>
                </a:r>
                <a:r>
                  <a:rPr lang="en-US" baseline="30000" dirty="0" smtClean="0"/>
                  <a:t>2m</a:t>
                </a:r>
                <a:r>
                  <a:rPr lang="en-US" dirty="0" smtClean="0"/>
                  <a:t> PEs are located at the </a:t>
                </a:r>
                <a:r>
                  <a:rPr lang="en-US" dirty="0"/>
                  <a:t>2</a:t>
                </a:r>
                <a:r>
                  <a:rPr lang="en-US" baseline="30000" dirty="0"/>
                  <a:t>2m</a:t>
                </a:r>
                <a:r>
                  <a:rPr lang="en-US" dirty="0" smtClean="0"/>
                  <a:t> vertices of a 2m-cube network</a:t>
                </a:r>
              </a:p>
              <a:p>
                <a:pPr marL="0" indent="0" algn="just">
                  <a:buNone/>
                </a:pPr>
                <a:endParaRPr lang="en-US" dirty="0" smtClean="0"/>
              </a:p>
              <a:p>
                <a:pPr marL="0" indent="0" algn="just">
                  <a:buNone/>
                </a:pPr>
                <a:r>
                  <a:rPr lang="en-US" dirty="0" smtClean="0"/>
                  <a:t>Example : n=4, m=2</a:t>
                </a:r>
              </a:p>
              <a:p>
                <a:pPr algn="just">
                  <a:buFont typeface="Wingdings" pitchFamily="2" charset="2"/>
                  <a:buChar char="Ø"/>
                </a:pPr>
                <a:r>
                  <a:rPr lang="en-US" dirty="0" smtClean="0"/>
                  <a:t>Consider </a:t>
                </a:r>
                <a:r>
                  <a:rPr lang="en-US" dirty="0"/>
                  <a:t>an array processor whose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=</a:t>
                </a:r>
                <a:r>
                  <a:rPr lang="en-US" dirty="0"/>
                  <a:t>16=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∗2</m:t>
                        </m:r>
                      </m:sup>
                    </m:sSup>
                  </m:oMath>
                </a14:m>
                <a:r>
                  <a:rPr lang="en-US" dirty="0"/>
                  <a:t> PEs are located at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∗2</m:t>
                        </m:r>
                      </m:sup>
                    </m:sSup>
                  </m:oMath>
                </a14:m>
                <a:r>
                  <a:rPr lang="en-US" dirty="0"/>
                  <a:t> vertices of a 2</a:t>
                </a:r>
                <a:r>
                  <a:rPr lang="en-US" dirty="0">
                    <a:solidFill>
                      <a:srgbClr val="FF0000"/>
                    </a:solidFill>
                  </a:rPr>
                  <a:t>*2</a:t>
                </a:r>
                <a:r>
                  <a:rPr lang="en-US" dirty="0"/>
                  <a:t>-cube network.</a:t>
                </a:r>
              </a:p>
              <a:p>
                <a:pPr algn="just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7800"/>
                <a:ext cx="8229600" cy="5105400"/>
              </a:xfrm>
              <a:blipFill rotWithShape="1">
                <a:blip r:embed="rId2"/>
                <a:stretch>
                  <a:fillRect l="-1704" t="-3106" r="-1704" b="-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4323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 O(n log</a:t>
            </a:r>
            <a:r>
              <a:rPr lang="en-US" baseline="-25000" dirty="0"/>
              <a:t>2</a:t>
            </a:r>
            <a:r>
              <a:rPr lang="en-US" dirty="0"/>
              <a:t>n ) algorithm for matrix multiplication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458200" cy="49530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A 2m-cube network can be considered as two 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(</a:t>
            </a:r>
            <a:r>
              <a:rPr lang="en-US" dirty="0"/>
              <a:t>2m – 1) cube networks linked together by 2</a:t>
            </a:r>
            <a:r>
              <a:rPr lang="en-US" baseline="30000" dirty="0"/>
              <a:t>2m-1 </a:t>
            </a:r>
            <a:r>
              <a:rPr lang="en-US" dirty="0"/>
              <a:t>extra edges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endParaRPr lang="en-US" dirty="0"/>
          </a:p>
          <a:p>
            <a:pPr algn="just">
              <a:lnSpc>
                <a:spcPct val="120000"/>
              </a:lnSpc>
            </a:pPr>
            <a:r>
              <a:rPr lang="en-US" dirty="0" smtClean="0"/>
              <a:t>So </a:t>
            </a:r>
            <a:r>
              <a:rPr lang="en-US" dirty="0"/>
              <a:t>a 2</a:t>
            </a:r>
            <a:r>
              <a:rPr lang="en-US" dirty="0">
                <a:solidFill>
                  <a:srgbClr val="FF0000"/>
                </a:solidFill>
              </a:rPr>
              <a:t>*2</a:t>
            </a:r>
            <a:r>
              <a:rPr lang="en-US" dirty="0"/>
              <a:t>-cube network can be considered as two (2</a:t>
            </a:r>
            <a:r>
              <a:rPr lang="en-US" dirty="0">
                <a:solidFill>
                  <a:srgbClr val="FF0000"/>
                </a:solidFill>
              </a:rPr>
              <a:t>*2</a:t>
            </a:r>
            <a:r>
              <a:rPr lang="en-US" dirty="0"/>
              <a:t>-1=3) cube network    linked together by </a:t>
            </a:r>
            <a:r>
              <a:rPr lang="en-US" dirty="0" smtClean="0"/>
              <a:t>8=2</a:t>
            </a:r>
            <a:r>
              <a:rPr lang="en-US" baseline="30000" dirty="0" smtClean="0"/>
              <a:t>2</a:t>
            </a:r>
            <a:r>
              <a:rPr lang="en-US" baseline="30000" dirty="0" smtClean="0">
                <a:solidFill>
                  <a:srgbClr val="FF0000"/>
                </a:solidFill>
              </a:rPr>
              <a:t>*2</a:t>
            </a:r>
            <a:r>
              <a:rPr lang="en-US" baseline="30000" dirty="0" smtClean="0"/>
              <a:t>-1</a:t>
            </a:r>
            <a:r>
              <a:rPr lang="en-US" baseline="30000" dirty="0" smtClean="0">
                <a:solidFill>
                  <a:srgbClr val="FF0000"/>
                </a:solidFill>
              </a:rPr>
              <a:t> </a:t>
            </a:r>
            <a:r>
              <a:rPr lang="en-US" dirty="0"/>
              <a:t>extra </a:t>
            </a:r>
            <a:r>
              <a:rPr lang="en-US" dirty="0" smtClean="0"/>
              <a:t>edges between corresponding vertices at the corner positions. </a:t>
            </a:r>
          </a:p>
          <a:p>
            <a:pPr marL="0" indent="0" algn="just">
              <a:buNone/>
            </a:pPr>
            <a:endParaRPr lang="en-US" dirty="0" smtClean="0"/>
          </a:p>
          <a:p>
            <a:pPr algn="just"/>
            <a:r>
              <a:rPr lang="en-US" dirty="0" smtClean="0"/>
              <a:t>(As shown in fig 2 only one of the eight fourth dimension is shown for clarity).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652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7107810"/>
              </p:ext>
            </p:extLst>
          </p:nvPr>
        </p:nvGraphicFramePr>
        <p:xfrm>
          <a:off x="1138601" y="1825625"/>
          <a:ext cx="2255228" cy="1656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807"/>
                <a:gridCol w="563807"/>
                <a:gridCol w="563807"/>
                <a:gridCol w="563807"/>
              </a:tblGrid>
              <a:tr h="414032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68580" marR="68580"/>
                </a:tc>
              </a:tr>
              <a:tr h="414032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68580" marR="68580"/>
                </a:tc>
              </a:tr>
              <a:tr h="414032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68580" marR="68580"/>
                </a:tc>
              </a:tr>
              <a:tr h="414032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68580" marR="68580"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4048861" y="1825626"/>
          <a:ext cx="2255228" cy="1656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807"/>
                <a:gridCol w="563807"/>
                <a:gridCol w="563807"/>
                <a:gridCol w="563807"/>
              </a:tblGrid>
              <a:tr h="414032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68580" marR="68580"/>
                </a:tc>
              </a:tr>
              <a:tr h="414032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68580" marR="68580"/>
                </a:tc>
              </a:tr>
              <a:tr h="414032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68580" marR="68580"/>
                </a:tc>
              </a:tr>
              <a:tr h="414032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68580" marR="68580"/>
                </a:tc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/>
        </p:nvGraphicFramePr>
        <p:xfrm>
          <a:off x="2202473" y="4275748"/>
          <a:ext cx="2255228" cy="1656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807"/>
                <a:gridCol w="563807"/>
                <a:gridCol w="563807"/>
                <a:gridCol w="563807"/>
              </a:tblGrid>
              <a:tr h="414032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68580" marR="68580"/>
                </a:tc>
              </a:tr>
              <a:tr h="414032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68580" marR="68580"/>
                </a:tc>
              </a:tr>
              <a:tr h="414032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68580" marR="68580"/>
                </a:tc>
              </a:tr>
              <a:tr h="414032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68580" marR="68580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28650" y="2555631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A=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09241" y="2579078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B=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80441" y="4970585"/>
            <a:ext cx="474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</a:rPr>
              <a:t>B</a:t>
            </a:r>
            <a:r>
              <a:rPr lang="en-US" baseline="30000" dirty="0" err="1">
                <a:solidFill>
                  <a:prstClr val="black"/>
                </a:solidFill>
              </a:rPr>
              <a:t>t</a:t>
            </a:r>
            <a:r>
              <a:rPr lang="en-US" dirty="0" smtClean="0">
                <a:solidFill>
                  <a:prstClr val="black"/>
                </a:solidFill>
              </a:rPr>
              <a:t>=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81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 O(n log</a:t>
            </a:r>
            <a:r>
              <a:rPr lang="en-US" baseline="-25000" dirty="0"/>
              <a:t>2</a:t>
            </a:r>
            <a:r>
              <a:rPr lang="en-US" dirty="0"/>
              <a:t>n ) algorithm for matrix multiplication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 smtClean="0"/>
              <a:t>Let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2m-1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P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2m-2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…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m-1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m-2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….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)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2  </a:t>
            </a:r>
            <a:r>
              <a:rPr lang="en-US" dirty="0" smtClean="0"/>
              <a:t>be the PE address in the 2m cube. </a:t>
            </a:r>
          </a:p>
          <a:p>
            <a:pPr marL="0" indent="0" algn="just">
              <a:buNone/>
            </a:pPr>
            <a:r>
              <a:rPr lang="en-US" dirty="0" smtClean="0"/>
              <a:t>     Example: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0  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(because 2m-1= 3)</a:t>
            </a:r>
          </a:p>
          <a:p>
            <a:pPr marL="0" indent="0" algn="just">
              <a:buNone/>
            </a:pPr>
            <a:endParaRPr lang="en-US" dirty="0" smtClean="0"/>
          </a:p>
          <a:p>
            <a:pPr algn="just"/>
            <a:r>
              <a:rPr lang="en-US" dirty="0" smtClean="0"/>
              <a:t>We can achieve the </a:t>
            </a:r>
            <a:r>
              <a:rPr lang="en-US" dirty="0"/>
              <a:t>O(n log</a:t>
            </a:r>
            <a:r>
              <a:rPr lang="en-US" baseline="-25000" dirty="0"/>
              <a:t>2</a:t>
            </a:r>
            <a:r>
              <a:rPr lang="en-US" dirty="0"/>
              <a:t>n ) </a:t>
            </a:r>
            <a:r>
              <a:rPr lang="en-US" dirty="0" smtClean="0"/>
              <a:t>compute time only if initially the matrix elements are favorably distributed in the PE vertices.</a:t>
            </a:r>
          </a:p>
          <a:p>
            <a:pPr algn="just"/>
            <a:endParaRPr lang="en-US" dirty="0" smtClean="0"/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Initialization : 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The n rows of matrix A are distributed over n distinct PEs whose addresses satisfy the condition:</a:t>
            </a:r>
          </a:p>
          <a:p>
            <a:pPr marL="0" indent="0" algn="ctr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b="1" baseline="-25000" dirty="0">
                <a:latin typeface="Times New Roman" pitchFamily="18" charset="0"/>
                <a:cs typeface="Times New Roman" pitchFamily="18" charset="0"/>
              </a:rPr>
              <a:t>2m-1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P</a:t>
            </a:r>
            <a:r>
              <a:rPr lang="en-US" b="1" baseline="-25000" dirty="0">
                <a:latin typeface="Times New Roman" pitchFamily="18" charset="0"/>
                <a:cs typeface="Times New Roman" pitchFamily="18" charset="0"/>
              </a:rPr>
              <a:t>2m-2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… P</a:t>
            </a:r>
            <a:r>
              <a:rPr lang="en-US" b="1" baseline="-2500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= P</a:t>
            </a:r>
            <a:r>
              <a:rPr lang="en-US" b="1" baseline="-25000" dirty="0">
                <a:latin typeface="Times New Roman" pitchFamily="18" charset="0"/>
                <a:cs typeface="Times New Roman" pitchFamily="18" charset="0"/>
              </a:rPr>
              <a:t>m-1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b="1" baseline="-25000" dirty="0">
                <a:latin typeface="Times New Roman" pitchFamily="18" charset="0"/>
                <a:cs typeface="Times New Roman" pitchFamily="18" charset="0"/>
              </a:rPr>
              <a:t>m-2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…. P</a:t>
            </a:r>
            <a:r>
              <a:rPr lang="en-US" b="1" baseline="-25000" dirty="0">
                <a:latin typeface="Times New Roman" pitchFamily="18" charset="0"/>
                <a:cs typeface="Times New Roman" pitchFamily="18" charset="0"/>
              </a:rPr>
              <a:t>0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b="1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69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 O(n log</a:t>
            </a:r>
            <a:r>
              <a:rPr lang="en-US" baseline="-25000" dirty="0"/>
              <a:t>2</a:t>
            </a:r>
            <a:r>
              <a:rPr lang="en-US" dirty="0"/>
              <a:t>n ) algorithm for matrix multiplication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990600" y="2971800"/>
            <a:ext cx="7528134" cy="3126220"/>
            <a:chOff x="2907325" y="2243910"/>
            <a:chExt cx="5631968" cy="2256982"/>
          </a:xfrm>
        </p:grpSpPr>
        <p:sp>
          <p:nvSpPr>
            <p:cNvPr id="23" name="TextBox 22"/>
            <p:cNvSpPr txBox="1"/>
            <p:nvPr/>
          </p:nvSpPr>
          <p:spPr>
            <a:xfrm>
              <a:off x="2907325" y="4161694"/>
              <a:ext cx="411580" cy="2222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0000</a:t>
              </a:r>
              <a:endParaRPr lang="en-US" sz="1400" b="1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556147" y="4239282"/>
              <a:ext cx="63094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0001</a:t>
              </a:r>
              <a:endParaRPr lang="en-US" sz="1100" dirty="0"/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3322748" y="2508738"/>
              <a:ext cx="1687135" cy="1767048"/>
              <a:chOff x="3322748" y="2508738"/>
              <a:chExt cx="1687135" cy="1767048"/>
            </a:xfrm>
          </p:grpSpPr>
          <p:sp>
            <p:nvSpPr>
              <p:cNvPr id="4" name="Cube 3"/>
              <p:cNvSpPr/>
              <p:nvPr/>
            </p:nvSpPr>
            <p:spPr>
              <a:xfrm>
                <a:off x="3322749" y="2524259"/>
                <a:ext cx="1687133" cy="1751527"/>
              </a:xfrm>
              <a:prstGeom prst="cube">
                <a:avLst/>
              </a:prstGeom>
              <a:ln cap="flat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" name="Straight Connector 25"/>
              <p:cNvCxnSpPr/>
              <p:nvPr/>
            </p:nvCxnSpPr>
            <p:spPr>
              <a:xfrm flipH="1">
                <a:off x="3716215" y="2508738"/>
                <a:ext cx="11724" cy="132470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 flipH="1">
                <a:off x="3716215" y="3833446"/>
                <a:ext cx="129366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flipH="1">
                <a:off x="3322748" y="3833446"/>
                <a:ext cx="393468" cy="40583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/>
            <p:cNvGrpSpPr/>
            <p:nvPr/>
          </p:nvGrpSpPr>
          <p:grpSpPr>
            <a:xfrm>
              <a:off x="6288686" y="2508738"/>
              <a:ext cx="1687135" cy="1767048"/>
              <a:chOff x="3322748" y="2508738"/>
              <a:chExt cx="1687135" cy="1767048"/>
            </a:xfrm>
          </p:grpSpPr>
          <p:sp>
            <p:nvSpPr>
              <p:cNvPr id="36" name="Cube 35"/>
              <p:cNvSpPr/>
              <p:nvPr/>
            </p:nvSpPr>
            <p:spPr>
              <a:xfrm>
                <a:off x="3322749" y="2524259"/>
                <a:ext cx="1687133" cy="1751527"/>
              </a:xfrm>
              <a:prstGeom prst="cube">
                <a:avLst/>
              </a:prstGeom>
              <a:ln cap="flat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7" name="Straight Connector 36"/>
              <p:cNvCxnSpPr/>
              <p:nvPr/>
            </p:nvCxnSpPr>
            <p:spPr>
              <a:xfrm flipH="1">
                <a:off x="3716215" y="2508738"/>
                <a:ext cx="11724" cy="132470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 flipH="1">
                <a:off x="3716215" y="3833446"/>
                <a:ext cx="129366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flipH="1">
                <a:off x="3322748" y="3833446"/>
                <a:ext cx="393468" cy="40583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TextBox 39"/>
            <p:cNvSpPr txBox="1"/>
            <p:nvPr/>
          </p:nvSpPr>
          <p:spPr>
            <a:xfrm>
              <a:off x="2914316" y="2830063"/>
              <a:ext cx="63094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0010</a:t>
              </a:r>
              <a:endParaRPr lang="en-US" sz="11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634154" y="3812904"/>
              <a:ext cx="63094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0100</a:t>
              </a:r>
              <a:endParaRPr lang="en-US" sz="11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465298" y="2279078"/>
              <a:ext cx="63094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0110</a:t>
              </a:r>
              <a:endParaRPr lang="en-US" sz="11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508653" y="2912125"/>
              <a:ext cx="63094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0011</a:t>
              </a:r>
              <a:endParaRPr lang="en-US" sz="11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918967" y="2337694"/>
              <a:ext cx="63094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0111</a:t>
              </a:r>
              <a:endParaRPr lang="en-US" sz="11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918969" y="3734343"/>
              <a:ext cx="507520" cy="2222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    </a:t>
              </a:r>
              <a:r>
                <a:rPr lang="en-US" sz="1400" b="1" dirty="0" smtClean="0"/>
                <a:t>0101</a:t>
              </a:r>
              <a:endParaRPr lang="en-US" sz="1400" b="1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908431" y="4208587"/>
              <a:ext cx="63094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1</a:t>
              </a:r>
              <a:r>
                <a:rPr lang="en-US" sz="1100" dirty="0" smtClean="0"/>
                <a:t>000</a:t>
              </a:r>
              <a:endParaRPr lang="en-US" sz="11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491042" y="4232034"/>
              <a:ext cx="63094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1</a:t>
              </a:r>
              <a:r>
                <a:rPr lang="en-US" sz="1100" dirty="0" smtClean="0"/>
                <a:t>001</a:t>
              </a:r>
              <a:endParaRPr lang="en-US" sz="11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903699" y="2900402"/>
              <a:ext cx="411580" cy="2222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1</a:t>
              </a:r>
              <a:r>
                <a:rPr lang="en-US" sz="1400" b="1" dirty="0" smtClean="0"/>
                <a:t>010</a:t>
              </a:r>
              <a:endParaRPr lang="en-US" sz="1400" b="1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623537" y="3871520"/>
              <a:ext cx="63094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1</a:t>
              </a:r>
              <a:r>
                <a:rPr lang="en-US" sz="1100" dirty="0" smtClean="0"/>
                <a:t>100</a:t>
              </a:r>
              <a:endParaRPr lang="en-US" sz="11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454681" y="2243910"/>
              <a:ext cx="63094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1</a:t>
              </a:r>
              <a:r>
                <a:rPr lang="en-US" sz="1100" dirty="0" smtClean="0"/>
                <a:t>110</a:t>
              </a:r>
              <a:endParaRPr lang="en-US" sz="11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498036" y="2876957"/>
              <a:ext cx="63094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1</a:t>
              </a:r>
              <a:r>
                <a:rPr lang="en-US" sz="1100" dirty="0" smtClean="0"/>
                <a:t>011</a:t>
              </a:r>
              <a:endParaRPr lang="en-US" sz="11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920072" y="2431479"/>
              <a:ext cx="411580" cy="2222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1</a:t>
              </a:r>
              <a:r>
                <a:rPr lang="en-US" sz="1400" b="1" dirty="0" smtClean="0"/>
                <a:t>111</a:t>
              </a:r>
              <a:endParaRPr lang="en-US" sz="1400" b="1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908352" y="3709291"/>
              <a:ext cx="63094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1</a:t>
              </a:r>
              <a:r>
                <a:rPr lang="en-US" sz="1100" dirty="0" smtClean="0"/>
                <a:t>101</a:t>
              </a:r>
              <a:endParaRPr lang="en-US" sz="1100" dirty="0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628651" y="1385890"/>
            <a:ext cx="82105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Example below: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2*2-1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2*2-2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=P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2-1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2-2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=P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</a:rPr>
              <a:t>0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1325314" y="583202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1A</a:t>
            </a:r>
            <a:endParaRPr lang="en-US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3766947" y="51992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2A</a:t>
            </a:r>
            <a:endParaRPr lang="en-US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4995791" y="41433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3A</a:t>
            </a:r>
            <a:endParaRPr lang="en-US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7960925" y="350904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4A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69077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7" grpId="0"/>
      <p:bldP spid="58" grpId="0"/>
      <p:bldP spid="5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 O(n log</a:t>
            </a:r>
            <a:r>
              <a:rPr lang="en-US" baseline="-25000" dirty="0"/>
              <a:t>2</a:t>
            </a:r>
            <a:r>
              <a:rPr lang="en-US" dirty="0"/>
              <a:t>n ) algorithm for matrix multiplication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prstClr val="black"/>
                </a:solidFill>
              </a:rPr>
              <a:t>1.  </a:t>
            </a:r>
            <a:r>
              <a:rPr lang="en-US" dirty="0">
                <a:solidFill>
                  <a:prstClr val="black"/>
                </a:solidFill>
              </a:rPr>
              <a:t>Transpose B to form </a:t>
            </a:r>
            <a:r>
              <a:rPr lang="en-US" dirty="0" err="1"/>
              <a:t>B</a:t>
            </a:r>
            <a:r>
              <a:rPr lang="en-US" baseline="30000" dirty="0" err="1"/>
              <a:t>t</a:t>
            </a:r>
            <a:r>
              <a:rPr lang="en-US" dirty="0"/>
              <a:t> over the m-cubes x</a:t>
            </a:r>
            <a:r>
              <a:rPr lang="en-US" baseline="-25000" dirty="0"/>
              <a:t>2m-1</a:t>
            </a:r>
            <a:r>
              <a:rPr lang="en-US" dirty="0"/>
              <a:t> … x</a:t>
            </a:r>
            <a:r>
              <a:rPr lang="en-US" baseline="-25000" dirty="0"/>
              <a:t>m</a:t>
            </a:r>
            <a:r>
              <a:rPr lang="en-US" dirty="0"/>
              <a:t>0…0 in nlog</a:t>
            </a:r>
            <a:r>
              <a:rPr lang="en-US" baseline="-25000" dirty="0"/>
              <a:t>2</a:t>
            </a:r>
            <a:r>
              <a:rPr lang="en-US" dirty="0"/>
              <a:t>n </a:t>
            </a:r>
            <a:r>
              <a:rPr lang="en-US" dirty="0" smtClean="0"/>
              <a:t>steps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solidFill>
                  <a:prstClr val="black"/>
                </a:solidFill>
              </a:rPr>
              <a:t>Example:</a:t>
            </a:r>
            <a:endParaRPr lang="en-US" dirty="0">
              <a:solidFill>
                <a:prstClr val="black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x</a:t>
            </a:r>
            <a:r>
              <a:rPr lang="en-US" baseline="-25000" dirty="0"/>
              <a:t>2*2-1</a:t>
            </a:r>
            <a:r>
              <a:rPr lang="en-US" dirty="0"/>
              <a:t>x</a:t>
            </a:r>
            <a:r>
              <a:rPr lang="en-US" baseline="-25000" dirty="0"/>
              <a:t>2*2-2</a:t>
            </a:r>
            <a:r>
              <a:rPr lang="en-US" dirty="0"/>
              <a:t>00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x</a:t>
            </a:r>
            <a:r>
              <a:rPr lang="en-US" baseline="-25000" dirty="0"/>
              <a:t>3</a:t>
            </a:r>
            <a:r>
              <a:rPr lang="en-US" dirty="0"/>
              <a:t>x</a:t>
            </a:r>
            <a:r>
              <a:rPr lang="en-US" baseline="-25000" dirty="0"/>
              <a:t>2</a:t>
            </a:r>
            <a:r>
              <a:rPr lang="en-US" dirty="0"/>
              <a:t>00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575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Algorithm for matrix multiplication on a 2m-cube network:</a:t>
            </a:r>
            <a:endParaRPr lang="en-US" sz="3200" dirty="0"/>
          </a:p>
        </p:txBody>
      </p:sp>
      <p:grpSp>
        <p:nvGrpSpPr>
          <p:cNvPr id="54" name="Group 53"/>
          <p:cNvGrpSpPr/>
          <p:nvPr/>
        </p:nvGrpSpPr>
        <p:grpSpPr>
          <a:xfrm>
            <a:off x="533400" y="1676400"/>
            <a:ext cx="8077200" cy="5036132"/>
            <a:chOff x="2907325" y="2243910"/>
            <a:chExt cx="5643688" cy="2252835"/>
          </a:xfrm>
        </p:grpSpPr>
        <p:sp>
          <p:nvSpPr>
            <p:cNvPr id="23" name="TextBox 22"/>
            <p:cNvSpPr txBox="1"/>
            <p:nvPr/>
          </p:nvSpPr>
          <p:spPr>
            <a:xfrm>
              <a:off x="2907325" y="4161694"/>
              <a:ext cx="375440" cy="1514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prstClr val="black"/>
                  </a:solidFill>
                </a:rPr>
                <a:t>00</a:t>
              </a:r>
              <a:r>
                <a:rPr lang="en-US" sz="1600" b="1" dirty="0" smtClean="0">
                  <a:solidFill>
                    <a:prstClr val="black"/>
                  </a:solidFill>
                </a:rPr>
                <a:t>00</a:t>
              </a:r>
              <a:endParaRPr lang="en-US" sz="1600" b="1" dirty="0">
                <a:solidFill>
                  <a:prstClr val="black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639849" y="4235135"/>
              <a:ext cx="63094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prstClr val="black"/>
                  </a:solidFill>
                </a:rPr>
                <a:t>0001</a:t>
              </a:r>
              <a:endParaRPr lang="en-US" sz="1100" dirty="0">
                <a:solidFill>
                  <a:prstClr val="black"/>
                </a:solidFill>
              </a:endParaRPr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3322748" y="2508738"/>
              <a:ext cx="1687135" cy="1767048"/>
              <a:chOff x="3322748" y="2508738"/>
              <a:chExt cx="1687135" cy="1767048"/>
            </a:xfrm>
          </p:grpSpPr>
          <p:sp>
            <p:nvSpPr>
              <p:cNvPr id="4" name="Cube 3"/>
              <p:cNvSpPr/>
              <p:nvPr/>
            </p:nvSpPr>
            <p:spPr>
              <a:xfrm>
                <a:off x="3322749" y="2524259"/>
                <a:ext cx="1687133" cy="1751527"/>
              </a:xfrm>
              <a:prstGeom prst="cube">
                <a:avLst/>
              </a:prstGeom>
              <a:ln cap="flat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26" name="Straight Connector 25"/>
              <p:cNvCxnSpPr/>
              <p:nvPr/>
            </p:nvCxnSpPr>
            <p:spPr>
              <a:xfrm flipH="1">
                <a:off x="3716215" y="2508738"/>
                <a:ext cx="11724" cy="132470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 flipH="1">
                <a:off x="3716215" y="3833446"/>
                <a:ext cx="129366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flipH="1">
                <a:off x="3322748" y="3833446"/>
                <a:ext cx="393468" cy="40583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/>
            <p:cNvGrpSpPr/>
            <p:nvPr/>
          </p:nvGrpSpPr>
          <p:grpSpPr>
            <a:xfrm>
              <a:off x="6288686" y="2508738"/>
              <a:ext cx="1687135" cy="1767048"/>
              <a:chOff x="3322748" y="2508738"/>
              <a:chExt cx="1687135" cy="1767048"/>
            </a:xfrm>
          </p:grpSpPr>
          <p:sp>
            <p:nvSpPr>
              <p:cNvPr id="36" name="Cube 35"/>
              <p:cNvSpPr/>
              <p:nvPr/>
            </p:nvSpPr>
            <p:spPr>
              <a:xfrm>
                <a:off x="3322749" y="2524259"/>
                <a:ext cx="1687133" cy="1751527"/>
              </a:xfrm>
              <a:prstGeom prst="cube">
                <a:avLst/>
              </a:prstGeom>
              <a:ln cap="flat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37" name="Straight Connector 36"/>
              <p:cNvCxnSpPr/>
              <p:nvPr/>
            </p:nvCxnSpPr>
            <p:spPr>
              <a:xfrm flipH="1">
                <a:off x="3716215" y="2508738"/>
                <a:ext cx="11724" cy="132470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 flipH="1">
                <a:off x="3716215" y="3833446"/>
                <a:ext cx="129366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flipH="1">
                <a:off x="3322748" y="3833446"/>
                <a:ext cx="393468" cy="40583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TextBox 39"/>
            <p:cNvSpPr txBox="1"/>
            <p:nvPr/>
          </p:nvSpPr>
          <p:spPr>
            <a:xfrm>
              <a:off x="2914316" y="2830063"/>
              <a:ext cx="63094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prstClr val="black"/>
                  </a:solidFill>
                </a:rPr>
                <a:t>0010</a:t>
              </a:r>
              <a:endParaRPr lang="en-US" sz="1100" dirty="0">
                <a:solidFill>
                  <a:prstClr val="black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634154" y="3812904"/>
              <a:ext cx="357520" cy="137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prstClr val="black"/>
                  </a:solidFill>
                </a:rPr>
                <a:t>01</a:t>
              </a:r>
              <a:r>
                <a:rPr lang="en-US" sz="1400" b="1" dirty="0" smtClean="0">
                  <a:solidFill>
                    <a:prstClr val="black"/>
                  </a:solidFill>
                </a:rPr>
                <a:t>00</a:t>
              </a:r>
              <a:endParaRPr lang="en-US" sz="1400" b="1" dirty="0">
                <a:solidFill>
                  <a:prstClr val="black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465298" y="2279078"/>
              <a:ext cx="63094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prstClr val="black"/>
                  </a:solidFill>
                </a:rPr>
                <a:t>0110</a:t>
              </a:r>
              <a:endParaRPr lang="en-US" sz="1100" dirty="0">
                <a:solidFill>
                  <a:prstClr val="black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508653" y="2912125"/>
              <a:ext cx="63094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prstClr val="black"/>
                  </a:solidFill>
                </a:rPr>
                <a:t>0011</a:t>
              </a:r>
              <a:endParaRPr lang="en-US" sz="1100" dirty="0">
                <a:solidFill>
                  <a:prstClr val="black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918967" y="2337694"/>
              <a:ext cx="63094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prstClr val="black"/>
                  </a:solidFill>
                </a:rPr>
                <a:t>0111</a:t>
              </a:r>
              <a:endParaRPr lang="en-US" sz="1100" dirty="0">
                <a:solidFill>
                  <a:prstClr val="black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918969" y="3779628"/>
              <a:ext cx="63094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prstClr val="black"/>
                  </a:solidFill>
                </a:rPr>
                <a:t>0101</a:t>
              </a:r>
              <a:endParaRPr lang="en-US" sz="1100" dirty="0">
                <a:solidFill>
                  <a:prstClr val="black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908431" y="4208587"/>
              <a:ext cx="357520" cy="137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prstClr val="black"/>
                  </a:solidFill>
                </a:rPr>
                <a:t>1</a:t>
              </a:r>
              <a:r>
                <a:rPr lang="en-US" sz="1100" dirty="0" smtClean="0">
                  <a:solidFill>
                    <a:prstClr val="black"/>
                  </a:solidFill>
                </a:rPr>
                <a:t>0</a:t>
              </a:r>
              <a:r>
                <a:rPr lang="en-US" sz="1400" b="1" dirty="0" smtClean="0">
                  <a:solidFill>
                    <a:prstClr val="black"/>
                  </a:solidFill>
                </a:rPr>
                <a:t>00</a:t>
              </a:r>
              <a:endParaRPr lang="en-US" sz="1400" b="1" dirty="0">
                <a:solidFill>
                  <a:prstClr val="black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491042" y="4232034"/>
              <a:ext cx="63094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prstClr val="black"/>
                  </a:solidFill>
                </a:rPr>
                <a:t>1</a:t>
              </a:r>
              <a:r>
                <a:rPr lang="en-US" sz="1100" dirty="0" smtClean="0">
                  <a:solidFill>
                    <a:prstClr val="black"/>
                  </a:solidFill>
                </a:rPr>
                <a:t>001</a:t>
              </a:r>
              <a:endParaRPr lang="en-US" sz="1100" dirty="0">
                <a:solidFill>
                  <a:prstClr val="black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903699" y="2900402"/>
              <a:ext cx="63094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prstClr val="black"/>
                  </a:solidFill>
                </a:rPr>
                <a:t>1</a:t>
              </a:r>
              <a:r>
                <a:rPr lang="en-US" sz="1100" dirty="0" smtClean="0">
                  <a:solidFill>
                    <a:prstClr val="black"/>
                  </a:solidFill>
                </a:rPr>
                <a:t>010</a:t>
              </a:r>
              <a:endParaRPr lang="en-US" sz="1100" dirty="0">
                <a:solidFill>
                  <a:prstClr val="black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632040" y="3850878"/>
              <a:ext cx="357520" cy="137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prstClr val="black"/>
                  </a:solidFill>
                </a:rPr>
                <a:t>1</a:t>
              </a:r>
              <a:r>
                <a:rPr lang="en-US" sz="1100" dirty="0" smtClean="0">
                  <a:solidFill>
                    <a:prstClr val="black"/>
                  </a:solidFill>
                </a:rPr>
                <a:t>1</a:t>
              </a:r>
              <a:r>
                <a:rPr lang="en-US" sz="1400" b="1" dirty="0" smtClean="0">
                  <a:solidFill>
                    <a:prstClr val="black"/>
                  </a:solidFill>
                </a:rPr>
                <a:t>00</a:t>
              </a:r>
              <a:endParaRPr lang="en-US" sz="1400" b="1" dirty="0">
                <a:solidFill>
                  <a:prstClr val="black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454681" y="2243910"/>
              <a:ext cx="63094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prstClr val="black"/>
                  </a:solidFill>
                </a:rPr>
                <a:t>1</a:t>
              </a:r>
              <a:r>
                <a:rPr lang="en-US" sz="1100" dirty="0" smtClean="0">
                  <a:solidFill>
                    <a:prstClr val="black"/>
                  </a:solidFill>
                </a:rPr>
                <a:t>110</a:t>
              </a:r>
              <a:endParaRPr lang="en-US" sz="1100" dirty="0">
                <a:solidFill>
                  <a:prstClr val="black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498036" y="2876957"/>
              <a:ext cx="63094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prstClr val="black"/>
                  </a:solidFill>
                </a:rPr>
                <a:t>1</a:t>
              </a:r>
              <a:r>
                <a:rPr lang="en-US" sz="1100" dirty="0" smtClean="0">
                  <a:solidFill>
                    <a:prstClr val="black"/>
                  </a:solidFill>
                </a:rPr>
                <a:t>011</a:t>
              </a:r>
              <a:endParaRPr lang="en-US" sz="1100" dirty="0">
                <a:solidFill>
                  <a:prstClr val="black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920072" y="2431479"/>
              <a:ext cx="63094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prstClr val="black"/>
                  </a:solidFill>
                </a:rPr>
                <a:t>1</a:t>
              </a:r>
              <a:r>
                <a:rPr lang="en-US" sz="1100" dirty="0" smtClean="0">
                  <a:solidFill>
                    <a:prstClr val="black"/>
                  </a:solidFill>
                </a:rPr>
                <a:t>111</a:t>
              </a:r>
              <a:endParaRPr lang="en-US" sz="1100" dirty="0">
                <a:solidFill>
                  <a:prstClr val="black"/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908352" y="3709291"/>
              <a:ext cx="63094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prstClr val="black"/>
                  </a:solidFill>
                </a:rPr>
                <a:t>1</a:t>
              </a:r>
              <a:r>
                <a:rPr lang="en-US" sz="1100" dirty="0" smtClean="0">
                  <a:solidFill>
                    <a:prstClr val="black"/>
                  </a:solidFill>
                </a:rPr>
                <a:t>101</a:t>
              </a:r>
              <a:endParaRPr lang="en-US" sz="1100" dirty="0">
                <a:solidFill>
                  <a:prstClr val="black"/>
                </a:solidFill>
              </a:endParaRP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691800" y="6283853"/>
            <a:ext cx="535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</a:rPr>
              <a:t>1</a:t>
            </a:r>
            <a:r>
              <a:rPr lang="en-US" b="1" dirty="0" smtClean="0"/>
              <a:t>B</a:t>
            </a:r>
            <a:r>
              <a:rPr lang="en-US" b="1" baseline="30000" dirty="0" smtClean="0"/>
              <a:t>t</a:t>
            </a:r>
            <a:r>
              <a:rPr lang="en-US" b="1" dirty="0" smtClean="0">
                <a:solidFill>
                  <a:prstClr val="black"/>
                </a:solidFill>
              </a:rPr>
              <a:t> 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720549" y="5422608"/>
            <a:ext cx="535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2B</a:t>
            </a:r>
            <a:r>
              <a:rPr lang="en-US" b="1" baseline="30000" dirty="0" smtClean="0"/>
              <a:t>t</a:t>
            </a:r>
            <a:r>
              <a:rPr lang="en-US" b="1" dirty="0" smtClean="0">
                <a:solidFill>
                  <a:prstClr val="black"/>
                </a:solidFill>
              </a:rPr>
              <a:t> 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922511" y="6327573"/>
            <a:ext cx="535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3B</a:t>
            </a:r>
            <a:r>
              <a:rPr lang="en-US" b="1" baseline="30000" dirty="0" smtClean="0"/>
              <a:t>t</a:t>
            </a:r>
            <a:r>
              <a:rPr lang="en-US" b="1" dirty="0" smtClean="0">
                <a:solidFill>
                  <a:prstClr val="black"/>
                </a:solidFill>
              </a:rPr>
              <a:t> 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006884" y="4816886"/>
            <a:ext cx="535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prstClr val="black"/>
                </a:solidFill>
              </a:rPr>
              <a:t>4</a:t>
            </a:r>
            <a:r>
              <a:rPr lang="en-US" b="1" dirty="0" smtClean="0"/>
              <a:t>B</a:t>
            </a:r>
            <a:r>
              <a:rPr lang="en-US" b="1" baseline="30000" dirty="0" smtClean="0"/>
              <a:t>t</a:t>
            </a:r>
            <a:r>
              <a:rPr lang="en-US" b="1" dirty="0" smtClean="0">
                <a:solidFill>
                  <a:prstClr val="black"/>
                </a:solidFill>
              </a:rPr>
              <a:t> </a:t>
            </a:r>
            <a:endParaRPr lang="en-US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093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1" grpId="0"/>
      <p:bldP spid="62" grpId="0"/>
      <p:bldP spid="6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Algorithm for matrix multiplication on a 2m-cube network: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prstClr val="black"/>
                </a:solidFill>
              </a:rPr>
              <a:t>2. </a:t>
            </a:r>
            <a:r>
              <a:rPr lang="en-US" b="1" dirty="0" smtClean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N-way </a:t>
            </a:r>
            <a:r>
              <a:rPr lang="en-US" dirty="0">
                <a:solidFill>
                  <a:prstClr val="black"/>
                </a:solidFill>
              </a:rPr>
              <a:t>broadcast each row of </a:t>
            </a:r>
            <a:r>
              <a:rPr lang="en-US" dirty="0" err="1"/>
              <a:t>B</a:t>
            </a:r>
            <a:r>
              <a:rPr lang="en-US" baseline="30000" dirty="0" err="1"/>
              <a:t>t</a:t>
            </a:r>
            <a:r>
              <a:rPr lang="en-US" baseline="30000" dirty="0"/>
              <a:t> </a:t>
            </a:r>
            <a:r>
              <a:rPr lang="en-US" dirty="0">
                <a:solidFill>
                  <a:prstClr val="black"/>
                </a:solidFill>
              </a:rPr>
              <a:t>to all PEs in the m </a:t>
            </a:r>
            <a:r>
              <a:rPr lang="en-US" dirty="0" smtClean="0">
                <a:solidFill>
                  <a:prstClr val="black"/>
                </a:solidFill>
              </a:rPr>
              <a:t>cube   </a:t>
            </a:r>
            <a:r>
              <a:rPr lang="en-US" b="1" dirty="0" smtClean="0"/>
              <a:t>P</a:t>
            </a:r>
            <a:r>
              <a:rPr lang="en-US" b="1" baseline="-25000" dirty="0" smtClean="0"/>
              <a:t>2m-1</a:t>
            </a:r>
            <a:r>
              <a:rPr lang="en-US" b="1" dirty="0" smtClean="0"/>
              <a:t> </a:t>
            </a:r>
            <a:r>
              <a:rPr lang="en-US" b="1" dirty="0"/>
              <a:t>..P</a:t>
            </a:r>
            <a:r>
              <a:rPr lang="en-US" b="1" baseline="-25000" dirty="0"/>
              <a:t>m</a:t>
            </a:r>
            <a:r>
              <a:rPr lang="en-US" b="1" dirty="0"/>
              <a:t> x</a:t>
            </a:r>
            <a:r>
              <a:rPr lang="en-US" b="1" baseline="-25000" dirty="0"/>
              <a:t>m-1</a:t>
            </a:r>
            <a:r>
              <a:rPr lang="en-US" b="1" dirty="0"/>
              <a:t> … </a:t>
            </a:r>
            <a:r>
              <a:rPr lang="en-US" b="1" dirty="0" smtClean="0"/>
              <a:t>x</a:t>
            </a:r>
            <a:r>
              <a:rPr lang="en-US" b="1" baseline="-25000" dirty="0" smtClean="0"/>
              <a:t>0 </a:t>
            </a:r>
            <a:r>
              <a:rPr lang="en-US" dirty="0"/>
              <a:t>in nlog</a:t>
            </a:r>
            <a:r>
              <a:rPr lang="en-US" baseline="-25000" dirty="0"/>
              <a:t>2</a:t>
            </a:r>
            <a:r>
              <a:rPr lang="en-US" dirty="0"/>
              <a:t>n steps</a:t>
            </a:r>
          </a:p>
          <a:p>
            <a:pPr marL="0" indent="0">
              <a:buNone/>
            </a:pPr>
            <a:endParaRPr lang="en-US" b="1" dirty="0">
              <a:solidFill>
                <a:prstClr val="black"/>
              </a:solidFill>
            </a:endParaRPr>
          </a:p>
          <a:p>
            <a:endParaRPr lang="en-US" dirty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prstClr val="black"/>
                </a:solidFill>
              </a:rPr>
              <a:t>Example:</a:t>
            </a:r>
            <a:endParaRPr lang="en-US" dirty="0">
              <a:solidFill>
                <a:prstClr val="black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dirty="0"/>
              <a:t>P</a:t>
            </a:r>
            <a:r>
              <a:rPr lang="en-US" baseline="-25000" dirty="0"/>
              <a:t>2*2-1</a:t>
            </a:r>
            <a:r>
              <a:rPr lang="en-US" dirty="0"/>
              <a:t> P</a:t>
            </a:r>
            <a:r>
              <a:rPr lang="en-US" baseline="-25000" dirty="0"/>
              <a:t>2*2-2</a:t>
            </a:r>
            <a:r>
              <a:rPr lang="en-US" dirty="0"/>
              <a:t> x</a:t>
            </a:r>
            <a:r>
              <a:rPr lang="en-US" baseline="-25000" dirty="0"/>
              <a:t>2-1</a:t>
            </a:r>
            <a:r>
              <a:rPr lang="en-US" dirty="0"/>
              <a:t>x</a:t>
            </a:r>
            <a:r>
              <a:rPr lang="en-US" baseline="-25000" dirty="0"/>
              <a:t>2-2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P</a:t>
            </a:r>
            <a:r>
              <a:rPr lang="en-US" baseline="-25000" dirty="0"/>
              <a:t>3</a:t>
            </a:r>
            <a:r>
              <a:rPr lang="en-US" dirty="0"/>
              <a:t> P</a:t>
            </a:r>
            <a:r>
              <a:rPr lang="en-US" baseline="-25000" dirty="0"/>
              <a:t>2</a:t>
            </a:r>
            <a:r>
              <a:rPr lang="en-US" dirty="0"/>
              <a:t> x</a:t>
            </a:r>
            <a:r>
              <a:rPr lang="en-US" baseline="-25000" dirty="0"/>
              <a:t>1</a:t>
            </a:r>
            <a:r>
              <a:rPr lang="en-US" dirty="0"/>
              <a:t>x</a:t>
            </a:r>
            <a:r>
              <a:rPr lang="en-US" baseline="-25000" dirty="0"/>
              <a:t>0</a:t>
            </a:r>
            <a:endParaRPr lang="en-US" dirty="0">
              <a:solidFill>
                <a:prstClr val="black"/>
              </a:solidFill>
            </a:endParaRPr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18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Algorithm for matrix multiplication on a 2m-cube network: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-1763411" y="-2117997"/>
            <a:ext cx="12344400" cy="8340535"/>
            <a:chOff x="838200" y="1385890"/>
            <a:chExt cx="9126415" cy="4907836"/>
          </a:xfrm>
        </p:grpSpPr>
        <p:sp>
          <p:nvSpPr>
            <p:cNvPr id="55" name="TextBox 54"/>
            <p:cNvSpPr txBox="1"/>
            <p:nvPr/>
          </p:nvSpPr>
          <p:spPr>
            <a:xfrm>
              <a:off x="838200" y="1385890"/>
              <a:ext cx="912641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 smtClean="0">
                <a:solidFill>
                  <a:prstClr val="black"/>
                </a:solidFill>
              </a:endParaRPr>
            </a:p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997482" y="3841150"/>
              <a:ext cx="326146" cy="2173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>
                      <a:lumMod val="50000"/>
                    </a:schemeClr>
                  </a:solidFill>
                </a:rPr>
                <a:t>4A</a:t>
              </a:r>
              <a:endParaRPr lang="en-US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2877797" y="3838247"/>
              <a:ext cx="5684939" cy="2455479"/>
              <a:chOff x="2877797" y="3838247"/>
              <a:chExt cx="5684939" cy="2455479"/>
            </a:xfrm>
          </p:grpSpPr>
          <p:grpSp>
            <p:nvGrpSpPr>
              <p:cNvPr id="54" name="Group 53"/>
              <p:cNvGrpSpPr/>
              <p:nvPr/>
            </p:nvGrpSpPr>
            <p:grpSpPr>
              <a:xfrm>
                <a:off x="2919048" y="3838247"/>
                <a:ext cx="5643688" cy="2286108"/>
                <a:chOff x="2907325" y="2243910"/>
                <a:chExt cx="5643688" cy="2286108"/>
              </a:xfrm>
            </p:grpSpPr>
            <p:sp>
              <p:nvSpPr>
                <p:cNvPr id="23" name="TextBox 22"/>
                <p:cNvSpPr txBox="1"/>
                <p:nvPr/>
              </p:nvSpPr>
              <p:spPr>
                <a:xfrm>
                  <a:off x="2907325" y="4161694"/>
                  <a:ext cx="630941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 smtClean="0">
                      <a:solidFill>
                        <a:prstClr val="black"/>
                      </a:solidFill>
                    </a:rPr>
                    <a:t>0000</a:t>
                  </a:r>
                  <a:endParaRPr lang="en-US" sz="1100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4556722" y="4268408"/>
                  <a:ext cx="630941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 smtClean="0">
                      <a:solidFill>
                        <a:prstClr val="black"/>
                      </a:solidFill>
                    </a:rPr>
                    <a:t>0001</a:t>
                  </a:r>
                  <a:endParaRPr lang="en-US" sz="1100" dirty="0">
                    <a:solidFill>
                      <a:prstClr val="black"/>
                    </a:solidFill>
                  </a:endParaRPr>
                </a:p>
              </p:txBody>
            </p:sp>
            <p:grpSp>
              <p:nvGrpSpPr>
                <p:cNvPr id="34" name="Group 33"/>
                <p:cNvGrpSpPr/>
                <p:nvPr/>
              </p:nvGrpSpPr>
              <p:grpSpPr>
                <a:xfrm>
                  <a:off x="3322748" y="2508738"/>
                  <a:ext cx="1687135" cy="1767048"/>
                  <a:chOff x="3322748" y="2508738"/>
                  <a:chExt cx="1687135" cy="1767048"/>
                </a:xfrm>
              </p:grpSpPr>
              <p:sp>
                <p:nvSpPr>
                  <p:cNvPr id="4" name="Cube 3"/>
                  <p:cNvSpPr/>
                  <p:nvPr/>
                </p:nvSpPr>
                <p:spPr>
                  <a:xfrm>
                    <a:off x="3322749" y="2524259"/>
                    <a:ext cx="1687133" cy="1751527"/>
                  </a:xfrm>
                  <a:prstGeom prst="cube">
                    <a:avLst/>
                  </a:prstGeom>
                  <a:ln cap="flat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cxnSp>
                <p:nvCxnSpPr>
                  <p:cNvPr id="26" name="Straight Connector 25"/>
                  <p:cNvCxnSpPr/>
                  <p:nvPr/>
                </p:nvCxnSpPr>
                <p:spPr>
                  <a:xfrm flipH="1">
                    <a:off x="3716215" y="2508738"/>
                    <a:ext cx="11724" cy="132470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Straight Connector 27"/>
                  <p:cNvCxnSpPr/>
                  <p:nvPr/>
                </p:nvCxnSpPr>
                <p:spPr>
                  <a:xfrm flipH="1">
                    <a:off x="3716215" y="3833446"/>
                    <a:ext cx="1293668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Straight Connector 31"/>
                  <p:cNvCxnSpPr/>
                  <p:nvPr/>
                </p:nvCxnSpPr>
                <p:spPr>
                  <a:xfrm flipH="1">
                    <a:off x="3322748" y="3833446"/>
                    <a:ext cx="393468" cy="40583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5" name="Group 34"/>
                <p:cNvGrpSpPr/>
                <p:nvPr/>
              </p:nvGrpSpPr>
              <p:grpSpPr>
                <a:xfrm>
                  <a:off x="6288686" y="2508738"/>
                  <a:ext cx="1687135" cy="1767048"/>
                  <a:chOff x="3322748" y="2508738"/>
                  <a:chExt cx="1687135" cy="1767048"/>
                </a:xfrm>
              </p:grpSpPr>
              <p:sp>
                <p:nvSpPr>
                  <p:cNvPr id="36" name="Cube 35"/>
                  <p:cNvSpPr/>
                  <p:nvPr/>
                </p:nvSpPr>
                <p:spPr>
                  <a:xfrm>
                    <a:off x="3322749" y="2524259"/>
                    <a:ext cx="1687133" cy="1751527"/>
                  </a:xfrm>
                  <a:prstGeom prst="cube">
                    <a:avLst/>
                  </a:prstGeom>
                  <a:ln cap="flat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cxnSp>
                <p:nvCxnSpPr>
                  <p:cNvPr id="37" name="Straight Connector 36"/>
                  <p:cNvCxnSpPr/>
                  <p:nvPr/>
                </p:nvCxnSpPr>
                <p:spPr>
                  <a:xfrm flipH="1">
                    <a:off x="3716215" y="2508738"/>
                    <a:ext cx="11724" cy="132470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Straight Connector 37"/>
                  <p:cNvCxnSpPr/>
                  <p:nvPr/>
                </p:nvCxnSpPr>
                <p:spPr>
                  <a:xfrm flipH="1">
                    <a:off x="3716215" y="3833446"/>
                    <a:ext cx="1293668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Connector 38"/>
                  <p:cNvCxnSpPr/>
                  <p:nvPr/>
                </p:nvCxnSpPr>
                <p:spPr>
                  <a:xfrm flipH="1">
                    <a:off x="3322748" y="3833446"/>
                    <a:ext cx="393468" cy="40583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0" name="TextBox 39"/>
                <p:cNvSpPr txBox="1"/>
                <p:nvPr/>
              </p:nvSpPr>
              <p:spPr>
                <a:xfrm>
                  <a:off x="2914316" y="2830063"/>
                  <a:ext cx="630941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 smtClean="0">
                      <a:solidFill>
                        <a:prstClr val="black"/>
                      </a:solidFill>
                    </a:rPr>
                    <a:t>0010</a:t>
                  </a:r>
                  <a:endParaRPr lang="en-US" sz="1100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1" name="TextBox 40"/>
                <p:cNvSpPr txBox="1"/>
                <p:nvPr/>
              </p:nvSpPr>
              <p:spPr>
                <a:xfrm>
                  <a:off x="3634154" y="3812904"/>
                  <a:ext cx="630941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 smtClean="0">
                      <a:solidFill>
                        <a:prstClr val="black"/>
                      </a:solidFill>
                    </a:rPr>
                    <a:t>0100</a:t>
                  </a:r>
                  <a:endParaRPr lang="en-US" sz="1100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2" name="TextBox 41"/>
                <p:cNvSpPr txBox="1"/>
                <p:nvPr/>
              </p:nvSpPr>
              <p:spPr>
                <a:xfrm>
                  <a:off x="3465298" y="2279078"/>
                  <a:ext cx="630941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 smtClean="0">
                      <a:solidFill>
                        <a:prstClr val="black"/>
                      </a:solidFill>
                    </a:rPr>
                    <a:t>0110</a:t>
                  </a:r>
                  <a:endParaRPr lang="en-US" sz="1100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3" name="TextBox 42"/>
                <p:cNvSpPr txBox="1"/>
                <p:nvPr/>
              </p:nvSpPr>
              <p:spPr>
                <a:xfrm>
                  <a:off x="4508653" y="2912125"/>
                  <a:ext cx="630941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 smtClean="0">
                      <a:solidFill>
                        <a:prstClr val="black"/>
                      </a:solidFill>
                    </a:rPr>
                    <a:t>0011</a:t>
                  </a:r>
                  <a:endParaRPr lang="en-US" sz="1100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>
                  <a:off x="4918967" y="2337694"/>
                  <a:ext cx="630941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 smtClean="0">
                      <a:solidFill>
                        <a:prstClr val="black"/>
                      </a:solidFill>
                    </a:rPr>
                    <a:t>0111</a:t>
                  </a:r>
                  <a:endParaRPr lang="en-US" sz="1100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>
                  <a:off x="4918969" y="3779628"/>
                  <a:ext cx="630941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 smtClean="0">
                      <a:solidFill>
                        <a:prstClr val="black"/>
                      </a:solidFill>
                    </a:rPr>
                    <a:t>0101</a:t>
                  </a:r>
                  <a:endParaRPr lang="en-US" sz="1100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5908431" y="4208587"/>
                  <a:ext cx="630941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>
                      <a:solidFill>
                        <a:prstClr val="black"/>
                      </a:solidFill>
                    </a:rPr>
                    <a:t>1</a:t>
                  </a:r>
                  <a:r>
                    <a:rPr lang="en-US" sz="1100" dirty="0" smtClean="0">
                      <a:solidFill>
                        <a:prstClr val="black"/>
                      </a:solidFill>
                    </a:rPr>
                    <a:t>000</a:t>
                  </a:r>
                  <a:endParaRPr lang="en-US" sz="1100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7491042" y="4232034"/>
                  <a:ext cx="630941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>
                      <a:solidFill>
                        <a:prstClr val="black"/>
                      </a:solidFill>
                    </a:rPr>
                    <a:t>1</a:t>
                  </a:r>
                  <a:r>
                    <a:rPr lang="en-US" sz="1100" dirty="0" smtClean="0">
                      <a:solidFill>
                        <a:prstClr val="black"/>
                      </a:solidFill>
                    </a:rPr>
                    <a:t>001</a:t>
                  </a:r>
                  <a:endParaRPr lang="en-US" sz="1100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5872410" y="2827307"/>
                  <a:ext cx="630941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>
                      <a:solidFill>
                        <a:prstClr val="black"/>
                      </a:solidFill>
                    </a:rPr>
                    <a:t>1</a:t>
                  </a:r>
                  <a:r>
                    <a:rPr lang="en-US" sz="1100" dirty="0" smtClean="0">
                      <a:solidFill>
                        <a:prstClr val="black"/>
                      </a:solidFill>
                    </a:rPr>
                    <a:t>010</a:t>
                  </a:r>
                  <a:endParaRPr lang="en-US" sz="1100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9" name="TextBox 48"/>
                <p:cNvSpPr txBox="1"/>
                <p:nvPr/>
              </p:nvSpPr>
              <p:spPr>
                <a:xfrm>
                  <a:off x="6623537" y="3871520"/>
                  <a:ext cx="630941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>
                      <a:solidFill>
                        <a:prstClr val="black"/>
                      </a:solidFill>
                    </a:rPr>
                    <a:t>1</a:t>
                  </a:r>
                  <a:r>
                    <a:rPr lang="en-US" sz="1100" dirty="0" smtClean="0">
                      <a:solidFill>
                        <a:prstClr val="black"/>
                      </a:solidFill>
                    </a:rPr>
                    <a:t>100</a:t>
                  </a:r>
                  <a:endParaRPr lang="en-US" sz="1100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6454681" y="2243910"/>
                  <a:ext cx="630941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>
                      <a:solidFill>
                        <a:prstClr val="black"/>
                      </a:solidFill>
                    </a:rPr>
                    <a:t>1</a:t>
                  </a:r>
                  <a:r>
                    <a:rPr lang="en-US" sz="1100" dirty="0" smtClean="0">
                      <a:solidFill>
                        <a:prstClr val="black"/>
                      </a:solidFill>
                    </a:rPr>
                    <a:t>110</a:t>
                  </a:r>
                  <a:endParaRPr lang="en-US" sz="1100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1" name="TextBox 50"/>
                <p:cNvSpPr txBox="1"/>
                <p:nvPr/>
              </p:nvSpPr>
              <p:spPr>
                <a:xfrm>
                  <a:off x="7498036" y="2876957"/>
                  <a:ext cx="630941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>
                      <a:solidFill>
                        <a:prstClr val="black"/>
                      </a:solidFill>
                    </a:rPr>
                    <a:t>1</a:t>
                  </a:r>
                  <a:r>
                    <a:rPr lang="en-US" sz="1100" dirty="0" smtClean="0">
                      <a:solidFill>
                        <a:prstClr val="black"/>
                      </a:solidFill>
                    </a:rPr>
                    <a:t>011</a:t>
                  </a:r>
                  <a:endParaRPr lang="en-US" sz="1100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>
                  <a:off x="7920072" y="2431479"/>
                  <a:ext cx="630941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>
                      <a:solidFill>
                        <a:prstClr val="black"/>
                      </a:solidFill>
                    </a:rPr>
                    <a:t>1</a:t>
                  </a:r>
                  <a:r>
                    <a:rPr lang="en-US" sz="1100" dirty="0" smtClean="0">
                      <a:solidFill>
                        <a:prstClr val="black"/>
                      </a:solidFill>
                    </a:rPr>
                    <a:t>111</a:t>
                  </a:r>
                  <a:endParaRPr lang="en-US" sz="1100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3" name="TextBox 52"/>
                <p:cNvSpPr txBox="1"/>
                <p:nvPr/>
              </p:nvSpPr>
              <p:spPr>
                <a:xfrm>
                  <a:off x="7908352" y="3709291"/>
                  <a:ext cx="630941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>
                      <a:solidFill>
                        <a:prstClr val="black"/>
                      </a:solidFill>
                    </a:rPr>
                    <a:t>1</a:t>
                  </a:r>
                  <a:r>
                    <a:rPr lang="en-US" sz="1100" dirty="0" smtClean="0">
                      <a:solidFill>
                        <a:prstClr val="black"/>
                      </a:solidFill>
                    </a:rPr>
                    <a:t>101</a:t>
                  </a:r>
                  <a:endParaRPr lang="en-US" sz="1100" dirty="0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57" name="TextBox 56"/>
              <p:cNvSpPr txBox="1"/>
              <p:nvPr/>
            </p:nvSpPr>
            <p:spPr>
              <a:xfrm>
                <a:off x="4975704" y="5152355"/>
                <a:ext cx="136575" cy="2173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b="1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5866661" y="4296567"/>
                <a:ext cx="136575" cy="2173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b="1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2877797" y="5924394"/>
                <a:ext cx="7134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prstClr val="black"/>
                    </a:solidFill>
                  </a:rPr>
                  <a:t>1</a:t>
                </a:r>
                <a:r>
                  <a:rPr lang="en-US" b="1" dirty="0" smtClean="0"/>
                  <a:t>B</a:t>
                </a:r>
                <a:r>
                  <a:rPr lang="en-US" b="1" baseline="30000" dirty="0" smtClean="0"/>
                  <a:t>t</a:t>
                </a:r>
                <a:r>
                  <a:rPr lang="en-US" b="1" dirty="0" smtClean="0">
                    <a:solidFill>
                      <a:prstClr val="black"/>
                    </a:solidFill>
                  </a:rPr>
                  <a:t> </a:t>
                </a:r>
                <a:endParaRPr lang="en-US" b="1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3686163" y="5164079"/>
                <a:ext cx="7134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2B</a:t>
                </a:r>
                <a:r>
                  <a:rPr lang="en-US" b="1" baseline="30000" dirty="0" smtClean="0"/>
                  <a:t>t</a:t>
                </a:r>
                <a:r>
                  <a:rPr lang="en-US" b="1" dirty="0" smtClean="0">
                    <a:solidFill>
                      <a:prstClr val="black"/>
                    </a:solidFill>
                  </a:rPr>
                  <a:t> </a:t>
                </a:r>
                <a:endParaRPr lang="en-US" b="1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6206626" y="5855736"/>
                <a:ext cx="7134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3B</a:t>
                </a:r>
                <a:r>
                  <a:rPr lang="en-US" b="1" baseline="30000" dirty="0" smtClean="0"/>
                  <a:t>t</a:t>
                </a:r>
                <a:r>
                  <a:rPr lang="en-US" b="1" dirty="0" smtClean="0">
                    <a:solidFill>
                      <a:prstClr val="black"/>
                    </a:solidFill>
                  </a:rPr>
                  <a:t> </a:t>
                </a:r>
                <a:endParaRPr lang="en-US" b="1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6652105" y="5152356"/>
                <a:ext cx="7134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prstClr val="black"/>
                    </a:solidFill>
                  </a:rPr>
                  <a:t>4</a:t>
                </a:r>
                <a:r>
                  <a:rPr lang="en-US" b="1" dirty="0" smtClean="0"/>
                  <a:t>B</a:t>
                </a:r>
                <a:r>
                  <a:rPr lang="en-US" b="1" baseline="30000" dirty="0" smtClean="0"/>
                  <a:t>t</a:t>
                </a:r>
                <a:r>
                  <a:rPr lang="en-US" b="1" dirty="0" smtClean="0">
                    <a:solidFill>
                      <a:prstClr val="black"/>
                    </a:solidFill>
                  </a:rPr>
                  <a:t> </a:t>
                </a:r>
                <a:endParaRPr lang="en-US" b="1" dirty="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64" name="TextBox 63"/>
          <p:cNvSpPr txBox="1"/>
          <p:nvPr/>
        </p:nvSpPr>
        <p:spPr>
          <a:xfrm>
            <a:off x="1077966" y="2665284"/>
            <a:ext cx="535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1B</a:t>
            </a:r>
            <a:r>
              <a:rPr lang="en-US" b="1" baseline="30000" dirty="0" smtClean="0">
                <a:solidFill>
                  <a:srgbClr val="FF0000"/>
                </a:solidFill>
              </a:rPr>
              <a:t>t</a:t>
            </a:r>
            <a:r>
              <a:rPr lang="en-US" b="1" dirty="0" smtClean="0">
                <a:solidFill>
                  <a:prstClr val="black"/>
                </a:solidFill>
              </a:rPr>
              <a:t> 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871377" y="5601557"/>
            <a:ext cx="535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1B</a:t>
            </a:r>
            <a:r>
              <a:rPr lang="en-US" b="1" baseline="30000" dirty="0" smtClean="0">
                <a:solidFill>
                  <a:srgbClr val="FF0000"/>
                </a:solidFill>
              </a:rPr>
              <a:t>t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991153" y="2654684"/>
            <a:ext cx="535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1B</a:t>
            </a:r>
            <a:r>
              <a:rPr lang="en-US" b="1" baseline="30000" dirty="0" smtClean="0">
                <a:solidFill>
                  <a:srgbClr val="FF0000"/>
                </a:solidFill>
              </a:rPr>
              <a:t>t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021312" y="4902058"/>
            <a:ext cx="535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2B</a:t>
            </a:r>
            <a:r>
              <a:rPr lang="en-US" b="1" baseline="30000" dirty="0" smtClean="0">
                <a:solidFill>
                  <a:srgbClr val="FF0000"/>
                </a:solidFill>
              </a:rPr>
              <a:t>t</a:t>
            </a:r>
            <a:r>
              <a:rPr lang="en-US" b="1" dirty="0" smtClean="0">
                <a:solidFill>
                  <a:prstClr val="black"/>
                </a:solidFill>
              </a:rPr>
              <a:t> 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204024" y="1902580"/>
            <a:ext cx="535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2B</a:t>
            </a:r>
            <a:r>
              <a:rPr lang="en-US" b="1" baseline="30000" dirty="0" smtClean="0">
                <a:solidFill>
                  <a:srgbClr val="FF0000"/>
                </a:solidFill>
              </a:rPr>
              <a:t>t</a:t>
            </a:r>
            <a:r>
              <a:rPr lang="en-US" b="1" dirty="0" smtClean="0">
                <a:solidFill>
                  <a:prstClr val="black"/>
                </a:solidFill>
              </a:rPr>
              <a:t> 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671940" y="1902580"/>
            <a:ext cx="535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2B</a:t>
            </a:r>
            <a:r>
              <a:rPr lang="en-US" b="1" baseline="30000" dirty="0" smtClean="0">
                <a:solidFill>
                  <a:srgbClr val="FF0000"/>
                </a:solidFill>
              </a:rPr>
              <a:t>t</a:t>
            </a:r>
            <a:r>
              <a:rPr lang="en-US" b="1" dirty="0" smtClean="0">
                <a:solidFill>
                  <a:prstClr val="black"/>
                </a:solidFill>
              </a:rPr>
              <a:t> 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130457" y="2756106"/>
            <a:ext cx="535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3B</a:t>
            </a:r>
            <a:r>
              <a:rPr lang="en-US" b="1" baseline="30000" dirty="0" smtClean="0">
                <a:solidFill>
                  <a:srgbClr val="FF0000"/>
                </a:solidFill>
              </a:rPr>
              <a:t>t</a:t>
            </a:r>
            <a:r>
              <a:rPr lang="en-US" b="1" dirty="0" smtClean="0">
                <a:solidFill>
                  <a:prstClr val="black"/>
                </a:solidFill>
              </a:rPr>
              <a:t> 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841477" y="2676413"/>
            <a:ext cx="535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3B</a:t>
            </a:r>
            <a:r>
              <a:rPr lang="en-US" b="1" baseline="30000" dirty="0" smtClean="0">
                <a:solidFill>
                  <a:srgbClr val="FF0000"/>
                </a:solidFill>
              </a:rPr>
              <a:t>t</a:t>
            </a:r>
            <a:r>
              <a:rPr lang="en-US" b="1" dirty="0" smtClean="0">
                <a:solidFill>
                  <a:prstClr val="black"/>
                </a:solidFill>
              </a:rPr>
              <a:t> 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7109018" y="5712409"/>
            <a:ext cx="535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3B</a:t>
            </a:r>
            <a:r>
              <a:rPr lang="en-US" b="1" baseline="30000" dirty="0" smtClean="0">
                <a:solidFill>
                  <a:srgbClr val="FF0000"/>
                </a:solidFill>
              </a:rPr>
              <a:t>t</a:t>
            </a:r>
            <a:r>
              <a:rPr lang="en-US" b="1" dirty="0" smtClean="0">
                <a:solidFill>
                  <a:prstClr val="black"/>
                </a:solidFill>
              </a:rPr>
              <a:t> 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276010" y="1962346"/>
            <a:ext cx="535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4</a:t>
            </a:r>
            <a:r>
              <a:rPr lang="en-US" b="1" dirty="0" smtClean="0">
                <a:solidFill>
                  <a:srgbClr val="FF0000"/>
                </a:solidFill>
              </a:rPr>
              <a:t>B</a:t>
            </a:r>
            <a:r>
              <a:rPr lang="en-US" b="1" baseline="30000" dirty="0" smtClean="0">
                <a:solidFill>
                  <a:srgbClr val="FF0000"/>
                </a:solidFill>
              </a:rPr>
              <a:t>t</a:t>
            </a:r>
            <a:r>
              <a:rPr lang="en-US" b="1" dirty="0" smtClean="0">
                <a:solidFill>
                  <a:prstClr val="black"/>
                </a:solidFill>
              </a:rPr>
              <a:t> 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8242247" y="2295174"/>
            <a:ext cx="535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4</a:t>
            </a:r>
            <a:r>
              <a:rPr lang="en-US" b="1" dirty="0" smtClean="0">
                <a:solidFill>
                  <a:srgbClr val="FF0000"/>
                </a:solidFill>
              </a:rPr>
              <a:t>B</a:t>
            </a:r>
            <a:r>
              <a:rPr lang="en-US" b="1" baseline="30000" dirty="0" smtClean="0">
                <a:solidFill>
                  <a:srgbClr val="FF0000"/>
                </a:solidFill>
              </a:rPr>
              <a:t>t</a:t>
            </a:r>
            <a:r>
              <a:rPr lang="en-US" b="1" dirty="0" smtClean="0">
                <a:solidFill>
                  <a:prstClr val="black"/>
                </a:solidFill>
              </a:rPr>
              <a:t> 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8121073" y="4227352"/>
            <a:ext cx="535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4</a:t>
            </a:r>
            <a:r>
              <a:rPr lang="en-US" b="1" dirty="0" smtClean="0">
                <a:solidFill>
                  <a:srgbClr val="FF0000"/>
                </a:solidFill>
              </a:rPr>
              <a:t>B</a:t>
            </a:r>
            <a:r>
              <a:rPr lang="en-US" b="1" baseline="30000" dirty="0" smtClean="0">
                <a:solidFill>
                  <a:srgbClr val="FF0000"/>
                </a:solidFill>
              </a:rPr>
              <a:t>t</a:t>
            </a:r>
            <a:r>
              <a:rPr lang="en-US" b="1" dirty="0" smtClean="0">
                <a:solidFill>
                  <a:prstClr val="black"/>
                </a:solidFill>
              </a:rPr>
              <a:t> 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19209" y="5610747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1A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07023" y="4532726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2A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056782" y="3268039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3A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768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65" grpId="0"/>
      <p:bldP spid="66" grpId="0"/>
      <p:bldP spid="67" grpId="0"/>
      <p:bldP spid="68" grpId="0"/>
      <p:bldP spid="69" grpId="0"/>
      <p:bldP spid="72" grpId="0"/>
      <p:bldP spid="73" grpId="0"/>
      <p:bldP spid="74" grpId="0"/>
      <p:bldP spid="75" grpId="0"/>
      <p:bldP spid="76" grpId="0"/>
      <p:bldP spid="7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Odd-even transposition sorting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Let A=(a</a:t>
            </a:r>
            <a:r>
              <a:rPr lang="en-US" baseline="-25000" dirty="0" smtClean="0"/>
              <a:t>0</a:t>
            </a:r>
            <a:r>
              <a:rPr lang="en-US" dirty="0" smtClean="0"/>
              <a:t>,a</a:t>
            </a:r>
            <a:r>
              <a:rPr lang="en-US" baseline="-25000" dirty="0" smtClean="0"/>
              <a:t>1</a:t>
            </a:r>
            <a:r>
              <a:rPr lang="en-US" dirty="0" smtClean="0"/>
              <a:t>,……..,a</a:t>
            </a:r>
            <a:r>
              <a:rPr lang="en-US" baseline="-25000" dirty="0" smtClean="0"/>
              <a:t>n-1</a:t>
            </a:r>
            <a:r>
              <a:rPr lang="en-US" dirty="0" smtClean="0"/>
              <a:t>) is the set of n elements to be sorted.</a:t>
            </a:r>
          </a:p>
          <a:p>
            <a:r>
              <a:rPr lang="en-US" dirty="0" smtClean="0"/>
              <a:t>n=N PEs</a:t>
            </a:r>
          </a:p>
          <a:p>
            <a:r>
              <a:rPr lang="en-US" dirty="0" smtClean="0"/>
              <a:t>Each PE contains 2 local variables </a:t>
            </a:r>
            <a:r>
              <a:rPr lang="en-US" b="1" dirty="0" smtClean="0"/>
              <a:t>a</a:t>
            </a:r>
            <a:r>
              <a:rPr lang="en-US" dirty="0" smtClean="0"/>
              <a:t> and </a:t>
            </a:r>
            <a:r>
              <a:rPr lang="en-US" b="1" dirty="0"/>
              <a:t>b</a:t>
            </a:r>
            <a:r>
              <a:rPr lang="en-US" dirty="0" smtClean="0"/>
              <a:t> </a:t>
            </a:r>
          </a:p>
          <a:p>
            <a:r>
              <a:rPr lang="en-US" dirty="0" smtClean="0"/>
              <a:t>Variable </a:t>
            </a:r>
            <a:r>
              <a:rPr lang="en-US" b="1" dirty="0" smtClean="0"/>
              <a:t>a</a:t>
            </a:r>
            <a:r>
              <a:rPr lang="en-US" dirty="0" smtClean="0"/>
              <a:t> contains unique element of array A and variable </a:t>
            </a:r>
            <a:r>
              <a:rPr lang="en-US" b="1" dirty="0"/>
              <a:t>b</a:t>
            </a:r>
            <a:r>
              <a:rPr lang="en-US" dirty="0" smtClean="0"/>
              <a:t> contains value retrieved from a neighboring PE.</a:t>
            </a:r>
          </a:p>
          <a:p>
            <a:r>
              <a:rPr lang="en-US" dirty="0" smtClean="0"/>
              <a:t>Algorithm performs </a:t>
            </a:r>
            <a:r>
              <a:rPr lang="en-US" dirty="0" smtClean="0">
                <a:sym typeface="Symbol"/>
              </a:rPr>
              <a:t></a:t>
            </a:r>
            <a:r>
              <a:rPr lang="en-US" dirty="0" smtClean="0"/>
              <a:t>n/2</a:t>
            </a:r>
            <a:r>
              <a:rPr lang="en-US" dirty="0" smtClean="0">
                <a:sym typeface="Symbol"/>
              </a:rPr>
              <a:t></a:t>
            </a:r>
            <a:r>
              <a:rPr lang="en-US" dirty="0" smtClean="0"/>
              <a:t> iterations and each iteration will have 2 phases.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78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Algorithm for matrix multiplication on a 2m-cube network: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>
                <a:solidFill>
                  <a:prstClr val="black"/>
                </a:solidFill>
              </a:rPr>
              <a:t>3. </a:t>
            </a:r>
            <a:r>
              <a:rPr lang="en-US" dirty="0" smtClean="0">
                <a:solidFill>
                  <a:prstClr val="black"/>
                </a:solidFill>
              </a:rPr>
              <a:t>N-way </a:t>
            </a:r>
            <a:r>
              <a:rPr lang="en-US" dirty="0">
                <a:solidFill>
                  <a:prstClr val="black"/>
                </a:solidFill>
              </a:rPr>
              <a:t>broadcast each row of A</a:t>
            </a:r>
            <a:r>
              <a:rPr lang="en-US" baseline="30000" dirty="0">
                <a:solidFill>
                  <a:prstClr val="black"/>
                </a:solidFill>
              </a:rPr>
              <a:t>  </a:t>
            </a:r>
            <a:r>
              <a:rPr lang="en-US" dirty="0"/>
              <a:t>residing in PE </a:t>
            </a:r>
            <a:r>
              <a:rPr lang="en-US" baseline="30000" dirty="0">
                <a:solidFill>
                  <a:prstClr val="black"/>
                </a:solidFill>
              </a:rPr>
              <a:t>  </a:t>
            </a:r>
            <a:r>
              <a:rPr lang="en-US" dirty="0">
                <a:solidFill>
                  <a:prstClr val="black"/>
                </a:solidFill>
              </a:rPr>
              <a:t>P</a:t>
            </a:r>
            <a:r>
              <a:rPr lang="en-US" baseline="-25000" dirty="0">
                <a:solidFill>
                  <a:prstClr val="black"/>
                </a:solidFill>
              </a:rPr>
              <a:t>2m-1</a:t>
            </a:r>
            <a:r>
              <a:rPr lang="en-US" dirty="0">
                <a:solidFill>
                  <a:prstClr val="black"/>
                </a:solidFill>
              </a:rPr>
              <a:t> ..P</a:t>
            </a:r>
            <a:r>
              <a:rPr lang="en-US" baseline="-25000" dirty="0">
                <a:solidFill>
                  <a:prstClr val="black"/>
                </a:solidFill>
              </a:rPr>
              <a:t>m</a:t>
            </a:r>
            <a:r>
              <a:rPr lang="en-US" dirty="0">
                <a:solidFill>
                  <a:prstClr val="black"/>
                </a:solidFill>
              </a:rPr>
              <a:t> P</a:t>
            </a:r>
            <a:r>
              <a:rPr lang="en-US" baseline="-25000" dirty="0">
                <a:solidFill>
                  <a:prstClr val="black"/>
                </a:solidFill>
              </a:rPr>
              <a:t>m-1</a:t>
            </a:r>
            <a:r>
              <a:rPr lang="en-US" dirty="0">
                <a:solidFill>
                  <a:prstClr val="black"/>
                </a:solidFill>
              </a:rPr>
              <a:t> … P</a:t>
            </a:r>
            <a:r>
              <a:rPr lang="en-US" baseline="-25000" dirty="0">
                <a:solidFill>
                  <a:prstClr val="black"/>
                </a:solidFill>
              </a:rPr>
              <a:t>0 </a:t>
            </a:r>
            <a:r>
              <a:rPr lang="en-US" dirty="0"/>
              <a:t> to all PEs in the m-cube </a:t>
            </a:r>
          </a:p>
          <a:p>
            <a:pPr marL="0" indent="0">
              <a:buNone/>
            </a:pPr>
            <a:r>
              <a:rPr lang="en-US" b="1" dirty="0"/>
              <a:t>x</a:t>
            </a:r>
            <a:r>
              <a:rPr lang="en-US" b="1" baseline="-25000" dirty="0"/>
              <a:t>2m-1</a:t>
            </a:r>
            <a:r>
              <a:rPr lang="en-US" b="1" dirty="0"/>
              <a:t> … </a:t>
            </a:r>
            <a:r>
              <a:rPr lang="en-US" b="1" dirty="0" err="1"/>
              <a:t>x</a:t>
            </a:r>
            <a:r>
              <a:rPr lang="en-US" b="1" baseline="-25000" dirty="0" err="1"/>
              <a:t>m</a:t>
            </a:r>
            <a:r>
              <a:rPr lang="en-US" b="1" dirty="0">
                <a:solidFill>
                  <a:prstClr val="black"/>
                </a:solidFill>
              </a:rPr>
              <a:t> </a:t>
            </a:r>
            <a:r>
              <a:rPr lang="en-US" b="1" dirty="0" smtClean="0">
                <a:solidFill>
                  <a:prstClr val="black"/>
                </a:solidFill>
              </a:rPr>
              <a:t>P</a:t>
            </a:r>
            <a:r>
              <a:rPr lang="en-US" b="1" baseline="-25000" dirty="0">
                <a:solidFill>
                  <a:prstClr val="black"/>
                </a:solidFill>
              </a:rPr>
              <a:t>m</a:t>
            </a:r>
            <a:r>
              <a:rPr lang="en-US" b="1" baseline="-25000" dirty="0" smtClean="0">
                <a:solidFill>
                  <a:prstClr val="black"/>
                </a:solidFill>
              </a:rPr>
              <a:t>-1</a:t>
            </a:r>
            <a:r>
              <a:rPr lang="en-US" b="1" dirty="0" smtClean="0">
                <a:solidFill>
                  <a:prstClr val="black"/>
                </a:solidFill>
              </a:rPr>
              <a:t> </a:t>
            </a:r>
            <a:r>
              <a:rPr lang="en-US" b="1" dirty="0">
                <a:solidFill>
                  <a:prstClr val="black"/>
                </a:solidFill>
              </a:rPr>
              <a:t>… P</a:t>
            </a:r>
            <a:r>
              <a:rPr lang="en-US" b="1" baseline="-25000" dirty="0">
                <a:solidFill>
                  <a:prstClr val="black"/>
                </a:solidFill>
              </a:rPr>
              <a:t>0 </a:t>
            </a:r>
            <a:r>
              <a:rPr lang="en-US" b="1" dirty="0"/>
              <a:t> </a:t>
            </a:r>
            <a:r>
              <a:rPr lang="en-US" dirty="0"/>
              <a:t>in nlog</a:t>
            </a:r>
            <a:r>
              <a:rPr lang="en-US" baseline="-25000" dirty="0"/>
              <a:t>2</a:t>
            </a:r>
            <a:r>
              <a:rPr lang="en-US" dirty="0"/>
              <a:t>n steps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All the n rows can be broadcast in parallel</a:t>
            </a:r>
            <a:endParaRPr lang="en-US" dirty="0">
              <a:solidFill>
                <a:prstClr val="black"/>
              </a:solidFill>
            </a:endParaRPr>
          </a:p>
          <a:p>
            <a:endParaRPr lang="en-US" dirty="0">
              <a:solidFill>
                <a:prstClr val="black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dirty="0">
                <a:solidFill>
                  <a:prstClr val="black"/>
                </a:solidFill>
              </a:rPr>
              <a:t>Example </a:t>
            </a:r>
            <a:r>
              <a:rPr lang="en-US" dirty="0" smtClean="0">
                <a:solidFill>
                  <a:prstClr val="black"/>
                </a:solidFill>
              </a:rPr>
              <a:t>:</a:t>
            </a:r>
            <a:endParaRPr lang="en-US" dirty="0">
              <a:solidFill>
                <a:prstClr val="black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dirty="0"/>
              <a:t>x</a:t>
            </a:r>
            <a:r>
              <a:rPr lang="en-US" baseline="-25000" dirty="0"/>
              <a:t>2*2-1</a:t>
            </a:r>
            <a:r>
              <a:rPr lang="en-US" dirty="0"/>
              <a:t> x</a:t>
            </a:r>
            <a:r>
              <a:rPr lang="en-US" baseline="-25000" dirty="0"/>
              <a:t>2*2-2</a:t>
            </a:r>
            <a:r>
              <a:rPr lang="en-US" dirty="0">
                <a:solidFill>
                  <a:prstClr val="black"/>
                </a:solidFill>
              </a:rPr>
              <a:t> P</a:t>
            </a:r>
            <a:r>
              <a:rPr lang="en-US" baseline="-25000" dirty="0">
                <a:solidFill>
                  <a:prstClr val="black"/>
                </a:solidFill>
              </a:rPr>
              <a:t>m-1</a:t>
            </a:r>
            <a:r>
              <a:rPr lang="en-US" dirty="0">
                <a:solidFill>
                  <a:prstClr val="black"/>
                </a:solidFill>
              </a:rPr>
              <a:t> … P</a:t>
            </a:r>
            <a:r>
              <a:rPr lang="en-US" baseline="-25000" dirty="0">
                <a:solidFill>
                  <a:prstClr val="black"/>
                </a:solidFill>
              </a:rPr>
              <a:t>0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x</a:t>
            </a:r>
            <a:r>
              <a:rPr lang="en-US" baseline="-25000" dirty="0"/>
              <a:t>3</a:t>
            </a:r>
            <a:r>
              <a:rPr lang="en-US" dirty="0"/>
              <a:t> x</a:t>
            </a:r>
            <a:r>
              <a:rPr lang="en-US" baseline="-25000" dirty="0"/>
              <a:t>2</a:t>
            </a:r>
            <a:r>
              <a:rPr lang="en-US" dirty="0">
                <a:solidFill>
                  <a:prstClr val="black"/>
                </a:solidFill>
              </a:rPr>
              <a:t> P</a:t>
            </a:r>
            <a:r>
              <a:rPr lang="en-US" baseline="-25000" dirty="0">
                <a:solidFill>
                  <a:prstClr val="black"/>
                </a:solidFill>
              </a:rPr>
              <a:t>1</a:t>
            </a:r>
            <a:r>
              <a:rPr lang="en-US" dirty="0">
                <a:solidFill>
                  <a:prstClr val="black"/>
                </a:solidFill>
              </a:rPr>
              <a:t>P</a:t>
            </a:r>
            <a:r>
              <a:rPr lang="en-US" baseline="-25000" dirty="0">
                <a:solidFill>
                  <a:prstClr val="black"/>
                </a:solidFill>
              </a:rPr>
              <a:t>0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93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Algorithm for matrix multiplication on a 2m-cube network: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28651" y="1385891"/>
            <a:ext cx="68448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aseline="-25000" dirty="0" smtClean="0">
              <a:solidFill>
                <a:prstClr val="black"/>
              </a:solidFill>
            </a:endParaRPr>
          </a:p>
          <a:p>
            <a:endParaRPr lang="en-US" dirty="0" smtClean="0">
              <a:solidFill>
                <a:prstClr val="black"/>
              </a:solidFill>
            </a:endParaRPr>
          </a:p>
          <a:p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75363" y="1842688"/>
            <a:ext cx="7829549" cy="4577849"/>
            <a:chOff x="2907325" y="3838247"/>
            <a:chExt cx="5643688" cy="2351650"/>
          </a:xfrm>
        </p:grpSpPr>
        <p:grpSp>
          <p:nvGrpSpPr>
            <p:cNvPr id="54" name="Group 53"/>
            <p:cNvGrpSpPr/>
            <p:nvPr/>
          </p:nvGrpSpPr>
          <p:grpSpPr>
            <a:xfrm>
              <a:off x="2907325" y="3895011"/>
              <a:ext cx="5643688" cy="2224111"/>
              <a:chOff x="2907325" y="2300674"/>
              <a:chExt cx="5643688" cy="2224111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2907325" y="4161694"/>
                <a:ext cx="63094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>
                    <a:solidFill>
                      <a:prstClr val="black"/>
                    </a:solidFill>
                  </a:rPr>
                  <a:t>0000</a:t>
                </a:r>
                <a:endParaRPr lang="en-US" sz="11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4521278" y="4263175"/>
                <a:ext cx="63094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>
                    <a:solidFill>
                      <a:prstClr val="black"/>
                    </a:solidFill>
                  </a:rPr>
                  <a:t>0001</a:t>
                </a:r>
                <a:endParaRPr lang="en-US" sz="1100" dirty="0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34" name="Group 33"/>
              <p:cNvGrpSpPr/>
              <p:nvPr/>
            </p:nvGrpSpPr>
            <p:grpSpPr>
              <a:xfrm>
                <a:off x="3322748" y="2508738"/>
                <a:ext cx="1687135" cy="1767048"/>
                <a:chOff x="3322748" y="2508738"/>
                <a:chExt cx="1687135" cy="1767048"/>
              </a:xfrm>
            </p:grpSpPr>
            <p:sp>
              <p:nvSpPr>
                <p:cNvPr id="4" name="Cube 3"/>
                <p:cNvSpPr/>
                <p:nvPr/>
              </p:nvSpPr>
              <p:spPr>
                <a:xfrm>
                  <a:off x="3322749" y="2524259"/>
                  <a:ext cx="1687133" cy="1751527"/>
                </a:xfrm>
                <a:prstGeom prst="cube">
                  <a:avLst/>
                </a:prstGeom>
                <a:ln cap="flat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26" name="Straight Connector 25"/>
                <p:cNvCxnSpPr/>
                <p:nvPr/>
              </p:nvCxnSpPr>
              <p:spPr>
                <a:xfrm flipH="1">
                  <a:off x="3716215" y="2508738"/>
                  <a:ext cx="11724" cy="132470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/>
                <p:nvPr/>
              </p:nvCxnSpPr>
              <p:spPr>
                <a:xfrm flipH="1">
                  <a:off x="3716215" y="3833446"/>
                  <a:ext cx="1293668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/>
                <p:nvPr/>
              </p:nvCxnSpPr>
              <p:spPr>
                <a:xfrm flipH="1">
                  <a:off x="3322748" y="3833446"/>
                  <a:ext cx="393468" cy="40583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" name="Group 34"/>
              <p:cNvGrpSpPr/>
              <p:nvPr/>
            </p:nvGrpSpPr>
            <p:grpSpPr>
              <a:xfrm>
                <a:off x="6288686" y="2508738"/>
                <a:ext cx="1687135" cy="1767048"/>
                <a:chOff x="3322748" y="2508738"/>
                <a:chExt cx="1687135" cy="1767048"/>
              </a:xfrm>
            </p:grpSpPr>
            <p:sp>
              <p:nvSpPr>
                <p:cNvPr id="36" name="Cube 35"/>
                <p:cNvSpPr/>
                <p:nvPr/>
              </p:nvSpPr>
              <p:spPr>
                <a:xfrm>
                  <a:off x="3322749" y="2524259"/>
                  <a:ext cx="1687133" cy="1751527"/>
                </a:xfrm>
                <a:prstGeom prst="cube">
                  <a:avLst/>
                </a:prstGeom>
                <a:ln cap="flat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37" name="Straight Connector 36"/>
                <p:cNvCxnSpPr/>
                <p:nvPr/>
              </p:nvCxnSpPr>
              <p:spPr>
                <a:xfrm flipH="1">
                  <a:off x="3716215" y="2508738"/>
                  <a:ext cx="11724" cy="132470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>
                <a:xfrm flipH="1">
                  <a:off x="3716215" y="3833446"/>
                  <a:ext cx="1293668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 flipH="1">
                  <a:off x="3322748" y="3833446"/>
                  <a:ext cx="393468" cy="40583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0" name="TextBox 39"/>
              <p:cNvSpPr txBox="1"/>
              <p:nvPr/>
            </p:nvSpPr>
            <p:spPr>
              <a:xfrm>
                <a:off x="2914316" y="2830063"/>
                <a:ext cx="63094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>
                    <a:solidFill>
                      <a:prstClr val="black"/>
                    </a:solidFill>
                  </a:rPr>
                  <a:t>0010</a:t>
                </a:r>
                <a:endParaRPr lang="en-US" sz="11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3634154" y="3812904"/>
                <a:ext cx="63094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>
                    <a:solidFill>
                      <a:prstClr val="black"/>
                    </a:solidFill>
                  </a:rPr>
                  <a:t>0100</a:t>
                </a:r>
                <a:endParaRPr lang="en-US" sz="11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3519482" y="2337694"/>
                <a:ext cx="63094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>
                    <a:solidFill>
                      <a:prstClr val="black"/>
                    </a:solidFill>
                  </a:rPr>
                  <a:t>0110</a:t>
                </a:r>
                <a:endParaRPr lang="en-US" sz="11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4616843" y="2800818"/>
                <a:ext cx="63094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>
                    <a:solidFill>
                      <a:prstClr val="black"/>
                    </a:solidFill>
                  </a:rPr>
                  <a:t>0011</a:t>
                </a:r>
                <a:endParaRPr lang="en-US" sz="11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4918967" y="2337694"/>
                <a:ext cx="63094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>
                    <a:solidFill>
                      <a:prstClr val="black"/>
                    </a:solidFill>
                  </a:rPr>
                  <a:t>0111</a:t>
                </a:r>
                <a:endParaRPr lang="en-US" sz="11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5047378" y="3863532"/>
                <a:ext cx="63094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>
                    <a:solidFill>
                      <a:prstClr val="black"/>
                    </a:solidFill>
                  </a:rPr>
                  <a:t>0101</a:t>
                </a:r>
                <a:endParaRPr lang="en-US" sz="11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5908431" y="4208587"/>
                <a:ext cx="63094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solidFill>
                      <a:prstClr val="black"/>
                    </a:solidFill>
                  </a:rPr>
                  <a:t>1</a:t>
                </a:r>
                <a:r>
                  <a:rPr lang="en-US" sz="1100" dirty="0" smtClean="0">
                    <a:solidFill>
                      <a:prstClr val="black"/>
                    </a:solidFill>
                  </a:rPr>
                  <a:t>000</a:t>
                </a:r>
                <a:endParaRPr lang="en-US" sz="11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7491042" y="4232034"/>
                <a:ext cx="63094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solidFill>
                      <a:prstClr val="black"/>
                    </a:solidFill>
                  </a:rPr>
                  <a:t>1</a:t>
                </a:r>
                <a:r>
                  <a:rPr lang="en-US" sz="1100" dirty="0" smtClean="0">
                    <a:solidFill>
                      <a:prstClr val="black"/>
                    </a:solidFill>
                  </a:rPr>
                  <a:t>001</a:t>
                </a:r>
                <a:endParaRPr lang="en-US" sz="11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5903699" y="2900402"/>
                <a:ext cx="63094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solidFill>
                      <a:prstClr val="black"/>
                    </a:solidFill>
                  </a:rPr>
                  <a:t>1</a:t>
                </a:r>
                <a:r>
                  <a:rPr lang="en-US" sz="1100" dirty="0" smtClean="0">
                    <a:solidFill>
                      <a:prstClr val="black"/>
                    </a:solidFill>
                  </a:rPr>
                  <a:t>010</a:t>
                </a:r>
                <a:endParaRPr lang="en-US" sz="11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6623537" y="3871520"/>
                <a:ext cx="63094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solidFill>
                      <a:prstClr val="black"/>
                    </a:solidFill>
                  </a:rPr>
                  <a:t>1</a:t>
                </a:r>
                <a:r>
                  <a:rPr lang="en-US" sz="1100" dirty="0" smtClean="0">
                    <a:solidFill>
                      <a:prstClr val="black"/>
                    </a:solidFill>
                  </a:rPr>
                  <a:t>100</a:t>
                </a:r>
                <a:endParaRPr lang="en-US" sz="11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6493301" y="2300674"/>
                <a:ext cx="63094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solidFill>
                      <a:prstClr val="black"/>
                    </a:solidFill>
                  </a:rPr>
                  <a:t>1</a:t>
                </a:r>
                <a:r>
                  <a:rPr lang="en-US" sz="1100" dirty="0" smtClean="0">
                    <a:solidFill>
                      <a:prstClr val="black"/>
                    </a:solidFill>
                  </a:rPr>
                  <a:t>110</a:t>
                </a:r>
                <a:endParaRPr lang="en-US" sz="11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7498036" y="2876957"/>
                <a:ext cx="63094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solidFill>
                      <a:prstClr val="black"/>
                    </a:solidFill>
                  </a:rPr>
                  <a:t>1</a:t>
                </a:r>
                <a:r>
                  <a:rPr lang="en-US" sz="1100" dirty="0" smtClean="0">
                    <a:solidFill>
                      <a:prstClr val="black"/>
                    </a:solidFill>
                  </a:rPr>
                  <a:t>011</a:t>
                </a:r>
                <a:endParaRPr lang="en-US" sz="11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7920072" y="2431479"/>
                <a:ext cx="63094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solidFill>
                      <a:prstClr val="black"/>
                    </a:solidFill>
                  </a:rPr>
                  <a:t>1</a:t>
                </a:r>
                <a:r>
                  <a:rPr lang="en-US" sz="1100" dirty="0" smtClean="0">
                    <a:solidFill>
                      <a:prstClr val="black"/>
                    </a:solidFill>
                  </a:rPr>
                  <a:t>111</a:t>
                </a:r>
                <a:endParaRPr lang="en-US" sz="11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7908352" y="3709291"/>
                <a:ext cx="63094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solidFill>
                      <a:prstClr val="black"/>
                    </a:solidFill>
                  </a:rPr>
                  <a:t>1</a:t>
                </a:r>
                <a:r>
                  <a:rPr lang="en-US" sz="1100" dirty="0" smtClean="0">
                    <a:solidFill>
                      <a:prstClr val="black"/>
                    </a:solidFill>
                  </a:rPr>
                  <a:t>101</a:t>
                </a:r>
                <a:endParaRPr lang="en-US" sz="1100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56" name="TextBox 55"/>
            <p:cNvSpPr txBox="1"/>
            <p:nvPr/>
          </p:nvSpPr>
          <p:spPr>
            <a:xfrm>
              <a:off x="3322748" y="5820565"/>
              <a:ext cx="5881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prstClr val="black"/>
                  </a:solidFill>
                </a:rPr>
                <a:t>1A</a:t>
              </a:r>
              <a:endParaRPr lang="en-US" b="1" dirty="0">
                <a:solidFill>
                  <a:prstClr val="black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009882" y="5353380"/>
              <a:ext cx="5881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prstClr val="black"/>
                  </a:solidFill>
                </a:rPr>
                <a:t>2A</a:t>
              </a:r>
              <a:endParaRPr lang="en-US" b="1" dirty="0">
                <a:solidFill>
                  <a:prstClr val="black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866661" y="4296567"/>
              <a:ext cx="5881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prstClr val="black"/>
                  </a:solidFill>
                </a:rPr>
                <a:t>3A</a:t>
              </a:r>
              <a:endParaRPr lang="en-US" b="1" dirty="0">
                <a:solidFill>
                  <a:prstClr val="black"/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806512" y="3838247"/>
              <a:ext cx="5881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prstClr val="black"/>
                  </a:solidFill>
                </a:rPr>
                <a:t>4A</a:t>
              </a:r>
              <a:endParaRPr lang="en-US" b="1" dirty="0">
                <a:solidFill>
                  <a:prstClr val="black"/>
                </a:solidFill>
              </a:endParaRP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6028104" y="453733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1A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109037" y="591343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1A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97545" y="451061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1A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327335" y="586745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2A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288455" y="488083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2A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806215" y="587639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2A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476828" y="215567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3A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868541" y="261439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3A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258407" y="199351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3A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909582" y="259813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4A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690918" y="262827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4A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187438" y="192945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4A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273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1" grpId="0"/>
      <p:bldP spid="62" grpId="0"/>
      <p:bldP spid="63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Algorithm for matrix multiplication on a 2m-cube network: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4. 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solidFill>
                  <a:prstClr val="black"/>
                </a:solidFill>
              </a:rPr>
              <a:t>Each </a:t>
            </a:r>
            <a:r>
              <a:rPr lang="en-US" dirty="0">
                <a:solidFill>
                  <a:prstClr val="black"/>
                </a:solidFill>
              </a:rPr>
              <a:t>PE now contains a row of A and a </a:t>
            </a:r>
            <a:r>
              <a:rPr lang="en-US" dirty="0" smtClean="0">
                <a:solidFill>
                  <a:prstClr val="black"/>
                </a:solidFill>
              </a:rPr>
              <a:t>column of B </a:t>
            </a:r>
            <a:r>
              <a:rPr lang="en-US" dirty="0">
                <a:solidFill>
                  <a:prstClr val="black"/>
                </a:solidFill>
              </a:rPr>
              <a:t>and can form the inner product in O(n) </a:t>
            </a:r>
            <a:r>
              <a:rPr lang="en-US" dirty="0" smtClean="0">
                <a:solidFill>
                  <a:prstClr val="black"/>
                </a:solidFill>
              </a:rPr>
              <a:t>steps</a:t>
            </a:r>
            <a:r>
              <a:rPr lang="en-US" b="1" dirty="0" smtClean="0">
                <a:solidFill>
                  <a:prstClr val="black"/>
                </a:solidFill>
              </a:rPr>
              <a:t>.</a:t>
            </a:r>
          </a:p>
          <a:p>
            <a:pPr marL="0" indent="0" algn="just">
              <a:buNone/>
            </a:pPr>
            <a:endParaRPr lang="en-US" b="1" dirty="0" smtClean="0">
              <a:solidFill>
                <a:prstClr val="black"/>
              </a:solidFill>
            </a:endParaRPr>
          </a:p>
          <a:p>
            <a:pPr algn="just">
              <a:buFont typeface="Wingdings" pitchFamily="2" charset="2"/>
              <a:buChar char="Ø"/>
            </a:pPr>
            <a:r>
              <a:rPr lang="en-US" dirty="0">
                <a:solidFill>
                  <a:prstClr val="black"/>
                </a:solidFill>
              </a:rPr>
              <a:t>The n elements of each result row can be brought together within the same PEs which initially held a row of A in O(n) </a:t>
            </a:r>
            <a:r>
              <a:rPr lang="en-US" dirty="0" smtClean="0">
                <a:solidFill>
                  <a:prstClr val="black"/>
                </a:solidFill>
              </a:rPr>
              <a:t>steps.</a:t>
            </a:r>
            <a:endParaRPr lang="en-US" dirty="0"/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247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Algorithm for matrix multiplication on a 2m-cube network: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04800" y="1933564"/>
            <a:ext cx="8131976" cy="4224594"/>
            <a:chOff x="2907325" y="3869848"/>
            <a:chExt cx="5571562" cy="2344183"/>
          </a:xfrm>
        </p:grpSpPr>
        <p:grpSp>
          <p:nvGrpSpPr>
            <p:cNvPr id="5" name="Group 4"/>
            <p:cNvGrpSpPr/>
            <p:nvPr/>
          </p:nvGrpSpPr>
          <p:grpSpPr>
            <a:xfrm>
              <a:off x="2907325" y="3873415"/>
              <a:ext cx="5485954" cy="2214566"/>
              <a:chOff x="2907325" y="2279078"/>
              <a:chExt cx="5485954" cy="2214566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2907325" y="4161694"/>
                <a:ext cx="47320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>
                    <a:solidFill>
                      <a:prstClr val="black"/>
                    </a:solidFill>
                  </a:rPr>
                  <a:t>0000</a:t>
                </a:r>
                <a:endParaRPr lang="en-US" sz="11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501659" y="4173418"/>
                <a:ext cx="47320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>
                    <a:solidFill>
                      <a:prstClr val="black"/>
                    </a:solidFill>
                  </a:rPr>
                  <a:t>0001</a:t>
                </a:r>
                <a:endParaRPr lang="en-US" sz="1100" dirty="0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4" name="Group 23"/>
              <p:cNvGrpSpPr/>
              <p:nvPr/>
            </p:nvGrpSpPr>
            <p:grpSpPr>
              <a:xfrm>
                <a:off x="3322748" y="2508738"/>
                <a:ext cx="1687135" cy="1767048"/>
                <a:chOff x="3322748" y="2508738"/>
                <a:chExt cx="1687135" cy="1767048"/>
              </a:xfrm>
            </p:grpSpPr>
            <p:sp>
              <p:nvSpPr>
                <p:cNvPr id="44" name="Cube 43"/>
                <p:cNvSpPr/>
                <p:nvPr/>
              </p:nvSpPr>
              <p:spPr>
                <a:xfrm>
                  <a:off x="3322749" y="2524259"/>
                  <a:ext cx="1687133" cy="1751527"/>
                </a:xfrm>
                <a:prstGeom prst="cube">
                  <a:avLst/>
                </a:prstGeom>
                <a:ln cap="flat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45" name="Straight Connector 44"/>
                <p:cNvCxnSpPr/>
                <p:nvPr/>
              </p:nvCxnSpPr>
              <p:spPr>
                <a:xfrm flipH="1">
                  <a:off x="3716215" y="2508738"/>
                  <a:ext cx="11724" cy="132470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/>
                <p:nvPr/>
              </p:nvCxnSpPr>
              <p:spPr>
                <a:xfrm flipH="1">
                  <a:off x="3716215" y="3833446"/>
                  <a:ext cx="1293668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 flipH="1">
                  <a:off x="3322748" y="3833446"/>
                  <a:ext cx="393468" cy="40583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" name="Group 24"/>
              <p:cNvGrpSpPr/>
              <p:nvPr/>
            </p:nvGrpSpPr>
            <p:grpSpPr>
              <a:xfrm>
                <a:off x="6288686" y="2508738"/>
                <a:ext cx="1687135" cy="1767048"/>
                <a:chOff x="3322748" y="2508738"/>
                <a:chExt cx="1687135" cy="1767048"/>
              </a:xfrm>
            </p:grpSpPr>
            <p:sp>
              <p:nvSpPr>
                <p:cNvPr id="40" name="Cube 39"/>
                <p:cNvSpPr/>
                <p:nvPr/>
              </p:nvSpPr>
              <p:spPr>
                <a:xfrm>
                  <a:off x="3322749" y="2524259"/>
                  <a:ext cx="1687133" cy="1751527"/>
                </a:xfrm>
                <a:prstGeom prst="cube">
                  <a:avLst/>
                </a:prstGeom>
                <a:ln cap="flat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41" name="Straight Connector 40"/>
                <p:cNvCxnSpPr/>
                <p:nvPr/>
              </p:nvCxnSpPr>
              <p:spPr>
                <a:xfrm flipH="1">
                  <a:off x="3716215" y="2508738"/>
                  <a:ext cx="11724" cy="132470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 flipH="1">
                  <a:off x="3716215" y="3833446"/>
                  <a:ext cx="1293668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 flipH="1">
                  <a:off x="3322748" y="3833446"/>
                  <a:ext cx="393468" cy="40583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6" name="TextBox 25"/>
              <p:cNvSpPr txBox="1"/>
              <p:nvPr/>
            </p:nvSpPr>
            <p:spPr>
              <a:xfrm>
                <a:off x="2914316" y="2830063"/>
                <a:ext cx="47320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>
                    <a:solidFill>
                      <a:prstClr val="black"/>
                    </a:solidFill>
                  </a:rPr>
                  <a:t>0010</a:t>
                </a:r>
                <a:endParaRPr lang="en-US" sz="11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3634154" y="3812904"/>
                <a:ext cx="47320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>
                    <a:solidFill>
                      <a:prstClr val="black"/>
                    </a:solidFill>
                  </a:rPr>
                  <a:t>0100</a:t>
                </a:r>
                <a:endParaRPr lang="en-US" sz="11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3465298" y="2279078"/>
                <a:ext cx="47320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>
                    <a:solidFill>
                      <a:prstClr val="black"/>
                    </a:solidFill>
                  </a:rPr>
                  <a:t>0110</a:t>
                </a:r>
                <a:endParaRPr lang="en-US" sz="11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4508653" y="2912125"/>
                <a:ext cx="47320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>
                    <a:solidFill>
                      <a:prstClr val="black"/>
                    </a:solidFill>
                  </a:rPr>
                  <a:t>0011</a:t>
                </a:r>
                <a:endParaRPr lang="en-US" sz="11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4918967" y="2337694"/>
                <a:ext cx="47320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>
                    <a:solidFill>
                      <a:prstClr val="black"/>
                    </a:solidFill>
                  </a:rPr>
                  <a:t>0111</a:t>
                </a:r>
                <a:endParaRPr lang="en-US" sz="11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4918969" y="3779628"/>
                <a:ext cx="47320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>
                    <a:solidFill>
                      <a:prstClr val="black"/>
                    </a:solidFill>
                  </a:rPr>
                  <a:t>0101</a:t>
                </a:r>
                <a:endParaRPr lang="en-US" sz="11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5908431" y="4208587"/>
                <a:ext cx="47320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solidFill>
                      <a:prstClr val="black"/>
                    </a:solidFill>
                  </a:rPr>
                  <a:t>1</a:t>
                </a:r>
                <a:r>
                  <a:rPr lang="en-US" sz="1100" dirty="0" smtClean="0">
                    <a:solidFill>
                      <a:prstClr val="black"/>
                    </a:solidFill>
                  </a:rPr>
                  <a:t>000</a:t>
                </a:r>
                <a:endParaRPr lang="en-US" sz="11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7491042" y="4232034"/>
                <a:ext cx="47320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solidFill>
                      <a:prstClr val="black"/>
                    </a:solidFill>
                  </a:rPr>
                  <a:t>1</a:t>
                </a:r>
                <a:r>
                  <a:rPr lang="en-US" sz="1100" dirty="0" smtClean="0">
                    <a:solidFill>
                      <a:prstClr val="black"/>
                    </a:solidFill>
                  </a:rPr>
                  <a:t>001</a:t>
                </a:r>
                <a:endParaRPr lang="en-US" sz="11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5903699" y="2900402"/>
                <a:ext cx="47320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solidFill>
                      <a:prstClr val="black"/>
                    </a:solidFill>
                  </a:rPr>
                  <a:t>1</a:t>
                </a:r>
                <a:r>
                  <a:rPr lang="en-US" sz="1100" dirty="0" smtClean="0">
                    <a:solidFill>
                      <a:prstClr val="black"/>
                    </a:solidFill>
                  </a:rPr>
                  <a:t>010</a:t>
                </a:r>
                <a:endParaRPr lang="en-US" sz="11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6623537" y="3871520"/>
                <a:ext cx="47320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solidFill>
                      <a:prstClr val="black"/>
                    </a:solidFill>
                  </a:rPr>
                  <a:t>1</a:t>
                </a:r>
                <a:r>
                  <a:rPr lang="en-US" sz="1100" dirty="0" smtClean="0">
                    <a:solidFill>
                      <a:prstClr val="black"/>
                    </a:solidFill>
                  </a:rPr>
                  <a:t>100</a:t>
                </a:r>
                <a:endParaRPr lang="en-US" sz="11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6454681" y="2325787"/>
                <a:ext cx="47320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solidFill>
                      <a:prstClr val="black"/>
                    </a:solidFill>
                  </a:rPr>
                  <a:t>1</a:t>
                </a:r>
                <a:r>
                  <a:rPr lang="en-US" sz="1100" dirty="0" smtClean="0">
                    <a:solidFill>
                      <a:prstClr val="black"/>
                    </a:solidFill>
                  </a:rPr>
                  <a:t>110</a:t>
                </a:r>
                <a:endParaRPr lang="en-US" sz="11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7498036" y="2876957"/>
                <a:ext cx="47320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solidFill>
                      <a:prstClr val="black"/>
                    </a:solidFill>
                  </a:rPr>
                  <a:t>1</a:t>
                </a:r>
                <a:r>
                  <a:rPr lang="en-US" sz="1100" dirty="0" smtClean="0">
                    <a:solidFill>
                      <a:prstClr val="black"/>
                    </a:solidFill>
                  </a:rPr>
                  <a:t>011</a:t>
                </a:r>
                <a:endParaRPr lang="en-US" sz="11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7920073" y="2431479"/>
                <a:ext cx="47320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solidFill>
                      <a:prstClr val="black"/>
                    </a:solidFill>
                  </a:rPr>
                  <a:t>1</a:t>
                </a:r>
                <a:r>
                  <a:rPr lang="en-US" sz="1100" dirty="0" smtClean="0">
                    <a:solidFill>
                      <a:prstClr val="black"/>
                    </a:solidFill>
                  </a:rPr>
                  <a:t>111</a:t>
                </a:r>
                <a:endParaRPr lang="en-US" sz="11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7908352" y="3709291"/>
                <a:ext cx="47320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solidFill>
                      <a:prstClr val="black"/>
                    </a:solidFill>
                  </a:rPr>
                  <a:t>1</a:t>
                </a:r>
                <a:r>
                  <a:rPr lang="en-US" sz="1100" dirty="0" smtClean="0">
                    <a:solidFill>
                      <a:prstClr val="black"/>
                    </a:solidFill>
                  </a:rPr>
                  <a:t>101</a:t>
                </a:r>
                <a:endParaRPr lang="en-US" sz="1100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3220572" y="5820565"/>
              <a:ext cx="699532" cy="2049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1A.1</a:t>
              </a:r>
              <a:r>
                <a:rPr lang="en-US" b="1" dirty="0"/>
                <a:t>B</a:t>
              </a:r>
              <a:r>
                <a:rPr lang="en-US" b="1" baseline="30000" dirty="0"/>
                <a:t>t</a:t>
              </a:r>
              <a:endParaRPr lang="en-US" b="1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963981" y="5175801"/>
              <a:ext cx="548967" cy="2049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B0F0"/>
                  </a:solidFill>
                </a:rPr>
                <a:t>2</a:t>
              </a:r>
              <a:r>
                <a:rPr lang="en-US" b="1" dirty="0">
                  <a:solidFill>
                    <a:srgbClr val="00B0F0"/>
                  </a:solidFill>
                </a:rPr>
                <a:t>A</a:t>
              </a:r>
              <a:r>
                <a:rPr lang="en-US" b="1" dirty="0" smtClean="0">
                  <a:solidFill>
                    <a:srgbClr val="00B0F0"/>
                  </a:solidFill>
                </a:rPr>
                <a:t>.2B</a:t>
              </a:r>
              <a:r>
                <a:rPr lang="en-US" b="1" baseline="30000" dirty="0" smtClean="0">
                  <a:solidFill>
                    <a:srgbClr val="00B0F0"/>
                  </a:solidFill>
                </a:rPr>
                <a:t>t</a:t>
              </a:r>
              <a:endParaRPr lang="en-US" b="1" dirty="0">
                <a:solidFill>
                  <a:srgbClr val="00B0F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866661" y="4296567"/>
              <a:ext cx="548967" cy="2049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3</a:t>
              </a:r>
              <a:r>
                <a:rPr lang="en-US" b="1" dirty="0">
                  <a:solidFill>
                    <a:srgbClr val="FF0000"/>
                  </a:solidFill>
                </a:rPr>
                <a:t>A</a:t>
              </a:r>
              <a:r>
                <a:rPr lang="en-US" b="1" dirty="0" smtClean="0">
                  <a:solidFill>
                    <a:srgbClr val="FF0000"/>
                  </a:solidFill>
                </a:rPr>
                <a:t>.3B</a:t>
              </a:r>
              <a:r>
                <a:rPr lang="en-US" b="1" baseline="30000" dirty="0" smtClean="0">
                  <a:solidFill>
                    <a:srgbClr val="FF0000"/>
                  </a:solidFill>
                </a:rPr>
                <a:t>t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929920" y="3869848"/>
              <a:ext cx="548967" cy="2049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B050"/>
                  </a:solidFill>
                </a:rPr>
                <a:t>4</a:t>
              </a:r>
              <a:r>
                <a:rPr lang="en-US" b="1" dirty="0">
                  <a:solidFill>
                    <a:srgbClr val="00B050"/>
                  </a:solidFill>
                </a:rPr>
                <a:t>A</a:t>
              </a:r>
              <a:r>
                <a:rPr lang="en-US" b="1" dirty="0" smtClean="0">
                  <a:solidFill>
                    <a:srgbClr val="00B050"/>
                  </a:solidFill>
                </a:rPr>
                <a:t>.4B</a:t>
              </a:r>
              <a:r>
                <a:rPr lang="en-US" b="1" baseline="30000" dirty="0" smtClean="0">
                  <a:solidFill>
                    <a:srgbClr val="00B050"/>
                  </a:solidFill>
                </a:rPr>
                <a:t>t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628658" y="5152355"/>
              <a:ext cx="8012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prstClr val="black"/>
                  </a:solidFill>
                </a:rPr>
                <a:t>1</a:t>
              </a:r>
              <a:r>
                <a:rPr lang="en-US" b="1" dirty="0">
                  <a:solidFill>
                    <a:prstClr val="black"/>
                  </a:solidFill>
                </a:rPr>
                <a:t>A</a:t>
              </a:r>
              <a:r>
                <a:rPr lang="en-US" b="1" dirty="0" smtClean="0">
                  <a:solidFill>
                    <a:prstClr val="black"/>
                  </a:solidFill>
                </a:rPr>
                <a:t>.4</a:t>
              </a:r>
              <a:r>
                <a:rPr lang="en-US" b="1" dirty="0" smtClean="0"/>
                <a:t>B</a:t>
              </a:r>
              <a:r>
                <a:rPr lang="en-US" b="1" baseline="30000" dirty="0" smtClean="0"/>
                <a:t>t</a:t>
              </a:r>
              <a:endParaRPr lang="en-US" b="1" dirty="0">
                <a:solidFill>
                  <a:prstClr val="black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169319" y="5844699"/>
              <a:ext cx="8012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prstClr val="black"/>
                  </a:solidFill>
                </a:rPr>
                <a:t>1</a:t>
              </a:r>
              <a:r>
                <a:rPr lang="en-US" b="1" dirty="0">
                  <a:solidFill>
                    <a:prstClr val="black"/>
                  </a:solidFill>
                </a:rPr>
                <a:t>A</a:t>
              </a:r>
              <a:r>
                <a:rPr lang="en-US" b="1" dirty="0" smtClean="0">
                  <a:solidFill>
                    <a:prstClr val="black"/>
                  </a:solidFill>
                </a:rPr>
                <a:t>.3</a:t>
              </a:r>
              <a:r>
                <a:rPr lang="en-US" b="1" dirty="0" smtClean="0"/>
                <a:t>B</a:t>
              </a:r>
              <a:r>
                <a:rPr lang="en-US" b="1" baseline="30000" dirty="0" smtClean="0"/>
                <a:t>t</a:t>
              </a:r>
              <a:endParaRPr lang="en-US" b="1" dirty="0">
                <a:solidFill>
                  <a:prstClr val="black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639272" y="5128909"/>
              <a:ext cx="548967" cy="2049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1</a:t>
              </a:r>
              <a:r>
                <a:rPr lang="en-US" b="1" dirty="0"/>
                <a:t>A</a:t>
              </a:r>
              <a:r>
                <a:rPr lang="en-US" b="1" dirty="0" smtClean="0"/>
                <a:t>.2B</a:t>
              </a:r>
              <a:r>
                <a:rPr lang="en-US" b="1" baseline="30000" dirty="0" smtClean="0"/>
                <a:t>t</a:t>
              </a:r>
              <a:endParaRPr lang="en-US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436447" y="5867459"/>
              <a:ext cx="548967" cy="2049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B0F0"/>
                  </a:solidFill>
                </a:rPr>
                <a:t>2</a:t>
              </a:r>
              <a:r>
                <a:rPr lang="en-US" b="1" dirty="0">
                  <a:solidFill>
                    <a:srgbClr val="00B0F0"/>
                  </a:solidFill>
                </a:rPr>
                <a:t>A</a:t>
              </a:r>
              <a:r>
                <a:rPr lang="en-US" b="1" dirty="0" smtClean="0">
                  <a:solidFill>
                    <a:srgbClr val="00B0F0"/>
                  </a:solidFill>
                </a:rPr>
                <a:t>.1B</a:t>
              </a:r>
              <a:r>
                <a:rPr lang="en-US" b="1" baseline="30000" dirty="0" smtClean="0">
                  <a:solidFill>
                    <a:srgbClr val="00B0F0"/>
                  </a:solidFill>
                </a:rPr>
                <a:t>t</a:t>
              </a:r>
              <a:endParaRPr lang="en-US" b="1" dirty="0">
                <a:solidFill>
                  <a:srgbClr val="00B0F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929920" y="5386816"/>
              <a:ext cx="548967" cy="2049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B0F0"/>
                  </a:solidFill>
                </a:rPr>
                <a:t>2</a:t>
              </a:r>
              <a:r>
                <a:rPr lang="en-US" b="1" dirty="0">
                  <a:solidFill>
                    <a:srgbClr val="00B0F0"/>
                  </a:solidFill>
                </a:rPr>
                <a:t>A</a:t>
              </a:r>
              <a:r>
                <a:rPr lang="en-US" b="1" dirty="0" smtClean="0">
                  <a:solidFill>
                    <a:srgbClr val="00B0F0"/>
                  </a:solidFill>
                </a:rPr>
                <a:t>.4B</a:t>
              </a:r>
              <a:r>
                <a:rPr lang="en-US" b="1" baseline="30000" dirty="0" smtClean="0">
                  <a:solidFill>
                    <a:srgbClr val="00B0F0"/>
                  </a:solidFill>
                </a:rPr>
                <a:t>t</a:t>
              </a:r>
              <a:endParaRPr lang="en-US" b="1" dirty="0">
                <a:solidFill>
                  <a:srgbClr val="00B0F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449278" y="5914352"/>
              <a:ext cx="548967" cy="2049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B0F0"/>
                  </a:solidFill>
                </a:rPr>
                <a:t>2</a:t>
              </a:r>
              <a:r>
                <a:rPr lang="en-US" b="1" dirty="0">
                  <a:solidFill>
                    <a:srgbClr val="00B0F0"/>
                  </a:solidFill>
                </a:rPr>
                <a:t>A</a:t>
              </a:r>
              <a:r>
                <a:rPr lang="en-US" b="1" dirty="0" smtClean="0">
                  <a:solidFill>
                    <a:srgbClr val="00B0F0"/>
                  </a:solidFill>
                </a:rPr>
                <a:t>.3B</a:t>
              </a:r>
              <a:r>
                <a:rPr lang="en-US" b="1" baseline="30000" dirty="0" smtClean="0">
                  <a:solidFill>
                    <a:srgbClr val="00B0F0"/>
                  </a:solidFill>
                </a:rPr>
                <a:t>t</a:t>
              </a:r>
              <a:endParaRPr lang="en-US" b="1" dirty="0">
                <a:solidFill>
                  <a:srgbClr val="00B0F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678513" y="3972317"/>
              <a:ext cx="548967" cy="2049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3</a:t>
              </a:r>
              <a:r>
                <a:rPr lang="en-US" b="1" dirty="0">
                  <a:solidFill>
                    <a:srgbClr val="FF0000"/>
                  </a:solidFill>
                </a:rPr>
                <a:t>A</a:t>
              </a:r>
              <a:r>
                <a:rPr lang="en-US" b="1" dirty="0" smtClean="0">
                  <a:solidFill>
                    <a:srgbClr val="FF0000"/>
                  </a:solidFill>
                </a:rPr>
                <a:t>.4B</a:t>
              </a:r>
              <a:r>
                <a:rPr lang="en-US" b="1" baseline="30000" dirty="0" smtClean="0">
                  <a:solidFill>
                    <a:srgbClr val="FF0000"/>
                  </a:solidFill>
                </a:rPr>
                <a:t>t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50528" y="4267935"/>
              <a:ext cx="548967" cy="2049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3</a:t>
              </a:r>
              <a:r>
                <a:rPr lang="en-US" b="1" dirty="0">
                  <a:solidFill>
                    <a:srgbClr val="FF0000"/>
                  </a:solidFill>
                </a:rPr>
                <a:t>A</a:t>
              </a:r>
              <a:r>
                <a:rPr lang="en-US" b="1" dirty="0" smtClean="0">
                  <a:solidFill>
                    <a:srgbClr val="FF0000"/>
                  </a:solidFill>
                </a:rPr>
                <a:t>.1B</a:t>
              </a:r>
              <a:r>
                <a:rPr lang="en-US" b="1" baseline="30000" dirty="0" smtClean="0">
                  <a:solidFill>
                    <a:srgbClr val="FF0000"/>
                  </a:solidFill>
                </a:rPr>
                <a:t>t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643979" y="3898603"/>
              <a:ext cx="548967" cy="2049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3</a:t>
              </a:r>
              <a:r>
                <a:rPr lang="en-US" b="1" dirty="0">
                  <a:solidFill>
                    <a:srgbClr val="FF0000"/>
                  </a:solidFill>
                </a:rPr>
                <a:t>A</a:t>
              </a:r>
              <a:r>
                <a:rPr lang="en-US" b="1" dirty="0" smtClean="0">
                  <a:solidFill>
                    <a:srgbClr val="FF0000"/>
                  </a:solidFill>
                </a:rPr>
                <a:t>.2B</a:t>
              </a:r>
              <a:r>
                <a:rPr lang="en-US" b="1" baseline="30000" dirty="0" smtClean="0">
                  <a:solidFill>
                    <a:srgbClr val="FF0000"/>
                  </a:solidFill>
                </a:rPr>
                <a:t>t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519450" y="4258139"/>
              <a:ext cx="548967" cy="2049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B050"/>
                  </a:solidFill>
                </a:rPr>
                <a:t>4</a:t>
              </a:r>
              <a:r>
                <a:rPr lang="en-US" b="1" dirty="0">
                  <a:solidFill>
                    <a:srgbClr val="00B050"/>
                  </a:solidFill>
                </a:rPr>
                <a:t>A</a:t>
              </a:r>
              <a:r>
                <a:rPr lang="en-US" b="1" dirty="0" smtClean="0">
                  <a:solidFill>
                    <a:srgbClr val="00B050"/>
                  </a:solidFill>
                </a:rPr>
                <a:t>.3B</a:t>
              </a:r>
              <a:r>
                <a:rPr lang="en-US" b="1" baseline="30000" dirty="0" smtClean="0">
                  <a:solidFill>
                    <a:srgbClr val="00B050"/>
                  </a:solidFill>
                </a:rPr>
                <a:t>t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961838" y="4008975"/>
              <a:ext cx="548967" cy="2049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B050"/>
                  </a:solidFill>
                </a:rPr>
                <a:t>4</a:t>
              </a:r>
              <a:r>
                <a:rPr lang="en-US" b="1" dirty="0">
                  <a:solidFill>
                    <a:srgbClr val="00B050"/>
                  </a:solidFill>
                </a:rPr>
                <a:t>A</a:t>
              </a:r>
              <a:r>
                <a:rPr lang="en-US" b="1" dirty="0" smtClean="0">
                  <a:solidFill>
                    <a:srgbClr val="00B050"/>
                  </a:solidFill>
                </a:rPr>
                <a:t>.2B</a:t>
              </a:r>
              <a:r>
                <a:rPr lang="en-US" b="1" baseline="30000" dirty="0" smtClean="0">
                  <a:solidFill>
                    <a:srgbClr val="00B050"/>
                  </a:solidFill>
                </a:rPr>
                <a:t>t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506776" y="4297107"/>
              <a:ext cx="548967" cy="2049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B050"/>
                  </a:solidFill>
                </a:rPr>
                <a:t>4</a:t>
              </a:r>
              <a:r>
                <a:rPr lang="en-US" b="1" dirty="0">
                  <a:solidFill>
                    <a:srgbClr val="00B050"/>
                  </a:solidFill>
                </a:rPr>
                <a:t>A</a:t>
              </a:r>
              <a:r>
                <a:rPr lang="en-US" b="1" dirty="0" smtClean="0">
                  <a:solidFill>
                    <a:srgbClr val="00B050"/>
                  </a:solidFill>
                </a:rPr>
                <a:t>.1B</a:t>
              </a:r>
              <a:r>
                <a:rPr lang="en-US" b="1" baseline="30000" dirty="0" smtClean="0">
                  <a:solidFill>
                    <a:srgbClr val="00B050"/>
                  </a:solidFill>
                </a:rPr>
                <a:t>t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</p:grpSp>
      <p:cxnSp>
        <p:nvCxnSpPr>
          <p:cNvPr id="50" name="Straight Arrow Connector 49"/>
          <p:cNvCxnSpPr/>
          <p:nvPr/>
        </p:nvCxnSpPr>
        <p:spPr>
          <a:xfrm flipH="1">
            <a:off x="1150678" y="4577646"/>
            <a:ext cx="560300" cy="839632"/>
          </a:xfrm>
          <a:prstGeom prst="straightConnector1">
            <a:avLst/>
          </a:prstGeom>
          <a:ln cmpd="sng">
            <a:solidFill>
              <a:srgbClr val="FF0000"/>
            </a:solidFill>
            <a:headEnd w="med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1119190" y="5695264"/>
            <a:ext cx="3911209" cy="86603"/>
          </a:xfrm>
          <a:prstGeom prst="straightConnector1">
            <a:avLst/>
          </a:prstGeom>
          <a:ln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1198274" y="4667384"/>
            <a:ext cx="4530524" cy="805211"/>
          </a:xfrm>
          <a:prstGeom prst="straightConnector1">
            <a:avLst/>
          </a:prstGeom>
          <a:ln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75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Odd-even transposition sorting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 Phase: Odd-even exchange</a:t>
            </a:r>
          </a:p>
          <a:p>
            <a:pPr marL="0" indent="0">
              <a:buNone/>
            </a:pPr>
            <a:endParaRPr lang="en-US" dirty="0" smtClean="0"/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Here value stored in variable </a:t>
            </a:r>
            <a:r>
              <a:rPr lang="en-US" b="1" dirty="0" smtClean="0"/>
              <a:t>a</a:t>
            </a:r>
            <a:r>
              <a:rPr lang="en-US" dirty="0" smtClean="0"/>
              <a:t> in every odd numbered processor is compared with the value of </a:t>
            </a:r>
            <a:r>
              <a:rPr lang="en-US" b="1" dirty="0" smtClean="0"/>
              <a:t>a</a:t>
            </a:r>
            <a:r>
              <a:rPr lang="en-US" dirty="0" smtClean="0"/>
              <a:t> </a:t>
            </a:r>
            <a:r>
              <a:rPr lang="en-US" dirty="0"/>
              <a:t>s</a:t>
            </a:r>
            <a:r>
              <a:rPr lang="en-US" dirty="0" smtClean="0"/>
              <a:t>tored in successor processor.</a:t>
            </a:r>
          </a:p>
          <a:p>
            <a:pPr marL="0" indent="0" algn="just">
              <a:buNone/>
            </a:pPr>
            <a:endParaRPr lang="en-US" dirty="0" smtClean="0"/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Values are exchanged if lower numbered processor contains the larger value.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41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Odd-even transposition sorting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II </a:t>
            </a:r>
            <a:r>
              <a:rPr lang="en-US" b="1" dirty="0"/>
              <a:t>Phase: </a:t>
            </a:r>
            <a:r>
              <a:rPr lang="en-US" b="1" dirty="0" smtClean="0"/>
              <a:t>Even-odd </a:t>
            </a:r>
            <a:r>
              <a:rPr lang="en-US" b="1" dirty="0"/>
              <a:t>exchange</a:t>
            </a:r>
          </a:p>
          <a:p>
            <a:pPr marL="0" indent="0">
              <a:buNone/>
            </a:pPr>
            <a:endParaRPr lang="en-US" dirty="0" smtClean="0"/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Here </a:t>
            </a:r>
            <a:r>
              <a:rPr lang="en-US" dirty="0"/>
              <a:t>value stored in variable </a:t>
            </a:r>
            <a:r>
              <a:rPr lang="en-US" b="1" dirty="0"/>
              <a:t>a</a:t>
            </a:r>
            <a:r>
              <a:rPr lang="en-US" dirty="0"/>
              <a:t> in every </a:t>
            </a:r>
            <a:r>
              <a:rPr lang="en-US" dirty="0" smtClean="0"/>
              <a:t>even numbered </a:t>
            </a:r>
            <a:r>
              <a:rPr lang="en-US" dirty="0"/>
              <a:t>processor is compared with the value of </a:t>
            </a:r>
            <a:r>
              <a:rPr lang="en-US" b="1" dirty="0"/>
              <a:t>a</a:t>
            </a:r>
            <a:r>
              <a:rPr lang="en-US" dirty="0"/>
              <a:t> stored in successor processor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endParaRPr lang="en-US" dirty="0"/>
          </a:p>
          <a:p>
            <a:pPr algn="just">
              <a:buFont typeface="Wingdings" pitchFamily="2" charset="2"/>
              <a:buChar char="Ø"/>
            </a:pPr>
            <a:r>
              <a:rPr lang="en-US" dirty="0"/>
              <a:t>Values are exchanged if lower numbered processor contains the larger value.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62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Odd-even transposition sorting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</a:t>
            </a:r>
            <a:r>
              <a:rPr lang="en-US" dirty="0" smtClean="0">
                <a:sym typeface="Symbol"/>
              </a:rPr>
              <a:t></a:t>
            </a:r>
            <a:r>
              <a:rPr lang="en-US" dirty="0" smtClean="0"/>
              <a:t>n/2</a:t>
            </a:r>
            <a:r>
              <a:rPr lang="en-US" dirty="0" smtClean="0">
                <a:sym typeface="Symbol"/>
              </a:rPr>
              <a:t></a:t>
            </a:r>
            <a:r>
              <a:rPr lang="en-US" dirty="0" smtClean="0"/>
              <a:t> iterations, the values are observed to be sorted.</a:t>
            </a:r>
          </a:p>
          <a:p>
            <a:pPr marL="0" indent="0">
              <a:buNone/>
            </a:pPr>
            <a:endParaRPr lang="en-US" dirty="0" smtClean="0"/>
          </a:p>
          <a:p>
            <a:pPr algn="just"/>
            <a:r>
              <a:rPr lang="en-US" dirty="0" smtClean="0"/>
              <a:t>This method is known as </a:t>
            </a:r>
            <a:r>
              <a:rPr lang="en-US" b="1" dirty="0" smtClean="0"/>
              <a:t>odd-even transposition</a:t>
            </a:r>
            <a:r>
              <a:rPr lang="en-US" dirty="0" smtClean="0"/>
              <a:t> sorting.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811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Cube: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a 3 dimensional interconnection network. In this the PE’s are arranged in a cube structure.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3012449"/>
            <a:ext cx="5333999" cy="3299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97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name="" id="1"/>
        <p:cNvGrpSpPr/>
        <p:nvPr/>
      </p:nvGrpSpPr>
      <p:grpSpPr>
        <a:xfrm>
          <a:off x="0" y="0"/>
          <a:ext cy="0" cx="0"/>
          <a:chOff x="0" y="0"/>
          <a:chExt cy="0" cx="0"/>
        </a:xfrm>
      </p:grpSpPr>
      <p:sp>
        <p:nvSpPr>
          <p:cNvPr name="Title 1" id="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 lang="en-US" dirty="0"/>
              <a:t>Hyper Cube:</a:t>
            </a:r>
            <a:endParaRPr lang="en-US" dirty="0"/>
          </a:p>
        </p:txBody>
      </p:sp>
      <p:sp>
        <p:nvSpPr>
          <p:cNvPr name="Content Placeholder 2" id="3"/>
          <p:cNvSpPr>
            <a:spLocks noGrp="1"/>
          </p:cNvSpPr>
          <p:nvPr>
            <p:ph idx="1"/>
          </p:nvPr>
        </p:nvSpPr>
        <p:spPr>
          <a:xfrm>
            <a:off x="1217601" y="-639420"/>
            <a:ext cy="5410200" cx="8229601"/>
          </a:xfrm>
        </p:spPr>
        <p:txBody>
          <a:bodyPr>
            <a:normAutofit lnSpcReduction="10000" fontScale="92500"/>
          </a:bodyPr>
          <a:lstStyle/>
          <a:p>
            <a:pPr algn="just"/>
            <a:r>
              <a:rPr smtClean="0" lang="en-US" dirty="0"/>
              <a:t>A Hypercube interconnection network is an extension of cube network. Hypercube interconnection network for n ≥ 3, can be defined recursively as follows:</a:t>
            </a:r>
          </a:p>
          <a:p>
            <a:pPr algn="just"/>
            <a:r>
              <a:rPr smtClean="0" lang="en-US" dirty="0"/>
              <a:t> For </a:t>
            </a:r>
            <a:r>
              <a:rPr b="1" smtClean="0" lang="en-US" dirty="0"/>
              <a:t>n = 3</a:t>
            </a:r>
            <a:r>
              <a:rPr smtClean="0" lang="en-US" dirty="0"/>
              <a:t>, it cube network in which nodes are assigned number 0, 1, ……,7 in binary. In other words, one of the nodes is assigned a label 000, another one as 001…. and the last node as 111. </a:t>
            </a:r>
          </a:p>
          <a:p>
            <a:pPr algn="just"/>
            <a:r>
              <a:rPr smtClean="0" lang="en-US" dirty="0"/>
              <a:t>Then any node can communicate with any other node </a:t>
            </a:r>
            <a:r>
              <a:rPr b="1" smtClean="0" lang="en-US" dirty="0"/>
              <a:t>if their labels differ in exactly one place</a:t>
            </a:r>
            <a:r>
              <a:rPr smtClean="0" lang="en-US" dirty="0"/>
              <a:t>, e.g., the node with label 101 may communicate directly with 001, 1</a:t>
            </a:r>
            <a:r>
              <a:rPr smtClean="0" lang="en-US" dirty="0"/>
              <a:t>00 and 111.</a:t>
            </a:r>
            <a:endParaRPr smtClean="0" lang="en-US" dirty="0"/>
          </a:p>
        </p:txBody>
      </p:sp>
    </p:spTree>
    <p:extLst>
      <p:ext uri="{BB962C8B-B14F-4D97-AF65-F5344CB8AC3E}">
        <p14:creationId xmlns:p14="http://schemas.microsoft.com/office/powerpoint/2010/main" val="2172574532"/>
      </p:ext>
    </p:extLst>
  </p:cSld>
  <p:clrMapOvr>
    <a:masterClrMapping/>
  </p:clrMapOvr>
  <p:timing>
    <p:tnLst>
      <p:par>
        <p:cTn restart="never" dur="indefinite" id="1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 Cube: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dirty="0" smtClean="0"/>
              <a:t>For n &gt; 3, a hypercube can be defined recursively as follows: Take two </a:t>
            </a:r>
            <a:r>
              <a:rPr lang="en-US" dirty="0" err="1" smtClean="0"/>
              <a:t>hypercubes</a:t>
            </a:r>
            <a:r>
              <a:rPr lang="en-US" dirty="0" smtClean="0"/>
              <a:t> of dimension (n – 1) each having (n –1) bits labels as 00….0, ……11…..1</a:t>
            </a:r>
          </a:p>
          <a:p>
            <a:pPr marL="0" indent="0" algn="just">
              <a:buNone/>
            </a:pPr>
            <a:endParaRPr lang="en-US" dirty="0" smtClean="0"/>
          </a:p>
          <a:p>
            <a:pPr algn="just"/>
            <a:r>
              <a:rPr lang="en-US" dirty="0" smtClean="0"/>
              <a:t>Next join the two nodes having same labels each (n – 1) -dimension </a:t>
            </a:r>
            <a:r>
              <a:rPr lang="en-US" dirty="0" err="1" smtClean="0"/>
              <a:t>hypercubes</a:t>
            </a:r>
            <a:r>
              <a:rPr lang="en-US" dirty="0" smtClean="0"/>
              <a:t> and join these nodes. Next prefix ‘1’ the labels of one of the (n – 1) dimensional hypercube and ‘0’ to the labels of the other hypercube. This completes the structure of n-dimensional hypercube. Direct connection is only between that pair of nodes which has a (solid) line connecting the two nodes in the pair.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622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102404" name="Rectangle 4"/>
          <p:cNvSpPr>
            <a:spLocks noChangeArrowheads="1"/>
          </p:cNvSpPr>
          <p:nvPr/>
        </p:nvSpPr>
        <p:spPr bwMode="auto">
          <a:xfrm>
            <a:off x="1828800" y="5992743"/>
            <a:ext cx="54864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dirty="0"/>
              <a:t>Construction of </a:t>
            </a:r>
            <a:r>
              <a:rPr lang="en-US" sz="2000" dirty="0" err="1"/>
              <a:t>hypercubes</a:t>
            </a:r>
            <a:r>
              <a:rPr lang="en-US" sz="2000" dirty="0"/>
              <a:t> from </a:t>
            </a:r>
            <a:r>
              <a:rPr lang="en-US" sz="2000" dirty="0" err="1"/>
              <a:t>hypercubes</a:t>
            </a:r>
            <a:r>
              <a:rPr lang="en-US" sz="2000" dirty="0"/>
              <a:t> of lower dimension.</a:t>
            </a:r>
          </a:p>
        </p:txBody>
      </p:sp>
      <p:pic>
        <p:nvPicPr>
          <p:cNvPr id="102405" name="Picture 5" descr="cube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84" t="-1323" r="-1384" b="-1323"/>
          <a:stretch>
            <a:fillRect/>
          </a:stretch>
        </p:blipFill>
        <p:spPr>
          <a:xfrm>
            <a:off x="304800" y="304800"/>
            <a:ext cx="8305800" cy="568794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906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757</TotalTime>
  <Words>1171</Words>
  <Application>Microsoft Office PowerPoint</Application>
  <PresentationFormat>On-screen Show (4:3)</PresentationFormat>
  <Paragraphs>287</Paragraphs>
  <Slides>23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SIMD Array Processor</vt:lpstr>
      <vt:lpstr>Odd-even transposition sorting</vt:lpstr>
      <vt:lpstr>Odd-even transposition sorting</vt:lpstr>
      <vt:lpstr>Odd-even transposition sorting</vt:lpstr>
      <vt:lpstr>Odd-even transposition sorting</vt:lpstr>
      <vt:lpstr>Cube:</vt:lpstr>
      <vt:lpstr>Hyper Cube:</vt:lpstr>
      <vt:lpstr>Hyper Cube:</vt:lpstr>
      <vt:lpstr> </vt:lpstr>
      <vt:lpstr>Broadcast on a Hypercube: Example </vt:lpstr>
      <vt:lpstr>An O(n log2n ) algorithm for matrix multiplication</vt:lpstr>
      <vt:lpstr>An O(n log2n ) algorithm for matrix multiplication</vt:lpstr>
      <vt:lpstr>Example</vt:lpstr>
      <vt:lpstr>An O(n log2n ) algorithm for matrix multiplication</vt:lpstr>
      <vt:lpstr>An O(n log2n ) algorithm for matrix multiplication</vt:lpstr>
      <vt:lpstr>An O(n log2n ) algorithm for matrix multiplication</vt:lpstr>
      <vt:lpstr>Algorithm for matrix multiplication on a 2m-cube network:</vt:lpstr>
      <vt:lpstr>Algorithm for matrix multiplication on a 2m-cube network:</vt:lpstr>
      <vt:lpstr>Algorithm for matrix multiplication on a 2m-cube network:</vt:lpstr>
      <vt:lpstr>Algorithm for matrix multiplication on a 2m-cube network:</vt:lpstr>
      <vt:lpstr>Algorithm for matrix multiplication on a 2m-cube network:</vt:lpstr>
      <vt:lpstr>Algorithm for matrix multiplication on a 2m-cube network:</vt:lpstr>
      <vt:lpstr>Algorithm for matrix multiplication on a 2m-cube network: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SIMD Array Processor</dc:title>
  <dc:creator>ACER</dc:creator>
  <cp:lastModifiedBy>ACER</cp:lastModifiedBy>
  <cp:revision>75</cp:revision>
  <dcterms:created xsi:type="dcterms:W3CDTF">2016-03-03T11:22:07Z</dcterms:created>
  <dcterms:modified xsi:type="dcterms:W3CDTF">2016-05-07T11:10:15Z</dcterms:modified>
</cp:coreProperties>
</file>