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16" r:id="rId14"/>
    <p:sldId id="317" r:id="rId15"/>
    <p:sldId id="268" r:id="rId16"/>
    <p:sldId id="269" r:id="rId17"/>
    <p:sldId id="270" r:id="rId18"/>
    <p:sldId id="271" r:id="rId19"/>
    <p:sldId id="272" r:id="rId20"/>
    <p:sldId id="315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8" r:id="rId45"/>
    <p:sldId id="314" r:id="rId4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B2776419-EAA1-4784-BCD0-A00DFB31F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6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AED80E42-9CF6-4FDD-8019-922CFBC552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34569-382F-4D17-863D-ABA46C2EC31D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2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CBD55-D08C-4136-8CAF-0A91633BD2AB}" type="slidenum">
              <a:rPr lang="en-US"/>
              <a:pPr/>
              <a:t>10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2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DADA3-2748-4800-9ED4-1D9F49AD7728}" type="slidenum">
              <a:rPr lang="en-US"/>
              <a:pPr/>
              <a:t>11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7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18D35-85D5-41FB-879A-A8C4246D3A27}" type="slidenum">
              <a:rPr lang="en-US"/>
              <a:pPr/>
              <a:t>12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1700E-0E9A-4DDD-9E3D-95217C29F1C2}" type="slidenum">
              <a:rPr lang="en-US"/>
              <a:pPr/>
              <a:t>15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1F9D9-4CE7-41F7-993A-AA7D784FB8E7}" type="slidenum">
              <a:rPr lang="en-US"/>
              <a:pPr/>
              <a:t>16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5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F34F1-2EF9-40A0-BD31-E598284983F1}" type="slidenum">
              <a:rPr lang="en-US"/>
              <a:pPr/>
              <a:t>17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9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13B67-D4F3-486B-87C6-50EEDF64298E}" type="slidenum">
              <a:rPr lang="en-US"/>
              <a:pPr/>
              <a:t>18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06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9AC84-DC61-4648-832F-6AC1AB6F2C67}" type="slidenum">
              <a:rPr lang="en-US"/>
              <a:pPr/>
              <a:t>19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CFFD2-22E2-466C-A6F1-DD948360DE98}" type="slidenum">
              <a:rPr lang="en-US"/>
              <a:pPr/>
              <a:t>20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01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C0369-E50D-4942-9907-E7D1B0F36B61}" type="slidenum">
              <a:rPr lang="en-US"/>
              <a:pPr/>
              <a:t>21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261C7-8D2F-4E96-990C-65C31C845476}" type="slidenum">
              <a:rPr lang="en-US"/>
              <a:pPr/>
              <a:t>2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2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52B39-44F5-40E3-939D-13032CCD86B0}" type="slidenum">
              <a:rPr lang="en-US"/>
              <a:pPr/>
              <a:t>22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1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D3D33-93E5-4023-BF83-D9FE2B584319}" type="slidenum">
              <a:rPr lang="en-US"/>
              <a:pPr/>
              <a:t>23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9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FF468-6A63-49BF-B1F4-32B0D65B0493}" type="slidenum">
              <a:rPr lang="en-US"/>
              <a:pPr/>
              <a:t>24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4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269AB-5EE1-4616-807A-CBBAC83094F1}" type="slidenum">
              <a:rPr lang="en-US"/>
              <a:pPr/>
              <a:t>25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E03FF-4744-4B4E-975F-323D272D8C8B}" type="slidenum">
              <a:rPr lang="en-US"/>
              <a:pPr/>
              <a:t>26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4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06C81-BFA1-4B2C-9DA4-0F597F0B8B94}" type="slidenum">
              <a:rPr lang="en-US"/>
              <a:pPr/>
              <a:t>27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3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EF802-F4E1-43C1-8587-7D2646EA3E30}" type="slidenum">
              <a:rPr lang="en-US"/>
              <a:pPr/>
              <a:t>28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1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32E47-B7BF-4306-839A-0DBF5D4580DD}" type="slidenum">
              <a:rPr lang="en-US"/>
              <a:pPr/>
              <a:t>29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5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3EE9E-D093-43BF-8352-111C0A01F9F9}" type="slidenum">
              <a:rPr lang="en-US"/>
              <a:pPr/>
              <a:t>30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9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F443E-1E00-42A2-B815-67B3CAF0442E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0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8CD09-07B8-40FB-8B6E-448F4EB08BEE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38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7A2DE-11AC-437F-A8DD-9B2F67E686A1}" type="slidenum">
              <a:rPr lang="en-US"/>
              <a:pPr/>
              <a:t>32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4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E87A5-843A-409A-87AC-BC472B941214}" type="slidenum">
              <a:rPr lang="en-US"/>
              <a:pPr/>
              <a:t>33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781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4A963-8CE2-477A-84A5-0D9F8954E23B}" type="slidenum">
              <a:rPr lang="en-US"/>
              <a:pPr/>
              <a:t>34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C3652-80FE-42CD-B9D0-C2BB5C5FA565}" type="slidenum">
              <a:rPr lang="en-US"/>
              <a:pPr/>
              <a:t>35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7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1AC2D-E1BA-4C78-AA6E-24276FAD73F0}" type="slidenum">
              <a:rPr lang="en-US"/>
              <a:pPr/>
              <a:t>36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5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13C50-A855-48C1-BEE2-23D40B3718BC}" type="slidenum">
              <a:rPr lang="en-US"/>
              <a:pPr/>
              <a:t>37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58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4788-C458-45EC-B62A-E3991494A006}" type="slidenum">
              <a:rPr lang="en-US"/>
              <a:pPr/>
              <a:t>38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22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B3999-73C6-443B-BD04-0C9E983208A2}" type="slidenum">
              <a:rPr lang="en-US"/>
              <a:pPr/>
              <a:t>39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81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AEDF2-8592-4BF0-8892-74FC81A9BABF}" type="slidenum">
              <a:rPr lang="en-US"/>
              <a:pPr/>
              <a:t>40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73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EDD8F-88E4-4C97-9394-19B380A87395}" type="slidenum">
              <a:rPr lang="en-US"/>
              <a:pPr/>
              <a:t>41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F9C7C-D04E-410D-BF08-D7862D893D41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106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670F1-EA80-4962-AEAE-CDF64D1FFE88}" type="slidenum">
              <a:rPr lang="en-US"/>
              <a:pPr/>
              <a:t>42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74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50BF2-CFD1-4220-B1F9-CB8E4A9E6158}" type="slidenum">
              <a:rPr lang="en-US"/>
              <a:pPr/>
              <a:t>43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91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C613B-6E6C-472E-A566-664E30E77D19}" type="slidenum">
              <a:rPr lang="en-US"/>
              <a:pPr/>
              <a:t>44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35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A8772-9D31-4E38-9369-E66764644E46}" type="slidenum">
              <a:rPr lang="en-US"/>
              <a:pPr/>
              <a:t>45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07D95-6BD0-40E3-9B21-4BE5AFA20A1A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9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4F5CE-12DB-4A77-AC75-F56F82007D60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8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0072F-5D5E-4FF3-A641-A2DF11B37C85}" type="slidenum">
              <a:rPr lang="en-US"/>
              <a:pPr/>
              <a:t>7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102C3-3FF2-4FD7-8A98-3A8431357B57}" type="slidenum">
              <a:rPr lang="en-US"/>
              <a:pPr/>
              <a:t>8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7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16012-FA3A-490A-94BB-E09B7D5B5724}" type="slidenum">
              <a:rPr lang="en-US"/>
              <a:pPr/>
              <a:t>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6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3312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312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dino_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</p:spPr>
      </p:pic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222750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10.</a:t>
            </a:r>
            <a:fld id="{8806C968-9327-4ADA-B372-862853E14D4E}" type="slidenum">
              <a:rPr lang="en-US" sz="1000" b="1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2108" name="Picture 12" descr="dino_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10:  </a:t>
            </a:r>
            <a:br>
              <a:rPr lang="en-US"/>
            </a:br>
            <a:r>
              <a:rPr lang="en-US"/>
              <a:t>File-System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77813"/>
            <a:ext cx="7605712" cy="576262"/>
          </a:xfrm>
        </p:spPr>
        <p:txBody>
          <a:bodyPr/>
          <a:lstStyle/>
          <a:p>
            <a:r>
              <a:rPr lang="en-US"/>
              <a:t>File Locking Example – Java API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import java.nio.channels.*;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public class LockingExample </a:t>
            </a:r>
            <a:r>
              <a:rPr lang="en-US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i="1">
                <a:solidFill>
                  <a:srgbClr val="0033CC"/>
                </a:solidFill>
              </a:rPr>
              <a:t>	</a:t>
            </a:r>
            <a:r>
              <a:rPr lang="en-US" sz="1400">
                <a:solidFill>
                  <a:srgbClr val="0033CC"/>
                </a:solidFill>
              </a:rPr>
              <a:t>public static final boolean EXCLUSIVE = false;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public static final boolean SHARED = true;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public static void main(String arsg[]) throws IOException </a:t>
            </a:r>
            <a:r>
              <a:rPr lang="en-US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FileLock sharedLock = null;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FileLock exclusiveLock = null;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try </a:t>
            </a:r>
            <a:r>
              <a:rPr lang="en-US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RandomAccessFile raf = new RandomAccessFile("file.txt", "rw");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FileChannel ch = raf.getChannel();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exclusiveLock = ch.lock(0, raf.length()/2, EXCLUSIVE);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315913"/>
            <a:ext cx="8229600" cy="576262"/>
          </a:xfrm>
        </p:spPr>
        <p:txBody>
          <a:bodyPr/>
          <a:lstStyle/>
          <a:p>
            <a:r>
              <a:rPr lang="en-US" sz="2800"/>
              <a:t>File Locking Example – </a:t>
            </a:r>
            <a:br>
              <a:rPr lang="en-US" sz="2800"/>
            </a:br>
            <a:r>
              <a:rPr lang="en-US" sz="2800"/>
              <a:t>Java API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50950"/>
            <a:ext cx="7243762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sharedLock = ch.lock(raf.length()/2+1, raf.length(), 				SHARED);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</a:rPr>
              <a:t>		</a:t>
            </a:r>
            <a:r>
              <a:rPr lang="en-US" sz="1600">
                <a:solidFill>
                  <a:srgbClr val="0033CC"/>
                </a:solidFill>
              </a:rPr>
              <a:t>}</a:t>
            </a:r>
            <a:r>
              <a:rPr lang="en-US" sz="1600" i="1">
                <a:solidFill>
                  <a:srgbClr val="0033CC"/>
                </a:solidFill>
              </a:rPr>
              <a:t> </a:t>
            </a:r>
            <a:r>
              <a:rPr lang="en-US" sz="1600">
                <a:solidFill>
                  <a:srgbClr val="0033CC"/>
                </a:solidFill>
              </a:rPr>
              <a:t>catch (java.io.IOException ioe) {</a:t>
            </a:r>
            <a:r>
              <a:rPr lang="en-US" sz="1600" i="1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</a:rPr>
              <a:t>			</a:t>
            </a:r>
            <a:r>
              <a:rPr lang="en-US" sz="1600">
                <a:solidFill>
                  <a:srgbClr val="0033CC"/>
                </a:solidFill>
              </a:rPr>
              <a:t>System.err.println(ioe);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</a:rPr>
              <a:t>		</a:t>
            </a:r>
            <a:r>
              <a:rPr lang="en-US" sz="1600">
                <a:solidFill>
                  <a:srgbClr val="0033CC"/>
                </a:solidFill>
              </a:rPr>
              <a:t>}finally {</a:t>
            </a:r>
            <a:r>
              <a:rPr lang="en-US" sz="1600" i="1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if (exclusiveLock != null)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if (sharedLock != null)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</a:rPr>
              <a:t>		</a:t>
            </a:r>
            <a:r>
              <a:rPr lang="en-US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</a:rPr>
              <a:t>	</a:t>
            </a:r>
            <a:r>
              <a:rPr lang="en-US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sz="1600">
              <a:solidFill>
                <a:srgbClr val="0033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277813"/>
            <a:ext cx="7818437" cy="576262"/>
          </a:xfrm>
        </p:spPr>
        <p:txBody>
          <a:bodyPr/>
          <a:lstStyle/>
          <a:p>
            <a:r>
              <a:rPr lang="en-US"/>
              <a:t>File Types – Name, Extension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 l="15715" t="1186" r="15715" b="1186"/>
          <a:stretch>
            <a:fillRect/>
          </a:stretch>
        </p:blipFill>
        <p:spPr bwMode="auto">
          <a:xfrm>
            <a:off x="2209800" y="1250950"/>
            <a:ext cx="4654550" cy="49704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types can be used to indicate the internal structure of the file.</a:t>
            </a:r>
          </a:p>
          <a:p>
            <a:r>
              <a:rPr lang="en-US" dirty="0" smtClean="0"/>
              <a:t>The OS requires that an executable file have a specific structure so that it can determine where in memory to load the file and what the location of the first instruction is.</a:t>
            </a:r>
          </a:p>
          <a:p>
            <a:r>
              <a:rPr lang="en-US" dirty="0" smtClean="0"/>
              <a:t>This idea is extended in some OS to have system supported file structures, with set of special operations for manipulating files with those structures.</a:t>
            </a:r>
          </a:p>
          <a:p>
            <a:r>
              <a:rPr lang="en-US" dirty="0" smtClean="0"/>
              <a:t>This is </a:t>
            </a:r>
            <a:r>
              <a:rPr lang="en-US" dirty="0" err="1" smtClean="0"/>
              <a:t>disadv</a:t>
            </a:r>
            <a:r>
              <a:rPr lang="en-US" dirty="0" smtClean="0"/>
              <a:t>. Since then OS needs to support multiple file structures, making the system cumbersome.</a:t>
            </a:r>
          </a:p>
          <a:p>
            <a:r>
              <a:rPr lang="en-US" dirty="0" smtClean="0"/>
              <a:t>Some OS impose a minimal number of file structures.</a:t>
            </a:r>
          </a:p>
          <a:p>
            <a:r>
              <a:rPr lang="en-US" dirty="0" err="1" smtClean="0"/>
              <a:t>Machintosh</a:t>
            </a:r>
            <a:r>
              <a:rPr lang="en-US" dirty="0" smtClean="0"/>
              <a:t> OS supports a minimal number of file structures. It expects files to contain two parts: a resource fork and data fork.</a:t>
            </a:r>
          </a:p>
          <a:p>
            <a:r>
              <a:rPr lang="en-US" dirty="0" smtClean="0"/>
              <a:t>Resource fork contains information of interest to the user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Language.etc</a:t>
            </a:r>
            <a:r>
              <a:rPr lang="en-US" dirty="0"/>
              <a:t> </a:t>
            </a:r>
            <a:r>
              <a:rPr lang="en-US" dirty="0" smtClean="0"/>
              <a:t>(labels of buttons to be modified ,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fork contains program code or data- traditional file contents.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Internal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Internally locating an offset within a file can be complicated for OS.</a:t>
            </a:r>
          </a:p>
          <a:p>
            <a:r>
              <a:rPr lang="en-US" dirty="0" smtClean="0"/>
              <a:t>Disk systems typically have a well defined block size determined by the size of sector</a:t>
            </a:r>
          </a:p>
          <a:p>
            <a:r>
              <a:rPr lang="en-US" dirty="0" smtClean="0"/>
              <a:t>All disk I/O is performed in units of one block and all blocks are of same size.</a:t>
            </a:r>
          </a:p>
          <a:p>
            <a:r>
              <a:rPr lang="en-US" dirty="0" smtClean="0"/>
              <a:t>Unlikely that physical record size will exactly match the length of the desired logical record. Logical records may even vary in length. </a:t>
            </a:r>
          </a:p>
          <a:p>
            <a:r>
              <a:rPr lang="en-US" dirty="0" smtClean="0"/>
              <a:t>Packing a number of logical records into physical blocks is a common solution for this problem.</a:t>
            </a:r>
          </a:p>
          <a:p>
            <a:r>
              <a:rPr lang="en-US" dirty="0" smtClean="0"/>
              <a:t>Since disk space is always allocated in blocks, some portion of the last block of each file is generally wasted.</a:t>
            </a:r>
          </a:p>
          <a:p>
            <a:r>
              <a:rPr lang="en-US" dirty="0" smtClean="0"/>
              <a:t>This waste in terms of units of blocks is internal fragmentation.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3652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/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read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write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position to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rewrite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/>
              <a:t>	</a:t>
            </a:r>
            <a:r>
              <a:rPr lang="en-US" sz="1600" i="1"/>
              <a:t>n</a:t>
            </a:r>
            <a:r>
              <a:rPr lang="en-US" sz="1600"/>
              <a:t> = relative block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Sequential-access File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313" y="1962150"/>
            <a:ext cx="7010400" cy="2241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85725"/>
            <a:ext cx="8469312" cy="844550"/>
          </a:xfrm>
        </p:spPr>
        <p:txBody>
          <a:bodyPr/>
          <a:lstStyle/>
          <a:p>
            <a:r>
              <a:rPr lang="en-US" sz="2800"/>
              <a:t>Simulation of Sequential Access on </a:t>
            </a:r>
            <a:br>
              <a:rPr lang="en-US" sz="2800"/>
            </a:br>
            <a:r>
              <a:rPr lang="en-US" sz="2800"/>
              <a:t>Direct-access File</a:t>
            </a: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1933575"/>
            <a:ext cx="7091363" cy="2614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r>
              <a:rPr lang="en-US"/>
              <a:t>Example of Index and Relative Files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563" y="1531938"/>
            <a:ext cx="5902325" cy="397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1374775"/>
            <a:ext cx="7370762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collection of nodes containing information about all files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4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n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Directory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Files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latin typeface="Helvetica" pitchFamily="34" charset="0"/>
              </a:rPr>
              <a:t>Both the directory structure and the files reside on disk</a:t>
            </a:r>
          </a:p>
          <a:p>
            <a:r>
              <a:rPr lang="en-US">
                <a:latin typeface="Helvetica" pitchFamily="34" charset="0"/>
              </a:rPr>
              <a:t>Backups of these two structures are kept on tapes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/>
          <a:lstStyle/>
          <a:p>
            <a:r>
              <a:rPr lang="en-US"/>
              <a:t>Chapter 10:  File-System Interface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/>
              <a:t>File Concept</a:t>
            </a:r>
          </a:p>
          <a:p>
            <a:r>
              <a:rPr lang="en-US"/>
              <a:t>Access Methods</a:t>
            </a:r>
          </a:p>
          <a:p>
            <a:r>
              <a:rPr lang="en-US"/>
              <a:t>Directory Structure</a:t>
            </a:r>
          </a:p>
          <a:p>
            <a:r>
              <a:rPr lang="en-US"/>
              <a:t>File-System Mounting</a:t>
            </a:r>
          </a:p>
          <a:p>
            <a:r>
              <a:rPr lang="en-US"/>
              <a:t>File Sharing</a:t>
            </a:r>
          </a:p>
          <a:p>
            <a:r>
              <a:rPr lang="en-US"/>
              <a:t>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Disk Structure</a:t>
            </a:r>
          </a:p>
        </p:txBody>
      </p:sp>
      <p:sp>
        <p:nvSpPr>
          <p:cNvPr id="181251" name="Content Placeholder 3"/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7697788" cy="4530725"/>
          </a:xfrm>
        </p:spPr>
        <p:txBody>
          <a:bodyPr/>
          <a:lstStyle/>
          <a:p>
            <a:r>
              <a:rPr lang="en-US"/>
              <a:t>Disk can be subdivided into </a:t>
            </a:r>
            <a:r>
              <a:rPr lang="en-US" b="1">
                <a:solidFill>
                  <a:srgbClr val="3366FF"/>
                </a:solidFill>
              </a:rPr>
              <a:t>partitions</a:t>
            </a:r>
          </a:p>
          <a:p>
            <a:r>
              <a:rPr lang="en-US"/>
              <a:t>Disks or partitions can be </a:t>
            </a:r>
            <a:r>
              <a:rPr lang="en-US" b="1">
                <a:solidFill>
                  <a:srgbClr val="3366FF"/>
                </a:solidFill>
              </a:rPr>
              <a:t>RAID </a:t>
            </a:r>
            <a:r>
              <a:rPr lang="en-US"/>
              <a:t>protected against failure</a:t>
            </a:r>
          </a:p>
          <a:p>
            <a:r>
              <a:rPr lang="en-US"/>
              <a:t>Disk or partition can be used </a:t>
            </a:r>
            <a:r>
              <a:rPr lang="en-US" b="1">
                <a:solidFill>
                  <a:srgbClr val="3366FF"/>
                </a:solidFill>
              </a:rPr>
              <a:t>raw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without a file system, or </a:t>
            </a:r>
            <a:r>
              <a:rPr lang="en-US" b="1">
                <a:solidFill>
                  <a:srgbClr val="3366FF"/>
                </a:solidFill>
              </a:rPr>
              <a:t>formatted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with a file system</a:t>
            </a:r>
          </a:p>
          <a:p>
            <a:r>
              <a:rPr lang="en-US"/>
              <a:t>Partitions also known as minidisks, slices</a:t>
            </a:r>
          </a:p>
          <a:p>
            <a:r>
              <a:rPr lang="en-US"/>
              <a:t>Entity containing file system known as a </a:t>
            </a:r>
            <a:r>
              <a:rPr lang="en-US" b="1">
                <a:solidFill>
                  <a:srgbClr val="3366FF"/>
                </a:solidFill>
              </a:rPr>
              <a:t>volume</a:t>
            </a:r>
          </a:p>
          <a:p>
            <a:r>
              <a:rPr lang="en-US"/>
              <a:t>Each volume containing file system also tracks that file system’s info in </a:t>
            </a:r>
            <a:r>
              <a:rPr lang="en-US" b="1">
                <a:solidFill>
                  <a:srgbClr val="3366FF"/>
                </a:solidFill>
              </a:rPr>
              <a:t>device directory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or </a:t>
            </a:r>
            <a:r>
              <a:rPr lang="en-US" b="1">
                <a:solidFill>
                  <a:srgbClr val="3366FF"/>
                </a:solidFill>
              </a:rPr>
              <a:t>volume table of contents</a:t>
            </a:r>
          </a:p>
          <a:p>
            <a:r>
              <a:rPr lang="en-US"/>
              <a:t>As well as </a:t>
            </a:r>
            <a:r>
              <a:rPr lang="en-US" b="1">
                <a:solidFill>
                  <a:srgbClr val="3366FF"/>
                </a:solidFill>
              </a:rPr>
              <a:t>general-purpose file systems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there are many </a:t>
            </a:r>
            <a:r>
              <a:rPr lang="en-US" b="1">
                <a:solidFill>
                  <a:srgbClr val="3366FF"/>
                </a:solidFill>
              </a:rPr>
              <a:t>special-purpose file systems</a:t>
            </a:r>
            <a:r>
              <a:rPr lang="en-US"/>
              <a:t>, frequently all within the same operating system or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r>
              <a:rPr lang="en-US"/>
              <a:t>A Typical File-system Organization</a:t>
            </a:r>
          </a:p>
        </p:txBody>
      </p:sp>
      <p:pic>
        <p:nvPicPr>
          <p:cNvPr id="64518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1457325"/>
            <a:ext cx="7434263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75" y="277813"/>
            <a:ext cx="8229600" cy="576262"/>
          </a:xfrm>
        </p:spPr>
        <p:txBody>
          <a:bodyPr/>
          <a:lstStyle/>
          <a:p>
            <a:r>
              <a:rPr lang="en-US"/>
              <a:t>Operations Performed on Directory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Search for a file</a:t>
            </a:r>
          </a:p>
          <a:p>
            <a:endParaRPr lang="en-US" sz="800"/>
          </a:p>
          <a:p>
            <a:r>
              <a:rPr lang="en-US"/>
              <a:t>Create a file</a:t>
            </a:r>
          </a:p>
          <a:p>
            <a:endParaRPr lang="en-US" sz="800"/>
          </a:p>
          <a:p>
            <a:r>
              <a:rPr lang="en-US"/>
              <a:t>Delete a file</a:t>
            </a:r>
          </a:p>
          <a:p>
            <a:endParaRPr lang="en-US" sz="800"/>
          </a:p>
          <a:p>
            <a:r>
              <a:rPr lang="en-US"/>
              <a:t>List a directory</a:t>
            </a:r>
          </a:p>
          <a:p>
            <a:endParaRPr lang="en-US" sz="800"/>
          </a:p>
          <a:p>
            <a:r>
              <a:rPr lang="en-US"/>
              <a:t>Rename a file</a:t>
            </a:r>
          </a:p>
          <a:p>
            <a:endParaRPr lang="en-US" sz="800"/>
          </a:p>
          <a:p>
            <a:r>
              <a:rPr lang="en-US"/>
              <a:t>Traverse the file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409575"/>
            <a:ext cx="7743825" cy="457200"/>
          </a:xfrm>
        </p:spPr>
        <p:txBody>
          <a:bodyPr/>
          <a:lstStyle/>
          <a:p>
            <a:r>
              <a:rPr lang="en-US" sz="2800"/>
              <a:t>Organize the Directory </a:t>
            </a:r>
            <a:br>
              <a:rPr lang="en-US" sz="2800"/>
            </a:br>
            <a:r>
              <a:rPr lang="en-US" sz="2800"/>
              <a:t>(Logically) to Obtain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03338"/>
            <a:ext cx="7270750" cy="4460875"/>
          </a:xfrm>
        </p:spPr>
        <p:txBody>
          <a:bodyPr/>
          <a:lstStyle/>
          <a:p>
            <a:r>
              <a:rPr lang="en-US"/>
              <a:t>Efficiency – locating a file quickly</a:t>
            </a:r>
          </a:p>
          <a:p>
            <a:endParaRPr lang="en-US"/>
          </a:p>
          <a:p>
            <a:r>
              <a:rPr lang="en-US"/>
              <a:t>Naming – convenient to users</a:t>
            </a:r>
          </a:p>
          <a:p>
            <a:pPr lvl="1"/>
            <a:r>
              <a:rPr lang="en-US"/>
              <a:t>Two users can have same name for different files</a:t>
            </a:r>
          </a:p>
          <a:p>
            <a:pPr lvl="1"/>
            <a:r>
              <a:rPr lang="en-US"/>
              <a:t>The same file can have several different names</a:t>
            </a:r>
          </a:p>
          <a:p>
            <a:pPr lvl="1"/>
            <a:endParaRPr lang="en-US"/>
          </a:p>
          <a:p>
            <a:r>
              <a:rPr lang="en-US"/>
              <a:t>Grouping – logical grouping of files by properties, (e.g., all Java programs, all games,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Single-Level Directory</a:t>
            </a:r>
            <a:endParaRPr lang="en-US" sz="2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482725"/>
            <a:ext cx="7029450" cy="561975"/>
          </a:xfrm>
        </p:spPr>
        <p:txBody>
          <a:bodyPr/>
          <a:lstStyle/>
          <a:p>
            <a:r>
              <a:rPr lang="en-US"/>
              <a:t>A single directory for all users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50925" y="4238625"/>
            <a:ext cx="712311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latin typeface="Helvetica" pitchFamily="34" charset="0"/>
              </a:rPr>
              <a:t>Naming problem</a:t>
            </a:r>
            <a:br>
              <a:rPr lang="en-US" sz="2000">
                <a:latin typeface="Helvetica" pitchFamily="34" charset="0"/>
              </a:rPr>
            </a:br>
            <a:endParaRPr lang="en-US" sz="2000">
              <a:latin typeface="Helvetica" pitchFamily="34" charset="0"/>
            </a:endParaRPr>
          </a:p>
          <a:p>
            <a:r>
              <a:rPr lang="en-US" sz="2000">
                <a:latin typeface="Helvetica" pitchFamily="34" charset="0"/>
              </a:rPr>
              <a:t>Grouping problem</a:t>
            </a:r>
          </a:p>
        </p:txBody>
      </p:sp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Directory</a:t>
            </a:r>
            <a:endParaRPr lang="en-US" sz="24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869238" cy="555625"/>
          </a:xfrm>
        </p:spPr>
        <p:txBody>
          <a:bodyPr/>
          <a:lstStyle/>
          <a:p>
            <a:r>
              <a:rPr lang="en-US"/>
              <a:t>Separate directory for each user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98513" y="4408488"/>
            <a:ext cx="7486650" cy="204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>
                <a:latin typeface="Helvetica" pitchFamily="34" charset="0"/>
              </a:rPr>
              <a:t>UFD and MFD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dirty="0" smtClean="0">
                <a:latin typeface="Helvetica" pitchFamily="34" charset="0"/>
              </a:rPr>
              <a:t>Path name(user name, file name)</a:t>
            </a:r>
            <a:endParaRPr kumimoji="1" lang="en-US" dirty="0"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itchFamily="34" charset="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itchFamily="34" charset="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dirty="0">
                <a:latin typeface="Helvetica" pitchFamily="34" charset="0"/>
              </a:rPr>
              <a:t>No grouping </a:t>
            </a:r>
            <a:r>
              <a:rPr kumimoji="1" lang="en-US" dirty="0" smtClean="0">
                <a:latin typeface="Helvetica" pitchFamily="34" charset="0"/>
              </a:rPr>
              <a:t>capability. No cooperation since structure is isolated.</a:t>
            </a:r>
            <a:endParaRPr kumimoji="1" lang="en-US" dirty="0">
              <a:latin typeface="Helvetica" pitchFamily="34" charset="0"/>
            </a:endParaRP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Tree-Structured Directories</a:t>
            </a: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0" y="1385888"/>
            <a:ext cx="7305675" cy="4651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Efficient searching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Grouping Capability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Current directory (working </a:t>
            </a:r>
            <a:r>
              <a:rPr lang="en-US"/>
              <a:t>directory</a:t>
            </a:r>
            <a:r>
              <a:rPr lang="en-US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290638"/>
            <a:ext cx="7370762" cy="29924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 dirty="0" smtClean="0"/>
              <a:t>Absolute (from root) 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/>
              <a:t>relative</a:t>
            </a:r>
            <a:r>
              <a:rPr lang="en-US" dirty="0"/>
              <a:t> path </a:t>
            </a:r>
            <a:r>
              <a:rPr lang="en-US" dirty="0" smtClean="0"/>
              <a:t>name(starts from current)</a:t>
            </a:r>
            <a:endParaRPr 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/>
              <a:t>Delete a file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	</a:t>
            </a:r>
            <a:r>
              <a:rPr lang="en-US" b="1" dirty="0" err="1">
                <a:solidFill>
                  <a:srgbClr val="3366FF"/>
                </a:solidFill>
              </a:rPr>
              <a:t>rm</a:t>
            </a:r>
            <a:r>
              <a:rPr lang="en-US" b="1" dirty="0">
                <a:solidFill>
                  <a:srgbClr val="3366FF"/>
                </a:solidFill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/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	</a:t>
            </a:r>
            <a:r>
              <a:rPr lang="en-US" b="1" dirty="0" err="1">
                <a:solidFill>
                  <a:srgbClr val="3366FF"/>
                </a:solidFill>
              </a:rPr>
              <a:t>mkdir</a:t>
            </a:r>
            <a:r>
              <a:rPr lang="en-US" b="1" dirty="0">
                <a:solidFill>
                  <a:srgbClr val="3366FF"/>
                </a:solidFill>
              </a:rPr>
              <a:t> &lt;</a:t>
            </a:r>
            <a:r>
              <a:rPr lang="en-US" b="1" dirty="0" err="1">
                <a:solidFill>
                  <a:srgbClr val="3366FF"/>
                </a:solidFill>
              </a:rPr>
              <a:t>dir</a:t>
            </a:r>
            <a:r>
              <a:rPr lang="en-US" b="1" dirty="0">
                <a:solidFill>
                  <a:srgbClr val="3366FF"/>
                </a:solidFill>
              </a:rPr>
              <a:t>-name&gt;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Example:  if in current directory   </a:t>
            </a:r>
            <a:r>
              <a:rPr lang="en-US" b="1" dirty="0">
                <a:solidFill>
                  <a:srgbClr val="3366FF"/>
                </a:solidFill>
              </a:rPr>
              <a:t>/mail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	</a:t>
            </a:r>
            <a:r>
              <a:rPr lang="en-US" b="1" dirty="0" err="1">
                <a:solidFill>
                  <a:srgbClr val="3366FF"/>
                </a:solidFill>
              </a:rPr>
              <a:t>mkdir</a:t>
            </a:r>
            <a:r>
              <a:rPr lang="en-US" b="1" dirty="0">
                <a:solidFill>
                  <a:srgbClr val="3366FF"/>
                </a:solidFill>
              </a:rPr>
              <a:t> count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mail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prog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copy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prt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exp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count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852488" y="5902325"/>
            <a:ext cx="74231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pitchFamily="34" charset="0"/>
              </a:rPr>
              <a:t>Deleting “mail” 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 deleting the entire subtree rooted by “mail”</a:t>
            </a:r>
            <a:endParaRPr lang="en-US" sz="200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Directories</a:t>
            </a:r>
            <a:endParaRPr lang="en-US" sz="24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62063"/>
            <a:ext cx="7029450" cy="522287"/>
          </a:xfrm>
        </p:spPr>
        <p:txBody>
          <a:bodyPr/>
          <a:lstStyle/>
          <a:p>
            <a:r>
              <a:rPr lang="en-US"/>
              <a:t>Have shared subdirectories and files</a:t>
            </a:r>
          </a:p>
        </p:txBody>
      </p:sp>
      <p:pic>
        <p:nvPicPr>
          <p:cNvPr id="73735" name="Picture 7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2963" y="1825625"/>
            <a:ext cx="5351462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explain the function of file systems</a:t>
            </a:r>
          </a:p>
          <a:p>
            <a:endParaRPr lang="en-US"/>
          </a:p>
          <a:p>
            <a:r>
              <a:rPr lang="en-US"/>
              <a:t>To describe the interfaces to file systems</a:t>
            </a:r>
          </a:p>
          <a:p>
            <a:endParaRPr lang="en-US"/>
          </a:p>
          <a:p>
            <a:r>
              <a:rPr lang="en-US"/>
              <a:t>To discuss file-system design tradeoffs, including access methods, file sharing, file locking, and directory structures</a:t>
            </a:r>
          </a:p>
          <a:p>
            <a:endParaRPr lang="en-US"/>
          </a:p>
          <a:p>
            <a:r>
              <a:rPr lang="en-US"/>
              <a:t>To explore file-system protection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Acyclic-Graph Directories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229600" cy="4785175"/>
          </a:xfrm>
        </p:spPr>
        <p:txBody>
          <a:bodyPr/>
          <a:lstStyle/>
          <a:p>
            <a:r>
              <a:rPr lang="en-US" dirty="0"/>
              <a:t>Two different names (aliasing</a:t>
            </a:r>
            <a:r>
              <a:rPr lang="en-US" dirty="0" smtClean="0"/>
              <a:t>). With two copies changes in one not reflected in another. Only if shared copy then changes are reflected.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If </a:t>
            </a:r>
            <a:r>
              <a:rPr lang="en-US" i="1" dirty="0" err="1"/>
              <a:t>dict</a:t>
            </a:r>
            <a:r>
              <a:rPr lang="en-US" dirty="0"/>
              <a:t> deletes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 dangling pointer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Solutions:</a:t>
            </a:r>
          </a:p>
          <a:p>
            <a:pPr lvl="1"/>
            <a:r>
              <a:rPr lang="en-US" dirty="0" err="1"/>
              <a:t>Backpointers</a:t>
            </a:r>
            <a:r>
              <a:rPr lang="en-US" dirty="0"/>
              <a:t>, so we can delete all pointers</a:t>
            </a:r>
            <a:br>
              <a:rPr lang="en-US" dirty="0"/>
            </a:br>
            <a:r>
              <a:rPr lang="en-US" dirty="0"/>
              <a:t>Variable size records a </a:t>
            </a:r>
            <a:r>
              <a:rPr lang="en-US" dirty="0" smtClean="0"/>
              <a:t>problem (searching for all pointers is expensive)</a:t>
            </a:r>
            <a:endParaRPr lang="en-US" dirty="0"/>
          </a:p>
          <a:p>
            <a:pPr lvl="1"/>
            <a:r>
              <a:rPr lang="en-US" dirty="0" err="1"/>
              <a:t>Backpointers</a:t>
            </a:r>
            <a:r>
              <a:rPr lang="en-US" dirty="0"/>
              <a:t> using a daisy chain </a:t>
            </a:r>
            <a:r>
              <a:rPr lang="en-US" dirty="0" smtClean="0"/>
              <a:t>organization(search the pointer when required)</a:t>
            </a:r>
            <a:endParaRPr lang="en-US" dirty="0"/>
          </a:p>
          <a:p>
            <a:pPr lvl="1"/>
            <a:r>
              <a:rPr lang="en-US" dirty="0"/>
              <a:t>Entry-hold-count solution</a:t>
            </a:r>
          </a:p>
          <a:p>
            <a:pPr lvl="1"/>
            <a:endParaRPr lang="en-US" dirty="0"/>
          </a:p>
          <a:p>
            <a:r>
              <a:rPr lang="en-US" dirty="0"/>
              <a:t>New directory entry type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 – another name (pointer) to an existing file</a:t>
            </a:r>
          </a:p>
          <a:p>
            <a:pPr lvl="1"/>
            <a:r>
              <a:rPr lang="en-US" b="1" dirty="0"/>
              <a:t>Resolve the link</a:t>
            </a:r>
            <a:r>
              <a:rPr lang="en-US" dirty="0"/>
              <a:t> – follow pointer to locate the file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277813"/>
            <a:ext cx="7656512" cy="576262"/>
          </a:xfrm>
        </p:spPr>
        <p:txBody>
          <a:bodyPr/>
          <a:lstStyle/>
          <a:p>
            <a:r>
              <a:rPr lang="en-US"/>
              <a:t>General Graph Directory</a:t>
            </a:r>
            <a:endParaRPr lang="en-US" sz="2400"/>
          </a:p>
        </p:txBody>
      </p:sp>
      <p:pic>
        <p:nvPicPr>
          <p:cNvPr id="75782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60475"/>
            <a:ext cx="7235825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277813"/>
            <a:ext cx="7707312" cy="576262"/>
          </a:xfrm>
        </p:spPr>
        <p:txBody>
          <a:bodyPr/>
          <a:lstStyle/>
          <a:p>
            <a:r>
              <a:rPr lang="en-US"/>
              <a:t>General Graph Directory (Cont.)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guarantee no cycles</a:t>
            </a:r>
            <a:r>
              <a:rPr lang="en-US" dirty="0" smtClean="0"/>
              <a:t>? (count may not be zero in case of cycles)</a:t>
            </a:r>
            <a:endParaRPr lang="en-US" dirty="0"/>
          </a:p>
          <a:p>
            <a:pPr lvl="1"/>
            <a:r>
              <a:rPr lang="en-US" dirty="0"/>
              <a:t>Allow only links to file not subdirectories</a:t>
            </a:r>
          </a:p>
          <a:p>
            <a:pPr lvl="1"/>
            <a:r>
              <a:rPr lang="en-US" dirty="0"/>
              <a:t>Garbage </a:t>
            </a:r>
            <a:r>
              <a:rPr lang="en-US" dirty="0" smtClean="0"/>
              <a:t>collection( to check if the last reference has been deleted and if the space of disk has been allocated or not)</a:t>
            </a:r>
            <a:endParaRPr lang="en-US" dirty="0"/>
          </a:p>
          <a:p>
            <a:pPr lvl="1"/>
            <a:r>
              <a:rPr lang="en-US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File System Mounting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821488" cy="5058130"/>
          </a:xfrm>
        </p:spPr>
        <p:txBody>
          <a:bodyPr/>
          <a:lstStyle/>
          <a:p>
            <a:r>
              <a:rPr lang="en-US" dirty="0"/>
              <a:t>A file system must be </a:t>
            </a:r>
            <a:r>
              <a:rPr lang="en-US" b="1" dirty="0"/>
              <a:t>mounted</a:t>
            </a:r>
            <a:r>
              <a:rPr lang="en-US" dirty="0"/>
              <a:t> before it can be accessed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unmounted</a:t>
            </a:r>
            <a:r>
              <a:rPr lang="en-US" dirty="0"/>
              <a:t> file system (i.e., Fig. 11-11(b)) is mounted at a </a:t>
            </a:r>
            <a:r>
              <a:rPr lang="en-US" b="1" dirty="0"/>
              <a:t>mount </a:t>
            </a:r>
            <a:r>
              <a:rPr lang="en-US" b="1" dirty="0" smtClean="0"/>
              <a:t>point</a:t>
            </a:r>
          </a:p>
          <a:p>
            <a:r>
              <a:rPr lang="en-US" b="1" dirty="0" smtClean="0"/>
              <a:t>The OS is given the name of the device and the mount point i.e. the location within the file structure where the file system is to be attached)</a:t>
            </a:r>
          </a:p>
          <a:p>
            <a:r>
              <a:rPr lang="en-US" dirty="0" smtClean="0"/>
              <a:t>The OS verifies the device contains a valid file system by asking the device driver to read the device directory and verifying that the directory has the expected format.</a:t>
            </a:r>
          </a:p>
          <a:p>
            <a:r>
              <a:rPr lang="en-US" dirty="0" smtClean="0"/>
              <a:t>Finally the OS notes in its directory structure that a file system is mounted at the specified mount point.</a:t>
            </a:r>
          </a:p>
          <a:p>
            <a:r>
              <a:rPr lang="en-US" dirty="0" smtClean="0"/>
              <a:t>This scheme enables the OS to traverse its directory structure switching among the file systems.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7813"/>
            <a:ext cx="8582025" cy="576262"/>
          </a:xfrm>
        </p:spPr>
        <p:txBody>
          <a:bodyPr/>
          <a:lstStyle/>
          <a:p>
            <a:r>
              <a:rPr lang="en-US"/>
              <a:t>(a) Existing   (b) Unmounted Partition</a:t>
            </a:r>
          </a:p>
        </p:txBody>
      </p:sp>
      <p:pic>
        <p:nvPicPr>
          <p:cNvPr id="78853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613" y="1263650"/>
            <a:ext cx="7502525" cy="4344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Point</a:t>
            </a:r>
            <a:endParaRPr lang="en-US" sz="2400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1323975"/>
            <a:ext cx="4095750" cy="4697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Sharing of files on multi-user systems is desirable</a:t>
            </a:r>
            <a:br>
              <a:rPr lang="en-US"/>
            </a:br>
            <a:endParaRPr lang="en-US"/>
          </a:p>
          <a:p>
            <a:r>
              <a:rPr lang="en-US"/>
              <a:t>Sharing may be done through a </a:t>
            </a:r>
            <a:r>
              <a:rPr lang="en-US" b="1"/>
              <a:t>protection</a:t>
            </a:r>
            <a:r>
              <a:rPr lang="en-US"/>
              <a:t> scheme</a:t>
            </a:r>
            <a:br>
              <a:rPr lang="en-US"/>
            </a:br>
            <a:endParaRPr lang="en-US"/>
          </a:p>
          <a:p>
            <a:r>
              <a:rPr lang="en-US"/>
              <a:t>On distributed systems, files may be shared across a network</a:t>
            </a:r>
            <a:br>
              <a:rPr lang="en-US"/>
            </a:br>
            <a:endParaRPr lang="en-US"/>
          </a:p>
          <a:p>
            <a:r>
              <a:rPr lang="en-US"/>
              <a:t>Network File System (NFS) is a common distributed file-sharing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277813"/>
            <a:ext cx="8651875" cy="576262"/>
          </a:xfrm>
        </p:spPr>
        <p:txBody>
          <a:bodyPr/>
          <a:lstStyle/>
          <a:p>
            <a:r>
              <a:rPr lang="en-US"/>
              <a:t>File Sharing – Multiple Users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0600" cy="3516312"/>
          </a:xfrm>
        </p:spPr>
        <p:txBody>
          <a:bodyPr/>
          <a:lstStyle/>
          <a:p>
            <a:r>
              <a:rPr lang="en-US" b="1"/>
              <a:t>User IDs</a:t>
            </a:r>
            <a:r>
              <a:rPr lang="en-US"/>
              <a:t> identify users, allowing permissions and protections to be per-user</a:t>
            </a:r>
            <a:br>
              <a:rPr lang="en-US"/>
            </a:br>
            <a:endParaRPr lang="en-US"/>
          </a:p>
          <a:p>
            <a:r>
              <a:rPr lang="en-US" b="1"/>
              <a:t>Group IDs</a:t>
            </a:r>
            <a:r>
              <a:rPr lang="en-US"/>
              <a:t> allow users to be in groups, permitting group access rights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77813"/>
            <a:ext cx="8531225" cy="576262"/>
          </a:xfrm>
        </p:spPr>
        <p:txBody>
          <a:bodyPr/>
          <a:lstStyle/>
          <a:p>
            <a:r>
              <a:rPr lang="en-US"/>
              <a:t>File Sharing – Remote File Systems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22375"/>
            <a:ext cx="7732712" cy="5275263"/>
          </a:xfrm>
        </p:spPr>
        <p:txBody>
          <a:bodyPr/>
          <a:lstStyle/>
          <a:p>
            <a:r>
              <a:rPr lang="en-US"/>
              <a:t>Uses networking to allow file system access between systems</a:t>
            </a:r>
          </a:p>
          <a:p>
            <a:pPr lvl="1"/>
            <a:r>
              <a:rPr lang="en-US"/>
              <a:t>Manually via programs like FTP</a:t>
            </a:r>
          </a:p>
          <a:p>
            <a:pPr lvl="1"/>
            <a:r>
              <a:rPr lang="en-US"/>
              <a:t>Automatically, seamlessly using </a:t>
            </a:r>
            <a:r>
              <a:rPr lang="en-US" b="1"/>
              <a:t>distributed file systems</a:t>
            </a:r>
          </a:p>
          <a:p>
            <a:pPr lvl="1"/>
            <a:r>
              <a:rPr lang="en-US"/>
              <a:t>Semi automatically via the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/>
              <a:t>world wide web</a:t>
            </a:r>
          </a:p>
          <a:p>
            <a:r>
              <a:rPr lang="en-US" b="1"/>
              <a:t>Client-server</a:t>
            </a:r>
            <a:r>
              <a:rPr lang="en-US"/>
              <a:t> model allows clients to mount remote file systems from servers</a:t>
            </a:r>
          </a:p>
          <a:p>
            <a:pPr lvl="1"/>
            <a:r>
              <a:rPr lang="en-US"/>
              <a:t>Server can serve multiple clients</a:t>
            </a:r>
          </a:p>
          <a:p>
            <a:pPr lvl="1"/>
            <a:r>
              <a:rPr lang="en-US"/>
              <a:t>Client and user-on-client identification is insecure or complicated</a:t>
            </a:r>
          </a:p>
          <a:p>
            <a:pPr lvl="1"/>
            <a:r>
              <a:rPr lang="en-US" b="1"/>
              <a:t>NFS</a:t>
            </a:r>
            <a:r>
              <a:rPr lang="en-US"/>
              <a:t> is standard UNIX client-server file sharing protocol</a:t>
            </a:r>
          </a:p>
          <a:p>
            <a:pPr lvl="1"/>
            <a:r>
              <a:rPr lang="en-US" b="1"/>
              <a:t>CIFS</a:t>
            </a:r>
            <a:r>
              <a:rPr lang="en-US"/>
              <a:t> is standard Windows protocol</a:t>
            </a:r>
          </a:p>
          <a:p>
            <a:pPr lvl="1"/>
            <a:r>
              <a:rPr lang="en-US"/>
              <a:t>Standard operating system file calls are translated into remote calls</a:t>
            </a:r>
          </a:p>
          <a:p>
            <a:r>
              <a:rPr lang="en-US"/>
              <a:t>Distributed Information Systems </a:t>
            </a:r>
            <a:r>
              <a:rPr lang="en-US" b="1"/>
              <a:t>(distributed naming services)</a:t>
            </a:r>
            <a:r>
              <a:rPr lang="en-US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277813"/>
            <a:ext cx="7888287" cy="576262"/>
          </a:xfrm>
        </p:spPr>
        <p:txBody>
          <a:bodyPr/>
          <a:lstStyle/>
          <a:p>
            <a:r>
              <a:rPr lang="en-US"/>
              <a:t>File Sharing – Failure Modes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9375" cy="4429125"/>
          </a:xfrm>
        </p:spPr>
        <p:txBody>
          <a:bodyPr/>
          <a:lstStyle/>
          <a:p>
            <a:r>
              <a:rPr lang="en-US"/>
              <a:t>Remote file systems add new failure modes, due to network failure, server failure</a:t>
            </a:r>
          </a:p>
          <a:p>
            <a:endParaRPr lang="en-US"/>
          </a:p>
          <a:p>
            <a:r>
              <a:rPr lang="en-US"/>
              <a:t>Recovery from failure can involve state information about status of each remote request</a:t>
            </a:r>
          </a:p>
          <a:p>
            <a:endParaRPr lang="en-US"/>
          </a:p>
          <a:p>
            <a:r>
              <a:rPr lang="en-US"/>
              <a:t>Stateless protocols such as NFS include all information in each request, allowing easy recovery but less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Concept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Contiguous logical address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File is a named collection of related information that is recorded on secondary storage.</a:t>
            </a:r>
          </a:p>
          <a:p>
            <a:r>
              <a:rPr lang="en-US" dirty="0" smtClean="0"/>
              <a:t>File has a certain defined structure, which depends on its type.</a:t>
            </a:r>
          </a:p>
          <a:p>
            <a:r>
              <a:rPr lang="en-US" dirty="0" smtClean="0"/>
              <a:t>A text file is a sequence of characters organized into lines.</a:t>
            </a:r>
          </a:p>
          <a:p>
            <a:r>
              <a:rPr lang="en-US" dirty="0" smtClean="0"/>
              <a:t>A source file is a sequence of subroutines and functions, further organized as declarations followed by executable statements.</a:t>
            </a:r>
          </a:p>
          <a:p>
            <a:r>
              <a:rPr lang="en-US" dirty="0" smtClean="0"/>
              <a:t>Object file is a sequence of bytes organized into blocks understandable by system’s linker.</a:t>
            </a:r>
          </a:p>
          <a:p>
            <a:r>
              <a:rPr lang="en-US" dirty="0" smtClean="0"/>
              <a:t>An executable file is a series of code sections that the loader can bring into memory and execute.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85750"/>
            <a:ext cx="8501062" cy="576263"/>
          </a:xfrm>
        </p:spPr>
        <p:txBody>
          <a:bodyPr/>
          <a:lstStyle/>
          <a:p>
            <a:r>
              <a:rPr lang="en-US"/>
              <a:t>File Sharing – Consistency Semantics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63663"/>
            <a:ext cx="7737475" cy="5003800"/>
          </a:xfrm>
        </p:spPr>
        <p:txBody>
          <a:bodyPr/>
          <a:lstStyle/>
          <a:p>
            <a:r>
              <a:rPr lang="en-US" b="1" dirty="0"/>
              <a:t>Consistency semantics</a:t>
            </a:r>
            <a:r>
              <a:rPr lang="en-US" dirty="0"/>
              <a:t> specify how multiple users are to access a shared file simultaneously</a:t>
            </a:r>
          </a:p>
          <a:p>
            <a:pPr lvl="1"/>
            <a:r>
              <a:rPr lang="en-US" dirty="0"/>
              <a:t>Similar to </a:t>
            </a:r>
            <a:r>
              <a:rPr lang="en-US" dirty="0" smtClean="0"/>
              <a:t>process </a:t>
            </a:r>
            <a:r>
              <a:rPr lang="en-US" dirty="0"/>
              <a:t>synchronization algorithms</a:t>
            </a:r>
          </a:p>
          <a:p>
            <a:pPr lvl="2"/>
            <a:r>
              <a:rPr lang="en-US" dirty="0"/>
              <a:t>Tend to be less complex due to disk I/O and network latency (for remote file systems</a:t>
            </a:r>
          </a:p>
          <a:p>
            <a:pPr lvl="1"/>
            <a:r>
              <a:rPr lang="en-US" dirty="0"/>
              <a:t>Andrew File System (AFS) implemented complex remote file sharing semantics</a:t>
            </a:r>
          </a:p>
          <a:p>
            <a:pPr lvl="1"/>
            <a:r>
              <a:rPr lang="en-US" dirty="0"/>
              <a:t>Unix file system (UFS) implements:</a:t>
            </a:r>
          </a:p>
          <a:p>
            <a:pPr lvl="2"/>
            <a:r>
              <a:rPr lang="en-US" dirty="0"/>
              <a:t>Writes to an open file visible immediately to other users of the same open file</a:t>
            </a:r>
          </a:p>
          <a:p>
            <a:pPr lvl="2"/>
            <a:r>
              <a:rPr lang="en-US" dirty="0"/>
              <a:t>Sharing file pointer to allow multiple users to read and write concurrently</a:t>
            </a:r>
          </a:p>
          <a:p>
            <a:pPr lvl="1"/>
            <a:r>
              <a:rPr lang="en-US" dirty="0"/>
              <a:t>AFS has session semantics</a:t>
            </a:r>
          </a:p>
          <a:p>
            <a:pPr lvl="2"/>
            <a:r>
              <a:rPr lang="en-US" dirty="0"/>
              <a:t>Writes only visible to sessions starting after the file is closed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owner/creator should be able to control:</a:t>
            </a:r>
          </a:p>
          <a:p>
            <a:pPr lvl="1"/>
            <a:r>
              <a:rPr lang="en-US"/>
              <a:t>what can be done</a:t>
            </a:r>
          </a:p>
          <a:p>
            <a:pPr lvl="1"/>
            <a:r>
              <a:rPr lang="en-US"/>
              <a:t>by whom</a:t>
            </a:r>
            <a:br>
              <a:rPr lang="en-US"/>
            </a:br>
            <a:endParaRPr lang="en-US"/>
          </a:p>
          <a:p>
            <a:r>
              <a:rPr lang="en-US"/>
              <a:t>Types of access</a:t>
            </a:r>
          </a:p>
          <a:p>
            <a:pPr lvl="1"/>
            <a:r>
              <a:rPr lang="en-US" b="1"/>
              <a:t>Read</a:t>
            </a:r>
          </a:p>
          <a:p>
            <a:pPr lvl="1"/>
            <a:r>
              <a:rPr lang="en-US" b="1"/>
              <a:t>Write</a:t>
            </a:r>
          </a:p>
          <a:p>
            <a:pPr lvl="1"/>
            <a:r>
              <a:rPr lang="en-US" b="1"/>
              <a:t>Execute</a:t>
            </a:r>
          </a:p>
          <a:p>
            <a:pPr lvl="1"/>
            <a:r>
              <a:rPr lang="en-US" b="1"/>
              <a:t>Append</a:t>
            </a:r>
          </a:p>
          <a:p>
            <a:pPr lvl="1"/>
            <a:r>
              <a:rPr lang="en-US" b="1"/>
              <a:t>Delete</a:t>
            </a:r>
          </a:p>
          <a:p>
            <a:pPr lvl="1"/>
            <a:r>
              <a:rPr lang="en-US" b="1"/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Lists and Groups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/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/>
              <a:t>	</a:t>
            </a:r>
            <a:r>
              <a:rPr lang="en-US" sz="800"/>
              <a:t>	</a:t>
            </a:r>
            <a:r>
              <a:rPr lang="en-US" sz="160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/>
              <a:t>		a) </a:t>
            </a:r>
            <a:r>
              <a:rPr lang="en-US" sz="1600" b="1"/>
              <a:t>owner access</a:t>
            </a:r>
            <a:r>
              <a:rPr lang="en-US" sz="1600"/>
              <a:t> 	7	</a:t>
            </a:r>
            <a:r>
              <a:rPr lang="en-US" sz="1600">
                <a:sym typeface="Symbol" pitchFamily="18" charset="2"/>
              </a:rPr>
              <a:t>	1 1 1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b) </a:t>
            </a:r>
            <a:r>
              <a:rPr lang="en-US" sz="1600" b="1">
                <a:sym typeface="Symbol" pitchFamily="18" charset="2"/>
              </a:rPr>
              <a:t>group access</a:t>
            </a:r>
            <a:r>
              <a:rPr lang="en-US" sz="1600"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c) </a:t>
            </a:r>
            <a:r>
              <a:rPr lang="en-US" sz="1600" b="1">
                <a:sym typeface="Symbol" pitchFamily="18" charset="2"/>
              </a:rPr>
              <a:t>public access</a:t>
            </a:r>
            <a:r>
              <a:rPr lang="en-US" sz="1600"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>
                <a:sym typeface="Symbol" pitchFamily="18" charset="2"/>
              </a:rPr>
              <a:t>For a particular file (say </a:t>
            </a:r>
            <a:r>
              <a:rPr lang="en-US" i="1">
                <a:sym typeface="Symbol" pitchFamily="18" charset="2"/>
              </a:rPr>
              <a:t>game</a:t>
            </a:r>
            <a:r>
              <a:rPr lang="en-US">
                <a:sym typeface="Symbol" pitchFamily="18" charset="2"/>
              </a:rPr>
              <a:t>) or subdirectory, define an appropriate access.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39725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owner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049713" y="4884738"/>
            <a:ext cx="617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group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78790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public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452813" y="5399088"/>
            <a:ext cx="68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chmod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761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4583113" y="5399088"/>
            <a:ext cx="581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game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>
                <a:latin typeface="Arial" charset="0"/>
                <a:sym typeface="Symbol" pitchFamily="18" charset="2"/>
              </a:rPr>
              <a:t>Attach a group to a file</a:t>
            </a:r>
            <a:br>
              <a:rPr kumimoji="1" lang="en-US">
                <a:latin typeface="Arial" charset="0"/>
                <a:sym typeface="Symbol" pitchFamily="18" charset="2"/>
              </a:rPr>
            </a:br>
            <a:r>
              <a:rPr kumimoji="1" lang="en-US">
                <a:latin typeface="Arial" charset="0"/>
                <a:sym typeface="Symbol" pitchFamily="18" charset="2"/>
              </a:rPr>
              <a:t>	         chgrp     G   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258763"/>
            <a:ext cx="8077200" cy="609600"/>
          </a:xfrm>
        </p:spPr>
        <p:txBody>
          <a:bodyPr/>
          <a:lstStyle/>
          <a:p>
            <a:r>
              <a:rPr lang="en-US" sz="2800"/>
              <a:t>Windows XP Access-Control </a:t>
            </a:r>
            <a:br>
              <a:rPr lang="en-US" sz="2800"/>
            </a:br>
            <a:r>
              <a:rPr lang="en-US" sz="2800"/>
              <a:t>List Management</a:t>
            </a:r>
          </a:p>
        </p:txBody>
      </p:sp>
      <p:pic>
        <p:nvPicPr>
          <p:cNvPr id="1105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21805" t="1199" r="22041" b="1831"/>
          <a:stretch>
            <a:fillRect/>
          </a:stretch>
        </p:blipFill>
        <p:spPr>
          <a:xfrm>
            <a:off x="1674813" y="1003300"/>
            <a:ext cx="6107112" cy="53816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277813"/>
            <a:ext cx="7737475" cy="576262"/>
          </a:xfrm>
        </p:spPr>
        <p:txBody>
          <a:bodyPr/>
          <a:lstStyle/>
          <a:p>
            <a:r>
              <a:rPr lang="en-US"/>
              <a:t>A Sample UNIX Directory Listing</a:t>
            </a:r>
          </a:p>
        </p:txBody>
      </p:sp>
      <p:pic>
        <p:nvPicPr>
          <p:cNvPr id="1116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277813"/>
            <a:ext cx="7777162" cy="576262"/>
          </a:xfrm>
        </p:spPr>
        <p:txBody>
          <a:bodyPr/>
          <a:lstStyle/>
          <a:p>
            <a:r>
              <a:rPr lang="en-US"/>
              <a:t>File Structure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6675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Lines </a:t>
            </a:r>
          </a:p>
          <a:p>
            <a:pPr lvl="1">
              <a:lnSpc>
                <a:spcPct val="90000"/>
              </a:lnSpc>
            </a:pPr>
            <a:r>
              <a:rPr lang="en-US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/>
              <a:t>Variable length</a:t>
            </a:r>
          </a:p>
          <a:p>
            <a:pPr>
              <a:lnSpc>
                <a:spcPct val="90000"/>
              </a:lnSpc>
            </a:pPr>
            <a:r>
              <a:rPr lang="en-US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/>
              <a:t>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Name</a:t>
            </a:r>
            <a:r>
              <a:rPr lang="en-US"/>
              <a:t> – only information kept in human-readable form</a:t>
            </a:r>
          </a:p>
          <a:p>
            <a:r>
              <a:rPr lang="en-US" b="1"/>
              <a:t>Identifier</a:t>
            </a:r>
            <a:r>
              <a:rPr lang="en-US"/>
              <a:t> – unique tag (number) identifies file within file system</a:t>
            </a:r>
          </a:p>
          <a:p>
            <a:r>
              <a:rPr lang="en-US" b="1"/>
              <a:t>Type</a:t>
            </a:r>
            <a:r>
              <a:rPr lang="en-US"/>
              <a:t> – needed for systems that support different types</a:t>
            </a:r>
          </a:p>
          <a:p>
            <a:r>
              <a:rPr lang="en-US" b="1"/>
              <a:t>Location</a:t>
            </a:r>
            <a:r>
              <a:rPr lang="en-US"/>
              <a:t> – pointer to file location on device</a:t>
            </a:r>
          </a:p>
          <a:p>
            <a:r>
              <a:rPr lang="en-US" b="1"/>
              <a:t>Size</a:t>
            </a:r>
            <a:r>
              <a:rPr lang="en-US"/>
              <a:t> – current file size</a:t>
            </a:r>
          </a:p>
          <a:p>
            <a:r>
              <a:rPr lang="en-US" b="1"/>
              <a:t>Protection</a:t>
            </a:r>
            <a:r>
              <a:rPr lang="en-US"/>
              <a:t> – controls who can do reading, writing, executing</a:t>
            </a:r>
          </a:p>
          <a:p>
            <a:r>
              <a:rPr lang="en-US" b="1"/>
              <a:t>Time, date, and user identification</a:t>
            </a:r>
            <a:r>
              <a:rPr lang="en-US"/>
              <a:t> – data for protection, security, and usage monitoring</a:t>
            </a:r>
          </a:p>
          <a:p>
            <a:r>
              <a:rPr lang="en-US"/>
              <a:t>Information about files are kept in the directory structure, which is maintained on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/>
              <a:t>File is an </a:t>
            </a:r>
            <a:r>
              <a:rPr lang="en-US" b="1"/>
              <a:t>abstract data type</a:t>
            </a:r>
          </a:p>
          <a:p>
            <a:r>
              <a:rPr lang="en-US" b="1"/>
              <a:t>Create</a:t>
            </a:r>
          </a:p>
          <a:p>
            <a:r>
              <a:rPr lang="en-US" b="1"/>
              <a:t>Write</a:t>
            </a:r>
          </a:p>
          <a:p>
            <a:r>
              <a:rPr lang="en-US" b="1"/>
              <a:t>Read</a:t>
            </a:r>
          </a:p>
          <a:p>
            <a:r>
              <a:rPr lang="en-US" b="1"/>
              <a:t>Reposition within file</a:t>
            </a:r>
          </a:p>
          <a:p>
            <a:r>
              <a:rPr lang="en-US" b="1"/>
              <a:t>Delete</a:t>
            </a:r>
          </a:p>
          <a:p>
            <a:r>
              <a:rPr lang="en-US" b="1"/>
              <a:t>Truncate</a:t>
            </a:r>
          </a:p>
          <a:p>
            <a:r>
              <a:rPr lang="en-US" i="1"/>
              <a:t>Open(F</a:t>
            </a:r>
            <a:r>
              <a:rPr lang="en-US" i="1" baseline="-25000"/>
              <a:t>i</a:t>
            </a:r>
            <a:r>
              <a:rPr lang="en-US" i="1"/>
              <a:t>)</a:t>
            </a:r>
            <a:r>
              <a:rPr lang="en-US"/>
              <a:t> – search the directory structure on disk for entry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, and move the content of entry to memory</a:t>
            </a:r>
          </a:p>
          <a:p>
            <a:r>
              <a:rPr lang="en-US" i="1"/>
              <a:t>Close (F</a:t>
            </a:r>
            <a:r>
              <a:rPr lang="en-US" i="1" baseline="-25000"/>
              <a:t>i</a:t>
            </a:r>
            <a:r>
              <a:rPr lang="en-US" i="1"/>
              <a:t>)</a:t>
            </a:r>
            <a:r>
              <a:rPr lang="en-US"/>
              <a:t> – move the content of entry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 in memory to directory structure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/>
              <a:t>Several pieces of data are needed to manage open files:</a:t>
            </a:r>
          </a:p>
          <a:p>
            <a:pPr lvl="1"/>
            <a:r>
              <a:rPr lang="en-US"/>
              <a:t>File pointer:  pointer to last read/write location, per process that has the file open</a:t>
            </a:r>
          </a:p>
          <a:p>
            <a:pPr lvl="1"/>
            <a:r>
              <a:rPr lang="en-US"/>
              <a:t>File-open count: counter of number of times a file is open – to allow removal of data from open-file table when last processes closes it</a:t>
            </a:r>
          </a:p>
          <a:p>
            <a:pPr lvl="1"/>
            <a:r>
              <a:rPr lang="en-US"/>
              <a:t>Disk location of the file: cache of data access information</a:t>
            </a:r>
          </a:p>
          <a:p>
            <a:pPr lvl="1"/>
            <a:r>
              <a:rPr lang="en-US"/>
              <a:t>Access rights: per-process access mode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 Locking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97800" cy="4530725"/>
          </a:xfrm>
        </p:spPr>
        <p:txBody>
          <a:bodyPr/>
          <a:lstStyle/>
          <a:p>
            <a:r>
              <a:rPr lang="en-US" dirty="0"/>
              <a:t>Provided by some operating systems and file systems</a:t>
            </a:r>
          </a:p>
          <a:p>
            <a:endParaRPr lang="en-US" dirty="0"/>
          </a:p>
          <a:p>
            <a:r>
              <a:rPr lang="en-US" dirty="0"/>
              <a:t>Mediates access to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Shared or exclusive locks.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Mandatory or advisory:</a:t>
            </a:r>
          </a:p>
          <a:p>
            <a:pPr lvl="1"/>
            <a:r>
              <a:rPr lang="en-US" b="1" dirty="0"/>
              <a:t>Mandatory</a:t>
            </a:r>
            <a:r>
              <a:rPr lang="en-US" dirty="0"/>
              <a:t> – access is denied depending on locks held and requested</a:t>
            </a:r>
          </a:p>
          <a:p>
            <a:pPr lvl="1"/>
            <a:r>
              <a:rPr lang="en-US" b="1" dirty="0"/>
              <a:t>Advisory</a:t>
            </a:r>
            <a:r>
              <a:rPr lang="en-US" dirty="0"/>
              <a:t> – processes can find status of locks and decide what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2264</TotalTime>
  <Words>1731</Words>
  <Application>Microsoft Office PowerPoint</Application>
  <PresentationFormat>On-screen Show (4:3)</PresentationFormat>
  <Paragraphs>352</Paragraphs>
  <Slides>45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Helvetica</vt:lpstr>
      <vt:lpstr>Monotype Sorts</vt:lpstr>
      <vt:lpstr>Symbol</vt:lpstr>
      <vt:lpstr>Times New Roman</vt:lpstr>
      <vt:lpstr>Verdana</vt:lpstr>
      <vt:lpstr>Webdings</vt:lpstr>
      <vt:lpstr>os-8</vt:lpstr>
      <vt:lpstr>Chapter 10:   File-System Interface</vt:lpstr>
      <vt:lpstr>Chapter 10:  File-System Interface</vt:lpstr>
      <vt:lpstr>Objectives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Locking Example – Java API</vt:lpstr>
      <vt:lpstr>File Locking Example –  Java API (Cont.)</vt:lpstr>
      <vt:lpstr>File Types – Name, Extension</vt:lpstr>
      <vt:lpstr>File structure</vt:lpstr>
      <vt:lpstr> Internal file structure</vt:lpstr>
      <vt:lpstr>Access Methods</vt:lpstr>
      <vt:lpstr>Sequential-access File</vt:lpstr>
      <vt:lpstr>Simulation of Sequential Access on 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Organize the Directory  (Logically) to Obtain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(a) Existing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Mahe</cp:lastModifiedBy>
  <cp:revision>95</cp:revision>
  <dcterms:created xsi:type="dcterms:W3CDTF">2004-10-07T18:29:30Z</dcterms:created>
  <dcterms:modified xsi:type="dcterms:W3CDTF">2016-10-24T08:28:52Z</dcterms:modified>
</cp:coreProperties>
</file>