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3" r:id="rId1"/>
  </p:sldMasterIdLst>
  <p:notesMasterIdLst>
    <p:notesMasterId r:id="rId59"/>
  </p:notesMasterIdLst>
  <p:sldIdLst>
    <p:sldId id="307" r:id="rId2"/>
    <p:sldId id="256" r:id="rId3"/>
    <p:sldId id="300" r:id="rId4"/>
    <p:sldId id="301" r:id="rId5"/>
    <p:sldId id="315" r:id="rId6"/>
    <p:sldId id="316" r:id="rId7"/>
    <p:sldId id="302" r:id="rId8"/>
    <p:sldId id="312" r:id="rId9"/>
    <p:sldId id="303" r:id="rId10"/>
    <p:sldId id="257" r:id="rId11"/>
    <p:sldId id="304" r:id="rId12"/>
    <p:sldId id="314" r:id="rId13"/>
    <p:sldId id="306" r:id="rId14"/>
    <p:sldId id="313" r:id="rId15"/>
    <p:sldId id="305" r:id="rId16"/>
    <p:sldId id="258" r:id="rId17"/>
    <p:sldId id="259" r:id="rId18"/>
    <p:sldId id="260" r:id="rId19"/>
    <p:sldId id="261" r:id="rId20"/>
    <p:sldId id="262" r:id="rId21"/>
    <p:sldId id="263" r:id="rId22"/>
    <p:sldId id="264" r:id="rId23"/>
    <p:sldId id="265" r:id="rId24"/>
    <p:sldId id="266" r:id="rId25"/>
    <p:sldId id="267" r:id="rId26"/>
    <p:sldId id="268" r:id="rId27"/>
    <p:sldId id="269" r:id="rId28"/>
    <p:sldId id="270" r:id="rId29"/>
    <p:sldId id="271" r:id="rId30"/>
    <p:sldId id="272" r:id="rId31"/>
    <p:sldId id="273" r:id="rId32"/>
    <p:sldId id="275" r:id="rId33"/>
    <p:sldId id="276" r:id="rId34"/>
    <p:sldId id="277" r:id="rId35"/>
    <p:sldId id="278" r:id="rId36"/>
    <p:sldId id="309" r:id="rId37"/>
    <p:sldId id="310" r:id="rId38"/>
    <p:sldId id="311" r:id="rId39"/>
    <p:sldId id="282" r:id="rId40"/>
    <p:sldId id="283" r:id="rId41"/>
    <p:sldId id="284" r:id="rId42"/>
    <p:sldId id="285" r:id="rId43"/>
    <p:sldId id="286" r:id="rId44"/>
    <p:sldId id="287" r:id="rId45"/>
    <p:sldId id="288" r:id="rId46"/>
    <p:sldId id="289" r:id="rId47"/>
    <p:sldId id="290" r:id="rId48"/>
    <p:sldId id="291" r:id="rId49"/>
    <p:sldId id="292" r:id="rId50"/>
    <p:sldId id="293" r:id="rId51"/>
    <p:sldId id="294" r:id="rId52"/>
    <p:sldId id="295" r:id="rId53"/>
    <p:sldId id="296" r:id="rId54"/>
    <p:sldId id="297" r:id="rId55"/>
    <p:sldId id="298" r:id="rId56"/>
    <p:sldId id="299" r:id="rId57"/>
    <p:sldId id="308" r:id="rId58"/>
  </p:sldIdLst>
  <p:sldSz cx="13716000" cy="9144000"/>
  <p:notesSz cx="6997700" cy="9283700"/>
  <p:defaultTextStyle>
    <a:defPPr>
      <a:defRPr lang="en-US"/>
    </a:defPPr>
    <a:lvl1pPr algn="l" rtl="0" eaLnBrk="0" fontAlgn="base" hangingPunct="0">
      <a:spcBef>
        <a:spcPct val="0"/>
      </a:spcBef>
      <a:spcAft>
        <a:spcPct val="0"/>
      </a:spcAft>
      <a:defRPr kern="1200">
        <a:solidFill>
          <a:schemeClr val="tx1"/>
        </a:solidFill>
        <a:latin typeface="Verdana" charset="0"/>
        <a:ea typeface="ＭＳ Ｐゴシック" charset="-128"/>
        <a:cs typeface="+mn-cs"/>
      </a:defRPr>
    </a:lvl1pPr>
    <a:lvl2pPr marL="652463" indent="-195263" algn="l" rtl="0" eaLnBrk="0" fontAlgn="base" hangingPunct="0">
      <a:spcBef>
        <a:spcPct val="0"/>
      </a:spcBef>
      <a:spcAft>
        <a:spcPct val="0"/>
      </a:spcAft>
      <a:defRPr kern="1200">
        <a:solidFill>
          <a:schemeClr val="tx1"/>
        </a:solidFill>
        <a:latin typeface="Verdana" charset="0"/>
        <a:ea typeface="ＭＳ Ｐゴシック" charset="-128"/>
        <a:cs typeface="+mn-cs"/>
      </a:defRPr>
    </a:lvl2pPr>
    <a:lvl3pPr marL="1304925" indent="-390525" algn="l" rtl="0" eaLnBrk="0" fontAlgn="base" hangingPunct="0">
      <a:spcBef>
        <a:spcPct val="0"/>
      </a:spcBef>
      <a:spcAft>
        <a:spcPct val="0"/>
      </a:spcAft>
      <a:defRPr kern="1200">
        <a:solidFill>
          <a:schemeClr val="tx1"/>
        </a:solidFill>
        <a:latin typeface="Verdana" charset="0"/>
        <a:ea typeface="ＭＳ Ｐゴシック" charset="-128"/>
        <a:cs typeface="+mn-cs"/>
      </a:defRPr>
    </a:lvl3pPr>
    <a:lvl4pPr marL="1958975" indent="-587375" algn="l" rtl="0" eaLnBrk="0" fontAlgn="base" hangingPunct="0">
      <a:spcBef>
        <a:spcPct val="0"/>
      </a:spcBef>
      <a:spcAft>
        <a:spcPct val="0"/>
      </a:spcAft>
      <a:defRPr kern="1200">
        <a:solidFill>
          <a:schemeClr val="tx1"/>
        </a:solidFill>
        <a:latin typeface="Verdana" charset="0"/>
        <a:ea typeface="ＭＳ Ｐゴシック" charset="-128"/>
        <a:cs typeface="+mn-cs"/>
      </a:defRPr>
    </a:lvl4pPr>
    <a:lvl5pPr marL="2611438" indent="-782638" algn="l" rtl="0" eaLnBrk="0" fontAlgn="base" hangingPunct="0">
      <a:spcBef>
        <a:spcPct val="0"/>
      </a:spcBef>
      <a:spcAft>
        <a:spcPct val="0"/>
      </a:spcAft>
      <a:defRPr kern="1200">
        <a:solidFill>
          <a:schemeClr val="tx1"/>
        </a:solidFill>
        <a:latin typeface="Verdana" charset="0"/>
        <a:ea typeface="ＭＳ Ｐゴシック" charset="-128"/>
        <a:cs typeface="+mn-cs"/>
      </a:defRPr>
    </a:lvl5pPr>
    <a:lvl6pPr marL="2286000" algn="l" defTabSz="914400" rtl="0" eaLnBrk="1" latinLnBrk="0" hangingPunct="1">
      <a:defRPr kern="1200">
        <a:solidFill>
          <a:schemeClr val="tx1"/>
        </a:solidFill>
        <a:latin typeface="Verdana" charset="0"/>
        <a:ea typeface="ＭＳ Ｐゴシック" charset="-128"/>
        <a:cs typeface="+mn-cs"/>
      </a:defRPr>
    </a:lvl6pPr>
    <a:lvl7pPr marL="2743200" algn="l" defTabSz="914400" rtl="0" eaLnBrk="1" latinLnBrk="0" hangingPunct="1">
      <a:defRPr kern="1200">
        <a:solidFill>
          <a:schemeClr val="tx1"/>
        </a:solidFill>
        <a:latin typeface="Verdana" charset="0"/>
        <a:ea typeface="ＭＳ Ｐゴシック" charset="-128"/>
        <a:cs typeface="+mn-cs"/>
      </a:defRPr>
    </a:lvl7pPr>
    <a:lvl8pPr marL="3200400" algn="l" defTabSz="914400" rtl="0" eaLnBrk="1" latinLnBrk="0" hangingPunct="1">
      <a:defRPr kern="1200">
        <a:solidFill>
          <a:schemeClr val="tx1"/>
        </a:solidFill>
        <a:latin typeface="Verdana" charset="0"/>
        <a:ea typeface="ＭＳ Ｐゴシック" charset="-128"/>
        <a:cs typeface="+mn-cs"/>
      </a:defRPr>
    </a:lvl8pPr>
    <a:lvl9pPr marL="3657600" algn="l" defTabSz="914400" rtl="0" eaLnBrk="1" latinLnBrk="0" hangingPunct="1">
      <a:defRPr kern="1200">
        <a:solidFill>
          <a:schemeClr val="tx1"/>
        </a:solidFill>
        <a:latin typeface="Verdana" charset="0"/>
        <a:ea typeface="ＭＳ Ｐゴシック" charset="-128"/>
        <a:cs typeface="+mn-cs"/>
      </a:defRPr>
    </a:lvl9pPr>
  </p:defaultTextStyle>
  <p:extLst>
    <p:ext uri="{EFAFB233-063F-42B5-8137-9DF3F51BA10A}">
      <p15:sldGuideLst xmlns:p15="http://schemas.microsoft.com/office/powerpoint/2012/main">
        <p15:guide id="1" orient="horz" pos="1536">
          <p15:clr>
            <a:srgbClr val="A4A3A4"/>
          </p15:clr>
        </p15:guide>
        <p15:guide id="2" pos="19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3" d="100"/>
          <a:sy n="53" d="100"/>
        </p:scale>
        <p:origin x="1146" y="78"/>
      </p:cViewPr>
      <p:guideLst>
        <p:guide orient="horz" pos="1536"/>
        <p:guide pos="19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0034" name="Rectangle 2"/>
          <p:cNvSpPr>
            <a:spLocks noGrp="1" noChangeArrowheads="1"/>
          </p:cNvSpPr>
          <p:nvPr>
            <p:ph type="hdr" sz="quarter"/>
          </p:nvPr>
        </p:nvSpPr>
        <p:spPr bwMode="auto">
          <a:xfrm>
            <a:off x="0" y="0"/>
            <a:ext cx="3032125" cy="463550"/>
          </a:xfrm>
          <a:prstGeom prst="rect">
            <a:avLst/>
          </a:prstGeom>
          <a:noFill/>
          <a:ln w="9525">
            <a:noFill/>
            <a:miter lim="800000"/>
            <a:headEnd/>
            <a:tailEnd/>
          </a:ln>
        </p:spPr>
        <p:txBody>
          <a:bodyPr vert="horz" wrap="square" lIns="93031" tIns="46516" rIns="93031" bIns="46516" numCol="1" anchor="t" anchorCtr="0" compatLnSpc="1">
            <a:prstTxWarp prst="textNoShape">
              <a:avLst/>
            </a:prstTxWarp>
          </a:bodyPr>
          <a:lstStyle>
            <a:lvl1pPr defTabSz="930275" eaLnBrk="1" hangingPunct="1">
              <a:defRPr sz="1200">
                <a:latin typeface="Times New Roman" charset="0"/>
                <a:cs typeface="ＭＳ Ｐゴシック" charset="-128"/>
              </a:defRPr>
            </a:lvl1pPr>
          </a:lstStyle>
          <a:p>
            <a:pPr>
              <a:defRPr/>
            </a:pPr>
            <a:endParaRPr lang="en-US"/>
          </a:p>
        </p:txBody>
      </p:sp>
      <p:sp>
        <p:nvSpPr>
          <p:cNvPr id="300035" name="Rectangle 3"/>
          <p:cNvSpPr>
            <a:spLocks noGrp="1" noChangeArrowheads="1"/>
          </p:cNvSpPr>
          <p:nvPr>
            <p:ph type="dt" idx="1"/>
          </p:nvPr>
        </p:nvSpPr>
        <p:spPr bwMode="auto">
          <a:xfrm>
            <a:off x="3963988" y="0"/>
            <a:ext cx="3032125" cy="463550"/>
          </a:xfrm>
          <a:prstGeom prst="rect">
            <a:avLst/>
          </a:prstGeom>
          <a:noFill/>
          <a:ln w="9525">
            <a:noFill/>
            <a:miter lim="800000"/>
            <a:headEnd/>
            <a:tailEnd/>
          </a:ln>
        </p:spPr>
        <p:txBody>
          <a:bodyPr vert="horz" wrap="square" lIns="93031" tIns="46516" rIns="93031" bIns="46516" numCol="1" anchor="t" anchorCtr="0" compatLnSpc="1">
            <a:prstTxWarp prst="textNoShape">
              <a:avLst/>
            </a:prstTxWarp>
          </a:bodyPr>
          <a:lstStyle>
            <a:lvl1pPr algn="r" defTabSz="930275" eaLnBrk="1" hangingPunct="1">
              <a:defRPr sz="1200">
                <a:latin typeface="Times New Roman" charset="0"/>
                <a:cs typeface="ＭＳ Ｐゴシック" charset="-128"/>
              </a:defRPr>
            </a:lvl1pPr>
          </a:lstStyle>
          <a:p>
            <a:pPr>
              <a:defRPr/>
            </a:pPr>
            <a:endParaRPr lang="en-US"/>
          </a:p>
        </p:txBody>
      </p:sp>
      <p:sp>
        <p:nvSpPr>
          <p:cNvPr id="61444" name="Rectangle 4"/>
          <p:cNvSpPr>
            <a:spLocks noGrp="1" noRot="1" noChangeAspect="1" noChangeArrowheads="1" noTextEdit="1"/>
          </p:cNvSpPr>
          <p:nvPr>
            <p:ph type="sldImg" idx="2"/>
          </p:nvPr>
        </p:nvSpPr>
        <p:spPr bwMode="auto">
          <a:xfrm>
            <a:off x="889000" y="696913"/>
            <a:ext cx="5219700" cy="3481387"/>
          </a:xfrm>
          <a:prstGeom prst="rect">
            <a:avLst/>
          </a:prstGeom>
          <a:noFill/>
          <a:ln w="9525">
            <a:solidFill>
              <a:srgbClr val="000000"/>
            </a:solidFill>
            <a:miter lim="800000"/>
            <a:headEnd/>
            <a:tailEnd/>
          </a:ln>
        </p:spPr>
      </p:sp>
      <p:sp>
        <p:nvSpPr>
          <p:cNvPr id="300037" name="Rectangle 5"/>
          <p:cNvSpPr>
            <a:spLocks noGrp="1" noChangeArrowheads="1"/>
          </p:cNvSpPr>
          <p:nvPr>
            <p:ph type="body" sz="quarter" idx="3"/>
          </p:nvPr>
        </p:nvSpPr>
        <p:spPr bwMode="auto">
          <a:xfrm>
            <a:off x="700088" y="4410075"/>
            <a:ext cx="5597525" cy="4176713"/>
          </a:xfrm>
          <a:prstGeom prst="rect">
            <a:avLst/>
          </a:prstGeom>
          <a:noFill/>
          <a:ln w="9525">
            <a:noFill/>
            <a:miter lim="800000"/>
            <a:headEnd/>
            <a:tailEnd/>
          </a:ln>
        </p:spPr>
        <p:txBody>
          <a:bodyPr vert="horz" wrap="square" lIns="93031" tIns="46516" rIns="93031" bIns="46516"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0038" name="Rectangle 6"/>
          <p:cNvSpPr>
            <a:spLocks noGrp="1" noChangeArrowheads="1"/>
          </p:cNvSpPr>
          <p:nvPr>
            <p:ph type="ftr" sz="quarter" idx="4"/>
          </p:nvPr>
        </p:nvSpPr>
        <p:spPr bwMode="auto">
          <a:xfrm>
            <a:off x="0" y="8818563"/>
            <a:ext cx="3032125" cy="463550"/>
          </a:xfrm>
          <a:prstGeom prst="rect">
            <a:avLst/>
          </a:prstGeom>
          <a:noFill/>
          <a:ln w="9525">
            <a:noFill/>
            <a:miter lim="800000"/>
            <a:headEnd/>
            <a:tailEnd/>
          </a:ln>
        </p:spPr>
        <p:txBody>
          <a:bodyPr vert="horz" wrap="square" lIns="93031" tIns="46516" rIns="93031" bIns="46516" numCol="1" anchor="b" anchorCtr="0" compatLnSpc="1">
            <a:prstTxWarp prst="textNoShape">
              <a:avLst/>
            </a:prstTxWarp>
          </a:bodyPr>
          <a:lstStyle>
            <a:lvl1pPr defTabSz="930275" eaLnBrk="1" hangingPunct="1">
              <a:defRPr sz="1200">
                <a:latin typeface="Times New Roman" charset="0"/>
                <a:cs typeface="ＭＳ Ｐゴシック" charset="-128"/>
              </a:defRPr>
            </a:lvl1pPr>
          </a:lstStyle>
          <a:p>
            <a:pPr>
              <a:defRPr/>
            </a:pPr>
            <a:endParaRPr lang="en-US"/>
          </a:p>
        </p:txBody>
      </p:sp>
      <p:sp>
        <p:nvSpPr>
          <p:cNvPr id="300039" name="Rectangle 7"/>
          <p:cNvSpPr>
            <a:spLocks noGrp="1" noChangeArrowheads="1"/>
          </p:cNvSpPr>
          <p:nvPr>
            <p:ph type="sldNum" sz="quarter" idx="5"/>
          </p:nvPr>
        </p:nvSpPr>
        <p:spPr bwMode="auto">
          <a:xfrm>
            <a:off x="3963988" y="8818563"/>
            <a:ext cx="3032125" cy="463550"/>
          </a:xfrm>
          <a:prstGeom prst="rect">
            <a:avLst/>
          </a:prstGeom>
          <a:noFill/>
          <a:ln w="9525">
            <a:noFill/>
            <a:miter lim="800000"/>
            <a:headEnd/>
            <a:tailEnd/>
          </a:ln>
        </p:spPr>
        <p:txBody>
          <a:bodyPr vert="horz" wrap="square" lIns="93031" tIns="46516" rIns="93031" bIns="46516" numCol="1" anchor="b" anchorCtr="0" compatLnSpc="1">
            <a:prstTxWarp prst="textNoShape">
              <a:avLst/>
            </a:prstTxWarp>
          </a:bodyPr>
          <a:lstStyle>
            <a:lvl1pPr algn="r" defTabSz="930275" eaLnBrk="1" hangingPunct="1">
              <a:defRPr sz="1200">
                <a:latin typeface="Times New Roman" charset="0"/>
              </a:defRPr>
            </a:lvl1pPr>
          </a:lstStyle>
          <a:p>
            <a:pPr>
              <a:defRPr/>
            </a:pPr>
            <a:fld id="{191D077E-A0D0-4FB0-B665-D6BB6C801C2B}" type="slidenum">
              <a:rPr lang="en-US"/>
              <a:pPr>
                <a:defRPr/>
              </a:pPr>
              <a:t>‹#›</a:t>
            </a:fld>
            <a:endParaRPr lang="en-US"/>
          </a:p>
        </p:txBody>
      </p:sp>
    </p:spTree>
    <p:extLst>
      <p:ext uri="{BB962C8B-B14F-4D97-AF65-F5344CB8AC3E}">
        <p14:creationId xmlns:p14="http://schemas.microsoft.com/office/powerpoint/2010/main" val="216537735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700" kern="1200">
        <a:solidFill>
          <a:schemeClr val="tx1"/>
        </a:solidFill>
        <a:latin typeface="Times New Roman" charset="0"/>
        <a:ea typeface="ＭＳ Ｐゴシック" charset="-128"/>
        <a:cs typeface="ＭＳ Ｐゴシック" charset="-128"/>
      </a:defRPr>
    </a:lvl1pPr>
    <a:lvl2pPr marL="652463" algn="l" rtl="0" eaLnBrk="0" fontAlgn="base" hangingPunct="0">
      <a:spcBef>
        <a:spcPct val="30000"/>
      </a:spcBef>
      <a:spcAft>
        <a:spcPct val="0"/>
      </a:spcAft>
      <a:defRPr sz="1700" kern="1200">
        <a:solidFill>
          <a:schemeClr val="tx1"/>
        </a:solidFill>
        <a:latin typeface="Times New Roman" charset="0"/>
        <a:ea typeface="ＭＳ Ｐゴシック" charset="-128"/>
        <a:cs typeface="+mn-cs"/>
      </a:defRPr>
    </a:lvl2pPr>
    <a:lvl3pPr marL="1304925" algn="l" rtl="0" eaLnBrk="0" fontAlgn="base" hangingPunct="0">
      <a:spcBef>
        <a:spcPct val="30000"/>
      </a:spcBef>
      <a:spcAft>
        <a:spcPct val="0"/>
      </a:spcAft>
      <a:defRPr sz="1700" kern="1200">
        <a:solidFill>
          <a:schemeClr val="tx1"/>
        </a:solidFill>
        <a:latin typeface="Times New Roman" charset="0"/>
        <a:ea typeface="ＭＳ Ｐゴシック" charset="-128"/>
        <a:cs typeface="+mn-cs"/>
      </a:defRPr>
    </a:lvl3pPr>
    <a:lvl4pPr marL="1958975" algn="l" rtl="0" eaLnBrk="0" fontAlgn="base" hangingPunct="0">
      <a:spcBef>
        <a:spcPct val="30000"/>
      </a:spcBef>
      <a:spcAft>
        <a:spcPct val="0"/>
      </a:spcAft>
      <a:defRPr sz="1700" kern="1200">
        <a:solidFill>
          <a:schemeClr val="tx1"/>
        </a:solidFill>
        <a:latin typeface="Times New Roman" charset="0"/>
        <a:ea typeface="ＭＳ Ｐゴシック" charset="-128"/>
        <a:cs typeface="+mn-cs"/>
      </a:defRPr>
    </a:lvl4pPr>
    <a:lvl5pPr marL="2611438" algn="l" rtl="0" eaLnBrk="0" fontAlgn="base" hangingPunct="0">
      <a:spcBef>
        <a:spcPct val="30000"/>
      </a:spcBef>
      <a:spcAft>
        <a:spcPct val="0"/>
      </a:spcAft>
      <a:defRPr sz="1700" kern="1200">
        <a:solidFill>
          <a:schemeClr val="tx1"/>
        </a:solidFill>
        <a:latin typeface="Times New Roman" charset="0"/>
        <a:ea typeface="ＭＳ Ｐゴシック" charset="-128"/>
        <a:cs typeface="+mn-cs"/>
      </a:defRPr>
    </a:lvl5pPr>
    <a:lvl6pPr marL="3265551" algn="l" defTabSz="653110" rtl="0" eaLnBrk="1" latinLnBrk="0" hangingPunct="1">
      <a:defRPr sz="1700" kern="1200">
        <a:solidFill>
          <a:schemeClr val="tx1"/>
        </a:solidFill>
        <a:latin typeface="+mn-lt"/>
        <a:ea typeface="+mn-ea"/>
        <a:cs typeface="+mn-cs"/>
      </a:defRPr>
    </a:lvl6pPr>
    <a:lvl7pPr marL="3918661" algn="l" defTabSz="653110" rtl="0" eaLnBrk="1" latinLnBrk="0" hangingPunct="1">
      <a:defRPr sz="1700" kern="1200">
        <a:solidFill>
          <a:schemeClr val="tx1"/>
        </a:solidFill>
        <a:latin typeface="+mn-lt"/>
        <a:ea typeface="+mn-ea"/>
        <a:cs typeface="+mn-cs"/>
      </a:defRPr>
    </a:lvl7pPr>
    <a:lvl8pPr marL="4571771" algn="l" defTabSz="653110" rtl="0" eaLnBrk="1" latinLnBrk="0" hangingPunct="1">
      <a:defRPr sz="1700" kern="1200">
        <a:solidFill>
          <a:schemeClr val="tx1"/>
        </a:solidFill>
        <a:latin typeface="+mn-lt"/>
        <a:ea typeface="+mn-ea"/>
        <a:cs typeface="+mn-cs"/>
      </a:defRPr>
    </a:lvl8pPr>
    <a:lvl9pPr marL="5224882" algn="l" defTabSz="653110" rtl="0" eaLnBrk="1" latinLnBrk="0" hangingPunct="1">
      <a:defRPr sz="1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756917A3-8F7B-4D90-B36D-D862F1455E8A}" type="slidenum">
              <a:rPr lang="en-US" smtClean="0"/>
              <a:pPr/>
              <a:t>1</a:t>
            </a:fld>
            <a:endParaRPr lang="en-US" smtClean="0"/>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335359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3E06B454-03CB-48DF-B88D-06FC3893334F}" type="slidenum">
              <a:rPr lang="en-US" smtClean="0"/>
              <a:pPr/>
              <a:t>15</a:t>
            </a:fld>
            <a:endParaRPr lang="en-US" smtClean="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5984413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1C0663A7-C007-4A12-B1D4-BBF7F696F45E}" type="slidenum">
              <a:rPr lang="en-US" smtClean="0"/>
              <a:pPr/>
              <a:t>16</a:t>
            </a:fld>
            <a:endParaRPr lang="en-US" smtClean="0"/>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1141464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80F06092-A9C8-4DF2-9CEB-D8801D853F2F}" type="slidenum">
              <a:rPr lang="en-US" smtClean="0"/>
              <a:pPr/>
              <a:t>17</a:t>
            </a:fld>
            <a:endParaRPr lang="en-US" smtClean="0"/>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6440169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A4CCE0A3-3E7A-4AC6-858F-9B41C5AE8217}" type="slidenum">
              <a:rPr lang="en-US" smtClean="0"/>
              <a:pPr/>
              <a:t>18</a:t>
            </a:fld>
            <a:endParaRPr lang="en-US" smtClean="0"/>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9917954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65E1DA85-88CF-41AF-BBE9-72DB1AC7E6B2}" type="slidenum">
              <a:rPr lang="en-US" smtClean="0"/>
              <a:pPr/>
              <a:t>19</a:t>
            </a:fld>
            <a:endParaRPr lang="en-US" smtClean="0"/>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6394580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84057480-3417-461A-B5A1-16B3160C3DF9}" type="slidenum">
              <a:rPr lang="en-US" smtClean="0"/>
              <a:pPr/>
              <a:t>20</a:t>
            </a:fld>
            <a:endParaRPr lang="en-US" smtClean="0"/>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2450586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84B9FED6-D013-4686-B98F-06D97E7852CF}" type="slidenum">
              <a:rPr lang="en-US" smtClean="0"/>
              <a:pPr/>
              <a:t>21</a:t>
            </a:fld>
            <a:endParaRPr lang="en-US" smtClean="0"/>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4489698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C5C4F4A0-2A05-410B-8BC4-C1266B8123E2}" type="slidenum">
              <a:rPr lang="en-US" smtClean="0"/>
              <a:pPr/>
              <a:t>22</a:t>
            </a:fld>
            <a:endParaRPr lang="en-US" smtClean="0"/>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5851523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7F0E505C-0B75-4AE6-9739-68BCEF3A5707}" type="slidenum">
              <a:rPr lang="en-US" smtClean="0"/>
              <a:pPr/>
              <a:t>23</a:t>
            </a:fld>
            <a:endParaRPr lang="en-US" smtClean="0"/>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5266422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1135AB9A-7D6B-4B67-B0B3-91E1274E18DE}" type="slidenum">
              <a:rPr lang="en-US" smtClean="0"/>
              <a:pPr/>
              <a:t>24</a:t>
            </a:fld>
            <a:endParaRPr lang="en-US" smtClean="0"/>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4092104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AD0BB66A-896C-4515-82AF-6DB3B6769196}" type="slidenum">
              <a:rPr lang="en-US" smtClean="0"/>
              <a:pPr/>
              <a:t>2</a:t>
            </a:fld>
            <a:endParaRPr lang="en-US" smtClean="0"/>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40712265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C44F4B7C-A9BA-470E-898D-D2462AEFF4A3}" type="slidenum">
              <a:rPr lang="en-US" smtClean="0"/>
              <a:pPr/>
              <a:t>25</a:t>
            </a:fld>
            <a:endParaRPr lang="en-US" smtClean="0"/>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8343318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0B65A184-966E-445D-9A8A-792C72A67FA0}" type="slidenum">
              <a:rPr lang="en-US" smtClean="0"/>
              <a:pPr/>
              <a:t>26</a:t>
            </a:fld>
            <a:endParaRPr lang="en-US" smtClean="0"/>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0807892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B669B1C2-2F8A-4B91-8AC9-DB8D15EF81AA}" type="slidenum">
              <a:rPr lang="en-US" smtClean="0"/>
              <a:pPr/>
              <a:t>27</a:t>
            </a:fld>
            <a:endParaRPr lang="en-US" smtClean="0"/>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2153923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9B43BACC-7208-4FF1-81D1-7B30BBB7127E}" type="slidenum">
              <a:rPr lang="en-US" smtClean="0"/>
              <a:pPr/>
              <a:t>28</a:t>
            </a:fld>
            <a:endParaRPr lang="en-US" smtClean="0"/>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61802684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9D61F2AE-3FA5-4BF8-888D-4936E080BEC0}" type="slidenum">
              <a:rPr lang="en-US" smtClean="0"/>
              <a:pPr/>
              <a:t>29</a:t>
            </a:fld>
            <a:endParaRPr lang="en-US" smtClean="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8412440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946141E4-306F-4F60-8344-4815021E599B}" type="slidenum">
              <a:rPr lang="en-US" smtClean="0"/>
              <a:pPr/>
              <a:t>30</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9011978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DED11660-440F-4FB6-849B-A114B520F163}" type="slidenum">
              <a:rPr lang="en-US" smtClean="0"/>
              <a:pPr/>
              <a:t>31</a:t>
            </a:fld>
            <a:endParaRPr lang="en-US" smtClean="0"/>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9082070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7F96710C-2723-4511-A906-2BAEDC3571A0}" type="slidenum">
              <a:rPr lang="en-US" smtClean="0"/>
              <a:pPr/>
              <a:t>32</a:t>
            </a:fld>
            <a:endParaRPr lang="en-US" smtClean="0"/>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15640760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p>
            <a:fld id="{B493C30A-5C43-42C6-9C36-47EDE94AA737}" type="slidenum">
              <a:rPr lang="en-US" smtClean="0"/>
              <a:pPr/>
              <a:t>33</a:t>
            </a:fld>
            <a:endParaRPr lang="en-US" smtClean="0"/>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04620960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E879B95D-03AC-4C91-B667-3D2229F0FE83}" type="slidenum">
              <a:rPr lang="en-US" smtClean="0"/>
              <a:pPr/>
              <a:t>34</a:t>
            </a:fld>
            <a:endParaRPr lang="en-US" smtClean="0"/>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9538267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F60AA490-EAF9-41AF-834F-8F33EC0FDF11}" type="slidenum">
              <a:rPr lang="en-US" smtClean="0"/>
              <a:pPr/>
              <a:t>3</a:t>
            </a:fld>
            <a:endParaRPr lang="en-US" smtClean="0"/>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15469067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73B842B7-BA54-48CD-B07B-ED7F0AC06087}" type="slidenum">
              <a:rPr lang="en-US" smtClean="0"/>
              <a:pPr/>
              <a:t>35</a:t>
            </a:fld>
            <a:endParaRPr lang="en-US" smtClean="0"/>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75433000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noChangeArrowheads="1" noTextEdit="1"/>
          </p:cNvSpPr>
          <p:nvPr>
            <p:ph type="sldImg"/>
          </p:nvPr>
        </p:nvSpPr>
        <p:spPr>
          <a:ln/>
        </p:spPr>
      </p:sp>
      <p:sp>
        <p:nvSpPr>
          <p:cNvPr id="93187"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427797988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a:ln/>
        </p:spPr>
      </p:sp>
      <p:sp>
        <p:nvSpPr>
          <p:cNvPr id="94211"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89746140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a:ln/>
        </p:spPr>
      </p:sp>
      <p:sp>
        <p:nvSpPr>
          <p:cNvPr id="95235"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46167946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1CD5F48C-3C41-4026-B992-A2A102FF2FDA}" type="slidenum">
              <a:rPr lang="en-US" smtClean="0"/>
              <a:pPr/>
              <a:t>39</a:t>
            </a:fld>
            <a:endParaRPr lang="en-US" smtClean="0"/>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67189920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F8FBF68F-2464-439E-82FB-5196AD402FB7}" type="slidenum">
              <a:rPr lang="en-US" smtClean="0"/>
              <a:pPr/>
              <a:t>40</a:t>
            </a:fld>
            <a:endParaRPr lang="en-US" smtClean="0"/>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14972296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p>
            <a:fld id="{53E61DDB-315D-4673-88BC-2B3B7A0E0EEB}" type="slidenum">
              <a:rPr lang="en-US" smtClean="0"/>
              <a:pPr/>
              <a:t>41</a:t>
            </a:fld>
            <a:endParaRPr lang="en-US" smtClean="0"/>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86569050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p>
            <a:fld id="{CCC756F2-984F-4FCF-AF5B-E2F18E5495F5}" type="slidenum">
              <a:rPr lang="en-US" smtClean="0"/>
              <a:pPr/>
              <a:t>42</a:t>
            </a:fld>
            <a:endParaRPr lang="en-US" smtClean="0"/>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24519479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p>
            <a:fld id="{B71262BE-E614-48A0-BC76-1F64B3E66B96}" type="slidenum">
              <a:rPr lang="en-US" smtClean="0"/>
              <a:pPr/>
              <a:t>43</a:t>
            </a:fld>
            <a:endParaRPr lang="en-US" smtClean="0"/>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46642782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p>
            <a:fld id="{F9133225-FB67-4B94-9A68-C1F24A0EE981}" type="slidenum">
              <a:rPr lang="en-US" smtClean="0"/>
              <a:pPr/>
              <a:t>44</a:t>
            </a:fld>
            <a:endParaRPr lang="en-US" smtClean="0"/>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2286865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07166591-9A7C-4C41-B443-F95DB3CFA20A}" type="slidenum">
              <a:rPr lang="en-US" smtClean="0"/>
              <a:pPr/>
              <a:t>4</a:t>
            </a:fld>
            <a:endParaRPr lang="en-US" smtClean="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21966828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p>
            <a:fld id="{BF8DC808-F697-4B00-87BF-F4E91E172ABA}" type="slidenum">
              <a:rPr lang="en-US" smtClean="0"/>
              <a:pPr/>
              <a:t>45</a:t>
            </a:fld>
            <a:endParaRPr lang="en-US" smtClean="0"/>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75769564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p>
            <a:fld id="{30675313-2EF3-4B08-92D9-B2246EC45F23}" type="slidenum">
              <a:rPr lang="en-US" smtClean="0"/>
              <a:pPr/>
              <a:t>46</a:t>
            </a:fld>
            <a:endParaRPr lang="en-US" smtClean="0"/>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51596990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p:spPr>
        <p:txBody>
          <a:bodyPr/>
          <a:lstStyle/>
          <a:p>
            <a:fld id="{5863E95A-AC05-49BF-82F5-073485B314C1}" type="slidenum">
              <a:rPr lang="en-US" smtClean="0"/>
              <a:pPr/>
              <a:t>47</a:t>
            </a:fld>
            <a:endParaRPr lang="en-US" smtClean="0"/>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60247774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p>
            <a:fld id="{8E53B105-6BD0-41C3-961F-97EFE73402DA}" type="slidenum">
              <a:rPr lang="en-US" smtClean="0"/>
              <a:pPr/>
              <a:t>48</a:t>
            </a:fld>
            <a:endParaRPr lang="en-US" smtClean="0"/>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87226019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p:spPr>
        <p:txBody>
          <a:bodyPr/>
          <a:lstStyle/>
          <a:p>
            <a:fld id="{ECBA5D06-F714-4FEE-BF02-A81CCCB637E3}" type="slidenum">
              <a:rPr lang="en-US" smtClean="0"/>
              <a:pPr/>
              <a:t>49</a:t>
            </a:fld>
            <a:endParaRPr lang="en-US" smtClean="0"/>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80505844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p>
            <a:fld id="{D1D9BBCC-EFCB-4004-A07B-C3D92D7516C4}" type="slidenum">
              <a:rPr lang="en-US" smtClean="0"/>
              <a:pPr/>
              <a:t>50</a:t>
            </a:fld>
            <a:endParaRPr lang="en-US" smtClean="0"/>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83200097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p:spPr>
        <p:txBody>
          <a:bodyPr/>
          <a:lstStyle/>
          <a:p>
            <a:fld id="{6839B033-F62A-46F6-84B7-735213C361DA}" type="slidenum">
              <a:rPr lang="en-US" smtClean="0"/>
              <a:pPr/>
              <a:t>51</a:t>
            </a:fld>
            <a:endParaRPr lang="en-US" smtClean="0"/>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21310249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p>
            <a:fld id="{36150516-3285-46DB-AC54-BD065342EA9C}" type="slidenum">
              <a:rPr lang="en-US" smtClean="0"/>
              <a:pPr/>
              <a:t>52</a:t>
            </a:fld>
            <a:endParaRPr lang="en-US" smtClean="0"/>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419364682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p:spPr>
        <p:txBody>
          <a:bodyPr/>
          <a:lstStyle/>
          <a:p>
            <a:fld id="{ECEC20AB-43B1-4AD9-BBCA-12313316B2D6}" type="slidenum">
              <a:rPr lang="en-US" smtClean="0"/>
              <a:pPr/>
              <a:t>53</a:t>
            </a:fld>
            <a:endParaRPr lang="en-US" smtClean="0"/>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7261450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p:spPr>
        <p:txBody>
          <a:bodyPr/>
          <a:lstStyle/>
          <a:p>
            <a:fld id="{5ABB8A71-260A-419D-BCB0-85F60B63A4EF}" type="slidenum">
              <a:rPr lang="en-US" smtClean="0"/>
              <a:pPr/>
              <a:t>54</a:t>
            </a:fld>
            <a:endParaRPr lang="en-US" smtClean="0"/>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3679908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A82034AA-6FE6-4F32-BEAA-4B88A14AC10A}" type="slidenum">
              <a:rPr lang="en-US" smtClean="0"/>
              <a:pPr/>
              <a:t>7</a:t>
            </a:fld>
            <a:endParaRPr lang="en-US" smtClean="0"/>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77824875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p:spPr>
        <p:txBody>
          <a:bodyPr/>
          <a:lstStyle/>
          <a:p>
            <a:fld id="{18CCA60B-C16B-4C45-AE49-DEDFD3DA8925}" type="slidenum">
              <a:rPr lang="en-US" smtClean="0"/>
              <a:pPr/>
              <a:t>55</a:t>
            </a:fld>
            <a:endParaRPr lang="en-US" smtClean="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07280201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p:spPr>
        <p:txBody>
          <a:bodyPr/>
          <a:lstStyle/>
          <a:p>
            <a:fld id="{72405B62-8198-4CFA-9BC3-6AB885F862C8}" type="slidenum">
              <a:rPr lang="en-US" smtClean="0"/>
              <a:pPr/>
              <a:t>56</a:t>
            </a:fld>
            <a:endParaRPr lang="en-US" smtClean="0"/>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422961080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p:spPr>
        <p:txBody>
          <a:bodyPr/>
          <a:lstStyle/>
          <a:p>
            <a:fld id="{5DCFD3D4-C13D-4A94-BE9B-84A6C7F7D597}" type="slidenum">
              <a:rPr lang="en-US" smtClean="0"/>
              <a:pPr/>
              <a:t>57</a:t>
            </a:fld>
            <a:endParaRPr lang="en-US" smtClean="0"/>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4443069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F7BE494F-9346-4E33-BE29-4DB28DE9E34F}" type="slidenum">
              <a:rPr lang="en-US" smtClean="0"/>
              <a:pPr/>
              <a:t>9</a:t>
            </a:fld>
            <a:endParaRPr lang="en-US" smtClean="0"/>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2449332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C1A00FEC-9826-46D2-B639-5BE3BEC85698}" type="slidenum">
              <a:rPr lang="en-US" smtClean="0"/>
              <a:pPr/>
              <a:t>10</a:t>
            </a:fld>
            <a:endParaRPr lang="en-US" smtClean="0"/>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7700708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77AC024C-A0DD-4430-8705-6E2CA63189BB}" type="slidenum">
              <a:rPr lang="en-US" smtClean="0"/>
              <a:pPr/>
              <a:t>11</a:t>
            </a:fld>
            <a:endParaRPr lang="en-US" smtClean="0"/>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6322316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50584356-5206-41EE-808C-D9F7A85FD1F5}" type="slidenum">
              <a:rPr lang="en-US" smtClean="0"/>
              <a:pPr/>
              <a:t>13</a:t>
            </a:fld>
            <a:endParaRPr lang="en-US" smtClean="0"/>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99249145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 name="Group 3"/>
          <p:cNvGrpSpPr>
            <a:grpSpLocks/>
          </p:cNvGrpSpPr>
          <p:nvPr/>
        </p:nvGrpSpPr>
        <p:grpSpPr bwMode="auto">
          <a:xfrm>
            <a:off x="298450" y="3948113"/>
            <a:ext cx="12915900" cy="268287"/>
            <a:chOff x="125" y="1865"/>
            <a:chExt cx="5424" cy="127"/>
          </a:xfrm>
        </p:grpSpPr>
        <p:sp>
          <p:nvSpPr>
            <p:cNvPr id="4" name="Rectangle 4"/>
            <p:cNvSpPr>
              <a:spLocks noChangeArrowheads="1"/>
            </p:cNvSpPr>
            <p:nvPr/>
          </p:nvSpPr>
          <p:spPr bwMode="auto">
            <a:xfrm>
              <a:off x="125" y="1865"/>
              <a:ext cx="1808" cy="127"/>
            </a:xfrm>
            <a:prstGeom prst="rect">
              <a:avLst/>
            </a:prstGeom>
            <a:solidFill>
              <a:srgbClr val="336699"/>
            </a:solidFill>
            <a:ln w="9525">
              <a:noFill/>
              <a:miter lim="800000"/>
              <a:headEnd/>
              <a:tailEnd/>
            </a:ln>
            <a:effectLst/>
          </p:spPr>
          <p:txBody>
            <a:bodyPr wrap="none" anchor="ctr"/>
            <a:lstStyle/>
            <a:p>
              <a:pPr>
                <a:defRPr/>
              </a:pPr>
              <a:endParaRPr lang="en-US">
                <a:cs typeface="ＭＳ Ｐゴシック" charset="-128"/>
              </a:endParaRPr>
            </a:p>
          </p:txBody>
        </p:sp>
        <p:sp>
          <p:nvSpPr>
            <p:cNvPr id="5" name="Rectangle 5"/>
            <p:cNvSpPr>
              <a:spLocks noChangeArrowheads="1"/>
            </p:cNvSpPr>
            <p:nvPr/>
          </p:nvSpPr>
          <p:spPr bwMode="auto">
            <a:xfrm>
              <a:off x="1933" y="1865"/>
              <a:ext cx="1808" cy="127"/>
            </a:xfrm>
            <a:prstGeom prst="rect">
              <a:avLst/>
            </a:prstGeom>
            <a:solidFill>
              <a:srgbClr val="99CCFF"/>
            </a:solidFill>
            <a:ln w="9525">
              <a:noFill/>
              <a:miter lim="800000"/>
              <a:headEnd/>
              <a:tailEnd/>
            </a:ln>
            <a:effectLst/>
          </p:spPr>
          <p:txBody>
            <a:bodyPr wrap="none" anchor="ctr"/>
            <a:lstStyle/>
            <a:p>
              <a:pPr>
                <a:defRPr/>
              </a:pPr>
              <a:endParaRPr lang="en-US">
                <a:cs typeface="ＭＳ Ｐゴシック" charset="-128"/>
              </a:endParaRPr>
            </a:p>
          </p:txBody>
        </p:sp>
        <p:sp>
          <p:nvSpPr>
            <p:cNvPr id="6" name="Rectangle 6"/>
            <p:cNvSpPr>
              <a:spLocks noChangeArrowheads="1"/>
            </p:cNvSpPr>
            <p:nvPr/>
          </p:nvSpPr>
          <p:spPr bwMode="auto">
            <a:xfrm>
              <a:off x="3741" y="1865"/>
              <a:ext cx="1808" cy="127"/>
            </a:xfrm>
            <a:prstGeom prst="rect">
              <a:avLst/>
            </a:prstGeom>
            <a:solidFill>
              <a:srgbClr val="336699"/>
            </a:solidFill>
            <a:ln w="9525">
              <a:noFill/>
              <a:miter lim="800000"/>
              <a:headEnd/>
              <a:tailEnd/>
            </a:ln>
            <a:effectLst/>
          </p:spPr>
          <p:txBody>
            <a:bodyPr wrap="none" anchor="ctr"/>
            <a:lstStyle/>
            <a:p>
              <a:pPr>
                <a:defRPr/>
              </a:pPr>
              <a:endParaRPr lang="en-US">
                <a:cs typeface="ＭＳ Ｐゴシック" charset="-128"/>
              </a:endParaRPr>
            </a:p>
          </p:txBody>
        </p:sp>
      </p:grpSp>
      <p:sp>
        <p:nvSpPr>
          <p:cNvPr id="7" name="Text Box 7"/>
          <p:cNvSpPr txBox="1">
            <a:spLocks noChangeArrowheads="1"/>
          </p:cNvSpPr>
          <p:nvPr/>
        </p:nvSpPr>
        <p:spPr bwMode="auto">
          <a:xfrm>
            <a:off x="9734550" y="8783638"/>
            <a:ext cx="4070350" cy="347662"/>
          </a:xfrm>
          <a:prstGeom prst="rect">
            <a:avLst/>
          </a:prstGeom>
          <a:noFill/>
          <a:ln w="9525">
            <a:noFill/>
            <a:miter lim="800000"/>
            <a:headEnd/>
            <a:tailEnd/>
          </a:ln>
          <a:effectLst/>
        </p:spPr>
        <p:txBody>
          <a:bodyPr lIns="130622" tIns="65311" rIns="130622" bIns="65311">
            <a:spAutoFit/>
          </a:bodyPr>
          <a:lstStyle/>
          <a:p>
            <a:pPr algn="ctr">
              <a:spcBef>
                <a:spcPct val="50000"/>
              </a:spcBef>
              <a:defRPr/>
            </a:pPr>
            <a:r>
              <a:rPr lang="en-US" sz="1400" b="1" dirty="0">
                <a:solidFill>
                  <a:srgbClr val="336699"/>
                </a:solidFill>
                <a:latin typeface="Helvetica" charset="0"/>
              </a:rPr>
              <a:t>Silberschatz, Galvin and Gagne ©2009</a:t>
            </a:r>
          </a:p>
        </p:txBody>
      </p:sp>
      <p:sp>
        <p:nvSpPr>
          <p:cNvPr id="8" name="Text Box 8"/>
          <p:cNvSpPr txBox="1">
            <a:spLocks noChangeArrowheads="1"/>
          </p:cNvSpPr>
          <p:nvPr/>
        </p:nvSpPr>
        <p:spPr bwMode="auto">
          <a:xfrm>
            <a:off x="41275" y="8818563"/>
            <a:ext cx="3778250" cy="347662"/>
          </a:xfrm>
          <a:prstGeom prst="rect">
            <a:avLst/>
          </a:prstGeom>
          <a:noFill/>
          <a:ln w="9525">
            <a:noFill/>
            <a:miter lim="800000"/>
            <a:headEnd/>
            <a:tailEnd/>
          </a:ln>
          <a:effectLst/>
        </p:spPr>
        <p:txBody>
          <a:bodyPr wrap="none" lIns="130622" tIns="65311" rIns="130622" bIns="65311">
            <a:spAutoFit/>
          </a:bodyPr>
          <a:lstStyle/>
          <a:p>
            <a:pPr>
              <a:spcBef>
                <a:spcPct val="50000"/>
              </a:spcBef>
              <a:defRPr/>
            </a:pPr>
            <a:r>
              <a:rPr lang="en-US" sz="1400" b="1" dirty="0">
                <a:solidFill>
                  <a:srgbClr val="336699"/>
                </a:solidFill>
                <a:latin typeface="Helvetica" charset="0"/>
              </a:rPr>
              <a:t>Operating System Concepts – 8</a:t>
            </a:r>
            <a:r>
              <a:rPr lang="en-US" sz="1400" b="1" baseline="30000" dirty="0">
                <a:solidFill>
                  <a:srgbClr val="336699"/>
                </a:solidFill>
                <a:latin typeface="Helvetica" charset="0"/>
              </a:rPr>
              <a:t>th</a:t>
            </a:r>
            <a:r>
              <a:rPr lang="en-US" sz="1400" b="1" dirty="0">
                <a:solidFill>
                  <a:srgbClr val="336699"/>
                </a:solidFill>
                <a:latin typeface="Helvetica" charset="0"/>
              </a:rPr>
              <a:t> Edition</a:t>
            </a:r>
          </a:p>
        </p:txBody>
      </p:sp>
      <p:pic>
        <p:nvPicPr>
          <p:cNvPr id="9" name="Picture 9" descr="dino_4"/>
          <p:cNvPicPr>
            <a:picLocks noChangeAspect="1" noChangeArrowheads="1"/>
          </p:cNvPicPr>
          <p:nvPr/>
        </p:nvPicPr>
        <p:blipFill>
          <a:blip r:embed="rId2"/>
          <a:srcRect/>
          <a:stretch>
            <a:fillRect/>
          </a:stretch>
        </p:blipFill>
        <p:spPr bwMode="auto">
          <a:xfrm>
            <a:off x="5041900" y="5543550"/>
            <a:ext cx="3092450" cy="2125663"/>
          </a:xfrm>
          <a:prstGeom prst="rect">
            <a:avLst/>
          </a:prstGeom>
          <a:noFill/>
          <a:ln w="76200">
            <a:solidFill>
              <a:srgbClr val="336699"/>
            </a:solidFill>
            <a:miter lim="800000"/>
            <a:headEnd/>
            <a:tailEnd/>
          </a:ln>
        </p:spPr>
      </p:pic>
      <p:sp>
        <p:nvSpPr>
          <p:cNvPr id="10" name="Rectangle 10"/>
          <p:cNvSpPr>
            <a:spLocks noChangeArrowheads="1"/>
          </p:cNvSpPr>
          <p:nvPr/>
        </p:nvSpPr>
        <p:spPr bwMode="auto">
          <a:xfrm>
            <a:off x="4837113" y="5354638"/>
            <a:ext cx="3505200" cy="2517775"/>
          </a:xfrm>
          <a:prstGeom prst="rect">
            <a:avLst/>
          </a:prstGeom>
          <a:noFill/>
          <a:ln w="57150" cmpd="thinThick">
            <a:solidFill>
              <a:srgbClr val="66CCFF"/>
            </a:solidFill>
            <a:miter lim="800000"/>
            <a:headEnd/>
            <a:tailEnd/>
          </a:ln>
          <a:effectLst/>
        </p:spPr>
        <p:txBody>
          <a:bodyPr wrap="none" lIns="130622" tIns="65311" rIns="130622" bIns="65311" anchor="ctr"/>
          <a:lstStyle/>
          <a:p>
            <a:pPr>
              <a:defRPr/>
            </a:pPr>
            <a:endParaRPr lang="en-US">
              <a:cs typeface="ＭＳ Ｐゴシック" charset="-128"/>
            </a:endParaRPr>
          </a:p>
        </p:txBody>
      </p:sp>
      <p:sp>
        <p:nvSpPr>
          <p:cNvPr id="297986" name="Rectangle 2"/>
          <p:cNvSpPr>
            <a:spLocks noGrp="1" noChangeArrowheads="1"/>
          </p:cNvSpPr>
          <p:nvPr>
            <p:ph type="ctrTitle"/>
          </p:nvPr>
        </p:nvSpPr>
        <p:spPr>
          <a:xfrm>
            <a:off x="1028700" y="914400"/>
            <a:ext cx="11658600" cy="2836333"/>
          </a:xfrm>
        </p:spPr>
        <p:txBody>
          <a:bodyPr/>
          <a:lstStyle>
            <a:lvl1pPr>
              <a:defRPr sz="6100"/>
            </a:lvl1pPr>
          </a:lstStyle>
          <a:p>
            <a:r>
              <a:rPr lang="en-US"/>
              <a:t>Click to edit Master 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37007" y="370417"/>
            <a:ext cx="3217068" cy="7315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370417"/>
            <a:ext cx="9422607" cy="7315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83470" y="5875867"/>
            <a:ext cx="11658600" cy="1816100"/>
          </a:xfrm>
        </p:spPr>
        <p:txBody>
          <a:bodyPr anchor="t"/>
          <a:lstStyle>
            <a:lvl1pPr algn="l">
              <a:defRPr sz="5700" b="1" cap="all"/>
            </a:lvl1pPr>
          </a:lstStyle>
          <a:p>
            <a:r>
              <a:rPr lang="en-US" smtClean="0"/>
              <a:t>Click to edit Master title style</a:t>
            </a:r>
            <a:endParaRPr lang="en-US"/>
          </a:p>
        </p:txBody>
      </p:sp>
      <p:sp>
        <p:nvSpPr>
          <p:cNvPr id="3" name="Text Placeholder 2"/>
          <p:cNvSpPr>
            <a:spLocks noGrp="1"/>
          </p:cNvSpPr>
          <p:nvPr>
            <p:ph type="body" idx="1"/>
          </p:nvPr>
        </p:nvSpPr>
        <p:spPr>
          <a:xfrm>
            <a:off x="1083470" y="3875618"/>
            <a:ext cx="11658600" cy="2000249"/>
          </a:xfrm>
        </p:spPr>
        <p:txBody>
          <a:bodyPr anchor="b"/>
          <a:lstStyle>
            <a:lvl1pPr marL="0" indent="0">
              <a:buNone/>
              <a:defRPr sz="2900"/>
            </a:lvl1pPr>
            <a:lvl2pPr marL="653110" indent="0">
              <a:buNone/>
              <a:defRPr sz="2600"/>
            </a:lvl2pPr>
            <a:lvl3pPr marL="1306220" indent="0">
              <a:buNone/>
              <a:defRPr sz="2300"/>
            </a:lvl3pPr>
            <a:lvl4pPr marL="1959331" indent="0">
              <a:buNone/>
              <a:defRPr sz="2000"/>
            </a:lvl4pPr>
            <a:lvl5pPr marL="2612441" indent="0">
              <a:buNone/>
              <a:defRPr sz="2000"/>
            </a:lvl5pPr>
            <a:lvl6pPr marL="3265551" indent="0">
              <a:buNone/>
              <a:defRPr sz="2000"/>
            </a:lvl6pPr>
            <a:lvl7pPr marL="3918661" indent="0">
              <a:buNone/>
              <a:defRPr sz="2000"/>
            </a:lvl7pPr>
            <a:lvl8pPr marL="4571771" indent="0">
              <a:buNone/>
              <a:defRPr sz="2000"/>
            </a:lvl8pPr>
            <a:lvl9pPr marL="5224882" indent="0">
              <a:buNone/>
              <a:defRPr sz="20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209675" y="1644651"/>
            <a:ext cx="6057900" cy="6040967"/>
          </a:xfrm>
        </p:spPr>
        <p:txBody>
          <a:bodyPr/>
          <a:lstStyle>
            <a:lvl1pPr>
              <a:defRPr sz="4000"/>
            </a:lvl1pPr>
            <a:lvl2pPr>
              <a:defRPr sz="3400"/>
            </a:lvl2pPr>
            <a:lvl3pPr>
              <a:defRPr sz="2900"/>
            </a:lvl3pPr>
            <a:lvl4pPr>
              <a:defRPr sz="2600"/>
            </a:lvl4pPr>
            <a:lvl5pPr>
              <a:defRPr sz="2600"/>
            </a:lvl5pPr>
            <a:lvl6pPr>
              <a:defRPr sz="2600"/>
            </a:lvl6pPr>
            <a:lvl7pPr>
              <a:defRPr sz="2600"/>
            </a:lvl7pPr>
            <a:lvl8pPr>
              <a:defRPr sz="2600"/>
            </a:lvl8pPr>
            <a:lvl9pPr>
              <a:defRPr sz="2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7496175" y="1644651"/>
            <a:ext cx="6057900" cy="6040967"/>
          </a:xfrm>
        </p:spPr>
        <p:txBody>
          <a:bodyPr/>
          <a:lstStyle>
            <a:lvl1pPr>
              <a:defRPr sz="4000"/>
            </a:lvl1pPr>
            <a:lvl2pPr>
              <a:defRPr sz="3400"/>
            </a:lvl2pPr>
            <a:lvl3pPr>
              <a:defRPr sz="2900"/>
            </a:lvl3pPr>
            <a:lvl4pPr>
              <a:defRPr sz="2600"/>
            </a:lvl4pPr>
            <a:lvl5pPr>
              <a:defRPr sz="2600"/>
            </a:lvl5pPr>
            <a:lvl6pPr>
              <a:defRPr sz="2600"/>
            </a:lvl6pPr>
            <a:lvl7pPr>
              <a:defRPr sz="2600"/>
            </a:lvl7pPr>
            <a:lvl8pPr>
              <a:defRPr sz="2600"/>
            </a:lvl8pPr>
            <a:lvl9pPr>
              <a:defRPr sz="2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5800" y="366184"/>
            <a:ext cx="12344400" cy="1524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85800" y="2046817"/>
            <a:ext cx="6060282" cy="853016"/>
          </a:xfrm>
        </p:spPr>
        <p:txBody>
          <a:bodyPr anchor="b"/>
          <a:lstStyle>
            <a:lvl1pPr marL="0" indent="0">
              <a:buNone/>
              <a:defRPr sz="3400" b="1"/>
            </a:lvl1pPr>
            <a:lvl2pPr marL="653110" indent="0">
              <a:buNone/>
              <a:defRPr sz="2900" b="1"/>
            </a:lvl2pPr>
            <a:lvl3pPr marL="1306220" indent="0">
              <a:buNone/>
              <a:defRPr sz="2600" b="1"/>
            </a:lvl3pPr>
            <a:lvl4pPr marL="1959331" indent="0">
              <a:buNone/>
              <a:defRPr sz="2300" b="1"/>
            </a:lvl4pPr>
            <a:lvl5pPr marL="2612441" indent="0">
              <a:buNone/>
              <a:defRPr sz="2300" b="1"/>
            </a:lvl5pPr>
            <a:lvl6pPr marL="3265551" indent="0">
              <a:buNone/>
              <a:defRPr sz="2300" b="1"/>
            </a:lvl6pPr>
            <a:lvl7pPr marL="3918661" indent="0">
              <a:buNone/>
              <a:defRPr sz="2300" b="1"/>
            </a:lvl7pPr>
            <a:lvl8pPr marL="4571771" indent="0">
              <a:buNone/>
              <a:defRPr sz="2300" b="1"/>
            </a:lvl8pPr>
            <a:lvl9pPr marL="5224882" indent="0">
              <a:buNone/>
              <a:defRPr sz="2300" b="1"/>
            </a:lvl9pPr>
          </a:lstStyle>
          <a:p>
            <a:pPr lvl="0"/>
            <a:r>
              <a:rPr lang="en-US" smtClean="0"/>
              <a:t>Click to edit Master text styles</a:t>
            </a:r>
          </a:p>
        </p:txBody>
      </p:sp>
      <p:sp>
        <p:nvSpPr>
          <p:cNvPr id="4" name="Content Placeholder 3"/>
          <p:cNvSpPr>
            <a:spLocks noGrp="1"/>
          </p:cNvSpPr>
          <p:nvPr>
            <p:ph sz="half" idx="2"/>
          </p:nvPr>
        </p:nvSpPr>
        <p:spPr>
          <a:xfrm>
            <a:off x="685800" y="2899833"/>
            <a:ext cx="6060282" cy="5268384"/>
          </a:xfrm>
        </p:spPr>
        <p:txBody>
          <a:bodyPr/>
          <a:lstStyle>
            <a:lvl1pPr>
              <a:defRPr sz="3400"/>
            </a:lvl1pPr>
            <a:lvl2pPr>
              <a:defRPr sz="2900"/>
            </a:lvl2pPr>
            <a:lvl3pPr>
              <a:defRPr sz="2600"/>
            </a:lvl3pPr>
            <a:lvl4pPr>
              <a:defRPr sz="2300"/>
            </a:lvl4pPr>
            <a:lvl5pPr>
              <a:defRPr sz="2300"/>
            </a:lvl5pPr>
            <a:lvl6pPr>
              <a:defRPr sz="2300"/>
            </a:lvl6pPr>
            <a:lvl7pPr>
              <a:defRPr sz="2300"/>
            </a:lvl7pPr>
            <a:lvl8pPr>
              <a:defRPr sz="2300"/>
            </a:lvl8pPr>
            <a:lvl9pPr>
              <a:defRPr sz="2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967538" y="2046817"/>
            <a:ext cx="6062663" cy="853016"/>
          </a:xfrm>
        </p:spPr>
        <p:txBody>
          <a:bodyPr anchor="b"/>
          <a:lstStyle>
            <a:lvl1pPr marL="0" indent="0">
              <a:buNone/>
              <a:defRPr sz="3400" b="1"/>
            </a:lvl1pPr>
            <a:lvl2pPr marL="653110" indent="0">
              <a:buNone/>
              <a:defRPr sz="2900" b="1"/>
            </a:lvl2pPr>
            <a:lvl3pPr marL="1306220" indent="0">
              <a:buNone/>
              <a:defRPr sz="2600" b="1"/>
            </a:lvl3pPr>
            <a:lvl4pPr marL="1959331" indent="0">
              <a:buNone/>
              <a:defRPr sz="2300" b="1"/>
            </a:lvl4pPr>
            <a:lvl5pPr marL="2612441" indent="0">
              <a:buNone/>
              <a:defRPr sz="2300" b="1"/>
            </a:lvl5pPr>
            <a:lvl6pPr marL="3265551" indent="0">
              <a:buNone/>
              <a:defRPr sz="2300" b="1"/>
            </a:lvl6pPr>
            <a:lvl7pPr marL="3918661" indent="0">
              <a:buNone/>
              <a:defRPr sz="2300" b="1"/>
            </a:lvl7pPr>
            <a:lvl8pPr marL="4571771" indent="0">
              <a:buNone/>
              <a:defRPr sz="2300" b="1"/>
            </a:lvl8pPr>
            <a:lvl9pPr marL="5224882" indent="0">
              <a:buNone/>
              <a:defRPr sz="2300" b="1"/>
            </a:lvl9pPr>
          </a:lstStyle>
          <a:p>
            <a:pPr lvl="0"/>
            <a:r>
              <a:rPr lang="en-US" smtClean="0"/>
              <a:t>Click to edit Master text styles</a:t>
            </a:r>
          </a:p>
        </p:txBody>
      </p:sp>
      <p:sp>
        <p:nvSpPr>
          <p:cNvPr id="6" name="Content Placeholder 5"/>
          <p:cNvSpPr>
            <a:spLocks noGrp="1"/>
          </p:cNvSpPr>
          <p:nvPr>
            <p:ph sz="quarter" idx="4"/>
          </p:nvPr>
        </p:nvSpPr>
        <p:spPr>
          <a:xfrm>
            <a:off x="6967538" y="2899833"/>
            <a:ext cx="6062663" cy="5268384"/>
          </a:xfrm>
        </p:spPr>
        <p:txBody>
          <a:bodyPr/>
          <a:lstStyle>
            <a:lvl1pPr>
              <a:defRPr sz="3400"/>
            </a:lvl1pPr>
            <a:lvl2pPr>
              <a:defRPr sz="2900"/>
            </a:lvl2pPr>
            <a:lvl3pPr>
              <a:defRPr sz="2600"/>
            </a:lvl3pPr>
            <a:lvl4pPr>
              <a:defRPr sz="2300"/>
            </a:lvl4pPr>
            <a:lvl5pPr>
              <a:defRPr sz="2300"/>
            </a:lvl5pPr>
            <a:lvl6pPr>
              <a:defRPr sz="2300"/>
            </a:lvl6pPr>
            <a:lvl7pPr>
              <a:defRPr sz="2300"/>
            </a:lvl7pPr>
            <a:lvl8pPr>
              <a:defRPr sz="2300"/>
            </a:lvl8pPr>
            <a:lvl9pPr>
              <a:defRPr sz="2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364067"/>
            <a:ext cx="4512470" cy="1549400"/>
          </a:xfrm>
        </p:spPr>
        <p:txBody>
          <a:bodyPr/>
          <a:lstStyle>
            <a:lvl1pPr algn="l">
              <a:defRPr sz="2900" b="1"/>
            </a:lvl1pPr>
          </a:lstStyle>
          <a:p>
            <a:r>
              <a:rPr lang="en-US" smtClean="0"/>
              <a:t>Click to edit Master title style</a:t>
            </a:r>
            <a:endParaRPr lang="en-US"/>
          </a:p>
        </p:txBody>
      </p:sp>
      <p:sp>
        <p:nvSpPr>
          <p:cNvPr id="3" name="Content Placeholder 2"/>
          <p:cNvSpPr>
            <a:spLocks noGrp="1"/>
          </p:cNvSpPr>
          <p:nvPr>
            <p:ph idx="1"/>
          </p:nvPr>
        </p:nvSpPr>
        <p:spPr>
          <a:xfrm>
            <a:off x="5362575" y="364067"/>
            <a:ext cx="7667625" cy="7804151"/>
          </a:xfrm>
        </p:spPr>
        <p:txBody>
          <a:bodyPr/>
          <a:lstStyle>
            <a:lvl1pPr>
              <a:defRPr sz="4600"/>
            </a:lvl1pPr>
            <a:lvl2pPr>
              <a:defRPr sz="4000"/>
            </a:lvl2pPr>
            <a:lvl3pPr>
              <a:defRPr sz="3400"/>
            </a:lvl3pPr>
            <a:lvl4pPr>
              <a:defRPr sz="2900"/>
            </a:lvl4pPr>
            <a:lvl5pPr>
              <a:defRPr sz="2900"/>
            </a:lvl5pPr>
            <a:lvl6pPr>
              <a:defRPr sz="2900"/>
            </a:lvl6pPr>
            <a:lvl7pPr>
              <a:defRPr sz="2900"/>
            </a:lvl7pPr>
            <a:lvl8pPr>
              <a:defRPr sz="2900"/>
            </a:lvl8pPr>
            <a:lvl9pPr>
              <a:defRPr sz="2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85801" y="1913467"/>
            <a:ext cx="4512470" cy="6254751"/>
          </a:xfrm>
        </p:spPr>
        <p:txBody>
          <a:bodyPr/>
          <a:lstStyle>
            <a:lvl1pPr marL="0" indent="0">
              <a:buNone/>
              <a:defRPr sz="2000"/>
            </a:lvl1pPr>
            <a:lvl2pPr marL="653110" indent="0">
              <a:buNone/>
              <a:defRPr sz="1700"/>
            </a:lvl2pPr>
            <a:lvl3pPr marL="1306220" indent="0">
              <a:buNone/>
              <a:defRPr sz="1400"/>
            </a:lvl3pPr>
            <a:lvl4pPr marL="1959331" indent="0">
              <a:buNone/>
              <a:defRPr sz="1300"/>
            </a:lvl4pPr>
            <a:lvl5pPr marL="2612441" indent="0">
              <a:buNone/>
              <a:defRPr sz="1300"/>
            </a:lvl5pPr>
            <a:lvl6pPr marL="3265551" indent="0">
              <a:buNone/>
              <a:defRPr sz="1300"/>
            </a:lvl6pPr>
            <a:lvl7pPr marL="3918661" indent="0">
              <a:buNone/>
              <a:defRPr sz="1300"/>
            </a:lvl7pPr>
            <a:lvl8pPr marL="4571771" indent="0">
              <a:buNone/>
              <a:defRPr sz="1300"/>
            </a:lvl8pPr>
            <a:lvl9pPr marL="5224882" indent="0">
              <a:buNone/>
              <a:defRPr sz="13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8432" y="6400800"/>
            <a:ext cx="8229600" cy="755651"/>
          </a:xfrm>
        </p:spPr>
        <p:txBody>
          <a:bodyPr/>
          <a:lstStyle>
            <a:lvl1pPr algn="l">
              <a:defRPr sz="2900" b="1"/>
            </a:lvl1pPr>
          </a:lstStyle>
          <a:p>
            <a:r>
              <a:rPr lang="en-US" smtClean="0"/>
              <a:t>Click to edit Master title style</a:t>
            </a:r>
            <a:endParaRPr lang="en-US"/>
          </a:p>
        </p:txBody>
      </p:sp>
      <p:sp>
        <p:nvSpPr>
          <p:cNvPr id="3" name="Picture Placeholder 2"/>
          <p:cNvSpPr>
            <a:spLocks noGrp="1"/>
          </p:cNvSpPr>
          <p:nvPr>
            <p:ph type="pic" idx="1"/>
          </p:nvPr>
        </p:nvSpPr>
        <p:spPr>
          <a:xfrm>
            <a:off x="2688432" y="817033"/>
            <a:ext cx="8229600" cy="5486400"/>
          </a:xfrm>
        </p:spPr>
        <p:txBody>
          <a:bodyPr/>
          <a:lstStyle>
            <a:lvl1pPr marL="0" indent="0">
              <a:buNone/>
              <a:defRPr sz="4600"/>
            </a:lvl1pPr>
            <a:lvl2pPr marL="653110" indent="0">
              <a:buNone/>
              <a:defRPr sz="4000"/>
            </a:lvl2pPr>
            <a:lvl3pPr marL="1306220" indent="0">
              <a:buNone/>
              <a:defRPr sz="3400"/>
            </a:lvl3pPr>
            <a:lvl4pPr marL="1959331" indent="0">
              <a:buNone/>
              <a:defRPr sz="2900"/>
            </a:lvl4pPr>
            <a:lvl5pPr marL="2612441" indent="0">
              <a:buNone/>
              <a:defRPr sz="2900"/>
            </a:lvl5pPr>
            <a:lvl6pPr marL="3265551" indent="0">
              <a:buNone/>
              <a:defRPr sz="2900"/>
            </a:lvl6pPr>
            <a:lvl7pPr marL="3918661" indent="0">
              <a:buNone/>
              <a:defRPr sz="2900"/>
            </a:lvl7pPr>
            <a:lvl8pPr marL="4571771" indent="0">
              <a:buNone/>
              <a:defRPr sz="2900"/>
            </a:lvl8pPr>
            <a:lvl9pPr marL="5224882" indent="0">
              <a:buNone/>
              <a:defRPr sz="2900"/>
            </a:lvl9pPr>
          </a:lstStyle>
          <a:p>
            <a:pPr lvl="0"/>
            <a:endParaRPr lang="en-US" noProof="0" smtClean="0"/>
          </a:p>
        </p:txBody>
      </p:sp>
      <p:sp>
        <p:nvSpPr>
          <p:cNvPr id="4" name="Text Placeholder 3"/>
          <p:cNvSpPr>
            <a:spLocks noGrp="1"/>
          </p:cNvSpPr>
          <p:nvPr>
            <p:ph type="body" sz="half" idx="2"/>
          </p:nvPr>
        </p:nvSpPr>
        <p:spPr>
          <a:xfrm>
            <a:off x="2688432" y="7156451"/>
            <a:ext cx="8229600" cy="1073149"/>
          </a:xfrm>
        </p:spPr>
        <p:txBody>
          <a:bodyPr/>
          <a:lstStyle>
            <a:lvl1pPr marL="0" indent="0">
              <a:buNone/>
              <a:defRPr sz="2000"/>
            </a:lvl1pPr>
            <a:lvl2pPr marL="653110" indent="0">
              <a:buNone/>
              <a:defRPr sz="1700"/>
            </a:lvl2pPr>
            <a:lvl3pPr marL="1306220" indent="0">
              <a:buNone/>
              <a:defRPr sz="1400"/>
            </a:lvl3pPr>
            <a:lvl4pPr marL="1959331" indent="0">
              <a:buNone/>
              <a:defRPr sz="1300"/>
            </a:lvl4pPr>
            <a:lvl5pPr marL="2612441" indent="0">
              <a:buNone/>
              <a:defRPr sz="1300"/>
            </a:lvl5pPr>
            <a:lvl6pPr marL="3265551" indent="0">
              <a:buNone/>
              <a:defRPr sz="1300"/>
            </a:lvl6pPr>
            <a:lvl7pPr marL="3918661" indent="0">
              <a:buNone/>
              <a:defRPr sz="1300"/>
            </a:lvl7pPr>
            <a:lvl8pPr marL="4571771" indent="0">
              <a:buNone/>
              <a:defRPr sz="1300"/>
            </a:lvl8pPr>
            <a:lvl9pPr marL="5224882" indent="0">
              <a:buNone/>
              <a:defRPr sz="13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dino_3"/>
          <p:cNvPicPr>
            <a:picLocks noChangeAspect="1" noChangeArrowheads="1"/>
          </p:cNvPicPr>
          <p:nvPr/>
        </p:nvPicPr>
        <p:blipFill>
          <a:blip r:embed="rId13"/>
          <a:srcRect/>
          <a:stretch>
            <a:fillRect/>
          </a:stretch>
        </p:blipFill>
        <p:spPr bwMode="auto">
          <a:xfrm>
            <a:off x="428625" y="0"/>
            <a:ext cx="1793875" cy="1211263"/>
          </a:xfrm>
          <a:prstGeom prst="rect">
            <a:avLst/>
          </a:prstGeom>
          <a:noFill/>
          <a:ln w="9525">
            <a:noFill/>
            <a:miter lim="800000"/>
            <a:headEnd/>
            <a:tailEnd/>
          </a:ln>
        </p:spPr>
      </p:pic>
      <p:sp>
        <p:nvSpPr>
          <p:cNvPr id="1027" name="Rectangle 3"/>
          <p:cNvSpPr>
            <a:spLocks noGrp="1" noChangeArrowheads="1"/>
          </p:cNvSpPr>
          <p:nvPr>
            <p:ph type="title"/>
          </p:nvPr>
        </p:nvSpPr>
        <p:spPr bwMode="auto">
          <a:xfrm>
            <a:off x="685800" y="369888"/>
            <a:ext cx="12344400" cy="768350"/>
          </a:xfrm>
          <a:prstGeom prst="rect">
            <a:avLst/>
          </a:prstGeom>
          <a:noFill/>
          <a:ln w="9525">
            <a:noFill/>
            <a:miter lim="800000"/>
            <a:headEnd/>
            <a:tailEnd/>
          </a:ln>
        </p:spPr>
        <p:txBody>
          <a:bodyPr vert="horz" wrap="square" lIns="130622" tIns="65311" rIns="130622" bIns="65311" numCol="1" anchor="b" anchorCtr="0" compatLnSpc="1">
            <a:prstTxWarp prst="textNoShape">
              <a:avLst/>
            </a:prstTxWarp>
          </a:bodyPr>
          <a:lstStyle/>
          <a:p>
            <a:pPr lvl="0"/>
            <a:r>
              <a:rPr lang="en-US" smtClean="0"/>
              <a:t>Click to edit Master title style</a:t>
            </a:r>
          </a:p>
        </p:txBody>
      </p:sp>
      <p:sp>
        <p:nvSpPr>
          <p:cNvPr id="1028" name="Rectangle 4"/>
          <p:cNvSpPr>
            <a:spLocks noGrp="1" noChangeArrowheads="1"/>
          </p:cNvSpPr>
          <p:nvPr>
            <p:ph type="body" idx="1"/>
          </p:nvPr>
        </p:nvSpPr>
        <p:spPr bwMode="auto">
          <a:xfrm>
            <a:off x="1209675" y="1644650"/>
            <a:ext cx="12344400" cy="6040438"/>
          </a:xfrm>
          <a:prstGeom prst="rect">
            <a:avLst/>
          </a:prstGeom>
          <a:noFill/>
          <a:ln w="9525">
            <a:noFill/>
            <a:miter lim="800000"/>
            <a:headEnd/>
            <a:tailEnd/>
          </a:ln>
        </p:spPr>
        <p:txBody>
          <a:bodyPr vert="horz" wrap="square" lIns="130622" tIns="65311" rIns="130622" bIns="65311"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96965" name="Rectangle 5"/>
          <p:cNvSpPr>
            <a:spLocks noChangeArrowheads="1"/>
          </p:cNvSpPr>
          <p:nvPr/>
        </p:nvSpPr>
        <p:spPr bwMode="auto">
          <a:xfrm>
            <a:off x="0" y="0"/>
            <a:ext cx="342900" cy="3048000"/>
          </a:xfrm>
          <a:prstGeom prst="rect">
            <a:avLst/>
          </a:prstGeom>
          <a:solidFill>
            <a:srgbClr val="336699"/>
          </a:solidFill>
          <a:ln w="9525">
            <a:noFill/>
            <a:miter lim="800000"/>
            <a:headEnd/>
            <a:tailEnd/>
          </a:ln>
          <a:effectLst/>
        </p:spPr>
        <p:txBody>
          <a:bodyPr wrap="none" lIns="130622" tIns="65311" rIns="130622" bIns="65311" anchor="ctr"/>
          <a:lstStyle/>
          <a:p>
            <a:pPr algn="ctr" eaLnBrk="1" hangingPunct="1">
              <a:defRPr/>
            </a:pPr>
            <a:endParaRPr lang="en-US" sz="3400" dirty="0">
              <a:latin typeface="Times New Roman" charset="0"/>
              <a:cs typeface="ＭＳ Ｐゴシック" charset="-128"/>
            </a:endParaRPr>
          </a:p>
        </p:txBody>
      </p:sp>
      <p:sp>
        <p:nvSpPr>
          <p:cNvPr id="296966" name="Line 6"/>
          <p:cNvSpPr>
            <a:spLocks noChangeShapeType="1"/>
          </p:cNvSpPr>
          <p:nvPr/>
        </p:nvSpPr>
        <p:spPr bwMode="auto">
          <a:xfrm>
            <a:off x="685800" y="1147763"/>
            <a:ext cx="12115800" cy="0"/>
          </a:xfrm>
          <a:prstGeom prst="line">
            <a:avLst/>
          </a:prstGeom>
          <a:noFill/>
          <a:ln w="19050">
            <a:solidFill>
              <a:srgbClr val="336699"/>
            </a:solidFill>
            <a:round/>
            <a:headEnd/>
            <a:tailEnd/>
          </a:ln>
          <a:effectLst/>
        </p:spPr>
        <p:txBody>
          <a:bodyPr lIns="130622" tIns="65311" rIns="130622" bIns="65311"/>
          <a:lstStyle/>
          <a:p>
            <a:pPr>
              <a:defRPr/>
            </a:pPr>
            <a:endParaRPr lang="en-US">
              <a:ea typeface="+mn-ea"/>
            </a:endParaRPr>
          </a:p>
        </p:txBody>
      </p:sp>
      <p:sp>
        <p:nvSpPr>
          <p:cNvPr id="296967" name="Rectangle 7"/>
          <p:cNvSpPr>
            <a:spLocks noChangeArrowheads="1"/>
          </p:cNvSpPr>
          <p:nvPr/>
        </p:nvSpPr>
        <p:spPr bwMode="auto">
          <a:xfrm>
            <a:off x="0" y="3048000"/>
            <a:ext cx="342900" cy="3048000"/>
          </a:xfrm>
          <a:prstGeom prst="rect">
            <a:avLst/>
          </a:prstGeom>
          <a:solidFill>
            <a:srgbClr val="99CCFF"/>
          </a:solidFill>
          <a:ln w="9525">
            <a:noFill/>
            <a:miter lim="800000"/>
            <a:headEnd/>
            <a:tailEnd/>
          </a:ln>
          <a:effectLst/>
        </p:spPr>
        <p:txBody>
          <a:bodyPr wrap="none" lIns="130622" tIns="65311" rIns="130622" bIns="65311" anchor="ctr"/>
          <a:lstStyle/>
          <a:p>
            <a:pPr algn="ctr" eaLnBrk="1" hangingPunct="1">
              <a:defRPr/>
            </a:pPr>
            <a:endParaRPr lang="en-US" sz="3400" dirty="0">
              <a:latin typeface="Times New Roman" charset="0"/>
              <a:cs typeface="ＭＳ Ｐゴシック" charset="-128"/>
            </a:endParaRPr>
          </a:p>
        </p:txBody>
      </p:sp>
      <p:sp>
        <p:nvSpPr>
          <p:cNvPr id="296968" name="Rectangle 8"/>
          <p:cNvSpPr>
            <a:spLocks noChangeArrowheads="1"/>
          </p:cNvSpPr>
          <p:nvPr/>
        </p:nvSpPr>
        <p:spPr bwMode="auto">
          <a:xfrm>
            <a:off x="0" y="6096000"/>
            <a:ext cx="342900" cy="3048000"/>
          </a:xfrm>
          <a:prstGeom prst="rect">
            <a:avLst/>
          </a:prstGeom>
          <a:solidFill>
            <a:srgbClr val="336699"/>
          </a:solidFill>
          <a:ln w="9525">
            <a:noFill/>
            <a:miter lim="800000"/>
            <a:headEnd/>
            <a:tailEnd/>
          </a:ln>
          <a:effectLst/>
        </p:spPr>
        <p:txBody>
          <a:bodyPr wrap="none" lIns="130622" tIns="65311" rIns="130622" bIns="65311" anchor="ctr"/>
          <a:lstStyle/>
          <a:p>
            <a:pPr algn="ctr" eaLnBrk="1" hangingPunct="1">
              <a:defRPr/>
            </a:pPr>
            <a:endParaRPr lang="en-US" sz="3400" dirty="0">
              <a:latin typeface="Times New Roman" charset="0"/>
              <a:cs typeface="ＭＳ Ｐゴシック" charset="-128"/>
            </a:endParaRPr>
          </a:p>
        </p:txBody>
      </p:sp>
      <p:sp>
        <p:nvSpPr>
          <p:cNvPr id="296969" name="Text Box 9"/>
          <p:cNvSpPr txBox="1">
            <a:spLocks noChangeArrowheads="1"/>
          </p:cNvSpPr>
          <p:nvPr/>
        </p:nvSpPr>
        <p:spPr bwMode="auto">
          <a:xfrm>
            <a:off x="6354763" y="8818563"/>
            <a:ext cx="730250" cy="347662"/>
          </a:xfrm>
          <a:prstGeom prst="rect">
            <a:avLst/>
          </a:prstGeom>
          <a:noFill/>
          <a:ln w="9525">
            <a:noFill/>
            <a:miter lim="800000"/>
            <a:headEnd/>
            <a:tailEnd/>
          </a:ln>
          <a:effectLst/>
        </p:spPr>
        <p:txBody>
          <a:bodyPr wrap="none" lIns="130622" tIns="65311" rIns="130622" bIns="65311">
            <a:spAutoFit/>
          </a:bodyPr>
          <a:lstStyle/>
          <a:p>
            <a:pPr algn="ctr">
              <a:spcBef>
                <a:spcPct val="50000"/>
              </a:spcBef>
              <a:defRPr/>
            </a:pPr>
            <a:r>
              <a:rPr lang="en-US" sz="1400" b="1" dirty="0">
                <a:solidFill>
                  <a:srgbClr val="006699"/>
                </a:solidFill>
                <a:latin typeface="Helvetica" charset="0"/>
              </a:rPr>
              <a:t>12.</a:t>
            </a:r>
            <a:fld id="{45E2CAFF-B168-4A59-81C6-D175E4DCFF5D}" type="slidenum">
              <a:rPr lang="en-US" sz="1400" b="1">
                <a:solidFill>
                  <a:srgbClr val="006699"/>
                </a:solidFill>
                <a:latin typeface="Helvetica" charset="0"/>
              </a:rPr>
              <a:pPr algn="ctr">
                <a:spcBef>
                  <a:spcPct val="50000"/>
                </a:spcBef>
                <a:defRPr/>
              </a:pPr>
              <a:t>‹#›</a:t>
            </a:fld>
            <a:endParaRPr lang="en-US" sz="1400" b="1" dirty="0">
              <a:solidFill>
                <a:srgbClr val="006699"/>
              </a:solidFill>
              <a:latin typeface="Helvetica" charset="0"/>
            </a:endParaRPr>
          </a:p>
        </p:txBody>
      </p:sp>
      <p:sp>
        <p:nvSpPr>
          <p:cNvPr id="296970" name="Text Box 10"/>
          <p:cNvSpPr txBox="1">
            <a:spLocks noChangeArrowheads="1"/>
          </p:cNvSpPr>
          <p:nvPr/>
        </p:nvSpPr>
        <p:spPr bwMode="auto">
          <a:xfrm>
            <a:off x="9734550" y="8783638"/>
            <a:ext cx="4070350" cy="347662"/>
          </a:xfrm>
          <a:prstGeom prst="rect">
            <a:avLst/>
          </a:prstGeom>
          <a:noFill/>
          <a:ln w="9525">
            <a:noFill/>
            <a:miter lim="800000"/>
            <a:headEnd/>
            <a:tailEnd/>
          </a:ln>
          <a:effectLst/>
        </p:spPr>
        <p:txBody>
          <a:bodyPr lIns="130622" tIns="65311" rIns="130622" bIns="65311">
            <a:spAutoFit/>
          </a:bodyPr>
          <a:lstStyle/>
          <a:p>
            <a:pPr algn="ctr">
              <a:spcBef>
                <a:spcPct val="50000"/>
              </a:spcBef>
              <a:defRPr/>
            </a:pPr>
            <a:r>
              <a:rPr lang="en-US" sz="1400" b="1" dirty="0">
                <a:solidFill>
                  <a:srgbClr val="006699"/>
                </a:solidFill>
                <a:latin typeface="Helvetica" charset="0"/>
              </a:rPr>
              <a:t>Silberschatz, Galvin and Gagne ©2009</a:t>
            </a:r>
          </a:p>
        </p:txBody>
      </p:sp>
      <p:sp>
        <p:nvSpPr>
          <p:cNvPr id="296971" name="Text Box 11"/>
          <p:cNvSpPr txBox="1">
            <a:spLocks noChangeArrowheads="1"/>
          </p:cNvSpPr>
          <p:nvPr/>
        </p:nvSpPr>
        <p:spPr bwMode="auto">
          <a:xfrm>
            <a:off x="279400" y="8828088"/>
            <a:ext cx="3827463" cy="347662"/>
          </a:xfrm>
          <a:prstGeom prst="rect">
            <a:avLst/>
          </a:prstGeom>
          <a:noFill/>
          <a:ln w="9525">
            <a:noFill/>
            <a:miter lim="800000"/>
            <a:headEnd/>
            <a:tailEnd/>
          </a:ln>
          <a:effectLst/>
        </p:spPr>
        <p:txBody>
          <a:bodyPr wrap="none" lIns="130622" tIns="65311" rIns="130622" bIns="65311">
            <a:spAutoFit/>
          </a:bodyPr>
          <a:lstStyle/>
          <a:p>
            <a:pPr>
              <a:spcBef>
                <a:spcPct val="50000"/>
              </a:spcBef>
              <a:defRPr/>
            </a:pPr>
            <a:r>
              <a:rPr lang="en-US" sz="1400" b="1" dirty="0">
                <a:solidFill>
                  <a:srgbClr val="006699"/>
                </a:solidFill>
                <a:latin typeface="Helvetica" charset="0"/>
              </a:rPr>
              <a:t>Operating System Concepts  – 8</a:t>
            </a:r>
            <a:r>
              <a:rPr lang="en-US" sz="1400" b="1" baseline="30000" dirty="0">
                <a:solidFill>
                  <a:srgbClr val="006699"/>
                </a:solidFill>
                <a:latin typeface="Helvetica" charset="0"/>
              </a:rPr>
              <a:t>th</a:t>
            </a:r>
            <a:r>
              <a:rPr lang="en-US" sz="1400" b="1" dirty="0">
                <a:solidFill>
                  <a:srgbClr val="006699"/>
                </a:solidFill>
                <a:latin typeface="Helvetica" charset="0"/>
              </a:rPr>
              <a:t> Edition</a:t>
            </a:r>
          </a:p>
        </p:txBody>
      </p:sp>
      <p:pic>
        <p:nvPicPr>
          <p:cNvPr id="1036" name="Picture 12" descr="dino_6"/>
          <p:cNvPicPr>
            <a:picLocks noChangeAspect="1" noChangeArrowheads="1"/>
          </p:cNvPicPr>
          <p:nvPr/>
        </p:nvPicPr>
        <p:blipFill>
          <a:blip r:embed="rId14"/>
          <a:srcRect/>
          <a:stretch>
            <a:fillRect/>
          </a:stretch>
        </p:blipFill>
        <p:spPr bwMode="auto">
          <a:xfrm>
            <a:off x="11661775" y="7799388"/>
            <a:ext cx="1925638" cy="105727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36"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Lst>
  <p:timing>
    <p:tnLst>
      <p:par>
        <p:cTn id="1" dur="indefinite" restart="never" nodeType="tmRoot"/>
      </p:par>
    </p:tnLst>
  </p:timing>
  <p:txStyles>
    <p:titleStyle>
      <a:lvl1pPr algn="ctr" rtl="0" eaLnBrk="0" fontAlgn="base" hangingPunct="0">
        <a:spcBef>
          <a:spcPct val="0"/>
        </a:spcBef>
        <a:spcAft>
          <a:spcPct val="0"/>
        </a:spcAft>
        <a:defRPr sz="4600" b="1">
          <a:solidFill>
            <a:srgbClr val="006699"/>
          </a:solidFill>
          <a:latin typeface="+mj-lt"/>
          <a:ea typeface="ＭＳ Ｐゴシック" charset="-128"/>
          <a:cs typeface="ＭＳ Ｐゴシック" charset="-128"/>
        </a:defRPr>
      </a:lvl1pPr>
      <a:lvl2pPr algn="ctr" rtl="0" eaLnBrk="0" fontAlgn="base" hangingPunct="0">
        <a:spcBef>
          <a:spcPct val="0"/>
        </a:spcBef>
        <a:spcAft>
          <a:spcPct val="0"/>
        </a:spcAft>
        <a:defRPr sz="4600" b="1">
          <a:solidFill>
            <a:srgbClr val="006699"/>
          </a:solidFill>
          <a:latin typeface="Arial" charset="0"/>
          <a:ea typeface="ＭＳ Ｐゴシック" charset="-128"/>
          <a:cs typeface="ＭＳ Ｐゴシック" charset="-128"/>
        </a:defRPr>
      </a:lvl2pPr>
      <a:lvl3pPr algn="ctr" rtl="0" eaLnBrk="0" fontAlgn="base" hangingPunct="0">
        <a:spcBef>
          <a:spcPct val="0"/>
        </a:spcBef>
        <a:spcAft>
          <a:spcPct val="0"/>
        </a:spcAft>
        <a:defRPr sz="4600" b="1">
          <a:solidFill>
            <a:srgbClr val="006699"/>
          </a:solidFill>
          <a:latin typeface="Arial" charset="0"/>
          <a:ea typeface="ＭＳ Ｐゴシック" charset="-128"/>
          <a:cs typeface="ＭＳ Ｐゴシック" charset="-128"/>
        </a:defRPr>
      </a:lvl3pPr>
      <a:lvl4pPr algn="ctr" rtl="0" eaLnBrk="0" fontAlgn="base" hangingPunct="0">
        <a:spcBef>
          <a:spcPct val="0"/>
        </a:spcBef>
        <a:spcAft>
          <a:spcPct val="0"/>
        </a:spcAft>
        <a:defRPr sz="4600" b="1">
          <a:solidFill>
            <a:srgbClr val="006699"/>
          </a:solidFill>
          <a:latin typeface="Arial" charset="0"/>
          <a:ea typeface="ＭＳ Ｐゴシック" charset="-128"/>
          <a:cs typeface="ＭＳ Ｐゴシック" charset="-128"/>
        </a:defRPr>
      </a:lvl4pPr>
      <a:lvl5pPr algn="ctr" rtl="0" eaLnBrk="0" fontAlgn="base" hangingPunct="0">
        <a:spcBef>
          <a:spcPct val="0"/>
        </a:spcBef>
        <a:spcAft>
          <a:spcPct val="0"/>
        </a:spcAft>
        <a:defRPr sz="4600" b="1">
          <a:solidFill>
            <a:srgbClr val="006699"/>
          </a:solidFill>
          <a:latin typeface="Arial" charset="0"/>
          <a:ea typeface="ＭＳ Ｐゴシック" charset="-128"/>
          <a:cs typeface="ＭＳ Ｐゴシック" charset="-128"/>
        </a:defRPr>
      </a:lvl5pPr>
      <a:lvl6pPr marL="653110" algn="ctr" rtl="0" fontAlgn="base">
        <a:spcBef>
          <a:spcPct val="0"/>
        </a:spcBef>
        <a:spcAft>
          <a:spcPct val="0"/>
        </a:spcAft>
        <a:defRPr sz="4600" b="1">
          <a:solidFill>
            <a:srgbClr val="006699"/>
          </a:solidFill>
          <a:latin typeface="Arial" charset="0"/>
        </a:defRPr>
      </a:lvl6pPr>
      <a:lvl7pPr marL="1306220" algn="ctr" rtl="0" fontAlgn="base">
        <a:spcBef>
          <a:spcPct val="0"/>
        </a:spcBef>
        <a:spcAft>
          <a:spcPct val="0"/>
        </a:spcAft>
        <a:defRPr sz="4600" b="1">
          <a:solidFill>
            <a:srgbClr val="006699"/>
          </a:solidFill>
          <a:latin typeface="Arial" charset="0"/>
        </a:defRPr>
      </a:lvl7pPr>
      <a:lvl8pPr marL="1959331" algn="ctr" rtl="0" fontAlgn="base">
        <a:spcBef>
          <a:spcPct val="0"/>
        </a:spcBef>
        <a:spcAft>
          <a:spcPct val="0"/>
        </a:spcAft>
        <a:defRPr sz="4600" b="1">
          <a:solidFill>
            <a:srgbClr val="006699"/>
          </a:solidFill>
          <a:latin typeface="Arial" charset="0"/>
        </a:defRPr>
      </a:lvl8pPr>
      <a:lvl9pPr marL="2612441" algn="ctr" rtl="0" fontAlgn="base">
        <a:spcBef>
          <a:spcPct val="0"/>
        </a:spcBef>
        <a:spcAft>
          <a:spcPct val="0"/>
        </a:spcAft>
        <a:defRPr sz="4600" b="1">
          <a:solidFill>
            <a:srgbClr val="006699"/>
          </a:solidFill>
          <a:latin typeface="Arial" charset="0"/>
        </a:defRPr>
      </a:lvl9pPr>
    </p:titleStyle>
    <p:bodyStyle>
      <a:lvl1pPr marL="488950" indent="-488950" algn="l" rtl="0" eaLnBrk="0" fontAlgn="base" hangingPunct="0">
        <a:spcBef>
          <a:spcPct val="35000"/>
        </a:spcBef>
        <a:spcAft>
          <a:spcPct val="0"/>
        </a:spcAft>
        <a:buClr>
          <a:srgbClr val="993300"/>
        </a:buClr>
        <a:buSzPct val="90000"/>
        <a:buFont typeface="Monotype Sorts" charset="2"/>
        <a:buChar char="n"/>
        <a:defRPr kumimoji="1">
          <a:solidFill>
            <a:schemeClr val="tx1"/>
          </a:solidFill>
          <a:latin typeface="+mn-lt"/>
          <a:ea typeface="ＭＳ Ｐゴシック" charset="-128"/>
          <a:cs typeface="ＭＳ Ｐゴシック" charset="-128"/>
        </a:defRPr>
      </a:lvl1pPr>
      <a:lvl2pPr marL="1060450" indent="-407988" algn="l" rtl="0" eaLnBrk="0" fontAlgn="base" hangingPunct="0">
        <a:spcBef>
          <a:spcPct val="35000"/>
        </a:spcBef>
        <a:spcAft>
          <a:spcPct val="0"/>
        </a:spcAft>
        <a:buClr>
          <a:srgbClr val="CC6600"/>
        </a:buClr>
        <a:buSzPct val="80000"/>
        <a:buFont typeface="Monotype Sorts" charset="2"/>
        <a:buChar char="l"/>
        <a:defRPr kumimoji="1">
          <a:solidFill>
            <a:schemeClr val="tx1"/>
          </a:solidFill>
          <a:latin typeface="+mn-lt"/>
          <a:ea typeface="ＭＳ Ｐゴシック" charset="-128"/>
        </a:defRPr>
      </a:lvl2pPr>
      <a:lvl3pPr marL="1550988" indent="-325438" algn="l" rtl="0" eaLnBrk="0" fontAlgn="base" hangingPunct="0">
        <a:spcBef>
          <a:spcPct val="35000"/>
        </a:spcBef>
        <a:spcAft>
          <a:spcPct val="0"/>
        </a:spcAft>
        <a:buClr>
          <a:srgbClr val="009900"/>
        </a:buClr>
        <a:buSzPct val="75000"/>
        <a:buFont typeface="Webdings" charset="2"/>
        <a:buChar char="4"/>
        <a:defRPr kumimoji="1">
          <a:solidFill>
            <a:schemeClr val="tx1"/>
          </a:solidFill>
          <a:latin typeface="+mn-lt"/>
          <a:ea typeface="ＭＳ Ｐゴシック" charset="-128"/>
        </a:defRPr>
      </a:lvl3pPr>
      <a:lvl4pPr marL="2039938" indent="-325438" algn="l" rtl="0" eaLnBrk="0" fontAlgn="base" hangingPunct="0">
        <a:spcBef>
          <a:spcPct val="35000"/>
        </a:spcBef>
        <a:spcAft>
          <a:spcPct val="0"/>
        </a:spcAft>
        <a:buClr>
          <a:schemeClr val="hlink"/>
        </a:buClr>
        <a:buSzPct val="75000"/>
        <a:buChar char="–"/>
        <a:defRPr kumimoji="1">
          <a:solidFill>
            <a:schemeClr val="tx1"/>
          </a:solidFill>
          <a:latin typeface="+mn-lt"/>
          <a:ea typeface="ＭＳ Ｐゴシック" charset="-128"/>
        </a:defRPr>
      </a:lvl4pPr>
      <a:lvl5pPr marL="2530475" indent="-325438"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5pPr>
      <a:lvl6pPr marL="3183912" indent="-326555"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3837022" indent="-326555"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4490133" indent="-326555"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5143243" indent="-326555"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p:bodyStyle>
    <p:otherStyle>
      <a:defPPr>
        <a:defRPr lang="en-US"/>
      </a:defPPr>
      <a:lvl1pPr marL="0" algn="l" defTabSz="653110" rtl="0" eaLnBrk="1" latinLnBrk="0" hangingPunct="1">
        <a:defRPr sz="2600" kern="1200">
          <a:solidFill>
            <a:schemeClr val="tx1"/>
          </a:solidFill>
          <a:latin typeface="+mn-lt"/>
          <a:ea typeface="+mn-ea"/>
          <a:cs typeface="+mn-cs"/>
        </a:defRPr>
      </a:lvl1pPr>
      <a:lvl2pPr marL="653110" algn="l" defTabSz="653110" rtl="0" eaLnBrk="1" latinLnBrk="0" hangingPunct="1">
        <a:defRPr sz="2600" kern="1200">
          <a:solidFill>
            <a:schemeClr val="tx1"/>
          </a:solidFill>
          <a:latin typeface="+mn-lt"/>
          <a:ea typeface="+mn-ea"/>
          <a:cs typeface="+mn-cs"/>
        </a:defRPr>
      </a:lvl2pPr>
      <a:lvl3pPr marL="1306220" algn="l" defTabSz="653110" rtl="0" eaLnBrk="1" latinLnBrk="0" hangingPunct="1">
        <a:defRPr sz="2600" kern="1200">
          <a:solidFill>
            <a:schemeClr val="tx1"/>
          </a:solidFill>
          <a:latin typeface="+mn-lt"/>
          <a:ea typeface="+mn-ea"/>
          <a:cs typeface="+mn-cs"/>
        </a:defRPr>
      </a:lvl3pPr>
      <a:lvl4pPr marL="1959331" algn="l" defTabSz="653110" rtl="0" eaLnBrk="1" latinLnBrk="0" hangingPunct="1">
        <a:defRPr sz="2600" kern="1200">
          <a:solidFill>
            <a:schemeClr val="tx1"/>
          </a:solidFill>
          <a:latin typeface="+mn-lt"/>
          <a:ea typeface="+mn-ea"/>
          <a:cs typeface="+mn-cs"/>
        </a:defRPr>
      </a:lvl4pPr>
      <a:lvl5pPr marL="2612441" algn="l" defTabSz="653110" rtl="0" eaLnBrk="1" latinLnBrk="0" hangingPunct="1">
        <a:defRPr sz="2600" kern="1200">
          <a:solidFill>
            <a:schemeClr val="tx1"/>
          </a:solidFill>
          <a:latin typeface="+mn-lt"/>
          <a:ea typeface="+mn-ea"/>
          <a:cs typeface="+mn-cs"/>
        </a:defRPr>
      </a:lvl5pPr>
      <a:lvl6pPr marL="3265551" algn="l" defTabSz="653110" rtl="0" eaLnBrk="1" latinLnBrk="0" hangingPunct="1">
        <a:defRPr sz="2600" kern="1200">
          <a:solidFill>
            <a:schemeClr val="tx1"/>
          </a:solidFill>
          <a:latin typeface="+mn-lt"/>
          <a:ea typeface="+mn-ea"/>
          <a:cs typeface="+mn-cs"/>
        </a:defRPr>
      </a:lvl6pPr>
      <a:lvl7pPr marL="3918661" algn="l" defTabSz="653110" rtl="0" eaLnBrk="1" latinLnBrk="0" hangingPunct="1">
        <a:defRPr sz="2600" kern="1200">
          <a:solidFill>
            <a:schemeClr val="tx1"/>
          </a:solidFill>
          <a:latin typeface="+mn-lt"/>
          <a:ea typeface="+mn-ea"/>
          <a:cs typeface="+mn-cs"/>
        </a:defRPr>
      </a:lvl7pPr>
      <a:lvl8pPr marL="4571771" algn="l" defTabSz="653110" rtl="0" eaLnBrk="1" latinLnBrk="0" hangingPunct="1">
        <a:defRPr sz="2600" kern="1200">
          <a:solidFill>
            <a:schemeClr val="tx1"/>
          </a:solidFill>
          <a:latin typeface="+mn-lt"/>
          <a:ea typeface="+mn-ea"/>
          <a:cs typeface="+mn-cs"/>
        </a:defRPr>
      </a:lvl8pPr>
      <a:lvl9pPr marL="5224882" algn="l" defTabSz="653110" rtl="0" eaLnBrk="1" latinLnBrk="0" hangingPunct="1">
        <a:defRPr sz="2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028700" y="914400"/>
            <a:ext cx="11658600" cy="2836863"/>
          </a:xfrm>
        </p:spPr>
        <p:txBody>
          <a:bodyPr/>
          <a:lstStyle/>
          <a:p>
            <a:pPr eaLnBrk="1" hangingPunct="1"/>
            <a:r>
              <a:rPr lang="en-US" smtClean="0"/>
              <a:t>Chapter 12:  Mass-Storage Systems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357313" y="369888"/>
            <a:ext cx="11672887" cy="768350"/>
          </a:xfrm>
        </p:spPr>
        <p:txBody>
          <a:bodyPr/>
          <a:lstStyle/>
          <a:p>
            <a:pPr eaLnBrk="1" hangingPunct="1"/>
            <a:r>
              <a:rPr lang="en-US" smtClean="0"/>
              <a:t>Disk Structure</a:t>
            </a:r>
          </a:p>
        </p:txBody>
      </p:sp>
      <p:sp>
        <p:nvSpPr>
          <p:cNvPr id="12291" name="Rectangle 3"/>
          <p:cNvSpPr>
            <a:spLocks noGrp="1" noChangeArrowheads="1"/>
          </p:cNvSpPr>
          <p:nvPr>
            <p:ph type="body" idx="1"/>
          </p:nvPr>
        </p:nvSpPr>
        <p:spPr>
          <a:xfrm>
            <a:off x="1209675" y="1644650"/>
            <a:ext cx="11468100" cy="6040438"/>
          </a:xfrm>
        </p:spPr>
        <p:txBody>
          <a:bodyPr/>
          <a:lstStyle/>
          <a:p>
            <a:r>
              <a:rPr lang="en-US" dirty="0" smtClean="0"/>
              <a:t>Disk drives are addressed as large 1-dimensional arrays of </a:t>
            </a:r>
            <a:r>
              <a:rPr lang="en-US" b="1" dirty="0" smtClean="0">
                <a:solidFill>
                  <a:srgbClr val="3366FF"/>
                </a:solidFill>
              </a:rPr>
              <a:t>logical blocks</a:t>
            </a:r>
            <a:r>
              <a:rPr lang="en-US" dirty="0" smtClean="0"/>
              <a:t>, where the logical block is the smallest unit of transfer</a:t>
            </a:r>
            <a:br>
              <a:rPr lang="en-US" dirty="0" smtClean="0"/>
            </a:br>
            <a:endParaRPr lang="en-US" dirty="0" smtClean="0"/>
          </a:p>
          <a:p>
            <a:r>
              <a:rPr lang="en-US" dirty="0" smtClean="0"/>
              <a:t>The 1-dimensional array of logical blocks is mapped into the sectors of the disk sequentially</a:t>
            </a:r>
          </a:p>
          <a:p>
            <a:pPr lvl="1"/>
            <a:r>
              <a:rPr lang="en-US" dirty="0" smtClean="0"/>
              <a:t>Sector 0 is the first sector of the first track on the outermost cylinder</a:t>
            </a:r>
          </a:p>
          <a:p>
            <a:pPr lvl="1"/>
            <a:r>
              <a:rPr lang="en-US" dirty="0" smtClean="0"/>
              <a:t>Mapping proceeds in order through that track, then the rest of the tracks in that cylinder, and then through the rest of the cylinders from outermost to innermost</a:t>
            </a:r>
          </a:p>
          <a:p>
            <a:pPr lvl="1"/>
            <a:r>
              <a:rPr lang="en-US" dirty="0" smtClean="0"/>
              <a:t>Logical to physical address should be easy</a:t>
            </a:r>
          </a:p>
          <a:p>
            <a:pPr lvl="2"/>
            <a:r>
              <a:rPr lang="en-US" dirty="0" smtClean="0"/>
              <a:t>Except for bad sectors</a:t>
            </a:r>
          </a:p>
          <a:p>
            <a:pPr lvl="2"/>
            <a:r>
              <a:rPr lang="en-US" dirty="0" smtClean="0"/>
              <a:t>Non-constant # of sectors per track via constant angular </a:t>
            </a:r>
            <a:r>
              <a:rPr lang="en-US" dirty="0" smtClean="0"/>
              <a:t>velocity (disk rotation constant but density of bits decreases from inner tracks to outer tracks to keep the data rate constant) CAV or CLV.</a:t>
            </a:r>
            <a:endParaRPr lang="en-US" dirty="0" smtClean="0"/>
          </a:p>
          <a:p>
            <a:endParaRPr lang="en-US"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1328738" y="369888"/>
            <a:ext cx="11701462" cy="768350"/>
          </a:xfrm>
        </p:spPr>
        <p:txBody>
          <a:bodyPr/>
          <a:lstStyle/>
          <a:p>
            <a:pPr eaLnBrk="1" hangingPunct="1"/>
            <a:r>
              <a:rPr lang="en-US" smtClean="0"/>
              <a:t>Disk Attachment</a:t>
            </a:r>
          </a:p>
        </p:txBody>
      </p:sp>
      <p:sp>
        <p:nvSpPr>
          <p:cNvPr id="13315" name="Rectangle 3"/>
          <p:cNvSpPr>
            <a:spLocks noGrp="1" noChangeArrowheads="1"/>
          </p:cNvSpPr>
          <p:nvPr>
            <p:ph type="body" idx="1"/>
          </p:nvPr>
        </p:nvSpPr>
        <p:spPr/>
        <p:txBody>
          <a:bodyPr/>
          <a:lstStyle/>
          <a:p>
            <a:r>
              <a:rPr lang="en-US" dirty="0" smtClean="0"/>
              <a:t>Host-attached storage accessed through I/O ports talking to I/O busses</a:t>
            </a:r>
          </a:p>
          <a:p>
            <a:endParaRPr lang="en-US" dirty="0" smtClean="0"/>
          </a:p>
          <a:p>
            <a:r>
              <a:rPr lang="en-US" dirty="0" smtClean="0"/>
              <a:t>SCSI itself is a bus, up to 16 devices on one cable, </a:t>
            </a:r>
            <a:r>
              <a:rPr lang="en-US" b="1" dirty="0" smtClean="0">
                <a:solidFill>
                  <a:srgbClr val="3366FF"/>
                </a:solidFill>
              </a:rPr>
              <a:t>SCSI initiator</a:t>
            </a:r>
            <a:r>
              <a:rPr lang="en-US" dirty="0" smtClean="0">
                <a:solidFill>
                  <a:srgbClr val="3366FF"/>
                </a:solidFill>
              </a:rPr>
              <a:t> </a:t>
            </a:r>
            <a:r>
              <a:rPr lang="en-US" dirty="0" smtClean="0"/>
              <a:t>requests operation and </a:t>
            </a:r>
            <a:r>
              <a:rPr lang="en-US" b="1" dirty="0" smtClean="0">
                <a:solidFill>
                  <a:srgbClr val="3366FF"/>
                </a:solidFill>
              </a:rPr>
              <a:t>SCSI targets</a:t>
            </a:r>
            <a:r>
              <a:rPr lang="en-US" dirty="0" smtClean="0">
                <a:solidFill>
                  <a:srgbClr val="3366FF"/>
                </a:solidFill>
              </a:rPr>
              <a:t> </a:t>
            </a:r>
            <a:r>
              <a:rPr lang="en-US" dirty="0" smtClean="0"/>
              <a:t>perform tasks </a:t>
            </a:r>
          </a:p>
          <a:p>
            <a:pPr lvl="1"/>
            <a:r>
              <a:rPr lang="en-US" dirty="0" smtClean="0"/>
              <a:t>Each target can have up to 8 </a:t>
            </a:r>
            <a:r>
              <a:rPr lang="en-US" b="1" dirty="0" smtClean="0">
                <a:solidFill>
                  <a:srgbClr val="3366FF"/>
                </a:solidFill>
              </a:rPr>
              <a:t>logical units</a:t>
            </a:r>
            <a:r>
              <a:rPr lang="en-US" dirty="0" smtClean="0">
                <a:solidFill>
                  <a:srgbClr val="3366FF"/>
                </a:solidFill>
              </a:rPr>
              <a:t> </a:t>
            </a:r>
            <a:r>
              <a:rPr lang="en-US" dirty="0" smtClean="0"/>
              <a:t>(disks attached to device controller)</a:t>
            </a:r>
          </a:p>
          <a:p>
            <a:pPr lvl="1"/>
            <a:endParaRPr lang="en-US" dirty="0" smtClean="0"/>
          </a:p>
          <a:p>
            <a:r>
              <a:rPr lang="en-US" dirty="0" smtClean="0"/>
              <a:t>FC is high-speed serial architecture</a:t>
            </a:r>
          </a:p>
          <a:p>
            <a:pPr lvl="1"/>
            <a:r>
              <a:rPr lang="en-US" dirty="0" smtClean="0"/>
              <a:t>Can be switched fabric with 24-bit address space – the basis of </a:t>
            </a:r>
            <a:r>
              <a:rPr lang="en-US" b="1" dirty="0" smtClean="0">
                <a:solidFill>
                  <a:srgbClr val="3366FF"/>
                </a:solidFill>
              </a:rPr>
              <a:t>storage</a:t>
            </a:r>
            <a:r>
              <a:rPr lang="en-US" dirty="0" smtClean="0">
                <a:solidFill>
                  <a:srgbClr val="3366FF"/>
                </a:solidFill>
              </a:rPr>
              <a:t> </a:t>
            </a:r>
            <a:r>
              <a:rPr lang="en-US" b="1" dirty="0" smtClean="0">
                <a:solidFill>
                  <a:srgbClr val="3366FF"/>
                </a:solidFill>
              </a:rPr>
              <a:t>area networks</a:t>
            </a:r>
            <a:r>
              <a:rPr lang="en-US" b="1" dirty="0" smtClean="0"/>
              <a:t> </a:t>
            </a:r>
            <a:r>
              <a:rPr lang="en-US" b="1" dirty="0" smtClean="0">
                <a:solidFill>
                  <a:srgbClr val="3366FF"/>
                </a:solidFill>
              </a:rPr>
              <a:t>(SAN</a:t>
            </a:r>
            <a:r>
              <a:rPr lang="en-US" dirty="0" smtClean="0"/>
              <a:t>s</a:t>
            </a:r>
            <a:r>
              <a:rPr lang="en-US" b="1" dirty="0" smtClean="0">
                <a:solidFill>
                  <a:srgbClr val="3366FF"/>
                </a:solidFill>
              </a:rPr>
              <a:t>)</a:t>
            </a:r>
            <a:r>
              <a:rPr lang="en-US" dirty="0" smtClean="0"/>
              <a:t> in which many hosts attach to many storage units</a:t>
            </a:r>
          </a:p>
          <a:p>
            <a:endParaRPr lang="en-US" dirty="0" smtClean="0"/>
          </a:p>
          <a:p>
            <a:r>
              <a:rPr lang="en-US" dirty="0" smtClean="0"/>
              <a:t>I/O directed to bus ID, device ID, logical unit (LUN</a:t>
            </a:r>
            <a:r>
              <a:rPr lang="en-US" dirty="0" smtClean="0"/>
              <a:t>)</a:t>
            </a:r>
          </a:p>
          <a:p>
            <a:endParaRPr lang="en-US" dirty="0"/>
          </a:p>
          <a:p>
            <a:r>
              <a:rPr lang="en-US" dirty="0" smtClean="0"/>
              <a:t>IDE/ATA used by desktop PC max 2 drives per I/O bus. Similar protocol with simplified cabling is SATA. High servers or workstations use SCSI and FC.</a:t>
            </a:r>
            <a:endParaRPr lang="en-US" dirty="0" smtClean="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smtClean="0"/>
              <a:t>Storage Array</a:t>
            </a:r>
          </a:p>
        </p:txBody>
      </p:sp>
      <p:sp>
        <p:nvSpPr>
          <p:cNvPr id="14339" name="Content Placeholder 2"/>
          <p:cNvSpPr>
            <a:spLocks noGrp="1"/>
          </p:cNvSpPr>
          <p:nvPr>
            <p:ph idx="1"/>
          </p:nvPr>
        </p:nvSpPr>
        <p:spPr/>
        <p:txBody>
          <a:bodyPr/>
          <a:lstStyle/>
          <a:p>
            <a:r>
              <a:rPr lang="en-US" smtClean="0"/>
              <a:t>Can just attach disks, or arrays of disks</a:t>
            </a:r>
          </a:p>
          <a:p>
            <a:endParaRPr lang="en-US" smtClean="0"/>
          </a:p>
          <a:p>
            <a:r>
              <a:rPr lang="en-US" smtClean="0"/>
              <a:t>Storage Array has controller(s), provides features to attached host(s)</a:t>
            </a:r>
          </a:p>
          <a:p>
            <a:pPr lvl="1"/>
            <a:r>
              <a:rPr lang="en-US" smtClean="0"/>
              <a:t>Ports to connect hosts to array</a:t>
            </a:r>
          </a:p>
          <a:p>
            <a:pPr lvl="1"/>
            <a:r>
              <a:rPr lang="en-US" smtClean="0"/>
              <a:t>Memory, controlling software (sometimes NVRAM, etc)</a:t>
            </a:r>
          </a:p>
          <a:p>
            <a:pPr lvl="1"/>
            <a:r>
              <a:rPr lang="en-US" smtClean="0"/>
              <a:t>A few to thousands of disks</a:t>
            </a:r>
          </a:p>
          <a:p>
            <a:pPr lvl="1"/>
            <a:r>
              <a:rPr lang="en-US" smtClean="0"/>
              <a:t>RAID, hot spares, hot swap (discussed later)</a:t>
            </a:r>
          </a:p>
          <a:p>
            <a:pPr lvl="1"/>
            <a:r>
              <a:rPr lang="en-US" smtClean="0"/>
              <a:t>Shared storage -&gt; more efficiency</a:t>
            </a:r>
          </a:p>
          <a:p>
            <a:pPr lvl="1"/>
            <a:r>
              <a:rPr lang="en-US" smtClean="0"/>
              <a:t>Features found in some file systems</a:t>
            </a:r>
          </a:p>
          <a:p>
            <a:pPr lvl="2"/>
            <a:r>
              <a:rPr lang="en-US" smtClean="0"/>
              <a:t>Snaphots, clones, thin provisioning, replication, deduplication, etc</a:t>
            </a:r>
          </a:p>
          <a:p>
            <a:pPr lvl="2">
              <a:buFont typeface="Webdings" charset="2"/>
              <a:buNone/>
            </a:pPr>
            <a:endParaRPr lang="en-US" smtClean="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1108075" y="369888"/>
            <a:ext cx="11922125" cy="768350"/>
          </a:xfrm>
        </p:spPr>
        <p:txBody>
          <a:bodyPr/>
          <a:lstStyle/>
          <a:p>
            <a:pPr eaLnBrk="1" hangingPunct="1"/>
            <a:r>
              <a:rPr lang="en-US" smtClean="0"/>
              <a:t>Storage Area Network</a:t>
            </a:r>
          </a:p>
        </p:txBody>
      </p:sp>
      <p:sp>
        <p:nvSpPr>
          <p:cNvPr id="15363" name="Rectangle 3"/>
          <p:cNvSpPr>
            <a:spLocks noGrp="1" noChangeArrowheads="1"/>
          </p:cNvSpPr>
          <p:nvPr>
            <p:ph type="body" idx="1"/>
          </p:nvPr>
        </p:nvSpPr>
        <p:spPr>
          <a:xfrm>
            <a:off x="1209675" y="1644650"/>
            <a:ext cx="11599863" cy="6040438"/>
          </a:xfrm>
        </p:spPr>
        <p:txBody>
          <a:bodyPr/>
          <a:lstStyle/>
          <a:p>
            <a:r>
              <a:rPr lang="en-US" smtClean="0"/>
              <a:t>Common in large storage environments</a:t>
            </a:r>
          </a:p>
          <a:p>
            <a:endParaRPr lang="en-US" sz="1100" smtClean="0"/>
          </a:p>
          <a:p>
            <a:r>
              <a:rPr lang="en-US" smtClean="0"/>
              <a:t>Multiple hosts attached to multiple storage arrays - flexible</a:t>
            </a:r>
          </a:p>
        </p:txBody>
      </p:sp>
      <p:pic>
        <p:nvPicPr>
          <p:cNvPr id="15364" name="Picture 5"/>
          <p:cNvPicPr>
            <a:picLocks noChangeAspect="1" noChangeArrowheads="1"/>
          </p:cNvPicPr>
          <p:nvPr/>
        </p:nvPicPr>
        <p:blipFill>
          <a:blip r:embed="rId3"/>
          <a:srcRect/>
          <a:stretch>
            <a:fillRect/>
          </a:stretch>
        </p:blipFill>
        <p:spPr bwMode="auto">
          <a:xfrm>
            <a:off x="1831975" y="3160713"/>
            <a:ext cx="9672638" cy="4916487"/>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smtClean="0"/>
              <a:t>Storage Area Network (Cont.)</a:t>
            </a:r>
          </a:p>
        </p:txBody>
      </p:sp>
      <p:sp>
        <p:nvSpPr>
          <p:cNvPr id="16387" name="Content Placeholder 2"/>
          <p:cNvSpPr>
            <a:spLocks noGrp="1"/>
          </p:cNvSpPr>
          <p:nvPr>
            <p:ph idx="1"/>
          </p:nvPr>
        </p:nvSpPr>
        <p:spPr/>
        <p:txBody>
          <a:bodyPr/>
          <a:lstStyle/>
          <a:p>
            <a:r>
              <a:rPr lang="en-US" dirty="0" smtClean="0"/>
              <a:t>SAN is one or more storage arrays</a:t>
            </a:r>
          </a:p>
          <a:p>
            <a:pPr lvl="1"/>
            <a:r>
              <a:rPr lang="en-US" dirty="0" smtClean="0"/>
              <a:t>Connected to one or more </a:t>
            </a:r>
            <a:r>
              <a:rPr lang="en-US" dirty="0" err="1" smtClean="0"/>
              <a:t>Fibre</a:t>
            </a:r>
            <a:r>
              <a:rPr lang="en-US" dirty="0" smtClean="0"/>
              <a:t> Channel switches</a:t>
            </a:r>
          </a:p>
          <a:p>
            <a:endParaRPr lang="en-US" dirty="0" smtClean="0"/>
          </a:p>
          <a:p>
            <a:r>
              <a:rPr lang="en-US" dirty="0" smtClean="0"/>
              <a:t>Hosts also attach to the switches</a:t>
            </a:r>
          </a:p>
          <a:p>
            <a:endParaRPr lang="en-US" dirty="0" smtClean="0"/>
          </a:p>
          <a:p>
            <a:r>
              <a:rPr lang="en-US" dirty="0" smtClean="0"/>
              <a:t>Storage made available via </a:t>
            </a:r>
            <a:r>
              <a:rPr lang="en-US" b="1" dirty="0" smtClean="0">
                <a:solidFill>
                  <a:srgbClr val="3366FF"/>
                </a:solidFill>
              </a:rPr>
              <a:t>LUN Masking </a:t>
            </a:r>
            <a:r>
              <a:rPr lang="en-US" dirty="0" smtClean="0"/>
              <a:t>from specific arrays to specific servers</a:t>
            </a:r>
          </a:p>
          <a:p>
            <a:endParaRPr lang="en-US" dirty="0" smtClean="0"/>
          </a:p>
          <a:p>
            <a:r>
              <a:rPr lang="en-US" dirty="0" smtClean="0"/>
              <a:t>Easy to add or remove storage, add new host and allocate it storage</a:t>
            </a:r>
          </a:p>
          <a:p>
            <a:pPr lvl="1"/>
            <a:r>
              <a:rPr lang="en-US" dirty="0" smtClean="0"/>
              <a:t>Over low-latency </a:t>
            </a:r>
            <a:r>
              <a:rPr lang="en-US" dirty="0" err="1" smtClean="0"/>
              <a:t>Fibre</a:t>
            </a:r>
            <a:r>
              <a:rPr lang="en-US" dirty="0" smtClean="0"/>
              <a:t> Channel fabric</a:t>
            </a:r>
          </a:p>
          <a:p>
            <a:pPr lvl="1"/>
            <a:endParaRPr lang="en-US" dirty="0" smtClean="0"/>
          </a:p>
          <a:p>
            <a:r>
              <a:rPr lang="en-US" dirty="0" smtClean="0"/>
              <a:t>Why have separate storage networks and communications networks?</a:t>
            </a:r>
          </a:p>
          <a:p>
            <a:pPr lvl="1"/>
            <a:r>
              <a:rPr lang="en-US" dirty="0" smtClean="0"/>
              <a:t>Consider </a:t>
            </a:r>
            <a:r>
              <a:rPr lang="en-US" dirty="0" err="1" smtClean="0"/>
              <a:t>iSCSI</a:t>
            </a:r>
            <a:r>
              <a:rPr lang="en-US" dirty="0" smtClean="0"/>
              <a:t>, FCOE</a:t>
            </a:r>
          </a:p>
          <a:p>
            <a:endParaRPr lang="en-US" dirty="0" smtClean="0"/>
          </a:p>
          <a:p>
            <a:pPr lvl="1"/>
            <a:endParaRPr lang="en-US" dirty="0" smtClean="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1474788" y="369888"/>
            <a:ext cx="11555412" cy="768350"/>
          </a:xfrm>
        </p:spPr>
        <p:txBody>
          <a:bodyPr/>
          <a:lstStyle/>
          <a:p>
            <a:pPr eaLnBrk="1" hangingPunct="1"/>
            <a:r>
              <a:rPr lang="en-US" smtClean="0"/>
              <a:t>Network-Attached Storage</a:t>
            </a:r>
          </a:p>
        </p:txBody>
      </p:sp>
      <p:sp>
        <p:nvSpPr>
          <p:cNvPr id="17411" name="Rectangle 3"/>
          <p:cNvSpPr>
            <a:spLocks noGrp="1" noChangeArrowheads="1"/>
          </p:cNvSpPr>
          <p:nvPr>
            <p:ph type="body" idx="1"/>
          </p:nvPr>
        </p:nvSpPr>
        <p:spPr>
          <a:xfrm>
            <a:off x="1209675" y="1644650"/>
            <a:ext cx="11482388" cy="6040438"/>
          </a:xfrm>
        </p:spPr>
        <p:txBody>
          <a:bodyPr/>
          <a:lstStyle/>
          <a:p>
            <a:r>
              <a:rPr lang="en-US" smtClean="0"/>
              <a:t>Network-attached storage (</a:t>
            </a:r>
            <a:r>
              <a:rPr lang="en-US" b="1" smtClean="0">
                <a:solidFill>
                  <a:srgbClr val="3366FF"/>
                </a:solidFill>
              </a:rPr>
              <a:t>NAS</a:t>
            </a:r>
            <a:r>
              <a:rPr lang="en-US" smtClean="0"/>
              <a:t>) is storage made available over a network rather than over a local connection (such as a bus)</a:t>
            </a:r>
          </a:p>
          <a:p>
            <a:pPr lvl="1"/>
            <a:r>
              <a:rPr lang="en-US" smtClean="0"/>
              <a:t>Remotely attaching to file systems</a:t>
            </a:r>
          </a:p>
          <a:p>
            <a:r>
              <a:rPr lang="en-US" smtClean="0"/>
              <a:t>NFS and CIFS are common protocols</a:t>
            </a:r>
          </a:p>
          <a:p>
            <a:r>
              <a:rPr lang="en-US" smtClean="0"/>
              <a:t>Implemented via remote procedure calls (RPCs) between host and storage over typically TCP or UDP on IP network</a:t>
            </a:r>
          </a:p>
          <a:p>
            <a:r>
              <a:rPr lang="en-US" b="1" smtClean="0">
                <a:solidFill>
                  <a:srgbClr val="3366FF"/>
                </a:solidFill>
              </a:rPr>
              <a:t>iSCSI</a:t>
            </a:r>
            <a:r>
              <a:rPr lang="en-US" smtClean="0"/>
              <a:t> protocol uses IP network to carry the SCSI protocol</a:t>
            </a:r>
          </a:p>
          <a:p>
            <a:pPr lvl="1"/>
            <a:r>
              <a:rPr lang="en-US" smtClean="0"/>
              <a:t>Remotely attaching to devices (blocks)</a:t>
            </a:r>
          </a:p>
        </p:txBody>
      </p:sp>
      <p:pic>
        <p:nvPicPr>
          <p:cNvPr id="17412" name="Picture 6"/>
          <p:cNvPicPr>
            <a:picLocks noChangeAspect="1" noChangeArrowheads="1"/>
          </p:cNvPicPr>
          <p:nvPr/>
        </p:nvPicPr>
        <p:blipFill>
          <a:blip r:embed="rId3"/>
          <a:srcRect/>
          <a:stretch>
            <a:fillRect/>
          </a:stretch>
        </p:blipFill>
        <p:spPr bwMode="auto">
          <a:xfrm>
            <a:off x="2703513" y="5486400"/>
            <a:ext cx="8107362" cy="3046413"/>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smtClean="0"/>
              <a:t>Disk Scheduling</a:t>
            </a:r>
          </a:p>
        </p:txBody>
      </p:sp>
      <p:sp>
        <p:nvSpPr>
          <p:cNvPr id="18435" name="Rectangle 3"/>
          <p:cNvSpPr>
            <a:spLocks noGrp="1" noChangeArrowheads="1"/>
          </p:cNvSpPr>
          <p:nvPr>
            <p:ph type="body" idx="1"/>
          </p:nvPr>
        </p:nvSpPr>
        <p:spPr>
          <a:xfrm>
            <a:off x="1209675" y="1644650"/>
            <a:ext cx="11542713" cy="6862763"/>
          </a:xfrm>
        </p:spPr>
        <p:txBody>
          <a:bodyPr/>
          <a:lstStyle/>
          <a:p>
            <a:r>
              <a:rPr lang="en-US" dirty="0" smtClean="0"/>
              <a:t>The operating system is responsible for using hardware efficiently — for the disk drives, this means having a fast access time and disk bandwidth</a:t>
            </a:r>
          </a:p>
          <a:p>
            <a:pPr lvl="1">
              <a:buFont typeface="Monotype Sorts" charset="2"/>
              <a:buNone/>
            </a:pPr>
            <a:endParaRPr lang="en-US" sz="1100" dirty="0" smtClean="0"/>
          </a:p>
          <a:p>
            <a:r>
              <a:rPr lang="en-US" dirty="0" smtClean="0"/>
              <a:t>Minimize seek time</a:t>
            </a:r>
          </a:p>
          <a:p>
            <a:endParaRPr lang="en-US" sz="1100" dirty="0" smtClean="0"/>
          </a:p>
          <a:p>
            <a:r>
              <a:rPr lang="en-US" dirty="0" smtClean="0"/>
              <a:t>Seek time </a:t>
            </a:r>
            <a:r>
              <a:rPr lang="en-US" dirty="0" smtClean="0">
                <a:sym typeface="Symbol" charset="2"/>
              </a:rPr>
              <a:t> seek distance</a:t>
            </a:r>
          </a:p>
          <a:p>
            <a:endParaRPr lang="en-US" sz="1100" dirty="0">
              <a:sym typeface="Symbol" charset="2"/>
            </a:endParaRPr>
          </a:p>
          <a:p>
            <a:endParaRPr lang="en-US" sz="1100" dirty="0" smtClean="0">
              <a:sym typeface="Symbol" charset="2"/>
            </a:endParaRPr>
          </a:p>
          <a:p>
            <a:r>
              <a:rPr lang="en-US" dirty="0" smtClean="0">
                <a:sym typeface="Symbol" charset="2"/>
              </a:rPr>
              <a:t>Rotational latency</a:t>
            </a:r>
          </a:p>
          <a:p>
            <a:r>
              <a:rPr lang="en-US" dirty="0" smtClean="0">
                <a:sym typeface="Symbol" charset="2"/>
              </a:rPr>
              <a:t>Disk </a:t>
            </a:r>
            <a:r>
              <a:rPr lang="en-US" b="1" dirty="0" smtClean="0">
                <a:solidFill>
                  <a:srgbClr val="3366FF"/>
                </a:solidFill>
                <a:sym typeface="Symbol" charset="2"/>
              </a:rPr>
              <a:t>bandwidth</a:t>
            </a:r>
            <a:r>
              <a:rPr lang="en-US" dirty="0" smtClean="0">
                <a:solidFill>
                  <a:srgbClr val="3366FF"/>
                </a:solidFill>
                <a:sym typeface="Symbol" charset="2"/>
              </a:rPr>
              <a:t> </a:t>
            </a:r>
            <a:r>
              <a:rPr lang="en-US" dirty="0" smtClean="0">
                <a:sym typeface="Symbol" charset="2"/>
              </a:rPr>
              <a:t>is the total number of bytes transferred, divided by the total time between the first request for service and the completion of the last transfer</a:t>
            </a:r>
            <a:endParaRPr lang="en-US"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1066800" y="369888"/>
            <a:ext cx="11963400" cy="768350"/>
          </a:xfrm>
        </p:spPr>
        <p:txBody>
          <a:bodyPr/>
          <a:lstStyle/>
          <a:p>
            <a:pPr eaLnBrk="1" hangingPunct="1"/>
            <a:r>
              <a:rPr lang="en-US" smtClean="0"/>
              <a:t>Disk Scheduling (Cont.)</a:t>
            </a:r>
          </a:p>
        </p:txBody>
      </p:sp>
      <p:sp>
        <p:nvSpPr>
          <p:cNvPr id="19459" name="Rectangle 3"/>
          <p:cNvSpPr>
            <a:spLocks noGrp="1" noChangeArrowheads="1"/>
          </p:cNvSpPr>
          <p:nvPr>
            <p:ph type="body" idx="1"/>
          </p:nvPr>
        </p:nvSpPr>
        <p:spPr/>
        <p:txBody>
          <a:bodyPr/>
          <a:lstStyle/>
          <a:p>
            <a:pPr>
              <a:tabLst>
                <a:tab pos="2443163" algn="l"/>
              </a:tabLst>
            </a:pPr>
            <a:r>
              <a:rPr lang="en-US" smtClean="0"/>
              <a:t>There are many sources of disk I/O request</a:t>
            </a:r>
          </a:p>
          <a:p>
            <a:pPr lvl="1">
              <a:tabLst>
                <a:tab pos="2443163" algn="l"/>
              </a:tabLst>
            </a:pPr>
            <a:r>
              <a:rPr lang="en-US" smtClean="0"/>
              <a:t>OS</a:t>
            </a:r>
          </a:p>
          <a:p>
            <a:pPr lvl="1">
              <a:tabLst>
                <a:tab pos="2443163" algn="l"/>
              </a:tabLst>
            </a:pPr>
            <a:r>
              <a:rPr lang="en-US" smtClean="0"/>
              <a:t>System processes</a:t>
            </a:r>
          </a:p>
          <a:p>
            <a:pPr lvl="1">
              <a:tabLst>
                <a:tab pos="2443163" algn="l"/>
              </a:tabLst>
            </a:pPr>
            <a:r>
              <a:rPr lang="en-US" smtClean="0"/>
              <a:t>Users processes</a:t>
            </a:r>
          </a:p>
          <a:p>
            <a:pPr>
              <a:tabLst>
                <a:tab pos="2443163" algn="l"/>
              </a:tabLst>
            </a:pPr>
            <a:r>
              <a:rPr lang="en-US" smtClean="0"/>
              <a:t>I/O request includes input or output mode, disk address, memory address, number of sectors to transfer</a:t>
            </a:r>
          </a:p>
          <a:p>
            <a:pPr>
              <a:tabLst>
                <a:tab pos="2443163" algn="l"/>
              </a:tabLst>
            </a:pPr>
            <a:r>
              <a:rPr lang="en-US" smtClean="0"/>
              <a:t>OS maintains queue of requests, per disk or device</a:t>
            </a:r>
          </a:p>
          <a:p>
            <a:pPr>
              <a:tabLst>
                <a:tab pos="2443163" algn="l"/>
              </a:tabLst>
            </a:pPr>
            <a:r>
              <a:rPr lang="en-US" smtClean="0"/>
              <a:t>Idle disk can immediately work on I/O request, busy disk means work must queue</a:t>
            </a:r>
          </a:p>
          <a:p>
            <a:pPr lvl="1">
              <a:tabLst>
                <a:tab pos="2443163" algn="l"/>
              </a:tabLst>
            </a:pPr>
            <a:r>
              <a:rPr lang="en-US" smtClean="0"/>
              <a:t>Optimization algorithms only make sense when a queue exists</a:t>
            </a:r>
          </a:p>
          <a:p>
            <a:pPr>
              <a:tabLst>
                <a:tab pos="2443163" algn="l"/>
              </a:tabLst>
            </a:pPr>
            <a:r>
              <a:rPr lang="en-US" smtClean="0"/>
              <a:t>Note that drive controllers have small buffers and can manage a queue of I/O requests (of varying “depth”)</a:t>
            </a:r>
          </a:p>
          <a:p>
            <a:pPr>
              <a:tabLst>
                <a:tab pos="2443163" algn="l"/>
              </a:tabLst>
            </a:pPr>
            <a:endParaRPr lang="en-US" smtClean="0"/>
          </a:p>
          <a:p>
            <a:pPr>
              <a:tabLst>
                <a:tab pos="2443163" algn="l"/>
              </a:tabLst>
            </a:pPr>
            <a:endParaRPr lang="en-US" smtClean="0"/>
          </a:p>
          <a:p>
            <a:pPr>
              <a:tabLst>
                <a:tab pos="2443163" algn="l"/>
              </a:tabLst>
            </a:pPr>
            <a:r>
              <a:rPr lang="en-US" smtClean="0"/>
              <a:t>Several algorithms exist to schedule the servicing of disk I/O requests</a:t>
            </a:r>
          </a:p>
          <a:p>
            <a:pPr>
              <a:tabLst>
                <a:tab pos="2443163" algn="l"/>
              </a:tabLst>
            </a:pPr>
            <a:r>
              <a:rPr lang="en-US" smtClean="0"/>
              <a:t>The analysis is true for one or many platters</a:t>
            </a:r>
          </a:p>
          <a:p>
            <a:pPr>
              <a:tabLst>
                <a:tab pos="2443163" algn="l"/>
              </a:tabLst>
            </a:pPr>
            <a:r>
              <a:rPr lang="en-US" smtClean="0"/>
              <a:t>We illustrate scheduling algorithms with a request queue (0-199)</a:t>
            </a:r>
          </a:p>
          <a:p>
            <a:pPr>
              <a:buFont typeface="Monotype Sorts" charset="2"/>
              <a:buNone/>
              <a:tabLst>
                <a:tab pos="2443163" algn="l"/>
              </a:tabLst>
            </a:pPr>
            <a:r>
              <a:rPr lang="en-US" smtClean="0"/>
              <a:t>		</a:t>
            </a:r>
            <a:br>
              <a:rPr lang="en-US" smtClean="0"/>
            </a:br>
            <a:r>
              <a:rPr lang="en-US" smtClean="0"/>
              <a:t>	98, 183, 37, 122, 14, 124, 65, 67</a:t>
            </a:r>
          </a:p>
          <a:p>
            <a:pPr>
              <a:buFont typeface="Monotype Sorts" charset="2"/>
              <a:buNone/>
              <a:tabLst>
                <a:tab pos="2443163" algn="l"/>
              </a:tabLst>
            </a:pPr>
            <a:endParaRPr lang="en-US" smtClean="0"/>
          </a:p>
          <a:p>
            <a:pPr>
              <a:buFont typeface="Monotype Sorts" charset="2"/>
              <a:buNone/>
              <a:tabLst>
                <a:tab pos="2443163" algn="l"/>
              </a:tabLst>
            </a:pPr>
            <a:r>
              <a:rPr lang="en-US" smtClean="0"/>
              <a:t>	Head pointer 53</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1474788" y="369888"/>
            <a:ext cx="10425112" cy="768350"/>
          </a:xfrm>
        </p:spPr>
        <p:txBody>
          <a:bodyPr/>
          <a:lstStyle/>
          <a:p>
            <a:pPr eaLnBrk="1" hangingPunct="1"/>
            <a:r>
              <a:rPr lang="en-US" smtClean="0"/>
              <a:t>FCFS</a:t>
            </a:r>
          </a:p>
        </p:txBody>
      </p:sp>
      <p:sp>
        <p:nvSpPr>
          <p:cNvPr id="20483" name="Text Box 4"/>
          <p:cNvSpPr txBox="1">
            <a:spLocks noChangeArrowheads="1"/>
          </p:cNvSpPr>
          <p:nvPr/>
        </p:nvSpPr>
        <p:spPr bwMode="auto">
          <a:xfrm>
            <a:off x="3135313" y="1785938"/>
            <a:ext cx="5935662" cy="409575"/>
          </a:xfrm>
          <a:prstGeom prst="rect">
            <a:avLst/>
          </a:prstGeom>
          <a:noFill/>
          <a:ln w="9525">
            <a:noFill/>
            <a:miter lim="800000"/>
            <a:headEnd/>
            <a:tailEnd/>
          </a:ln>
        </p:spPr>
        <p:txBody>
          <a:bodyPr wrap="none" lIns="130622" tIns="65311" rIns="130622" bIns="65311" anchor="ctr">
            <a:spAutoFit/>
          </a:bodyPr>
          <a:lstStyle/>
          <a:p>
            <a:pPr algn="ctr">
              <a:spcBef>
                <a:spcPct val="50000"/>
              </a:spcBef>
            </a:pPr>
            <a:r>
              <a:rPr lang="en-US">
                <a:latin typeface="Helvetica" charset="0"/>
              </a:rPr>
              <a:t>Illustration shows total head movement of 640 cylinders</a:t>
            </a:r>
          </a:p>
        </p:txBody>
      </p:sp>
      <p:pic>
        <p:nvPicPr>
          <p:cNvPr id="20484" name="Picture 6"/>
          <p:cNvPicPr>
            <a:picLocks noChangeAspect="1" noChangeArrowheads="1"/>
          </p:cNvPicPr>
          <p:nvPr/>
        </p:nvPicPr>
        <p:blipFill>
          <a:blip r:embed="rId3"/>
          <a:srcRect/>
          <a:stretch>
            <a:fillRect/>
          </a:stretch>
        </p:blipFill>
        <p:spPr bwMode="auto">
          <a:xfrm>
            <a:off x="1831975" y="2541588"/>
            <a:ext cx="8759825" cy="56419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smtClean="0"/>
              <a:t>SSTF</a:t>
            </a:r>
          </a:p>
        </p:txBody>
      </p:sp>
      <p:sp>
        <p:nvSpPr>
          <p:cNvPr id="21507" name="Rectangle 3"/>
          <p:cNvSpPr>
            <a:spLocks noGrp="1" noChangeArrowheads="1"/>
          </p:cNvSpPr>
          <p:nvPr>
            <p:ph type="body" idx="1"/>
          </p:nvPr>
        </p:nvSpPr>
        <p:spPr>
          <a:xfrm>
            <a:off x="1209675" y="1644650"/>
            <a:ext cx="11557000" cy="6040438"/>
          </a:xfrm>
        </p:spPr>
        <p:txBody>
          <a:bodyPr/>
          <a:lstStyle/>
          <a:p>
            <a:r>
              <a:rPr lang="en-US" smtClean="0"/>
              <a:t>Shortest Seek Time First selects the request with the minimum seek time from the current head position</a:t>
            </a:r>
          </a:p>
          <a:p>
            <a:endParaRPr lang="en-US" smtClean="0"/>
          </a:p>
          <a:p>
            <a:r>
              <a:rPr lang="en-US" smtClean="0"/>
              <a:t>SSTF scheduling is a form of SJF scheduling; may cause starvation of some requests</a:t>
            </a:r>
          </a:p>
          <a:p>
            <a:endParaRPr lang="en-US" smtClean="0"/>
          </a:p>
          <a:p>
            <a:r>
              <a:rPr lang="en-US" smtClean="0"/>
              <a:t>Illustration shows total head movement of 236 cylinders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1533525" y="369888"/>
            <a:ext cx="11496675" cy="768350"/>
          </a:xfrm>
        </p:spPr>
        <p:txBody>
          <a:bodyPr/>
          <a:lstStyle/>
          <a:p>
            <a:pPr eaLnBrk="1" hangingPunct="1"/>
            <a:r>
              <a:rPr lang="en-US" smtClean="0"/>
              <a:t>Chapter 12:  Mass-Storage Systems</a:t>
            </a:r>
          </a:p>
        </p:txBody>
      </p:sp>
      <p:sp>
        <p:nvSpPr>
          <p:cNvPr id="4099" name="Rectangle 3"/>
          <p:cNvSpPr>
            <a:spLocks noGrp="1" noChangeArrowheads="1"/>
          </p:cNvSpPr>
          <p:nvPr>
            <p:ph type="body" idx="1"/>
          </p:nvPr>
        </p:nvSpPr>
        <p:spPr/>
        <p:txBody>
          <a:bodyPr/>
          <a:lstStyle/>
          <a:p>
            <a:r>
              <a:rPr lang="en-US" dirty="0" smtClean="0"/>
              <a:t>Disk Structure</a:t>
            </a:r>
          </a:p>
          <a:p>
            <a:r>
              <a:rPr lang="en-US" dirty="0" smtClean="0"/>
              <a:t>Disk Scheduling</a:t>
            </a:r>
          </a:p>
          <a:p>
            <a:r>
              <a:rPr lang="en-US" dirty="0" smtClean="0"/>
              <a:t>Disk Management</a:t>
            </a:r>
          </a:p>
          <a:p>
            <a:r>
              <a:rPr lang="en-US" dirty="0" smtClean="0"/>
              <a:t>Swap-Space Management</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smtClean="0"/>
              <a:t>SSTF (Cont.)</a:t>
            </a:r>
          </a:p>
        </p:txBody>
      </p:sp>
      <p:pic>
        <p:nvPicPr>
          <p:cNvPr id="22531" name="Picture 4" descr="12"/>
          <p:cNvPicPr>
            <a:picLocks noChangeAspect="1" noChangeArrowheads="1"/>
          </p:cNvPicPr>
          <p:nvPr/>
        </p:nvPicPr>
        <p:blipFill>
          <a:blip r:embed="rId3"/>
          <a:srcRect/>
          <a:stretch>
            <a:fillRect/>
          </a:stretch>
        </p:blipFill>
        <p:spPr bwMode="auto">
          <a:xfrm>
            <a:off x="1390650" y="1687513"/>
            <a:ext cx="10756900" cy="64452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685800" y="369888"/>
            <a:ext cx="11761788" cy="768350"/>
          </a:xfrm>
        </p:spPr>
        <p:txBody>
          <a:bodyPr/>
          <a:lstStyle/>
          <a:p>
            <a:pPr eaLnBrk="1" hangingPunct="1"/>
            <a:r>
              <a:rPr lang="en-US" smtClean="0"/>
              <a:t>SCAN</a:t>
            </a:r>
          </a:p>
        </p:txBody>
      </p:sp>
      <p:sp>
        <p:nvSpPr>
          <p:cNvPr id="23555" name="Rectangle 3"/>
          <p:cNvSpPr>
            <a:spLocks noGrp="1" noChangeArrowheads="1"/>
          </p:cNvSpPr>
          <p:nvPr>
            <p:ph type="body" idx="1"/>
          </p:nvPr>
        </p:nvSpPr>
        <p:spPr>
          <a:xfrm>
            <a:off x="1209675" y="1644650"/>
            <a:ext cx="11599863" cy="6040438"/>
          </a:xfrm>
        </p:spPr>
        <p:txBody>
          <a:bodyPr/>
          <a:lstStyle/>
          <a:p>
            <a:r>
              <a:rPr lang="en-US" smtClean="0"/>
              <a:t>The disk arm starts at one end of the disk, and moves toward the other end, servicing requests until it gets to the other end of the disk, where the head movement is reversed and servicing continues.</a:t>
            </a:r>
          </a:p>
          <a:p>
            <a:endParaRPr lang="en-US" smtClean="0"/>
          </a:p>
          <a:p>
            <a:r>
              <a:rPr lang="en-US" b="1" smtClean="0">
                <a:solidFill>
                  <a:srgbClr val="3366FF"/>
                </a:solidFill>
              </a:rPr>
              <a:t>SCAN algorithm</a:t>
            </a:r>
            <a:r>
              <a:rPr lang="en-US" smtClean="0">
                <a:solidFill>
                  <a:srgbClr val="3366FF"/>
                </a:solidFill>
              </a:rPr>
              <a:t> </a:t>
            </a:r>
            <a:r>
              <a:rPr lang="en-US" smtClean="0"/>
              <a:t>Sometimes called the </a:t>
            </a:r>
            <a:r>
              <a:rPr lang="en-US" b="1" smtClean="0">
                <a:solidFill>
                  <a:srgbClr val="3366FF"/>
                </a:solidFill>
              </a:rPr>
              <a:t>elevator algorithm</a:t>
            </a:r>
          </a:p>
          <a:p>
            <a:endParaRPr lang="en-US" b="1" smtClean="0">
              <a:solidFill>
                <a:srgbClr val="3366FF"/>
              </a:solidFill>
            </a:endParaRPr>
          </a:p>
          <a:p>
            <a:r>
              <a:rPr lang="en-US" smtClean="0"/>
              <a:t>Illustration shows total head movement of 208 cylinders</a:t>
            </a:r>
          </a:p>
          <a:p>
            <a:endParaRPr lang="en-US" smtClean="0"/>
          </a:p>
          <a:p>
            <a:r>
              <a:rPr lang="en-US" smtClean="0"/>
              <a:t>But note that if requests are uniformly dense, largest density at other end of disk and those wait the longest</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smtClean="0"/>
              <a:t>SCAN (Cont.)</a:t>
            </a:r>
          </a:p>
        </p:txBody>
      </p:sp>
      <p:pic>
        <p:nvPicPr>
          <p:cNvPr id="24579" name="Picture 6"/>
          <p:cNvPicPr>
            <a:picLocks noChangeAspect="1" noChangeArrowheads="1"/>
          </p:cNvPicPr>
          <p:nvPr/>
        </p:nvPicPr>
        <p:blipFill>
          <a:blip r:embed="rId3"/>
          <a:srcRect/>
          <a:stretch>
            <a:fillRect/>
          </a:stretch>
        </p:blipFill>
        <p:spPr bwMode="auto">
          <a:xfrm>
            <a:off x="2036763" y="1544638"/>
            <a:ext cx="10045700" cy="67373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685800" y="369888"/>
            <a:ext cx="11804650" cy="768350"/>
          </a:xfrm>
        </p:spPr>
        <p:txBody>
          <a:bodyPr/>
          <a:lstStyle/>
          <a:p>
            <a:pPr eaLnBrk="1" hangingPunct="1"/>
            <a:r>
              <a:rPr lang="en-US" smtClean="0"/>
              <a:t>C-SCAN</a:t>
            </a:r>
          </a:p>
        </p:txBody>
      </p:sp>
      <p:sp>
        <p:nvSpPr>
          <p:cNvPr id="25603" name="Rectangle 3"/>
          <p:cNvSpPr>
            <a:spLocks noGrp="1" noChangeArrowheads="1"/>
          </p:cNvSpPr>
          <p:nvPr>
            <p:ph type="body" idx="1"/>
          </p:nvPr>
        </p:nvSpPr>
        <p:spPr>
          <a:xfrm>
            <a:off x="1209675" y="1644650"/>
            <a:ext cx="11499850" cy="6040438"/>
          </a:xfrm>
        </p:spPr>
        <p:txBody>
          <a:bodyPr/>
          <a:lstStyle/>
          <a:p>
            <a:r>
              <a:rPr lang="en-US" smtClean="0"/>
              <a:t>Provides a more uniform wait time than SCAN</a:t>
            </a:r>
          </a:p>
          <a:p>
            <a:endParaRPr lang="en-US" smtClean="0"/>
          </a:p>
          <a:p>
            <a:r>
              <a:rPr lang="en-US" smtClean="0"/>
              <a:t>The head moves from one end of the disk to the other, servicing requests as it goes</a:t>
            </a:r>
          </a:p>
          <a:p>
            <a:pPr lvl="1"/>
            <a:r>
              <a:rPr lang="en-US" smtClean="0"/>
              <a:t>When it reaches the other end, however, it immediately returns to the beginning of the disk, without servicing any requests on the return trip</a:t>
            </a:r>
          </a:p>
          <a:p>
            <a:pPr lvl="1"/>
            <a:endParaRPr lang="en-US" smtClean="0"/>
          </a:p>
          <a:p>
            <a:r>
              <a:rPr lang="en-US" smtClean="0"/>
              <a:t>Treats the cylinders as a circular list that wraps around from the last cylinder to the first one</a:t>
            </a:r>
          </a:p>
          <a:p>
            <a:endParaRPr lang="en-US" smtClean="0"/>
          </a:p>
          <a:p>
            <a:r>
              <a:rPr lang="en-US" smtClean="0"/>
              <a:t>Total number of cylinders?</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smtClean="0"/>
              <a:t>C-SCAN (Cont.)</a:t>
            </a:r>
          </a:p>
        </p:txBody>
      </p:sp>
      <p:pic>
        <p:nvPicPr>
          <p:cNvPr id="26627" name="Picture 4"/>
          <p:cNvPicPr>
            <a:picLocks noChangeAspect="1" noChangeArrowheads="1"/>
          </p:cNvPicPr>
          <p:nvPr/>
        </p:nvPicPr>
        <p:blipFill>
          <a:blip r:embed="rId3"/>
          <a:srcRect l="706" t="3731" r="925" b="3731"/>
          <a:stretch>
            <a:fillRect/>
          </a:stretch>
        </p:blipFill>
        <p:spPr bwMode="auto">
          <a:xfrm>
            <a:off x="1847850" y="1652588"/>
            <a:ext cx="10501313" cy="6588125"/>
          </a:xfrm>
          <a:prstGeom prst="rect">
            <a:avLst/>
          </a:prstGeom>
          <a:noFill/>
          <a:ln w="38100" cmpd="dbl">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dirty="0" smtClean="0"/>
              <a:t>LOOK and C-LOOK</a:t>
            </a:r>
          </a:p>
        </p:txBody>
      </p:sp>
      <p:sp>
        <p:nvSpPr>
          <p:cNvPr id="27651" name="Rectangle 3"/>
          <p:cNvSpPr>
            <a:spLocks noGrp="1" noChangeArrowheads="1"/>
          </p:cNvSpPr>
          <p:nvPr>
            <p:ph type="body" idx="1"/>
          </p:nvPr>
        </p:nvSpPr>
        <p:spPr>
          <a:xfrm>
            <a:off x="1209675" y="1644650"/>
            <a:ext cx="11496675" cy="4343400"/>
          </a:xfrm>
        </p:spPr>
        <p:txBody>
          <a:bodyPr/>
          <a:lstStyle/>
          <a:p>
            <a:r>
              <a:rPr lang="en-US" smtClean="0"/>
              <a:t>LOOK a version of SCAN, C-LOOK a version of C-SCAN</a:t>
            </a:r>
          </a:p>
          <a:p>
            <a:endParaRPr lang="en-US" smtClean="0"/>
          </a:p>
          <a:p>
            <a:r>
              <a:rPr lang="en-US" smtClean="0"/>
              <a:t>Arm only goes as far as the last request in each direction, then reverses direction immediately, without first going all the way to the end of the disk </a:t>
            </a:r>
          </a:p>
          <a:p>
            <a:endParaRPr lang="en-US" smtClean="0"/>
          </a:p>
          <a:p>
            <a:r>
              <a:rPr lang="en-US" smtClean="0"/>
              <a:t>Total number of cylinders?</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1198563" y="369888"/>
            <a:ext cx="11831637" cy="768350"/>
          </a:xfrm>
        </p:spPr>
        <p:txBody>
          <a:bodyPr/>
          <a:lstStyle/>
          <a:p>
            <a:pPr eaLnBrk="1" hangingPunct="1"/>
            <a:r>
              <a:rPr lang="en-US" smtClean="0"/>
              <a:t>C-LOOK (Cont.)</a:t>
            </a:r>
          </a:p>
        </p:txBody>
      </p:sp>
      <p:pic>
        <p:nvPicPr>
          <p:cNvPr id="28675" name="Picture 4" descr="12"/>
          <p:cNvPicPr>
            <a:picLocks noChangeAspect="1" noChangeArrowheads="1"/>
          </p:cNvPicPr>
          <p:nvPr/>
        </p:nvPicPr>
        <p:blipFill>
          <a:blip r:embed="rId3"/>
          <a:srcRect/>
          <a:stretch>
            <a:fillRect/>
          </a:stretch>
        </p:blipFill>
        <p:spPr bwMode="auto">
          <a:xfrm>
            <a:off x="1479550" y="1347788"/>
            <a:ext cx="10968038" cy="68548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1495425" y="369888"/>
            <a:ext cx="11568113" cy="768350"/>
          </a:xfrm>
        </p:spPr>
        <p:txBody>
          <a:bodyPr/>
          <a:lstStyle/>
          <a:p>
            <a:pPr eaLnBrk="1" hangingPunct="1"/>
            <a:r>
              <a:rPr lang="en-US" sz="4300" smtClean="0"/>
              <a:t>Selecting a Disk-Scheduling Algorithm</a:t>
            </a:r>
          </a:p>
        </p:txBody>
      </p:sp>
      <p:sp>
        <p:nvSpPr>
          <p:cNvPr id="29699" name="Rectangle 3"/>
          <p:cNvSpPr>
            <a:spLocks noGrp="1" noChangeArrowheads="1"/>
          </p:cNvSpPr>
          <p:nvPr>
            <p:ph type="body" idx="1"/>
          </p:nvPr>
        </p:nvSpPr>
        <p:spPr>
          <a:xfrm>
            <a:off x="1133857" y="1644650"/>
            <a:ext cx="11472482" cy="6456934"/>
          </a:xfrm>
        </p:spPr>
        <p:txBody>
          <a:bodyPr/>
          <a:lstStyle/>
          <a:p>
            <a:r>
              <a:rPr lang="en-US" dirty="0" smtClean="0"/>
              <a:t>SSTF is common and has a natural appeal</a:t>
            </a:r>
          </a:p>
          <a:p>
            <a:endParaRPr lang="en-US" sz="1100" dirty="0" smtClean="0"/>
          </a:p>
          <a:p>
            <a:r>
              <a:rPr lang="en-US" dirty="0" smtClean="0"/>
              <a:t>SCAN and C-SCAN perform better for systems that place a heavy load on the disk</a:t>
            </a:r>
          </a:p>
          <a:p>
            <a:pPr lvl="1"/>
            <a:r>
              <a:rPr lang="en-US" dirty="0" smtClean="0"/>
              <a:t>Less starvation</a:t>
            </a:r>
          </a:p>
          <a:p>
            <a:endParaRPr lang="en-US" sz="1100" dirty="0" smtClean="0"/>
          </a:p>
          <a:p>
            <a:r>
              <a:rPr lang="en-US" dirty="0" smtClean="0"/>
              <a:t>Performance depends on the number and types of requests</a:t>
            </a:r>
          </a:p>
          <a:p>
            <a:endParaRPr lang="en-US" sz="1100" dirty="0" smtClean="0"/>
          </a:p>
          <a:p>
            <a:r>
              <a:rPr lang="en-US" dirty="0" smtClean="0"/>
              <a:t>Requests for disk service can be influenced by the file-allocation method</a:t>
            </a:r>
          </a:p>
          <a:p>
            <a:pPr lvl="1"/>
            <a:r>
              <a:rPr lang="en-US" dirty="0" smtClean="0"/>
              <a:t>And metadata layout</a:t>
            </a:r>
          </a:p>
          <a:p>
            <a:endParaRPr lang="en-US" sz="1100" dirty="0" smtClean="0"/>
          </a:p>
          <a:p>
            <a:r>
              <a:rPr lang="en-US" dirty="0" smtClean="0"/>
              <a:t>The disk-scheduling algorithm should be written as a separate module of the operating system, allowing it to be replaced with a different algorithm if necessary</a:t>
            </a:r>
          </a:p>
          <a:p>
            <a:endParaRPr lang="en-US" sz="1100" dirty="0" smtClean="0"/>
          </a:p>
          <a:p>
            <a:r>
              <a:rPr lang="en-US" dirty="0" smtClean="0"/>
              <a:t>Either SSTF or LOOK is a reasonable choice for the default algorithm</a:t>
            </a:r>
          </a:p>
          <a:p>
            <a:endParaRPr lang="en-US" dirty="0" smtClean="0"/>
          </a:p>
          <a:p>
            <a:r>
              <a:rPr lang="en-US" dirty="0" smtClean="0"/>
              <a:t>What about rotational latency?</a:t>
            </a:r>
          </a:p>
          <a:p>
            <a:pPr lvl="1"/>
            <a:r>
              <a:rPr lang="en-US" dirty="0" smtClean="0"/>
              <a:t>Difficult for OS to calculate</a:t>
            </a:r>
          </a:p>
          <a:p>
            <a:pPr lvl="1"/>
            <a:endParaRPr lang="en-US" dirty="0" smtClean="0"/>
          </a:p>
          <a:p>
            <a:endParaRPr lang="en-US" dirty="0"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1036638" y="369888"/>
            <a:ext cx="11993562" cy="768350"/>
          </a:xfrm>
        </p:spPr>
        <p:txBody>
          <a:bodyPr/>
          <a:lstStyle/>
          <a:p>
            <a:pPr eaLnBrk="1" hangingPunct="1"/>
            <a:r>
              <a:rPr lang="en-US" smtClean="0"/>
              <a:t>Disk Management</a:t>
            </a:r>
          </a:p>
        </p:txBody>
      </p:sp>
      <p:sp>
        <p:nvSpPr>
          <p:cNvPr id="30723" name="Rectangle 3"/>
          <p:cNvSpPr>
            <a:spLocks noGrp="1" noChangeArrowheads="1"/>
          </p:cNvSpPr>
          <p:nvPr>
            <p:ph type="body" idx="1"/>
          </p:nvPr>
        </p:nvSpPr>
        <p:spPr>
          <a:xfrm>
            <a:off x="1209675" y="1644650"/>
            <a:ext cx="12344400" cy="7097014"/>
          </a:xfrm>
        </p:spPr>
        <p:txBody>
          <a:bodyPr/>
          <a:lstStyle/>
          <a:p>
            <a:r>
              <a:rPr lang="en-US" b="1" dirty="0" smtClean="0">
                <a:solidFill>
                  <a:srgbClr val="3366FF"/>
                </a:solidFill>
              </a:rPr>
              <a:t>Low-level formatting</a:t>
            </a:r>
            <a:r>
              <a:rPr lang="en-US" dirty="0" smtClean="0"/>
              <a:t>, or </a:t>
            </a:r>
            <a:r>
              <a:rPr lang="en-US" b="1" dirty="0" smtClean="0">
                <a:solidFill>
                  <a:srgbClr val="3366FF"/>
                </a:solidFill>
              </a:rPr>
              <a:t>physical formatting</a:t>
            </a:r>
            <a:r>
              <a:rPr lang="en-US" dirty="0" smtClean="0">
                <a:solidFill>
                  <a:srgbClr val="3366FF"/>
                </a:solidFill>
              </a:rPr>
              <a:t> </a:t>
            </a:r>
            <a:r>
              <a:rPr lang="en-US" dirty="0" smtClean="0"/>
              <a:t>— Dividing a disk into sectors that the disk controller can read and write</a:t>
            </a:r>
          </a:p>
          <a:p>
            <a:pPr lvl="1"/>
            <a:r>
              <a:rPr lang="en-US" dirty="0" smtClean="0"/>
              <a:t>Each sector can hold header information, plus data, plus error correction code (</a:t>
            </a:r>
            <a:r>
              <a:rPr lang="en-US" b="1" dirty="0" smtClean="0">
                <a:solidFill>
                  <a:srgbClr val="3366FF"/>
                </a:solidFill>
              </a:rPr>
              <a:t>ECC</a:t>
            </a:r>
            <a:r>
              <a:rPr lang="en-US" dirty="0" smtClean="0"/>
              <a:t>)</a:t>
            </a:r>
          </a:p>
          <a:p>
            <a:pPr lvl="1"/>
            <a:r>
              <a:rPr lang="en-US" dirty="0" smtClean="0"/>
              <a:t>Usually 512 bytes of data but can be selectable</a:t>
            </a:r>
          </a:p>
          <a:p>
            <a:pPr lvl="1"/>
            <a:endParaRPr lang="en-US" dirty="0" smtClean="0"/>
          </a:p>
          <a:p>
            <a:r>
              <a:rPr lang="en-US" dirty="0" smtClean="0"/>
              <a:t>To use a disk to hold files, the operating system still needs to record its own data structures on the disk</a:t>
            </a:r>
          </a:p>
          <a:p>
            <a:pPr lvl="1"/>
            <a:r>
              <a:rPr lang="en-US" b="1" dirty="0" smtClean="0">
                <a:solidFill>
                  <a:srgbClr val="3366FF"/>
                </a:solidFill>
              </a:rPr>
              <a:t>Partition</a:t>
            </a:r>
            <a:r>
              <a:rPr lang="en-US" dirty="0" smtClean="0"/>
              <a:t> the disk into one or more groups of cylinders, each treated as a logical disk</a:t>
            </a:r>
          </a:p>
          <a:p>
            <a:pPr lvl="1"/>
            <a:r>
              <a:rPr lang="en-US" b="1" dirty="0" smtClean="0">
                <a:solidFill>
                  <a:srgbClr val="3366FF"/>
                </a:solidFill>
              </a:rPr>
              <a:t>Logical formatting</a:t>
            </a:r>
            <a:r>
              <a:rPr lang="en-US" dirty="0" smtClean="0">
                <a:solidFill>
                  <a:srgbClr val="3366FF"/>
                </a:solidFill>
              </a:rPr>
              <a:t> </a:t>
            </a:r>
            <a:r>
              <a:rPr lang="en-US" dirty="0" smtClean="0"/>
              <a:t>or “making a file system”</a:t>
            </a:r>
          </a:p>
          <a:p>
            <a:pPr lvl="1"/>
            <a:r>
              <a:rPr lang="en-US" dirty="0" smtClean="0"/>
              <a:t>To increase efficiency most file systems group blocks into </a:t>
            </a:r>
            <a:r>
              <a:rPr lang="en-US" b="1" dirty="0" smtClean="0">
                <a:solidFill>
                  <a:srgbClr val="3366FF"/>
                </a:solidFill>
              </a:rPr>
              <a:t>clusters</a:t>
            </a:r>
          </a:p>
          <a:p>
            <a:pPr lvl="2"/>
            <a:r>
              <a:rPr lang="en-US" dirty="0" smtClean="0"/>
              <a:t>Disk I/O done in blocks</a:t>
            </a:r>
          </a:p>
          <a:p>
            <a:pPr lvl="2"/>
            <a:r>
              <a:rPr lang="en-US" dirty="0" smtClean="0"/>
              <a:t>File I/O done in clusters</a:t>
            </a:r>
          </a:p>
          <a:p>
            <a:pPr lvl="2"/>
            <a:endParaRPr lang="en-US" dirty="0" smtClean="0"/>
          </a:p>
          <a:p>
            <a:r>
              <a:rPr lang="en-US" dirty="0" smtClean="0"/>
              <a:t>Boot block initializes system</a:t>
            </a:r>
          </a:p>
          <a:p>
            <a:pPr lvl="1"/>
            <a:r>
              <a:rPr lang="en-US" dirty="0" smtClean="0"/>
              <a:t>The bootstrap is stored in ROM</a:t>
            </a:r>
          </a:p>
          <a:p>
            <a:pPr lvl="1"/>
            <a:r>
              <a:rPr lang="en-US" b="1" dirty="0" smtClean="0">
                <a:solidFill>
                  <a:srgbClr val="3366FF"/>
                </a:solidFill>
              </a:rPr>
              <a:t>Bootstrap loader</a:t>
            </a:r>
            <a:r>
              <a:rPr lang="en-US" dirty="0" smtClean="0">
                <a:solidFill>
                  <a:srgbClr val="3366FF"/>
                </a:solidFill>
              </a:rPr>
              <a:t> </a:t>
            </a:r>
            <a:r>
              <a:rPr lang="en-US" dirty="0" smtClean="0"/>
              <a:t>program stored in boot blocks of boot partition</a:t>
            </a:r>
          </a:p>
          <a:p>
            <a:pPr lvl="1"/>
            <a:endParaRPr lang="en-US" dirty="0" smtClean="0"/>
          </a:p>
          <a:p>
            <a:r>
              <a:rPr lang="en-US" dirty="0" smtClean="0"/>
              <a:t>Methods such as </a:t>
            </a:r>
            <a:r>
              <a:rPr lang="en-US" b="1" dirty="0" smtClean="0">
                <a:solidFill>
                  <a:srgbClr val="3366FF"/>
                </a:solidFill>
              </a:rPr>
              <a:t>sector sparing</a:t>
            </a:r>
            <a:r>
              <a:rPr lang="en-US" dirty="0" smtClean="0">
                <a:solidFill>
                  <a:srgbClr val="3366FF"/>
                </a:solidFill>
              </a:rPr>
              <a:t> </a:t>
            </a:r>
            <a:r>
              <a:rPr lang="en-US" dirty="0" smtClean="0"/>
              <a:t>used to handle bad blocks- MS DOS Format or </a:t>
            </a:r>
            <a:r>
              <a:rPr lang="en-US" dirty="0" err="1" smtClean="0"/>
              <a:t>chkdsk</a:t>
            </a:r>
            <a:r>
              <a:rPr lang="en-US" dirty="0" smtClean="0"/>
              <a:t>, SCSI disks – controller maintains a list of bad blocks. List initialized during low level formatting and updated over life of disk.</a:t>
            </a:r>
          </a:p>
          <a:p>
            <a:r>
              <a:rPr lang="en-US" dirty="0" smtClean="0"/>
              <a:t>Sector sparing and another method sector slipping. Hard error and soft error.</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1562100" y="369888"/>
            <a:ext cx="11468100" cy="768350"/>
          </a:xfrm>
        </p:spPr>
        <p:txBody>
          <a:bodyPr/>
          <a:lstStyle/>
          <a:p>
            <a:pPr eaLnBrk="1" hangingPunct="1"/>
            <a:r>
              <a:rPr lang="en-US" smtClean="0"/>
              <a:t>Booting from a Disk in Windows 2000</a:t>
            </a:r>
            <a:endParaRPr lang="en-US" sz="3400" smtClean="0"/>
          </a:p>
        </p:txBody>
      </p:sp>
      <p:pic>
        <p:nvPicPr>
          <p:cNvPr id="31747" name="Picture 5"/>
          <p:cNvPicPr>
            <a:picLocks noChangeAspect="1" noChangeArrowheads="1"/>
          </p:cNvPicPr>
          <p:nvPr/>
        </p:nvPicPr>
        <p:blipFill>
          <a:blip r:embed="rId3"/>
          <a:srcRect/>
          <a:stretch>
            <a:fillRect/>
          </a:stretch>
        </p:blipFill>
        <p:spPr bwMode="auto">
          <a:xfrm>
            <a:off x="1695450" y="1504950"/>
            <a:ext cx="10267950" cy="68373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smtClean="0"/>
              <a:t>Objectives</a:t>
            </a:r>
          </a:p>
        </p:txBody>
      </p:sp>
      <p:sp>
        <p:nvSpPr>
          <p:cNvPr id="5123" name="Rectangle 3"/>
          <p:cNvSpPr>
            <a:spLocks noGrp="1" noChangeArrowheads="1"/>
          </p:cNvSpPr>
          <p:nvPr>
            <p:ph type="body" idx="1"/>
          </p:nvPr>
        </p:nvSpPr>
        <p:spPr>
          <a:xfrm>
            <a:off x="1209675" y="1644650"/>
            <a:ext cx="11468100" cy="6040438"/>
          </a:xfrm>
        </p:spPr>
        <p:txBody>
          <a:bodyPr/>
          <a:lstStyle/>
          <a:p>
            <a:r>
              <a:rPr lang="en-US" smtClean="0"/>
              <a:t>Describe the physical structure of secondary and tertiary storage devices and the resulting effects on the uses of the devices</a:t>
            </a:r>
            <a:br>
              <a:rPr lang="en-US" smtClean="0"/>
            </a:br>
            <a:endParaRPr lang="en-US" smtClean="0"/>
          </a:p>
          <a:p>
            <a:r>
              <a:rPr lang="en-US" smtClean="0"/>
              <a:t>Explain the performance characteristics of mass-storage devices</a:t>
            </a:r>
            <a:br>
              <a:rPr lang="en-US" smtClean="0"/>
            </a:br>
            <a:endParaRPr lang="en-US" smtClean="0"/>
          </a:p>
          <a:p>
            <a:r>
              <a:rPr lang="en-US" smtClean="0"/>
              <a:t>Discuss operating-system services provided for mass storage, including RAID and HSM</a:t>
            </a:r>
          </a:p>
          <a:p>
            <a:endParaRPr lang="en-US"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1576388" y="369888"/>
            <a:ext cx="11453812" cy="768350"/>
          </a:xfrm>
        </p:spPr>
        <p:txBody>
          <a:bodyPr/>
          <a:lstStyle/>
          <a:p>
            <a:pPr eaLnBrk="1" hangingPunct="1"/>
            <a:r>
              <a:rPr lang="en-US" smtClean="0"/>
              <a:t>Swap-Space Management</a:t>
            </a:r>
          </a:p>
        </p:txBody>
      </p:sp>
      <p:sp>
        <p:nvSpPr>
          <p:cNvPr id="32771" name="Rectangle 3"/>
          <p:cNvSpPr>
            <a:spLocks noGrp="1" noChangeArrowheads="1"/>
          </p:cNvSpPr>
          <p:nvPr>
            <p:ph type="body" idx="1"/>
          </p:nvPr>
        </p:nvSpPr>
        <p:spPr>
          <a:xfrm>
            <a:off x="1209675" y="1644650"/>
            <a:ext cx="11468100" cy="6040438"/>
          </a:xfrm>
        </p:spPr>
        <p:txBody>
          <a:bodyPr/>
          <a:lstStyle/>
          <a:p>
            <a:r>
              <a:rPr lang="en-US" smtClean="0"/>
              <a:t>Swap-space — Virtual memory uses disk space as an extension of main memory</a:t>
            </a:r>
          </a:p>
          <a:p>
            <a:pPr lvl="1"/>
            <a:r>
              <a:rPr lang="en-US" smtClean="0"/>
              <a:t>Less common now due to memory capacity increases</a:t>
            </a:r>
          </a:p>
          <a:p>
            <a:endParaRPr lang="en-US" smtClean="0"/>
          </a:p>
          <a:p>
            <a:r>
              <a:rPr lang="en-US" smtClean="0"/>
              <a:t>Swap-space can be carved out of the normal file system, or, more commonly, it can be in a separate disk partition (raw)</a:t>
            </a:r>
          </a:p>
          <a:p>
            <a:endParaRPr lang="en-US" smtClean="0"/>
          </a:p>
          <a:p>
            <a:r>
              <a:rPr lang="en-US" smtClean="0"/>
              <a:t>Swap-space management</a:t>
            </a:r>
          </a:p>
          <a:p>
            <a:pPr lvl="1"/>
            <a:r>
              <a:rPr lang="en-US" smtClean="0"/>
              <a:t>4.3BSD allocates swap space when process starts; holds text segment (the program) and data segment</a:t>
            </a:r>
          </a:p>
          <a:p>
            <a:pPr lvl="1"/>
            <a:r>
              <a:rPr lang="en-US" smtClean="0"/>
              <a:t>Kernel uses </a:t>
            </a:r>
            <a:r>
              <a:rPr lang="en-US" b="1" smtClean="0">
                <a:solidFill>
                  <a:srgbClr val="3366FF"/>
                </a:solidFill>
              </a:rPr>
              <a:t>swap maps</a:t>
            </a:r>
            <a:r>
              <a:rPr lang="en-US" smtClean="0">
                <a:solidFill>
                  <a:srgbClr val="3366FF"/>
                </a:solidFill>
              </a:rPr>
              <a:t> </a:t>
            </a:r>
            <a:r>
              <a:rPr lang="en-US" smtClean="0"/>
              <a:t>to track swap-space use</a:t>
            </a:r>
          </a:p>
          <a:p>
            <a:pPr lvl="1"/>
            <a:r>
              <a:rPr lang="en-US" smtClean="0"/>
              <a:t>Solaris 2 allocates swap space only when a dirty page is forced out of physical memory, not when the virtual memory page is first created</a:t>
            </a:r>
          </a:p>
          <a:p>
            <a:pPr lvl="2"/>
            <a:r>
              <a:rPr lang="en-US" smtClean="0"/>
              <a:t>File data written to swap space until write to file system requested</a:t>
            </a:r>
          </a:p>
          <a:p>
            <a:pPr lvl="2"/>
            <a:r>
              <a:rPr lang="en-US" smtClean="0"/>
              <a:t>Other dirty pages go to swap space due to no other home</a:t>
            </a:r>
          </a:p>
          <a:p>
            <a:pPr lvl="2"/>
            <a:r>
              <a:rPr lang="en-US" smtClean="0"/>
              <a:t>Text segment pages thrown out and reread from the file system as needed</a:t>
            </a:r>
          </a:p>
          <a:p>
            <a:pPr lvl="1"/>
            <a:endParaRPr lang="en-US" smtClean="0"/>
          </a:p>
          <a:p>
            <a:r>
              <a:rPr lang="en-US" smtClean="0"/>
              <a:t>What if a system runs out of swap space?</a:t>
            </a:r>
          </a:p>
          <a:p>
            <a:endParaRPr lang="en-US" smtClean="0"/>
          </a:p>
          <a:p>
            <a:r>
              <a:rPr lang="en-US" smtClean="0"/>
              <a:t>Some systems allow multiple swap spaces</a:t>
            </a:r>
          </a:p>
          <a:p>
            <a:endParaRPr lang="en-US" smtClean="0"/>
          </a:p>
          <a:p>
            <a:endParaRPr lang="en-US"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1198563" y="407988"/>
            <a:ext cx="11831637" cy="768350"/>
          </a:xfrm>
        </p:spPr>
        <p:txBody>
          <a:bodyPr/>
          <a:lstStyle/>
          <a:p>
            <a:pPr eaLnBrk="1" hangingPunct="1"/>
            <a:r>
              <a:rPr lang="en-US" sz="4000" smtClean="0"/>
              <a:t>Data Structures for Swapping on </a:t>
            </a:r>
            <a:br>
              <a:rPr lang="en-US" sz="4000" smtClean="0"/>
            </a:br>
            <a:r>
              <a:rPr lang="en-US" sz="4000" smtClean="0"/>
              <a:t>Linux Systems</a:t>
            </a:r>
            <a:endParaRPr lang="en-US" sz="2900" smtClean="0"/>
          </a:p>
        </p:txBody>
      </p:sp>
      <p:pic>
        <p:nvPicPr>
          <p:cNvPr id="33795" name="Picture 5"/>
          <p:cNvPicPr>
            <a:picLocks noChangeAspect="1" noChangeArrowheads="1"/>
          </p:cNvPicPr>
          <p:nvPr/>
        </p:nvPicPr>
        <p:blipFill>
          <a:blip r:embed="rId3"/>
          <a:srcRect/>
          <a:stretch>
            <a:fillRect/>
          </a:stretch>
        </p:blipFill>
        <p:spPr bwMode="auto">
          <a:xfrm>
            <a:off x="1676400" y="2260600"/>
            <a:ext cx="10782300" cy="45021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1052513" y="369888"/>
            <a:ext cx="11642725" cy="768350"/>
          </a:xfrm>
        </p:spPr>
        <p:txBody>
          <a:bodyPr/>
          <a:lstStyle/>
          <a:p>
            <a:pPr eaLnBrk="1" hangingPunct="1"/>
            <a:r>
              <a:rPr lang="en-US" smtClean="0"/>
              <a:t>RAID Structure</a:t>
            </a:r>
          </a:p>
        </p:txBody>
      </p:sp>
      <p:sp>
        <p:nvSpPr>
          <p:cNvPr id="34819" name="Rectangle 3"/>
          <p:cNvSpPr>
            <a:spLocks noGrp="1" noChangeArrowheads="1"/>
          </p:cNvSpPr>
          <p:nvPr>
            <p:ph type="body" idx="1"/>
          </p:nvPr>
        </p:nvSpPr>
        <p:spPr/>
        <p:txBody>
          <a:bodyPr/>
          <a:lstStyle/>
          <a:p>
            <a:r>
              <a:rPr lang="en-US" smtClean="0"/>
              <a:t>RAID – multiple disk drives provides reliability via </a:t>
            </a:r>
            <a:r>
              <a:rPr lang="en-US" b="1" smtClean="0">
                <a:solidFill>
                  <a:srgbClr val="3366FF"/>
                </a:solidFill>
              </a:rPr>
              <a:t>redundancy</a:t>
            </a:r>
            <a:r>
              <a:rPr lang="en-US" b="1" smtClean="0"/>
              <a:t/>
            </a:r>
            <a:br>
              <a:rPr lang="en-US" b="1" smtClean="0"/>
            </a:br>
            <a:endParaRPr lang="en-US" b="1" smtClean="0"/>
          </a:p>
          <a:p>
            <a:r>
              <a:rPr lang="en-US" smtClean="0"/>
              <a:t>Increases the </a:t>
            </a:r>
            <a:r>
              <a:rPr lang="en-US" b="1" smtClean="0">
                <a:solidFill>
                  <a:srgbClr val="3366FF"/>
                </a:solidFill>
              </a:rPr>
              <a:t>mean time to failure</a:t>
            </a:r>
            <a:r>
              <a:rPr lang="en-US" smtClean="0">
                <a:solidFill>
                  <a:srgbClr val="3366FF"/>
                </a:solidFill>
              </a:rPr>
              <a:t/>
            </a:r>
            <a:br>
              <a:rPr lang="en-US" smtClean="0">
                <a:solidFill>
                  <a:srgbClr val="3366FF"/>
                </a:solidFill>
              </a:rPr>
            </a:br>
            <a:endParaRPr lang="en-US" smtClean="0">
              <a:solidFill>
                <a:srgbClr val="3366FF"/>
              </a:solidFill>
            </a:endParaRPr>
          </a:p>
          <a:p>
            <a:r>
              <a:rPr lang="en-US" smtClean="0"/>
              <a:t>Frequently combined with </a:t>
            </a:r>
            <a:r>
              <a:rPr lang="en-US" b="1" smtClean="0">
                <a:solidFill>
                  <a:srgbClr val="3366FF"/>
                </a:solidFill>
              </a:rPr>
              <a:t>NVRAM</a:t>
            </a:r>
            <a:r>
              <a:rPr lang="en-US" smtClean="0">
                <a:solidFill>
                  <a:srgbClr val="3366FF"/>
                </a:solidFill>
              </a:rPr>
              <a:t> </a:t>
            </a:r>
            <a:r>
              <a:rPr lang="en-US" smtClean="0"/>
              <a:t>to improve write performance</a:t>
            </a:r>
          </a:p>
          <a:p>
            <a:endParaRPr lang="en-US" smtClean="0"/>
          </a:p>
          <a:p>
            <a:r>
              <a:rPr lang="en-US" smtClean="0"/>
              <a:t>RAID is arranged into six different levels</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smtClean="0"/>
              <a:t>RAID (Cont.)</a:t>
            </a:r>
          </a:p>
        </p:txBody>
      </p:sp>
      <p:sp>
        <p:nvSpPr>
          <p:cNvPr id="35843" name="Rectangle 3"/>
          <p:cNvSpPr>
            <a:spLocks noGrp="1" noChangeArrowheads="1"/>
          </p:cNvSpPr>
          <p:nvPr>
            <p:ph type="body" idx="1"/>
          </p:nvPr>
        </p:nvSpPr>
        <p:spPr>
          <a:xfrm>
            <a:off x="1209675" y="1644650"/>
            <a:ext cx="11557000" cy="6767513"/>
          </a:xfrm>
        </p:spPr>
        <p:txBody>
          <a:bodyPr/>
          <a:lstStyle/>
          <a:p>
            <a:r>
              <a:rPr lang="en-US" smtClean="0"/>
              <a:t>Several improvements in disk-use techniques involve the use of multiple disks working cooperatively</a:t>
            </a:r>
            <a:br>
              <a:rPr lang="en-US" smtClean="0"/>
            </a:br>
            <a:endParaRPr lang="en-US" sz="1100" smtClean="0"/>
          </a:p>
          <a:p>
            <a:r>
              <a:rPr lang="en-US" smtClean="0"/>
              <a:t>Disk </a:t>
            </a:r>
            <a:r>
              <a:rPr lang="en-US" b="1" smtClean="0">
                <a:solidFill>
                  <a:srgbClr val="3366FF"/>
                </a:solidFill>
              </a:rPr>
              <a:t>striping</a:t>
            </a:r>
            <a:r>
              <a:rPr lang="en-US" smtClean="0">
                <a:solidFill>
                  <a:srgbClr val="3366FF"/>
                </a:solidFill>
              </a:rPr>
              <a:t> </a:t>
            </a:r>
            <a:r>
              <a:rPr lang="en-US" smtClean="0"/>
              <a:t>uses a group of disks as one storage unit</a:t>
            </a:r>
            <a:br>
              <a:rPr lang="en-US" smtClean="0"/>
            </a:br>
            <a:endParaRPr lang="en-US" sz="1100" smtClean="0"/>
          </a:p>
          <a:p>
            <a:r>
              <a:rPr lang="en-US" smtClean="0"/>
              <a:t>RAID schemes improve performance and improve the reliability of the storage system by storing redundant data</a:t>
            </a:r>
          </a:p>
          <a:p>
            <a:pPr lvl="1"/>
            <a:r>
              <a:rPr lang="en-US" b="1" smtClean="0">
                <a:solidFill>
                  <a:srgbClr val="3366FF"/>
                </a:solidFill>
              </a:rPr>
              <a:t>Mirroring </a:t>
            </a:r>
            <a:r>
              <a:rPr lang="en-US" smtClean="0"/>
              <a:t>or </a:t>
            </a:r>
            <a:r>
              <a:rPr lang="en-US" b="1" smtClean="0">
                <a:solidFill>
                  <a:srgbClr val="3366FF"/>
                </a:solidFill>
              </a:rPr>
              <a:t>shadowing</a:t>
            </a:r>
            <a:r>
              <a:rPr lang="en-US" smtClean="0">
                <a:solidFill>
                  <a:srgbClr val="3366FF"/>
                </a:solidFill>
              </a:rPr>
              <a:t> </a:t>
            </a:r>
            <a:r>
              <a:rPr lang="en-US" smtClean="0"/>
              <a:t>(</a:t>
            </a:r>
            <a:r>
              <a:rPr lang="en-US" b="1" smtClean="0">
                <a:solidFill>
                  <a:srgbClr val="3366FF"/>
                </a:solidFill>
              </a:rPr>
              <a:t>RAID 1</a:t>
            </a:r>
            <a:r>
              <a:rPr lang="en-US" smtClean="0">
                <a:solidFill>
                  <a:srgbClr val="000000"/>
                </a:solidFill>
              </a:rPr>
              <a:t>)</a:t>
            </a:r>
            <a:r>
              <a:rPr lang="en-US" smtClean="0">
                <a:solidFill>
                  <a:srgbClr val="3366FF"/>
                </a:solidFill>
              </a:rPr>
              <a:t> </a:t>
            </a:r>
            <a:r>
              <a:rPr lang="en-US" smtClean="0"/>
              <a:t>keeps duplicate of each disk</a:t>
            </a:r>
          </a:p>
          <a:p>
            <a:pPr lvl="1"/>
            <a:r>
              <a:rPr lang="en-US" smtClean="0"/>
              <a:t>Striped mirrors (</a:t>
            </a:r>
            <a:r>
              <a:rPr lang="en-US" b="1" smtClean="0">
                <a:solidFill>
                  <a:srgbClr val="3366FF"/>
                </a:solidFill>
              </a:rPr>
              <a:t>RAID 1+0</a:t>
            </a:r>
            <a:r>
              <a:rPr lang="en-US" smtClean="0"/>
              <a:t>) or mirrored stripes (</a:t>
            </a:r>
            <a:r>
              <a:rPr lang="en-US" b="1" smtClean="0">
                <a:solidFill>
                  <a:srgbClr val="3366FF"/>
                </a:solidFill>
              </a:rPr>
              <a:t>RAID 0+1</a:t>
            </a:r>
            <a:r>
              <a:rPr lang="en-US" smtClean="0"/>
              <a:t>) provides high performance and high reliability</a:t>
            </a:r>
          </a:p>
          <a:p>
            <a:pPr lvl="1"/>
            <a:r>
              <a:rPr lang="en-US" b="1" smtClean="0">
                <a:solidFill>
                  <a:srgbClr val="3366FF"/>
                </a:solidFill>
              </a:rPr>
              <a:t>Block interleaved parity</a:t>
            </a:r>
            <a:r>
              <a:rPr lang="en-US" smtClean="0">
                <a:solidFill>
                  <a:srgbClr val="3366FF"/>
                </a:solidFill>
              </a:rPr>
              <a:t> </a:t>
            </a:r>
            <a:r>
              <a:rPr lang="en-US" smtClean="0">
                <a:solidFill>
                  <a:srgbClr val="000000"/>
                </a:solidFill>
              </a:rPr>
              <a:t>(</a:t>
            </a:r>
            <a:r>
              <a:rPr lang="en-US" b="1" smtClean="0">
                <a:solidFill>
                  <a:srgbClr val="3366FF"/>
                </a:solidFill>
              </a:rPr>
              <a:t>RAID 4, 5, 6</a:t>
            </a:r>
            <a:r>
              <a:rPr lang="en-US" smtClean="0">
                <a:solidFill>
                  <a:srgbClr val="000000"/>
                </a:solidFill>
              </a:rPr>
              <a:t>)</a:t>
            </a:r>
            <a:r>
              <a:rPr lang="en-US" smtClean="0">
                <a:solidFill>
                  <a:srgbClr val="3366FF"/>
                </a:solidFill>
              </a:rPr>
              <a:t> </a:t>
            </a:r>
            <a:r>
              <a:rPr lang="en-US" smtClean="0"/>
              <a:t>uses much less redundancy</a:t>
            </a:r>
          </a:p>
          <a:p>
            <a:r>
              <a:rPr lang="en-US" smtClean="0"/>
              <a:t>RAID within a storage array can still fail if the array fails, so automatic   </a:t>
            </a:r>
            <a:r>
              <a:rPr lang="en-US" b="1" smtClean="0">
                <a:solidFill>
                  <a:srgbClr val="3366FF"/>
                </a:solidFill>
              </a:rPr>
              <a:t>replication</a:t>
            </a:r>
            <a:r>
              <a:rPr lang="en-US" smtClean="0">
                <a:solidFill>
                  <a:srgbClr val="3366FF"/>
                </a:solidFill>
              </a:rPr>
              <a:t> </a:t>
            </a:r>
            <a:r>
              <a:rPr lang="en-US" smtClean="0"/>
              <a:t>of the data between arrays is common</a:t>
            </a:r>
          </a:p>
          <a:p>
            <a:r>
              <a:rPr lang="en-US" smtClean="0"/>
              <a:t>Frequently, a small number of </a:t>
            </a:r>
            <a:r>
              <a:rPr lang="en-US" b="1" smtClean="0">
                <a:solidFill>
                  <a:srgbClr val="3366FF"/>
                </a:solidFill>
              </a:rPr>
              <a:t>hot-spare</a:t>
            </a:r>
            <a:r>
              <a:rPr lang="en-US" smtClean="0">
                <a:solidFill>
                  <a:srgbClr val="3366FF"/>
                </a:solidFill>
              </a:rPr>
              <a:t> </a:t>
            </a:r>
            <a:r>
              <a:rPr lang="en-US" smtClean="0"/>
              <a:t>disks are left unallocated, automatically replacing a failed disk and having data rebuilt onto them</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smtClean="0"/>
              <a:t>RAID Levels</a:t>
            </a:r>
            <a:endParaRPr lang="en-US" sz="3400" smtClean="0"/>
          </a:p>
        </p:txBody>
      </p:sp>
      <p:pic>
        <p:nvPicPr>
          <p:cNvPr id="36867" name="Picture 6"/>
          <p:cNvPicPr>
            <a:picLocks noChangeAspect="1" noChangeArrowheads="1"/>
          </p:cNvPicPr>
          <p:nvPr/>
        </p:nvPicPr>
        <p:blipFill>
          <a:blip r:embed="rId3"/>
          <a:srcRect/>
          <a:stretch>
            <a:fillRect/>
          </a:stretch>
        </p:blipFill>
        <p:spPr bwMode="auto">
          <a:xfrm>
            <a:off x="3713163" y="1309688"/>
            <a:ext cx="5414962" cy="7299325"/>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smtClean="0"/>
              <a:t>RAID (0 + 1) and (1 + 0)</a:t>
            </a:r>
            <a:endParaRPr lang="en-US" sz="3400" smtClean="0"/>
          </a:p>
        </p:txBody>
      </p:sp>
      <p:pic>
        <p:nvPicPr>
          <p:cNvPr id="37891" name="Picture 5"/>
          <p:cNvPicPr>
            <a:picLocks noChangeAspect="1" noChangeArrowheads="1"/>
          </p:cNvPicPr>
          <p:nvPr/>
        </p:nvPicPr>
        <p:blipFill>
          <a:blip r:embed="rId3"/>
          <a:srcRect/>
          <a:stretch>
            <a:fillRect/>
          </a:stretch>
        </p:blipFill>
        <p:spPr bwMode="auto">
          <a:xfrm>
            <a:off x="3408363" y="1509713"/>
            <a:ext cx="7073900" cy="6540500"/>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pPr eaLnBrk="1" hangingPunct="1"/>
            <a:r>
              <a:rPr lang="en-US" smtClean="0"/>
              <a:t>Extensions</a:t>
            </a:r>
          </a:p>
        </p:txBody>
      </p:sp>
      <p:sp>
        <p:nvSpPr>
          <p:cNvPr id="38915" name="Content Placeholder 2"/>
          <p:cNvSpPr>
            <a:spLocks noGrp="1"/>
          </p:cNvSpPr>
          <p:nvPr>
            <p:ph idx="1"/>
          </p:nvPr>
        </p:nvSpPr>
        <p:spPr>
          <a:xfrm>
            <a:off x="1209675" y="1644650"/>
            <a:ext cx="11396663" cy="6040438"/>
          </a:xfrm>
        </p:spPr>
        <p:txBody>
          <a:bodyPr/>
          <a:lstStyle/>
          <a:p>
            <a:r>
              <a:rPr lang="en-US" smtClean="0"/>
              <a:t>RAID alone does not prevent or detect data corruption or other errors, just disk failures</a:t>
            </a:r>
          </a:p>
          <a:p>
            <a:endParaRPr lang="en-US" smtClean="0"/>
          </a:p>
          <a:p>
            <a:r>
              <a:rPr lang="en-US" smtClean="0"/>
              <a:t>Solaris ZFS adds </a:t>
            </a:r>
            <a:r>
              <a:rPr lang="en-US" b="1" smtClean="0">
                <a:solidFill>
                  <a:srgbClr val="3366FF"/>
                </a:solidFill>
              </a:rPr>
              <a:t>checksums</a:t>
            </a:r>
            <a:r>
              <a:rPr lang="en-US" smtClean="0">
                <a:solidFill>
                  <a:srgbClr val="3366FF"/>
                </a:solidFill>
              </a:rPr>
              <a:t> </a:t>
            </a:r>
            <a:r>
              <a:rPr lang="en-US" smtClean="0"/>
              <a:t>of all data and metadata</a:t>
            </a:r>
          </a:p>
          <a:p>
            <a:endParaRPr lang="en-US" smtClean="0"/>
          </a:p>
          <a:p>
            <a:r>
              <a:rPr lang="en-US" smtClean="0"/>
              <a:t>Checksums kept with pointer to object, to detect if object is the right one and whether it changed</a:t>
            </a:r>
          </a:p>
          <a:p>
            <a:endParaRPr lang="en-US" smtClean="0"/>
          </a:p>
          <a:p>
            <a:r>
              <a:rPr lang="en-US" smtClean="0"/>
              <a:t>Can detect and correct data and metadata corruption</a:t>
            </a:r>
          </a:p>
          <a:p>
            <a:endParaRPr lang="en-US" smtClean="0"/>
          </a:p>
          <a:p>
            <a:r>
              <a:rPr lang="en-US" smtClean="0"/>
              <a:t>ZFS also removes volumes, partititions</a:t>
            </a:r>
          </a:p>
          <a:p>
            <a:pPr lvl="1"/>
            <a:r>
              <a:rPr lang="en-US" smtClean="0"/>
              <a:t>Disks allocated in </a:t>
            </a:r>
            <a:r>
              <a:rPr lang="en-US" b="1" smtClean="0">
                <a:solidFill>
                  <a:srgbClr val="3366FF"/>
                </a:solidFill>
              </a:rPr>
              <a:t>pools</a:t>
            </a:r>
          </a:p>
          <a:p>
            <a:pPr lvl="1"/>
            <a:r>
              <a:rPr lang="en-US" smtClean="0"/>
              <a:t>Filesystems with a pool share that pool, use and release space like “malloc” and “free” memory allocate / release calls</a:t>
            </a:r>
          </a:p>
          <a:p>
            <a:pPr lvl="1">
              <a:buFont typeface="Monotype Sorts" charset="2"/>
              <a:buNone/>
            </a:pPr>
            <a:endParaRPr lang="en-US" smtClean="0"/>
          </a:p>
          <a:p>
            <a:pPr>
              <a:buFont typeface="Monotype Sorts" charset="2"/>
              <a:buNone/>
            </a:pPr>
            <a:endParaRPr lang="en-US" smtClean="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a:xfrm>
            <a:off x="1423988" y="369888"/>
            <a:ext cx="12344400" cy="768350"/>
          </a:xfrm>
        </p:spPr>
        <p:txBody>
          <a:bodyPr/>
          <a:lstStyle/>
          <a:p>
            <a:pPr eaLnBrk="1" hangingPunct="1"/>
            <a:r>
              <a:rPr lang="en-US" smtClean="0"/>
              <a:t>ZFS Checksums All Metadata and Data</a:t>
            </a:r>
          </a:p>
        </p:txBody>
      </p:sp>
      <p:pic>
        <p:nvPicPr>
          <p:cNvPr id="39939" name="Picture 4" descr="12"/>
          <p:cNvPicPr>
            <a:picLocks noChangeAspect="1" noChangeArrowheads="1"/>
          </p:cNvPicPr>
          <p:nvPr/>
        </p:nvPicPr>
        <p:blipFill>
          <a:blip r:embed="rId3"/>
          <a:srcRect/>
          <a:stretch>
            <a:fillRect/>
          </a:stretch>
        </p:blipFill>
        <p:spPr bwMode="auto">
          <a:xfrm>
            <a:off x="2436813" y="1708150"/>
            <a:ext cx="8329612" cy="5916613"/>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a:xfrm>
            <a:off x="1195388" y="369888"/>
            <a:ext cx="11834812" cy="768350"/>
          </a:xfrm>
        </p:spPr>
        <p:txBody>
          <a:bodyPr/>
          <a:lstStyle/>
          <a:p>
            <a:pPr eaLnBrk="1" hangingPunct="1"/>
            <a:r>
              <a:rPr lang="en-US" smtClean="0"/>
              <a:t>Traditional and Pooled Storage</a:t>
            </a:r>
          </a:p>
        </p:txBody>
      </p:sp>
      <p:pic>
        <p:nvPicPr>
          <p:cNvPr id="40963" name="Picture 4" descr="12"/>
          <p:cNvPicPr>
            <a:picLocks noChangeAspect="1" noChangeArrowheads="1"/>
          </p:cNvPicPr>
          <p:nvPr/>
        </p:nvPicPr>
        <p:blipFill>
          <a:blip r:embed="rId3"/>
          <a:srcRect/>
          <a:stretch>
            <a:fillRect/>
          </a:stretch>
        </p:blipFill>
        <p:spPr bwMode="auto">
          <a:xfrm>
            <a:off x="3670300" y="1377950"/>
            <a:ext cx="5776913" cy="7116763"/>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431925" y="369888"/>
            <a:ext cx="11598275" cy="768350"/>
          </a:xfrm>
        </p:spPr>
        <p:txBody>
          <a:bodyPr/>
          <a:lstStyle/>
          <a:p>
            <a:pPr eaLnBrk="1" hangingPunct="1"/>
            <a:r>
              <a:rPr lang="en-US" smtClean="0"/>
              <a:t>Stable-Storage Implementation</a:t>
            </a:r>
          </a:p>
        </p:txBody>
      </p:sp>
      <p:sp>
        <p:nvSpPr>
          <p:cNvPr id="41987" name="Rectangle 3"/>
          <p:cNvSpPr>
            <a:spLocks noGrp="1" noChangeArrowheads="1"/>
          </p:cNvSpPr>
          <p:nvPr>
            <p:ph type="body" idx="1"/>
          </p:nvPr>
        </p:nvSpPr>
        <p:spPr>
          <a:xfrm>
            <a:off x="1209675" y="1644650"/>
            <a:ext cx="11468100" cy="6040438"/>
          </a:xfrm>
        </p:spPr>
        <p:txBody>
          <a:bodyPr/>
          <a:lstStyle/>
          <a:p>
            <a:r>
              <a:rPr lang="en-US" smtClean="0"/>
              <a:t>Write-ahead log scheme requires stable storage</a:t>
            </a:r>
            <a:br>
              <a:rPr lang="en-US" smtClean="0"/>
            </a:br>
            <a:endParaRPr lang="en-US" smtClean="0"/>
          </a:p>
          <a:p>
            <a:r>
              <a:rPr lang="en-US" smtClean="0"/>
              <a:t>To implement stable storage:</a:t>
            </a:r>
          </a:p>
          <a:p>
            <a:pPr lvl="1"/>
            <a:r>
              <a:rPr lang="en-US" smtClean="0"/>
              <a:t>Replicate information on more than one nonvolatile storage media with independent failure modes</a:t>
            </a:r>
          </a:p>
          <a:p>
            <a:pPr lvl="1"/>
            <a:r>
              <a:rPr lang="en-US" smtClean="0"/>
              <a:t>Update information in a controlled manner to ensure that we can recover the stable data after any failure during data transfer or recovery</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504950" y="369888"/>
            <a:ext cx="11525250" cy="768350"/>
          </a:xfrm>
        </p:spPr>
        <p:txBody>
          <a:bodyPr/>
          <a:lstStyle/>
          <a:p>
            <a:pPr eaLnBrk="1" hangingPunct="1"/>
            <a:r>
              <a:rPr lang="en-US" smtClean="0"/>
              <a:t>Overview of Mass Storage Structure</a:t>
            </a:r>
          </a:p>
        </p:txBody>
      </p:sp>
      <p:sp>
        <p:nvSpPr>
          <p:cNvPr id="6147" name="Rectangle 3"/>
          <p:cNvSpPr>
            <a:spLocks noGrp="1" noChangeArrowheads="1"/>
          </p:cNvSpPr>
          <p:nvPr>
            <p:ph type="body" idx="1"/>
          </p:nvPr>
        </p:nvSpPr>
        <p:spPr>
          <a:xfrm>
            <a:off x="990600" y="1644650"/>
            <a:ext cx="11995150" cy="7027863"/>
          </a:xfrm>
        </p:spPr>
        <p:txBody>
          <a:bodyPr/>
          <a:lstStyle/>
          <a:p>
            <a:r>
              <a:rPr lang="en-US" b="1" smtClean="0">
                <a:solidFill>
                  <a:srgbClr val="3366FF"/>
                </a:solidFill>
              </a:rPr>
              <a:t>Magnetic disks</a:t>
            </a:r>
            <a:r>
              <a:rPr lang="en-US" smtClean="0">
                <a:solidFill>
                  <a:srgbClr val="3366FF"/>
                </a:solidFill>
              </a:rPr>
              <a:t> </a:t>
            </a:r>
            <a:r>
              <a:rPr lang="en-US" smtClean="0"/>
              <a:t>provide bulk of secondary storage of modern computers</a:t>
            </a:r>
          </a:p>
          <a:p>
            <a:pPr lvl="1"/>
            <a:r>
              <a:rPr lang="en-US" smtClean="0"/>
              <a:t>Drives rotate at 60 to 250 times per second</a:t>
            </a:r>
          </a:p>
          <a:p>
            <a:pPr lvl="1"/>
            <a:r>
              <a:rPr lang="en-US" b="1" smtClean="0">
                <a:solidFill>
                  <a:srgbClr val="3366FF"/>
                </a:solidFill>
              </a:rPr>
              <a:t>Transfer rate</a:t>
            </a:r>
            <a:r>
              <a:rPr lang="en-US" smtClean="0">
                <a:solidFill>
                  <a:srgbClr val="3366FF"/>
                </a:solidFill>
              </a:rPr>
              <a:t> </a:t>
            </a:r>
            <a:r>
              <a:rPr lang="en-US" smtClean="0"/>
              <a:t>is rate at which data flow between drive and computer</a:t>
            </a:r>
          </a:p>
          <a:p>
            <a:pPr lvl="1"/>
            <a:r>
              <a:rPr lang="en-US" b="1" smtClean="0">
                <a:solidFill>
                  <a:srgbClr val="3366FF"/>
                </a:solidFill>
              </a:rPr>
              <a:t>Positioning time</a:t>
            </a:r>
            <a:r>
              <a:rPr lang="en-US" smtClean="0">
                <a:solidFill>
                  <a:srgbClr val="3366FF"/>
                </a:solidFill>
              </a:rPr>
              <a:t> </a:t>
            </a:r>
            <a:r>
              <a:rPr lang="en-US" smtClean="0"/>
              <a:t>(</a:t>
            </a:r>
            <a:r>
              <a:rPr lang="en-US" b="1" smtClean="0">
                <a:solidFill>
                  <a:srgbClr val="3366FF"/>
                </a:solidFill>
              </a:rPr>
              <a:t>random-access time</a:t>
            </a:r>
            <a:r>
              <a:rPr lang="en-US" smtClean="0"/>
              <a:t>) is time to move disk arm to desired cylinder (</a:t>
            </a:r>
            <a:r>
              <a:rPr lang="en-US" b="1" smtClean="0">
                <a:solidFill>
                  <a:srgbClr val="3366FF"/>
                </a:solidFill>
              </a:rPr>
              <a:t>seek time</a:t>
            </a:r>
            <a:r>
              <a:rPr lang="en-US" smtClean="0"/>
              <a:t>) and time for desired sector to rotate under the disk head (</a:t>
            </a:r>
            <a:r>
              <a:rPr lang="en-US" b="1" smtClean="0">
                <a:solidFill>
                  <a:srgbClr val="3366FF"/>
                </a:solidFill>
              </a:rPr>
              <a:t>rotational latency</a:t>
            </a:r>
            <a:r>
              <a:rPr lang="en-US" smtClean="0"/>
              <a:t>)</a:t>
            </a:r>
          </a:p>
          <a:p>
            <a:pPr lvl="1"/>
            <a:r>
              <a:rPr lang="en-US" b="1" smtClean="0">
                <a:solidFill>
                  <a:srgbClr val="3366FF"/>
                </a:solidFill>
              </a:rPr>
              <a:t>Head crash</a:t>
            </a:r>
            <a:r>
              <a:rPr lang="en-US" smtClean="0">
                <a:solidFill>
                  <a:srgbClr val="3366FF"/>
                </a:solidFill>
              </a:rPr>
              <a:t> </a:t>
            </a:r>
            <a:r>
              <a:rPr lang="en-US" smtClean="0"/>
              <a:t>results from disk head making contact with the disk surface</a:t>
            </a:r>
          </a:p>
          <a:p>
            <a:pPr lvl="2"/>
            <a:r>
              <a:rPr lang="en-US" smtClean="0"/>
              <a:t>That’s bad</a:t>
            </a:r>
          </a:p>
          <a:p>
            <a:r>
              <a:rPr lang="en-US" smtClean="0"/>
              <a:t>Disks can be removable</a:t>
            </a:r>
          </a:p>
          <a:p>
            <a:r>
              <a:rPr lang="en-US" smtClean="0"/>
              <a:t>Drive attached to computer via </a:t>
            </a:r>
            <a:r>
              <a:rPr lang="en-US" b="1" smtClean="0">
                <a:solidFill>
                  <a:srgbClr val="3366FF"/>
                </a:solidFill>
              </a:rPr>
              <a:t>I/O bus</a:t>
            </a:r>
          </a:p>
          <a:p>
            <a:pPr lvl="1"/>
            <a:r>
              <a:rPr lang="en-US" smtClean="0"/>
              <a:t>Busses vary, including </a:t>
            </a:r>
            <a:r>
              <a:rPr lang="en-US" b="1" smtClean="0">
                <a:solidFill>
                  <a:srgbClr val="3366FF"/>
                </a:solidFill>
              </a:rPr>
              <a:t>EIDE</a:t>
            </a:r>
            <a:r>
              <a:rPr lang="en-US" smtClean="0"/>
              <a:t>,</a:t>
            </a:r>
            <a:r>
              <a:rPr lang="en-US" b="1" smtClean="0">
                <a:solidFill>
                  <a:srgbClr val="3366FF"/>
                </a:solidFill>
              </a:rPr>
              <a:t> ATA</a:t>
            </a:r>
            <a:r>
              <a:rPr lang="en-US" smtClean="0"/>
              <a:t>,</a:t>
            </a:r>
            <a:r>
              <a:rPr lang="en-US" b="1" smtClean="0">
                <a:solidFill>
                  <a:srgbClr val="3366FF"/>
                </a:solidFill>
              </a:rPr>
              <a:t> SATA</a:t>
            </a:r>
            <a:r>
              <a:rPr lang="en-US" smtClean="0"/>
              <a:t>,</a:t>
            </a:r>
            <a:r>
              <a:rPr lang="en-US" b="1" smtClean="0">
                <a:solidFill>
                  <a:srgbClr val="3366FF"/>
                </a:solidFill>
              </a:rPr>
              <a:t> USB</a:t>
            </a:r>
            <a:r>
              <a:rPr lang="en-US" smtClean="0"/>
              <a:t>,</a:t>
            </a:r>
            <a:r>
              <a:rPr lang="en-US" b="1" smtClean="0">
                <a:solidFill>
                  <a:srgbClr val="3366FF"/>
                </a:solidFill>
              </a:rPr>
              <a:t> Fibre Channel</a:t>
            </a:r>
            <a:r>
              <a:rPr lang="en-US" smtClean="0"/>
              <a:t>,</a:t>
            </a:r>
            <a:r>
              <a:rPr lang="en-US" b="1" smtClean="0">
                <a:solidFill>
                  <a:srgbClr val="3366FF"/>
                </a:solidFill>
              </a:rPr>
              <a:t> SCSI, SAS, Firewire</a:t>
            </a:r>
          </a:p>
          <a:p>
            <a:pPr lvl="1"/>
            <a:r>
              <a:rPr lang="en-US" b="1" smtClean="0">
                <a:solidFill>
                  <a:srgbClr val="3366FF"/>
                </a:solidFill>
              </a:rPr>
              <a:t>Host controller</a:t>
            </a:r>
            <a:r>
              <a:rPr lang="en-US" smtClean="0">
                <a:solidFill>
                  <a:srgbClr val="3366FF"/>
                </a:solidFill>
              </a:rPr>
              <a:t> </a:t>
            </a:r>
            <a:r>
              <a:rPr lang="en-US" smtClean="0"/>
              <a:t>in computer uses bus to talk to </a:t>
            </a:r>
            <a:r>
              <a:rPr lang="en-US" b="1" smtClean="0">
                <a:solidFill>
                  <a:srgbClr val="3366FF"/>
                </a:solidFill>
              </a:rPr>
              <a:t>disk controller</a:t>
            </a:r>
            <a:r>
              <a:rPr lang="en-US" smtClean="0">
                <a:solidFill>
                  <a:srgbClr val="3366FF"/>
                </a:solidFill>
              </a:rPr>
              <a:t> </a:t>
            </a:r>
            <a:r>
              <a:rPr lang="en-US" smtClean="0"/>
              <a:t>built into drive or storage array</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1270000" y="369888"/>
            <a:ext cx="11760200" cy="768350"/>
          </a:xfrm>
        </p:spPr>
        <p:txBody>
          <a:bodyPr/>
          <a:lstStyle/>
          <a:p>
            <a:pPr eaLnBrk="1" hangingPunct="1"/>
            <a:r>
              <a:rPr lang="en-US" smtClean="0"/>
              <a:t>Tertiary Storage Devices</a:t>
            </a:r>
          </a:p>
        </p:txBody>
      </p:sp>
      <p:sp>
        <p:nvSpPr>
          <p:cNvPr id="43011" name="Rectangle 3"/>
          <p:cNvSpPr>
            <a:spLocks noGrp="1" noChangeArrowheads="1"/>
          </p:cNvSpPr>
          <p:nvPr>
            <p:ph type="body" idx="1"/>
          </p:nvPr>
        </p:nvSpPr>
        <p:spPr>
          <a:xfrm>
            <a:off x="1209675" y="1644650"/>
            <a:ext cx="11468100" cy="6040438"/>
          </a:xfrm>
        </p:spPr>
        <p:txBody>
          <a:bodyPr/>
          <a:lstStyle/>
          <a:p>
            <a:r>
              <a:rPr lang="en-US" smtClean="0"/>
              <a:t>Low cost is the defining characteristic of tertiary storage</a:t>
            </a:r>
            <a:br>
              <a:rPr lang="en-US" smtClean="0"/>
            </a:br>
            <a:endParaRPr lang="en-US" smtClean="0"/>
          </a:p>
          <a:p>
            <a:r>
              <a:rPr lang="en-US" smtClean="0"/>
              <a:t>Generally, tertiary storage is built using </a:t>
            </a:r>
            <a:r>
              <a:rPr lang="en-US" b="1" smtClean="0">
                <a:solidFill>
                  <a:srgbClr val="3366FF"/>
                </a:solidFill>
              </a:rPr>
              <a:t>removable media</a:t>
            </a:r>
            <a:r>
              <a:rPr lang="en-US" i="1" smtClean="0"/>
              <a:t/>
            </a:r>
            <a:br>
              <a:rPr lang="en-US" i="1" smtClean="0"/>
            </a:br>
            <a:endParaRPr lang="en-US" smtClean="0"/>
          </a:p>
          <a:p>
            <a:r>
              <a:rPr lang="en-US" smtClean="0"/>
              <a:t>Common examples of removable media are floppy disks and CD-ROMs; other types are available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smtClean="0"/>
              <a:t>Removable Disks</a:t>
            </a:r>
          </a:p>
        </p:txBody>
      </p:sp>
      <p:sp>
        <p:nvSpPr>
          <p:cNvPr id="44035" name="Rectangle 3"/>
          <p:cNvSpPr>
            <a:spLocks noGrp="1" noChangeArrowheads="1"/>
          </p:cNvSpPr>
          <p:nvPr>
            <p:ph type="body" idx="1"/>
          </p:nvPr>
        </p:nvSpPr>
        <p:spPr>
          <a:xfrm>
            <a:off x="1257300" y="1733550"/>
            <a:ext cx="11366500" cy="6502400"/>
          </a:xfrm>
        </p:spPr>
        <p:txBody>
          <a:bodyPr/>
          <a:lstStyle/>
          <a:p>
            <a:r>
              <a:rPr lang="en-US" smtClean="0"/>
              <a:t>Floppy disk — thin flexible disk coated with magnetic material, enclosed in a protective plastic case</a:t>
            </a:r>
            <a:br>
              <a:rPr lang="en-US" smtClean="0"/>
            </a:br>
            <a:endParaRPr lang="en-US" sz="1100" smtClean="0"/>
          </a:p>
          <a:p>
            <a:pPr lvl="1"/>
            <a:r>
              <a:rPr lang="en-US" smtClean="0"/>
              <a:t>Most floppies hold about 1 MB; similar technology is used for removable disks that hold more than 1 GB</a:t>
            </a:r>
          </a:p>
          <a:p>
            <a:pPr lvl="1"/>
            <a:r>
              <a:rPr lang="en-US" smtClean="0"/>
              <a:t>Removable magnetic disks can be nearly as fast as hard disks, but they are at a greater risk of damage from exposure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1152525" y="369888"/>
            <a:ext cx="11877675" cy="768350"/>
          </a:xfrm>
        </p:spPr>
        <p:txBody>
          <a:bodyPr/>
          <a:lstStyle/>
          <a:p>
            <a:pPr eaLnBrk="1" hangingPunct="1"/>
            <a:r>
              <a:rPr lang="en-US" smtClean="0"/>
              <a:t>Removable Disks (Cont.)</a:t>
            </a:r>
          </a:p>
        </p:txBody>
      </p:sp>
      <p:sp>
        <p:nvSpPr>
          <p:cNvPr id="45059" name="Rectangle 3"/>
          <p:cNvSpPr>
            <a:spLocks noGrp="1" noChangeArrowheads="1"/>
          </p:cNvSpPr>
          <p:nvPr>
            <p:ph type="body" idx="1"/>
          </p:nvPr>
        </p:nvSpPr>
        <p:spPr>
          <a:xfrm>
            <a:off x="1209675" y="1644650"/>
            <a:ext cx="11453813" cy="6040438"/>
          </a:xfrm>
        </p:spPr>
        <p:txBody>
          <a:bodyPr/>
          <a:lstStyle/>
          <a:p>
            <a:r>
              <a:rPr lang="en-US" smtClean="0"/>
              <a:t>A magneto-optic disk records data on a rigid platter coated with magnetic material</a:t>
            </a:r>
          </a:p>
          <a:p>
            <a:pPr lvl="1"/>
            <a:r>
              <a:rPr lang="en-US" smtClean="0"/>
              <a:t>Laser heat is used to amplify a large, weak magnetic field to record a bit</a:t>
            </a:r>
          </a:p>
          <a:p>
            <a:pPr lvl="1"/>
            <a:r>
              <a:rPr lang="en-US" smtClean="0"/>
              <a:t>Laser light is also used to read data (Kerr effect)</a:t>
            </a:r>
          </a:p>
          <a:p>
            <a:pPr lvl="1"/>
            <a:r>
              <a:rPr lang="en-US" smtClean="0"/>
              <a:t>The magneto-optic head flies much farther from the disk surface than a magnetic disk head, and the magnetic material is covered with a protective layer of plastic or glass; resistant to head crashes</a:t>
            </a:r>
            <a:br>
              <a:rPr lang="en-US" smtClean="0"/>
            </a:br>
            <a:endParaRPr lang="en-US" sz="1100" smtClean="0"/>
          </a:p>
          <a:p>
            <a:r>
              <a:rPr lang="en-US" smtClean="0"/>
              <a:t>Optical disks do not use magnetism; they employ special materials that are altered by laser light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smtClean="0"/>
              <a:t>WORM Disks</a:t>
            </a:r>
          </a:p>
        </p:txBody>
      </p:sp>
      <p:sp>
        <p:nvSpPr>
          <p:cNvPr id="46083" name="Rectangle 3"/>
          <p:cNvSpPr>
            <a:spLocks noGrp="1" noChangeArrowheads="1"/>
          </p:cNvSpPr>
          <p:nvPr>
            <p:ph type="body" idx="1"/>
          </p:nvPr>
        </p:nvSpPr>
        <p:spPr>
          <a:xfrm>
            <a:off x="1209675" y="1644650"/>
            <a:ext cx="11410950" cy="6040438"/>
          </a:xfrm>
        </p:spPr>
        <p:txBody>
          <a:bodyPr/>
          <a:lstStyle/>
          <a:p>
            <a:r>
              <a:rPr lang="en-US" smtClean="0"/>
              <a:t>The data on read-write disks can be modified over and over</a:t>
            </a:r>
          </a:p>
          <a:p>
            <a:endParaRPr lang="en-US" sz="1100" smtClean="0"/>
          </a:p>
          <a:p>
            <a:r>
              <a:rPr lang="en-US" b="1" smtClean="0">
                <a:solidFill>
                  <a:srgbClr val="3366FF"/>
                </a:solidFill>
              </a:rPr>
              <a:t>WORM</a:t>
            </a:r>
            <a:r>
              <a:rPr lang="en-US" smtClean="0"/>
              <a:t> (“Write Once, Read Many Times”) disks can be written only once</a:t>
            </a:r>
          </a:p>
          <a:p>
            <a:endParaRPr lang="en-US" sz="1100" smtClean="0"/>
          </a:p>
          <a:p>
            <a:r>
              <a:rPr lang="en-US" smtClean="0"/>
              <a:t>Thin aluminum film sandwiched between two glass or plastic platters</a:t>
            </a:r>
          </a:p>
          <a:p>
            <a:endParaRPr lang="en-US" smtClean="0"/>
          </a:p>
          <a:p>
            <a:r>
              <a:rPr lang="en-US" smtClean="0"/>
              <a:t>To write a bit, the drive uses a laser light to burn a small hole through the aluminum; information can be destroyed by not altered</a:t>
            </a:r>
          </a:p>
          <a:p>
            <a:endParaRPr lang="en-US" sz="1100" smtClean="0"/>
          </a:p>
          <a:p>
            <a:r>
              <a:rPr lang="en-US" smtClean="0"/>
              <a:t>Very durable and reliable</a:t>
            </a:r>
          </a:p>
          <a:p>
            <a:endParaRPr lang="en-US" sz="1100" smtClean="0"/>
          </a:p>
          <a:p>
            <a:r>
              <a:rPr lang="en-US" b="1" smtClean="0">
                <a:solidFill>
                  <a:srgbClr val="3366FF"/>
                </a:solidFill>
              </a:rPr>
              <a:t>Read-only disks</a:t>
            </a:r>
            <a:r>
              <a:rPr lang="en-US" smtClean="0"/>
              <a:t>, such ad CD-ROM and DVD, com from the factory with the data pre-recorded</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700088" y="369888"/>
            <a:ext cx="11995150" cy="768350"/>
          </a:xfrm>
        </p:spPr>
        <p:txBody>
          <a:bodyPr/>
          <a:lstStyle/>
          <a:p>
            <a:pPr eaLnBrk="1" hangingPunct="1"/>
            <a:r>
              <a:rPr lang="en-US" smtClean="0"/>
              <a:t>Tapes</a:t>
            </a:r>
          </a:p>
        </p:txBody>
      </p:sp>
      <p:sp>
        <p:nvSpPr>
          <p:cNvPr id="47107" name="Rectangle 3"/>
          <p:cNvSpPr>
            <a:spLocks noGrp="1" noChangeArrowheads="1"/>
          </p:cNvSpPr>
          <p:nvPr>
            <p:ph type="body" idx="1"/>
          </p:nvPr>
        </p:nvSpPr>
        <p:spPr>
          <a:xfrm>
            <a:off x="1209675" y="1644650"/>
            <a:ext cx="11482388" cy="6040438"/>
          </a:xfrm>
        </p:spPr>
        <p:txBody>
          <a:bodyPr/>
          <a:lstStyle/>
          <a:p>
            <a:r>
              <a:rPr lang="en-US" smtClean="0"/>
              <a:t>Compared to a disk, a tape is less expensive and holds more data, but random access is much slower.</a:t>
            </a:r>
          </a:p>
          <a:p>
            <a:endParaRPr lang="en-US" sz="1100" smtClean="0"/>
          </a:p>
          <a:p>
            <a:r>
              <a:rPr lang="en-US" smtClean="0"/>
              <a:t>Tape is an economical medium for purposes that do not require fast random access, e.g., backup copies of disk data, holding huge volumes of data.</a:t>
            </a:r>
          </a:p>
          <a:p>
            <a:endParaRPr lang="en-US" sz="1100" smtClean="0"/>
          </a:p>
          <a:p>
            <a:r>
              <a:rPr lang="en-US" smtClean="0"/>
              <a:t>Large tape installations typically use robotic tape changers that move tapes between tape drives and storage slots in a tape library</a:t>
            </a:r>
          </a:p>
          <a:p>
            <a:pPr lvl="1"/>
            <a:r>
              <a:rPr lang="en-US" smtClean="0"/>
              <a:t>stacker – library that holds a few tapes</a:t>
            </a:r>
          </a:p>
          <a:p>
            <a:pPr lvl="1"/>
            <a:r>
              <a:rPr lang="en-US" smtClean="0"/>
              <a:t>silo – library that holds thousands of tapes </a:t>
            </a:r>
          </a:p>
          <a:p>
            <a:pPr lvl="1"/>
            <a:endParaRPr lang="en-US" sz="1100" smtClean="0"/>
          </a:p>
          <a:p>
            <a:r>
              <a:rPr lang="en-US" smtClean="0"/>
              <a:t>A disk-resident file can be</a:t>
            </a:r>
            <a:r>
              <a:rPr lang="en-US" b="1" smtClean="0"/>
              <a:t> </a:t>
            </a:r>
            <a:r>
              <a:rPr lang="en-US" b="1" smtClean="0">
                <a:solidFill>
                  <a:srgbClr val="3366FF"/>
                </a:solidFill>
              </a:rPr>
              <a:t>archived</a:t>
            </a:r>
            <a:r>
              <a:rPr lang="en-US" smtClean="0">
                <a:solidFill>
                  <a:srgbClr val="3366FF"/>
                </a:solidFill>
              </a:rPr>
              <a:t> </a:t>
            </a:r>
            <a:r>
              <a:rPr lang="en-US" smtClean="0"/>
              <a:t>to tape for low cost storage; the computer can </a:t>
            </a:r>
            <a:r>
              <a:rPr lang="en-US" b="1" smtClean="0">
                <a:solidFill>
                  <a:srgbClr val="3366FF"/>
                </a:solidFill>
              </a:rPr>
              <a:t>stage</a:t>
            </a:r>
            <a:r>
              <a:rPr lang="en-US" smtClean="0">
                <a:solidFill>
                  <a:srgbClr val="3366FF"/>
                </a:solidFill>
              </a:rPr>
              <a:t> </a:t>
            </a:r>
            <a:r>
              <a:rPr lang="en-US" smtClean="0"/>
              <a:t>it back into disk storage for active use.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1314450" y="369888"/>
            <a:ext cx="11715750" cy="768350"/>
          </a:xfrm>
        </p:spPr>
        <p:txBody>
          <a:bodyPr/>
          <a:lstStyle/>
          <a:p>
            <a:pPr eaLnBrk="1" hangingPunct="1"/>
            <a:r>
              <a:rPr lang="en-US" smtClean="0"/>
              <a:t>Operating System Support</a:t>
            </a:r>
          </a:p>
        </p:txBody>
      </p:sp>
      <p:sp>
        <p:nvSpPr>
          <p:cNvPr id="48131" name="Rectangle 3"/>
          <p:cNvSpPr>
            <a:spLocks noGrp="1" noChangeArrowheads="1"/>
          </p:cNvSpPr>
          <p:nvPr>
            <p:ph type="body" idx="1"/>
          </p:nvPr>
        </p:nvSpPr>
        <p:spPr>
          <a:xfrm>
            <a:off x="1209675" y="1644650"/>
            <a:ext cx="11425238" cy="6040438"/>
          </a:xfrm>
        </p:spPr>
        <p:txBody>
          <a:bodyPr/>
          <a:lstStyle/>
          <a:p>
            <a:r>
              <a:rPr lang="en-US" smtClean="0"/>
              <a:t>Major OS jobs are to manage physical devices and to present a virtual machine abstraction to applications</a:t>
            </a:r>
            <a:br>
              <a:rPr lang="en-US" smtClean="0"/>
            </a:br>
            <a:endParaRPr lang="en-US" smtClean="0"/>
          </a:p>
          <a:p>
            <a:r>
              <a:rPr lang="en-US" smtClean="0"/>
              <a:t>For hard disks, the OS provides two abstraction:</a:t>
            </a:r>
          </a:p>
          <a:p>
            <a:pPr lvl="1"/>
            <a:r>
              <a:rPr lang="en-US" smtClean="0"/>
              <a:t>Raw device – an array of data blocks</a:t>
            </a:r>
          </a:p>
          <a:p>
            <a:pPr lvl="1"/>
            <a:r>
              <a:rPr lang="en-US" smtClean="0"/>
              <a:t>File system – the OS queues and schedules the interleaved requests from several applications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1357313" y="369888"/>
            <a:ext cx="11439525" cy="768350"/>
          </a:xfrm>
        </p:spPr>
        <p:txBody>
          <a:bodyPr/>
          <a:lstStyle/>
          <a:p>
            <a:pPr eaLnBrk="1" hangingPunct="1"/>
            <a:r>
              <a:rPr lang="en-US" smtClean="0"/>
              <a:t>Application Interface</a:t>
            </a:r>
          </a:p>
        </p:txBody>
      </p:sp>
      <p:sp>
        <p:nvSpPr>
          <p:cNvPr id="49155" name="Rectangle 3"/>
          <p:cNvSpPr>
            <a:spLocks noGrp="1" noChangeArrowheads="1"/>
          </p:cNvSpPr>
          <p:nvPr>
            <p:ph type="body" idx="1"/>
          </p:nvPr>
        </p:nvSpPr>
        <p:spPr>
          <a:xfrm>
            <a:off x="1209675" y="1644650"/>
            <a:ext cx="11571288" cy="7135813"/>
          </a:xfrm>
        </p:spPr>
        <p:txBody>
          <a:bodyPr/>
          <a:lstStyle/>
          <a:p>
            <a:r>
              <a:rPr lang="en-US" smtClean="0"/>
              <a:t>Most OSs handle removable disks almost exactly like fixed disks — a new cartridge is formatted and an empty file system is generated on the disk</a:t>
            </a:r>
          </a:p>
          <a:p>
            <a:endParaRPr lang="en-US" sz="1100" smtClean="0"/>
          </a:p>
          <a:p>
            <a:r>
              <a:rPr lang="en-US" smtClean="0"/>
              <a:t>Tapes are presented as a raw storage medium, i.e., and application does not not open a file on the tape, it opens the whole tape drive as a raw device</a:t>
            </a:r>
          </a:p>
          <a:p>
            <a:endParaRPr lang="en-US" sz="1100" smtClean="0"/>
          </a:p>
          <a:p>
            <a:r>
              <a:rPr lang="en-US" smtClean="0"/>
              <a:t>Usually the tape drive is reserved for the exclusive use of that application</a:t>
            </a:r>
          </a:p>
          <a:p>
            <a:endParaRPr lang="en-US" sz="1100" smtClean="0"/>
          </a:p>
          <a:p>
            <a:r>
              <a:rPr lang="en-US" smtClean="0"/>
              <a:t>Since the OS does not provide file system services, the application must decide how to use the array of blocks</a:t>
            </a:r>
          </a:p>
          <a:p>
            <a:endParaRPr lang="en-US" sz="1100" smtClean="0"/>
          </a:p>
          <a:p>
            <a:r>
              <a:rPr lang="en-US" smtClean="0"/>
              <a:t>Since every application makes up its own rules for how to organize a tape, a tape full of data can generally only be used by the program that created it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en-US" smtClean="0"/>
              <a:t>Tape Drives</a:t>
            </a:r>
          </a:p>
        </p:txBody>
      </p:sp>
      <p:sp>
        <p:nvSpPr>
          <p:cNvPr id="50179" name="Rectangle 3"/>
          <p:cNvSpPr>
            <a:spLocks noGrp="1" noChangeArrowheads="1"/>
          </p:cNvSpPr>
          <p:nvPr>
            <p:ph type="body" idx="1"/>
          </p:nvPr>
        </p:nvSpPr>
        <p:spPr>
          <a:xfrm>
            <a:off x="1209675" y="1644650"/>
            <a:ext cx="11468100" cy="6040438"/>
          </a:xfrm>
        </p:spPr>
        <p:txBody>
          <a:bodyPr/>
          <a:lstStyle/>
          <a:p>
            <a:r>
              <a:rPr lang="en-US" smtClean="0"/>
              <a:t>The basic operations for a tape drive differ from those of a disk drive</a:t>
            </a:r>
          </a:p>
          <a:p>
            <a:endParaRPr lang="en-US" sz="1100" smtClean="0"/>
          </a:p>
          <a:p>
            <a:r>
              <a:rPr lang="en-US" smtClean="0">
                <a:latin typeface="Courier New" charset="0"/>
                <a:cs typeface="Courier New" charset="0"/>
              </a:rPr>
              <a:t>locate()</a:t>
            </a:r>
            <a:r>
              <a:rPr lang="en-US" smtClean="0"/>
              <a:t>positions the tape to a specific logical block, not an entire track (corresponds to </a:t>
            </a:r>
            <a:r>
              <a:rPr lang="en-US" smtClean="0">
                <a:latin typeface="Courier New" charset="0"/>
                <a:cs typeface="Courier New" charset="0"/>
              </a:rPr>
              <a:t>seek()</a:t>
            </a:r>
            <a:r>
              <a:rPr lang="en-US" smtClean="0"/>
              <a:t>)</a:t>
            </a:r>
          </a:p>
          <a:p>
            <a:endParaRPr lang="en-US" sz="1100" smtClean="0"/>
          </a:p>
          <a:p>
            <a:r>
              <a:rPr lang="en-US" smtClean="0"/>
              <a:t>The </a:t>
            </a:r>
            <a:r>
              <a:rPr lang="en-US" smtClean="0">
                <a:latin typeface="Courier New" charset="0"/>
                <a:cs typeface="Courier New" charset="0"/>
              </a:rPr>
              <a:t>read position()</a:t>
            </a:r>
            <a:r>
              <a:rPr lang="en-US" smtClean="0"/>
              <a:t>operation returns the logical block number where the tape head is</a:t>
            </a:r>
          </a:p>
          <a:p>
            <a:endParaRPr lang="en-US" sz="1100" smtClean="0"/>
          </a:p>
          <a:p>
            <a:r>
              <a:rPr lang="en-US" smtClean="0"/>
              <a:t>The </a:t>
            </a:r>
            <a:r>
              <a:rPr lang="en-US" smtClean="0">
                <a:latin typeface="Courier New" charset="0"/>
                <a:cs typeface="Courier New" charset="0"/>
              </a:rPr>
              <a:t>space()</a:t>
            </a:r>
            <a:r>
              <a:rPr lang="en-US" smtClean="0"/>
              <a:t>operation enables relative motion</a:t>
            </a:r>
          </a:p>
          <a:p>
            <a:endParaRPr lang="en-US" sz="1100" smtClean="0"/>
          </a:p>
          <a:p>
            <a:r>
              <a:rPr lang="en-US" smtClean="0"/>
              <a:t>Tape drives are “append-only” devices; updating a block in the middle of the tape also effectively erases everything beyond that block</a:t>
            </a:r>
          </a:p>
          <a:p>
            <a:endParaRPr lang="en-US" sz="1100" smtClean="0"/>
          </a:p>
          <a:p>
            <a:r>
              <a:rPr lang="en-US" smtClean="0"/>
              <a:t>An EOT mark is placed after a block that is written</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smtClean="0"/>
              <a:t>File Naming</a:t>
            </a:r>
          </a:p>
        </p:txBody>
      </p:sp>
      <p:sp>
        <p:nvSpPr>
          <p:cNvPr id="51203" name="Rectangle 3"/>
          <p:cNvSpPr>
            <a:spLocks noGrp="1" noChangeArrowheads="1"/>
          </p:cNvSpPr>
          <p:nvPr>
            <p:ph type="body" idx="1"/>
          </p:nvPr>
        </p:nvSpPr>
        <p:spPr>
          <a:xfrm>
            <a:off x="1209675" y="1644650"/>
            <a:ext cx="11499850" cy="6040438"/>
          </a:xfrm>
        </p:spPr>
        <p:txBody>
          <a:bodyPr/>
          <a:lstStyle/>
          <a:p>
            <a:r>
              <a:rPr lang="en-US" smtClean="0"/>
              <a:t>The issue of naming files on removable media is especially difficult when we want to write data on a removable cartridge on one computer, and then use the cartridge in another computer.</a:t>
            </a:r>
          </a:p>
          <a:p>
            <a:endParaRPr lang="en-US" smtClean="0"/>
          </a:p>
          <a:p>
            <a:r>
              <a:rPr lang="en-US" smtClean="0"/>
              <a:t>Contemporary OSs generally leave the name space problem unsolved for removable media, and depend on applications and users to figure out how to access and interpret the data.</a:t>
            </a:r>
          </a:p>
          <a:p>
            <a:endParaRPr lang="en-US" smtClean="0"/>
          </a:p>
          <a:p>
            <a:r>
              <a:rPr lang="en-US" smtClean="0"/>
              <a:t>Some kinds of removable media (e.g., CDs) are so well standardized that all computers use them the same way.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1547813" y="554038"/>
            <a:ext cx="11504612" cy="609600"/>
          </a:xfrm>
        </p:spPr>
        <p:txBody>
          <a:bodyPr/>
          <a:lstStyle/>
          <a:p>
            <a:pPr eaLnBrk="1" hangingPunct="1"/>
            <a:r>
              <a:rPr lang="en-US" sz="4300" smtClean="0"/>
              <a:t>Hierarchical Storage Management (HSM)</a:t>
            </a:r>
          </a:p>
        </p:txBody>
      </p:sp>
      <p:sp>
        <p:nvSpPr>
          <p:cNvPr id="52227" name="Rectangle 3"/>
          <p:cNvSpPr>
            <a:spLocks noGrp="1" noChangeArrowheads="1"/>
          </p:cNvSpPr>
          <p:nvPr>
            <p:ph type="body" idx="1"/>
          </p:nvPr>
        </p:nvSpPr>
        <p:spPr>
          <a:xfrm>
            <a:off x="1209675" y="1644650"/>
            <a:ext cx="11482388" cy="6040438"/>
          </a:xfrm>
        </p:spPr>
        <p:txBody>
          <a:bodyPr/>
          <a:lstStyle/>
          <a:p>
            <a:r>
              <a:rPr lang="en-US" smtClean="0"/>
              <a:t>A hierarchical storage system extends the storage hierarchy beyond primary memory and secondary storage to incorporate tertiary storage — usually implemented as a jukebox of tapes or removable disks.</a:t>
            </a:r>
          </a:p>
          <a:p>
            <a:endParaRPr lang="en-US" smtClean="0"/>
          </a:p>
          <a:p>
            <a:r>
              <a:rPr lang="en-US" smtClean="0"/>
              <a:t>Usually incorporate tertiary storage by extending the file system</a:t>
            </a:r>
          </a:p>
          <a:p>
            <a:pPr lvl="1"/>
            <a:r>
              <a:rPr lang="en-US" smtClean="0"/>
              <a:t>Small and frequently used files remain on disk</a:t>
            </a:r>
          </a:p>
          <a:p>
            <a:pPr lvl="1"/>
            <a:r>
              <a:rPr lang="en-US" smtClean="0"/>
              <a:t>Large, old, inactive files are archived to the jukebox</a:t>
            </a:r>
          </a:p>
          <a:p>
            <a:pPr lvl="1"/>
            <a:endParaRPr lang="en-US" smtClean="0"/>
          </a:p>
          <a:p>
            <a:r>
              <a:rPr lang="en-US" smtClean="0"/>
              <a:t>HSM is usually found in supercomputing centers and other large installations that have enormous volumes of data.</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smtClean="0"/>
              <a:t>Magnetic Disks</a:t>
            </a:r>
          </a:p>
        </p:txBody>
      </p:sp>
      <p:sp>
        <p:nvSpPr>
          <p:cNvPr id="7171" name="Content Placeholder 2"/>
          <p:cNvSpPr>
            <a:spLocks noGrp="1"/>
          </p:cNvSpPr>
          <p:nvPr>
            <p:ph idx="1"/>
          </p:nvPr>
        </p:nvSpPr>
        <p:spPr>
          <a:xfrm>
            <a:off x="1209675" y="1644650"/>
            <a:ext cx="7480300" cy="6040438"/>
          </a:xfrm>
        </p:spPr>
        <p:txBody>
          <a:bodyPr/>
          <a:lstStyle/>
          <a:p>
            <a:r>
              <a:rPr lang="en-US" smtClean="0"/>
              <a:t>Platters range from .85” to 14” (historically)</a:t>
            </a:r>
          </a:p>
          <a:p>
            <a:pPr lvl="1"/>
            <a:r>
              <a:rPr lang="en-US" smtClean="0"/>
              <a:t>Commonly 3.5”, 2.5”, and 1.8”</a:t>
            </a:r>
          </a:p>
          <a:p>
            <a:r>
              <a:rPr lang="en-US" smtClean="0"/>
              <a:t>Range from 30GB to 3TB per drive</a:t>
            </a:r>
          </a:p>
          <a:p>
            <a:r>
              <a:rPr lang="en-US" smtClean="0"/>
              <a:t>Performance </a:t>
            </a:r>
          </a:p>
          <a:p>
            <a:pPr lvl="1"/>
            <a:r>
              <a:rPr lang="en-US" smtClean="0"/>
              <a:t>Transfer Rate – theoretical – 6 Gb/sec</a:t>
            </a:r>
          </a:p>
          <a:p>
            <a:pPr lvl="1"/>
            <a:r>
              <a:rPr lang="en-US" smtClean="0"/>
              <a:t>Effective Transfer Rate – real – 1Gb/sec</a:t>
            </a:r>
          </a:p>
          <a:p>
            <a:pPr lvl="1"/>
            <a:r>
              <a:rPr lang="en-US" smtClean="0"/>
              <a:t>Seek time from 3ms to 12ms – 9ms common for desktop drives</a:t>
            </a:r>
          </a:p>
          <a:p>
            <a:pPr lvl="1"/>
            <a:r>
              <a:rPr lang="en-US" smtClean="0"/>
              <a:t>Average seek time measured or calculated based on 1/3 of tracks</a:t>
            </a:r>
          </a:p>
          <a:p>
            <a:pPr lvl="1"/>
            <a:r>
              <a:rPr lang="en-US" smtClean="0"/>
              <a:t>Latency based on spindle speed</a:t>
            </a:r>
          </a:p>
          <a:p>
            <a:pPr lvl="2"/>
            <a:r>
              <a:rPr lang="en-US" smtClean="0"/>
              <a:t>1/(RPM * 60)</a:t>
            </a:r>
          </a:p>
          <a:p>
            <a:pPr lvl="1"/>
            <a:r>
              <a:rPr lang="en-US" smtClean="0"/>
              <a:t>Average latency = ½ latency</a:t>
            </a:r>
          </a:p>
          <a:p>
            <a:pPr lvl="1"/>
            <a:endParaRPr lang="en-US" smtClean="0"/>
          </a:p>
          <a:p>
            <a:endParaRPr lang="en-US" smtClean="0"/>
          </a:p>
        </p:txBody>
      </p:sp>
      <p:pic>
        <p:nvPicPr>
          <p:cNvPr id="7172" name="Picture 3"/>
          <p:cNvPicPr>
            <a:picLocks noChangeAspect="1"/>
          </p:cNvPicPr>
          <p:nvPr/>
        </p:nvPicPr>
        <p:blipFill>
          <a:blip r:embed="rId2"/>
          <a:srcRect/>
          <a:stretch>
            <a:fillRect/>
          </a:stretch>
        </p:blipFill>
        <p:spPr bwMode="auto">
          <a:xfrm>
            <a:off x="8451850" y="4610100"/>
            <a:ext cx="4972050" cy="3149600"/>
          </a:xfrm>
          <a:prstGeom prst="rect">
            <a:avLst/>
          </a:prstGeom>
          <a:noFill/>
          <a:ln w="9525">
            <a:noFill/>
            <a:miter lim="800000"/>
            <a:headEnd/>
            <a:tailEnd/>
          </a:ln>
        </p:spPr>
      </p:pic>
      <p:sp>
        <p:nvSpPr>
          <p:cNvPr id="7173" name="TextBox 4"/>
          <p:cNvSpPr txBox="1">
            <a:spLocks noChangeArrowheads="1"/>
          </p:cNvSpPr>
          <p:nvPr/>
        </p:nvSpPr>
        <p:spPr bwMode="auto">
          <a:xfrm>
            <a:off x="9405938" y="7681913"/>
            <a:ext cx="2979737" cy="377825"/>
          </a:xfrm>
          <a:prstGeom prst="rect">
            <a:avLst/>
          </a:prstGeom>
          <a:noFill/>
          <a:ln w="9525">
            <a:noFill/>
            <a:miter lim="800000"/>
            <a:headEnd/>
            <a:tailEnd/>
          </a:ln>
        </p:spPr>
        <p:txBody>
          <a:bodyPr>
            <a:spAutoFit/>
          </a:bodyPr>
          <a:lstStyle/>
          <a:p>
            <a:r>
              <a:rPr lang="en-US"/>
              <a:t>(From Wikipedia)</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en-US" smtClean="0"/>
              <a:t>Speed </a:t>
            </a:r>
          </a:p>
        </p:txBody>
      </p:sp>
      <p:sp>
        <p:nvSpPr>
          <p:cNvPr id="53251" name="Rectangle 3"/>
          <p:cNvSpPr>
            <a:spLocks noGrp="1" noChangeArrowheads="1"/>
          </p:cNvSpPr>
          <p:nvPr>
            <p:ph type="body" idx="1"/>
          </p:nvPr>
        </p:nvSpPr>
        <p:spPr>
          <a:xfrm>
            <a:off x="1209675" y="1644650"/>
            <a:ext cx="11396663" cy="6040438"/>
          </a:xfrm>
        </p:spPr>
        <p:txBody>
          <a:bodyPr/>
          <a:lstStyle/>
          <a:p>
            <a:r>
              <a:rPr lang="en-US" smtClean="0"/>
              <a:t>Two aspects of speed in tertiary storage are bandwidth and latency.</a:t>
            </a:r>
            <a:br>
              <a:rPr lang="en-US" smtClean="0"/>
            </a:br>
            <a:endParaRPr lang="en-US" smtClean="0"/>
          </a:p>
          <a:p>
            <a:r>
              <a:rPr lang="en-US" smtClean="0"/>
              <a:t>Bandwidth is measured in bytes per second.</a:t>
            </a:r>
          </a:p>
          <a:p>
            <a:pPr lvl="1"/>
            <a:r>
              <a:rPr lang="en-US" b="1" smtClean="0">
                <a:solidFill>
                  <a:srgbClr val="3366FF"/>
                </a:solidFill>
              </a:rPr>
              <a:t>Sustained bandwidth</a:t>
            </a:r>
            <a:r>
              <a:rPr lang="en-US" smtClean="0">
                <a:solidFill>
                  <a:srgbClr val="3366FF"/>
                </a:solidFill>
              </a:rPr>
              <a:t> </a:t>
            </a:r>
            <a:r>
              <a:rPr lang="en-US" smtClean="0"/>
              <a:t>– average data rate during a large transfer; # of bytes/transfer time</a:t>
            </a:r>
            <a:br>
              <a:rPr lang="en-US" smtClean="0"/>
            </a:br>
            <a:r>
              <a:rPr lang="en-US" smtClean="0"/>
              <a:t>Data rate when the data stream is actually flowing</a:t>
            </a:r>
          </a:p>
          <a:p>
            <a:pPr lvl="1"/>
            <a:r>
              <a:rPr lang="en-US" b="1" smtClean="0">
                <a:solidFill>
                  <a:srgbClr val="3366FF"/>
                </a:solidFill>
              </a:rPr>
              <a:t>Effective bandwidth</a:t>
            </a:r>
            <a:r>
              <a:rPr lang="en-US" smtClean="0">
                <a:solidFill>
                  <a:srgbClr val="3366FF"/>
                </a:solidFill>
              </a:rPr>
              <a:t> </a:t>
            </a:r>
            <a:r>
              <a:rPr lang="en-US" smtClean="0"/>
              <a:t>– average over the entire I/O time, including </a:t>
            </a:r>
            <a:r>
              <a:rPr lang="en-US" smtClean="0">
                <a:latin typeface="Courier New" charset="0"/>
                <a:cs typeface="Courier New" charset="0"/>
              </a:rPr>
              <a:t>seek()</a:t>
            </a:r>
            <a:r>
              <a:rPr lang="en-US" smtClean="0"/>
              <a:t> or </a:t>
            </a:r>
            <a:r>
              <a:rPr lang="en-US" smtClean="0">
                <a:latin typeface="Courier New" charset="0"/>
                <a:cs typeface="Courier New" charset="0"/>
              </a:rPr>
              <a:t>locate()</a:t>
            </a:r>
            <a:r>
              <a:rPr lang="en-US" smtClean="0"/>
              <a:t>, and cartridge switching</a:t>
            </a:r>
            <a:br>
              <a:rPr lang="en-US" smtClean="0"/>
            </a:br>
            <a:r>
              <a:rPr lang="en-US" smtClean="0"/>
              <a:t>Drive’s overall data rate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en-US" smtClean="0"/>
              <a:t>Speed (Cont.)</a:t>
            </a:r>
          </a:p>
        </p:txBody>
      </p:sp>
      <p:sp>
        <p:nvSpPr>
          <p:cNvPr id="54275" name="Rectangle 3"/>
          <p:cNvSpPr>
            <a:spLocks noGrp="1" noChangeArrowheads="1"/>
          </p:cNvSpPr>
          <p:nvPr>
            <p:ph type="body" idx="1"/>
          </p:nvPr>
        </p:nvSpPr>
        <p:spPr>
          <a:xfrm>
            <a:off x="1238250" y="1727200"/>
            <a:ext cx="11466513" cy="6580188"/>
          </a:xfrm>
        </p:spPr>
        <p:txBody>
          <a:bodyPr/>
          <a:lstStyle/>
          <a:p>
            <a:r>
              <a:rPr lang="en-US" b="1" smtClean="0">
                <a:solidFill>
                  <a:srgbClr val="3366FF"/>
                </a:solidFill>
              </a:rPr>
              <a:t>Access latency</a:t>
            </a:r>
            <a:r>
              <a:rPr lang="en-US" smtClean="0">
                <a:solidFill>
                  <a:srgbClr val="3366FF"/>
                </a:solidFill>
              </a:rPr>
              <a:t> </a:t>
            </a:r>
            <a:r>
              <a:rPr lang="en-US" smtClean="0"/>
              <a:t>– amount of time needed to locate data</a:t>
            </a:r>
          </a:p>
          <a:p>
            <a:pPr lvl="1"/>
            <a:r>
              <a:rPr lang="en-US" smtClean="0"/>
              <a:t>Access time for a disk – move the arm to the selected cylinder and wait for the rotational latency; &lt; 35 milliseconds</a:t>
            </a:r>
          </a:p>
          <a:p>
            <a:pPr lvl="1"/>
            <a:r>
              <a:rPr lang="en-US" smtClean="0"/>
              <a:t>Access on tape requires winding the tape reels until the selected block reaches the tape head; tens or hundreds of seconds</a:t>
            </a:r>
          </a:p>
          <a:p>
            <a:pPr lvl="1"/>
            <a:r>
              <a:rPr lang="en-US" smtClean="0"/>
              <a:t>Generally say that random access within a tape cartridge is about a thousand times slower than random access on disk</a:t>
            </a:r>
          </a:p>
          <a:p>
            <a:pPr lvl="1"/>
            <a:endParaRPr lang="en-US" sz="1100" smtClean="0"/>
          </a:p>
          <a:p>
            <a:r>
              <a:rPr lang="en-US" smtClean="0"/>
              <a:t>The low cost of tertiary storage is a result of having many cheap cartridges share a few expensive drives</a:t>
            </a:r>
          </a:p>
          <a:p>
            <a:endParaRPr lang="en-US" sz="1100" smtClean="0"/>
          </a:p>
          <a:p>
            <a:r>
              <a:rPr lang="en-US" smtClean="0"/>
              <a:t>A removable library is best devoted to the storage of infrequently used data, because the library can only satisfy a relatively small number of I/O requests per hour</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en-US" smtClean="0"/>
              <a:t>Reliability</a:t>
            </a:r>
          </a:p>
        </p:txBody>
      </p:sp>
      <p:sp>
        <p:nvSpPr>
          <p:cNvPr id="55299" name="Rectangle 3"/>
          <p:cNvSpPr>
            <a:spLocks noGrp="1" noChangeArrowheads="1"/>
          </p:cNvSpPr>
          <p:nvPr>
            <p:ph type="body" idx="1"/>
          </p:nvPr>
        </p:nvSpPr>
        <p:spPr>
          <a:xfrm>
            <a:off x="1209675" y="1644650"/>
            <a:ext cx="11453813" cy="6040438"/>
          </a:xfrm>
        </p:spPr>
        <p:txBody>
          <a:bodyPr/>
          <a:lstStyle/>
          <a:p>
            <a:r>
              <a:rPr lang="en-US" smtClean="0"/>
              <a:t>A fixed disk drive is likely to be more reliable than a removable disk or tape drive</a:t>
            </a:r>
            <a:br>
              <a:rPr lang="en-US" smtClean="0"/>
            </a:br>
            <a:endParaRPr lang="en-US" smtClean="0"/>
          </a:p>
          <a:p>
            <a:r>
              <a:rPr lang="en-US" smtClean="0"/>
              <a:t>An optical cartridge is likely to be more reliable than a magnetic disk or tape</a:t>
            </a:r>
            <a:br>
              <a:rPr lang="en-US" smtClean="0"/>
            </a:br>
            <a:endParaRPr lang="en-US" smtClean="0"/>
          </a:p>
          <a:p>
            <a:r>
              <a:rPr lang="en-US" smtClean="0"/>
              <a:t>A head crash in a fixed hard disk generally destroys the data, whereas the failure of a tape drive or optical disk drive often leaves the data cartridge unharmed</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en-US" smtClean="0"/>
              <a:t>Cost</a:t>
            </a:r>
          </a:p>
        </p:txBody>
      </p:sp>
      <p:sp>
        <p:nvSpPr>
          <p:cNvPr id="56323" name="Rectangle 3"/>
          <p:cNvSpPr>
            <a:spLocks noGrp="1" noChangeArrowheads="1"/>
          </p:cNvSpPr>
          <p:nvPr>
            <p:ph type="body" idx="1"/>
          </p:nvPr>
        </p:nvSpPr>
        <p:spPr>
          <a:xfrm>
            <a:off x="1209675" y="1644650"/>
            <a:ext cx="11453813" cy="6040438"/>
          </a:xfrm>
        </p:spPr>
        <p:txBody>
          <a:bodyPr/>
          <a:lstStyle/>
          <a:p>
            <a:r>
              <a:rPr lang="en-US" smtClean="0"/>
              <a:t>Main memory is much more expensive than disk storage</a:t>
            </a:r>
            <a:br>
              <a:rPr lang="en-US" smtClean="0"/>
            </a:br>
            <a:endParaRPr lang="en-US" smtClean="0"/>
          </a:p>
          <a:p>
            <a:r>
              <a:rPr lang="en-US" smtClean="0"/>
              <a:t>The cost per megabyte of hard disk storage is competitive with magnetic tape if only one tape is used per drive</a:t>
            </a:r>
            <a:br>
              <a:rPr lang="en-US" smtClean="0"/>
            </a:br>
            <a:endParaRPr lang="en-US" smtClean="0"/>
          </a:p>
          <a:p>
            <a:r>
              <a:rPr lang="en-US" smtClean="0"/>
              <a:t>The cheapest tape drives and the cheapest disk drives have had about the same storage capacity over the years</a:t>
            </a:r>
            <a:br>
              <a:rPr lang="en-US" smtClean="0"/>
            </a:br>
            <a:endParaRPr lang="en-US" smtClean="0"/>
          </a:p>
          <a:p>
            <a:r>
              <a:rPr lang="en-US" smtClean="0"/>
              <a:t>Tertiary storage gives a cost savings only when the number of cartridges is considerably larger than the number of drives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1371600" y="114300"/>
            <a:ext cx="11658600" cy="1125538"/>
          </a:xfrm>
        </p:spPr>
        <p:txBody>
          <a:bodyPr/>
          <a:lstStyle/>
          <a:p>
            <a:pPr eaLnBrk="1" hangingPunct="1"/>
            <a:r>
              <a:rPr lang="en-US" sz="4000" smtClean="0"/>
              <a:t>Price per Megabyte of DRAM </a:t>
            </a:r>
            <a:br>
              <a:rPr lang="en-US" sz="4000" smtClean="0"/>
            </a:br>
            <a:r>
              <a:rPr lang="en-US" sz="4000" smtClean="0"/>
              <a:t>From 1981 to 2004</a:t>
            </a:r>
          </a:p>
        </p:txBody>
      </p:sp>
      <p:pic>
        <p:nvPicPr>
          <p:cNvPr id="57347" name="Picture 6"/>
          <p:cNvPicPr>
            <a:picLocks noChangeAspect="1" noChangeArrowheads="1"/>
          </p:cNvPicPr>
          <p:nvPr/>
        </p:nvPicPr>
        <p:blipFill>
          <a:blip r:embed="rId3"/>
          <a:srcRect/>
          <a:stretch>
            <a:fillRect/>
          </a:stretch>
        </p:blipFill>
        <p:spPr bwMode="auto">
          <a:xfrm>
            <a:off x="1704975" y="1538288"/>
            <a:ext cx="10137775" cy="6562725"/>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1666875" y="101600"/>
            <a:ext cx="11658600" cy="1125538"/>
          </a:xfrm>
        </p:spPr>
        <p:txBody>
          <a:bodyPr/>
          <a:lstStyle/>
          <a:p>
            <a:pPr eaLnBrk="1" hangingPunct="1"/>
            <a:r>
              <a:rPr lang="en-US" sz="4000" smtClean="0"/>
              <a:t>Price per Megabyte of Magnetic Hard Disk</a:t>
            </a:r>
            <a:br>
              <a:rPr lang="en-US" sz="4000" smtClean="0"/>
            </a:br>
            <a:r>
              <a:rPr lang="en-US" sz="4000" smtClean="0"/>
              <a:t>From 1981 to 2004</a:t>
            </a:r>
          </a:p>
        </p:txBody>
      </p:sp>
      <p:pic>
        <p:nvPicPr>
          <p:cNvPr id="58371" name="Picture 5"/>
          <p:cNvPicPr>
            <a:picLocks noChangeAspect="1" noChangeArrowheads="1"/>
          </p:cNvPicPr>
          <p:nvPr/>
        </p:nvPicPr>
        <p:blipFill>
          <a:blip r:embed="rId3"/>
          <a:srcRect/>
          <a:stretch>
            <a:fillRect/>
          </a:stretch>
        </p:blipFill>
        <p:spPr bwMode="auto">
          <a:xfrm>
            <a:off x="1428750" y="1549400"/>
            <a:ext cx="10458450" cy="6789738"/>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985838" y="471488"/>
            <a:ext cx="12344400" cy="768350"/>
          </a:xfrm>
        </p:spPr>
        <p:txBody>
          <a:bodyPr/>
          <a:lstStyle/>
          <a:p>
            <a:pPr eaLnBrk="1" hangingPunct="1"/>
            <a:r>
              <a:rPr lang="en-US" sz="4000" smtClean="0"/>
              <a:t>Price per Megabyte of a Tape Drive</a:t>
            </a:r>
            <a:br>
              <a:rPr lang="en-US" sz="4000" smtClean="0"/>
            </a:br>
            <a:r>
              <a:rPr lang="en-US" sz="4000" smtClean="0"/>
              <a:t>From 1984-2000</a:t>
            </a:r>
          </a:p>
        </p:txBody>
      </p:sp>
      <p:pic>
        <p:nvPicPr>
          <p:cNvPr id="59395" name="Picture 6"/>
          <p:cNvPicPr>
            <a:picLocks noChangeAspect="1" noChangeArrowheads="1"/>
          </p:cNvPicPr>
          <p:nvPr/>
        </p:nvPicPr>
        <p:blipFill>
          <a:blip r:embed="rId3"/>
          <a:srcRect/>
          <a:stretch>
            <a:fillRect/>
          </a:stretch>
        </p:blipFill>
        <p:spPr bwMode="auto">
          <a:xfrm>
            <a:off x="1370013" y="1801813"/>
            <a:ext cx="10007600" cy="6423025"/>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ctrTitle"/>
          </p:nvPr>
        </p:nvSpPr>
        <p:spPr>
          <a:xfrm>
            <a:off x="1028700" y="914400"/>
            <a:ext cx="11658600" cy="2836863"/>
          </a:xfrm>
        </p:spPr>
        <p:txBody>
          <a:bodyPr/>
          <a:lstStyle/>
          <a:p>
            <a:pPr eaLnBrk="1" hangingPunct="1"/>
            <a:r>
              <a:rPr lang="en-US" smtClean="0"/>
              <a:t>End of Chapter 12</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smtClean="0"/>
              <a:t>Magnetic Disk Performance</a:t>
            </a:r>
          </a:p>
        </p:txBody>
      </p:sp>
      <p:sp>
        <p:nvSpPr>
          <p:cNvPr id="8195" name="Content Placeholder 2"/>
          <p:cNvSpPr>
            <a:spLocks noGrp="1"/>
          </p:cNvSpPr>
          <p:nvPr>
            <p:ph idx="1"/>
          </p:nvPr>
        </p:nvSpPr>
        <p:spPr/>
        <p:txBody>
          <a:bodyPr/>
          <a:lstStyle/>
          <a:p>
            <a:r>
              <a:rPr lang="en-US" b="1" smtClean="0">
                <a:solidFill>
                  <a:srgbClr val="3366FF"/>
                </a:solidFill>
              </a:rPr>
              <a:t>Access Latency </a:t>
            </a:r>
            <a:r>
              <a:rPr lang="en-US" smtClean="0"/>
              <a:t>= </a:t>
            </a:r>
            <a:r>
              <a:rPr lang="en-US" b="1" smtClean="0">
                <a:solidFill>
                  <a:srgbClr val="3366FF"/>
                </a:solidFill>
              </a:rPr>
              <a:t>Average access time </a:t>
            </a:r>
            <a:r>
              <a:rPr lang="en-US" smtClean="0"/>
              <a:t>= average seek time + average latency</a:t>
            </a:r>
          </a:p>
          <a:p>
            <a:pPr lvl="1"/>
            <a:r>
              <a:rPr lang="en-US" smtClean="0"/>
              <a:t>For fastest disk 3ms + 2ms = 5ms</a:t>
            </a:r>
          </a:p>
          <a:p>
            <a:pPr lvl="1"/>
            <a:r>
              <a:rPr lang="en-US" smtClean="0"/>
              <a:t>For slow disk 9ms + 5.56ms = 14.56ms</a:t>
            </a:r>
          </a:p>
          <a:p>
            <a:r>
              <a:rPr lang="en-US" smtClean="0"/>
              <a:t>Average I/O time = average access time + (amount to transfer / transfer rate) + controller overhead</a:t>
            </a:r>
          </a:p>
          <a:p>
            <a:r>
              <a:rPr lang="en-US" smtClean="0"/>
              <a:t>For example to transfer a 4KB block on a 7200 RPM disk with a 5ms average seek time, 1Gb/sec transfer rate with a .1ms controller overhead =</a:t>
            </a:r>
          </a:p>
          <a:p>
            <a:pPr lvl="1"/>
            <a:r>
              <a:rPr lang="en-US" smtClean="0"/>
              <a:t>5ms + 4.17ms + 4KB / 1Gb/sec + 0.1ms =</a:t>
            </a:r>
          </a:p>
          <a:p>
            <a:pPr lvl="1"/>
            <a:r>
              <a:rPr lang="en-US" smtClean="0"/>
              <a:t>9.27ms + 4 / 131072 sec = </a:t>
            </a:r>
          </a:p>
          <a:p>
            <a:pPr lvl="1"/>
            <a:r>
              <a:rPr lang="en-US" smtClean="0"/>
              <a:t>9.27ms + .12ms = 9.39ms</a:t>
            </a:r>
          </a:p>
          <a:p>
            <a:endParaRPr lang="en-US" smtClean="0"/>
          </a:p>
          <a:p>
            <a:endParaRPr lang="en-US" smtClean="0"/>
          </a:p>
          <a:p>
            <a:endParaRPr lang="en-US" smtClean="0"/>
          </a:p>
          <a:p>
            <a:endParaRPr lang="en-US" smtClean="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4"/>
          <p:cNvSpPr>
            <a:spLocks noGrp="1" noChangeArrowheads="1"/>
          </p:cNvSpPr>
          <p:nvPr>
            <p:ph type="title"/>
          </p:nvPr>
        </p:nvSpPr>
        <p:spPr>
          <a:xfrm>
            <a:off x="1738313" y="369888"/>
            <a:ext cx="11291887" cy="768350"/>
          </a:xfrm>
        </p:spPr>
        <p:txBody>
          <a:bodyPr/>
          <a:lstStyle/>
          <a:p>
            <a:pPr eaLnBrk="1" hangingPunct="1"/>
            <a:r>
              <a:rPr lang="en-US" smtClean="0"/>
              <a:t>Moving-head Disk Mechanism</a:t>
            </a:r>
          </a:p>
        </p:txBody>
      </p:sp>
      <p:pic>
        <p:nvPicPr>
          <p:cNvPr id="9219" name="Picture 4" descr="12"/>
          <p:cNvPicPr>
            <a:picLocks noChangeAspect="1" noChangeArrowheads="1"/>
          </p:cNvPicPr>
          <p:nvPr/>
        </p:nvPicPr>
        <p:blipFill>
          <a:blip r:embed="rId3"/>
          <a:srcRect/>
          <a:stretch>
            <a:fillRect/>
          </a:stretch>
        </p:blipFill>
        <p:spPr bwMode="auto">
          <a:xfrm>
            <a:off x="1631950" y="1325563"/>
            <a:ext cx="10750550" cy="69310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smtClean="0"/>
              <a:t>The First Commercial Disk Drive</a:t>
            </a:r>
          </a:p>
        </p:txBody>
      </p:sp>
      <p:pic>
        <p:nvPicPr>
          <p:cNvPr id="10243" name="Picture 2"/>
          <p:cNvPicPr>
            <a:picLocks noChangeAspect="1"/>
          </p:cNvPicPr>
          <p:nvPr/>
        </p:nvPicPr>
        <p:blipFill>
          <a:blip r:embed="rId2"/>
          <a:srcRect/>
          <a:stretch>
            <a:fillRect/>
          </a:stretch>
        </p:blipFill>
        <p:spPr bwMode="auto">
          <a:xfrm>
            <a:off x="2455863" y="1485900"/>
            <a:ext cx="5715000" cy="6400800"/>
          </a:xfrm>
          <a:prstGeom prst="rect">
            <a:avLst/>
          </a:prstGeom>
          <a:noFill/>
          <a:ln w="9525">
            <a:noFill/>
            <a:miter lim="800000"/>
            <a:headEnd/>
            <a:tailEnd/>
          </a:ln>
        </p:spPr>
      </p:pic>
      <p:sp>
        <p:nvSpPr>
          <p:cNvPr id="10244" name="TextBox 3"/>
          <p:cNvSpPr txBox="1">
            <a:spLocks noChangeArrowheads="1"/>
          </p:cNvSpPr>
          <p:nvPr/>
        </p:nvSpPr>
        <p:spPr bwMode="auto">
          <a:xfrm>
            <a:off x="8391525" y="2265363"/>
            <a:ext cx="4994275" cy="2347912"/>
          </a:xfrm>
          <a:prstGeom prst="rect">
            <a:avLst/>
          </a:prstGeom>
          <a:noFill/>
          <a:ln w="9525">
            <a:noFill/>
            <a:miter lim="800000"/>
            <a:headEnd/>
            <a:tailEnd/>
          </a:ln>
        </p:spPr>
        <p:txBody>
          <a:bodyPr lIns="130622" tIns="65311" rIns="130622" bIns="65311">
            <a:spAutoFit/>
          </a:bodyPr>
          <a:lstStyle/>
          <a:p>
            <a:r>
              <a:rPr lang="en-US"/>
              <a:t>1956</a:t>
            </a:r>
          </a:p>
          <a:p>
            <a:r>
              <a:rPr lang="en-US"/>
              <a:t>IBM RAMDAC computer included the IBM Model 350 disk storage system</a:t>
            </a:r>
          </a:p>
          <a:p>
            <a:endParaRPr lang="en-US"/>
          </a:p>
          <a:p>
            <a:r>
              <a:rPr lang="en-US"/>
              <a:t>5M (7 bit) characters</a:t>
            </a:r>
          </a:p>
          <a:p>
            <a:r>
              <a:rPr lang="en-US"/>
              <a:t>50 x 24” platters</a:t>
            </a:r>
          </a:p>
          <a:p>
            <a:r>
              <a:rPr lang="en-US"/>
              <a:t>Access time = &lt; 1 second</a:t>
            </a:r>
          </a:p>
          <a:p>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1574800" y="369888"/>
            <a:ext cx="11455400" cy="768350"/>
          </a:xfrm>
        </p:spPr>
        <p:txBody>
          <a:bodyPr/>
          <a:lstStyle/>
          <a:p>
            <a:pPr eaLnBrk="1" hangingPunct="1"/>
            <a:r>
              <a:rPr lang="en-US" sz="4000" smtClean="0"/>
              <a:t>Magnetic Tape</a:t>
            </a:r>
          </a:p>
        </p:txBody>
      </p:sp>
      <p:sp>
        <p:nvSpPr>
          <p:cNvPr id="11267" name="Rectangle 3"/>
          <p:cNvSpPr>
            <a:spLocks noGrp="1" noChangeArrowheads="1"/>
          </p:cNvSpPr>
          <p:nvPr>
            <p:ph type="body" idx="1"/>
          </p:nvPr>
        </p:nvSpPr>
        <p:spPr/>
        <p:txBody>
          <a:bodyPr/>
          <a:lstStyle/>
          <a:p>
            <a:r>
              <a:rPr lang="en-US" smtClean="0"/>
              <a:t>Was early secondary-storage medium</a:t>
            </a:r>
          </a:p>
          <a:p>
            <a:pPr lvl="1"/>
            <a:r>
              <a:rPr lang="en-US" smtClean="0"/>
              <a:t>Evolved from open spools to cartridges</a:t>
            </a:r>
          </a:p>
          <a:p>
            <a:r>
              <a:rPr lang="en-US" smtClean="0"/>
              <a:t>Relatively permanent and holds large quantities of data</a:t>
            </a:r>
          </a:p>
          <a:p>
            <a:r>
              <a:rPr lang="en-US" smtClean="0"/>
              <a:t>Access time slow</a:t>
            </a:r>
          </a:p>
          <a:p>
            <a:r>
              <a:rPr lang="en-US" smtClean="0"/>
              <a:t>Random access ~1000 times slower than disk</a:t>
            </a:r>
          </a:p>
          <a:p>
            <a:r>
              <a:rPr lang="en-US" smtClean="0"/>
              <a:t>Mainly used for backup, storage of infrequently-used data, transfer medium 	between systems</a:t>
            </a:r>
          </a:p>
          <a:p>
            <a:r>
              <a:rPr lang="en-US" smtClean="0"/>
              <a:t>Kept in spool and wound or rewound past read-write head</a:t>
            </a:r>
          </a:p>
          <a:p>
            <a:r>
              <a:rPr lang="en-US" smtClean="0"/>
              <a:t>Once data under head, transfer rates comparable to disk</a:t>
            </a:r>
          </a:p>
          <a:p>
            <a:pPr lvl="1"/>
            <a:r>
              <a:rPr lang="en-US" smtClean="0"/>
              <a:t>140MB/sec and greater</a:t>
            </a:r>
          </a:p>
          <a:p>
            <a:r>
              <a:rPr lang="en-US" smtClean="0"/>
              <a:t>200GB to 1.5TB typical storage</a:t>
            </a:r>
          </a:p>
          <a:p>
            <a:r>
              <a:rPr lang="en-US" smtClean="0"/>
              <a:t>Common technologies are LTO-{3,4,5} and T10000</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os-8">
  <a:themeElements>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os-8">
      <a:majorFont>
        <a:latin typeface="Arial"/>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lnDef>
  </a:objectDefaults>
  <a:extraClrSchemeLst>
    <a:extraClrScheme>
      <a:clrScheme name="os-8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os-8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os-8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os-8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os-8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OS8</Template>
  <TotalTime>8128</TotalTime>
  <Words>2859</Words>
  <Application>Microsoft Office PowerPoint</Application>
  <PresentationFormat>Custom</PresentationFormat>
  <Paragraphs>426</Paragraphs>
  <Slides>57</Slides>
  <Notes>52</Notes>
  <HiddenSlides>19</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57</vt:i4>
      </vt:variant>
    </vt:vector>
  </HeadingPairs>
  <TitlesOfParts>
    <vt:vector size="67" baseType="lpstr">
      <vt:lpstr>ＭＳ Ｐゴシック</vt:lpstr>
      <vt:lpstr>Arial</vt:lpstr>
      <vt:lpstr>Courier New</vt:lpstr>
      <vt:lpstr>Helvetica</vt:lpstr>
      <vt:lpstr>Monotype Sorts</vt:lpstr>
      <vt:lpstr>Symbol</vt:lpstr>
      <vt:lpstr>Times New Roman</vt:lpstr>
      <vt:lpstr>Verdana</vt:lpstr>
      <vt:lpstr>Webdings</vt:lpstr>
      <vt:lpstr>os-8</vt:lpstr>
      <vt:lpstr>Chapter 12:  Mass-Storage Systems</vt:lpstr>
      <vt:lpstr>Chapter 12:  Mass-Storage Systems</vt:lpstr>
      <vt:lpstr>Objectives</vt:lpstr>
      <vt:lpstr>Overview of Mass Storage Structure</vt:lpstr>
      <vt:lpstr>Magnetic Disks</vt:lpstr>
      <vt:lpstr>Magnetic Disk Performance</vt:lpstr>
      <vt:lpstr>Moving-head Disk Mechanism</vt:lpstr>
      <vt:lpstr>The First Commercial Disk Drive</vt:lpstr>
      <vt:lpstr>Magnetic Tape</vt:lpstr>
      <vt:lpstr>Disk Structure</vt:lpstr>
      <vt:lpstr>Disk Attachment</vt:lpstr>
      <vt:lpstr>Storage Array</vt:lpstr>
      <vt:lpstr>Storage Area Network</vt:lpstr>
      <vt:lpstr>Storage Area Network (Cont.)</vt:lpstr>
      <vt:lpstr>Network-Attached Storage</vt:lpstr>
      <vt:lpstr>Disk Scheduling</vt:lpstr>
      <vt:lpstr>Disk Scheduling (Cont.)</vt:lpstr>
      <vt:lpstr>FCFS</vt:lpstr>
      <vt:lpstr>SSTF</vt:lpstr>
      <vt:lpstr>SSTF (Cont.)</vt:lpstr>
      <vt:lpstr>SCAN</vt:lpstr>
      <vt:lpstr>SCAN (Cont.)</vt:lpstr>
      <vt:lpstr>C-SCAN</vt:lpstr>
      <vt:lpstr>C-SCAN (Cont.)</vt:lpstr>
      <vt:lpstr>LOOK and C-LOOK</vt:lpstr>
      <vt:lpstr>C-LOOK (Cont.)</vt:lpstr>
      <vt:lpstr>Selecting a Disk-Scheduling Algorithm</vt:lpstr>
      <vt:lpstr>Disk Management</vt:lpstr>
      <vt:lpstr>Booting from a Disk in Windows 2000</vt:lpstr>
      <vt:lpstr>Swap-Space Management</vt:lpstr>
      <vt:lpstr>Data Structures for Swapping on  Linux Systems</vt:lpstr>
      <vt:lpstr>RAID Structure</vt:lpstr>
      <vt:lpstr>RAID (Cont.)</vt:lpstr>
      <vt:lpstr>RAID Levels</vt:lpstr>
      <vt:lpstr>RAID (0 + 1) and (1 + 0)</vt:lpstr>
      <vt:lpstr>Extensions</vt:lpstr>
      <vt:lpstr>ZFS Checksums All Metadata and Data</vt:lpstr>
      <vt:lpstr>Traditional and Pooled Storage</vt:lpstr>
      <vt:lpstr>Stable-Storage Implementation</vt:lpstr>
      <vt:lpstr>Tertiary Storage Devices</vt:lpstr>
      <vt:lpstr>Removable Disks</vt:lpstr>
      <vt:lpstr>Removable Disks (Cont.)</vt:lpstr>
      <vt:lpstr>WORM Disks</vt:lpstr>
      <vt:lpstr>Tapes</vt:lpstr>
      <vt:lpstr>Operating System Support</vt:lpstr>
      <vt:lpstr>Application Interface</vt:lpstr>
      <vt:lpstr>Tape Drives</vt:lpstr>
      <vt:lpstr>File Naming</vt:lpstr>
      <vt:lpstr>Hierarchical Storage Management (HSM)</vt:lpstr>
      <vt:lpstr>Speed </vt:lpstr>
      <vt:lpstr>Speed (Cont.)</vt:lpstr>
      <vt:lpstr>Reliability</vt:lpstr>
      <vt:lpstr>Cost</vt:lpstr>
      <vt:lpstr>Price per Megabyte of DRAM  From 1981 to 2004</vt:lpstr>
      <vt:lpstr>Price per Megabyte of Magnetic Hard Disk From 1981 to 2004</vt:lpstr>
      <vt:lpstr>Price per Megabyte of a Tape Drive From 1984-2000</vt:lpstr>
      <vt:lpstr>End of Chapter 12</vt:lpstr>
    </vt:vector>
  </TitlesOfParts>
  <Company>Lucent Technologies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1.01</dc:title>
  <dc:creator>Lucent End User</dc:creator>
  <cp:lastModifiedBy>Mahe</cp:lastModifiedBy>
  <cp:revision>142</cp:revision>
  <cp:lastPrinted>2011-04-11T19:58:11Z</cp:lastPrinted>
  <dcterms:created xsi:type="dcterms:W3CDTF">2011-04-11T19:57:28Z</dcterms:created>
  <dcterms:modified xsi:type="dcterms:W3CDTF">2015-10-29T08:42:06Z</dcterms:modified>
</cp:coreProperties>
</file>