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81" r:id="rId2"/>
    <p:sldId id="263" r:id="rId3"/>
    <p:sldId id="284" r:id="rId4"/>
    <p:sldId id="264" r:id="rId5"/>
    <p:sldId id="285" r:id="rId6"/>
    <p:sldId id="291" r:id="rId7"/>
    <p:sldId id="265" r:id="rId8"/>
    <p:sldId id="266" r:id="rId9"/>
    <p:sldId id="267" r:id="rId10"/>
    <p:sldId id="287" r:id="rId11"/>
    <p:sldId id="279" r:id="rId12"/>
    <p:sldId id="268" r:id="rId13"/>
    <p:sldId id="269" r:id="rId14"/>
    <p:sldId id="270" r:id="rId15"/>
    <p:sldId id="259" r:id="rId16"/>
    <p:sldId id="260" r:id="rId17"/>
    <p:sldId id="261" r:id="rId18"/>
    <p:sldId id="262" r:id="rId19"/>
    <p:sldId id="271" r:id="rId20"/>
    <p:sldId id="288" r:id="rId21"/>
    <p:sldId id="289" r:id="rId22"/>
    <p:sldId id="290" r:id="rId23"/>
    <p:sldId id="286" r:id="rId24"/>
    <p:sldId id="282" r:id="rId25"/>
    <p:sldId id="275" r:id="rId26"/>
    <p:sldId id="276" r:id="rId27"/>
    <p:sldId id="277" r:id="rId28"/>
    <p:sldId id="280" r:id="rId29"/>
    <p:sldId id="278" r:id="rId30"/>
    <p:sldId id="283" r:id="rId31"/>
  </p:sldIdLst>
  <p:sldSz cx="13716000" cy="9144000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19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46" y="78"/>
      </p:cViewPr>
      <p:guideLst>
        <p:guide orient="horz" pos="1530"/>
        <p:guide pos="1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t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t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128" tIns="44064" rIns="88128" bIns="44064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6E99E0AE-A3E6-4600-BD4B-CD9E8BFE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0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0" tIns="46509" rIns="93020" bIns="46509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Helvetica" charset="0"/>
              </a:defRPr>
            </a:lvl1pPr>
          </a:lstStyle>
          <a:p>
            <a:pPr>
              <a:defRPr/>
            </a:pPr>
            <a:fld id="{A6421A13-34DB-4103-AEB3-8939EB33E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1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EEFA8-957A-40BD-978C-9D830F4CFE7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874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96B8D-AD00-4174-825C-5717535FB1C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9624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7FC33-3E28-4563-ABE1-8AACFD7FD6B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82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47894-E9E3-4BF6-8CC5-870058787DD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4387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F8BD6-991A-48FC-95BF-F2E58FE65E1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5635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24755-2062-4E1E-9D7B-EA130E418DC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032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45FF1-BA31-4B1E-8E87-1CA8B2E64E1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1640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87DCF-9456-4DC0-AA5B-5C070C7A737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1378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14BA5-67AD-4E14-8C2C-1B6C65A4C70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0091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BB438-F37C-4040-A832-EF441DC9606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109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C8B04-4664-4326-88BA-C87F8765F32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80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9F2DD-ED10-4511-8A3D-A52813D6B1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6249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8E876-AA90-49CC-A882-7BA301B3890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9445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89445-D780-4F3D-94FA-F1A1B3A45CD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6714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65722-6B8F-4166-9796-3B20387A9AE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4943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76325-D114-4C51-AE9C-D5A7C5AE58D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4983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680FD-6C97-4D9D-97A2-947C29D1C80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1164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FEF64-A59A-42EF-87A6-E5861E886FF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539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531FB-5EAA-4768-AE0E-207393A8BE6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265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6EA46-6414-40F0-ACA3-6EEBC07AEE4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117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0BB7D-8675-4A03-BC15-3EECF108AB1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489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E1506-7AAB-49DE-8C57-70BA177BAE4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610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64CB6-C6A2-485F-847F-C8CCDEC032E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7582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23252-A5C3-44F9-8628-D32CAE80DA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419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3EB31-8EC0-489A-9B51-EFDA77F974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987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Operating System Concepts– 8</a:t>
            </a:r>
            <a:r>
              <a:rPr lang="en-US" sz="14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eaLnBrk="0" hangingPunct="0">
              <a:defRPr/>
            </a:pPr>
            <a:endParaRPr lang="en-US" sz="1800">
              <a:cs typeface="ＭＳ Ｐゴシック" charset="-128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 eaLnBrk="0" hangingPunct="0">
              <a:defRPr/>
            </a:pPr>
            <a:endParaRPr lang="en-US" sz="1800">
              <a:ea typeface="+mn-ea"/>
            </a:endParaRP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354763" y="8818563"/>
            <a:ext cx="730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14.</a:t>
            </a:r>
            <a:fld id="{A6201BA5-8E18-419E-B48C-F81FA85551E7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14:  Protection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Multics Benefits and Limits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Ring / hierarchical structure provided more than the basic kernel / user or root / normal user design</a:t>
            </a:r>
          </a:p>
          <a:p>
            <a:endParaRPr lang="en-US" smtClean="0"/>
          </a:p>
          <a:p>
            <a:r>
              <a:rPr lang="en-US" smtClean="0"/>
              <a:t>Fairly complex -&gt; more overhead</a:t>
            </a:r>
          </a:p>
          <a:p>
            <a:endParaRPr lang="en-US" smtClean="0"/>
          </a:p>
          <a:p>
            <a:r>
              <a:rPr lang="en-US" smtClean="0"/>
              <a:t>But does not allow strict need-to-know</a:t>
            </a:r>
          </a:p>
          <a:p>
            <a:pPr lvl="1"/>
            <a:r>
              <a:rPr lang="en-US" smtClean="0"/>
              <a:t>Object accessible in D</a:t>
            </a:r>
            <a:r>
              <a:rPr lang="en-US" baseline="-25000" smtClean="0"/>
              <a:t>j</a:t>
            </a:r>
            <a:r>
              <a:rPr lang="en-US" smtClean="0"/>
              <a:t> but not in D</a:t>
            </a:r>
            <a:r>
              <a:rPr lang="en-US" baseline="-25000" smtClean="0"/>
              <a:t>i</a:t>
            </a:r>
            <a:r>
              <a:rPr lang="en-US" smtClean="0"/>
              <a:t>, then </a:t>
            </a:r>
            <a:r>
              <a:rPr lang="en-US" i="1" smtClean="0"/>
              <a:t>j</a:t>
            </a:r>
            <a:r>
              <a:rPr lang="en-US" smtClean="0"/>
              <a:t> must be &lt; </a:t>
            </a:r>
            <a:r>
              <a:rPr lang="en-US" i="1" smtClean="0"/>
              <a:t>i</a:t>
            </a:r>
          </a:p>
          <a:p>
            <a:pPr lvl="1"/>
            <a:r>
              <a:rPr lang="en-US" smtClean="0"/>
              <a:t>But then every segment accessible in D</a:t>
            </a:r>
            <a:r>
              <a:rPr lang="en-US" baseline="-25000" smtClean="0"/>
              <a:t>i</a:t>
            </a:r>
            <a:r>
              <a:rPr lang="en-US" smtClean="0"/>
              <a:t> also accessible in D</a:t>
            </a:r>
            <a:r>
              <a:rPr lang="en-US" baseline="-25000" smtClean="0"/>
              <a:t>j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smtClean="0"/>
              <a:t>Access Matrix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82375" cy="6040438"/>
          </a:xfrm>
        </p:spPr>
        <p:txBody>
          <a:bodyPr/>
          <a:lstStyle/>
          <a:p>
            <a:r>
              <a:rPr lang="en-US" smtClean="0"/>
              <a:t>View protection as a matrix (</a:t>
            </a:r>
            <a:r>
              <a:rPr lang="en-US" i="1" smtClean="0"/>
              <a:t>access matrix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Rows represent domains</a:t>
            </a:r>
          </a:p>
          <a:p>
            <a:endParaRPr lang="en-US" smtClean="0"/>
          </a:p>
          <a:p>
            <a:r>
              <a:rPr lang="en-US" smtClean="0"/>
              <a:t>Columns represent objects</a:t>
            </a:r>
          </a:p>
          <a:p>
            <a:endParaRPr lang="en-US" smtClean="0"/>
          </a:p>
          <a:p>
            <a:r>
              <a:rPr lang="en-US" i="1" smtClean="0"/>
              <a:t>Access(i, j)</a:t>
            </a:r>
            <a:r>
              <a:rPr lang="en-US" smtClean="0"/>
              <a:t> is the set of operations that a process executing in Domain</a:t>
            </a:r>
            <a:r>
              <a:rPr lang="en-US" baseline="-25000" smtClean="0"/>
              <a:t>i</a:t>
            </a:r>
            <a:r>
              <a:rPr lang="en-US" smtClean="0"/>
              <a:t> can invoke on Object</a:t>
            </a:r>
            <a:r>
              <a:rPr lang="en-US" baseline="-2500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Matrix</a:t>
            </a:r>
          </a:p>
        </p:txBody>
      </p:sp>
      <p:pic>
        <p:nvPicPr>
          <p:cNvPr id="1331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919288"/>
            <a:ext cx="103568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369888"/>
            <a:ext cx="12007850" cy="768350"/>
          </a:xfrm>
        </p:spPr>
        <p:txBody>
          <a:bodyPr/>
          <a:lstStyle/>
          <a:p>
            <a:pPr eaLnBrk="1" hangingPunct="1"/>
            <a:r>
              <a:rPr lang="en-US" smtClean="0"/>
              <a:t>Use of Access Matrix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smtClean="0"/>
              <a:t>If a process in Domain </a:t>
            </a:r>
            <a:r>
              <a:rPr lang="en-US" i="1" smtClean="0"/>
              <a:t>D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tries to do “op” on object</a:t>
            </a:r>
            <a:r>
              <a:rPr lang="en-US" i="1" smtClean="0"/>
              <a:t> O</a:t>
            </a:r>
            <a:r>
              <a:rPr lang="en-US" i="1" baseline="-25000" smtClean="0"/>
              <a:t>j</a:t>
            </a:r>
            <a:r>
              <a:rPr lang="en-US" smtClean="0"/>
              <a:t>, then “op” must be in the access matrix</a:t>
            </a:r>
          </a:p>
          <a:p>
            <a:endParaRPr lang="en-US" smtClean="0"/>
          </a:p>
          <a:p>
            <a:r>
              <a:rPr lang="en-US" smtClean="0"/>
              <a:t>User who creates object can define access column for that object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Can be expanded to dynamic protection</a:t>
            </a:r>
          </a:p>
          <a:p>
            <a:pPr lvl="1"/>
            <a:r>
              <a:rPr lang="en-US" smtClean="0"/>
              <a:t>Operations to add, delete access rights</a:t>
            </a:r>
          </a:p>
          <a:p>
            <a:pPr lvl="1"/>
            <a:r>
              <a:rPr lang="en-US" smtClean="0"/>
              <a:t>Special access rights:</a:t>
            </a:r>
          </a:p>
          <a:p>
            <a:pPr lvl="2"/>
            <a:r>
              <a:rPr lang="en-US" i="1" smtClean="0"/>
              <a:t>owner of O</a:t>
            </a:r>
            <a:r>
              <a:rPr lang="en-US" i="1" baseline="-25000" smtClean="0"/>
              <a:t>i</a:t>
            </a:r>
            <a:endParaRPr lang="en-US" i="1" smtClean="0"/>
          </a:p>
          <a:p>
            <a:pPr lvl="2"/>
            <a:r>
              <a:rPr lang="en-US" i="1" smtClean="0"/>
              <a:t>copy op from O</a:t>
            </a:r>
            <a:r>
              <a:rPr lang="en-US" i="1" baseline="-25000" smtClean="0"/>
              <a:t>i</a:t>
            </a:r>
            <a:r>
              <a:rPr lang="en-US" i="1" smtClean="0"/>
              <a:t> to O</a:t>
            </a:r>
            <a:r>
              <a:rPr lang="en-US" i="1" baseline="-25000" smtClean="0"/>
              <a:t>j </a:t>
            </a:r>
            <a:r>
              <a:rPr lang="en-US" i="1" smtClean="0"/>
              <a:t>(denoted by “*”)</a:t>
            </a:r>
          </a:p>
          <a:p>
            <a:pPr lvl="2"/>
            <a:r>
              <a:rPr lang="en-US" i="1" smtClean="0"/>
              <a:t>control – D</a:t>
            </a:r>
            <a:r>
              <a:rPr lang="en-US" i="1" baseline="-25000" smtClean="0"/>
              <a:t>i</a:t>
            </a:r>
            <a:r>
              <a:rPr lang="en-US" i="1" smtClean="0"/>
              <a:t> can modify D</a:t>
            </a:r>
            <a:r>
              <a:rPr lang="en-US" i="1" baseline="-25000" smtClean="0"/>
              <a:t>j</a:t>
            </a:r>
            <a:r>
              <a:rPr lang="en-US" i="1" smtClean="0"/>
              <a:t> access rights</a:t>
            </a:r>
          </a:p>
          <a:p>
            <a:pPr lvl="2"/>
            <a:r>
              <a:rPr lang="en-US" i="1" smtClean="0"/>
              <a:t>transfer – switch from domain D</a:t>
            </a:r>
            <a:r>
              <a:rPr lang="en-US" i="1" baseline="-25000" smtClean="0"/>
              <a:t>i</a:t>
            </a:r>
            <a:r>
              <a:rPr lang="en-US" i="1" smtClean="0"/>
              <a:t> to D</a:t>
            </a:r>
            <a:r>
              <a:rPr lang="en-US" i="1" baseline="-25000" smtClean="0"/>
              <a:t>j</a:t>
            </a:r>
          </a:p>
          <a:p>
            <a:pPr lvl="2"/>
            <a:endParaRPr lang="en-US" i="1" baseline="-25000" smtClean="0"/>
          </a:p>
          <a:p>
            <a:pPr lvl="2"/>
            <a:endParaRPr lang="en-US" i="1" baseline="-25000" smtClean="0"/>
          </a:p>
          <a:p>
            <a:pPr lvl="1"/>
            <a:r>
              <a:rPr lang="en-US" i="1" smtClean="0"/>
              <a:t>Copy </a:t>
            </a:r>
            <a:r>
              <a:rPr lang="en-US" smtClean="0"/>
              <a:t>and </a:t>
            </a:r>
            <a:r>
              <a:rPr lang="en-US" i="1" smtClean="0"/>
              <a:t>Owner </a:t>
            </a:r>
            <a:r>
              <a:rPr lang="en-US" smtClean="0"/>
              <a:t>applicable to an object</a:t>
            </a:r>
          </a:p>
          <a:p>
            <a:pPr lvl="1"/>
            <a:r>
              <a:rPr lang="en-US" i="1" smtClean="0"/>
              <a:t>Control </a:t>
            </a:r>
            <a:r>
              <a:rPr lang="en-US" smtClean="0"/>
              <a:t>applicable to domain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smtClean="0"/>
              <a:t>Use of Access Matrix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30025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Access matrix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design separates mechanism from policy</a:t>
            </a:r>
          </a:p>
          <a:p>
            <a:pPr lvl="1"/>
            <a:r>
              <a:rPr lang="en-US" smtClean="0"/>
              <a:t>Mechanism </a:t>
            </a:r>
          </a:p>
          <a:p>
            <a:pPr lvl="2"/>
            <a:r>
              <a:rPr lang="en-US" smtClean="0"/>
              <a:t>Operating system provides access-matrix + rules</a:t>
            </a:r>
          </a:p>
          <a:p>
            <a:pPr lvl="2"/>
            <a:r>
              <a:rPr lang="en-US" smtClean="0"/>
              <a:t>If ensures that the matrix is only manipulated by authorized agents and that rules are strictly enforced</a:t>
            </a:r>
          </a:p>
          <a:p>
            <a:pPr lvl="1"/>
            <a:r>
              <a:rPr lang="en-US" smtClean="0"/>
              <a:t>Policy</a:t>
            </a:r>
          </a:p>
          <a:p>
            <a:pPr lvl="2"/>
            <a:r>
              <a:rPr lang="en-US" smtClean="0"/>
              <a:t>User dictates policy</a:t>
            </a:r>
          </a:p>
          <a:p>
            <a:pPr lvl="2"/>
            <a:r>
              <a:rPr lang="en-US" smtClean="0"/>
              <a:t>Who can access what object and in what mode</a:t>
            </a:r>
          </a:p>
          <a:p>
            <a:pPr lvl="2"/>
            <a:endParaRPr lang="en-US" smtClean="0"/>
          </a:p>
          <a:p>
            <a:r>
              <a:rPr lang="en-US" smtClean="0"/>
              <a:t>But doesn’t solve the general confinement problem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425" y="63500"/>
            <a:ext cx="11620500" cy="1116013"/>
          </a:xfrm>
        </p:spPr>
        <p:txBody>
          <a:bodyPr/>
          <a:lstStyle/>
          <a:p>
            <a:pPr eaLnBrk="1" hangingPunct="1"/>
            <a:r>
              <a:rPr lang="en-US" sz="4000" smtClean="0"/>
              <a:t>Access Matrix of Figure A </a:t>
            </a:r>
            <a:br>
              <a:rPr lang="en-US" sz="4000" smtClean="0"/>
            </a:br>
            <a:r>
              <a:rPr lang="en-US" sz="4000" smtClean="0"/>
              <a:t>with Domains as Objects</a:t>
            </a:r>
          </a:p>
        </p:txBody>
      </p:sp>
      <p:pic>
        <p:nvPicPr>
          <p:cNvPr id="16387" name="Picture 6" descr="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1916113"/>
            <a:ext cx="12144375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369888"/>
            <a:ext cx="11630025" cy="768350"/>
          </a:xfrm>
        </p:spPr>
        <p:txBody>
          <a:bodyPr/>
          <a:lstStyle/>
          <a:p>
            <a:pPr eaLnBrk="1" hangingPunct="1"/>
            <a:r>
              <a:rPr lang="en-US" smtClean="0"/>
              <a:t>Access Matrix with </a:t>
            </a:r>
            <a:r>
              <a:rPr lang="en-US" i="1" smtClean="0"/>
              <a:t>Copy</a:t>
            </a:r>
            <a:r>
              <a:rPr lang="en-US" smtClean="0"/>
              <a:t> Rights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2113" y="1401763"/>
            <a:ext cx="7200900" cy="67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369888"/>
            <a:ext cx="11672887" cy="768350"/>
          </a:xfrm>
        </p:spPr>
        <p:txBody>
          <a:bodyPr/>
          <a:lstStyle/>
          <a:p>
            <a:pPr eaLnBrk="1" hangingPunct="1"/>
            <a:r>
              <a:rPr lang="en-US" smtClean="0"/>
              <a:t>Access Matrix With </a:t>
            </a:r>
            <a:r>
              <a:rPr lang="en-US" i="1" smtClean="0"/>
              <a:t>Owner</a:t>
            </a:r>
            <a:r>
              <a:rPr lang="en-US" smtClean="0"/>
              <a:t> Rights</a:t>
            </a:r>
          </a:p>
        </p:txBody>
      </p:sp>
      <p:pic>
        <p:nvPicPr>
          <p:cNvPr id="18435" name="Picture 5" descr="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376363"/>
            <a:ext cx="6400800" cy="737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Modified Access Matrix of Figure B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125" y="1989138"/>
            <a:ext cx="12434888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Implementation of Access Matrix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1339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Generally, a sparse matrix</a:t>
            </a:r>
          </a:p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Option 1 – Global table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Store ordered triples &lt; </a:t>
            </a:r>
            <a:r>
              <a:rPr lang="en-US" i="1" smtClean="0"/>
              <a:t>domain, object, rights-set</a:t>
            </a:r>
            <a:r>
              <a:rPr lang="en-US" smtClean="0"/>
              <a:t> &gt; in table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A requested operation M on object O</a:t>
            </a:r>
            <a:r>
              <a:rPr lang="en-US" baseline="-25000" smtClean="0"/>
              <a:t>j</a:t>
            </a:r>
            <a:r>
              <a:rPr lang="en-US" smtClean="0"/>
              <a:t> within domain D</a:t>
            </a:r>
            <a:r>
              <a:rPr lang="en-US" baseline="-25000" smtClean="0"/>
              <a:t>i</a:t>
            </a:r>
            <a:r>
              <a:rPr lang="en-US" smtClean="0"/>
              <a:t> -&gt; search table for &lt; D</a:t>
            </a:r>
            <a:r>
              <a:rPr lang="en-US" baseline="-25000" smtClean="0"/>
              <a:t>i</a:t>
            </a:r>
            <a:r>
              <a:rPr lang="en-US" smtClean="0"/>
              <a:t>, O</a:t>
            </a:r>
            <a:r>
              <a:rPr lang="en-US" baseline="-25000" smtClean="0"/>
              <a:t>j</a:t>
            </a:r>
            <a:r>
              <a:rPr lang="en-US" smtClean="0"/>
              <a:t>, R</a:t>
            </a:r>
            <a:r>
              <a:rPr lang="en-US" baseline="-25000" smtClean="0"/>
              <a:t>k</a:t>
            </a:r>
            <a:r>
              <a:rPr lang="en-US" smtClean="0"/>
              <a:t> &gt; </a:t>
            </a:r>
          </a:p>
          <a:p>
            <a:pPr lvl="2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with M ∈ R</a:t>
            </a:r>
            <a:r>
              <a:rPr lang="en-US" baseline="-25000" smtClean="0"/>
              <a:t>k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But table could be large -&gt; won’t fit in main memory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Difficult to group objects (consider an object that all domains can read)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endParaRPr lang="en-US" smtClean="0"/>
          </a:p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Option 2 – Access lists for objects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Each column implemented as an access list for one object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Resulting per-object list consists of ordered pairs &lt; </a:t>
            </a:r>
            <a:r>
              <a:rPr lang="en-US" i="1" smtClean="0"/>
              <a:t>domain, rights-set </a:t>
            </a:r>
            <a:r>
              <a:rPr lang="en-US" smtClean="0"/>
              <a:t>&gt; defining all domains with non-empty set of access rights for the object</a:t>
            </a:r>
          </a:p>
          <a:p>
            <a:pPr lvl="1"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911600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14: Protection</a:t>
            </a:r>
            <a:endParaRPr lang="en-US" b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714500"/>
            <a:ext cx="11026775" cy="5976938"/>
          </a:xfrm>
        </p:spPr>
        <p:txBody>
          <a:bodyPr/>
          <a:lstStyle/>
          <a:p>
            <a:r>
              <a:rPr lang="en-US" dirty="0" smtClean="0"/>
              <a:t>Goals of Protection </a:t>
            </a:r>
          </a:p>
          <a:p>
            <a:r>
              <a:rPr lang="en-US" dirty="0" smtClean="0"/>
              <a:t>Principles of Protection</a:t>
            </a:r>
          </a:p>
          <a:p>
            <a:r>
              <a:rPr lang="en-US" dirty="0" smtClean="0"/>
              <a:t>Domain of Protection </a:t>
            </a:r>
          </a:p>
          <a:p>
            <a:r>
              <a:rPr lang="en-US" dirty="0" smtClean="0"/>
              <a:t>Access Matrix </a:t>
            </a:r>
          </a:p>
          <a:p>
            <a:r>
              <a:rPr lang="en-US" dirty="0" smtClean="0"/>
              <a:t>Implementation of Access Matrix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/>
              <a:t>Each column = Access-control list for one object </a:t>
            </a:r>
            <a:br>
              <a:rPr lang="en-US" smtClean="0"/>
            </a:br>
            <a:r>
              <a:rPr lang="en-US" smtClean="0"/>
              <a:t>Defines who can perform what operation</a:t>
            </a:r>
            <a:br>
              <a:rPr lang="en-US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>	Domain 1 = Read, Write</a:t>
            </a:r>
            <a:br>
              <a:rPr lang="en-US" sz="2300" smtClean="0"/>
            </a:br>
            <a:r>
              <a:rPr lang="en-US" sz="2300" smtClean="0"/>
              <a:t>	Domain 2 = Read</a:t>
            </a:r>
            <a:br>
              <a:rPr lang="en-US" sz="2300" smtClean="0"/>
            </a:br>
            <a:r>
              <a:rPr lang="en-US" sz="2300" smtClean="0"/>
              <a:t>	Domain 3 = Read</a:t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>	       </a:t>
            </a:r>
            <a:endParaRPr lang="en-US" sz="2300" smtClean="0">
              <a:sym typeface="MT Extra" charset="0"/>
            </a:endParaRPr>
          </a:p>
          <a:p>
            <a:pPr>
              <a:lnSpc>
                <a:spcPct val="90000"/>
              </a:lnSpc>
              <a:tabLst>
                <a:tab pos="3911600" algn="l"/>
              </a:tabLst>
            </a:pPr>
            <a:r>
              <a:rPr lang="en-US" smtClean="0">
                <a:sym typeface="MT Extra" charset="0"/>
              </a:rPr>
              <a:t>Each Row = Capability List (like a key)</a:t>
            </a:r>
            <a:br>
              <a:rPr lang="en-US" smtClean="0">
                <a:sym typeface="MT Extra" charset="0"/>
              </a:rPr>
            </a:br>
            <a:r>
              <a:rPr lang="en-US" smtClean="0">
                <a:sym typeface="MT Extra" charset="0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3911600" algn="l"/>
              </a:tabLst>
            </a:pPr>
            <a:r>
              <a:rPr lang="en-US" sz="2300" smtClean="0"/>
              <a:t>Object F1 – Read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3911600" algn="l"/>
              </a:tabLst>
            </a:pPr>
            <a:r>
              <a:rPr lang="en-US" sz="2300" smtClean="0"/>
              <a:t>Object F4 – Read, Write, Execute</a:t>
            </a:r>
          </a:p>
          <a:p>
            <a:pPr lvl="3">
              <a:lnSpc>
                <a:spcPct val="90000"/>
              </a:lnSpc>
              <a:buFontTx/>
              <a:buNone/>
              <a:tabLst>
                <a:tab pos="3911600" algn="l"/>
              </a:tabLst>
            </a:pPr>
            <a:r>
              <a:rPr lang="en-US" sz="2300" smtClean="0"/>
              <a:t>Object F5 – Read, Write, Delete, Copy</a:t>
            </a:r>
          </a:p>
          <a:p>
            <a:pPr>
              <a:tabLst>
                <a:tab pos="3911600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Access Matrix (Cont.)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Option 3 – Capability list for domains</a:t>
            </a:r>
          </a:p>
          <a:p>
            <a:pPr lvl="1"/>
            <a:r>
              <a:rPr lang="en-US" smtClean="0"/>
              <a:t>Instead of object-based, list is domain based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Capability list </a:t>
            </a:r>
            <a:r>
              <a:rPr lang="en-US" smtClean="0"/>
              <a:t>for domain is list of objects together with operations allows on them</a:t>
            </a:r>
          </a:p>
          <a:p>
            <a:pPr lvl="1"/>
            <a:r>
              <a:rPr lang="en-US" smtClean="0"/>
              <a:t>Object represented by its name or address, called a </a:t>
            </a:r>
            <a:r>
              <a:rPr lang="en-US" b="1" smtClean="0">
                <a:solidFill>
                  <a:srgbClr val="3366FF"/>
                </a:solidFill>
              </a:rPr>
              <a:t>capability</a:t>
            </a:r>
          </a:p>
          <a:p>
            <a:pPr lvl="1"/>
            <a:r>
              <a:rPr lang="en-US" smtClean="0"/>
              <a:t>Execute operation M on object O</a:t>
            </a:r>
            <a:r>
              <a:rPr lang="en-US" baseline="-25000" smtClean="0"/>
              <a:t>j</a:t>
            </a:r>
            <a:r>
              <a:rPr lang="en-US" smtClean="0"/>
              <a:t>, process requests operation and specifies capability as parameter</a:t>
            </a:r>
          </a:p>
          <a:p>
            <a:pPr lvl="2"/>
            <a:r>
              <a:rPr lang="en-US" smtClean="0"/>
              <a:t>Possession of capability means access is allowed</a:t>
            </a:r>
          </a:p>
          <a:p>
            <a:pPr lvl="1"/>
            <a:r>
              <a:rPr lang="en-US" smtClean="0"/>
              <a:t>Capability list associated with domain but never directly accessible by domain</a:t>
            </a:r>
          </a:p>
          <a:p>
            <a:pPr lvl="2"/>
            <a:r>
              <a:rPr lang="en-US" smtClean="0"/>
              <a:t>Rather, protected object, maintained by OS and accessed indirectly</a:t>
            </a:r>
          </a:p>
          <a:p>
            <a:pPr lvl="2"/>
            <a:r>
              <a:rPr lang="en-US" smtClean="0"/>
              <a:t>Like a “secure pointer”</a:t>
            </a:r>
          </a:p>
          <a:p>
            <a:pPr lvl="2"/>
            <a:r>
              <a:rPr lang="en-US" smtClean="0"/>
              <a:t>Idea can be extended up to applications</a:t>
            </a:r>
          </a:p>
          <a:p>
            <a:endParaRPr lang="en-US" smtClean="0"/>
          </a:p>
          <a:p>
            <a:r>
              <a:rPr lang="en-US" smtClean="0"/>
              <a:t>Option 4 – Lock-key</a:t>
            </a:r>
          </a:p>
          <a:p>
            <a:pPr lvl="1"/>
            <a:r>
              <a:rPr lang="en-US" smtClean="0"/>
              <a:t>Compromise between access lists and capability lists</a:t>
            </a:r>
          </a:p>
          <a:p>
            <a:pPr lvl="1"/>
            <a:r>
              <a:rPr lang="en-US" smtClean="0"/>
              <a:t>Each object has list of unique bit patterns, called </a:t>
            </a:r>
            <a:r>
              <a:rPr lang="en-US" b="1" smtClean="0">
                <a:solidFill>
                  <a:srgbClr val="3366FF"/>
                </a:solidFill>
              </a:rPr>
              <a:t>locks</a:t>
            </a:r>
          </a:p>
          <a:p>
            <a:pPr lvl="1"/>
            <a:r>
              <a:rPr lang="en-US" smtClean="0"/>
              <a:t>Each domain as list of unique bit patterns called </a:t>
            </a:r>
            <a:r>
              <a:rPr lang="en-US" b="1" smtClean="0">
                <a:solidFill>
                  <a:srgbClr val="3366FF"/>
                </a:solidFill>
              </a:rPr>
              <a:t>keys</a:t>
            </a:r>
          </a:p>
          <a:p>
            <a:pPr lvl="1"/>
            <a:r>
              <a:rPr lang="en-US" smtClean="0"/>
              <a:t>Process in a domain can only access object if domain has key that matches one of the locks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Implementations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trade-offs to consider</a:t>
            </a:r>
          </a:p>
          <a:p>
            <a:pPr lvl="1"/>
            <a:r>
              <a:rPr lang="en-US" dirty="0" smtClean="0"/>
              <a:t>Global table is simple, but can be large</a:t>
            </a:r>
          </a:p>
          <a:p>
            <a:pPr lvl="1"/>
            <a:r>
              <a:rPr lang="en-US" dirty="0" smtClean="0"/>
              <a:t>Access lists correspond to needs of users</a:t>
            </a:r>
          </a:p>
          <a:p>
            <a:pPr lvl="2"/>
            <a:r>
              <a:rPr lang="en-US" dirty="0" smtClean="0"/>
              <a:t>Determining set of access rights for domain non-localized so difficult</a:t>
            </a:r>
          </a:p>
          <a:p>
            <a:pPr lvl="2"/>
            <a:r>
              <a:rPr lang="en-US" dirty="0" smtClean="0"/>
              <a:t>Every access to an object must be checked</a:t>
            </a:r>
          </a:p>
          <a:p>
            <a:pPr lvl="3"/>
            <a:r>
              <a:rPr lang="en-US" dirty="0" smtClean="0"/>
              <a:t>Many objects and access rights -&gt; slow</a:t>
            </a:r>
          </a:p>
          <a:p>
            <a:pPr lvl="1"/>
            <a:r>
              <a:rPr lang="en-US" dirty="0" smtClean="0"/>
              <a:t>Capability lists useful for localizing information for a given process</a:t>
            </a:r>
          </a:p>
          <a:p>
            <a:pPr lvl="2"/>
            <a:r>
              <a:rPr lang="en-US" dirty="0" smtClean="0"/>
              <a:t>But revocation capabilities can be inefficient</a:t>
            </a:r>
          </a:p>
          <a:p>
            <a:pPr lvl="1"/>
            <a:r>
              <a:rPr lang="en-US" dirty="0" smtClean="0"/>
              <a:t>Lock-key effective and flexible, keys can be passed freely from domain to domain, easy revocation </a:t>
            </a:r>
          </a:p>
          <a:p>
            <a:endParaRPr lang="en-US" dirty="0" smtClean="0"/>
          </a:p>
          <a:p>
            <a:r>
              <a:rPr lang="en-US" dirty="0" smtClean="0"/>
              <a:t>Most systems use combination of access lists and capabilities</a:t>
            </a:r>
          </a:p>
          <a:p>
            <a:pPr lvl="1"/>
            <a:r>
              <a:rPr lang="en-US" dirty="0" smtClean="0"/>
              <a:t>First access to an object -&gt; access list searched</a:t>
            </a:r>
          </a:p>
          <a:p>
            <a:pPr lvl="2"/>
            <a:r>
              <a:rPr lang="en-US" dirty="0" smtClean="0"/>
              <a:t>If allowed, capability created and attached to process</a:t>
            </a:r>
          </a:p>
          <a:p>
            <a:pPr lvl="3"/>
            <a:r>
              <a:rPr lang="en-US" dirty="0" smtClean="0"/>
              <a:t>Additional accesses need not be checked</a:t>
            </a:r>
          </a:p>
          <a:p>
            <a:pPr lvl="2"/>
            <a:r>
              <a:rPr lang="en-US" dirty="0" smtClean="0"/>
              <a:t>After last access, capability destroyed</a:t>
            </a:r>
          </a:p>
          <a:p>
            <a:pPr lvl="2"/>
            <a:r>
              <a:rPr lang="en-US" dirty="0" smtClean="0"/>
              <a:t>Consider file system with ACLs per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369888"/>
            <a:ext cx="11993562" cy="768350"/>
          </a:xfrm>
        </p:spPr>
        <p:txBody>
          <a:bodyPr/>
          <a:lstStyle/>
          <a:p>
            <a:pPr eaLnBrk="1" hangingPunct="1"/>
            <a:r>
              <a:rPr lang="en-US" smtClean="0"/>
              <a:t>Access Control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smtClean="0"/>
              <a:t>Protection can be applied to non-file resources</a:t>
            </a:r>
          </a:p>
          <a:p>
            <a:endParaRPr lang="en-US" smtClean="0"/>
          </a:p>
          <a:p>
            <a:r>
              <a:rPr lang="en-US" smtClean="0"/>
              <a:t>Solaris 10 provides </a:t>
            </a:r>
            <a:r>
              <a:rPr lang="en-US" b="1" smtClean="0">
                <a:solidFill>
                  <a:srgbClr val="3366FF"/>
                </a:solidFill>
              </a:rPr>
              <a:t>role-based access control </a:t>
            </a:r>
            <a:r>
              <a:rPr lang="en-US" smtClean="0"/>
              <a:t>(</a:t>
            </a:r>
            <a:r>
              <a:rPr lang="en-US" b="1" smtClean="0">
                <a:solidFill>
                  <a:srgbClr val="3366FF"/>
                </a:solidFill>
              </a:rPr>
              <a:t>RBAC</a:t>
            </a:r>
            <a:r>
              <a:rPr lang="en-US" smtClean="0"/>
              <a:t>)</a:t>
            </a:r>
            <a:r>
              <a:rPr lang="en-US" b="1" smtClean="0"/>
              <a:t> </a:t>
            </a:r>
            <a:r>
              <a:rPr lang="en-US" smtClean="0"/>
              <a:t>to implement least privilege</a:t>
            </a:r>
          </a:p>
          <a:p>
            <a:pPr lvl="1"/>
            <a:r>
              <a:rPr lang="en-US" i="1" smtClean="0"/>
              <a:t>Privilege </a:t>
            </a:r>
            <a:r>
              <a:rPr lang="en-US" smtClean="0"/>
              <a:t>is right to execute system call or use an option within a system call</a:t>
            </a:r>
          </a:p>
          <a:p>
            <a:pPr lvl="1"/>
            <a:r>
              <a:rPr lang="en-US" smtClean="0"/>
              <a:t>Can be assigned to processes</a:t>
            </a:r>
          </a:p>
          <a:p>
            <a:pPr lvl="1"/>
            <a:r>
              <a:rPr lang="en-US" smtClean="0"/>
              <a:t>Users assigned </a:t>
            </a:r>
            <a:r>
              <a:rPr lang="en-US" i="1" smtClean="0"/>
              <a:t>roles </a:t>
            </a:r>
            <a:r>
              <a:rPr lang="en-US" smtClean="0"/>
              <a:t>granting access to privileges and programs</a:t>
            </a:r>
          </a:p>
          <a:p>
            <a:pPr lvl="2"/>
            <a:r>
              <a:rPr lang="en-US" smtClean="0"/>
              <a:t>Enable role via password to gain its privileges</a:t>
            </a:r>
          </a:p>
          <a:p>
            <a:pPr lvl="1"/>
            <a:r>
              <a:rPr lang="en-US" smtClean="0"/>
              <a:t>Similar to access matrix</a:t>
            </a:r>
          </a:p>
          <a:p>
            <a:pPr lvl="1"/>
            <a:endParaRPr lang="en-US" smtClean="0"/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sz="4300" smtClean="0"/>
              <a:t>Role-based Access Control in Solaris 10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6538" y="1844675"/>
            <a:ext cx="5018087" cy="624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Revocation of Access Rights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smtClean="0"/>
              <a:t>Various options to remove the access right of a domain to an object</a:t>
            </a:r>
          </a:p>
          <a:p>
            <a:pPr lvl="1"/>
            <a:r>
              <a:rPr lang="en-US" smtClean="0"/>
              <a:t>Immediate vs. delayed</a:t>
            </a:r>
          </a:p>
          <a:p>
            <a:pPr lvl="1"/>
            <a:r>
              <a:rPr lang="en-US" smtClean="0"/>
              <a:t>Selective vs. general</a:t>
            </a:r>
          </a:p>
          <a:p>
            <a:pPr lvl="1"/>
            <a:r>
              <a:rPr lang="en-US" smtClean="0"/>
              <a:t>Partial vs. total</a:t>
            </a:r>
          </a:p>
          <a:p>
            <a:pPr lvl="1"/>
            <a:r>
              <a:rPr lang="en-US" smtClean="0"/>
              <a:t>Temporary vs. permanent</a:t>
            </a:r>
          </a:p>
          <a:p>
            <a:r>
              <a:rPr lang="en-US" b="1" smtClean="0">
                <a:solidFill>
                  <a:srgbClr val="3366FF"/>
                </a:solidFill>
              </a:rPr>
              <a:t>Access List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Delete access rights from access list</a:t>
            </a:r>
          </a:p>
          <a:p>
            <a:pPr lvl="1"/>
            <a:r>
              <a:rPr lang="en-US" smtClean="0"/>
              <a:t>Simple – search access list and remove entry</a:t>
            </a:r>
          </a:p>
          <a:p>
            <a:pPr lvl="1"/>
            <a:r>
              <a:rPr lang="en-US" smtClean="0"/>
              <a:t>Immediate, general or selective, total or partial, permanent or temporary</a:t>
            </a:r>
          </a:p>
          <a:p>
            <a:r>
              <a:rPr lang="en-US" b="1" smtClean="0">
                <a:solidFill>
                  <a:srgbClr val="3366FF"/>
                </a:solidFill>
              </a:rPr>
              <a:t>Capability List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Scheme required to locate capability in the system before capability can be revoked</a:t>
            </a:r>
          </a:p>
          <a:p>
            <a:pPr lvl="1"/>
            <a:r>
              <a:rPr lang="en-US" smtClean="0"/>
              <a:t>Reacquisition – periodic delete, with require and denial if revoked</a:t>
            </a:r>
          </a:p>
          <a:p>
            <a:pPr lvl="1"/>
            <a:r>
              <a:rPr lang="en-US" smtClean="0"/>
              <a:t>Back-pointers – set of pointers from each object to all capabilities of that object (Multics)</a:t>
            </a:r>
          </a:p>
          <a:p>
            <a:pPr lvl="1"/>
            <a:r>
              <a:rPr lang="en-US" smtClean="0"/>
              <a:t>Indirection – capability points to global table entry which points to object – delete entry from global table, not selective (CAL)</a:t>
            </a:r>
          </a:p>
          <a:p>
            <a:pPr lvl="1"/>
            <a:r>
              <a:rPr lang="en-US" smtClean="0"/>
              <a:t>Keys – unique bits associated with capability, generated when capability created</a:t>
            </a:r>
          </a:p>
          <a:p>
            <a:pPr lvl="2"/>
            <a:r>
              <a:rPr lang="en-US" smtClean="0"/>
              <a:t>Master key associated with object, key matches master key for access</a:t>
            </a:r>
          </a:p>
          <a:p>
            <a:pPr lvl="2"/>
            <a:r>
              <a:rPr lang="en-US" smtClean="0"/>
              <a:t>Revocation – create new master key</a:t>
            </a:r>
          </a:p>
          <a:p>
            <a:pPr lvl="2"/>
            <a:r>
              <a:rPr lang="en-US" smtClean="0"/>
              <a:t>Policy decision of who can create and modify keys – object owner or others?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69888"/>
            <a:ext cx="11582400" cy="768350"/>
          </a:xfrm>
        </p:spPr>
        <p:txBody>
          <a:bodyPr/>
          <a:lstStyle/>
          <a:p>
            <a:pPr eaLnBrk="1" hangingPunct="1"/>
            <a:r>
              <a:rPr lang="en-US" smtClean="0"/>
              <a:t>Capability-Based Systems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80775" cy="6040438"/>
          </a:xfrm>
        </p:spPr>
        <p:txBody>
          <a:bodyPr/>
          <a:lstStyle/>
          <a:p>
            <a:r>
              <a:rPr lang="en-US" smtClean="0"/>
              <a:t>Hydra</a:t>
            </a:r>
          </a:p>
          <a:p>
            <a:pPr lvl="1"/>
            <a:r>
              <a:rPr lang="en-US" smtClean="0"/>
              <a:t>Fixed set of access rights known to and interpreted by the system</a:t>
            </a:r>
          </a:p>
          <a:p>
            <a:pPr lvl="2"/>
            <a:r>
              <a:rPr lang="en-US" smtClean="0"/>
              <a:t>i.e. read, write, or execute each memory segment</a:t>
            </a:r>
          </a:p>
          <a:p>
            <a:pPr lvl="2"/>
            <a:r>
              <a:rPr lang="en-US" smtClean="0"/>
              <a:t>User can declare other </a:t>
            </a:r>
            <a:r>
              <a:rPr lang="en-US" b="1" smtClean="0">
                <a:solidFill>
                  <a:srgbClr val="3366FF"/>
                </a:solidFill>
              </a:rPr>
              <a:t>auxiliary rights </a:t>
            </a:r>
            <a:r>
              <a:rPr lang="en-US" smtClean="0"/>
              <a:t>and register those with protection system</a:t>
            </a:r>
          </a:p>
          <a:p>
            <a:pPr lvl="2"/>
            <a:r>
              <a:rPr lang="en-US" smtClean="0"/>
              <a:t>Accessing process must hold capability and know name of operation</a:t>
            </a:r>
          </a:p>
          <a:p>
            <a:pPr lvl="2"/>
            <a:r>
              <a:rPr lang="en-US" b="1" smtClean="0">
                <a:solidFill>
                  <a:srgbClr val="3366FF"/>
                </a:solidFill>
              </a:rPr>
              <a:t>Rights amplification </a:t>
            </a:r>
            <a:r>
              <a:rPr lang="en-US" smtClean="0"/>
              <a:t>allowed by trustworthy  procedures for a specific type </a:t>
            </a:r>
          </a:p>
          <a:p>
            <a:pPr lvl="1"/>
            <a:r>
              <a:rPr lang="en-US" smtClean="0"/>
              <a:t>Interpretation of user-defined rights performed solely by user's program; system provides access protection for use of these rights</a:t>
            </a:r>
          </a:p>
          <a:p>
            <a:pPr lvl="1"/>
            <a:r>
              <a:rPr lang="en-US" smtClean="0"/>
              <a:t>Operations on objects defined procedurally – procedures are objects accessed indirectly by capabilities</a:t>
            </a:r>
          </a:p>
          <a:p>
            <a:pPr lvl="1"/>
            <a:r>
              <a:rPr lang="en-US" smtClean="0"/>
              <a:t>Solves the </a:t>
            </a:r>
            <a:r>
              <a:rPr lang="en-US" i="1" smtClean="0"/>
              <a:t>problem of mutually suspicious subsystems</a:t>
            </a:r>
          </a:p>
          <a:p>
            <a:pPr lvl="1"/>
            <a:r>
              <a:rPr lang="en-US" smtClean="0"/>
              <a:t>Includes library of prewritten security routines</a:t>
            </a:r>
            <a:endParaRPr lang="en-US" i="1" smtClean="0"/>
          </a:p>
          <a:p>
            <a:r>
              <a:rPr lang="en-US" smtClean="0"/>
              <a:t>Cambridge CAP System </a:t>
            </a:r>
          </a:p>
          <a:p>
            <a:pPr lvl="1"/>
            <a:r>
              <a:rPr lang="en-US" smtClean="0"/>
              <a:t>Simpler but powerful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Data capability </a:t>
            </a:r>
            <a:r>
              <a:rPr lang="en-US" smtClean="0"/>
              <a:t>- provides standard read, write, execute of individual storage segments associated with object – implemented in microcode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Software capability </a:t>
            </a:r>
            <a:r>
              <a:rPr lang="en-US" smtClean="0"/>
              <a:t>-interpretation left to the subsystem, through its protected procedures</a:t>
            </a:r>
          </a:p>
          <a:p>
            <a:pPr lvl="2"/>
            <a:r>
              <a:rPr lang="en-US" smtClean="0"/>
              <a:t>Only has access to its own subsystem</a:t>
            </a:r>
          </a:p>
          <a:p>
            <a:pPr lvl="2"/>
            <a:r>
              <a:rPr lang="en-US" smtClean="0"/>
              <a:t>Programmers must learn principles and techniques of protection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69888"/>
            <a:ext cx="11803062" cy="768350"/>
          </a:xfrm>
        </p:spPr>
        <p:txBody>
          <a:bodyPr/>
          <a:lstStyle/>
          <a:p>
            <a:pPr eaLnBrk="1" hangingPunct="1"/>
            <a:r>
              <a:rPr lang="en-US" smtClean="0"/>
              <a:t>Language-Based Protection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82375" cy="6040438"/>
          </a:xfrm>
        </p:spPr>
        <p:txBody>
          <a:bodyPr/>
          <a:lstStyle/>
          <a:p>
            <a:r>
              <a:rPr lang="en-US" smtClean="0"/>
              <a:t>Specification of protection in a programming language allows the high-level description of policies for the allocation and use of resources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Language implementation can provide software for protection enforcement when automatic hardware-supported checking is unavailable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Interpret protection specifications to generate calls on whatever protection system is provided by the hardware and the operating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369888"/>
            <a:ext cx="12068175" cy="768350"/>
          </a:xfrm>
        </p:spPr>
        <p:txBody>
          <a:bodyPr/>
          <a:lstStyle/>
          <a:p>
            <a:pPr eaLnBrk="1" hangingPunct="1"/>
            <a:r>
              <a:rPr lang="en-US" smtClean="0"/>
              <a:t>Protection in Java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Protection is handled by the Java Virtual Machine (JVM)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A class is assigned a protection domain when it is loaded by the JVM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protection domain indicates what operations the class can (and cannot) perform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If a library method is invoked that performs a privileged operation, the stack is inspected to ensure the operation can be performed by the library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788" y="369888"/>
            <a:ext cx="11936412" cy="768350"/>
          </a:xfrm>
        </p:spPr>
        <p:txBody>
          <a:bodyPr/>
          <a:lstStyle/>
          <a:p>
            <a:pPr eaLnBrk="1" hangingPunct="1"/>
            <a:r>
              <a:rPr lang="en-US" smtClean="0"/>
              <a:t>Stack Inspection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4450" y="2039938"/>
            <a:ext cx="11449050" cy="401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r>
              <a:rPr lang="en-US" smtClean="0"/>
              <a:t>Discuss the goals and principles of protection in a modern computer system</a:t>
            </a:r>
          </a:p>
          <a:p>
            <a:endParaRPr lang="en-US" smtClean="0"/>
          </a:p>
          <a:p>
            <a:r>
              <a:rPr lang="en-US" smtClean="0"/>
              <a:t>Explain how protection domains combined with an access matrix are used to specify the resources a process may access</a:t>
            </a:r>
          </a:p>
          <a:p>
            <a:endParaRPr lang="en-US" smtClean="0"/>
          </a:p>
          <a:p>
            <a:r>
              <a:rPr lang="en-US" smtClean="0"/>
              <a:t>Examine capability and language-based protection systems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14463" y="369888"/>
            <a:ext cx="11615737" cy="768350"/>
          </a:xfrm>
        </p:spPr>
        <p:txBody>
          <a:bodyPr/>
          <a:lstStyle/>
          <a:p>
            <a:pPr eaLnBrk="1" hangingPunct="1"/>
            <a:r>
              <a:rPr lang="en-US" smtClean="0"/>
              <a:t>Goals of Protection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mtClean="0"/>
              <a:t>In one protection model,  computer consists of a collection of objects, hardware or software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Each object has a unique name and can be accessed through a well-defined set of operations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Protection problem - ensure that each object is accessed correctly and only by those processes that are allowed to do so</a:t>
            </a:r>
            <a:endParaRPr lang="en-US" smtClean="0">
              <a:latin typeface="Courier New" charset="0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69888"/>
            <a:ext cx="11626850" cy="768350"/>
          </a:xfrm>
        </p:spPr>
        <p:txBody>
          <a:bodyPr/>
          <a:lstStyle/>
          <a:p>
            <a:pPr eaLnBrk="1" hangingPunct="1"/>
            <a:r>
              <a:rPr lang="en-US" smtClean="0"/>
              <a:t>Principles of Protection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r>
              <a:rPr lang="en-US" smtClean="0"/>
              <a:t>Guiding principle – </a:t>
            </a:r>
            <a:r>
              <a:rPr lang="en-US" b="1" smtClean="0">
                <a:solidFill>
                  <a:srgbClr val="3366FF"/>
                </a:solidFill>
              </a:rPr>
              <a:t>principle of least privilege</a:t>
            </a:r>
          </a:p>
          <a:p>
            <a:pPr lvl="1"/>
            <a:r>
              <a:rPr lang="en-US" smtClean="0"/>
              <a:t>Programs, users and systems should be given just enough </a:t>
            </a:r>
            <a:r>
              <a:rPr lang="en-US" b="1" smtClean="0">
                <a:solidFill>
                  <a:srgbClr val="3366FF"/>
                </a:solidFill>
              </a:rPr>
              <a:t>privileges </a:t>
            </a:r>
            <a:r>
              <a:rPr lang="en-US" smtClean="0"/>
              <a:t>to perform their tasks</a:t>
            </a:r>
          </a:p>
          <a:p>
            <a:pPr lvl="1"/>
            <a:r>
              <a:rPr lang="en-US" smtClean="0"/>
              <a:t>Limits damage if entity has a bug, gets abused</a:t>
            </a:r>
          </a:p>
          <a:p>
            <a:pPr lvl="1"/>
            <a:r>
              <a:rPr lang="en-US" smtClean="0"/>
              <a:t>Can be static (during life of system, during life of process) </a:t>
            </a:r>
          </a:p>
          <a:p>
            <a:pPr lvl="1"/>
            <a:r>
              <a:rPr lang="en-US" smtClean="0"/>
              <a:t>Or dynamic (changed by process as needed) – </a:t>
            </a:r>
            <a:r>
              <a:rPr lang="en-US" b="1" smtClean="0">
                <a:solidFill>
                  <a:srgbClr val="3366FF"/>
                </a:solidFill>
              </a:rPr>
              <a:t>domain switching</a:t>
            </a:r>
            <a:r>
              <a:rPr lang="en-US" smtClean="0"/>
              <a:t>, </a:t>
            </a:r>
            <a:r>
              <a:rPr lang="en-US" b="1" smtClean="0">
                <a:solidFill>
                  <a:srgbClr val="3366FF"/>
                </a:solidFill>
              </a:rPr>
              <a:t>privilege escalation</a:t>
            </a:r>
          </a:p>
          <a:p>
            <a:pPr lvl="1"/>
            <a:r>
              <a:rPr lang="en-US" smtClean="0"/>
              <a:t>“Need to know” a similar concept regarding access to data</a:t>
            </a:r>
          </a:p>
          <a:p>
            <a:pPr lvl="1"/>
            <a:endParaRPr lang="en-US" smtClean="0"/>
          </a:p>
          <a:p>
            <a:r>
              <a:rPr lang="en-US" smtClean="0"/>
              <a:t>Must consider “grain” aspect</a:t>
            </a:r>
          </a:p>
          <a:p>
            <a:pPr lvl="1"/>
            <a:r>
              <a:rPr lang="en-US" smtClean="0"/>
              <a:t>Rough-grained  privilege management easier, simpler, but least privilege now done in large chunks</a:t>
            </a:r>
          </a:p>
          <a:p>
            <a:pPr lvl="2"/>
            <a:r>
              <a:rPr lang="en-US" smtClean="0"/>
              <a:t>For example, traditional Unix processes either have abilities of the associated user, or of root</a:t>
            </a:r>
          </a:p>
          <a:p>
            <a:pPr lvl="1"/>
            <a:r>
              <a:rPr lang="en-US" smtClean="0"/>
              <a:t>Fine-grained management more complex, more overhead, but more protective</a:t>
            </a:r>
          </a:p>
          <a:p>
            <a:pPr lvl="2"/>
            <a:r>
              <a:rPr lang="en-US" smtClean="0"/>
              <a:t>File ACL lists, RBAC</a:t>
            </a:r>
          </a:p>
          <a:p>
            <a:pPr lvl="2"/>
            <a:endParaRPr lang="en-US" smtClean="0"/>
          </a:p>
          <a:p>
            <a:r>
              <a:rPr lang="en-US" smtClean="0"/>
              <a:t>Domain can be user, process, procedure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of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Hardware- CPU, Memory segments, Printer, disks and tape drives</a:t>
            </a:r>
          </a:p>
          <a:p>
            <a:r>
              <a:rPr lang="en-US" dirty="0" smtClean="0"/>
              <a:t>Software- files, programs and semaphores</a:t>
            </a:r>
          </a:p>
          <a:p>
            <a:r>
              <a:rPr lang="en-US" dirty="0" smtClean="0"/>
              <a:t>Each object can be accessed only through well define and meaningful operations.</a:t>
            </a:r>
          </a:p>
          <a:p>
            <a:r>
              <a:rPr lang="en-US" dirty="0" smtClean="0"/>
              <a:t>The operations possible CPU- Execute, Memory- Read/write, Tape drive- Read, written </a:t>
            </a:r>
            <a:r>
              <a:rPr lang="en-US" smtClean="0"/>
              <a:t>and rewound, Data files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Domain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28425" cy="6040438"/>
          </a:xfrm>
        </p:spPr>
        <p:txBody>
          <a:bodyPr/>
          <a:lstStyle/>
          <a:p>
            <a:r>
              <a:rPr lang="en-US" smtClean="0"/>
              <a:t>Access-right = &lt;</a:t>
            </a:r>
            <a:r>
              <a:rPr lang="en-US" i="1" smtClean="0"/>
              <a:t>object-name</a:t>
            </a:r>
            <a:r>
              <a:rPr lang="en-US" smtClean="0"/>
              <a:t>, </a:t>
            </a:r>
            <a:r>
              <a:rPr lang="en-US" i="1" smtClean="0"/>
              <a:t>rights-set</a:t>
            </a:r>
            <a:r>
              <a:rPr lang="en-US" smtClean="0"/>
              <a:t>&gt;</a:t>
            </a:r>
            <a:br>
              <a:rPr lang="en-US" smtClean="0"/>
            </a:br>
            <a:r>
              <a:rPr lang="en-US" smtClean="0"/>
              <a:t>where </a:t>
            </a:r>
            <a:r>
              <a:rPr lang="en-US" i="1" smtClean="0"/>
              <a:t>rights-set</a:t>
            </a:r>
            <a:r>
              <a:rPr lang="en-US" smtClean="0"/>
              <a:t> is a subset of all valid operations that can be performed on the object 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Domain = set of access-rights </a:t>
            </a:r>
            <a:br>
              <a:rPr lang="en-US" smtClean="0"/>
            </a:br>
            <a:endParaRPr lang="en-US" smtClean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825" y="4818063"/>
            <a:ext cx="10617200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Domain Implementation (UNIX)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68100" cy="6040438"/>
          </a:xfrm>
        </p:spPr>
        <p:txBody>
          <a:bodyPr/>
          <a:lstStyle/>
          <a:p>
            <a:r>
              <a:rPr lang="en-US" smtClean="0"/>
              <a:t>Domain = user-id</a:t>
            </a:r>
          </a:p>
          <a:p>
            <a:endParaRPr lang="en-US" smtClean="0"/>
          </a:p>
          <a:p>
            <a:r>
              <a:rPr lang="en-US" smtClean="0"/>
              <a:t>Domain switch accomplished via file system</a:t>
            </a:r>
          </a:p>
          <a:p>
            <a:pPr lvl="2"/>
            <a:r>
              <a:rPr lang="en-US" smtClean="0"/>
              <a:t>Each file has associated with it a domain bit (setuid bit)</a:t>
            </a:r>
          </a:p>
          <a:p>
            <a:pPr lvl="2"/>
            <a:r>
              <a:rPr lang="en-US" smtClean="0"/>
              <a:t>When file is executed and setuid = on, then user-id is set to owner of the file being executed</a:t>
            </a:r>
          </a:p>
          <a:p>
            <a:pPr lvl="2"/>
            <a:r>
              <a:rPr lang="en-US" smtClean="0"/>
              <a:t> When execution completes user-id is reset </a:t>
            </a:r>
          </a:p>
          <a:p>
            <a:pPr lvl="2"/>
            <a:endParaRPr lang="en-US" smtClean="0"/>
          </a:p>
          <a:p>
            <a:r>
              <a:rPr lang="en-US" smtClean="0"/>
              <a:t>Domain switch accomplished via passwords</a:t>
            </a:r>
          </a:p>
          <a:p>
            <a:pPr lvl="1"/>
            <a:r>
              <a:rPr lang="en-US" smtClean="0">
                <a:latin typeface="Courier New" charset="0"/>
                <a:cs typeface="Courier New" charset="0"/>
              </a:rPr>
              <a:t>su</a:t>
            </a:r>
            <a:r>
              <a:rPr lang="en-US" smtClean="0"/>
              <a:t> command temporarily switches to another user’s domain when other domain’s password provided</a:t>
            </a:r>
          </a:p>
          <a:p>
            <a:pPr lvl="1"/>
            <a:endParaRPr lang="en-US" smtClean="0"/>
          </a:p>
          <a:p>
            <a:r>
              <a:rPr lang="en-US" smtClean="0"/>
              <a:t>Domain switching via commands</a:t>
            </a:r>
          </a:p>
          <a:p>
            <a:pPr lvl="1"/>
            <a:r>
              <a:rPr lang="en-US" smtClean="0">
                <a:latin typeface="Courier New" charset="0"/>
                <a:cs typeface="Courier New" charset="0"/>
              </a:rPr>
              <a:t>sudo</a:t>
            </a:r>
            <a:r>
              <a:rPr lang="en-US" smtClean="0"/>
              <a:t> command prefix executes specified command in another domain (if original domain has privilege or password given)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3698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Domain Implementation (MULTICS)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903413"/>
            <a:ext cx="11053762" cy="1577975"/>
          </a:xfrm>
        </p:spPr>
        <p:txBody>
          <a:bodyPr/>
          <a:lstStyle/>
          <a:p>
            <a:r>
              <a:rPr lang="en-US" smtClean="0"/>
              <a:t>Let </a:t>
            </a:r>
            <a:r>
              <a:rPr lang="en-US" i="1" smtClean="0"/>
              <a:t>D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D</a:t>
            </a:r>
            <a:r>
              <a:rPr lang="en-US" i="1" baseline="-25000" smtClean="0"/>
              <a:t>j</a:t>
            </a:r>
            <a:r>
              <a:rPr lang="en-US" baseline="-25000" smtClean="0"/>
              <a:t> </a:t>
            </a:r>
            <a:r>
              <a:rPr lang="en-US" smtClean="0"/>
              <a:t>be any two domain rings</a:t>
            </a:r>
          </a:p>
          <a:p>
            <a:r>
              <a:rPr lang="en-US" smtClean="0"/>
              <a:t>If </a:t>
            </a:r>
            <a:r>
              <a:rPr lang="en-US" i="1" smtClean="0"/>
              <a:t>j</a:t>
            </a:r>
            <a:r>
              <a:rPr lang="en-US" smtClean="0"/>
              <a:t> &lt; </a:t>
            </a:r>
            <a:r>
              <a:rPr lang="en-US" i="1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charset="2"/>
              </a:rPr>
              <a:t> </a:t>
            </a:r>
            <a:r>
              <a:rPr lang="en-US" i="1" smtClean="0">
                <a:sym typeface="Symbol" charset="2"/>
              </a:rPr>
              <a:t>D</a:t>
            </a:r>
            <a:r>
              <a:rPr lang="en-US" i="1" baseline="-25000" smtClean="0">
                <a:sym typeface="Symbol" charset="2"/>
              </a:rPr>
              <a:t>i</a:t>
            </a:r>
            <a:r>
              <a:rPr lang="en-US" smtClean="0">
                <a:sym typeface="Symbol" charset="2"/>
              </a:rPr>
              <a:t>   </a:t>
            </a:r>
            <a:r>
              <a:rPr lang="en-US" i="1" smtClean="0">
                <a:sym typeface="Symbol" charset="2"/>
              </a:rPr>
              <a:t>D</a:t>
            </a:r>
            <a:r>
              <a:rPr lang="en-US" i="1" baseline="-25000" smtClean="0">
                <a:sym typeface="Symbol" charset="2"/>
              </a:rPr>
              <a:t>j</a:t>
            </a:r>
            <a:endParaRPr lang="en-US" smtClean="0"/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5563" y="3124200"/>
            <a:ext cx="8556625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2937</TotalTime>
  <Words>1507</Words>
  <Application>Microsoft Office PowerPoint</Application>
  <PresentationFormat>Custom</PresentationFormat>
  <Paragraphs>235</Paragraphs>
  <Slides>30</Slides>
  <Notes>25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Arial</vt:lpstr>
      <vt:lpstr>Courier New</vt:lpstr>
      <vt:lpstr>Helvetica</vt:lpstr>
      <vt:lpstr>Monotype Sorts</vt:lpstr>
      <vt:lpstr>MT Extra</vt:lpstr>
      <vt:lpstr>Symbol</vt:lpstr>
      <vt:lpstr>Times New Roman</vt:lpstr>
      <vt:lpstr>Verdana</vt:lpstr>
      <vt:lpstr>Webdings</vt:lpstr>
      <vt:lpstr>os-8</vt:lpstr>
      <vt:lpstr>Chapter 14:  Protection</vt:lpstr>
      <vt:lpstr>Chapter 14: Protection</vt:lpstr>
      <vt:lpstr>Objectives</vt:lpstr>
      <vt:lpstr>Goals of Protection</vt:lpstr>
      <vt:lpstr>Principles of Protection</vt:lpstr>
      <vt:lpstr>Domain of Protection</vt:lpstr>
      <vt:lpstr>Domain Structure</vt:lpstr>
      <vt:lpstr>Domain Implementation (UNIX)</vt:lpstr>
      <vt:lpstr>Domain Implementation (MULTICS)</vt:lpstr>
      <vt:lpstr>Multics Benefits and Limits</vt:lpstr>
      <vt:lpstr>Access Matrix</vt:lpstr>
      <vt:lpstr>Access Matrix</vt:lpstr>
      <vt:lpstr>Use of Access Matrix</vt:lpstr>
      <vt:lpstr>Use of Access Matrix (Cont.)</vt:lpstr>
      <vt:lpstr>Access Matrix of Figure A  with Domains as Objects</vt:lpstr>
      <vt:lpstr>Access Matrix with Copy Rights</vt:lpstr>
      <vt:lpstr>Access Matrix With Owner Rights</vt:lpstr>
      <vt:lpstr>Modified Access Matrix of Figure B</vt:lpstr>
      <vt:lpstr>Implementation of Access Matrix</vt:lpstr>
      <vt:lpstr>PowerPoint Presentation</vt:lpstr>
      <vt:lpstr>Implementation of Access Matrix (Cont.)</vt:lpstr>
      <vt:lpstr>Comparison of Implementations</vt:lpstr>
      <vt:lpstr>Access Control</vt:lpstr>
      <vt:lpstr>Role-based Access Control in Solaris 10</vt:lpstr>
      <vt:lpstr>Revocation of Access Rights</vt:lpstr>
      <vt:lpstr>Capability-Based Systems </vt:lpstr>
      <vt:lpstr>Language-Based Protection</vt:lpstr>
      <vt:lpstr>Protection in Java 2</vt:lpstr>
      <vt:lpstr>Stack Inspection</vt:lpstr>
      <vt:lpstr>End of Chapter 13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Mahe</cp:lastModifiedBy>
  <cp:revision>114</cp:revision>
  <cp:lastPrinted>2011-04-25T18:22:26Z</cp:lastPrinted>
  <dcterms:created xsi:type="dcterms:W3CDTF">2011-04-25T01:14:07Z</dcterms:created>
  <dcterms:modified xsi:type="dcterms:W3CDTF">2016-11-08T09:13:18Z</dcterms:modified>
</cp:coreProperties>
</file>