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5"/>
  </p:notesMasterIdLst>
  <p:handoutMasterIdLst>
    <p:handoutMasterId r:id="rId66"/>
  </p:handoutMasterIdLst>
  <p:sldIdLst>
    <p:sldId id="316" r:id="rId2"/>
    <p:sldId id="261" r:id="rId3"/>
    <p:sldId id="322"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1" r:id="rId22"/>
    <p:sldId id="328" r:id="rId23"/>
    <p:sldId id="282" r:id="rId24"/>
    <p:sldId id="323" r:id="rId25"/>
    <p:sldId id="324" r:id="rId26"/>
    <p:sldId id="295" r:id="rId27"/>
    <p:sldId id="283" r:id="rId28"/>
    <p:sldId id="284" r:id="rId29"/>
    <p:sldId id="285" r:id="rId30"/>
    <p:sldId id="286" r:id="rId31"/>
    <p:sldId id="287" r:id="rId32"/>
    <p:sldId id="288" r:id="rId33"/>
    <p:sldId id="289" r:id="rId34"/>
    <p:sldId id="325" r:id="rId35"/>
    <p:sldId id="315" r:id="rId36"/>
    <p:sldId id="290" r:id="rId37"/>
    <p:sldId id="326" r:id="rId38"/>
    <p:sldId id="291" r:id="rId39"/>
    <p:sldId id="292" r:id="rId40"/>
    <p:sldId id="293" r:id="rId41"/>
    <p:sldId id="294" r:id="rId42"/>
    <p:sldId id="296" r:id="rId43"/>
    <p:sldId id="297" r:id="rId44"/>
    <p:sldId id="298" r:id="rId45"/>
    <p:sldId id="299" r:id="rId46"/>
    <p:sldId id="300" r:id="rId47"/>
    <p:sldId id="327" r:id="rId48"/>
    <p:sldId id="301" r:id="rId49"/>
    <p:sldId id="302" r:id="rId50"/>
    <p:sldId id="303" r:id="rId51"/>
    <p:sldId id="304" r:id="rId52"/>
    <p:sldId id="314" r:id="rId53"/>
    <p:sldId id="305" r:id="rId54"/>
    <p:sldId id="306" r:id="rId55"/>
    <p:sldId id="307" r:id="rId56"/>
    <p:sldId id="308" r:id="rId57"/>
    <p:sldId id="309" r:id="rId58"/>
    <p:sldId id="310" r:id="rId59"/>
    <p:sldId id="311" r:id="rId60"/>
    <p:sldId id="329" r:id="rId61"/>
    <p:sldId id="312" r:id="rId62"/>
    <p:sldId id="313" r:id="rId63"/>
    <p:sldId id="317" r:id="rId64"/>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30">
          <p15:clr>
            <a:srgbClr val="A4A3A4"/>
          </p15:clr>
        </p15:guide>
        <p15:guide id="2" pos="19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146" y="78"/>
      </p:cViewPr>
      <p:guideLst>
        <p:guide orient="horz" pos="1530"/>
        <p:guide pos="19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01379"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cs typeface="ＭＳ Ｐゴシック" charset="-128"/>
              </a:defRPr>
            </a:lvl1pPr>
          </a:lstStyle>
          <a:p>
            <a:pPr>
              <a:defRPr/>
            </a:pPr>
            <a:endParaRPr lang="en-US"/>
          </a:p>
        </p:txBody>
      </p:sp>
      <p:sp>
        <p:nvSpPr>
          <p:cNvPr id="101380"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01381"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defRPr>
            </a:lvl1pPr>
          </a:lstStyle>
          <a:p>
            <a:pPr>
              <a:defRPr/>
            </a:pPr>
            <a:fld id="{A5C9FCB5-6428-4233-9FC3-F91AFDC27AE8}" type="slidenum">
              <a:rPr lang="en-US"/>
              <a:pPr>
                <a:defRPr/>
              </a:pPr>
              <a:t>‹#›</a:t>
            </a:fld>
            <a:endParaRPr lang="en-US"/>
          </a:p>
        </p:txBody>
      </p:sp>
    </p:spTree>
    <p:extLst>
      <p:ext uri="{BB962C8B-B14F-4D97-AF65-F5344CB8AC3E}">
        <p14:creationId xmlns:p14="http://schemas.microsoft.com/office/powerpoint/2010/main" val="3424435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99331"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cs typeface="ＭＳ Ｐゴシック" charset="-128"/>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99335"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charset="0"/>
              </a:defRPr>
            </a:lvl1pPr>
          </a:lstStyle>
          <a:p>
            <a:pPr>
              <a:defRPr/>
            </a:pPr>
            <a:fld id="{55AF08EE-A194-4FDA-9948-656360F112CD}" type="slidenum">
              <a:rPr lang="en-US"/>
              <a:pPr>
                <a:defRPr/>
              </a:pPr>
              <a:t>‹#›</a:t>
            </a:fld>
            <a:endParaRPr lang="en-US"/>
          </a:p>
        </p:txBody>
      </p:sp>
    </p:spTree>
    <p:extLst>
      <p:ext uri="{BB962C8B-B14F-4D97-AF65-F5344CB8AC3E}">
        <p14:creationId xmlns:p14="http://schemas.microsoft.com/office/powerpoint/2010/main" val="2486557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5428596-CB5C-40E4-8035-FCB81921401A}" type="slidenum">
              <a:rPr lang="en-US" smtClean="0"/>
              <a:pPr/>
              <a:t>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81820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1833486-63C5-44B0-9C7C-96E32E56FFDF}" type="slidenum">
              <a:rPr lang="en-US" smtClean="0"/>
              <a:pPr/>
              <a:t>10</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935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BD3240B-4CDF-444F-AA44-EFC0B6E553D8}" type="slidenum">
              <a:rPr lang="en-US" smtClean="0"/>
              <a:pPr/>
              <a:t>11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9400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45308C0-4B2A-4BD5-9E8D-706472CD36DD}" type="slidenum">
              <a:rPr lang="en-US" smtClean="0"/>
              <a:pPr/>
              <a:t>12</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5303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C3D591E-0998-4CDA-94BF-3950EE846420}" type="slidenum">
              <a:rPr lang="en-US" smtClean="0"/>
              <a:pPr/>
              <a:t>13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7654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347A965-0E7A-4840-8916-6B2906AF787D}" type="slidenum">
              <a:rPr lang="en-US" smtClean="0"/>
              <a:pPr/>
              <a:t>14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9626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30D2BC9-C8CC-490A-A7EE-9E716EC9CE78}" type="slidenum">
              <a:rPr lang="en-US" smtClean="0"/>
              <a:pPr/>
              <a:t>15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7808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B2D8F0-BE97-4E94-8FEB-7F1838659E1A}" type="slidenum">
              <a:rPr lang="en-US" smtClean="0"/>
              <a:pPr/>
              <a:t>16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2021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AB96087-04F1-4A48-AF3D-E8F76E4261BB}" type="slidenum">
              <a:rPr lang="en-US" smtClean="0"/>
              <a:pPr/>
              <a:t>17</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1693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0C5ADA1-C58C-4AA0-8EEB-F4562ED16E59}" type="slidenum">
              <a:rPr lang="en-US" smtClean="0"/>
              <a:pPr/>
              <a:t>18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25835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61B6139-6E3D-4887-8AB8-9A5396376373}"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3733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C33831C-B928-47E5-9776-00568B4CFA4B}" type="slidenum">
              <a:rPr lang="en-US" smtClean="0"/>
              <a:pPr/>
              <a:t>2</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56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836866A-1C9A-4E8D-966C-8F59AC3A200E}" type="slidenum">
              <a:rPr lang="en-US" smtClean="0"/>
              <a:pPr/>
              <a:t>20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47977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3706528-C3C2-4F68-861E-DD268E27239A}" type="slidenum">
              <a:rPr lang="en-US" smtClean="0"/>
              <a:pPr/>
              <a:t>21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8506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3893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08AD781-C627-45AB-BB13-2445B596D1C7}" type="slidenum">
              <a:rPr lang="en-US" smtClean="0"/>
              <a:pPr/>
              <a:t>23</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17634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02CA361-8B6F-4A6F-A3F7-B6424E64A34E}" type="slidenum">
              <a:rPr lang="en-US" smtClean="0"/>
              <a:pPr/>
              <a:t>24</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041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6E45D9D-6229-4E2C-ABB0-45E7CF4E51C8}" type="slidenum">
              <a:rPr lang="en-US" smtClean="0"/>
              <a:pPr/>
              <a:t>25</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5983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AFDAB7E-4901-432F-B8A6-35009B62BACD}"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61616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E769794-E0A9-47A9-98C4-16F909AD0F50}" type="slidenum">
              <a:rPr lang="en-US" smtClean="0"/>
              <a:pPr/>
              <a:t>27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287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10AFDEB-470B-41AB-86F1-255E765621DB}" type="slidenum">
              <a:rPr lang="en-US" smtClean="0"/>
              <a:pPr/>
              <a:t>28</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5400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A290736-4071-4248-8883-360F15117E66}" type="slidenum">
              <a:rPr lang="en-US" smtClean="0"/>
              <a:pPr/>
              <a:t>29</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066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98DDF54-2CEE-4CE6-931E-0418763BFA38}" type="slidenum">
              <a:rPr lang="en-US" smtClean="0"/>
              <a:pPr/>
              <a:t>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40275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EC65E0C-2755-4CF6-8F40-9DA6A941788F}" type="slidenum">
              <a:rPr lang="en-US" smtClean="0"/>
              <a:pPr/>
              <a:t>30</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43970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8CD452C-B9C0-46C2-BB61-78B14D108F02}" type="slidenum">
              <a:rPr lang="en-US" smtClean="0"/>
              <a:pPr/>
              <a:t>31</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1579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94CB22C-DEC6-4E27-A52E-D21BC83C33A6}" type="slidenum">
              <a:rPr lang="en-US" smtClean="0"/>
              <a:pPr/>
              <a:t>32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22122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1E32726-7A97-4E76-A70C-867047B7810C}" type="slidenum">
              <a:rPr lang="en-US" smtClean="0"/>
              <a:pPr/>
              <a:t>33</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06514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FBDB9F7-2B05-4F65-BE11-D611A5F57C07}" type="slidenum">
              <a:rPr lang="en-US" smtClean="0"/>
              <a:pPr/>
              <a:t>34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61861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08C2A03-1FF5-4DB5-98A2-340BEB6202A0}" type="slidenum">
              <a:rPr lang="en-US" smtClean="0"/>
              <a:pPr/>
              <a:t>35</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97401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8148BC3-BB72-49DF-BCA5-F1FBB368D1E0}" type="slidenum">
              <a:rPr lang="en-US" smtClean="0"/>
              <a:pPr/>
              <a:t>36</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94526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EB4413-0F9A-4DF4-9C04-A28C47CD1243}" type="slidenum">
              <a:rPr lang="en-US" smtClean="0"/>
              <a:pPr/>
              <a:t>37</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78267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FB04D38A-DD0D-4ACA-ABED-E053758562C0}" type="slidenum">
              <a:rPr lang="en-US" smtClean="0"/>
              <a:pPr/>
              <a:t>38</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7997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2AF59EF-6387-41CF-A37F-313F332BF21A}" type="slidenum">
              <a:rPr lang="en-US" smtClean="0"/>
              <a:pPr/>
              <a:t>39</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737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7A8D0F6-BF43-46FC-96D7-8D663CC7EBEE}" type="slidenum">
              <a:rPr lang="en-US" smtClean="0"/>
              <a:pPr/>
              <a:t>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074806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179F1AE-267B-4196-88A5-A624763A261F}" type="slidenum">
              <a:rPr lang="en-US" smtClean="0"/>
              <a:pPr/>
              <a:t>40</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0476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E73EC9-2ACF-4F01-A960-065CCDD2E6B2}" type="slidenum">
              <a:rPr lang="en-US" smtClean="0"/>
              <a:pPr/>
              <a:t>41</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4708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AA16599-8DF9-4D26-907B-864A1296D0E8}" type="slidenum">
              <a:rPr lang="en-US" smtClean="0"/>
              <a:pPr/>
              <a:t>42</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26129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A33B598-6F1E-4302-AE75-F12FBF4C7E40}" type="slidenum">
              <a:rPr lang="en-US" smtClean="0"/>
              <a:pPr/>
              <a:t>43</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52791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4C3EA55-2EB8-4298-BC0A-8034F417C0FC}" type="slidenum">
              <a:rPr lang="en-US" smtClean="0"/>
              <a:pPr/>
              <a:t>44</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0219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3135379-A355-48F3-8B58-27F5C4690EB7}" type="slidenum">
              <a:rPr lang="en-US" smtClean="0"/>
              <a:pPr/>
              <a:t>45</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79027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9F38B20-BA10-4EA2-AB93-ED331DE189B7}" type="slidenum">
              <a:rPr lang="en-US" smtClean="0"/>
              <a:pPr/>
              <a:t>46</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23042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E38050B-5D2C-4BD2-97C3-270A63627FDD}" type="slidenum">
              <a:rPr lang="en-US" smtClean="0"/>
              <a:pPr/>
              <a:t>48</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42351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C868AD1-1997-4810-B953-D9AE0935ED3C}" type="slidenum">
              <a:rPr lang="en-US" smtClean="0"/>
              <a:pPr/>
              <a:t>49</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473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33D0FA5-9F36-49BD-B88F-605CBC9712F1}" type="slidenum">
              <a:rPr lang="en-US" smtClean="0"/>
              <a:pPr/>
              <a:t>50</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1464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61C5D9D-3B06-4006-9069-7ADDFA9E465A}" type="slidenum">
              <a:rPr lang="en-US" smtClean="0"/>
              <a:pPr/>
              <a:t>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90520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CAEA120-0B1C-4ECA-B1EF-0FCB990C1FBE}" type="slidenum">
              <a:rPr lang="en-US" smtClean="0"/>
              <a:pPr/>
              <a:t>51</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6187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24BB6B6-31E8-4048-BD5D-F81B7890CA6A}" type="slidenum">
              <a:rPr lang="en-US" smtClean="0"/>
              <a:pPr/>
              <a:t>52</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35872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D02EBC3-94CA-4108-8AED-EBC8BE0A4A07}" type="slidenum">
              <a:rPr lang="en-US" smtClean="0"/>
              <a:pPr/>
              <a:t>53</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900320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DAD3C62-B90D-4517-994F-67D7C5BF75FA}" type="slidenum">
              <a:rPr lang="en-US" smtClean="0"/>
              <a:pPr/>
              <a:t>54</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38247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4CC30C4-15F6-48A4-9337-6E59D9160021}" type="slidenum">
              <a:rPr lang="en-US" smtClean="0"/>
              <a:pPr/>
              <a:t>55</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896843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9541D14-D097-4009-B973-F63D7154384E}" type="slidenum">
              <a:rPr lang="en-US" smtClean="0"/>
              <a:pPr/>
              <a:t>56</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9233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2A7B09F-503E-4B39-BF95-7BCD5A92C6AC}" type="slidenum">
              <a:rPr lang="en-US" smtClean="0"/>
              <a:pPr/>
              <a:t>57</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4363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2D8DAE1-1D82-40EF-A9AC-8A492C1A7D8E}" type="slidenum">
              <a:rPr lang="en-US" smtClean="0"/>
              <a:pPr/>
              <a:t>58</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868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72C7374D-FEE6-4381-8D66-F2BB0AB86F15}" type="slidenum">
              <a:rPr lang="en-US" smtClean="0"/>
              <a:pPr/>
              <a:t>59</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8870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034AAEFE-4064-4FBA-BF5F-3CE180346A5E}" type="slidenum">
              <a:rPr lang="en-US" smtClean="0"/>
              <a:pPr/>
              <a:t>61</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4419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8F1E99-9C4A-4509-B177-2DB39E057065}" type="slidenum">
              <a:rPr lang="en-US" smtClean="0"/>
              <a:pPr/>
              <a:t>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880449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4D62B35-8D79-40BA-B507-F1E43066365C}" type="slidenum">
              <a:rPr lang="en-US" smtClean="0"/>
              <a:pPr/>
              <a:t>62</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19550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91546836-7B4B-4F5A-AD9E-F0B1812D6845}" type="slidenum">
              <a:rPr lang="en-US" smtClean="0"/>
              <a:pPr/>
              <a:t>63</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58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160ECF6-9722-4F15-82B4-899596A6B793}" type="slidenum">
              <a:rPr lang="en-US" smtClean="0"/>
              <a:pPr/>
              <a:t>7</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5656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0EA649C-6ECB-4204-9B75-A2B5DA4D75C6}" type="slidenum">
              <a:rPr lang="en-US" smtClean="0"/>
              <a:pPr/>
              <a:t>8</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996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5BC6EF0-5F97-4AF6-9EE9-09FFC32501E2}" type="slidenum">
              <a:rPr lang="en-US" smtClean="0"/>
              <a:pPr/>
              <a:t>9</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4409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67338"/>
            <a:ext cx="3505200" cy="2481262"/>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138242"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2051"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7221"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37222"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137223"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37224"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37225" name="Text Box 9"/>
          <p:cNvSpPr txBox="1">
            <a:spLocks noChangeArrowheads="1"/>
          </p:cNvSpPr>
          <p:nvPr/>
        </p:nvSpPr>
        <p:spPr bwMode="auto">
          <a:xfrm>
            <a:off x="6354763" y="8818563"/>
            <a:ext cx="730250" cy="347662"/>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dirty="0">
                <a:solidFill>
                  <a:srgbClr val="006699"/>
                </a:solidFill>
                <a:latin typeface="Helvetica" charset="0"/>
              </a:rPr>
              <a:t>21.</a:t>
            </a:r>
            <a:fld id="{B67D941F-A6C3-4AEA-B6F6-DC893E2B8F8F}"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137226"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137227"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2060"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28700" y="914400"/>
            <a:ext cx="11658600" cy="2836863"/>
          </a:xfrm>
        </p:spPr>
        <p:txBody>
          <a:bodyPr/>
          <a:lstStyle/>
          <a:p>
            <a:pPr eaLnBrk="1" hangingPunct="1"/>
            <a:r>
              <a:rPr lang="en-US" smtClean="0"/>
              <a:t>Chapter 21:  The Linux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 Principles</a:t>
            </a:r>
          </a:p>
        </p:txBody>
      </p:sp>
      <p:sp>
        <p:nvSpPr>
          <p:cNvPr id="13315" name="Rectangle 3"/>
          <p:cNvSpPr>
            <a:spLocks noGrp="1" noChangeArrowheads="1"/>
          </p:cNvSpPr>
          <p:nvPr>
            <p:ph type="body" idx="1"/>
          </p:nvPr>
        </p:nvSpPr>
        <p:spPr>
          <a:xfrm>
            <a:off x="1270000" y="1714500"/>
            <a:ext cx="11026775" cy="6691313"/>
          </a:xfrm>
        </p:spPr>
        <p:txBody>
          <a:bodyPr/>
          <a:lstStyle/>
          <a:p>
            <a:r>
              <a:rPr lang="en-US" smtClean="0"/>
              <a:t>Linux is a multiuser, multitasking system with a full set of UNIX-compatible tools</a:t>
            </a:r>
          </a:p>
          <a:p>
            <a:endParaRPr lang="en-US" smtClean="0"/>
          </a:p>
          <a:p>
            <a:r>
              <a:rPr lang="en-US" smtClean="0"/>
              <a:t>Its file system adheres to traditional UNIX semantics, and it fully implements the standard UNIX networking model</a:t>
            </a:r>
          </a:p>
          <a:p>
            <a:endParaRPr lang="en-US" smtClean="0"/>
          </a:p>
          <a:p>
            <a:r>
              <a:rPr lang="en-US" smtClean="0"/>
              <a:t>Main design goals are speed, efficiency, and standardization</a:t>
            </a:r>
          </a:p>
          <a:p>
            <a:endParaRPr lang="en-US" smtClean="0"/>
          </a:p>
          <a:p>
            <a:r>
              <a:rPr lang="en-US" smtClean="0"/>
              <a:t>Linux is designed to be compliant with the relevant POSIX documents; at least two Linux distributions have achieved official POSIX certification</a:t>
            </a:r>
          </a:p>
          <a:p>
            <a:endParaRPr lang="en-US" smtClean="0"/>
          </a:p>
          <a:p>
            <a:r>
              <a:rPr lang="en-US" smtClean="0"/>
              <a:t>The Linux programming interface adheres to the SVR4 UNIX semantics, rather than to BSD behavior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36650" y="369888"/>
            <a:ext cx="11893550" cy="768350"/>
          </a:xfrm>
        </p:spPr>
        <p:txBody>
          <a:bodyPr/>
          <a:lstStyle/>
          <a:p>
            <a:pPr eaLnBrk="1" hangingPunct="1"/>
            <a:r>
              <a:rPr lang="en-US" smtClean="0"/>
              <a:t>Components of a Linux System</a:t>
            </a:r>
          </a:p>
        </p:txBody>
      </p:sp>
      <p:pic>
        <p:nvPicPr>
          <p:cNvPr id="14339" name="Picture 6"/>
          <p:cNvPicPr>
            <a:picLocks noChangeAspect="1" noChangeArrowheads="1"/>
          </p:cNvPicPr>
          <p:nvPr/>
        </p:nvPicPr>
        <p:blipFill>
          <a:blip r:embed="rId3"/>
          <a:srcRect l="677" t="26907" r="677" b="26907"/>
          <a:stretch>
            <a:fillRect/>
          </a:stretch>
        </p:blipFill>
        <p:spPr bwMode="auto">
          <a:xfrm>
            <a:off x="1912938" y="2716213"/>
            <a:ext cx="10715625" cy="3343275"/>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85900" y="12700"/>
            <a:ext cx="11658600" cy="1125538"/>
          </a:xfrm>
        </p:spPr>
        <p:txBody>
          <a:bodyPr/>
          <a:lstStyle/>
          <a:p>
            <a:pPr eaLnBrk="1" hangingPunct="1"/>
            <a:r>
              <a:rPr lang="en-US" smtClean="0"/>
              <a:t>Components of a Linux System (Cont.)</a:t>
            </a:r>
          </a:p>
        </p:txBody>
      </p:sp>
      <p:sp>
        <p:nvSpPr>
          <p:cNvPr id="15363" name="Rectangle 3"/>
          <p:cNvSpPr>
            <a:spLocks noGrp="1" noChangeArrowheads="1"/>
          </p:cNvSpPr>
          <p:nvPr>
            <p:ph type="body" idx="1"/>
          </p:nvPr>
        </p:nvSpPr>
        <p:spPr>
          <a:xfrm>
            <a:off x="1270000" y="1714500"/>
            <a:ext cx="11493500" cy="5976938"/>
          </a:xfrm>
        </p:spPr>
        <p:txBody>
          <a:bodyPr/>
          <a:lstStyle/>
          <a:p>
            <a:r>
              <a:rPr lang="en-US" dirty="0" smtClean="0"/>
              <a:t>Like most UNIX implementations, Linux is composed of three main bodies of code; the most important distinction between the kernel and all other components.</a:t>
            </a:r>
          </a:p>
          <a:p>
            <a:endParaRPr lang="en-US" dirty="0" smtClean="0"/>
          </a:p>
          <a:p>
            <a:r>
              <a:rPr lang="en-US" dirty="0" smtClean="0"/>
              <a:t>The </a:t>
            </a:r>
            <a:r>
              <a:rPr lang="en-US" b="1" dirty="0" smtClean="0">
                <a:solidFill>
                  <a:srgbClr val="3366FF"/>
                </a:solidFill>
              </a:rPr>
              <a:t>kernel</a:t>
            </a:r>
            <a:r>
              <a:rPr lang="en-US" dirty="0" smtClean="0">
                <a:solidFill>
                  <a:srgbClr val="3366FF"/>
                </a:solidFill>
              </a:rPr>
              <a:t> </a:t>
            </a:r>
            <a:r>
              <a:rPr lang="en-US" dirty="0" smtClean="0"/>
              <a:t>is responsible for maintaining the important abstractions of the operating system</a:t>
            </a:r>
            <a:endParaRPr lang="en-US" dirty="0"/>
          </a:p>
          <a:p>
            <a:pPr lvl="1"/>
            <a:r>
              <a:rPr lang="en-US" dirty="0"/>
              <a:t>Kernel code executes in </a:t>
            </a:r>
            <a:r>
              <a:rPr lang="en-US" i="1" dirty="0"/>
              <a:t>kernel mode</a:t>
            </a:r>
            <a:r>
              <a:rPr lang="en-US" dirty="0"/>
              <a:t> with full access to all the physical resources of the computer</a:t>
            </a:r>
          </a:p>
          <a:p>
            <a:pPr lvl="1"/>
            <a:r>
              <a:rPr lang="en-US" dirty="0"/>
              <a:t>All kernel code and data structures are kept in the same single address space</a:t>
            </a:r>
          </a:p>
          <a:p>
            <a:endParaRPr lang="en-US" dirty="0" smtClean="0"/>
          </a:p>
          <a:p>
            <a:r>
              <a:rPr lang="en-US" dirty="0"/>
              <a:t>The </a:t>
            </a:r>
            <a:r>
              <a:rPr lang="en-US" b="1" dirty="0">
                <a:solidFill>
                  <a:srgbClr val="3366FF"/>
                </a:solidFill>
              </a:rPr>
              <a:t>system libraries</a:t>
            </a:r>
            <a:r>
              <a:rPr lang="en-US" dirty="0">
                <a:solidFill>
                  <a:srgbClr val="3366FF"/>
                </a:solidFill>
              </a:rPr>
              <a:t> </a:t>
            </a:r>
            <a:r>
              <a:rPr lang="en-US" dirty="0"/>
              <a:t>define a standard set of functions through which applications interact with the kernel, and which implement much of the operating-system functionality that does not need the full privileges of kernel code.</a:t>
            </a:r>
          </a:p>
          <a:p>
            <a:endParaRPr lang="en-US" dirty="0"/>
          </a:p>
          <a:p>
            <a:r>
              <a:rPr lang="en-US" dirty="0"/>
              <a:t>The </a:t>
            </a:r>
            <a:r>
              <a:rPr lang="en-US" b="1" dirty="0">
                <a:solidFill>
                  <a:srgbClr val="3366FF"/>
                </a:solidFill>
              </a:rPr>
              <a:t>system utilities </a:t>
            </a:r>
            <a:r>
              <a:rPr lang="en-US" dirty="0"/>
              <a:t>perform individual specialized management tasks</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Kernel Modules</a:t>
            </a:r>
          </a:p>
        </p:txBody>
      </p:sp>
      <p:sp>
        <p:nvSpPr>
          <p:cNvPr id="17411" name="Rectangle 3"/>
          <p:cNvSpPr>
            <a:spLocks noGrp="1" noChangeArrowheads="1"/>
          </p:cNvSpPr>
          <p:nvPr>
            <p:ph type="body" idx="1"/>
          </p:nvPr>
        </p:nvSpPr>
        <p:spPr>
          <a:xfrm>
            <a:off x="1270000" y="1714500"/>
            <a:ext cx="11515725" cy="6786563"/>
          </a:xfrm>
        </p:spPr>
        <p:txBody>
          <a:bodyPr/>
          <a:lstStyle/>
          <a:p>
            <a:r>
              <a:rPr lang="en-US" dirty="0" smtClean="0"/>
              <a:t>Sections of kernel code that can be compiled, loaded, and unloaded independent of the rest of the kernel.</a:t>
            </a:r>
          </a:p>
          <a:p>
            <a:endParaRPr lang="en-US" sz="1100" dirty="0" smtClean="0"/>
          </a:p>
          <a:p>
            <a:r>
              <a:rPr lang="en-US" dirty="0" smtClean="0"/>
              <a:t>A kernel module may typically implement a device driver, a file system, or a networking protocol.</a:t>
            </a:r>
          </a:p>
          <a:p>
            <a:endParaRPr lang="en-US" sz="1100" dirty="0" smtClean="0"/>
          </a:p>
          <a:p>
            <a:r>
              <a:rPr lang="en-US" dirty="0" smtClean="0"/>
              <a:t>The module interface allows third parties to write and distribute, on their own terms, device drivers or file systems that could not be distributed under the GPL.</a:t>
            </a:r>
          </a:p>
          <a:p>
            <a:endParaRPr lang="en-US" sz="1100" dirty="0" smtClean="0"/>
          </a:p>
          <a:p>
            <a:r>
              <a:rPr lang="en-US" dirty="0" smtClean="0"/>
              <a:t>Kernel modules allow a Linux system to be set up with a standard, minimal kernel, without any extra device drivers built in.</a:t>
            </a:r>
          </a:p>
          <a:p>
            <a:endParaRPr lang="en-US" sz="1100" dirty="0" smtClean="0"/>
          </a:p>
          <a:p>
            <a:r>
              <a:rPr lang="en-US" dirty="0" smtClean="0"/>
              <a:t>Three components to Linux module support:</a:t>
            </a:r>
          </a:p>
          <a:p>
            <a:pPr lvl="1"/>
            <a:r>
              <a:rPr lang="en-US" dirty="0" smtClean="0"/>
              <a:t>module management </a:t>
            </a:r>
          </a:p>
          <a:p>
            <a:pPr lvl="1"/>
            <a:r>
              <a:rPr lang="en-US" dirty="0" smtClean="0"/>
              <a:t>driver registration</a:t>
            </a:r>
          </a:p>
          <a:p>
            <a:pPr lvl="1"/>
            <a:r>
              <a:rPr lang="en-US" dirty="0" smtClean="0"/>
              <a:t>conflict resolution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81088" y="369888"/>
            <a:ext cx="11949112" cy="768350"/>
          </a:xfrm>
        </p:spPr>
        <p:txBody>
          <a:bodyPr/>
          <a:lstStyle/>
          <a:p>
            <a:pPr eaLnBrk="1" hangingPunct="1"/>
            <a:r>
              <a:rPr lang="en-US" smtClean="0"/>
              <a:t>Module Management</a:t>
            </a:r>
          </a:p>
        </p:txBody>
      </p:sp>
      <p:sp>
        <p:nvSpPr>
          <p:cNvPr id="18435" name="Rectangle 3"/>
          <p:cNvSpPr>
            <a:spLocks noGrp="1" noChangeArrowheads="1"/>
          </p:cNvSpPr>
          <p:nvPr>
            <p:ph type="body" idx="1"/>
          </p:nvPr>
        </p:nvSpPr>
        <p:spPr>
          <a:xfrm>
            <a:off x="1270000" y="1714500"/>
            <a:ext cx="11522075" cy="5976938"/>
          </a:xfrm>
        </p:spPr>
        <p:txBody>
          <a:bodyPr/>
          <a:lstStyle/>
          <a:p>
            <a:r>
              <a:rPr lang="en-US" dirty="0" smtClean="0"/>
              <a:t>Supports loading modules into memory and letting them talk to the rest of the kernel</a:t>
            </a:r>
          </a:p>
          <a:p>
            <a:endParaRPr lang="en-US" dirty="0" smtClean="0"/>
          </a:p>
          <a:p>
            <a:r>
              <a:rPr lang="en-US" dirty="0" smtClean="0"/>
              <a:t>Module loading is split into two separate sections:</a:t>
            </a:r>
          </a:p>
          <a:p>
            <a:pPr lvl="1"/>
            <a:r>
              <a:rPr lang="en-US" dirty="0" smtClean="0"/>
              <a:t>Managing sections of module code in kernel memory</a:t>
            </a:r>
          </a:p>
          <a:p>
            <a:pPr lvl="1"/>
            <a:r>
              <a:rPr lang="en-US" dirty="0" smtClean="0"/>
              <a:t>Handling symbols that modules are allowed to reference</a:t>
            </a:r>
          </a:p>
          <a:p>
            <a:pPr lvl="1"/>
            <a:endParaRPr lang="en-US" dirty="0" smtClean="0"/>
          </a:p>
          <a:p>
            <a:r>
              <a:rPr lang="en-US" dirty="0" smtClean="0"/>
              <a:t>The module requestor manages loading requested, but currently unloaded, modules; it also regularly queries the kernel to see whether a dynamically loaded module is still in use, and will unload it when it is no longer actively needed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Driver Registration</a:t>
            </a:r>
          </a:p>
        </p:txBody>
      </p:sp>
      <p:sp>
        <p:nvSpPr>
          <p:cNvPr id="19459" name="Rectangle 3"/>
          <p:cNvSpPr>
            <a:spLocks noGrp="1" noChangeArrowheads="1"/>
          </p:cNvSpPr>
          <p:nvPr>
            <p:ph type="body" idx="1"/>
          </p:nvPr>
        </p:nvSpPr>
        <p:spPr>
          <a:xfrm>
            <a:off x="1270000" y="1714500"/>
            <a:ext cx="11553825" cy="5976938"/>
          </a:xfrm>
        </p:spPr>
        <p:txBody>
          <a:bodyPr/>
          <a:lstStyle/>
          <a:p>
            <a:r>
              <a:rPr lang="en-US" dirty="0" smtClean="0"/>
              <a:t>Allows modules to tell the rest of the kernel that a new driver has become available</a:t>
            </a:r>
          </a:p>
          <a:p>
            <a:endParaRPr lang="en-US" dirty="0" smtClean="0"/>
          </a:p>
          <a:p>
            <a:r>
              <a:rPr lang="en-US" dirty="0" smtClean="0"/>
              <a:t>The kernel maintains dynamic tables of all known drivers, and provides a set of routines to allow drivers to be added to or removed from these tables at any time</a:t>
            </a:r>
          </a:p>
          <a:p>
            <a:endParaRPr lang="en-US" dirty="0" smtClean="0"/>
          </a:p>
          <a:p>
            <a:r>
              <a:rPr lang="en-US" dirty="0" smtClean="0"/>
              <a:t>Registration tables include the following items:  </a:t>
            </a:r>
          </a:p>
          <a:p>
            <a:pPr lvl="1"/>
            <a:r>
              <a:rPr lang="en-US" dirty="0" smtClean="0"/>
              <a:t>Device drivers</a:t>
            </a:r>
          </a:p>
          <a:p>
            <a:pPr lvl="1"/>
            <a:r>
              <a:rPr lang="en-US" dirty="0" smtClean="0"/>
              <a:t>File systems </a:t>
            </a:r>
          </a:p>
          <a:p>
            <a:pPr lvl="1"/>
            <a:r>
              <a:rPr lang="en-US" dirty="0" smtClean="0"/>
              <a:t>Network protocols</a:t>
            </a:r>
          </a:p>
          <a:p>
            <a:pPr lvl="1"/>
            <a:r>
              <a:rPr lang="en-US" dirty="0" smtClean="0"/>
              <a:t>Binary format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Conflict Resolution</a:t>
            </a:r>
          </a:p>
        </p:txBody>
      </p:sp>
      <p:sp>
        <p:nvSpPr>
          <p:cNvPr id="20483" name="Rectangle 3"/>
          <p:cNvSpPr>
            <a:spLocks noGrp="1" noChangeArrowheads="1"/>
          </p:cNvSpPr>
          <p:nvPr>
            <p:ph type="body" idx="1"/>
          </p:nvPr>
        </p:nvSpPr>
        <p:spPr>
          <a:xfrm>
            <a:off x="1270000" y="1714500"/>
            <a:ext cx="11449050" cy="5976938"/>
          </a:xfrm>
        </p:spPr>
        <p:txBody>
          <a:bodyPr/>
          <a:lstStyle/>
          <a:p>
            <a:r>
              <a:rPr lang="en-US" dirty="0" smtClean="0"/>
              <a:t>A mechanism that allows different device drivers to reserve hardware resources and to protect those resources from accidental use by another driver.</a:t>
            </a:r>
            <a:br>
              <a:rPr lang="en-US" dirty="0" smtClean="0"/>
            </a:br>
            <a:endParaRPr lang="en-US" dirty="0" smtClean="0"/>
          </a:p>
          <a:p>
            <a:r>
              <a:rPr lang="en-US" dirty="0" smtClean="0"/>
              <a:t>The conflict resolution module aims to:</a:t>
            </a:r>
          </a:p>
          <a:p>
            <a:pPr lvl="1"/>
            <a:r>
              <a:rPr lang="en-US" dirty="0" smtClean="0"/>
              <a:t>Prevent modules from clashing over access to hardware resources</a:t>
            </a:r>
          </a:p>
          <a:p>
            <a:pPr lvl="1"/>
            <a:r>
              <a:rPr lang="en-US" dirty="0" smtClean="0"/>
              <a:t>Prevent </a:t>
            </a:r>
            <a:r>
              <a:rPr lang="en-US" i="1" dirty="0" err="1" smtClean="0"/>
              <a:t>autoprobes</a:t>
            </a:r>
            <a:r>
              <a:rPr lang="en-US" i="1" dirty="0" smtClean="0"/>
              <a:t> ( device driver probes that auto detect device configuration) </a:t>
            </a:r>
            <a:r>
              <a:rPr lang="en-US" dirty="0" smtClean="0"/>
              <a:t>from interfering with existing device drivers</a:t>
            </a:r>
          </a:p>
          <a:p>
            <a:pPr lvl="1"/>
            <a:r>
              <a:rPr lang="en-US" dirty="0" smtClean="0"/>
              <a:t>Resolve conflicts with multiple drivers trying to access the same hardware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70000" y="369888"/>
            <a:ext cx="11760200" cy="768350"/>
          </a:xfrm>
        </p:spPr>
        <p:txBody>
          <a:bodyPr/>
          <a:lstStyle/>
          <a:p>
            <a:pPr eaLnBrk="1" hangingPunct="1"/>
            <a:r>
              <a:rPr lang="en-US" smtClean="0"/>
              <a:t>Process Management</a:t>
            </a:r>
          </a:p>
        </p:txBody>
      </p:sp>
      <p:sp>
        <p:nvSpPr>
          <p:cNvPr id="21507" name="Rectangle 3"/>
          <p:cNvSpPr>
            <a:spLocks noGrp="1" noChangeArrowheads="1"/>
          </p:cNvSpPr>
          <p:nvPr>
            <p:ph type="body" idx="1"/>
          </p:nvPr>
        </p:nvSpPr>
        <p:spPr>
          <a:xfrm>
            <a:off x="1270000" y="1714500"/>
            <a:ext cx="11026775" cy="5976938"/>
          </a:xfrm>
        </p:spPr>
        <p:txBody>
          <a:bodyPr/>
          <a:lstStyle/>
          <a:p>
            <a:r>
              <a:rPr lang="en-US" smtClean="0"/>
              <a:t>UNIX process management separates the creation of processes and the running of a new program into two distinct operations.</a:t>
            </a:r>
          </a:p>
          <a:p>
            <a:pPr lvl="1"/>
            <a:r>
              <a:rPr lang="en-US" smtClean="0"/>
              <a:t>The </a:t>
            </a:r>
            <a:r>
              <a:rPr lang="en-US" smtClean="0">
                <a:latin typeface="Courier New" charset="0"/>
                <a:cs typeface="Courier New" charset="0"/>
              </a:rPr>
              <a:t>fork </a:t>
            </a:r>
            <a:r>
              <a:rPr lang="en-US" smtClean="0"/>
              <a:t>system call creates a new process</a:t>
            </a:r>
          </a:p>
          <a:p>
            <a:pPr lvl="1"/>
            <a:r>
              <a:rPr lang="en-US" smtClean="0"/>
              <a:t>A new program is run after a call to </a:t>
            </a:r>
            <a:r>
              <a:rPr lang="en-US" smtClean="0">
                <a:latin typeface="Courier New" charset="0"/>
                <a:cs typeface="Courier New" charset="0"/>
              </a:rPr>
              <a:t>execve</a:t>
            </a:r>
          </a:p>
          <a:p>
            <a:pPr lvl="1"/>
            <a:endParaRPr lang="en-US" smtClean="0">
              <a:latin typeface="Courier New" charset="0"/>
              <a:cs typeface="Courier New" charset="0"/>
            </a:endParaRPr>
          </a:p>
          <a:p>
            <a:r>
              <a:rPr lang="en-US" smtClean="0"/>
              <a:t>Under UNIX, a process encompasses all the information that the operating system must maintain to track the context of a single execution of a single program</a:t>
            </a:r>
          </a:p>
          <a:p>
            <a:endParaRPr lang="en-US" smtClean="0"/>
          </a:p>
          <a:p>
            <a:r>
              <a:rPr lang="en-US" smtClean="0"/>
              <a:t>Under Linux, process properties fall into three groups:  the process’s identity, environment, and context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Process Identity</a:t>
            </a:r>
          </a:p>
        </p:txBody>
      </p:sp>
      <p:sp>
        <p:nvSpPr>
          <p:cNvPr id="22531" name="Rectangle 3"/>
          <p:cNvSpPr>
            <a:spLocks noGrp="1" noChangeArrowheads="1"/>
          </p:cNvSpPr>
          <p:nvPr>
            <p:ph type="body" idx="1"/>
          </p:nvPr>
        </p:nvSpPr>
        <p:spPr>
          <a:xfrm>
            <a:off x="1270000" y="1714500"/>
            <a:ext cx="11412538" cy="6497638"/>
          </a:xfrm>
        </p:spPr>
        <p:txBody>
          <a:bodyPr/>
          <a:lstStyle/>
          <a:p>
            <a:pPr>
              <a:lnSpc>
                <a:spcPct val="90000"/>
              </a:lnSpc>
            </a:pPr>
            <a:r>
              <a:rPr lang="en-US" smtClean="0"/>
              <a:t>Process ID (PID).  The unique identifier for the process; used to specify processes to the operating system when an application makes a system call to signal, modify, or wait for another process.</a:t>
            </a:r>
          </a:p>
          <a:p>
            <a:pPr>
              <a:lnSpc>
                <a:spcPct val="90000"/>
              </a:lnSpc>
            </a:pPr>
            <a:endParaRPr lang="en-US" smtClean="0"/>
          </a:p>
          <a:p>
            <a:pPr>
              <a:lnSpc>
                <a:spcPct val="90000"/>
              </a:lnSpc>
            </a:pPr>
            <a:r>
              <a:rPr lang="en-US" smtClean="0"/>
              <a:t>Credentials.  Each process must have an associated user ID and one or more group IDs that determine the process’s rights to access system resources and files.</a:t>
            </a:r>
          </a:p>
          <a:p>
            <a:pPr>
              <a:lnSpc>
                <a:spcPct val="90000"/>
              </a:lnSpc>
            </a:pPr>
            <a:endParaRPr lang="en-US" smtClean="0"/>
          </a:p>
          <a:p>
            <a:pPr>
              <a:lnSpc>
                <a:spcPct val="90000"/>
              </a:lnSpc>
            </a:pPr>
            <a:r>
              <a:rPr lang="en-US" smtClean="0"/>
              <a:t>Personality.  Not traditionally found on UNIX systems, but under Linux each process has an associated personality identifier that can slightly modify the semantics of certain system calls.</a:t>
            </a:r>
          </a:p>
          <a:p>
            <a:pPr lvl="1">
              <a:lnSpc>
                <a:spcPct val="90000"/>
              </a:lnSpc>
            </a:pPr>
            <a:r>
              <a:rPr lang="en-US" smtClean="0"/>
              <a:t>Used primarily by emulation libraries to request that system calls be compatible with certain specific flavors of UNIX</a:t>
            </a:r>
          </a:p>
          <a:p>
            <a:pPr>
              <a:lnSpc>
                <a:spcPct val="90000"/>
              </a:lnSpc>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Process Environment</a:t>
            </a:r>
          </a:p>
        </p:txBody>
      </p:sp>
      <p:sp>
        <p:nvSpPr>
          <p:cNvPr id="23555" name="Rectangle 3"/>
          <p:cNvSpPr>
            <a:spLocks noGrp="1" noChangeArrowheads="1"/>
          </p:cNvSpPr>
          <p:nvPr>
            <p:ph type="body" idx="1"/>
          </p:nvPr>
        </p:nvSpPr>
        <p:spPr>
          <a:xfrm>
            <a:off x="1270000" y="1714500"/>
            <a:ext cx="11468100" cy="6977063"/>
          </a:xfrm>
          <a:noFill/>
        </p:spPr>
        <p:txBody>
          <a:bodyPr/>
          <a:lstStyle/>
          <a:p>
            <a:r>
              <a:rPr lang="en-US" smtClean="0"/>
              <a:t>The process’s environment is inherited from its parent, and is composed of two null-terminated vectors:</a:t>
            </a:r>
          </a:p>
          <a:p>
            <a:pPr lvl="1"/>
            <a:r>
              <a:rPr lang="en-US" smtClean="0"/>
              <a:t>The argument vector lists the command-line arguments used to invoke the running program; conventionally starts with the name of the program itself.</a:t>
            </a:r>
          </a:p>
          <a:p>
            <a:pPr lvl="1"/>
            <a:r>
              <a:rPr lang="en-US" smtClean="0"/>
              <a:t>The environment vector is a list of “NAME=VALUE” pairs that associates named environment variables with arbitrary textual values.</a:t>
            </a:r>
          </a:p>
          <a:p>
            <a:pPr lvl="1"/>
            <a:endParaRPr lang="en-US" sz="1100" smtClean="0"/>
          </a:p>
          <a:p>
            <a:r>
              <a:rPr lang="en-US" smtClean="0"/>
              <a:t>Passing environment variables among processes and inheriting variables by a process’s children are flexible means of passing information to components of the user-mode system software.</a:t>
            </a:r>
          </a:p>
          <a:p>
            <a:endParaRPr lang="en-US" sz="1100" smtClean="0"/>
          </a:p>
          <a:p>
            <a:r>
              <a:rPr lang="en-US" smtClean="0"/>
              <a:t>The environment-variable mechanism provides a customization of the operating system that can be set on a per-process basis, rather than being configured for the system as a whole.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51063" y="369888"/>
            <a:ext cx="10231437" cy="768350"/>
          </a:xfrm>
        </p:spPr>
        <p:txBody>
          <a:bodyPr/>
          <a:lstStyle/>
          <a:p>
            <a:pPr eaLnBrk="1" hangingPunct="1"/>
            <a:r>
              <a:rPr lang="en-US" smtClean="0"/>
              <a:t>Chapter 21:  The Linux System</a:t>
            </a:r>
          </a:p>
        </p:txBody>
      </p:sp>
      <p:sp>
        <p:nvSpPr>
          <p:cNvPr id="5123" name="Rectangle 3"/>
          <p:cNvSpPr>
            <a:spLocks noGrp="1" noChangeArrowheads="1"/>
          </p:cNvSpPr>
          <p:nvPr>
            <p:ph type="body" idx="1"/>
          </p:nvPr>
        </p:nvSpPr>
        <p:spPr>
          <a:xfrm>
            <a:off x="1270000" y="1714500"/>
            <a:ext cx="9877425" cy="6457950"/>
          </a:xfrm>
        </p:spPr>
        <p:txBody>
          <a:bodyPr/>
          <a:lstStyle/>
          <a:p>
            <a:r>
              <a:rPr lang="en-US" dirty="0" smtClean="0"/>
              <a:t>Design Principles</a:t>
            </a:r>
          </a:p>
          <a:p>
            <a:r>
              <a:rPr lang="en-US" dirty="0" smtClean="0"/>
              <a:t>Kernel Modules</a:t>
            </a:r>
          </a:p>
          <a:p>
            <a:r>
              <a:rPr lang="en-US" dirty="0" smtClean="0"/>
              <a:t>Process Management</a:t>
            </a:r>
          </a:p>
          <a:p>
            <a:r>
              <a:rPr lang="en-US" dirty="0" smtClean="0"/>
              <a:t>Scheduling </a:t>
            </a:r>
          </a:p>
          <a:p>
            <a:r>
              <a:rPr lang="en-US" dirty="0" smtClean="0"/>
              <a:t>Memory Management </a:t>
            </a:r>
          </a:p>
          <a:p>
            <a:r>
              <a:rPr lang="en-US" dirty="0" smtClean="0"/>
              <a:t>File Systems</a:t>
            </a:r>
          </a:p>
          <a:p>
            <a:r>
              <a:rPr lang="en-US" dirty="0" err="1" smtClean="0"/>
              <a:t>Interprocess</a:t>
            </a:r>
            <a:r>
              <a:rPr lang="en-US" dirty="0" smtClean="0"/>
              <a:t> Communication</a:t>
            </a:r>
          </a:p>
          <a:p>
            <a:r>
              <a:rPr lang="en-US" dirty="0" smtClean="0"/>
              <a:t>Security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Process Context</a:t>
            </a:r>
          </a:p>
        </p:txBody>
      </p:sp>
      <p:sp>
        <p:nvSpPr>
          <p:cNvPr id="24579" name="Rectangle 3"/>
          <p:cNvSpPr>
            <a:spLocks noGrp="1" noChangeArrowheads="1"/>
          </p:cNvSpPr>
          <p:nvPr>
            <p:ph type="body" idx="1"/>
          </p:nvPr>
        </p:nvSpPr>
        <p:spPr>
          <a:xfrm>
            <a:off x="1209675" y="1298448"/>
            <a:ext cx="11468100" cy="6842252"/>
          </a:xfrm>
        </p:spPr>
        <p:txBody>
          <a:bodyPr/>
          <a:lstStyle/>
          <a:p>
            <a:r>
              <a:rPr lang="en-US" dirty="0" smtClean="0"/>
              <a:t>The (constantly changing) state of a running program at any point in time.</a:t>
            </a:r>
          </a:p>
          <a:p>
            <a:endParaRPr lang="en-US" dirty="0" smtClean="0"/>
          </a:p>
          <a:p>
            <a:r>
              <a:rPr lang="en-US" dirty="0" smtClean="0"/>
              <a:t>The </a:t>
            </a:r>
            <a:r>
              <a:rPr lang="en-US" b="1" dirty="0" smtClean="0">
                <a:solidFill>
                  <a:srgbClr val="3366FF"/>
                </a:solidFill>
              </a:rPr>
              <a:t>scheduling context</a:t>
            </a:r>
            <a:r>
              <a:rPr lang="en-US" dirty="0" smtClean="0">
                <a:solidFill>
                  <a:srgbClr val="3366FF"/>
                </a:solidFill>
              </a:rPr>
              <a:t> </a:t>
            </a:r>
            <a:r>
              <a:rPr lang="en-US" dirty="0" smtClean="0"/>
              <a:t>is the most important part of the process context; it is the information that the scheduler needs to suspend and restart the process.</a:t>
            </a:r>
          </a:p>
          <a:p>
            <a:endParaRPr lang="en-US" dirty="0" smtClean="0"/>
          </a:p>
          <a:p>
            <a:r>
              <a:rPr lang="en-US" dirty="0" smtClean="0"/>
              <a:t>The kernel maintains </a:t>
            </a:r>
            <a:r>
              <a:rPr lang="en-US" b="1" dirty="0" smtClean="0">
                <a:solidFill>
                  <a:srgbClr val="3366FF"/>
                </a:solidFill>
              </a:rPr>
              <a:t>accounting</a:t>
            </a:r>
            <a:r>
              <a:rPr lang="en-US" dirty="0" smtClean="0"/>
              <a:t> information about the resources currently being consumed by each process, and the total resources consumed by the process in its lifetime so far.</a:t>
            </a:r>
          </a:p>
          <a:p>
            <a:endParaRPr lang="en-US" dirty="0"/>
          </a:p>
          <a:p>
            <a:r>
              <a:rPr lang="en-US" dirty="0"/>
              <a:t>The </a:t>
            </a:r>
            <a:r>
              <a:rPr lang="en-US" b="1" dirty="0">
                <a:solidFill>
                  <a:srgbClr val="3366FF"/>
                </a:solidFill>
              </a:rPr>
              <a:t>file table</a:t>
            </a:r>
            <a:r>
              <a:rPr lang="en-US" dirty="0">
                <a:solidFill>
                  <a:srgbClr val="3366FF"/>
                </a:solidFill>
              </a:rPr>
              <a:t> </a:t>
            </a:r>
            <a:r>
              <a:rPr lang="en-US" dirty="0"/>
              <a:t>is an array of pointers to kernel file structures.</a:t>
            </a:r>
          </a:p>
          <a:p>
            <a:pPr lvl="1"/>
            <a:r>
              <a:rPr lang="en-US" dirty="0"/>
              <a:t>When making file I/O system calls, processes refer to files by their index into this table.</a:t>
            </a:r>
          </a:p>
          <a:p>
            <a:endParaRPr lang="en-US" dirty="0" smtClean="0"/>
          </a:p>
          <a:p>
            <a:r>
              <a:rPr lang="en-US" dirty="0"/>
              <a:t>Whereas the file table lists the existing open files, the </a:t>
            </a:r>
            <a:r>
              <a:rPr lang="en-US" b="1" dirty="0" smtClean="0">
                <a:solidFill>
                  <a:srgbClr val="3366FF"/>
                </a:solidFill>
              </a:rPr>
              <a:t>file-system </a:t>
            </a:r>
            <a:r>
              <a:rPr lang="en-US" b="1" dirty="0">
                <a:solidFill>
                  <a:srgbClr val="3366FF"/>
                </a:solidFill>
              </a:rPr>
              <a:t>context</a:t>
            </a:r>
            <a:r>
              <a:rPr lang="en-US" dirty="0">
                <a:solidFill>
                  <a:srgbClr val="3366FF"/>
                </a:solidFill>
              </a:rPr>
              <a:t> </a:t>
            </a:r>
            <a:r>
              <a:rPr lang="en-US" dirty="0"/>
              <a:t>applies to requests to open new files.</a:t>
            </a:r>
          </a:p>
          <a:p>
            <a:pPr lvl="1"/>
            <a:r>
              <a:rPr lang="en-US" dirty="0"/>
              <a:t>The current root and default directories to be used for new file searches are stored here.</a:t>
            </a:r>
          </a:p>
          <a:p>
            <a:pPr lvl="1"/>
            <a:endParaRPr lang="en-US" dirty="0"/>
          </a:p>
          <a:p>
            <a:r>
              <a:rPr lang="en-US" dirty="0"/>
              <a:t>The </a:t>
            </a:r>
            <a:r>
              <a:rPr lang="en-US" b="1" dirty="0"/>
              <a:t>signal-handler table</a:t>
            </a:r>
            <a:r>
              <a:rPr lang="en-US" dirty="0"/>
              <a:t> defines the routine in the process’s address space to be called when specific signals arrive.</a:t>
            </a:r>
          </a:p>
          <a:p>
            <a:endParaRPr lang="en-US" dirty="0"/>
          </a:p>
          <a:p>
            <a:r>
              <a:rPr lang="en-US" dirty="0"/>
              <a:t>The </a:t>
            </a:r>
            <a:r>
              <a:rPr lang="en-US" b="1" dirty="0"/>
              <a:t>virtual-memory context</a:t>
            </a:r>
            <a:r>
              <a:rPr lang="en-US" dirty="0"/>
              <a:t> of a process describes the full contents of the its private address space</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2100" y="369888"/>
            <a:ext cx="11468100" cy="768350"/>
          </a:xfrm>
        </p:spPr>
        <p:txBody>
          <a:bodyPr/>
          <a:lstStyle/>
          <a:p>
            <a:pPr eaLnBrk="1" hangingPunct="1"/>
            <a:r>
              <a:rPr lang="en-US" smtClean="0"/>
              <a:t>Processes and Threads</a:t>
            </a:r>
          </a:p>
        </p:txBody>
      </p:sp>
      <p:sp>
        <p:nvSpPr>
          <p:cNvPr id="26627" name="Rectangle 3"/>
          <p:cNvSpPr>
            <a:spLocks noGrp="1" noChangeArrowheads="1"/>
          </p:cNvSpPr>
          <p:nvPr>
            <p:ph type="body" idx="1"/>
          </p:nvPr>
        </p:nvSpPr>
        <p:spPr/>
        <p:txBody>
          <a:bodyPr/>
          <a:lstStyle/>
          <a:p>
            <a:r>
              <a:rPr lang="en-US" smtClean="0"/>
              <a:t>Linux uses the same internal representation for processes and threads; a thread is simply a new process that happens to share the same address space as its parent.</a:t>
            </a:r>
          </a:p>
          <a:p>
            <a:endParaRPr lang="en-US" smtClean="0"/>
          </a:p>
          <a:p>
            <a:r>
              <a:rPr lang="en-US" smtClean="0"/>
              <a:t>A distinction is only made when a new thread is created by the </a:t>
            </a:r>
            <a:r>
              <a:rPr lang="en-US" smtClean="0">
                <a:latin typeface="Courier New" charset="0"/>
                <a:cs typeface="Courier New" charset="0"/>
              </a:rPr>
              <a:t>clone</a:t>
            </a:r>
            <a:r>
              <a:rPr lang="en-US" smtClean="0"/>
              <a:t> system call.</a:t>
            </a:r>
          </a:p>
          <a:p>
            <a:pPr lvl="1"/>
            <a:r>
              <a:rPr lang="en-US" smtClean="0">
                <a:latin typeface="Courier New" charset="0"/>
                <a:cs typeface="Courier New" charset="0"/>
              </a:rPr>
              <a:t>fork</a:t>
            </a:r>
            <a:r>
              <a:rPr lang="en-US" smtClean="0"/>
              <a:t> creates a new process with its own entirely new process context</a:t>
            </a:r>
          </a:p>
          <a:p>
            <a:pPr lvl="1"/>
            <a:r>
              <a:rPr lang="en-US" smtClean="0">
                <a:latin typeface="Courier New" charset="0"/>
                <a:cs typeface="Courier New" charset="0"/>
              </a:rPr>
              <a:t>clone</a:t>
            </a:r>
            <a:r>
              <a:rPr lang="en-US" smtClean="0"/>
              <a:t> creates a new process with its own identity, but that is allowed to share the data structures of its parent</a:t>
            </a:r>
          </a:p>
          <a:p>
            <a:pPr lvl="1"/>
            <a:endParaRPr lang="en-US" smtClean="0"/>
          </a:p>
          <a:p>
            <a:r>
              <a:rPr lang="en-US" smtClean="0"/>
              <a:t>Using </a:t>
            </a:r>
            <a:r>
              <a:rPr lang="en-US" smtClean="0">
                <a:latin typeface="Courier New" charset="0"/>
                <a:cs typeface="Courier New" charset="0"/>
              </a:rPr>
              <a:t>clone</a:t>
            </a:r>
            <a:r>
              <a:rPr lang="en-US" smtClean="0"/>
              <a:t> gives an application fine-grained control over exactly what is shared between two threads.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Linux Threads</a:t>
            </a:r>
          </a:p>
        </p:txBody>
      </p:sp>
      <p:pic>
        <p:nvPicPr>
          <p:cNvPr id="95235" name="Picture 7" descr="in-4"/>
          <p:cNvPicPr>
            <a:picLocks noChangeAspect="1" noChangeArrowheads="1"/>
          </p:cNvPicPr>
          <p:nvPr/>
        </p:nvPicPr>
        <p:blipFill>
          <a:blip r:embed="rId3"/>
          <a:srcRect/>
          <a:stretch>
            <a:fillRect/>
          </a:stretch>
        </p:blipFill>
        <p:spPr bwMode="auto">
          <a:xfrm>
            <a:off x="2304256" y="2906522"/>
            <a:ext cx="9107488" cy="2949575"/>
          </a:xfrm>
          <a:prstGeom prst="rect">
            <a:avLst/>
          </a:prstGeom>
          <a:noFill/>
          <a:ln w="9525">
            <a:noFill/>
            <a:miter lim="800000"/>
            <a:headEnd/>
            <a:tailEnd/>
          </a:ln>
        </p:spPr>
      </p:pic>
    </p:spTree>
    <p:extLst>
      <p:ext uri="{BB962C8B-B14F-4D97-AF65-F5344CB8AC3E}">
        <p14:creationId xmlns:p14="http://schemas.microsoft.com/office/powerpoint/2010/main" val="3403654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Scheduling</a:t>
            </a:r>
          </a:p>
        </p:txBody>
      </p:sp>
      <p:sp>
        <p:nvSpPr>
          <p:cNvPr id="27651" name="Rectangle 3"/>
          <p:cNvSpPr>
            <a:spLocks noGrp="1" noChangeArrowheads="1"/>
          </p:cNvSpPr>
          <p:nvPr>
            <p:ph type="body" idx="1"/>
          </p:nvPr>
        </p:nvSpPr>
        <p:spPr>
          <a:xfrm>
            <a:off x="1209675" y="1644650"/>
            <a:ext cx="11557000" cy="6040438"/>
          </a:xfrm>
        </p:spPr>
        <p:txBody>
          <a:bodyPr/>
          <a:lstStyle/>
          <a:p>
            <a:r>
              <a:rPr lang="en-US" smtClean="0"/>
              <a:t>The job of allocating CPU time to different tasks within an operating system.</a:t>
            </a:r>
            <a:br>
              <a:rPr lang="en-US" smtClean="0"/>
            </a:br>
            <a:endParaRPr lang="en-US" smtClean="0"/>
          </a:p>
          <a:p>
            <a:r>
              <a:rPr lang="en-US" smtClean="0"/>
              <a:t>While scheduling is normally thought of as the running and interrupting of processes, in Linux, scheduling also includes the running of the various kernel tasks.</a:t>
            </a:r>
            <a:br>
              <a:rPr lang="en-US" smtClean="0"/>
            </a:br>
            <a:endParaRPr lang="en-US" smtClean="0"/>
          </a:p>
          <a:p>
            <a:r>
              <a:rPr lang="en-US" smtClean="0"/>
              <a:t>Running kernel tasks encompasses both tasks that are requested by a running process and tasks that execute internally on behalf of a device driver.</a:t>
            </a:r>
          </a:p>
          <a:p>
            <a:endParaRPr lang="en-US" smtClean="0"/>
          </a:p>
          <a:p>
            <a:r>
              <a:rPr lang="en-US" smtClean="0"/>
              <a:t>As of 2.5, new scheduling algorithm – preemptive, priority-based</a:t>
            </a:r>
          </a:p>
          <a:p>
            <a:pPr lvl="1"/>
            <a:r>
              <a:rPr lang="en-US" smtClean="0"/>
              <a:t>Real-time range</a:t>
            </a:r>
          </a:p>
          <a:p>
            <a:pPr lvl="1"/>
            <a:r>
              <a:rPr lang="en-US" smtClean="0"/>
              <a:t>nice value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28700" y="420688"/>
            <a:ext cx="12344400" cy="768350"/>
          </a:xfrm>
        </p:spPr>
        <p:txBody>
          <a:bodyPr/>
          <a:lstStyle/>
          <a:p>
            <a:pPr eaLnBrk="1" hangingPunct="1"/>
            <a:r>
              <a:rPr lang="en-US" sz="4000" smtClean="0"/>
              <a:t>Relationship Between Priorities and </a:t>
            </a:r>
            <a:br>
              <a:rPr lang="en-US" sz="4000" smtClean="0"/>
            </a:br>
            <a:r>
              <a:rPr lang="en-US" sz="4000" smtClean="0"/>
              <a:t>Time-slice Length</a:t>
            </a:r>
          </a:p>
        </p:txBody>
      </p:sp>
      <p:pic>
        <p:nvPicPr>
          <p:cNvPr id="28675" name="Picture 3"/>
          <p:cNvPicPr>
            <a:picLocks noChangeAspect="1" noChangeArrowheads="1"/>
          </p:cNvPicPr>
          <p:nvPr/>
        </p:nvPicPr>
        <p:blipFill>
          <a:blip r:embed="rId3"/>
          <a:srcRect l="1009" t="12630" r="1009" b="13162"/>
          <a:stretch>
            <a:fillRect/>
          </a:stretch>
        </p:blipFill>
        <p:spPr bwMode="auto">
          <a:xfrm>
            <a:off x="1417638" y="1484313"/>
            <a:ext cx="11107737" cy="5608637"/>
          </a:xfrm>
          <a:prstGeom prst="rect">
            <a:avLst/>
          </a:prstGeom>
          <a:noFill/>
          <a:ln w="38100" cmpd="dbl">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50925" y="369888"/>
            <a:ext cx="11979275" cy="768350"/>
          </a:xfrm>
        </p:spPr>
        <p:txBody>
          <a:bodyPr/>
          <a:lstStyle/>
          <a:p>
            <a:pPr eaLnBrk="1" hangingPunct="1"/>
            <a:r>
              <a:rPr lang="en-US" smtClean="0"/>
              <a:t>List of Tasks Indexed by Priority</a:t>
            </a:r>
          </a:p>
        </p:txBody>
      </p:sp>
      <p:pic>
        <p:nvPicPr>
          <p:cNvPr id="29699" name="Picture 4" descr="21"/>
          <p:cNvPicPr>
            <a:picLocks noChangeAspect="1" noChangeArrowheads="1"/>
          </p:cNvPicPr>
          <p:nvPr/>
        </p:nvPicPr>
        <p:blipFill>
          <a:blip r:embed="rId3"/>
          <a:srcRect/>
          <a:stretch>
            <a:fillRect/>
          </a:stretch>
        </p:blipFill>
        <p:spPr bwMode="auto">
          <a:xfrm>
            <a:off x="1731963" y="2127250"/>
            <a:ext cx="10606087" cy="45227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1169988" y="369888"/>
            <a:ext cx="11860212" cy="768350"/>
          </a:xfrm>
        </p:spPr>
        <p:txBody>
          <a:bodyPr/>
          <a:lstStyle/>
          <a:p>
            <a:pPr eaLnBrk="1" hangingPunct="1"/>
            <a:r>
              <a:rPr lang="en-US" smtClean="0"/>
              <a:t>Kernel Synchronization</a:t>
            </a:r>
          </a:p>
        </p:txBody>
      </p:sp>
      <p:sp>
        <p:nvSpPr>
          <p:cNvPr id="30723" name="Rectangle 1027"/>
          <p:cNvSpPr>
            <a:spLocks noGrp="1" noChangeArrowheads="1"/>
          </p:cNvSpPr>
          <p:nvPr>
            <p:ph type="body" idx="1"/>
          </p:nvPr>
        </p:nvSpPr>
        <p:spPr>
          <a:xfrm>
            <a:off x="1209675" y="1644650"/>
            <a:ext cx="11439525" cy="6040438"/>
          </a:xfrm>
        </p:spPr>
        <p:txBody>
          <a:bodyPr/>
          <a:lstStyle/>
          <a:p>
            <a:r>
              <a:rPr lang="en-US" smtClean="0"/>
              <a:t>A request for kernel-mode execution can occur in two ways:</a:t>
            </a:r>
          </a:p>
          <a:p>
            <a:pPr lvl="1"/>
            <a:r>
              <a:rPr lang="en-US" smtClean="0"/>
              <a:t>A running program may request an operating system service, either explicitly via a system call, or implicitly, for example, when a page fault occurs</a:t>
            </a:r>
          </a:p>
          <a:p>
            <a:pPr lvl="1"/>
            <a:r>
              <a:rPr lang="en-US" smtClean="0"/>
              <a:t>A device driver may deliver a hardware interrupt that causes the CPU to start executing a kernel-defined handler for that interrupt</a:t>
            </a:r>
          </a:p>
          <a:p>
            <a:pPr lvl="1"/>
            <a:endParaRPr lang="en-US" smtClean="0"/>
          </a:p>
          <a:p>
            <a:r>
              <a:rPr lang="en-US" smtClean="0"/>
              <a:t>Kernel synchronization requires a framework that will allow the kernel’s critical sections to run without interruption by another critical section.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00163" y="369888"/>
            <a:ext cx="11730037" cy="768350"/>
          </a:xfrm>
        </p:spPr>
        <p:txBody>
          <a:bodyPr/>
          <a:lstStyle/>
          <a:p>
            <a:pPr eaLnBrk="1" hangingPunct="1"/>
            <a:r>
              <a:rPr lang="en-US" smtClean="0"/>
              <a:t>Kernel Synchronization (Cont.)</a:t>
            </a:r>
          </a:p>
        </p:txBody>
      </p:sp>
      <p:sp>
        <p:nvSpPr>
          <p:cNvPr id="31747" name="Rectangle 3"/>
          <p:cNvSpPr>
            <a:spLocks noGrp="1" noChangeArrowheads="1"/>
          </p:cNvSpPr>
          <p:nvPr>
            <p:ph type="body" idx="1"/>
          </p:nvPr>
        </p:nvSpPr>
        <p:spPr>
          <a:xfrm>
            <a:off x="1209675" y="1644650"/>
            <a:ext cx="11468100" cy="6040438"/>
          </a:xfrm>
        </p:spPr>
        <p:txBody>
          <a:bodyPr/>
          <a:lstStyle/>
          <a:p>
            <a:r>
              <a:rPr lang="en-US" smtClean="0"/>
              <a:t>Linux uses two techniques to protect critical sections:</a:t>
            </a:r>
          </a:p>
          <a:p>
            <a:pPr marL="1049338" lvl="1" indent="-395288">
              <a:buFont typeface="Monotype Sorts" charset="2"/>
              <a:buNone/>
            </a:pPr>
            <a:r>
              <a:rPr lang="en-US" smtClean="0"/>
              <a:t>1.	Normal kernel code is nonpreemptible (until 2.4)</a:t>
            </a:r>
            <a:br>
              <a:rPr lang="en-US" smtClean="0"/>
            </a:br>
            <a:r>
              <a:rPr lang="en-US" smtClean="0"/>
              <a:t>–  when a time interrupt is received while a process is</a:t>
            </a:r>
            <a:br>
              <a:rPr lang="en-US" smtClean="0"/>
            </a:br>
            <a:r>
              <a:rPr lang="en-US" smtClean="0"/>
              <a:t>    executing a kernel system service routine, the kernel’s </a:t>
            </a:r>
            <a:br>
              <a:rPr lang="en-US" smtClean="0"/>
            </a:br>
            <a:r>
              <a:rPr lang="en-US" smtClean="0"/>
              <a:t>    </a:t>
            </a:r>
            <a:r>
              <a:rPr lang="en-US" b="1" smtClean="0"/>
              <a:t>need_resched</a:t>
            </a:r>
            <a:r>
              <a:rPr lang="en-US" smtClean="0"/>
              <a:t> flag is set so that the scheduler will run </a:t>
            </a:r>
            <a:br>
              <a:rPr lang="en-US" smtClean="0"/>
            </a:br>
            <a:r>
              <a:rPr lang="en-US" smtClean="0"/>
              <a:t>    once the system call has completed and control is</a:t>
            </a:r>
            <a:br>
              <a:rPr lang="en-US" smtClean="0"/>
            </a:br>
            <a:r>
              <a:rPr lang="en-US" smtClean="0"/>
              <a:t>    about to be returned to user mode</a:t>
            </a:r>
          </a:p>
          <a:p>
            <a:pPr marL="1049338" lvl="1" indent="-395288">
              <a:buFont typeface="Monotype Sorts" charset="2"/>
              <a:buNone/>
            </a:pPr>
            <a:r>
              <a:rPr lang="en-US" smtClean="0"/>
              <a:t>2.	The second technique applies to critical sections that occur in an interrupt service routines</a:t>
            </a:r>
          </a:p>
          <a:p>
            <a:pPr marL="1049338" lvl="1" indent="-395288">
              <a:buFont typeface="Monotype Sorts" charset="2"/>
              <a:buNone/>
            </a:pPr>
            <a:r>
              <a:rPr lang="en-US" smtClean="0"/>
              <a:t>	–  By using the processor’s interrupt control hardware to disable interrupts during a critical section, the kernel guarantees that it can proceed without the risk of concurrent access of shared data structures</a:t>
            </a:r>
          </a:p>
          <a:p>
            <a:pPr marL="1049338" lvl="1" indent="-395288">
              <a:buFont typeface="Monotype Sorts" charset="2"/>
              <a:buNone/>
            </a:pPr>
            <a:r>
              <a:rPr lang="en-US" smtClean="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04950" y="369888"/>
            <a:ext cx="11525250" cy="768350"/>
          </a:xfrm>
        </p:spPr>
        <p:txBody>
          <a:bodyPr/>
          <a:lstStyle/>
          <a:p>
            <a:pPr eaLnBrk="1" hangingPunct="1"/>
            <a:r>
              <a:rPr lang="en-US" smtClean="0"/>
              <a:t>Kernel Synchronization (Cont.)</a:t>
            </a:r>
          </a:p>
        </p:txBody>
      </p:sp>
      <p:sp>
        <p:nvSpPr>
          <p:cNvPr id="32771" name="Rectangle 3"/>
          <p:cNvSpPr>
            <a:spLocks noGrp="1" noChangeArrowheads="1"/>
          </p:cNvSpPr>
          <p:nvPr>
            <p:ph type="body" idx="1"/>
          </p:nvPr>
        </p:nvSpPr>
        <p:spPr>
          <a:xfrm>
            <a:off x="1209675" y="1644650"/>
            <a:ext cx="11499850" cy="6040438"/>
          </a:xfrm>
        </p:spPr>
        <p:txBody>
          <a:bodyPr/>
          <a:lstStyle/>
          <a:p>
            <a:r>
              <a:rPr lang="en-US" smtClean="0"/>
              <a:t>To avoid performance penalties, Linux’s kernel uses a synchronization architecture that allows long critical sections to run without having interrupts disabled for the critical section’s entire duration</a:t>
            </a:r>
          </a:p>
          <a:p>
            <a:endParaRPr lang="en-US" smtClean="0"/>
          </a:p>
          <a:p>
            <a:r>
              <a:rPr lang="en-US" smtClean="0"/>
              <a:t>Interrupt service routines are separated into a </a:t>
            </a:r>
            <a:r>
              <a:rPr lang="en-US" i="1" smtClean="0"/>
              <a:t>top half</a:t>
            </a:r>
            <a:r>
              <a:rPr lang="en-US" smtClean="0"/>
              <a:t> and a </a:t>
            </a:r>
            <a:r>
              <a:rPr lang="en-US" i="1" smtClean="0"/>
              <a:t>bottom half.</a:t>
            </a:r>
          </a:p>
          <a:p>
            <a:pPr lvl="1"/>
            <a:r>
              <a:rPr lang="en-US" smtClean="0"/>
              <a:t>The top half is a normal interrupt service routine, and runs with recursive interrupts disabled</a:t>
            </a:r>
          </a:p>
          <a:p>
            <a:pPr lvl="1"/>
            <a:r>
              <a:rPr lang="en-US" smtClean="0"/>
              <a:t>The bottom half is run, with all interrupts enabled, by a miniature scheduler that ensures that bottom halves never interrupt themselves</a:t>
            </a:r>
          </a:p>
          <a:p>
            <a:pPr lvl="1"/>
            <a:r>
              <a:rPr lang="en-US" smtClean="0"/>
              <a:t>This architecture is completed by a mechanism for disabling selected bottom halves while executing normal, foreground kernel code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84275" y="369888"/>
            <a:ext cx="11845925" cy="768350"/>
          </a:xfrm>
        </p:spPr>
        <p:txBody>
          <a:bodyPr/>
          <a:lstStyle/>
          <a:p>
            <a:pPr eaLnBrk="1" hangingPunct="1"/>
            <a:r>
              <a:rPr lang="en-US" smtClean="0"/>
              <a:t>Interrupt Protection Levels</a:t>
            </a:r>
          </a:p>
        </p:txBody>
      </p:sp>
      <p:sp>
        <p:nvSpPr>
          <p:cNvPr id="33795" name="AutoShape 3"/>
          <p:cNvSpPr>
            <a:spLocks noGrp="1" noChangeAspect="1" noChangeArrowheads="1"/>
          </p:cNvSpPr>
          <p:nvPr>
            <p:ph type="body" idx="1"/>
          </p:nvPr>
        </p:nvSpPr>
        <p:spPr>
          <a:xfrm>
            <a:off x="1519238" y="5776913"/>
            <a:ext cx="11149012" cy="2632075"/>
          </a:xfrm>
        </p:spPr>
        <p:txBody>
          <a:bodyPr/>
          <a:lstStyle/>
          <a:p>
            <a:pPr>
              <a:lnSpc>
                <a:spcPct val="90000"/>
              </a:lnSpc>
            </a:pPr>
            <a:r>
              <a:rPr lang="en-US" smtClean="0"/>
              <a:t>Each level may be interrupted by code running at a higher level, but will never be interrupted by code running at the same or a lower level.</a:t>
            </a:r>
          </a:p>
          <a:p>
            <a:pPr>
              <a:lnSpc>
                <a:spcPct val="90000"/>
              </a:lnSpc>
            </a:pPr>
            <a:endParaRPr lang="en-US" smtClean="0"/>
          </a:p>
          <a:p>
            <a:pPr>
              <a:lnSpc>
                <a:spcPct val="90000"/>
              </a:lnSpc>
            </a:pPr>
            <a:r>
              <a:rPr lang="en-US" smtClean="0"/>
              <a:t>User processes can always be preempted by another process when a time-sharing scheduling interrupt occurs.</a:t>
            </a:r>
          </a:p>
        </p:txBody>
      </p:sp>
      <p:pic>
        <p:nvPicPr>
          <p:cNvPr id="33796" name="Picture 7"/>
          <p:cNvPicPr>
            <a:picLocks noChangeAspect="1" noChangeArrowheads="1"/>
          </p:cNvPicPr>
          <p:nvPr/>
        </p:nvPicPr>
        <p:blipFill>
          <a:blip r:embed="rId3"/>
          <a:srcRect/>
          <a:stretch>
            <a:fillRect/>
          </a:stretch>
        </p:blipFill>
        <p:spPr bwMode="auto">
          <a:xfrm>
            <a:off x="1400175" y="1878013"/>
            <a:ext cx="11176000" cy="350043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Objectives</a:t>
            </a:r>
          </a:p>
        </p:txBody>
      </p:sp>
      <p:sp>
        <p:nvSpPr>
          <p:cNvPr id="6147" name="Rectangle 3"/>
          <p:cNvSpPr>
            <a:spLocks noGrp="1" noChangeArrowheads="1"/>
          </p:cNvSpPr>
          <p:nvPr>
            <p:ph type="body" idx="1"/>
          </p:nvPr>
        </p:nvSpPr>
        <p:spPr>
          <a:xfrm>
            <a:off x="1209675" y="1644650"/>
            <a:ext cx="11528425" cy="6040438"/>
          </a:xfrm>
        </p:spPr>
        <p:txBody>
          <a:bodyPr/>
          <a:lstStyle/>
          <a:p>
            <a:r>
              <a:rPr lang="en-US" smtClean="0"/>
              <a:t>To explore the history of the UNIX operating system from which Linux is derived and the principles which Linux is designed upon</a:t>
            </a:r>
          </a:p>
          <a:p>
            <a:endParaRPr lang="en-US" smtClean="0"/>
          </a:p>
          <a:p>
            <a:r>
              <a:rPr lang="en-US" smtClean="0"/>
              <a:t>To examine the Linux process model and illustrate how Linux schedules processes and provides interprocess communication</a:t>
            </a:r>
          </a:p>
          <a:p>
            <a:endParaRPr lang="en-US" smtClean="0"/>
          </a:p>
          <a:p>
            <a:r>
              <a:rPr lang="en-US" smtClean="0"/>
              <a:t>To look at memory management in Linux</a:t>
            </a:r>
          </a:p>
          <a:p>
            <a:endParaRPr lang="en-US" smtClean="0"/>
          </a:p>
          <a:p>
            <a:r>
              <a:rPr lang="en-US" smtClean="0"/>
              <a:t>To explore how Linux implements file systems and manages I/O devices</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Process Scheduling</a:t>
            </a:r>
          </a:p>
        </p:txBody>
      </p:sp>
      <p:sp>
        <p:nvSpPr>
          <p:cNvPr id="1028" name="Rectangle 3"/>
          <p:cNvSpPr>
            <a:spLocks noGrp="1" noChangeArrowheads="1"/>
          </p:cNvSpPr>
          <p:nvPr>
            <p:ph type="body" idx="1"/>
          </p:nvPr>
        </p:nvSpPr>
        <p:spPr>
          <a:xfrm>
            <a:off x="1270000" y="1714500"/>
            <a:ext cx="11355388" cy="6551613"/>
          </a:xfrm>
        </p:spPr>
        <p:txBody>
          <a:bodyPr/>
          <a:lstStyle/>
          <a:p>
            <a:pPr>
              <a:lnSpc>
                <a:spcPct val="90000"/>
              </a:lnSpc>
            </a:pPr>
            <a:r>
              <a:rPr lang="en-US" smtClean="0"/>
              <a:t>Linux uses two process-scheduling algorithms:</a:t>
            </a:r>
          </a:p>
          <a:p>
            <a:pPr lvl="1">
              <a:lnSpc>
                <a:spcPct val="90000"/>
              </a:lnSpc>
            </a:pPr>
            <a:r>
              <a:rPr lang="en-US" smtClean="0"/>
              <a:t>A time-sharing algorithm for fair preemptive scheduling between multiple processes.</a:t>
            </a:r>
          </a:p>
          <a:p>
            <a:pPr lvl="1">
              <a:lnSpc>
                <a:spcPct val="90000"/>
              </a:lnSpc>
            </a:pPr>
            <a:r>
              <a:rPr lang="en-US" smtClean="0"/>
              <a:t>A real-time algorithm for tasks where absolute priorities are more important than fairness.</a:t>
            </a:r>
          </a:p>
          <a:p>
            <a:pPr lvl="1">
              <a:lnSpc>
                <a:spcPct val="90000"/>
              </a:lnSpc>
            </a:pPr>
            <a:endParaRPr lang="en-US" sz="1100" smtClean="0"/>
          </a:p>
          <a:p>
            <a:pPr>
              <a:lnSpc>
                <a:spcPct val="90000"/>
              </a:lnSpc>
            </a:pPr>
            <a:r>
              <a:rPr lang="en-US" smtClean="0"/>
              <a:t>A process’s scheduling class defines which algorithm to apply.</a:t>
            </a:r>
          </a:p>
          <a:p>
            <a:pPr>
              <a:lnSpc>
                <a:spcPct val="90000"/>
              </a:lnSpc>
            </a:pPr>
            <a:endParaRPr lang="en-US" sz="1100" smtClean="0"/>
          </a:p>
          <a:p>
            <a:pPr>
              <a:lnSpc>
                <a:spcPct val="90000"/>
              </a:lnSpc>
            </a:pPr>
            <a:r>
              <a:rPr lang="en-US" smtClean="0"/>
              <a:t>For time-sharing processes, Linux uses a prioritized, credit based algorithm</a:t>
            </a:r>
          </a:p>
          <a:p>
            <a:pPr lvl="1">
              <a:lnSpc>
                <a:spcPct val="90000"/>
              </a:lnSpc>
            </a:pPr>
            <a:r>
              <a:rPr lang="en-US" smtClean="0"/>
              <a:t>The crediting rule</a:t>
            </a:r>
            <a:br>
              <a:rPr lang="en-US" smtClean="0"/>
            </a:br>
            <a:r>
              <a:rPr lang="en-US" smtClean="0"/>
              <a:t/>
            </a:r>
            <a:br>
              <a:rPr lang="en-US" smtClean="0"/>
            </a:br>
            <a:r>
              <a:rPr lang="en-US" smtClean="0"/>
              <a:t/>
            </a:r>
            <a:br>
              <a:rPr lang="en-US" smtClean="0"/>
            </a:br>
            <a:r>
              <a:rPr lang="en-US" smtClean="0"/>
              <a:t/>
            </a:r>
            <a:br>
              <a:rPr lang="en-US" smtClean="0"/>
            </a:br>
            <a:r>
              <a:rPr lang="en-US" smtClean="0"/>
              <a:t>factors in both the process’s history and its priority.</a:t>
            </a:r>
          </a:p>
          <a:p>
            <a:pPr lvl="1">
              <a:lnSpc>
                <a:spcPct val="90000"/>
              </a:lnSpc>
            </a:pPr>
            <a:r>
              <a:rPr lang="en-US" smtClean="0"/>
              <a:t>This crediting system automatically prioritizes interactive or I/O-bound processes.</a:t>
            </a:r>
          </a:p>
          <a:p>
            <a:pPr lvl="1">
              <a:lnSpc>
                <a:spcPct val="90000"/>
              </a:lnSpc>
              <a:buFont typeface="Monotype Sorts" charset="2"/>
              <a:buNone/>
            </a:pPr>
            <a:endParaRPr lang="en-US" smtClean="0"/>
          </a:p>
        </p:txBody>
      </p:sp>
      <p:graphicFrame>
        <p:nvGraphicFramePr>
          <p:cNvPr id="1026" name="Object 2"/>
          <p:cNvGraphicFramePr>
            <a:graphicFrameLocks noChangeAspect="1"/>
          </p:cNvGraphicFramePr>
          <p:nvPr/>
        </p:nvGraphicFramePr>
        <p:xfrm>
          <a:off x="4214813" y="5891213"/>
          <a:ext cx="3848100" cy="725487"/>
        </p:xfrm>
        <a:graphic>
          <a:graphicData uri="http://schemas.openxmlformats.org/presentationml/2006/ole">
            <mc:AlternateContent xmlns:mc="http://schemas.openxmlformats.org/markup-compatibility/2006">
              <mc:Choice xmlns:v="urn:schemas-microsoft-com:vml" Requires="v">
                <p:oleObj spid="_x0000_s1041" name="Equation" r:id="rId4" imgW="2565360" imgH="545760" progId="Equation.3">
                  <p:embed/>
                </p:oleObj>
              </mc:Choice>
              <mc:Fallback>
                <p:oleObj name="Equation" r:id="rId4" imgW="2565360" imgH="5457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13" y="5891213"/>
                        <a:ext cx="384810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31925" y="369888"/>
            <a:ext cx="11598275" cy="768350"/>
          </a:xfrm>
        </p:spPr>
        <p:txBody>
          <a:bodyPr/>
          <a:lstStyle/>
          <a:p>
            <a:pPr eaLnBrk="1" hangingPunct="1"/>
            <a:r>
              <a:rPr lang="en-US" smtClean="0"/>
              <a:t>Process Scheduling (Cont.)</a:t>
            </a:r>
          </a:p>
        </p:txBody>
      </p:sp>
      <p:sp>
        <p:nvSpPr>
          <p:cNvPr id="34819" name="Rectangle 3"/>
          <p:cNvSpPr>
            <a:spLocks noGrp="1" noChangeArrowheads="1"/>
          </p:cNvSpPr>
          <p:nvPr>
            <p:ph type="body" idx="1"/>
          </p:nvPr>
        </p:nvSpPr>
        <p:spPr>
          <a:xfrm>
            <a:off x="1209675" y="1644650"/>
            <a:ext cx="11414125" cy="6040438"/>
          </a:xfrm>
        </p:spPr>
        <p:txBody>
          <a:bodyPr/>
          <a:lstStyle/>
          <a:p>
            <a:r>
              <a:rPr lang="en-US" smtClean="0"/>
              <a:t>Linux implements the FIFO and round-robin real-time scheduling classes; in both cases, each process has a priority in addition to its scheduling class.</a:t>
            </a:r>
          </a:p>
          <a:p>
            <a:pPr lvl="1"/>
            <a:r>
              <a:rPr lang="en-US" smtClean="0"/>
              <a:t>The scheduler runs the process with the highest priority; for equal-priority processes, it runs the process waiting the longest. </a:t>
            </a:r>
          </a:p>
          <a:p>
            <a:pPr lvl="1"/>
            <a:r>
              <a:rPr lang="en-US" smtClean="0"/>
              <a:t>FIFO processes continue to run until they either exit or block .</a:t>
            </a:r>
          </a:p>
          <a:p>
            <a:pPr lvl="1"/>
            <a:r>
              <a:rPr lang="en-US" smtClean="0"/>
              <a:t>A round-robin process will be preempted after a while and moved to the end of the scheduling queue, so that round-robin processes of equal priority automatically time-share between themselves.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41438" y="369888"/>
            <a:ext cx="11688762" cy="768350"/>
          </a:xfrm>
        </p:spPr>
        <p:txBody>
          <a:bodyPr/>
          <a:lstStyle/>
          <a:p>
            <a:pPr eaLnBrk="1" hangingPunct="1"/>
            <a:r>
              <a:rPr lang="en-US" smtClean="0"/>
              <a:t>Symmetric Multiprocessing</a:t>
            </a:r>
          </a:p>
        </p:txBody>
      </p:sp>
      <p:sp>
        <p:nvSpPr>
          <p:cNvPr id="35843" name="Rectangle 3"/>
          <p:cNvSpPr>
            <a:spLocks noGrp="1" noChangeArrowheads="1"/>
          </p:cNvSpPr>
          <p:nvPr>
            <p:ph type="body" idx="1"/>
          </p:nvPr>
        </p:nvSpPr>
        <p:spPr>
          <a:xfrm>
            <a:off x="1209675" y="1644650"/>
            <a:ext cx="11571288" cy="6040438"/>
          </a:xfrm>
        </p:spPr>
        <p:txBody>
          <a:bodyPr/>
          <a:lstStyle/>
          <a:p>
            <a:r>
              <a:rPr lang="en-US" smtClean="0"/>
              <a:t>Linux 2.0 was the first Linux kernel to support SMP hardware; separate processes or threads can execute in parallel on separate processors.</a:t>
            </a:r>
          </a:p>
          <a:p>
            <a:pPr>
              <a:buFont typeface="Monotype Sorts" charset="2"/>
              <a:buNone/>
            </a:pPr>
            <a:endParaRPr lang="en-US" smtClean="0"/>
          </a:p>
          <a:p>
            <a:r>
              <a:rPr lang="en-US" smtClean="0"/>
              <a:t>To preserve the kernel’s nonpreemptible synchronization requirements, SMP imposes the restriction, via a single kernel spinlock, that only one processor at a time may execute kernel-mode code.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09675" y="369888"/>
            <a:ext cx="11820525" cy="768350"/>
          </a:xfrm>
        </p:spPr>
        <p:txBody>
          <a:bodyPr/>
          <a:lstStyle/>
          <a:p>
            <a:pPr eaLnBrk="1" hangingPunct="1"/>
            <a:r>
              <a:rPr lang="en-US" smtClean="0"/>
              <a:t>Memory Management</a:t>
            </a:r>
          </a:p>
        </p:txBody>
      </p:sp>
      <p:sp>
        <p:nvSpPr>
          <p:cNvPr id="36867" name="Rectangle 3"/>
          <p:cNvSpPr>
            <a:spLocks noGrp="1" noChangeArrowheads="1"/>
          </p:cNvSpPr>
          <p:nvPr>
            <p:ph type="body" idx="1"/>
          </p:nvPr>
        </p:nvSpPr>
        <p:spPr>
          <a:xfrm>
            <a:off x="1209675" y="1644650"/>
            <a:ext cx="11499850" cy="6040438"/>
          </a:xfrm>
        </p:spPr>
        <p:txBody>
          <a:bodyPr/>
          <a:lstStyle/>
          <a:p>
            <a:r>
              <a:rPr lang="en-US" smtClean="0"/>
              <a:t>Linux’s physical memory-management system deals with allocating and freeing pages, groups of pages, and small blocks of memory.</a:t>
            </a:r>
            <a:br>
              <a:rPr lang="en-US" smtClean="0"/>
            </a:br>
            <a:endParaRPr lang="en-US" smtClean="0"/>
          </a:p>
          <a:p>
            <a:r>
              <a:rPr lang="en-US" smtClean="0"/>
              <a:t>It has additional mechanisms for handling virtual memory, memory mapped into the address space of running processes.</a:t>
            </a:r>
          </a:p>
          <a:p>
            <a:endParaRPr lang="en-US" smtClean="0"/>
          </a:p>
          <a:p>
            <a:r>
              <a:rPr lang="en-US" smtClean="0"/>
              <a:t>Splits memory into 3 different </a:t>
            </a:r>
            <a:r>
              <a:rPr lang="en-US" b="1" smtClean="0">
                <a:solidFill>
                  <a:srgbClr val="3366FF"/>
                </a:solidFill>
              </a:rPr>
              <a:t>zones</a:t>
            </a:r>
            <a:r>
              <a:rPr lang="en-US" smtClean="0">
                <a:solidFill>
                  <a:srgbClr val="3366FF"/>
                </a:solidFill>
              </a:rPr>
              <a:t> </a:t>
            </a:r>
            <a:r>
              <a:rPr lang="en-US" smtClean="0"/>
              <a:t>due to hardware characteristics.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71550" y="420688"/>
            <a:ext cx="12344400" cy="768350"/>
          </a:xfrm>
        </p:spPr>
        <p:txBody>
          <a:bodyPr/>
          <a:lstStyle/>
          <a:p>
            <a:pPr eaLnBrk="1" hangingPunct="1"/>
            <a:r>
              <a:rPr lang="en-US" sz="4000" smtClean="0"/>
              <a:t>Relationship of Zones and</a:t>
            </a:r>
            <a:br>
              <a:rPr lang="en-US" sz="4000" smtClean="0"/>
            </a:br>
            <a:r>
              <a:rPr lang="en-US" sz="4000" smtClean="0"/>
              <a:t>Physical Addresses on 80x86</a:t>
            </a:r>
          </a:p>
        </p:txBody>
      </p:sp>
      <p:pic>
        <p:nvPicPr>
          <p:cNvPr id="37891" name="Picture 4"/>
          <p:cNvPicPr>
            <a:picLocks noChangeAspect="1" noChangeArrowheads="1"/>
          </p:cNvPicPr>
          <p:nvPr/>
        </p:nvPicPr>
        <p:blipFill>
          <a:blip r:embed="rId3"/>
          <a:srcRect/>
          <a:stretch>
            <a:fillRect/>
          </a:stretch>
        </p:blipFill>
        <p:spPr bwMode="auto">
          <a:xfrm>
            <a:off x="936625" y="2078038"/>
            <a:ext cx="11653838" cy="3683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1371600" y="369888"/>
            <a:ext cx="11658600" cy="768350"/>
          </a:xfrm>
        </p:spPr>
        <p:txBody>
          <a:bodyPr/>
          <a:lstStyle/>
          <a:p>
            <a:pPr eaLnBrk="1" hangingPunct="1"/>
            <a:r>
              <a:rPr lang="en-US" smtClean="0"/>
              <a:t>Splitting of Memory in a Buddy Heap</a:t>
            </a:r>
          </a:p>
        </p:txBody>
      </p:sp>
      <p:pic>
        <p:nvPicPr>
          <p:cNvPr id="38915" name="Picture 1030"/>
          <p:cNvPicPr>
            <a:picLocks noChangeAspect="1" noChangeArrowheads="1"/>
          </p:cNvPicPr>
          <p:nvPr/>
        </p:nvPicPr>
        <p:blipFill>
          <a:blip r:embed="rId3"/>
          <a:srcRect/>
          <a:stretch>
            <a:fillRect/>
          </a:stretch>
        </p:blipFill>
        <p:spPr bwMode="auto">
          <a:xfrm>
            <a:off x="1400175" y="1892300"/>
            <a:ext cx="10648950" cy="57134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71588" y="369888"/>
            <a:ext cx="11758612" cy="768350"/>
          </a:xfrm>
        </p:spPr>
        <p:txBody>
          <a:bodyPr/>
          <a:lstStyle/>
          <a:p>
            <a:pPr eaLnBrk="1" hangingPunct="1"/>
            <a:r>
              <a:rPr lang="en-US" smtClean="0"/>
              <a:t>Managing Physical Memory</a:t>
            </a:r>
          </a:p>
        </p:txBody>
      </p:sp>
      <p:sp>
        <p:nvSpPr>
          <p:cNvPr id="39939" name="Rectangle 3"/>
          <p:cNvSpPr>
            <a:spLocks noGrp="1" noChangeArrowheads="1"/>
          </p:cNvSpPr>
          <p:nvPr>
            <p:ph type="body" idx="1"/>
          </p:nvPr>
        </p:nvSpPr>
        <p:spPr>
          <a:xfrm>
            <a:off x="1270000" y="1714500"/>
            <a:ext cx="11210925" cy="6769100"/>
          </a:xfrm>
        </p:spPr>
        <p:txBody>
          <a:bodyPr/>
          <a:lstStyle/>
          <a:p>
            <a:pPr>
              <a:lnSpc>
                <a:spcPct val="90000"/>
              </a:lnSpc>
            </a:pPr>
            <a:r>
              <a:rPr lang="en-US" smtClean="0"/>
              <a:t>The page allocator allocates and frees all physical pages; it can allocate ranges of physically-contiguous pages on request.</a:t>
            </a:r>
          </a:p>
          <a:p>
            <a:pPr>
              <a:lnSpc>
                <a:spcPct val="90000"/>
              </a:lnSpc>
            </a:pPr>
            <a:endParaRPr lang="en-US" sz="1100" smtClean="0"/>
          </a:p>
          <a:p>
            <a:pPr>
              <a:lnSpc>
                <a:spcPct val="90000"/>
              </a:lnSpc>
            </a:pPr>
            <a:r>
              <a:rPr lang="en-US" smtClean="0"/>
              <a:t>The allocator uses a buddy-heap algorithm to keep track of available physical pages</a:t>
            </a:r>
          </a:p>
          <a:p>
            <a:pPr lvl="1">
              <a:lnSpc>
                <a:spcPct val="90000"/>
              </a:lnSpc>
            </a:pPr>
            <a:r>
              <a:rPr lang="en-US" smtClean="0"/>
              <a:t>Each allocatable memory region is paired with an adjacent partner</a:t>
            </a:r>
          </a:p>
          <a:p>
            <a:pPr lvl="1">
              <a:lnSpc>
                <a:spcPct val="90000"/>
              </a:lnSpc>
            </a:pPr>
            <a:r>
              <a:rPr lang="en-US" smtClean="0"/>
              <a:t>Whenever two allocated partner regions are both freed up they are combined to form a larger region</a:t>
            </a:r>
          </a:p>
          <a:p>
            <a:pPr lvl="1">
              <a:lnSpc>
                <a:spcPct val="90000"/>
              </a:lnSpc>
            </a:pPr>
            <a:r>
              <a:rPr lang="en-US" smtClean="0"/>
              <a:t>If a small memory request cannot be satisfied by allocating an existing small free region, then a larger free region will be subdivided into two partners to satisfy the request.</a:t>
            </a:r>
          </a:p>
          <a:p>
            <a:pPr lvl="1">
              <a:lnSpc>
                <a:spcPct val="90000"/>
              </a:lnSpc>
            </a:pPr>
            <a:endParaRPr lang="en-US" sz="1100" smtClean="0"/>
          </a:p>
          <a:p>
            <a:pPr>
              <a:lnSpc>
                <a:spcPct val="90000"/>
              </a:lnSpc>
            </a:pPr>
            <a:r>
              <a:rPr lang="en-US" smtClean="0"/>
              <a:t>Memory allocations in the Linux kernel occur either statically (drivers reserve a contiguous area of memory during system boot time) or dynamically (via the page allocator).</a:t>
            </a:r>
          </a:p>
          <a:p>
            <a:pPr>
              <a:lnSpc>
                <a:spcPct val="90000"/>
              </a:lnSpc>
            </a:pPr>
            <a:endParaRPr lang="en-US" sz="1100" smtClean="0"/>
          </a:p>
          <a:p>
            <a:pPr>
              <a:lnSpc>
                <a:spcPct val="90000"/>
              </a:lnSpc>
            </a:pPr>
            <a:r>
              <a:rPr lang="en-US" smtClean="0"/>
              <a:t>Also uses </a:t>
            </a:r>
            <a:r>
              <a:rPr lang="en-US" b="1" smtClean="0">
                <a:solidFill>
                  <a:srgbClr val="3366FF"/>
                </a:solidFill>
              </a:rPr>
              <a:t>slab allocator</a:t>
            </a:r>
            <a:r>
              <a:rPr lang="en-US" smtClean="0">
                <a:solidFill>
                  <a:srgbClr val="3366FF"/>
                </a:solidFill>
              </a:rPr>
              <a:t> </a:t>
            </a:r>
            <a:r>
              <a:rPr lang="en-US" smtClean="0"/>
              <a:t>for kernel memory.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21.07</a:t>
            </a:r>
          </a:p>
        </p:txBody>
      </p:sp>
      <p:pic>
        <p:nvPicPr>
          <p:cNvPr id="40963" name="Picture 5"/>
          <p:cNvPicPr>
            <a:picLocks noChangeAspect="1" noChangeArrowheads="1"/>
          </p:cNvPicPr>
          <p:nvPr/>
        </p:nvPicPr>
        <p:blipFill>
          <a:blip r:embed="rId3"/>
          <a:srcRect/>
          <a:stretch>
            <a:fillRect/>
          </a:stretch>
        </p:blipFill>
        <p:spPr bwMode="auto">
          <a:xfrm>
            <a:off x="1743075" y="1925638"/>
            <a:ext cx="9475788" cy="6299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55713" y="369888"/>
            <a:ext cx="11774487" cy="768350"/>
          </a:xfrm>
        </p:spPr>
        <p:txBody>
          <a:bodyPr/>
          <a:lstStyle/>
          <a:p>
            <a:pPr eaLnBrk="1" hangingPunct="1"/>
            <a:r>
              <a:rPr lang="en-US" smtClean="0"/>
              <a:t>Virtual Memory</a:t>
            </a:r>
          </a:p>
        </p:txBody>
      </p:sp>
      <p:sp>
        <p:nvSpPr>
          <p:cNvPr id="41987" name="Rectangle 3"/>
          <p:cNvSpPr>
            <a:spLocks noGrp="1" noChangeArrowheads="1"/>
          </p:cNvSpPr>
          <p:nvPr>
            <p:ph type="body" idx="1"/>
          </p:nvPr>
        </p:nvSpPr>
        <p:spPr>
          <a:xfrm>
            <a:off x="1209675" y="1644650"/>
            <a:ext cx="11542713" cy="6883400"/>
          </a:xfrm>
        </p:spPr>
        <p:txBody>
          <a:bodyPr/>
          <a:lstStyle/>
          <a:p>
            <a:r>
              <a:rPr lang="en-US" smtClean="0"/>
              <a:t>The VM system maintains the address space visible to each process:  It creates pages of virtual memory on demand, and manages the loading of those pages from disk or their swapping back out to disk as required.</a:t>
            </a:r>
          </a:p>
          <a:p>
            <a:endParaRPr lang="en-US" smtClean="0"/>
          </a:p>
          <a:p>
            <a:r>
              <a:rPr lang="en-US" smtClean="0"/>
              <a:t>The VM manager maintains two separate views of a process’s address space:</a:t>
            </a:r>
          </a:p>
          <a:p>
            <a:pPr lvl="1"/>
            <a:r>
              <a:rPr lang="en-US" smtClean="0"/>
              <a:t>A logical view describing instructions concerning the layout of the address space</a:t>
            </a:r>
          </a:p>
          <a:p>
            <a:pPr lvl="2"/>
            <a:r>
              <a:rPr lang="en-US" smtClean="0"/>
              <a:t>The address space consists of a set of nonoverlapping regions, each representing a continuous, page-aligned subset of the address space</a:t>
            </a:r>
          </a:p>
          <a:p>
            <a:pPr lvl="1"/>
            <a:r>
              <a:rPr lang="en-US" smtClean="0"/>
              <a:t>A physical view of each address space which is stored in the hardware page tables for the process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Virtual Memory (Cont.)</a:t>
            </a:r>
          </a:p>
        </p:txBody>
      </p:sp>
      <p:sp>
        <p:nvSpPr>
          <p:cNvPr id="43011" name="Rectangle 3"/>
          <p:cNvSpPr>
            <a:spLocks noGrp="1" noChangeArrowheads="1"/>
          </p:cNvSpPr>
          <p:nvPr>
            <p:ph type="body" idx="1"/>
          </p:nvPr>
        </p:nvSpPr>
        <p:spPr>
          <a:xfrm>
            <a:off x="1209675" y="1644650"/>
            <a:ext cx="11482388" cy="6040438"/>
          </a:xfrm>
        </p:spPr>
        <p:txBody>
          <a:bodyPr/>
          <a:lstStyle/>
          <a:p>
            <a:r>
              <a:rPr lang="en-US" smtClean="0"/>
              <a:t>Virtual memory regions are characterized by:</a:t>
            </a:r>
          </a:p>
          <a:p>
            <a:pPr lvl="1"/>
            <a:r>
              <a:rPr lang="en-US" smtClean="0"/>
              <a:t>The backing store, which describes from where the pages for a region come; regions are usually backed by a file or by nothing (</a:t>
            </a:r>
            <a:r>
              <a:rPr lang="en-US" i="1" smtClean="0"/>
              <a:t>demand-zero</a:t>
            </a:r>
            <a:r>
              <a:rPr lang="en-US" smtClean="0"/>
              <a:t> memory)</a:t>
            </a:r>
          </a:p>
          <a:p>
            <a:pPr lvl="1"/>
            <a:r>
              <a:rPr lang="en-US" smtClean="0"/>
              <a:t>The region’s reaction to writes (page sharing or copy-on-write)</a:t>
            </a:r>
            <a:br>
              <a:rPr lang="en-US" smtClean="0"/>
            </a:br>
            <a:endParaRPr lang="en-US" smtClean="0"/>
          </a:p>
          <a:p>
            <a:r>
              <a:rPr lang="en-US" smtClean="0"/>
              <a:t>The kernel creates a new virtual address space</a:t>
            </a:r>
          </a:p>
          <a:p>
            <a:pPr lvl="1">
              <a:buFont typeface="Monotype Sorts" charset="2"/>
              <a:buNone/>
            </a:pPr>
            <a:r>
              <a:rPr lang="en-US" smtClean="0"/>
              <a:t>1.	When a process runs a new program with the </a:t>
            </a:r>
            <a:r>
              <a:rPr lang="en-US" smtClean="0">
                <a:latin typeface="Courier New" charset="0"/>
                <a:cs typeface="Courier New" charset="0"/>
              </a:rPr>
              <a:t>exec </a:t>
            </a:r>
            <a:r>
              <a:rPr lang="en-US" smtClean="0"/>
              <a:t>system call</a:t>
            </a:r>
          </a:p>
          <a:p>
            <a:pPr lvl="1">
              <a:buFont typeface="Monotype Sorts" charset="2"/>
              <a:buNone/>
            </a:pPr>
            <a:r>
              <a:rPr lang="en-US" smtClean="0"/>
              <a:t>2. 	Upon creation of a new process by the </a:t>
            </a:r>
            <a:r>
              <a:rPr lang="en-US" smtClean="0">
                <a:latin typeface="Courier New" charset="0"/>
                <a:cs typeface="Courier New" charset="0"/>
              </a:rPr>
              <a:t>fork</a:t>
            </a:r>
            <a:r>
              <a:rPr lang="en-US" smtClean="0"/>
              <a:t> system call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History</a:t>
            </a:r>
          </a:p>
        </p:txBody>
      </p:sp>
      <p:sp>
        <p:nvSpPr>
          <p:cNvPr id="7171" name="Rectangle 3"/>
          <p:cNvSpPr>
            <a:spLocks noGrp="1" noChangeArrowheads="1"/>
          </p:cNvSpPr>
          <p:nvPr>
            <p:ph type="body" idx="1"/>
          </p:nvPr>
        </p:nvSpPr>
        <p:spPr>
          <a:xfrm>
            <a:off x="1241425" y="1649413"/>
            <a:ext cx="11482388" cy="6986587"/>
          </a:xfrm>
        </p:spPr>
        <p:txBody>
          <a:bodyPr/>
          <a:lstStyle/>
          <a:p>
            <a:pPr>
              <a:lnSpc>
                <a:spcPct val="90000"/>
              </a:lnSpc>
            </a:pPr>
            <a:r>
              <a:rPr lang="en-US" smtClean="0"/>
              <a:t>Linux is a modern, free operating system based on UNIX standards</a:t>
            </a:r>
          </a:p>
          <a:p>
            <a:pPr>
              <a:lnSpc>
                <a:spcPct val="90000"/>
              </a:lnSpc>
            </a:pPr>
            <a:endParaRPr lang="en-US" sz="1400" smtClean="0"/>
          </a:p>
          <a:p>
            <a:pPr>
              <a:lnSpc>
                <a:spcPct val="90000"/>
              </a:lnSpc>
            </a:pPr>
            <a:r>
              <a:rPr lang="en-US" smtClean="0"/>
              <a:t>First developed as a small but self-contained kernel in 1991 by Linus Torvalds, with the major design goal of UNIX compatibility</a:t>
            </a:r>
          </a:p>
          <a:p>
            <a:pPr>
              <a:lnSpc>
                <a:spcPct val="90000"/>
              </a:lnSpc>
            </a:pPr>
            <a:endParaRPr lang="en-US" sz="1400" smtClean="0"/>
          </a:p>
          <a:p>
            <a:pPr>
              <a:lnSpc>
                <a:spcPct val="90000"/>
              </a:lnSpc>
            </a:pPr>
            <a:r>
              <a:rPr lang="en-US" smtClean="0"/>
              <a:t>Its history has been one of collaboration by many users from all around the world, corresponding almost exclusively over the Internet</a:t>
            </a:r>
          </a:p>
          <a:p>
            <a:pPr>
              <a:lnSpc>
                <a:spcPct val="90000"/>
              </a:lnSpc>
            </a:pPr>
            <a:endParaRPr lang="en-US" sz="1400" smtClean="0"/>
          </a:p>
          <a:p>
            <a:pPr>
              <a:lnSpc>
                <a:spcPct val="90000"/>
              </a:lnSpc>
            </a:pPr>
            <a:r>
              <a:rPr lang="en-US" smtClean="0"/>
              <a:t>It has been designed to run efficiently and reliably on common PC hardware, but also runs on a variety of other platforms</a:t>
            </a:r>
          </a:p>
          <a:p>
            <a:pPr>
              <a:lnSpc>
                <a:spcPct val="90000"/>
              </a:lnSpc>
            </a:pPr>
            <a:endParaRPr lang="en-US" sz="1400" smtClean="0"/>
          </a:p>
          <a:p>
            <a:pPr>
              <a:lnSpc>
                <a:spcPct val="90000"/>
              </a:lnSpc>
            </a:pPr>
            <a:r>
              <a:rPr lang="en-US" smtClean="0"/>
              <a:t>The core Linux operating system kernel is entirely original, but it can run much existing free UNIX software, resulting in an entire UNIX-compatible operating system free from proprietary code</a:t>
            </a:r>
          </a:p>
          <a:p>
            <a:pPr>
              <a:lnSpc>
                <a:spcPct val="90000"/>
              </a:lnSpc>
            </a:pPr>
            <a:endParaRPr lang="en-US" sz="1400" smtClean="0"/>
          </a:p>
          <a:p>
            <a:pPr>
              <a:lnSpc>
                <a:spcPct val="90000"/>
              </a:lnSpc>
            </a:pPr>
            <a:r>
              <a:rPr lang="en-US" smtClean="0"/>
              <a:t>Many, varying </a:t>
            </a:r>
            <a:r>
              <a:rPr lang="en-US" b="1" smtClean="0">
                <a:solidFill>
                  <a:srgbClr val="3366FF"/>
                </a:solidFill>
              </a:rPr>
              <a:t>Linux Distributions</a:t>
            </a:r>
            <a:r>
              <a:rPr lang="en-US" smtClean="0">
                <a:solidFill>
                  <a:srgbClr val="3366FF"/>
                </a:solidFill>
              </a:rPr>
              <a:t> </a:t>
            </a:r>
            <a:r>
              <a:rPr lang="en-US" smtClean="0"/>
              <a:t>including the kernel, applications, and management tools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2338" y="369888"/>
            <a:ext cx="12107862" cy="768350"/>
          </a:xfrm>
        </p:spPr>
        <p:txBody>
          <a:bodyPr/>
          <a:lstStyle/>
          <a:p>
            <a:pPr eaLnBrk="1" hangingPunct="1"/>
            <a:r>
              <a:rPr lang="en-US" smtClean="0"/>
              <a:t>Virtual Memory (Cont.)</a:t>
            </a:r>
          </a:p>
        </p:txBody>
      </p:sp>
      <p:sp>
        <p:nvSpPr>
          <p:cNvPr id="44035" name="Rectangle 3"/>
          <p:cNvSpPr>
            <a:spLocks noGrp="1" noChangeArrowheads="1"/>
          </p:cNvSpPr>
          <p:nvPr>
            <p:ph type="body" idx="1"/>
          </p:nvPr>
        </p:nvSpPr>
        <p:spPr>
          <a:xfrm>
            <a:off x="1209675" y="1644650"/>
            <a:ext cx="11482388" cy="6040438"/>
          </a:xfrm>
        </p:spPr>
        <p:txBody>
          <a:bodyPr/>
          <a:lstStyle/>
          <a:p>
            <a:r>
              <a:rPr lang="en-US" smtClean="0"/>
              <a:t>On executing a new program, the process is given a new, completely empty virtual-address space; the program-loading routines populate the address space with virtual-memory regions.</a:t>
            </a:r>
          </a:p>
          <a:p>
            <a:endParaRPr lang="en-US" smtClean="0"/>
          </a:p>
          <a:p>
            <a:r>
              <a:rPr lang="en-US" smtClean="0"/>
              <a:t>Creating a new process with </a:t>
            </a:r>
            <a:r>
              <a:rPr lang="en-US" smtClean="0">
                <a:latin typeface="Courier New" charset="0"/>
                <a:cs typeface="Courier New" charset="0"/>
              </a:rPr>
              <a:t>fork </a:t>
            </a:r>
            <a:r>
              <a:rPr lang="en-US" smtClean="0"/>
              <a:t>involves creating a complete copy of the existing process’s virtual address space.</a:t>
            </a:r>
          </a:p>
          <a:p>
            <a:pPr lvl="1"/>
            <a:r>
              <a:rPr lang="en-US" smtClean="0"/>
              <a:t>The kernel copies the parent process’s VMA descriptors, then creates a new set of page tables for the child.</a:t>
            </a:r>
          </a:p>
          <a:p>
            <a:pPr lvl="1"/>
            <a:r>
              <a:rPr lang="en-US" smtClean="0"/>
              <a:t>The parent’s page tables are copied directly into the child’s, with the reference count of each page covered being incremented.</a:t>
            </a:r>
          </a:p>
          <a:p>
            <a:pPr lvl="1"/>
            <a:r>
              <a:rPr lang="en-US" smtClean="0"/>
              <a:t>After the fork, the parent and child share the same physical pages of memory in their address spaces.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89075" y="369888"/>
            <a:ext cx="11541125" cy="768350"/>
          </a:xfrm>
        </p:spPr>
        <p:txBody>
          <a:bodyPr/>
          <a:lstStyle/>
          <a:p>
            <a:pPr eaLnBrk="1" hangingPunct="1"/>
            <a:r>
              <a:rPr lang="en-US" dirty="0" smtClean="0"/>
              <a:t>Swapping and Paging</a:t>
            </a:r>
          </a:p>
        </p:txBody>
      </p:sp>
      <p:sp>
        <p:nvSpPr>
          <p:cNvPr id="45059" name="Rectangle 3"/>
          <p:cNvSpPr>
            <a:spLocks noGrp="1" noChangeArrowheads="1"/>
          </p:cNvSpPr>
          <p:nvPr>
            <p:ph type="body" idx="1"/>
          </p:nvPr>
        </p:nvSpPr>
        <p:spPr>
          <a:xfrm>
            <a:off x="1209675" y="1644650"/>
            <a:ext cx="11499850" cy="7261606"/>
          </a:xfrm>
        </p:spPr>
        <p:txBody>
          <a:bodyPr/>
          <a:lstStyle/>
          <a:p>
            <a:r>
              <a:rPr lang="en-US" dirty="0" smtClean="0"/>
              <a:t>The VM paging system relocates pages of memory from physical memory out to disk when the memory is needed for something else. Earlier systems performed this relocation by swapping out the contents of the entire processes at once but now major modern versions rely more on paging, i.e. movement of individual pages of virtual memory between physical memory and disk. Linux does not implement whole process swapping it uses the newer paging mechanism.</a:t>
            </a:r>
            <a:br>
              <a:rPr lang="en-US" dirty="0" smtClean="0"/>
            </a:br>
            <a:endParaRPr lang="en-US" dirty="0" smtClean="0"/>
          </a:p>
          <a:p>
            <a:r>
              <a:rPr lang="en-US" dirty="0" smtClean="0"/>
              <a:t>The VM paging system can be divided into two sections:</a:t>
            </a:r>
          </a:p>
          <a:p>
            <a:pPr lvl="1"/>
            <a:r>
              <a:rPr lang="en-US" dirty="0" smtClean="0"/>
              <a:t>The </a:t>
            </a:r>
            <a:r>
              <a:rPr lang="en-US" dirty="0" err="1" smtClean="0"/>
              <a:t>pageout</a:t>
            </a:r>
            <a:r>
              <a:rPr lang="en-US" dirty="0" smtClean="0"/>
              <a:t>-policy algorithm decides which pages to write out to disk, and when to write them.</a:t>
            </a:r>
          </a:p>
          <a:p>
            <a:pPr lvl="1"/>
            <a:r>
              <a:rPr lang="en-US" dirty="0" smtClean="0"/>
              <a:t>The paging mechanism actually carries out the transfer, and pages data back into physical memory as needed again.</a:t>
            </a:r>
            <a:endParaRPr lang="en-US" dirty="0"/>
          </a:p>
          <a:p>
            <a:pPr lvl="1"/>
            <a:r>
              <a:rPr lang="en-US" dirty="0" smtClean="0"/>
              <a:t>Linux’s page out policy uses  modified version of second chance algorithm. Here a multiple pass clock is used and every page has an age that is adjusted on each pass of the clock. The age is more precisely a measure of the page’s activity that has been seen recently. Frequently accessed pages will attain a higher age value, but the age of infrequently accessed pages will drop toward zero with each pass. This age allows the pager to select pages to page out based on LFU.</a:t>
            </a:r>
          </a:p>
          <a:p>
            <a:pPr lvl="1"/>
            <a:r>
              <a:rPr lang="en-US" dirty="0" smtClean="0"/>
              <a:t>Paging mechanism supports paging both to dedicated swap devices and partitions and to normal files, although swapping to a file is significantly slower due to the extra overhead incurred by the file system. </a:t>
            </a:r>
          </a:p>
          <a:p>
            <a:pPr lvl="1"/>
            <a:r>
              <a:rPr lang="en-US" dirty="0" smtClean="0"/>
              <a:t>Blocks are allocated from the swap devices according to a bitmap of used blocks which is maintained in the physical memory at all times.</a:t>
            </a:r>
          </a:p>
          <a:p>
            <a:pPr lvl="1"/>
            <a:r>
              <a:rPr lang="en-US" dirty="0" smtClean="0"/>
              <a:t>Allocator uses a next fit algorithm to try to write out pages to continuous runs of disk blocks for improved performance.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Virtual Memory (Cont)</a:t>
            </a:r>
          </a:p>
        </p:txBody>
      </p:sp>
      <p:sp>
        <p:nvSpPr>
          <p:cNvPr id="46083" name="Rectangle 3"/>
          <p:cNvSpPr>
            <a:spLocks noGrp="1" noChangeArrowheads="1"/>
          </p:cNvSpPr>
          <p:nvPr>
            <p:ph type="body" idx="1"/>
          </p:nvPr>
        </p:nvSpPr>
        <p:spPr>
          <a:xfrm>
            <a:off x="1209675" y="1644650"/>
            <a:ext cx="11499850" cy="6040438"/>
          </a:xfrm>
        </p:spPr>
        <p:txBody>
          <a:bodyPr/>
          <a:lstStyle/>
          <a:p>
            <a:r>
              <a:rPr lang="en-US" smtClean="0"/>
              <a:t>The Linux kernel reserves a constant, architecture-dependent region of the virtual address space of every process for its own internal use</a:t>
            </a:r>
            <a:br>
              <a:rPr lang="en-US" smtClean="0"/>
            </a:br>
            <a:r>
              <a:rPr lang="en-US" smtClean="0"/>
              <a:t>.</a:t>
            </a:r>
          </a:p>
          <a:p>
            <a:r>
              <a:rPr lang="en-US" smtClean="0"/>
              <a:t>This kernel virtual-memory area contains two regions:</a:t>
            </a:r>
          </a:p>
          <a:p>
            <a:pPr lvl="1"/>
            <a:r>
              <a:rPr lang="en-US" smtClean="0"/>
              <a:t>A static area that contains page table references to every available physical page of memory in the system, so that there is a simple translation from physical to virtual addresses when running kernel code.</a:t>
            </a:r>
          </a:p>
          <a:p>
            <a:pPr lvl="1"/>
            <a:r>
              <a:rPr lang="en-US" smtClean="0"/>
              <a:t>The reminder of the reserved section is not reserved for any specific purpose; its page-table entries can be modified to point to any other areas of memory.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33525" y="0"/>
            <a:ext cx="11658600" cy="1125538"/>
          </a:xfrm>
        </p:spPr>
        <p:txBody>
          <a:bodyPr/>
          <a:lstStyle/>
          <a:p>
            <a:pPr eaLnBrk="1" hangingPunct="1"/>
            <a:r>
              <a:rPr lang="en-US" sz="4300" smtClean="0"/>
              <a:t>Executing and Loading User Programs</a:t>
            </a:r>
          </a:p>
        </p:txBody>
      </p:sp>
      <p:sp>
        <p:nvSpPr>
          <p:cNvPr id="47107" name="Rectangle 3"/>
          <p:cNvSpPr>
            <a:spLocks noGrp="1" noChangeArrowheads="1"/>
          </p:cNvSpPr>
          <p:nvPr>
            <p:ph type="body" idx="1"/>
          </p:nvPr>
        </p:nvSpPr>
        <p:spPr>
          <a:xfrm>
            <a:off x="1209675" y="1644650"/>
            <a:ext cx="11528425" cy="6040438"/>
          </a:xfrm>
        </p:spPr>
        <p:txBody>
          <a:bodyPr/>
          <a:lstStyle/>
          <a:p>
            <a:r>
              <a:rPr lang="en-US" smtClean="0"/>
              <a:t>Linux maintains a table of functions for loading programs; it gives each function the opportunity to try loading the given file when an exec system call is made.</a:t>
            </a:r>
          </a:p>
          <a:p>
            <a:endParaRPr lang="en-US" sz="1100" smtClean="0"/>
          </a:p>
          <a:p>
            <a:r>
              <a:rPr lang="en-US" smtClean="0"/>
              <a:t>The registration of multiple loader routines allows Linux to support both the ELF and </a:t>
            </a:r>
            <a:r>
              <a:rPr lang="en-US" b="1" smtClean="0">
                <a:solidFill>
                  <a:srgbClr val="3366FF"/>
                </a:solidFill>
              </a:rPr>
              <a:t>a.out </a:t>
            </a:r>
            <a:r>
              <a:rPr lang="en-US" smtClean="0"/>
              <a:t>binary formats.</a:t>
            </a:r>
          </a:p>
          <a:p>
            <a:endParaRPr lang="en-US" sz="1100" smtClean="0"/>
          </a:p>
          <a:p>
            <a:r>
              <a:rPr lang="en-US" smtClean="0"/>
              <a:t>Initially, binary-file pages are mapped into virtual memory</a:t>
            </a:r>
          </a:p>
          <a:p>
            <a:pPr lvl="1"/>
            <a:r>
              <a:rPr lang="en-US" smtClean="0"/>
              <a:t>Only when a program tries to access a given page will a page fault result in that page being loaded into physical memory.</a:t>
            </a:r>
          </a:p>
          <a:p>
            <a:pPr lvl="1"/>
            <a:endParaRPr lang="en-US" sz="1100" smtClean="0"/>
          </a:p>
          <a:p>
            <a:r>
              <a:rPr lang="en-US" smtClean="0"/>
              <a:t>An ELF-format binary file consists of a header followed by several page-aligned sections</a:t>
            </a:r>
          </a:p>
          <a:p>
            <a:pPr lvl="1"/>
            <a:r>
              <a:rPr lang="en-US" smtClean="0"/>
              <a:t>The ELF loader works by reading the header and mapping the sections of the file into separate regions of virtual memory.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66813" y="369888"/>
            <a:ext cx="11863387" cy="768350"/>
          </a:xfrm>
        </p:spPr>
        <p:txBody>
          <a:bodyPr/>
          <a:lstStyle/>
          <a:p>
            <a:pPr eaLnBrk="1" hangingPunct="1"/>
            <a:r>
              <a:rPr lang="en-US" smtClean="0"/>
              <a:t>Memory Layout for </a:t>
            </a:r>
            <a:r>
              <a:rPr lang="en-US" b="0" smtClean="0"/>
              <a:t>ELF</a:t>
            </a:r>
            <a:r>
              <a:rPr lang="en-US" smtClean="0"/>
              <a:t> Programs</a:t>
            </a:r>
          </a:p>
        </p:txBody>
      </p:sp>
      <p:pic>
        <p:nvPicPr>
          <p:cNvPr id="48131" name="Picture 6"/>
          <p:cNvPicPr>
            <a:picLocks noChangeAspect="1" noChangeArrowheads="1"/>
          </p:cNvPicPr>
          <p:nvPr/>
        </p:nvPicPr>
        <p:blipFill>
          <a:blip r:embed="rId3"/>
          <a:srcRect/>
          <a:stretch>
            <a:fillRect/>
          </a:stretch>
        </p:blipFill>
        <p:spPr bwMode="auto">
          <a:xfrm>
            <a:off x="1841500" y="1633538"/>
            <a:ext cx="9302750" cy="62007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2850" y="369888"/>
            <a:ext cx="11817350" cy="768350"/>
          </a:xfrm>
        </p:spPr>
        <p:txBody>
          <a:bodyPr/>
          <a:lstStyle/>
          <a:p>
            <a:pPr eaLnBrk="1" hangingPunct="1"/>
            <a:r>
              <a:rPr lang="en-US" smtClean="0"/>
              <a:t>Static and Dynamic Linking</a:t>
            </a:r>
          </a:p>
        </p:txBody>
      </p:sp>
      <p:sp>
        <p:nvSpPr>
          <p:cNvPr id="49155" name="Rectangle 3"/>
          <p:cNvSpPr>
            <a:spLocks noGrp="1" noChangeArrowheads="1"/>
          </p:cNvSpPr>
          <p:nvPr>
            <p:ph type="body" idx="1"/>
          </p:nvPr>
        </p:nvSpPr>
        <p:spPr>
          <a:xfrm>
            <a:off x="1209675" y="1644650"/>
            <a:ext cx="11571288" cy="6040438"/>
          </a:xfrm>
        </p:spPr>
        <p:txBody>
          <a:bodyPr/>
          <a:lstStyle/>
          <a:p>
            <a:r>
              <a:rPr lang="en-US" smtClean="0"/>
              <a:t>A program whose necessary library functions are embedded directly in the program’s executable binary file is </a:t>
            </a:r>
            <a:r>
              <a:rPr lang="en-US" i="1" smtClean="0"/>
              <a:t>statically</a:t>
            </a:r>
            <a:r>
              <a:rPr lang="en-US" smtClean="0"/>
              <a:t> linked to its libraries.</a:t>
            </a:r>
            <a:br>
              <a:rPr lang="en-US" smtClean="0"/>
            </a:br>
            <a:endParaRPr lang="en-US" smtClean="0"/>
          </a:p>
          <a:p>
            <a:r>
              <a:rPr lang="en-US" smtClean="0"/>
              <a:t>The main disadvantage of static linkage is that every program generated must contain copies of exactly the same common system library functions.</a:t>
            </a:r>
            <a:br>
              <a:rPr lang="en-US" smtClean="0"/>
            </a:br>
            <a:endParaRPr lang="en-US" smtClean="0"/>
          </a:p>
          <a:p>
            <a:r>
              <a:rPr lang="en-US" i="1" smtClean="0"/>
              <a:t>Dynamic</a:t>
            </a:r>
            <a:r>
              <a:rPr lang="en-US" smtClean="0"/>
              <a:t> linking is more efficient in terms of both physical memory and disk-space usage because it loads the system libraries into memory only once.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File Systems</a:t>
            </a:r>
          </a:p>
        </p:txBody>
      </p:sp>
      <p:sp>
        <p:nvSpPr>
          <p:cNvPr id="50179" name="Rectangle 3"/>
          <p:cNvSpPr>
            <a:spLocks noGrp="1" noChangeArrowheads="1"/>
          </p:cNvSpPr>
          <p:nvPr>
            <p:ph type="body" idx="1"/>
          </p:nvPr>
        </p:nvSpPr>
        <p:spPr>
          <a:xfrm>
            <a:off x="1100931" y="1315466"/>
            <a:ext cx="11514138" cy="6832600"/>
          </a:xfrm>
        </p:spPr>
        <p:txBody>
          <a:bodyPr/>
          <a:lstStyle/>
          <a:p>
            <a:r>
              <a:rPr lang="en-US" dirty="0" smtClean="0"/>
              <a:t>To the user, Linux’s file system appears as a hierarchical directory tree obeying UNIX semantics.</a:t>
            </a:r>
          </a:p>
          <a:p>
            <a:endParaRPr lang="en-US" dirty="0" smtClean="0"/>
          </a:p>
          <a:p>
            <a:r>
              <a:rPr lang="en-US" dirty="0" smtClean="0"/>
              <a:t>Internally, the kernel hides implementation details and manages the multiple different file systems via an abstraction layer, that is, the </a:t>
            </a:r>
            <a:r>
              <a:rPr lang="en-US" i="1" dirty="0" smtClean="0"/>
              <a:t>virtual file system (VFS).</a:t>
            </a:r>
          </a:p>
          <a:p>
            <a:endParaRPr lang="en-US" dirty="0" smtClean="0"/>
          </a:p>
          <a:p>
            <a:r>
              <a:rPr lang="en-US" dirty="0" smtClean="0"/>
              <a:t>The Linux VFS is designed around object-oriented principles and is composed of two components:</a:t>
            </a:r>
          </a:p>
          <a:p>
            <a:pPr lvl="1"/>
            <a:r>
              <a:rPr lang="en-US" dirty="0" smtClean="0"/>
              <a:t>A set of definitions that define what a file object is allowed to look like</a:t>
            </a:r>
          </a:p>
          <a:p>
            <a:pPr lvl="1"/>
            <a:r>
              <a:rPr lang="en-US" dirty="0"/>
              <a:t>A layer of software to manipulate those </a:t>
            </a:r>
            <a:r>
              <a:rPr lang="en-US" dirty="0" smtClean="0"/>
              <a:t>objects.</a:t>
            </a:r>
          </a:p>
          <a:p>
            <a:pPr lvl="1"/>
            <a:r>
              <a:rPr lang="en-US" dirty="0" smtClean="0"/>
              <a:t>The VFD defines four main object </a:t>
            </a:r>
            <a:r>
              <a:rPr lang="en-US" dirty="0" err="1" smtClean="0"/>
              <a:t>tyeps</a:t>
            </a:r>
            <a:endParaRPr lang="en-US" dirty="0" smtClean="0"/>
          </a:p>
          <a:p>
            <a:pPr lvl="2"/>
            <a:r>
              <a:rPr lang="en-US" dirty="0" smtClean="0"/>
              <a:t>An </a:t>
            </a:r>
            <a:r>
              <a:rPr lang="en-US" i="1" dirty="0" err="1" smtClean="0"/>
              <a:t>inode</a:t>
            </a:r>
            <a:r>
              <a:rPr lang="en-US" i="1" dirty="0" smtClean="0"/>
              <a:t>-object</a:t>
            </a:r>
            <a:r>
              <a:rPr lang="en-US" dirty="0" smtClean="0"/>
              <a:t> represents an individual file (contains pointers to disk blocks having the actual file)</a:t>
            </a:r>
          </a:p>
          <a:p>
            <a:pPr lvl="2"/>
            <a:r>
              <a:rPr lang="en-US" i="1" dirty="0" smtClean="0"/>
              <a:t>A file-object</a:t>
            </a:r>
            <a:r>
              <a:rPr lang="en-US" dirty="0" smtClean="0"/>
              <a:t> structures represent open file (tracks of the file the process is currently reading or writing)</a:t>
            </a:r>
          </a:p>
          <a:p>
            <a:pPr lvl="2"/>
            <a:r>
              <a:rPr lang="en-US" dirty="0" smtClean="0"/>
              <a:t>A super block object represent an entire file system</a:t>
            </a:r>
          </a:p>
          <a:p>
            <a:pPr lvl="2"/>
            <a:r>
              <a:rPr lang="en-US" dirty="0" smtClean="0"/>
              <a:t>A </a:t>
            </a:r>
            <a:r>
              <a:rPr lang="en-US" dirty="0" err="1" smtClean="0"/>
              <a:t>dentry</a:t>
            </a:r>
            <a:r>
              <a:rPr lang="en-US" dirty="0" smtClean="0"/>
              <a:t> object represents an individual directory entry</a:t>
            </a:r>
          </a:p>
          <a:p>
            <a:pPr lvl="2"/>
            <a:r>
              <a:rPr lang="en-US" dirty="0" smtClean="0"/>
              <a:t>For each of these four object types, the VFS defines a set of operations. Every object of one of these types contains a pointer to a function table. The function table lists the addresses of the actual functions that implement the defined operations for that object. </a:t>
            </a:r>
            <a:r>
              <a:rPr lang="en-US" dirty="0" err="1" smtClean="0"/>
              <a:t>Eg</a:t>
            </a:r>
            <a:r>
              <a:rPr lang="en-US" dirty="0" smtClean="0"/>
              <a:t>. API for some of operations includes: </a:t>
            </a:r>
          </a:p>
          <a:p>
            <a:pPr lvl="2"/>
            <a:r>
              <a:rPr lang="en-US" dirty="0" err="1" smtClean="0"/>
              <a:t>Int</a:t>
            </a:r>
            <a:r>
              <a:rPr lang="en-US" dirty="0" smtClean="0"/>
              <a:t> open……</a:t>
            </a:r>
          </a:p>
          <a:p>
            <a:pPr lvl="2"/>
            <a:r>
              <a:rPr lang="en-US" dirty="0" err="1" smtClean="0"/>
              <a:t>Int</a:t>
            </a:r>
            <a:r>
              <a:rPr lang="en-US" dirty="0" smtClean="0"/>
              <a:t> </a:t>
            </a:r>
            <a:r>
              <a:rPr lang="en-US" dirty="0" err="1" smtClean="0"/>
              <a:t>mmap</a:t>
            </a:r>
            <a:r>
              <a:rPr lang="en-US"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Journaling</a:t>
            </a:r>
            <a:endParaRPr lang="en-US" dirty="0"/>
          </a:p>
        </p:txBody>
      </p:sp>
      <p:sp>
        <p:nvSpPr>
          <p:cNvPr id="3" name="Content Placeholder 2"/>
          <p:cNvSpPr>
            <a:spLocks noGrp="1"/>
          </p:cNvSpPr>
          <p:nvPr>
            <p:ph idx="1"/>
          </p:nvPr>
        </p:nvSpPr>
        <p:spPr/>
        <p:txBody>
          <a:bodyPr/>
          <a:lstStyle/>
          <a:p>
            <a:r>
              <a:rPr lang="en-US" dirty="0" smtClean="0"/>
              <a:t>Journaling is a feature in the file system whereby modifications to the file system are sequentially written to a journal.</a:t>
            </a:r>
          </a:p>
          <a:p>
            <a:r>
              <a:rPr lang="en-US" dirty="0" smtClean="0"/>
              <a:t>A set of operations that performs a specific task is a transaction.</a:t>
            </a:r>
          </a:p>
          <a:p>
            <a:r>
              <a:rPr lang="en-US" dirty="0" smtClean="0"/>
              <a:t>Once a transaction is written to the journal it is considered to be committed and the system call modifying the file system can return to the user process, allowing it to continue execution.</a:t>
            </a:r>
          </a:p>
          <a:p>
            <a:r>
              <a:rPr lang="en-US" dirty="0" smtClean="0"/>
              <a:t>Meanwhile, the journal entries relating to the transaction are replayed across the actual file system structures.</a:t>
            </a:r>
          </a:p>
          <a:p>
            <a:r>
              <a:rPr lang="en-US" dirty="0" smtClean="0"/>
              <a:t>As the changes are made a pointer is updated to indicate which actions have completed and which are still incomplete.</a:t>
            </a:r>
          </a:p>
          <a:p>
            <a:r>
              <a:rPr lang="en-US" dirty="0" smtClean="0"/>
              <a:t>When an entire committed transaction is completed, it is removed from the journal.</a:t>
            </a:r>
          </a:p>
          <a:p>
            <a:r>
              <a:rPr lang="en-US" dirty="0" smtClean="0"/>
              <a:t>The journal which is actually a circular buffer may be in a separate section of the file system, or it may even be on a separate disk spindle,</a:t>
            </a:r>
          </a:p>
          <a:p>
            <a:r>
              <a:rPr lang="en-US" dirty="0" smtClean="0"/>
              <a:t>If the system crashes there will be 0 or more transactions in the journal.</a:t>
            </a:r>
          </a:p>
          <a:p>
            <a:r>
              <a:rPr lang="en-US" dirty="0" smtClean="0"/>
              <a:t>Those transactions were never completed to the file system event though they were committed by the OS, so they must be completed.</a:t>
            </a:r>
          </a:p>
          <a:p>
            <a:r>
              <a:rPr lang="en-US" dirty="0" smtClean="0"/>
              <a:t>So consistency is maintained.</a:t>
            </a:r>
          </a:p>
          <a:p>
            <a:r>
              <a:rPr lang="en-US" dirty="0" smtClean="0"/>
              <a:t>In case the transaction has been aborted, i.e. it was not committed before the system crashed. Must be undone, again preserving the consistency of the file system.</a:t>
            </a:r>
            <a:endParaRPr lang="en-US" dirty="0"/>
          </a:p>
        </p:txBody>
      </p:sp>
    </p:spTree>
    <p:extLst>
      <p:ext uri="{BB962C8B-B14F-4D97-AF65-F5344CB8AC3E}">
        <p14:creationId xmlns:p14="http://schemas.microsoft.com/office/powerpoint/2010/main" val="21122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The Linux Ext2fs File System</a:t>
            </a:r>
          </a:p>
        </p:txBody>
      </p:sp>
      <p:sp>
        <p:nvSpPr>
          <p:cNvPr id="51203" name="Rectangle 3"/>
          <p:cNvSpPr>
            <a:spLocks noGrp="1" noChangeArrowheads="1"/>
          </p:cNvSpPr>
          <p:nvPr>
            <p:ph type="body" idx="1"/>
          </p:nvPr>
        </p:nvSpPr>
        <p:spPr>
          <a:xfrm>
            <a:off x="1270000" y="1714500"/>
            <a:ext cx="11398250" cy="6786563"/>
          </a:xfrm>
          <a:noFill/>
        </p:spPr>
        <p:txBody>
          <a:bodyPr/>
          <a:lstStyle/>
          <a:p>
            <a:r>
              <a:rPr lang="en-US" smtClean="0"/>
              <a:t>Ext2fs uses a mechanism similar to that of BSD Fast File System (ffs) for locating data blocks belonging to a specific file</a:t>
            </a:r>
          </a:p>
          <a:p>
            <a:endParaRPr lang="en-US" smtClean="0"/>
          </a:p>
          <a:p>
            <a:r>
              <a:rPr lang="en-US" smtClean="0"/>
              <a:t>The main differences between ext2fs and ffs concern their disk allocation policies</a:t>
            </a:r>
          </a:p>
          <a:p>
            <a:pPr lvl="1"/>
            <a:r>
              <a:rPr lang="en-US" smtClean="0"/>
              <a:t>In ffs, the disk is allocated to files in blocks of 8Kb, with blocks being subdivided into fragments of 1Kb to store small files or partially filled blocks at the end of a file</a:t>
            </a:r>
          </a:p>
          <a:p>
            <a:pPr lvl="1"/>
            <a:r>
              <a:rPr lang="en-US" smtClean="0"/>
              <a:t>Ext2fs does not use fragments; it performs its allocations in smaller units  </a:t>
            </a:r>
          </a:p>
          <a:p>
            <a:pPr lvl="2"/>
            <a:r>
              <a:rPr lang="en-US" smtClean="0"/>
              <a:t>The default block size on ext2fs is 1Kb, although 2Kb and 4Kb blocks are also supported</a:t>
            </a:r>
          </a:p>
          <a:p>
            <a:pPr lvl="1"/>
            <a:r>
              <a:rPr lang="en-US" smtClean="0"/>
              <a:t>Ext2fs uses allocation policies designed to place logically adjacent blocks of a file into physically adjacent blocks on disk, so that it can submit an I/O request for several disk blocks as a single operation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14450" y="369888"/>
            <a:ext cx="11715750" cy="768350"/>
          </a:xfrm>
        </p:spPr>
        <p:txBody>
          <a:bodyPr/>
          <a:lstStyle/>
          <a:p>
            <a:pPr eaLnBrk="1" hangingPunct="1"/>
            <a:r>
              <a:rPr lang="en-US" smtClean="0"/>
              <a:t>Ext2fs Block-Allocation Policies</a:t>
            </a:r>
          </a:p>
        </p:txBody>
      </p:sp>
      <p:pic>
        <p:nvPicPr>
          <p:cNvPr id="52227" name="Picture 6"/>
          <p:cNvPicPr>
            <a:picLocks noChangeAspect="1" noChangeArrowheads="1"/>
          </p:cNvPicPr>
          <p:nvPr/>
        </p:nvPicPr>
        <p:blipFill>
          <a:blip r:embed="rId3"/>
          <a:srcRect/>
          <a:stretch>
            <a:fillRect/>
          </a:stretch>
        </p:blipFill>
        <p:spPr bwMode="auto">
          <a:xfrm>
            <a:off x="1814513" y="1465263"/>
            <a:ext cx="10739437" cy="715803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smtClean="0"/>
              <a:t>The Linux Kernel</a:t>
            </a:r>
          </a:p>
        </p:txBody>
      </p:sp>
      <p:sp>
        <p:nvSpPr>
          <p:cNvPr id="8195" name="Rectangle 1027"/>
          <p:cNvSpPr>
            <a:spLocks noGrp="1" noChangeArrowheads="1"/>
          </p:cNvSpPr>
          <p:nvPr>
            <p:ph type="body" idx="1"/>
          </p:nvPr>
        </p:nvSpPr>
        <p:spPr>
          <a:xfrm>
            <a:off x="1241425" y="1649413"/>
            <a:ext cx="11541125" cy="6299200"/>
          </a:xfrm>
        </p:spPr>
        <p:txBody>
          <a:bodyPr/>
          <a:lstStyle/>
          <a:p>
            <a:pPr>
              <a:lnSpc>
                <a:spcPct val="90000"/>
              </a:lnSpc>
            </a:pPr>
            <a:r>
              <a:rPr lang="en-US" smtClean="0"/>
              <a:t>Version 0.01 (May 1991) had no networking, ran only on 80386-compatible Intel processors and on PC hardware, had extremely limited device-drive support, and supported only the Minix file system</a:t>
            </a:r>
          </a:p>
          <a:p>
            <a:pPr>
              <a:lnSpc>
                <a:spcPct val="90000"/>
              </a:lnSpc>
            </a:pPr>
            <a:endParaRPr lang="en-US" smtClean="0"/>
          </a:p>
          <a:p>
            <a:pPr>
              <a:lnSpc>
                <a:spcPct val="90000"/>
              </a:lnSpc>
            </a:pPr>
            <a:r>
              <a:rPr lang="en-US" smtClean="0"/>
              <a:t>Linux 1.0 (March 1994) included these new features:</a:t>
            </a:r>
          </a:p>
          <a:p>
            <a:pPr lvl="1">
              <a:lnSpc>
                <a:spcPct val="90000"/>
              </a:lnSpc>
            </a:pPr>
            <a:r>
              <a:rPr lang="en-US" smtClean="0"/>
              <a:t>Support for UNIX’s standard TCP/IP networking protocols</a:t>
            </a:r>
          </a:p>
          <a:p>
            <a:pPr lvl="1">
              <a:lnSpc>
                <a:spcPct val="90000"/>
              </a:lnSpc>
            </a:pPr>
            <a:r>
              <a:rPr lang="en-US" smtClean="0"/>
              <a:t>BSD-compatible socket interface for networking programming</a:t>
            </a:r>
          </a:p>
          <a:p>
            <a:pPr lvl="1">
              <a:lnSpc>
                <a:spcPct val="90000"/>
              </a:lnSpc>
            </a:pPr>
            <a:r>
              <a:rPr lang="en-US" smtClean="0"/>
              <a:t>Device-driver support for running IP over an Ethernet</a:t>
            </a:r>
          </a:p>
          <a:p>
            <a:pPr lvl="1">
              <a:lnSpc>
                <a:spcPct val="90000"/>
              </a:lnSpc>
            </a:pPr>
            <a:r>
              <a:rPr lang="en-US" smtClean="0"/>
              <a:t>Enhanced file system</a:t>
            </a:r>
          </a:p>
          <a:p>
            <a:pPr lvl="1">
              <a:lnSpc>
                <a:spcPct val="90000"/>
              </a:lnSpc>
            </a:pPr>
            <a:r>
              <a:rPr lang="en-US" smtClean="0"/>
              <a:t>Support for a range of SCSI controllers for </a:t>
            </a:r>
            <a:br>
              <a:rPr lang="en-US" smtClean="0"/>
            </a:br>
            <a:r>
              <a:rPr lang="en-US" smtClean="0"/>
              <a:t>high-performance disk access</a:t>
            </a:r>
          </a:p>
          <a:p>
            <a:pPr lvl="1">
              <a:lnSpc>
                <a:spcPct val="90000"/>
              </a:lnSpc>
            </a:pPr>
            <a:r>
              <a:rPr lang="en-US" smtClean="0"/>
              <a:t>Extra hardware support</a:t>
            </a:r>
          </a:p>
          <a:p>
            <a:pPr lvl="1">
              <a:lnSpc>
                <a:spcPct val="90000"/>
              </a:lnSpc>
            </a:pPr>
            <a:endParaRPr lang="en-US" smtClean="0"/>
          </a:p>
          <a:p>
            <a:pPr>
              <a:lnSpc>
                <a:spcPct val="90000"/>
              </a:lnSpc>
            </a:pPr>
            <a:r>
              <a:rPr lang="en-US" smtClean="0"/>
              <a:t>Version 1.2 (March 1995) was the final PC-only Linux kernel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09763" y="369888"/>
            <a:ext cx="11120437" cy="768350"/>
          </a:xfrm>
        </p:spPr>
        <p:txBody>
          <a:bodyPr/>
          <a:lstStyle/>
          <a:p>
            <a:pPr eaLnBrk="1" hangingPunct="1"/>
            <a:r>
              <a:rPr lang="en-US" smtClean="0"/>
              <a:t>The Linux Proc File System</a:t>
            </a:r>
          </a:p>
        </p:txBody>
      </p:sp>
      <p:sp>
        <p:nvSpPr>
          <p:cNvPr id="53251" name="Rectangle 3"/>
          <p:cNvSpPr>
            <a:spLocks noGrp="1" noChangeArrowheads="1"/>
          </p:cNvSpPr>
          <p:nvPr>
            <p:ph type="body" idx="1"/>
          </p:nvPr>
        </p:nvSpPr>
        <p:spPr>
          <a:xfrm>
            <a:off x="1209675" y="1644650"/>
            <a:ext cx="11528425" cy="6040438"/>
          </a:xfrm>
        </p:spPr>
        <p:txBody>
          <a:bodyPr/>
          <a:lstStyle/>
          <a:p>
            <a:r>
              <a:rPr lang="en-US" smtClean="0"/>
              <a:t>The </a:t>
            </a:r>
            <a:r>
              <a:rPr lang="en-US" b="1" smtClean="0">
                <a:solidFill>
                  <a:srgbClr val="3366FF"/>
                </a:solidFill>
              </a:rPr>
              <a:t>proc file system</a:t>
            </a:r>
            <a:r>
              <a:rPr lang="en-US" smtClean="0">
                <a:solidFill>
                  <a:srgbClr val="3366FF"/>
                </a:solidFill>
              </a:rPr>
              <a:t> </a:t>
            </a:r>
            <a:r>
              <a:rPr lang="en-US" smtClean="0"/>
              <a:t>does not store data, rather, its contents are computed on demand according to user file I/O requests.</a:t>
            </a:r>
          </a:p>
          <a:p>
            <a:endParaRPr lang="en-US" smtClean="0"/>
          </a:p>
          <a:p>
            <a:r>
              <a:rPr lang="en-US" b="1" smtClean="0"/>
              <a:t>proc</a:t>
            </a:r>
            <a:r>
              <a:rPr lang="en-US" smtClean="0"/>
              <a:t> must implement a directory structure, and the file contents within; it must then define a unique and persistent inode number for each directory and files it contains</a:t>
            </a:r>
          </a:p>
          <a:p>
            <a:pPr lvl="1"/>
            <a:r>
              <a:rPr lang="en-US" smtClean="0"/>
              <a:t>It uses this inode number to identify just what operation is required when a user tries to read from a particular file inode or perform a lookup in a particular directory inode.</a:t>
            </a:r>
          </a:p>
          <a:p>
            <a:pPr lvl="1"/>
            <a:r>
              <a:rPr lang="en-US" smtClean="0"/>
              <a:t>When data is read from one of these files, </a:t>
            </a:r>
            <a:r>
              <a:rPr lang="en-US" b="1" smtClean="0"/>
              <a:t>proc</a:t>
            </a:r>
            <a:r>
              <a:rPr lang="en-US" smtClean="0"/>
              <a:t> collects the appropriate information, formats it into text form and places it into the requesting process’s read buffer.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Input and Output</a:t>
            </a:r>
          </a:p>
        </p:txBody>
      </p:sp>
      <p:sp>
        <p:nvSpPr>
          <p:cNvPr id="54275" name="Rectangle 3"/>
          <p:cNvSpPr>
            <a:spLocks noGrp="1" noChangeArrowheads="1"/>
          </p:cNvSpPr>
          <p:nvPr>
            <p:ph type="body" idx="1"/>
          </p:nvPr>
        </p:nvSpPr>
        <p:spPr>
          <a:xfrm>
            <a:off x="1209675" y="1644650"/>
            <a:ext cx="11542713" cy="6534150"/>
          </a:xfrm>
        </p:spPr>
        <p:txBody>
          <a:bodyPr/>
          <a:lstStyle/>
          <a:p>
            <a:r>
              <a:rPr lang="en-US" smtClean="0"/>
              <a:t>The Linux device-oriented file system accesses disk storage through two caches:</a:t>
            </a:r>
          </a:p>
          <a:p>
            <a:pPr lvl="1"/>
            <a:r>
              <a:rPr lang="en-US" smtClean="0"/>
              <a:t>Data is cached in the page cache, which is unified with the virtual memory system</a:t>
            </a:r>
          </a:p>
          <a:p>
            <a:pPr lvl="1"/>
            <a:r>
              <a:rPr lang="en-US" smtClean="0"/>
              <a:t>Metadata is cached in the buffer cache, a separate cache indexed by the physical disk block</a:t>
            </a:r>
          </a:p>
          <a:p>
            <a:pPr lvl="1"/>
            <a:endParaRPr lang="en-US" smtClean="0"/>
          </a:p>
          <a:p>
            <a:r>
              <a:rPr lang="en-US" smtClean="0"/>
              <a:t>Linux splits all devices into three classes:</a:t>
            </a:r>
          </a:p>
          <a:p>
            <a:pPr lvl="1"/>
            <a:r>
              <a:rPr lang="en-US" i="1" smtClean="0"/>
              <a:t>block devices</a:t>
            </a:r>
            <a:r>
              <a:rPr lang="en-US" smtClean="0"/>
              <a:t> allow random access to completely independent, fixed size blocks of data</a:t>
            </a:r>
          </a:p>
          <a:p>
            <a:pPr lvl="1"/>
            <a:r>
              <a:rPr lang="en-US" i="1" smtClean="0"/>
              <a:t>character devices</a:t>
            </a:r>
            <a:r>
              <a:rPr lang="en-US" smtClean="0"/>
              <a:t> include most other devices; they don’t need to support the functionality of regular files</a:t>
            </a:r>
          </a:p>
          <a:p>
            <a:pPr lvl="1"/>
            <a:r>
              <a:rPr lang="en-US" i="1" smtClean="0"/>
              <a:t>network devices</a:t>
            </a:r>
            <a:r>
              <a:rPr lang="en-US" smtClean="0"/>
              <a:t> are interfaced via the kernel’s networking subsystem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a:xfrm>
            <a:off x="1271588" y="369888"/>
            <a:ext cx="11758612" cy="768350"/>
          </a:xfrm>
        </p:spPr>
        <p:txBody>
          <a:bodyPr/>
          <a:lstStyle/>
          <a:p>
            <a:pPr eaLnBrk="1" hangingPunct="1"/>
            <a:r>
              <a:rPr lang="en-US" smtClean="0"/>
              <a:t>Device-Driver Block Structure</a:t>
            </a:r>
          </a:p>
        </p:txBody>
      </p:sp>
      <p:pic>
        <p:nvPicPr>
          <p:cNvPr id="55299" name="Picture 1030"/>
          <p:cNvPicPr>
            <a:picLocks noChangeAspect="1" noChangeArrowheads="1"/>
          </p:cNvPicPr>
          <p:nvPr/>
        </p:nvPicPr>
        <p:blipFill>
          <a:blip r:embed="rId3"/>
          <a:srcRect/>
          <a:stretch>
            <a:fillRect/>
          </a:stretch>
        </p:blipFill>
        <p:spPr bwMode="auto">
          <a:xfrm>
            <a:off x="1252538" y="1858963"/>
            <a:ext cx="11890375" cy="412273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Block Devices</a:t>
            </a:r>
          </a:p>
        </p:txBody>
      </p:sp>
      <p:sp>
        <p:nvSpPr>
          <p:cNvPr id="56323" name="Rectangle 3"/>
          <p:cNvSpPr>
            <a:spLocks noGrp="1" noChangeArrowheads="1"/>
          </p:cNvSpPr>
          <p:nvPr>
            <p:ph type="body" idx="1"/>
          </p:nvPr>
        </p:nvSpPr>
        <p:spPr>
          <a:xfrm>
            <a:off x="1209675" y="1644650"/>
            <a:ext cx="11453813" cy="6040438"/>
          </a:xfrm>
        </p:spPr>
        <p:txBody>
          <a:bodyPr/>
          <a:lstStyle/>
          <a:p>
            <a:r>
              <a:rPr lang="en-US" smtClean="0"/>
              <a:t>Provide the main interface to all disk devices in a system</a:t>
            </a:r>
            <a:br>
              <a:rPr lang="en-US" smtClean="0"/>
            </a:br>
            <a:endParaRPr lang="en-US" smtClean="0"/>
          </a:p>
          <a:p>
            <a:r>
              <a:rPr lang="en-US" smtClean="0"/>
              <a:t>The </a:t>
            </a:r>
            <a:r>
              <a:rPr lang="en-US" i="1" smtClean="0"/>
              <a:t>block buffer</a:t>
            </a:r>
            <a:r>
              <a:rPr lang="en-US" smtClean="0"/>
              <a:t> cache serves two main purposes:</a:t>
            </a:r>
          </a:p>
          <a:p>
            <a:pPr lvl="1"/>
            <a:r>
              <a:rPr lang="en-US" smtClean="0"/>
              <a:t>it acts as a pool of buffers for active I/O</a:t>
            </a:r>
          </a:p>
          <a:p>
            <a:pPr lvl="1"/>
            <a:r>
              <a:rPr lang="en-US" smtClean="0"/>
              <a:t>it serves as a cache for completed I/O</a:t>
            </a:r>
            <a:br>
              <a:rPr lang="en-US" smtClean="0"/>
            </a:br>
            <a:endParaRPr lang="en-US" smtClean="0"/>
          </a:p>
          <a:p>
            <a:r>
              <a:rPr lang="en-US" smtClean="0"/>
              <a:t>The </a:t>
            </a:r>
            <a:r>
              <a:rPr lang="en-US" i="1" smtClean="0"/>
              <a:t>request manager</a:t>
            </a:r>
            <a:r>
              <a:rPr lang="en-US" smtClean="0"/>
              <a:t> manages the reading and writing of buffer contents to and from a block device driver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Character Devices</a:t>
            </a:r>
          </a:p>
        </p:txBody>
      </p:sp>
      <p:sp>
        <p:nvSpPr>
          <p:cNvPr id="57347" name="Rectangle 3"/>
          <p:cNvSpPr>
            <a:spLocks noGrp="1" noChangeArrowheads="1"/>
          </p:cNvSpPr>
          <p:nvPr>
            <p:ph type="body" idx="1"/>
          </p:nvPr>
        </p:nvSpPr>
        <p:spPr>
          <a:xfrm>
            <a:off x="1209675" y="1644650"/>
            <a:ext cx="11468100" cy="6040438"/>
          </a:xfrm>
        </p:spPr>
        <p:txBody>
          <a:bodyPr/>
          <a:lstStyle/>
          <a:p>
            <a:r>
              <a:rPr lang="en-US" smtClean="0"/>
              <a:t>A device driver which does not offer random access to fixed blocks of data.</a:t>
            </a:r>
          </a:p>
          <a:p>
            <a:endParaRPr lang="en-US" smtClean="0"/>
          </a:p>
          <a:p>
            <a:r>
              <a:rPr lang="en-US" smtClean="0"/>
              <a:t>A character device driver must register a set of functions which implement the driver’s various file I/O operations.</a:t>
            </a:r>
          </a:p>
          <a:p>
            <a:endParaRPr lang="en-US" smtClean="0"/>
          </a:p>
          <a:p>
            <a:r>
              <a:rPr lang="en-US" smtClean="0"/>
              <a:t>The kernel performs almost no preprocessing of a file read or write request to a character device, but simply passes on the request to the device.</a:t>
            </a:r>
          </a:p>
          <a:p>
            <a:endParaRPr lang="en-US" smtClean="0"/>
          </a:p>
          <a:p>
            <a:r>
              <a:rPr lang="en-US" smtClean="0"/>
              <a:t>The main exception to this rule is the special subset of character device drivers which implement terminal devices, for which the kernel maintains a standard 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89075" y="369888"/>
            <a:ext cx="11541125" cy="768350"/>
          </a:xfrm>
        </p:spPr>
        <p:txBody>
          <a:bodyPr/>
          <a:lstStyle/>
          <a:p>
            <a:pPr eaLnBrk="1" hangingPunct="1"/>
            <a:r>
              <a:rPr lang="en-US" smtClean="0"/>
              <a:t>Interprocess Communication</a:t>
            </a:r>
          </a:p>
        </p:txBody>
      </p:sp>
      <p:sp>
        <p:nvSpPr>
          <p:cNvPr id="58371" name="Rectangle 3"/>
          <p:cNvSpPr>
            <a:spLocks noGrp="1" noChangeArrowheads="1"/>
          </p:cNvSpPr>
          <p:nvPr>
            <p:ph type="body" idx="1"/>
          </p:nvPr>
        </p:nvSpPr>
        <p:spPr>
          <a:xfrm>
            <a:off x="1209675" y="1644650"/>
            <a:ext cx="11585575" cy="6040438"/>
          </a:xfrm>
        </p:spPr>
        <p:txBody>
          <a:bodyPr/>
          <a:lstStyle/>
          <a:p>
            <a:r>
              <a:rPr lang="en-US" smtClean="0"/>
              <a:t>Like UNIX, Linux informs processes that an event has occurred via signals</a:t>
            </a:r>
          </a:p>
          <a:p>
            <a:endParaRPr lang="en-US" smtClean="0"/>
          </a:p>
          <a:p>
            <a:r>
              <a:rPr lang="en-US" smtClean="0"/>
              <a:t>There is a limited number of signals, and they cannot carry information:  Only the fact that a signal occurred is available to a process.</a:t>
            </a:r>
          </a:p>
          <a:p>
            <a:endParaRPr lang="en-US" smtClean="0"/>
          </a:p>
          <a:p>
            <a:r>
              <a:rPr lang="en-US" smtClean="0"/>
              <a:t>The Linux kernel does not use signals to communicate with processes with are running in kernel mode, rather, communication within the kernel is accomplished via scheduling states and </a:t>
            </a:r>
            <a:r>
              <a:rPr lang="en-US" b="1" smtClean="0"/>
              <a:t>wait.queue</a:t>
            </a:r>
            <a:r>
              <a:rPr lang="en-US" smtClean="0"/>
              <a:t> structures.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60500" y="369888"/>
            <a:ext cx="11569700" cy="768350"/>
          </a:xfrm>
        </p:spPr>
        <p:txBody>
          <a:bodyPr/>
          <a:lstStyle/>
          <a:p>
            <a:pPr eaLnBrk="1" hangingPunct="1"/>
            <a:r>
              <a:rPr lang="en-US" smtClean="0"/>
              <a:t>Passing Data Between Processes</a:t>
            </a:r>
          </a:p>
        </p:txBody>
      </p:sp>
      <p:sp>
        <p:nvSpPr>
          <p:cNvPr id="59395" name="Rectangle 3"/>
          <p:cNvSpPr>
            <a:spLocks noGrp="1" noChangeArrowheads="1"/>
          </p:cNvSpPr>
          <p:nvPr>
            <p:ph type="body" idx="1"/>
          </p:nvPr>
        </p:nvSpPr>
        <p:spPr>
          <a:xfrm>
            <a:off x="1209675" y="1644650"/>
            <a:ext cx="11453813" cy="6040438"/>
          </a:xfrm>
        </p:spPr>
        <p:txBody>
          <a:bodyPr/>
          <a:lstStyle/>
          <a:p>
            <a:r>
              <a:rPr lang="en-US" smtClean="0"/>
              <a:t>The pipe mechanism allows a child process to inherit a communication channel to its parent, data written to one end of the pipe can be read a the other.</a:t>
            </a:r>
            <a:br>
              <a:rPr lang="en-US" smtClean="0"/>
            </a:br>
            <a:endParaRPr lang="en-US" smtClean="0"/>
          </a:p>
          <a:p>
            <a:r>
              <a:rPr lang="en-US" smtClean="0"/>
              <a:t>Shared memory offers an extremely fast way of communicating; any data written by one process to a shared memory region can be read immediately by any other process that has mapped that region into its address space.</a:t>
            </a:r>
          </a:p>
          <a:p>
            <a:endParaRPr lang="en-US" smtClean="0"/>
          </a:p>
          <a:p>
            <a:r>
              <a:rPr lang="en-US" smtClean="0"/>
              <a:t>To obtain synchronization, however, shared memory must be used in conjunction with another Interprocess-communication mechanism.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84275" y="369888"/>
            <a:ext cx="11845925" cy="768350"/>
          </a:xfrm>
        </p:spPr>
        <p:txBody>
          <a:bodyPr/>
          <a:lstStyle/>
          <a:p>
            <a:pPr eaLnBrk="1" hangingPunct="1"/>
            <a:r>
              <a:rPr lang="en-US" smtClean="0"/>
              <a:t>Shared Memory Object</a:t>
            </a:r>
          </a:p>
        </p:txBody>
      </p:sp>
      <p:sp>
        <p:nvSpPr>
          <p:cNvPr id="60419" name="Rectangle 3"/>
          <p:cNvSpPr>
            <a:spLocks noGrp="1" noChangeArrowheads="1"/>
          </p:cNvSpPr>
          <p:nvPr>
            <p:ph type="body" idx="1"/>
          </p:nvPr>
        </p:nvSpPr>
        <p:spPr>
          <a:xfrm>
            <a:off x="1209675" y="1644650"/>
            <a:ext cx="11499850" cy="6040438"/>
          </a:xfrm>
        </p:spPr>
        <p:txBody>
          <a:bodyPr/>
          <a:lstStyle/>
          <a:p>
            <a:r>
              <a:rPr lang="en-US" smtClean="0"/>
              <a:t>The shared-memory object acts as a backing store for shared-memory regions in the same way as a file can act as backing store for a memory-mapped memory region.</a:t>
            </a:r>
            <a:br>
              <a:rPr lang="en-US" smtClean="0"/>
            </a:br>
            <a:endParaRPr lang="en-US" smtClean="0"/>
          </a:p>
          <a:p>
            <a:r>
              <a:rPr lang="en-US" smtClean="0"/>
              <a:t>Shared-memory mappings direct page faults to map in pages from a persistent shared-memory object.</a:t>
            </a:r>
            <a:br>
              <a:rPr lang="en-US" smtClean="0"/>
            </a:br>
            <a:endParaRPr lang="en-US" smtClean="0"/>
          </a:p>
          <a:p>
            <a:r>
              <a:rPr lang="en-US" smtClean="0"/>
              <a:t>Shared-memory objects remember their contents even if no processes are currently mapping them into virtual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69988" y="369888"/>
            <a:ext cx="11860212" cy="768350"/>
          </a:xfrm>
        </p:spPr>
        <p:txBody>
          <a:bodyPr/>
          <a:lstStyle/>
          <a:p>
            <a:pPr eaLnBrk="1" hangingPunct="1"/>
            <a:r>
              <a:rPr lang="en-US" smtClean="0"/>
              <a:t>Network Structure</a:t>
            </a:r>
          </a:p>
        </p:txBody>
      </p:sp>
      <p:sp>
        <p:nvSpPr>
          <p:cNvPr id="61443" name="Rectangle 3"/>
          <p:cNvSpPr>
            <a:spLocks noGrp="1" noChangeArrowheads="1"/>
          </p:cNvSpPr>
          <p:nvPr>
            <p:ph type="body" idx="1"/>
          </p:nvPr>
        </p:nvSpPr>
        <p:spPr>
          <a:xfrm>
            <a:off x="1209675" y="1644650"/>
            <a:ext cx="11366500" cy="6040438"/>
          </a:xfrm>
        </p:spPr>
        <p:txBody>
          <a:bodyPr/>
          <a:lstStyle/>
          <a:p>
            <a:r>
              <a:rPr lang="en-US" smtClean="0"/>
              <a:t>Networking is a key area of functionality for Linux.</a:t>
            </a:r>
          </a:p>
          <a:p>
            <a:pPr lvl="1"/>
            <a:r>
              <a:rPr lang="en-US" smtClean="0"/>
              <a:t>It supports the standard Internet protocols for UNIX to UNIX communications</a:t>
            </a:r>
          </a:p>
          <a:p>
            <a:pPr lvl="1"/>
            <a:r>
              <a:rPr lang="en-US" smtClean="0"/>
              <a:t>It also implements protocols native to nonUNIX operating systems, in particular, protocols used on PC networks, such as Appletalk and IPX</a:t>
            </a:r>
            <a:br>
              <a:rPr lang="en-US" smtClean="0"/>
            </a:br>
            <a:endParaRPr lang="en-US" smtClean="0"/>
          </a:p>
          <a:p>
            <a:r>
              <a:rPr lang="en-US" smtClean="0"/>
              <a:t>Internally, networking in the Linux kernel is implemented by three layers of software:</a:t>
            </a:r>
          </a:p>
          <a:p>
            <a:pPr lvl="1"/>
            <a:r>
              <a:rPr lang="en-US" smtClean="0"/>
              <a:t>The socket interface</a:t>
            </a:r>
          </a:p>
          <a:p>
            <a:pPr lvl="1"/>
            <a:r>
              <a:rPr lang="en-US" smtClean="0"/>
              <a:t>Protocol drivers</a:t>
            </a:r>
          </a:p>
          <a:p>
            <a:pPr lvl="1"/>
            <a:r>
              <a:rPr lang="en-US" smtClean="0"/>
              <a:t>Network device drivers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14450" y="369888"/>
            <a:ext cx="11715750" cy="768350"/>
          </a:xfrm>
        </p:spPr>
        <p:txBody>
          <a:bodyPr/>
          <a:lstStyle/>
          <a:p>
            <a:pPr eaLnBrk="1" hangingPunct="1"/>
            <a:r>
              <a:rPr lang="en-US" smtClean="0"/>
              <a:t>Network Structure (Cont.)</a:t>
            </a:r>
          </a:p>
        </p:txBody>
      </p:sp>
      <p:sp>
        <p:nvSpPr>
          <p:cNvPr id="62467" name="Rectangle 3"/>
          <p:cNvSpPr>
            <a:spLocks noGrp="1" noChangeArrowheads="1"/>
          </p:cNvSpPr>
          <p:nvPr>
            <p:ph type="body" idx="1"/>
          </p:nvPr>
        </p:nvSpPr>
        <p:spPr>
          <a:xfrm>
            <a:off x="1209675" y="1644650"/>
            <a:ext cx="11482388" cy="6040438"/>
          </a:xfrm>
        </p:spPr>
        <p:txBody>
          <a:bodyPr/>
          <a:lstStyle/>
          <a:p>
            <a:r>
              <a:rPr lang="en-US" smtClean="0"/>
              <a:t>The most important set of protocols in the Linux networking system is the internet protocol suite</a:t>
            </a:r>
          </a:p>
          <a:p>
            <a:pPr lvl="1"/>
            <a:r>
              <a:rPr lang="en-US" smtClean="0"/>
              <a:t>It implements routing between different hosts anywhere on the network</a:t>
            </a:r>
          </a:p>
          <a:p>
            <a:pPr lvl="1"/>
            <a:r>
              <a:rPr lang="en-US" smtClean="0"/>
              <a:t>On top of the routing protocol are built the UDP, TCP and ICMP protocols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Linux 2.0</a:t>
            </a:r>
          </a:p>
        </p:txBody>
      </p:sp>
      <p:sp>
        <p:nvSpPr>
          <p:cNvPr id="9219" name="Rectangle 3"/>
          <p:cNvSpPr>
            <a:spLocks noGrp="1" noChangeArrowheads="1"/>
          </p:cNvSpPr>
          <p:nvPr>
            <p:ph type="body" idx="1"/>
          </p:nvPr>
        </p:nvSpPr>
        <p:spPr>
          <a:xfrm>
            <a:off x="1270000" y="1714500"/>
            <a:ext cx="11550650" cy="6508750"/>
          </a:xfrm>
        </p:spPr>
        <p:txBody>
          <a:bodyPr/>
          <a:lstStyle/>
          <a:p>
            <a:pPr>
              <a:lnSpc>
                <a:spcPct val="90000"/>
              </a:lnSpc>
            </a:pPr>
            <a:r>
              <a:rPr lang="en-US" smtClean="0"/>
              <a:t>Released in June 1996,  2.0 added two major new capabilities:</a:t>
            </a:r>
          </a:p>
          <a:p>
            <a:pPr lvl="1">
              <a:lnSpc>
                <a:spcPct val="90000"/>
              </a:lnSpc>
            </a:pPr>
            <a:r>
              <a:rPr lang="en-US" smtClean="0"/>
              <a:t>Support for multiple architectures, including a fully 64-bit native Alpha port</a:t>
            </a:r>
          </a:p>
          <a:p>
            <a:pPr lvl="1">
              <a:lnSpc>
                <a:spcPct val="90000"/>
              </a:lnSpc>
            </a:pPr>
            <a:r>
              <a:rPr lang="en-US" smtClean="0"/>
              <a:t>Support for multiprocessor architectures</a:t>
            </a:r>
          </a:p>
          <a:p>
            <a:pPr>
              <a:lnSpc>
                <a:spcPct val="90000"/>
              </a:lnSpc>
            </a:pPr>
            <a:r>
              <a:rPr lang="en-US" smtClean="0"/>
              <a:t>Other new features included:</a:t>
            </a:r>
          </a:p>
          <a:p>
            <a:pPr lvl="1">
              <a:lnSpc>
                <a:spcPct val="90000"/>
              </a:lnSpc>
            </a:pPr>
            <a:r>
              <a:rPr lang="en-US" smtClean="0"/>
              <a:t>Improved memory-management code</a:t>
            </a:r>
          </a:p>
          <a:p>
            <a:pPr lvl="1">
              <a:lnSpc>
                <a:spcPct val="90000"/>
              </a:lnSpc>
            </a:pPr>
            <a:r>
              <a:rPr lang="en-US" smtClean="0"/>
              <a:t>Improved TCP/IP performance</a:t>
            </a:r>
          </a:p>
          <a:p>
            <a:pPr lvl="1">
              <a:lnSpc>
                <a:spcPct val="90000"/>
              </a:lnSpc>
            </a:pPr>
            <a:r>
              <a:rPr lang="en-US" smtClean="0"/>
              <a:t>Support for internal kernel threads, for handling dependencies between loadable modules, and for automatic loading of modules on demand</a:t>
            </a:r>
          </a:p>
          <a:p>
            <a:pPr lvl="1">
              <a:lnSpc>
                <a:spcPct val="90000"/>
              </a:lnSpc>
            </a:pPr>
            <a:r>
              <a:rPr lang="en-US" smtClean="0"/>
              <a:t>Standardized configuration interface</a:t>
            </a:r>
          </a:p>
          <a:p>
            <a:pPr>
              <a:lnSpc>
                <a:spcPct val="90000"/>
              </a:lnSpc>
            </a:pPr>
            <a:r>
              <a:rPr lang="en-US" smtClean="0"/>
              <a:t>Available for Motorola 68000-series processors, Sun Sparc systems, and for PC and PowerMac systems</a:t>
            </a:r>
          </a:p>
          <a:p>
            <a:pPr>
              <a:lnSpc>
                <a:spcPct val="90000"/>
              </a:lnSpc>
            </a:pPr>
            <a:r>
              <a:rPr lang="en-US" smtClean="0"/>
              <a:t>2.4 and 2.6 increased SMP support, added journaling file system, preemptive kernel, 64-bit memory support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Linux security is closely related to typical UNIX security mechanism, classified into two groups:</a:t>
            </a:r>
          </a:p>
          <a:p>
            <a:r>
              <a:rPr lang="en-US" dirty="0" smtClean="0"/>
              <a:t>Authentication: Making sure that nobody can access the system without first proving that she/he has entry rights.</a:t>
            </a:r>
          </a:p>
          <a:p>
            <a:r>
              <a:rPr lang="en-US" dirty="0" smtClean="0"/>
              <a:t>Access control: providing a mechanism for checking whether a user has the right to access a certain object and preventing access to objects as required.</a:t>
            </a:r>
            <a:endParaRPr lang="en-US" dirty="0"/>
          </a:p>
        </p:txBody>
      </p:sp>
    </p:spTree>
    <p:extLst>
      <p:ext uri="{BB962C8B-B14F-4D97-AF65-F5344CB8AC3E}">
        <p14:creationId xmlns:p14="http://schemas.microsoft.com/office/powerpoint/2010/main" val="1175370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Security</a:t>
            </a:r>
          </a:p>
        </p:txBody>
      </p:sp>
      <p:sp>
        <p:nvSpPr>
          <p:cNvPr id="63491" name="Rectangle 3"/>
          <p:cNvSpPr>
            <a:spLocks noGrp="1" noChangeArrowheads="1"/>
          </p:cNvSpPr>
          <p:nvPr>
            <p:ph type="body" idx="1"/>
          </p:nvPr>
        </p:nvSpPr>
        <p:spPr>
          <a:xfrm>
            <a:off x="1209675" y="1644650"/>
            <a:ext cx="11453813" cy="6040438"/>
          </a:xfrm>
        </p:spPr>
        <p:txBody>
          <a:bodyPr/>
          <a:lstStyle/>
          <a:p>
            <a:r>
              <a:rPr lang="en-US" smtClean="0"/>
              <a:t>The </a:t>
            </a:r>
            <a:r>
              <a:rPr lang="en-US" i="1" smtClean="0"/>
              <a:t>pluggable authentication modules (PAM)</a:t>
            </a:r>
            <a:r>
              <a:rPr lang="en-US" smtClean="0"/>
              <a:t> system is available under Linux.</a:t>
            </a:r>
          </a:p>
          <a:p>
            <a:endParaRPr lang="en-US" smtClean="0"/>
          </a:p>
          <a:p>
            <a:r>
              <a:rPr lang="en-US" smtClean="0"/>
              <a:t>PAM is based on a shared library that can be used by any system component that needs to authenticate users.</a:t>
            </a:r>
          </a:p>
          <a:p>
            <a:endParaRPr lang="en-US" smtClean="0"/>
          </a:p>
          <a:p>
            <a:r>
              <a:rPr lang="en-US" smtClean="0"/>
              <a:t>Access control under UNIX systems, including Linux, is performed through the use of unique numeric identifiers (</a:t>
            </a:r>
            <a:r>
              <a:rPr lang="en-US" b="1" smtClean="0"/>
              <a:t>uid</a:t>
            </a:r>
            <a:r>
              <a:rPr lang="en-US" smtClean="0"/>
              <a:t> and </a:t>
            </a:r>
            <a:r>
              <a:rPr lang="en-US" b="1" smtClean="0"/>
              <a:t>gid</a:t>
            </a:r>
            <a:r>
              <a:rPr lang="en-US" smtClean="0"/>
              <a:t>).</a:t>
            </a:r>
          </a:p>
          <a:p>
            <a:endParaRPr lang="en-US" smtClean="0"/>
          </a:p>
          <a:p>
            <a:r>
              <a:rPr lang="en-US" smtClean="0"/>
              <a:t>Access control is performed by assigning objects a </a:t>
            </a:r>
            <a:r>
              <a:rPr lang="en-US" i="1" smtClean="0"/>
              <a:t>protections mask</a:t>
            </a:r>
            <a:r>
              <a:rPr lang="en-US" smtClean="0"/>
              <a:t>, which specifies which access modes—read, write, or execute—are to be granted to processes with owner, group, or world access.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Security (Cont.)</a:t>
            </a:r>
          </a:p>
        </p:txBody>
      </p:sp>
      <p:sp>
        <p:nvSpPr>
          <p:cNvPr id="64515" name="Rectangle 3"/>
          <p:cNvSpPr>
            <a:spLocks noGrp="1" noChangeArrowheads="1"/>
          </p:cNvSpPr>
          <p:nvPr>
            <p:ph type="body" idx="1"/>
          </p:nvPr>
        </p:nvSpPr>
        <p:spPr>
          <a:xfrm>
            <a:off x="1209675" y="1644650"/>
            <a:ext cx="11468100" cy="6040438"/>
          </a:xfrm>
        </p:spPr>
        <p:txBody>
          <a:bodyPr/>
          <a:lstStyle/>
          <a:p>
            <a:r>
              <a:rPr lang="en-US" smtClean="0"/>
              <a:t>Linux augments the standard UNIX </a:t>
            </a:r>
            <a:r>
              <a:rPr lang="en-US" b="1" smtClean="0">
                <a:solidFill>
                  <a:srgbClr val="3366FF"/>
                </a:solidFill>
              </a:rPr>
              <a:t>setuid</a:t>
            </a:r>
            <a:r>
              <a:rPr lang="en-US" smtClean="0">
                <a:solidFill>
                  <a:srgbClr val="3366FF"/>
                </a:solidFill>
              </a:rPr>
              <a:t> </a:t>
            </a:r>
            <a:r>
              <a:rPr lang="en-US" smtClean="0"/>
              <a:t>mechanism in two ways:</a:t>
            </a:r>
          </a:p>
          <a:p>
            <a:pPr lvl="1"/>
            <a:r>
              <a:rPr lang="en-US" smtClean="0"/>
              <a:t>It implements the POSIX specification’s saved </a:t>
            </a:r>
            <a:r>
              <a:rPr lang="en-US" i="1" smtClean="0"/>
              <a:t>user-id</a:t>
            </a:r>
            <a:r>
              <a:rPr lang="en-US" smtClean="0"/>
              <a:t> mechanism, which allows a process to repeatedly drop and reacquire its effective uid.</a:t>
            </a:r>
          </a:p>
          <a:p>
            <a:pPr lvl="1"/>
            <a:r>
              <a:rPr lang="en-US" smtClean="0"/>
              <a:t>It has added a process characteristic that grants just a subset of the rights of the effective uid.</a:t>
            </a:r>
            <a:br>
              <a:rPr lang="en-US" smtClean="0"/>
            </a:br>
            <a:endParaRPr lang="en-US" smtClean="0"/>
          </a:p>
          <a:p>
            <a:r>
              <a:rPr lang="en-US" smtClean="0"/>
              <a:t>Linux provides another mechanism that allows a client to selectively pass access to a single file to some server process without granting it any other privileges.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21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The Linux System</a:t>
            </a:r>
          </a:p>
        </p:txBody>
      </p:sp>
      <p:sp>
        <p:nvSpPr>
          <p:cNvPr id="10243" name="Rectangle 3"/>
          <p:cNvSpPr>
            <a:spLocks noGrp="1" noChangeArrowheads="1"/>
          </p:cNvSpPr>
          <p:nvPr>
            <p:ph type="body" idx="1"/>
          </p:nvPr>
        </p:nvSpPr>
        <p:spPr>
          <a:xfrm>
            <a:off x="1270000" y="1714500"/>
            <a:ext cx="11026775" cy="6586538"/>
          </a:xfrm>
        </p:spPr>
        <p:txBody>
          <a:bodyPr/>
          <a:lstStyle/>
          <a:p>
            <a:r>
              <a:rPr lang="en-US" smtClean="0"/>
              <a:t>Linux uses many tools developed as part of Berkeley’s BSD operating system, MIT’s X  Window System, and the Free Software Foundation's GNU project</a:t>
            </a:r>
          </a:p>
          <a:p>
            <a:endParaRPr lang="en-US" smtClean="0"/>
          </a:p>
          <a:p>
            <a:r>
              <a:rPr lang="en-US" smtClean="0"/>
              <a:t>The min system libraries were started by the GNU project, with improvements provided by the Linux community</a:t>
            </a:r>
          </a:p>
          <a:p>
            <a:endParaRPr lang="en-US" smtClean="0"/>
          </a:p>
          <a:p>
            <a:r>
              <a:rPr lang="en-US" smtClean="0"/>
              <a:t>Linux networking-administration tools were derived from 4.3BSD code; recent BSD derivatives such as Free BSD have borrowed code from Linux in return</a:t>
            </a:r>
          </a:p>
          <a:p>
            <a:endParaRPr lang="en-US" smtClean="0"/>
          </a:p>
          <a:p>
            <a:r>
              <a:rPr lang="en-US" smtClean="0"/>
              <a:t>The Linux system is maintained by a loose network of developers collaborating over the Internet, with a small number of public ftp sites acting as de facto standard repositories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Linux Distributions</a:t>
            </a:r>
          </a:p>
        </p:txBody>
      </p:sp>
      <p:sp>
        <p:nvSpPr>
          <p:cNvPr id="11267" name="Rectangle 3"/>
          <p:cNvSpPr>
            <a:spLocks noGrp="1" noChangeArrowheads="1"/>
          </p:cNvSpPr>
          <p:nvPr>
            <p:ph type="body" idx="1"/>
          </p:nvPr>
        </p:nvSpPr>
        <p:spPr>
          <a:xfrm>
            <a:off x="1270000" y="1714500"/>
            <a:ext cx="11026775" cy="6535738"/>
          </a:xfrm>
        </p:spPr>
        <p:txBody>
          <a:bodyPr/>
          <a:lstStyle/>
          <a:p>
            <a:r>
              <a:rPr lang="en-US" smtClean="0"/>
              <a:t>Standard, precompiled sets of packages, or </a:t>
            </a:r>
            <a:r>
              <a:rPr lang="en-US" b="1" smtClean="0">
                <a:solidFill>
                  <a:srgbClr val="3366FF"/>
                </a:solidFill>
              </a:rPr>
              <a:t>distributions</a:t>
            </a:r>
            <a:r>
              <a:rPr lang="en-US" smtClean="0"/>
              <a:t>, include the basic Linux system, system installation and management utilities, and ready-to-install packages of common UNIX tools</a:t>
            </a:r>
          </a:p>
          <a:p>
            <a:endParaRPr lang="en-US" smtClean="0"/>
          </a:p>
          <a:p>
            <a:r>
              <a:rPr lang="en-US" smtClean="0"/>
              <a:t>The first distributions managed these packages by simply providing a means of unpacking all the files into the appropriate places; modern distributions include advanced package management</a:t>
            </a:r>
          </a:p>
          <a:p>
            <a:endParaRPr lang="en-US" smtClean="0"/>
          </a:p>
          <a:p>
            <a:r>
              <a:rPr lang="en-US" smtClean="0"/>
              <a:t>Early distributions included SLS and Slackware </a:t>
            </a:r>
          </a:p>
          <a:p>
            <a:pPr lvl="1"/>
            <a:r>
              <a:rPr lang="en-US" b="1" smtClean="0">
                <a:solidFill>
                  <a:srgbClr val="3366FF"/>
                </a:solidFill>
              </a:rPr>
              <a:t>Red Hat</a:t>
            </a:r>
            <a:r>
              <a:rPr lang="en-US" smtClean="0">
                <a:solidFill>
                  <a:srgbClr val="3366FF"/>
                </a:solidFill>
              </a:rPr>
              <a:t> </a:t>
            </a:r>
            <a:r>
              <a:rPr lang="en-US" smtClean="0"/>
              <a:t>and</a:t>
            </a:r>
            <a:r>
              <a:rPr lang="en-US" b="1" smtClean="0"/>
              <a:t> </a:t>
            </a:r>
            <a:r>
              <a:rPr lang="en-US" b="1" smtClean="0">
                <a:solidFill>
                  <a:srgbClr val="3366FF"/>
                </a:solidFill>
              </a:rPr>
              <a:t>Debian</a:t>
            </a:r>
            <a:r>
              <a:rPr lang="en-US" smtClean="0"/>
              <a:t> are popular distributions from commercial and noncommercial sources, respectively</a:t>
            </a:r>
          </a:p>
          <a:p>
            <a:pPr lvl="1"/>
            <a:endParaRPr lang="en-US" smtClean="0"/>
          </a:p>
          <a:p>
            <a:r>
              <a:rPr lang="en-US" smtClean="0"/>
              <a:t>The RPM Package file format permits compatibility among the various Linux distributions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Linux Licensing</a:t>
            </a:r>
          </a:p>
        </p:txBody>
      </p:sp>
      <p:sp>
        <p:nvSpPr>
          <p:cNvPr id="12291" name="Rectangle 3"/>
          <p:cNvSpPr>
            <a:spLocks noGrp="1" noChangeArrowheads="1"/>
          </p:cNvSpPr>
          <p:nvPr>
            <p:ph type="body" idx="1"/>
          </p:nvPr>
        </p:nvSpPr>
        <p:spPr>
          <a:xfrm>
            <a:off x="1270000" y="1714500"/>
            <a:ext cx="11026775" cy="5976938"/>
          </a:xfrm>
        </p:spPr>
        <p:txBody>
          <a:bodyPr/>
          <a:lstStyle/>
          <a:p>
            <a:r>
              <a:rPr lang="en-US" smtClean="0"/>
              <a:t>The Linux kernel is distributed under the GNU General Public License (GPL), the terms of which are set out by the Free Software Foundation</a:t>
            </a:r>
            <a:br>
              <a:rPr lang="en-US" smtClean="0"/>
            </a:br>
            <a:endParaRPr lang="en-US" smtClean="0"/>
          </a:p>
          <a:p>
            <a:r>
              <a:rPr lang="en-US" smtClean="0"/>
              <a:t>Anyone using Linux, or creating their own derivative of Linux, may not make the derived product proprietary; software released under the GPL may not be redistributed as a binary-only product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2230</TotalTime>
  <Words>4318</Words>
  <Application>Microsoft Office PowerPoint</Application>
  <PresentationFormat>Custom</PresentationFormat>
  <Paragraphs>472</Paragraphs>
  <Slides>63</Slides>
  <Notes>61</Notes>
  <HiddenSlides>43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ＭＳ Ｐゴシック</vt:lpstr>
      <vt:lpstr>Arial</vt:lpstr>
      <vt:lpstr>Courier New</vt:lpstr>
      <vt:lpstr>Helvetica</vt:lpstr>
      <vt:lpstr>Monotype Sorts</vt:lpstr>
      <vt:lpstr>Times New Roman</vt:lpstr>
      <vt:lpstr>Verdana</vt:lpstr>
      <vt:lpstr>Webdings</vt:lpstr>
      <vt:lpstr>os-8</vt:lpstr>
      <vt:lpstr>Equation</vt:lpstr>
      <vt:lpstr>Chapter 21:  The Linux System</vt:lpstr>
      <vt:lpstr>Chapter 21:  The Linux System</vt:lpstr>
      <vt:lpstr>Objectives</vt:lpstr>
      <vt:lpstr>History</vt:lpstr>
      <vt:lpstr>The Linux Kernel</vt:lpstr>
      <vt:lpstr>Linux 2.0</vt:lpstr>
      <vt:lpstr>The Linux System</vt:lpstr>
      <vt:lpstr>Linux Distributions</vt:lpstr>
      <vt:lpstr>Linux Licensing</vt:lpstr>
      <vt:lpstr>Design Principles</vt:lpstr>
      <vt:lpstr>Components of a Linux System</vt:lpstr>
      <vt:lpstr>Components of a Linux System (Cont.)</vt:lpstr>
      <vt:lpstr>Kernel Modules</vt:lpstr>
      <vt:lpstr>Module Management</vt:lpstr>
      <vt:lpstr>Driver Registration</vt:lpstr>
      <vt:lpstr>Conflict Resolution</vt:lpstr>
      <vt:lpstr>Process Management</vt:lpstr>
      <vt:lpstr>Process Identity</vt:lpstr>
      <vt:lpstr>Process Environment</vt:lpstr>
      <vt:lpstr>Process Context</vt:lpstr>
      <vt:lpstr>Processes and Threads</vt:lpstr>
      <vt:lpstr>Linux Threads</vt:lpstr>
      <vt:lpstr>Scheduling</vt:lpstr>
      <vt:lpstr>Relationship Between Priorities and  Time-slice Length</vt:lpstr>
      <vt:lpstr>List of Tasks Indexed by Priority</vt:lpstr>
      <vt:lpstr>Kernel Synchronization</vt:lpstr>
      <vt:lpstr>Kernel Synchronization (Cont.)</vt:lpstr>
      <vt:lpstr>Kernel Synchronization (Cont.)</vt:lpstr>
      <vt:lpstr>Interrupt Protection Levels</vt:lpstr>
      <vt:lpstr>Process Scheduling</vt:lpstr>
      <vt:lpstr>Process Scheduling (Cont.)</vt:lpstr>
      <vt:lpstr>Symmetric Multiprocessing</vt:lpstr>
      <vt:lpstr>Memory Management</vt:lpstr>
      <vt:lpstr>Relationship of Zones and Physical Addresses on 80x86</vt:lpstr>
      <vt:lpstr>Splitting of Memory in a Buddy Heap</vt:lpstr>
      <vt:lpstr>Managing Physical Memory</vt:lpstr>
      <vt:lpstr>21.07</vt:lpstr>
      <vt:lpstr>Virtual Memory</vt:lpstr>
      <vt:lpstr>Virtual Memory (Cont.)</vt:lpstr>
      <vt:lpstr>Virtual Memory (Cont.)</vt:lpstr>
      <vt:lpstr>Swapping and Paging</vt:lpstr>
      <vt:lpstr>Virtual Memory (Cont)</vt:lpstr>
      <vt:lpstr>Executing and Loading User Programs</vt:lpstr>
      <vt:lpstr>Memory Layout for ELF Programs</vt:lpstr>
      <vt:lpstr>Static and Dynamic Linking</vt:lpstr>
      <vt:lpstr>File Systems</vt:lpstr>
      <vt:lpstr>Journaling</vt:lpstr>
      <vt:lpstr>The Linux Ext2fs File System</vt:lpstr>
      <vt:lpstr>Ext2fs Block-Allocation Policies</vt:lpstr>
      <vt:lpstr>The Linux Proc File System</vt:lpstr>
      <vt:lpstr>Input and Output</vt:lpstr>
      <vt:lpstr>Device-Driver Block Structure</vt:lpstr>
      <vt:lpstr>Block Devices</vt:lpstr>
      <vt:lpstr>Character Devices</vt:lpstr>
      <vt:lpstr>Interprocess Communication</vt:lpstr>
      <vt:lpstr>Passing Data Between Processes</vt:lpstr>
      <vt:lpstr>Shared Memory Object</vt:lpstr>
      <vt:lpstr>Network Structure</vt:lpstr>
      <vt:lpstr>Network Structure (Cont.)</vt:lpstr>
      <vt:lpstr>Security</vt:lpstr>
      <vt:lpstr>Security</vt:lpstr>
      <vt:lpstr>Security (Cont.)</vt:lpstr>
      <vt:lpstr>End of Chapter 21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Mahe</cp:lastModifiedBy>
  <cp:revision>180</cp:revision>
  <cp:lastPrinted>2011-05-01T21:19:35Z</cp:lastPrinted>
  <dcterms:created xsi:type="dcterms:W3CDTF">1999-08-24T19:54:22Z</dcterms:created>
  <dcterms:modified xsi:type="dcterms:W3CDTF">2016-11-10T05:25:23Z</dcterms:modified>
</cp:coreProperties>
</file>