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57"/>
  </p:notesMasterIdLst>
  <p:handoutMasterIdLst>
    <p:handoutMasterId r:id="rId58"/>
  </p:handoutMasterIdLst>
  <p:sldIdLst>
    <p:sldId id="325" r:id="rId2"/>
    <p:sldId id="256" r:id="rId3"/>
    <p:sldId id="335" r:id="rId4"/>
    <p:sldId id="257" r:id="rId5"/>
    <p:sldId id="346" r:id="rId6"/>
    <p:sldId id="327" r:id="rId7"/>
    <p:sldId id="258" r:id="rId8"/>
    <p:sldId id="278" r:id="rId9"/>
    <p:sldId id="259" r:id="rId10"/>
    <p:sldId id="279" r:id="rId11"/>
    <p:sldId id="280" r:id="rId12"/>
    <p:sldId id="348" r:id="rId13"/>
    <p:sldId id="260" r:id="rId14"/>
    <p:sldId id="347" r:id="rId15"/>
    <p:sldId id="281" r:id="rId16"/>
    <p:sldId id="282" r:id="rId17"/>
    <p:sldId id="261" r:id="rId18"/>
    <p:sldId id="262" r:id="rId19"/>
    <p:sldId id="283" r:id="rId20"/>
    <p:sldId id="263" r:id="rId21"/>
    <p:sldId id="264" r:id="rId22"/>
    <p:sldId id="328" r:id="rId23"/>
    <p:sldId id="265" r:id="rId24"/>
    <p:sldId id="329" r:id="rId25"/>
    <p:sldId id="309" r:id="rId26"/>
    <p:sldId id="266" r:id="rId27"/>
    <p:sldId id="336" r:id="rId28"/>
    <p:sldId id="333" r:id="rId29"/>
    <p:sldId id="268" r:id="rId30"/>
    <p:sldId id="331" r:id="rId31"/>
    <p:sldId id="332" r:id="rId32"/>
    <p:sldId id="310" r:id="rId33"/>
    <p:sldId id="271" r:id="rId34"/>
    <p:sldId id="272" r:id="rId35"/>
    <p:sldId id="273" r:id="rId36"/>
    <p:sldId id="274" r:id="rId37"/>
    <p:sldId id="298" r:id="rId38"/>
    <p:sldId id="275" r:id="rId39"/>
    <p:sldId id="299" r:id="rId40"/>
    <p:sldId id="276" r:id="rId41"/>
    <p:sldId id="337" r:id="rId42"/>
    <p:sldId id="338" r:id="rId43"/>
    <p:sldId id="339" r:id="rId44"/>
    <p:sldId id="340" r:id="rId45"/>
    <p:sldId id="300" r:id="rId46"/>
    <p:sldId id="301" r:id="rId47"/>
    <p:sldId id="292" r:id="rId48"/>
    <p:sldId id="302" r:id="rId49"/>
    <p:sldId id="293" r:id="rId50"/>
    <p:sldId id="342" r:id="rId51"/>
    <p:sldId id="343" r:id="rId52"/>
    <p:sldId id="344" r:id="rId53"/>
    <p:sldId id="345" r:id="rId54"/>
    <p:sldId id="349" r:id="rId55"/>
    <p:sldId id="334" r:id="rId56"/>
  </p:sldIdLst>
  <p:sldSz cx="13716000" cy="9144000"/>
  <p:notesSz cx="6881813" cy="92964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652463" indent="-195263"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1304925" indent="-390525"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958975" indent="-587375"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2611438" indent="-782638"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1536">
          <p15:clr>
            <a:srgbClr val="A4A3A4"/>
          </p15:clr>
        </p15:guide>
        <p15:guide id="2" pos="1961">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1146" y="78"/>
      </p:cViewPr>
      <p:guideLst>
        <p:guide orient="horz" pos="1536"/>
        <p:guide pos="1961"/>
      </p:guideLst>
    </p:cSldViewPr>
  </p:slideViewPr>
  <p:outlineViewPr>
    <p:cViewPr>
      <p:scale>
        <a:sx n="33" d="100"/>
        <a:sy n="33" d="100"/>
      </p:scale>
      <p:origin x="0" y="3455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1914"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98788"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defTabSz="908050">
              <a:defRPr sz="1200">
                <a:latin typeface="Helvetica" charset="0"/>
                <a:cs typeface="ＭＳ Ｐゴシック" charset="-128"/>
              </a:defRPr>
            </a:lvl1pPr>
          </a:lstStyle>
          <a:p>
            <a:pPr>
              <a:defRPr/>
            </a:pPr>
            <a:endParaRPr lang="en-US"/>
          </a:p>
        </p:txBody>
      </p:sp>
      <p:sp>
        <p:nvSpPr>
          <p:cNvPr id="62467" name="Rectangle 3"/>
          <p:cNvSpPr>
            <a:spLocks noGrp="1" noChangeArrowheads="1"/>
          </p:cNvSpPr>
          <p:nvPr>
            <p:ph type="dt" sz="quarter" idx="1"/>
          </p:nvPr>
        </p:nvSpPr>
        <p:spPr bwMode="auto">
          <a:xfrm>
            <a:off x="3900488" y="0"/>
            <a:ext cx="3000375"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algn="r" defTabSz="908050">
              <a:defRPr sz="1200">
                <a:latin typeface="Helvetica" charset="0"/>
                <a:cs typeface="ＭＳ Ｐゴシック" charset="-128"/>
              </a:defRPr>
            </a:lvl1pPr>
          </a:lstStyle>
          <a:p>
            <a:pPr>
              <a:defRPr/>
            </a:pPr>
            <a:endParaRPr lang="en-US"/>
          </a:p>
        </p:txBody>
      </p:sp>
      <p:sp>
        <p:nvSpPr>
          <p:cNvPr id="62468" name="Rectangle 4"/>
          <p:cNvSpPr>
            <a:spLocks noGrp="1" noChangeArrowheads="1"/>
          </p:cNvSpPr>
          <p:nvPr>
            <p:ph type="ftr" sz="quarter" idx="2"/>
          </p:nvPr>
        </p:nvSpPr>
        <p:spPr bwMode="auto">
          <a:xfrm>
            <a:off x="0" y="8853488"/>
            <a:ext cx="2998788"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defTabSz="908050">
              <a:defRPr sz="1200">
                <a:latin typeface="Helvetica" charset="0"/>
                <a:cs typeface="ＭＳ Ｐゴシック" charset="-128"/>
              </a:defRPr>
            </a:lvl1pPr>
          </a:lstStyle>
          <a:p>
            <a:pPr>
              <a:defRPr/>
            </a:pPr>
            <a:endParaRPr lang="en-US"/>
          </a:p>
        </p:txBody>
      </p:sp>
      <p:sp>
        <p:nvSpPr>
          <p:cNvPr id="62469" name="Rectangle 5"/>
          <p:cNvSpPr>
            <a:spLocks noGrp="1" noChangeArrowheads="1"/>
          </p:cNvSpPr>
          <p:nvPr>
            <p:ph type="sldNum" sz="quarter" idx="3"/>
          </p:nvPr>
        </p:nvSpPr>
        <p:spPr bwMode="auto">
          <a:xfrm>
            <a:off x="3900488" y="8853488"/>
            <a:ext cx="3000375"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algn="r" defTabSz="908050">
              <a:defRPr sz="1200" smtClean="0">
                <a:latin typeface="Helvetica" charset="0"/>
              </a:defRPr>
            </a:lvl1pPr>
          </a:lstStyle>
          <a:p>
            <a:pPr>
              <a:defRPr/>
            </a:pPr>
            <a:fld id="{35B0396E-E6BF-44A3-9DF0-E40ABF937216}" type="slidenum">
              <a:rPr lang="en-US"/>
              <a:pPr>
                <a:defRPr/>
              </a:pPr>
              <a:t>‹#›</a:t>
            </a:fld>
            <a:endParaRPr lang="en-US"/>
          </a:p>
        </p:txBody>
      </p:sp>
    </p:spTree>
    <p:extLst>
      <p:ext uri="{BB962C8B-B14F-4D97-AF65-F5344CB8AC3E}">
        <p14:creationId xmlns:p14="http://schemas.microsoft.com/office/powerpoint/2010/main" val="1805605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98788"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defTabSz="908050">
              <a:defRPr sz="1200">
                <a:latin typeface="Helvetica" charset="0"/>
                <a:cs typeface="ＭＳ Ｐゴシック" charset="-128"/>
              </a:defRPr>
            </a:lvl1pPr>
          </a:lstStyle>
          <a:p>
            <a:pPr>
              <a:defRPr/>
            </a:pPr>
            <a:endParaRPr lang="en-US"/>
          </a:p>
        </p:txBody>
      </p:sp>
      <p:sp>
        <p:nvSpPr>
          <p:cNvPr id="74755" name="Rectangle 3"/>
          <p:cNvSpPr>
            <a:spLocks noGrp="1" noChangeArrowheads="1"/>
          </p:cNvSpPr>
          <p:nvPr>
            <p:ph type="dt" idx="1"/>
          </p:nvPr>
        </p:nvSpPr>
        <p:spPr bwMode="auto">
          <a:xfrm>
            <a:off x="3900488" y="0"/>
            <a:ext cx="3000375"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algn="r" defTabSz="908050">
              <a:defRPr sz="1200">
                <a:latin typeface="Helvetica" charset="0"/>
                <a:cs typeface="ＭＳ Ｐゴシック" charset="-128"/>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781050" y="688975"/>
            <a:ext cx="5262563" cy="3508375"/>
          </a:xfrm>
          <a:prstGeom prst="rect">
            <a:avLst/>
          </a:prstGeom>
          <a:noFill/>
          <a:ln w="9525">
            <a:solidFill>
              <a:srgbClr val="000000"/>
            </a:solidFill>
            <a:miter lim="800000"/>
            <a:headEnd/>
            <a:tailEnd/>
          </a:ln>
        </p:spPr>
      </p:sp>
      <p:sp>
        <p:nvSpPr>
          <p:cNvPr id="74757" name="Rectangle 5"/>
          <p:cNvSpPr>
            <a:spLocks noGrp="1" noChangeArrowheads="1"/>
          </p:cNvSpPr>
          <p:nvPr>
            <p:ph type="body" sz="quarter" idx="3"/>
          </p:nvPr>
        </p:nvSpPr>
        <p:spPr bwMode="auto">
          <a:xfrm>
            <a:off x="900113" y="4427538"/>
            <a:ext cx="5100637" cy="4195762"/>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4758" name="Rectangle 6"/>
          <p:cNvSpPr>
            <a:spLocks noGrp="1" noChangeArrowheads="1"/>
          </p:cNvSpPr>
          <p:nvPr>
            <p:ph type="ftr" sz="quarter" idx="4"/>
          </p:nvPr>
        </p:nvSpPr>
        <p:spPr bwMode="auto">
          <a:xfrm>
            <a:off x="0" y="8853488"/>
            <a:ext cx="2998788"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defTabSz="908050">
              <a:defRPr sz="1200">
                <a:latin typeface="Helvetica" charset="0"/>
                <a:cs typeface="ＭＳ Ｐゴシック" charset="-128"/>
              </a:defRPr>
            </a:lvl1pPr>
          </a:lstStyle>
          <a:p>
            <a:pPr>
              <a:defRPr/>
            </a:pPr>
            <a:endParaRPr lang="en-US"/>
          </a:p>
        </p:txBody>
      </p:sp>
      <p:sp>
        <p:nvSpPr>
          <p:cNvPr id="74759" name="Rectangle 7"/>
          <p:cNvSpPr>
            <a:spLocks noGrp="1" noChangeArrowheads="1"/>
          </p:cNvSpPr>
          <p:nvPr>
            <p:ph type="sldNum" sz="quarter" idx="5"/>
          </p:nvPr>
        </p:nvSpPr>
        <p:spPr bwMode="auto">
          <a:xfrm>
            <a:off x="3900488" y="8853488"/>
            <a:ext cx="3000375"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algn="r" defTabSz="908050">
              <a:defRPr sz="1200" smtClean="0">
                <a:latin typeface="Helvetica" charset="0"/>
              </a:defRPr>
            </a:lvl1pPr>
          </a:lstStyle>
          <a:p>
            <a:pPr>
              <a:defRPr/>
            </a:pPr>
            <a:fld id="{5B611C12-4FA3-4011-8556-D47589BE614A}" type="slidenum">
              <a:rPr lang="en-US"/>
              <a:pPr>
                <a:defRPr/>
              </a:pPr>
              <a:t>‹#›</a:t>
            </a:fld>
            <a:endParaRPr lang="en-US"/>
          </a:p>
        </p:txBody>
      </p:sp>
    </p:spTree>
    <p:extLst>
      <p:ext uri="{BB962C8B-B14F-4D97-AF65-F5344CB8AC3E}">
        <p14:creationId xmlns:p14="http://schemas.microsoft.com/office/powerpoint/2010/main" val="191973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8699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12570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62598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99033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36555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36473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81478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35780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96175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10060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1727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63054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99613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86924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8877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88213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82555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83071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882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06946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5063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4509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8044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87605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16378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98294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79445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008205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42885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4610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34022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783001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91281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465082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159747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222266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13274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40692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278187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534108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821818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151875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126729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20938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15753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170412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2281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36607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50325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12924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61467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9734550" y="8783638"/>
            <a:ext cx="4070350" cy="342900"/>
          </a:xfrm>
          <a:prstGeom prst="rect">
            <a:avLst/>
          </a:prstGeom>
          <a:noFill/>
          <a:ln w="9525">
            <a:noFill/>
            <a:miter lim="800000"/>
            <a:headEnd/>
            <a:tailEnd/>
          </a:ln>
          <a:effectLst/>
        </p:spPr>
        <p:txBody>
          <a:bodyPr lIns="130622" tIns="65311" rIns="130622" bIns="65311">
            <a:spAutoFit/>
          </a:bodyPr>
          <a:lstStyle/>
          <a:p>
            <a:pPr algn="ctr">
              <a:spcBef>
                <a:spcPct val="50000"/>
              </a:spcBef>
              <a:defRPr/>
            </a:pPr>
            <a:r>
              <a:rPr lang="en-US" sz="1400" b="1">
                <a:solidFill>
                  <a:srgbClr val="336699"/>
                </a:solidFill>
                <a:latin typeface="Helvetica" charset="0"/>
              </a:rPr>
              <a:t>Silberschatz, Galvin and Gagne ©2009</a:t>
            </a:r>
          </a:p>
        </p:txBody>
      </p:sp>
      <p:sp>
        <p:nvSpPr>
          <p:cNvPr id="8" name="Text Box 8"/>
          <p:cNvSpPr txBox="1">
            <a:spLocks noChangeArrowheads="1"/>
          </p:cNvSpPr>
          <p:nvPr/>
        </p:nvSpPr>
        <p:spPr bwMode="auto">
          <a:xfrm>
            <a:off x="41275" y="8818563"/>
            <a:ext cx="3735388" cy="342900"/>
          </a:xfrm>
          <a:prstGeom prst="rect">
            <a:avLst/>
          </a:prstGeom>
          <a:noFill/>
          <a:ln w="9525">
            <a:noFill/>
            <a:miter lim="800000"/>
            <a:headEnd/>
            <a:tailEnd/>
          </a:ln>
          <a:effectLst/>
        </p:spPr>
        <p:txBody>
          <a:bodyPr wrap="none" lIns="130622" tIns="65311" rIns="130622" bIns="65311">
            <a:spAutoFit/>
          </a:bodyPr>
          <a:lstStyle/>
          <a:p>
            <a:pPr>
              <a:spcBef>
                <a:spcPct val="50000"/>
              </a:spcBef>
              <a:defRPr/>
            </a:pPr>
            <a:r>
              <a:rPr lang="en-US" sz="1400" b="1">
                <a:solidFill>
                  <a:srgbClr val="336699"/>
                </a:solidFill>
                <a:latin typeface="Helvetica" charset="0"/>
              </a:rPr>
              <a:t>Operating System Concepts  – 8</a:t>
            </a:r>
            <a:r>
              <a:rPr lang="en-US" sz="1400" b="1" baseline="30000">
                <a:solidFill>
                  <a:srgbClr val="336699"/>
                </a:solidFill>
                <a:latin typeface="Helvetica" charset="0"/>
              </a:rPr>
              <a:t>th</a:t>
            </a:r>
            <a:r>
              <a:rPr lang="en-US" sz="1400" b="1">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5041900" y="5543550"/>
            <a:ext cx="3092450" cy="2125663"/>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4837113" y="5391150"/>
            <a:ext cx="3505200" cy="2455863"/>
          </a:xfrm>
          <a:prstGeom prst="rect">
            <a:avLst/>
          </a:prstGeom>
          <a:noFill/>
          <a:ln w="57150" cmpd="thinThick">
            <a:solidFill>
              <a:srgbClr val="66CCFF"/>
            </a:solidFill>
            <a:miter lim="800000"/>
            <a:headEnd/>
            <a:tailEnd/>
          </a:ln>
          <a:effectLst/>
        </p:spPr>
        <p:txBody>
          <a:bodyPr wrap="none" lIns="130622" tIns="65311" rIns="130622" bIns="65311" anchor="ctr"/>
          <a:lstStyle/>
          <a:p>
            <a:pPr>
              <a:defRPr/>
            </a:pPr>
            <a:endParaRPr lang="en-US">
              <a:cs typeface="ＭＳ Ｐゴシック" charset="-128"/>
            </a:endParaRPr>
          </a:p>
        </p:txBody>
      </p:sp>
      <p:sp>
        <p:nvSpPr>
          <p:cNvPr id="147458"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endParaRPr lang="en-US" noProof="0" smtClean="0"/>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428625" y="0"/>
            <a:ext cx="1793875" cy="12112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685800" y="369888"/>
            <a:ext cx="12344400" cy="768350"/>
          </a:xfrm>
          <a:prstGeom prst="rect">
            <a:avLst/>
          </a:prstGeom>
          <a:noFill/>
          <a:ln w="9525">
            <a:noFill/>
            <a:miter lim="800000"/>
            <a:headEnd/>
            <a:tailEnd/>
          </a:ln>
        </p:spPr>
        <p:txBody>
          <a:bodyPr vert="horz" wrap="square" lIns="130622" tIns="65311" rIns="130622" bIns="65311"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209675" y="1644650"/>
            <a:ext cx="12344400" cy="6040438"/>
          </a:xfrm>
          <a:prstGeom prst="rect">
            <a:avLst/>
          </a:prstGeom>
          <a:noFill/>
          <a:ln w="9525">
            <a:noFill/>
            <a:miter lim="800000"/>
            <a:headEnd/>
            <a:tailEnd/>
          </a:ln>
        </p:spPr>
        <p:txBody>
          <a:bodyPr vert="horz" wrap="square" lIns="130622" tIns="65311" rIns="130622" bIns="6531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6437" name="Rectangle 5"/>
          <p:cNvSpPr>
            <a:spLocks noChangeArrowheads="1"/>
          </p:cNvSpPr>
          <p:nvPr/>
        </p:nvSpPr>
        <p:spPr bwMode="auto">
          <a:xfrm>
            <a:off x="0" y="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146438" name="Line 6"/>
          <p:cNvSpPr>
            <a:spLocks noChangeShapeType="1"/>
          </p:cNvSpPr>
          <p:nvPr/>
        </p:nvSpPr>
        <p:spPr bwMode="auto">
          <a:xfrm>
            <a:off x="685800" y="1147763"/>
            <a:ext cx="12115800" cy="0"/>
          </a:xfrm>
          <a:prstGeom prst="line">
            <a:avLst/>
          </a:prstGeom>
          <a:noFill/>
          <a:ln w="19050">
            <a:solidFill>
              <a:srgbClr val="336699"/>
            </a:solidFill>
            <a:round/>
            <a:headEnd/>
            <a:tailEnd/>
          </a:ln>
          <a:effectLst/>
        </p:spPr>
        <p:txBody>
          <a:bodyPr lIns="130622" tIns="65311" rIns="130622" bIns="65311"/>
          <a:lstStyle/>
          <a:p>
            <a:pPr>
              <a:defRPr/>
            </a:pPr>
            <a:endParaRPr lang="en-US">
              <a:ea typeface="+mn-ea"/>
            </a:endParaRPr>
          </a:p>
        </p:txBody>
      </p:sp>
      <p:sp>
        <p:nvSpPr>
          <p:cNvPr id="146439" name="Rectangle 7"/>
          <p:cNvSpPr>
            <a:spLocks noChangeArrowheads="1"/>
          </p:cNvSpPr>
          <p:nvPr/>
        </p:nvSpPr>
        <p:spPr bwMode="auto">
          <a:xfrm>
            <a:off x="0" y="3048000"/>
            <a:ext cx="342900" cy="3048000"/>
          </a:xfrm>
          <a:prstGeom prst="rect">
            <a:avLst/>
          </a:prstGeom>
          <a:solidFill>
            <a:srgbClr val="99CCFF"/>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146440" name="Rectangle 8"/>
          <p:cNvSpPr>
            <a:spLocks noChangeArrowheads="1"/>
          </p:cNvSpPr>
          <p:nvPr/>
        </p:nvSpPr>
        <p:spPr bwMode="auto">
          <a:xfrm>
            <a:off x="0" y="609600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146441" name="Text Box 9"/>
          <p:cNvSpPr txBox="1">
            <a:spLocks noChangeArrowheads="1"/>
          </p:cNvSpPr>
          <p:nvPr/>
        </p:nvSpPr>
        <p:spPr bwMode="auto">
          <a:xfrm>
            <a:off x="6403975" y="8818563"/>
            <a:ext cx="631825" cy="346075"/>
          </a:xfrm>
          <a:prstGeom prst="rect">
            <a:avLst/>
          </a:prstGeom>
          <a:noFill/>
          <a:ln w="9525">
            <a:noFill/>
            <a:miter lim="800000"/>
            <a:headEnd/>
            <a:tailEnd/>
          </a:ln>
          <a:effectLst/>
        </p:spPr>
        <p:txBody>
          <a:bodyPr wrap="none" lIns="130622" tIns="65311" rIns="130622" bIns="65311">
            <a:spAutoFit/>
          </a:bodyPr>
          <a:lstStyle/>
          <a:p>
            <a:pPr algn="ctr">
              <a:spcBef>
                <a:spcPct val="50000"/>
              </a:spcBef>
              <a:defRPr/>
            </a:pPr>
            <a:r>
              <a:rPr lang="en-US" sz="1400" b="1">
                <a:solidFill>
                  <a:srgbClr val="006699"/>
                </a:solidFill>
                <a:latin typeface="Helvetica" charset="0"/>
              </a:rPr>
              <a:t>3.</a:t>
            </a:r>
            <a:fld id="{25F28B70-F020-414F-8093-2BDE0F5B023D}" type="slidenum">
              <a:rPr lang="en-US" sz="1400" b="1">
                <a:solidFill>
                  <a:srgbClr val="006699"/>
                </a:solidFill>
                <a:latin typeface="Helvetica" charset="0"/>
              </a:rPr>
              <a:pPr algn="ctr">
                <a:spcBef>
                  <a:spcPct val="50000"/>
                </a:spcBef>
                <a:defRPr/>
              </a:pPr>
              <a:t>‹#›</a:t>
            </a:fld>
            <a:endParaRPr lang="en-US" sz="1400" b="1">
              <a:solidFill>
                <a:srgbClr val="006699"/>
              </a:solidFill>
              <a:latin typeface="Helvetica" charset="0"/>
            </a:endParaRPr>
          </a:p>
        </p:txBody>
      </p:sp>
      <p:sp>
        <p:nvSpPr>
          <p:cNvPr id="146442" name="Text Box 10"/>
          <p:cNvSpPr txBox="1">
            <a:spLocks noChangeArrowheads="1"/>
          </p:cNvSpPr>
          <p:nvPr/>
        </p:nvSpPr>
        <p:spPr bwMode="auto">
          <a:xfrm>
            <a:off x="9734550" y="8783638"/>
            <a:ext cx="4070350" cy="342900"/>
          </a:xfrm>
          <a:prstGeom prst="rect">
            <a:avLst/>
          </a:prstGeom>
          <a:noFill/>
          <a:ln w="9525">
            <a:noFill/>
            <a:miter lim="800000"/>
            <a:headEnd/>
            <a:tailEnd/>
          </a:ln>
          <a:effectLst/>
        </p:spPr>
        <p:txBody>
          <a:bodyPr lIns="130622" tIns="65311" rIns="130622" bIns="65311">
            <a:spAutoFit/>
          </a:bodyPr>
          <a:lstStyle/>
          <a:p>
            <a:pPr algn="ctr">
              <a:spcBef>
                <a:spcPct val="50000"/>
              </a:spcBef>
              <a:defRPr/>
            </a:pPr>
            <a:r>
              <a:rPr lang="en-US" sz="1400" b="1">
                <a:solidFill>
                  <a:srgbClr val="006699"/>
                </a:solidFill>
                <a:latin typeface="Helvetica" charset="0"/>
              </a:rPr>
              <a:t>Silberschatz, Galvin and Gagne ©2009</a:t>
            </a:r>
          </a:p>
        </p:txBody>
      </p:sp>
      <p:sp>
        <p:nvSpPr>
          <p:cNvPr id="146443" name="Text Box 11"/>
          <p:cNvSpPr txBox="1">
            <a:spLocks noChangeArrowheads="1"/>
          </p:cNvSpPr>
          <p:nvPr/>
        </p:nvSpPr>
        <p:spPr bwMode="auto">
          <a:xfrm>
            <a:off x="279400" y="8802688"/>
            <a:ext cx="3686175" cy="342900"/>
          </a:xfrm>
          <a:prstGeom prst="rect">
            <a:avLst/>
          </a:prstGeom>
          <a:noFill/>
          <a:ln w="9525">
            <a:noFill/>
            <a:miter lim="800000"/>
            <a:headEnd/>
            <a:tailEnd/>
          </a:ln>
          <a:effectLst/>
        </p:spPr>
        <p:txBody>
          <a:bodyPr wrap="none" lIns="130622" tIns="65311" rIns="130622" bIns="65311">
            <a:spAutoFit/>
          </a:bodyPr>
          <a:lstStyle/>
          <a:p>
            <a:pPr>
              <a:spcBef>
                <a:spcPct val="50000"/>
              </a:spcBef>
              <a:defRPr/>
            </a:pPr>
            <a:r>
              <a:rPr lang="en-US" sz="1400" b="1">
                <a:solidFill>
                  <a:srgbClr val="006699"/>
                </a:solidFill>
                <a:latin typeface="Helvetica" charset="0"/>
              </a:rPr>
              <a:t>Operating System Concepts – 8</a:t>
            </a:r>
            <a:r>
              <a:rPr lang="en-US" sz="1400" b="1" baseline="30000">
                <a:solidFill>
                  <a:srgbClr val="006699"/>
                </a:solidFill>
                <a:latin typeface="Helvetica" charset="0"/>
              </a:rPr>
              <a:t>th</a:t>
            </a:r>
            <a:r>
              <a:rPr lang="en-US" sz="1400" b="1">
                <a:solidFill>
                  <a:srgbClr val="006699"/>
                </a:solidFill>
                <a:latin typeface="Helvetica"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11661775" y="7799388"/>
            <a:ext cx="1925638" cy="1057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3"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5pPr>
      <a:lvl6pPr marL="653110" algn="ctr" rtl="0" fontAlgn="base">
        <a:spcBef>
          <a:spcPct val="0"/>
        </a:spcBef>
        <a:spcAft>
          <a:spcPct val="0"/>
        </a:spcAft>
        <a:defRPr sz="4600" b="1">
          <a:solidFill>
            <a:srgbClr val="006699"/>
          </a:solidFill>
          <a:latin typeface="Arial" charset="0"/>
        </a:defRPr>
      </a:lvl6pPr>
      <a:lvl7pPr marL="1306220" algn="ctr" rtl="0" fontAlgn="base">
        <a:spcBef>
          <a:spcPct val="0"/>
        </a:spcBef>
        <a:spcAft>
          <a:spcPct val="0"/>
        </a:spcAft>
        <a:defRPr sz="4600" b="1">
          <a:solidFill>
            <a:srgbClr val="006699"/>
          </a:solidFill>
          <a:latin typeface="Arial" charset="0"/>
        </a:defRPr>
      </a:lvl7pPr>
      <a:lvl8pPr marL="1959331" algn="ctr" rtl="0" fontAlgn="base">
        <a:spcBef>
          <a:spcPct val="0"/>
        </a:spcBef>
        <a:spcAft>
          <a:spcPct val="0"/>
        </a:spcAft>
        <a:defRPr sz="4600" b="1">
          <a:solidFill>
            <a:srgbClr val="006699"/>
          </a:solidFill>
          <a:latin typeface="Arial" charset="0"/>
        </a:defRPr>
      </a:lvl8pPr>
      <a:lvl9pPr marL="2612441" algn="ctr" rtl="0" fontAlgn="base">
        <a:spcBef>
          <a:spcPct val="0"/>
        </a:spcBef>
        <a:spcAft>
          <a:spcPct val="0"/>
        </a:spcAft>
        <a:defRPr sz="4600" b="1">
          <a:solidFill>
            <a:srgbClr val="006699"/>
          </a:solidFill>
          <a:latin typeface="Arial" charset="0"/>
        </a:defRPr>
      </a:lvl9pPr>
    </p:titleStyle>
    <p:bodyStyle>
      <a:lvl1pPr marL="488950" indent="-48895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28700" y="914400"/>
            <a:ext cx="11658600" cy="2836863"/>
          </a:xfrm>
        </p:spPr>
        <p:txBody>
          <a:bodyPr/>
          <a:lstStyle/>
          <a:p>
            <a:pPr eaLnBrk="1" hangingPunct="1"/>
            <a:r>
              <a:rPr lang="en-US" smtClean="0"/>
              <a:t>Chapter 3:  Processes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00175" y="369888"/>
            <a:ext cx="11630025" cy="768350"/>
          </a:xfrm>
        </p:spPr>
        <p:txBody>
          <a:bodyPr/>
          <a:lstStyle/>
          <a:p>
            <a:pPr eaLnBrk="1" hangingPunct="1"/>
            <a:r>
              <a:rPr lang="en-US" smtClean="0"/>
              <a:t>Process Control Block (PCB)</a:t>
            </a:r>
          </a:p>
        </p:txBody>
      </p:sp>
      <p:pic>
        <p:nvPicPr>
          <p:cNvPr id="12291" name="Picture 9"/>
          <p:cNvPicPr>
            <a:picLocks noChangeAspect="1" noChangeArrowheads="1"/>
          </p:cNvPicPr>
          <p:nvPr/>
        </p:nvPicPr>
        <p:blipFill>
          <a:blip r:embed="rId3"/>
          <a:srcRect/>
          <a:stretch>
            <a:fillRect/>
          </a:stretch>
        </p:blipFill>
        <p:spPr bwMode="auto">
          <a:xfrm>
            <a:off x="4657725" y="1652588"/>
            <a:ext cx="4614863" cy="65881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50963" y="369888"/>
            <a:ext cx="12344400" cy="768350"/>
          </a:xfrm>
        </p:spPr>
        <p:txBody>
          <a:bodyPr/>
          <a:lstStyle/>
          <a:p>
            <a:pPr eaLnBrk="1" hangingPunct="1"/>
            <a:r>
              <a:rPr lang="en-US" smtClean="0"/>
              <a:t>CPU Switch From Process to Process</a:t>
            </a:r>
          </a:p>
        </p:txBody>
      </p:sp>
      <p:pic>
        <p:nvPicPr>
          <p:cNvPr id="13315" name="Picture 9"/>
          <p:cNvPicPr>
            <a:picLocks noChangeAspect="1" noChangeArrowheads="1"/>
          </p:cNvPicPr>
          <p:nvPr/>
        </p:nvPicPr>
        <p:blipFill>
          <a:blip r:embed="rId3"/>
          <a:srcRect/>
          <a:stretch>
            <a:fillRect/>
          </a:stretch>
        </p:blipFill>
        <p:spPr bwMode="auto">
          <a:xfrm>
            <a:off x="2076450" y="1830388"/>
            <a:ext cx="10453688" cy="624046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lstStyle/>
          <a:p>
            <a:r>
              <a:rPr lang="en-US" dirty="0" smtClean="0"/>
              <a:t>A process model discussed so far is a program that performs a single thread of execution.</a:t>
            </a:r>
          </a:p>
          <a:p>
            <a:r>
              <a:rPr lang="en-US" dirty="0" smtClean="0"/>
              <a:t>The single thread of control allows the process to perform only one task at one time.</a:t>
            </a:r>
          </a:p>
          <a:p>
            <a:r>
              <a:rPr lang="en-US" dirty="0" err="1" smtClean="0"/>
              <a:t>Eg</a:t>
            </a:r>
            <a:r>
              <a:rPr lang="en-US" dirty="0" smtClean="0"/>
              <a:t>. A process running a word processor program.</a:t>
            </a:r>
          </a:p>
          <a:p>
            <a:r>
              <a:rPr lang="en-US" dirty="0" smtClean="0"/>
              <a:t>Many modern operating systems have extended the process concept to allow a process to have multiple threads of execution and thus to perform more than one task at a time.</a:t>
            </a:r>
            <a:endParaRPr lang="en-US" dirty="0"/>
          </a:p>
        </p:txBody>
      </p:sp>
    </p:spTree>
    <p:extLst>
      <p:ext uri="{BB962C8B-B14F-4D97-AF65-F5344CB8AC3E}">
        <p14:creationId xmlns:p14="http://schemas.microsoft.com/office/powerpoint/2010/main" val="1025359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62100" y="369888"/>
            <a:ext cx="11468100" cy="768350"/>
          </a:xfrm>
        </p:spPr>
        <p:txBody>
          <a:bodyPr/>
          <a:lstStyle/>
          <a:p>
            <a:pPr eaLnBrk="1" hangingPunct="1"/>
            <a:r>
              <a:rPr lang="en-US" smtClean="0"/>
              <a:t>Process Scheduling</a:t>
            </a:r>
          </a:p>
        </p:txBody>
      </p:sp>
      <p:sp>
        <p:nvSpPr>
          <p:cNvPr id="14339" name="Rectangle 3"/>
          <p:cNvSpPr>
            <a:spLocks noGrp="1" noChangeArrowheads="1"/>
          </p:cNvSpPr>
          <p:nvPr>
            <p:ph type="body" idx="1"/>
          </p:nvPr>
        </p:nvSpPr>
        <p:spPr>
          <a:xfrm>
            <a:off x="1212850" y="2000250"/>
            <a:ext cx="10463213" cy="5310188"/>
          </a:xfrm>
        </p:spPr>
        <p:txBody>
          <a:bodyPr/>
          <a:lstStyle/>
          <a:p>
            <a:r>
              <a:rPr lang="en-US" smtClean="0"/>
              <a:t>Maximize CPU use, quickly switch processes onto CPU for time sharing</a:t>
            </a:r>
          </a:p>
          <a:p>
            <a:r>
              <a:rPr lang="en-US" b="1" smtClean="0"/>
              <a:t>Process scheduler </a:t>
            </a:r>
            <a:r>
              <a:rPr lang="en-US" smtClean="0"/>
              <a:t>selects among available processes for next execution on CPU</a:t>
            </a:r>
          </a:p>
          <a:p>
            <a:r>
              <a:rPr lang="en-US" smtClean="0"/>
              <a:t>Maintains </a:t>
            </a:r>
            <a:r>
              <a:rPr lang="en-US" b="1" smtClean="0"/>
              <a:t>scheduling queues </a:t>
            </a:r>
            <a:r>
              <a:rPr lang="en-US" smtClean="0"/>
              <a:t>of processes</a:t>
            </a:r>
          </a:p>
          <a:p>
            <a:pPr lvl="1"/>
            <a:r>
              <a:rPr lang="en-US" b="1" smtClean="0"/>
              <a:t>Job queue</a:t>
            </a:r>
            <a:r>
              <a:rPr lang="en-US" smtClean="0"/>
              <a:t> – set of all processes in the system</a:t>
            </a:r>
          </a:p>
          <a:p>
            <a:pPr lvl="1"/>
            <a:r>
              <a:rPr lang="en-US" b="1" smtClean="0"/>
              <a:t>Ready queue </a:t>
            </a:r>
            <a:r>
              <a:rPr lang="en-US" smtClean="0"/>
              <a:t>– set of all processes residing in main memory, ready and waiting to execute</a:t>
            </a:r>
          </a:p>
          <a:p>
            <a:pPr lvl="1"/>
            <a:r>
              <a:rPr lang="en-US" b="1" smtClean="0"/>
              <a:t>Device queues </a:t>
            </a:r>
            <a:r>
              <a:rPr lang="en-US" smtClean="0"/>
              <a:t>– set of processes waiting for an I/O device</a:t>
            </a:r>
          </a:p>
          <a:p>
            <a:pPr lvl="1"/>
            <a:r>
              <a:rPr lang="en-US" smtClean="0"/>
              <a:t>Processes migrate among the various queues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Process Representation in Linux</a:t>
            </a:r>
          </a:p>
        </p:txBody>
      </p:sp>
      <p:sp>
        <p:nvSpPr>
          <p:cNvPr id="15363" name="Content Placeholder 2"/>
          <p:cNvSpPr>
            <a:spLocks noGrp="1"/>
          </p:cNvSpPr>
          <p:nvPr>
            <p:ph idx="1"/>
          </p:nvPr>
        </p:nvSpPr>
        <p:spPr/>
        <p:txBody>
          <a:bodyPr/>
          <a:lstStyle/>
          <a:p>
            <a:r>
              <a:rPr lang="en-US" smtClean="0"/>
              <a:t>Represented by the C structure </a:t>
            </a:r>
            <a:r>
              <a:rPr lang="en-US" smtClean="0">
                <a:latin typeface="Courier New" charset="0"/>
                <a:cs typeface="Courier New" charset="0"/>
              </a:rPr>
              <a:t>task_struct</a:t>
            </a:r>
            <a:br>
              <a:rPr lang="en-US" smtClean="0">
                <a:latin typeface="Courier New" charset="0"/>
                <a:cs typeface="Courier New" charset="0"/>
              </a:rPr>
            </a:br>
            <a:r>
              <a:rPr lang="en-US" smtClean="0">
                <a:latin typeface="Courier New" charset="0"/>
                <a:cs typeface="Courier New" charset="0"/>
              </a:rPr>
              <a:t>pid t pid; /* process identifier */ </a:t>
            </a:r>
            <a:br>
              <a:rPr lang="en-US" smtClean="0">
                <a:latin typeface="Courier New" charset="0"/>
                <a:cs typeface="Courier New" charset="0"/>
              </a:rPr>
            </a:br>
            <a:r>
              <a:rPr lang="en-US" smtClean="0">
                <a:latin typeface="Courier New" charset="0"/>
                <a:cs typeface="Courier New" charset="0"/>
              </a:rPr>
              <a:t>long state; /* state of the process */ </a:t>
            </a:r>
            <a:br>
              <a:rPr lang="en-US" smtClean="0">
                <a:latin typeface="Courier New" charset="0"/>
                <a:cs typeface="Courier New" charset="0"/>
              </a:rPr>
            </a:br>
            <a:r>
              <a:rPr lang="en-US" smtClean="0">
                <a:latin typeface="Courier New" charset="0"/>
                <a:cs typeface="Courier New" charset="0"/>
              </a:rPr>
              <a:t>unsigned int time slice /* scheduling information */ struct task struct *parent; /* this process’s parent */ struct list head children; /* this process’s children */ struct files struct *files; /* list of open files */ struct mm struct *mm; /* address space of this pro */</a:t>
            </a:r>
          </a:p>
        </p:txBody>
      </p:sp>
      <p:pic>
        <p:nvPicPr>
          <p:cNvPr id="15364" name="Picture 3"/>
          <p:cNvPicPr>
            <a:picLocks noChangeAspect="1"/>
          </p:cNvPicPr>
          <p:nvPr/>
        </p:nvPicPr>
        <p:blipFill>
          <a:blip r:embed="rId2"/>
          <a:srcRect/>
          <a:stretch>
            <a:fillRect/>
          </a:stretch>
        </p:blipFill>
        <p:spPr bwMode="auto">
          <a:xfrm>
            <a:off x="2511425" y="4940300"/>
            <a:ext cx="9150350" cy="31845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62088" y="609600"/>
            <a:ext cx="11976100" cy="609600"/>
          </a:xfrm>
        </p:spPr>
        <p:txBody>
          <a:bodyPr/>
          <a:lstStyle/>
          <a:p>
            <a:pPr eaLnBrk="1" hangingPunct="1"/>
            <a:r>
              <a:rPr lang="en-US" sz="4000" smtClean="0"/>
              <a:t>Ready Queue And Various </a:t>
            </a:r>
            <a:br>
              <a:rPr lang="en-US" sz="4000" smtClean="0"/>
            </a:br>
            <a:r>
              <a:rPr lang="en-US" sz="4000" smtClean="0"/>
              <a:t>I/O Device Queues</a:t>
            </a:r>
          </a:p>
        </p:txBody>
      </p:sp>
      <p:pic>
        <p:nvPicPr>
          <p:cNvPr id="16387" name="Picture 7"/>
          <p:cNvPicPr>
            <a:picLocks noChangeAspect="1" noChangeArrowheads="1"/>
          </p:cNvPicPr>
          <p:nvPr/>
        </p:nvPicPr>
        <p:blipFill>
          <a:blip r:embed="rId3"/>
          <a:srcRect/>
          <a:stretch>
            <a:fillRect/>
          </a:stretch>
        </p:blipFill>
        <p:spPr bwMode="auto">
          <a:xfrm>
            <a:off x="2652713" y="1619250"/>
            <a:ext cx="8734425" cy="669448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457325" y="369888"/>
            <a:ext cx="12344400" cy="768350"/>
          </a:xfrm>
        </p:spPr>
        <p:txBody>
          <a:bodyPr/>
          <a:lstStyle/>
          <a:p>
            <a:pPr eaLnBrk="1" hangingPunct="1"/>
            <a:r>
              <a:rPr lang="en-US" smtClean="0"/>
              <a:t>Representation of Process Scheduling</a:t>
            </a:r>
          </a:p>
        </p:txBody>
      </p:sp>
      <p:pic>
        <p:nvPicPr>
          <p:cNvPr id="17411" name="Picture 4" descr="3"/>
          <p:cNvPicPr>
            <a:picLocks noChangeAspect="1" noChangeArrowheads="1"/>
          </p:cNvPicPr>
          <p:nvPr/>
        </p:nvPicPr>
        <p:blipFill>
          <a:blip r:embed="rId3"/>
          <a:srcRect/>
          <a:stretch>
            <a:fillRect/>
          </a:stretch>
        </p:blipFill>
        <p:spPr bwMode="auto">
          <a:xfrm>
            <a:off x="1246188" y="1822450"/>
            <a:ext cx="10853737" cy="557053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Schedulers</a:t>
            </a:r>
          </a:p>
        </p:txBody>
      </p:sp>
      <p:sp>
        <p:nvSpPr>
          <p:cNvPr id="18435" name="Rectangle 3"/>
          <p:cNvSpPr>
            <a:spLocks noGrp="1" noChangeArrowheads="1"/>
          </p:cNvSpPr>
          <p:nvPr>
            <p:ph type="body" idx="1"/>
          </p:nvPr>
        </p:nvSpPr>
        <p:spPr>
          <a:xfrm>
            <a:off x="1209675" y="1930400"/>
            <a:ext cx="10801350" cy="3452813"/>
          </a:xfrm>
        </p:spPr>
        <p:txBody>
          <a:bodyPr/>
          <a:lstStyle/>
          <a:p>
            <a:r>
              <a:rPr lang="en-US" b="1" smtClean="0">
                <a:solidFill>
                  <a:srgbClr val="000000"/>
                </a:solidFill>
              </a:rPr>
              <a:t>Long-term scheduler</a:t>
            </a:r>
            <a:r>
              <a:rPr lang="en-US" smtClean="0">
                <a:solidFill>
                  <a:srgbClr val="000000"/>
                </a:solidFill>
              </a:rPr>
              <a:t>  </a:t>
            </a:r>
            <a:r>
              <a:rPr lang="en-US" smtClean="0"/>
              <a:t>(or job scheduler) – selects which processes should be brought into the ready queue</a:t>
            </a:r>
          </a:p>
          <a:p>
            <a:r>
              <a:rPr lang="en-US" b="1" smtClean="0">
                <a:solidFill>
                  <a:srgbClr val="000000"/>
                </a:solidFill>
              </a:rPr>
              <a:t>Short-term scheduler</a:t>
            </a:r>
            <a:r>
              <a:rPr lang="en-US" smtClean="0">
                <a:solidFill>
                  <a:srgbClr val="000000"/>
                </a:solidFill>
              </a:rPr>
              <a:t>  </a:t>
            </a:r>
            <a:r>
              <a:rPr lang="en-US" smtClean="0"/>
              <a:t>(or CPU scheduler) – selects which process should be executed next and allocates CPU</a:t>
            </a:r>
          </a:p>
          <a:p>
            <a:pPr lvl="1"/>
            <a:r>
              <a:rPr lang="en-US" smtClean="0"/>
              <a:t>Sometimes the only scheduler in a system</a:t>
            </a:r>
          </a:p>
          <a:p>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Schedulers (Cont.)</a:t>
            </a:r>
          </a:p>
        </p:txBody>
      </p:sp>
      <p:sp>
        <p:nvSpPr>
          <p:cNvPr id="19459" name="Rectangle 3"/>
          <p:cNvSpPr>
            <a:spLocks noGrp="1" noChangeArrowheads="1"/>
          </p:cNvSpPr>
          <p:nvPr>
            <p:ph type="body" idx="1"/>
          </p:nvPr>
        </p:nvSpPr>
        <p:spPr>
          <a:xfrm>
            <a:off x="1209675" y="1644650"/>
            <a:ext cx="11077575" cy="6040438"/>
          </a:xfrm>
        </p:spPr>
        <p:txBody>
          <a:bodyPr/>
          <a:lstStyle/>
          <a:p>
            <a:r>
              <a:rPr lang="en-US" dirty="0" smtClean="0"/>
              <a:t>Short-term scheduler is invoked very frequently (milliseconds) </a:t>
            </a:r>
            <a:r>
              <a:rPr lang="en-US" dirty="0" smtClean="0">
                <a:sym typeface="Symbol" charset="2"/>
              </a:rPr>
              <a:t> (must be fast)</a:t>
            </a:r>
          </a:p>
          <a:p>
            <a:endParaRPr lang="en-US" sz="1100" dirty="0" smtClean="0">
              <a:sym typeface="Symbol" charset="2"/>
            </a:endParaRPr>
          </a:p>
          <a:p>
            <a:r>
              <a:rPr lang="en-US" dirty="0" smtClean="0">
                <a:sym typeface="Symbol" charset="2"/>
              </a:rPr>
              <a:t>Long-term scheduler is invoked very infrequently (seconds, minutes)  (may be slow)</a:t>
            </a:r>
          </a:p>
          <a:p>
            <a:endParaRPr lang="en-US" sz="1100" dirty="0" smtClean="0">
              <a:sym typeface="Symbol" charset="2"/>
            </a:endParaRPr>
          </a:p>
          <a:p>
            <a:r>
              <a:rPr lang="en-US" dirty="0" smtClean="0">
                <a:sym typeface="Symbol" charset="2"/>
              </a:rPr>
              <a:t>The long-term scheduler controls the </a:t>
            </a:r>
            <a:r>
              <a:rPr lang="en-US" i="1" dirty="0" smtClean="0">
                <a:sym typeface="Symbol" charset="2"/>
              </a:rPr>
              <a:t>degree of multiprogramming</a:t>
            </a:r>
          </a:p>
          <a:p>
            <a:r>
              <a:rPr lang="en-US" dirty="0" smtClean="0">
                <a:sym typeface="Symbol" charset="2"/>
              </a:rPr>
              <a:t>Processes can be described as either:</a:t>
            </a:r>
          </a:p>
          <a:p>
            <a:pPr lvl="1"/>
            <a:r>
              <a:rPr lang="en-US" b="1" dirty="0">
                <a:solidFill>
                  <a:srgbClr val="000000"/>
                </a:solidFill>
                <a:sym typeface="Symbol" charset="2"/>
              </a:rPr>
              <a:t>I/O-bound process</a:t>
            </a:r>
            <a:r>
              <a:rPr lang="en-US" dirty="0">
                <a:solidFill>
                  <a:srgbClr val="000000"/>
                </a:solidFill>
                <a:sym typeface="Symbol" charset="2"/>
              </a:rPr>
              <a:t> </a:t>
            </a:r>
            <a:r>
              <a:rPr lang="en-US" dirty="0">
                <a:sym typeface="Symbol" charset="2"/>
              </a:rPr>
              <a:t>– spends more time doing I/O than computations, many short CPU bursts</a:t>
            </a:r>
          </a:p>
          <a:p>
            <a:pPr lvl="1"/>
            <a:r>
              <a:rPr lang="en-US" b="1" dirty="0">
                <a:solidFill>
                  <a:srgbClr val="000000"/>
                </a:solidFill>
                <a:sym typeface="Symbol" charset="2"/>
              </a:rPr>
              <a:t>CPU-bound process</a:t>
            </a:r>
            <a:r>
              <a:rPr lang="en-US" dirty="0">
                <a:solidFill>
                  <a:srgbClr val="000000"/>
                </a:solidFill>
                <a:sym typeface="Symbol" charset="2"/>
              </a:rPr>
              <a:t> </a:t>
            </a:r>
            <a:r>
              <a:rPr lang="en-US" dirty="0">
                <a:sym typeface="Symbol" charset="2"/>
              </a:rPr>
              <a:t>– spends more time doing computations; few very long CPU bursts</a:t>
            </a:r>
            <a:br>
              <a:rPr lang="en-US" dirty="0">
                <a:sym typeface="Symbol" charset="2"/>
              </a:rPr>
            </a:br>
            <a:endParaRPr lang="en-US" dirty="0" smtClean="0">
              <a:sym typeface="Symbol" charset="2"/>
            </a:endParaRPr>
          </a:p>
          <a:p>
            <a:r>
              <a:rPr lang="en-US" dirty="0" smtClean="0">
                <a:sym typeface="Symbol" charset="2"/>
              </a:rPr>
              <a:t>I</a:t>
            </a:r>
            <a:r>
              <a:rPr lang="en-US" dirty="0" smtClean="0">
                <a:cs typeface="ＭＳ Ｐゴシック" charset="-128"/>
                <a:sym typeface="Symbol" charset="2"/>
              </a:rPr>
              <a:t>t is important that the long term scheduler selects al good process mix of I/O Bound and CPU-bound </a:t>
            </a:r>
            <a:r>
              <a:rPr lang="en-US" dirty="0" err="1" smtClean="0">
                <a:cs typeface="ＭＳ Ｐゴシック" charset="-128"/>
                <a:sym typeface="Symbol" charset="2"/>
              </a:rPr>
              <a:t>processes.WHY</a:t>
            </a:r>
            <a:r>
              <a:rPr lang="en-US" dirty="0" smtClean="0">
                <a:cs typeface="ＭＳ Ｐゴシック" charset="-128"/>
                <a:sym typeface="Symbol" charset="2"/>
              </a:rPr>
              <a:t>?</a:t>
            </a:r>
          </a:p>
          <a:p>
            <a:r>
              <a:rPr lang="en-US" dirty="0" smtClean="0">
                <a:sym typeface="Symbol" charset="2"/>
              </a:rPr>
              <a:t>Some OS may have an additional intermediate level of scheduling- Medium Term scheduler.</a:t>
            </a:r>
          </a:p>
          <a:p>
            <a:r>
              <a:rPr lang="en-US" dirty="0" smtClean="0">
                <a:cs typeface="ＭＳ Ｐゴシック" charset="-128"/>
                <a:sym typeface="Symbol" charset="2"/>
              </a:rPr>
              <a:t>The key idea behind this is that sometimes it can be advantageous to remove processes from memory and thus reduce the degree of multiprogramming.</a:t>
            </a:r>
          </a:p>
          <a:p>
            <a:pPr marL="652462" lvl="1" indent="0">
              <a:buNone/>
            </a:pPr>
            <a:endParaRPr lang="en-US" dirty="0">
              <a:cs typeface="ＭＳ Ｐゴシック" charset="-128"/>
              <a:sym typeface="Symbol"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393825" y="369888"/>
            <a:ext cx="12344400" cy="768350"/>
          </a:xfrm>
        </p:spPr>
        <p:txBody>
          <a:bodyPr/>
          <a:lstStyle/>
          <a:p>
            <a:pPr eaLnBrk="1" hangingPunct="1"/>
            <a:r>
              <a:rPr lang="en-US" smtClean="0"/>
              <a:t>Addition of Medium Term Scheduling</a:t>
            </a:r>
          </a:p>
        </p:txBody>
      </p:sp>
      <p:pic>
        <p:nvPicPr>
          <p:cNvPr id="20483" name="Picture 11"/>
          <p:cNvPicPr>
            <a:picLocks noChangeAspect="1" noChangeArrowheads="1"/>
          </p:cNvPicPr>
          <p:nvPr/>
        </p:nvPicPr>
        <p:blipFill>
          <a:blip r:embed="rId3"/>
          <a:srcRect/>
          <a:stretch>
            <a:fillRect/>
          </a:stretch>
        </p:blipFill>
        <p:spPr bwMode="auto">
          <a:xfrm>
            <a:off x="1547813" y="2897188"/>
            <a:ext cx="10991850" cy="35528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466975" y="369888"/>
            <a:ext cx="9571038" cy="768350"/>
          </a:xfrm>
        </p:spPr>
        <p:txBody>
          <a:bodyPr/>
          <a:lstStyle/>
          <a:p>
            <a:pPr eaLnBrk="1" hangingPunct="1"/>
            <a:r>
              <a:rPr lang="en-US" smtClean="0"/>
              <a:t>Chapter 3:  Processes</a:t>
            </a:r>
          </a:p>
        </p:txBody>
      </p:sp>
      <p:sp>
        <p:nvSpPr>
          <p:cNvPr id="4099" name="Rectangle 3"/>
          <p:cNvSpPr>
            <a:spLocks noGrp="1" noChangeArrowheads="1"/>
          </p:cNvSpPr>
          <p:nvPr>
            <p:ph type="body" idx="1"/>
          </p:nvPr>
        </p:nvSpPr>
        <p:spPr>
          <a:xfrm>
            <a:off x="1209675" y="1662113"/>
            <a:ext cx="11056938" cy="5095875"/>
          </a:xfrm>
        </p:spPr>
        <p:txBody>
          <a:bodyPr/>
          <a:lstStyle/>
          <a:p>
            <a:r>
              <a:rPr lang="en-US" dirty="0" smtClean="0"/>
              <a:t>Process Concept</a:t>
            </a:r>
          </a:p>
          <a:p>
            <a:r>
              <a:rPr lang="en-US" dirty="0" smtClean="0"/>
              <a:t>Process Scheduling</a:t>
            </a:r>
          </a:p>
          <a:p>
            <a:r>
              <a:rPr lang="en-US" dirty="0" smtClean="0"/>
              <a:t>Operations on Processes</a:t>
            </a:r>
          </a:p>
          <a:p>
            <a:r>
              <a:rPr lang="en-US" dirty="0" err="1" smtClean="0"/>
              <a:t>Interprocess</a:t>
            </a:r>
            <a:r>
              <a:rPr lang="en-US" dirty="0" smtClean="0"/>
              <a:t> Communication</a:t>
            </a:r>
          </a:p>
          <a:p>
            <a:r>
              <a:rPr lang="en-US" dirty="0" smtClean="0"/>
              <a:t>Examples of IPC Systems</a:t>
            </a:r>
          </a:p>
          <a:p>
            <a:r>
              <a:rPr lang="en-US" dirty="0" smtClean="0"/>
              <a:t>Communication in Client Server Systems</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Context Switch</a:t>
            </a:r>
          </a:p>
        </p:txBody>
      </p:sp>
      <p:sp>
        <p:nvSpPr>
          <p:cNvPr id="21507" name="Rectangle 3"/>
          <p:cNvSpPr>
            <a:spLocks noGrp="1" noChangeArrowheads="1"/>
          </p:cNvSpPr>
          <p:nvPr>
            <p:ph type="body" idx="1"/>
          </p:nvPr>
        </p:nvSpPr>
        <p:spPr>
          <a:xfrm>
            <a:off x="1209675" y="1644650"/>
            <a:ext cx="11220450" cy="5930900"/>
          </a:xfrm>
        </p:spPr>
        <p:txBody>
          <a:bodyPr/>
          <a:lstStyle/>
          <a:p>
            <a:r>
              <a:rPr lang="en-US" smtClean="0"/>
              <a:t>When CPU switches to another process, the system must save the state of the old process and load the saved state for the new process via a </a:t>
            </a:r>
            <a:r>
              <a:rPr lang="en-US" b="1" smtClean="0">
                <a:solidFill>
                  <a:srgbClr val="3366FF"/>
                </a:solidFill>
              </a:rPr>
              <a:t>context switch</a:t>
            </a:r>
            <a:r>
              <a:rPr lang="en-US" smtClean="0"/>
              <a:t>.</a:t>
            </a:r>
          </a:p>
          <a:p>
            <a:endParaRPr lang="en-US" smtClean="0"/>
          </a:p>
          <a:p>
            <a:r>
              <a:rPr lang="en-US" b="1" smtClean="0">
                <a:solidFill>
                  <a:srgbClr val="3366FF"/>
                </a:solidFill>
              </a:rPr>
              <a:t>Context </a:t>
            </a:r>
            <a:r>
              <a:rPr lang="en-US" smtClean="0"/>
              <a:t>of a process represented in the PCB</a:t>
            </a:r>
          </a:p>
          <a:p>
            <a:endParaRPr lang="en-US" smtClean="0"/>
          </a:p>
          <a:p>
            <a:r>
              <a:rPr lang="en-US" smtClean="0"/>
              <a:t>Context-switch time is overhead; the system does no useful work while switching</a:t>
            </a:r>
          </a:p>
          <a:p>
            <a:pPr lvl="1"/>
            <a:r>
              <a:rPr lang="en-US" smtClean="0"/>
              <a:t>The more complex the OS and the PCB -&gt; longer the context switch</a:t>
            </a:r>
          </a:p>
          <a:p>
            <a:endParaRPr lang="en-US" smtClean="0"/>
          </a:p>
          <a:p>
            <a:r>
              <a:rPr lang="en-US" smtClean="0"/>
              <a:t>Time dependent on hardware support</a:t>
            </a:r>
          </a:p>
          <a:p>
            <a:pPr lvl="1"/>
            <a:r>
              <a:rPr lang="en-US" smtClean="0"/>
              <a:t>Some hardware provides multiple sets of registers per CPU -&gt; multiple contexts loaded at once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OPERATIONS-Process Creation</a:t>
            </a:r>
          </a:p>
        </p:txBody>
      </p:sp>
      <p:sp>
        <p:nvSpPr>
          <p:cNvPr id="22531" name="Rectangle 3"/>
          <p:cNvSpPr>
            <a:spLocks noGrp="1" noChangeArrowheads="1"/>
          </p:cNvSpPr>
          <p:nvPr>
            <p:ph type="body" idx="1"/>
          </p:nvPr>
        </p:nvSpPr>
        <p:spPr>
          <a:xfrm>
            <a:off x="1209675" y="1644650"/>
            <a:ext cx="11410950" cy="6769100"/>
          </a:xfrm>
        </p:spPr>
        <p:txBody>
          <a:bodyPr/>
          <a:lstStyle/>
          <a:p>
            <a:r>
              <a:rPr lang="en-US" b="1" smtClean="0"/>
              <a:t>Parent </a:t>
            </a:r>
            <a:r>
              <a:rPr lang="en-US" smtClean="0"/>
              <a:t>process create </a:t>
            </a:r>
            <a:r>
              <a:rPr lang="en-US" b="1" smtClean="0"/>
              <a:t>children </a:t>
            </a:r>
            <a:r>
              <a:rPr lang="en-US" smtClean="0"/>
              <a:t>processes, which, in turn create other processes, forming a tree of processes</a:t>
            </a:r>
          </a:p>
          <a:p>
            <a:endParaRPr lang="en-US" sz="1100" smtClean="0"/>
          </a:p>
          <a:p>
            <a:r>
              <a:rPr lang="en-US" smtClean="0"/>
              <a:t>Generally, process identified and managed via </a:t>
            </a:r>
            <a:r>
              <a:rPr lang="en-US" b="1" smtClean="0"/>
              <a:t>a process identifier </a:t>
            </a:r>
            <a:r>
              <a:rPr lang="en-US" smtClean="0"/>
              <a:t>(</a:t>
            </a:r>
            <a:r>
              <a:rPr lang="en-US" b="1" smtClean="0"/>
              <a:t>pid</a:t>
            </a:r>
            <a:r>
              <a:rPr lang="en-US" smtClean="0"/>
              <a:t>)</a:t>
            </a:r>
          </a:p>
          <a:p>
            <a:endParaRPr lang="en-US" sz="1100" smtClean="0"/>
          </a:p>
          <a:p>
            <a:r>
              <a:rPr lang="en-US" smtClean="0"/>
              <a:t>Resource sharing</a:t>
            </a:r>
          </a:p>
          <a:p>
            <a:pPr lvl="1"/>
            <a:r>
              <a:rPr lang="en-US" smtClean="0"/>
              <a:t>Parent and children share all resources</a:t>
            </a:r>
          </a:p>
          <a:p>
            <a:pPr lvl="1"/>
            <a:r>
              <a:rPr lang="en-US" smtClean="0"/>
              <a:t>Children share subset of parent’s resources</a:t>
            </a:r>
          </a:p>
          <a:p>
            <a:pPr lvl="1"/>
            <a:r>
              <a:rPr lang="en-US" smtClean="0"/>
              <a:t>Parent and child share no resources</a:t>
            </a:r>
          </a:p>
          <a:p>
            <a:pPr lvl="1"/>
            <a:endParaRPr lang="en-US" sz="1100" smtClean="0"/>
          </a:p>
          <a:p>
            <a:r>
              <a:rPr lang="en-US" smtClean="0"/>
              <a:t>Execution</a:t>
            </a:r>
          </a:p>
          <a:p>
            <a:pPr lvl="1"/>
            <a:r>
              <a:rPr lang="en-US" smtClean="0"/>
              <a:t>Parent and children execute concurrently</a:t>
            </a:r>
          </a:p>
          <a:p>
            <a:pPr lvl="1"/>
            <a:r>
              <a:rPr lang="en-US" smtClean="0"/>
              <a:t>Parent waits until children terminate</a:t>
            </a:r>
          </a:p>
          <a:p>
            <a:pPr>
              <a:buFont typeface="Monotype Sorts" charset="2"/>
              <a:buNone/>
            </a:pPr>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65275" y="369888"/>
            <a:ext cx="12344400" cy="768350"/>
          </a:xfrm>
        </p:spPr>
        <p:txBody>
          <a:bodyPr/>
          <a:lstStyle/>
          <a:p>
            <a:pPr eaLnBrk="1" hangingPunct="1"/>
            <a:r>
              <a:rPr lang="en-US" smtClean="0"/>
              <a:t>A Tree of Processes on Solaris</a:t>
            </a:r>
          </a:p>
        </p:txBody>
      </p:sp>
      <p:pic>
        <p:nvPicPr>
          <p:cNvPr id="26627" name="Picture 6" descr="3"/>
          <p:cNvPicPr>
            <a:picLocks noChangeAspect="1" noChangeArrowheads="1"/>
          </p:cNvPicPr>
          <p:nvPr/>
        </p:nvPicPr>
        <p:blipFill>
          <a:blip r:embed="rId3"/>
          <a:srcRect/>
          <a:stretch>
            <a:fillRect/>
          </a:stretch>
        </p:blipFill>
        <p:spPr bwMode="auto">
          <a:xfrm>
            <a:off x="2460625" y="1593850"/>
            <a:ext cx="8588375" cy="672623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604963" y="369888"/>
            <a:ext cx="11425237" cy="768350"/>
          </a:xfrm>
        </p:spPr>
        <p:txBody>
          <a:bodyPr/>
          <a:lstStyle/>
          <a:p>
            <a:pPr eaLnBrk="1" hangingPunct="1"/>
            <a:r>
              <a:rPr lang="en-US" smtClean="0"/>
              <a:t>Process Creation (Cont.)</a:t>
            </a:r>
          </a:p>
        </p:txBody>
      </p:sp>
      <p:sp>
        <p:nvSpPr>
          <p:cNvPr id="23555" name="Rectangle 3"/>
          <p:cNvSpPr>
            <a:spLocks noGrp="1" noChangeArrowheads="1"/>
          </p:cNvSpPr>
          <p:nvPr>
            <p:ph type="body" idx="1"/>
          </p:nvPr>
        </p:nvSpPr>
        <p:spPr/>
        <p:txBody>
          <a:bodyPr/>
          <a:lstStyle/>
          <a:p>
            <a:r>
              <a:rPr lang="en-US" smtClean="0"/>
              <a:t>Address space</a:t>
            </a:r>
          </a:p>
          <a:p>
            <a:pPr lvl="1"/>
            <a:r>
              <a:rPr lang="en-US" smtClean="0"/>
              <a:t>Child duplicate of parent</a:t>
            </a:r>
          </a:p>
          <a:p>
            <a:pPr lvl="1"/>
            <a:r>
              <a:rPr lang="en-US" smtClean="0"/>
              <a:t>Child has a program loaded into it</a:t>
            </a:r>
          </a:p>
          <a:p>
            <a:pPr lvl="1"/>
            <a:endParaRPr lang="en-US" smtClean="0"/>
          </a:p>
          <a:p>
            <a:r>
              <a:rPr lang="en-US" smtClean="0"/>
              <a:t>UNIX examples</a:t>
            </a:r>
          </a:p>
          <a:p>
            <a:pPr lvl="1"/>
            <a:r>
              <a:rPr lang="en-US" b="1" smtClean="0"/>
              <a:t>fork</a:t>
            </a:r>
            <a:r>
              <a:rPr lang="en-US" smtClean="0"/>
              <a:t> system call creates new process</a:t>
            </a:r>
          </a:p>
          <a:p>
            <a:pPr lvl="1"/>
            <a:r>
              <a:rPr lang="en-US" b="1" smtClean="0"/>
              <a:t>exec</a:t>
            </a:r>
            <a:r>
              <a:rPr lang="en-US" smtClean="0"/>
              <a:t> system call used after a </a:t>
            </a:r>
            <a:r>
              <a:rPr lang="en-US" b="1" smtClean="0"/>
              <a:t>fork</a:t>
            </a:r>
            <a:r>
              <a:rPr lang="en-US" smtClean="0"/>
              <a:t> to replace the process’ memory space with a new program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Process Creation</a:t>
            </a:r>
          </a:p>
        </p:txBody>
      </p:sp>
      <p:pic>
        <p:nvPicPr>
          <p:cNvPr id="24579" name="Picture 4" descr="3"/>
          <p:cNvPicPr>
            <a:picLocks noChangeAspect="1" noChangeArrowheads="1"/>
          </p:cNvPicPr>
          <p:nvPr/>
        </p:nvPicPr>
        <p:blipFill>
          <a:blip r:embed="rId3"/>
          <a:srcRect/>
          <a:stretch>
            <a:fillRect/>
          </a:stretch>
        </p:blipFill>
        <p:spPr bwMode="auto">
          <a:xfrm>
            <a:off x="1255713" y="2840038"/>
            <a:ext cx="11253787" cy="251936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28738" y="369888"/>
            <a:ext cx="12344400" cy="768350"/>
          </a:xfrm>
        </p:spPr>
        <p:txBody>
          <a:bodyPr/>
          <a:lstStyle/>
          <a:p>
            <a:pPr eaLnBrk="1" hangingPunct="1"/>
            <a:r>
              <a:rPr lang="en-US" smtClean="0"/>
              <a:t>C Program Forking Separate Process</a:t>
            </a:r>
          </a:p>
        </p:txBody>
      </p:sp>
      <p:sp>
        <p:nvSpPr>
          <p:cNvPr id="25603" name="Rectangle 3"/>
          <p:cNvSpPr>
            <a:spLocks noGrp="1" noChangeArrowheads="1"/>
          </p:cNvSpPr>
          <p:nvPr>
            <p:ph type="body" idx="1"/>
          </p:nvPr>
        </p:nvSpPr>
        <p:spPr>
          <a:xfrm>
            <a:off x="3857625" y="1453388"/>
            <a:ext cx="7445375" cy="6753225"/>
          </a:xfrm>
        </p:spPr>
        <p:txBody>
          <a:bodyPr/>
          <a:lstStyle/>
          <a:p>
            <a:pPr>
              <a:lnSpc>
                <a:spcPct val="80000"/>
              </a:lnSpc>
              <a:buFont typeface="Monotype Sorts" charset="2"/>
              <a:buNone/>
            </a:pPr>
            <a:r>
              <a:rPr kumimoji="0" lang="en-US" sz="2000" smtClean="0">
                <a:latin typeface="Monaco" charset="0"/>
              </a:rPr>
              <a:t>#include &lt;sys/types.h&gt;</a:t>
            </a:r>
          </a:p>
          <a:p>
            <a:pPr>
              <a:lnSpc>
                <a:spcPct val="80000"/>
              </a:lnSpc>
              <a:buFont typeface="Monotype Sorts" charset="2"/>
              <a:buNone/>
            </a:pPr>
            <a:r>
              <a:rPr kumimoji="0" lang="en-US" sz="2000" smtClean="0">
                <a:latin typeface="Monaco" charset="0"/>
              </a:rPr>
              <a:t>#include &lt;studio.h&gt;</a:t>
            </a:r>
          </a:p>
          <a:p>
            <a:pPr>
              <a:lnSpc>
                <a:spcPct val="80000"/>
              </a:lnSpc>
              <a:buFont typeface="Monotype Sorts" charset="2"/>
              <a:buNone/>
            </a:pPr>
            <a:r>
              <a:rPr kumimoji="0" lang="en-US" sz="2000" smtClean="0">
                <a:latin typeface="Monaco" charset="0"/>
              </a:rPr>
              <a:t>#include &lt;unistd.h&gt;</a:t>
            </a:r>
          </a:p>
          <a:p>
            <a:pPr>
              <a:lnSpc>
                <a:spcPct val="80000"/>
              </a:lnSpc>
              <a:buFont typeface="Monotype Sorts" charset="2"/>
              <a:buNone/>
            </a:pPr>
            <a:r>
              <a:rPr kumimoji="0" lang="en-US" sz="2000" smtClean="0">
                <a:latin typeface="Monaco" charset="0"/>
              </a:rPr>
              <a:t>int main()</a:t>
            </a:r>
          </a:p>
          <a:p>
            <a:pPr>
              <a:lnSpc>
                <a:spcPct val="80000"/>
              </a:lnSpc>
              <a:buFont typeface="Monotype Sorts" charset="2"/>
              <a:buNone/>
            </a:pPr>
            <a:r>
              <a:rPr kumimoji="0" lang="en-US" sz="2000" smtClean="0">
                <a:latin typeface="Monaco" charset="0"/>
              </a:rPr>
              <a:t>{</a:t>
            </a:r>
          </a:p>
          <a:p>
            <a:pPr>
              <a:lnSpc>
                <a:spcPct val="80000"/>
              </a:lnSpc>
              <a:buFont typeface="Monotype Sorts" charset="2"/>
              <a:buNone/>
            </a:pPr>
            <a:r>
              <a:rPr kumimoji="0" lang="en-US" sz="2000" smtClean="0">
                <a:latin typeface="Monaco" charset="0"/>
              </a:rPr>
              <a:t>pid_t  pid;</a:t>
            </a:r>
          </a:p>
          <a:p>
            <a:pPr>
              <a:lnSpc>
                <a:spcPct val="80000"/>
              </a:lnSpc>
              <a:buFont typeface="Monotype Sorts" charset="2"/>
              <a:buNone/>
            </a:pPr>
            <a:r>
              <a:rPr kumimoji="0" lang="en-US" sz="2000" smtClean="0">
                <a:latin typeface="Monaco" charset="0"/>
              </a:rPr>
              <a:t>	/* fork another process */</a:t>
            </a:r>
          </a:p>
          <a:p>
            <a:pPr>
              <a:lnSpc>
                <a:spcPct val="80000"/>
              </a:lnSpc>
              <a:buFont typeface="Monotype Sorts" charset="2"/>
              <a:buNone/>
            </a:pPr>
            <a:r>
              <a:rPr kumimoji="0" lang="en-US" sz="2000" smtClean="0">
                <a:latin typeface="Monaco" charset="0"/>
              </a:rPr>
              <a:t>	pid = fork();</a:t>
            </a:r>
          </a:p>
          <a:p>
            <a:pPr>
              <a:lnSpc>
                <a:spcPct val="80000"/>
              </a:lnSpc>
              <a:buFont typeface="Monotype Sorts" charset="2"/>
              <a:buNone/>
            </a:pPr>
            <a:r>
              <a:rPr kumimoji="0" lang="en-US" sz="2000" smtClean="0">
                <a:latin typeface="Monaco" charset="0"/>
              </a:rPr>
              <a:t>	if (pid &lt; 0) { /* error occurred */</a:t>
            </a:r>
          </a:p>
          <a:p>
            <a:pPr>
              <a:lnSpc>
                <a:spcPct val="80000"/>
              </a:lnSpc>
              <a:buFont typeface="Monotype Sorts" charset="2"/>
              <a:buNone/>
            </a:pPr>
            <a:r>
              <a:rPr kumimoji="0" lang="en-US" sz="2000" smtClean="0">
                <a:latin typeface="Monaco" charset="0"/>
              </a:rPr>
              <a:t>		fprintf(stderr, "Fork Failed");</a:t>
            </a:r>
          </a:p>
          <a:p>
            <a:pPr>
              <a:lnSpc>
                <a:spcPct val="80000"/>
              </a:lnSpc>
              <a:buFont typeface="Monotype Sorts" charset="2"/>
              <a:buNone/>
            </a:pPr>
            <a:r>
              <a:rPr kumimoji="0" lang="en-US" sz="2000" smtClean="0">
                <a:latin typeface="Monaco" charset="0"/>
              </a:rPr>
              <a:t>		return 1;</a:t>
            </a:r>
          </a:p>
          <a:p>
            <a:pPr>
              <a:lnSpc>
                <a:spcPct val="80000"/>
              </a:lnSpc>
              <a:buFont typeface="Monotype Sorts" charset="2"/>
              <a:buNone/>
            </a:pPr>
            <a:r>
              <a:rPr kumimoji="0" lang="en-US" sz="2000" smtClean="0">
                <a:latin typeface="Monaco" charset="0"/>
              </a:rPr>
              <a:t>	}</a:t>
            </a:r>
          </a:p>
          <a:p>
            <a:pPr>
              <a:lnSpc>
                <a:spcPct val="80000"/>
              </a:lnSpc>
              <a:buFont typeface="Monotype Sorts" charset="2"/>
              <a:buNone/>
            </a:pPr>
            <a:r>
              <a:rPr kumimoji="0" lang="en-US" sz="2000" smtClean="0">
                <a:latin typeface="Monaco" charset="0"/>
              </a:rPr>
              <a:t>	else if (pid == 0) { /* child process */</a:t>
            </a:r>
          </a:p>
          <a:p>
            <a:pPr>
              <a:lnSpc>
                <a:spcPct val="80000"/>
              </a:lnSpc>
              <a:buFont typeface="Monotype Sorts" charset="2"/>
              <a:buNone/>
            </a:pPr>
            <a:r>
              <a:rPr kumimoji="0" lang="en-US" sz="2000" smtClean="0">
                <a:latin typeface="Monaco" charset="0"/>
              </a:rPr>
              <a:t>		execlp("/bin/ls", "ls", NULL);</a:t>
            </a:r>
          </a:p>
          <a:p>
            <a:pPr>
              <a:lnSpc>
                <a:spcPct val="80000"/>
              </a:lnSpc>
              <a:buFont typeface="Monotype Sorts" charset="2"/>
              <a:buNone/>
            </a:pPr>
            <a:r>
              <a:rPr kumimoji="0" lang="en-US" sz="2000" smtClean="0">
                <a:latin typeface="Monaco" charset="0"/>
              </a:rPr>
              <a:t>	}</a:t>
            </a:r>
          </a:p>
          <a:p>
            <a:pPr>
              <a:lnSpc>
                <a:spcPct val="80000"/>
              </a:lnSpc>
              <a:buFont typeface="Monotype Sorts" charset="2"/>
              <a:buNone/>
            </a:pPr>
            <a:r>
              <a:rPr kumimoji="0" lang="en-US" sz="2000" smtClean="0">
                <a:latin typeface="Monaco" charset="0"/>
              </a:rPr>
              <a:t>	else { /* parent process */</a:t>
            </a:r>
          </a:p>
          <a:p>
            <a:pPr>
              <a:lnSpc>
                <a:spcPct val="80000"/>
              </a:lnSpc>
              <a:buFont typeface="Monotype Sorts" charset="2"/>
              <a:buNone/>
            </a:pPr>
            <a:r>
              <a:rPr kumimoji="0" lang="en-US" sz="2000" smtClean="0">
                <a:latin typeface="Monaco" charset="0"/>
              </a:rPr>
              <a:t>		/* parent will wait for the child */</a:t>
            </a:r>
          </a:p>
          <a:p>
            <a:pPr>
              <a:lnSpc>
                <a:spcPct val="80000"/>
              </a:lnSpc>
              <a:buFont typeface="Monotype Sorts" charset="2"/>
              <a:buNone/>
            </a:pPr>
            <a:r>
              <a:rPr kumimoji="0" lang="en-US" sz="2000" smtClean="0">
                <a:latin typeface="Monaco" charset="0"/>
              </a:rPr>
              <a:t>		wait (NULL);</a:t>
            </a:r>
          </a:p>
          <a:p>
            <a:pPr>
              <a:lnSpc>
                <a:spcPct val="80000"/>
              </a:lnSpc>
              <a:buFont typeface="Monotype Sorts" charset="2"/>
              <a:buNone/>
            </a:pPr>
            <a:r>
              <a:rPr kumimoji="0" lang="en-US" sz="2000" smtClean="0">
                <a:latin typeface="Monaco" charset="0"/>
              </a:rPr>
              <a:t>		printf ("Child Complete");</a:t>
            </a:r>
          </a:p>
          <a:p>
            <a:pPr>
              <a:lnSpc>
                <a:spcPct val="80000"/>
              </a:lnSpc>
              <a:buFont typeface="Monotype Sorts" charset="2"/>
              <a:buNone/>
            </a:pPr>
            <a:r>
              <a:rPr kumimoji="0" lang="en-US" sz="2000" smtClean="0">
                <a:latin typeface="Monaco" charset="0"/>
              </a:rPr>
              <a:t>	}</a:t>
            </a:r>
          </a:p>
          <a:p>
            <a:pPr>
              <a:lnSpc>
                <a:spcPct val="80000"/>
              </a:lnSpc>
              <a:buFont typeface="Monotype Sorts" charset="2"/>
              <a:buNone/>
            </a:pPr>
            <a:r>
              <a:rPr kumimoji="0" lang="en-US" sz="2000" smtClean="0">
                <a:latin typeface="Monaco" charset="0"/>
              </a:rPr>
              <a:t>	return 0;</a:t>
            </a:r>
          </a:p>
          <a:p>
            <a:pPr>
              <a:lnSpc>
                <a:spcPct val="80000"/>
              </a:lnSpc>
              <a:buFont typeface="Monotype Sorts" charset="2"/>
              <a:buNone/>
            </a:pPr>
            <a:r>
              <a:rPr kumimoji="0" lang="en-US" sz="2000" smtClean="0">
                <a:latin typeface="Monaco"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OPERATION-Process Termination</a:t>
            </a:r>
          </a:p>
        </p:txBody>
      </p:sp>
      <p:sp>
        <p:nvSpPr>
          <p:cNvPr id="27651" name="Rectangle 3"/>
          <p:cNvSpPr>
            <a:spLocks noGrp="1" noChangeArrowheads="1"/>
          </p:cNvSpPr>
          <p:nvPr>
            <p:ph type="body" idx="1"/>
          </p:nvPr>
        </p:nvSpPr>
        <p:spPr>
          <a:xfrm>
            <a:off x="1209675" y="1644650"/>
            <a:ext cx="11395075" cy="6040438"/>
          </a:xfrm>
        </p:spPr>
        <p:txBody>
          <a:bodyPr/>
          <a:lstStyle/>
          <a:p>
            <a:r>
              <a:rPr lang="en-US" smtClean="0"/>
              <a:t>Process executes last statement and asks the operating system to delete it (</a:t>
            </a:r>
            <a:r>
              <a:rPr lang="en-US" b="1" smtClean="0"/>
              <a:t>exit</a:t>
            </a:r>
            <a:r>
              <a:rPr lang="en-US" smtClean="0"/>
              <a:t>)</a:t>
            </a:r>
          </a:p>
          <a:p>
            <a:pPr lvl="1"/>
            <a:r>
              <a:rPr lang="en-US" smtClean="0"/>
              <a:t>Output data from child to parent (via </a:t>
            </a:r>
            <a:r>
              <a:rPr lang="en-US" b="1" smtClean="0"/>
              <a:t>wait</a:t>
            </a:r>
            <a:r>
              <a:rPr lang="en-US" smtClean="0"/>
              <a:t>)</a:t>
            </a:r>
          </a:p>
          <a:p>
            <a:pPr lvl="1"/>
            <a:r>
              <a:rPr lang="en-US" smtClean="0"/>
              <a:t>Process’ resources are deallocated by operating system</a:t>
            </a:r>
          </a:p>
          <a:p>
            <a:pPr lvl="1"/>
            <a:endParaRPr lang="en-US" smtClean="0"/>
          </a:p>
          <a:p>
            <a:r>
              <a:rPr lang="en-US" smtClean="0"/>
              <a:t>Parent may terminate execution of children processes (</a:t>
            </a:r>
            <a:r>
              <a:rPr lang="en-US" b="1" smtClean="0"/>
              <a:t>abort</a:t>
            </a:r>
            <a:r>
              <a:rPr lang="en-US" smtClean="0"/>
              <a:t>)</a:t>
            </a:r>
          </a:p>
          <a:p>
            <a:pPr lvl="1"/>
            <a:r>
              <a:rPr lang="en-US" smtClean="0"/>
              <a:t>Child has exceeded allocated resources</a:t>
            </a:r>
          </a:p>
          <a:p>
            <a:pPr lvl="1"/>
            <a:r>
              <a:rPr lang="en-US" smtClean="0"/>
              <a:t>Task assigned to child is no longer required</a:t>
            </a:r>
          </a:p>
          <a:p>
            <a:pPr lvl="1"/>
            <a:r>
              <a:rPr lang="en-US" smtClean="0"/>
              <a:t>If parent is exiting</a:t>
            </a:r>
          </a:p>
          <a:p>
            <a:pPr lvl="2"/>
            <a:r>
              <a:rPr lang="en-US" smtClean="0"/>
              <a:t>Some operating systems do not allow child to continue if its parent terminates</a:t>
            </a:r>
          </a:p>
          <a:p>
            <a:pPr lvl="3"/>
            <a:r>
              <a:rPr lang="en-US" smtClean="0"/>
              <a:t>All children terminated - </a:t>
            </a:r>
            <a:r>
              <a:rPr lang="en-US" b="1" smtClean="0"/>
              <a:t>cascading termination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474788" y="369888"/>
            <a:ext cx="11555412" cy="768350"/>
          </a:xfrm>
        </p:spPr>
        <p:txBody>
          <a:bodyPr/>
          <a:lstStyle/>
          <a:p>
            <a:r>
              <a:rPr lang="en-US" smtClean="0"/>
              <a:t>Interprocess Communication</a:t>
            </a:r>
          </a:p>
        </p:txBody>
      </p:sp>
      <p:sp>
        <p:nvSpPr>
          <p:cNvPr id="28675" name="Content Placeholder 2"/>
          <p:cNvSpPr>
            <a:spLocks noGrp="1"/>
          </p:cNvSpPr>
          <p:nvPr>
            <p:ph idx="1"/>
          </p:nvPr>
        </p:nvSpPr>
        <p:spPr>
          <a:xfrm>
            <a:off x="1209675" y="1644650"/>
            <a:ext cx="11268075" cy="6040438"/>
          </a:xfrm>
        </p:spPr>
        <p:txBody>
          <a:bodyPr/>
          <a:lstStyle/>
          <a:p>
            <a:r>
              <a:rPr lang="en-US" dirty="0" smtClean="0"/>
              <a:t>Processes within a system may be </a:t>
            </a:r>
            <a:r>
              <a:rPr lang="en-US" b="1" dirty="0" smtClean="0"/>
              <a:t>independent </a:t>
            </a:r>
            <a:r>
              <a:rPr lang="en-US" dirty="0" smtClean="0"/>
              <a:t>or </a:t>
            </a:r>
            <a:r>
              <a:rPr lang="en-US" b="1" dirty="0" smtClean="0"/>
              <a:t>cooperating</a:t>
            </a:r>
          </a:p>
          <a:p>
            <a:r>
              <a:rPr lang="en-US" b="1" dirty="0"/>
              <a:t>Independent</a:t>
            </a:r>
            <a:r>
              <a:rPr lang="en-US" dirty="0"/>
              <a:t> process cannot affect or be affected by the execution of another process</a:t>
            </a:r>
          </a:p>
          <a:p>
            <a:endParaRPr lang="en-US" dirty="0"/>
          </a:p>
          <a:p>
            <a:r>
              <a:rPr lang="en-US" b="1" dirty="0">
                <a:solidFill>
                  <a:srgbClr val="000000"/>
                </a:solidFill>
              </a:rPr>
              <a:t>Cooperating</a:t>
            </a:r>
            <a:r>
              <a:rPr lang="en-US" dirty="0"/>
              <a:t> process can affect or be affected by the execution of another process</a:t>
            </a:r>
          </a:p>
          <a:p>
            <a:endParaRPr lang="en-US" b="1" dirty="0" smtClean="0"/>
          </a:p>
          <a:p>
            <a:r>
              <a:rPr lang="en-US" dirty="0" smtClean="0"/>
              <a:t>Reasons or Advantages- cooperating processes:</a:t>
            </a:r>
          </a:p>
          <a:p>
            <a:pPr lvl="1"/>
            <a:r>
              <a:rPr lang="en-US" dirty="0" smtClean="0"/>
              <a:t>Information sharing</a:t>
            </a:r>
          </a:p>
          <a:p>
            <a:pPr lvl="1"/>
            <a:r>
              <a:rPr lang="en-US" dirty="0" smtClean="0"/>
              <a:t>Computation speedup</a:t>
            </a:r>
          </a:p>
          <a:p>
            <a:pPr lvl="1"/>
            <a:r>
              <a:rPr lang="en-US" dirty="0" smtClean="0"/>
              <a:t>Modularity</a:t>
            </a:r>
          </a:p>
          <a:p>
            <a:pPr lvl="1"/>
            <a:r>
              <a:rPr lang="en-US" dirty="0" smtClean="0"/>
              <a:t>Convenience	</a:t>
            </a:r>
          </a:p>
          <a:p>
            <a:r>
              <a:rPr lang="en-US" dirty="0" smtClean="0"/>
              <a:t>Cooperating processes need </a:t>
            </a:r>
            <a:r>
              <a:rPr lang="en-US" b="1" dirty="0" err="1" smtClean="0"/>
              <a:t>interprocess</a:t>
            </a:r>
            <a:r>
              <a:rPr lang="en-US" b="1" dirty="0" smtClean="0"/>
              <a:t> communication </a:t>
            </a:r>
            <a:r>
              <a:rPr lang="en-US" dirty="0" smtClean="0"/>
              <a:t>(</a:t>
            </a:r>
            <a:r>
              <a:rPr lang="en-US" b="1" dirty="0" smtClean="0"/>
              <a:t>IPC</a:t>
            </a:r>
            <a:r>
              <a:rPr lang="en-US" dirty="0" smtClean="0"/>
              <a:t>)</a:t>
            </a:r>
          </a:p>
          <a:p>
            <a:r>
              <a:rPr lang="en-US" dirty="0" smtClean="0"/>
              <a:t>Two models of IPC</a:t>
            </a:r>
          </a:p>
          <a:p>
            <a:pPr lvl="1"/>
            <a:r>
              <a:rPr lang="en-US" dirty="0" smtClean="0"/>
              <a:t>Shared memory</a:t>
            </a:r>
          </a:p>
          <a:p>
            <a:pPr lvl="1"/>
            <a:r>
              <a:rPr lang="en-US" dirty="0" smtClean="0"/>
              <a:t>Message passing</a:t>
            </a:r>
          </a:p>
          <a:p>
            <a:pPr lvl="1"/>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Communications Models </a:t>
            </a:r>
          </a:p>
        </p:txBody>
      </p:sp>
      <p:pic>
        <p:nvPicPr>
          <p:cNvPr id="29699" name="Picture 4"/>
          <p:cNvPicPr>
            <a:picLocks noChangeAspect="1" noChangeArrowheads="1"/>
          </p:cNvPicPr>
          <p:nvPr/>
        </p:nvPicPr>
        <p:blipFill>
          <a:blip r:embed="rId3"/>
          <a:srcRect/>
          <a:stretch>
            <a:fillRect/>
          </a:stretch>
        </p:blipFill>
        <p:spPr bwMode="auto">
          <a:xfrm>
            <a:off x="2047875" y="1944688"/>
            <a:ext cx="9680575" cy="571976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23950" y="369888"/>
            <a:ext cx="11906250" cy="768350"/>
          </a:xfrm>
        </p:spPr>
        <p:txBody>
          <a:bodyPr/>
          <a:lstStyle/>
          <a:p>
            <a:pPr eaLnBrk="1" hangingPunct="1"/>
            <a:r>
              <a:rPr lang="en-US" smtClean="0"/>
              <a:t>Producer-Consumer Problem</a:t>
            </a:r>
          </a:p>
        </p:txBody>
      </p:sp>
      <p:sp>
        <p:nvSpPr>
          <p:cNvPr id="31747" name="Rectangle 3"/>
          <p:cNvSpPr>
            <a:spLocks noGrp="1" noChangeArrowheads="1"/>
          </p:cNvSpPr>
          <p:nvPr>
            <p:ph type="body" idx="1"/>
          </p:nvPr>
        </p:nvSpPr>
        <p:spPr>
          <a:xfrm>
            <a:off x="1241425" y="1881188"/>
            <a:ext cx="10002838" cy="5997575"/>
          </a:xfrm>
        </p:spPr>
        <p:txBody>
          <a:bodyPr/>
          <a:lstStyle/>
          <a:p>
            <a:r>
              <a:rPr lang="en-US" smtClean="0"/>
              <a:t>Paradigm for cooperating processes, </a:t>
            </a:r>
            <a:r>
              <a:rPr lang="en-US" i="1" smtClean="0"/>
              <a:t>producer</a:t>
            </a:r>
            <a:r>
              <a:rPr lang="en-US" smtClean="0"/>
              <a:t> process produces information that is consumed by a </a:t>
            </a:r>
            <a:r>
              <a:rPr lang="en-US" i="1" smtClean="0"/>
              <a:t>consumer</a:t>
            </a:r>
            <a:r>
              <a:rPr lang="en-US" smtClean="0"/>
              <a:t> process</a:t>
            </a:r>
          </a:p>
          <a:p>
            <a:pPr lvl="1"/>
            <a:r>
              <a:rPr lang="en-US" i="1" smtClean="0"/>
              <a:t>unbounded-buffer</a:t>
            </a:r>
            <a:r>
              <a:rPr lang="en-US" smtClean="0"/>
              <a:t> places no practical limit on the size of the buffer</a:t>
            </a:r>
          </a:p>
          <a:p>
            <a:pPr lvl="1"/>
            <a:r>
              <a:rPr lang="en-US" i="1" smtClean="0"/>
              <a:t>bounded-buffer</a:t>
            </a:r>
            <a:r>
              <a:rPr lang="en-US" smtClean="0"/>
              <a:t> assumes that there is a fixed buffer size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Objectives</a:t>
            </a:r>
          </a:p>
        </p:txBody>
      </p:sp>
      <p:sp>
        <p:nvSpPr>
          <p:cNvPr id="5123" name="Content Placeholder 2"/>
          <p:cNvSpPr>
            <a:spLocks noGrp="1"/>
          </p:cNvSpPr>
          <p:nvPr>
            <p:ph idx="1"/>
          </p:nvPr>
        </p:nvSpPr>
        <p:spPr>
          <a:xfrm>
            <a:off x="1209675" y="1644650"/>
            <a:ext cx="10234613" cy="6040438"/>
          </a:xfrm>
        </p:spPr>
        <p:txBody>
          <a:bodyPr/>
          <a:lstStyle/>
          <a:p>
            <a:r>
              <a:rPr lang="en-US" smtClean="0"/>
              <a:t>To introduce the notion of a process -- a program in execution, which forms the basis of all computation</a:t>
            </a:r>
          </a:p>
          <a:p>
            <a:endParaRPr lang="en-US" smtClean="0"/>
          </a:p>
          <a:p>
            <a:r>
              <a:rPr lang="en-US" smtClean="0"/>
              <a:t>To describe the various features of processes, including scheduling, creation and termination, and communication</a:t>
            </a:r>
          </a:p>
          <a:p>
            <a:endParaRPr lang="en-US" smtClean="0"/>
          </a:p>
          <a:p>
            <a:r>
              <a:rPr lang="en-US" smtClean="0"/>
              <a:t>To describe communication in client-server systems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76350" y="560388"/>
            <a:ext cx="12111038" cy="609600"/>
          </a:xfrm>
        </p:spPr>
        <p:txBody>
          <a:bodyPr/>
          <a:lstStyle/>
          <a:p>
            <a:pPr eaLnBrk="1" hangingPunct="1"/>
            <a:r>
              <a:rPr lang="en-US" sz="4000" smtClean="0"/>
              <a:t>Bounded-Buffer – </a:t>
            </a:r>
            <a:br>
              <a:rPr lang="en-US" sz="4000" smtClean="0"/>
            </a:br>
            <a:r>
              <a:rPr lang="en-US" sz="4000" smtClean="0"/>
              <a:t>Shared-Memory Solution</a:t>
            </a:r>
          </a:p>
        </p:txBody>
      </p:sp>
      <p:sp>
        <p:nvSpPr>
          <p:cNvPr id="32771" name="Rectangle 3"/>
          <p:cNvSpPr>
            <a:spLocks noGrp="1" noChangeArrowheads="1"/>
          </p:cNvSpPr>
          <p:nvPr>
            <p:ph type="body" idx="1"/>
          </p:nvPr>
        </p:nvSpPr>
        <p:spPr>
          <a:xfrm>
            <a:off x="1793875" y="2024063"/>
            <a:ext cx="10696575" cy="6267450"/>
          </a:xfrm>
        </p:spPr>
        <p:txBody>
          <a:bodyPr/>
          <a:lstStyle/>
          <a:p>
            <a:r>
              <a:rPr lang="en-US" dirty="0" smtClean="0"/>
              <a:t>Shared data</a:t>
            </a:r>
          </a:p>
          <a:p>
            <a:pPr marL="2284413" lvl="3">
              <a:buFontTx/>
              <a:buNone/>
            </a:pPr>
            <a:r>
              <a:rPr lang="en-US" sz="2900" dirty="0" smtClean="0"/>
              <a:t>#define BUFFER_SIZE 10</a:t>
            </a:r>
          </a:p>
          <a:p>
            <a:pPr marL="2284413" lvl="3">
              <a:buFontTx/>
              <a:buNone/>
            </a:pPr>
            <a:r>
              <a:rPr lang="en-US" sz="2900" dirty="0" err="1" smtClean="0"/>
              <a:t>typedef</a:t>
            </a:r>
            <a:r>
              <a:rPr lang="en-US" sz="2900" dirty="0" smtClean="0"/>
              <a:t> </a:t>
            </a:r>
            <a:r>
              <a:rPr lang="en-US" sz="2900" dirty="0" err="1" smtClean="0"/>
              <a:t>struct</a:t>
            </a:r>
            <a:r>
              <a:rPr lang="en-US" sz="2900" dirty="0" smtClean="0"/>
              <a:t> {</a:t>
            </a:r>
          </a:p>
          <a:p>
            <a:pPr marL="2284413" lvl="3">
              <a:buFontTx/>
              <a:buNone/>
            </a:pPr>
            <a:r>
              <a:rPr lang="en-US" sz="2900" dirty="0" smtClean="0"/>
              <a:t>	. . .</a:t>
            </a:r>
          </a:p>
          <a:p>
            <a:pPr marL="2284413" lvl="3">
              <a:buFontTx/>
              <a:buNone/>
            </a:pPr>
            <a:r>
              <a:rPr lang="en-US" sz="2900" dirty="0" smtClean="0"/>
              <a:t>} item;</a:t>
            </a:r>
          </a:p>
          <a:p>
            <a:pPr marL="2284413" lvl="3">
              <a:buFontTx/>
              <a:buNone/>
            </a:pPr>
            <a:endParaRPr lang="en-US" sz="1100" dirty="0" smtClean="0"/>
          </a:p>
          <a:p>
            <a:pPr marL="2284413" lvl="3">
              <a:buFontTx/>
              <a:buNone/>
            </a:pPr>
            <a:r>
              <a:rPr lang="en-US" sz="2900" dirty="0" smtClean="0"/>
              <a:t>item buffer[BUFFER_SIZE];</a:t>
            </a:r>
          </a:p>
          <a:p>
            <a:pPr marL="2284413" lvl="3">
              <a:buFontTx/>
              <a:buNone/>
            </a:pPr>
            <a:r>
              <a:rPr lang="en-US" sz="2900" dirty="0" err="1" smtClean="0"/>
              <a:t>int</a:t>
            </a:r>
            <a:r>
              <a:rPr lang="en-US" sz="2900" dirty="0" smtClean="0"/>
              <a:t> in = 0;</a:t>
            </a:r>
          </a:p>
          <a:p>
            <a:pPr marL="2284413" lvl="3">
              <a:buFontTx/>
              <a:buNone/>
            </a:pPr>
            <a:r>
              <a:rPr lang="en-US" sz="2900" dirty="0" err="1" smtClean="0"/>
              <a:t>int</a:t>
            </a:r>
            <a:r>
              <a:rPr lang="en-US" sz="2900" dirty="0" smtClean="0"/>
              <a:t> out = 0;</a:t>
            </a:r>
          </a:p>
          <a:p>
            <a:pPr marL="2284413" lvl="3">
              <a:buFontTx/>
              <a:buNone/>
            </a:pPr>
            <a:endParaRPr lang="en-US" sz="1100" dirty="0" smtClean="0"/>
          </a:p>
          <a:p>
            <a:pPr marL="2284413" lvl="3">
              <a:buFontTx/>
              <a:buNone/>
            </a:pPr>
            <a:r>
              <a:rPr lang="en-US" sz="2900" b="1" dirty="0" smtClean="0"/>
              <a:t>Solution works for </a:t>
            </a:r>
            <a:r>
              <a:rPr lang="en-US" sz="2900" b="1" smtClean="0"/>
              <a:t>Buffer_size-1 items</a:t>
            </a:r>
            <a:endParaRPr lang="en-US" sz="2900"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76400" y="369888"/>
            <a:ext cx="11353800" cy="768350"/>
          </a:xfrm>
        </p:spPr>
        <p:txBody>
          <a:bodyPr/>
          <a:lstStyle/>
          <a:p>
            <a:pPr eaLnBrk="1" hangingPunct="1"/>
            <a:r>
              <a:rPr lang="en-US" smtClean="0"/>
              <a:t>Bounded-Buffer – Producer</a:t>
            </a:r>
          </a:p>
        </p:txBody>
      </p:sp>
      <p:sp>
        <p:nvSpPr>
          <p:cNvPr id="33795" name="Rectangle 3"/>
          <p:cNvSpPr>
            <a:spLocks noGrp="1" noChangeArrowheads="1"/>
          </p:cNvSpPr>
          <p:nvPr>
            <p:ph type="body" idx="1"/>
          </p:nvPr>
        </p:nvSpPr>
        <p:spPr>
          <a:xfrm>
            <a:off x="1265238" y="1905000"/>
            <a:ext cx="11026775" cy="5976938"/>
          </a:xfrm>
        </p:spPr>
        <p:txBody>
          <a:bodyPr/>
          <a:lstStyle/>
          <a:p>
            <a:pPr>
              <a:buFont typeface="Monotype Sorts" charset="2"/>
              <a:buNone/>
            </a:pPr>
            <a:endParaRPr lang="en-US" sz="2900" smtClean="0">
              <a:latin typeface="Monaco" charset="0"/>
            </a:endParaRPr>
          </a:p>
          <a:p>
            <a:pPr>
              <a:buFont typeface="Monotype Sorts" charset="2"/>
              <a:buNone/>
            </a:pPr>
            <a:r>
              <a:rPr lang="en-US" sz="2900" smtClean="0">
                <a:latin typeface="Monaco" charset="0"/>
              </a:rPr>
              <a:t>	while (true) {</a:t>
            </a:r>
            <a:br>
              <a:rPr lang="en-US" sz="2900" smtClean="0">
                <a:latin typeface="Monaco" charset="0"/>
              </a:rPr>
            </a:br>
            <a:r>
              <a:rPr lang="en-US" sz="2900" smtClean="0">
                <a:latin typeface="Monaco" charset="0"/>
              </a:rPr>
              <a:t>   /* Produce an item */</a:t>
            </a:r>
          </a:p>
          <a:p>
            <a:pPr>
              <a:buFont typeface="Monotype Sorts" charset="2"/>
              <a:buNone/>
            </a:pPr>
            <a:r>
              <a:rPr lang="en-US" sz="2900" smtClean="0">
                <a:latin typeface="Monaco" charset="0"/>
              </a:rPr>
              <a:t>        while (((in = (in + 1) % BUFFER SIZE count)  == out)</a:t>
            </a:r>
          </a:p>
          <a:p>
            <a:pPr>
              <a:buFont typeface="Monotype Sorts" charset="2"/>
              <a:buNone/>
            </a:pPr>
            <a:r>
              <a:rPr lang="en-US" sz="2900" smtClean="0">
                <a:latin typeface="Monaco" charset="0"/>
              </a:rPr>
              <a:t>	     ;   /* do nothing -- no free buffers */</a:t>
            </a:r>
          </a:p>
          <a:p>
            <a:pPr>
              <a:buFont typeface="Monotype Sorts" charset="2"/>
              <a:buNone/>
            </a:pPr>
            <a:r>
              <a:rPr lang="en-US" sz="2900" smtClean="0">
                <a:latin typeface="Monaco" charset="0"/>
              </a:rPr>
              <a:t>	    buffer[in] = item;</a:t>
            </a:r>
          </a:p>
          <a:p>
            <a:pPr>
              <a:buFont typeface="Monotype Sorts" charset="2"/>
              <a:buNone/>
            </a:pPr>
            <a:r>
              <a:rPr lang="en-US" sz="2900" smtClean="0">
                <a:latin typeface="Monaco" charset="0"/>
              </a:rPr>
              <a:t>	    in = (in + 1) % BUFFER SIZE;</a:t>
            </a:r>
          </a:p>
          <a:p>
            <a:pPr>
              <a:buFont typeface="Monotype Sorts" charset="2"/>
              <a:buNone/>
            </a:pPr>
            <a:r>
              <a:rPr lang="en-US" sz="2900" smtClean="0">
                <a:latin typeface="Monaco" charset="0"/>
              </a:rPr>
              <a:t>     }</a:t>
            </a:r>
          </a:p>
          <a:p>
            <a:pPr>
              <a:buFont typeface="Monotype Sorts" charset="2"/>
              <a:buNone/>
            </a:pPr>
            <a:endParaRPr lang="en-US" sz="2900" smtClean="0">
              <a:latin typeface="Monaco" charset="0"/>
            </a:endParaRPr>
          </a:p>
          <a:p>
            <a:pPr>
              <a:buFont typeface="Monotype Sorts" charset="2"/>
              <a:buNone/>
            </a:pPr>
            <a:endParaRPr lang="en-US" sz="2900" smtClean="0"/>
          </a:p>
          <a:p>
            <a:pPr>
              <a:buFont typeface="Monotype Sorts" charset="2"/>
              <a:buNone/>
            </a:pPr>
            <a:r>
              <a:rPr lang="en-US" sz="2300" smtClean="0"/>
              <a:t>	</a:t>
            </a:r>
          </a:p>
          <a:p>
            <a:pPr marL="10240963" lvl="4">
              <a:buFontTx/>
              <a:buNone/>
            </a:pPr>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Bounded Buffer – Consumer</a:t>
            </a:r>
          </a:p>
        </p:txBody>
      </p:sp>
      <p:sp>
        <p:nvSpPr>
          <p:cNvPr id="34819" name="Rectangle 3"/>
          <p:cNvSpPr>
            <a:spLocks noGrp="1" noChangeArrowheads="1"/>
          </p:cNvSpPr>
          <p:nvPr>
            <p:ph type="body" idx="1"/>
          </p:nvPr>
        </p:nvSpPr>
        <p:spPr>
          <a:xfrm>
            <a:off x="2714625" y="2000250"/>
            <a:ext cx="9237663" cy="5881688"/>
          </a:xfrm>
        </p:spPr>
        <p:txBody>
          <a:bodyPr/>
          <a:lstStyle/>
          <a:p>
            <a:pPr>
              <a:buFont typeface="Monotype Sorts" charset="2"/>
              <a:buNone/>
            </a:pPr>
            <a:r>
              <a:rPr lang="en-US" smtClean="0">
                <a:latin typeface="Monaco" charset="0"/>
              </a:rPr>
              <a:t>	</a:t>
            </a:r>
            <a:r>
              <a:rPr lang="en-US" sz="2900" smtClean="0">
                <a:latin typeface="Monaco" charset="0"/>
              </a:rPr>
              <a:t>while (true) {</a:t>
            </a:r>
          </a:p>
          <a:p>
            <a:pPr>
              <a:buFont typeface="Monotype Sorts" charset="2"/>
              <a:buNone/>
            </a:pPr>
            <a:r>
              <a:rPr lang="en-US" sz="2900" smtClean="0">
                <a:latin typeface="Monaco" charset="0"/>
              </a:rPr>
              <a:t>          while (in == out)</a:t>
            </a:r>
          </a:p>
          <a:p>
            <a:pPr>
              <a:buFont typeface="Monotype Sorts" charset="2"/>
              <a:buNone/>
            </a:pPr>
            <a:r>
              <a:rPr lang="en-US" sz="2900" smtClean="0">
                <a:latin typeface="Monaco" charset="0"/>
              </a:rPr>
              <a:t>                 ; // do nothing -- nothing to consume</a:t>
            </a:r>
          </a:p>
          <a:p>
            <a:pPr>
              <a:buFont typeface="Monotype Sorts" charset="2"/>
              <a:buNone/>
            </a:pPr>
            <a:endParaRPr lang="en-US" sz="2900" smtClean="0">
              <a:latin typeface="Monaco" charset="0"/>
            </a:endParaRPr>
          </a:p>
          <a:p>
            <a:pPr>
              <a:buFont typeface="Monotype Sorts" charset="2"/>
              <a:buNone/>
            </a:pPr>
            <a:r>
              <a:rPr lang="en-US" sz="2900" smtClean="0">
                <a:latin typeface="Monaco" charset="0"/>
              </a:rPr>
              <a:t>	     // remove an item from the buffer</a:t>
            </a:r>
          </a:p>
          <a:p>
            <a:pPr>
              <a:buFont typeface="Monotype Sorts" charset="2"/>
              <a:buNone/>
            </a:pPr>
            <a:r>
              <a:rPr lang="en-US" sz="2900" smtClean="0">
                <a:latin typeface="Monaco" charset="0"/>
              </a:rPr>
              <a:t>	     item = buffer[out];</a:t>
            </a:r>
          </a:p>
          <a:p>
            <a:pPr>
              <a:buFont typeface="Monotype Sorts" charset="2"/>
              <a:buNone/>
            </a:pPr>
            <a:r>
              <a:rPr lang="en-US" sz="2900" smtClean="0">
                <a:latin typeface="Monaco" charset="0"/>
              </a:rPr>
              <a:t>	     out = (out + 1) % BUFFER SIZE;</a:t>
            </a:r>
          </a:p>
          <a:p>
            <a:pPr>
              <a:buFont typeface="Monotype Sorts" charset="2"/>
              <a:buNone/>
            </a:pPr>
            <a:r>
              <a:rPr lang="en-US" sz="2900" smtClean="0">
                <a:latin typeface="Monaco" charset="0"/>
              </a:rPr>
              <a:t>	return item;</a:t>
            </a:r>
          </a:p>
          <a:p>
            <a:pPr>
              <a:buFont typeface="Monotype Sorts" charset="2"/>
              <a:buNone/>
            </a:pPr>
            <a:r>
              <a:rPr lang="en-US" sz="2900" i="1" smtClean="0">
                <a:latin typeface="Monaco" charset="0"/>
              </a:rPr>
              <a:t>     </a:t>
            </a:r>
            <a:r>
              <a:rPr lang="en-US" sz="2900" smtClean="0">
                <a:latin typeface="Monaco"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22338" y="395288"/>
            <a:ext cx="12344400" cy="768350"/>
          </a:xfrm>
        </p:spPr>
        <p:txBody>
          <a:bodyPr/>
          <a:lstStyle/>
          <a:p>
            <a:pPr eaLnBrk="1" hangingPunct="1"/>
            <a:r>
              <a:rPr lang="en-US" sz="3600" smtClean="0"/>
              <a:t>Interprocess Communication – </a:t>
            </a:r>
            <a:br>
              <a:rPr lang="en-US" sz="3600" smtClean="0"/>
            </a:br>
            <a:r>
              <a:rPr lang="en-US" sz="3600" smtClean="0"/>
              <a:t>Message Passing</a:t>
            </a:r>
          </a:p>
        </p:txBody>
      </p:sp>
      <p:sp>
        <p:nvSpPr>
          <p:cNvPr id="35843" name="Rectangle 3"/>
          <p:cNvSpPr>
            <a:spLocks noGrp="1" noChangeArrowheads="1"/>
          </p:cNvSpPr>
          <p:nvPr>
            <p:ph type="body" idx="1"/>
          </p:nvPr>
        </p:nvSpPr>
        <p:spPr>
          <a:xfrm>
            <a:off x="1209675" y="1644650"/>
            <a:ext cx="11542713" cy="6040438"/>
          </a:xfrm>
        </p:spPr>
        <p:txBody>
          <a:bodyPr/>
          <a:lstStyle/>
          <a:p>
            <a:pPr>
              <a:lnSpc>
                <a:spcPct val="90000"/>
              </a:lnSpc>
            </a:pPr>
            <a:r>
              <a:rPr lang="en-US" smtClean="0"/>
              <a:t>Mechanism for processes to communicate and to synchronize their actions</a:t>
            </a:r>
          </a:p>
          <a:p>
            <a:pPr>
              <a:lnSpc>
                <a:spcPct val="90000"/>
              </a:lnSpc>
            </a:pPr>
            <a:r>
              <a:rPr lang="en-US" smtClean="0"/>
              <a:t>Message system – processes communicate with each other without resorting to shared variables</a:t>
            </a:r>
          </a:p>
          <a:p>
            <a:pPr>
              <a:lnSpc>
                <a:spcPct val="90000"/>
              </a:lnSpc>
            </a:pPr>
            <a:r>
              <a:rPr lang="en-US" smtClean="0"/>
              <a:t>IPC facility provides two operations:</a:t>
            </a:r>
          </a:p>
          <a:p>
            <a:pPr lvl="1">
              <a:lnSpc>
                <a:spcPct val="90000"/>
              </a:lnSpc>
            </a:pPr>
            <a:r>
              <a:rPr lang="en-US" b="1" smtClean="0"/>
              <a:t>send</a:t>
            </a:r>
            <a:r>
              <a:rPr lang="en-US" smtClean="0"/>
              <a:t>(</a:t>
            </a:r>
            <a:r>
              <a:rPr lang="en-US" i="1" smtClean="0"/>
              <a:t>message</a:t>
            </a:r>
            <a:r>
              <a:rPr lang="en-US" smtClean="0"/>
              <a:t>) – message size fixed or variable </a:t>
            </a:r>
          </a:p>
          <a:p>
            <a:pPr lvl="1">
              <a:lnSpc>
                <a:spcPct val="90000"/>
              </a:lnSpc>
            </a:pPr>
            <a:r>
              <a:rPr lang="en-US" b="1" smtClean="0"/>
              <a:t>receive</a:t>
            </a:r>
            <a:r>
              <a:rPr lang="en-US" smtClean="0"/>
              <a:t>(</a:t>
            </a:r>
            <a:r>
              <a:rPr lang="en-US" i="1" smtClean="0"/>
              <a:t>message</a:t>
            </a:r>
            <a:r>
              <a:rPr lang="en-US" smtClean="0"/>
              <a:t>)</a:t>
            </a:r>
          </a:p>
          <a:p>
            <a:pPr>
              <a:lnSpc>
                <a:spcPct val="90000"/>
              </a:lnSpc>
            </a:pPr>
            <a:r>
              <a:rPr lang="en-US" smtClean="0"/>
              <a:t>If </a:t>
            </a:r>
            <a:r>
              <a:rPr lang="en-US" i="1" smtClean="0"/>
              <a:t>P</a:t>
            </a:r>
            <a:r>
              <a:rPr lang="en-US" smtClean="0"/>
              <a:t> and </a:t>
            </a:r>
            <a:r>
              <a:rPr lang="en-US" i="1" smtClean="0"/>
              <a:t>Q</a:t>
            </a:r>
            <a:r>
              <a:rPr lang="en-US" smtClean="0"/>
              <a:t> wish to communicate, they need to:</a:t>
            </a:r>
          </a:p>
          <a:p>
            <a:pPr lvl="1">
              <a:lnSpc>
                <a:spcPct val="90000"/>
              </a:lnSpc>
            </a:pPr>
            <a:r>
              <a:rPr lang="en-US" smtClean="0"/>
              <a:t>establish a </a:t>
            </a:r>
            <a:r>
              <a:rPr lang="en-US" i="1" smtClean="0"/>
              <a:t>communication</a:t>
            </a:r>
            <a:r>
              <a:rPr lang="en-US" smtClean="0"/>
              <a:t> </a:t>
            </a:r>
            <a:r>
              <a:rPr lang="en-US" i="1" smtClean="0"/>
              <a:t>link</a:t>
            </a:r>
            <a:r>
              <a:rPr lang="en-US" smtClean="0"/>
              <a:t> between them</a:t>
            </a:r>
          </a:p>
          <a:p>
            <a:pPr lvl="1">
              <a:lnSpc>
                <a:spcPct val="90000"/>
              </a:lnSpc>
            </a:pPr>
            <a:r>
              <a:rPr lang="en-US" smtClean="0"/>
              <a:t>exchange messages via send/receive</a:t>
            </a:r>
          </a:p>
          <a:p>
            <a:pPr>
              <a:lnSpc>
                <a:spcPct val="90000"/>
              </a:lnSpc>
            </a:pPr>
            <a:r>
              <a:rPr lang="en-US" smtClean="0"/>
              <a:t>Implementation of communication link</a:t>
            </a:r>
          </a:p>
          <a:p>
            <a:pPr lvl="1">
              <a:lnSpc>
                <a:spcPct val="90000"/>
              </a:lnSpc>
            </a:pPr>
            <a:r>
              <a:rPr lang="en-US" smtClean="0"/>
              <a:t>physical (e.g., shared memory, hardware bus)</a:t>
            </a:r>
          </a:p>
          <a:p>
            <a:pPr lvl="1">
              <a:lnSpc>
                <a:spcPct val="90000"/>
              </a:lnSpc>
            </a:pPr>
            <a:r>
              <a:rPr lang="en-US" smtClean="0"/>
              <a:t>logical (e.g., logical properties)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604963" y="369888"/>
            <a:ext cx="11425237" cy="768350"/>
          </a:xfrm>
        </p:spPr>
        <p:txBody>
          <a:bodyPr/>
          <a:lstStyle/>
          <a:p>
            <a:pPr eaLnBrk="1" hangingPunct="1"/>
            <a:r>
              <a:rPr lang="en-US" smtClean="0"/>
              <a:t>Implementation Questions</a:t>
            </a:r>
          </a:p>
        </p:txBody>
      </p:sp>
      <p:sp>
        <p:nvSpPr>
          <p:cNvPr id="36867" name="Rectangle 3"/>
          <p:cNvSpPr>
            <a:spLocks noGrp="1" noChangeArrowheads="1"/>
          </p:cNvSpPr>
          <p:nvPr>
            <p:ph type="body" idx="1"/>
          </p:nvPr>
        </p:nvSpPr>
        <p:spPr>
          <a:xfrm>
            <a:off x="1209675" y="1644650"/>
            <a:ext cx="11499850" cy="6040438"/>
          </a:xfrm>
        </p:spPr>
        <p:txBody>
          <a:bodyPr/>
          <a:lstStyle/>
          <a:p>
            <a:r>
              <a:rPr lang="en-US" smtClean="0"/>
              <a:t>How are links established?</a:t>
            </a:r>
          </a:p>
          <a:p>
            <a:r>
              <a:rPr lang="en-US" smtClean="0"/>
              <a:t>Can a link be associated with more than two processes?</a:t>
            </a:r>
          </a:p>
          <a:p>
            <a:r>
              <a:rPr lang="en-US" smtClean="0"/>
              <a:t>How many links can there be between every pair of communicating processes?</a:t>
            </a:r>
          </a:p>
          <a:p>
            <a:r>
              <a:rPr lang="en-US" smtClean="0"/>
              <a:t>What is the capacity of a link?</a:t>
            </a:r>
          </a:p>
          <a:p>
            <a:r>
              <a:rPr lang="en-US" smtClean="0"/>
              <a:t>Is the size of a message that the link can accommodate fixed or variable?</a:t>
            </a:r>
          </a:p>
          <a:p>
            <a:r>
              <a:rPr lang="en-US" smtClean="0"/>
              <a:t>Is a link unidirectional or bi-directional?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Direct Communication</a:t>
            </a:r>
          </a:p>
        </p:txBody>
      </p:sp>
      <p:sp>
        <p:nvSpPr>
          <p:cNvPr id="37891" name="Rectangle 3"/>
          <p:cNvSpPr>
            <a:spLocks noGrp="1" noChangeArrowheads="1"/>
          </p:cNvSpPr>
          <p:nvPr>
            <p:ph type="body" idx="1"/>
          </p:nvPr>
        </p:nvSpPr>
        <p:spPr>
          <a:xfrm>
            <a:off x="1209675" y="1644650"/>
            <a:ext cx="11453813" cy="6040438"/>
          </a:xfrm>
        </p:spPr>
        <p:txBody>
          <a:bodyPr/>
          <a:lstStyle/>
          <a:p>
            <a:r>
              <a:rPr lang="en-US" dirty="0" smtClean="0"/>
              <a:t>Processes must name each other explicitly:</a:t>
            </a:r>
          </a:p>
          <a:p>
            <a:pPr lvl="1"/>
            <a:r>
              <a:rPr lang="en-US" b="1" dirty="0" smtClean="0"/>
              <a:t>send</a:t>
            </a:r>
            <a:r>
              <a:rPr lang="en-US" dirty="0" smtClean="0"/>
              <a:t> (</a:t>
            </a:r>
            <a:r>
              <a:rPr lang="en-US" i="1" dirty="0" smtClean="0"/>
              <a:t>P, message</a:t>
            </a:r>
            <a:r>
              <a:rPr lang="en-US" dirty="0" smtClean="0"/>
              <a:t>) – send a message to process P</a:t>
            </a:r>
          </a:p>
          <a:p>
            <a:pPr lvl="1"/>
            <a:r>
              <a:rPr lang="en-US" b="1" dirty="0" smtClean="0"/>
              <a:t>receive</a:t>
            </a:r>
            <a:r>
              <a:rPr lang="en-US" dirty="0" smtClean="0"/>
              <a:t>(</a:t>
            </a:r>
            <a:r>
              <a:rPr lang="en-US" i="1" dirty="0" smtClean="0"/>
              <a:t>Q, message</a:t>
            </a:r>
            <a:r>
              <a:rPr lang="en-US" dirty="0" smtClean="0"/>
              <a:t>) – receive a message from process Q</a:t>
            </a:r>
          </a:p>
          <a:p>
            <a:pPr lvl="1"/>
            <a:endParaRPr lang="en-US" dirty="0" smtClean="0"/>
          </a:p>
          <a:p>
            <a:r>
              <a:rPr lang="en-US" dirty="0" smtClean="0"/>
              <a:t>Properties of communication link</a:t>
            </a:r>
          </a:p>
          <a:p>
            <a:pPr lvl="1"/>
            <a:r>
              <a:rPr lang="en-US" dirty="0" smtClean="0"/>
              <a:t>Links are established automatically</a:t>
            </a:r>
          </a:p>
          <a:p>
            <a:pPr lvl="1"/>
            <a:r>
              <a:rPr lang="en-US" dirty="0" smtClean="0"/>
              <a:t>A link is associated with exactly one pair of communicating processes</a:t>
            </a:r>
          </a:p>
          <a:p>
            <a:pPr lvl="1"/>
            <a:r>
              <a:rPr lang="en-US" dirty="0" smtClean="0"/>
              <a:t>Between each pair there exists exactly one link</a:t>
            </a:r>
          </a:p>
          <a:p>
            <a:pPr lvl="1"/>
            <a:r>
              <a:rPr lang="en-US" dirty="0" smtClean="0"/>
              <a:t>The link may be unidirectional, but is usually bi-directional</a:t>
            </a:r>
          </a:p>
          <a:p>
            <a:pPr lvl="1"/>
            <a:endParaRPr lang="en-US" dirty="0"/>
          </a:p>
          <a:p>
            <a:pPr lvl="1"/>
            <a:r>
              <a:rPr lang="en-US" dirty="0" smtClean="0"/>
              <a:t>This exhibits symmetry in addressing.</a:t>
            </a:r>
          </a:p>
          <a:p>
            <a:pPr lvl="1"/>
            <a:r>
              <a:rPr lang="en-US" dirty="0" smtClean="0"/>
              <a:t>Asymmetry in addressing also possible through receiver.</a:t>
            </a:r>
          </a:p>
          <a:p>
            <a:pPr lvl="2"/>
            <a:r>
              <a:rPr lang="en-US" dirty="0" smtClean="0"/>
              <a:t>Send(</a:t>
            </a:r>
            <a:r>
              <a:rPr lang="en-US" dirty="0" err="1" smtClean="0"/>
              <a:t>P,message</a:t>
            </a:r>
            <a:r>
              <a:rPr lang="en-US" dirty="0" smtClean="0"/>
              <a:t>) &amp;  receive(</a:t>
            </a:r>
            <a:r>
              <a:rPr lang="en-US" dirty="0" err="1" smtClean="0"/>
              <a:t>id,message</a:t>
            </a:r>
            <a:r>
              <a:rPr lang="en-US" dirty="0" smtClean="0"/>
              <a:t>)</a:t>
            </a:r>
          </a:p>
          <a:p>
            <a:pPr lvl="1"/>
            <a:r>
              <a:rPr lang="en-US" dirty="0" err="1" smtClean="0"/>
              <a:t>Disdvantages</a:t>
            </a:r>
            <a:r>
              <a:rPr lang="en-US" dirty="0" smtClean="0"/>
              <a:t>: limited modularity of resulting process definitions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Indirect Communication</a:t>
            </a:r>
          </a:p>
        </p:txBody>
      </p:sp>
      <p:sp>
        <p:nvSpPr>
          <p:cNvPr id="38915" name="Rectangle 3"/>
          <p:cNvSpPr>
            <a:spLocks noGrp="1" noChangeArrowheads="1"/>
          </p:cNvSpPr>
          <p:nvPr>
            <p:ph type="body" idx="1"/>
          </p:nvPr>
        </p:nvSpPr>
        <p:spPr>
          <a:xfrm>
            <a:off x="1209675" y="1662113"/>
            <a:ext cx="11395075" cy="5545137"/>
          </a:xfrm>
        </p:spPr>
        <p:txBody>
          <a:bodyPr/>
          <a:lstStyle/>
          <a:p>
            <a:r>
              <a:rPr lang="en-US" smtClean="0"/>
              <a:t>Messages are directed and received from mailboxes (also referred to as ports)</a:t>
            </a:r>
          </a:p>
          <a:p>
            <a:pPr lvl="1"/>
            <a:r>
              <a:rPr lang="en-US" smtClean="0"/>
              <a:t>Each mailbox has a unique id</a:t>
            </a:r>
          </a:p>
          <a:p>
            <a:pPr lvl="1"/>
            <a:r>
              <a:rPr lang="en-US" smtClean="0"/>
              <a:t>Processes can communicate only if they share a mailbox</a:t>
            </a:r>
          </a:p>
          <a:p>
            <a:pPr lvl="1"/>
            <a:endParaRPr lang="en-US" smtClean="0"/>
          </a:p>
          <a:p>
            <a:r>
              <a:rPr lang="en-US" smtClean="0"/>
              <a:t>Properties of communication link</a:t>
            </a:r>
          </a:p>
          <a:p>
            <a:pPr lvl="1"/>
            <a:r>
              <a:rPr lang="en-US" smtClean="0"/>
              <a:t>Link established only if processes share a common mailbox</a:t>
            </a:r>
          </a:p>
          <a:p>
            <a:pPr lvl="1"/>
            <a:r>
              <a:rPr lang="en-US" smtClean="0"/>
              <a:t>A link may be associated with many processes</a:t>
            </a:r>
          </a:p>
          <a:p>
            <a:pPr lvl="1"/>
            <a:r>
              <a:rPr lang="en-US" smtClean="0"/>
              <a:t>Each pair of processes may share several communication links</a:t>
            </a:r>
          </a:p>
          <a:p>
            <a:pPr lvl="1"/>
            <a:r>
              <a:rPr lang="en-US" smtClean="0"/>
              <a:t>Link may be unidirectional or bi-directional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Indirect Communication</a:t>
            </a:r>
          </a:p>
        </p:txBody>
      </p:sp>
      <p:sp>
        <p:nvSpPr>
          <p:cNvPr id="39939" name="Rectangle 3"/>
          <p:cNvSpPr>
            <a:spLocks noGrp="1" noChangeArrowheads="1"/>
          </p:cNvSpPr>
          <p:nvPr>
            <p:ph type="body" idx="1"/>
          </p:nvPr>
        </p:nvSpPr>
        <p:spPr>
          <a:xfrm>
            <a:off x="1209675" y="1662113"/>
            <a:ext cx="11371263" cy="5094287"/>
          </a:xfrm>
        </p:spPr>
        <p:txBody>
          <a:bodyPr/>
          <a:lstStyle/>
          <a:p>
            <a:r>
              <a:rPr lang="en-US" dirty="0" smtClean="0"/>
              <a:t>Mailbox may be owned- Process or OS.</a:t>
            </a:r>
          </a:p>
          <a:p>
            <a:r>
              <a:rPr lang="en-US" dirty="0" smtClean="0"/>
              <a:t>Process that creates a mailbox is  that mailbox’s owner by default.</a:t>
            </a:r>
          </a:p>
          <a:p>
            <a:r>
              <a:rPr lang="en-US" dirty="0" smtClean="0"/>
              <a:t>Owner receives messages through this mailbox.</a:t>
            </a:r>
          </a:p>
          <a:p>
            <a:endParaRPr lang="en-US" dirty="0"/>
          </a:p>
          <a:p>
            <a:r>
              <a:rPr lang="en-US" dirty="0" smtClean="0"/>
              <a:t>Operations for OS:</a:t>
            </a:r>
          </a:p>
          <a:p>
            <a:pPr lvl="1"/>
            <a:r>
              <a:rPr lang="en-US" dirty="0" smtClean="0"/>
              <a:t>create a new mailbox</a:t>
            </a:r>
          </a:p>
          <a:p>
            <a:pPr lvl="1"/>
            <a:r>
              <a:rPr lang="en-US" dirty="0" smtClean="0"/>
              <a:t>send and receive messages through mailbox</a:t>
            </a:r>
          </a:p>
          <a:p>
            <a:pPr lvl="1"/>
            <a:r>
              <a:rPr lang="en-US" dirty="0" smtClean="0"/>
              <a:t>destroy a mailbox</a:t>
            </a:r>
          </a:p>
          <a:p>
            <a:pPr lvl="1"/>
            <a:endParaRPr lang="en-US" dirty="0" smtClean="0"/>
          </a:p>
          <a:p>
            <a:r>
              <a:rPr lang="en-US" dirty="0" smtClean="0"/>
              <a:t>Primitives are defined as:</a:t>
            </a:r>
          </a:p>
          <a:p>
            <a:pPr>
              <a:buFont typeface="Monotype Sorts" charset="2"/>
              <a:buNone/>
            </a:pPr>
            <a:r>
              <a:rPr lang="en-US" dirty="0" smtClean="0"/>
              <a:t>	</a:t>
            </a:r>
            <a:r>
              <a:rPr lang="en-US" b="1" dirty="0" smtClean="0"/>
              <a:t>send</a:t>
            </a:r>
            <a:r>
              <a:rPr lang="en-US" dirty="0" smtClean="0"/>
              <a:t>(</a:t>
            </a:r>
            <a:r>
              <a:rPr lang="en-US" i="1" dirty="0" smtClean="0"/>
              <a:t>A, message</a:t>
            </a:r>
            <a:r>
              <a:rPr lang="en-US" dirty="0" smtClean="0"/>
              <a:t>) – send a message to mailbox A</a:t>
            </a:r>
          </a:p>
          <a:p>
            <a:pPr>
              <a:buFont typeface="Monotype Sorts" charset="2"/>
              <a:buNone/>
            </a:pPr>
            <a:r>
              <a:rPr lang="en-US" dirty="0" smtClean="0"/>
              <a:t>	</a:t>
            </a:r>
            <a:r>
              <a:rPr lang="en-US" b="1" dirty="0" smtClean="0"/>
              <a:t>receive</a:t>
            </a:r>
            <a:r>
              <a:rPr lang="en-US" dirty="0" smtClean="0"/>
              <a:t>(</a:t>
            </a:r>
            <a:r>
              <a:rPr lang="en-US" i="1" dirty="0" smtClean="0"/>
              <a:t>A, message</a:t>
            </a:r>
            <a:r>
              <a:rPr lang="en-US" dirty="0" smtClean="0"/>
              <a:t>) – receive a message from mailbox 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14450" y="369888"/>
            <a:ext cx="11715750" cy="768350"/>
          </a:xfrm>
        </p:spPr>
        <p:txBody>
          <a:bodyPr/>
          <a:lstStyle/>
          <a:p>
            <a:pPr eaLnBrk="1" hangingPunct="1"/>
            <a:r>
              <a:rPr lang="en-US" smtClean="0"/>
              <a:t>Indirect Communication</a:t>
            </a:r>
          </a:p>
        </p:txBody>
      </p:sp>
      <p:sp>
        <p:nvSpPr>
          <p:cNvPr id="40963" name="Rectangle 3"/>
          <p:cNvSpPr>
            <a:spLocks noGrp="1" noChangeArrowheads="1"/>
          </p:cNvSpPr>
          <p:nvPr>
            <p:ph type="body" idx="1"/>
          </p:nvPr>
        </p:nvSpPr>
        <p:spPr>
          <a:xfrm>
            <a:off x="1209675" y="1644650"/>
            <a:ext cx="11542713" cy="6040438"/>
          </a:xfrm>
        </p:spPr>
        <p:txBody>
          <a:bodyPr/>
          <a:lstStyle/>
          <a:p>
            <a:r>
              <a:rPr lang="en-US" smtClean="0"/>
              <a:t>Mailbox sharing</a:t>
            </a:r>
          </a:p>
          <a:p>
            <a:pPr lvl="1"/>
            <a:r>
              <a:rPr lang="en-US" i="1" smtClean="0"/>
              <a:t>P</a:t>
            </a:r>
            <a:r>
              <a:rPr lang="en-US" i="1" baseline="-25000" smtClean="0"/>
              <a:t>1</a:t>
            </a:r>
            <a:r>
              <a:rPr lang="en-US" i="1" smtClean="0"/>
              <a:t>, P</a:t>
            </a:r>
            <a:r>
              <a:rPr lang="en-US" i="1" baseline="-25000" smtClean="0"/>
              <a:t>2</a:t>
            </a:r>
            <a:r>
              <a:rPr lang="en-US" i="1" smtClean="0"/>
              <a:t>,</a:t>
            </a:r>
            <a:r>
              <a:rPr lang="en-US" smtClean="0"/>
              <a:t> and</a:t>
            </a:r>
            <a:r>
              <a:rPr lang="en-US" i="1" smtClean="0"/>
              <a:t> P</a:t>
            </a:r>
            <a:r>
              <a:rPr lang="en-US" i="1" baseline="-25000" smtClean="0"/>
              <a:t>3</a:t>
            </a:r>
            <a:r>
              <a:rPr lang="en-US" smtClean="0"/>
              <a:t> share mailbox A</a:t>
            </a:r>
          </a:p>
          <a:p>
            <a:pPr lvl="1"/>
            <a:r>
              <a:rPr lang="en-US" i="1" smtClean="0"/>
              <a:t>P</a:t>
            </a:r>
            <a:r>
              <a:rPr lang="en-US" i="1" baseline="-25000" smtClean="0"/>
              <a:t>1</a:t>
            </a:r>
            <a:r>
              <a:rPr lang="en-US" smtClean="0"/>
              <a:t>, sends; </a:t>
            </a:r>
            <a:r>
              <a:rPr lang="en-US" i="1" smtClean="0"/>
              <a:t>P</a:t>
            </a:r>
            <a:r>
              <a:rPr lang="en-US" i="1" baseline="-25000" smtClean="0"/>
              <a:t>2</a:t>
            </a:r>
            <a:r>
              <a:rPr lang="en-US" i="1" smtClean="0"/>
              <a:t> </a:t>
            </a:r>
            <a:r>
              <a:rPr lang="en-US" smtClean="0"/>
              <a:t>and</a:t>
            </a:r>
            <a:r>
              <a:rPr lang="en-US" i="1" smtClean="0"/>
              <a:t> P</a:t>
            </a:r>
            <a:r>
              <a:rPr lang="en-US" i="1" baseline="-25000" smtClean="0"/>
              <a:t>3</a:t>
            </a:r>
            <a:r>
              <a:rPr lang="en-US" smtClean="0"/>
              <a:t> receive</a:t>
            </a:r>
          </a:p>
          <a:p>
            <a:pPr lvl="1"/>
            <a:r>
              <a:rPr lang="en-US" smtClean="0"/>
              <a:t>Who gets the message?</a:t>
            </a:r>
          </a:p>
          <a:p>
            <a:pPr lvl="1"/>
            <a:endParaRPr lang="en-US" smtClean="0"/>
          </a:p>
          <a:p>
            <a:r>
              <a:rPr lang="en-US" smtClean="0"/>
              <a:t>Solutions</a:t>
            </a:r>
          </a:p>
          <a:p>
            <a:pPr lvl="1"/>
            <a:r>
              <a:rPr lang="en-US" smtClean="0"/>
              <a:t>Allow a link to be associated with at most two processes</a:t>
            </a:r>
          </a:p>
          <a:p>
            <a:pPr lvl="1"/>
            <a:r>
              <a:rPr lang="en-US" smtClean="0"/>
              <a:t>Allow only one process at a time to execute a receive operation</a:t>
            </a:r>
          </a:p>
          <a:p>
            <a:pPr lvl="1"/>
            <a:r>
              <a:rPr lang="en-US" smtClean="0"/>
              <a:t>Allow the system to select arbitrarily the receiver.  Sender is notified who the receiver was.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Synchronization</a:t>
            </a:r>
          </a:p>
        </p:txBody>
      </p:sp>
      <p:sp>
        <p:nvSpPr>
          <p:cNvPr id="41987" name="Rectangle 3"/>
          <p:cNvSpPr>
            <a:spLocks noGrp="1" noChangeArrowheads="1"/>
          </p:cNvSpPr>
          <p:nvPr>
            <p:ph type="body" idx="1"/>
          </p:nvPr>
        </p:nvSpPr>
        <p:spPr>
          <a:xfrm>
            <a:off x="1209675" y="1644650"/>
            <a:ext cx="11204575" cy="6040438"/>
          </a:xfrm>
        </p:spPr>
        <p:txBody>
          <a:bodyPr/>
          <a:lstStyle/>
          <a:p>
            <a:pPr marL="542925" indent="-542925"/>
            <a:endParaRPr lang="en-US" dirty="0" smtClean="0"/>
          </a:p>
          <a:p>
            <a:pPr marL="542925" indent="-542925"/>
            <a:r>
              <a:rPr lang="en-US" dirty="0" smtClean="0"/>
              <a:t>Implementation of send and receive calls.</a:t>
            </a:r>
            <a:endParaRPr lang="en-US" dirty="0"/>
          </a:p>
          <a:p>
            <a:pPr marL="542925" indent="-542925"/>
            <a:r>
              <a:rPr lang="en-US" dirty="0" smtClean="0"/>
              <a:t>Message passing may be either blocking or non-blocking</a:t>
            </a:r>
          </a:p>
          <a:p>
            <a:pPr marL="542925" indent="-542925"/>
            <a:endParaRPr lang="en-US" dirty="0" smtClean="0"/>
          </a:p>
          <a:p>
            <a:pPr marL="542925" indent="-542925"/>
            <a:r>
              <a:rPr lang="en-US" b="1" dirty="0" smtClean="0"/>
              <a:t>Blocking</a:t>
            </a:r>
            <a:r>
              <a:rPr lang="en-US" dirty="0" smtClean="0"/>
              <a:t> is considered </a:t>
            </a:r>
            <a:r>
              <a:rPr lang="en-US" b="1" dirty="0" smtClean="0"/>
              <a:t>synchronous</a:t>
            </a:r>
          </a:p>
          <a:p>
            <a:pPr marL="1141413" lvl="1" indent="-488950"/>
            <a:r>
              <a:rPr lang="en-US" b="1" dirty="0" smtClean="0"/>
              <a:t>Blocking send </a:t>
            </a:r>
            <a:r>
              <a:rPr lang="en-US" dirty="0" smtClean="0"/>
              <a:t>has the sender block until the message is received</a:t>
            </a:r>
          </a:p>
          <a:p>
            <a:pPr marL="1141413" lvl="1" indent="-488950"/>
            <a:r>
              <a:rPr lang="en-US" b="1" dirty="0" smtClean="0"/>
              <a:t>Blocking receive </a:t>
            </a:r>
            <a:r>
              <a:rPr lang="en-US" dirty="0" smtClean="0"/>
              <a:t>has the receiver block until a message is available</a:t>
            </a:r>
          </a:p>
          <a:p>
            <a:pPr marL="1141413" lvl="1" indent="-488950"/>
            <a:endParaRPr lang="en-US" dirty="0" smtClean="0"/>
          </a:p>
          <a:p>
            <a:pPr marL="542925" indent="-542925"/>
            <a:r>
              <a:rPr lang="en-US" b="1" dirty="0" smtClean="0"/>
              <a:t>Non-blocking</a:t>
            </a:r>
            <a:r>
              <a:rPr lang="en-US" dirty="0" smtClean="0"/>
              <a:t> is considered </a:t>
            </a:r>
            <a:r>
              <a:rPr lang="en-US" b="1" dirty="0" smtClean="0"/>
              <a:t>asynchronous</a:t>
            </a:r>
          </a:p>
          <a:p>
            <a:pPr marL="1141413" lvl="1" indent="-488950"/>
            <a:r>
              <a:rPr lang="en-US" b="1" dirty="0" smtClean="0"/>
              <a:t>Non-blocking </a:t>
            </a:r>
            <a:r>
              <a:rPr lang="en-US" dirty="0" smtClean="0"/>
              <a:t>send has the sender send the message and continue</a:t>
            </a:r>
          </a:p>
          <a:p>
            <a:pPr marL="1141413" lvl="1" indent="-488950"/>
            <a:r>
              <a:rPr lang="en-US" b="1" dirty="0" smtClean="0"/>
              <a:t>Non-blocking </a:t>
            </a:r>
            <a:r>
              <a:rPr lang="en-US" dirty="0" smtClean="0"/>
              <a:t>receive has the receiver receive a valid message or null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365375" y="369888"/>
            <a:ext cx="9159875" cy="768350"/>
          </a:xfrm>
        </p:spPr>
        <p:txBody>
          <a:bodyPr/>
          <a:lstStyle/>
          <a:p>
            <a:pPr eaLnBrk="1" hangingPunct="1"/>
            <a:r>
              <a:rPr lang="en-US" smtClean="0"/>
              <a:t>Process Concept</a:t>
            </a:r>
          </a:p>
        </p:txBody>
      </p:sp>
      <p:sp>
        <p:nvSpPr>
          <p:cNvPr id="6147" name="Rectangle 3"/>
          <p:cNvSpPr>
            <a:spLocks noGrp="1" noChangeArrowheads="1"/>
          </p:cNvSpPr>
          <p:nvPr>
            <p:ph type="body" idx="1"/>
          </p:nvPr>
        </p:nvSpPr>
        <p:spPr>
          <a:xfrm>
            <a:off x="1209675" y="1662113"/>
            <a:ext cx="11056938" cy="6381750"/>
          </a:xfrm>
        </p:spPr>
        <p:txBody>
          <a:bodyPr/>
          <a:lstStyle/>
          <a:p>
            <a:pPr>
              <a:lnSpc>
                <a:spcPct val="90000"/>
              </a:lnSpc>
            </a:pPr>
            <a:r>
              <a:rPr lang="en-US" dirty="0" smtClean="0"/>
              <a:t>An operating system executes a variety of programs:</a:t>
            </a:r>
          </a:p>
          <a:p>
            <a:pPr lvl="1">
              <a:lnSpc>
                <a:spcPct val="90000"/>
              </a:lnSpc>
            </a:pPr>
            <a:r>
              <a:rPr lang="en-US" dirty="0" smtClean="0"/>
              <a:t>Batch system – jobs</a:t>
            </a:r>
          </a:p>
          <a:p>
            <a:pPr lvl="1">
              <a:lnSpc>
                <a:spcPct val="90000"/>
              </a:lnSpc>
            </a:pPr>
            <a:r>
              <a:rPr lang="en-US" dirty="0" smtClean="0"/>
              <a:t>Time-shared systems – user programs or tasks</a:t>
            </a:r>
          </a:p>
          <a:p>
            <a:pPr lvl="1">
              <a:lnSpc>
                <a:spcPct val="90000"/>
              </a:lnSpc>
            </a:pPr>
            <a:endParaRPr lang="en-US" dirty="0" smtClean="0"/>
          </a:p>
          <a:p>
            <a:pPr>
              <a:lnSpc>
                <a:spcPct val="90000"/>
              </a:lnSpc>
            </a:pPr>
            <a:r>
              <a:rPr lang="en-US" dirty="0" smtClean="0"/>
              <a:t>Textbook uses the terms </a:t>
            </a:r>
            <a:r>
              <a:rPr lang="en-US" i="1" dirty="0" smtClean="0"/>
              <a:t>job</a:t>
            </a:r>
            <a:r>
              <a:rPr lang="en-US" dirty="0" smtClean="0"/>
              <a:t> and </a:t>
            </a:r>
            <a:r>
              <a:rPr lang="en-US" i="1" dirty="0" smtClean="0"/>
              <a:t>process</a:t>
            </a:r>
            <a:r>
              <a:rPr lang="en-US" dirty="0" smtClean="0"/>
              <a:t> almost interchangeably</a:t>
            </a:r>
          </a:p>
          <a:p>
            <a:pPr>
              <a:lnSpc>
                <a:spcPct val="90000"/>
              </a:lnSpc>
            </a:pPr>
            <a:endParaRPr lang="en-US" dirty="0" smtClean="0"/>
          </a:p>
          <a:p>
            <a:pPr>
              <a:lnSpc>
                <a:spcPct val="90000"/>
              </a:lnSpc>
            </a:pPr>
            <a:r>
              <a:rPr lang="en-US" dirty="0" smtClean="0"/>
              <a:t>Process – a program in execution; process execution must progress in sequential fashion</a:t>
            </a:r>
          </a:p>
          <a:p>
            <a:pPr>
              <a:lnSpc>
                <a:spcPct val="90000"/>
              </a:lnSpc>
            </a:pPr>
            <a:endParaRPr lang="en-US" dirty="0" smtClean="0"/>
          </a:p>
          <a:p>
            <a:pPr>
              <a:lnSpc>
                <a:spcPct val="90000"/>
              </a:lnSpc>
            </a:pPr>
            <a:r>
              <a:rPr lang="en-US" dirty="0" smtClean="0"/>
              <a:t>A process includes:</a:t>
            </a:r>
          </a:p>
          <a:p>
            <a:pPr lvl="1">
              <a:lnSpc>
                <a:spcPct val="90000"/>
              </a:lnSpc>
            </a:pPr>
            <a:r>
              <a:rPr lang="en-US" dirty="0" smtClean="0"/>
              <a:t>program counter </a:t>
            </a:r>
          </a:p>
          <a:p>
            <a:pPr lvl="1">
              <a:lnSpc>
                <a:spcPct val="90000"/>
              </a:lnSpc>
            </a:pPr>
            <a:r>
              <a:rPr lang="en-US" dirty="0" smtClean="0"/>
              <a:t>stack</a:t>
            </a:r>
          </a:p>
          <a:p>
            <a:pPr lvl="1">
              <a:lnSpc>
                <a:spcPct val="90000"/>
              </a:lnSpc>
            </a:pPr>
            <a:r>
              <a:rPr lang="en-US" dirty="0" smtClean="0"/>
              <a:t>data section</a:t>
            </a:r>
          </a:p>
          <a:p>
            <a:pPr lvl="1">
              <a:lnSpc>
                <a:spcPct val="90000"/>
              </a:lnSpc>
            </a:pPr>
            <a:r>
              <a:rPr lang="en-US" dirty="0" smtClean="0"/>
              <a:t>heap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Buffering</a:t>
            </a:r>
          </a:p>
        </p:txBody>
      </p:sp>
      <p:sp>
        <p:nvSpPr>
          <p:cNvPr id="43011" name="Rectangle 3"/>
          <p:cNvSpPr>
            <a:spLocks noGrp="1" noChangeArrowheads="1"/>
          </p:cNvSpPr>
          <p:nvPr>
            <p:ph type="body" idx="1"/>
          </p:nvPr>
        </p:nvSpPr>
        <p:spPr>
          <a:xfrm>
            <a:off x="1209675" y="1644650"/>
            <a:ext cx="11290300" cy="6040438"/>
          </a:xfrm>
        </p:spPr>
        <p:txBody>
          <a:bodyPr/>
          <a:lstStyle/>
          <a:p>
            <a:r>
              <a:rPr lang="en-US" smtClean="0"/>
              <a:t>Queue of messages attached to the link; implemented in one of three ways</a:t>
            </a:r>
          </a:p>
          <a:p>
            <a:pPr lvl="1">
              <a:buFont typeface="Monotype Sorts" charset="2"/>
              <a:buNone/>
            </a:pPr>
            <a:r>
              <a:rPr lang="en-US" dirty="0" smtClean="0">
                <a:solidFill>
                  <a:srgbClr val="CC6600"/>
                </a:solidFill>
              </a:rPr>
              <a:t>1.</a:t>
            </a:r>
            <a:r>
              <a:rPr lang="en-US" dirty="0" smtClean="0"/>
              <a:t>	Zero capacity – 0 messages</a:t>
            </a:r>
            <a:br>
              <a:rPr lang="en-US" dirty="0" smtClean="0"/>
            </a:br>
            <a:r>
              <a:rPr lang="en-US" dirty="0" smtClean="0"/>
              <a:t>Sender must wait for receiver (rendezvous)</a:t>
            </a:r>
          </a:p>
          <a:p>
            <a:pPr lvl="1">
              <a:buFont typeface="Monotype Sorts" charset="2"/>
              <a:buNone/>
            </a:pPr>
            <a:r>
              <a:rPr lang="en-US" dirty="0" smtClean="0">
                <a:solidFill>
                  <a:srgbClr val="CC6600"/>
                </a:solidFill>
              </a:rPr>
              <a:t>2.</a:t>
            </a:r>
            <a:r>
              <a:rPr lang="en-US" dirty="0" smtClean="0"/>
              <a:t>	Bounded capacity – finite length of </a:t>
            </a:r>
            <a:r>
              <a:rPr lang="en-US" i="1" dirty="0" smtClean="0"/>
              <a:t>n</a:t>
            </a:r>
            <a:r>
              <a:rPr lang="en-US" dirty="0" smtClean="0"/>
              <a:t> messages</a:t>
            </a:r>
            <a:br>
              <a:rPr lang="en-US" dirty="0" smtClean="0"/>
            </a:br>
            <a:r>
              <a:rPr lang="en-US" dirty="0" smtClean="0"/>
              <a:t>Sender must wait if link full</a:t>
            </a:r>
          </a:p>
          <a:p>
            <a:pPr lvl="1">
              <a:buFont typeface="Monotype Sorts" charset="2"/>
              <a:buNone/>
            </a:pPr>
            <a:r>
              <a:rPr lang="en-US" dirty="0" smtClean="0">
                <a:solidFill>
                  <a:srgbClr val="CC6600"/>
                </a:solidFill>
              </a:rPr>
              <a:t>3.</a:t>
            </a:r>
            <a:r>
              <a:rPr lang="en-US" dirty="0" smtClean="0"/>
              <a:t>	Unbounded capacity – infinite length </a:t>
            </a:r>
            <a:br>
              <a:rPr lang="en-US" dirty="0" smtClean="0"/>
            </a:br>
            <a:r>
              <a:rPr lang="en-US" dirty="0" smtClean="0"/>
              <a:t>Sender never waits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404938" y="369888"/>
            <a:ext cx="11776075" cy="768350"/>
          </a:xfrm>
        </p:spPr>
        <p:txBody>
          <a:bodyPr/>
          <a:lstStyle/>
          <a:p>
            <a:r>
              <a:rPr lang="en-US" smtClean="0"/>
              <a:t>Examples of IPC Systems - POSIX</a:t>
            </a:r>
          </a:p>
        </p:txBody>
      </p:sp>
      <p:sp>
        <p:nvSpPr>
          <p:cNvPr id="44035" name="Content Placeholder 2"/>
          <p:cNvSpPr>
            <a:spLocks noGrp="1"/>
          </p:cNvSpPr>
          <p:nvPr>
            <p:ph idx="1"/>
          </p:nvPr>
        </p:nvSpPr>
        <p:spPr>
          <a:xfrm>
            <a:off x="1209675" y="1644650"/>
            <a:ext cx="11366500" cy="6040438"/>
          </a:xfrm>
        </p:spPr>
        <p:txBody>
          <a:bodyPr/>
          <a:lstStyle/>
          <a:p>
            <a:r>
              <a:rPr lang="en-US" smtClean="0"/>
              <a:t>POSIX Shared Memory</a:t>
            </a:r>
          </a:p>
          <a:p>
            <a:pPr lvl="1"/>
            <a:r>
              <a:rPr lang="en-US" smtClean="0"/>
              <a:t>Process first creates shared memory segment</a:t>
            </a:r>
          </a:p>
          <a:p>
            <a:pPr lvl="1">
              <a:buFont typeface="Monotype Sorts" charset="2"/>
              <a:buNone/>
            </a:pPr>
            <a:r>
              <a:rPr lang="en-US" smtClean="0">
                <a:latin typeface="Courier New" charset="0"/>
                <a:cs typeface="Courier New" charset="0"/>
              </a:rPr>
              <a:t>segment id = shmget(IPC PRIVATE, size, S IRUSR | S IWUSR);</a:t>
            </a:r>
          </a:p>
          <a:p>
            <a:pPr lvl="1"/>
            <a:r>
              <a:rPr lang="en-US" smtClean="0"/>
              <a:t>Process wanting access to that shared memory must attach to it</a:t>
            </a:r>
          </a:p>
          <a:p>
            <a:pPr lvl="1">
              <a:buFont typeface="Monotype Sorts" charset="2"/>
              <a:buNone/>
            </a:pPr>
            <a:r>
              <a:rPr lang="en-US" smtClean="0">
                <a:latin typeface="Courier New" charset="0"/>
                <a:cs typeface="Courier New" charset="0"/>
              </a:rPr>
              <a:t>shared memory = (char *) shmat(id, NULL, 0);</a:t>
            </a:r>
          </a:p>
          <a:p>
            <a:pPr lvl="1"/>
            <a:r>
              <a:rPr lang="en-US" smtClean="0"/>
              <a:t>Now the process could write to the shared memory</a:t>
            </a:r>
          </a:p>
          <a:p>
            <a:pPr lvl="1">
              <a:buFont typeface="Monotype Sorts" charset="2"/>
              <a:buNone/>
            </a:pPr>
            <a:r>
              <a:rPr lang="en-US" smtClean="0">
                <a:latin typeface="Courier New" charset="0"/>
                <a:cs typeface="Courier New" charset="0"/>
              </a:rPr>
              <a:t>sprintf(shared memory, "Writing to shared memory");</a:t>
            </a:r>
          </a:p>
          <a:p>
            <a:pPr lvl="1"/>
            <a:r>
              <a:rPr lang="en-US" smtClean="0"/>
              <a:t>When done a process can detach the shared memory from its address space</a:t>
            </a:r>
          </a:p>
          <a:p>
            <a:pPr lvl="1">
              <a:buFont typeface="Monotype Sorts" charset="2"/>
              <a:buNone/>
            </a:pPr>
            <a:r>
              <a:rPr lang="en-US" smtClean="0">
                <a:latin typeface="Courier New" charset="0"/>
                <a:cs typeface="Courier New" charset="0"/>
              </a:rPr>
              <a:t>shmdt(shared memory);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Title 1"/>
          <p:cNvSpPr>
            <a:spLocks noGrp="1"/>
          </p:cNvSpPr>
          <p:nvPr>
            <p:ph type="title"/>
          </p:nvPr>
        </p:nvSpPr>
        <p:spPr>
          <a:xfrm>
            <a:off x="1708150" y="369888"/>
            <a:ext cx="11322050" cy="768350"/>
          </a:xfrm>
        </p:spPr>
        <p:txBody>
          <a:bodyPr/>
          <a:lstStyle/>
          <a:p>
            <a:r>
              <a:rPr lang="en-US" smtClean="0"/>
              <a:t>Examples of IPC Systems - Mach</a:t>
            </a:r>
          </a:p>
        </p:txBody>
      </p:sp>
      <p:sp>
        <p:nvSpPr>
          <p:cNvPr id="45059" name="Content Placeholder 2"/>
          <p:cNvSpPr>
            <a:spLocks noGrp="1"/>
          </p:cNvSpPr>
          <p:nvPr>
            <p:ph idx="1"/>
          </p:nvPr>
        </p:nvSpPr>
        <p:spPr/>
        <p:txBody>
          <a:bodyPr/>
          <a:lstStyle/>
          <a:p>
            <a:r>
              <a:rPr lang="en-US" dirty="0" smtClean="0"/>
              <a:t>Mach communication is message based</a:t>
            </a:r>
          </a:p>
          <a:p>
            <a:pPr lvl="1"/>
            <a:r>
              <a:rPr lang="en-US" dirty="0" smtClean="0"/>
              <a:t>Even system calls are messages</a:t>
            </a:r>
          </a:p>
          <a:p>
            <a:pPr lvl="1"/>
            <a:r>
              <a:rPr lang="en-US" dirty="0" smtClean="0"/>
              <a:t>Each task gets two mailboxes at creation- Kernel and Notify</a:t>
            </a:r>
          </a:p>
          <a:p>
            <a:pPr lvl="1"/>
            <a:r>
              <a:rPr lang="en-US" dirty="0" smtClean="0"/>
              <a:t>Only three system calls needed for message transfer</a:t>
            </a:r>
          </a:p>
          <a:p>
            <a:pPr lvl="1">
              <a:buFont typeface="Monotype Sorts" charset="2"/>
              <a:buNone/>
            </a:pPr>
            <a:r>
              <a:rPr lang="en-US" dirty="0" err="1" smtClean="0">
                <a:latin typeface="Courier New" charset="0"/>
                <a:cs typeface="Courier New" charset="0"/>
              </a:rPr>
              <a:t>msg_send</a:t>
            </a:r>
            <a:r>
              <a:rPr lang="en-US" dirty="0" smtClean="0">
                <a:latin typeface="Courier New" charset="0"/>
                <a:cs typeface="Courier New" charset="0"/>
              </a:rPr>
              <a:t>(), </a:t>
            </a:r>
            <a:r>
              <a:rPr lang="en-US" dirty="0" err="1" smtClean="0">
                <a:latin typeface="Courier New" charset="0"/>
                <a:cs typeface="Courier New" charset="0"/>
              </a:rPr>
              <a:t>msg_receive</a:t>
            </a:r>
            <a:r>
              <a:rPr lang="en-US" dirty="0" smtClean="0">
                <a:latin typeface="Courier New" charset="0"/>
                <a:cs typeface="Courier New" charset="0"/>
              </a:rPr>
              <a:t>(), </a:t>
            </a:r>
            <a:r>
              <a:rPr lang="en-US" dirty="0" err="1" smtClean="0">
                <a:latin typeface="Courier New" charset="0"/>
                <a:cs typeface="Courier New" charset="0"/>
              </a:rPr>
              <a:t>msg_rpc</a:t>
            </a:r>
            <a:r>
              <a:rPr lang="en-US" dirty="0" smtClean="0">
                <a:latin typeface="Courier New" charset="0"/>
                <a:cs typeface="Courier New" charset="0"/>
              </a:rPr>
              <a:t>()</a:t>
            </a:r>
          </a:p>
          <a:p>
            <a:pPr lvl="1"/>
            <a:r>
              <a:rPr lang="en-US" dirty="0" smtClean="0"/>
              <a:t>Mailboxes needed for </a:t>
            </a:r>
            <a:r>
              <a:rPr lang="en-US" dirty="0" err="1" smtClean="0"/>
              <a:t>commuication</a:t>
            </a:r>
            <a:r>
              <a:rPr lang="en-US" dirty="0" smtClean="0"/>
              <a:t>, created via</a:t>
            </a:r>
          </a:p>
          <a:p>
            <a:pPr lvl="1">
              <a:buFont typeface="Monotype Sorts" charset="2"/>
              <a:buNone/>
            </a:pPr>
            <a:r>
              <a:rPr lang="en-US" dirty="0" err="1" smtClean="0">
                <a:latin typeface="Courier New" charset="0"/>
                <a:cs typeface="Courier New" charset="0"/>
              </a:rPr>
              <a:t>port_allocate</a:t>
            </a:r>
            <a:r>
              <a:rPr lang="en-US" dirty="0" smtClean="0">
                <a:latin typeface="Courier New" charset="0"/>
                <a:cs typeface="Courier New" charset="0"/>
              </a:rPr>
              <a:t>()-8 </a:t>
            </a:r>
            <a:r>
              <a:rPr lang="en-US" dirty="0" err="1" smtClean="0">
                <a:latin typeface="Courier New" charset="0"/>
                <a:cs typeface="Courier New" charset="0"/>
              </a:rPr>
              <a:t>msgs</a:t>
            </a:r>
            <a:r>
              <a:rPr lang="en-US" dirty="0" smtClean="0">
                <a:latin typeface="Courier New" charset="0"/>
                <a:cs typeface="Courier New" charset="0"/>
              </a:rPr>
              <a:t>, owner, FIFO order but not absolute for two processes </a:t>
            </a:r>
            <a:r>
              <a:rPr lang="en-US" dirty="0" err="1" smtClean="0">
                <a:latin typeface="Courier New" charset="0"/>
                <a:cs typeface="Courier New" charset="0"/>
              </a:rPr>
              <a:t>sening</a:t>
            </a:r>
            <a:r>
              <a:rPr lang="en-US" dirty="0" smtClean="0">
                <a:latin typeface="Courier New" charset="0"/>
                <a:cs typeface="Courier New" charset="0"/>
              </a:rPr>
              <a:t> </a:t>
            </a:r>
            <a:r>
              <a:rPr lang="en-US" dirty="0" err="1" smtClean="0">
                <a:latin typeface="Courier New" charset="0"/>
                <a:cs typeface="Courier New" charset="0"/>
              </a:rPr>
              <a:t>msgs</a:t>
            </a:r>
            <a:r>
              <a:rPr lang="en-US" dirty="0" smtClean="0">
                <a:latin typeface="Courier New" charset="0"/>
                <a:cs typeface="Courier New" charset="0"/>
              </a:rPr>
              <a:t> to the same sender. Options in case mailbox is full.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Title 1"/>
          <p:cNvSpPr>
            <a:spLocks noGrp="1"/>
          </p:cNvSpPr>
          <p:nvPr>
            <p:ph type="title"/>
          </p:nvPr>
        </p:nvSpPr>
        <p:spPr>
          <a:xfrm>
            <a:off x="1136650" y="369888"/>
            <a:ext cx="12344400" cy="768350"/>
          </a:xfrm>
        </p:spPr>
        <p:txBody>
          <a:bodyPr/>
          <a:lstStyle/>
          <a:p>
            <a:r>
              <a:rPr lang="en-US" sz="4000" smtClean="0"/>
              <a:t>Examples of IPC Systems – Windows XP</a:t>
            </a:r>
          </a:p>
        </p:txBody>
      </p:sp>
      <p:sp>
        <p:nvSpPr>
          <p:cNvPr id="46083" name="Content Placeholder 2"/>
          <p:cNvSpPr>
            <a:spLocks noGrp="1"/>
          </p:cNvSpPr>
          <p:nvPr>
            <p:ph idx="1"/>
          </p:nvPr>
        </p:nvSpPr>
        <p:spPr>
          <a:xfrm>
            <a:off x="1209675" y="1644650"/>
            <a:ext cx="11352213" cy="6040438"/>
          </a:xfrm>
        </p:spPr>
        <p:txBody>
          <a:bodyPr/>
          <a:lstStyle/>
          <a:p>
            <a:r>
              <a:rPr lang="en-US" smtClean="0"/>
              <a:t>Message-passing centric via </a:t>
            </a:r>
            <a:r>
              <a:rPr lang="en-US" b="1" smtClean="0">
                <a:solidFill>
                  <a:srgbClr val="0000FF"/>
                </a:solidFill>
              </a:rPr>
              <a:t>local procedure call (LPC)</a:t>
            </a:r>
            <a:r>
              <a:rPr lang="en-US" smtClean="0"/>
              <a:t> facility</a:t>
            </a:r>
          </a:p>
          <a:p>
            <a:pPr lvl="1"/>
            <a:r>
              <a:rPr lang="en-US" smtClean="0"/>
              <a:t>Only works between processes on the same system</a:t>
            </a:r>
          </a:p>
          <a:p>
            <a:pPr lvl="1"/>
            <a:r>
              <a:rPr lang="en-US" smtClean="0"/>
              <a:t>Uses ports (like mailboxes) to establish and maintain communication channels</a:t>
            </a:r>
          </a:p>
          <a:p>
            <a:pPr lvl="1"/>
            <a:r>
              <a:rPr lang="en-US" smtClean="0"/>
              <a:t>Communication works as follows:</a:t>
            </a:r>
          </a:p>
          <a:p>
            <a:pPr lvl="2"/>
            <a:r>
              <a:rPr lang="en-US" smtClean="0"/>
              <a:t>The client opens a handle to the subsystem’s connection port object.</a:t>
            </a:r>
          </a:p>
          <a:p>
            <a:pPr lvl="2"/>
            <a:r>
              <a:rPr lang="en-US" smtClean="0"/>
              <a:t>The client sends a connection request.</a:t>
            </a:r>
          </a:p>
          <a:p>
            <a:pPr lvl="2"/>
            <a:r>
              <a:rPr lang="en-US" smtClean="0"/>
              <a:t>The server creates two private communication ports and returns the handle to one of them to the client.</a:t>
            </a:r>
          </a:p>
          <a:p>
            <a:pPr lvl="2"/>
            <a:r>
              <a:rPr lang="en-US" smtClean="0"/>
              <a:t>The client and server use the corresponding port handle to send messages or callbacks and to listen for replies.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p:cNvSpPr>
            <a:spLocks noGrp="1"/>
          </p:cNvSpPr>
          <p:nvPr>
            <p:ph type="title"/>
          </p:nvPr>
        </p:nvSpPr>
        <p:spPr>
          <a:xfrm>
            <a:off x="1414463" y="369888"/>
            <a:ext cx="12344400" cy="768350"/>
          </a:xfrm>
        </p:spPr>
        <p:txBody>
          <a:bodyPr/>
          <a:lstStyle/>
          <a:p>
            <a:r>
              <a:rPr lang="en-US" smtClean="0"/>
              <a:t>Local Procedure Calls in Windows XP</a:t>
            </a:r>
          </a:p>
        </p:txBody>
      </p:sp>
      <p:pic>
        <p:nvPicPr>
          <p:cNvPr id="47107" name="Picture 4" descr="3"/>
          <p:cNvPicPr>
            <a:picLocks noChangeAspect="1" noChangeArrowheads="1"/>
          </p:cNvPicPr>
          <p:nvPr/>
        </p:nvPicPr>
        <p:blipFill>
          <a:blip r:embed="rId3"/>
          <a:srcRect/>
          <a:stretch>
            <a:fillRect/>
          </a:stretch>
        </p:blipFill>
        <p:spPr bwMode="auto">
          <a:xfrm>
            <a:off x="1219200" y="1995488"/>
            <a:ext cx="11161713" cy="51085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308100" y="369888"/>
            <a:ext cx="12344400" cy="768350"/>
          </a:xfrm>
        </p:spPr>
        <p:txBody>
          <a:bodyPr/>
          <a:lstStyle/>
          <a:p>
            <a:pPr eaLnBrk="1" hangingPunct="1"/>
            <a:r>
              <a:rPr lang="en-US" sz="4000" smtClean="0"/>
              <a:t>Communications in Client-Server Systems</a:t>
            </a:r>
          </a:p>
        </p:txBody>
      </p:sp>
      <p:sp>
        <p:nvSpPr>
          <p:cNvPr id="48131" name="Rectangle 3"/>
          <p:cNvSpPr>
            <a:spLocks noGrp="1" noChangeArrowheads="1"/>
          </p:cNvSpPr>
          <p:nvPr>
            <p:ph type="body" idx="1"/>
          </p:nvPr>
        </p:nvSpPr>
        <p:spPr/>
        <p:txBody>
          <a:bodyPr/>
          <a:lstStyle/>
          <a:p>
            <a:r>
              <a:rPr lang="en-US" smtClean="0"/>
              <a:t>Sockets</a:t>
            </a:r>
          </a:p>
          <a:p>
            <a:endParaRPr lang="en-US" smtClean="0"/>
          </a:p>
          <a:p>
            <a:r>
              <a:rPr lang="en-US" smtClean="0"/>
              <a:t>Remote Procedure Calls</a:t>
            </a:r>
          </a:p>
          <a:p>
            <a:endParaRPr lang="en-US" smtClean="0"/>
          </a:p>
          <a:p>
            <a:r>
              <a:rPr lang="en-US" smtClean="0"/>
              <a:t>Pipes</a:t>
            </a:r>
          </a:p>
          <a:p>
            <a:endParaRPr lang="en-US" smtClean="0"/>
          </a:p>
          <a:p>
            <a:r>
              <a:rPr lang="en-US" smtClean="0"/>
              <a:t>Remote Method Invocation (Java)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Sockets</a:t>
            </a:r>
          </a:p>
        </p:txBody>
      </p:sp>
      <p:sp>
        <p:nvSpPr>
          <p:cNvPr id="49155" name="Rectangle 3"/>
          <p:cNvSpPr>
            <a:spLocks noGrp="1" noChangeArrowheads="1"/>
          </p:cNvSpPr>
          <p:nvPr>
            <p:ph type="body" idx="1"/>
          </p:nvPr>
        </p:nvSpPr>
        <p:spPr>
          <a:xfrm>
            <a:off x="1209675" y="1644650"/>
            <a:ext cx="10466388" cy="6040438"/>
          </a:xfrm>
        </p:spPr>
        <p:txBody>
          <a:bodyPr/>
          <a:lstStyle/>
          <a:p>
            <a:r>
              <a:rPr lang="en-US" smtClean="0"/>
              <a:t>A </a:t>
            </a:r>
            <a:r>
              <a:rPr lang="en-US" b="1" smtClean="0">
                <a:solidFill>
                  <a:srgbClr val="0000FF"/>
                </a:solidFill>
              </a:rPr>
              <a:t>socket </a:t>
            </a:r>
            <a:r>
              <a:rPr lang="en-US" smtClean="0"/>
              <a:t>is defined as an </a:t>
            </a:r>
            <a:r>
              <a:rPr lang="en-US" i="1" smtClean="0"/>
              <a:t>endpoint for communication</a:t>
            </a:r>
          </a:p>
          <a:p>
            <a:endParaRPr lang="en-US" smtClean="0"/>
          </a:p>
          <a:p>
            <a:r>
              <a:rPr lang="en-US" smtClean="0"/>
              <a:t>Concatenation of IP address and port</a:t>
            </a:r>
          </a:p>
          <a:p>
            <a:endParaRPr lang="en-US" smtClean="0"/>
          </a:p>
          <a:p>
            <a:r>
              <a:rPr lang="en-US" smtClean="0"/>
              <a:t>The socket </a:t>
            </a:r>
            <a:r>
              <a:rPr lang="en-US" b="1" smtClean="0"/>
              <a:t>161.25.19.8:1625</a:t>
            </a:r>
            <a:r>
              <a:rPr lang="en-US" smtClean="0"/>
              <a:t> refers to port </a:t>
            </a:r>
            <a:r>
              <a:rPr lang="en-US" b="1" smtClean="0"/>
              <a:t>1625</a:t>
            </a:r>
            <a:r>
              <a:rPr lang="en-US" smtClean="0"/>
              <a:t> on host </a:t>
            </a:r>
            <a:r>
              <a:rPr lang="en-US" b="1" smtClean="0"/>
              <a:t>161.25.19.8</a:t>
            </a:r>
          </a:p>
          <a:p>
            <a:endParaRPr lang="en-US" b="1" smtClean="0"/>
          </a:p>
          <a:p>
            <a:r>
              <a:rPr lang="en-US" smtClean="0"/>
              <a:t>Communication consists between a pair of sockets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Socket Communication</a:t>
            </a:r>
          </a:p>
        </p:txBody>
      </p:sp>
      <p:pic>
        <p:nvPicPr>
          <p:cNvPr id="50179" name="Picture 7"/>
          <p:cNvPicPr>
            <a:picLocks noChangeAspect="1" noChangeArrowheads="1"/>
          </p:cNvPicPr>
          <p:nvPr/>
        </p:nvPicPr>
        <p:blipFill>
          <a:blip r:embed="rId3"/>
          <a:srcRect/>
          <a:stretch>
            <a:fillRect/>
          </a:stretch>
        </p:blipFill>
        <p:spPr bwMode="auto">
          <a:xfrm>
            <a:off x="2179638" y="1989138"/>
            <a:ext cx="9705975" cy="59023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Remote Procedure Calls</a:t>
            </a:r>
          </a:p>
        </p:txBody>
      </p:sp>
      <p:sp>
        <p:nvSpPr>
          <p:cNvPr id="51203" name="Rectangle 3"/>
          <p:cNvSpPr>
            <a:spLocks noGrp="1" noChangeArrowheads="1"/>
          </p:cNvSpPr>
          <p:nvPr>
            <p:ph type="body" idx="1"/>
          </p:nvPr>
        </p:nvSpPr>
        <p:spPr>
          <a:xfrm>
            <a:off x="1209675" y="1644650"/>
            <a:ext cx="11410950" cy="6040438"/>
          </a:xfrm>
        </p:spPr>
        <p:txBody>
          <a:bodyPr/>
          <a:lstStyle/>
          <a:p>
            <a:r>
              <a:rPr lang="en-US" smtClean="0"/>
              <a:t>Remote procedure call (RPC) abstracts procedure calls between processes on networked systems</a:t>
            </a:r>
          </a:p>
          <a:p>
            <a:endParaRPr lang="en-US" smtClean="0"/>
          </a:p>
          <a:p>
            <a:r>
              <a:rPr lang="en-US" b="1" smtClean="0"/>
              <a:t>Stubs</a:t>
            </a:r>
            <a:r>
              <a:rPr lang="en-US" smtClean="0"/>
              <a:t> – client-side proxy for the actual procedure on the server</a:t>
            </a:r>
          </a:p>
          <a:p>
            <a:endParaRPr lang="en-US" smtClean="0"/>
          </a:p>
          <a:p>
            <a:r>
              <a:rPr lang="en-US" smtClean="0"/>
              <a:t>The client-side stub locates the server and </a:t>
            </a:r>
            <a:r>
              <a:rPr lang="en-US" i="1" smtClean="0"/>
              <a:t>marshalls</a:t>
            </a:r>
            <a:r>
              <a:rPr lang="en-US" smtClean="0"/>
              <a:t> the parameters</a:t>
            </a:r>
          </a:p>
          <a:p>
            <a:endParaRPr lang="en-US" smtClean="0"/>
          </a:p>
          <a:p>
            <a:r>
              <a:rPr lang="en-US" smtClean="0"/>
              <a:t>The server-side stub receives this message, unpacks the marshalled parameters, and performs the procedure on the server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Execution of RPC</a:t>
            </a:r>
          </a:p>
        </p:txBody>
      </p:sp>
      <p:pic>
        <p:nvPicPr>
          <p:cNvPr id="52227" name="Picture 6" descr="3"/>
          <p:cNvPicPr>
            <a:picLocks noChangeAspect="1" noChangeArrowheads="1"/>
          </p:cNvPicPr>
          <p:nvPr/>
        </p:nvPicPr>
        <p:blipFill>
          <a:blip r:embed="rId3"/>
          <a:srcRect/>
          <a:stretch>
            <a:fillRect/>
          </a:stretch>
        </p:blipFill>
        <p:spPr bwMode="auto">
          <a:xfrm>
            <a:off x="3427413" y="1354138"/>
            <a:ext cx="6630987" cy="70961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The Process</a:t>
            </a:r>
          </a:p>
        </p:txBody>
      </p:sp>
      <p:sp>
        <p:nvSpPr>
          <p:cNvPr id="7171" name="Content Placeholder 2"/>
          <p:cNvSpPr>
            <a:spLocks noGrp="1"/>
          </p:cNvSpPr>
          <p:nvPr>
            <p:ph idx="1"/>
          </p:nvPr>
        </p:nvSpPr>
        <p:spPr/>
        <p:txBody>
          <a:bodyPr/>
          <a:lstStyle/>
          <a:p>
            <a:r>
              <a:rPr lang="en-US" smtClean="0"/>
              <a:t>Multiple parts</a:t>
            </a:r>
          </a:p>
          <a:p>
            <a:pPr lvl="1"/>
            <a:r>
              <a:rPr lang="en-US" smtClean="0"/>
              <a:t>The program code, also called </a:t>
            </a:r>
            <a:r>
              <a:rPr lang="en-US" b="1" smtClean="0"/>
              <a:t>text section</a:t>
            </a:r>
          </a:p>
          <a:p>
            <a:pPr lvl="1"/>
            <a:r>
              <a:rPr lang="en-US" smtClean="0"/>
              <a:t>Current activity including </a:t>
            </a:r>
            <a:r>
              <a:rPr lang="en-US" b="1" smtClean="0"/>
              <a:t>program counter</a:t>
            </a:r>
            <a:r>
              <a:rPr lang="en-US" smtClean="0"/>
              <a:t>, processor registers</a:t>
            </a:r>
          </a:p>
          <a:p>
            <a:pPr lvl="1"/>
            <a:r>
              <a:rPr lang="en-US" b="1" smtClean="0"/>
              <a:t>Stack </a:t>
            </a:r>
            <a:r>
              <a:rPr lang="en-US" smtClean="0"/>
              <a:t>containing temporary data</a:t>
            </a:r>
          </a:p>
          <a:p>
            <a:pPr lvl="2"/>
            <a:r>
              <a:rPr lang="en-US" smtClean="0"/>
              <a:t>Function parameters, return addresses, local variables</a:t>
            </a:r>
          </a:p>
          <a:p>
            <a:pPr lvl="1"/>
            <a:r>
              <a:rPr lang="en-US" b="1" smtClean="0"/>
              <a:t>Data section </a:t>
            </a:r>
            <a:r>
              <a:rPr lang="en-US" smtClean="0"/>
              <a:t>containing global variables</a:t>
            </a:r>
          </a:p>
          <a:p>
            <a:pPr lvl="1"/>
            <a:r>
              <a:rPr lang="en-US" b="1" smtClean="0"/>
              <a:t>Heap </a:t>
            </a:r>
            <a:r>
              <a:rPr lang="en-US" smtClean="0"/>
              <a:t>containing memory dynamically allocated during run time</a:t>
            </a:r>
          </a:p>
          <a:p>
            <a:r>
              <a:rPr lang="en-US" smtClean="0"/>
              <a:t>Program is passive entity, process is active </a:t>
            </a:r>
          </a:p>
          <a:p>
            <a:pPr lvl="1"/>
            <a:r>
              <a:rPr lang="en-US" smtClean="0"/>
              <a:t>Program becomes process when executable file loaded into memory</a:t>
            </a:r>
          </a:p>
          <a:p>
            <a:r>
              <a:rPr lang="en-US" smtClean="0"/>
              <a:t>Execution of program started via GUI mouse clicks, command line entry of its name, etc</a:t>
            </a:r>
          </a:p>
          <a:p>
            <a:r>
              <a:rPr lang="en-US" smtClean="0"/>
              <a:t>One program can be several processes</a:t>
            </a:r>
          </a:p>
          <a:p>
            <a:pPr lvl="1"/>
            <a:r>
              <a:rPr lang="en-US" smtClean="0"/>
              <a:t>Consider multiple users executing the same program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Pipes</a:t>
            </a:r>
          </a:p>
        </p:txBody>
      </p:sp>
      <p:sp>
        <p:nvSpPr>
          <p:cNvPr id="53251" name="Rectangle 3"/>
          <p:cNvSpPr>
            <a:spLocks noGrp="1" noChangeArrowheads="1"/>
          </p:cNvSpPr>
          <p:nvPr>
            <p:ph type="body" idx="1"/>
          </p:nvPr>
        </p:nvSpPr>
        <p:spPr>
          <a:xfrm>
            <a:off x="1209675" y="1644650"/>
            <a:ext cx="11352213" cy="6040438"/>
          </a:xfrm>
        </p:spPr>
        <p:txBody>
          <a:bodyPr/>
          <a:lstStyle/>
          <a:p>
            <a:r>
              <a:rPr lang="en-US" smtClean="0"/>
              <a:t>Acts as a conduit allowing two processes to communicate</a:t>
            </a:r>
          </a:p>
          <a:p>
            <a:endParaRPr lang="en-US" smtClean="0"/>
          </a:p>
          <a:p>
            <a:r>
              <a:rPr lang="en-US" b="1" smtClean="0"/>
              <a:t>Issues</a:t>
            </a:r>
          </a:p>
          <a:p>
            <a:pPr lvl="1"/>
            <a:r>
              <a:rPr lang="en-US" smtClean="0"/>
              <a:t>Is communication unidirectional or bidirectional?</a:t>
            </a:r>
          </a:p>
          <a:p>
            <a:pPr lvl="1"/>
            <a:r>
              <a:rPr lang="en-US" smtClean="0"/>
              <a:t>In the case of two-way communication, is it half or full-duplex?</a:t>
            </a:r>
          </a:p>
          <a:p>
            <a:pPr lvl="1"/>
            <a:r>
              <a:rPr lang="en-US" smtClean="0"/>
              <a:t>Must there exist a relationship (i.e. parent-child) between the communicating processes?</a:t>
            </a:r>
          </a:p>
          <a:p>
            <a:pPr lvl="1"/>
            <a:r>
              <a:rPr lang="en-US" smtClean="0"/>
              <a:t>Can the pipes be used over a network?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6"/>
          <p:cNvSpPr>
            <a:spLocks noGrp="1"/>
          </p:cNvSpPr>
          <p:nvPr>
            <p:ph type="title"/>
          </p:nvPr>
        </p:nvSpPr>
        <p:spPr/>
        <p:txBody>
          <a:bodyPr/>
          <a:lstStyle/>
          <a:p>
            <a:r>
              <a:rPr lang="en-US" smtClean="0"/>
              <a:t>Ordinary Pipes</a:t>
            </a:r>
          </a:p>
        </p:txBody>
      </p:sp>
      <p:sp>
        <p:nvSpPr>
          <p:cNvPr id="54275" name="Content Placeholder 7"/>
          <p:cNvSpPr>
            <a:spLocks noGrp="1"/>
          </p:cNvSpPr>
          <p:nvPr>
            <p:ph idx="1"/>
          </p:nvPr>
        </p:nvSpPr>
        <p:spPr>
          <a:xfrm>
            <a:off x="1209675" y="1644650"/>
            <a:ext cx="11309350" cy="6040438"/>
          </a:xfrm>
        </p:spPr>
        <p:txBody>
          <a:bodyPr/>
          <a:lstStyle/>
          <a:p>
            <a:r>
              <a:rPr lang="en-US" b="1" smtClean="0"/>
              <a:t>Ordinary Pipes </a:t>
            </a:r>
            <a:r>
              <a:rPr lang="en-US" smtClean="0"/>
              <a:t>allow communication in standard producer-consumer style</a:t>
            </a:r>
            <a:br>
              <a:rPr lang="en-US" smtClean="0"/>
            </a:br>
            <a:endParaRPr lang="en-US" smtClean="0"/>
          </a:p>
          <a:p>
            <a:r>
              <a:rPr lang="en-US" smtClean="0"/>
              <a:t>Producer writes to one end (the </a:t>
            </a:r>
            <a:r>
              <a:rPr lang="en-US" i="1" smtClean="0"/>
              <a:t>write-end </a:t>
            </a:r>
            <a:r>
              <a:rPr lang="en-US" smtClean="0"/>
              <a:t>of the pipe)</a:t>
            </a:r>
            <a:br>
              <a:rPr lang="en-US" smtClean="0"/>
            </a:br>
            <a:endParaRPr lang="en-US" smtClean="0"/>
          </a:p>
          <a:p>
            <a:r>
              <a:rPr lang="en-US" smtClean="0"/>
              <a:t>Consumer reads from the other end (the </a:t>
            </a:r>
            <a:r>
              <a:rPr lang="en-US" i="1" smtClean="0"/>
              <a:t>read-end </a:t>
            </a:r>
            <a:r>
              <a:rPr lang="en-US" smtClean="0"/>
              <a:t>of the pipe)</a:t>
            </a:r>
            <a:br>
              <a:rPr lang="en-US" smtClean="0"/>
            </a:br>
            <a:endParaRPr lang="en-US" smtClean="0"/>
          </a:p>
          <a:p>
            <a:r>
              <a:rPr lang="en-US" smtClean="0"/>
              <a:t>Ordinary pipes are therefore unidirectional</a:t>
            </a:r>
            <a:br>
              <a:rPr lang="en-US" smtClean="0"/>
            </a:br>
            <a:endParaRPr lang="en-US" smtClean="0"/>
          </a:p>
          <a:p>
            <a:r>
              <a:rPr lang="en-US" smtClean="0"/>
              <a:t>Require parent-child relationship between communicating processes</a:t>
            </a:r>
          </a:p>
          <a:p>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p:txBody>
          <a:bodyPr/>
          <a:lstStyle/>
          <a:p>
            <a:r>
              <a:rPr lang="en-US" smtClean="0"/>
              <a:t>Ordinary Pipes</a:t>
            </a:r>
          </a:p>
        </p:txBody>
      </p:sp>
      <p:pic>
        <p:nvPicPr>
          <p:cNvPr id="55299" name="Picture 4" descr="3"/>
          <p:cNvPicPr>
            <a:picLocks noChangeAspect="1" noChangeArrowheads="1"/>
          </p:cNvPicPr>
          <p:nvPr/>
        </p:nvPicPr>
        <p:blipFill>
          <a:blip r:embed="rId3"/>
          <a:srcRect/>
          <a:stretch>
            <a:fillRect/>
          </a:stretch>
        </p:blipFill>
        <p:spPr bwMode="auto">
          <a:xfrm>
            <a:off x="1428750" y="3016250"/>
            <a:ext cx="11268075" cy="277971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6"/>
          <p:cNvSpPr>
            <a:spLocks noGrp="1"/>
          </p:cNvSpPr>
          <p:nvPr>
            <p:ph type="title"/>
          </p:nvPr>
        </p:nvSpPr>
        <p:spPr/>
        <p:txBody>
          <a:bodyPr/>
          <a:lstStyle/>
          <a:p>
            <a:r>
              <a:rPr lang="en-US" smtClean="0"/>
              <a:t>Named Pipes</a:t>
            </a:r>
          </a:p>
        </p:txBody>
      </p:sp>
      <p:sp>
        <p:nvSpPr>
          <p:cNvPr id="56323" name="Content Placeholder 7"/>
          <p:cNvSpPr>
            <a:spLocks noGrp="1"/>
          </p:cNvSpPr>
          <p:nvPr>
            <p:ph idx="1"/>
          </p:nvPr>
        </p:nvSpPr>
        <p:spPr/>
        <p:txBody>
          <a:bodyPr/>
          <a:lstStyle/>
          <a:p>
            <a:r>
              <a:rPr lang="en-US" dirty="0" smtClean="0"/>
              <a:t>Named Pipes are more powerful than ordinary pipes</a:t>
            </a:r>
            <a:br>
              <a:rPr lang="en-US" dirty="0" smtClean="0"/>
            </a:br>
            <a:endParaRPr lang="en-US" dirty="0" smtClean="0"/>
          </a:p>
          <a:p>
            <a:r>
              <a:rPr lang="en-US" dirty="0" smtClean="0"/>
              <a:t>Communication is bidirectional</a:t>
            </a:r>
            <a:br>
              <a:rPr lang="en-US" dirty="0" smtClean="0"/>
            </a:br>
            <a:endParaRPr lang="en-US" dirty="0" smtClean="0"/>
          </a:p>
          <a:p>
            <a:r>
              <a:rPr lang="en-US" dirty="0" smtClean="0"/>
              <a:t>No parent-child relationship is necessary between the communicating processes</a:t>
            </a:r>
            <a:br>
              <a:rPr lang="en-US" dirty="0" smtClean="0"/>
            </a:br>
            <a:endParaRPr lang="en-US" dirty="0" smtClean="0"/>
          </a:p>
          <a:p>
            <a:r>
              <a:rPr lang="en-US" dirty="0" smtClean="0"/>
              <a:t>Several processes can use the named pipe for communication</a:t>
            </a:r>
            <a:br>
              <a:rPr lang="en-US" dirty="0" smtClean="0"/>
            </a:br>
            <a:endParaRPr lang="en-US" dirty="0" smtClean="0"/>
          </a:p>
          <a:p>
            <a:r>
              <a:rPr lang="en-US" dirty="0" smtClean="0"/>
              <a:t>Provided on both UNIX and Windows systems</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RMI</a:t>
            </a:r>
            <a:endParaRPr lang="en-US" dirty="0"/>
          </a:p>
        </p:txBody>
      </p:sp>
      <p:sp>
        <p:nvSpPr>
          <p:cNvPr id="3" name="Content Placeholder 2"/>
          <p:cNvSpPr>
            <a:spLocks noGrp="1"/>
          </p:cNvSpPr>
          <p:nvPr>
            <p:ph idx="1"/>
          </p:nvPr>
        </p:nvSpPr>
        <p:spPr/>
        <p:txBody>
          <a:bodyPr/>
          <a:lstStyle/>
          <a:p>
            <a:r>
              <a:rPr lang="en-US" dirty="0" smtClean="0"/>
              <a:t>Remote Method Invocation java feature similar to RPCs.</a:t>
            </a:r>
          </a:p>
          <a:p>
            <a:r>
              <a:rPr lang="en-US" dirty="0" smtClean="0"/>
              <a:t>Allows a thread to invoke a method on a remote object.</a:t>
            </a:r>
          </a:p>
          <a:p>
            <a:r>
              <a:rPr lang="en-US" dirty="0" smtClean="0"/>
              <a:t>Objects are considered remote if they reside in a different JVM.</a:t>
            </a:r>
          </a:p>
          <a:p>
            <a:r>
              <a:rPr lang="en-US" dirty="0" smtClean="0"/>
              <a:t>Different between RPC and RMI:</a:t>
            </a:r>
          </a:p>
          <a:p>
            <a:r>
              <a:rPr lang="en-US" dirty="0" smtClean="0"/>
              <a:t>RPC’s support procedural programming whereby RMI are object based, supporting invocation of methods on remote objects. Second parameters to RPC are ordinary data structures while in RMI it is possible to pass objects </a:t>
            </a:r>
            <a:r>
              <a:rPr lang="en-US" smtClean="0"/>
              <a:t>as parameters</a:t>
            </a:r>
            <a:r>
              <a:rPr lang="en-US" dirty="0" smtClean="0"/>
              <a:t>.</a:t>
            </a:r>
          </a:p>
          <a:p>
            <a:endParaRPr lang="en-US" dirty="0"/>
          </a:p>
          <a:p>
            <a:r>
              <a:rPr lang="en-US" dirty="0" smtClean="0"/>
              <a:t>Stubs for remote object. Client side stub </a:t>
            </a:r>
            <a:r>
              <a:rPr lang="en-US" dirty="0" err="1" smtClean="0"/>
              <a:t>creaets</a:t>
            </a:r>
            <a:r>
              <a:rPr lang="en-US" dirty="0" smtClean="0"/>
              <a:t> a parcel consisting of the name of the method to be invoked on server and the marshalled parameters for this method. Stub sends the parcel to server where the skeleton for remote object receives it. Skeleton unmarshalls the parameters and invokes the desired method on the server.</a:t>
            </a:r>
            <a:endParaRPr lang="en-US" dirty="0"/>
          </a:p>
        </p:txBody>
      </p:sp>
    </p:spTree>
    <p:extLst>
      <p:ext uri="{BB962C8B-B14F-4D97-AF65-F5344CB8AC3E}">
        <p14:creationId xmlns:p14="http://schemas.microsoft.com/office/powerpoint/2010/main" val="3188075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028700" y="914400"/>
            <a:ext cx="11658600" cy="2836863"/>
          </a:xfrm>
        </p:spPr>
        <p:txBody>
          <a:bodyPr/>
          <a:lstStyle/>
          <a:p>
            <a:pPr eaLnBrk="1" hangingPunct="1"/>
            <a:r>
              <a:rPr lang="en-US" smtClean="0"/>
              <a:t>End of Chapter 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Process in Memory</a:t>
            </a:r>
          </a:p>
        </p:txBody>
      </p:sp>
      <p:pic>
        <p:nvPicPr>
          <p:cNvPr id="8195" name="Picture 4"/>
          <p:cNvPicPr>
            <a:picLocks noChangeAspect="1" noChangeArrowheads="1"/>
          </p:cNvPicPr>
          <p:nvPr/>
        </p:nvPicPr>
        <p:blipFill>
          <a:blip r:embed="rId3"/>
          <a:srcRect/>
          <a:stretch>
            <a:fillRect/>
          </a:stretch>
        </p:blipFill>
        <p:spPr bwMode="auto">
          <a:xfrm>
            <a:off x="4110038" y="1903413"/>
            <a:ext cx="4367212" cy="61309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041525" y="369888"/>
            <a:ext cx="9377363" cy="768350"/>
          </a:xfrm>
        </p:spPr>
        <p:txBody>
          <a:bodyPr/>
          <a:lstStyle/>
          <a:p>
            <a:pPr eaLnBrk="1" hangingPunct="1"/>
            <a:r>
              <a:rPr lang="en-US" smtClean="0"/>
              <a:t>Process State</a:t>
            </a:r>
          </a:p>
        </p:txBody>
      </p:sp>
      <p:sp>
        <p:nvSpPr>
          <p:cNvPr id="9219" name="Rectangle 3"/>
          <p:cNvSpPr>
            <a:spLocks noGrp="1" noChangeArrowheads="1"/>
          </p:cNvSpPr>
          <p:nvPr>
            <p:ph type="body" idx="1"/>
          </p:nvPr>
        </p:nvSpPr>
        <p:spPr>
          <a:xfrm>
            <a:off x="1209675" y="1662113"/>
            <a:ext cx="11056938" cy="4338637"/>
          </a:xfrm>
        </p:spPr>
        <p:txBody>
          <a:bodyPr/>
          <a:lstStyle/>
          <a:p>
            <a:r>
              <a:rPr lang="en-US" smtClean="0"/>
              <a:t>As a process executes, it changes </a:t>
            </a:r>
            <a:r>
              <a:rPr lang="en-US" i="1" smtClean="0"/>
              <a:t>state</a:t>
            </a:r>
            <a:endParaRPr lang="en-US" smtClean="0"/>
          </a:p>
          <a:p>
            <a:pPr lvl="1"/>
            <a:r>
              <a:rPr lang="en-US" b="1" smtClean="0"/>
              <a:t>new</a:t>
            </a:r>
            <a:r>
              <a:rPr lang="en-US" smtClean="0"/>
              <a:t>:  The process is being created</a:t>
            </a:r>
          </a:p>
          <a:p>
            <a:pPr lvl="1"/>
            <a:r>
              <a:rPr lang="en-US" b="1" smtClean="0"/>
              <a:t>running</a:t>
            </a:r>
            <a:r>
              <a:rPr lang="en-US" smtClean="0"/>
              <a:t>:  Instructions are being executed</a:t>
            </a:r>
          </a:p>
          <a:p>
            <a:pPr lvl="1"/>
            <a:r>
              <a:rPr lang="en-US" b="1" smtClean="0"/>
              <a:t>waiting</a:t>
            </a:r>
            <a:r>
              <a:rPr lang="en-US" smtClean="0"/>
              <a:t>:  The process is waiting for some event to occur</a:t>
            </a:r>
          </a:p>
          <a:p>
            <a:pPr lvl="1"/>
            <a:r>
              <a:rPr lang="en-US" b="1" smtClean="0"/>
              <a:t>ready</a:t>
            </a:r>
            <a:r>
              <a:rPr lang="en-US" smtClean="0"/>
              <a:t>:  The process is waiting to be assigned to a processor</a:t>
            </a:r>
          </a:p>
          <a:p>
            <a:pPr lvl="1"/>
            <a:r>
              <a:rPr lang="en-US" b="1" smtClean="0"/>
              <a:t>terminated</a:t>
            </a:r>
            <a:r>
              <a:rPr lang="en-US" smtClean="0"/>
              <a:t>:  The process has finished execution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09663" y="369888"/>
            <a:ext cx="11920537" cy="768350"/>
          </a:xfrm>
        </p:spPr>
        <p:txBody>
          <a:bodyPr/>
          <a:lstStyle/>
          <a:p>
            <a:pPr eaLnBrk="1" hangingPunct="1"/>
            <a:r>
              <a:rPr lang="en-US" smtClean="0"/>
              <a:t>Diagram of Process State</a:t>
            </a:r>
          </a:p>
        </p:txBody>
      </p:sp>
      <p:pic>
        <p:nvPicPr>
          <p:cNvPr id="10243" name="Picture 9"/>
          <p:cNvPicPr>
            <a:picLocks noChangeAspect="1" noChangeArrowheads="1"/>
          </p:cNvPicPr>
          <p:nvPr/>
        </p:nvPicPr>
        <p:blipFill>
          <a:blip r:embed="rId3"/>
          <a:srcRect/>
          <a:stretch>
            <a:fillRect/>
          </a:stretch>
        </p:blipFill>
        <p:spPr bwMode="auto">
          <a:xfrm>
            <a:off x="1412875" y="2751138"/>
            <a:ext cx="11325225" cy="4013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51013" y="369888"/>
            <a:ext cx="11279187" cy="768350"/>
          </a:xfrm>
        </p:spPr>
        <p:txBody>
          <a:bodyPr/>
          <a:lstStyle/>
          <a:p>
            <a:pPr eaLnBrk="1" hangingPunct="1"/>
            <a:r>
              <a:rPr lang="en-US" smtClean="0"/>
              <a:t>Process Control Block (PCB)</a:t>
            </a:r>
          </a:p>
        </p:txBody>
      </p:sp>
      <p:sp>
        <p:nvSpPr>
          <p:cNvPr id="11267" name="Rectangle 3"/>
          <p:cNvSpPr>
            <a:spLocks noGrp="1" noChangeArrowheads="1"/>
          </p:cNvSpPr>
          <p:nvPr>
            <p:ph type="body" idx="1"/>
          </p:nvPr>
        </p:nvSpPr>
        <p:spPr>
          <a:xfrm>
            <a:off x="1209675" y="1662113"/>
            <a:ext cx="11053763" cy="5095875"/>
          </a:xfrm>
        </p:spPr>
        <p:txBody>
          <a:bodyPr/>
          <a:lstStyle/>
          <a:p>
            <a:pPr>
              <a:buFont typeface="Monotype Sorts" charset="2"/>
              <a:buNone/>
            </a:pPr>
            <a:r>
              <a:rPr lang="en-US" smtClean="0"/>
              <a:t>Information associated with each process</a:t>
            </a:r>
          </a:p>
          <a:p>
            <a:r>
              <a:rPr lang="en-US" smtClean="0"/>
              <a:t>Process state</a:t>
            </a:r>
          </a:p>
          <a:p>
            <a:r>
              <a:rPr lang="en-US" smtClean="0"/>
              <a:t>Program counter</a:t>
            </a:r>
          </a:p>
          <a:p>
            <a:r>
              <a:rPr lang="en-US" smtClean="0"/>
              <a:t>CPU registers</a:t>
            </a:r>
          </a:p>
          <a:p>
            <a:r>
              <a:rPr lang="en-US" smtClean="0"/>
              <a:t>CPU scheduling information</a:t>
            </a:r>
          </a:p>
          <a:p>
            <a:r>
              <a:rPr lang="en-US" smtClean="0"/>
              <a:t>Memory-management information</a:t>
            </a:r>
          </a:p>
          <a:p>
            <a:r>
              <a:rPr lang="en-US" smtClean="0"/>
              <a:t>Accounting information</a:t>
            </a:r>
          </a:p>
          <a:p>
            <a:r>
              <a:rPr lang="en-US" smtClean="0"/>
              <a:t>I/O status information</a:t>
            </a:r>
          </a:p>
          <a:p>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s-8">
  <a:themeElements>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1_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1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5317</TotalTime>
  <Words>2139</Words>
  <Application>Microsoft Office PowerPoint</Application>
  <PresentationFormat>Custom</PresentationFormat>
  <Paragraphs>383</Paragraphs>
  <Slides>55</Slides>
  <Notes>51</Notes>
  <HiddenSlides>8</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ＭＳ Ｐゴシック</vt:lpstr>
      <vt:lpstr>Arial</vt:lpstr>
      <vt:lpstr>Courier New</vt:lpstr>
      <vt:lpstr>Helvetica</vt:lpstr>
      <vt:lpstr>Monaco</vt:lpstr>
      <vt:lpstr>Monotype Sorts</vt:lpstr>
      <vt:lpstr>Symbol</vt:lpstr>
      <vt:lpstr>Times New Roman</vt:lpstr>
      <vt:lpstr>Verdana</vt:lpstr>
      <vt:lpstr>Webdings</vt:lpstr>
      <vt:lpstr>1_os-8</vt:lpstr>
      <vt:lpstr>Chapter 3:  Processes</vt:lpstr>
      <vt:lpstr>Chapter 3:  Processes</vt:lpstr>
      <vt:lpstr>Objectives</vt:lpstr>
      <vt:lpstr>Process Concept</vt:lpstr>
      <vt:lpstr>The Process</vt:lpstr>
      <vt:lpstr>Process in Memory</vt:lpstr>
      <vt:lpstr>Process State</vt:lpstr>
      <vt:lpstr>Diagram of Process State</vt:lpstr>
      <vt:lpstr>Process Control Block (PCB)</vt:lpstr>
      <vt:lpstr>Process Control Block (PCB)</vt:lpstr>
      <vt:lpstr>CPU Switch From Process to Process</vt:lpstr>
      <vt:lpstr>Threads</vt:lpstr>
      <vt:lpstr>Process Scheduling</vt:lpstr>
      <vt:lpstr>Process Representation in Linux</vt:lpstr>
      <vt:lpstr>Ready Queue And Various  I/O Device Queues</vt:lpstr>
      <vt:lpstr>Representation of Process Scheduling</vt:lpstr>
      <vt:lpstr>Schedulers</vt:lpstr>
      <vt:lpstr>Schedulers (Cont.)</vt:lpstr>
      <vt:lpstr>Addition of Medium Term Scheduling</vt:lpstr>
      <vt:lpstr>Context Switch</vt:lpstr>
      <vt:lpstr>OPERATIONS-Process Creation</vt:lpstr>
      <vt:lpstr>A Tree of Processes on Solaris</vt:lpstr>
      <vt:lpstr>Process Creation (Cont.)</vt:lpstr>
      <vt:lpstr>Process Creation</vt:lpstr>
      <vt:lpstr>C Program Forking Separate Process</vt:lpstr>
      <vt:lpstr>OPERATION-Process Termination</vt:lpstr>
      <vt:lpstr>Interprocess Communication</vt:lpstr>
      <vt:lpstr>Communications Models </vt:lpstr>
      <vt:lpstr>Producer-Consumer Problem</vt:lpstr>
      <vt:lpstr>Bounded-Buffer –  Shared-Memory Solution</vt:lpstr>
      <vt:lpstr>Bounded-Buffer – Producer</vt:lpstr>
      <vt:lpstr>Bounded Buffer – Consumer</vt:lpstr>
      <vt:lpstr>Interprocess Communication –  Message Passing</vt:lpstr>
      <vt:lpstr>Implementation Questions</vt:lpstr>
      <vt:lpstr>Direct Communication</vt:lpstr>
      <vt:lpstr>Indirect Communication</vt:lpstr>
      <vt:lpstr>Indirect Communication</vt:lpstr>
      <vt:lpstr>Indirect Communication</vt:lpstr>
      <vt:lpstr>Synchronization</vt:lpstr>
      <vt:lpstr>Buffering</vt:lpstr>
      <vt:lpstr>Examples of IPC Systems - POSIX</vt:lpstr>
      <vt:lpstr>Examples of IPC Systems - Mach</vt:lpstr>
      <vt:lpstr>Examples of IPC Systems – Windows XP</vt:lpstr>
      <vt:lpstr>Local Procedure Calls in Windows XP</vt:lpstr>
      <vt:lpstr>Communications in Client-Server Systems</vt:lpstr>
      <vt:lpstr>Sockets</vt:lpstr>
      <vt:lpstr>Socket Communication</vt:lpstr>
      <vt:lpstr>Remote Procedure Calls</vt:lpstr>
      <vt:lpstr>Execution of RPC</vt:lpstr>
      <vt:lpstr>Pipes</vt:lpstr>
      <vt:lpstr>Ordinary Pipes</vt:lpstr>
      <vt:lpstr>Ordinary Pipes</vt:lpstr>
      <vt:lpstr>Named Pipes</vt:lpstr>
      <vt:lpstr>RMI</vt:lpstr>
      <vt:lpstr>End of Chapter 3</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Processes</dc:title>
  <dc:creator>Marilyn Turnamian</dc:creator>
  <cp:lastModifiedBy>Mahe</cp:lastModifiedBy>
  <cp:revision>180</cp:revision>
  <cp:lastPrinted>2011-01-14T21:21:29Z</cp:lastPrinted>
  <dcterms:created xsi:type="dcterms:W3CDTF">2011-01-14T20:24:54Z</dcterms:created>
  <dcterms:modified xsi:type="dcterms:W3CDTF">2015-08-13T10:42:14Z</dcterms:modified>
</cp:coreProperties>
</file>