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2"/>
  </p:notesMasterIdLst>
  <p:handoutMasterIdLst>
    <p:handoutMasterId r:id="rId53"/>
  </p:handoutMasterIdLst>
  <p:sldIdLst>
    <p:sldId id="327" r:id="rId2"/>
    <p:sldId id="263" r:id="rId3"/>
    <p:sldId id="329" r:id="rId4"/>
    <p:sldId id="339" r:id="rId5"/>
    <p:sldId id="264" r:id="rId6"/>
    <p:sldId id="352" r:id="rId7"/>
    <p:sldId id="330" r:id="rId8"/>
    <p:sldId id="285" r:id="rId9"/>
    <p:sldId id="332" r:id="rId10"/>
    <p:sldId id="333" r:id="rId11"/>
    <p:sldId id="331" r:id="rId12"/>
    <p:sldId id="279" r:id="rId13"/>
    <p:sldId id="280" r:id="rId14"/>
    <p:sldId id="281" r:id="rId15"/>
    <p:sldId id="282" r:id="rId16"/>
    <p:sldId id="303" r:id="rId17"/>
    <p:sldId id="283" r:id="rId18"/>
    <p:sldId id="258" r:id="rId19"/>
    <p:sldId id="286" r:id="rId20"/>
    <p:sldId id="259" r:id="rId21"/>
    <p:sldId id="304" r:id="rId22"/>
    <p:sldId id="257" r:id="rId23"/>
    <p:sldId id="334" r:id="rId24"/>
    <p:sldId id="288" r:id="rId25"/>
    <p:sldId id="340" r:id="rId26"/>
    <p:sldId id="341" r:id="rId27"/>
    <p:sldId id="342" r:id="rId28"/>
    <p:sldId id="343" r:id="rId29"/>
    <p:sldId id="265" r:id="rId30"/>
    <p:sldId id="344" r:id="rId31"/>
    <p:sldId id="345" r:id="rId32"/>
    <p:sldId id="287" r:id="rId33"/>
    <p:sldId id="305" r:id="rId34"/>
    <p:sldId id="306" r:id="rId35"/>
    <p:sldId id="307" r:id="rId36"/>
    <p:sldId id="308" r:id="rId37"/>
    <p:sldId id="309" r:id="rId38"/>
    <p:sldId id="310" r:id="rId39"/>
    <p:sldId id="353" r:id="rId40"/>
    <p:sldId id="347" r:id="rId41"/>
    <p:sldId id="338" r:id="rId42"/>
    <p:sldId id="337" r:id="rId43"/>
    <p:sldId id="289" r:id="rId44"/>
    <p:sldId id="290" r:id="rId45"/>
    <p:sldId id="335" r:id="rId46"/>
    <p:sldId id="348" r:id="rId47"/>
    <p:sldId id="349" r:id="rId48"/>
    <p:sldId id="350" r:id="rId49"/>
    <p:sldId id="351" r:id="rId50"/>
    <p:sldId id="328" r:id="rId51"/>
  </p:sldIdLst>
  <p:sldSz cx="13716000" cy="9144000"/>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2463" indent="-195263"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4925" indent="-390525"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8975" indent="-587375"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11438" indent="-782638"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27">
          <p15:clr>
            <a:srgbClr val="A4A3A4"/>
          </p15:clr>
        </p15:guide>
        <p15:guide id="2" pos="19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88" y="84"/>
      </p:cViewPr>
      <p:guideLst>
        <p:guide orient="horz" pos="1527"/>
        <p:guide pos="1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37891" name="Rectangle 3"/>
          <p:cNvSpPr>
            <a:spLocks noGrp="1" noChangeArrowheads="1"/>
          </p:cNvSpPr>
          <p:nvPr>
            <p:ph type="dt" sz="quarter"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charset="0"/>
                <a:cs typeface="ＭＳ Ｐゴシック" charset="-128"/>
              </a:defRPr>
            </a:lvl1pPr>
          </a:lstStyle>
          <a:p>
            <a:pPr>
              <a:defRPr/>
            </a:pPr>
            <a:endParaRPr lang="en-US"/>
          </a:p>
        </p:txBody>
      </p:sp>
      <p:sp>
        <p:nvSpPr>
          <p:cNvPr id="37892" name="Rectangle 4"/>
          <p:cNvSpPr>
            <a:spLocks noGrp="1" noChangeArrowheads="1"/>
          </p:cNvSpPr>
          <p:nvPr>
            <p:ph type="ftr" sz="quarter" idx="2"/>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37893" name="Rectangle 5"/>
          <p:cNvSpPr>
            <a:spLocks noGrp="1" noChangeArrowheads="1"/>
          </p:cNvSpPr>
          <p:nvPr>
            <p:ph type="sldNum" sz="quarter" idx="3"/>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a:latin typeface="Helvetica" charset="0"/>
              </a:defRPr>
            </a:lvl1pPr>
          </a:lstStyle>
          <a:p>
            <a:fld id="{099D7087-B4D8-4E67-A974-1C4634F4EE64}" type="slidenum">
              <a:rPr lang="en-US"/>
              <a:pPr/>
              <a:t>‹#›</a:t>
            </a:fld>
            <a:endParaRPr lang="en-US"/>
          </a:p>
        </p:txBody>
      </p:sp>
    </p:spTree>
    <p:extLst>
      <p:ext uri="{BB962C8B-B14F-4D97-AF65-F5344CB8AC3E}">
        <p14:creationId xmlns:p14="http://schemas.microsoft.com/office/powerpoint/2010/main" val="1937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2998788"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76803" name="Rectangle 3"/>
          <p:cNvSpPr>
            <a:spLocks noGrp="1" noChangeArrowheads="1"/>
          </p:cNvSpPr>
          <p:nvPr>
            <p:ph type="dt" idx="1"/>
          </p:nvPr>
        </p:nvSpPr>
        <p:spPr bwMode="auto">
          <a:xfrm>
            <a:off x="3900488" y="0"/>
            <a:ext cx="3000375" cy="458788"/>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lvl1pPr algn="r" defTabSz="908050">
              <a:defRPr sz="1200">
                <a:latin typeface="Helvetica" charset="0"/>
                <a:cs typeface="ＭＳ Ｐゴシック"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781050" y="688975"/>
            <a:ext cx="5262563" cy="3508375"/>
          </a:xfrm>
          <a:prstGeom prst="rect">
            <a:avLst/>
          </a:prstGeom>
          <a:noFill/>
          <a:ln w="9525">
            <a:solidFill>
              <a:srgbClr val="000000"/>
            </a:solidFill>
            <a:miter lim="800000"/>
            <a:headEnd/>
            <a:tailEnd/>
          </a:ln>
        </p:spPr>
      </p:sp>
      <p:sp>
        <p:nvSpPr>
          <p:cNvPr id="76805" name="Rectangle 5"/>
          <p:cNvSpPr>
            <a:spLocks noGrp="1" noChangeArrowheads="1"/>
          </p:cNvSpPr>
          <p:nvPr>
            <p:ph type="body" sz="quarter" idx="3"/>
          </p:nvPr>
        </p:nvSpPr>
        <p:spPr bwMode="auto">
          <a:xfrm>
            <a:off x="900113" y="4427538"/>
            <a:ext cx="5100637" cy="4195762"/>
          </a:xfrm>
          <a:prstGeom prst="rect">
            <a:avLst/>
          </a:prstGeom>
          <a:noFill/>
          <a:ln w="9525">
            <a:noFill/>
            <a:miter lim="800000"/>
            <a:headEnd/>
            <a:tailEnd/>
          </a:ln>
        </p:spPr>
        <p:txBody>
          <a:bodyPr vert="horz" wrap="none" lIns="90892" tIns="45445" rIns="90892" bIns="45445"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6806" name="Rectangle 6"/>
          <p:cNvSpPr>
            <a:spLocks noGrp="1" noChangeArrowheads="1"/>
          </p:cNvSpPr>
          <p:nvPr>
            <p:ph type="ftr" sz="quarter" idx="4"/>
          </p:nvPr>
        </p:nvSpPr>
        <p:spPr bwMode="auto">
          <a:xfrm>
            <a:off x="0" y="8853488"/>
            <a:ext cx="2998788"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defTabSz="908050">
              <a:defRPr sz="1200">
                <a:latin typeface="Helvetica" charset="0"/>
                <a:cs typeface="ＭＳ Ｐゴシック" charset="-128"/>
              </a:defRPr>
            </a:lvl1pPr>
          </a:lstStyle>
          <a:p>
            <a:pPr>
              <a:defRPr/>
            </a:pPr>
            <a:endParaRPr lang="en-US"/>
          </a:p>
        </p:txBody>
      </p:sp>
      <p:sp>
        <p:nvSpPr>
          <p:cNvPr id="76807" name="Rectangle 7"/>
          <p:cNvSpPr>
            <a:spLocks noGrp="1" noChangeArrowheads="1"/>
          </p:cNvSpPr>
          <p:nvPr>
            <p:ph type="sldNum" sz="quarter" idx="5"/>
          </p:nvPr>
        </p:nvSpPr>
        <p:spPr bwMode="auto">
          <a:xfrm>
            <a:off x="3900488" y="8853488"/>
            <a:ext cx="3000375" cy="457200"/>
          </a:xfrm>
          <a:prstGeom prst="rect">
            <a:avLst/>
          </a:prstGeom>
          <a:noFill/>
          <a:ln w="9525">
            <a:noFill/>
            <a:miter lim="800000"/>
            <a:headEnd/>
            <a:tailEnd/>
          </a:ln>
        </p:spPr>
        <p:txBody>
          <a:bodyPr vert="horz" wrap="none" lIns="90892" tIns="45445" rIns="90892" bIns="45445" numCol="1" anchor="b" anchorCtr="0" compatLnSpc="1">
            <a:prstTxWarp prst="textNoShape">
              <a:avLst/>
            </a:prstTxWarp>
          </a:bodyPr>
          <a:lstStyle>
            <a:lvl1pPr algn="r" defTabSz="908050">
              <a:defRPr sz="1200">
                <a:latin typeface="Helvetica" charset="0"/>
              </a:defRPr>
            </a:lvl1pPr>
          </a:lstStyle>
          <a:p>
            <a:fld id="{D85F2307-3D02-499F-A7ED-5480735EB8DD}" type="slidenum">
              <a:rPr lang="en-US"/>
              <a:pPr/>
              <a:t>‹#›</a:t>
            </a:fld>
            <a:endParaRPr lang="en-US"/>
          </a:p>
        </p:txBody>
      </p:sp>
    </p:spTree>
    <p:extLst>
      <p:ext uri="{BB962C8B-B14F-4D97-AF65-F5344CB8AC3E}">
        <p14:creationId xmlns:p14="http://schemas.microsoft.com/office/powerpoint/2010/main" val="3964896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E0B471E-478C-4991-AC16-A9DEB8FC6CDA}"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4429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C7C4977-728B-45F9-B20C-A3D9692E5730}" type="slidenum">
              <a:rPr lang="en-US"/>
              <a:pPr/>
              <a:t>12</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50412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8F8D63A2-4AEF-4079-B7DF-B42D51AE0654}" type="slidenum">
              <a:rPr lang="en-US"/>
              <a:pPr/>
              <a:t>13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80344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28D1AB8-CAF1-4FE0-B4CC-5DBBC0D0DFB7}" type="slidenum">
              <a:rPr lang="en-US"/>
              <a:pPr/>
              <a:t>14</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343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C443069-D27F-4691-8F2C-D321469708DB}" type="slidenum">
              <a:rPr lang="en-US"/>
              <a:pPr/>
              <a:t>15</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01616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8E80825-B5A0-4037-8C12-BAE4103C8A0F}" type="slidenum">
              <a:rPr lang="en-US"/>
              <a:pPr/>
              <a:t>16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97048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46361F1-049D-45B8-A0FB-8C7EEF10C160}" type="slidenum">
              <a:rPr lang="en-US"/>
              <a:pPr/>
              <a:t>17</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4192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0F6D760-CD02-4864-AAFC-7F3AFC03EFCA}" type="slidenum">
              <a:rPr lang="en-US"/>
              <a:pPr/>
              <a:t>18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00871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B768518-CD41-450A-BB28-CDF7AF27499C}" type="slidenum">
              <a:rPr lang="en-US"/>
              <a:pPr/>
              <a:t>19</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46004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E54BDB6-9C64-488B-A95E-48B742ADD9DF}" type="slidenum">
              <a:rPr lang="en-US"/>
              <a:pPr/>
              <a:t>20</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40996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AF0C747-5A66-4C35-A609-CC45ED79BC44}" type="slidenum">
              <a:rPr lang="en-US"/>
              <a:pPr/>
              <a:t>21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5468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71BAB4E1-C066-4B86-8FF8-4769ACAA51DF}" type="slidenum">
              <a:rPr lang="en-US"/>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9875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E632FED-9318-4CEB-BC0D-DB2D8F80B5E5}" type="slidenum">
              <a:rPr lang="en-US"/>
              <a:pPr/>
              <a:t>22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62967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17137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9C05C91-6D4E-40D2-8983-93D0185512EB}" type="slidenum">
              <a:rPr lang="en-US"/>
              <a:pPr/>
              <a:t>24</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47835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B6B580E-B110-4641-B402-F8410777DC9C}" type="slidenum">
              <a:rPr lang="en-US"/>
              <a:pPr/>
              <a:t>29</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30682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C7A5539-FB78-481D-8F59-E25860CD1FFF}" type="slidenum">
              <a:rPr lang="en-US"/>
              <a:pPr/>
              <a:t>32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15151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7C60873-2DB3-4B5C-AD7C-C4B66F91A951}" type="slidenum">
              <a:rPr lang="en-US"/>
              <a:pPr/>
              <a:t>33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60662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BF82C99-3457-413E-AF0D-4286997C47E7}" type="slidenum">
              <a:rPr lang="en-US"/>
              <a:pPr/>
              <a:t>34</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38983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2D605FD-7322-4987-97A4-46A1E5B2690F}" type="slidenum">
              <a:rPr lang="en-US"/>
              <a:pPr/>
              <a:t>35</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69299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CD09994-1BDE-485B-9276-B549AB3476C8}" type="slidenum">
              <a:rPr lang="en-US"/>
              <a:pPr/>
              <a:t>36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33262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4626CE1-23F0-44BB-BD32-5ADAEB21D9D2}" type="slidenum">
              <a:rPr lang="en-US"/>
              <a:pPr/>
              <a:t>37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5571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67930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757D5C5-F3D0-4C78-B958-10CBC2C80709}" type="slidenum">
              <a:rPr lang="en-US"/>
              <a:pPr/>
              <a:t>38</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17731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900488" y="8853488"/>
            <a:ext cx="3000375" cy="457200"/>
          </a:xfrm>
          <a:prstGeom prst="rect">
            <a:avLst/>
          </a:prstGeom>
          <a:noFill/>
          <a:ln w="9525">
            <a:noFill/>
            <a:miter lim="800000"/>
            <a:headEnd/>
            <a:tailEnd/>
          </a:ln>
        </p:spPr>
        <p:txBody>
          <a:bodyPr wrap="none" lIns="90892" tIns="45445" rIns="90892" bIns="45445" anchor="b"/>
          <a:lstStyle/>
          <a:p>
            <a:pPr algn="r" defTabSz="908050"/>
            <a:fld id="{5CAA3D92-F580-4216-8C04-67C3576E9B9B}" type="slidenum">
              <a:rPr lang="en-US" sz="1200">
                <a:latin typeface="Helvetica" charset="0"/>
              </a:rPr>
              <a:pPr algn="r" defTabSz="908050"/>
              <a:t>41</a:t>
            </a:fld>
            <a:endParaRPr lang="en-US" sz="1200">
              <a:latin typeface="Helvetica"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52743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57954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842636B-EF08-4DB2-B6CC-0110BCB4FA14}" type="slidenum">
              <a:rPr lang="en-US"/>
              <a:pPr/>
              <a:t>43</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60432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25E78D1-8376-4967-934C-9A7A5E911C59}" type="slidenum">
              <a:rPr lang="en-US"/>
              <a:pPr/>
              <a:t>44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461167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46302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A9FC8D5B-B812-431D-AADB-7243F62EBF8D}" type="slidenum">
              <a:rPr lang="en-US"/>
              <a:pPr/>
              <a:t>46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5859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589F9A3-0743-40BF-9A58-A77045B77C28}" type="slidenum">
              <a:rPr lang="en-US"/>
              <a:pPr/>
              <a:t>47</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60014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527FE5B-9EEE-4958-B5B5-4164576585BE}" type="slidenum">
              <a:rPr lang="en-US"/>
              <a:pPr/>
              <a:t>48</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65757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28D127E-8957-409F-A0B0-5CEDB23D4F5F}" type="slidenum">
              <a:rPr lang="en-US"/>
              <a:pPr/>
              <a:t>49</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5826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8F38F00-A7C9-41F1-9F48-12BD35D964C2}" type="slidenum">
              <a:rPr lang="en-US"/>
              <a:pPr/>
              <a:t>5</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709161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7E15B22-8EE2-4F96-B49F-F1746FC1E309}" type="slidenum">
              <a:rPr lang="en-US"/>
              <a:pPr/>
              <a:t>50</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18646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30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A61A843-A3D6-4026-AF41-F9DB4366038B}" type="slidenum">
              <a:rPr lang="en-US"/>
              <a:pPr/>
              <a:t>8</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77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45688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4695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8361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647238" y="8818563"/>
            <a:ext cx="4068762" cy="342900"/>
          </a:xfrm>
          <a:prstGeom prst="rect">
            <a:avLst/>
          </a:prstGeom>
          <a:noFill/>
          <a:ln w="9525">
            <a:noFill/>
            <a:miter lim="800000"/>
            <a:headEnd/>
            <a:tailEnd/>
          </a:ln>
          <a:effectLst/>
        </p:spPr>
        <p:txBody>
          <a:bodyPr lIns="130622" tIns="65311" rIns="130622" bIns="65311">
            <a:spAutoFit/>
          </a:bodyPr>
          <a:lstStyle/>
          <a:p>
            <a:pPr algn="ctr">
              <a:spcBef>
                <a:spcPct val="50000"/>
              </a:spcBef>
            </a:pPr>
            <a:r>
              <a:rPr lang="en-US" sz="1400" b="1">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686175" cy="342900"/>
          </a:xfrm>
          <a:prstGeom prst="rect">
            <a:avLst/>
          </a:prstGeom>
          <a:noFill/>
          <a:ln w="9525">
            <a:noFill/>
            <a:miter lim="800000"/>
            <a:headEnd/>
            <a:tailEnd/>
          </a:ln>
          <a:effectLst/>
        </p:spPr>
        <p:txBody>
          <a:bodyPr wrap="none" lIns="130622" tIns="65311" rIns="130622" bIns="65311">
            <a:spAutoFit/>
          </a:bodyPr>
          <a:lstStyle/>
          <a:p>
            <a:pPr>
              <a:spcBef>
                <a:spcPct val="50000"/>
              </a:spcBef>
            </a:pPr>
            <a:r>
              <a:rPr lang="en-US" sz="1400" b="1">
                <a:solidFill>
                  <a:srgbClr val="336699"/>
                </a:solidFill>
                <a:latin typeface="Helvetica" charset="0"/>
              </a:rPr>
              <a:t>Operating System Concepts – 8</a:t>
            </a:r>
            <a:r>
              <a:rPr lang="en-US" sz="1400" b="1" baseline="30000">
                <a:solidFill>
                  <a:srgbClr val="336699"/>
                </a:solidFill>
                <a:latin typeface="Helvetica" charset="0"/>
              </a:rPr>
              <a:t>th</a:t>
            </a:r>
            <a:r>
              <a:rPr lang="en-US" sz="14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ffectLst/>
        </p:spPr>
        <p:txBody>
          <a:bodyPr wrap="none" lIns="130622" tIns="65311" rIns="130622" bIns="65311" anchor="ctr"/>
          <a:lstStyle/>
          <a:p>
            <a:pPr>
              <a:defRPr/>
            </a:pPr>
            <a:endParaRPr lang="en-US">
              <a:cs typeface="ＭＳ Ｐゴシック" charset="-128"/>
            </a:endParaRPr>
          </a:p>
        </p:txBody>
      </p:sp>
      <p:sp>
        <p:nvSpPr>
          <p:cNvPr id="14745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1"/>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US"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22" tIns="65311" rIns="130622" bIns="65311"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6437"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46438"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22" tIns="65311" rIns="130622" bIns="65311"/>
          <a:lstStyle/>
          <a:p>
            <a:pPr>
              <a:defRPr/>
            </a:pPr>
            <a:endParaRPr lang="en-US">
              <a:ea typeface="+mn-ea"/>
            </a:endParaRPr>
          </a:p>
        </p:txBody>
      </p:sp>
      <p:sp>
        <p:nvSpPr>
          <p:cNvPr id="146439"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46440"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22" tIns="65311" rIns="130622" bIns="65311" anchor="ctr"/>
          <a:lstStyle/>
          <a:p>
            <a:pPr algn="ctr" eaLnBrk="1" hangingPunct="1">
              <a:defRPr/>
            </a:pPr>
            <a:endParaRPr lang="en-US" sz="3400" dirty="0">
              <a:latin typeface="Times New Roman" charset="0"/>
              <a:cs typeface="ＭＳ Ｐゴシック" charset="-128"/>
            </a:endParaRPr>
          </a:p>
        </p:txBody>
      </p:sp>
      <p:sp>
        <p:nvSpPr>
          <p:cNvPr id="146441" name="Text Box 9"/>
          <p:cNvSpPr txBox="1">
            <a:spLocks noChangeArrowheads="1"/>
          </p:cNvSpPr>
          <p:nvPr/>
        </p:nvSpPr>
        <p:spPr bwMode="auto">
          <a:xfrm>
            <a:off x="6403975" y="8818563"/>
            <a:ext cx="631825" cy="346075"/>
          </a:xfrm>
          <a:prstGeom prst="rect">
            <a:avLst/>
          </a:prstGeom>
          <a:noFill/>
          <a:ln w="9525">
            <a:noFill/>
            <a:miter lim="800000"/>
            <a:headEnd/>
            <a:tailEnd/>
          </a:ln>
          <a:effectLst/>
        </p:spPr>
        <p:txBody>
          <a:bodyPr wrap="none" lIns="130622" tIns="65311" rIns="130622" bIns="65311">
            <a:spAutoFit/>
          </a:bodyPr>
          <a:lstStyle/>
          <a:p>
            <a:pPr algn="ctr">
              <a:spcBef>
                <a:spcPct val="50000"/>
              </a:spcBef>
            </a:pPr>
            <a:r>
              <a:rPr lang="en-US" sz="1400" b="1">
                <a:solidFill>
                  <a:srgbClr val="006699"/>
                </a:solidFill>
                <a:latin typeface="Helvetica" charset="0"/>
              </a:rPr>
              <a:t>4.</a:t>
            </a:r>
            <a:fld id="{1D2BBA59-132A-4C4C-8F11-BA90418171D4}" type="slidenum">
              <a:rPr lang="en-US" sz="1400" b="1">
                <a:solidFill>
                  <a:srgbClr val="006699"/>
                </a:solidFill>
                <a:latin typeface="Helvetica" charset="0"/>
              </a:rPr>
              <a:pPr algn="ctr">
                <a:spcBef>
                  <a:spcPct val="50000"/>
                </a:spcBef>
              </a:pPr>
              <a:t>‹#›</a:t>
            </a:fld>
            <a:endParaRPr lang="en-US" sz="1400" b="1">
              <a:solidFill>
                <a:srgbClr val="006699"/>
              </a:solidFill>
              <a:latin typeface="Helvetica" charset="0"/>
            </a:endParaRPr>
          </a:p>
        </p:txBody>
      </p:sp>
      <p:sp>
        <p:nvSpPr>
          <p:cNvPr id="146442" name="Text Box 10"/>
          <p:cNvSpPr txBox="1">
            <a:spLocks noChangeArrowheads="1"/>
          </p:cNvSpPr>
          <p:nvPr/>
        </p:nvSpPr>
        <p:spPr bwMode="auto">
          <a:xfrm>
            <a:off x="9734550" y="8783638"/>
            <a:ext cx="4070350" cy="342900"/>
          </a:xfrm>
          <a:prstGeom prst="rect">
            <a:avLst/>
          </a:prstGeom>
          <a:noFill/>
          <a:ln w="9525">
            <a:noFill/>
            <a:miter lim="800000"/>
            <a:headEnd/>
            <a:tailEnd/>
          </a:ln>
          <a:effectLst/>
        </p:spPr>
        <p:txBody>
          <a:bodyPr lIns="130622" tIns="65311" rIns="130622" bIns="65311">
            <a:spAutoFit/>
          </a:bodyPr>
          <a:lstStyle/>
          <a:p>
            <a:pPr algn="ctr">
              <a:spcBef>
                <a:spcPct val="50000"/>
              </a:spcBef>
            </a:pPr>
            <a:r>
              <a:rPr lang="en-US" sz="1400" b="1">
                <a:solidFill>
                  <a:srgbClr val="006699"/>
                </a:solidFill>
                <a:latin typeface="Helvetica" charset="0"/>
              </a:rPr>
              <a:t>Silberschatz, Galvin and Gagne ©2009</a:t>
            </a:r>
          </a:p>
        </p:txBody>
      </p:sp>
      <p:sp>
        <p:nvSpPr>
          <p:cNvPr id="146443" name="Text Box 11"/>
          <p:cNvSpPr txBox="1">
            <a:spLocks noChangeArrowheads="1"/>
          </p:cNvSpPr>
          <p:nvPr/>
        </p:nvSpPr>
        <p:spPr bwMode="auto">
          <a:xfrm>
            <a:off x="279400" y="8828088"/>
            <a:ext cx="3686175" cy="342900"/>
          </a:xfrm>
          <a:prstGeom prst="rect">
            <a:avLst/>
          </a:prstGeom>
          <a:noFill/>
          <a:ln w="9525">
            <a:noFill/>
            <a:miter lim="800000"/>
            <a:headEnd/>
            <a:tailEnd/>
          </a:ln>
          <a:effectLst/>
        </p:spPr>
        <p:txBody>
          <a:bodyPr wrap="none" lIns="130622" tIns="65311" rIns="130622" bIns="65311">
            <a:spAutoFit/>
          </a:bodyPr>
          <a:lstStyle/>
          <a:p>
            <a:pPr>
              <a:spcBef>
                <a:spcPct val="50000"/>
              </a:spcBef>
            </a:pPr>
            <a:r>
              <a:rPr lang="en-US" sz="1400" b="1">
                <a:solidFill>
                  <a:srgbClr val="006699"/>
                </a:solidFill>
                <a:latin typeface="Helvetica" charset="0"/>
              </a:rPr>
              <a:t>Operating System Concepts – 8</a:t>
            </a:r>
            <a:r>
              <a:rPr lang="en-US" sz="1400" b="1" baseline="30000">
                <a:solidFill>
                  <a:srgbClr val="006699"/>
                </a:solidFill>
                <a:latin typeface="Helvetica" charset="0"/>
              </a:rPr>
              <a:t>th</a:t>
            </a:r>
            <a:r>
              <a:rPr lang="en-US" sz="14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706"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97"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110" algn="ctr" rtl="0" fontAlgn="base">
        <a:spcBef>
          <a:spcPct val="0"/>
        </a:spcBef>
        <a:spcAft>
          <a:spcPct val="0"/>
        </a:spcAft>
        <a:defRPr sz="4600" b="1">
          <a:solidFill>
            <a:srgbClr val="006699"/>
          </a:solidFill>
          <a:latin typeface="Arial" charset="0"/>
        </a:defRPr>
      </a:lvl6pPr>
      <a:lvl7pPr marL="1306220" algn="ctr" rtl="0" fontAlgn="base">
        <a:spcBef>
          <a:spcPct val="0"/>
        </a:spcBef>
        <a:spcAft>
          <a:spcPct val="0"/>
        </a:spcAft>
        <a:defRPr sz="4600" b="1">
          <a:solidFill>
            <a:srgbClr val="006699"/>
          </a:solidFill>
          <a:latin typeface="Arial" charset="0"/>
        </a:defRPr>
      </a:lvl7pPr>
      <a:lvl8pPr marL="1959331" algn="ctr" rtl="0" fontAlgn="base">
        <a:spcBef>
          <a:spcPct val="0"/>
        </a:spcBef>
        <a:spcAft>
          <a:spcPct val="0"/>
        </a:spcAft>
        <a:defRPr sz="4600" b="1">
          <a:solidFill>
            <a:srgbClr val="006699"/>
          </a:solidFill>
          <a:latin typeface="Arial" charset="0"/>
        </a:defRPr>
      </a:lvl8pPr>
      <a:lvl9pPr marL="2612441" algn="ctr" rtl="0" fontAlgn="base">
        <a:spcBef>
          <a:spcPct val="0"/>
        </a:spcBef>
        <a:spcAft>
          <a:spcPct val="0"/>
        </a:spcAft>
        <a:defRPr sz="4600" b="1">
          <a:solidFill>
            <a:srgbClr val="006699"/>
          </a:solidFill>
          <a:latin typeface="Arial" charset="0"/>
        </a:defRPr>
      </a:lvl9pPr>
    </p:titleStyle>
    <p:bodyStyle>
      <a:lvl1pPr marL="488950" indent="-48895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60450" indent="-407988"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50988" indent="-325438"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30475" indent="-325438"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91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7022"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9013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3243" indent="-3265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028700" y="914400"/>
            <a:ext cx="11658600" cy="2836863"/>
          </a:xfrm>
        </p:spPr>
        <p:txBody>
          <a:bodyPr/>
          <a:lstStyle/>
          <a:p>
            <a:pPr eaLnBrk="1" hangingPunct="1"/>
            <a:r>
              <a:rPr lang="en-US" dirty="0" smtClean="0"/>
              <a:t>Chapter 4:  Threads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14413" y="395288"/>
            <a:ext cx="12344400" cy="768350"/>
          </a:xfrm>
        </p:spPr>
        <p:txBody>
          <a:bodyPr/>
          <a:lstStyle/>
          <a:p>
            <a:pPr eaLnBrk="1" hangingPunct="1"/>
            <a:r>
              <a:rPr lang="en-US" sz="4000" smtClean="0"/>
              <a:t>Parallel Execution on a </a:t>
            </a:r>
            <a:br>
              <a:rPr lang="en-US" sz="4000" smtClean="0"/>
            </a:br>
            <a:r>
              <a:rPr lang="en-US" sz="4000" smtClean="0"/>
              <a:t>Multicore System</a:t>
            </a:r>
          </a:p>
        </p:txBody>
      </p:sp>
      <p:pic>
        <p:nvPicPr>
          <p:cNvPr id="32771" name="Picture 4" descr="4"/>
          <p:cNvPicPr>
            <a:picLocks noChangeAspect="1" noChangeArrowheads="1"/>
          </p:cNvPicPr>
          <p:nvPr/>
        </p:nvPicPr>
        <p:blipFill>
          <a:blip r:embed="rId3"/>
          <a:srcRect/>
          <a:stretch>
            <a:fillRect/>
          </a:stretch>
        </p:blipFill>
        <p:spPr bwMode="auto">
          <a:xfrm>
            <a:off x="2381250" y="3206750"/>
            <a:ext cx="9147175" cy="28400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19238" y="369888"/>
            <a:ext cx="11510962" cy="768350"/>
          </a:xfrm>
        </p:spPr>
        <p:txBody>
          <a:bodyPr/>
          <a:lstStyle/>
          <a:p>
            <a:pPr eaLnBrk="1" hangingPunct="1"/>
            <a:r>
              <a:rPr lang="en-US" smtClean="0"/>
              <a:t>Multicore Programming</a:t>
            </a:r>
          </a:p>
        </p:txBody>
      </p:sp>
      <p:sp>
        <p:nvSpPr>
          <p:cNvPr id="26627" name="Content Placeholder 2"/>
          <p:cNvSpPr>
            <a:spLocks noGrp="1"/>
          </p:cNvSpPr>
          <p:nvPr>
            <p:ph idx="1"/>
          </p:nvPr>
        </p:nvSpPr>
        <p:spPr>
          <a:xfrm>
            <a:off x="1209675" y="1644650"/>
            <a:ext cx="11585575" cy="6040438"/>
          </a:xfrm>
        </p:spPr>
        <p:txBody>
          <a:bodyPr/>
          <a:lstStyle/>
          <a:p>
            <a:r>
              <a:rPr lang="en-US" dirty="0" smtClean="0"/>
              <a:t>Multicore </a:t>
            </a:r>
            <a:r>
              <a:rPr lang="en-US" smtClean="0"/>
              <a:t>systems put </a:t>
            </a:r>
            <a:r>
              <a:rPr lang="en-US" dirty="0" smtClean="0"/>
              <a:t>pressure on programmers, challenges include:</a:t>
            </a:r>
          </a:p>
          <a:p>
            <a:pPr lvl="1"/>
            <a:r>
              <a:rPr lang="en-US" b="1" dirty="0" smtClean="0"/>
              <a:t>Dividing activities : separate concurrent tasks</a:t>
            </a:r>
          </a:p>
          <a:p>
            <a:pPr lvl="1"/>
            <a:r>
              <a:rPr lang="en-US" b="1" dirty="0" smtClean="0"/>
              <a:t>Balance: tasks perform equal work of equal value.</a:t>
            </a:r>
          </a:p>
          <a:p>
            <a:pPr lvl="1"/>
            <a:r>
              <a:rPr lang="en-US" b="1" dirty="0" smtClean="0"/>
              <a:t>Data splitting: Data needs to be </a:t>
            </a:r>
            <a:r>
              <a:rPr lang="en-US" b="1" dirty="0" err="1" smtClean="0"/>
              <a:t>splitted</a:t>
            </a:r>
            <a:r>
              <a:rPr lang="en-US" b="1" dirty="0" smtClean="0"/>
              <a:t> to be accessed and manipulated by the tasks.</a:t>
            </a:r>
          </a:p>
          <a:p>
            <a:pPr lvl="1"/>
            <a:r>
              <a:rPr lang="en-US" b="1" dirty="0" smtClean="0"/>
              <a:t>Data dependency: Data accessed by the tasks must be examined for dependencies between tasks. In order for execution of tasks synchronization data dependency needs to be accommodated.</a:t>
            </a:r>
          </a:p>
          <a:p>
            <a:pPr lvl="1"/>
            <a:r>
              <a:rPr lang="en-US" b="1" dirty="0" smtClean="0"/>
              <a:t>Testing and debugging: Different execution paths for a program running in parallel multiple cores. Needs to address each path for testing and debugging.</a:t>
            </a:r>
          </a:p>
          <a:p>
            <a:pPr lvl="1"/>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User Threads</a:t>
            </a:r>
          </a:p>
        </p:txBody>
      </p:sp>
      <p:sp>
        <p:nvSpPr>
          <p:cNvPr id="34819" name="Rectangle 3"/>
          <p:cNvSpPr>
            <a:spLocks noGrp="1" noChangeArrowheads="1"/>
          </p:cNvSpPr>
          <p:nvPr>
            <p:ph type="body" idx="1"/>
          </p:nvPr>
        </p:nvSpPr>
        <p:spPr/>
        <p:txBody>
          <a:bodyPr/>
          <a:lstStyle/>
          <a:p>
            <a:r>
              <a:rPr lang="en-US" dirty="0" smtClean="0"/>
              <a:t>Thread management or support for threads may be provided either at the user level for users threads or by kernel for kernel threads.</a:t>
            </a:r>
          </a:p>
          <a:p>
            <a:r>
              <a:rPr lang="en-US" dirty="0" smtClean="0"/>
              <a:t>User threads are supported above the kernel and are managed without kernel support.</a:t>
            </a:r>
          </a:p>
          <a:p>
            <a:r>
              <a:rPr lang="en-US" dirty="0" smtClean="0"/>
              <a:t>Kernel threads are supported and managed directly by the OS.</a:t>
            </a:r>
          </a:p>
          <a:p>
            <a:endParaRPr lang="en-US" dirty="0"/>
          </a:p>
          <a:p>
            <a:r>
              <a:rPr lang="en-US" dirty="0" smtClean="0"/>
              <a:t>Thread management done by user-level threads library</a:t>
            </a:r>
            <a:br>
              <a:rPr lang="en-US" dirty="0" smtClean="0"/>
            </a:br>
            <a:endParaRPr lang="en-US" dirty="0" smtClean="0"/>
          </a:p>
          <a:p>
            <a:r>
              <a:rPr lang="en-US" dirty="0" smtClean="0"/>
              <a:t>Three primary thread libraries:</a:t>
            </a:r>
          </a:p>
          <a:p>
            <a:pPr lvl="1"/>
            <a:r>
              <a:rPr lang="en-US" dirty="0" smtClean="0"/>
              <a:t> POSIX </a:t>
            </a:r>
            <a:r>
              <a:rPr lang="en-US" b="1" dirty="0" err="1" smtClean="0">
                <a:solidFill>
                  <a:srgbClr val="3366FF"/>
                </a:solidFill>
              </a:rPr>
              <a:t>Pthreads</a:t>
            </a:r>
            <a:endParaRPr lang="en-US" b="1" i="1" dirty="0" smtClean="0">
              <a:solidFill>
                <a:srgbClr val="3366FF"/>
              </a:solidFill>
            </a:endParaRPr>
          </a:p>
          <a:p>
            <a:pPr lvl="1"/>
            <a:r>
              <a:rPr lang="en-US" dirty="0" smtClean="0"/>
              <a:t> Win32 threads</a:t>
            </a:r>
          </a:p>
          <a:p>
            <a:pPr lvl="1"/>
            <a:r>
              <a:rPr lang="en-US" dirty="0" smtClean="0"/>
              <a:t> Java threads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Kernel Threads</a:t>
            </a:r>
          </a:p>
        </p:txBody>
      </p:sp>
      <p:sp>
        <p:nvSpPr>
          <p:cNvPr id="36867" name="Rectangle 3"/>
          <p:cNvSpPr>
            <a:spLocks noGrp="1" noChangeArrowheads="1"/>
          </p:cNvSpPr>
          <p:nvPr>
            <p:ph type="body" idx="1"/>
          </p:nvPr>
        </p:nvSpPr>
        <p:spPr/>
        <p:txBody>
          <a:bodyPr/>
          <a:lstStyle/>
          <a:p>
            <a:r>
              <a:rPr lang="en-US" smtClean="0"/>
              <a:t>Supported by the Kernel</a:t>
            </a:r>
            <a:br>
              <a:rPr lang="en-US" smtClean="0"/>
            </a:br>
            <a:endParaRPr lang="en-US" smtClean="0"/>
          </a:p>
          <a:p>
            <a:r>
              <a:rPr lang="en-US" smtClean="0"/>
              <a:t>Examples</a:t>
            </a:r>
          </a:p>
          <a:p>
            <a:pPr lvl="1"/>
            <a:r>
              <a:rPr lang="en-US" smtClean="0"/>
              <a:t>Windows XP/2000</a:t>
            </a:r>
          </a:p>
          <a:p>
            <a:pPr lvl="1"/>
            <a:r>
              <a:rPr lang="en-US" smtClean="0"/>
              <a:t>Solaris</a:t>
            </a:r>
          </a:p>
          <a:p>
            <a:pPr lvl="1"/>
            <a:r>
              <a:rPr lang="en-US" smtClean="0"/>
              <a:t>Linux</a:t>
            </a:r>
          </a:p>
          <a:p>
            <a:pPr lvl="1"/>
            <a:r>
              <a:rPr lang="en-US" smtClean="0"/>
              <a:t>Tru64 UNIX</a:t>
            </a:r>
          </a:p>
          <a:p>
            <a:pPr lvl="1"/>
            <a:r>
              <a:rPr lang="en-US" smtClean="0"/>
              <a:t>Mac OS 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Multithreading Models</a:t>
            </a:r>
          </a:p>
        </p:txBody>
      </p:sp>
      <p:sp>
        <p:nvSpPr>
          <p:cNvPr id="38915" name="Rectangle 3"/>
          <p:cNvSpPr>
            <a:spLocks noGrp="1" noChangeArrowheads="1"/>
          </p:cNvSpPr>
          <p:nvPr>
            <p:ph type="body" idx="1"/>
          </p:nvPr>
        </p:nvSpPr>
        <p:spPr/>
        <p:txBody>
          <a:bodyPr/>
          <a:lstStyle/>
          <a:p>
            <a:r>
              <a:rPr lang="en-US" smtClean="0"/>
              <a:t>Many-to-One</a:t>
            </a:r>
            <a:br>
              <a:rPr lang="en-US" smtClean="0"/>
            </a:br>
            <a:endParaRPr lang="en-US" smtClean="0"/>
          </a:p>
          <a:p>
            <a:r>
              <a:rPr lang="en-US" smtClean="0"/>
              <a:t>One-to-One</a:t>
            </a:r>
            <a:br>
              <a:rPr lang="en-US" smtClean="0"/>
            </a:br>
            <a:endParaRPr lang="en-US" smtClean="0"/>
          </a:p>
          <a:p>
            <a:r>
              <a:rPr lang="en-US" smtClean="0"/>
              <a:t>Many-to-Many</a:t>
            </a:r>
          </a:p>
          <a:p>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Many-to-One</a:t>
            </a:r>
          </a:p>
        </p:txBody>
      </p:sp>
      <p:sp>
        <p:nvSpPr>
          <p:cNvPr id="40963" name="Rectangle 3"/>
          <p:cNvSpPr>
            <a:spLocks noGrp="1" noChangeArrowheads="1"/>
          </p:cNvSpPr>
          <p:nvPr>
            <p:ph type="body" idx="1"/>
          </p:nvPr>
        </p:nvSpPr>
        <p:spPr/>
        <p:txBody>
          <a:bodyPr/>
          <a:lstStyle/>
          <a:p>
            <a:r>
              <a:rPr lang="en-US" dirty="0" smtClean="0"/>
              <a:t>Many user-level threads mapped to single kernel thread</a:t>
            </a:r>
          </a:p>
          <a:p>
            <a:r>
              <a:rPr lang="en-US" dirty="0" smtClean="0"/>
              <a:t>Disadvantages: if a thread makes a blocking system call.</a:t>
            </a:r>
          </a:p>
          <a:p>
            <a:endParaRPr lang="en-US" dirty="0" smtClean="0"/>
          </a:p>
          <a:p>
            <a:r>
              <a:rPr lang="en-US" dirty="0" smtClean="0"/>
              <a:t>Examples:</a:t>
            </a:r>
          </a:p>
          <a:p>
            <a:pPr lvl="1"/>
            <a:r>
              <a:rPr lang="en-US" b="1" dirty="0" smtClean="0">
                <a:solidFill>
                  <a:srgbClr val="3366FF"/>
                </a:solidFill>
              </a:rPr>
              <a:t>Solaris Green Threads</a:t>
            </a:r>
          </a:p>
          <a:p>
            <a:pPr lvl="1"/>
            <a:r>
              <a:rPr lang="en-US" b="1" dirty="0" smtClean="0">
                <a:solidFill>
                  <a:srgbClr val="3366FF"/>
                </a:solidFill>
              </a:rPr>
              <a:t>GNU Portable Threads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Many-to-One Model</a:t>
            </a:r>
          </a:p>
        </p:txBody>
      </p:sp>
      <p:pic>
        <p:nvPicPr>
          <p:cNvPr id="43011" name="Picture 4" descr="4"/>
          <p:cNvPicPr>
            <a:picLocks noChangeAspect="1" noChangeArrowheads="1"/>
          </p:cNvPicPr>
          <p:nvPr/>
        </p:nvPicPr>
        <p:blipFill>
          <a:blip r:embed="rId3"/>
          <a:srcRect/>
          <a:stretch>
            <a:fillRect/>
          </a:stretch>
        </p:blipFill>
        <p:spPr bwMode="auto">
          <a:xfrm>
            <a:off x="3224213" y="1522413"/>
            <a:ext cx="7915275" cy="694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One-to-One</a:t>
            </a:r>
          </a:p>
        </p:txBody>
      </p:sp>
      <p:sp>
        <p:nvSpPr>
          <p:cNvPr id="45059" name="Rectangle 3"/>
          <p:cNvSpPr>
            <a:spLocks noGrp="1" noChangeArrowheads="1"/>
          </p:cNvSpPr>
          <p:nvPr>
            <p:ph type="body" idx="1"/>
          </p:nvPr>
        </p:nvSpPr>
        <p:spPr/>
        <p:txBody>
          <a:bodyPr/>
          <a:lstStyle/>
          <a:p>
            <a:r>
              <a:rPr lang="en-US" dirty="0" smtClean="0"/>
              <a:t>Each user-level thread maps to kernel thread</a:t>
            </a:r>
          </a:p>
          <a:p>
            <a:r>
              <a:rPr lang="en-US" dirty="0" smtClean="0"/>
              <a:t>Concurrent and parallel.</a:t>
            </a:r>
          </a:p>
          <a:p>
            <a:r>
              <a:rPr lang="en-US" dirty="0" smtClean="0"/>
              <a:t>Drawback creation of kernel thread.</a:t>
            </a:r>
          </a:p>
          <a:p>
            <a:endParaRPr lang="en-US" dirty="0" smtClean="0"/>
          </a:p>
          <a:p>
            <a:r>
              <a:rPr lang="en-US" dirty="0" smtClean="0"/>
              <a:t>Examples</a:t>
            </a:r>
          </a:p>
          <a:p>
            <a:pPr lvl="1"/>
            <a:r>
              <a:rPr lang="en-US" dirty="0" smtClean="0"/>
              <a:t>Windows NT/XP/2000</a:t>
            </a:r>
          </a:p>
          <a:p>
            <a:pPr lvl="1"/>
            <a:r>
              <a:rPr lang="en-US" dirty="0" smtClean="0"/>
              <a:t>Linux</a:t>
            </a:r>
          </a:p>
          <a:p>
            <a:pPr lvl="1"/>
            <a:r>
              <a:rPr lang="en-US" dirty="0" smtClean="0"/>
              <a:t>Solaris 9 and later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One-to-one Model</a:t>
            </a:r>
          </a:p>
        </p:txBody>
      </p:sp>
      <p:pic>
        <p:nvPicPr>
          <p:cNvPr id="47107" name="Picture 4" descr="4"/>
          <p:cNvPicPr>
            <a:picLocks noChangeAspect="1" noChangeArrowheads="1"/>
          </p:cNvPicPr>
          <p:nvPr/>
        </p:nvPicPr>
        <p:blipFill>
          <a:blip r:embed="rId3"/>
          <a:srcRect/>
          <a:stretch>
            <a:fillRect/>
          </a:stretch>
        </p:blipFill>
        <p:spPr bwMode="auto">
          <a:xfrm>
            <a:off x="1169988" y="2678113"/>
            <a:ext cx="11607800" cy="391318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Many-to-Many Model</a:t>
            </a:r>
          </a:p>
        </p:txBody>
      </p:sp>
      <p:sp>
        <p:nvSpPr>
          <p:cNvPr id="49155" name="Rectangle 3"/>
          <p:cNvSpPr>
            <a:spLocks noGrp="1" noChangeArrowheads="1"/>
          </p:cNvSpPr>
          <p:nvPr>
            <p:ph type="body" idx="1"/>
          </p:nvPr>
        </p:nvSpPr>
        <p:spPr>
          <a:xfrm>
            <a:off x="1241425" y="2100263"/>
            <a:ext cx="11550650" cy="5926137"/>
          </a:xfrm>
        </p:spPr>
        <p:txBody>
          <a:bodyPr/>
          <a:lstStyle/>
          <a:p>
            <a:r>
              <a:rPr lang="en-US" dirty="0" smtClean="0"/>
              <a:t>Allows many user level threads to be mapped to many kernel threads</a:t>
            </a:r>
          </a:p>
          <a:p>
            <a:endParaRPr lang="en-US" dirty="0" smtClean="0"/>
          </a:p>
          <a:p>
            <a:r>
              <a:rPr lang="en-US" dirty="0" smtClean="0"/>
              <a:t>Allows the  operating system to create a sufficient number(equal or less) of kernel threads</a:t>
            </a:r>
          </a:p>
          <a:p>
            <a:endParaRPr lang="en-US" dirty="0" smtClean="0"/>
          </a:p>
          <a:p>
            <a:r>
              <a:rPr lang="en-US" dirty="0" smtClean="0"/>
              <a:t>Solaris prior to version 9</a:t>
            </a:r>
          </a:p>
          <a:p>
            <a:endParaRPr lang="en-US" dirty="0" smtClean="0"/>
          </a:p>
          <a:p>
            <a:r>
              <a:rPr lang="en-US" dirty="0" smtClean="0"/>
              <a:t>Windows NT/2000 with the </a:t>
            </a:r>
            <a:r>
              <a:rPr lang="en-US" i="1" dirty="0" err="1" smtClean="0"/>
              <a:t>ThreadFiber</a:t>
            </a:r>
            <a:r>
              <a:rPr lang="en-US" dirty="0" smtClean="0"/>
              <a:t> package</a:t>
            </a:r>
          </a:p>
          <a:p>
            <a:r>
              <a:rPr lang="en-US" dirty="0" smtClean="0"/>
              <a:t>Solves all drawbacks of each above model:</a:t>
            </a:r>
          </a:p>
          <a:p>
            <a:r>
              <a:rPr lang="en-US" dirty="0" smtClean="0"/>
              <a:t>Concurrency</a:t>
            </a:r>
          </a:p>
          <a:p>
            <a:r>
              <a:rPr lang="en-US" dirty="0" smtClean="0"/>
              <a:t>Too many thread creation</a:t>
            </a:r>
          </a:p>
          <a:p>
            <a:r>
              <a:rPr lang="en-US" dirty="0" smtClean="0"/>
              <a:t>Blocking system call prevention.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Chapter 4: Threads</a:t>
            </a:r>
          </a:p>
        </p:txBody>
      </p:sp>
      <p:sp>
        <p:nvSpPr>
          <p:cNvPr id="17411" name="Rectangle 3"/>
          <p:cNvSpPr>
            <a:spLocks noGrp="1" noChangeArrowheads="1"/>
          </p:cNvSpPr>
          <p:nvPr>
            <p:ph type="body" idx="1"/>
          </p:nvPr>
        </p:nvSpPr>
        <p:spPr/>
        <p:txBody>
          <a:bodyPr/>
          <a:lstStyle/>
          <a:p>
            <a:r>
              <a:rPr lang="en-US" smtClean="0"/>
              <a:t>Overview</a:t>
            </a:r>
          </a:p>
          <a:p>
            <a:r>
              <a:rPr lang="en-US" smtClean="0"/>
              <a:t>Multithreading Models</a:t>
            </a:r>
          </a:p>
          <a:p>
            <a:r>
              <a:rPr lang="en-US" smtClean="0"/>
              <a:t>Thread Libraries</a:t>
            </a:r>
          </a:p>
          <a:p>
            <a:r>
              <a:rPr lang="en-US" smtClean="0"/>
              <a:t>Threading Issues</a:t>
            </a:r>
          </a:p>
          <a:p>
            <a:r>
              <a:rPr lang="en-US" smtClean="0"/>
              <a:t>Operating System Examples</a:t>
            </a:r>
          </a:p>
          <a:p>
            <a:r>
              <a:rPr lang="en-US" smtClean="0"/>
              <a:t>Windows XP Threads</a:t>
            </a:r>
          </a:p>
          <a:p>
            <a:r>
              <a:rPr lang="en-US" smtClean="0"/>
              <a:t>Linux Threads</a:t>
            </a:r>
          </a:p>
          <a:p>
            <a:pPr>
              <a:buFont typeface="Monotype Sorts" charset="2"/>
              <a:buNone/>
            </a:pPr>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Many-to-Many Model</a:t>
            </a:r>
          </a:p>
        </p:txBody>
      </p:sp>
      <p:pic>
        <p:nvPicPr>
          <p:cNvPr id="51203" name="Picture 8"/>
          <p:cNvPicPr>
            <a:picLocks noChangeAspect="1" noChangeArrowheads="1"/>
          </p:cNvPicPr>
          <p:nvPr/>
        </p:nvPicPr>
        <p:blipFill>
          <a:blip r:embed="rId3"/>
          <a:srcRect/>
          <a:stretch>
            <a:fillRect/>
          </a:stretch>
        </p:blipFill>
        <p:spPr bwMode="auto">
          <a:xfrm>
            <a:off x="3222625" y="1792288"/>
            <a:ext cx="7729538" cy="587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Two-level Model</a:t>
            </a:r>
          </a:p>
        </p:txBody>
      </p:sp>
      <p:sp>
        <p:nvSpPr>
          <p:cNvPr id="53251" name="Rectangle 3"/>
          <p:cNvSpPr>
            <a:spLocks noGrp="1" noChangeArrowheads="1"/>
          </p:cNvSpPr>
          <p:nvPr>
            <p:ph type="body" idx="1"/>
          </p:nvPr>
        </p:nvSpPr>
        <p:spPr>
          <a:xfrm>
            <a:off x="1241425" y="1930400"/>
            <a:ext cx="11283950" cy="5942013"/>
          </a:xfrm>
        </p:spPr>
        <p:txBody>
          <a:bodyPr/>
          <a:lstStyle/>
          <a:p>
            <a:r>
              <a:rPr lang="en-US" dirty="0"/>
              <a:t>Variation of above two-level model: may user level threads to a smaller or equal number of kernel </a:t>
            </a:r>
            <a:r>
              <a:rPr lang="en-US" dirty="0" smtClean="0"/>
              <a:t>threads similar to M:M, except that it allows a user thread to be </a:t>
            </a:r>
            <a:r>
              <a:rPr lang="en-US" b="1" dirty="0" smtClean="0"/>
              <a:t>bound</a:t>
            </a:r>
            <a:r>
              <a:rPr lang="en-US" dirty="0" smtClean="0"/>
              <a:t> to kernel thread</a:t>
            </a:r>
          </a:p>
          <a:p>
            <a:endParaRPr lang="en-US" dirty="0" smtClean="0"/>
          </a:p>
          <a:p>
            <a:r>
              <a:rPr lang="en-US" dirty="0" smtClean="0"/>
              <a:t>Examples</a:t>
            </a:r>
          </a:p>
          <a:p>
            <a:pPr lvl="1"/>
            <a:r>
              <a:rPr lang="en-US" dirty="0" smtClean="0"/>
              <a:t>IRIX</a:t>
            </a:r>
          </a:p>
          <a:p>
            <a:pPr lvl="1"/>
            <a:r>
              <a:rPr lang="en-US" dirty="0" smtClean="0"/>
              <a:t>HP-UX</a:t>
            </a:r>
          </a:p>
          <a:p>
            <a:pPr lvl="1"/>
            <a:r>
              <a:rPr lang="en-US" dirty="0" smtClean="0"/>
              <a:t>Tru64 UNIX</a:t>
            </a:r>
          </a:p>
          <a:p>
            <a:pPr lvl="1"/>
            <a:r>
              <a:rPr lang="en-US" dirty="0" smtClean="0"/>
              <a:t>Solaris 8 and earlier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Two-level Model</a:t>
            </a:r>
          </a:p>
        </p:txBody>
      </p:sp>
      <p:pic>
        <p:nvPicPr>
          <p:cNvPr id="55299" name="Picture 10"/>
          <p:cNvPicPr>
            <a:picLocks noChangeAspect="1" noChangeArrowheads="1"/>
          </p:cNvPicPr>
          <p:nvPr/>
        </p:nvPicPr>
        <p:blipFill>
          <a:blip r:embed="rId3"/>
          <a:srcRect/>
          <a:stretch>
            <a:fillRect/>
          </a:stretch>
        </p:blipFill>
        <p:spPr bwMode="auto">
          <a:xfrm>
            <a:off x="2366963" y="2108200"/>
            <a:ext cx="8913812"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smtClean="0"/>
              <a:t>Thread Libraries</a:t>
            </a:r>
          </a:p>
        </p:txBody>
      </p:sp>
      <p:sp>
        <p:nvSpPr>
          <p:cNvPr id="57347" name="Content Placeholder 2"/>
          <p:cNvSpPr>
            <a:spLocks noGrp="1"/>
          </p:cNvSpPr>
          <p:nvPr>
            <p:ph idx="1"/>
          </p:nvPr>
        </p:nvSpPr>
        <p:spPr>
          <a:xfrm>
            <a:off x="1209675" y="1644650"/>
            <a:ext cx="11309350" cy="6040438"/>
          </a:xfrm>
        </p:spPr>
        <p:txBody>
          <a:bodyPr/>
          <a:lstStyle/>
          <a:p>
            <a:r>
              <a:rPr lang="en-US" b="1" dirty="0" smtClean="0">
                <a:solidFill>
                  <a:srgbClr val="3366FF"/>
                </a:solidFill>
              </a:rPr>
              <a:t>Thread library</a:t>
            </a:r>
            <a:r>
              <a:rPr lang="en-US" dirty="0" smtClean="0">
                <a:solidFill>
                  <a:srgbClr val="3366FF"/>
                </a:solidFill>
              </a:rPr>
              <a:t> </a:t>
            </a:r>
            <a:r>
              <a:rPr lang="en-US" dirty="0" smtClean="0"/>
              <a:t>provides programmer with API for creating and managing threads</a:t>
            </a:r>
          </a:p>
          <a:p>
            <a:endParaRPr lang="en-US" dirty="0" smtClean="0"/>
          </a:p>
          <a:p>
            <a:r>
              <a:rPr lang="en-US" dirty="0" smtClean="0"/>
              <a:t>Two primary ways of implementing</a:t>
            </a:r>
          </a:p>
          <a:p>
            <a:pPr lvl="1"/>
            <a:r>
              <a:rPr lang="en-US" dirty="0" smtClean="0"/>
              <a:t>Library entirely in user space no support of kernel. No system call, local function.</a:t>
            </a:r>
          </a:p>
          <a:p>
            <a:pPr lvl="1"/>
            <a:r>
              <a:rPr lang="en-US" dirty="0" smtClean="0"/>
              <a:t>Kernel-level library supported by the OS. Since code and data structures for library exist in kernel space so results in a system call to kernel.</a:t>
            </a:r>
          </a:p>
          <a:p>
            <a:pPr lvl="1"/>
            <a:endParaRPr lang="en-US" dirty="0"/>
          </a:p>
          <a:p>
            <a:pPr lvl="1"/>
            <a:endParaRPr lang="en-US" dirty="0" smtClean="0"/>
          </a:p>
          <a:p>
            <a:pPr lvl="1"/>
            <a:r>
              <a:rPr lang="en-US" dirty="0" smtClean="0"/>
              <a:t>Three libraries in user :</a:t>
            </a:r>
          </a:p>
          <a:p>
            <a:pPr lvl="1"/>
            <a:r>
              <a:rPr lang="en-US" dirty="0" smtClean="0"/>
              <a:t>POSIX </a:t>
            </a:r>
            <a:r>
              <a:rPr lang="en-US" dirty="0" err="1" smtClean="0"/>
              <a:t>Pthreads</a:t>
            </a:r>
            <a:r>
              <a:rPr lang="en-US" dirty="0" smtClean="0"/>
              <a:t> (user or kernel)</a:t>
            </a:r>
          </a:p>
          <a:p>
            <a:pPr lvl="1"/>
            <a:r>
              <a:rPr lang="en-US" dirty="0" smtClean="0"/>
              <a:t>Win32 (kernel)</a:t>
            </a:r>
          </a:p>
          <a:p>
            <a:pPr lvl="1"/>
            <a:r>
              <a:rPr lang="en-US" dirty="0" smtClean="0"/>
              <a:t>Java.(Programs)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Pthreads</a:t>
            </a:r>
          </a:p>
        </p:txBody>
      </p:sp>
      <p:sp>
        <p:nvSpPr>
          <p:cNvPr id="59395" name="Rectangle 3"/>
          <p:cNvSpPr>
            <a:spLocks noGrp="1" noChangeArrowheads="1"/>
          </p:cNvSpPr>
          <p:nvPr>
            <p:ph type="body" idx="1"/>
          </p:nvPr>
        </p:nvSpPr>
        <p:spPr>
          <a:xfrm>
            <a:off x="1209675" y="1644650"/>
            <a:ext cx="11339513" cy="5954713"/>
          </a:xfrm>
        </p:spPr>
        <p:txBody>
          <a:bodyPr/>
          <a:lstStyle/>
          <a:p>
            <a:r>
              <a:rPr lang="en-US" smtClean="0"/>
              <a:t>May be provided either as user-level or kernel-level</a:t>
            </a:r>
          </a:p>
          <a:p>
            <a:endParaRPr lang="en-US" smtClean="0"/>
          </a:p>
          <a:p>
            <a:r>
              <a:rPr lang="en-US" smtClean="0"/>
              <a:t>A POSIX standard (IEEE 1003.1c) API for thread creation and synchronization</a:t>
            </a:r>
          </a:p>
          <a:p>
            <a:endParaRPr lang="en-US" smtClean="0"/>
          </a:p>
          <a:p>
            <a:r>
              <a:rPr lang="en-US" smtClean="0"/>
              <a:t>API specifies behavior of the thread library, implementation is up to development of the library</a:t>
            </a:r>
          </a:p>
          <a:p>
            <a:endParaRPr lang="en-US" smtClean="0"/>
          </a:p>
          <a:p>
            <a:r>
              <a:rPr lang="en-US" smtClean="0"/>
              <a:t>Common in UNIX operating systems (Solaris, Linux, Mac OS X)</a:t>
            </a:r>
          </a:p>
          <a:p>
            <a:pPr>
              <a:buFont typeface="Monotype Sorts" charset="2"/>
              <a:buNone/>
            </a:pPr>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Pthreads Example</a:t>
            </a:r>
          </a:p>
        </p:txBody>
      </p:sp>
      <p:pic>
        <p:nvPicPr>
          <p:cNvPr id="61443" name="Picture 4"/>
          <p:cNvPicPr>
            <a:picLocks noChangeAspect="1"/>
          </p:cNvPicPr>
          <p:nvPr/>
        </p:nvPicPr>
        <p:blipFill>
          <a:blip r:embed="rId2"/>
          <a:srcRect/>
          <a:stretch>
            <a:fillRect/>
          </a:stretch>
        </p:blipFill>
        <p:spPr bwMode="auto">
          <a:xfrm>
            <a:off x="2084388" y="1771650"/>
            <a:ext cx="10423525" cy="58483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Pthreads Example (Cont.)</a:t>
            </a:r>
          </a:p>
        </p:txBody>
      </p:sp>
      <p:pic>
        <p:nvPicPr>
          <p:cNvPr id="62467" name="Picture 3"/>
          <p:cNvPicPr>
            <a:picLocks noChangeAspect="1"/>
          </p:cNvPicPr>
          <p:nvPr/>
        </p:nvPicPr>
        <p:blipFill>
          <a:blip r:embed="rId2"/>
          <a:srcRect/>
          <a:stretch>
            <a:fillRect/>
          </a:stretch>
        </p:blipFill>
        <p:spPr bwMode="auto">
          <a:xfrm>
            <a:off x="2225675" y="1566863"/>
            <a:ext cx="9631363" cy="624681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Win32 API  Multithreaded C Program</a:t>
            </a:r>
          </a:p>
        </p:txBody>
      </p:sp>
      <p:pic>
        <p:nvPicPr>
          <p:cNvPr id="63491" name="Picture 3"/>
          <p:cNvPicPr>
            <a:picLocks noChangeAspect="1"/>
          </p:cNvPicPr>
          <p:nvPr/>
        </p:nvPicPr>
        <p:blipFill>
          <a:blip r:embed="rId2"/>
          <a:srcRect/>
          <a:stretch>
            <a:fillRect/>
          </a:stretch>
        </p:blipFill>
        <p:spPr bwMode="auto">
          <a:xfrm>
            <a:off x="2857500" y="1152525"/>
            <a:ext cx="8456613" cy="72294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82613" y="369888"/>
            <a:ext cx="12344400" cy="768350"/>
          </a:xfrm>
        </p:spPr>
        <p:txBody>
          <a:bodyPr/>
          <a:lstStyle/>
          <a:p>
            <a:r>
              <a:rPr lang="en-US" sz="4000" smtClean="0"/>
              <a:t>Win32 API  Multithreaded C Program (Cont.)</a:t>
            </a:r>
          </a:p>
        </p:txBody>
      </p:sp>
      <p:pic>
        <p:nvPicPr>
          <p:cNvPr id="64515" name="Picture 4"/>
          <p:cNvPicPr>
            <a:picLocks noChangeAspect="1"/>
          </p:cNvPicPr>
          <p:nvPr/>
        </p:nvPicPr>
        <p:blipFill>
          <a:blip r:embed="rId2"/>
          <a:srcRect/>
          <a:stretch>
            <a:fillRect/>
          </a:stretch>
        </p:blipFill>
        <p:spPr bwMode="auto">
          <a:xfrm>
            <a:off x="1979613" y="1384300"/>
            <a:ext cx="9263062" cy="60515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smtClean="0"/>
              <a:t>Java Threads</a:t>
            </a:r>
          </a:p>
        </p:txBody>
      </p:sp>
      <p:sp>
        <p:nvSpPr>
          <p:cNvPr id="65539" name="Rectangle 5"/>
          <p:cNvSpPr>
            <a:spLocks noGrp="1" noChangeArrowheads="1"/>
          </p:cNvSpPr>
          <p:nvPr>
            <p:ph type="body" idx="1"/>
          </p:nvPr>
        </p:nvSpPr>
        <p:spPr>
          <a:xfrm>
            <a:off x="1217613" y="1643063"/>
            <a:ext cx="10545762" cy="4130675"/>
          </a:xfrm>
        </p:spPr>
        <p:txBody>
          <a:bodyPr/>
          <a:lstStyle/>
          <a:p>
            <a:r>
              <a:rPr lang="en-US" smtClean="0"/>
              <a:t>Java threads are managed by the JVM</a:t>
            </a:r>
          </a:p>
          <a:p>
            <a:pPr>
              <a:buFont typeface="Monotype Sorts" charset="2"/>
              <a:buNone/>
            </a:pPr>
            <a:endParaRPr lang="en-US" smtClean="0"/>
          </a:p>
          <a:p>
            <a:r>
              <a:rPr lang="en-US" smtClean="0"/>
              <a:t>Typically implemented using the threads model provided by underlying OS</a:t>
            </a:r>
          </a:p>
          <a:p>
            <a:pPr>
              <a:buFont typeface="Monotype Sorts" charset="2"/>
              <a:buNone/>
            </a:pPr>
            <a:endParaRPr lang="en-US" smtClean="0"/>
          </a:p>
          <a:p>
            <a:r>
              <a:rPr lang="en-US" smtClean="0"/>
              <a:t>Java threads may be created by:</a:t>
            </a:r>
            <a:br>
              <a:rPr lang="en-US" smtClean="0"/>
            </a:br>
            <a:endParaRPr lang="en-US" smtClean="0"/>
          </a:p>
          <a:p>
            <a:pPr lvl="1"/>
            <a:r>
              <a:rPr lang="en-US" smtClean="0"/>
              <a:t>Extending Thread class</a:t>
            </a:r>
          </a:p>
          <a:p>
            <a:pPr lvl="1"/>
            <a:r>
              <a:rPr lang="en-US" smtClean="0"/>
              <a:t>Implementing the Runnable interface</a:t>
            </a:r>
            <a:br>
              <a:rPr lang="en-US" smtClean="0"/>
            </a:br>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Objectives</a:t>
            </a:r>
          </a:p>
        </p:txBody>
      </p:sp>
      <p:sp>
        <p:nvSpPr>
          <p:cNvPr id="19459" name="Content Placeholder 2"/>
          <p:cNvSpPr>
            <a:spLocks noGrp="1"/>
          </p:cNvSpPr>
          <p:nvPr>
            <p:ph idx="1"/>
          </p:nvPr>
        </p:nvSpPr>
        <p:spPr>
          <a:xfrm>
            <a:off x="1209675" y="1644650"/>
            <a:ext cx="11453813" cy="6040438"/>
          </a:xfrm>
        </p:spPr>
        <p:txBody>
          <a:bodyPr/>
          <a:lstStyle/>
          <a:p>
            <a:r>
              <a:rPr lang="en-US" smtClean="0"/>
              <a:t>To introduce the notion of a thread — a fundamental unit of CPU utilization that forms the basis of multithreaded computer systems</a:t>
            </a:r>
          </a:p>
          <a:p>
            <a:endParaRPr lang="en-US" smtClean="0"/>
          </a:p>
          <a:p>
            <a:r>
              <a:rPr lang="en-US" smtClean="0"/>
              <a:t>To discuss the APIs for the Pthreads, Win32, and Java thread libraries</a:t>
            </a:r>
          </a:p>
          <a:p>
            <a:endParaRPr lang="en-US" smtClean="0"/>
          </a:p>
          <a:p>
            <a:r>
              <a:rPr lang="en-US" smtClean="0"/>
              <a:t>To examine issues related to multithreaded programming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Java Multithreaded Program</a:t>
            </a:r>
          </a:p>
        </p:txBody>
      </p:sp>
      <p:pic>
        <p:nvPicPr>
          <p:cNvPr id="67587" name="Picture 3"/>
          <p:cNvPicPr>
            <a:picLocks noChangeAspect="1"/>
          </p:cNvPicPr>
          <p:nvPr/>
        </p:nvPicPr>
        <p:blipFill>
          <a:blip r:embed="rId2"/>
          <a:srcRect/>
          <a:stretch>
            <a:fillRect/>
          </a:stretch>
        </p:blipFill>
        <p:spPr bwMode="auto">
          <a:xfrm>
            <a:off x="2998788" y="1201738"/>
            <a:ext cx="8002587" cy="698976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Java Multithreaded Program (Cont.)</a:t>
            </a:r>
          </a:p>
        </p:txBody>
      </p:sp>
      <p:pic>
        <p:nvPicPr>
          <p:cNvPr id="68611" name="Picture 4"/>
          <p:cNvPicPr>
            <a:picLocks noChangeAspect="1"/>
          </p:cNvPicPr>
          <p:nvPr/>
        </p:nvPicPr>
        <p:blipFill>
          <a:blip r:embed="rId2"/>
          <a:srcRect/>
          <a:stretch>
            <a:fillRect/>
          </a:stretch>
        </p:blipFill>
        <p:spPr bwMode="auto">
          <a:xfrm>
            <a:off x="1879600" y="1444625"/>
            <a:ext cx="10139363" cy="63690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Threading Issues</a:t>
            </a:r>
          </a:p>
        </p:txBody>
      </p:sp>
      <p:sp>
        <p:nvSpPr>
          <p:cNvPr id="69635" name="Rectangle 3"/>
          <p:cNvSpPr>
            <a:spLocks noGrp="1" noChangeArrowheads="1"/>
          </p:cNvSpPr>
          <p:nvPr>
            <p:ph type="body" idx="1"/>
          </p:nvPr>
        </p:nvSpPr>
        <p:spPr>
          <a:xfrm>
            <a:off x="1603375" y="1981200"/>
            <a:ext cx="11026775" cy="5976938"/>
          </a:xfrm>
        </p:spPr>
        <p:txBody>
          <a:bodyPr/>
          <a:lstStyle/>
          <a:p>
            <a:r>
              <a:rPr lang="en-US" dirty="0" smtClean="0"/>
              <a:t>Semantics of </a:t>
            </a:r>
            <a:r>
              <a:rPr lang="en-US" b="1" dirty="0" smtClean="0"/>
              <a:t>fork()</a:t>
            </a:r>
            <a:r>
              <a:rPr lang="en-US" dirty="0" smtClean="0"/>
              <a:t> and </a:t>
            </a:r>
            <a:r>
              <a:rPr lang="en-US" b="1" dirty="0" smtClean="0"/>
              <a:t>exec()</a:t>
            </a:r>
            <a:r>
              <a:rPr lang="en-US" dirty="0" smtClean="0"/>
              <a:t> system calls</a:t>
            </a:r>
          </a:p>
          <a:p>
            <a:endParaRPr lang="en-US" sz="1100" dirty="0" smtClean="0"/>
          </a:p>
          <a:p>
            <a:r>
              <a:rPr lang="en-US" b="1" dirty="0" smtClean="0">
                <a:solidFill>
                  <a:srgbClr val="3366FF"/>
                </a:solidFill>
              </a:rPr>
              <a:t>Thread cancellation</a:t>
            </a:r>
            <a:r>
              <a:rPr lang="en-US" dirty="0" smtClean="0">
                <a:solidFill>
                  <a:srgbClr val="3366FF"/>
                </a:solidFill>
              </a:rPr>
              <a:t> </a:t>
            </a:r>
            <a:r>
              <a:rPr lang="en-US" dirty="0" smtClean="0"/>
              <a:t>of </a:t>
            </a:r>
            <a:r>
              <a:rPr lang="en-US" b="1" dirty="0" smtClean="0">
                <a:solidFill>
                  <a:srgbClr val="3366FF"/>
                </a:solidFill>
              </a:rPr>
              <a:t>target thread</a:t>
            </a:r>
          </a:p>
          <a:p>
            <a:pPr lvl="1"/>
            <a:r>
              <a:rPr lang="en-US" dirty="0" smtClean="0"/>
              <a:t>Asynchronous or deferred</a:t>
            </a:r>
          </a:p>
          <a:p>
            <a:pPr lvl="1"/>
            <a:endParaRPr lang="en-US" sz="1100" dirty="0" smtClean="0"/>
          </a:p>
          <a:p>
            <a:r>
              <a:rPr lang="en-US" b="1" dirty="0" smtClean="0">
                <a:solidFill>
                  <a:srgbClr val="3366FF"/>
                </a:solidFill>
              </a:rPr>
              <a:t>Signal </a:t>
            </a:r>
            <a:r>
              <a:rPr lang="en-US" dirty="0" smtClean="0"/>
              <a:t>handling</a:t>
            </a:r>
          </a:p>
          <a:p>
            <a:pPr lvl="1"/>
            <a:r>
              <a:rPr lang="en-US" dirty="0"/>
              <a:t>Synchronous and </a:t>
            </a:r>
            <a:r>
              <a:rPr lang="en-US" dirty="0" smtClean="0"/>
              <a:t>asynchronous</a:t>
            </a:r>
          </a:p>
          <a:p>
            <a:r>
              <a:rPr lang="en-US" b="1" dirty="0">
                <a:solidFill>
                  <a:srgbClr val="3366FF"/>
                </a:solidFill>
              </a:rPr>
              <a:t>Thread pools</a:t>
            </a:r>
          </a:p>
          <a:p>
            <a:r>
              <a:rPr lang="en-US" b="1" dirty="0">
                <a:solidFill>
                  <a:srgbClr val="3366FF"/>
                </a:solidFill>
              </a:rPr>
              <a:t>Thread-specific data</a:t>
            </a:r>
          </a:p>
          <a:p>
            <a:pPr marL="979488" lvl="2" indent="-488950">
              <a:buClr>
                <a:srgbClr val="993300"/>
              </a:buClr>
              <a:buSzPct val="90000"/>
              <a:buFont typeface="Monotype Sorts" charset="2"/>
              <a:buChar char="n"/>
            </a:pPr>
            <a:r>
              <a:rPr lang="en-US" dirty="0"/>
              <a:t>Create Facility needed for data private to thread</a:t>
            </a:r>
            <a:endParaRPr lang="en-US" sz="1100" b="1" dirty="0">
              <a:solidFill>
                <a:srgbClr val="3366FF"/>
              </a:solidFill>
            </a:endParaRPr>
          </a:p>
          <a:p>
            <a:r>
              <a:rPr lang="en-US" b="1" dirty="0">
                <a:solidFill>
                  <a:srgbClr val="3366FF"/>
                </a:solidFill>
              </a:rPr>
              <a:t>Scheduler activations</a:t>
            </a:r>
          </a:p>
          <a:p>
            <a:endParaRPr lang="en-US" dirty="0" smtClean="0"/>
          </a:p>
          <a:p>
            <a:pPr lvl="1">
              <a:buFont typeface="Monotype Sorts" charset="2"/>
              <a:buNone/>
            </a:pPr>
            <a:endParaRPr lang="en-US" sz="11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76400" y="369888"/>
            <a:ext cx="11353800" cy="768350"/>
          </a:xfrm>
        </p:spPr>
        <p:txBody>
          <a:bodyPr/>
          <a:lstStyle/>
          <a:p>
            <a:pPr eaLnBrk="1" hangingPunct="1"/>
            <a:r>
              <a:rPr lang="en-US" smtClean="0"/>
              <a:t>Semantics of fork() and exec()</a:t>
            </a:r>
          </a:p>
        </p:txBody>
      </p:sp>
      <p:sp>
        <p:nvSpPr>
          <p:cNvPr id="73731" name="Rectangle 3"/>
          <p:cNvSpPr>
            <a:spLocks noGrp="1" noChangeArrowheads="1"/>
          </p:cNvSpPr>
          <p:nvPr>
            <p:ph type="body" idx="1"/>
          </p:nvPr>
        </p:nvSpPr>
        <p:spPr/>
        <p:txBody>
          <a:bodyPr/>
          <a:lstStyle/>
          <a:p>
            <a:r>
              <a:rPr lang="en-US" smtClean="0"/>
              <a:t>Does </a:t>
            </a:r>
            <a:r>
              <a:rPr lang="en-US" b="1" smtClean="0"/>
              <a:t>fork()</a:t>
            </a:r>
            <a:r>
              <a:rPr lang="en-US" smtClean="0"/>
              <a:t> duplicate only the calling thread or all threads?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622425" y="369888"/>
            <a:ext cx="11407775" cy="768350"/>
          </a:xfrm>
        </p:spPr>
        <p:txBody>
          <a:bodyPr/>
          <a:lstStyle/>
          <a:p>
            <a:pPr eaLnBrk="1" hangingPunct="1"/>
            <a:r>
              <a:rPr lang="en-US" smtClean="0"/>
              <a:t>Thread Cancellation</a:t>
            </a:r>
          </a:p>
        </p:txBody>
      </p:sp>
      <p:sp>
        <p:nvSpPr>
          <p:cNvPr id="75779" name="Rectangle 3"/>
          <p:cNvSpPr>
            <a:spLocks noGrp="1" noChangeArrowheads="1"/>
          </p:cNvSpPr>
          <p:nvPr>
            <p:ph type="body" idx="1"/>
          </p:nvPr>
        </p:nvSpPr>
        <p:spPr>
          <a:xfrm>
            <a:off x="1241425" y="1912938"/>
            <a:ext cx="11107738" cy="5908675"/>
          </a:xfrm>
        </p:spPr>
        <p:txBody>
          <a:bodyPr/>
          <a:lstStyle/>
          <a:p>
            <a:r>
              <a:rPr lang="en-US" smtClean="0"/>
              <a:t>Terminating a thread before it has finished</a:t>
            </a:r>
          </a:p>
          <a:p>
            <a:endParaRPr lang="en-US" smtClean="0"/>
          </a:p>
          <a:p>
            <a:r>
              <a:rPr lang="en-US" smtClean="0"/>
              <a:t>Two general approaches:</a:t>
            </a:r>
          </a:p>
          <a:p>
            <a:pPr lvl="1"/>
            <a:r>
              <a:rPr lang="en-US" b="1" smtClean="0"/>
              <a:t>Asynchronous cancellation</a:t>
            </a:r>
            <a:r>
              <a:rPr lang="en-US" smtClean="0"/>
              <a:t> terminates the target thread immediately.</a:t>
            </a:r>
          </a:p>
          <a:p>
            <a:pPr lvl="1"/>
            <a:r>
              <a:rPr lang="en-US" b="1" smtClean="0"/>
              <a:t>Deferred cancellation</a:t>
            </a:r>
            <a:r>
              <a:rPr lang="en-US" smtClean="0"/>
              <a:t> allows the target thread to periodically check if it should be cancelled.</a:t>
            </a:r>
          </a:p>
          <a:p>
            <a:pPr lvl="1">
              <a:buFont typeface="Monotype Sorts" charset="2"/>
              <a:buNone/>
            </a:pPr>
            <a:endParaRPr lang="en-US" smtClean="0"/>
          </a:p>
          <a:p>
            <a:pPr lvl="1"/>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752600" y="369888"/>
            <a:ext cx="11277600" cy="768350"/>
          </a:xfrm>
        </p:spPr>
        <p:txBody>
          <a:bodyPr/>
          <a:lstStyle/>
          <a:p>
            <a:pPr eaLnBrk="1" hangingPunct="1"/>
            <a:r>
              <a:rPr lang="en-US" smtClean="0"/>
              <a:t>Signal Handling</a:t>
            </a:r>
          </a:p>
        </p:txBody>
      </p:sp>
      <p:sp>
        <p:nvSpPr>
          <p:cNvPr id="77827" name="Rectangle 3"/>
          <p:cNvSpPr>
            <a:spLocks noGrp="1" noChangeArrowheads="1"/>
          </p:cNvSpPr>
          <p:nvPr>
            <p:ph type="body" idx="1"/>
          </p:nvPr>
        </p:nvSpPr>
        <p:spPr>
          <a:xfrm>
            <a:off x="1076833" y="1368362"/>
            <a:ext cx="11441113" cy="6824662"/>
          </a:xfrm>
        </p:spPr>
        <p:txBody>
          <a:bodyPr/>
          <a:lstStyle/>
          <a:p>
            <a:pPr marL="542925" indent="-542925"/>
            <a:r>
              <a:rPr lang="en-US" dirty="0" smtClean="0"/>
              <a:t>Signals are used in UNIX systems to notify a process that a particular event has occurred.</a:t>
            </a:r>
          </a:p>
          <a:p>
            <a:pPr marL="542925" indent="-542925"/>
            <a:endParaRPr lang="en-US" sz="1100" dirty="0" smtClean="0"/>
          </a:p>
          <a:p>
            <a:pPr marL="542925" indent="-542925"/>
            <a:r>
              <a:rPr lang="en-US" dirty="0" smtClean="0"/>
              <a:t>A </a:t>
            </a:r>
            <a:r>
              <a:rPr lang="en-US" b="1" dirty="0" smtClean="0">
                <a:solidFill>
                  <a:srgbClr val="3366FF"/>
                </a:solidFill>
              </a:rPr>
              <a:t>signal handler</a:t>
            </a:r>
            <a:r>
              <a:rPr lang="en-US" dirty="0" smtClean="0">
                <a:solidFill>
                  <a:srgbClr val="3366FF"/>
                </a:solidFill>
              </a:rPr>
              <a:t> </a:t>
            </a:r>
            <a:r>
              <a:rPr lang="en-US" dirty="0" smtClean="0"/>
              <a:t>is used to process signals</a:t>
            </a:r>
          </a:p>
          <a:p>
            <a:pPr marL="1141413" lvl="1" indent="-488950">
              <a:buFont typeface="Webdings" charset="2"/>
              <a:buAutoNum type="arabicPeriod"/>
            </a:pPr>
            <a:r>
              <a:rPr lang="en-US" dirty="0" smtClean="0"/>
              <a:t>Signal is generated by particular event</a:t>
            </a:r>
          </a:p>
          <a:p>
            <a:pPr marL="1141413" lvl="1" indent="-488950">
              <a:buFont typeface="Webdings" charset="2"/>
              <a:buAutoNum type="arabicPeriod"/>
            </a:pPr>
            <a:r>
              <a:rPr lang="en-US" dirty="0" smtClean="0"/>
              <a:t>Signal is delivered to a process</a:t>
            </a:r>
          </a:p>
          <a:p>
            <a:pPr marL="1141413" lvl="1" indent="-488950">
              <a:buFont typeface="Webdings" charset="2"/>
              <a:buAutoNum type="arabicPeriod"/>
            </a:pPr>
            <a:r>
              <a:rPr lang="en-US" dirty="0" smtClean="0"/>
              <a:t>Signal is handled</a:t>
            </a:r>
          </a:p>
          <a:p>
            <a:pPr marL="1141413" lvl="1" indent="-488950">
              <a:buFont typeface="Webdings" charset="2"/>
              <a:buAutoNum type="arabicPeriod"/>
            </a:pPr>
            <a:endParaRPr lang="en-US" sz="1100" dirty="0" smtClean="0"/>
          </a:p>
          <a:p>
            <a:pPr marL="542925" indent="-542925"/>
            <a:r>
              <a:rPr lang="en-US" dirty="0" smtClean="0"/>
              <a:t>Signals can by synchronous or asynchronous.</a:t>
            </a:r>
          </a:p>
          <a:p>
            <a:pPr marL="542925" indent="-542925"/>
            <a:r>
              <a:rPr lang="en-US" dirty="0" smtClean="0"/>
              <a:t>Synchronous will be signals generated by a running process</a:t>
            </a:r>
          </a:p>
          <a:p>
            <a:pPr marL="542925" indent="-542925"/>
            <a:r>
              <a:rPr lang="en-US" dirty="0" smtClean="0"/>
              <a:t>Asynchronous will be signals generated by process other than running process.</a:t>
            </a:r>
          </a:p>
          <a:p>
            <a:pPr marL="542925" indent="-542925"/>
            <a:r>
              <a:rPr lang="en-US" dirty="0" smtClean="0"/>
              <a:t>Options:</a:t>
            </a:r>
          </a:p>
          <a:p>
            <a:pPr marL="1141413" lvl="1" indent="-488950"/>
            <a:r>
              <a:rPr lang="en-US" dirty="0" smtClean="0"/>
              <a:t>Deliver the signal to the thread to which the signal applies -Synchronous</a:t>
            </a:r>
          </a:p>
          <a:p>
            <a:pPr marL="1141413" lvl="1" indent="-488950"/>
            <a:r>
              <a:rPr lang="en-US" dirty="0" smtClean="0"/>
              <a:t>Deliver the signal to every thread in the process- Asynchronous Ctrl-C</a:t>
            </a:r>
          </a:p>
          <a:p>
            <a:pPr marL="1141413" lvl="1" indent="-488950"/>
            <a:r>
              <a:rPr lang="en-US" dirty="0" smtClean="0"/>
              <a:t>Deliver the signal to certain threads in the process-Non blocking</a:t>
            </a:r>
          </a:p>
          <a:p>
            <a:pPr marL="1141413" lvl="1" indent="-488950"/>
            <a:r>
              <a:rPr lang="en-US" dirty="0" smtClean="0"/>
              <a:t>Assign a specific thread to receive all signals for the process.</a:t>
            </a:r>
          </a:p>
          <a:p>
            <a:pPr marL="1141413" lvl="1" indent="-488950"/>
            <a:endParaRPr lang="en-US" dirty="0"/>
          </a:p>
          <a:p>
            <a:pPr marL="1141413" lvl="1" indent="-488950"/>
            <a:r>
              <a:rPr lang="en-US" dirty="0" smtClean="0"/>
              <a:t>In windows does not explicitly provide support for signals they can be emulated using APCs.</a:t>
            </a:r>
          </a:p>
          <a:p>
            <a:pPr marL="1141413" lvl="1" indent="-488950"/>
            <a:r>
              <a:rPr lang="en-US" dirty="0" smtClean="0"/>
              <a:t>This allows user thread to specify a function that is to be called when user thread receives notification of a particular event.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Thread Pools</a:t>
            </a:r>
          </a:p>
        </p:txBody>
      </p:sp>
      <p:sp>
        <p:nvSpPr>
          <p:cNvPr id="79875" name="Rectangle 3"/>
          <p:cNvSpPr>
            <a:spLocks noGrp="1" noChangeArrowheads="1"/>
          </p:cNvSpPr>
          <p:nvPr>
            <p:ph type="body" idx="1"/>
          </p:nvPr>
        </p:nvSpPr>
        <p:spPr>
          <a:xfrm>
            <a:off x="1209675" y="1644650"/>
            <a:ext cx="11447463" cy="5970588"/>
          </a:xfrm>
        </p:spPr>
        <p:txBody>
          <a:bodyPr/>
          <a:lstStyle/>
          <a:p>
            <a:r>
              <a:rPr lang="en-US" smtClean="0"/>
              <a:t>Create a number of threads in a pool where they await work</a:t>
            </a:r>
          </a:p>
          <a:p>
            <a:endParaRPr lang="en-US" smtClean="0"/>
          </a:p>
          <a:p>
            <a:r>
              <a:rPr lang="en-US" smtClean="0"/>
              <a:t>Advantages:</a:t>
            </a:r>
          </a:p>
          <a:p>
            <a:pPr lvl="1"/>
            <a:r>
              <a:rPr lang="en-US" smtClean="0"/>
              <a:t>Usually slightly faster to service a request with an existing thread than create a new thread</a:t>
            </a:r>
          </a:p>
          <a:p>
            <a:pPr lvl="1"/>
            <a:r>
              <a:rPr lang="en-US" smtClean="0"/>
              <a:t>Allows the number of threads in the application(s) to be bound to the size of the pool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Thread Specific Data</a:t>
            </a:r>
          </a:p>
        </p:txBody>
      </p:sp>
      <p:sp>
        <p:nvSpPr>
          <p:cNvPr id="81923" name="Rectangle 3"/>
          <p:cNvSpPr>
            <a:spLocks noGrp="1" noChangeArrowheads="1"/>
          </p:cNvSpPr>
          <p:nvPr>
            <p:ph type="body" idx="1"/>
          </p:nvPr>
        </p:nvSpPr>
        <p:spPr>
          <a:xfrm>
            <a:off x="1209675" y="1644650"/>
            <a:ext cx="11580813" cy="5970588"/>
          </a:xfrm>
        </p:spPr>
        <p:txBody>
          <a:bodyPr/>
          <a:lstStyle/>
          <a:p>
            <a:r>
              <a:rPr lang="en-US" smtClean="0"/>
              <a:t>Allows each thread to have its own copy of data</a:t>
            </a:r>
          </a:p>
          <a:p>
            <a:endParaRPr lang="en-US" smtClean="0"/>
          </a:p>
          <a:p>
            <a:r>
              <a:rPr lang="en-US" smtClean="0"/>
              <a:t>Useful when you do not have control over the thread creation process (i.e., when using a thread pool)</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Scheduler Activations</a:t>
            </a:r>
          </a:p>
        </p:txBody>
      </p:sp>
      <p:sp>
        <p:nvSpPr>
          <p:cNvPr id="83971" name="Rectangle 3"/>
          <p:cNvSpPr>
            <a:spLocks noGrp="1" noChangeArrowheads="1"/>
          </p:cNvSpPr>
          <p:nvPr>
            <p:ph type="body" idx="1"/>
          </p:nvPr>
        </p:nvSpPr>
        <p:spPr>
          <a:xfrm>
            <a:off x="1209675" y="1644650"/>
            <a:ext cx="11204575" cy="5989638"/>
          </a:xfrm>
        </p:spPr>
        <p:txBody>
          <a:bodyPr/>
          <a:lstStyle/>
          <a:p>
            <a:r>
              <a:rPr lang="en-US" dirty="0" smtClean="0"/>
              <a:t>Both M:M and Two-level models require communication to maintain the appropriate number of kernel threads allocated to the application</a:t>
            </a:r>
          </a:p>
          <a:p>
            <a:endParaRPr lang="en-US" dirty="0" smtClean="0"/>
          </a:p>
          <a:p>
            <a:r>
              <a:rPr lang="en-US" dirty="0" smtClean="0"/>
              <a:t>Scheduler activations provide </a:t>
            </a:r>
            <a:r>
              <a:rPr lang="en-US" b="1" dirty="0" err="1" smtClean="0">
                <a:solidFill>
                  <a:srgbClr val="3366FF"/>
                </a:solidFill>
              </a:rPr>
              <a:t>upcalls</a:t>
            </a:r>
            <a:r>
              <a:rPr lang="en-US" dirty="0" smtClean="0">
                <a:solidFill>
                  <a:srgbClr val="3366FF"/>
                </a:solidFill>
              </a:rPr>
              <a:t> </a:t>
            </a:r>
            <a:r>
              <a:rPr lang="en-US" dirty="0" smtClean="0"/>
              <a:t>- a communication mechanism from the kernel to the thread library.</a:t>
            </a:r>
          </a:p>
          <a:p>
            <a:r>
              <a:rPr lang="en-US" dirty="0" smtClean="0"/>
              <a:t>The kernel provides an application with a set of virtual processors(LWP) and the application can schedule user thread onto an available virtual processor.</a:t>
            </a:r>
          </a:p>
          <a:p>
            <a:r>
              <a:rPr lang="en-US" dirty="0" smtClean="0"/>
              <a:t>Furthermore the kernel must inform an application about certain events. This procedure is called </a:t>
            </a:r>
            <a:r>
              <a:rPr lang="en-US" dirty="0" err="1" smtClean="0"/>
              <a:t>upcall</a:t>
            </a:r>
            <a:r>
              <a:rPr lang="en-US" dirty="0" smtClean="0"/>
              <a:t>.</a:t>
            </a:r>
          </a:p>
          <a:p>
            <a:r>
              <a:rPr lang="en-US" dirty="0" err="1" smtClean="0"/>
              <a:t>Upcalls</a:t>
            </a:r>
            <a:r>
              <a:rPr lang="en-US" dirty="0" smtClean="0"/>
              <a:t> are handled by a thread library with an </a:t>
            </a:r>
            <a:r>
              <a:rPr lang="en-US" dirty="0" err="1" smtClean="0"/>
              <a:t>upcall</a:t>
            </a:r>
            <a:r>
              <a:rPr lang="en-US" dirty="0" smtClean="0"/>
              <a:t> handler and these handlers must run on a virtual processor.</a:t>
            </a:r>
          </a:p>
          <a:p>
            <a:r>
              <a:rPr lang="en-US" dirty="0" smtClean="0"/>
              <a:t>One event that triggers an </a:t>
            </a:r>
            <a:r>
              <a:rPr lang="en-US" dirty="0" err="1" smtClean="0"/>
              <a:t>upcall</a:t>
            </a:r>
            <a:r>
              <a:rPr lang="en-US" dirty="0" smtClean="0"/>
              <a:t> occurs when an application thread is about to block.</a:t>
            </a:r>
          </a:p>
          <a:p>
            <a:endParaRPr lang="en-US" dirty="0" smtClean="0"/>
          </a:p>
          <a:p>
            <a:endParaRPr lang="en-US" dirty="0" smtClean="0"/>
          </a:p>
          <a:p>
            <a:r>
              <a:rPr lang="en-US" dirty="0" smtClean="0"/>
              <a:t>This communication allows an application to maintain the correct number kernel threads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Scenario in case of blocking:</a:t>
            </a:r>
          </a:p>
          <a:p>
            <a:pPr lvl="1"/>
            <a:r>
              <a:rPr lang="en-US" dirty="0" smtClean="0"/>
              <a:t>The kernel makes an </a:t>
            </a:r>
            <a:r>
              <a:rPr lang="en-US" dirty="0" err="1" smtClean="0"/>
              <a:t>upcall</a:t>
            </a:r>
            <a:r>
              <a:rPr lang="en-US" dirty="0" smtClean="0"/>
              <a:t> informing application of block by the specific thread.</a:t>
            </a:r>
          </a:p>
          <a:p>
            <a:pPr lvl="1"/>
            <a:r>
              <a:rPr lang="en-US" dirty="0" smtClean="0"/>
              <a:t>The kernel allocates a new virtual processor to the application.</a:t>
            </a:r>
          </a:p>
          <a:p>
            <a:pPr lvl="1"/>
            <a:r>
              <a:rPr lang="en-US" dirty="0" smtClean="0"/>
              <a:t>Application runs an </a:t>
            </a:r>
            <a:r>
              <a:rPr lang="en-US" dirty="0" err="1" smtClean="0"/>
              <a:t>upcall</a:t>
            </a:r>
            <a:r>
              <a:rPr lang="en-US" dirty="0" smtClean="0"/>
              <a:t> handler on this new virtual processor which saves the state of the blocking thread and relinquishes the virtual processor on which the blocking thread is running.</a:t>
            </a:r>
          </a:p>
          <a:p>
            <a:pPr lvl="1"/>
            <a:r>
              <a:rPr lang="en-US" dirty="0" smtClean="0"/>
              <a:t>The </a:t>
            </a:r>
            <a:r>
              <a:rPr lang="en-US" dirty="0" err="1" smtClean="0"/>
              <a:t>upcall</a:t>
            </a:r>
            <a:r>
              <a:rPr lang="en-US" dirty="0" smtClean="0"/>
              <a:t> handler then schedules another thread that is eligible to run on the new virtual processor.</a:t>
            </a:r>
          </a:p>
          <a:p>
            <a:pPr lvl="1"/>
            <a:r>
              <a:rPr lang="en-US" dirty="0" smtClean="0"/>
              <a:t>When the event that the blocking thread was waiting occurs the kernel makes another </a:t>
            </a:r>
            <a:r>
              <a:rPr lang="en-US" dirty="0" err="1" smtClean="0"/>
              <a:t>upcall</a:t>
            </a:r>
            <a:r>
              <a:rPr lang="en-US" dirty="0" smtClean="0"/>
              <a:t> to the thread library informing that the previous thread is ready to run.</a:t>
            </a:r>
          </a:p>
          <a:p>
            <a:pPr lvl="1"/>
            <a:r>
              <a:rPr lang="en-US" dirty="0" smtClean="0"/>
              <a:t>The </a:t>
            </a:r>
            <a:r>
              <a:rPr lang="en-US" dirty="0" err="1" smtClean="0"/>
              <a:t>upcall</a:t>
            </a:r>
            <a:r>
              <a:rPr lang="en-US" dirty="0" smtClean="0"/>
              <a:t> handler for this event also requires a virtual processor and the kernel may allocate a new one or preempt on of the user thread and run the </a:t>
            </a:r>
            <a:r>
              <a:rPr lang="en-US" dirty="0" err="1" smtClean="0"/>
              <a:t>upcall</a:t>
            </a:r>
            <a:r>
              <a:rPr lang="en-US" dirty="0" smtClean="0"/>
              <a:t> handler on its virtual processor.</a:t>
            </a:r>
          </a:p>
          <a:p>
            <a:pPr lvl="1"/>
            <a:r>
              <a:rPr lang="en-US" dirty="0" smtClean="0"/>
              <a:t>The application after this runs </a:t>
            </a:r>
            <a:r>
              <a:rPr lang="en-US" dirty="0" err="1" smtClean="0"/>
              <a:t>normarly</a:t>
            </a:r>
            <a:r>
              <a:rPr lang="en-US" dirty="0" smtClean="0"/>
              <a:t>.</a:t>
            </a:r>
          </a:p>
          <a:p>
            <a:pPr lvl="1"/>
            <a:endParaRPr lang="en-US" dirty="0"/>
          </a:p>
        </p:txBody>
      </p:sp>
    </p:spTree>
    <p:extLst>
      <p:ext uri="{BB962C8B-B14F-4D97-AF65-F5344CB8AC3E}">
        <p14:creationId xmlns:p14="http://schemas.microsoft.com/office/powerpoint/2010/main" val="2739236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Motivation</a:t>
            </a:r>
          </a:p>
        </p:txBody>
      </p:sp>
      <p:sp>
        <p:nvSpPr>
          <p:cNvPr id="21507" name="Content Placeholder 2"/>
          <p:cNvSpPr>
            <a:spLocks noGrp="1"/>
          </p:cNvSpPr>
          <p:nvPr>
            <p:ph idx="1"/>
          </p:nvPr>
        </p:nvSpPr>
        <p:spPr/>
        <p:txBody>
          <a:bodyPr/>
          <a:lstStyle/>
          <a:p>
            <a:r>
              <a:rPr lang="en-US" smtClean="0"/>
              <a:t>Threads run within application</a:t>
            </a:r>
          </a:p>
          <a:p>
            <a:r>
              <a:rPr lang="en-US" smtClean="0"/>
              <a:t>Multiple tasks with the application can be implemented by separate threads</a:t>
            </a:r>
          </a:p>
          <a:p>
            <a:pPr lvl="1"/>
            <a:r>
              <a:rPr lang="en-US" smtClean="0"/>
              <a:t>Update display</a:t>
            </a:r>
          </a:p>
          <a:p>
            <a:pPr lvl="1"/>
            <a:r>
              <a:rPr lang="en-US" smtClean="0"/>
              <a:t>Fetch data</a:t>
            </a:r>
          </a:p>
          <a:p>
            <a:pPr lvl="1"/>
            <a:r>
              <a:rPr lang="en-US" smtClean="0"/>
              <a:t>Spell checking</a:t>
            </a:r>
          </a:p>
          <a:p>
            <a:pPr lvl="1"/>
            <a:r>
              <a:rPr lang="en-US" smtClean="0"/>
              <a:t>Answer a network request</a:t>
            </a:r>
          </a:p>
          <a:p>
            <a:r>
              <a:rPr lang="en-US" smtClean="0"/>
              <a:t>Process creation is heavy-weight while thread creation is light-weight</a:t>
            </a:r>
          </a:p>
          <a:p>
            <a:r>
              <a:rPr lang="en-US" smtClean="0"/>
              <a:t>Can simplify code, increase efficiency</a:t>
            </a:r>
          </a:p>
          <a:p>
            <a:r>
              <a:rPr lang="en-US" smtClean="0"/>
              <a:t>Kernels are generally multithreaded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Lightweight Processes</a:t>
            </a:r>
          </a:p>
        </p:txBody>
      </p:sp>
      <p:pic>
        <p:nvPicPr>
          <p:cNvPr id="86019" name="Picture 3"/>
          <p:cNvPicPr>
            <a:picLocks noChangeAspect="1"/>
          </p:cNvPicPr>
          <p:nvPr/>
        </p:nvPicPr>
        <p:blipFill>
          <a:blip r:embed="rId2"/>
          <a:srcRect/>
          <a:stretch>
            <a:fillRect/>
          </a:stretch>
        </p:blipFill>
        <p:spPr bwMode="auto">
          <a:xfrm>
            <a:off x="4452938" y="1955800"/>
            <a:ext cx="4646612" cy="3738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1519238" y="369888"/>
            <a:ext cx="11510962" cy="768350"/>
          </a:xfrm>
        </p:spPr>
        <p:txBody>
          <a:bodyPr/>
          <a:lstStyle/>
          <a:p>
            <a:pPr eaLnBrk="1" hangingPunct="1"/>
            <a:r>
              <a:rPr lang="en-US" smtClean="0"/>
              <a:t>Operating System Examples</a:t>
            </a:r>
          </a:p>
        </p:txBody>
      </p:sp>
      <p:sp>
        <p:nvSpPr>
          <p:cNvPr id="87043" name="Rectangle 3"/>
          <p:cNvSpPr>
            <a:spLocks noGrp="1" noChangeArrowheads="1"/>
          </p:cNvSpPr>
          <p:nvPr>
            <p:ph type="body" idx="4294967295"/>
          </p:nvPr>
        </p:nvSpPr>
        <p:spPr>
          <a:xfrm>
            <a:off x="1209675" y="1644650"/>
            <a:ext cx="11204575" cy="5989638"/>
          </a:xfrm>
        </p:spPr>
        <p:txBody>
          <a:bodyPr/>
          <a:lstStyle/>
          <a:p>
            <a:r>
              <a:rPr lang="en-US" smtClean="0"/>
              <a:t>Windows XP Threads</a:t>
            </a:r>
          </a:p>
          <a:p>
            <a:endParaRPr lang="en-US" smtClean="0"/>
          </a:p>
          <a:p>
            <a:r>
              <a:rPr lang="en-US" smtClean="0"/>
              <a:t>Linux Thread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Title 1"/>
          <p:cNvSpPr>
            <a:spLocks noGrp="1"/>
          </p:cNvSpPr>
          <p:nvPr>
            <p:ph type="title" idx="4294967295"/>
          </p:nvPr>
        </p:nvSpPr>
        <p:spPr>
          <a:xfrm>
            <a:off x="1490663" y="369888"/>
            <a:ext cx="11539537" cy="768350"/>
          </a:xfrm>
        </p:spPr>
        <p:txBody>
          <a:bodyPr/>
          <a:lstStyle/>
          <a:p>
            <a:pPr eaLnBrk="1" hangingPunct="1"/>
            <a:r>
              <a:rPr lang="en-US" smtClean="0"/>
              <a:t>Windows XP Threads Data Structures</a:t>
            </a:r>
          </a:p>
        </p:txBody>
      </p:sp>
      <p:pic>
        <p:nvPicPr>
          <p:cNvPr id="89091" name="Picture 4" descr="4"/>
          <p:cNvPicPr>
            <a:picLocks noChangeAspect="1" noChangeArrowheads="1"/>
          </p:cNvPicPr>
          <p:nvPr/>
        </p:nvPicPr>
        <p:blipFill>
          <a:blip r:embed="rId3"/>
          <a:srcRect/>
          <a:stretch>
            <a:fillRect/>
          </a:stretch>
        </p:blipFill>
        <p:spPr bwMode="auto">
          <a:xfrm>
            <a:off x="3076575" y="1458913"/>
            <a:ext cx="7562850" cy="65341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Windows XP Threads</a:t>
            </a:r>
          </a:p>
        </p:txBody>
      </p:sp>
      <p:sp>
        <p:nvSpPr>
          <p:cNvPr id="91139" name="Rectangle 3"/>
          <p:cNvSpPr>
            <a:spLocks noGrp="1" noChangeArrowheads="1"/>
          </p:cNvSpPr>
          <p:nvPr>
            <p:ph type="body" idx="1"/>
          </p:nvPr>
        </p:nvSpPr>
        <p:spPr>
          <a:xfrm>
            <a:off x="1241425" y="1709738"/>
            <a:ext cx="11463338" cy="6856412"/>
          </a:xfrm>
        </p:spPr>
        <p:txBody>
          <a:bodyPr/>
          <a:lstStyle/>
          <a:p>
            <a:r>
              <a:rPr lang="en-US" smtClean="0"/>
              <a:t>Implements the one-to-one mapping, kernel-level</a:t>
            </a:r>
          </a:p>
          <a:p>
            <a:endParaRPr lang="en-US" sz="1100" smtClean="0"/>
          </a:p>
          <a:p>
            <a:r>
              <a:rPr lang="en-US" smtClean="0"/>
              <a:t>Each thread contains</a:t>
            </a:r>
          </a:p>
          <a:p>
            <a:pPr lvl="1"/>
            <a:r>
              <a:rPr lang="en-US" smtClean="0"/>
              <a:t>A thread id</a:t>
            </a:r>
          </a:p>
          <a:p>
            <a:pPr lvl="1"/>
            <a:r>
              <a:rPr lang="en-US" smtClean="0"/>
              <a:t>Register set</a:t>
            </a:r>
          </a:p>
          <a:p>
            <a:pPr lvl="1"/>
            <a:r>
              <a:rPr lang="en-US" smtClean="0"/>
              <a:t>Separate user and kernel stacks</a:t>
            </a:r>
          </a:p>
          <a:p>
            <a:pPr lvl="1"/>
            <a:r>
              <a:rPr lang="en-US" smtClean="0"/>
              <a:t>Private data storage area</a:t>
            </a:r>
          </a:p>
          <a:p>
            <a:pPr lvl="1"/>
            <a:endParaRPr lang="en-US" sz="1100" smtClean="0"/>
          </a:p>
          <a:p>
            <a:r>
              <a:rPr lang="en-US" smtClean="0"/>
              <a:t>The register set, stacks, and private storage area are known as the </a:t>
            </a:r>
            <a:r>
              <a:rPr lang="en-US" b="1" smtClean="0">
                <a:solidFill>
                  <a:srgbClr val="3366FF"/>
                </a:solidFill>
              </a:rPr>
              <a:t>context</a:t>
            </a:r>
            <a:r>
              <a:rPr lang="en-US" smtClean="0">
                <a:solidFill>
                  <a:srgbClr val="3366FF"/>
                </a:solidFill>
              </a:rPr>
              <a:t> </a:t>
            </a:r>
            <a:r>
              <a:rPr lang="en-US" smtClean="0"/>
              <a:t>of the threads</a:t>
            </a:r>
          </a:p>
          <a:p>
            <a:endParaRPr lang="en-US" sz="1100" smtClean="0"/>
          </a:p>
          <a:p>
            <a:r>
              <a:rPr lang="en-US" smtClean="0"/>
              <a:t>The primary data structures of a thread include:</a:t>
            </a:r>
          </a:p>
          <a:p>
            <a:pPr lvl="1"/>
            <a:r>
              <a:rPr lang="en-US" smtClean="0"/>
              <a:t>ETHREAD (executive thread block)</a:t>
            </a:r>
          </a:p>
          <a:p>
            <a:pPr lvl="1"/>
            <a:r>
              <a:rPr lang="en-US" smtClean="0"/>
              <a:t>KTHREAD (kernel thread block)</a:t>
            </a:r>
          </a:p>
          <a:p>
            <a:pPr lvl="1"/>
            <a:r>
              <a:rPr lang="en-US" smtClean="0"/>
              <a:t>TEB (thread environment block)</a:t>
            </a:r>
          </a:p>
          <a:p>
            <a:pPr>
              <a:buFont typeface="Monotype Sorts" charset="2"/>
              <a:buNone/>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Linux Threads</a:t>
            </a:r>
          </a:p>
        </p:txBody>
      </p:sp>
      <p:sp>
        <p:nvSpPr>
          <p:cNvPr id="93187" name="Rectangle 3"/>
          <p:cNvSpPr>
            <a:spLocks noGrp="1" noChangeArrowheads="1"/>
          </p:cNvSpPr>
          <p:nvPr>
            <p:ph type="body" idx="1"/>
          </p:nvPr>
        </p:nvSpPr>
        <p:spPr>
          <a:xfrm>
            <a:off x="1241425" y="1947863"/>
            <a:ext cx="11345863" cy="5994400"/>
          </a:xfrm>
        </p:spPr>
        <p:txBody>
          <a:bodyPr/>
          <a:lstStyle/>
          <a:p>
            <a:r>
              <a:rPr lang="en-US" dirty="0" smtClean="0"/>
              <a:t>Linux refers to them as </a:t>
            </a:r>
            <a:r>
              <a:rPr lang="en-US" i="1" dirty="0" smtClean="0"/>
              <a:t>tasks</a:t>
            </a:r>
            <a:r>
              <a:rPr lang="en-US" dirty="0" smtClean="0"/>
              <a:t> rather than </a:t>
            </a:r>
            <a:r>
              <a:rPr lang="en-US" i="1" dirty="0" smtClean="0"/>
              <a:t>threads</a:t>
            </a:r>
          </a:p>
          <a:p>
            <a:pPr>
              <a:buFont typeface="Monotype Sorts" charset="2"/>
              <a:buNone/>
            </a:pPr>
            <a:endParaRPr lang="en-US" dirty="0" smtClean="0"/>
          </a:p>
          <a:p>
            <a:r>
              <a:rPr lang="en-US" dirty="0" smtClean="0"/>
              <a:t>Thread creation is done through </a:t>
            </a:r>
            <a:r>
              <a:rPr lang="en-US" dirty="0" smtClean="0">
                <a:latin typeface="Courier New" charset="0"/>
                <a:cs typeface="Courier New" charset="0"/>
              </a:rPr>
              <a:t>clone() </a:t>
            </a:r>
            <a:r>
              <a:rPr lang="en-US" dirty="0" smtClean="0"/>
              <a:t>system call</a:t>
            </a:r>
          </a:p>
          <a:p>
            <a:pPr>
              <a:buFont typeface="Monotype Sorts" charset="2"/>
              <a:buNone/>
            </a:pPr>
            <a:endParaRPr lang="en-US" dirty="0" smtClean="0"/>
          </a:p>
          <a:p>
            <a:r>
              <a:rPr lang="en-US" dirty="0" smtClean="0">
                <a:latin typeface="Courier New" charset="0"/>
                <a:cs typeface="Courier New" charset="0"/>
              </a:rPr>
              <a:t>clone() </a:t>
            </a:r>
            <a:r>
              <a:rPr lang="en-US" dirty="0" smtClean="0"/>
              <a:t>allows a child task to share the address space of the parent task (process)</a:t>
            </a:r>
          </a:p>
          <a:p>
            <a:endParaRPr lang="en-US" dirty="0" smtClean="0">
              <a:latin typeface="Courier New" charset="0"/>
              <a:cs typeface="Courier New" charset="0"/>
            </a:endParaRPr>
          </a:p>
          <a:p>
            <a:r>
              <a:rPr lang="en-US" dirty="0" err="1" smtClean="0">
                <a:latin typeface="Courier New" charset="0"/>
                <a:cs typeface="Courier New" charset="0"/>
              </a:rPr>
              <a:t>struct</a:t>
            </a:r>
            <a:r>
              <a:rPr lang="en-US" dirty="0" smtClean="0">
                <a:latin typeface="Courier New" charset="0"/>
                <a:cs typeface="Courier New" charset="0"/>
              </a:rPr>
              <a:t> </a:t>
            </a:r>
            <a:r>
              <a:rPr lang="en-US" dirty="0" err="1" smtClean="0">
                <a:latin typeface="Courier New" charset="0"/>
                <a:cs typeface="Courier New" charset="0"/>
              </a:rPr>
              <a:t>task_struct</a:t>
            </a:r>
            <a:r>
              <a:rPr lang="en-US" dirty="0" smtClean="0">
                <a:latin typeface="Courier New" charset="0"/>
                <a:cs typeface="Courier New" charset="0"/>
              </a:rPr>
              <a:t> </a:t>
            </a:r>
            <a:r>
              <a:rPr lang="en-US" dirty="0" smtClean="0">
                <a:cs typeface="Courier New" charset="0"/>
              </a:rPr>
              <a:t>points to process data structures (shared or unique)</a:t>
            </a:r>
          </a:p>
          <a:p>
            <a:endParaRPr lang="en-US" dirty="0">
              <a:latin typeface="Courier New" charset="0"/>
              <a:cs typeface="Courier New" charset="0"/>
            </a:endParaRPr>
          </a:p>
          <a:p>
            <a:r>
              <a:rPr lang="en-US" dirty="0" smtClean="0">
                <a:latin typeface="Courier New" charset="0"/>
                <a:cs typeface="Courier New" charset="0"/>
              </a:rPr>
              <a:t>fork() </a:t>
            </a:r>
            <a:r>
              <a:rPr lang="en-US" dirty="0" smtClean="0">
                <a:latin typeface="Helvetica" charset="0"/>
              </a:rPr>
              <a:t>and </a:t>
            </a:r>
            <a:r>
              <a:rPr lang="en-US" dirty="0" smtClean="0">
                <a:latin typeface="Courier New" charset="0"/>
                <a:cs typeface="Courier New" charset="0"/>
              </a:rPr>
              <a:t>clone()</a:t>
            </a:r>
            <a:r>
              <a:rPr lang="en-US" dirty="0" smtClean="0">
                <a:latin typeface="Helvetica" charset="0"/>
              </a:rPr>
              <a:t> system calls</a:t>
            </a:r>
          </a:p>
          <a:p>
            <a:r>
              <a:rPr lang="en-US" dirty="0" smtClean="0">
                <a:latin typeface="Helvetica" charset="0"/>
              </a:rPr>
              <a:t>With parameters clone else same like fork.</a:t>
            </a:r>
          </a:p>
          <a:p>
            <a:r>
              <a:rPr lang="en-US" dirty="0" smtClean="0">
                <a:latin typeface="Helvetica" charset="0"/>
              </a:rPr>
              <a:t>With fork a new task created along with a copy of all the associated data structures of the parent process. A new task is also created when the clone system call is made but rather than copying all data structures the new task points to the data structures of the parent task depending on the set of flags passed to clone.</a:t>
            </a:r>
          </a:p>
          <a:p>
            <a:endParaRPr lang="en-US" dirty="0" smtClean="0">
              <a:latin typeface="Courier New" charset="0"/>
              <a:cs typeface="Courier New" charset="0"/>
            </a:endParaRPr>
          </a:p>
          <a:p>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pPr eaLnBrk="1" hangingPunct="1"/>
            <a:r>
              <a:rPr lang="en-US" smtClean="0"/>
              <a:t>Linux Threads</a:t>
            </a:r>
          </a:p>
        </p:txBody>
      </p:sp>
      <p:pic>
        <p:nvPicPr>
          <p:cNvPr id="95235" name="Picture 7" descr="in-4"/>
          <p:cNvPicPr>
            <a:picLocks noChangeAspect="1" noChangeArrowheads="1"/>
          </p:cNvPicPr>
          <p:nvPr/>
        </p:nvPicPr>
        <p:blipFill>
          <a:blip r:embed="rId3"/>
          <a:srcRect/>
          <a:stretch>
            <a:fillRect/>
          </a:stretch>
        </p:blipFill>
        <p:spPr bwMode="auto">
          <a:xfrm>
            <a:off x="2447925" y="4845050"/>
            <a:ext cx="9107488" cy="294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Thread Scheduling</a:t>
            </a:r>
          </a:p>
        </p:txBody>
      </p:sp>
      <p:sp>
        <p:nvSpPr>
          <p:cNvPr id="74755" name="Rectangle 3"/>
          <p:cNvSpPr>
            <a:spLocks noGrp="1" noChangeArrowheads="1"/>
          </p:cNvSpPr>
          <p:nvPr>
            <p:ph type="body" idx="1"/>
          </p:nvPr>
        </p:nvSpPr>
        <p:spPr>
          <a:xfrm>
            <a:off x="1112043" y="1371918"/>
            <a:ext cx="11491913" cy="6693090"/>
          </a:xfrm>
        </p:spPr>
        <p:txBody>
          <a:bodyPr/>
          <a:lstStyle/>
          <a:p>
            <a:r>
              <a:rPr lang="en-US" dirty="0" smtClean="0"/>
              <a:t>Distinction between user-level and kernel-level threads</a:t>
            </a:r>
          </a:p>
          <a:p>
            <a:endParaRPr lang="en-US" dirty="0" smtClean="0"/>
          </a:p>
          <a:p>
            <a:r>
              <a:rPr lang="en-US" dirty="0" smtClean="0"/>
              <a:t>When threads supported, threads scheduled, not processes</a:t>
            </a:r>
          </a:p>
          <a:p>
            <a:endParaRPr lang="en-US" dirty="0" smtClean="0"/>
          </a:p>
          <a:p>
            <a:r>
              <a:rPr lang="en-US" dirty="0" smtClean="0"/>
              <a:t>Many-to-one and many-to-many models, thread library schedules user-level threads to run on LWP</a:t>
            </a:r>
          </a:p>
          <a:p>
            <a:pPr lvl="1"/>
            <a:r>
              <a:rPr lang="en-US" dirty="0" smtClean="0"/>
              <a:t>Known as </a:t>
            </a:r>
            <a:r>
              <a:rPr lang="en-US" b="1" dirty="0" smtClean="0"/>
              <a:t>process-contention scope (PCS) </a:t>
            </a:r>
            <a:r>
              <a:rPr lang="en-US" dirty="0" smtClean="0"/>
              <a:t>since scheduling competition is within the process</a:t>
            </a:r>
          </a:p>
          <a:p>
            <a:pPr lvl="1"/>
            <a:r>
              <a:rPr lang="en-US" dirty="0" smtClean="0"/>
              <a:t>Typically done via priority set by programmer</a:t>
            </a:r>
          </a:p>
          <a:p>
            <a:pPr lvl="1"/>
            <a:endParaRPr lang="en-US" dirty="0" smtClean="0"/>
          </a:p>
          <a:p>
            <a:r>
              <a:rPr lang="en-US" dirty="0" smtClean="0"/>
              <a:t>A scheme PCS is implementing M-M or M-O model by scheduling user level thread to run on an available LWP. This is done by thread library.</a:t>
            </a:r>
          </a:p>
          <a:p>
            <a:r>
              <a:rPr lang="en-US" dirty="0" smtClean="0"/>
              <a:t>By this it is not that the thread is actually running on a CPU; which would require the OS to schedule the kernel thread onto a physical CPU. To decide which kernel thread to schedule onto a CPU SCS is used.</a:t>
            </a:r>
          </a:p>
          <a:p>
            <a:r>
              <a:rPr lang="en-US" dirty="0" smtClean="0"/>
              <a:t>Kernel thread scheduled onto available CPU is </a:t>
            </a:r>
            <a:r>
              <a:rPr lang="en-US" b="1" dirty="0" smtClean="0"/>
              <a:t>system-contention scope (SCS) </a:t>
            </a:r>
            <a:r>
              <a:rPr lang="en-US" dirty="0" smtClean="0"/>
              <a:t>– competition among all threads in system.</a:t>
            </a:r>
          </a:p>
          <a:p>
            <a:r>
              <a:rPr lang="en-US" dirty="0" smtClean="0"/>
              <a:t>PCS is done according to priority set by programmer and not adjusted by the thread library although some thread libraries may allow the programmer to change the priority of a thread.</a:t>
            </a:r>
          </a:p>
          <a:p>
            <a:r>
              <a:rPr lang="en-US" dirty="0" smtClean="0"/>
              <a:t>PCS will preempt the thread currently running in favor of a higher priority thread.</a:t>
            </a:r>
          </a:p>
        </p:txBody>
      </p:sp>
    </p:spTree>
    <p:extLst>
      <p:ext uri="{BB962C8B-B14F-4D97-AF65-F5344CB8AC3E}">
        <p14:creationId xmlns:p14="http://schemas.microsoft.com/office/powerpoint/2010/main" val="3132419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65213" y="369888"/>
            <a:ext cx="11964987" cy="768350"/>
          </a:xfrm>
        </p:spPr>
        <p:txBody>
          <a:bodyPr/>
          <a:lstStyle/>
          <a:p>
            <a:pPr eaLnBrk="1" hangingPunct="1"/>
            <a:r>
              <a:rPr lang="en-US" smtClean="0"/>
              <a:t>Pthread Scheduling</a:t>
            </a:r>
          </a:p>
        </p:txBody>
      </p:sp>
      <p:sp>
        <p:nvSpPr>
          <p:cNvPr id="76803" name="Rectangle 3"/>
          <p:cNvSpPr>
            <a:spLocks noGrp="1" noChangeArrowheads="1"/>
          </p:cNvSpPr>
          <p:nvPr>
            <p:ph type="body" idx="1"/>
          </p:nvPr>
        </p:nvSpPr>
        <p:spPr>
          <a:xfrm>
            <a:off x="1209675" y="2103438"/>
            <a:ext cx="11491913" cy="4729162"/>
          </a:xfrm>
        </p:spPr>
        <p:txBody>
          <a:bodyPr/>
          <a:lstStyle/>
          <a:p>
            <a:r>
              <a:rPr lang="en-US" smtClean="0"/>
              <a:t>API allows specifying either PCS or SCS during thread creation</a:t>
            </a:r>
          </a:p>
          <a:p>
            <a:pPr lvl="1"/>
            <a:r>
              <a:rPr lang="en-US" smtClean="0"/>
              <a:t>PTHREAD_SCOPE_PROCESS schedules threads using PCS scheduling</a:t>
            </a:r>
          </a:p>
          <a:p>
            <a:pPr lvl="1"/>
            <a:r>
              <a:rPr lang="en-US" smtClean="0"/>
              <a:t>PTHREAD_SCOPE_SYSTEM schedules threads using SCS scheduling</a:t>
            </a:r>
          </a:p>
          <a:p>
            <a:r>
              <a:rPr lang="en-US" smtClean="0"/>
              <a:t>Can be limited by OS – Linux and Mac OS X only allow PTHREAD_SCOPE_SYSTEM</a:t>
            </a:r>
          </a:p>
        </p:txBody>
      </p:sp>
    </p:spTree>
    <p:extLst>
      <p:ext uri="{BB962C8B-B14F-4D97-AF65-F5344CB8AC3E}">
        <p14:creationId xmlns:p14="http://schemas.microsoft.com/office/powerpoint/2010/main" val="191954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Pthread Scheduling API</a:t>
            </a:r>
          </a:p>
        </p:txBody>
      </p:sp>
      <p:sp>
        <p:nvSpPr>
          <p:cNvPr id="78851" name="Rectangle 3"/>
          <p:cNvSpPr>
            <a:spLocks noGrp="1" noChangeArrowheads="1"/>
          </p:cNvSpPr>
          <p:nvPr>
            <p:ph type="body" idx="1"/>
          </p:nvPr>
        </p:nvSpPr>
        <p:spPr>
          <a:xfrm>
            <a:off x="2308225" y="1657350"/>
            <a:ext cx="10226675" cy="6559550"/>
          </a:xfrm>
        </p:spPr>
        <p:txBody>
          <a:bodyPr/>
          <a:lstStyle/>
          <a:p>
            <a:pPr>
              <a:lnSpc>
                <a:spcPct val="80000"/>
              </a:lnSpc>
              <a:buFont typeface="Monotype Sorts" charset="2"/>
              <a:buNone/>
            </a:pPr>
            <a:r>
              <a:rPr kumimoji="0" lang="en-US" sz="2000" smtClean="0">
                <a:solidFill>
                  <a:srgbClr val="000000"/>
                </a:solidFill>
                <a:latin typeface="Monaco" charset="0"/>
              </a:rPr>
              <a:t>#include &lt;pthread.h&gt;</a:t>
            </a:r>
          </a:p>
          <a:p>
            <a:pPr>
              <a:lnSpc>
                <a:spcPct val="80000"/>
              </a:lnSpc>
              <a:buFont typeface="Monotype Sorts" charset="2"/>
              <a:buNone/>
            </a:pPr>
            <a:r>
              <a:rPr kumimoji="0" lang="en-US" sz="2000" smtClean="0">
                <a:solidFill>
                  <a:srgbClr val="000000"/>
                </a:solidFill>
                <a:latin typeface="Monaco" charset="0"/>
              </a:rPr>
              <a:t>#include &lt;stdio.h&gt;</a:t>
            </a:r>
          </a:p>
          <a:p>
            <a:pPr>
              <a:lnSpc>
                <a:spcPct val="80000"/>
              </a:lnSpc>
              <a:buFont typeface="Monotype Sorts" charset="2"/>
              <a:buNone/>
            </a:pPr>
            <a:r>
              <a:rPr kumimoji="0" lang="en-US" sz="2000" smtClean="0">
                <a:solidFill>
                  <a:srgbClr val="000000"/>
                </a:solidFill>
                <a:latin typeface="Monaco" charset="0"/>
              </a:rPr>
              <a:t>#define NUM THREADS 5</a:t>
            </a:r>
          </a:p>
          <a:p>
            <a:pPr>
              <a:lnSpc>
                <a:spcPct val="80000"/>
              </a:lnSpc>
              <a:buFont typeface="Monotype Sorts" charset="2"/>
              <a:buNone/>
            </a:pPr>
            <a:r>
              <a:rPr kumimoji="0" lang="en-US" sz="2000" smtClean="0">
                <a:solidFill>
                  <a:srgbClr val="000000"/>
                </a:solidFill>
                <a:latin typeface="Monaco" charset="0"/>
              </a:rPr>
              <a:t>int main(int argc, char *argv[])</a:t>
            </a:r>
          </a:p>
          <a:p>
            <a:pPr>
              <a:lnSpc>
                <a:spcPct val="80000"/>
              </a:lnSpc>
              <a:buFont typeface="Monotype Sorts" charset="2"/>
              <a:buNone/>
            </a:pPr>
            <a:r>
              <a:rPr kumimoji="0" lang="en-US" sz="2000" smtClean="0">
                <a:solidFill>
                  <a:srgbClr val="000000"/>
                </a:solidFill>
                <a:latin typeface="Monaco" charset="0"/>
              </a:rPr>
              <a:t>{</a:t>
            </a:r>
          </a:p>
          <a:p>
            <a:pPr>
              <a:lnSpc>
                <a:spcPct val="80000"/>
              </a:lnSpc>
              <a:buFont typeface="Monotype Sorts" charset="2"/>
              <a:buNone/>
            </a:pPr>
            <a:r>
              <a:rPr kumimoji="0" lang="en-US" sz="2000" smtClean="0">
                <a:solidFill>
                  <a:srgbClr val="000000"/>
                </a:solidFill>
                <a:latin typeface="Monaco" charset="0"/>
              </a:rPr>
              <a:t>	int i;</a:t>
            </a:r>
          </a:p>
          <a:p>
            <a:pPr>
              <a:lnSpc>
                <a:spcPct val="80000"/>
              </a:lnSpc>
              <a:buFont typeface="Monotype Sorts" charset="2"/>
              <a:buNone/>
            </a:pPr>
            <a:r>
              <a:rPr kumimoji="0" lang="en-US" sz="2000" smtClean="0">
                <a:solidFill>
                  <a:srgbClr val="000000"/>
                </a:solidFill>
                <a:latin typeface="Monaco" charset="0"/>
              </a:rPr>
              <a:t>	pthread t tid[NUM THREADS];</a:t>
            </a:r>
          </a:p>
          <a:p>
            <a:pPr>
              <a:lnSpc>
                <a:spcPct val="80000"/>
              </a:lnSpc>
              <a:buFont typeface="Monotype Sorts" charset="2"/>
              <a:buNone/>
            </a:pPr>
            <a:r>
              <a:rPr kumimoji="0" lang="en-US" sz="2000" smtClean="0">
                <a:solidFill>
                  <a:srgbClr val="000000"/>
                </a:solidFill>
                <a:latin typeface="Monaco" charset="0"/>
              </a:rPr>
              <a:t>	pthread attr t attr;</a:t>
            </a:r>
          </a:p>
          <a:p>
            <a:pPr>
              <a:lnSpc>
                <a:spcPct val="80000"/>
              </a:lnSpc>
              <a:buFont typeface="Monotype Sorts" charset="2"/>
              <a:buNone/>
            </a:pPr>
            <a:r>
              <a:rPr kumimoji="0" lang="en-US" sz="2000" smtClean="0">
                <a:solidFill>
                  <a:srgbClr val="000000"/>
                </a:solidFill>
                <a:latin typeface="Monaco" charset="0"/>
              </a:rPr>
              <a:t>	/* get the default attributes */</a:t>
            </a:r>
          </a:p>
          <a:p>
            <a:pPr>
              <a:lnSpc>
                <a:spcPct val="80000"/>
              </a:lnSpc>
              <a:buFont typeface="Monotype Sorts" charset="2"/>
              <a:buNone/>
            </a:pPr>
            <a:r>
              <a:rPr kumimoji="0" lang="en-US" sz="2000" smtClean="0">
                <a:solidFill>
                  <a:srgbClr val="000000"/>
                </a:solidFill>
                <a:latin typeface="Monaco" charset="0"/>
              </a:rPr>
              <a:t>	pthread attr init(&amp;attr);</a:t>
            </a:r>
          </a:p>
          <a:p>
            <a:pPr>
              <a:lnSpc>
                <a:spcPct val="80000"/>
              </a:lnSpc>
              <a:buFont typeface="Monotype Sorts" charset="2"/>
              <a:buNone/>
            </a:pPr>
            <a:r>
              <a:rPr kumimoji="0" lang="en-US" sz="2000" smtClean="0">
                <a:solidFill>
                  <a:srgbClr val="000000"/>
                </a:solidFill>
                <a:latin typeface="Monaco" charset="0"/>
              </a:rPr>
              <a:t>	/* set the scheduling algorithm to PROCESS or SYSTEM */</a:t>
            </a:r>
          </a:p>
          <a:p>
            <a:pPr>
              <a:lnSpc>
                <a:spcPct val="80000"/>
              </a:lnSpc>
              <a:buFont typeface="Monotype Sorts" charset="2"/>
              <a:buNone/>
            </a:pPr>
            <a:r>
              <a:rPr kumimoji="0" lang="en-US" sz="2000" smtClean="0">
                <a:solidFill>
                  <a:srgbClr val="000000"/>
                </a:solidFill>
                <a:latin typeface="Monaco" charset="0"/>
              </a:rPr>
              <a:t>	pthread attr setscope(&amp;attr, PTHREAD SCOPE SYSTEM);</a:t>
            </a:r>
          </a:p>
          <a:p>
            <a:pPr>
              <a:lnSpc>
                <a:spcPct val="80000"/>
              </a:lnSpc>
              <a:buFont typeface="Monotype Sorts" charset="2"/>
              <a:buNone/>
            </a:pPr>
            <a:r>
              <a:rPr kumimoji="0" lang="en-US" sz="2000" smtClean="0">
                <a:solidFill>
                  <a:srgbClr val="000000"/>
                </a:solidFill>
                <a:latin typeface="Monaco" charset="0"/>
              </a:rPr>
              <a:t>	/* set the scheduling policy - FIFO, RT, or OTHER */</a:t>
            </a:r>
          </a:p>
          <a:p>
            <a:pPr>
              <a:lnSpc>
                <a:spcPct val="80000"/>
              </a:lnSpc>
              <a:buFont typeface="Monotype Sorts" charset="2"/>
              <a:buNone/>
            </a:pPr>
            <a:r>
              <a:rPr kumimoji="0" lang="en-US" sz="2000" smtClean="0">
                <a:solidFill>
                  <a:srgbClr val="000000"/>
                </a:solidFill>
                <a:latin typeface="Monaco" charset="0"/>
              </a:rPr>
              <a:t>	pthread attr setschedpolicy(&amp;attr, SCHED OTHER);</a:t>
            </a:r>
          </a:p>
          <a:p>
            <a:pPr>
              <a:lnSpc>
                <a:spcPct val="80000"/>
              </a:lnSpc>
              <a:buFont typeface="Monotype Sorts" charset="2"/>
              <a:buNone/>
            </a:pPr>
            <a:r>
              <a:rPr kumimoji="0" lang="en-US" sz="2000" smtClean="0">
                <a:solidFill>
                  <a:srgbClr val="000000"/>
                </a:solidFill>
                <a:latin typeface="Monaco" charset="0"/>
              </a:rPr>
              <a:t>	/* create the threads */</a:t>
            </a:r>
          </a:p>
          <a:p>
            <a:pPr>
              <a:lnSpc>
                <a:spcPct val="80000"/>
              </a:lnSpc>
              <a:buFont typeface="Monotype Sorts" charset="2"/>
              <a:buNone/>
            </a:pPr>
            <a:r>
              <a:rPr kumimoji="0" lang="en-US" sz="2000" smtClean="0">
                <a:solidFill>
                  <a:srgbClr val="000000"/>
                </a:solidFill>
                <a:latin typeface="Monaco" charset="0"/>
              </a:rPr>
              <a:t>	for (i = 0; i &lt; NUM THREADS; i++)</a:t>
            </a:r>
          </a:p>
          <a:p>
            <a:pPr>
              <a:lnSpc>
                <a:spcPct val="80000"/>
              </a:lnSpc>
              <a:buFont typeface="Monotype Sorts" charset="2"/>
              <a:buNone/>
            </a:pPr>
            <a:r>
              <a:rPr kumimoji="0" lang="en-US" sz="2000" smtClean="0">
                <a:solidFill>
                  <a:srgbClr val="000000"/>
                </a:solidFill>
                <a:latin typeface="Monaco" charset="0"/>
              </a:rPr>
              <a:t>		pthread create(&amp;tid[i],&amp;attr,runner,NULL);</a:t>
            </a:r>
          </a:p>
        </p:txBody>
      </p:sp>
    </p:spTree>
    <p:extLst>
      <p:ext uri="{BB962C8B-B14F-4D97-AF65-F5344CB8AC3E}">
        <p14:creationId xmlns:p14="http://schemas.microsoft.com/office/powerpoint/2010/main" val="983101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57313" y="369888"/>
            <a:ext cx="11672887" cy="768350"/>
          </a:xfrm>
        </p:spPr>
        <p:txBody>
          <a:bodyPr/>
          <a:lstStyle/>
          <a:p>
            <a:pPr eaLnBrk="1" hangingPunct="1"/>
            <a:r>
              <a:rPr lang="en-US" smtClean="0"/>
              <a:t>Pthread Scheduling API</a:t>
            </a:r>
          </a:p>
        </p:txBody>
      </p:sp>
      <p:sp>
        <p:nvSpPr>
          <p:cNvPr id="80899" name="Rectangle 3"/>
          <p:cNvSpPr>
            <a:spLocks noGrp="1" noChangeArrowheads="1"/>
          </p:cNvSpPr>
          <p:nvPr>
            <p:ph type="body" idx="1"/>
          </p:nvPr>
        </p:nvSpPr>
        <p:spPr>
          <a:xfrm>
            <a:off x="3741738" y="2103438"/>
            <a:ext cx="9148762" cy="4818062"/>
          </a:xfrm>
        </p:spPr>
        <p:txBody>
          <a:bodyPr/>
          <a:lstStyle/>
          <a:p>
            <a:pPr>
              <a:buFont typeface="Monotype Sorts" charset="2"/>
              <a:buNone/>
            </a:pPr>
            <a:r>
              <a:rPr kumimoji="0" lang="en-US" sz="2300" smtClean="0">
                <a:solidFill>
                  <a:srgbClr val="000000"/>
                </a:solidFill>
                <a:latin typeface="Monaco" charset="0"/>
              </a:rPr>
              <a:t>	/* now join on each thread */</a:t>
            </a:r>
          </a:p>
          <a:p>
            <a:pPr>
              <a:buFont typeface="Monotype Sorts" charset="2"/>
              <a:buNone/>
            </a:pPr>
            <a:r>
              <a:rPr kumimoji="0" lang="en-US" sz="2300" smtClean="0">
                <a:solidFill>
                  <a:srgbClr val="000000"/>
                </a:solidFill>
                <a:latin typeface="Monaco" charset="0"/>
              </a:rPr>
              <a:t>	for (i = 0; i &lt; NUM THREADS; i++)</a:t>
            </a:r>
          </a:p>
          <a:p>
            <a:pPr>
              <a:buFont typeface="Monotype Sorts" charset="2"/>
              <a:buNone/>
            </a:pPr>
            <a:r>
              <a:rPr kumimoji="0" lang="en-US" sz="2300" smtClean="0">
                <a:solidFill>
                  <a:srgbClr val="000000"/>
                </a:solidFill>
                <a:latin typeface="Monaco" charset="0"/>
              </a:rPr>
              <a:t>		pthread join(tid[i], NULL);</a:t>
            </a:r>
          </a:p>
          <a:p>
            <a:pPr>
              <a:buFont typeface="Monotype Sorts" charset="2"/>
              <a:buNone/>
            </a:pPr>
            <a:r>
              <a:rPr kumimoji="0" lang="en-US" sz="2300" smtClean="0">
                <a:solidFill>
                  <a:srgbClr val="000000"/>
                </a:solidFill>
                <a:latin typeface="Monaco" charset="0"/>
              </a:rPr>
              <a:t>}</a:t>
            </a:r>
          </a:p>
          <a:p>
            <a:pPr>
              <a:buFont typeface="Monotype Sorts" charset="2"/>
              <a:buNone/>
            </a:pPr>
            <a:r>
              <a:rPr kumimoji="0" lang="en-US" sz="2300" smtClean="0">
                <a:solidFill>
                  <a:srgbClr val="000000"/>
                </a:solidFill>
                <a:latin typeface="Monaco" charset="0"/>
              </a:rPr>
              <a:t> /* Each thread will begin control in this function */</a:t>
            </a:r>
          </a:p>
          <a:p>
            <a:pPr>
              <a:buFont typeface="Monotype Sorts" charset="2"/>
              <a:buNone/>
            </a:pPr>
            <a:r>
              <a:rPr kumimoji="0" lang="en-US" sz="2300" smtClean="0">
                <a:solidFill>
                  <a:srgbClr val="000000"/>
                </a:solidFill>
                <a:latin typeface="Monaco" charset="0"/>
              </a:rPr>
              <a:t>void *runner(void *param)</a:t>
            </a:r>
          </a:p>
          <a:p>
            <a:pPr>
              <a:buFont typeface="Monotype Sorts" charset="2"/>
              <a:buNone/>
            </a:pPr>
            <a:r>
              <a:rPr kumimoji="0" lang="en-US" sz="2300" smtClean="0">
                <a:solidFill>
                  <a:srgbClr val="000000"/>
                </a:solidFill>
                <a:latin typeface="Monaco" charset="0"/>
              </a:rPr>
              <a:t>{ </a:t>
            </a:r>
          </a:p>
          <a:p>
            <a:pPr>
              <a:buFont typeface="Monotype Sorts" charset="2"/>
              <a:buNone/>
            </a:pPr>
            <a:r>
              <a:rPr kumimoji="0" lang="en-US" sz="2300" smtClean="0">
                <a:solidFill>
                  <a:srgbClr val="000000"/>
                </a:solidFill>
                <a:latin typeface="Monaco" charset="0"/>
              </a:rPr>
              <a:t>	printf("I am a thread\n");</a:t>
            </a:r>
          </a:p>
          <a:p>
            <a:pPr>
              <a:buFont typeface="Monotype Sorts" charset="2"/>
              <a:buNone/>
            </a:pPr>
            <a:r>
              <a:rPr kumimoji="0" lang="en-US" sz="2300" smtClean="0">
                <a:solidFill>
                  <a:srgbClr val="000000"/>
                </a:solidFill>
                <a:latin typeface="Monaco" charset="0"/>
              </a:rPr>
              <a:t>	pthread exit(0);</a:t>
            </a:r>
          </a:p>
          <a:p>
            <a:pPr>
              <a:buFont typeface="Monotype Sorts" charset="2"/>
              <a:buNone/>
            </a:pPr>
            <a:r>
              <a:rPr kumimoji="0" lang="en-US" sz="2300" smtClean="0">
                <a:solidFill>
                  <a:srgbClr val="000000"/>
                </a:solidFill>
                <a:latin typeface="Monaco" charset="0"/>
              </a:rPr>
              <a:t>}</a:t>
            </a:r>
            <a:endParaRPr lang="en-US" smtClean="0"/>
          </a:p>
        </p:txBody>
      </p:sp>
    </p:spTree>
    <p:extLst>
      <p:ext uri="{BB962C8B-B14F-4D97-AF65-F5344CB8AC3E}">
        <p14:creationId xmlns:p14="http://schemas.microsoft.com/office/powerpoint/2010/main" val="4286702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43013" y="369888"/>
            <a:ext cx="12344400" cy="768350"/>
          </a:xfrm>
        </p:spPr>
        <p:txBody>
          <a:bodyPr/>
          <a:lstStyle/>
          <a:p>
            <a:pPr eaLnBrk="1" hangingPunct="1"/>
            <a:r>
              <a:rPr lang="en-US" smtClean="0"/>
              <a:t>Single and Multithreaded Processes</a:t>
            </a:r>
          </a:p>
        </p:txBody>
      </p:sp>
      <p:pic>
        <p:nvPicPr>
          <p:cNvPr id="22531" name="Picture 10"/>
          <p:cNvPicPr>
            <a:picLocks noChangeAspect="1" noChangeArrowheads="1"/>
          </p:cNvPicPr>
          <p:nvPr/>
        </p:nvPicPr>
        <p:blipFill>
          <a:blip r:embed="rId3"/>
          <a:srcRect/>
          <a:stretch>
            <a:fillRect/>
          </a:stretch>
        </p:blipFill>
        <p:spPr bwMode="auto">
          <a:xfrm>
            <a:off x="2033588" y="1798638"/>
            <a:ext cx="9901237" cy="58261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Example of Web Server which instead of creating a new process for every new client request can create a separate thread of each new request and then still listen for another client request.</a:t>
            </a:r>
          </a:p>
          <a:p>
            <a:r>
              <a:rPr lang="en-US" dirty="0" smtClean="0"/>
              <a:t>RPC also can allow inter process communication by multithreading concept.</a:t>
            </a:r>
          </a:p>
          <a:p>
            <a:r>
              <a:rPr lang="en-US" dirty="0" smtClean="0"/>
              <a:t>So the RPC server can service several concurrent requests.</a:t>
            </a:r>
          </a:p>
          <a:p>
            <a:endParaRPr lang="en-US" dirty="0"/>
          </a:p>
        </p:txBody>
      </p:sp>
    </p:spTree>
    <p:extLst>
      <p:ext uri="{BB962C8B-B14F-4D97-AF65-F5344CB8AC3E}">
        <p14:creationId xmlns:p14="http://schemas.microsoft.com/office/powerpoint/2010/main" val="23606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28738" y="369888"/>
            <a:ext cx="12344400" cy="768350"/>
          </a:xfrm>
        </p:spPr>
        <p:txBody>
          <a:bodyPr/>
          <a:lstStyle/>
          <a:p>
            <a:pPr eaLnBrk="1" hangingPunct="1"/>
            <a:r>
              <a:rPr lang="en-US" smtClean="0"/>
              <a:t>Multithreaded Server Architecture</a:t>
            </a:r>
          </a:p>
        </p:txBody>
      </p:sp>
      <p:pic>
        <p:nvPicPr>
          <p:cNvPr id="28675" name="Picture 4" descr="4"/>
          <p:cNvPicPr>
            <a:picLocks noChangeAspect="1" noChangeArrowheads="1"/>
          </p:cNvPicPr>
          <p:nvPr/>
        </p:nvPicPr>
        <p:blipFill>
          <a:blip r:embed="rId3"/>
          <a:srcRect/>
          <a:stretch>
            <a:fillRect/>
          </a:stretch>
        </p:blipFill>
        <p:spPr bwMode="auto">
          <a:xfrm>
            <a:off x="1760538" y="2946400"/>
            <a:ext cx="10663237" cy="3403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93813" y="611188"/>
            <a:ext cx="10426700" cy="417512"/>
          </a:xfrm>
        </p:spPr>
        <p:txBody>
          <a:bodyPr/>
          <a:lstStyle/>
          <a:p>
            <a:pPr eaLnBrk="1" hangingPunct="1"/>
            <a:r>
              <a:rPr lang="en-US" smtClean="0"/>
              <a:t>Benefits</a:t>
            </a:r>
          </a:p>
        </p:txBody>
      </p:sp>
      <p:sp>
        <p:nvSpPr>
          <p:cNvPr id="24579" name="Rectangle 3"/>
          <p:cNvSpPr>
            <a:spLocks noGrp="1" noChangeArrowheads="1"/>
          </p:cNvSpPr>
          <p:nvPr>
            <p:ph type="body" idx="1"/>
          </p:nvPr>
        </p:nvSpPr>
        <p:spPr/>
        <p:txBody>
          <a:bodyPr/>
          <a:lstStyle/>
          <a:p>
            <a:r>
              <a:rPr lang="en-US" b="1" dirty="0" smtClean="0"/>
              <a:t>Responsiveness : two different threads for different activities so high response to every request.</a:t>
            </a:r>
            <a:br>
              <a:rPr lang="en-US" b="1" dirty="0" smtClean="0"/>
            </a:br>
            <a:endParaRPr lang="en-US" b="1" dirty="0" smtClean="0"/>
          </a:p>
          <a:p>
            <a:r>
              <a:rPr lang="en-US" b="1" dirty="0" smtClean="0"/>
              <a:t>Resource Sharing: sharing is efficient in case for threads rather than processes.</a:t>
            </a:r>
            <a:br>
              <a:rPr lang="en-US" b="1" dirty="0" smtClean="0"/>
            </a:br>
            <a:endParaRPr lang="en-US" b="1" dirty="0" smtClean="0"/>
          </a:p>
          <a:p>
            <a:r>
              <a:rPr lang="en-US" b="1" dirty="0" smtClean="0"/>
              <a:t>Economy: Cost efficient and time efficient in terms of memory for thread rather than process.</a:t>
            </a:r>
            <a:br>
              <a:rPr lang="en-US" b="1" dirty="0" smtClean="0"/>
            </a:br>
            <a:endParaRPr lang="en-US" b="1" dirty="0" smtClean="0"/>
          </a:p>
          <a:p>
            <a:r>
              <a:rPr lang="en-US" b="1" dirty="0" smtClean="0"/>
              <a:t>Scalability: Multiprocessor benefits.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214438" y="407988"/>
            <a:ext cx="12344400" cy="768350"/>
          </a:xfrm>
        </p:spPr>
        <p:txBody>
          <a:bodyPr/>
          <a:lstStyle/>
          <a:p>
            <a:pPr eaLnBrk="1" hangingPunct="1"/>
            <a:r>
              <a:rPr lang="en-US" sz="4000" smtClean="0"/>
              <a:t>Concurrent Execution on a </a:t>
            </a:r>
            <a:br>
              <a:rPr lang="en-US" sz="4000" smtClean="0"/>
            </a:br>
            <a:r>
              <a:rPr lang="en-US" sz="4000" smtClean="0"/>
              <a:t>Single-core System</a:t>
            </a:r>
          </a:p>
        </p:txBody>
      </p:sp>
      <p:pic>
        <p:nvPicPr>
          <p:cNvPr id="30723" name="Picture 4" descr="4"/>
          <p:cNvPicPr>
            <a:picLocks noChangeAspect="1" noChangeArrowheads="1"/>
          </p:cNvPicPr>
          <p:nvPr/>
        </p:nvPicPr>
        <p:blipFill>
          <a:blip r:embed="rId3"/>
          <a:srcRect/>
          <a:stretch>
            <a:fillRect/>
          </a:stretch>
        </p:blipFill>
        <p:spPr bwMode="auto">
          <a:xfrm>
            <a:off x="1317625" y="3554413"/>
            <a:ext cx="11422063" cy="1143000"/>
          </a:xfrm>
          <a:prstGeom prst="rect">
            <a:avLst/>
          </a:prstGeom>
          <a:noFill/>
          <a:ln w="9525">
            <a:noFill/>
            <a:miter lim="800000"/>
            <a:headEnd/>
            <a:tailEnd/>
          </a:ln>
        </p:spPr>
      </p:pic>
      <p:sp>
        <p:nvSpPr>
          <p:cNvPr id="2" name="TextBox 1"/>
          <p:cNvSpPr txBox="1"/>
          <p:nvPr/>
        </p:nvSpPr>
        <p:spPr>
          <a:xfrm>
            <a:off x="554637" y="6198325"/>
            <a:ext cx="13004201" cy="1754326"/>
          </a:xfrm>
          <a:prstGeom prst="rect">
            <a:avLst/>
          </a:prstGeom>
          <a:noFill/>
        </p:spPr>
        <p:txBody>
          <a:bodyPr wrap="none" rtlCol="0">
            <a:spAutoFit/>
          </a:bodyPr>
          <a:lstStyle/>
          <a:p>
            <a:r>
              <a:rPr lang="en-US" dirty="0" smtClean="0"/>
              <a:t>Each core appears as a separate processor to the OS. Multithreaded programming provides a mechanism for </a:t>
            </a:r>
          </a:p>
          <a:p>
            <a:r>
              <a:rPr lang="en-US" dirty="0" smtClean="0"/>
              <a:t>more efficient use of multiple cores and improved concurrency. Consider an application with four threads. On </a:t>
            </a:r>
          </a:p>
          <a:p>
            <a:r>
              <a:rPr lang="en-US" dirty="0" smtClean="0"/>
              <a:t>a system with a single computing core, concurrency merely means that the execution of the threads will be </a:t>
            </a:r>
          </a:p>
          <a:p>
            <a:r>
              <a:rPr lang="en-US" dirty="0" smtClean="0"/>
              <a:t>interleaved over time as the processing core is capable of executing only one thread at a time. On a system </a:t>
            </a:r>
          </a:p>
          <a:p>
            <a:r>
              <a:rPr lang="en-US" dirty="0" smtClean="0"/>
              <a:t>with multiple cores, however concurrency means that the threads can run in parallel as the system can assign </a:t>
            </a:r>
          </a:p>
          <a:p>
            <a:r>
              <a:rPr lang="en-US" dirty="0" smtClean="0"/>
              <a:t>a separate thread to each core.</a:t>
            </a:r>
            <a:endParaRPr 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2144</TotalTime>
  <Words>1948</Words>
  <Application>Microsoft Office PowerPoint</Application>
  <PresentationFormat>Custom</PresentationFormat>
  <Paragraphs>329</Paragraphs>
  <Slides>50</Slides>
  <Notes>40</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ＭＳ Ｐゴシック</vt:lpstr>
      <vt:lpstr>Arial</vt:lpstr>
      <vt:lpstr>Courier New</vt:lpstr>
      <vt:lpstr>Helvetica</vt:lpstr>
      <vt:lpstr>Monaco</vt:lpstr>
      <vt:lpstr>Monotype Sorts</vt:lpstr>
      <vt:lpstr>Times New Roman</vt:lpstr>
      <vt:lpstr>Verdana</vt:lpstr>
      <vt:lpstr>Webdings</vt:lpstr>
      <vt:lpstr>os-8</vt:lpstr>
      <vt:lpstr>Chapter 4:  Threads</vt:lpstr>
      <vt:lpstr>Chapter 4: Threads</vt:lpstr>
      <vt:lpstr>Objectives</vt:lpstr>
      <vt:lpstr>Motivation</vt:lpstr>
      <vt:lpstr>Single and Multithreaded Processes</vt:lpstr>
      <vt:lpstr>PowerPoint Presentation</vt:lpstr>
      <vt:lpstr>Multithreaded Server Architecture</vt:lpstr>
      <vt:lpstr>Benefits</vt:lpstr>
      <vt:lpstr>Concurrent Execution on a  Single-core System</vt:lpstr>
      <vt:lpstr>Parallel Execution on a  Multicore System</vt:lpstr>
      <vt:lpstr>Multicore Programming</vt:lpstr>
      <vt:lpstr>User Threads</vt:lpstr>
      <vt:lpstr>Kernel Threads</vt:lpstr>
      <vt:lpstr>Multithreading Models</vt:lpstr>
      <vt:lpstr>Many-to-One</vt:lpstr>
      <vt:lpstr>Many-to-One Model</vt:lpstr>
      <vt:lpstr>One-to-One</vt:lpstr>
      <vt:lpstr>One-to-one Model</vt:lpstr>
      <vt:lpstr>Many-to-Many Model</vt:lpstr>
      <vt:lpstr>Many-to-Many Model</vt:lpstr>
      <vt:lpstr>Two-level Model</vt:lpstr>
      <vt:lpstr>Two-level Model</vt:lpstr>
      <vt:lpstr>Thread Libraries</vt:lpstr>
      <vt:lpstr>Pthreads</vt:lpstr>
      <vt:lpstr>Pthreads Example</vt:lpstr>
      <vt:lpstr>Pthreads Example (Cont.)</vt:lpstr>
      <vt:lpstr>Win32 API  Multithreaded C Program</vt:lpstr>
      <vt:lpstr>Win32 API  Multithreaded C Program (Cont.)</vt:lpstr>
      <vt:lpstr>Java Threads</vt:lpstr>
      <vt:lpstr>Java Multithreaded Program</vt:lpstr>
      <vt:lpstr>Java Multithreaded Program (Cont.)</vt:lpstr>
      <vt:lpstr>Threading Issues</vt:lpstr>
      <vt:lpstr>Semantics of fork() and exec()</vt:lpstr>
      <vt:lpstr>Thread Cancellation</vt:lpstr>
      <vt:lpstr>Signal Handling</vt:lpstr>
      <vt:lpstr>Thread Pools</vt:lpstr>
      <vt:lpstr>Thread Specific Data</vt:lpstr>
      <vt:lpstr>Scheduler Activations</vt:lpstr>
      <vt:lpstr>PowerPoint Presentation</vt:lpstr>
      <vt:lpstr>Lightweight Processes</vt:lpstr>
      <vt:lpstr>Operating System Examples</vt:lpstr>
      <vt:lpstr>Windows XP Threads Data Structures</vt:lpstr>
      <vt:lpstr>Windows XP Threads</vt:lpstr>
      <vt:lpstr>Linux Threads</vt:lpstr>
      <vt:lpstr>Linux Threads</vt:lpstr>
      <vt:lpstr>Thread Scheduling</vt:lpstr>
      <vt:lpstr>Pthread Scheduling</vt:lpstr>
      <vt:lpstr>Pthread Scheduling API</vt:lpstr>
      <vt:lpstr>Pthread Scheduling API</vt:lpstr>
      <vt:lpstr>End of Chapter 4</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5.01</dc:title>
  <dc:creator>Marilyn Turnamian</dc:creator>
  <cp:lastModifiedBy>Mahe</cp:lastModifiedBy>
  <cp:revision>216</cp:revision>
  <cp:lastPrinted>2011-01-26T17:51:27Z</cp:lastPrinted>
  <dcterms:created xsi:type="dcterms:W3CDTF">2011-01-26T16:51:35Z</dcterms:created>
  <dcterms:modified xsi:type="dcterms:W3CDTF">2016-08-18T08:26:26Z</dcterms:modified>
</cp:coreProperties>
</file>