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5"/>
  </p:notesMasterIdLst>
  <p:handoutMasterIdLst>
    <p:handoutMasterId r:id="rId76"/>
  </p:handoutMasterIdLst>
  <p:sldIdLst>
    <p:sldId id="318" r:id="rId2"/>
    <p:sldId id="256" r:id="rId3"/>
    <p:sldId id="353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372" r:id="rId12"/>
    <p:sldId id="262" r:id="rId13"/>
    <p:sldId id="263" r:id="rId14"/>
    <p:sldId id="264" r:id="rId15"/>
    <p:sldId id="266" r:id="rId16"/>
    <p:sldId id="352" r:id="rId17"/>
    <p:sldId id="291" r:id="rId18"/>
    <p:sldId id="343" r:id="rId19"/>
    <p:sldId id="360" r:id="rId20"/>
    <p:sldId id="269" r:id="rId21"/>
    <p:sldId id="361" r:id="rId22"/>
    <p:sldId id="379" r:id="rId23"/>
    <p:sldId id="270" r:id="rId24"/>
    <p:sldId id="271" r:id="rId25"/>
    <p:sldId id="281" r:id="rId26"/>
    <p:sldId id="282" r:id="rId27"/>
    <p:sldId id="272" r:id="rId28"/>
    <p:sldId id="283" r:id="rId29"/>
    <p:sldId id="273" r:id="rId30"/>
    <p:sldId id="274" r:id="rId31"/>
    <p:sldId id="292" r:id="rId32"/>
    <p:sldId id="320" r:id="rId33"/>
    <p:sldId id="354" r:id="rId34"/>
    <p:sldId id="355" r:id="rId35"/>
    <p:sldId id="322" r:id="rId36"/>
    <p:sldId id="275" r:id="rId37"/>
    <p:sldId id="356" r:id="rId38"/>
    <p:sldId id="378" r:id="rId39"/>
    <p:sldId id="357" r:id="rId40"/>
    <p:sldId id="358" r:id="rId41"/>
    <p:sldId id="362" r:id="rId42"/>
    <p:sldId id="329" r:id="rId43"/>
    <p:sldId id="363" r:id="rId44"/>
    <p:sldId id="348" r:id="rId45"/>
    <p:sldId id="359" r:id="rId46"/>
    <p:sldId id="364" r:id="rId47"/>
    <p:sldId id="365" r:id="rId48"/>
    <p:sldId id="366" r:id="rId49"/>
    <p:sldId id="290" r:id="rId50"/>
    <p:sldId id="301" r:id="rId51"/>
    <p:sldId id="367" r:id="rId52"/>
    <p:sldId id="349" r:id="rId53"/>
    <p:sldId id="350" r:id="rId54"/>
    <p:sldId id="326" r:id="rId55"/>
    <p:sldId id="380" r:id="rId56"/>
    <p:sldId id="373" r:id="rId57"/>
    <p:sldId id="374" r:id="rId58"/>
    <p:sldId id="375" r:id="rId59"/>
    <p:sldId id="376" r:id="rId60"/>
    <p:sldId id="377" r:id="rId61"/>
    <p:sldId id="368" r:id="rId62"/>
    <p:sldId id="369" r:id="rId63"/>
    <p:sldId id="370" r:id="rId64"/>
    <p:sldId id="351" r:id="rId65"/>
    <p:sldId id="371" r:id="rId66"/>
    <p:sldId id="319" r:id="rId67"/>
    <p:sldId id="302" r:id="rId68"/>
    <p:sldId id="330" r:id="rId69"/>
    <p:sldId id="344" r:id="rId70"/>
    <p:sldId id="345" r:id="rId71"/>
    <p:sldId id="346" r:id="rId72"/>
    <p:sldId id="347" r:id="rId73"/>
    <p:sldId id="289" r:id="rId74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146" y="78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4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5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937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704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5253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148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76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6843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3EF80-E9B9-4B6E-9929-A6CBF4649B08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3260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2FA15-1B10-4CF1-A2E6-E223568F8713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4045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07683-E227-469A-9B1A-E09CF32C7CA9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9296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2437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300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138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937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720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24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7876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25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762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4125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358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3248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139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30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721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36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0047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C8D5B-B812-431D-AADB-7243F62EBF8D}" type="slidenum">
              <a:rPr lang="en-US"/>
              <a:pPr/>
              <a:t>32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8474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9F9A3-0743-40BF-9A58-A77045B77C28}" type="slidenum">
              <a:rPr lang="en-US"/>
              <a:pPr/>
              <a:t>33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7973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FE5B-9EEE-4958-B5B5-4164576585BE}" type="slidenum">
              <a:rPr lang="en-US"/>
              <a:pPr/>
              <a:t>34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4642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D127E-8957-409F-A0B0-5CEDB23D4F5F}" type="slidenum">
              <a:rPr lang="en-US"/>
              <a:pPr/>
              <a:t>35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77768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0314-E5D9-4509-9AF9-A7EA88DFAD0A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8072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6072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97240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37111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E5287-434B-4E28-B04B-E31B51CD754A}" type="slidenum">
              <a:rPr lang="en-US"/>
              <a:pPr/>
              <a:t>42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7923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BEFD-DE3A-422F-AFAA-E26CE7473F29}" type="slidenum">
              <a:rPr lang="en-US"/>
              <a:pPr/>
              <a:t>44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8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50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170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20BB-398A-4A04-8BB1-17855C21961F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6697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B46-12BD-4446-A6F7-9C9FE987E152}" type="slidenum">
              <a:rPr lang="en-US"/>
              <a:pPr/>
              <a:t>50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6508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83A2-B722-46C9-A49B-A21ACB7FC6DB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4922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5CE7-7258-47DB-AB98-A3B39CE9A9AA}" type="slidenum">
              <a:rPr lang="en-US"/>
              <a:pPr/>
              <a:t>53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29962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9ADA-BE74-41D7-BC32-3D75266ED622}" type="slidenum">
              <a:rPr lang="en-US"/>
              <a:pPr/>
              <a:t>54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44730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4AA6-5623-4E1F-8317-F7D00EA1E473}" type="slidenum">
              <a:rPr lang="en-US"/>
              <a:pPr/>
              <a:t>56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8958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D24D-5125-4AE9-ABA8-0ED1B47B5BD4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73264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0D156-35E9-4E22-BBD7-B652F311FABB}" type="slidenum">
              <a:rPr lang="en-US"/>
              <a:pPr/>
              <a:t>58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06558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320E-0BA8-494B-A821-35288194FE29}" type="slidenum">
              <a:rPr lang="en-US"/>
              <a:pPr/>
              <a:t>64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93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077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5683-9F0E-4E17-8133-2421DEE06219}" type="slidenum">
              <a:rPr lang="en-US"/>
              <a:pPr/>
              <a:t>66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285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A76C7-0215-4085-A473-315A24B4BFF7}" type="slidenum">
              <a:rPr lang="en-US"/>
              <a:pPr/>
              <a:t>67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4148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F268E-2A03-40EA-894B-8EF6DC029F56}" type="slidenum">
              <a:rPr lang="en-US"/>
              <a:pPr/>
              <a:t>68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892895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A140B-5356-4FFE-B84E-2EB291CADAF0}" type="slidenum">
              <a:rPr lang="en-US"/>
              <a:pPr/>
              <a:t>69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67328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BAA96-B9D8-43EE-AE3B-E43D2C768C1E}" type="slidenum">
              <a:rPr lang="en-US"/>
              <a:pPr/>
              <a:t>70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13938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F1F95-3677-4922-941D-521227D594D3}" type="slidenum">
              <a:rPr lang="en-US"/>
              <a:pPr/>
              <a:t>71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84900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C00A6-5557-45CD-9256-DF811CEBED31}" type="slidenum">
              <a:rPr lang="en-US"/>
              <a:pPr/>
              <a:t>72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6870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60786-C6EC-46DE-BB4C-00F9336E2DF7}" type="slidenum">
              <a:rPr lang="en-US"/>
              <a:pPr/>
              <a:t>73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69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2DDEE-1DC8-47FE-ABBC-659D5EAEFE8B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3239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971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949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407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mtClean="0"/>
              <a:t>Max CPU utilization</a:t>
            </a:r>
          </a:p>
          <a:p>
            <a:r>
              <a:rPr lang="en-US" smtClean="0"/>
              <a:t>Max throughput</a:t>
            </a:r>
          </a:p>
          <a:p>
            <a:r>
              <a:rPr lang="en-US" smtClean="0"/>
              <a:t>Min turnaround time </a:t>
            </a:r>
          </a:p>
          <a:p>
            <a:r>
              <a:rPr lang="en-US" smtClean="0"/>
              <a:t>Min waiting time </a:t>
            </a:r>
          </a:p>
          <a:p>
            <a:r>
              <a:rPr lang="en-US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Formulae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Around Time= Time of completion – Time of Submission</a:t>
            </a:r>
          </a:p>
          <a:p>
            <a:r>
              <a:rPr lang="en-US" dirty="0" smtClean="0"/>
              <a:t>i.e. TAT = Finish Time- Arrival Time</a:t>
            </a:r>
          </a:p>
          <a:p>
            <a:r>
              <a:rPr lang="en-US" dirty="0" smtClean="0"/>
              <a:t>TAT = FT- AT</a:t>
            </a:r>
          </a:p>
          <a:p>
            <a:endParaRPr lang="en-US" dirty="0"/>
          </a:p>
          <a:p>
            <a:r>
              <a:rPr lang="en-US" dirty="0" smtClean="0"/>
              <a:t>Waiting Time = Time of Completion – Arrival Time – Burst Time</a:t>
            </a:r>
          </a:p>
          <a:p>
            <a:r>
              <a:rPr lang="en-US" dirty="0" smtClean="0"/>
              <a:t>WT = FT – AT – BT</a:t>
            </a:r>
          </a:p>
          <a:p>
            <a:r>
              <a:rPr lang="en-US" smtClean="0"/>
              <a:t>Or WT = TAT – BT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300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 </a:t>
            </a:r>
            <a:r>
              <a:rPr lang="en-US" smtClean="0"/>
              <a:t>3</a:t>
            </a:r>
            <a:r>
              <a:rPr lang="en-US" i="1" baseline="-2500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Suppose that the processes arrive in the order: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  </a:t>
            </a:r>
            <a:br>
              <a:rPr lang="en-US" i="1" baseline="-25000" smtClean="0"/>
            </a:br>
            <a:r>
              <a:rPr lang="en-US" smtClean="0"/>
              <a:t>The Gantt Chart for the schedule is: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endParaRPr lang="en-US" sz="230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30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 = 0;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 = 24;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276725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4938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b="1" smtClean="0"/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dirty="0" smtClean="0"/>
              <a:t>Associate with each process the length of its next CPU burst</a:t>
            </a:r>
          </a:p>
          <a:p>
            <a:pPr lvl="1"/>
            <a:r>
              <a:rPr lang="en-US" dirty="0" smtClean="0"/>
              <a:t> Use these lengths to schedule the process with the shortest time</a:t>
            </a:r>
          </a:p>
          <a:p>
            <a:endParaRPr lang="en-US" dirty="0" smtClean="0"/>
          </a:p>
          <a:p>
            <a:r>
              <a:rPr lang="en-US" dirty="0" smtClean="0"/>
              <a:t>SJF is optimal – gives minimum average waiting time for a given set of processes</a:t>
            </a:r>
          </a:p>
          <a:p>
            <a:pPr lvl="1"/>
            <a:r>
              <a:rPr lang="en-US" dirty="0" smtClean="0"/>
              <a:t>The difficulty is knowing the length of the next CPU request</a:t>
            </a:r>
          </a:p>
          <a:p>
            <a:pPr lvl="1"/>
            <a:r>
              <a:rPr lang="en-US" dirty="0" smtClean="0"/>
              <a:t>Could ask the user</a:t>
            </a:r>
          </a:p>
          <a:p>
            <a:pPr lvl="1"/>
            <a:r>
              <a:rPr lang="en-US" dirty="0" smtClean="0"/>
              <a:t>Appropriately can be called shortest-next-CPU-burst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      	       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Arriva	l Time</a:t>
            </a:r>
            <a:r>
              <a:rPr lang="en-US" smtClean="0"/>
              <a:t>	</a:t>
            </a:r>
            <a:r>
              <a:rPr lang="en-US" u="sng" smtClean="0"/>
              <a:t>Burst Time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0.0</a:t>
            </a:r>
            <a:r>
              <a:rPr lang="en-US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chemeClr val="bg1"/>
                </a:solidFill>
              </a:rPr>
              <a:t>2.0</a:t>
            </a:r>
            <a:r>
              <a:rPr lang="en-US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4.0</a:t>
            </a:r>
            <a:r>
              <a:rPr lang="en-US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chemeClr val="bg1"/>
                </a:solidFill>
              </a:rPr>
              <a:t>5.0</a:t>
            </a:r>
            <a:r>
              <a:rPr lang="en-US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(3 + 16 + 9 + 0) / 4 = 7</a:t>
            </a:r>
            <a:endParaRPr lang="en-US" i="1" baseline="-2500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774825" y="3992563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/>
          <a:lstStyle/>
          <a:p>
            <a:pPr eaLnBrk="1" hangingPunct="1"/>
            <a:r>
              <a:rPr lang="en-US" smtClean="0"/>
              <a:t>Determining Length of Next CPU Burst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580188"/>
          </a:xfrm>
        </p:spPr>
        <p:txBody>
          <a:bodyPr/>
          <a:lstStyle/>
          <a:p>
            <a:r>
              <a:rPr lang="en-US" dirty="0" smtClean="0"/>
              <a:t>Can only estimate the length – should be similar to the previous one</a:t>
            </a:r>
          </a:p>
          <a:p>
            <a:pPr lvl="1"/>
            <a:r>
              <a:rPr lang="en-US" dirty="0" smtClean="0"/>
              <a:t>Then pick process with shortest predicted next CPU burst</a:t>
            </a:r>
          </a:p>
          <a:p>
            <a:endParaRPr lang="en-US" dirty="0" smtClean="0"/>
          </a:p>
          <a:p>
            <a:r>
              <a:rPr lang="en-US" dirty="0" smtClean="0"/>
              <a:t>Can be done by using the length of previous CPU bursts, using exponential averaging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Commonly, </a:t>
            </a:r>
            <a:r>
              <a:rPr lang="en-US" dirty="0" smtClean="0">
                <a:latin typeface="Lucida Grande" charset="0"/>
              </a:rPr>
              <a:t>α </a:t>
            </a:r>
            <a:r>
              <a:rPr lang="en-US" dirty="0" smtClean="0"/>
              <a:t>set to ½</a:t>
            </a:r>
          </a:p>
          <a:p>
            <a:r>
              <a:rPr lang="en-US" dirty="0" smtClean="0"/>
              <a:t>Preemptive version called </a:t>
            </a:r>
            <a:r>
              <a:rPr lang="en-US" b="1" dirty="0" smtClean="0"/>
              <a:t>shortest-remaining-time-first</a:t>
            </a:r>
          </a:p>
          <a:p>
            <a:pPr lvl="1">
              <a:buFont typeface="Monotype Sorts" charset="2"/>
              <a:buNone/>
            </a:pPr>
            <a:endParaRPr lang="en-US" dirty="0" smtClean="0"/>
          </a:p>
          <a:p>
            <a:pPr lvl="1">
              <a:buFont typeface="Monotype Sorts" charset="2"/>
              <a:buNone/>
            </a:pPr>
            <a:endParaRPr lang="en-US" dirty="0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82091"/>
              </p:ext>
            </p:extLst>
          </p:nvPr>
        </p:nvGraphicFramePr>
        <p:xfrm>
          <a:off x="512064" y="3364992"/>
          <a:ext cx="12761024" cy="226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4" imgW="6070320" imgH="1130040" progId="Equation.3">
                  <p:embed/>
                </p:oleObj>
              </mc:Choice>
              <mc:Fallback>
                <p:oleObj name="Equation" r:id="rId4" imgW="6070320" imgH="1130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64" y="3364992"/>
                        <a:ext cx="12761024" cy="226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98461"/>
              </p:ext>
            </p:extLst>
          </p:nvPr>
        </p:nvGraphicFramePr>
        <p:xfrm>
          <a:off x="4075113" y="6723063"/>
          <a:ext cx="408752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6" imgW="1320480" imgH="228600" progId="Equation.3">
                  <p:embed/>
                </p:oleObj>
              </mc:Choice>
              <mc:Fallback>
                <p:oleObj name="Equation" r:id="rId6" imgW="1320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6723063"/>
                        <a:ext cx="4087528" cy="622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/>
          <a:lstStyle/>
          <a:p>
            <a:pPr eaLnBrk="1" hangingPunct="1"/>
            <a:r>
              <a:rPr lang="en-US" sz="4000" smtClean="0"/>
              <a:t>Prediction of the Length of the </a:t>
            </a:r>
            <a:br>
              <a:rPr lang="en-US" sz="4000" smtClean="0"/>
            </a:br>
            <a:r>
              <a:rPr lang="en-US" sz="4000" smtClean="0"/>
              <a:t>Next CPU Burst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9225" y="1871663"/>
            <a:ext cx="8755063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/>
          <a:lstStyle/>
          <a:p>
            <a:pPr eaLnBrk="1" hangingPunct="1"/>
            <a:r>
              <a:rPr lang="en-US" smtClean="0"/>
              <a:t>Examples of Exponential Averaging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=0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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 =1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 </a:t>
            </a:r>
            <a:r>
              <a:rPr lang="en-US" baseline="-25000" smtClean="0">
                <a:sym typeface="Symbol" charset="2"/>
              </a:rPr>
              <a:t>n+1</a:t>
            </a:r>
            <a:r>
              <a:rPr lang="en-US" smtClean="0">
                <a:sym typeface="Symbol" charset="2"/>
              </a:rPr>
              <a:t> =  </a:t>
            </a:r>
            <a:r>
              <a:rPr lang="en-US" i="1" smtClean="0">
                <a:sym typeface="Symbol" charset="2"/>
              </a:rPr>
              <a:t>t</a:t>
            </a:r>
            <a:r>
              <a:rPr lang="en-US" baseline="-25000" smtClean="0">
                <a:sym typeface="Symbol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If we expand the formula, we get: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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baseline="-25000" smtClean="0">
                <a:sym typeface="Symbol" charset="2"/>
              </a:rPr>
              <a:t>+1</a:t>
            </a:r>
            <a:r>
              <a:rPr lang="en-US" smtClean="0">
                <a:sym typeface="Symbol" charset="2"/>
              </a:rPr>
              <a:t> =  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+(1</a:t>
            </a:r>
            <a:r>
              <a:rPr lang="en-US" i="1" smtClean="0">
                <a:sym typeface="Symbol" charset="2"/>
              </a:rPr>
              <a:t> - </a:t>
            </a:r>
            <a:r>
              <a:rPr lang="en-US" smtClean="0">
                <a:sym typeface="Symbol" charset="2"/>
              </a:rPr>
              <a:t></a:t>
            </a:r>
            <a:r>
              <a:rPr lang="en-US" i="1" smtClean="0">
                <a:sym typeface="Symbol" charset="2"/>
              </a:rPr>
              <a:t>)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-1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j</a:t>
            </a:r>
            <a:r>
              <a:rPr lang="en-US" baseline="30000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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n</a:t>
            </a:r>
            <a:r>
              <a:rPr lang="en-US" smtClean="0">
                <a:sym typeface="Symbol" charset="2"/>
              </a:rPr>
              <a:t> </a:t>
            </a:r>
            <a:r>
              <a:rPr lang="en-US" baseline="-25000" smtClean="0">
                <a:sym typeface="Symbol" charset="2"/>
              </a:rPr>
              <a:t>-</a:t>
            </a:r>
            <a:r>
              <a:rPr lang="en-US" i="1" baseline="-25000" smtClean="0">
                <a:sym typeface="Symbol" charset="2"/>
              </a:rPr>
              <a:t>j</a:t>
            </a:r>
            <a:r>
              <a:rPr lang="en-US" i="1" smtClean="0">
                <a:sym typeface="Symbol" charset="2"/>
              </a:rPr>
              <a:t> </a:t>
            </a:r>
            <a:r>
              <a:rPr lang="en-US" smtClean="0">
                <a:sym typeface="Symbol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charset="2"/>
              <a:buNone/>
            </a:pPr>
            <a:r>
              <a:rPr lang="en-US" smtClean="0">
                <a:sym typeface="Symbol" charset="2"/>
              </a:rPr>
              <a:t>            </a:t>
            </a:r>
            <a:r>
              <a:rPr lang="en-US" i="1" smtClean="0">
                <a:sym typeface="Symbol" charset="2"/>
              </a:rPr>
              <a:t>+(</a:t>
            </a:r>
            <a:r>
              <a:rPr lang="en-US" smtClean="0">
                <a:sym typeface="Symbol" charset="2"/>
              </a:rPr>
              <a:t>1 -  </a:t>
            </a:r>
            <a:r>
              <a:rPr lang="en-US" i="1" smtClean="0">
                <a:sym typeface="Symbol" charset="2"/>
              </a:rPr>
              <a:t>)</a:t>
            </a:r>
            <a:r>
              <a:rPr lang="en-US" i="1" baseline="30000" smtClean="0">
                <a:sym typeface="Symbol" charset="2"/>
              </a:rPr>
              <a:t>n</a:t>
            </a:r>
            <a:r>
              <a:rPr lang="en-US" baseline="30000" smtClean="0">
                <a:sym typeface="Symbol" charset="2"/>
              </a:rPr>
              <a:t> +1 </a:t>
            </a:r>
            <a:r>
              <a:rPr lang="en-US" smtClean="0">
                <a:sym typeface="Symbol" charset="2"/>
              </a:rPr>
              <a:t></a:t>
            </a:r>
            <a:r>
              <a:rPr lang="en-US" baseline="-25000" smtClean="0">
                <a:sym typeface="Symbol" charset="2"/>
              </a:rPr>
              <a:t>0</a:t>
            </a:r>
            <a:br>
              <a:rPr lang="en-US" baseline="-25000" smtClean="0">
                <a:sym typeface="Symbol" charset="2"/>
              </a:rPr>
            </a:br>
            <a:endParaRPr lang="en-US" baseline="-2500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sym typeface="Symbol" charset="2"/>
              </a:rPr>
              <a:t>Since both  and (1 - ) are less than or equal to 1, each successive term has less weight than its predecessor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Now we add the concepts of varying arrival times and preemption to the analysis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</a:t>
            </a:r>
            <a:r>
              <a:rPr lang="en-US" u="sng" dirty="0" smtClean="0">
                <a:solidFill>
                  <a:schemeClr val="bg1"/>
                </a:solidFill>
              </a:rPr>
              <a:t>	</a:t>
            </a:r>
            <a:r>
              <a:rPr lang="en-US" u="sng" dirty="0" err="1" smtClean="0">
                <a:solidFill>
                  <a:schemeClr val="bg1"/>
                </a:solidFill>
              </a:rPr>
              <a:t>arri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i="1" u="sng" dirty="0" smtClean="0"/>
              <a:t>Arrival </a:t>
            </a:r>
            <a:r>
              <a:rPr lang="en-US" u="sng" dirty="0" err="1" smtClean="0"/>
              <a:t>Time</a:t>
            </a:r>
            <a:r>
              <a:rPr lang="en-US" u="sng" dirty="0" err="1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0</a:t>
            </a:r>
            <a:r>
              <a:rPr lang="en-US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 smtClean="0"/>
              <a:t>	9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0000"/>
                </a:solidFill>
              </a:rPr>
              <a:t>3</a:t>
            </a:r>
            <a:r>
              <a:rPr lang="en-US" dirty="0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i="1" dirty="0" smtClean="0"/>
              <a:t>Preemptive </a:t>
            </a:r>
            <a:r>
              <a:rPr lang="en-US" dirty="0" smtClean="0"/>
              <a:t>SJF (called Shortest remaining time first )Gantt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Average waiting time = [(10-1)+(1-1)+(17-2)+5-3)]/4 = 26/4 = 6.5 </a:t>
            </a:r>
            <a:r>
              <a:rPr lang="en-US" dirty="0" err="1" smtClean="0"/>
              <a:t>msec</a:t>
            </a: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Try doing non preemptive SJF calculate the average waiting time for the above example.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414463" y="4964113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Scheduling Criteria </a:t>
            </a:r>
          </a:p>
          <a:p>
            <a:r>
              <a:rPr lang="en-US" dirty="0" smtClean="0"/>
              <a:t>Scheduling Algorithms</a:t>
            </a:r>
          </a:p>
          <a:p>
            <a:r>
              <a:rPr lang="en-US" dirty="0" smtClean="0"/>
              <a:t>Operating Systems Examples</a:t>
            </a:r>
          </a:p>
          <a:p>
            <a:r>
              <a:rPr lang="en-US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mtClean="0"/>
              <a:t>A priority number (integer) is associated with each process</a:t>
            </a:r>
          </a:p>
          <a:p>
            <a:endParaRPr lang="en-US" sz="1100" smtClean="0"/>
          </a:p>
          <a:p>
            <a:r>
              <a:rPr lang="en-US" smtClean="0"/>
              <a:t>The CPU is allocated to the process with the highest priority (smallest integer </a:t>
            </a:r>
            <a:r>
              <a:rPr lang="en-US" smtClean="0">
                <a:sym typeface="Symbol" charset="2"/>
              </a:rPr>
              <a:t> highest priority)</a:t>
            </a:r>
          </a:p>
          <a:p>
            <a:pPr lvl="1"/>
            <a:r>
              <a:rPr lang="en-US" smtClean="0"/>
              <a:t>Preemptive</a:t>
            </a:r>
          </a:p>
          <a:p>
            <a:pPr lvl="1"/>
            <a:r>
              <a:rPr lang="en-US" smtClean="0"/>
              <a:t>Nonpreemptive</a:t>
            </a:r>
          </a:p>
          <a:p>
            <a:pPr lvl="1"/>
            <a:endParaRPr lang="en-US" sz="1100" smtClean="0"/>
          </a:p>
          <a:p>
            <a:r>
              <a:rPr lang="en-US" smtClean="0"/>
              <a:t>SJF is priority scheduling where priority is the inverse of predicted next CPU burst time</a:t>
            </a:r>
          </a:p>
          <a:p>
            <a:endParaRPr lang="en-US" sz="1100" smtClean="0"/>
          </a:p>
          <a:p>
            <a:r>
              <a:rPr lang="en-US" smtClean="0"/>
              <a:t>Problem </a:t>
            </a:r>
            <a:r>
              <a:rPr lang="en-US" smtClean="0">
                <a:sym typeface="Symbol" charset="2"/>
              </a:rPr>
              <a:t> </a:t>
            </a:r>
            <a:r>
              <a:rPr lang="en-US" b="1" smtClean="0">
                <a:sym typeface="Symbol" charset="2"/>
              </a:rPr>
              <a:t>Starvation </a:t>
            </a:r>
            <a:r>
              <a:rPr lang="en-US" smtClean="0">
                <a:sym typeface="Symbol" charset="2"/>
              </a:rPr>
              <a:t>– low priority processes may never execute</a:t>
            </a:r>
          </a:p>
          <a:p>
            <a:endParaRPr lang="en-US" sz="1100" smtClean="0">
              <a:sym typeface="Symbol" charset="2"/>
            </a:endParaRPr>
          </a:p>
          <a:p>
            <a:r>
              <a:rPr lang="en-US" smtClean="0">
                <a:sym typeface="Symbol" charset="2"/>
              </a:rPr>
              <a:t>Solution  </a:t>
            </a:r>
            <a:r>
              <a:rPr lang="en-US" b="1" smtClean="0">
                <a:sym typeface="Symbol" charset="2"/>
              </a:rPr>
              <a:t>Aging </a:t>
            </a:r>
            <a:r>
              <a:rPr lang="en-US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        </a:t>
            </a:r>
            <a:r>
              <a:rPr lang="en-US" u="sng" smtClean="0"/>
              <a:t>Process</a:t>
            </a:r>
            <a:r>
              <a:rPr lang="en-US" u="sng" smtClean="0">
                <a:solidFill>
                  <a:schemeClr val="bg1"/>
                </a:solidFill>
              </a:rPr>
              <a:t>A	arri </a:t>
            </a:r>
            <a:r>
              <a:rPr lang="en-US" u="sng" smtClean="0"/>
              <a:t>Burst Time</a:t>
            </a:r>
            <a:r>
              <a:rPr lang="en-US" u="sng" smtClean="0">
                <a:solidFill>
                  <a:schemeClr val="bg1"/>
                </a:solidFill>
              </a:rPr>
              <a:t>T</a:t>
            </a:r>
            <a:r>
              <a:rPr lang="en-US" smtClean="0"/>
              <a:t>	</a:t>
            </a:r>
            <a:r>
              <a:rPr lang="en-US" u="sng" smtClean="0"/>
              <a:t>Priority</a:t>
            </a:r>
            <a:endParaRPr lang="en-US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1</a:t>
            </a:r>
            <a:r>
              <a:rPr lang="en-US" smtClean="0">
                <a:solidFill>
                  <a:srgbClr val="000000"/>
                </a:solidFill>
              </a:rPr>
              <a:t>0</a:t>
            </a:r>
            <a:r>
              <a:rPr lang="en-US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 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2</a:t>
            </a:r>
            <a:r>
              <a:rPr lang="en-US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4</a:t>
            </a:r>
            <a:r>
              <a:rPr lang="en-US" smtClean="0"/>
              <a:t>	</a:t>
            </a:r>
            <a:r>
              <a:rPr lang="en-US" smtClean="0">
                <a:solidFill>
                  <a:srgbClr val="000000"/>
                </a:solidFill>
              </a:rPr>
              <a:t>1</a:t>
            </a:r>
            <a:r>
              <a:rPr lang="en-US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		</a:t>
            </a:r>
            <a:r>
              <a:rPr lang="en-US" i="1" smtClean="0"/>
              <a:t>P</a:t>
            </a:r>
            <a:r>
              <a:rPr lang="en-US" i="1" baseline="-25000" smtClean="0"/>
              <a:t>5	</a:t>
            </a:r>
            <a:r>
              <a:rPr lang="en-US" smtClean="0"/>
              <a:t>5	2</a:t>
            </a:r>
            <a:endParaRPr lang="en-US" baseline="-2500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mtClean="0"/>
              <a:t>Average waiting time = 8.2 msec</a:t>
            </a:r>
            <a:endParaRPr lang="en-US" i="1" baseline="-2500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4392613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2823"/>
              </p:ext>
            </p:extLst>
          </p:nvPr>
        </p:nvGraphicFramePr>
        <p:xfrm>
          <a:off x="1371600" y="2305049"/>
          <a:ext cx="10896601" cy="43053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{FABFCF23-3B69-468F-B69F-88F6DE6A72F2}</a:tableStyleId>
              </a:tblPr>
              <a:tblGrid>
                <a:gridCol w="2552256"/>
                <a:gridCol w="2842483"/>
                <a:gridCol w="2720414"/>
                <a:gridCol w="2781448"/>
              </a:tblGrid>
              <a:tr h="86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Process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Arrival 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Burst 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Priority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4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mtClean="0"/>
              <a:t>Each process gets a small unit of CPU time (</a:t>
            </a:r>
            <a:r>
              <a:rPr lang="en-US" b="1" smtClean="0"/>
              <a:t>time quantum </a:t>
            </a:r>
            <a:r>
              <a:rPr lang="en-US" smtClean="0"/>
              <a:t>q), usually 10-100 milliseconds.  After this time has elapsed, the process is preempted and added to the end of the ready queue.</a:t>
            </a:r>
          </a:p>
          <a:p>
            <a:r>
              <a:rPr lang="en-US" smtClean="0"/>
              <a:t>If there are </a:t>
            </a:r>
            <a:r>
              <a:rPr lang="en-US" i="1" smtClean="0"/>
              <a:t>n</a:t>
            </a:r>
            <a:r>
              <a:rPr lang="en-US" smtClean="0"/>
              <a:t> processes in the ready queue and the time quantum is </a:t>
            </a:r>
            <a:r>
              <a:rPr lang="en-US" i="1" smtClean="0"/>
              <a:t>q</a:t>
            </a:r>
            <a:r>
              <a:rPr lang="en-US" smtClean="0"/>
              <a:t>, then each process gets 1/</a:t>
            </a:r>
            <a:r>
              <a:rPr lang="en-US" i="1" smtClean="0"/>
              <a:t>n</a:t>
            </a:r>
            <a:r>
              <a:rPr lang="en-US" smtClean="0"/>
              <a:t> of the CPU time in chunks of at most </a:t>
            </a:r>
            <a:r>
              <a:rPr lang="en-US" i="1" smtClean="0"/>
              <a:t>q</a:t>
            </a:r>
            <a:r>
              <a:rPr lang="en-US" smtClean="0"/>
              <a:t> time units at once.  No process waits more than (</a:t>
            </a:r>
            <a:r>
              <a:rPr lang="en-US" i="1" smtClean="0"/>
              <a:t>n</a:t>
            </a:r>
            <a:r>
              <a:rPr lang="en-US" smtClean="0"/>
              <a:t>-1)</a:t>
            </a:r>
            <a:r>
              <a:rPr lang="en-US" i="1" smtClean="0"/>
              <a:t>q </a:t>
            </a:r>
            <a:r>
              <a:rPr lang="en-US" smtClean="0"/>
              <a:t>time units.</a:t>
            </a:r>
          </a:p>
          <a:p>
            <a:r>
              <a:rPr lang="en-US" smtClean="0"/>
              <a:t>Timer interrupts every quantum to schedule next process</a:t>
            </a:r>
          </a:p>
          <a:p>
            <a:r>
              <a:rPr lang="en-US" smtClean="0"/>
              <a:t>Performance</a:t>
            </a:r>
          </a:p>
          <a:p>
            <a:pPr lvl="1"/>
            <a:r>
              <a:rPr lang="en-US" i="1" smtClean="0"/>
              <a:t>q</a:t>
            </a:r>
            <a:r>
              <a:rPr lang="en-US" smtClean="0"/>
              <a:t> large </a:t>
            </a:r>
            <a:r>
              <a:rPr lang="en-US" smtClean="0">
                <a:sym typeface="Symbol" charset="2"/>
              </a:rPr>
              <a:t> FIFO</a:t>
            </a:r>
          </a:p>
          <a:p>
            <a:pPr lvl="1"/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small  </a:t>
            </a:r>
            <a:r>
              <a:rPr lang="en-US" i="1" smtClean="0">
                <a:sym typeface="Symbol" charset="2"/>
              </a:rPr>
              <a:t>q </a:t>
            </a:r>
            <a:r>
              <a:rPr lang="en-US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i="1" smtClean="0"/>
              <a:t>		P</a:t>
            </a:r>
            <a:r>
              <a:rPr lang="en-US" i="1" baseline="-25000" smtClean="0"/>
              <a:t>1	</a:t>
            </a:r>
            <a:r>
              <a:rPr lang="en-US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	 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The Gantt chart is: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Typically, higher average turnaround than SJF, but better </a:t>
            </a:r>
            <a:r>
              <a:rPr lang="en-US" i="1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usually 10ms to 100ms, context switch &lt; 10 usec</a:t>
            </a:r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 smtClean="0"/>
              <a:t>Turnaround Time Varies With </a:t>
            </a:r>
            <a:br>
              <a:rPr lang="en-US" sz="3700" smtClean="0"/>
            </a:br>
            <a:r>
              <a:rPr lang="en-US" sz="3700" smtClean="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8905875" y="4992688"/>
            <a:ext cx="3470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smtClean="0"/>
              <a:t>Ready queue is partitioned into separate queues, eg:</a:t>
            </a:r>
          </a:p>
          <a:p>
            <a:pPr lvl="1"/>
            <a:r>
              <a:rPr lang="en-US" smtClean="0"/>
              <a:t>foreground (interactive)</a:t>
            </a:r>
          </a:p>
          <a:p>
            <a:pPr lvl="1"/>
            <a:r>
              <a:rPr lang="en-US" smtClean="0"/>
              <a:t>background (batch)</a:t>
            </a:r>
          </a:p>
          <a:p>
            <a:r>
              <a:rPr lang="en-US" smtClean="0"/>
              <a:t>Process permanently in a given queue</a:t>
            </a:r>
          </a:p>
          <a:p>
            <a:pPr lvl="1"/>
            <a:endParaRPr lang="en-US" sz="1100" smtClean="0"/>
          </a:p>
          <a:p>
            <a:r>
              <a:rPr lang="en-US" smtClean="0"/>
              <a:t>Each queue has its own scheduling algorithm:</a:t>
            </a:r>
          </a:p>
          <a:p>
            <a:pPr lvl="1"/>
            <a:r>
              <a:rPr lang="en-US" smtClean="0"/>
              <a:t>foreground – RR</a:t>
            </a:r>
          </a:p>
          <a:p>
            <a:pPr lvl="1"/>
            <a:r>
              <a:rPr lang="en-US" smtClean="0"/>
              <a:t>background – FCFS</a:t>
            </a:r>
          </a:p>
          <a:p>
            <a:pPr lvl="1"/>
            <a:endParaRPr lang="en-US" sz="1100" smtClean="0"/>
          </a:p>
          <a:p>
            <a:r>
              <a:rPr lang="en-US" smtClean="0"/>
              <a:t>Scheduling must be done between the queues:</a:t>
            </a:r>
          </a:p>
          <a:p>
            <a:pPr lvl="1"/>
            <a:r>
              <a:rPr lang="en-US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smtClean="0"/>
              <a:t>A process can move between the various queues; aging can be implemented this way</a:t>
            </a:r>
          </a:p>
          <a:p>
            <a:endParaRPr lang="en-US" smtClean="0"/>
          </a:p>
          <a:p>
            <a:r>
              <a:rPr lang="en-US" smtClean="0"/>
              <a:t>Multilevel-feedback-queue scheduler defined by the following parameters:</a:t>
            </a:r>
          </a:p>
          <a:p>
            <a:pPr lvl="1"/>
            <a:r>
              <a:rPr lang="en-US" smtClean="0"/>
              <a:t>number of queues</a:t>
            </a:r>
          </a:p>
          <a:p>
            <a:pPr lvl="1"/>
            <a:r>
              <a:rPr lang="en-US" smtClean="0"/>
              <a:t>scheduling algorithms for each queue</a:t>
            </a:r>
          </a:p>
          <a:p>
            <a:pPr lvl="1"/>
            <a:r>
              <a:rPr lang="en-US" smtClean="0"/>
              <a:t>method used to determine when to upgrade a process</a:t>
            </a:r>
          </a:p>
          <a:p>
            <a:pPr lvl="1"/>
            <a:r>
              <a:rPr lang="en-US" smtClean="0"/>
              <a:t>method used to determine when to demote a process</a:t>
            </a:r>
          </a:p>
          <a:p>
            <a:pPr lvl="1"/>
            <a:r>
              <a:rPr lang="en-US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mtClean="0"/>
              <a:t>To introduce CPU scheduling, which is the basis for multiprogrammed operating systems</a:t>
            </a:r>
          </a:p>
          <a:p>
            <a:endParaRPr lang="en-US" smtClean="0"/>
          </a:p>
          <a:p>
            <a:r>
              <a:rPr lang="en-US" smtClean="0"/>
              <a:t>To describe various CPU-scheduling algorithms</a:t>
            </a:r>
          </a:p>
          <a:p>
            <a:endParaRPr lang="en-US" smtClean="0"/>
          </a:p>
          <a:p>
            <a:r>
              <a:rPr lang="en-US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947863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Scheduling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dirty="0" smtClean="0"/>
              <a:t>Distinction between user-level and kernel-level threads</a:t>
            </a:r>
          </a:p>
          <a:p>
            <a:endParaRPr lang="en-US" dirty="0" smtClean="0"/>
          </a:p>
          <a:p>
            <a:r>
              <a:rPr lang="en-US" dirty="0" smtClean="0"/>
              <a:t>When threads supported, threads scheduled, not processes</a:t>
            </a:r>
          </a:p>
          <a:p>
            <a:endParaRPr lang="en-US" dirty="0" smtClean="0"/>
          </a:p>
          <a:p>
            <a:r>
              <a:rPr lang="en-US" dirty="0" smtClean="0"/>
              <a:t>Many-to-one and many-to-many models, thread library schedules user-level threads to run on LWP</a:t>
            </a:r>
          </a:p>
          <a:p>
            <a:pPr lvl="1"/>
            <a:r>
              <a:rPr lang="en-US" dirty="0" smtClean="0"/>
              <a:t>Known as </a:t>
            </a:r>
            <a:r>
              <a:rPr lang="en-US" b="1" dirty="0" smtClean="0"/>
              <a:t>process-contention scope (PCS) </a:t>
            </a:r>
            <a:r>
              <a:rPr lang="en-US" dirty="0" smtClean="0"/>
              <a:t>since scheduling competition is within the </a:t>
            </a:r>
            <a:r>
              <a:rPr lang="en-US" dirty="0" smtClean="0"/>
              <a:t>same process(thread scheduled not on CPU but require the OS to schedule the kernel thread onto a physical CPU)</a:t>
            </a:r>
            <a:endParaRPr lang="en-US" dirty="0" smtClean="0"/>
          </a:p>
          <a:p>
            <a:pPr lvl="1"/>
            <a:r>
              <a:rPr lang="en-US" dirty="0" smtClean="0"/>
              <a:t>Typically done via priority set by programmer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 thread scheduled onto available CPU is </a:t>
            </a:r>
            <a:r>
              <a:rPr lang="en-US" b="1" dirty="0" smtClean="0"/>
              <a:t>system-contention scope (SCS) </a:t>
            </a:r>
            <a:r>
              <a:rPr lang="en-US" dirty="0" smtClean="0"/>
              <a:t>– competition among all threads in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3" y="369888"/>
            <a:ext cx="119649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03438"/>
            <a:ext cx="11491913" cy="4729162"/>
          </a:xfrm>
        </p:spPr>
        <p:txBody>
          <a:bodyPr/>
          <a:lstStyle/>
          <a:p>
            <a:r>
              <a:rPr lang="en-US" smtClean="0"/>
              <a:t>API allows specifying either PCS or SCS during thread creation</a:t>
            </a:r>
          </a:p>
          <a:p>
            <a:pPr lvl="1"/>
            <a:r>
              <a:rPr lang="en-US" smtClean="0"/>
              <a:t>PTHREAD_SCOPE_PROCESS schedules threads using PCS scheduling</a:t>
            </a:r>
          </a:p>
          <a:p>
            <a:pPr lvl="1"/>
            <a:r>
              <a:rPr lang="en-US" smtClean="0"/>
              <a:t>PTHREAD_SCOPE_SYSTEM schedules threads using SCS scheduling</a:t>
            </a:r>
          </a:p>
          <a:p>
            <a:r>
              <a:rPr lang="en-US" smtClean="0"/>
              <a:t>Can be limited by OS – Linux and Mac OS X only allow PTHREAD_SCOPE_SYSTEM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8225" y="1657350"/>
            <a:ext cx="10226675" cy="655955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#include &lt;pthread.h&gt;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#define NUM THREADS 5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int main(int argc, char *argv[])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int i;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t tid[NUM THREADS];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t attr;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get the default attributes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init(&amp;attr);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set the scheduling algorithm to PROCESS or SYSTEM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setscope(&amp;attr, PTHREAD SCOPE SYSTEM);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set the scheduling policy - FIFO, RT, or OTHER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pthread attr setschedpolicy(&amp;attr, SCHED OTHER);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/* create the threads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solidFill>
                  <a:srgbClr val="000000"/>
                </a:solidFill>
                <a:latin typeface="Monaco" charset="0"/>
              </a:rPr>
              <a:t>		pthread create(&amp;tid[i],&amp;attr,runner,NULL);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313" y="369888"/>
            <a:ext cx="11672887" cy="768350"/>
          </a:xfrm>
        </p:spPr>
        <p:txBody>
          <a:bodyPr/>
          <a:lstStyle/>
          <a:p>
            <a:pPr eaLnBrk="1" hangingPunct="1"/>
            <a:r>
              <a:rPr lang="en-US" smtClean="0"/>
              <a:t>Pthread Scheduling API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1738" y="2103438"/>
            <a:ext cx="9148762" cy="48180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/* now join on each thread */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for (i = 0; i &lt; NUM THREADS; i++)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	pthread join(tid[i], NULL);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 /* Each thread will begin control in this function */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void *runner(void *param)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{ 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printf("I am a thread\n");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	pthread exit(0);</a:t>
            </a:r>
          </a:p>
          <a:p>
            <a:pPr>
              <a:buFont typeface="Monotype Sorts" charset="2"/>
              <a:buNone/>
            </a:pPr>
            <a:r>
              <a:rPr kumimoji="0" lang="en-US" sz="230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407775" cy="6411912"/>
          </a:xfrm>
        </p:spPr>
        <p:txBody>
          <a:bodyPr/>
          <a:lstStyle/>
          <a:p>
            <a:r>
              <a:rPr lang="en-US" smtClean="0"/>
              <a:t>CPU scheduling more complex when multiple CPUs are available</a:t>
            </a:r>
          </a:p>
          <a:p>
            <a:endParaRPr lang="en-US" sz="1100" smtClean="0"/>
          </a:p>
          <a:p>
            <a:r>
              <a:rPr lang="en-US" b="1" smtClean="0"/>
              <a:t>Homogeneous processors </a:t>
            </a:r>
            <a:r>
              <a:rPr lang="en-US" smtClean="0"/>
              <a:t>within a multiprocessor</a:t>
            </a:r>
          </a:p>
          <a:p>
            <a:endParaRPr lang="en-US" sz="1100" smtClean="0"/>
          </a:p>
          <a:p>
            <a:r>
              <a:rPr lang="en-US" b="1" smtClean="0"/>
              <a:t>Asymmetric multiprocessing </a:t>
            </a:r>
            <a:r>
              <a:rPr lang="en-US" smtClean="0"/>
              <a:t>– only one processor accesses the system data structures, alleviating the need for data sharing</a:t>
            </a:r>
          </a:p>
          <a:p>
            <a:endParaRPr lang="en-US" sz="1100" smtClean="0"/>
          </a:p>
          <a:p>
            <a:r>
              <a:rPr lang="en-US" b="1" smtClean="0"/>
              <a:t>Symmetric multiprocessing (SMP) </a:t>
            </a:r>
            <a:r>
              <a:rPr lang="en-US" smtClean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smtClean="0"/>
              <a:t>Currently, most common</a:t>
            </a:r>
          </a:p>
          <a:p>
            <a:endParaRPr lang="en-US" sz="1100" smtClean="0"/>
          </a:p>
          <a:p>
            <a:r>
              <a:rPr lang="en-US" b="1" smtClean="0"/>
              <a:t>Processor affinity </a:t>
            </a:r>
            <a:r>
              <a:rPr lang="en-US" smtClean="0"/>
              <a:t>– process has affinity for processor on which it is currently running</a:t>
            </a:r>
          </a:p>
          <a:p>
            <a:pPr lvl="1"/>
            <a:r>
              <a:rPr lang="en-US" b="1" smtClean="0"/>
              <a:t>soft affinity</a:t>
            </a:r>
          </a:p>
          <a:p>
            <a:pPr lvl="1"/>
            <a:r>
              <a:rPr lang="en-US" b="1" smtClean="0"/>
              <a:t>hard affinity</a:t>
            </a:r>
          </a:p>
          <a:p>
            <a:pPr lvl="1"/>
            <a:r>
              <a:rPr lang="en-US" smtClean="0"/>
              <a:t>Variations including </a:t>
            </a:r>
            <a:r>
              <a:rPr lang="en-US" b="1" smtClean="0"/>
              <a:t>processor sets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/>
          <a:lstStyle/>
          <a:p>
            <a:pPr eaLnBrk="1" hangingPunct="1"/>
            <a:r>
              <a:rPr lang="en-US" smtClean="0"/>
              <a:t>NUMA and CPU Scheduling</a:t>
            </a:r>
          </a:p>
        </p:txBody>
      </p:sp>
      <p:pic>
        <p:nvPicPr>
          <p:cNvPr id="84995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641600"/>
            <a:ext cx="8747125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6" name="TextBox 3"/>
          <p:cNvSpPr txBox="1">
            <a:spLocks noChangeArrowheads="1"/>
          </p:cNvSpPr>
          <p:nvPr/>
        </p:nvSpPr>
        <p:spPr bwMode="auto">
          <a:xfrm>
            <a:off x="3062288" y="7265988"/>
            <a:ext cx="7115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/>
              <a:t>Note that memory-placement algorithms can also consider affinity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queue not a problem. </a:t>
            </a:r>
          </a:p>
          <a:p>
            <a:r>
              <a:rPr lang="en-US" dirty="0" smtClean="0"/>
              <a:t>Only a problem when the processors have private queue</a:t>
            </a:r>
          </a:p>
          <a:p>
            <a:r>
              <a:rPr lang="en-US" dirty="0" smtClean="0"/>
              <a:t>Push and pull  migration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60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Processors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9863" cy="6040438"/>
          </a:xfrm>
        </p:spPr>
        <p:txBody>
          <a:bodyPr/>
          <a:lstStyle/>
          <a:p>
            <a:r>
              <a:rPr lang="en-US" dirty="0" smtClean="0"/>
              <a:t>Recent trend to place multiple processor cores on same physical chip</a:t>
            </a:r>
          </a:p>
          <a:p>
            <a:endParaRPr lang="en-US" dirty="0" smtClean="0"/>
          </a:p>
          <a:p>
            <a:r>
              <a:rPr lang="en-US" dirty="0" smtClean="0"/>
              <a:t>Faster and consumes less power</a:t>
            </a:r>
          </a:p>
          <a:p>
            <a:endParaRPr lang="en-US" dirty="0" smtClean="0"/>
          </a:p>
          <a:p>
            <a:r>
              <a:rPr lang="en-US" dirty="0" smtClean="0"/>
              <a:t>Multiple threads per core also </a:t>
            </a:r>
            <a:r>
              <a:rPr lang="en-US" dirty="0" smtClean="0"/>
              <a:t>growing (coarse and fine grained)</a:t>
            </a:r>
            <a:endParaRPr lang="en-US" dirty="0" smtClean="0"/>
          </a:p>
          <a:p>
            <a:pPr lvl="1"/>
            <a:r>
              <a:rPr lang="en-US" dirty="0" smtClean="0"/>
              <a:t>Takes advantage of memory stall to make progress on another thread while memory retrieve happens</a:t>
            </a:r>
          </a:p>
          <a:p>
            <a:pPr lvl="1">
              <a:buFont typeface="Monotype Sorts" charset="2"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4572000"/>
          </a:xfrm>
        </p:spPr>
        <p:txBody>
          <a:bodyPr/>
          <a:lstStyle/>
          <a:p>
            <a:r>
              <a:rPr lang="en-US" smtClean="0"/>
              <a:t>Maximum CPU utilization obtained with multiprogramming</a:t>
            </a:r>
          </a:p>
          <a:p>
            <a:endParaRPr lang="en-US" smtClean="0"/>
          </a:p>
          <a:p>
            <a:r>
              <a:rPr lang="en-US" smtClean="0"/>
              <a:t>CPU–I/O Burst Cycle – Process execution consists of a </a:t>
            </a:r>
            <a:r>
              <a:rPr lang="en-US" i="1" smtClean="0"/>
              <a:t>cycle</a:t>
            </a:r>
            <a:r>
              <a:rPr lang="en-US" smtClean="0"/>
              <a:t> of CPU execution and I/O wait</a:t>
            </a:r>
          </a:p>
          <a:p>
            <a:endParaRPr lang="en-US" smtClean="0"/>
          </a:p>
          <a:p>
            <a:r>
              <a:rPr lang="en-US" b="1" smtClean="0"/>
              <a:t>CPU burst </a:t>
            </a:r>
            <a:r>
              <a:rPr lang="en-US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1795463" y="369888"/>
            <a:ext cx="11234737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Multicore System</a:t>
            </a:r>
          </a:p>
        </p:txBody>
      </p:sp>
      <p:pic>
        <p:nvPicPr>
          <p:cNvPr id="8909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868488"/>
            <a:ext cx="10172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1638" y="4964113"/>
            <a:ext cx="10309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Virtualization and Scheduling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Virtualization software schedules multiple guests onto CPU(s)</a:t>
            </a:r>
          </a:p>
          <a:p>
            <a:endParaRPr lang="en-US" smtClean="0"/>
          </a:p>
          <a:p>
            <a:r>
              <a:rPr lang="en-US" smtClean="0"/>
              <a:t>Each guest doing its own scheduling</a:t>
            </a:r>
          </a:p>
          <a:p>
            <a:pPr lvl="1"/>
            <a:r>
              <a:rPr lang="en-US" smtClean="0"/>
              <a:t>Not knowing it doesn’t own the CPUs</a:t>
            </a:r>
          </a:p>
          <a:p>
            <a:pPr lvl="1"/>
            <a:r>
              <a:rPr lang="en-US" smtClean="0"/>
              <a:t>Can result in poor response time</a:t>
            </a:r>
          </a:p>
          <a:p>
            <a:pPr lvl="1"/>
            <a:r>
              <a:rPr lang="en-US" smtClean="0"/>
              <a:t>Can effect time-of-day clocks in guests</a:t>
            </a:r>
          </a:p>
          <a:p>
            <a:pPr lvl="1"/>
            <a:endParaRPr lang="en-US" smtClean="0"/>
          </a:p>
          <a:p>
            <a:r>
              <a:rPr lang="en-US" smtClean="0"/>
              <a:t>Can undo good scheduling algorithm efforts of guests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475" y="1479550"/>
            <a:ext cx="10266363" cy="4678363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Solaris scheduling</a:t>
            </a:r>
          </a:p>
          <a:p>
            <a:r>
              <a:rPr lang="en-US" smtClean="0"/>
              <a:t>Windows XP scheduling</a:t>
            </a:r>
          </a:p>
          <a:p>
            <a:r>
              <a:rPr lang="en-US" smtClean="0"/>
              <a:t>Linux scheduling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Priority-based scheduling</a:t>
            </a:r>
          </a:p>
          <a:p>
            <a:r>
              <a:rPr lang="en-US" smtClean="0"/>
              <a:t>Six classes available</a:t>
            </a:r>
          </a:p>
          <a:p>
            <a:pPr lvl="1"/>
            <a:r>
              <a:rPr lang="en-US" smtClean="0"/>
              <a:t>Time sharing (default)</a:t>
            </a:r>
          </a:p>
          <a:p>
            <a:pPr lvl="1"/>
            <a:r>
              <a:rPr lang="en-US" smtClean="0"/>
              <a:t>Interactive</a:t>
            </a:r>
          </a:p>
          <a:p>
            <a:pPr lvl="1"/>
            <a:r>
              <a:rPr lang="en-US" smtClean="0"/>
              <a:t>Real time</a:t>
            </a:r>
          </a:p>
          <a:p>
            <a:pPr lvl="1"/>
            <a:r>
              <a:rPr lang="en-US" smtClean="0"/>
              <a:t>System</a:t>
            </a:r>
          </a:p>
          <a:p>
            <a:pPr lvl="1"/>
            <a:r>
              <a:rPr lang="en-US" smtClean="0"/>
              <a:t>Fair Share</a:t>
            </a:r>
          </a:p>
          <a:p>
            <a:pPr lvl="1"/>
            <a:r>
              <a:rPr lang="en-US" smtClean="0"/>
              <a:t>Fixed priority</a:t>
            </a:r>
          </a:p>
          <a:p>
            <a:r>
              <a:rPr lang="en-US" smtClean="0"/>
              <a:t>Given thread can be in one class at a time</a:t>
            </a:r>
          </a:p>
          <a:p>
            <a:r>
              <a:rPr lang="en-US" smtClean="0"/>
              <a:t>Each class has its own scheduling algorithm</a:t>
            </a:r>
          </a:p>
          <a:p>
            <a:r>
              <a:rPr lang="en-US" smtClean="0"/>
              <a:t>Time sharing is multi-level feedback queue</a:t>
            </a:r>
          </a:p>
          <a:p>
            <a:pPr lvl="1"/>
            <a:r>
              <a:rPr lang="en-US" smtClean="0"/>
              <a:t>Loadable table configurable by sysadmin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Solaris Dispatch Table 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0250" y="2103438"/>
            <a:ext cx="7462838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Scheduling</a:t>
            </a:r>
          </a:p>
        </p:txBody>
      </p:sp>
      <p:pic>
        <p:nvPicPr>
          <p:cNvPr id="9728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88" y="1655763"/>
            <a:ext cx="4981575" cy="687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Scheduling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Scheduler converts class-specific priorities into a per-thread global priority</a:t>
            </a:r>
          </a:p>
          <a:p>
            <a:pPr lvl="1"/>
            <a:r>
              <a:rPr lang="en-US" smtClean="0"/>
              <a:t>Thread with highest priority runs next</a:t>
            </a:r>
          </a:p>
          <a:p>
            <a:pPr lvl="1"/>
            <a:r>
              <a:rPr lang="en-US" smtClean="0"/>
              <a:t>Runs until (1) blocks, (2) uses time slice, (3) preempted by higher-priority thread</a:t>
            </a:r>
          </a:p>
          <a:p>
            <a:pPr lvl="1"/>
            <a:r>
              <a:rPr lang="en-US" smtClean="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uses priority-based preemptive scheduling</a:t>
            </a:r>
          </a:p>
          <a:p>
            <a:r>
              <a:rPr lang="en-US" smtClean="0"/>
              <a:t>Highest-priority thread runs next</a:t>
            </a:r>
          </a:p>
          <a:p>
            <a:r>
              <a:rPr lang="en-US" i="1" smtClean="0"/>
              <a:t>Dispatcher </a:t>
            </a:r>
            <a:r>
              <a:rPr lang="en-US" smtClean="0"/>
              <a:t>is scheduler</a:t>
            </a:r>
          </a:p>
          <a:p>
            <a:r>
              <a:rPr lang="en-US" smtClean="0"/>
              <a:t>Thread runs until (1) blocks, (2) uses time slice, (3) preempted by higher-priority thread</a:t>
            </a:r>
          </a:p>
          <a:p>
            <a:r>
              <a:rPr lang="en-US" smtClean="0"/>
              <a:t>Real-time threads can preempt non-real-time</a:t>
            </a:r>
          </a:p>
          <a:p>
            <a:r>
              <a:rPr lang="en-US" smtClean="0"/>
              <a:t>32-level priority scheme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Variable class </a:t>
            </a:r>
            <a:r>
              <a:rPr lang="en-US" smtClean="0"/>
              <a:t>is 1-15, </a:t>
            </a:r>
            <a:r>
              <a:rPr lang="en-US" b="1" smtClean="0">
                <a:solidFill>
                  <a:srgbClr val="3366FF"/>
                </a:solidFill>
              </a:rPr>
              <a:t>real-time class </a:t>
            </a:r>
            <a:r>
              <a:rPr lang="en-US" smtClean="0"/>
              <a:t>is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16-31</a:t>
            </a:r>
          </a:p>
          <a:p>
            <a:r>
              <a:rPr lang="en-US" smtClean="0"/>
              <a:t>Priority 0 is memory-management thread</a:t>
            </a:r>
          </a:p>
          <a:p>
            <a:r>
              <a:rPr lang="en-US" smtClean="0"/>
              <a:t>Queue for each priority</a:t>
            </a:r>
          </a:p>
          <a:p>
            <a:r>
              <a:rPr lang="en-US" smtClean="0"/>
              <a:t>If no run-able thread, runs </a:t>
            </a:r>
            <a:r>
              <a:rPr lang="en-US" b="1" smtClean="0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Priority Classes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Win32 API identifies several priority classes to which a process can belong</a:t>
            </a:r>
          </a:p>
          <a:p>
            <a:pPr lvl="1"/>
            <a:r>
              <a:rPr lang="en-US" smtClean="0"/>
              <a:t>REALTIME_PRIORITY_CLASS, HIGH_PRIORITY_CLASS, ABOVE_NORMAL_PRIORITY_CLASS,NORMAL_PRIORITY_CLASS, BELOW_NORMAL_PRIORITY_CLASS, IDLE_PRIORITY_CLASS</a:t>
            </a:r>
            <a:endParaRPr lang="en-US" b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All are variable except REALTIME</a:t>
            </a:r>
          </a:p>
          <a:p>
            <a:r>
              <a:rPr lang="en-US" smtClean="0"/>
              <a:t>A thread within a given priority class has a relative priority</a:t>
            </a:r>
          </a:p>
          <a:p>
            <a:pPr lvl="1"/>
            <a:r>
              <a:rPr lang="en-US" smtClean="0"/>
              <a:t>TIME_CRITICAL, HIGHEST, ABOVE_NORMAL, NORMAL, BELOW_NORMAL, LOWEST, IDLE</a:t>
            </a:r>
          </a:p>
          <a:p>
            <a:r>
              <a:rPr lang="en-US" smtClean="0"/>
              <a:t>Priority class and relative priority combine to give numeric priority</a:t>
            </a:r>
          </a:p>
          <a:p>
            <a:r>
              <a:rPr lang="en-US" smtClean="0"/>
              <a:t>Base priority is NORMAL within the class</a:t>
            </a:r>
          </a:p>
          <a:p>
            <a:r>
              <a:rPr lang="en-US" smtClean="0"/>
              <a:t>If quantum expires, priority lowered, but never below base</a:t>
            </a:r>
          </a:p>
          <a:p>
            <a:r>
              <a:rPr lang="en-US" smtClean="0"/>
              <a:t>If wait occurs, priority boosted depending on what was waited for</a:t>
            </a:r>
          </a:p>
          <a:p>
            <a:r>
              <a:rPr lang="en-US" smtClean="0"/>
              <a:t>Foreground window given 3x priority boost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Priorities</a:t>
            </a:r>
          </a:p>
        </p:txBody>
      </p:sp>
      <p:pic>
        <p:nvPicPr>
          <p:cNvPr id="1024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963" y="2401888"/>
            <a:ext cx="110823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</a:t>
            </a:r>
            <a:br>
              <a:rPr lang="en-US" sz="4000" smtClean="0"/>
            </a:br>
            <a:r>
              <a:rPr lang="en-US" sz="400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49413"/>
            <a:ext cx="4116387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Linux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order </a:t>
            </a:r>
            <a:r>
              <a:rPr lang="en-US" i="1" smtClean="0"/>
              <a:t>O</a:t>
            </a:r>
            <a:r>
              <a:rPr lang="en-US" smtClean="0"/>
              <a:t>(1) scheduling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Preemptive, priority based</a:t>
            </a:r>
          </a:p>
          <a:p>
            <a:pPr>
              <a:lnSpc>
                <a:spcPct val="90000"/>
              </a:lnSpc>
            </a:pPr>
            <a:r>
              <a:rPr lang="en-US" smtClean="0"/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Real-time </a:t>
            </a:r>
            <a:r>
              <a:rPr lang="en-US" smtClean="0"/>
              <a:t>range from 0 to 99 and </a:t>
            </a:r>
            <a:r>
              <a:rPr lang="en-US" b="1" smtClean="0"/>
              <a:t>nice </a:t>
            </a:r>
            <a:r>
              <a:rPr lang="en-US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smtClean="0"/>
              <a:t>Map into  global priority with numerically lower values indicating higher priority</a:t>
            </a:r>
          </a:p>
          <a:p>
            <a:pPr>
              <a:lnSpc>
                <a:spcPct val="90000"/>
              </a:lnSpc>
            </a:pPr>
            <a:r>
              <a:rPr lang="en-US" smtClean="0"/>
              <a:t>Higher priority gets larger q</a:t>
            </a:r>
          </a:p>
          <a:p>
            <a:pPr>
              <a:lnSpc>
                <a:spcPct val="90000"/>
              </a:lnSpc>
            </a:pPr>
            <a:r>
              <a:rPr lang="en-US" smtClean="0"/>
              <a:t>Task run-able as long as time left in time slice (</a:t>
            </a:r>
            <a:r>
              <a:rPr lang="en-US" b="1" smtClean="0">
                <a:solidFill>
                  <a:srgbClr val="3366FF"/>
                </a:solidFill>
              </a:rPr>
              <a:t>active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If no time left (</a:t>
            </a:r>
            <a:r>
              <a:rPr lang="en-US" b="1" smtClean="0">
                <a:solidFill>
                  <a:srgbClr val="3366FF"/>
                </a:solidFill>
              </a:rPr>
              <a:t>expired</a:t>
            </a:r>
            <a:r>
              <a:rPr lang="en-US" smtClean="0"/>
              <a:t>), not run-able until all other tasks use their slices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run-able tasks tracked in per-CPU </a:t>
            </a:r>
            <a:r>
              <a:rPr lang="en-US" b="1" smtClean="0">
                <a:solidFill>
                  <a:srgbClr val="3366FF"/>
                </a:solidFill>
              </a:rPr>
              <a:t>runqueue </a:t>
            </a:r>
            <a:r>
              <a:rPr lang="en-US" smtClean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Two priority arrays (active, expired)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indexed by priority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no more active, arrays are exchanged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Scheduling (Cont.)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scheduling according to POSIX.1b</a:t>
            </a:r>
          </a:p>
          <a:p>
            <a:pPr lvl="1"/>
            <a:r>
              <a:rPr lang="en-US" smtClean="0"/>
              <a:t>Real-time tasks have static priorities</a:t>
            </a:r>
          </a:p>
          <a:p>
            <a:r>
              <a:rPr lang="en-US" smtClean="0"/>
              <a:t>All other tasks dynamic based on </a:t>
            </a:r>
            <a:r>
              <a:rPr lang="en-US" i="1" smtClean="0"/>
              <a:t>nice </a:t>
            </a:r>
            <a:r>
              <a:rPr lang="en-US" smtClean="0"/>
              <a:t>value plus or minus 5</a:t>
            </a:r>
          </a:p>
          <a:p>
            <a:pPr lvl="1"/>
            <a:r>
              <a:rPr lang="en-US" smtClean="0"/>
              <a:t>Interactivity of task determines plus or minus</a:t>
            </a:r>
          </a:p>
          <a:p>
            <a:pPr lvl="2"/>
            <a:r>
              <a:rPr lang="en-US" smtClean="0"/>
              <a:t>More interactive -&gt; more minus</a:t>
            </a:r>
          </a:p>
          <a:p>
            <a:pPr lvl="1"/>
            <a:r>
              <a:rPr lang="en-US" smtClean="0"/>
              <a:t>Priority recalculated when task expired</a:t>
            </a:r>
          </a:p>
          <a:p>
            <a:pPr lvl="1"/>
            <a:r>
              <a:rPr lang="en-US" smtClean="0"/>
              <a:t>This exchanging arrays implements adjusted priorities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373063"/>
            <a:ext cx="13187362" cy="771525"/>
          </a:xfrm>
        </p:spPr>
        <p:txBody>
          <a:bodyPr/>
          <a:lstStyle/>
          <a:p>
            <a:pPr eaLnBrk="1" hangingPunct="1"/>
            <a:r>
              <a:rPr lang="en-US" smtClean="0"/>
              <a:t>Priorities and Time-slice length</a:t>
            </a:r>
          </a:p>
        </p:txBody>
      </p:sp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839913"/>
            <a:ext cx="111553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List of Tasks Indexed </a:t>
            </a:r>
            <a:br>
              <a:rPr lang="en-US" sz="4000" smtClean="0"/>
            </a:br>
            <a:r>
              <a:rPr lang="en-US" sz="4000" smtClean="0"/>
              <a:t>According to Priorities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0563" y="2582863"/>
            <a:ext cx="101028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Algorithm Evaluation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349038" cy="6191250"/>
          </a:xfrm>
        </p:spPr>
        <p:txBody>
          <a:bodyPr/>
          <a:lstStyle/>
          <a:p>
            <a:r>
              <a:rPr lang="en-US" dirty="0" smtClean="0"/>
              <a:t>How to select CPU-scheduling algorithm for an OS?</a:t>
            </a:r>
          </a:p>
          <a:p>
            <a:endParaRPr lang="en-US" dirty="0" smtClean="0"/>
          </a:p>
          <a:p>
            <a:r>
              <a:rPr lang="en-US" dirty="0" smtClean="0"/>
              <a:t>Determine criteria, then evaluate algorithms</a:t>
            </a:r>
          </a:p>
          <a:p>
            <a:endParaRPr lang="en-US" dirty="0" smtClean="0"/>
          </a:p>
          <a:p>
            <a:r>
              <a:rPr lang="en-US" dirty="0" smtClean="0"/>
              <a:t>Deterministic modeling</a:t>
            </a:r>
          </a:p>
          <a:p>
            <a:pPr lvl="1"/>
            <a:r>
              <a:rPr lang="en-US" dirty="0" smtClean="0"/>
              <a:t>Type of </a:t>
            </a:r>
            <a:r>
              <a:rPr lang="en-US" b="1" dirty="0" smtClean="0"/>
              <a:t>analytic evaluation</a:t>
            </a:r>
          </a:p>
          <a:p>
            <a:pPr lvl="1"/>
            <a:r>
              <a:rPr lang="en-US" dirty="0" smtClean="0"/>
              <a:t>Takes a particular predetermined workload and defines the performance of each algorithm  for that workload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Let us consider the following example for Deterministic Modeling: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WT for each of the algorithm of FCFS, SJF and RR with q=10ms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576120"/>
              </p:ext>
            </p:extLst>
          </p:nvPr>
        </p:nvGraphicFramePr>
        <p:xfrm>
          <a:off x="1883664" y="3078480"/>
          <a:ext cx="9144000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385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In-5.7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FCFS: WT??</a:t>
            </a:r>
            <a:endParaRPr lang="en-US" dirty="0"/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9550" y="2741613"/>
            <a:ext cx="110156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881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In-5.8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preemptive SJF WT::??</a:t>
            </a:r>
            <a:endParaRPr lang="en-US" dirty="0"/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3017838"/>
            <a:ext cx="1147286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810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In-5.9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 with time quantum 10ms WT??</a:t>
            </a:r>
            <a:endParaRPr lang="en-US" dirty="0"/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 l="908" t="42131" r="1271" b="42615"/>
          <a:stretch>
            <a:fillRect/>
          </a:stretch>
        </p:blipFill>
        <p:spPr bwMode="auto">
          <a:xfrm>
            <a:off x="1408113" y="3001963"/>
            <a:ext cx="11272837" cy="11715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4353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see that average waiting time obtained with SJF is less than half that obtained with FCFS while RR gives us an intermediate value.</a:t>
            </a:r>
          </a:p>
          <a:p>
            <a:endParaRPr lang="en-US" dirty="0"/>
          </a:p>
          <a:p>
            <a:r>
              <a:rPr lang="en-US" dirty="0" smtClean="0"/>
              <a:t>Deterministic Modelling is simple and fast. It gives us exact numbers. Allowing us to compare the algorithms. However it requires the exact numbers for the input. </a:t>
            </a:r>
          </a:p>
          <a:p>
            <a:r>
              <a:rPr lang="en-US" dirty="0" smtClean="0"/>
              <a:t>Good for</a:t>
            </a:r>
          </a:p>
          <a:p>
            <a:pPr lvl="1"/>
            <a:r>
              <a:rPr lang="en-US" dirty="0" smtClean="0"/>
              <a:t>Describing Algorithms</a:t>
            </a:r>
          </a:p>
          <a:p>
            <a:pPr lvl="1"/>
            <a:r>
              <a:rPr lang="en-US" dirty="0" smtClean="0"/>
              <a:t>Providing examples</a:t>
            </a:r>
          </a:p>
          <a:p>
            <a:pPr lvl="1"/>
            <a:r>
              <a:rPr lang="en-US" dirty="0" smtClean="0"/>
              <a:t>Measure the program’s processing requirements exactly after rerunning it over and over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1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/>
          <a:lstStyle/>
          <a:p>
            <a:pPr eaLnBrk="1" hangingPunct="1"/>
            <a:r>
              <a:rPr lang="en-US" smtClean="0"/>
              <a:t>Histogram of CPU-burst Times</a:t>
            </a:r>
          </a:p>
        </p:txBody>
      </p:sp>
      <p:pic>
        <p:nvPicPr>
          <p:cNvPr id="2560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2525" y="2033588"/>
            <a:ext cx="8582025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Processes which run vary from day to day.</a:t>
            </a:r>
          </a:p>
          <a:p>
            <a:r>
              <a:rPr lang="en-US" dirty="0" smtClean="0"/>
              <a:t>So no static set of processes or times.</a:t>
            </a:r>
          </a:p>
          <a:p>
            <a:r>
              <a:rPr lang="en-US" dirty="0" smtClean="0"/>
              <a:t>However we need to determine the distribution of CPU and I/O bursts.</a:t>
            </a:r>
          </a:p>
          <a:p>
            <a:r>
              <a:rPr lang="en-US" dirty="0" smtClean="0"/>
              <a:t>These can be measured and then approximated or simply estimated.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170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Queueing Models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the arrival of processes, and CPU and I/O bursts probabilistically</a:t>
            </a:r>
          </a:p>
          <a:p>
            <a:pPr lvl="1"/>
            <a:r>
              <a:rPr lang="en-US" dirty="0" smtClean="0"/>
              <a:t>Commonly exponential, and described by mean</a:t>
            </a:r>
          </a:p>
          <a:p>
            <a:pPr lvl="1"/>
            <a:r>
              <a:rPr lang="en-US" dirty="0" smtClean="0"/>
              <a:t>Computes average throughput, utilization, waiting time,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Computer system described as network of servers, each with queue of waiting processes</a:t>
            </a:r>
          </a:p>
          <a:p>
            <a:r>
              <a:rPr lang="en-US" dirty="0" smtClean="0"/>
              <a:t>CPU is server with its ready queue, as is I/O system with its device queues.</a:t>
            </a:r>
          </a:p>
          <a:p>
            <a:pPr lvl="1"/>
            <a:r>
              <a:rPr lang="en-US" dirty="0" smtClean="0"/>
              <a:t>Knowing arrival rates and service rates</a:t>
            </a:r>
          </a:p>
          <a:p>
            <a:pPr lvl="1"/>
            <a:r>
              <a:rPr lang="en-US" dirty="0" smtClean="0"/>
              <a:t>Computes utilization, average queue length, average wait time,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This area of study is called queuing network analysis.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Formula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 = average queue length</a:t>
            </a:r>
          </a:p>
          <a:p>
            <a:r>
              <a:rPr lang="en-US" i="1" smtClean="0"/>
              <a:t>W</a:t>
            </a:r>
            <a:r>
              <a:rPr lang="en-US" smtClean="0"/>
              <a:t> = average waiting time in queue</a:t>
            </a:r>
          </a:p>
          <a:p>
            <a:r>
              <a:rPr lang="en-US" i="1" smtClean="0"/>
              <a:t>λ</a:t>
            </a:r>
            <a:r>
              <a:rPr lang="en-US" smtClean="0"/>
              <a:t> = average arrival rate into queue</a:t>
            </a:r>
          </a:p>
          <a:p>
            <a:r>
              <a:rPr lang="en-US" smtClean="0"/>
              <a:t>Little’s law – in steady state, processes leaving queue must equal processes arriving, thus</a:t>
            </a:r>
            <a:br>
              <a:rPr lang="en-US" smtClean="0"/>
            </a:b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λ </a:t>
            </a:r>
            <a:r>
              <a:rPr lang="en-US" smtClean="0"/>
              <a:t>x</a:t>
            </a:r>
            <a:r>
              <a:rPr lang="en-US" i="1" smtClean="0"/>
              <a:t> W</a:t>
            </a:r>
          </a:p>
          <a:p>
            <a:pPr lvl="1"/>
            <a:r>
              <a:rPr lang="en-US" smtClean="0"/>
              <a:t>Valid for any scheduling algorithm and arrival distribution</a:t>
            </a:r>
          </a:p>
          <a:p>
            <a:endParaRPr lang="en-US" smtClean="0"/>
          </a:p>
          <a:p>
            <a:r>
              <a:rPr lang="en-US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Queueing</a:t>
            </a:r>
            <a:r>
              <a:rPr lang="en-US" dirty="0" smtClean="0"/>
              <a:t> models limited : unreal  as the assumptions may not be accurate.</a:t>
            </a:r>
          </a:p>
          <a:p>
            <a:r>
              <a:rPr lang="en-US" b="1" dirty="0" smtClean="0"/>
              <a:t>Simulations </a:t>
            </a:r>
            <a:r>
              <a:rPr lang="en-US" dirty="0" smtClean="0"/>
              <a:t>more accurate</a:t>
            </a:r>
          </a:p>
          <a:p>
            <a:pPr lvl="1"/>
            <a:r>
              <a:rPr lang="en-US" dirty="0" smtClean="0"/>
              <a:t>Programmed model of computer system</a:t>
            </a:r>
          </a:p>
          <a:p>
            <a:pPr lvl="1"/>
            <a:r>
              <a:rPr lang="en-US" dirty="0" smtClean="0"/>
              <a:t>Clock is a variable</a:t>
            </a:r>
          </a:p>
          <a:p>
            <a:pPr lvl="1"/>
            <a:r>
              <a:rPr lang="en-US" dirty="0" smtClean="0"/>
              <a:t>Gather statistics  indicating algorithm performance</a:t>
            </a:r>
          </a:p>
          <a:p>
            <a:pPr lvl="1"/>
            <a:r>
              <a:rPr lang="en-US" dirty="0" smtClean="0"/>
              <a:t>Data to drive simulation gathered via</a:t>
            </a:r>
          </a:p>
          <a:p>
            <a:pPr lvl="2"/>
            <a:r>
              <a:rPr lang="en-US" dirty="0" smtClean="0"/>
              <a:t>Random number generator according to probabilities</a:t>
            </a:r>
          </a:p>
          <a:p>
            <a:pPr lvl="2"/>
            <a:r>
              <a:rPr lang="en-US" dirty="0" smtClean="0"/>
              <a:t>Distributions defined mathematically or empirically- may be inaccurate: since mathematically frequency distribution may indicate how many instances of each event occur not the order of each event occurrence. Therefore trace tapes are used.</a:t>
            </a:r>
          </a:p>
          <a:p>
            <a:pPr lvl="2"/>
            <a:r>
              <a:rPr lang="en-US" dirty="0" smtClean="0"/>
              <a:t>Trace tapes record sequences of real events in real systems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Simulation accurate but requires hours of computer </a:t>
            </a:r>
            <a:r>
              <a:rPr lang="en-US" dirty="0" err="1" smtClean="0"/>
              <a:t>time.Trace</a:t>
            </a:r>
            <a:r>
              <a:rPr lang="en-US" dirty="0" smtClean="0"/>
              <a:t> tapes requires huge amount of storage space. Design , coding, debugging may be difficult.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Evaluation of CPU Schedulers </a:t>
            </a:r>
            <a:br>
              <a:rPr lang="en-US" sz="4000" smtClean="0"/>
            </a:br>
            <a:r>
              <a:rPr lang="en-US" sz="4000" smtClean="0"/>
              <a:t>by Simulation</a:t>
            </a:r>
          </a:p>
        </p:txBody>
      </p:sp>
      <p:pic>
        <p:nvPicPr>
          <p:cNvPr id="1167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0913" y="1535113"/>
            <a:ext cx="11498262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0" y="369888"/>
            <a:ext cx="12344400" cy="768350"/>
          </a:xfrm>
        </p:spPr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600">
                <a:latin typeface="Helvetica" charset="0"/>
              </a:rPr>
              <a:t>Even simulations have limited accuracy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Just implement new scheduler and test in real systems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High cost, high risk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Most flexible schedulers can be modified per-site or per-system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Or APIs to modify priorities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But again 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sz="2600">
              <a:latin typeface="Helvetica" charset="0"/>
            </a:endParaRPr>
          </a:p>
          <a:p>
            <a:pPr marL="1550988" lvl="2" indent="-325438" defTabSz="1304925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endParaRPr kumimoji="1" lang="en-US" sz="2600">
              <a:latin typeface="Helvetica" charset="0"/>
            </a:endParaRPr>
          </a:p>
          <a:p>
            <a:pPr marL="1141413" lvl="1" indent="-488950" defTabSz="1304925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 sz="2600">
              <a:latin typeface="Helvetica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5.08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5" y="2667000"/>
            <a:ext cx="107315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 l="28979" t="16327" r="30817" b="50131"/>
          <a:stretch>
            <a:fillRect/>
          </a:stretch>
        </p:blipFill>
        <p:spPr bwMode="auto">
          <a:xfrm>
            <a:off x="2179638" y="2224088"/>
            <a:ext cx="9231312" cy="54784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2139950"/>
            <a:ext cx="11439525" cy="4208463"/>
          </a:xfrm>
        </p:spPr>
        <p:txBody>
          <a:bodyPr/>
          <a:lstStyle/>
          <a:p>
            <a:r>
              <a:rPr lang="en-US" smtClean="0"/>
              <a:t>JVM Uses a Preemptive, Priority-Based Scheduling Algorithm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dirty="0"/>
              <a:t>Selects from among the processes in</a:t>
            </a:r>
            <a:r>
              <a:rPr lang="en-US" dirty="0" smtClean="0"/>
              <a:t> ready queue, and </a:t>
            </a:r>
            <a:r>
              <a:rPr lang="en-US" dirty="0"/>
              <a:t>allocates the CPU to one of </a:t>
            </a:r>
            <a:r>
              <a:rPr lang="en-US" dirty="0" smtClean="0"/>
              <a:t>them</a:t>
            </a:r>
          </a:p>
          <a:p>
            <a:pPr marL="1061304" lvl="1" indent="-408194">
              <a:defRPr/>
            </a:pPr>
            <a:r>
              <a:rPr lang="en-US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1.	</a:t>
            </a:r>
            <a:r>
              <a:rPr lang="en-US" dirty="0"/>
              <a:t>Switches from running to waiting </a:t>
            </a:r>
            <a:r>
              <a:rPr lang="en-US" dirty="0" smtClean="0"/>
              <a:t>state (I/O Request or invocation of wait in child)</a:t>
            </a:r>
            <a:endParaRPr lang="en-US" dirty="0"/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2.</a:t>
            </a:r>
            <a:r>
              <a:rPr lang="en-US" dirty="0"/>
              <a:t>	Switches from running to ready </a:t>
            </a:r>
            <a:r>
              <a:rPr lang="en-US" dirty="0" smtClean="0"/>
              <a:t>state(when interrupt occurs)</a:t>
            </a:r>
            <a:endParaRPr lang="en-US" dirty="0"/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dirty="0">
                <a:solidFill>
                  <a:srgbClr val="CC6600"/>
                </a:solidFill>
              </a:rPr>
              <a:t>3.</a:t>
            </a:r>
            <a:r>
              <a:rPr lang="en-US" dirty="0"/>
              <a:t>	Switches from waiting to </a:t>
            </a:r>
            <a:r>
              <a:rPr lang="en-US" dirty="0" smtClean="0"/>
              <a:t>ready(I/O request over)</a:t>
            </a:r>
            <a:endParaRPr lang="en-US" dirty="0"/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dirty="0" smtClean="0"/>
              <a:t>Terminates</a:t>
            </a:r>
          </a:p>
          <a:p>
            <a:pPr marL="489833" indent="-489833">
              <a:defRPr/>
            </a:pPr>
            <a:r>
              <a:rPr lang="en-US" dirty="0"/>
              <a:t>Scheduling under 1 and 4 is </a:t>
            </a:r>
            <a:r>
              <a:rPr lang="en-US" b="1" dirty="0" err="1" smtClean="0"/>
              <a:t>nonpreemptive</a:t>
            </a:r>
            <a:endParaRPr lang="en-US" b="1" dirty="0" smtClean="0"/>
          </a:p>
          <a:p>
            <a:pPr marL="489833" indent="-489833">
              <a:defRPr/>
            </a:pPr>
            <a:r>
              <a:rPr lang="en-US" dirty="0"/>
              <a:t>All other scheduling is </a:t>
            </a:r>
            <a:r>
              <a:rPr lang="en-US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dirty="0" smtClean="0"/>
              <a:t>Consider interrupts occurring during crucial OS activities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JVM Schedules a Thread to Run When: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 marL="1141413" lvl="1" indent="-488950">
              <a:buFontTx/>
              <a:buAutoNum type="arabicPeriod"/>
            </a:pPr>
            <a:r>
              <a:rPr lang="en-US" smtClean="0"/>
              <a:t>The Currently Running Thread Exits the Runnable State</a:t>
            </a:r>
          </a:p>
          <a:p>
            <a:pPr marL="1141413" lvl="1" indent="-488950">
              <a:buFontTx/>
              <a:buAutoNum type="arabicPeriod"/>
            </a:pPr>
            <a:r>
              <a:rPr lang="en-US" smtClean="0"/>
              <a:t>A Higher Priority Thread Enters the Runnable State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* Note – the JVM Does Not Specify Whether Threads are Time-Sliced or Not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695450"/>
            <a:ext cx="11772900" cy="6502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Since the JVM Doesn’t Ensure Time-Slicing, the yield() Method </a:t>
            </a:r>
          </a:p>
          <a:p>
            <a:pPr>
              <a:buFont typeface="Monotype Sorts" charset="2"/>
              <a:buNone/>
            </a:pPr>
            <a:r>
              <a:rPr lang="en-US" smtClean="0"/>
              <a:t>May Be Used: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while (true) {</a:t>
            </a:r>
          </a:p>
          <a:p>
            <a:pPr>
              <a:buFont typeface="Monotype Sorts" charset="2"/>
              <a:buNone/>
            </a:pPr>
            <a:r>
              <a:rPr lang="en-US" smtClean="0"/>
              <a:t>		// perform CPU-intensive task</a:t>
            </a:r>
          </a:p>
          <a:p>
            <a:pPr>
              <a:buFont typeface="Monotype Sorts" charset="2"/>
              <a:buNone/>
            </a:pPr>
            <a:r>
              <a:rPr lang="en-US" smtClean="0"/>
              <a:t>		. . .</a:t>
            </a:r>
          </a:p>
          <a:p>
            <a:pPr>
              <a:buFont typeface="Monotype Sorts" charset="2"/>
              <a:buNone/>
            </a:pPr>
            <a:r>
              <a:rPr lang="en-US" smtClean="0"/>
              <a:t>		Thread.yield();</a:t>
            </a:r>
          </a:p>
          <a:p>
            <a:pPr>
              <a:buFont typeface="Monotype Sorts" charset="2"/>
              <a:buNone/>
            </a:pPr>
            <a:r>
              <a:rPr lang="en-US" smtClean="0"/>
              <a:t>	}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This Yields Control to Another Thread of Equal Priority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Priorities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6713" y="1925638"/>
            <a:ext cx="11455400" cy="51625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u="sng" smtClean="0"/>
              <a:t>Priority</a:t>
            </a:r>
            <a:r>
              <a:rPr lang="en-US" b="1" smtClean="0"/>
              <a:t>			</a:t>
            </a:r>
            <a:r>
              <a:rPr lang="en-US" b="1" u="sng" smtClean="0"/>
              <a:t>Comment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Thread.MIN_PRIORITY		Minimum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Thread.MAX_PRIORITY	               Maximum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Thread.NORM_PRIORITY	               Default Thread Priority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Priorities May Be Set Using setPriority() method:</a:t>
            </a:r>
          </a:p>
          <a:p>
            <a:pPr>
              <a:buFont typeface="Monotype Sorts" charset="2"/>
              <a:buNone/>
            </a:pPr>
            <a:r>
              <a:rPr lang="en-US" smtClean="0"/>
              <a:t>	setPriority(Thread.NORM_PRIORITY + 2);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Scheduling</a:t>
            </a:r>
          </a:p>
        </p:txBody>
      </p:sp>
      <p:pic>
        <p:nvPicPr>
          <p:cNvPr id="140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8388" y="1773238"/>
            <a:ext cx="69405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596688" cy="5978525"/>
          </a:xfrm>
        </p:spPr>
        <p:txBody>
          <a:bodyPr/>
          <a:lstStyle/>
          <a:p>
            <a:r>
              <a:rPr lang="en-US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mtClean="0"/>
              <a:t>switching context</a:t>
            </a:r>
          </a:p>
          <a:p>
            <a:pPr lvl="1"/>
            <a:r>
              <a:rPr lang="en-US" smtClean="0"/>
              <a:t>switching to user mode</a:t>
            </a:r>
          </a:p>
          <a:p>
            <a:pPr lvl="1"/>
            <a:r>
              <a:rPr lang="en-US" smtClean="0"/>
              <a:t>jumping to the proper location in the user program to restart that program</a:t>
            </a:r>
          </a:p>
          <a:p>
            <a:pPr lvl="1"/>
            <a:endParaRPr lang="en-US" smtClean="0"/>
          </a:p>
          <a:p>
            <a:r>
              <a:rPr lang="en-US" b="1" smtClean="0"/>
              <a:t>Dispatch latency </a:t>
            </a:r>
            <a:r>
              <a:rPr lang="en-US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b="1" smtClean="0"/>
              <a:t>CPU utilization </a:t>
            </a:r>
            <a:r>
              <a:rPr lang="en-US" smtClean="0"/>
              <a:t>– keep the CPU as busy as possible</a:t>
            </a:r>
          </a:p>
          <a:p>
            <a:endParaRPr lang="en-US" smtClean="0"/>
          </a:p>
          <a:p>
            <a:r>
              <a:rPr lang="en-US" b="1" smtClean="0"/>
              <a:t>Throughput</a:t>
            </a:r>
            <a:r>
              <a:rPr lang="en-US" smtClean="0"/>
              <a:t> – # of processes that complete their execution per time unit</a:t>
            </a:r>
          </a:p>
          <a:p>
            <a:endParaRPr lang="en-US" smtClean="0"/>
          </a:p>
          <a:p>
            <a:r>
              <a:rPr lang="en-US" b="1" smtClean="0"/>
              <a:t>Turnaround time </a:t>
            </a:r>
            <a:r>
              <a:rPr lang="en-US" smtClean="0"/>
              <a:t>– amount of time to execute a particular process</a:t>
            </a:r>
          </a:p>
          <a:p>
            <a:endParaRPr lang="en-US" smtClean="0"/>
          </a:p>
          <a:p>
            <a:r>
              <a:rPr lang="en-US" b="1" smtClean="0"/>
              <a:t>Waiting time </a:t>
            </a:r>
            <a:r>
              <a:rPr lang="en-US" smtClean="0"/>
              <a:t>– amount of time a process has been waiting in the ready queue</a:t>
            </a:r>
          </a:p>
          <a:p>
            <a:endParaRPr lang="en-US" smtClean="0"/>
          </a:p>
          <a:p>
            <a:r>
              <a:rPr lang="en-US" b="1" smtClean="0"/>
              <a:t>Response time </a:t>
            </a:r>
            <a:r>
              <a:rPr lang="en-US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10482</TotalTime>
  <Words>2601</Words>
  <Application>Microsoft Office PowerPoint</Application>
  <PresentationFormat>Custom</PresentationFormat>
  <Paragraphs>639</Paragraphs>
  <Slides>73</Slides>
  <Notes>57</Notes>
  <HiddenSlides>7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MS PGothic</vt:lpstr>
      <vt:lpstr>Arial</vt:lpstr>
      <vt:lpstr>Helvetica</vt:lpstr>
      <vt:lpstr>Lucida Grande</vt:lpstr>
      <vt:lpstr>Monaco</vt:lpstr>
      <vt:lpstr>Monotype Sorts</vt:lpstr>
      <vt:lpstr>Symbol</vt:lpstr>
      <vt:lpstr>Times New Roman</vt:lpstr>
      <vt:lpstr>Verdana</vt:lpstr>
      <vt:lpstr>Webdings</vt:lpstr>
      <vt:lpstr>os-8</vt:lpstr>
      <vt:lpstr>Equation</vt:lpstr>
      <vt:lpstr>Chapter 5:  CPU Scheduling</vt:lpstr>
      <vt:lpstr>Chapter 5:  CPU Scheduling</vt:lpstr>
      <vt:lpstr>Objectives</vt:lpstr>
      <vt:lpstr>Basic Concepts</vt:lpstr>
      <vt:lpstr>Alternating Sequence of CPU and  I/O Bursts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Some Formulae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Examples of Exponential Averaging</vt:lpstr>
      <vt:lpstr>Example of Shortest-remaining-time-first</vt:lpstr>
      <vt:lpstr>Priority Scheduling</vt:lpstr>
      <vt:lpstr>Example of Priority Scheduling</vt:lpstr>
      <vt:lpstr>PowerPoint Presentation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Pthread Scheduling</vt:lpstr>
      <vt:lpstr>Pthread Scheduling API</vt:lpstr>
      <vt:lpstr>Pthread Scheduling API</vt:lpstr>
      <vt:lpstr>Multiple-Processor Scheduling</vt:lpstr>
      <vt:lpstr>NUMA and CPU Scheduling</vt:lpstr>
      <vt:lpstr>Load Balancing</vt:lpstr>
      <vt:lpstr>Multicore Processors</vt:lpstr>
      <vt:lpstr>Multithreaded Multicore System</vt:lpstr>
      <vt:lpstr>Virtualization and Scheduling</vt:lpstr>
      <vt:lpstr>Operating System Examples</vt:lpstr>
      <vt:lpstr>Solaris</vt:lpstr>
      <vt:lpstr>Solaris Dispatch Table </vt:lpstr>
      <vt:lpstr>Solaris Scheduling</vt:lpstr>
      <vt:lpstr>Solaris Scheduling (Cont.)</vt:lpstr>
      <vt:lpstr>Windows Scheduling</vt:lpstr>
      <vt:lpstr>Windows Priority Classes</vt:lpstr>
      <vt:lpstr>Windows XP Priorities</vt:lpstr>
      <vt:lpstr>Linux Scheduling</vt:lpstr>
      <vt:lpstr>Linux Scheduling (Cont.)</vt:lpstr>
      <vt:lpstr>Priorities and Time-slice length</vt:lpstr>
      <vt:lpstr>List of Tasks Indexed  According to Priorities</vt:lpstr>
      <vt:lpstr>Algorithm Evaluation</vt:lpstr>
      <vt:lpstr>PowerPoint Presentation</vt:lpstr>
      <vt:lpstr>In-5.7</vt:lpstr>
      <vt:lpstr>In-5.8</vt:lpstr>
      <vt:lpstr>In-5.9</vt:lpstr>
      <vt:lpstr>Deterministic Modeling</vt:lpstr>
      <vt:lpstr>Queuing Models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5</vt:lpstr>
      <vt:lpstr>5.08</vt:lpstr>
      <vt:lpstr>Dispatch Latency</vt:lpstr>
      <vt:lpstr>Java Thread Scheduling</vt:lpstr>
      <vt:lpstr>Java Thread Scheduling (Cont.)</vt:lpstr>
      <vt:lpstr>Time-Slicing</vt:lpstr>
      <vt:lpstr>Thread Priorities</vt:lpstr>
      <vt:lpstr>Solaris 2 Scheduling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Mahe</cp:lastModifiedBy>
  <cp:revision>184</cp:revision>
  <cp:lastPrinted>2011-02-07T04:52:44Z</cp:lastPrinted>
  <dcterms:created xsi:type="dcterms:W3CDTF">2011-02-10T17:10:04Z</dcterms:created>
  <dcterms:modified xsi:type="dcterms:W3CDTF">2015-08-24T08:55:12Z</dcterms:modified>
</cp:coreProperties>
</file>