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50"/>
  </p:notesMasterIdLst>
  <p:handoutMasterIdLst>
    <p:handoutMasterId r:id="rId51"/>
  </p:handoutMasterIdLst>
  <p:sldIdLst>
    <p:sldId id="313" r:id="rId2"/>
    <p:sldId id="264" r:id="rId3"/>
    <p:sldId id="310" r:id="rId4"/>
    <p:sldId id="265" r:id="rId5"/>
    <p:sldId id="266" r:id="rId6"/>
    <p:sldId id="267" r:id="rId7"/>
    <p:sldId id="268" r:id="rId8"/>
    <p:sldId id="269" r:id="rId9"/>
    <p:sldId id="270" r:id="rId10"/>
    <p:sldId id="271" r:id="rId11"/>
    <p:sldId id="273" r:id="rId12"/>
    <p:sldId id="321" r:id="rId13"/>
    <p:sldId id="322" r:id="rId14"/>
    <p:sldId id="272" r:id="rId15"/>
    <p:sldId id="274" r:id="rId16"/>
    <p:sldId id="318" r:id="rId17"/>
    <p:sldId id="275" r:id="rId18"/>
    <p:sldId id="319" r:id="rId19"/>
    <p:sldId id="276" r:id="rId20"/>
    <p:sldId id="277" r:id="rId21"/>
    <p:sldId id="278" r:id="rId22"/>
    <p:sldId id="279" r:id="rId23"/>
    <p:sldId id="308" r:id="rId24"/>
    <p:sldId id="320" r:id="rId25"/>
    <p:sldId id="280" r:id="rId26"/>
    <p:sldId id="316" r:id="rId27"/>
    <p:sldId id="260" r:id="rId28"/>
    <p:sldId id="317" r:id="rId29"/>
    <p:sldId id="315" r:id="rId30"/>
    <p:sldId id="281" r:id="rId31"/>
    <p:sldId id="282" r:id="rId32"/>
    <p:sldId id="283" r:id="rId33"/>
    <p:sldId id="284" r:id="rId34"/>
    <p:sldId id="285" r:id="rId35"/>
    <p:sldId id="286" r:id="rId36"/>
    <p:sldId id="287" r:id="rId37"/>
    <p:sldId id="288" r:id="rId38"/>
    <p:sldId id="289" r:id="rId39"/>
    <p:sldId id="290" r:id="rId40"/>
    <p:sldId id="262" r:id="rId41"/>
    <p:sldId id="291" r:id="rId42"/>
    <p:sldId id="292" r:id="rId43"/>
    <p:sldId id="293" r:id="rId44"/>
    <p:sldId id="294" r:id="rId45"/>
    <p:sldId id="295" r:id="rId46"/>
    <p:sldId id="296" r:id="rId47"/>
    <p:sldId id="297" r:id="rId48"/>
    <p:sldId id="314" r:id="rId49"/>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5pPr>
    <a:lvl6pPr marL="2286000" algn="l" defTabSz="914400" rtl="0" eaLnBrk="1" latinLnBrk="0" hangingPunct="1">
      <a:defRPr kern="1200">
        <a:solidFill>
          <a:schemeClr val="tx1"/>
        </a:solidFill>
        <a:latin typeface="Verdana" pitchFamily="34" charset="0"/>
        <a:ea typeface="ＭＳ Ｐゴシック" charset="-128"/>
        <a:cs typeface="+mn-cs"/>
      </a:defRPr>
    </a:lvl6pPr>
    <a:lvl7pPr marL="2743200" algn="l" defTabSz="914400" rtl="0" eaLnBrk="1" latinLnBrk="0" hangingPunct="1">
      <a:defRPr kern="1200">
        <a:solidFill>
          <a:schemeClr val="tx1"/>
        </a:solidFill>
        <a:latin typeface="Verdana" pitchFamily="34" charset="0"/>
        <a:ea typeface="ＭＳ Ｐゴシック" charset="-128"/>
        <a:cs typeface="+mn-cs"/>
      </a:defRPr>
    </a:lvl7pPr>
    <a:lvl8pPr marL="3200400" algn="l" defTabSz="914400" rtl="0" eaLnBrk="1" latinLnBrk="0" hangingPunct="1">
      <a:defRPr kern="1200">
        <a:solidFill>
          <a:schemeClr val="tx1"/>
        </a:solidFill>
        <a:latin typeface="Verdana" pitchFamily="34" charset="0"/>
        <a:ea typeface="ＭＳ Ｐゴシック" charset="-128"/>
        <a:cs typeface="+mn-cs"/>
      </a:defRPr>
    </a:lvl8pPr>
    <a:lvl9pPr marL="3657600" algn="l" defTabSz="914400" rtl="0" eaLnBrk="1" latinLnBrk="0" hangingPunct="1">
      <a:defRPr kern="1200">
        <a:solidFill>
          <a:schemeClr val="tx1"/>
        </a:solidFill>
        <a:latin typeface="Verdana" pitchFamily="34" charset="0"/>
        <a:ea typeface="ＭＳ Ｐゴシック" charset="-128"/>
        <a:cs typeface="+mn-cs"/>
      </a:defRPr>
    </a:lvl9pPr>
  </p:defaultTextStyle>
  <p:extLst>
    <p:ext uri="{EFAFB233-063F-42B5-8137-9DF3F51BA10A}">
      <p15:sldGuideLst xmlns:p15="http://schemas.microsoft.com/office/powerpoint/2012/main">
        <p15:guide id="1" orient="horz" pos="801">
          <p15:clr>
            <a:srgbClr val="A4A3A4"/>
          </p15:clr>
        </p15:guide>
        <p15:guide id="2" pos="5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a:srgbClr val="009900"/>
    <a:srgbClr val="5FD5FF"/>
    <a:srgbClr val="B3EBFF"/>
    <a:srgbClr val="79DCFF"/>
    <a:srgbClr val="33CC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801"/>
        <p:guide pos="5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smtClean="0">
                <a:latin typeface="Helvetica" pitchFamily="34" charset="0"/>
              </a:defRPr>
            </a:lvl1pPr>
          </a:lstStyle>
          <a:p>
            <a:pPr>
              <a:defRPr/>
            </a:pPr>
            <a:endParaRPr lang="en-US"/>
          </a:p>
        </p:txBody>
      </p:sp>
      <p:sp>
        <p:nvSpPr>
          <p:cNvPr id="88067" name="Rectangle 3"/>
          <p:cNvSpPr>
            <a:spLocks noGrp="1" noChangeArrowheads="1"/>
          </p:cNvSpPr>
          <p:nvPr>
            <p:ph type="dt" sz="quarter"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smtClean="0">
                <a:latin typeface="Helvetica" pitchFamily="34" charset="0"/>
              </a:defRPr>
            </a:lvl1pPr>
          </a:lstStyle>
          <a:p>
            <a:pPr>
              <a:defRPr/>
            </a:pPr>
            <a:endParaRPr lang="en-US"/>
          </a:p>
        </p:txBody>
      </p:sp>
      <p:sp>
        <p:nvSpPr>
          <p:cNvPr id="88068" name="Rectangle 4"/>
          <p:cNvSpPr>
            <a:spLocks noGrp="1" noChangeArrowheads="1"/>
          </p:cNvSpPr>
          <p:nvPr>
            <p:ph type="ftr" sz="quarter" idx="2"/>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smtClean="0">
                <a:latin typeface="Helvetica" pitchFamily="34" charset="0"/>
              </a:defRPr>
            </a:lvl1pPr>
          </a:lstStyle>
          <a:p>
            <a:pPr>
              <a:defRPr/>
            </a:pPr>
            <a:endParaRPr lang="en-US"/>
          </a:p>
        </p:txBody>
      </p:sp>
      <p:sp>
        <p:nvSpPr>
          <p:cNvPr id="88069" name="Rectangle 5"/>
          <p:cNvSpPr>
            <a:spLocks noGrp="1" noChangeArrowheads="1"/>
          </p:cNvSpPr>
          <p:nvPr>
            <p:ph type="sldNum" sz="quarter" idx="3"/>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smtClean="0">
                <a:latin typeface="Helvetica" pitchFamily="34" charset="0"/>
              </a:defRPr>
            </a:lvl1pPr>
          </a:lstStyle>
          <a:p>
            <a:pPr>
              <a:defRPr/>
            </a:pPr>
            <a:fld id="{52BCF5BA-3450-448F-AE78-C280EF78701B}" type="slidenum">
              <a:rPr lang="en-US"/>
              <a:pPr>
                <a:defRPr/>
              </a:pPr>
              <a:t>‹#›</a:t>
            </a:fld>
            <a:endParaRPr lang="en-US"/>
          </a:p>
        </p:txBody>
      </p:sp>
    </p:spTree>
    <p:extLst>
      <p:ext uri="{BB962C8B-B14F-4D97-AF65-F5344CB8AC3E}">
        <p14:creationId xmlns:p14="http://schemas.microsoft.com/office/powerpoint/2010/main" val="1572489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smtClean="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smtClean="0">
                <a:latin typeface="Times New Roman" pitchFamily="18"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smtClean="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smtClean="0">
                <a:latin typeface="Times New Roman" pitchFamily="18" charset="0"/>
              </a:defRPr>
            </a:lvl1pPr>
          </a:lstStyle>
          <a:p>
            <a:pPr>
              <a:defRPr/>
            </a:pPr>
            <a:fld id="{F9C0BB78-231D-4E43-B361-F4DA98B686C7}" type="slidenum">
              <a:rPr lang="en-US"/>
              <a:pPr>
                <a:defRPr/>
              </a:pPr>
              <a:t>‹#›</a:t>
            </a:fld>
            <a:endParaRPr lang="en-US"/>
          </a:p>
        </p:txBody>
      </p:sp>
    </p:spTree>
    <p:extLst>
      <p:ext uri="{BB962C8B-B14F-4D97-AF65-F5344CB8AC3E}">
        <p14:creationId xmlns:p14="http://schemas.microsoft.com/office/powerpoint/2010/main" val="1868317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1D8E631-241C-4347-AE97-9EAAF869B08C}" type="slidenum">
              <a:rPr lang="en-US"/>
              <a:pPr/>
              <a:t>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896529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E2DB514-574A-4F77-911B-967DE9155CB5}" type="slidenum">
              <a:rPr lang="en-US"/>
              <a:pPr/>
              <a:t>10</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408982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4BDEDCC-4F13-43D9-B416-76381AAECD97}" type="slidenum">
              <a:rPr lang="en-US"/>
              <a:pPr/>
              <a:t>11</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913774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9C0BB78-231D-4E43-B361-F4DA98B686C7}" type="slidenum">
              <a:rPr lang="en-US" smtClean="0"/>
              <a:pPr>
                <a:defRPr/>
              </a:pPr>
              <a:t>12</a:t>
            </a:fld>
            <a:endParaRPr lang="en-US"/>
          </a:p>
        </p:txBody>
      </p:sp>
    </p:spTree>
    <p:extLst>
      <p:ext uri="{BB962C8B-B14F-4D97-AF65-F5344CB8AC3E}">
        <p14:creationId xmlns:p14="http://schemas.microsoft.com/office/powerpoint/2010/main" val="3037425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0888BA5-420B-48E6-BC6C-766384744F8C}" type="slidenum">
              <a:rPr lang="en-US"/>
              <a:pPr/>
              <a:t>14</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267496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4E057DC-B2B1-4E73-9F3F-925BA5C2DEA1}" type="slidenum">
              <a:rPr lang="en-US"/>
              <a:pPr/>
              <a:t>15</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432741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BBD9ADA-4C01-4A34-8FA8-B180595729C1}" type="slidenum">
              <a:rPr lang="en-US"/>
              <a:pPr/>
              <a:t>17</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908529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9C40E86-B986-4868-8129-F050EAA88E64}" type="slidenum">
              <a:rPr lang="en-US"/>
              <a:pPr/>
              <a:t>19</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953735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96D03268-2FD0-4CCF-9440-3F5877C37F6B}" type="slidenum">
              <a:rPr lang="en-US"/>
              <a:pPr/>
              <a:t>20</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239735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5312EF4-24BE-4796-9861-252F0711D83E}" type="slidenum">
              <a:rPr lang="en-US"/>
              <a:pPr/>
              <a:t>21</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626040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8A46201-20AC-499F-BC98-C6C01DD7BAE9}" type="slidenum">
              <a:rPr lang="en-US"/>
              <a:pPr/>
              <a:t>22</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033020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7CE3201-369B-46B9-900E-5CD6D95B8EDA}" type="slidenum">
              <a:rPr lang="en-US"/>
              <a:pPr/>
              <a:t>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941093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0F0A23A-1F75-49C6-A801-E07D8ACBD37C}" type="slidenum">
              <a:rPr lang="en-US"/>
              <a:pPr/>
              <a:t>23</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07927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F26A412-DB8C-40A3-AEB4-9E85535FB9B1}" type="slidenum">
              <a:rPr lang="en-US"/>
              <a:pPr/>
              <a:t>25</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915023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C68A87B-34D9-4ACF-A42D-29200FEA335F}" type="slidenum">
              <a:rPr lang="en-US"/>
              <a:pPr/>
              <a:t>26</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432830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C725EDD-063F-4AC2-B854-007AB58381A2}" type="slidenum">
              <a:rPr lang="en-US"/>
              <a:pPr/>
              <a:t>27</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628742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6DB7E7-2D97-4012-A46A-FD72BC41A12B}" type="slidenum">
              <a:rPr lang="en-US"/>
              <a:pPr/>
              <a:t>28</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644864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397DF1F-396F-447C-BDCC-82A9DAE29690}" type="slidenum">
              <a:rPr lang="en-US"/>
              <a:pPr/>
              <a:t>29</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49807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E9842CB-2BB1-42BC-A822-50A8F7B760E3}" type="slidenum">
              <a:rPr lang="en-US"/>
              <a:pPr/>
              <a:t>30</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532517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C9806CF-12D3-4298-87BF-FCF80E2DAB0A}" type="slidenum">
              <a:rPr lang="en-US"/>
              <a:pPr/>
              <a:t>31</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605528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01FCA66-802F-401C-8A03-B6773FB60D16}" type="slidenum">
              <a:rPr lang="en-US"/>
              <a:pPr/>
              <a:t>32</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26778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2F5F08F-0419-487A-9EC4-C24990BBEF18}" type="slidenum">
              <a:rPr lang="en-US"/>
              <a:pPr/>
              <a:t>33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223539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ED9D39F-9FC5-4B7C-904E-97635D793CCB}" type="slidenum">
              <a:rPr lang="en-US"/>
              <a:pPr/>
              <a:t>3</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734601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67CEDD7-C6E0-4BC7-9B7B-466571B027AD}" type="slidenum">
              <a:rPr lang="en-US"/>
              <a:pPr/>
              <a:t>34</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7878292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99C56BB-1FD7-4EDC-B367-74F22E4D5B59}" type="slidenum">
              <a:rPr lang="en-US"/>
              <a:pPr/>
              <a:t>35</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512243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6786788-2CB5-4DDD-9DD5-04AE9C6CA4CB}" type="slidenum">
              <a:rPr lang="en-US"/>
              <a:pPr/>
              <a:t>36</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8766142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051EFAF-1FF6-4289-A812-E241C095EBCF}" type="slidenum">
              <a:rPr lang="en-US"/>
              <a:pPr/>
              <a:t>37</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642864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395796B-BE55-432C-9AB8-884F7AB7F7CD}" type="slidenum">
              <a:rPr lang="en-US"/>
              <a:pPr/>
              <a:t>38</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810440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EE03E99-EEE3-48AA-AAA0-7E8BDDD81F1B}" type="slidenum">
              <a:rPr lang="en-US"/>
              <a:pPr/>
              <a:t>39</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1567556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32A06CB-05EA-4964-A327-60797A580C18}" type="slidenum">
              <a:rPr lang="en-US"/>
              <a:pPr/>
              <a:t>40</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95558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F83756F-BA0D-4530-9FE6-C1CF21E99F18}" type="slidenum">
              <a:rPr lang="en-US"/>
              <a:pPr/>
              <a:t>41</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2197973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261E5E3D-58C8-4C9B-A4E2-C247165568A6}" type="slidenum">
              <a:rPr lang="en-US"/>
              <a:pPr/>
              <a:t>42</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7098827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D09075C-4201-4C60-A4FF-041A3B117B85}" type="slidenum">
              <a:rPr lang="en-US"/>
              <a:pPr/>
              <a:t>43</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72490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9873E6A-354B-4F62-A9B0-5F801357EFF2}" type="slidenum">
              <a:rPr lang="en-US"/>
              <a:pPr/>
              <a:t>4</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1039745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810BF8-3ADD-4FF3-AA86-C74ECA8BC00B}" type="slidenum">
              <a:rPr lang="en-US"/>
              <a:pPr/>
              <a:t>44</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226995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79F8CE3-C809-4DB7-9AFF-43200AEAC0D7}" type="slidenum">
              <a:rPr lang="en-US"/>
              <a:pPr/>
              <a:t>45</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3951900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ECA2CE9-19AD-480B-B17F-4604FB522571}" type="slidenum">
              <a:rPr lang="en-US"/>
              <a:pPr/>
              <a:t>46</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666405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4B77C35-1AD6-4BDE-B0FB-82103B3F8C02}" type="slidenum">
              <a:rPr lang="en-US"/>
              <a:pPr/>
              <a:t>47</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4056333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A2DDC09-F281-416E-B3C6-7D68067B31D4}" type="slidenum">
              <a:rPr lang="en-US"/>
              <a:pPr/>
              <a:t>48</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32770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272646C-EFEC-4676-8ABB-ECA5B16E82F1}" type="slidenum">
              <a:rPr lang="en-US"/>
              <a:pPr/>
              <a:t>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406459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4A8B061-6552-4EB0-8AD6-976913E38825}" type="slidenum">
              <a:rPr lang="en-US"/>
              <a:pPr/>
              <a:t>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184283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31DD54D-A17D-45E8-B856-CA25BAFC4009}" type="slidenum">
              <a:rPr lang="en-US"/>
              <a:pPr/>
              <a:t>7</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689264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9839B24-245F-4C65-B74D-192EADFB4670}" type="slidenum">
              <a:rPr lang="en-US"/>
              <a:pPr/>
              <a:t>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946356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1DAA929-104E-4540-8357-B1E3A3DF2BBF}" type="slidenum">
              <a:rPr lang="en-US"/>
              <a:pPr/>
              <a:t>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492302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pitchFamily="34" charset="0"/>
              </a:rPr>
              <a:t>Silberschatz, Galvin and Gagne ©2009</a:t>
            </a:r>
          </a:p>
        </p:txBody>
      </p:sp>
      <p:sp>
        <p:nvSpPr>
          <p:cNvPr id="8" name="Text Box 8"/>
          <p:cNvSpPr txBox="1">
            <a:spLocks noChangeArrowheads="1"/>
          </p:cNvSpPr>
          <p:nvPr/>
        </p:nvSpPr>
        <p:spPr bwMode="auto">
          <a:xfrm>
            <a:off x="26988" y="6613525"/>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pitchFamily="34" charset="0"/>
              </a:rPr>
              <a:t>Operating System Concepts – 8</a:t>
            </a:r>
            <a:r>
              <a:rPr lang="en-US" sz="1000" b="1" baseline="30000">
                <a:solidFill>
                  <a:srgbClr val="336699"/>
                </a:solidFill>
                <a:latin typeface="Helvetica" pitchFamily="34" charset="0"/>
              </a:rPr>
              <a:t>th</a:t>
            </a:r>
            <a:r>
              <a:rPr lang="en-US" sz="1000" b="1">
                <a:solidFill>
                  <a:srgbClr val="336699"/>
                </a:solidFill>
                <a:latin typeface="Helvetica" pitchFamily="34"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16375"/>
            <a:ext cx="2336800" cy="1887538"/>
          </a:xfrm>
          <a:prstGeom prst="rect">
            <a:avLst/>
          </a:prstGeom>
          <a:noFill/>
          <a:ln w="57150" cmpd="thinThick">
            <a:solidFill>
              <a:srgbClr val="66CCFF"/>
            </a:solidFill>
            <a:miter lim="800000"/>
            <a:headEnd/>
            <a:tailEnd/>
          </a:ln>
          <a:effectLst/>
        </p:spPr>
        <p:txBody>
          <a:bodyPr wrap="none" anchor="ctr"/>
          <a:lstStyle/>
          <a:p>
            <a:pPr>
              <a:defRPr/>
            </a:pPr>
            <a:endParaRPr lang="en-US"/>
          </a:p>
        </p:txBody>
      </p:sp>
      <p:sp>
        <p:nvSpPr>
          <p:cNvPr id="120834"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3"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4"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latin typeface="Verdana" charset="0"/>
              <a:ea typeface="+mn-ea"/>
            </a:endParaRPr>
          </a:p>
        </p:txBody>
      </p:sp>
      <p:sp>
        <p:nvSpPr>
          <p:cNvPr id="119815"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6"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7"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006699"/>
                </a:solidFill>
                <a:latin typeface="Helvetica" pitchFamily="34" charset="0"/>
              </a:rPr>
              <a:t>7.</a:t>
            </a:r>
            <a:fld id="{67343EE0-D509-49BA-B7B4-A316FAA6B91B}" type="slidenum">
              <a:rPr lang="en-US" sz="1000" b="1">
                <a:solidFill>
                  <a:srgbClr val="006699"/>
                </a:solidFill>
                <a:latin typeface="Helvetica" pitchFamily="34" charset="0"/>
              </a:rPr>
              <a:pPr algn="ctr">
                <a:spcBef>
                  <a:spcPct val="50000"/>
                </a:spcBef>
                <a:defRPr/>
              </a:pPr>
              <a:t>‹#›</a:t>
            </a:fld>
            <a:endParaRPr lang="en-US" sz="1000" b="1">
              <a:solidFill>
                <a:srgbClr val="006699"/>
              </a:solidFill>
              <a:latin typeface="Helvetica" pitchFamily="34" charset="0"/>
            </a:endParaRPr>
          </a:p>
        </p:txBody>
      </p:sp>
      <p:sp>
        <p:nvSpPr>
          <p:cNvPr id="119818"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pitchFamily="34" charset="0"/>
              </a:rPr>
              <a:t>Silberschatz, Galvin and Gagne ©2009</a:t>
            </a:r>
          </a:p>
        </p:txBody>
      </p:sp>
      <p:sp>
        <p:nvSpPr>
          <p:cNvPr id="119819" name="Text Box 11"/>
          <p:cNvSpPr txBox="1">
            <a:spLocks noChangeArrowheads="1"/>
          </p:cNvSpPr>
          <p:nvPr/>
        </p:nvSpPr>
        <p:spPr bwMode="auto">
          <a:xfrm>
            <a:off x="185738" y="6621463"/>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pitchFamily="34" charset="0"/>
              </a:rPr>
              <a:t>Operating System Concepts – 8</a:t>
            </a:r>
            <a:r>
              <a:rPr lang="en-US" sz="1000" b="1" baseline="30000">
                <a:solidFill>
                  <a:srgbClr val="006699"/>
                </a:solidFill>
                <a:latin typeface="Helvetica" pitchFamily="34" charset="0"/>
              </a:rPr>
              <a:t>th</a:t>
            </a:r>
            <a:r>
              <a:rPr lang="en-US" sz="1000" b="1">
                <a:solidFill>
                  <a:srgbClr val="006699"/>
                </a:solidFill>
                <a:latin typeface="Helvetica" pitchFamily="34"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Chapter 7:  Deadlocks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808038" y="319088"/>
            <a:ext cx="8150225" cy="512762"/>
          </a:xfrm>
        </p:spPr>
        <p:txBody>
          <a:bodyPr/>
          <a:lstStyle/>
          <a:p>
            <a:pPr eaLnBrk="1" hangingPunct="1"/>
            <a:r>
              <a:rPr lang="en-US" sz="2800" smtClean="0"/>
              <a:t>Example of a Resource Allocation Graph</a:t>
            </a:r>
          </a:p>
        </p:txBody>
      </p:sp>
      <p:pic>
        <p:nvPicPr>
          <p:cNvPr id="12291" name="Picture 1032"/>
          <p:cNvPicPr>
            <a:picLocks noChangeAspect="1" noChangeArrowheads="1"/>
          </p:cNvPicPr>
          <p:nvPr/>
        </p:nvPicPr>
        <p:blipFill>
          <a:blip r:embed="rId3"/>
          <a:srcRect l="25287" t="926" r="25287" b="1532"/>
          <a:stretch>
            <a:fillRect/>
          </a:stretch>
        </p:blipFill>
        <p:spPr bwMode="auto">
          <a:xfrm>
            <a:off x="2141537" y="1327316"/>
            <a:ext cx="2741613" cy="4059237"/>
          </a:xfrm>
          <a:prstGeom prst="rect">
            <a:avLst/>
          </a:prstGeom>
          <a:noFill/>
          <a:ln w="38100" cmpd="dbl">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Basic Facts</a:t>
            </a:r>
          </a:p>
        </p:txBody>
      </p:sp>
      <p:sp>
        <p:nvSpPr>
          <p:cNvPr id="15363" name="Rectangle 3"/>
          <p:cNvSpPr>
            <a:spLocks noGrp="1" noChangeArrowheads="1"/>
          </p:cNvSpPr>
          <p:nvPr>
            <p:ph type="body" idx="1"/>
          </p:nvPr>
        </p:nvSpPr>
        <p:spPr>
          <a:xfrm>
            <a:off x="827088" y="1454150"/>
            <a:ext cx="7599362" cy="4400550"/>
          </a:xfrm>
        </p:spPr>
        <p:txBody>
          <a:bodyPr/>
          <a:lstStyle/>
          <a:p>
            <a:r>
              <a:rPr lang="en-US" smtClean="0"/>
              <a:t>If graph contains no cycles </a:t>
            </a:r>
            <a:r>
              <a:rPr lang="en-US" smtClean="0">
                <a:sym typeface="Symbol" pitchFamily="18" charset="2"/>
              </a:rPr>
              <a:t> no deadlock</a:t>
            </a:r>
            <a:br>
              <a:rPr lang="en-US" smtClean="0">
                <a:sym typeface="Symbol" pitchFamily="18" charset="2"/>
              </a:rPr>
            </a:br>
            <a:endParaRPr lang="en-US" smtClean="0">
              <a:sym typeface="Symbol" pitchFamily="18" charset="2"/>
            </a:endParaRPr>
          </a:p>
          <a:p>
            <a:r>
              <a:rPr lang="en-US" smtClean="0">
                <a:sym typeface="Symbol" pitchFamily="18" charset="2"/>
              </a:rPr>
              <a:t>If graph contains a cycle </a:t>
            </a:r>
          </a:p>
          <a:p>
            <a:pPr lvl="1"/>
            <a:r>
              <a:rPr lang="en-US" smtClean="0">
                <a:sym typeface="Symbol" pitchFamily="18" charset="2"/>
              </a:rPr>
              <a:t>if only one instance per resource type, then deadlock</a:t>
            </a:r>
          </a:p>
          <a:p>
            <a:pPr lvl="1"/>
            <a:r>
              <a:rPr lang="en-US" smtClean="0">
                <a:sym typeface="Symbol" pitchFamily="18" charset="2"/>
              </a:rPr>
              <a:t>if several instances per resource type, possibility of deadlock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Suppose that process </a:t>
            </a:r>
            <a:r>
              <a:rPr lang="en-US" i="1" dirty="0" smtClean="0"/>
              <a:t>P3 </a:t>
            </a:r>
            <a:r>
              <a:rPr lang="en-US" dirty="0" smtClean="0"/>
              <a:t>requests an instance of resource type R2. Since no resource instance is currently available, a request edge </a:t>
            </a:r>
            <a:r>
              <a:rPr lang="en-US" i="1" dirty="0" smtClean="0"/>
              <a:t>P3 </a:t>
            </a:r>
            <a:r>
              <a:rPr lang="en-US" dirty="0" smtClean="0">
                <a:sym typeface="Wingdings" panose="05000000000000000000" pitchFamily="2" charset="2"/>
              </a:rPr>
              <a:t></a:t>
            </a:r>
            <a:r>
              <a:rPr lang="en-US" dirty="0" smtClean="0"/>
              <a:t>R2 is added to the graph.</a:t>
            </a:r>
            <a:endParaRPr lang="en-US" dirty="0"/>
          </a:p>
        </p:txBody>
      </p:sp>
      <p:pic>
        <p:nvPicPr>
          <p:cNvPr id="5" name="Picture 1032"/>
          <p:cNvPicPr>
            <a:picLocks noChangeAspect="1" noChangeArrowheads="1"/>
          </p:cNvPicPr>
          <p:nvPr/>
        </p:nvPicPr>
        <p:blipFill>
          <a:blip r:embed="rId3"/>
          <a:srcRect l="25287" t="926" r="25287" b="1532"/>
          <a:stretch>
            <a:fillRect/>
          </a:stretch>
        </p:blipFill>
        <p:spPr bwMode="auto">
          <a:xfrm>
            <a:off x="806450" y="2183642"/>
            <a:ext cx="2741613" cy="3959984"/>
          </a:xfrm>
          <a:prstGeom prst="rect">
            <a:avLst/>
          </a:prstGeom>
          <a:noFill/>
          <a:ln w="38100" cmpd="dbl">
            <a:noFill/>
            <a:miter lim="800000"/>
            <a:headEnd/>
            <a:tailEnd/>
          </a:ln>
        </p:spPr>
      </p:pic>
      <p:sp>
        <p:nvSpPr>
          <p:cNvPr id="8" name="TextBox 7"/>
          <p:cNvSpPr txBox="1"/>
          <p:nvPr/>
        </p:nvSpPr>
        <p:spPr>
          <a:xfrm>
            <a:off x="3916907" y="2347415"/>
            <a:ext cx="5119143" cy="2862322"/>
          </a:xfrm>
          <a:prstGeom prst="rect">
            <a:avLst/>
          </a:prstGeom>
          <a:noFill/>
        </p:spPr>
        <p:txBody>
          <a:bodyPr wrap="square" rtlCol="0">
            <a:spAutoFit/>
          </a:bodyPr>
          <a:lstStyle/>
          <a:p>
            <a:r>
              <a:rPr lang="en-US" dirty="0" smtClean="0"/>
              <a:t>Already had:</a:t>
            </a:r>
          </a:p>
          <a:p>
            <a:r>
              <a:rPr lang="en-US" dirty="0" smtClean="0"/>
              <a:t>The </a:t>
            </a:r>
            <a:r>
              <a:rPr lang="en-US" dirty="0"/>
              <a:t>sets </a:t>
            </a:r>
            <a:r>
              <a:rPr lang="en-US" i="1" dirty="0"/>
              <a:t>P, </a:t>
            </a:r>
            <a:r>
              <a:rPr lang="en-US" dirty="0"/>
              <a:t>K and </a:t>
            </a:r>
            <a:r>
              <a:rPr lang="en-US" i="1" dirty="0"/>
              <a:t>E:</a:t>
            </a:r>
          </a:p>
          <a:p>
            <a:r>
              <a:rPr lang="en-US" dirty="0" smtClean="0"/>
              <a:t> </a:t>
            </a:r>
            <a:r>
              <a:rPr lang="en-US" i="1" dirty="0"/>
              <a:t>P </a:t>
            </a:r>
            <a:r>
              <a:rPr lang="en-US" dirty="0"/>
              <a:t>== {P1, P2, P3}</a:t>
            </a:r>
          </a:p>
          <a:p>
            <a:r>
              <a:rPr lang="en-US" dirty="0" smtClean="0"/>
              <a:t>R</a:t>
            </a:r>
            <a:r>
              <a:rPr lang="en-US" dirty="0"/>
              <a:t>== {R1, R2, R3, </a:t>
            </a:r>
            <a:r>
              <a:rPr lang="en-US" dirty="0" smtClean="0"/>
              <a:t>R4}</a:t>
            </a:r>
            <a:endParaRPr lang="en-US" dirty="0"/>
          </a:p>
          <a:p>
            <a:r>
              <a:rPr lang="pt-BR" i="1" dirty="0" smtClean="0"/>
              <a:t>E </a:t>
            </a:r>
            <a:r>
              <a:rPr lang="pt-BR" dirty="0"/>
              <a:t>== {</a:t>
            </a:r>
            <a:r>
              <a:rPr lang="pt-BR" dirty="0" smtClean="0"/>
              <a:t>Pl</a:t>
            </a:r>
            <a:r>
              <a:rPr lang="pt-BR" dirty="0" smtClean="0">
                <a:sym typeface="Wingdings" panose="05000000000000000000" pitchFamily="2" charset="2"/>
              </a:rPr>
              <a:t> </a:t>
            </a:r>
            <a:r>
              <a:rPr lang="pt-BR" dirty="0" smtClean="0"/>
              <a:t>R1, P2</a:t>
            </a:r>
            <a:r>
              <a:rPr lang="pt-BR" dirty="0" smtClean="0">
                <a:sym typeface="Wingdings" panose="05000000000000000000" pitchFamily="2" charset="2"/>
              </a:rPr>
              <a:t></a:t>
            </a:r>
            <a:r>
              <a:rPr lang="pt-BR" dirty="0" smtClean="0"/>
              <a:t> </a:t>
            </a:r>
            <a:r>
              <a:rPr lang="pt-BR" i="1" dirty="0" smtClean="0"/>
              <a:t>R3, </a:t>
            </a:r>
            <a:r>
              <a:rPr lang="pt-BR" dirty="0" smtClean="0"/>
              <a:t>Rl</a:t>
            </a:r>
            <a:r>
              <a:rPr lang="pt-BR" dirty="0" smtClean="0">
                <a:sym typeface="Wingdings" panose="05000000000000000000" pitchFamily="2" charset="2"/>
              </a:rPr>
              <a:t></a:t>
            </a:r>
            <a:r>
              <a:rPr lang="pt-BR" dirty="0" smtClean="0"/>
              <a:t> </a:t>
            </a:r>
            <a:r>
              <a:rPr lang="pt-BR" i="1" dirty="0" smtClean="0"/>
              <a:t>P2, </a:t>
            </a:r>
            <a:r>
              <a:rPr lang="pt-BR" dirty="0" smtClean="0"/>
              <a:t>R2</a:t>
            </a:r>
            <a:r>
              <a:rPr lang="pt-BR" dirty="0" smtClean="0">
                <a:sym typeface="Wingdings" panose="05000000000000000000" pitchFamily="2" charset="2"/>
              </a:rPr>
              <a:t> P</a:t>
            </a:r>
            <a:r>
              <a:rPr lang="pt-BR" i="1" dirty="0" smtClean="0"/>
              <a:t>2, </a:t>
            </a:r>
            <a:r>
              <a:rPr lang="pt-BR" dirty="0" smtClean="0"/>
              <a:t>R2</a:t>
            </a:r>
            <a:r>
              <a:rPr lang="pt-BR" dirty="0" smtClean="0">
                <a:sym typeface="Wingdings" panose="05000000000000000000" pitchFamily="2" charset="2"/>
              </a:rPr>
              <a:t></a:t>
            </a:r>
            <a:r>
              <a:rPr lang="pt-BR" dirty="0" smtClean="0"/>
              <a:t> </a:t>
            </a:r>
            <a:r>
              <a:rPr lang="pt-BR" dirty="0"/>
              <a:t>Pl, </a:t>
            </a:r>
            <a:r>
              <a:rPr lang="pt-BR" dirty="0" smtClean="0"/>
              <a:t>R3</a:t>
            </a:r>
            <a:r>
              <a:rPr lang="pt-BR" dirty="0" smtClean="0">
                <a:sym typeface="Wingdings" panose="05000000000000000000" pitchFamily="2" charset="2"/>
              </a:rPr>
              <a:t></a:t>
            </a:r>
            <a:r>
              <a:rPr lang="pt-BR" dirty="0" smtClean="0"/>
              <a:t>P3}</a:t>
            </a:r>
          </a:p>
          <a:p>
            <a:r>
              <a:rPr lang="pt-BR" dirty="0" smtClean="0"/>
              <a:t>Now after a new request edge P3</a:t>
            </a:r>
            <a:r>
              <a:rPr lang="pt-BR" dirty="0" smtClean="0">
                <a:sym typeface="Wingdings" panose="05000000000000000000" pitchFamily="2" charset="2"/>
              </a:rPr>
              <a:t>R2 added we get two minimal cycles:</a:t>
            </a:r>
          </a:p>
          <a:p>
            <a:r>
              <a:rPr lang="pt-BR" dirty="0" smtClean="0"/>
              <a:t>P1</a:t>
            </a:r>
            <a:r>
              <a:rPr lang="pt-BR" dirty="0" smtClean="0">
                <a:sym typeface="Wingdings" panose="05000000000000000000" pitchFamily="2" charset="2"/>
              </a:rPr>
              <a:t> </a:t>
            </a:r>
            <a:r>
              <a:rPr lang="pt-BR" i="1" dirty="0" smtClean="0"/>
              <a:t>R</a:t>
            </a:r>
            <a:r>
              <a:rPr lang="pt-BR" dirty="0" smtClean="0"/>
              <a:t>1 </a:t>
            </a:r>
            <a:r>
              <a:rPr lang="pt-BR" dirty="0" smtClean="0">
                <a:sym typeface="Wingdings" panose="05000000000000000000" pitchFamily="2" charset="2"/>
              </a:rPr>
              <a:t> </a:t>
            </a:r>
            <a:r>
              <a:rPr lang="pt-BR" dirty="0" smtClean="0"/>
              <a:t>P2 </a:t>
            </a:r>
            <a:r>
              <a:rPr lang="pt-BR" dirty="0" smtClean="0">
                <a:sym typeface="Wingdings" panose="05000000000000000000" pitchFamily="2" charset="2"/>
              </a:rPr>
              <a:t> </a:t>
            </a:r>
            <a:r>
              <a:rPr lang="pt-BR" dirty="0" smtClean="0"/>
              <a:t>R3 </a:t>
            </a:r>
            <a:r>
              <a:rPr lang="pt-BR" dirty="0" smtClean="0">
                <a:sym typeface="Wingdings" panose="05000000000000000000" pitchFamily="2" charset="2"/>
              </a:rPr>
              <a:t> </a:t>
            </a:r>
            <a:r>
              <a:rPr lang="pt-BR" i="1" dirty="0" smtClean="0"/>
              <a:t>P3 </a:t>
            </a:r>
            <a:r>
              <a:rPr lang="pt-BR" i="1" dirty="0" smtClean="0">
                <a:sym typeface="Wingdings" panose="05000000000000000000" pitchFamily="2" charset="2"/>
              </a:rPr>
              <a:t> </a:t>
            </a:r>
            <a:r>
              <a:rPr lang="pt-BR" dirty="0" smtClean="0"/>
              <a:t>R2 </a:t>
            </a:r>
            <a:r>
              <a:rPr lang="pt-BR" dirty="0" smtClean="0">
                <a:sym typeface="Wingdings" panose="05000000000000000000" pitchFamily="2" charset="2"/>
              </a:rPr>
              <a:t> </a:t>
            </a:r>
            <a:r>
              <a:rPr lang="pt-BR" dirty="0" smtClean="0"/>
              <a:t>P1</a:t>
            </a:r>
            <a:endParaRPr lang="pt-BR" dirty="0"/>
          </a:p>
          <a:p>
            <a:r>
              <a:rPr lang="pt-BR" dirty="0"/>
              <a:t>P2 </a:t>
            </a:r>
            <a:r>
              <a:rPr lang="pt-BR" dirty="0" smtClean="0">
                <a:sym typeface="Wingdings" panose="05000000000000000000" pitchFamily="2" charset="2"/>
              </a:rPr>
              <a:t> </a:t>
            </a:r>
            <a:r>
              <a:rPr lang="pt-BR" dirty="0" smtClean="0"/>
              <a:t>R3 </a:t>
            </a:r>
            <a:r>
              <a:rPr lang="pt-BR" dirty="0" smtClean="0">
                <a:sym typeface="Wingdings" panose="05000000000000000000" pitchFamily="2" charset="2"/>
              </a:rPr>
              <a:t></a:t>
            </a:r>
            <a:r>
              <a:rPr lang="pt-BR" dirty="0" smtClean="0"/>
              <a:t> </a:t>
            </a:r>
            <a:r>
              <a:rPr lang="pt-BR" i="1" dirty="0"/>
              <a:t>P3 </a:t>
            </a:r>
            <a:r>
              <a:rPr lang="pt-BR" i="1" dirty="0" smtClean="0">
                <a:sym typeface="Wingdings" panose="05000000000000000000" pitchFamily="2" charset="2"/>
              </a:rPr>
              <a:t></a:t>
            </a:r>
            <a:r>
              <a:rPr lang="pt-BR" dirty="0" smtClean="0"/>
              <a:t> </a:t>
            </a:r>
            <a:r>
              <a:rPr lang="pt-BR" dirty="0"/>
              <a:t>R2 </a:t>
            </a:r>
            <a:r>
              <a:rPr lang="pt-BR" dirty="0" smtClean="0">
                <a:sym typeface="Wingdings" panose="05000000000000000000" pitchFamily="2" charset="2"/>
              </a:rPr>
              <a:t></a:t>
            </a:r>
            <a:r>
              <a:rPr lang="pt-BR" dirty="0" smtClean="0"/>
              <a:t> </a:t>
            </a:r>
            <a:r>
              <a:rPr lang="pt-BR" dirty="0"/>
              <a:t>P2</a:t>
            </a:r>
            <a:endParaRPr lang="en-US" dirty="0"/>
          </a:p>
        </p:txBody>
      </p:sp>
    </p:spTree>
    <p:extLst>
      <p:ext uri="{BB962C8B-B14F-4D97-AF65-F5344CB8AC3E}">
        <p14:creationId xmlns:p14="http://schemas.microsoft.com/office/powerpoint/2010/main" val="208977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577618" cy="576262"/>
          </a:xfrm>
        </p:spPr>
        <p:txBody>
          <a:bodyPr/>
          <a:lstStyle/>
          <a:p>
            <a:r>
              <a:rPr lang="en-US" sz="2800" dirty="0" smtClean="0"/>
              <a:t>     Resource </a:t>
            </a:r>
            <a:r>
              <a:rPr lang="en-US" sz="2800" dirty="0"/>
              <a:t>Allocation Graph With A Deadlock</a:t>
            </a:r>
          </a:p>
        </p:txBody>
      </p:sp>
      <p:pic>
        <p:nvPicPr>
          <p:cNvPr id="4" name="Picture 7"/>
          <p:cNvPicPr>
            <a:picLocks noGrp="1" noChangeAspect="1" noChangeArrowheads="1"/>
          </p:cNvPicPr>
          <p:nvPr>
            <p:ph idx="1"/>
          </p:nvPr>
        </p:nvPicPr>
        <p:blipFill>
          <a:blip r:embed="rId2"/>
          <a:srcRect/>
          <a:stretch>
            <a:fillRect/>
          </a:stretch>
        </p:blipFill>
        <p:spPr bwMode="auto">
          <a:xfrm>
            <a:off x="626949" y="1329022"/>
            <a:ext cx="3074906" cy="4530725"/>
          </a:xfrm>
          <a:prstGeom prst="rect">
            <a:avLst/>
          </a:prstGeom>
          <a:noFill/>
          <a:ln w="9525">
            <a:noFill/>
            <a:miter lim="800000"/>
            <a:headEnd/>
            <a:tailEnd/>
          </a:ln>
        </p:spPr>
      </p:pic>
      <p:sp>
        <p:nvSpPr>
          <p:cNvPr id="5" name="TextBox 4"/>
          <p:cNvSpPr txBox="1"/>
          <p:nvPr/>
        </p:nvSpPr>
        <p:spPr>
          <a:xfrm>
            <a:off x="4080681" y="1446663"/>
            <a:ext cx="4954137" cy="2308324"/>
          </a:xfrm>
          <a:prstGeom prst="rect">
            <a:avLst/>
          </a:prstGeom>
          <a:noFill/>
        </p:spPr>
        <p:txBody>
          <a:bodyPr wrap="square" rtlCol="0">
            <a:spAutoFit/>
          </a:bodyPr>
          <a:lstStyle/>
          <a:p>
            <a:r>
              <a:rPr lang="en-US" dirty="0"/>
              <a:t>Processes </a:t>
            </a:r>
            <a:r>
              <a:rPr lang="en-US" i="1" dirty="0"/>
              <a:t>P1, </a:t>
            </a:r>
            <a:r>
              <a:rPr lang="en-US" i="1" dirty="0" smtClean="0"/>
              <a:t>P2, </a:t>
            </a:r>
            <a:r>
              <a:rPr lang="en-US" dirty="0"/>
              <a:t>and </a:t>
            </a:r>
            <a:r>
              <a:rPr lang="en-US" i="1" dirty="0"/>
              <a:t>P3 </a:t>
            </a:r>
            <a:r>
              <a:rPr lang="en-US" dirty="0"/>
              <a:t>are deadlocked. Process </a:t>
            </a:r>
            <a:r>
              <a:rPr lang="en-US" i="1" dirty="0" smtClean="0"/>
              <a:t>P2 </a:t>
            </a:r>
            <a:r>
              <a:rPr lang="en-US" dirty="0"/>
              <a:t>is waiting for the resource</a:t>
            </a:r>
          </a:p>
          <a:p>
            <a:r>
              <a:rPr lang="en-US" i="1" dirty="0"/>
              <a:t>R3, </a:t>
            </a:r>
            <a:r>
              <a:rPr lang="en-US" dirty="0"/>
              <a:t>which is held by process </a:t>
            </a:r>
            <a:r>
              <a:rPr lang="en-US" i="1" dirty="0"/>
              <a:t>P3. </a:t>
            </a:r>
            <a:r>
              <a:rPr lang="en-US" dirty="0"/>
              <a:t>Process </a:t>
            </a:r>
            <a:r>
              <a:rPr lang="en-US" i="1" dirty="0"/>
              <a:t>P3 </a:t>
            </a:r>
            <a:r>
              <a:rPr lang="en-US" dirty="0"/>
              <a:t>is waiting for either process </a:t>
            </a:r>
            <a:r>
              <a:rPr lang="en-US" i="1" dirty="0"/>
              <a:t>P1 </a:t>
            </a:r>
            <a:r>
              <a:rPr lang="en-US" dirty="0"/>
              <a:t>or</a:t>
            </a:r>
          </a:p>
          <a:p>
            <a:r>
              <a:rPr lang="en-US" dirty="0"/>
              <a:t>process </a:t>
            </a:r>
            <a:r>
              <a:rPr lang="en-US" i="1" dirty="0" smtClean="0"/>
              <a:t>P2 </a:t>
            </a:r>
            <a:r>
              <a:rPr lang="en-US" dirty="0" smtClean="0"/>
              <a:t>to </a:t>
            </a:r>
            <a:r>
              <a:rPr lang="en-US" dirty="0"/>
              <a:t>release resource R2. In addition, process </a:t>
            </a:r>
            <a:r>
              <a:rPr lang="en-US" i="1" dirty="0"/>
              <a:t>P1 </a:t>
            </a:r>
            <a:r>
              <a:rPr lang="en-US" dirty="0"/>
              <a:t>is waiting for </a:t>
            </a:r>
            <a:r>
              <a:rPr lang="en-US" dirty="0" smtClean="0"/>
              <a:t>process </a:t>
            </a:r>
            <a:r>
              <a:rPr lang="en-US" i="1" dirty="0" smtClean="0"/>
              <a:t>P2 </a:t>
            </a:r>
            <a:r>
              <a:rPr lang="en-US" dirty="0"/>
              <a:t>to release resource </a:t>
            </a:r>
            <a:r>
              <a:rPr lang="en-US" dirty="0" smtClean="0"/>
              <a:t>R1.</a:t>
            </a:r>
            <a:endParaRPr lang="en-US" dirty="0"/>
          </a:p>
        </p:txBody>
      </p:sp>
    </p:spTree>
    <p:extLst>
      <p:ext uri="{BB962C8B-B14F-4D97-AF65-F5344CB8AC3E}">
        <p14:creationId xmlns:p14="http://schemas.microsoft.com/office/powerpoint/2010/main" val="3456349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09638" y="400050"/>
            <a:ext cx="7954962" cy="457200"/>
          </a:xfrm>
        </p:spPr>
        <p:txBody>
          <a:bodyPr/>
          <a:lstStyle/>
          <a:p>
            <a:pPr eaLnBrk="1" hangingPunct="1"/>
            <a:r>
              <a:rPr lang="en-US" smtClean="0"/>
              <a:t>Graph With A Cycle But No Deadlock</a:t>
            </a:r>
          </a:p>
        </p:txBody>
      </p:sp>
      <p:pic>
        <p:nvPicPr>
          <p:cNvPr id="14339" name="Picture 4" descr="7"/>
          <p:cNvPicPr>
            <a:picLocks noChangeAspect="1" noChangeArrowheads="1"/>
          </p:cNvPicPr>
          <p:nvPr/>
        </p:nvPicPr>
        <p:blipFill>
          <a:blip r:embed="rId3"/>
          <a:srcRect/>
          <a:stretch>
            <a:fillRect/>
          </a:stretch>
        </p:blipFill>
        <p:spPr bwMode="auto">
          <a:xfrm>
            <a:off x="591166" y="1175982"/>
            <a:ext cx="4040188" cy="5154613"/>
          </a:xfrm>
          <a:prstGeom prst="rect">
            <a:avLst/>
          </a:prstGeom>
          <a:noFill/>
          <a:ln w="9525">
            <a:noFill/>
            <a:miter lim="800000"/>
            <a:headEnd/>
            <a:tailEnd/>
          </a:ln>
        </p:spPr>
      </p:pic>
      <p:sp>
        <p:nvSpPr>
          <p:cNvPr id="2" name="TextBox 1"/>
          <p:cNvSpPr txBox="1"/>
          <p:nvPr/>
        </p:nvSpPr>
        <p:spPr>
          <a:xfrm>
            <a:off x="4817660" y="857250"/>
            <a:ext cx="4326339" cy="5355312"/>
          </a:xfrm>
          <a:prstGeom prst="rect">
            <a:avLst/>
          </a:prstGeom>
          <a:noFill/>
        </p:spPr>
        <p:txBody>
          <a:bodyPr wrap="square" rtlCol="0">
            <a:spAutoFit/>
          </a:bodyPr>
          <a:lstStyle/>
          <a:p>
            <a:r>
              <a:rPr lang="en-US" dirty="0"/>
              <a:t>Now consider the resource-allocation </a:t>
            </a:r>
            <a:r>
              <a:rPr lang="en-US" dirty="0" smtClean="0"/>
              <a:t>graph here. In </a:t>
            </a:r>
            <a:r>
              <a:rPr lang="en-US" dirty="0"/>
              <a:t>this example,</a:t>
            </a:r>
          </a:p>
          <a:p>
            <a:r>
              <a:rPr lang="en-US" dirty="0"/>
              <a:t>we also have a cycle</a:t>
            </a:r>
            <a:r>
              <a:rPr lang="en-US" dirty="0" smtClean="0"/>
              <a:t>:</a:t>
            </a:r>
          </a:p>
          <a:p>
            <a:r>
              <a:rPr lang="en-US" dirty="0" smtClean="0"/>
              <a:t>P1</a:t>
            </a:r>
            <a:r>
              <a:rPr lang="en-US" dirty="0" smtClean="0">
                <a:sym typeface="Wingdings" panose="05000000000000000000" pitchFamily="2" charset="2"/>
              </a:rPr>
              <a:t> R1  P3  R2  P1</a:t>
            </a:r>
          </a:p>
          <a:p>
            <a:r>
              <a:rPr lang="en-US" dirty="0"/>
              <a:t>However, there is no deadlock. Observe that process </a:t>
            </a:r>
            <a:r>
              <a:rPr lang="en-US" i="1" dirty="0"/>
              <a:t>P4 </a:t>
            </a:r>
            <a:r>
              <a:rPr lang="en-US" dirty="0"/>
              <a:t>may release its </a:t>
            </a:r>
            <a:r>
              <a:rPr lang="en-US" dirty="0" smtClean="0"/>
              <a:t>instance of </a:t>
            </a:r>
            <a:r>
              <a:rPr lang="en-US" dirty="0"/>
              <a:t>resource type R2. That resource can then be allocated to P3, breaking the </a:t>
            </a:r>
            <a:r>
              <a:rPr lang="en-US" dirty="0" smtClean="0"/>
              <a:t>cycle. </a:t>
            </a:r>
            <a:r>
              <a:rPr lang="en-US" dirty="0"/>
              <a:t>In summary, if a resource-allocation graph does not have a cycle, then the</a:t>
            </a:r>
          </a:p>
          <a:p>
            <a:r>
              <a:rPr lang="en-US" dirty="0"/>
              <a:t>system is </a:t>
            </a:r>
            <a:r>
              <a:rPr lang="en-US" i="1" dirty="0"/>
              <a:t>not </a:t>
            </a:r>
            <a:r>
              <a:rPr lang="en-US" dirty="0"/>
              <a:t>in a deadlocked state. If there is a cycle, then the system may or</a:t>
            </a:r>
          </a:p>
          <a:p>
            <a:r>
              <a:rPr lang="en-US" dirty="0"/>
              <a:t>may not be in a deadlocked state. This observation is important when we </a:t>
            </a:r>
            <a:r>
              <a:rPr lang="en-US" dirty="0" smtClean="0"/>
              <a:t>deal with </a:t>
            </a:r>
            <a:r>
              <a:rPr lang="en-US" dirty="0"/>
              <a:t>the deadlock problem</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09663" y="277813"/>
            <a:ext cx="7577137" cy="576262"/>
          </a:xfrm>
        </p:spPr>
        <p:txBody>
          <a:bodyPr/>
          <a:lstStyle/>
          <a:p>
            <a:pPr eaLnBrk="1" hangingPunct="1"/>
            <a:r>
              <a:rPr lang="en-US" smtClean="0"/>
              <a:t>Methods for Handling Deadlocks</a:t>
            </a:r>
          </a:p>
        </p:txBody>
      </p:sp>
      <p:sp>
        <p:nvSpPr>
          <p:cNvPr id="16387" name="Rectangle 3"/>
          <p:cNvSpPr>
            <a:spLocks noGrp="1" noChangeArrowheads="1"/>
          </p:cNvSpPr>
          <p:nvPr>
            <p:ph type="body" idx="1"/>
          </p:nvPr>
        </p:nvSpPr>
        <p:spPr>
          <a:xfrm>
            <a:off x="806450" y="1485900"/>
            <a:ext cx="7718425" cy="3295650"/>
          </a:xfrm>
        </p:spPr>
        <p:txBody>
          <a:bodyPr/>
          <a:lstStyle/>
          <a:p>
            <a:r>
              <a:rPr lang="en-US" dirty="0" smtClean="0"/>
              <a:t>Ensure that the system will </a:t>
            </a:r>
            <a:r>
              <a:rPr lang="en-US" b="1" i="1" dirty="0" smtClean="0">
                <a:solidFill>
                  <a:srgbClr val="FF0066"/>
                </a:solidFill>
              </a:rPr>
              <a:t>never</a:t>
            </a:r>
            <a:r>
              <a:rPr lang="en-US" dirty="0" smtClean="0"/>
              <a:t> enter a deadlock state (User protocols to prevent or avoid deadlocks, ensuring no deadlock)</a:t>
            </a:r>
            <a:br>
              <a:rPr lang="en-US" dirty="0" smtClean="0"/>
            </a:br>
            <a:endParaRPr lang="en-US" dirty="0" smtClean="0"/>
          </a:p>
          <a:p>
            <a:r>
              <a:rPr lang="en-US" dirty="0" smtClean="0"/>
              <a:t>Allow the system to enter a deadlock state and then recover</a:t>
            </a:r>
            <a:br>
              <a:rPr lang="en-US" dirty="0" smtClean="0"/>
            </a:br>
            <a:endParaRPr lang="en-US" dirty="0" smtClean="0"/>
          </a:p>
          <a:p>
            <a:r>
              <a:rPr lang="en-US" dirty="0" smtClean="0"/>
              <a:t>Ignore the problem and pretend that deadlocks never occur in the system; used by most operating systems, including UNIX</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Prevention/Avoidance</a:t>
            </a:r>
            <a:endParaRPr lang="en-US" dirty="0"/>
          </a:p>
        </p:txBody>
      </p:sp>
      <p:sp>
        <p:nvSpPr>
          <p:cNvPr id="3" name="Content Placeholder 2"/>
          <p:cNvSpPr>
            <a:spLocks noGrp="1"/>
          </p:cNvSpPr>
          <p:nvPr>
            <p:ph idx="1"/>
          </p:nvPr>
        </p:nvSpPr>
        <p:spPr/>
        <p:txBody>
          <a:bodyPr/>
          <a:lstStyle/>
          <a:p>
            <a:r>
              <a:rPr lang="en-US" dirty="0" smtClean="0"/>
              <a:t>Deadlock Prevention provides a set of methods for ensuring that at least one of the necessary conditions cannot hold.</a:t>
            </a:r>
          </a:p>
          <a:p>
            <a:r>
              <a:rPr lang="en-US" dirty="0" smtClean="0"/>
              <a:t>Deadlock Avoidance  requires that the OS be given in advance additional information concerning which resources a process will request and use during its lifetime. With this knowledge it can decide for each request whether or not the process should wait.</a:t>
            </a:r>
            <a:endParaRPr lang="en-US" dirty="0"/>
          </a:p>
        </p:txBody>
      </p:sp>
    </p:spTree>
    <p:extLst>
      <p:ext uri="{BB962C8B-B14F-4D97-AF65-F5344CB8AC3E}">
        <p14:creationId xmlns:p14="http://schemas.microsoft.com/office/powerpoint/2010/main" val="3606156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885825" y="277813"/>
            <a:ext cx="7800975" cy="576262"/>
          </a:xfrm>
        </p:spPr>
        <p:txBody>
          <a:bodyPr/>
          <a:lstStyle/>
          <a:p>
            <a:pPr eaLnBrk="1" hangingPunct="1"/>
            <a:r>
              <a:rPr lang="en-US" smtClean="0"/>
              <a:t>Deadlock Prevention</a:t>
            </a:r>
          </a:p>
        </p:txBody>
      </p:sp>
      <p:sp>
        <p:nvSpPr>
          <p:cNvPr id="17411" name="Rectangle 1027"/>
          <p:cNvSpPr>
            <a:spLocks noGrp="1" noChangeArrowheads="1"/>
          </p:cNvSpPr>
          <p:nvPr>
            <p:ph type="body" idx="1"/>
          </p:nvPr>
        </p:nvSpPr>
        <p:spPr>
          <a:xfrm>
            <a:off x="1160463" y="1870075"/>
            <a:ext cx="7245350" cy="3822700"/>
          </a:xfrm>
        </p:spPr>
        <p:txBody>
          <a:bodyPr/>
          <a:lstStyle/>
          <a:p>
            <a:r>
              <a:rPr lang="en-US" b="1" smtClean="0"/>
              <a:t>Mutual Exclusion</a:t>
            </a:r>
            <a:r>
              <a:rPr lang="en-US" smtClean="0"/>
              <a:t> – not required for sharable resources; must hold for nonsharable resources</a:t>
            </a:r>
            <a:br>
              <a:rPr lang="en-US" smtClean="0"/>
            </a:br>
            <a:endParaRPr lang="en-US" smtClean="0"/>
          </a:p>
          <a:p>
            <a:r>
              <a:rPr lang="en-US" b="1" smtClean="0"/>
              <a:t>Hold and Wait</a:t>
            </a:r>
            <a:r>
              <a:rPr lang="en-US" smtClean="0"/>
              <a:t> – must guarantee that whenever a process requests a resource, it does not hold any other resources</a:t>
            </a:r>
          </a:p>
          <a:p>
            <a:pPr lvl="1"/>
            <a:r>
              <a:rPr lang="en-US" smtClean="0"/>
              <a:t>Require process to request and be allocated all its resources before it begins execution, or allow process to request resources only when the process has none</a:t>
            </a:r>
          </a:p>
          <a:p>
            <a:pPr lvl="1"/>
            <a:r>
              <a:rPr lang="en-US" smtClean="0"/>
              <a:t>Low resource utilization; starvation possible</a:t>
            </a:r>
          </a:p>
        </p:txBody>
      </p:sp>
      <p:sp>
        <p:nvSpPr>
          <p:cNvPr id="17412" name="Text Box 1028"/>
          <p:cNvSpPr txBox="1">
            <a:spLocks noChangeArrowheads="1"/>
          </p:cNvSpPr>
          <p:nvPr/>
        </p:nvSpPr>
        <p:spPr bwMode="auto">
          <a:xfrm>
            <a:off x="819150" y="1400175"/>
            <a:ext cx="42735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Restrain the ways request can be made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722" y="114039"/>
            <a:ext cx="8229600" cy="854952"/>
          </a:xfrm>
        </p:spPr>
        <p:txBody>
          <a:bodyPr/>
          <a:lstStyle/>
          <a:p>
            <a:r>
              <a:rPr lang="en-US" dirty="0" smtClean="0"/>
              <a:t>Difference between two hold and wait protocols</a:t>
            </a:r>
            <a:endParaRPr lang="en-US" dirty="0"/>
          </a:p>
        </p:txBody>
      </p:sp>
      <p:sp>
        <p:nvSpPr>
          <p:cNvPr id="3" name="Content Placeholder 2"/>
          <p:cNvSpPr>
            <a:spLocks noGrp="1"/>
          </p:cNvSpPr>
          <p:nvPr>
            <p:ph idx="1"/>
          </p:nvPr>
        </p:nvSpPr>
        <p:spPr>
          <a:xfrm>
            <a:off x="457200" y="1588330"/>
            <a:ext cx="8229600" cy="4530725"/>
          </a:xfrm>
        </p:spPr>
        <p:txBody>
          <a:bodyPr/>
          <a:lstStyle/>
          <a:p>
            <a:r>
              <a:rPr lang="en-US" dirty="0" smtClean="0"/>
              <a:t>In first case if there is a process that copies data from a DVD drive to a file on disk, sorts the file and then prints the results to a printer. If all resources must be requested at the beginning of the process, then the process must initially request the DVD drive, Disk File and Printer. It will hold the printer for its entire execution even though it needs the printer only in the end.</a:t>
            </a:r>
          </a:p>
          <a:p>
            <a:r>
              <a:rPr lang="en-US" dirty="0" smtClean="0"/>
              <a:t>Low resource utilization.</a:t>
            </a:r>
          </a:p>
          <a:p>
            <a:r>
              <a:rPr lang="en-US" dirty="0" smtClean="0"/>
              <a:t>In the second method the process is allowed to request initially the DVD drive and disk file. It copies from the DVD drive to the disk and then releases both the DVD drive and the disk file. The process must then again request the disk file and the printer. After copying the disk file to the printer it releases these two resources and terminates.</a:t>
            </a:r>
          </a:p>
          <a:p>
            <a:r>
              <a:rPr lang="en-US" dirty="0" smtClean="0"/>
              <a:t>Starvation.</a:t>
            </a:r>
            <a:endParaRPr lang="en-US" dirty="0"/>
          </a:p>
        </p:txBody>
      </p:sp>
    </p:spTree>
    <p:extLst>
      <p:ext uri="{BB962C8B-B14F-4D97-AF65-F5344CB8AC3E}">
        <p14:creationId xmlns:p14="http://schemas.microsoft.com/office/powerpoint/2010/main" val="2823929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1003300" y="277813"/>
            <a:ext cx="7683500" cy="576262"/>
          </a:xfrm>
        </p:spPr>
        <p:txBody>
          <a:bodyPr/>
          <a:lstStyle/>
          <a:p>
            <a:pPr eaLnBrk="1" hangingPunct="1"/>
            <a:r>
              <a:rPr lang="en-US" smtClean="0"/>
              <a:t>Deadlock Prevention (Cont.)</a:t>
            </a:r>
          </a:p>
        </p:txBody>
      </p:sp>
      <p:sp>
        <p:nvSpPr>
          <p:cNvPr id="18435" name="Rectangle 1027"/>
          <p:cNvSpPr>
            <a:spLocks noGrp="1" noChangeArrowheads="1"/>
          </p:cNvSpPr>
          <p:nvPr>
            <p:ph type="body" idx="1"/>
          </p:nvPr>
        </p:nvSpPr>
        <p:spPr>
          <a:xfrm>
            <a:off x="806450" y="1233488"/>
            <a:ext cx="7639050" cy="4446587"/>
          </a:xfrm>
        </p:spPr>
        <p:txBody>
          <a:bodyPr/>
          <a:lstStyle/>
          <a:p>
            <a:r>
              <a:rPr lang="en-US" b="1" dirty="0" smtClean="0"/>
              <a:t>No Preemption</a:t>
            </a:r>
            <a:r>
              <a:rPr lang="en-US" dirty="0" smtClean="0"/>
              <a:t> –</a:t>
            </a:r>
          </a:p>
          <a:p>
            <a:pPr lvl="1"/>
            <a:r>
              <a:rPr lang="en-US" dirty="0" smtClean="0"/>
              <a:t>If a process that is holding some resources requests another resource that cannot be immediately allocated to it, then all resources currently being held are released</a:t>
            </a:r>
          </a:p>
          <a:p>
            <a:pPr lvl="1"/>
            <a:r>
              <a:rPr lang="en-US" dirty="0" smtClean="0"/>
              <a:t>Preempted resources are added to the list of resources for which the process is waiting</a:t>
            </a:r>
          </a:p>
          <a:p>
            <a:pPr lvl="1"/>
            <a:r>
              <a:rPr lang="en-US" dirty="0" smtClean="0"/>
              <a:t>Process will be restarted only when it can regain its old resources, as well as the new ones that it is requesting</a:t>
            </a:r>
            <a:br>
              <a:rPr lang="en-US" dirty="0" smtClean="0"/>
            </a:br>
            <a:endParaRPr lang="en-US" dirty="0" smtClean="0"/>
          </a:p>
          <a:p>
            <a:r>
              <a:rPr lang="en-US" b="1" dirty="0" smtClean="0"/>
              <a:t>Circular Wait</a:t>
            </a:r>
            <a:r>
              <a:rPr lang="en-US" dirty="0" smtClean="0"/>
              <a:t> – impose a total ordering of all resource types, and require that each process requests resources in an increasing order of enumeration</a:t>
            </a:r>
          </a:p>
          <a:p>
            <a:r>
              <a:rPr lang="en-US" dirty="0" smtClean="0"/>
              <a:t>F(tape drive)=1, F(disk drive)=5, F(printer)=12</a:t>
            </a:r>
          </a:p>
          <a:p>
            <a:pPr lvl="1"/>
            <a:r>
              <a:rPr lang="en-US" dirty="0" smtClean="0"/>
              <a:t>F(</a:t>
            </a:r>
            <a:r>
              <a:rPr lang="en-US" dirty="0" err="1" smtClean="0"/>
              <a:t>Ri</a:t>
            </a:r>
            <a:r>
              <a:rPr lang="en-US" dirty="0" smtClean="0"/>
              <a:t>)&gt;F(</a:t>
            </a:r>
            <a:r>
              <a:rPr lang="en-US" dirty="0" err="1" smtClean="0"/>
              <a:t>Rj</a:t>
            </a:r>
            <a:r>
              <a:rPr lang="en-US" dirty="0" smtClean="0"/>
              <a:t>) . If process requested instance of </a:t>
            </a:r>
            <a:r>
              <a:rPr lang="en-US" dirty="0" err="1" smtClean="0"/>
              <a:t>Rj</a:t>
            </a:r>
            <a:r>
              <a:rPr lang="en-US" dirty="0" smtClean="0"/>
              <a:t> then </a:t>
            </a:r>
            <a:r>
              <a:rPr lang="en-US" dirty="0" err="1" smtClean="0"/>
              <a:t>relase</a:t>
            </a:r>
            <a:r>
              <a:rPr lang="en-US" dirty="0" smtClean="0"/>
              <a:t> any resource </a:t>
            </a:r>
            <a:r>
              <a:rPr lang="en-US" dirty="0" err="1" smtClean="0"/>
              <a:t>Ri</a:t>
            </a:r>
            <a:r>
              <a:rPr lang="en-US" dirty="0" smtClean="0"/>
              <a:t> such that F(</a:t>
            </a:r>
            <a:r>
              <a:rPr lang="en-US" dirty="0" err="1" smtClean="0"/>
              <a:t>Ri</a:t>
            </a:r>
            <a:r>
              <a:rPr lang="en-US" dirty="0" smtClean="0"/>
              <a:t>) &gt; = F(</a:t>
            </a:r>
            <a:r>
              <a:rPr lang="en-US" dirty="0" err="1" smtClean="0"/>
              <a:t>Rj</a:t>
            </a:r>
            <a:r>
              <a:rPr lang="en-US"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06450" y="277813"/>
            <a:ext cx="7880350" cy="576262"/>
          </a:xfrm>
        </p:spPr>
        <p:txBody>
          <a:bodyPr/>
          <a:lstStyle/>
          <a:p>
            <a:pPr eaLnBrk="1" hangingPunct="1"/>
            <a:r>
              <a:rPr lang="en-US" smtClean="0"/>
              <a:t>Chapter 7:  Deadlocks</a:t>
            </a:r>
          </a:p>
        </p:txBody>
      </p:sp>
      <p:sp>
        <p:nvSpPr>
          <p:cNvPr id="4099" name="Rectangle 3"/>
          <p:cNvSpPr>
            <a:spLocks noGrp="1" noChangeArrowheads="1"/>
          </p:cNvSpPr>
          <p:nvPr>
            <p:ph type="body" idx="1"/>
          </p:nvPr>
        </p:nvSpPr>
        <p:spPr/>
        <p:txBody>
          <a:bodyPr/>
          <a:lstStyle/>
          <a:p>
            <a:pPr>
              <a:buSzPct val="85000"/>
            </a:pPr>
            <a:r>
              <a:rPr lang="en-US" smtClean="0"/>
              <a:t>The Deadlock Problem</a:t>
            </a:r>
          </a:p>
          <a:p>
            <a:pPr>
              <a:buSzPct val="85000"/>
            </a:pPr>
            <a:r>
              <a:rPr lang="en-US" smtClean="0"/>
              <a:t>System Model</a:t>
            </a:r>
          </a:p>
          <a:p>
            <a:pPr>
              <a:buSzPct val="85000"/>
            </a:pPr>
            <a:r>
              <a:rPr lang="en-US" smtClean="0"/>
              <a:t>Deadlock Characterization</a:t>
            </a:r>
          </a:p>
          <a:p>
            <a:pPr>
              <a:buSzPct val="85000"/>
            </a:pPr>
            <a:r>
              <a:rPr lang="en-US" smtClean="0"/>
              <a:t>Methods for Handling Deadlocks</a:t>
            </a:r>
          </a:p>
          <a:p>
            <a:r>
              <a:rPr lang="en-US" smtClean="0"/>
              <a:t>Deadlock Prevention</a:t>
            </a:r>
          </a:p>
          <a:p>
            <a:pPr>
              <a:buSzPct val="85000"/>
            </a:pPr>
            <a:r>
              <a:rPr lang="en-US" smtClean="0"/>
              <a:t>Deadlock Avoidance</a:t>
            </a:r>
          </a:p>
          <a:p>
            <a:pPr>
              <a:buSzPct val="85000"/>
            </a:pPr>
            <a:r>
              <a:rPr lang="en-US" smtClean="0"/>
              <a:t>Deadlock Detection </a:t>
            </a:r>
          </a:p>
          <a:p>
            <a:pPr>
              <a:buSzPct val="85000"/>
            </a:pPr>
            <a:r>
              <a:rPr lang="en-US" smtClean="0"/>
              <a:t>Recovery from Deadlock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3925" y="277813"/>
            <a:ext cx="7762875" cy="576262"/>
          </a:xfrm>
        </p:spPr>
        <p:txBody>
          <a:bodyPr/>
          <a:lstStyle/>
          <a:p>
            <a:pPr eaLnBrk="1" hangingPunct="1"/>
            <a:r>
              <a:rPr lang="en-US" smtClean="0"/>
              <a:t>Deadlock Avoidance</a:t>
            </a:r>
          </a:p>
        </p:txBody>
      </p:sp>
      <p:sp>
        <p:nvSpPr>
          <p:cNvPr id="19459" name="Rectangle 3"/>
          <p:cNvSpPr>
            <a:spLocks noGrp="1" noChangeArrowheads="1"/>
          </p:cNvSpPr>
          <p:nvPr>
            <p:ph type="body" idx="1"/>
          </p:nvPr>
        </p:nvSpPr>
        <p:spPr>
          <a:xfrm>
            <a:off x="1112838" y="2038350"/>
            <a:ext cx="7402512" cy="3783013"/>
          </a:xfrm>
        </p:spPr>
        <p:txBody>
          <a:bodyPr/>
          <a:lstStyle/>
          <a:p>
            <a:r>
              <a:rPr lang="en-US" smtClean="0"/>
              <a:t>Simplest and most useful model requires that each process declare the </a:t>
            </a:r>
            <a:r>
              <a:rPr lang="en-US" i="1" smtClean="0"/>
              <a:t>maximum number</a:t>
            </a:r>
            <a:r>
              <a:rPr lang="en-US" smtClean="0"/>
              <a:t> of resources of each type that it may need</a:t>
            </a:r>
            <a:br>
              <a:rPr lang="en-US" smtClean="0"/>
            </a:br>
            <a:endParaRPr lang="en-US" smtClean="0"/>
          </a:p>
          <a:p>
            <a:r>
              <a:rPr lang="en-US" smtClean="0"/>
              <a:t>The deadlock-avoidance algorithm dynamically examines the resource-allocation state to ensure that there can never be a circular-wait condition</a:t>
            </a:r>
            <a:br>
              <a:rPr lang="en-US" smtClean="0"/>
            </a:br>
            <a:endParaRPr lang="en-US" smtClean="0"/>
          </a:p>
          <a:p>
            <a:r>
              <a:rPr lang="en-US" smtClean="0"/>
              <a:t>Resource-allocation </a:t>
            </a:r>
            <a:r>
              <a:rPr lang="en-US" i="1" smtClean="0"/>
              <a:t>state</a:t>
            </a:r>
            <a:r>
              <a:rPr lang="en-US" smtClean="0"/>
              <a:t> is defined by the number of available and allocated resources, and the maximum demands of the processes</a:t>
            </a:r>
          </a:p>
        </p:txBody>
      </p:sp>
      <p:sp>
        <p:nvSpPr>
          <p:cNvPr id="19460" name="Text Box 4"/>
          <p:cNvSpPr txBox="1">
            <a:spLocks noChangeArrowheads="1"/>
          </p:cNvSpPr>
          <p:nvPr/>
        </p:nvSpPr>
        <p:spPr bwMode="auto">
          <a:xfrm>
            <a:off x="822325" y="1271588"/>
            <a:ext cx="7716838" cy="641350"/>
          </a:xfrm>
          <a:prstGeom prst="rect">
            <a:avLst/>
          </a:prstGeom>
          <a:noFill/>
          <a:ln w="9525">
            <a:noFill/>
            <a:miter lim="800000"/>
            <a:headEnd/>
            <a:tailEnd/>
          </a:ln>
        </p:spPr>
        <p:txBody>
          <a:bodyPr anchor="ctr">
            <a:spAutoFit/>
          </a:bodyPr>
          <a:lstStyle/>
          <a:p>
            <a:pPr>
              <a:spcBef>
                <a:spcPct val="50000"/>
              </a:spcBef>
            </a:pPr>
            <a:r>
              <a:rPr lang="en-US">
                <a:latin typeface="Helvetica" pitchFamily="34" charset="0"/>
              </a:rPr>
              <a:t>Requires that the system has some additional </a:t>
            </a:r>
            <a:r>
              <a:rPr lang="en-US" i="1">
                <a:latin typeface="Helvetica" pitchFamily="34" charset="0"/>
              </a:rPr>
              <a:t>a priori </a:t>
            </a:r>
            <a:r>
              <a:rPr lang="en-US">
                <a:latin typeface="Helvetica" pitchFamily="34" charset="0"/>
              </a:rPr>
              <a:t>information </a:t>
            </a:r>
            <a:br>
              <a:rPr lang="en-US">
                <a:latin typeface="Helvetica" pitchFamily="34" charset="0"/>
              </a:rPr>
            </a:br>
            <a:r>
              <a:rPr lang="en-US">
                <a:latin typeface="Helvetica" pitchFamily="34" charset="0"/>
              </a:rPr>
              <a:t>available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Safe State</a:t>
            </a:r>
          </a:p>
        </p:txBody>
      </p:sp>
      <p:sp>
        <p:nvSpPr>
          <p:cNvPr id="20483" name="Rectangle 3"/>
          <p:cNvSpPr>
            <a:spLocks noGrp="1" noChangeArrowheads="1"/>
          </p:cNvSpPr>
          <p:nvPr>
            <p:ph type="body" idx="1"/>
          </p:nvPr>
        </p:nvSpPr>
        <p:spPr>
          <a:xfrm>
            <a:off x="855663" y="1306513"/>
            <a:ext cx="7656512" cy="4997450"/>
          </a:xfrm>
        </p:spPr>
        <p:txBody>
          <a:bodyPr/>
          <a:lstStyle/>
          <a:p>
            <a:r>
              <a:rPr lang="en-US" dirty="0" smtClean="0"/>
              <a:t>A state is safe if the system can allocate resources to each process in some order and still avoid a deadlock.</a:t>
            </a:r>
          </a:p>
          <a:p>
            <a:r>
              <a:rPr lang="en-US" dirty="0" smtClean="0"/>
              <a:t>When a process requests an available resource, system must decide if immediate allocation leaves the system in a safe state</a:t>
            </a:r>
            <a:br>
              <a:rPr lang="en-US" dirty="0" smtClean="0"/>
            </a:br>
            <a:endParaRPr lang="en-US" dirty="0" smtClean="0"/>
          </a:p>
          <a:p>
            <a:r>
              <a:rPr lang="en-US" dirty="0" smtClean="0"/>
              <a:t>System is in </a:t>
            </a:r>
            <a:r>
              <a:rPr lang="en-US" b="1" dirty="0" smtClean="0">
                <a:solidFill>
                  <a:srgbClr val="3366FF"/>
                </a:solidFill>
              </a:rPr>
              <a:t>safe state</a:t>
            </a:r>
            <a:r>
              <a:rPr lang="en-US" dirty="0" smtClean="0">
                <a:solidFill>
                  <a:srgbClr val="3366FF"/>
                </a:solidFill>
              </a:rPr>
              <a:t> </a:t>
            </a:r>
            <a:r>
              <a:rPr lang="en-US" dirty="0" smtClean="0"/>
              <a:t>if there exists a sequence &lt;</a:t>
            </a:r>
            <a:r>
              <a:rPr lang="en-US" i="1" dirty="0" smtClean="0"/>
              <a:t>P</a:t>
            </a:r>
            <a:r>
              <a:rPr lang="en-US" i="1" baseline="-25000" dirty="0" smtClean="0"/>
              <a:t>1</a:t>
            </a:r>
            <a:r>
              <a:rPr lang="en-US" i="1" dirty="0" smtClean="0"/>
              <a:t>, P</a:t>
            </a:r>
            <a:r>
              <a:rPr lang="en-US" i="1" baseline="-25000" dirty="0" smtClean="0"/>
              <a:t>2</a:t>
            </a:r>
            <a:r>
              <a:rPr lang="en-US" i="1" dirty="0" smtClean="0"/>
              <a:t>, …, </a:t>
            </a:r>
            <a:r>
              <a:rPr lang="en-US" i="1" dirty="0" err="1" smtClean="0"/>
              <a:t>P</a:t>
            </a:r>
            <a:r>
              <a:rPr lang="en-US" i="1" baseline="-25000" dirty="0" err="1" smtClean="0"/>
              <a:t>n</a:t>
            </a:r>
            <a:r>
              <a:rPr lang="en-US" dirty="0" smtClean="0"/>
              <a:t>&gt; of ALL the  processes  in the systems such that  for each P</a:t>
            </a:r>
            <a:r>
              <a:rPr lang="en-US" baseline="-25000" dirty="0" smtClean="0"/>
              <a:t>i</a:t>
            </a:r>
            <a:r>
              <a:rPr lang="en-US" dirty="0" smtClean="0"/>
              <a:t>, the resources that P</a:t>
            </a:r>
            <a:r>
              <a:rPr lang="en-US" baseline="-25000" dirty="0" smtClean="0"/>
              <a:t>i </a:t>
            </a:r>
            <a:r>
              <a:rPr lang="en-US" dirty="0" smtClean="0"/>
              <a:t>can still request can be satisfied by currently available resources + resources held by all the </a:t>
            </a:r>
            <a:r>
              <a:rPr lang="en-US" i="1" dirty="0" err="1" smtClean="0"/>
              <a:t>P</a:t>
            </a:r>
            <a:r>
              <a:rPr lang="en-US" i="1" baseline="-25000" dirty="0" err="1" smtClean="0"/>
              <a:t>j</a:t>
            </a:r>
            <a:r>
              <a:rPr lang="en-US" dirty="0" smtClean="0"/>
              <a:t>, with</a:t>
            </a:r>
            <a:r>
              <a:rPr lang="en-US" i="1" dirty="0" smtClean="0"/>
              <a:t> j </a:t>
            </a:r>
            <a:r>
              <a:rPr lang="en-US" dirty="0" smtClean="0"/>
              <a:t>&lt; </a:t>
            </a:r>
            <a:r>
              <a:rPr lang="en-US" i="1" dirty="0" smtClean="0"/>
              <a:t>I</a:t>
            </a:r>
          </a:p>
          <a:p>
            <a:endParaRPr lang="en-US" dirty="0" smtClean="0"/>
          </a:p>
          <a:p>
            <a:r>
              <a:rPr lang="en-US" dirty="0" smtClean="0"/>
              <a:t>That is:</a:t>
            </a:r>
          </a:p>
          <a:p>
            <a:pPr lvl="1"/>
            <a:r>
              <a:rPr lang="en-US" dirty="0" smtClean="0"/>
              <a:t>If P</a:t>
            </a:r>
            <a:r>
              <a:rPr lang="en-US" baseline="-25000" dirty="0" smtClean="0"/>
              <a:t>i</a:t>
            </a:r>
            <a:r>
              <a:rPr lang="en-US" dirty="0" smtClean="0"/>
              <a:t> resource needs are not immediately available, then </a:t>
            </a:r>
            <a:r>
              <a:rPr lang="en-US" i="1" dirty="0" smtClean="0"/>
              <a:t>P</a:t>
            </a:r>
            <a:r>
              <a:rPr lang="en-US" i="1" baseline="-25000" dirty="0" smtClean="0"/>
              <a:t>i</a:t>
            </a:r>
            <a:r>
              <a:rPr lang="en-US" dirty="0" smtClean="0"/>
              <a:t> can wait until all </a:t>
            </a:r>
            <a:r>
              <a:rPr lang="en-US" i="1" dirty="0" err="1" smtClean="0"/>
              <a:t>P</a:t>
            </a:r>
            <a:r>
              <a:rPr lang="en-US" i="1" baseline="-25000" dirty="0" err="1" smtClean="0"/>
              <a:t>j</a:t>
            </a:r>
            <a:r>
              <a:rPr lang="en-US" i="1" dirty="0" smtClean="0"/>
              <a:t> </a:t>
            </a:r>
            <a:r>
              <a:rPr lang="en-US" dirty="0" smtClean="0"/>
              <a:t>have finished</a:t>
            </a:r>
          </a:p>
          <a:p>
            <a:pPr lvl="1"/>
            <a:r>
              <a:rPr lang="en-US" dirty="0" smtClean="0"/>
              <a:t>When </a:t>
            </a:r>
            <a:r>
              <a:rPr lang="en-US" i="1" dirty="0" err="1" smtClean="0"/>
              <a:t>P</a:t>
            </a:r>
            <a:r>
              <a:rPr lang="en-US" i="1" baseline="-25000" dirty="0" err="1" smtClean="0"/>
              <a:t>j</a:t>
            </a:r>
            <a:r>
              <a:rPr lang="en-US" dirty="0" smtClean="0"/>
              <a:t> is finished, </a:t>
            </a:r>
            <a:r>
              <a:rPr lang="en-US" i="1" dirty="0" smtClean="0"/>
              <a:t>P</a:t>
            </a:r>
            <a:r>
              <a:rPr lang="en-US" i="1" baseline="-25000" dirty="0" smtClean="0"/>
              <a:t>i</a:t>
            </a:r>
            <a:r>
              <a:rPr lang="en-US" dirty="0" smtClean="0"/>
              <a:t> can obtain needed resources, execute, return allocated resources, and terminate</a:t>
            </a:r>
          </a:p>
          <a:p>
            <a:pPr lvl="1"/>
            <a:r>
              <a:rPr lang="en-US" dirty="0" smtClean="0"/>
              <a:t>When </a:t>
            </a:r>
            <a:r>
              <a:rPr lang="en-US" i="1" dirty="0" smtClean="0"/>
              <a:t>P</a:t>
            </a:r>
            <a:r>
              <a:rPr lang="en-US" i="1" baseline="-25000" dirty="0" smtClean="0"/>
              <a:t>i</a:t>
            </a:r>
            <a:r>
              <a:rPr lang="en-US" dirty="0" smtClean="0"/>
              <a:t> terminates, </a:t>
            </a:r>
            <a:r>
              <a:rPr lang="en-US" i="1" dirty="0" smtClean="0"/>
              <a:t>P</a:t>
            </a:r>
            <a:r>
              <a:rPr lang="en-US" i="1" baseline="-25000" dirty="0" smtClean="0"/>
              <a:t>i </a:t>
            </a:r>
            <a:r>
              <a:rPr lang="en-US" baseline="-25000" dirty="0" smtClean="0"/>
              <a:t>+1</a:t>
            </a:r>
            <a:r>
              <a:rPr lang="en-US" dirty="0" smtClean="0"/>
              <a:t> can obtain its needed resources, and so on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Basic Facts</a:t>
            </a:r>
          </a:p>
        </p:txBody>
      </p:sp>
      <p:sp>
        <p:nvSpPr>
          <p:cNvPr id="21507" name="Rectangle 3"/>
          <p:cNvSpPr>
            <a:spLocks noGrp="1" noChangeArrowheads="1"/>
          </p:cNvSpPr>
          <p:nvPr>
            <p:ph type="body" idx="1"/>
          </p:nvPr>
        </p:nvSpPr>
        <p:spPr>
          <a:xfrm>
            <a:off x="827088" y="1411288"/>
            <a:ext cx="7459662" cy="4414837"/>
          </a:xfrm>
        </p:spPr>
        <p:txBody>
          <a:bodyPr/>
          <a:lstStyle/>
          <a:p>
            <a:r>
              <a:rPr lang="en-US" dirty="0" smtClean="0"/>
              <a:t>If a system is in safe state </a:t>
            </a:r>
            <a:r>
              <a:rPr lang="en-US" dirty="0" smtClean="0">
                <a:sym typeface="Symbol" pitchFamily="18" charset="2"/>
              </a:rPr>
              <a:t> no deadlocks</a:t>
            </a:r>
            <a:br>
              <a:rPr lang="en-US" dirty="0" smtClean="0">
                <a:sym typeface="Symbol" pitchFamily="18" charset="2"/>
              </a:rPr>
            </a:br>
            <a:endParaRPr lang="en-US" dirty="0" smtClean="0">
              <a:sym typeface="Symbol" pitchFamily="18" charset="2"/>
            </a:endParaRPr>
          </a:p>
          <a:p>
            <a:r>
              <a:rPr lang="en-US" dirty="0" smtClean="0">
                <a:sym typeface="Symbol" pitchFamily="18" charset="2"/>
              </a:rPr>
              <a:t>If a system is in unsafe state  possibility of deadlock( since not all unsafe states are deadlocks)</a:t>
            </a:r>
            <a:br>
              <a:rPr lang="en-US" dirty="0" smtClean="0">
                <a:sym typeface="Symbol" pitchFamily="18" charset="2"/>
              </a:rPr>
            </a:br>
            <a:endParaRPr lang="en-US" dirty="0" smtClean="0">
              <a:sym typeface="Symbol" pitchFamily="18" charset="2"/>
            </a:endParaRPr>
          </a:p>
          <a:p>
            <a:r>
              <a:rPr lang="en-US" dirty="0" smtClean="0">
                <a:sym typeface="Symbol" pitchFamily="18" charset="2"/>
              </a:rPr>
              <a:t>Avoidance  ensure that a system will never enter an unsafe state.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46138" y="277813"/>
            <a:ext cx="7840662" cy="576262"/>
          </a:xfrm>
        </p:spPr>
        <p:txBody>
          <a:bodyPr/>
          <a:lstStyle/>
          <a:p>
            <a:pPr eaLnBrk="1" hangingPunct="1"/>
            <a:r>
              <a:rPr lang="en-US" smtClean="0"/>
              <a:t>Safe, Unsafe, Deadlock State </a:t>
            </a:r>
          </a:p>
        </p:txBody>
      </p:sp>
      <p:pic>
        <p:nvPicPr>
          <p:cNvPr id="22531" name="Picture 4"/>
          <p:cNvPicPr>
            <a:picLocks noChangeAspect="1" noChangeArrowheads="1"/>
          </p:cNvPicPr>
          <p:nvPr/>
        </p:nvPicPr>
        <p:blipFill>
          <a:blip r:embed="rId3"/>
          <a:srcRect l="13437" t="1572" r="13683" b="2194"/>
          <a:stretch>
            <a:fillRect/>
          </a:stretch>
        </p:blipFill>
        <p:spPr bwMode="auto">
          <a:xfrm>
            <a:off x="2282825" y="1716088"/>
            <a:ext cx="4391025" cy="4348162"/>
          </a:xfrm>
          <a:prstGeom prst="rect">
            <a:avLst/>
          </a:prstGeom>
          <a:noFill/>
          <a:ln w="38100" cmpd="dbl">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Content Placeholder 3"/>
          <p:cNvSpPr>
            <a:spLocks noGrp="1"/>
          </p:cNvSpPr>
          <p:nvPr>
            <p:ph idx="1"/>
          </p:nvPr>
        </p:nvSpPr>
        <p:spPr>
          <a:xfrm>
            <a:off x="765507" y="854075"/>
            <a:ext cx="8229600" cy="4530725"/>
          </a:xfrm>
        </p:spPr>
        <p:txBody>
          <a:bodyPr/>
          <a:lstStyle/>
          <a:p>
            <a:r>
              <a:rPr lang="en-US" dirty="0" smtClean="0"/>
              <a:t>The following table shows the maximum and current needs of the processes for tape drive. System has in total 12 tape drives.</a:t>
            </a:r>
          </a:p>
          <a:p>
            <a:endParaRPr lang="en-US" dirty="0"/>
          </a:p>
          <a:p>
            <a:endParaRPr lang="en-US" dirty="0" smtClean="0"/>
          </a:p>
          <a:p>
            <a:endParaRPr lang="en-US" dirty="0"/>
          </a:p>
          <a:p>
            <a:endParaRPr lang="en-US" dirty="0" smtClean="0"/>
          </a:p>
          <a:p>
            <a:r>
              <a:rPr lang="en-US" dirty="0" smtClean="0"/>
              <a:t>At time t</a:t>
            </a:r>
            <a:r>
              <a:rPr lang="en-US" kern="1200" baseline="-25000" dirty="0">
                <a:solidFill>
                  <a:schemeClr val="dk1"/>
                </a:solidFill>
                <a:ea typeface="+mn-ea"/>
                <a:cs typeface="+mn-cs"/>
              </a:rPr>
              <a:t>0</a:t>
            </a:r>
            <a:r>
              <a:rPr lang="en-US" dirty="0" smtClean="0"/>
              <a:t> the system is in a safe state. The sequence &lt;P</a:t>
            </a:r>
            <a:r>
              <a:rPr lang="en-US" kern="1200" baseline="-25000" dirty="0">
                <a:solidFill>
                  <a:schemeClr val="dk1"/>
                </a:solidFill>
                <a:ea typeface="+mn-ea"/>
                <a:cs typeface="+mn-cs"/>
              </a:rPr>
              <a:t>1</a:t>
            </a:r>
            <a:r>
              <a:rPr lang="en-US" dirty="0" smtClean="0"/>
              <a:t>,P</a:t>
            </a:r>
            <a:r>
              <a:rPr lang="en-US" kern="1200" baseline="-25000" dirty="0">
                <a:solidFill>
                  <a:schemeClr val="dk1"/>
                </a:solidFill>
                <a:ea typeface="+mn-ea"/>
                <a:cs typeface="+mn-cs"/>
              </a:rPr>
              <a:t>0</a:t>
            </a:r>
            <a:r>
              <a:rPr lang="en-US" dirty="0" smtClean="0"/>
              <a:t>,P</a:t>
            </a:r>
            <a:r>
              <a:rPr lang="en-US" kern="1200" baseline="-25000" dirty="0">
                <a:solidFill>
                  <a:schemeClr val="dk1"/>
                </a:solidFill>
                <a:ea typeface="+mn-ea"/>
                <a:cs typeface="+mn-cs"/>
              </a:rPr>
              <a:t>2</a:t>
            </a:r>
            <a:r>
              <a:rPr lang="en-US" dirty="0" smtClean="0"/>
              <a:t>&gt; satisfies the safety condition. </a:t>
            </a:r>
          </a:p>
          <a:p>
            <a:r>
              <a:rPr lang="en-US" dirty="0" smtClean="0"/>
              <a:t>Now suppose at time t</a:t>
            </a:r>
            <a:r>
              <a:rPr lang="en-US" kern="1200" baseline="-25000" dirty="0">
                <a:solidFill>
                  <a:schemeClr val="dk1"/>
                </a:solidFill>
                <a:ea typeface="+mn-ea"/>
                <a:cs typeface="+mn-cs"/>
              </a:rPr>
              <a:t>1</a:t>
            </a:r>
            <a:r>
              <a:rPr lang="en-US" dirty="0" smtClean="0"/>
              <a:t> P</a:t>
            </a:r>
            <a:r>
              <a:rPr lang="en-US" kern="1200" baseline="-25000" dirty="0">
                <a:solidFill>
                  <a:schemeClr val="dk1"/>
                </a:solidFill>
                <a:ea typeface="+mn-ea"/>
                <a:cs typeface="+mn-cs"/>
              </a:rPr>
              <a:t>2</a:t>
            </a:r>
            <a:r>
              <a:rPr lang="en-US" dirty="0" smtClean="0"/>
              <a:t> request and is allocated one more tape drive.</a:t>
            </a:r>
          </a:p>
          <a:p>
            <a:r>
              <a:rPr lang="en-US" dirty="0" smtClean="0"/>
              <a:t>Can you determine whether the system is still safe?</a:t>
            </a:r>
          </a:p>
          <a:p>
            <a:r>
              <a:rPr lang="en-US" dirty="0" smtClean="0"/>
              <a:t>If not why has the safe state changed to unsafe state?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17740432"/>
              </p:ext>
            </p:extLst>
          </p:nvPr>
        </p:nvGraphicFramePr>
        <p:xfrm>
          <a:off x="1428465" y="1468602"/>
          <a:ext cx="6096000" cy="1483360"/>
        </p:xfrm>
        <a:graphic>
          <a:graphicData uri="http://schemas.openxmlformats.org/drawingml/2006/table">
            <a:tbl>
              <a:tblPr firstRow="1" bandRow="1">
                <a:tableStyleId>{93296810-A885-4BE3-A3E7-6D5BEEA58F35}</a:tableStyleId>
              </a:tblPr>
              <a:tblGrid>
                <a:gridCol w="1328382"/>
                <a:gridCol w="2735618"/>
                <a:gridCol w="2032000"/>
              </a:tblGrid>
              <a:tr h="370840">
                <a:tc>
                  <a:txBody>
                    <a:bodyPr/>
                    <a:lstStyle/>
                    <a:p>
                      <a:pPr algn="ctr"/>
                      <a:r>
                        <a:rPr lang="en-US" dirty="0" smtClean="0"/>
                        <a:t>Process</a:t>
                      </a:r>
                      <a:endParaRPr lang="en-US" dirty="0"/>
                    </a:p>
                  </a:txBody>
                  <a:tcPr/>
                </a:tc>
                <a:tc>
                  <a:txBody>
                    <a:bodyPr/>
                    <a:lstStyle/>
                    <a:p>
                      <a:pPr algn="ctr"/>
                      <a:r>
                        <a:rPr lang="en-US" dirty="0" smtClean="0"/>
                        <a:t> Maximum</a:t>
                      </a:r>
                      <a:r>
                        <a:rPr lang="en-US" baseline="0" dirty="0" smtClean="0"/>
                        <a:t> Needs</a:t>
                      </a:r>
                      <a:endParaRPr lang="en-US" dirty="0"/>
                    </a:p>
                  </a:txBody>
                  <a:tcPr/>
                </a:tc>
                <a:tc>
                  <a:txBody>
                    <a:bodyPr/>
                    <a:lstStyle/>
                    <a:p>
                      <a:pPr algn="ctr"/>
                      <a:r>
                        <a:rPr lang="en-US" dirty="0" smtClean="0"/>
                        <a:t> Current Needs</a:t>
                      </a:r>
                      <a:endParaRPr lang="en-US" dirty="0"/>
                    </a:p>
                  </a:txBody>
                  <a:tcPr/>
                </a:tc>
              </a:tr>
              <a:tr h="370840">
                <a:tc>
                  <a:txBody>
                    <a:bodyPr/>
                    <a:lstStyle/>
                    <a:p>
                      <a:pPr algn="ctr"/>
                      <a:r>
                        <a:rPr lang="en-US" dirty="0" smtClean="0"/>
                        <a:t>P</a:t>
                      </a:r>
                      <a:r>
                        <a:rPr lang="en-US" baseline="-25000" dirty="0" smtClean="0"/>
                        <a:t>0</a:t>
                      </a:r>
                      <a:endParaRPr lang="en-US" baseline="-25000"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P</a:t>
                      </a:r>
                      <a:r>
                        <a:rPr lang="en-US" sz="1800" kern="1200" baseline="-25000" dirty="0" smtClean="0">
                          <a:solidFill>
                            <a:schemeClr val="dk1"/>
                          </a:solidFill>
                          <a:latin typeface="+mn-lt"/>
                          <a:ea typeface="+mn-ea"/>
                          <a:cs typeface="+mn-cs"/>
                        </a:rPr>
                        <a:t>1</a:t>
                      </a:r>
                      <a:endParaRPr lang="en-US" sz="1800" kern="1200" baseline="-25000" dirty="0">
                        <a:solidFill>
                          <a:schemeClr val="dk1"/>
                        </a:solidFill>
                        <a:latin typeface="+mn-lt"/>
                        <a:ea typeface="+mn-ea"/>
                        <a:cs typeface="+mn-cs"/>
                      </a:endParaRPr>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r>
              <a:tr h="370840">
                <a:tc>
                  <a:txBody>
                    <a:bodyPr/>
                    <a:lstStyle/>
                    <a:p>
                      <a:pPr marL="0" algn="ctr" defTabSz="457200" rtl="0" eaLnBrk="1" latinLnBrk="0" hangingPunct="1"/>
                      <a:r>
                        <a:rPr lang="en-US" dirty="0" smtClean="0"/>
                        <a:t>P</a:t>
                      </a:r>
                      <a:r>
                        <a:rPr lang="en-US" sz="1800" kern="1200" baseline="-25000" dirty="0" smtClean="0">
                          <a:solidFill>
                            <a:schemeClr val="dk1"/>
                          </a:solidFill>
                          <a:latin typeface="+mn-lt"/>
                          <a:ea typeface="+mn-ea"/>
                          <a:cs typeface="+mn-cs"/>
                        </a:rPr>
                        <a:t>2</a:t>
                      </a:r>
                      <a:endParaRPr lang="en-US" sz="1800" kern="1200" baseline="-25000" dirty="0">
                        <a:solidFill>
                          <a:schemeClr val="dk1"/>
                        </a:solidFill>
                        <a:latin typeface="+mn-lt"/>
                        <a:ea typeface="+mn-ea"/>
                        <a:cs typeface="+mn-cs"/>
                      </a:endParaRPr>
                    </a:p>
                  </a:txBody>
                  <a:tcPr/>
                </a:tc>
                <a:tc>
                  <a:txBody>
                    <a:bodyPr/>
                    <a:lstStyle/>
                    <a:p>
                      <a:pPr algn="ctr"/>
                      <a:r>
                        <a:rPr lang="en-US" dirty="0" smtClean="0"/>
                        <a:t>9</a:t>
                      </a:r>
                      <a:endParaRPr lang="en-US" dirty="0"/>
                    </a:p>
                  </a:txBody>
                  <a:tcPr/>
                </a:tc>
                <a:tc>
                  <a:txBody>
                    <a:bodyPr/>
                    <a:lstStyle/>
                    <a:p>
                      <a:pPr algn="ctr"/>
                      <a:r>
                        <a:rPr lang="en-US" dirty="0" smtClean="0"/>
                        <a:t>2</a:t>
                      </a:r>
                      <a:endParaRPr lang="en-US" dirty="0"/>
                    </a:p>
                  </a:txBody>
                  <a:tcPr/>
                </a:tc>
              </a:tr>
            </a:tbl>
          </a:graphicData>
        </a:graphic>
      </p:graphicFrame>
    </p:spTree>
    <p:extLst>
      <p:ext uri="{BB962C8B-B14F-4D97-AF65-F5344CB8AC3E}">
        <p14:creationId xmlns:p14="http://schemas.microsoft.com/office/powerpoint/2010/main" val="1435841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41400" y="277813"/>
            <a:ext cx="7645400" cy="576262"/>
          </a:xfrm>
        </p:spPr>
        <p:txBody>
          <a:bodyPr/>
          <a:lstStyle/>
          <a:p>
            <a:pPr eaLnBrk="1" hangingPunct="1"/>
            <a:r>
              <a:rPr lang="en-US" smtClean="0"/>
              <a:t>Avoidance algorithms</a:t>
            </a:r>
          </a:p>
        </p:txBody>
      </p:sp>
      <p:sp>
        <p:nvSpPr>
          <p:cNvPr id="23555" name="Rectangle 3"/>
          <p:cNvSpPr>
            <a:spLocks noGrp="1" noChangeArrowheads="1"/>
          </p:cNvSpPr>
          <p:nvPr>
            <p:ph type="body" idx="1"/>
          </p:nvPr>
        </p:nvSpPr>
        <p:spPr>
          <a:xfrm>
            <a:off x="827088" y="1439863"/>
            <a:ext cx="6659562" cy="4483100"/>
          </a:xfrm>
        </p:spPr>
        <p:txBody>
          <a:bodyPr/>
          <a:lstStyle/>
          <a:p>
            <a:r>
              <a:rPr lang="en-US" smtClean="0"/>
              <a:t>Single instance of a resource type</a:t>
            </a:r>
          </a:p>
          <a:p>
            <a:pPr lvl="1"/>
            <a:r>
              <a:rPr lang="en-US" smtClean="0"/>
              <a:t>Use a resource-allocation graph</a:t>
            </a:r>
          </a:p>
          <a:p>
            <a:endParaRPr lang="en-US" smtClean="0"/>
          </a:p>
          <a:p>
            <a:r>
              <a:rPr lang="en-US" smtClean="0"/>
              <a:t>Multiple instances of a resource type</a:t>
            </a:r>
          </a:p>
          <a:p>
            <a:pPr lvl="1"/>
            <a:r>
              <a:rPr lang="en-US" smtClean="0"/>
              <a:t> Use the banker’s algorithm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55663" y="277813"/>
            <a:ext cx="7831137" cy="576262"/>
          </a:xfrm>
        </p:spPr>
        <p:txBody>
          <a:bodyPr/>
          <a:lstStyle/>
          <a:p>
            <a:pPr eaLnBrk="1" hangingPunct="1"/>
            <a:r>
              <a:rPr lang="en-US" smtClean="0"/>
              <a:t>Resource-Allocation Graph Scheme</a:t>
            </a:r>
          </a:p>
        </p:txBody>
      </p:sp>
      <p:sp>
        <p:nvSpPr>
          <p:cNvPr id="24579" name="Rectangle 3"/>
          <p:cNvSpPr>
            <a:spLocks noGrp="1" noChangeArrowheads="1"/>
          </p:cNvSpPr>
          <p:nvPr>
            <p:ph type="body" idx="1"/>
          </p:nvPr>
        </p:nvSpPr>
        <p:spPr>
          <a:xfrm>
            <a:off x="827088" y="1439863"/>
            <a:ext cx="7515225" cy="4483100"/>
          </a:xfrm>
        </p:spPr>
        <p:txBody>
          <a:bodyPr/>
          <a:lstStyle/>
          <a:p>
            <a:r>
              <a:rPr lang="en-US" b="1" dirty="0" smtClean="0">
                <a:solidFill>
                  <a:srgbClr val="3366FF"/>
                </a:solidFill>
              </a:rPr>
              <a:t>Claim edge</a:t>
            </a:r>
            <a:r>
              <a:rPr lang="en-US" dirty="0" smtClean="0">
                <a:solidFill>
                  <a:srgbClr val="3366FF"/>
                </a:solidFill>
              </a:rPr>
              <a:t> </a:t>
            </a:r>
            <a:r>
              <a:rPr lang="en-US" i="1" dirty="0" smtClean="0"/>
              <a:t>P</a:t>
            </a:r>
            <a:r>
              <a:rPr lang="en-US" i="1" baseline="-25000" dirty="0" smtClean="0"/>
              <a:t>i</a:t>
            </a:r>
            <a:r>
              <a:rPr lang="en-US" dirty="0" smtClean="0"/>
              <a:t> </a:t>
            </a:r>
            <a:r>
              <a:rPr lang="en-US" dirty="0" smtClean="0">
                <a:sym typeface="Symbol" pitchFamily="18" charset="2"/>
              </a:rPr>
              <a:t> </a:t>
            </a:r>
            <a:r>
              <a:rPr lang="en-US" i="1" dirty="0" err="1" smtClean="0">
                <a:sym typeface="Symbol" pitchFamily="18" charset="2"/>
              </a:rPr>
              <a:t>R</a:t>
            </a:r>
            <a:r>
              <a:rPr lang="en-US" i="1" baseline="-25000" dirty="0" err="1" smtClean="0">
                <a:sym typeface="Symbol" pitchFamily="18" charset="2"/>
              </a:rPr>
              <a:t>j</a:t>
            </a:r>
            <a:r>
              <a:rPr lang="en-US" dirty="0" smtClean="0">
                <a:sym typeface="Symbol" pitchFamily="18" charset="2"/>
              </a:rPr>
              <a:t> indicated that process </a:t>
            </a:r>
            <a:r>
              <a:rPr lang="en-US" i="1" dirty="0" err="1" smtClean="0">
                <a:sym typeface="Symbol" pitchFamily="18" charset="2"/>
              </a:rPr>
              <a:t>P</a:t>
            </a:r>
            <a:r>
              <a:rPr lang="en-US" i="1" baseline="-25000" dirty="0" err="1" smtClean="0">
                <a:sym typeface="Symbol" pitchFamily="18" charset="2"/>
              </a:rPr>
              <a:t>j</a:t>
            </a:r>
            <a:r>
              <a:rPr lang="en-US" dirty="0" smtClean="0">
                <a:sym typeface="Symbol" pitchFamily="18" charset="2"/>
              </a:rPr>
              <a:t> may request resource </a:t>
            </a:r>
            <a:r>
              <a:rPr lang="en-US" i="1" dirty="0" err="1" smtClean="0">
                <a:sym typeface="Symbol" pitchFamily="18" charset="2"/>
              </a:rPr>
              <a:t>R</a:t>
            </a:r>
            <a:r>
              <a:rPr lang="en-US" i="1" baseline="-25000" dirty="0" err="1" smtClean="0">
                <a:sym typeface="Symbol" pitchFamily="18" charset="2"/>
              </a:rPr>
              <a:t>j</a:t>
            </a:r>
            <a:r>
              <a:rPr lang="en-US" dirty="0" smtClean="0">
                <a:sym typeface="Symbol" pitchFamily="18" charset="2"/>
              </a:rPr>
              <a:t>; represented by a dashed line</a:t>
            </a:r>
            <a:br>
              <a:rPr lang="en-US" dirty="0" smtClean="0">
                <a:sym typeface="Symbol" pitchFamily="18" charset="2"/>
              </a:rPr>
            </a:br>
            <a:endParaRPr lang="en-US" dirty="0" smtClean="0">
              <a:sym typeface="Symbol" pitchFamily="18" charset="2"/>
            </a:endParaRPr>
          </a:p>
          <a:p>
            <a:r>
              <a:rPr lang="en-US" dirty="0" smtClean="0">
                <a:sym typeface="Symbol" pitchFamily="18" charset="2"/>
              </a:rPr>
              <a:t>Claim edge converts to request edge when a process requests a resource</a:t>
            </a:r>
            <a:br>
              <a:rPr lang="en-US" dirty="0" smtClean="0">
                <a:sym typeface="Symbol" pitchFamily="18" charset="2"/>
              </a:rPr>
            </a:br>
            <a:endParaRPr lang="en-US" dirty="0" smtClean="0">
              <a:sym typeface="Symbol" pitchFamily="18" charset="2"/>
            </a:endParaRPr>
          </a:p>
          <a:p>
            <a:r>
              <a:rPr lang="en-US" dirty="0" smtClean="0">
                <a:sym typeface="Symbol" pitchFamily="18" charset="2"/>
              </a:rPr>
              <a:t>Request edge converted to an assignment edge when the  resource is allocated to the process</a:t>
            </a:r>
          </a:p>
          <a:p>
            <a:pPr>
              <a:buFont typeface="Monotype Sorts" charset="2"/>
              <a:buNone/>
            </a:pPr>
            <a:endParaRPr lang="en-US" dirty="0" smtClean="0">
              <a:sym typeface="Symbol" pitchFamily="18" charset="2"/>
            </a:endParaRPr>
          </a:p>
          <a:p>
            <a:r>
              <a:rPr lang="en-US" dirty="0" smtClean="0">
                <a:sym typeface="Symbol" pitchFamily="18" charset="2"/>
              </a:rPr>
              <a:t>When a resource is released by a process, assignment edge reconverts to a claim edge</a:t>
            </a:r>
            <a:br>
              <a:rPr lang="en-US" dirty="0" smtClean="0">
                <a:sym typeface="Symbol" pitchFamily="18" charset="2"/>
              </a:rPr>
            </a:br>
            <a:endParaRPr lang="en-US" dirty="0" smtClean="0">
              <a:sym typeface="Symbol" pitchFamily="18" charset="2"/>
            </a:endParaRPr>
          </a:p>
          <a:p>
            <a:r>
              <a:rPr lang="en-US" dirty="0" smtClean="0">
                <a:sym typeface="Symbol" pitchFamily="18" charset="2"/>
              </a:rPr>
              <a:t>Resources must be claimed </a:t>
            </a:r>
            <a:r>
              <a:rPr lang="en-US" i="1" dirty="0" smtClean="0">
                <a:sym typeface="Symbol" pitchFamily="18" charset="2"/>
              </a:rPr>
              <a:t>a priori</a:t>
            </a:r>
            <a:r>
              <a:rPr lang="en-US" dirty="0" smtClean="0">
                <a:sym typeface="Symbol" pitchFamily="18" charset="2"/>
              </a:rPr>
              <a:t> in the system</a:t>
            </a:r>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41363" y="404813"/>
            <a:ext cx="8224837" cy="457200"/>
          </a:xfrm>
        </p:spPr>
        <p:txBody>
          <a:bodyPr/>
          <a:lstStyle/>
          <a:p>
            <a:pPr eaLnBrk="1" hangingPunct="1"/>
            <a:r>
              <a:rPr lang="en-US" smtClean="0"/>
              <a:t>Resource-Allocation Graph</a:t>
            </a:r>
          </a:p>
        </p:txBody>
      </p:sp>
      <p:pic>
        <p:nvPicPr>
          <p:cNvPr id="25603" name="Picture 4" descr="7"/>
          <p:cNvPicPr>
            <a:picLocks noChangeAspect="1" noChangeArrowheads="1"/>
          </p:cNvPicPr>
          <p:nvPr/>
        </p:nvPicPr>
        <p:blipFill>
          <a:blip r:embed="rId3"/>
          <a:srcRect/>
          <a:stretch>
            <a:fillRect/>
          </a:stretch>
        </p:blipFill>
        <p:spPr bwMode="auto">
          <a:xfrm>
            <a:off x="2740025" y="1427163"/>
            <a:ext cx="4116388" cy="41719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90563" y="401638"/>
            <a:ext cx="8243887" cy="457200"/>
          </a:xfrm>
        </p:spPr>
        <p:txBody>
          <a:bodyPr/>
          <a:lstStyle/>
          <a:p>
            <a:pPr eaLnBrk="1" hangingPunct="1"/>
            <a:r>
              <a:rPr lang="en-US" sz="2800" smtClean="0"/>
              <a:t>Unsafe State In Resource-Allocation Graph</a:t>
            </a:r>
          </a:p>
        </p:txBody>
      </p:sp>
      <p:pic>
        <p:nvPicPr>
          <p:cNvPr id="26627" name="Picture 4" descr="7"/>
          <p:cNvPicPr>
            <a:picLocks noChangeAspect="1" noChangeArrowheads="1"/>
          </p:cNvPicPr>
          <p:nvPr/>
        </p:nvPicPr>
        <p:blipFill>
          <a:blip r:embed="rId3"/>
          <a:srcRect/>
          <a:stretch>
            <a:fillRect/>
          </a:stretch>
        </p:blipFill>
        <p:spPr bwMode="auto">
          <a:xfrm>
            <a:off x="2384425" y="1230313"/>
            <a:ext cx="4337050" cy="4395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30288" y="277813"/>
            <a:ext cx="7656512" cy="576262"/>
          </a:xfrm>
        </p:spPr>
        <p:txBody>
          <a:bodyPr/>
          <a:lstStyle/>
          <a:p>
            <a:pPr eaLnBrk="1" hangingPunct="1"/>
            <a:r>
              <a:rPr lang="en-US" smtClean="0"/>
              <a:t>Resource-Allocation Graph Algorithm</a:t>
            </a:r>
          </a:p>
        </p:txBody>
      </p:sp>
      <p:sp>
        <p:nvSpPr>
          <p:cNvPr id="27651" name="Rectangle 3"/>
          <p:cNvSpPr>
            <a:spLocks noGrp="1" noChangeArrowheads="1"/>
          </p:cNvSpPr>
          <p:nvPr>
            <p:ph type="body" idx="1"/>
          </p:nvPr>
        </p:nvSpPr>
        <p:spPr>
          <a:xfrm>
            <a:off x="806450" y="1392238"/>
            <a:ext cx="7675563" cy="4303712"/>
          </a:xfrm>
        </p:spPr>
        <p:txBody>
          <a:bodyPr/>
          <a:lstStyle/>
          <a:p>
            <a:r>
              <a:rPr lang="en-US" smtClean="0"/>
              <a:t>Suppose that process</a:t>
            </a:r>
            <a:r>
              <a:rPr lang="en-US" i="1" smtClean="0"/>
              <a:t> P</a:t>
            </a:r>
            <a:r>
              <a:rPr lang="en-US" i="1" baseline="-25000" smtClean="0"/>
              <a:t>i</a:t>
            </a:r>
            <a:r>
              <a:rPr lang="en-US" smtClean="0"/>
              <a:t> requests a resource </a:t>
            </a:r>
            <a:r>
              <a:rPr lang="en-US" i="1" smtClean="0">
                <a:sym typeface="Symbol" pitchFamily="18" charset="2"/>
              </a:rPr>
              <a:t>R</a:t>
            </a:r>
            <a:r>
              <a:rPr lang="en-US" i="1" baseline="-25000" smtClean="0">
                <a:sym typeface="Symbol" pitchFamily="18" charset="2"/>
              </a:rPr>
              <a:t>j</a:t>
            </a:r>
          </a:p>
          <a:p>
            <a:endParaRPr lang="en-US" i="1" baseline="-25000" smtClean="0">
              <a:sym typeface="Symbol" pitchFamily="18" charset="2"/>
            </a:endParaRPr>
          </a:p>
          <a:p>
            <a:r>
              <a:rPr lang="en-US" smtClean="0">
                <a:sym typeface="Symbol" pitchFamily="18" charset="2"/>
              </a:rPr>
              <a:t>The request can be granted only if converting the request edge to an assignment edge does not result in the formation of a cycle in the resource allocation graph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Chapter Objectives</a:t>
            </a:r>
          </a:p>
        </p:txBody>
      </p:sp>
      <p:sp>
        <p:nvSpPr>
          <p:cNvPr id="5123" name="Rectangle 3"/>
          <p:cNvSpPr>
            <a:spLocks noGrp="1" noChangeArrowheads="1"/>
          </p:cNvSpPr>
          <p:nvPr>
            <p:ph type="body" idx="1"/>
          </p:nvPr>
        </p:nvSpPr>
        <p:spPr>
          <a:xfrm>
            <a:off x="806450" y="1233488"/>
            <a:ext cx="7607300" cy="4500562"/>
          </a:xfrm>
        </p:spPr>
        <p:txBody>
          <a:bodyPr/>
          <a:lstStyle/>
          <a:p>
            <a:r>
              <a:rPr lang="en-US" smtClean="0"/>
              <a:t>To develop a description of deadlocks, which prevent sets of concurrent processes from completing their tasks</a:t>
            </a:r>
          </a:p>
          <a:p>
            <a:endParaRPr lang="en-US" smtClean="0"/>
          </a:p>
          <a:p>
            <a:r>
              <a:rPr lang="en-US" smtClean="0"/>
              <a:t>To present a number of different methods for preventing or avoiding deadlocks in a computer system</a:t>
            </a:r>
          </a:p>
          <a:p>
            <a:pPr>
              <a:buSzPct val="85000"/>
              <a:buFont typeface="Monotype Sorts" charset="2"/>
              <a:buNone/>
            </a:pPr>
            <a:endParaRPr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277813"/>
            <a:ext cx="7772400" cy="576262"/>
          </a:xfrm>
        </p:spPr>
        <p:txBody>
          <a:bodyPr/>
          <a:lstStyle/>
          <a:p>
            <a:pPr eaLnBrk="1" hangingPunct="1"/>
            <a:r>
              <a:rPr lang="en-US" smtClean="0"/>
              <a:t>Banker’s Algorithm</a:t>
            </a:r>
          </a:p>
        </p:txBody>
      </p:sp>
      <p:sp>
        <p:nvSpPr>
          <p:cNvPr id="28675" name="Rectangle 3"/>
          <p:cNvSpPr>
            <a:spLocks noGrp="1" noChangeArrowheads="1"/>
          </p:cNvSpPr>
          <p:nvPr>
            <p:ph type="body" idx="1"/>
          </p:nvPr>
        </p:nvSpPr>
        <p:spPr>
          <a:xfrm>
            <a:off x="827088" y="1397000"/>
            <a:ext cx="7448550" cy="4441825"/>
          </a:xfrm>
        </p:spPr>
        <p:txBody>
          <a:bodyPr/>
          <a:lstStyle/>
          <a:p>
            <a:r>
              <a:rPr lang="en-US" dirty="0" smtClean="0"/>
              <a:t>Multiple instances</a:t>
            </a:r>
            <a:br>
              <a:rPr lang="en-US" dirty="0" smtClean="0"/>
            </a:br>
            <a:endParaRPr lang="en-US" dirty="0" smtClean="0"/>
          </a:p>
          <a:p>
            <a:r>
              <a:rPr lang="en-US" dirty="0" smtClean="0"/>
              <a:t>Each process must provide their priori claim maximum use.</a:t>
            </a:r>
            <a:br>
              <a:rPr lang="en-US" dirty="0" smtClean="0"/>
            </a:br>
            <a:endParaRPr lang="en-US" dirty="0" smtClean="0"/>
          </a:p>
          <a:p>
            <a:r>
              <a:rPr lang="en-US" dirty="0" smtClean="0"/>
              <a:t>When a process requests a resource it may have to wait.</a:t>
            </a:r>
            <a:br>
              <a:rPr lang="en-US" dirty="0" smtClean="0"/>
            </a:br>
            <a:endParaRPr lang="en-US" dirty="0" smtClean="0"/>
          </a:p>
          <a:p>
            <a:r>
              <a:rPr lang="en-US" dirty="0" smtClean="0"/>
              <a:t>When a process gets all its resources it must return them in a finite amount of time.</a:t>
            </a:r>
          </a:p>
          <a:p>
            <a:r>
              <a:rPr lang="en-US" dirty="0" smtClean="0"/>
              <a:t>The name is used because the algorithm could be used in a banking system to ensure that the bank never allocated its available cash in such a way that it could not longer satisfy the needs of all its customers.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01713" y="422275"/>
            <a:ext cx="7586662" cy="431800"/>
          </a:xfrm>
        </p:spPr>
        <p:txBody>
          <a:bodyPr/>
          <a:lstStyle/>
          <a:p>
            <a:pPr eaLnBrk="1" hangingPunct="1"/>
            <a:r>
              <a:rPr lang="en-US" sz="2800" smtClean="0"/>
              <a:t>Data Structures for the Banker’s Algorithm </a:t>
            </a:r>
          </a:p>
        </p:txBody>
      </p:sp>
      <p:sp>
        <p:nvSpPr>
          <p:cNvPr id="29699" name="Rectangle 3"/>
          <p:cNvSpPr>
            <a:spLocks noGrp="1" noChangeArrowheads="1"/>
          </p:cNvSpPr>
          <p:nvPr>
            <p:ph type="body" idx="1"/>
          </p:nvPr>
        </p:nvSpPr>
        <p:spPr>
          <a:xfrm>
            <a:off x="1192213" y="1843088"/>
            <a:ext cx="7370762" cy="4387850"/>
          </a:xfrm>
        </p:spPr>
        <p:txBody>
          <a:bodyPr/>
          <a:lstStyle/>
          <a:p>
            <a:r>
              <a:rPr lang="en-US" b="1" smtClean="0"/>
              <a:t>Available</a:t>
            </a:r>
            <a:r>
              <a:rPr lang="en-US" i="1" smtClean="0"/>
              <a:t>:</a:t>
            </a:r>
            <a:r>
              <a:rPr lang="en-US" smtClean="0"/>
              <a:t>  Vector of length </a:t>
            </a:r>
            <a:r>
              <a:rPr lang="en-US" i="1" smtClean="0"/>
              <a:t>m</a:t>
            </a:r>
            <a:r>
              <a:rPr lang="en-US" smtClean="0"/>
              <a:t>. If available [</a:t>
            </a:r>
            <a:r>
              <a:rPr lang="en-US" i="1" smtClean="0"/>
              <a:t>j</a:t>
            </a:r>
            <a:r>
              <a:rPr lang="en-US" smtClean="0"/>
              <a:t>] = </a:t>
            </a:r>
            <a:r>
              <a:rPr lang="en-US" i="1" smtClean="0"/>
              <a:t>k</a:t>
            </a:r>
            <a:r>
              <a:rPr lang="en-US" smtClean="0"/>
              <a:t>, there are</a:t>
            </a:r>
            <a:r>
              <a:rPr lang="en-US" i="1" smtClean="0"/>
              <a:t> k</a:t>
            </a:r>
            <a:r>
              <a:rPr lang="en-US" smtClean="0"/>
              <a:t> instances of resource type </a:t>
            </a:r>
            <a:r>
              <a:rPr lang="en-US" i="1" smtClean="0"/>
              <a:t>R</a:t>
            </a:r>
            <a:r>
              <a:rPr lang="en-US" i="1" baseline="-25000" smtClean="0"/>
              <a:t>j</a:t>
            </a:r>
            <a:r>
              <a:rPr lang="en-US" baseline="-25000" smtClean="0"/>
              <a:t>  </a:t>
            </a:r>
            <a:r>
              <a:rPr lang="en-US" smtClean="0"/>
              <a:t>available</a:t>
            </a:r>
          </a:p>
          <a:p>
            <a:endParaRPr lang="en-US" sz="800" smtClean="0"/>
          </a:p>
          <a:p>
            <a:r>
              <a:rPr lang="en-US" b="1" smtClean="0">
                <a:solidFill>
                  <a:srgbClr val="000000"/>
                </a:solidFill>
              </a:rPr>
              <a:t>Max</a:t>
            </a:r>
            <a:r>
              <a:rPr lang="en-US" i="1" smtClean="0"/>
              <a:t>: n x m</a:t>
            </a:r>
            <a:r>
              <a:rPr lang="en-US" smtClean="0"/>
              <a:t> matrix.  If </a:t>
            </a:r>
            <a:r>
              <a:rPr lang="en-US" i="1" smtClean="0"/>
              <a:t>Max </a:t>
            </a:r>
            <a:r>
              <a:rPr lang="en-US" smtClean="0"/>
              <a:t>[</a:t>
            </a:r>
            <a:r>
              <a:rPr lang="en-US" i="1" smtClean="0"/>
              <a:t>i,j</a:t>
            </a:r>
            <a:r>
              <a:rPr lang="en-US" smtClean="0"/>
              <a:t>] = </a:t>
            </a:r>
            <a:r>
              <a:rPr lang="en-US" i="1" smtClean="0"/>
              <a:t>k</a:t>
            </a:r>
            <a:r>
              <a:rPr lang="en-US" smtClean="0"/>
              <a:t>, then process </a:t>
            </a:r>
            <a:r>
              <a:rPr lang="en-US" i="1" smtClean="0"/>
              <a:t>P</a:t>
            </a:r>
            <a:r>
              <a:rPr lang="en-US" i="1" baseline="-25000" smtClean="0"/>
              <a:t>i</a:t>
            </a:r>
            <a:r>
              <a:rPr lang="en-US" i="1" smtClean="0"/>
              <a:t> </a:t>
            </a:r>
            <a:r>
              <a:rPr lang="en-US" smtClean="0"/>
              <a:t>may request at most</a:t>
            </a:r>
            <a:r>
              <a:rPr lang="en-US" i="1" smtClean="0"/>
              <a:t> k </a:t>
            </a:r>
            <a:r>
              <a:rPr lang="en-US" smtClean="0"/>
              <a:t>instances of resource type </a:t>
            </a:r>
            <a:r>
              <a:rPr lang="en-US" i="1" smtClean="0"/>
              <a:t>R</a:t>
            </a:r>
            <a:r>
              <a:rPr lang="en-US" i="1" baseline="-25000" smtClean="0"/>
              <a:t>j</a:t>
            </a:r>
          </a:p>
          <a:p>
            <a:endParaRPr lang="en-US" sz="800" i="1" baseline="-25000" smtClean="0"/>
          </a:p>
          <a:p>
            <a:r>
              <a:rPr lang="en-US" b="1" smtClean="0">
                <a:solidFill>
                  <a:srgbClr val="000000"/>
                </a:solidFill>
              </a:rPr>
              <a:t>Allocation</a:t>
            </a:r>
            <a:r>
              <a:rPr lang="en-US" i="1" smtClean="0"/>
              <a:t>:  n </a:t>
            </a:r>
            <a:r>
              <a:rPr lang="en-US" smtClean="0"/>
              <a:t>x</a:t>
            </a:r>
            <a:r>
              <a:rPr lang="en-US" i="1" smtClean="0"/>
              <a:t> m</a:t>
            </a:r>
            <a:r>
              <a:rPr lang="en-US" smtClean="0"/>
              <a:t> matrix.  If Allocation[</a:t>
            </a:r>
            <a:r>
              <a:rPr lang="en-US" i="1" smtClean="0"/>
              <a:t>i,j</a:t>
            </a:r>
            <a:r>
              <a:rPr lang="en-US" smtClean="0"/>
              <a:t>] = </a:t>
            </a:r>
            <a:r>
              <a:rPr lang="en-US" i="1" smtClean="0"/>
              <a:t>k</a:t>
            </a:r>
            <a:r>
              <a:rPr lang="en-US" smtClean="0"/>
              <a:t> then</a:t>
            </a:r>
            <a:r>
              <a:rPr lang="en-US" i="1" smtClean="0"/>
              <a:t> P</a:t>
            </a:r>
            <a:r>
              <a:rPr lang="en-US" i="1" baseline="-25000" smtClean="0"/>
              <a:t>i</a:t>
            </a:r>
            <a:r>
              <a:rPr lang="en-US" smtClean="0"/>
              <a:t> is currently allocated </a:t>
            </a:r>
            <a:r>
              <a:rPr lang="en-US" i="1" smtClean="0"/>
              <a:t>k</a:t>
            </a:r>
            <a:r>
              <a:rPr lang="en-US" smtClean="0"/>
              <a:t> instances of </a:t>
            </a:r>
            <a:r>
              <a:rPr lang="en-US" i="1" smtClean="0"/>
              <a:t>R</a:t>
            </a:r>
            <a:r>
              <a:rPr lang="en-US" i="1" baseline="-25000" smtClean="0"/>
              <a:t>j</a:t>
            </a:r>
          </a:p>
          <a:p>
            <a:endParaRPr lang="en-US" sz="800" i="1" baseline="-25000" smtClean="0"/>
          </a:p>
          <a:p>
            <a:r>
              <a:rPr lang="en-US" b="1" smtClean="0">
                <a:solidFill>
                  <a:srgbClr val="000000"/>
                </a:solidFill>
              </a:rPr>
              <a:t>Need</a:t>
            </a:r>
            <a:r>
              <a:rPr lang="en-US" i="1" smtClean="0"/>
              <a:t>:  n </a:t>
            </a:r>
            <a:r>
              <a:rPr lang="en-US" smtClean="0"/>
              <a:t>x</a:t>
            </a:r>
            <a:r>
              <a:rPr lang="en-US" i="1" smtClean="0"/>
              <a:t> m</a:t>
            </a:r>
            <a:r>
              <a:rPr lang="en-US" smtClean="0"/>
              <a:t> matrix. If </a:t>
            </a:r>
            <a:r>
              <a:rPr lang="en-US" i="1" smtClean="0"/>
              <a:t>Need</a:t>
            </a:r>
            <a:r>
              <a:rPr lang="en-US" smtClean="0"/>
              <a:t>[</a:t>
            </a:r>
            <a:r>
              <a:rPr lang="en-US" i="1" smtClean="0"/>
              <a:t>i,j</a:t>
            </a:r>
            <a:r>
              <a:rPr lang="en-US" smtClean="0"/>
              <a:t>] =</a:t>
            </a:r>
            <a:r>
              <a:rPr lang="en-US" i="1" smtClean="0"/>
              <a:t> k</a:t>
            </a:r>
            <a:r>
              <a:rPr lang="en-US" smtClean="0"/>
              <a:t>, then</a:t>
            </a:r>
            <a:r>
              <a:rPr lang="en-US" i="1" smtClean="0"/>
              <a:t> P</a:t>
            </a:r>
            <a:r>
              <a:rPr lang="en-US" i="1" baseline="-25000" smtClean="0"/>
              <a:t>i</a:t>
            </a:r>
            <a:r>
              <a:rPr lang="en-US" smtClean="0"/>
              <a:t> may need </a:t>
            </a:r>
            <a:r>
              <a:rPr lang="en-US" i="1" smtClean="0"/>
              <a:t>k</a:t>
            </a:r>
            <a:r>
              <a:rPr lang="en-US" smtClean="0"/>
              <a:t> more instances of </a:t>
            </a:r>
            <a:r>
              <a:rPr lang="en-US" i="1" smtClean="0"/>
              <a:t>R</a:t>
            </a:r>
            <a:r>
              <a:rPr lang="en-US" i="1" baseline="-25000" smtClean="0"/>
              <a:t>j</a:t>
            </a:r>
            <a:r>
              <a:rPr lang="en-US" baseline="-25000" smtClean="0"/>
              <a:t> </a:t>
            </a:r>
            <a:r>
              <a:rPr lang="en-US" smtClean="0"/>
              <a:t>to complete its task</a:t>
            </a:r>
          </a:p>
          <a:p>
            <a:pPr lvl="2">
              <a:buFont typeface="Webdings" pitchFamily="18" charset="2"/>
              <a:buNone/>
            </a:pPr>
            <a:r>
              <a:rPr lang="en-US" smtClean="0"/>
              <a:t/>
            </a:r>
            <a:br>
              <a:rPr lang="en-US" smtClean="0"/>
            </a:br>
            <a:r>
              <a:rPr lang="en-US" i="1" smtClean="0"/>
              <a:t>Need</a:t>
            </a:r>
            <a:r>
              <a:rPr lang="en-US" smtClean="0"/>
              <a:t> [</a:t>
            </a:r>
            <a:r>
              <a:rPr lang="en-US" i="1" smtClean="0"/>
              <a:t>i,j]</a:t>
            </a:r>
            <a:r>
              <a:rPr lang="en-US" smtClean="0"/>
              <a:t> = </a:t>
            </a:r>
            <a:r>
              <a:rPr lang="en-US" i="1" smtClean="0"/>
              <a:t>Max</a:t>
            </a:r>
            <a:r>
              <a:rPr lang="en-US" smtClean="0"/>
              <a:t>[</a:t>
            </a:r>
            <a:r>
              <a:rPr lang="en-US" i="1" smtClean="0"/>
              <a:t>i,j</a:t>
            </a:r>
            <a:r>
              <a:rPr lang="en-US" smtClean="0"/>
              <a:t>] – </a:t>
            </a:r>
            <a:r>
              <a:rPr lang="en-US" i="1" smtClean="0"/>
              <a:t>Allocation</a:t>
            </a:r>
            <a:r>
              <a:rPr lang="en-US" smtClean="0"/>
              <a:t> [</a:t>
            </a:r>
            <a:r>
              <a:rPr lang="en-US" i="1" smtClean="0"/>
              <a:t>i,j</a:t>
            </a:r>
            <a:r>
              <a:rPr lang="en-US" smtClean="0"/>
              <a:t>]</a:t>
            </a:r>
          </a:p>
        </p:txBody>
      </p:sp>
      <p:sp>
        <p:nvSpPr>
          <p:cNvPr id="29700" name="Text Box 4"/>
          <p:cNvSpPr txBox="1">
            <a:spLocks noChangeArrowheads="1"/>
          </p:cNvSpPr>
          <p:nvPr/>
        </p:nvSpPr>
        <p:spPr bwMode="auto">
          <a:xfrm>
            <a:off x="809625" y="1408113"/>
            <a:ext cx="6934200" cy="366712"/>
          </a:xfrm>
          <a:prstGeom prst="rect">
            <a:avLst/>
          </a:prstGeom>
          <a:noFill/>
          <a:ln w="9525">
            <a:noFill/>
            <a:miter lim="800000"/>
            <a:headEnd/>
            <a:tailEnd/>
          </a:ln>
        </p:spPr>
        <p:txBody>
          <a:bodyPr wrap="none" anchor="ctr">
            <a:spAutoFit/>
          </a:bodyPr>
          <a:lstStyle/>
          <a:p>
            <a:pPr>
              <a:spcBef>
                <a:spcPct val="50000"/>
              </a:spcBef>
            </a:pPr>
            <a:r>
              <a:rPr lang="en-US">
                <a:latin typeface="Helvetica" pitchFamily="34" charset="0"/>
              </a:rPr>
              <a:t>Let </a:t>
            </a:r>
            <a:r>
              <a:rPr lang="en-US" i="1">
                <a:latin typeface="Helvetica" pitchFamily="34" charset="0"/>
              </a:rPr>
              <a:t>n</a:t>
            </a:r>
            <a:r>
              <a:rPr lang="en-US">
                <a:latin typeface="Helvetica" pitchFamily="34" charset="0"/>
              </a:rPr>
              <a:t> = number of processes, and </a:t>
            </a:r>
            <a:r>
              <a:rPr lang="en-US" i="1">
                <a:latin typeface="Helvetica" pitchFamily="34" charset="0"/>
              </a:rPr>
              <a:t>m </a:t>
            </a:r>
            <a:r>
              <a:rPr lang="en-US">
                <a:latin typeface="Helvetica" pitchFamily="34" charset="0"/>
              </a:rPr>
              <a:t>= number of resources types.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Safety Algorithm</a:t>
            </a:r>
          </a:p>
        </p:txBody>
      </p:sp>
      <p:sp>
        <p:nvSpPr>
          <p:cNvPr id="30723" name="Rectangle 3"/>
          <p:cNvSpPr>
            <a:spLocks noGrp="1" noChangeArrowheads="1"/>
          </p:cNvSpPr>
          <p:nvPr>
            <p:ph type="body" idx="1"/>
          </p:nvPr>
        </p:nvSpPr>
        <p:spPr>
          <a:xfrm>
            <a:off x="812800" y="1282700"/>
            <a:ext cx="7372350" cy="5172691"/>
          </a:xfrm>
        </p:spPr>
        <p:txBody>
          <a:bodyPr/>
          <a:lstStyle/>
          <a:p>
            <a:pPr>
              <a:lnSpc>
                <a:spcPct val="90000"/>
              </a:lnSpc>
              <a:buFont typeface="Monotype Sorts" charset="2"/>
              <a:buNone/>
            </a:pPr>
            <a:r>
              <a:rPr lang="en-US" dirty="0" smtClean="0"/>
              <a:t>1.	Let </a:t>
            </a:r>
            <a:r>
              <a:rPr lang="en-US" i="1" dirty="0" smtClean="0">
                <a:solidFill>
                  <a:srgbClr val="000000"/>
                </a:solidFill>
              </a:rPr>
              <a:t>Work </a:t>
            </a:r>
            <a:r>
              <a:rPr lang="en-US" dirty="0" smtClean="0"/>
              <a:t>and </a:t>
            </a:r>
            <a:r>
              <a:rPr lang="en-US" i="1" dirty="0" smtClean="0">
                <a:solidFill>
                  <a:srgbClr val="000000"/>
                </a:solidFill>
              </a:rPr>
              <a:t>Finish</a:t>
            </a:r>
            <a:r>
              <a:rPr lang="en-US" dirty="0" smtClean="0">
                <a:solidFill>
                  <a:srgbClr val="000000"/>
                </a:solidFill>
              </a:rPr>
              <a:t> </a:t>
            </a:r>
            <a:r>
              <a:rPr lang="en-US" dirty="0" smtClean="0"/>
              <a:t>be vectors of length</a:t>
            </a:r>
            <a:r>
              <a:rPr lang="en-US" i="1" dirty="0" smtClean="0"/>
              <a:t> m</a:t>
            </a:r>
            <a:r>
              <a:rPr lang="en-US" dirty="0" smtClean="0"/>
              <a:t> and</a:t>
            </a:r>
            <a:r>
              <a:rPr lang="en-US" i="1" dirty="0" smtClean="0"/>
              <a:t> n</a:t>
            </a:r>
            <a:r>
              <a:rPr lang="en-US" dirty="0" smtClean="0"/>
              <a:t>, respectively.  Initialize:</a:t>
            </a:r>
          </a:p>
          <a:p>
            <a:pPr marL="1543050" lvl="3" indent="-342900">
              <a:lnSpc>
                <a:spcPct val="90000"/>
              </a:lnSpc>
              <a:buFontTx/>
              <a:buNone/>
            </a:pPr>
            <a:r>
              <a:rPr lang="en-US" i="1" dirty="0" smtClean="0"/>
              <a:t>Work </a:t>
            </a:r>
            <a:r>
              <a:rPr lang="en-US" dirty="0" smtClean="0"/>
              <a:t>= </a:t>
            </a:r>
            <a:r>
              <a:rPr lang="en-US" i="1" dirty="0" smtClean="0"/>
              <a:t>Available</a:t>
            </a:r>
          </a:p>
          <a:p>
            <a:pPr marL="1543050" lvl="3" indent="-342900">
              <a:lnSpc>
                <a:spcPct val="90000"/>
              </a:lnSpc>
              <a:buFontTx/>
              <a:buNone/>
            </a:pPr>
            <a:r>
              <a:rPr lang="en-US" i="1" dirty="0" smtClean="0"/>
              <a:t>Finish </a:t>
            </a:r>
            <a:r>
              <a:rPr lang="en-US" dirty="0" smtClean="0"/>
              <a:t>[</a:t>
            </a:r>
            <a:r>
              <a:rPr lang="en-US" i="1" dirty="0" err="1" smtClean="0"/>
              <a:t>i</a:t>
            </a:r>
            <a:r>
              <a:rPr lang="en-US" dirty="0" smtClean="0"/>
              <a:t>] =</a:t>
            </a:r>
            <a:r>
              <a:rPr lang="en-US" i="1" dirty="0" smtClean="0"/>
              <a:t> false </a:t>
            </a:r>
            <a:r>
              <a:rPr lang="en-US" dirty="0" smtClean="0"/>
              <a:t>for</a:t>
            </a:r>
            <a:r>
              <a:rPr lang="en-US" i="1" dirty="0" smtClean="0"/>
              <a:t> </a:t>
            </a:r>
            <a:r>
              <a:rPr lang="en-US" i="1" dirty="0" err="1" smtClean="0"/>
              <a:t>i</a:t>
            </a:r>
            <a:r>
              <a:rPr lang="en-US" dirty="0" smtClean="0"/>
              <a:t> = 0, 1, …, </a:t>
            </a:r>
            <a:r>
              <a:rPr lang="en-US" i="1" dirty="0" smtClean="0"/>
              <a:t>n- </a:t>
            </a:r>
            <a:r>
              <a:rPr lang="en-US" dirty="0" smtClean="0"/>
              <a:t>1</a:t>
            </a:r>
          </a:p>
          <a:p>
            <a:pPr marL="1543050" lvl="3" indent="-342900">
              <a:lnSpc>
                <a:spcPct val="90000"/>
              </a:lnSpc>
              <a:buFontTx/>
              <a:buNone/>
            </a:pPr>
            <a:endParaRPr lang="en-US" sz="800" dirty="0" smtClean="0"/>
          </a:p>
          <a:p>
            <a:pPr>
              <a:lnSpc>
                <a:spcPct val="90000"/>
              </a:lnSpc>
              <a:buFont typeface="Monotype Sorts" charset="2"/>
              <a:buNone/>
            </a:pPr>
            <a:r>
              <a:rPr lang="en-US" dirty="0" smtClean="0"/>
              <a:t>2.	Find an </a:t>
            </a:r>
            <a:r>
              <a:rPr lang="en-US" i="1" dirty="0" err="1" smtClean="0"/>
              <a:t>i</a:t>
            </a:r>
            <a:r>
              <a:rPr lang="en-US" i="1" dirty="0" smtClean="0"/>
              <a:t> </a:t>
            </a:r>
            <a:r>
              <a:rPr lang="en-US" dirty="0" smtClean="0"/>
              <a:t>such that both: </a:t>
            </a:r>
          </a:p>
          <a:p>
            <a:pPr marL="800100" lvl="1" indent="-342900">
              <a:lnSpc>
                <a:spcPct val="90000"/>
              </a:lnSpc>
              <a:buFont typeface="Monotype Sorts" charset="2"/>
              <a:buNone/>
            </a:pPr>
            <a:r>
              <a:rPr lang="en-US" dirty="0" smtClean="0"/>
              <a:t>(a) </a:t>
            </a:r>
            <a:r>
              <a:rPr lang="en-US" i="1" dirty="0" smtClean="0"/>
              <a:t>Finish</a:t>
            </a:r>
            <a:r>
              <a:rPr lang="en-US" dirty="0" smtClean="0"/>
              <a:t> [</a:t>
            </a:r>
            <a:r>
              <a:rPr lang="en-US" i="1" dirty="0" err="1" smtClean="0"/>
              <a:t>i</a:t>
            </a:r>
            <a:r>
              <a:rPr lang="en-US" dirty="0" smtClean="0"/>
              <a:t>] = </a:t>
            </a:r>
            <a:r>
              <a:rPr lang="en-US" i="1" dirty="0" smtClean="0"/>
              <a:t>false</a:t>
            </a:r>
            <a:endParaRPr lang="en-US" dirty="0" smtClean="0"/>
          </a:p>
          <a:p>
            <a:pPr marL="800100" lvl="1" indent="-342900">
              <a:lnSpc>
                <a:spcPct val="90000"/>
              </a:lnSpc>
              <a:buFont typeface="Monotype Sorts" charset="2"/>
              <a:buNone/>
            </a:pPr>
            <a:r>
              <a:rPr lang="en-US" dirty="0" smtClean="0"/>
              <a:t>(b) </a:t>
            </a:r>
            <a:r>
              <a:rPr lang="en-US" i="1" dirty="0" err="1" smtClean="0"/>
              <a:t>Need</a:t>
            </a:r>
            <a:r>
              <a:rPr lang="en-US" i="1" baseline="-25000" dirty="0" err="1" smtClean="0"/>
              <a:t>i</a:t>
            </a:r>
            <a:r>
              <a:rPr lang="en-US" dirty="0" smtClean="0"/>
              <a:t> </a:t>
            </a:r>
            <a:r>
              <a:rPr lang="en-US" dirty="0" smtClean="0">
                <a:sym typeface="Symbol" pitchFamily="18" charset="2"/>
              </a:rPr>
              <a:t> </a:t>
            </a:r>
            <a:r>
              <a:rPr lang="en-US" i="1" dirty="0" smtClean="0">
                <a:sym typeface="Symbol" pitchFamily="18" charset="2"/>
              </a:rPr>
              <a:t>Work</a:t>
            </a:r>
          </a:p>
          <a:p>
            <a:pPr marL="800100" lvl="1" indent="-342900">
              <a:lnSpc>
                <a:spcPct val="90000"/>
              </a:lnSpc>
              <a:buFont typeface="Monotype Sorts" charset="2"/>
              <a:buNone/>
            </a:pPr>
            <a:r>
              <a:rPr lang="en-US" dirty="0" smtClean="0">
                <a:sym typeface="Symbol" pitchFamily="18" charset="2"/>
              </a:rPr>
              <a:t>If no such </a:t>
            </a:r>
            <a:r>
              <a:rPr lang="en-US" i="1" dirty="0" err="1" smtClean="0">
                <a:sym typeface="Symbol" pitchFamily="18" charset="2"/>
              </a:rPr>
              <a:t>i</a:t>
            </a:r>
            <a:r>
              <a:rPr lang="en-US" i="1" dirty="0" smtClean="0">
                <a:sym typeface="Symbol" pitchFamily="18" charset="2"/>
              </a:rPr>
              <a:t> </a:t>
            </a:r>
            <a:r>
              <a:rPr lang="en-US" dirty="0" smtClean="0">
                <a:sym typeface="Symbol" pitchFamily="18" charset="2"/>
              </a:rPr>
              <a:t>exists, go to step 4</a:t>
            </a:r>
          </a:p>
          <a:p>
            <a:pPr marL="800100" lvl="1" indent="-342900">
              <a:lnSpc>
                <a:spcPct val="90000"/>
              </a:lnSpc>
              <a:buFont typeface="Monotype Sorts" charset="2"/>
              <a:buNone/>
            </a:pPr>
            <a:endParaRPr lang="en-US" sz="800" dirty="0" smtClean="0">
              <a:sym typeface="Symbol" pitchFamily="18" charset="2"/>
            </a:endParaRPr>
          </a:p>
          <a:p>
            <a:pPr>
              <a:lnSpc>
                <a:spcPct val="90000"/>
              </a:lnSpc>
              <a:buFont typeface="Monotype Sorts" charset="2"/>
              <a:buNone/>
            </a:pPr>
            <a:r>
              <a:rPr lang="en-US" i="1" dirty="0" smtClean="0"/>
              <a:t>3.  Work</a:t>
            </a:r>
            <a:r>
              <a:rPr lang="en-US" dirty="0" smtClean="0"/>
              <a:t> = </a:t>
            </a:r>
            <a:r>
              <a:rPr lang="en-US" i="1" dirty="0" smtClean="0"/>
              <a:t>Work </a:t>
            </a:r>
            <a:r>
              <a:rPr lang="en-US" dirty="0" smtClean="0"/>
              <a:t>+ </a:t>
            </a:r>
            <a:r>
              <a:rPr lang="en-US" i="1" dirty="0" err="1" smtClean="0"/>
              <a:t>Allocation</a:t>
            </a:r>
            <a:r>
              <a:rPr lang="en-US" i="1" baseline="-25000" dirty="0" err="1" smtClean="0"/>
              <a:t>i</a:t>
            </a:r>
            <a:r>
              <a:rPr lang="en-US" dirty="0" smtClean="0"/>
              <a:t/>
            </a:r>
            <a:br>
              <a:rPr lang="en-US" dirty="0" smtClean="0"/>
            </a:br>
            <a:r>
              <a:rPr lang="en-US" i="1" dirty="0" smtClean="0"/>
              <a:t>Finish</a:t>
            </a:r>
            <a:r>
              <a:rPr lang="en-US" dirty="0" smtClean="0"/>
              <a:t>[</a:t>
            </a:r>
            <a:r>
              <a:rPr lang="en-US" i="1" dirty="0" err="1" smtClean="0"/>
              <a:t>i</a:t>
            </a:r>
            <a:r>
              <a:rPr lang="en-US" dirty="0" smtClean="0"/>
              <a:t>] =</a:t>
            </a:r>
            <a:r>
              <a:rPr lang="en-US" i="1" dirty="0" smtClean="0"/>
              <a:t> true</a:t>
            </a:r>
            <a:r>
              <a:rPr lang="en-US" dirty="0" smtClean="0"/>
              <a:t/>
            </a:r>
            <a:br>
              <a:rPr lang="en-US" dirty="0" smtClean="0"/>
            </a:br>
            <a:r>
              <a:rPr lang="en-US" dirty="0" smtClean="0"/>
              <a:t>go to step 2</a:t>
            </a:r>
          </a:p>
          <a:p>
            <a:pPr>
              <a:lnSpc>
                <a:spcPct val="90000"/>
              </a:lnSpc>
            </a:pPr>
            <a:endParaRPr lang="en-US" sz="800" dirty="0" smtClean="0"/>
          </a:p>
          <a:p>
            <a:pPr>
              <a:lnSpc>
                <a:spcPct val="90000"/>
              </a:lnSpc>
              <a:buFont typeface="Monotype Sorts" charset="2"/>
              <a:buAutoNum type="arabicPeriod" startAt="4"/>
            </a:pPr>
            <a:r>
              <a:rPr lang="en-US" dirty="0" smtClean="0"/>
              <a:t>If </a:t>
            </a:r>
            <a:r>
              <a:rPr lang="en-US" i="1" dirty="0" smtClean="0"/>
              <a:t>Finish</a:t>
            </a:r>
            <a:r>
              <a:rPr lang="en-US" dirty="0" smtClean="0"/>
              <a:t> [</a:t>
            </a:r>
            <a:r>
              <a:rPr lang="en-US" i="1" dirty="0" err="1" smtClean="0"/>
              <a:t>i</a:t>
            </a:r>
            <a:r>
              <a:rPr lang="en-US" dirty="0" smtClean="0"/>
              <a:t>] == true for all </a:t>
            </a:r>
            <a:r>
              <a:rPr lang="en-US" i="1" dirty="0" err="1" smtClean="0"/>
              <a:t>i</a:t>
            </a:r>
            <a:r>
              <a:rPr lang="en-US" dirty="0" smtClean="0"/>
              <a:t>, then the system is in a safe state</a:t>
            </a:r>
          </a:p>
          <a:p>
            <a:pPr>
              <a:lnSpc>
                <a:spcPct val="90000"/>
              </a:lnSpc>
              <a:buFont typeface="Monotype Sorts" charset="2"/>
              <a:buAutoNum type="arabicPeriod" startAt="4"/>
            </a:pPr>
            <a:endParaRPr lang="en-US" dirty="0"/>
          </a:p>
          <a:p>
            <a:pPr>
              <a:lnSpc>
                <a:spcPct val="90000"/>
              </a:lnSpc>
              <a:buFont typeface="Monotype Sorts" charset="2"/>
              <a:buAutoNum type="arabicPeriod" startAt="4"/>
            </a:pPr>
            <a:r>
              <a:rPr lang="en-US" dirty="0" smtClean="0"/>
              <a:t>This algorithm may require an order of m x n</a:t>
            </a:r>
            <a:r>
              <a:rPr lang="en-US" baseline="30000" dirty="0" smtClean="0"/>
              <a:t>2</a:t>
            </a:r>
            <a:r>
              <a:rPr lang="en-US" dirty="0" smtClean="0"/>
              <a:t> operations to determine whether a state is safe.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73138" y="404813"/>
            <a:ext cx="7924800" cy="457200"/>
          </a:xfrm>
        </p:spPr>
        <p:txBody>
          <a:bodyPr/>
          <a:lstStyle/>
          <a:p>
            <a:pPr eaLnBrk="1" hangingPunct="1"/>
            <a:r>
              <a:rPr lang="en-US" sz="2800" smtClean="0"/>
              <a:t>Resource-Request Algorithm for Process </a:t>
            </a:r>
            <a:r>
              <a:rPr lang="en-US" sz="2800" i="1" smtClean="0"/>
              <a:t>P</a:t>
            </a:r>
            <a:r>
              <a:rPr lang="en-US" sz="2800" i="1" baseline="-25000" smtClean="0"/>
              <a:t>i</a:t>
            </a:r>
            <a:endParaRPr lang="en-US" sz="2800" smtClean="0"/>
          </a:p>
        </p:txBody>
      </p:sp>
      <p:sp>
        <p:nvSpPr>
          <p:cNvPr id="31747" name="Rectangle 3"/>
          <p:cNvSpPr>
            <a:spLocks noGrp="1" noChangeArrowheads="1"/>
          </p:cNvSpPr>
          <p:nvPr>
            <p:ph type="body" idx="1"/>
          </p:nvPr>
        </p:nvSpPr>
        <p:spPr>
          <a:xfrm>
            <a:off x="822325" y="1271588"/>
            <a:ext cx="7642225" cy="4686300"/>
          </a:xfrm>
        </p:spPr>
        <p:txBody>
          <a:bodyPr/>
          <a:lstStyle/>
          <a:p>
            <a:pPr>
              <a:lnSpc>
                <a:spcPct val="90000"/>
              </a:lnSpc>
              <a:buFont typeface="Monotype Sorts" charset="2"/>
              <a:buNone/>
            </a:pPr>
            <a:r>
              <a:rPr lang="en-US" i="1" smtClean="0"/>
              <a:t>     Request</a:t>
            </a:r>
            <a:r>
              <a:rPr lang="en-US" smtClean="0"/>
              <a:t> = request vector for process </a:t>
            </a:r>
            <a:r>
              <a:rPr lang="en-US" i="1" smtClean="0"/>
              <a:t>P</a:t>
            </a:r>
            <a:r>
              <a:rPr lang="en-US" i="1" baseline="-25000" smtClean="0"/>
              <a:t>i</a:t>
            </a:r>
            <a:r>
              <a:rPr lang="en-US" smtClean="0"/>
              <a:t>.  If </a:t>
            </a:r>
            <a:r>
              <a:rPr lang="en-US" i="1" smtClean="0"/>
              <a:t>Request</a:t>
            </a:r>
            <a:r>
              <a:rPr lang="en-US" i="1" baseline="-25000" smtClean="0"/>
              <a:t>i</a:t>
            </a:r>
            <a:r>
              <a:rPr lang="en-US" baseline="-25000" smtClean="0"/>
              <a:t> </a:t>
            </a:r>
            <a:r>
              <a:rPr lang="en-US" smtClean="0"/>
              <a:t>[</a:t>
            </a:r>
            <a:r>
              <a:rPr lang="en-US" i="1" smtClean="0"/>
              <a:t>j</a:t>
            </a:r>
            <a:r>
              <a:rPr lang="en-US" smtClean="0"/>
              <a:t>] = </a:t>
            </a:r>
            <a:r>
              <a:rPr lang="en-US" i="1" smtClean="0"/>
              <a:t>k</a:t>
            </a:r>
            <a:r>
              <a:rPr lang="en-US" smtClean="0"/>
              <a:t> then process </a:t>
            </a:r>
            <a:r>
              <a:rPr lang="en-US" i="1" smtClean="0"/>
              <a:t>P</a:t>
            </a:r>
            <a:r>
              <a:rPr lang="en-US" i="1" baseline="-25000" smtClean="0"/>
              <a:t>i</a:t>
            </a:r>
            <a:r>
              <a:rPr lang="en-US" smtClean="0"/>
              <a:t> wants </a:t>
            </a:r>
            <a:r>
              <a:rPr lang="en-US" i="1" smtClean="0"/>
              <a:t>k</a:t>
            </a:r>
            <a:r>
              <a:rPr lang="en-US" smtClean="0"/>
              <a:t> instances of resource type </a:t>
            </a:r>
            <a:r>
              <a:rPr lang="en-US" i="1" smtClean="0"/>
              <a:t>R</a:t>
            </a:r>
            <a:r>
              <a:rPr lang="en-US" i="1" baseline="-25000" smtClean="0"/>
              <a:t>j</a:t>
            </a:r>
            <a:endParaRPr lang="en-US" baseline="-25000" smtClean="0"/>
          </a:p>
          <a:p>
            <a:pPr lvl="1">
              <a:lnSpc>
                <a:spcPct val="90000"/>
              </a:lnSpc>
              <a:buFont typeface="Monotype Sorts" charset="2"/>
              <a:buNone/>
            </a:pPr>
            <a:r>
              <a:rPr lang="en-US" smtClean="0"/>
              <a:t>1.	If </a:t>
            </a:r>
            <a:r>
              <a:rPr lang="en-US" i="1" smtClean="0"/>
              <a:t>Request</a:t>
            </a:r>
            <a:r>
              <a:rPr lang="en-US" i="1" baseline="-25000" smtClean="0"/>
              <a:t>i</a:t>
            </a:r>
            <a:r>
              <a:rPr lang="en-US" i="1" smtClean="0"/>
              <a:t> </a:t>
            </a:r>
            <a:r>
              <a:rPr lang="en-US" smtClean="0">
                <a:sym typeface="Symbol" pitchFamily="18" charset="2"/>
              </a:rPr>
              <a:t> </a:t>
            </a:r>
            <a:r>
              <a:rPr lang="en-US" i="1" smtClean="0">
                <a:sym typeface="Symbol" pitchFamily="18" charset="2"/>
              </a:rPr>
              <a:t>Need</a:t>
            </a:r>
            <a:r>
              <a:rPr lang="en-US" i="1" baseline="-25000" smtClean="0">
                <a:sym typeface="Symbol" pitchFamily="18" charset="2"/>
              </a:rPr>
              <a:t>i</a:t>
            </a:r>
            <a:r>
              <a:rPr lang="en-US" i="1" smtClean="0">
                <a:sym typeface="Symbol" pitchFamily="18" charset="2"/>
              </a:rPr>
              <a:t> </a:t>
            </a:r>
            <a:r>
              <a:rPr lang="en-US" smtClean="0">
                <a:sym typeface="Symbol" pitchFamily="18" charset="2"/>
              </a:rPr>
              <a:t>go to step 2.  Otherwise, raise error condition, since process has exceeded its maximum claim</a:t>
            </a:r>
          </a:p>
          <a:p>
            <a:pPr lvl="1">
              <a:lnSpc>
                <a:spcPct val="90000"/>
              </a:lnSpc>
              <a:buFont typeface="Monotype Sorts" charset="2"/>
              <a:buNone/>
            </a:pPr>
            <a:r>
              <a:rPr lang="en-US" smtClean="0">
                <a:sym typeface="Symbol" pitchFamily="18" charset="2"/>
              </a:rPr>
              <a:t>2.	If </a:t>
            </a:r>
            <a:r>
              <a:rPr lang="en-US" i="1" smtClean="0"/>
              <a:t>Request</a:t>
            </a:r>
            <a:r>
              <a:rPr lang="en-US" i="1" baseline="-25000" smtClean="0"/>
              <a:t>i</a:t>
            </a:r>
            <a:r>
              <a:rPr lang="en-US" smtClean="0"/>
              <a:t> </a:t>
            </a:r>
            <a:r>
              <a:rPr lang="en-US" smtClean="0">
                <a:sym typeface="Symbol" pitchFamily="18" charset="2"/>
              </a:rPr>
              <a:t> </a:t>
            </a:r>
            <a:r>
              <a:rPr lang="en-US" i="1" smtClean="0">
                <a:sym typeface="Symbol" pitchFamily="18" charset="2"/>
              </a:rPr>
              <a:t>Available</a:t>
            </a:r>
            <a:r>
              <a:rPr lang="en-US" smtClean="0">
                <a:sym typeface="Symbol" pitchFamily="18" charset="2"/>
              </a:rPr>
              <a:t>, go to step 3.  Otherwise </a:t>
            </a:r>
            <a:r>
              <a:rPr lang="en-US" i="1" smtClean="0">
                <a:sym typeface="Symbol" pitchFamily="18" charset="2"/>
              </a:rPr>
              <a:t>P</a:t>
            </a:r>
            <a:r>
              <a:rPr lang="en-US" i="1" baseline="-25000" smtClean="0">
                <a:sym typeface="Symbol" pitchFamily="18" charset="2"/>
              </a:rPr>
              <a:t>i</a:t>
            </a:r>
            <a:r>
              <a:rPr lang="en-US" smtClean="0">
                <a:sym typeface="Symbol" pitchFamily="18" charset="2"/>
              </a:rPr>
              <a:t>  must wait, since resources are not available</a:t>
            </a:r>
          </a:p>
          <a:p>
            <a:pPr lvl="1">
              <a:lnSpc>
                <a:spcPct val="90000"/>
              </a:lnSpc>
              <a:buFont typeface="Monotype Sorts" charset="2"/>
              <a:buNone/>
            </a:pPr>
            <a:r>
              <a:rPr lang="en-US" smtClean="0">
                <a:sym typeface="Symbol" pitchFamily="18" charset="2"/>
              </a:rPr>
              <a:t>3.	Pretend to allocate requested resources to </a:t>
            </a:r>
            <a:r>
              <a:rPr lang="en-US" i="1" smtClean="0">
                <a:sym typeface="Symbol" pitchFamily="18" charset="2"/>
              </a:rPr>
              <a:t>P</a:t>
            </a:r>
            <a:r>
              <a:rPr lang="en-US" i="1" baseline="-25000" smtClean="0">
                <a:sym typeface="Symbol" pitchFamily="18" charset="2"/>
              </a:rPr>
              <a:t>i</a:t>
            </a:r>
            <a:r>
              <a:rPr lang="en-US" smtClean="0">
                <a:sym typeface="Symbol" pitchFamily="18" charset="2"/>
              </a:rPr>
              <a:t> by modifying the state as follows:</a:t>
            </a:r>
          </a:p>
          <a:p>
            <a:pPr lvl="3">
              <a:lnSpc>
                <a:spcPct val="90000"/>
              </a:lnSpc>
              <a:buFontTx/>
              <a:buNone/>
            </a:pPr>
            <a:r>
              <a:rPr lang="en-US" smtClean="0">
                <a:sym typeface="Symbol" pitchFamily="18" charset="2"/>
              </a:rPr>
              <a:t>		</a:t>
            </a:r>
            <a:r>
              <a:rPr lang="en-US" i="1" smtClean="0">
                <a:sym typeface="Symbol" pitchFamily="18" charset="2"/>
              </a:rPr>
              <a:t>Available</a:t>
            </a:r>
            <a:r>
              <a:rPr lang="en-US" smtClean="0">
                <a:sym typeface="Symbol" pitchFamily="18" charset="2"/>
              </a:rPr>
              <a:t> = </a:t>
            </a:r>
            <a:r>
              <a:rPr lang="en-US" i="1" smtClean="0">
                <a:sym typeface="Symbol" pitchFamily="18" charset="2"/>
              </a:rPr>
              <a:t>Available  </a:t>
            </a:r>
            <a:r>
              <a:rPr lang="en-US" smtClean="0">
                <a:sym typeface="Symbol" pitchFamily="18" charset="2"/>
              </a:rPr>
              <a:t>–</a:t>
            </a:r>
            <a:r>
              <a:rPr lang="en-US" i="1" smtClean="0">
                <a:sym typeface="Symbol" pitchFamily="18" charset="2"/>
              </a:rPr>
              <a:t> Request;</a:t>
            </a:r>
          </a:p>
          <a:p>
            <a:pPr lvl="3">
              <a:lnSpc>
                <a:spcPct val="90000"/>
              </a:lnSpc>
              <a:buFontTx/>
              <a:buNone/>
            </a:pPr>
            <a:r>
              <a:rPr lang="en-US" smtClean="0">
                <a:sym typeface="Symbol" pitchFamily="18" charset="2"/>
              </a:rPr>
              <a:t>		</a:t>
            </a:r>
            <a:r>
              <a:rPr lang="en-US" i="1" smtClean="0">
                <a:sym typeface="Symbol" pitchFamily="18" charset="2"/>
              </a:rPr>
              <a:t>Allocation</a:t>
            </a:r>
            <a:r>
              <a:rPr lang="en-US" i="1" baseline="-25000" smtClean="0">
                <a:sym typeface="Symbol" pitchFamily="18" charset="2"/>
              </a:rPr>
              <a:t>i</a:t>
            </a:r>
            <a:r>
              <a:rPr lang="en-US" baseline="-25000" smtClean="0">
                <a:sym typeface="Symbol" pitchFamily="18" charset="2"/>
              </a:rPr>
              <a:t> </a:t>
            </a:r>
            <a:r>
              <a:rPr lang="en-US" smtClean="0">
                <a:sym typeface="Symbol" pitchFamily="18" charset="2"/>
              </a:rPr>
              <a:t>= </a:t>
            </a:r>
            <a:r>
              <a:rPr lang="en-US" i="1" smtClean="0">
                <a:sym typeface="Symbol" pitchFamily="18" charset="2"/>
              </a:rPr>
              <a:t>Allocation</a:t>
            </a:r>
            <a:r>
              <a:rPr lang="en-US" i="1" baseline="-25000" smtClean="0">
                <a:sym typeface="Symbol" pitchFamily="18" charset="2"/>
              </a:rPr>
              <a:t>i</a:t>
            </a:r>
            <a:r>
              <a:rPr lang="en-US" smtClean="0">
                <a:sym typeface="Symbol" pitchFamily="18" charset="2"/>
              </a:rPr>
              <a:t> + </a:t>
            </a:r>
            <a:r>
              <a:rPr lang="en-US" i="1" smtClean="0">
                <a:sym typeface="Symbol" pitchFamily="18" charset="2"/>
              </a:rPr>
              <a:t>Request</a:t>
            </a:r>
            <a:r>
              <a:rPr lang="en-US" i="1" baseline="-25000" smtClean="0">
                <a:sym typeface="Symbol" pitchFamily="18" charset="2"/>
              </a:rPr>
              <a:t>i</a:t>
            </a:r>
            <a:r>
              <a:rPr lang="en-US" smtClean="0">
                <a:sym typeface="Symbol" pitchFamily="18" charset="2"/>
              </a:rPr>
              <a:t>;</a:t>
            </a:r>
          </a:p>
          <a:p>
            <a:pPr lvl="3">
              <a:lnSpc>
                <a:spcPct val="90000"/>
              </a:lnSpc>
              <a:buFontTx/>
              <a:buNone/>
            </a:pPr>
            <a:r>
              <a:rPr lang="en-US" smtClean="0">
                <a:sym typeface="Symbol" pitchFamily="18" charset="2"/>
              </a:rPr>
              <a:t>		</a:t>
            </a:r>
            <a:r>
              <a:rPr lang="en-US" i="1" smtClean="0">
                <a:sym typeface="Symbol" pitchFamily="18" charset="2"/>
              </a:rPr>
              <a:t>Need</a:t>
            </a:r>
            <a:r>
              <a:rPr lang="en-US" i="1" baseline="-25000" smtClean="0">
                <a:sym typeface="Symbol" pitchFamily="18" charset="2"/>
              </a:rPr>
              <a:t>i</a:t>
            </a:r>
            <a:r>
              <a:rPr lang="en-US" i="1" smtClean="0">
                <a:sym typeface="Symbol" pitchFamily="18" charset="2"/>
              </a:rPr>
              <a:t> </a:t>
            </a:r>
            <a:r>
              <a:rPr lang="en-US" smtClean="0">
                <a:sym typeface="Symbol" pitchFamily="18" charset="2"/>
              </a:rPr>
              <a:t>=</a:t>
            </a:r>
            <a:r>
              <a:rPr lang="en-US" i="1" smtClean="0">
                <a:sym typeface="Symbol" pitchFamily="18" charset="2"/>
              </a:rPr>
              <a:t> Need</a:t>
            </a:r>
            <a:r>
              <a:rPr lang="en-US" i="1" baseline="-25000" smtClean="0">
                <a:sym typeface="Symbol" pitchFamily="18" charset="2"/>
              </a:rPr>
              <a:t>i</a:t>
            </a:r>
            <a:r>
              <a:rPr lang="en-US" smtClean="0">
                <a:sym typeface="Symbol" pitchFamily="18" charset="2"/>
              </a:rPr>
              <a:t> – </a:t>
            </a:r>
            <a:r>
              <a:rPr lang="en-US" i="1" smtClean="0">
                <a:sym typeface="Symbol" pitchFamily="18" charset="2"/>
              </a:rPr>
              <a:t>Request</a:t>
            </a:r>
            <a:r>
              <a:rPr lang="en-US" i="1" baseline="-25000" smtClean="0">
                <a:sym typeface="Symbol" pitchFamily="18" charset="2"/>
              </a:rPr>
              <a:t>i</a:t>
            </a:r>
            <a:r>
              <a:rPr lang="en-US" i="1" smtClean="0">
                <a:sym typeface="Symbol" pitchFamily="18" charset="2"/>
              </a:rPr>
              <a:t>;</a:t>
            </a:r>
          </a:p>
          <a:p>
            <a:pPr lvl="2">
              <a:lnSpc>
                <a:spcPct val="90000"/>
              </a:lnSpc>
              <a:buClr>
                <a:srgbClr val="CC6600"/>
              </a:buClr>
              <a:buSzPct val="80000"/>
              <a:buFont typeface="Monotype Sorts" charset="2"/>
              <a:buChar char="l"/>
            </a:pPr>
            <a:r>
              <a:rPr lang="en-US" i="1" smtClean="0">
                <a:sym typeface="Symbol" pitchFamily="18" charset="2"/>
              </a:rPr>
              <a:t>If safe  the resources are allocated to Pi</a:t>
            </a:r>
          </a:p>
          <a:p>
            <a:pPr lvl="2">
              <a:lnSpc>
                <a:spcPct val="90000"/>
              </a:lnSpc>
              <a:buClr>
                <a:srgbClr val="CC6600"/>
              </a:buClr>
              <a:buSzPct val="80000"/>
              <a:buFont typeface="Monotype Sorts" charset="2"/>
              <a:buChar char="l"/>
            </a:pPr>
            <a:r>
              <a:rPr lang="en-US" i="1" smtClean="0">
                <a:sym typeface="Symbol" pitchFamily="18" charset="2"/>
              </a:rPr>
              <a:t>If unsafe  Pi must wait, and the old resource-allocation state is restored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22350" y="277813"/>
            <a:ext cx="7664450" cy="576262"/>
          </a:xfrm>
        </p:spPr>
        <p:txBody>
          <a:bodyPr/>
          <a:lstStyle/>
          <a:p>
            <a:pPr eaLnBrk="1" hangingPunct="1"/>
            <a:r>
              <a:rPr lang="en-US" smtClean="0"/>
              <a:t>Example of Banker’s Algorithm</a:t>
            </a:r>
          </a:p>
        </p:txBody>
      </p:sp>
      <p:sp>
        <p:nvSpPr>
          <p:cNvPr id="32771"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smtClean="0"/>
              <a:t>5 processes </a:t>
            </a:r>
            <a:r>
              <a:rPr lang="en-US" i="1" smtClean="0"/>
              <a:t>P</a:t>
            </a:r>
            <a:r>
              <a:rPr lang="en-US" baseline="-25000" smtClean="0"/>
              <a:t>0  </a:t>
            </a:r>
            <a:r>
              <a:rPr lang="en-US" smtClean="0"/>
              <a:t>through </a:t>
            </a:r>
            <a:r>
              <a:rPr lang="en-US" i="1" smtClean="0"/>
              <a:t>P</a:t>
            </a:r>
            <a:r>
              <a:rPr lang="en-US" baseline="-25000" smtClean="0"/>
              <a:t>4</a:t>
            </a:r>
            <a:r>
              <a:rPr lang="en-US" smtClean="0"/>
              <a:t>; </a:t>
            </a:r>
          </a:p>
          <a:p>
            <a:pPr>
              <a:buFont typeface="Monotype Sorts" charset="2"/>
              <a:buNone/>
              <a:tabLst>
                <a:tab pos="1371600" algn="l"/>
                <a:tab pos="2395538" algn="ctr"/>
                <a:tab pos="3594100" algn="ctr"/>
                <a:tab pos="4805363" algn="ctr"/>
              </a:tabLst>
            </a:pPr>
            <a:r>
              <a:rPr lang="en-US" smtClean="0"/>
              <a:t>      3 resource types:</a:t>
            </a:r>
          </a:p>
          <a:p>
            <a:pPr>
              <a:buFont typeface="Monotype Sorts" charset="2"/>
              <a:buNone/>
              <a:tabLst>
                <a:tab pos="1371600" algn="l"/>
                <a:tab pos="2395538" algn="ctr"/>
                <a:tab pos="3594100" algn="ctr"/>
                <a:tab pos="4805363" algn="ctr"/>
              </a:tabLst>
            </a:pPr>
            <a:r>
              <a:rPr lang="en-US" smtClean="0"/>
              <a:t>              </a:t>
            </a:r>
            <a:r>
              <a:rPr lang="en-US" i="1" smtClean="0"/>
              <a:t>A</a:t>
            </a:r>
            <a:r>
              <a:rPr lang="en-US" smtClean="0"/>
              <a:t> (10 instances),  </a:t>
            </a:r>
            <a:r>
              <a:rPr lang="en-US" i="1" smtClean="0"/>
              <a:t>B</a:t>
            </a:r>
            <a:r>
              <a:rPr lang="en-US" smtClean="0"/>
              <a:t> (5instances), and </a:t>
            </a:r>
            <a:r>
              <a:rPr lang="en-US" i="1" smtClean="0"/>
              <a:t>C</a:t>
            </a:r>
            <a:r>
              <a:rPr lang="en-US" smtClean="0"/>
              <a:t> (7 instances)</a:t>
            </a:r>
          </a:p>
          <a:p>
            <a:pPr>
              <a:buFont typeface="Monotype Sorts" charset="2"/>
              <a:buNone/>
              <a:tabLst>
                <a:tab pos="1371600" algn="l"/>
                <a:tab pos="2395538" algn="ctr"/>
                <a:tab pos="3594100" algn="ctr"/>
                <a:tab pos="4805363" algn="ctr"/>
              </a:tabLst>
            </a:pPr>
            <a:r>
              <a:rPr lang="en-US" smtClean="0"/>
              <a:t> Snapshot at time </a:t>
            </a:r>
            <a:r>
              <a:rPr lang="en-US" i="1" smtClean="0"/>
              <a:t>T</a:t>
            </a:r>
            <a:r>
              <a:rPr lang="en-US" baseline="-25000" smtClean="0"/>
              <a:t>0</a:t>
            </a:r>
            <a:r>
              <a:rPr lang="en-US" smtClean="0"/>
              <a:t>:</a:t>
            </a:r>
          </a:p>
          <a:p>
            <a:pPr>
              <a:buFont typeface="Monotype Sorts" charset="2"/>
              <a:buNone/>
              <a:tabLst>
                <a:tab pos="1371600" algn="l"/>
                <a:tab pos="2395538" algn="ctr"/>
                <a:tab pos="3594100" algn="ctr"/>
                <a:tab pos="4805363" algn="ctr"/>
              </a:tabLst>
            </a:pPr>
            <a:r>
              <a:rPr lang="en-US" smtClean="0"/>
              <a:t>			</a:t>
            </a:r>
            <a:r>
              <a:rPr lang="en-US" i="1" u="sng" smtClean="0"/>
              <a:t>Allocation</a:t>
            </a:r>
            <a:r>
              <a:rPr lang="en-US" i="1" smtClean="0"/>
              <a:t>	  </a:t>
            </a:r>
            <a:r>
              <a:rPr lang="en-US" i="1" u="sng" smtClean="0"/>
              <a:t>Max</a:t>
            </a:r>
            <a:r>
              <a:rPr lang="en-US" i="1" smtClean="0"/>
              <a:t>	</a:t>
            </a:r>
            <a:r>
              <a:rPr lang="en-US" i="1" u="sng" smtClean="0"/>
              <a:t>Available</a:t>
            </a:r>
            <a:endParaRPr lang="en-US" i="1" smtClean="0"/>
          </a:p>
          <a:p>
            <a:pPr>
              <a:buFont typeface="Monotype Sorts" charset="2"/>
              <a:buNone/>
              <a:tabLst>
                <a:tab pos="1371600" algn="l"/>
                <a:tab pos="2395538" algn="ctr"/>
                <a:tab pos="3594100" algn="ctr"/>
                <a:tab pos="4805363" algn="ctr"/>
              </a:tabLst>
            </a:pPr>
            <a:r>
              <a:rPr lang="en-US" i="1" smtClean="0"/>
              <a:t>			A B C	       A B C 	A B C</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0	</a:t>
            </a:r>
            <a:r>
              <a:rPr lang="en-US" smtClean="0"/>
              <a:t>0 1 0	         7 5 3 	3 3 2</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1	</a:t>
            </a:r>
            <a:r>
              <a:rPr lang="en-US" smtClean="0"/>
              <a:t>2 0 0 	        3 2 2  </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2</a:t>
            </a:r>
            <a:r>
              <a:rPr lang="en-US" smtClean="0"/>
              <a:t>	3 0 2 	        9 0 2</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3</a:t>
            </a:r>
            <a:r>
              <a:rPr lang="en-US" smtClean="0"/>
              <a:t>	2 1 1 	        2 2 2</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4</a:t>
            </a:r>
            <a:r>
              <a:rPr lang="en-US" smtClean="0"/>
              <a:t>	0 0 2	         4 3 3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Example (Cont.)</a:t>
            </a:r>
          </a:p>
        </p:txBody>
      </p:sp>
      <p:sp>
        <p:nvSpPr>
          <p:cNvPr id="33795" name="Rectangle 3"/>
          <p:cNvSpPr>
            <a:spLocks noGrp="1" noChangeArrowheads="1"/>
          </p:cNvSpPr>
          <p:nvPr>
            <p:ph type="body" idx="1"/>
          </p:nvPr>
        </p:nvSpPr>
        <p:spPr>
          <a:xfrm>
            <a:off x="868363" y="1293813"/>
            <a:ext cx="7724775" cy="4640262"/>
          </a:xfrm>
        </p:spPr>
        <p:txBody>
          <a:bodyPr/>
          <a:lstStyle/>
          <a:p>
            <a:pPr>
              <a:tabLst>
                <a:tab pos="2452688" algn="l"/>
                <a:tab pos="3492500" algn="ctr"/>
              </a:tabLst>
            </a:pPr>
            <a:r>
              <a:rPr lang="en-US" smtClean="0"/>
              <a:t>The content of the matrix </a:t>
            </a:r>
            <a:r>
              <a:rPr lang="en-US" i="1" smtClean="0"/>
              <a:t>Need</a:t>
            </a:r>
            <a:r>
              <a:rPr lang="en-US" smtClean="0"/>
              <a:t> is defined to be </a:t>
            </a:r>
            <a:r>
              <a:rPr lang="en-US" i="1" smtClean="0"/>
              <a:t>Max</a:t>
            </a:r>
            <a:r>
              <a:rPr lang="en-US" smtClean="0"/>
              <a:t> – </a:t>
            </a:r>
            <a:r>
              <a:rPr lang="en-US" i="1" smtClean="0"/>
              <a:t>Allocation</a:t>
            </a:r>
            <a:endParaRPr lang="en-US" smtClean="0"/>
          </a:p>
          <a:p>
            <a:pPr>
              <a:buFont typeface="Monotype Sorts" charset="2"/>
              <a:buNone/>
              <a:tabLst>
                <a:tab pos="2452688" algn="l"/>
                <a:tab pos="3492500" algn="ctr"/>
              </a:tabLst>
            </a:pPr>
            <a:endParaRPr lang="en-US" smtClean="0"/>
          </a:p>
          <a:p>
            <a:pPr>
              <a:buFont typeface="Monotype Sorts" charset="2"/>
              <a:buNone/>
              <a:tabLst>
                <a:tab pos="2452688" algn="l"/>
                <a:tab pos="3492500" algn="ctr"/>
              </a:tabLst>
            </a:pPr>
            <a:r>
              <a:rPr lang="en-US" smtClean="0"/>
              <a:t>			</a:t>
            </a:r>
            <a:r>
              <a:rPr lang="en-US" i="1" u="sng" smtClean="0"/>
              <a:t>Need</a:t>
            </a:r>
            <a:endParaRPr lang="en-US" u="sng" smtClean="0"/>
          </a:p>
          <a:p>
            <a:pPr>
              <a:buFont typeface="Monotype Sorts" charset="2"/>
              <a:buNone/>
              <a:tabLst>
                <a:tab pos="2452688" algn="l"/>
                <a:tab pos="3492500" algn="ctr"/>
              </a:tabLst>
            </a:pPr>
            <a:r>
              <a:rPr lang="en-US" smtClean="0"/>
              <a:t>			</a:t>
            </a:r>
            <a:r>
              <a:rPr lang="en-US" i="1" smtClean="0"/>
              <a:t>A B C</a:t>
            </a:r>
          </a:p>
          <a:p>
            <a:pPr>
              <a:buFont typeface="Monotype Sorts" charset="2"/>
              <a:buNone/>
              <a:tabLst>
                <a:tab pos="2452688" algn="l"/>
                <a:tab pos="3492500" algn="ctr"/>
              </a:tabLst>
            </a:pPr>
            <a:r>
              <a:rPr lang="en-US" smtClean="0"/>
              <a:t>		 </a:t>
            </a:r>
            <a:r>
              <a:rPr lang="en-US" i="1" smtClean="0"/>
              <a:t>P</a:t>
            </a:r>
            <a:r>
              <a:rPr lang="en-US" baseline="-25000" smtClean="0"/>
              <a:t>0	</a:t>
            </a:r>
            <a:r>
              <a:rPr lang="en-US" smtClean="0"/>
              <a:t>7 4 3 </a:t>
            </a:r>
          </a:p>
          <a:p>
            <a:pPr>
              <a:buFont typeface="Monotype Sorts" charset="2"/>
              <a:buNone/>
              <a:tabLst>
                <a:tab pos="2452688" algn="l"/>
                <a:tab pos="3492500" algn="ctr"/>
              </a:tabLst>
            </a:pPr>
            <a:r>
              <a:rPr lang="en-US" smtClean="0"/>
              <a:t>		 </a:t>
            </a:r>
            <a:r>
              <a:rPr lang="en-US" i="1" smtClean="0"/>
              <a:t>P</a:t>
            </a:r>
            <a:r>
              <a:rPr lang="en-US" baseline="-25000" smtClean="0"/>
              <a:t>1	</a:t>
            </a:r>
            <a:r>
              <a:rPr lang="en-US" smtClean="0"/>
              <a:t>1 2 2 </a:t>
            </a:r>
          </a:p>
          <a:p>
            <a:pPr>
              <a:buFont typeface="Monotype Sorts" charset="2"/>
              <a:buNone/>
              <a:tabLst>
                <a:tab pos="2452688" algn="l"/>
                <a:tab pos="3492500" algn="ctr"/>
              </a:tabLst>
            </a:pPr>
            <a:r>
              <a:rPr lang="en-US" smtClean="0"/>
              <a:t>		 </a:t>
            </a:r>
            <a:r>
              <a:rPr lang="en-US" i="1" smtClean="0"/>
              <a:t>P</a:t>
            </a:r>
            <a:r>
              <a:rPr lang="en-US" baseline="-25000" smtClean="0"/>
              <a:t>2</a:t>
            </a:r>
            <a:r>
              <a:rPr lang="en-US" smtClean="0"/>
              <a:t>	6 0 0 </a:t>
            </a:r>
          </a:p>
          <a:p>
            <a:pPr>
              <a:buFont typeface="Monotype Sorts" charset="2"/>
              <a:buNone/>
              <a:tabLst>
                <a:tab pos="2452688" algn="l"/>
                <a:tab pos="3492500" algn="ctr"/>
              </a:tabLst>
            </a:pPr>
            <a:r>
              <a:rPr lang="en-US" smtClean="0"/>
              <a:t>		 </a:t>
            </a:r>
            <a:r>
              <a:rPr lang="en-US" i="1" smtClean="0"/>
              <a:t>P</a:t>
            </a:r>
            <a:r>
              <a:rPr lang="en-US" baseline="-25000" smtClean="0"/>
              <a:t>3</a:t>
            </a:r>
            <a:r>
              <a:rPr lang="en-US" smtClean="0"/>
              <a:t>	0 1 1</a:t>
            </a:r>
          </a:p>
          <a:p>
            <a:pPr>
              <a:buFont typeface="Monotype Sorts" charset="2"/>
              <a:buNone/>
              <a:tabLst>
                <a:tab pos="2452688" algn="l"/>
                <a:tab pos="3492500" algn="ctr"/>
              </a:tabLst>
            </a:pPr>
            <a:r>
              <a:rPr lang="en-US" smtClean="0"/>
              <a:t>		 </a:t>
            </a:r>
            <a:r>
              <a:rPr lang="en-US" i="1" smtClean="0"/>
              <a:t>P</a:t>
            </a:r>
            <a:r>
              <a:rPr lang="en-US" baseline="-25000" smtClean="0"/>
              <a:t>4</a:t>
            </a:r>
            <a:r>
              <a:rPr lang="en-US" smtClean="0"/>
              <a:t>	4 3 1 </a:t>
            </a:r>
            <a:br>
              <a:rPr lang="en-US" smtClean="0"/>
            </a:br>
            <a:endParaRPr lang="en-US" smtClean="0"/>
          </a:p>
          <a:p>
            <a:pPr>
              <a:tabLst>
                <a:tab pos="2452688" algn="l"/>
                <a:tab pos="3492500" algn="ctr"/>
              </a:tabLst>
            </a:pPr>
            <a:r>
              <a:rPr lang="en-US" smtClean="0"/>
              <a:t>The system is in a safe state since the sequence &lt; </a:t>
            </a:r>
            <a:r>
              <a:rPr lang="en-US" i="1" smtClean="0"/>
              <a:t>P</a:t>
            </a:r>
            <a:r>
              <a:rPr lang="en-US" baseline="-25000" smtClean="0"/>
              <a:t>1</a:t>
            </a:r>
            <a:r>
              <a:rPr lang="en-US" smtClean="0"/>
              <a:t>, </a:t>
            </a:r>
            <a:r>
              <a:rPr lang="en-US" i="1" smtClean="0"/>
              <a:t>P</a:t>
            </a:r>
            <a:r>
              <a:rPr lang="en-US" baseline="-25000" smtClean="0"/>
              <a:t>3</a:t>
            </a:r>
            <a:r>
              <a:rPr lang="en-US" smtClean="0"/>
              <a:t>, </a:t>
            </a:r>
            <a:r>
              <a:rPr lang="en-US" i="1" smtClean="0"/>
              <a:t>P</a:t>
            </a:r>
            <a:r>
              <a:rPr lang="en-US" baseline="-25000" smtClean="0"/>
              <a:t>4</a:t>
            </a:r>
            <a:r>
              <a:rPr lang="en-US" smtClean="0"/>
              <a:t>, </a:t>
            </a:r>
            <a:r>
              <a:rPr lang="en-US" i="1" smtClean="0"/>
              <a:t>P</a:t>
            </a:r>
            <a:r>
              <a:rPr lang="en-US" baseline="-25000" smtClean="0"/>
              <a:t>2</a:t>
            </a:r>
            <a:r>
              <a:rPr lang="en-US" smtClean="0"/>
              <a:t>, </a:t>
            </a:r>
            <a:r>
              <a:rPr lang="en-US" i="1" smtClean="0"/>
              <a:t>P</a:t>
            </a:r>
            <a:r>
              <a:rPr lang="en-US" baseline="-25000" smtClean="0"/>
              <a:t>0</a:t>
            </a:r>
            <a:r>
              <a:rPr lang="en-US" smtClean="0"/>
              <a:t>&gt; satisfies safety criteria</a:t>
            </a:r>
            <a:endParaRPr lang="en-US" baseline="-250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17563" y="277813"/>
            <a:ext cx="7869237" cy="576262"/>
          </a:xfrm>
        </p:spPr>
        <p:txBody>
          <a:bodyPr/>
          <a:lstStyle/>
          <a:p>
            <a:pPr eaLnBrk="1" hangingPunct="1"/>
            <a:r>
              <a:rPr lang="en-US" smtClean="0"/>
              <a:t>Example:  </a:t>
            </a:r>
            <a:r>
              <a:rPr lang="en-US" i="1" smtClean="0"/>
              <a:t>P</a:t>
            </a:r>
            <a:r>
              <a:rPr lang="en-US" baseline="-25000" smtClean="0"/>
              <a:t>1</a:t>
            </a:r>
            <a:r>
              <a:rPr lang="en-US" smtClean="0"/>
              <a:t> Request (1,0,2)</a:t>
            </a:r>
          </a:p>
        </p:txBody>
      </p:sp>
      <p:sp>
        <p:nvSpPr>
          <p:cNvPr id="34819" name="Rectangle 3"/>
          <p:cNvSpPr>
            <a:spLocks noGrp="1" noChangeArrowheads="1"/>
          </p:cNvSpPr>
          <p:nvPr>
            <p:ph type="body" idx="1"/>
          </p:nvPr>
        </p:nvSpPr>
        <p:spPr>
          <a:xfrm>
            <a:off x="833438" y="1292225"/>
            <a:ext cx="7766050" cy="5103813"/>
          </a:xfrm>
        </p:spPr>
        <p:txBody>
          <a:bodyPr/>
          <a:lstStyle/>
          <a:p>
            <a:pPr>
              <a:tabLst>
                <a:tab pos="1544638" algn="l"/>
                <a:tab pos="2452688" algn="ctr"/>
                <a:tab pos="3767138" algn="ctr"/>
                <a:tab pos="5022850" algn="ctr"/>
              </a:tabLst>
            </a:pPr>
            <a:r>
              <a:rPr lang="en-US" smtClean="0"/>
              <a:t>Check that Request </a:t>
            </a:r>
            <a:r>
              <a:rPr lang="en-US" smtClean="0">
                <a:sym typeface="Symbol" pitchFamily="18" charset="2"/>
              </a:rPr>
              <a:t> Available (that is, (1,0,2)  (3,3,2)  true</a:t>
            </a:r>
            <a:endParaRPr lang="en-US" i="1" smtClean="0">
              <a:sym typeface="Symbol" pitchFamily="18" charset="2"/>
            </a:endParaRPr>
          </a:p>
          <a:p>
            <a:pPr>
              <a:buFont typeface="Monotype Sorts" charset="2"/>
              <a:buNone/>
              <a:tabLst>
                <a:tab pos="1544638" algn="l"/>
                <a:tab pos="2452688" algn="ctr"/>
                <a:tab pos="3767138" algn="ctr"/>
                <a:tab pos="5022850" algn="ctr"/>
              </a:tabLst>
            </a:pPr>
            <a:r>
              <a:rPr lang="en-US" i="1" smtClean="0"/>
              <a:t>			</a:t>
            </a:r>
            <a:r>
              <a:rPr lang="en-US" i="1" u="sng" smtClean="0"/>
              <a:t>Allocation</a:t>
            </a:r>
            <a:r>
              <a:rPr lang="en-US" i="1" smtClean="0"/>
              <a:t>	</a:t>
            </a:r>
            <a:r>
              <a:rPr lang="en-US" i="1" u="sng" smtClean="0"/>
              <a:t>Need</a:t>
            </a:r>
            <a:r>
              <a:rPr lang="en-US" i="1" smtClean="0"/>
              <a:t>	</a:t>
            </a:r>
            <a:r>
              <a:rPr lang="en-US" i="1" u="sng" smtClean="0"/>
              <a:t>Available</a:t>
            </a:r>
            <a:endParaRPr lang="en-US" i="1" smtClean="0"/>
          </a:p>
          <a:p>
            <a:pPr>
              <a:buFont typeface="Monotype Sorts" charset="2"/>
              <a:buNone/>
              <a:tabLst>
                <a:tab pos="1544638" algn="l"/>
                <a:tab pos="2452688" algn="ctr"/>
                <a:tab pos="3767138" algn="ctr"/>
                <a:tab pos="5022850" algn="ctr"/>
              </a:tabLst>
            </a:pPr>
            <a:r>
              <a:rPr lang="en-US" i="1" smtClean="0"/>
              <a:t>			A B C	A B C	A B C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0</a:t>
            </a:r>
            <a:r>
              <a:rPr lang="en-US" smtClean="0"/>
              <a:t>	0 1 0 	7 4 3 	2 3 0</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1</a:t>
            </a:r>
            <a:r>
              <a:rPr lang="en-US" smtClean="0"/>
              <a:t>	       3 0 2             0 2 0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2</a:t>
            </a:r>
            <a:r>
              <a:rPr lang="en-US" smtClean="0"/>
              <a:t>	3 0 2 	  6 0 0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3</a:t>
            </a:r>
            <a:r>
              <a:rPr lang="en-US" smtClean="0"/>
              <a:t>	2 1 1 	    0 1 1</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4</a:t>
            </a:r>
            <a:r>
              <a:rPr lang="en-US" smtClean="0"/>
              <a:t>	0 0 2 	    4 3 1 </a:t>
            </a:r>
          </a:p>
          <a:p>
            <a:pPr>
              <a:buFont typeface="Monotype Sorts" charset="2"/>
              <a:buNone/>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Executing safety algorithm shows that sequence &lt; </a:t>
            </a:r>
            <a:r>
              <a:rPr lang="en-US" i="1" smtClean="0"/>
              <a:t>P</a:t>
            </a:r>
            <a:r>
              <a:rPr lang="en-US" baseline="-25000" smtClean="0"/>
              <a:t>1</a:t>
            </a:r>
            <a:r>
              <a:rPr lang="en-US" smtClean="0"/>
              <a:t>, </a:t>
            </a:r>
            <a:r>
              <a:rPr lang="en-US" i="1" smtClean="0"/>
              <a:t>P</a:t>
            </a:r>
            <a:r>
              <a:rPr lang="en-US" baseline="-25000" smtClean="0"/>
              <a:t>3</a:t>
            </a:r>
            <a:r>
              <a:rPr lang="en-US" smtClean="0"/>
              <a:t>, </a:t>
            </a:r>
            <a:r>
              <a:rPr lang="en-US" i="1" smtClean="0"/>
              <a:t>P</a:t>
            </a:r>
            <a:r>
              <a:rPr lang="en-US" baseline="-25000" smtClean="0"/>
              <a:t>4</a:t>
            </a:r>
            <a:r>
              <a:rPr lang="en-US" smtClean="0"/>
              <a:t>, </a:t>
            </a:r>
            <a:r>
              <a:rPr lang="en-US" i="1" smtClean="0"/>
              <a:t>P</a:t>
            </a:r>
            <a:r>
              <a:rPr lang="en-US" baseline="-25000" smtClean="0"/>
              <a:t>0</a:t>
            </a:r>
            <a:r>
              <a:rPr lang="en-US" smtClean="0"/>
              <a:t>, </a:t>
            </a:r>
            <a:r>
              <a:rPr lang="en-US" i="1" smtClean="0"/>
              <a:t>P</a:t>
            </a:r>
            <a:r>
              <a:rPr lang="en-US" baseline="-25000" smtClean="0"/>
              <a:t>2</a:t>
            </a:r>
            <a:r>
              <a:rPr lang="en-US" smtClean="0"/>
              <a:t>&gt; satisfies safety requirement</a:t>
            </a:r>
          </a:p>
          <a:p>
            <a:pPr>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Can request for (3,3,0) by </a:t>
            </a:r>
            <a:r>
              <a:rPr lang="en-US" i="1" smtClean="0"/>
              <a:t>P</a:t>
            </a:r>
            <a:r>
              <a:rPr lang="en-US" baseline="-25000" smtClean="0"/>
              <a:t>4</a:t>
            </a:r>
            <a:r>
              <a:rPr lang="en-US" smtClean="0"/>
              <a:t> be granted?</a:t>
            </a:r>
          </a:p>
          <a:p>
            <a:pPr>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Can request for (0,2,0) by </a:t>
            </a:r>
            <a:r>
              <a:rPr lang="en-US" i="1" smtClean="0"/>
              <a:t>P</a:t>
            </a:r>
            <a:r>
              <a:rPr lang="en-US" baseline="-25000" smtClean="0"/>
              <a:t>0</a:t>
            </a:r>
            <a:r>
              <a:rPr lang="en-US" smtClean="0"/>
              <a:t> be granted?</a:t>
            </a:r>
          </a:p>
          <a:p>
            <a:pPr>
              <a:buFont typeface="Monotype Sorts" charset="2"/>
              <a:buNone/>
              <a:tabLst>
                <a:tab pos="1544638" algn="l"/>
                <a:tab pos="2452688" algn="ctr"/>
                <a:tab pos="3767138" algn="ctr"/>
                <a:tab pos="5022850" algn="ctr"/>
              </a:tabLst>
            </a:pPr>
            <a:endParaRPr 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1413" y="277813"/>
            <a:ext cx="7421562" cy="576262"/>
          </a:xfrm>
        </p:spPr>
        <p:txBody>
          <a:bodyPr/>
          <a:lstStyle/>
          <a:p>
            <a:pPr eaLnBrk="1" hangingPunct="1"/>
            <a:r>
              <a:rPr lang="en-US" smtClean="0"/>
              <a:t>Deadlock Detection</a:t>
            </a:r>
          </a:p>
        </p:txBody>
      </p:sp>
      <p:sp>
        <p:nvSpPr>
          <p:cNvPr id="35843" name="Rectangle 3"/>
          <p:cNvSpPr>
            <a:spLocks noGrp="1" noChangeArrowheads="1"/>
          </p:cNvSpPr>
          <p:nvPr>
            <p:ph type="body" idx="1"/>
          </p:nvPr>
        </p:nvSpPr>
        <p:spPr/>
        <p:txBody>
          <a:bodyPr/>
          <a:lstStyle/>
          <a:p>
            <a:r>
              <a:rPr lang="en-US" dirty="0" smtClean="0"/>
              <a:t>In cases the system does not incorporate deadlock prevention or avoidance algorithm then a deadlock situation may occur.</a:t>
            </a:r>
          </a:p>
          <a:p>
            <a:endParaRPr lang="en-US" dirty="0"/>
          </a:p>
          <a:p>
            <a:r>
              <a:rPr lang="en-US" dirty="0" smtClean="0"/>
              <a:t>Allow system to enter deadlock state </a:t>
            </a:r>
            <a:br>
              <a:rPr lang="en-US" dirty="0" smtClean="0"/>
            </a:br>
            <a:endParaRPr lang="en-US" dirty="0" smtClean="0"/>
          </a:p>
          <a:p>
            <a:r>
              <a:rPr lang="en-US" dirty="0" smtClean="0"/>
              <a:t>Detection algorithm</a:t>
            </a:r>
            <a:br>
              <a:rPr lang="en-US" dirty="0" smtClean="0"/>
            </a:br>
            <a:endParaRPr lang="en-US" dirty="0" smtClean="0"/>
          </a:p>
          <a:p>
            <a:r>
              <a:rPr lang="en-US" dirty="0" smtClean="0"/>
              <a:t>Recovery scheme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7750" y="0"/>
            <a:ext cx="7772400" cy="844550"/>
          </a:xfrm>
        </p:spPr>
        <p:txBody>
          <a:bodyPr/>
          <a:lstStyle/>
          <a:p>
            <a:pPr eaLnBrk="1" hangingPunct="1"/>
            <a:r>
              <a:rPr lang="en-US" smtClean="0"/>
              <a:t>Single Instance of Each Resource Type</a:t>
            </a:r>
          </a:p>
        </p:txBody>
      </p:sp>
      <p:sp>
        <p:nvSpPr>
          <p:cNvPr id="36867" name="Rectangle 3"/>
          <p:cNvSpPr>
            <a:spLocks noGrp="1" noChangeArrowheads="1"/>
          </p:cNvSpPr>
          <p:nvPr>
            <p:ph type="body" idx="1"/>
          </p:nvPr>
        </p:nvSpPr>
        <p:spPr>
          <a:xfrm>
            <a:off x="827088" y="1425575"/>
            <a:ext cx="7585075" cy="4511675"/>
          </a:xfrm>
        </p:spPr>
        <p:txBody>
          <a:bodyPr/>
          <a:lstStyle/>
          <a:p>
            <a:r>
              <a:rPr lang="en-US" smtClean="0"/>
              <a:t>Maintain </a:t>
            </a:r>
            <a:r>
              <a:rPr lang="en-US" i="1" smtClean="0"/>
              <a:t>wait-for</a:t>
            </a:r>
            <a:r>
              <a:rPr lang="en-US" smtClean="0"/>
              <a:t> graph</a:t>
            </a:r>
          </a:p>
          <a:p>
            <a:pPr lvl="1"/>
            <a:r>
              <a:rPr lang="en-US" smtClean="0"/>
              <a:t>Nodes are processes</a:t>
            </a:r>
          </a:p>
          <a:p>
            <a:pPr lvl="1"/>
            <a:r>
              <a:rPr lang="en-US" i="1" smtClean="0"/>
              <a:t>P</a:t>
            </a:r>
            <a:r>
              <a:rPr lang="en-US" i="1" baseline="-25000" smtClean="0"/>
              <a:t>i</a:t>
            </a:r>
            <a:r>
              <a:rPr lang="en-US" smtClean="0"/>
              <a:t> </a:t>
            </a:r>
            <a:r>
              <a:rPr lang="en-US" smtClean="0">
                <a:sym typeface="Symbol" pitchFamily="18" charset="2"/>
              </a:rPr>
              <a:t> </a:t>
            </a:r>
            <a:r>
              <a:rPr lang="en-US" i="1" smtClean="0">
                <a:sym typeface="Symbol" pitchFamily="18" charset="2"/>
              </a:rPr>
              <a:t>P</a:t>
            </a:r>
            <a:r>
              <a:rPr lang="en-US" i="1" baseline="-25000" smtClean="0">
                <a:sym typeface="Symbol" pitchFamily="18" charset="2"/>
              </a:rPr>
              <a:t>j   </a:t>
            </a:r>
            <a:r>
              <a:rPr lang="en-US" smtClean="0">
                <a:sym typeface="Symbol" pitchFamily="18" charset="2"/>
              </a:rPr>
              <a:t>if </a:t>
            </a:r>
            <a:r>
              <a:rPr lang="en-US" i="1" smtClean="0">
                <a:sym typeface="Symbol" pitchFamily="18" charset="2"/>
              </a:rPr>
              <a:t>P</a:t>
            </a:r>
            <a:r>
              <a:rPr lang="en-US" i="1" baseline="-25000" smtClean="0">
                <a:sym typeface="Symbol" pitchFamily="18" charset="2"/>
              </a:rPr>
              <a:t>i</a:t>
            </a:r>
            <a:r>
              <a:rPr lang="en-US" i="1" smtClean="0">
                <a:sym typeface="Symbol" pitchFamily="18" charset="2"/>
              </a:rPr>
              <a:t> </a:t>
            </a:r>
            <a:r>
              <a:rPr lang="en-US" smtClean="0">
                <a:sym typeface="Symbol" pitchFamily="18" charset="2"/>
              </a:rPr>
              <a:t>is waiting for</a:t>
            </a:r>
            <a:r>
              <a:rPr lang="en-US" i="1" smtClean="0">
                <a:sym typeface="Symbol" pitchFamily="18" charset="2"/>
              </a:rPr>
              <a:t> P</a:t>
            </a:r>
            <a:r>
              <a:rPr lang="en-US" i="1" baseline="-25000" smtClean="0">
                <a:sym typeface="Symbol" pitchFamily="18" charset="2"/>
              </a:rPr>
              <a:t>j</a:t>
            </a:r>
            <a:r>
              <a:rPr lang="en-US" i="1" smtClean="0">
                <a:sym typeface="Symbol" pitchFamily="18" charset="2"/>
              </a:rPr>
              <a:t/>
            </a:r>
            <a:br>
              <a:rPr lang="en-US" i="1" smtClean="0">
                <a:sym typeface="Symbol" pitchFamily="18" charset="2"/>
              </a:rPr>
            </a:br>
            <a:endParaRPr lang="en-US" i="1" smtClean="0">
              <a:sym typeface="Symbol" pitchFamily="18" charset="2"/>
            </a:endParaRPr>
          </a:p>
          <a:p>
            <a:r>
              <a:rPr lang="en-US" smtClean="0"/>
              <a:t>Periodically invoke an algorithm that searches for a cycle in the graph. If there is a cycle, there exists a deadlock</a:t>
            </a:r>
          </a:p>
          <a:p>
            <a:pPr>
              <a:buFont typeface="Monotype Sorts" charset="2"/>
              <a:buNone/>
            </a:pPr>
            <a:endParaRPr lang="en-US" smtClean="0"/>
          </a:p>
          <a:p>
            <a:r>
              <a:rPr lang="en-US" smtClean="0"/>
              <a:t>An algorithm to detect a cycle in a graph requires an order of</a:t>
            </a:r>
            <a:r>
              <a:rPr lang="en-US" i="1" smtClean="0"/>
              <a:t> n</a:t>
            </a:r>
            <a:r>
              <a:rPr lang="en-US" baseline="30000" smtClean="0"/>
              <a:t>2</a:t>
            </a:r>
            <a:r>
              <a:rPr lang="en-US" smtClean="0"/>
              <a:t> operations, where </a:t>
            </a:r>
            <a:r>
              <a:rPr lang="en-US" i="1" smtClean="0"/>
              <a:t>n</a:t>
            </a:r>
            <a:r>
              <a:rPr lang="en-US" smtClean="0"/>
              <a:t> is the number of vertices in the graph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71550" y="225425"/>
            <a:ext cx="7772400" cy="628650"/>
          </a:xfrm>
        </p:spPr>
        <p:txBody>
          <a:bodyPr/>
          <a:lstStyle/>
          <a:p>
            <a:pPr eaLnBrk="1" hangingPunct="1"/>
            <a:r>
              <a:rPr lang="en-US" smtClean="0"/>
              <a:t>Several Instances of a Resource Type</a:t>
            </a:r>
          </a:p>
        </p:txBody>
      </p:sp>
      <p:sp>
        <p:nvSpPr>
          <p:cNvPr id="38915" name="Rectangle 3"/>
          <p:cNvSpPr>
            <a:spLocks noGrp="1" noChangeArrowheads="1"/>
          </p:cNvSpPr>
          <p:nvPr>
            <p:ph type="body" idx="1"/>
          </p:nvPr>
        </p:nvSpPr>
        <p:spPr>
          <a:xfrm>
            <a:off x="835025" y="1344613"/>
            <a:ext cx="7594600" cy="3851275"/>
          </a:xfrm>
        </p:spPr>
        <p:txBody>
          <a:bodyPr/>
          <a:lstStyle/>
          <a:p>
            <a:r>
              <a:rPr lang="en-US" b="1" smtClean="0">
                <a:solidFill>
                  <a:srgbClr val="000000"/>
                </a:solidFill>
              </a:rPr>
              <a:t>Available</a:t>
            </a:r>
            <a:r>
              <a:rPr lang="en-US" i="1" smtClean="0"/>
              <a:t>:</a:t>
            </a:r>
            <a:r>
              <a:rPr lang="en-US" smtClean="0"/>
              <a:t>  A vector of length </a:t>
            </a:r>
            <a:r>
              <a:rPr lang="en-US" i="1" smtClean="0"/>
              <a:t>m</a:t>
            </a:r>
            <a:r>
              <a:rPr lang="en-US" smtClean="0"/>
              <a:t> indicates the number of available resources of each type.</a:t>
            </a:r>
            <a:br>
              <a:rPr lang="en-US" smtClean="0"/>
            </a:br>
            <a:endParaRPr lang="en-US" smtClean="0"/>
          </a:p>
          <a:p>
            <a:r>
              <a:rPr lang="en-US" b="1" smtClean="0">
                <a:solidFill>
                  <a:srgbClr val="000000"/>
                </a:solidFill>
              </a:rPr>
              <a:t>Allocation</a:t>
            </a:r>
            <a:r>
              <a:rPr lang="en-US" i="1" smtClean="0"/>
              <a:t>:</a:t>
            </a:r>
            <a:r>
              <a:rPr lang="en-US" smtClean="0"/>
              <a:t>  An </a:t>
            </a:r>
            <a:r>
              <a:rPr lang="en-US" i="1" smtClean="0"/>
              <a:t>n </a:t>
            </a:r>
            <a:r>
              <a:rPr lang="en-US" smtClean="0"/>
              <a:t>x</a:t>
            </a:r>
            <a:r>
              <a:rPr lang="en-US" i="1" smtClean="0"/>
              <a:t> m</a:t>
            </a:r>
            <a:r>
              <a:rPr lang="en-US" smtClean="0"/>
              <a:t> matrix defines the number of resources of each type currently allocated to each process.</a:t>
            </a:r>
            <a:br>
              <a:rPr lang="en-US" smtClean="0"/>
            </a:br>
            <a:endParaRPr lang="en-US" smtClean="0"/>
          </a:p>
          <a:p>
            <a:r>
              <a:rPr lang="en-US" b="1" smtClean="0">
                <a:solidFill>
                  <a:srgbClr val="000000"/>
                </a:solidFill>
              </a:rPr>
              <a:t>Request</a:t>
            </a:r>
            <a:r>
              <a:rPr lang="en-US" i="1" smtClean="0"/>
              <a:t>:</a:t>
            </a:r>
            <a:r>
              <a:rPr lang="en-US" smtClean="0"/>
              <a:t>  An </a:t>
            </a:r>
            <a:r>
              <a:rPr lang="en-US" i="1" smtClean="0"/>
              <a:t>n </a:t>
            </a:r>
            <a:r>
              <a:rPr lang="en-US" smtClean="0"/>
              <a:t>x</a:t>
            </a:r>
            <a:r>
              <a:rPr lang="en-US" i="1" smtClean="0"/>
              <a:t> m</a:t>
            </a:r>
            <a:r>
              <a:rPr lang="en-US" smtClean="0"/>
              <a:t> matrix indicates the current request  of each process.  If </a:t>
            </a:r>
            <a:r>
              <a:rPr lang="en-US" i="1" smtClean="0"/>
              <a:t>Request </a:t>
            </a:r>
            <a:r>
              <a:rPr lang="en-US" smtClean="0"/>
              <a:t>[</a:t>
            </a:r>
            <a:r>
              <a:rPr lang="en-US" i="1" smtClean="0"/>
              <a:t>i</a:t>
            </a:r>
            <a:r>
              <a:rPr lang="en-US" smtClean="0"/>
              <a:t>][</a:t>
            </a:r>
            <a:r>
              <a:rPr lang="en-US" i="1" smtClean="0"/>
              <a:t>j</a:t>
            </a:r>
            <a:r>
              <a:rPr lang="en-US" smtClean="0"/>
              <a:t>] = </a:t>
            </a:r>
            <a:r>
              <a:rPr lang="en-US" i="1" smtClean="0"/>
              <a:t>k</a:t>
            </a:r>
            <a:r>
              <a:rPr lang="en-US" smtClean="0"/>
              <a:t>, then process</a:t>
            </a:r>
            <a:r>
              <a:rPr lang="en-US" i="1" smtClean="0"/>
              <a:t> P</a:t>
            </a:r>
            <a:r>
              <a:rPr lang="en-US" i="1" baseline="-25000" smtClean="0"/>
              <a:t>i</a:t>
            </a:r>
            <a:r>
              <a:rPr lang="en-US" smtClean="0"/>
              <a:t> is requesting</a:t>
            </a:r>
            <a:r>
              <a:rPr lang="en-US" i="1" smtClean="0"/>
              <a:t> k</a:t>
            </a:r>
            <a:r>
              <a:rPr lang="en-US" smtClean="0"/>
              <a:t> more instances of resource type.</a:t>
            </a:r>
            <a:r>
              <a:rPr lang="en-US" i="1" smtClean="0"/>
              <a:t>R</a:t>
            </a:r>
            <a:r>
              <a:rPr lang="en-US" i="1" baseline="-25000" smtClean="0"/>
              <a:t>j</a:t>
            </a:r>
            <a:r>
              <a:rPr lang="en-US"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00138" y="277813"/>
            <a:ext cx="7586662" cy="576262"/>
          </a:xfrm>
        </p:spPr>
        <p:txBody>
          <a:bodyPr/>
          <a:lstStyle/>
          <a:p>
            <a:pPr eaLnBrk="1" hangingPunct="1"/>
            <a:r>
              <a:rPr lang="en-US" smtClean="0"/>
              <a:t>The Deadlock Problem</a:t>
            </a:r>
          </a:p>
        </p:txBody>
      </p:sp>
      <p:sp>
        <p:nvSpPr>
          <p:cNvPr id="6147" name="Rectangle 3"/>
          <p:cNvSpPr>
            <a:spLocks noGrp="1" noChangeArrowheads="1"/>
          </p:cNvSpPr>
          <p:nvPr>
            <p:ph type="body" idx="1"/>
          </p:nvPr>
        </p:nvSpPr>
        <p:spPr>
          <a:xfrm>
            <a:off x="806450" y="1233488"/>
            <a:ext cx="7756525" cy="4843462"/>
          </a:xfrm>
        </p:spPr>
        <p:txBody>
          <a:bodyPr/>
          <a:lstStyle/>
          <a:p>
            <a:r>
              <a:rPr lang="en-US" smtClean="0"/>
              <a:t>A set of blocked processes each holding a resource and waiting to acquire a resource held by another process in the set</a:t>
            </a:r>
          </a:p>
          <a:p>
            <a:endParaRPr lang="en-US" smtClean="0"/>
          </a:p>
          <a:p>
            <a:pPr>
              <a:buSzPct val="85000"/>
            </a:pPr>
            <a:r>
              <a:rPr lang="en-US" smtClean="0"/>
              <a:t>Example </a:t>
            </a:r>
          </a:p>
          <a:p>
            <a:pPr lvl="1"/>
            <a:r>
              <a:rPr lang="en-US" smtClean="0"/>
              <a:t>System has 2 disk drives</a:t>
            </a:r>
          </a:p>
          <a:p>
            <a:pPr lvl="1"/>
            <a:r>
              <a:rPr lang="en-US" i="1" smtClean="0"/>
              <a:t>P</a:t>
            </a:r>
            <a:r>
              <a:rPr lang="en-US" baseline="-25000" smtClean="0"/>
              <a:t>1</a:t>
            </a:r>
            <a:r>
              <a:rPr lang="en-US" smtClean="0"/>
              <a:t> and </a:t>
            </a:r>
            <a:r>
              <a:rPr lang="en-US" i="1" smtClean="0"/>
              <a:t>P</a:t>
            </a:r>
            <a:r>
              <a:rPr lang="en-US" baseline="-25000" smtClean="0"/>
              <a:t>2</a:t>
            </a:r>
            <a:r>
              <a:rPr lang="en-US" smtClean="0"/>
              <a:t> each hold one disk drive and each needs another one</a:t>
            </a:r>
          </a:p>
          <a:p>
            <a:pPr lvl="1"/>
            <a:endParaRPr lang="en-US" smtClean="0"/>
          </a:p>
          <a:p>
            <a:pPr>
              <a:buSzPct val="85000"/>
            </a:pPr>
            <a:r>
              <a:rPr lang="en-US" smtClean="0"/>
              <a:t>Example </a:t>
            </a:r>
          </a:p>
          <a:p>
            <a:pPr lvl="1"/>
            <a:r>
              <a:rPr lang="en-US" smtClean="0"/>
              <a:t>semaphores </a:t>
            </a:r>
            <a:r>
              <a:rPr lang="en-US" i="1" smtClean="0"/>
              <a:t>A</a:t>
            </a:r>
            <a:r>
              <a:rPr lang="en-US" smtClean="0"/>
              <a:t> and</a:t>
            </a:r>
            <a:r>
              <a:rPr lang="en-US" i="1" smtClean="0"/>
              <a:t> B</a:t>
            </a:r>
            <a:r>
              <a:rPr lang="en-US" smtClean="0"/>
              <a:t>, initialized to 1</a:t>
            </a:r>
            <a:r>
              <a:rPr lang="en-US" sz="2800" smtClean="0"/>
              <a:t> </a:t>
            </a:r>
            <a:r>
              <a:rPr lang="en-US" i="1" smtClean="0"/>
              <a:t>P</a:t>
            </a:r>
            <a:r>
              <a:rPr lang="en-US" baseline="-25000" smtClean="0"/>
              <a:t>0</a:t>
            </a:r>
            <a:r>
              <a:rPr lang="en-US" smtClean="0"/>
              <a:t>   </a:t>
            </a:r>
            <a:r>
              <a:rPr lang="en-US" i="1" smtClean="0"/>
              <a:t>P</a:t>
            </a:r>
            <a:r>
              <a:rPr lang="en-US" baseline="-25000" smtClean="0"/>
              <a:t>1</a:t>
            </a:r>
          </a:p>
          <a:p>
            <a:pPr lvl="1">
              <a:buFont typeface="Monotype Sorts" charset="2"/>
              <a:buNone/>
            </a:pPr>
            <a:r>
              <a:rPr lang="en-US" smtClean="0">
                <a:solidFill>
                  <a:srgbClr val="0000FF"/>
                </a:solidFill>
              </a:rPr>
              <a:t>     </a:t>
            </a:r>
            <a:r>
              <a:rPr lang="en-US" smtClean="0">
                <a:solidFill>
                  <a:srgbClr val="3366FF"/>
                </a:solidFill>
              </a:rPr>
              <a:t>wait (A);		wait(B) wait (B);		wait(A)</a:t>
            </a:r>
          </a:p>
          <a:p>
            <a:pPr lvl="1"/>
            <a:endParaRPr lang="en-US" smtClean="0">
              <a:solidFill>
                <a:srgbClr val="3366FF"/>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89013" y="428625"/>
            <a:ext cx="7654925" cy="457200"/>
          </a:xfrm>
        </p:spPr>
        <p:txBody>
          <a:bodyPr/>
          <a:lstStyle/>
          <a:p>
            <a:pPr eaLnBrk="1" hangingPunct="1"/>
            <a:r>
              <a:rPr lang="en-US" sz="2800" smtClean="0"/>
              <a:t>Resource-Allocation Graph and </a:t>
            </a:r>
            <a:br>
              <a:rPr lang="en-US" sz="2800" smtClean="0"/>
            </a:br>
            <a:r>
              <a:rPr lang="en-US" sz="2800" smtClean="0"/>
              <a:t>Wait-for Graph</a:t>
            </a:r>
          </a:p>
        </p:txBody>
      </p:sp>
      <p:sp>
        <p:nvSpPr>
          <p:cNvPr id="37891" name="Text Box 5"/>
          <p:cNvSpPr txBox="1">
            <a:spLocks noChangeArrowheads="1"/>
          </p:cNvSpPr>
          <p:nvPr/>
        </p:nvSpPr>
        <p:spPr bwMode="auto">
          <a:xfrm>
            <a:off x="1647825" y="5294313"/>
            <a:ext cx="29273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Resource-Allocation Graph</a:t>
            </a:r>
          </a:p>
        </p:txBody>
      </p:sp>
      <p:sp>
        <p:nvSpPr>
          <p:cNvPr id="37892" name="Text Box 6"/>
          <p:cNvSpPr txBox="1">
            <a:spLocks noChangeArrowheads="1"/>
          </p:cNvSpPr>
          <p:nvPr/>
        </p:nvSpPr>
        <p:spPr bwMode="auto">
          <a:xfrm>
            <a:off x="4810125" y="5294313"/>
            <a:ext cx="31432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Corresponding wait-for graph</a:t>
            </a:r>
          </a:p>
        </p:txBody>
      </p:sp>
      <p:pic>
        <p:nvPicPr>
          <p:cNvPr id="37893" name="Picture 6" descr="7"/>
          <p:cNvPicPr>
            <a:picLocks noChangeAspect="1" noChangeArrowheads="1"/>
          </p:cNvPicPr>
          <p:nvPr/>
        </p:nvPicPr>
        <p:blipFill>
          <a:blip r:embed="rId3"/>
          <a:srcRect/>
          <a:stretch>
            <a:fillRect/>
          </a:stretch>
        </p:blipFill>
        <p:spPr bwMode="auto">
          <a:xfrm>
            <a:off x="1876425" y="1257300"/>
            <a:ext cx="5937250" cy="383063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87400" y="277813"/>
            <a:ext cx="7899400" cy="576262"/>
          </a:xfrm>
        </p:spPr>
        <p:txBody>
          <a:bodyPr/>
          <a:lstStyle/>
          <a:p>
            <a:pPr eaLnBrk="1" hangingPunct="1"/>
            <a:r>
              <a:rPr lang="en-US" smtClean="0"/>
              <a:t>Detection Algorithm</a:t>
            </a:r>
          </a:p>
        </p:txBody>
      </p:sp>
      <p:sp>
        <p:nvSpPr>
          <p:cNvPr id="39939" name="Rectangle 3"/>
          <p:cNvSpPr>
            <a:spLocks noGrp="1" noChangeArrowheads="1"/>
          </p:cNvSpPr>
          <p:nvPr>
            <p:ph type="body" idx="1"/>
          </p:nvPr>
        </p:nvSpPr>
        <p:spPr>
          <a:xfrm>
            <a:off x="806450" y="1233488"/>
            <a:ext cx="7753350" cy="4530725"/>
          </a:xfrm>
        </p:spPr>
        <p:txBody>
          <a:bodyPr/>
          <a:lstStyle/>
          <a:p>
            <a:pPr>
              <a:buFont typeface="Monotype Sorts" charset="2"/>
              <a:buNone/>
            </a:pPr>
            <a:r>
              <a:rPr lang="en-US" smtClean="0"/>
              <a:t>1.	Let </a:t>
            </a:r>
            <a:r>
              <a:rPr lang="en-US" i="1" smtClean="0"/>
              <a:t>Work</a:t>
            </a:r>
            <a:r>
              <a:rPr lang="en-US" smtClean="0"/>
              <a:t> and </a:t>
            </a:r>
            <a:r>
              <a:rPr lang="en-US" i="1" smtClean="0"/>
              <a:t>Finish</a:t>
            </a:r>
            <a:r>
              <a:rPr lang="en-US" smtClean="0"/>
              <a:t> be vectors of length </a:t>
            </a:r>
            <a:r>
              <a:rPr lang="en-US" i="1" smtClean="0"/>
              <a:t>m</a:t>
            </a:r>
            <a:r>
              <a:rPr lang="en-US" smtClean="0"/>
              <a:t> and </a:t>
            </a:r>
            <a:r>
              <a:rPr lang="en-US" i="1" smtClean="0"/>
              <a:t>n</a:t>
            </a:r>
            <a:r>
              <a:rPr lang="en-US" smtClean="0"/>
              <a:t>, respectively Initialize:</a:t>
            </a:r>
          </a:p>
          <a:p>
            <a:pPr marL="850900" lvl="1" indent="-393700">
              <a:buFont typeface="Monotype Sorts" charset="2"/>
              <a:buNone/>
            </a:pPr>
            <a:r>
              <a:rPr lang="en-US" smtClean="0"/>
              <a:t>(a) </a:t>
            </a:r>
            <a:r>
              <a:rPr lang="en-US" i="1" smtClean="0"/>
              <a:t>Work</a:t>
            </a:r>
            <a:r>
              <a:rPr lang="en-US" smtClean="0"/>
              <a:t> = </a:t>
            </a:r>
            <a:r>
              <a:rPr lang="en-US" i="1" smtClean="0"/>
              <a:t>Available</a:t>
            </a:r>
            <a:endParaRPr lang="en-US" smtClean="0"/>
          </a:p>
          <a:p>
            <a:pPr marL="850900" lvl="1" indent="-393700">
              <a:buFont typeface="Monotype Sorts" charset="2"/>
              <a:buNone/>
            </a:pPr>
            <a:r>
              <a:rPr lang="en-US" smtClean="0"/>
              <a:t>(b)	For </a:t>
            </a:r>
            <a:r>
              <a:rPr lang="en-US" i="1" smtClean="0"/>
              <a:t>i</a:t>
            </a:r>
            <a:r>
              <a:rPr lang="en-US" smtClean="0"/>
              <a:t> = 1,2, …,</a:t>
            </a:r>
            <a:r>
              <a:rPr lang="en-US" i="1" smtClean="0"/>
              <a:t> n</a:t>
            </a:r>
            <a:r>
              <a:rPr lang="en-US" smtClean="0"/>
              <a:t>, if </a:t>
            </a:r>
            <a:r>
              <a:rPr lang="en-US" i="1" smtClean="0"/>
              <a:t>Allocation</a:t>
            </a:r>
            <a:r>
              <a:rPr lang="en-US" i="1" baseline="-25000" smtClean="0"/>
              <a:t>i</a:t>
            </a:r>
            <a:r>
              <a:rPr lang="en-US" smtClean="0"/>
              <a:t> </a:t>
            </a:r>
            <a:r>
              <a:rPr lang="en-US" smtClean="0">
                <a:sym typeface="Symbol" pitchFamily="18" charset="2"/>
              </a:rPr>
              <a:t> 0, then </a:t>
            </a:r>
            <a:br>
              <a:rPr lang="en-US" smtClean="0">
                <a:sym typeface="Symbol" pitchFamily="18" charset="2"/>
              </a:rPr>
            </a:br>
            <a:r>
              <a:rPr lang="en-US" i="1" smtClean="0">
                <a:sym typeface="Symbol" pitchFamily="18" charset="2"/>
              </a:rPr>
              <a:t>Finish</a:t>
            </a:r>
            <a:r>
              <a:rPr lang="en-US" smtClean="0">
                <a:sym typeface="Symbol" pitchFamily="18" charset="2"/>
              </a:rPr>
              <a:t>[i] = false; otherwise, </a:t>
            </a:r>
            <a:r>
              <a:rPr lang="en-US" i="1" smtClean="0">
                <a:sym typeface="Symbol" pitchFamily="18" charset="2"/>
              </a:rPr>
              <a:t>Finish</a:t>
            </a:r>
            <a:r>
              <a:rPr lang="en-US" smtClean="0">
                <a:sym typeface="Symbol" pitchFamily="18" charset="2"/>
              </a:rPr>
              <a:t>[i] = </a:t>
            </a:r>
            <a:r>
              <a:rPr lang="en-US" i="1" smtClean="0">
                <a:sym typeface="Symbol" pitchFamily="18" charset="2"/>
              </a:rPr>
              <a:t>true</a:t>
            </a:r>
          </a:p>
          <a:p>
            <a:pPr marL="850900" lvl="1" indent="-393700">
              <a:buFont typeface="Monotype Sorts" charset="2"/>
              <a:buNone/>
            </a:pPr>
            <a:endParaRPr lang="en-US" smtClean="0">
              <a:sym typeface="Symbol" pitchFamily="18" charset="2"/>
            </a:endParaRPr>
          </a:p>
          <a:p>
            <a:pPr>
              <a:buFont typeface="Monotype Sorts" charset="2"/>
              <a:buNone/>
            </a:pPr>
            <a:r>
              <a:rPr lang="en-US" smtClean="0"/>
              <a:t>2.	Find an index </a:t>
            </a:r>
            <a:r>
              <a:rPr lang="en-US" i="1" smtClean="0"/>
              <a:t>i </a:t>
            </a:r>
            <a:r>
              <a:rPr lang="en-US" smtClean="0"/>
              <a:t>such that both:</a:t>
            </a:r>
          </a:p>
          <a:p>
            <a:pPr marL="850900" lvl="1" indent="-393700">
              <a:buFont typeface="Monotype Sorts" charset="2"/>
              <a:buNone/>
            </a:pPr>
            <a:r>
              <a:rPr lang="en-US" smtClean="0"/>
              <a:t>(a)	</a:t>
            </a:r>
            <a:r>
              <a:rPr lang="en-US" i="1" smtClean="0"/>
              <a:t>Finish</a:t>
            </a:r>
            <a:r>
              <a:rPr lang="en-US" smtClean="0"/>
              <a:t>[</a:t>
            </a:r>
            <a:r>
              <a:rPr lang="en-US" i="1" smtClean="0"/>
              <a:t>i</a:t>
            </a:r>
            <a:r>
              <a:rPr lang="en-US" smtClean="0"/>
              <a:t>] == </a:t>
            </a:r>
            <a:r>
              <a:rPr lang="en-US" i="1" smtClean="0"/>
              <a:t>false</a:t>
            </a:r>
            <a:endParaRPr lang="en-US" smtClean="0"/>
          </a:p>
          <a:p>
            <a:pPr marL="850900" lvl="1" indent="-393700">
              <a:buFont typeface="Monotype Sorts" charset="2"/>
              <a:buNone/>
            </a:pPr>
            <a:r>
              <a:rPr lang="en-US" smtClean="0"/>
              <a:t>(b)	</a:t>
            </a:r>
            <a:r>
              <a:rPr lang="en-US" i="1" smtClean="0"/>
              <a:t>Request</a:t>
            </a:r>
            <a:r>
              <a:rPr lang="en-US" i="1" baseline="-25000" smtClean="0"/>
              <a:t>i</a:t>
            </a:r>
            <a:r>
              <a:rPr lang="en-US" smtClean="0"/>
              <a:t> </a:t>
            </a:r>
            <a:r>
              <a:rPr lang="en-US" smtClean="0">
                <a:sym typeface="Symbol" pitchFamily="18" charset="2"/>
              </a:rPr>
              <a:t> </a:t>
            </a:r>
            <a:r>
              <a:rPr lang="en-US" i="1" smtClean="0">
                <a:sym typeface="Symbol" pitchFamily="18" charset="2"/>
              </a:rPr>
              <a:t>Work</a:t>
            </a:r>
            <a:br>
              <a:rPr lang="en-US" i="1" smtClean="0">
                <a:sym typeface="Symbol" pitchFamily="18" charset="2"/>
              </a:rPr>
            </a:br>
            <a:endParaRPr lang="en-US" smtClean="0">
              <a:sym typeface="Symbol" pitchFamily="18" charset="2"/>
            </a:endParaRPr>
          </a:p>
          <a:p>
            <a:pPr marL="850900" lvl="1" indent="-393700">
              <a:buFont typeface="Monotype Sorts" charset="2"/>
              <a:buNone/>
            </a:pPr>
            <a:r>
              <a:rPr lang="en-US" smtClean="0">
                <a:sym typeface="Symbol" pitchFamily="18" charset="2"/>
              </a:rPr>
              <a:t>If no such </a:t>
            </a:r>
            <a:r>
              <a:rPr lang="en-US" i="1" smtClean="0">
                <a:sym typeface="Symbol" pitchFamily="18" charset="2"/>
              </a:rPr>
              <a:t>i</a:t>
            </a:r>
            <a:r>
              <a:rPr lang="en-US" smtClean="0">
                <a:sym typeface="Symbol" pitchFamily="18" charset="2"/>
              </a:rPr>
              <a:t> exists, go to step 4</a:t>
            </a:r>
            <a:endParaRPr lang="en-US"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28713" y="277813"/>
            <a:ext cx="7558087" cy="576262"/>
          </a:xfrm>
        </p:spPr>
        <p:txBody>
          <a:bodyPr/>
          <a:lstStyle/>
          <a:p>
            <a:pPr eaLnBrk="1" hangingPunct="1"/>
            <a:r>
              <a:rPr lang="en-US" smtClean="0"/>
              <a:t>Detection Algorithm (Cont.)</a:t>
            </a:r>
          </a:p>
        </p:txBody>
      </p:sp>
      <p:sp>
        <p:nvSpPr>
          <p:cNvPr id="40963" name="Rectangle 3"/>
          <p:cNvSpPr>
            <a:spLocks noGrp="1" noChangeArrowheads="1"/>
          </p:cNvSpPr>
          <p:nvPr>
            <p:ph type="body" idx="1"/>
          </p:nvPr>
        </p:nvSpPr>
        <p:spPr>
          <a:xfrm>
            <a:off x="806450" y="1439863"/>
            <a:ext cx="7723188" cy="2297112"/>
          </a:xfrm>
        </p:spPr>
        <p:txBody>
          <a:bodyPr/>
          <a:lstStyle/>
          <a:p>
            <a:pPr>
              <a:lnSpc>
                <a:spcPct val="90000"/>
              </a:lnSpc>
              <a:buFont typeface="Monotype Sorts" charset="2"/>
              <a:buNone/>
            </a:pPr>
            <a:r>
              <a:rPr lang="en-US" smtClean="0"/>
              <a:t>3.	</a:t>
            </a:r>
            <a:r>
              <a:rPr lang="en-US" i="1" smtClean="0"/>
              <a:t>Work</a:t>
            </a:r>
            <a:r>
              <a:rPr lang="en-US" smtClean="0"/>
              <a:t> = </a:t>
            </a:r>
            <a:r>
              <a:rPr lang="en-US" i="1" smtClean="0"/>
              <a:t>Work</a:t>
            </a:r>
            <a:r>
              <a:rPr lang="en-US" smtClean="0"/>
              <a:t> + </a:t>
            </a:r>
            <a:r>
              <a:rPr lang="en-US" i="1" smtClean="0"/>
              <a:t>Allocation</a:t>
            </a:r>
            <a:r>
              <a:rPr lang="en-US" i="1" baseline="-25000" smtClean="0"/>
              <a:t>i</a:t>
            </a:r>
            <a:r>
              <a:rPr lang="en-US" smtClean="0"/>
              <a:t/>
            </a:r>
            <a:br>
              <a:rPr lang="en-US" smtClean="0"/>
            </a:br>
            <a:r>
              <a:rPr lang="en-US" i="1" smtClean="0"/>
              <a:t>Finish</a:t>
            </a:r>
            <a:r>
              <a:rPr lang="en-US" smtClean="0"/>
              <a:t>[</a:t>
            </a:r>
            <a:r>
              <a:rPr lang="en-US" i="1" smtClean="0"/>
              <a:t>i</a:t>
            </a:r>
            <a:r>
              <a:rPr lang="en-US" smtClean="0"/>
              <a:t>] = </a:t>
            </a:r>
            <a:r>
              <a:rPr lang="en-US" i="1" smtClean="0"/>
              <a:t>true</a:t>
            </a:r>
            <a:r>
              <a:rPr lang="en-US" smtClean="0"/>
              <a:t/>
            </a:r>
            <a:br>
              <a:rPr lang="en-US" smtClean="0"/>
            </a:br>
            <a:r>
              <a:rPr lang="en-US" smtClean="0"/>
              <a:t>go to step 2</a:t>
            </a:r>
            <a:br>
              <a:rPr lang="en-US" smtClean="0"/>
            </a:br>
            <a:endParaRPr lang="en-US" smtClean="0"/>
          </a:p>
          <a:p>
            <a:pPr>
              <a:lnSpc>
                <a:spcPct val="90000"/>
              </a:lnSpc>
              <a:buFont typeface="Monotype Sorts" charset="2"/>
              <a:buNone/>
            </a:pPr>
            <a:r>
              <a:rPr lang="en-US" smtClean="0"/>
              <a:t>4.	If </a:t>
            </a:r>
            <a:r>
              <a:rPr lang="en-US" i="1" smtClean="0"/>
              <a:t>Finish</a:t>
            </a:r>
            <a:r>
              <a:rPr lang="en-US" smtClean="0"/>
              <a:t>[</a:t>
            </a:r>
            <a:r>
              <a:rPr lang="en-US" i="1" smtClean="0"/>
              <a:t>i</a:t>
            </a:r>
            <a:r>
              <a:rPr lang="en-US" smtClean="0"/>
              <a:t>] == false, for some </a:t>
            </a:r>
            <a:r>
              <a:rPr lang="en-US" i="1" smtClean="0"/>
              <a:t>i</a:t>
            </a:r>
            <a:r>
              <a:rPr lang="en-US" smtClean="0"/>
              <a:t>, 1 </a:t>
            </a:r>
            <a:r>
              <a:rPr lang="en-US" smtClean="0">
                <a:sym typeface="Symbol" pitchFamily="18" charset="2"/>
              </a:rPr>
              <a:t> </a:t>
            </a:r>
            <a:r>
              <a:rPr lang="en-US" i="1" smtClean="0">
                <a:sym typeface="Symbol" pitchFamily="18" charset="2"/>
              </a:rPr>
              <a:t>i</a:t>
            </a:r>
            <a:r>
              <a:rPr lang="en-US" smtClean="0">
                <a:sym typeface="Symbol" pitchFamily="18" charset="2"/>
              </a:rPr>
              <a:t>   </a:t>
            </a:r>
            <a:r>
              <a:rPr lang="en-US" i="1" smtClean="0">
                <a:sym typeface="Symbol" pitchFamily="18" charset="2"/>
              </a:rPr>
              <a:t>n</a:t>
            </a:r>
            <a:r>
              <a:rPr lang="en-US" smtClean="0">
                <a:sym typeface="Symbol" pitchFamily="18" charset="2"/>
              </a:rPr>
              <a:t>, then the system is in deadlock state. Moreover, if </a:t>
            </a:r>
            <a:r>
              <a:rPr lang="en-US" i="1" smtClean="0">
                <a:sym typeface="Symbol" pitchFamily="18" charset="2"/>
              </a:rPr>
              <a:t>Finish</a:t>
            </a:r>
            <a:r>
              <a:rPr lang="en-US" smtClean="0">
                <a:sym typeface="Symbol" pitchFamily="18" charset="2"/>
              </a:rPr>
              <a:t>[</a:t>
            </a:r>
            <a:r>
              <a:rPr lang="en-US" i="1" smtClean="0">
                <a:sym typeface="Symbol" pitchFamily="18" charset="2"/>
              </a:rPr>
              <a:t>i</a:t>
            </a:r>
            <a:r>
              <a:rPr lang="en-US" smtClean="0">
                <a:sym typeface="Symbol" pitchFamily="18" charset="2"/>
              </a:rPr>
              <a:t>] == </a:t>
            </a:r>
            <a:r>
              <a:rPr lang="en-US" i="1" smtClean="0">
                <a:sym typeface="Symbol" pitchFamily="18" charset="2"/>
              </a:rPr>
              <a:t>false</a:t>
            </a:r>
            <a:r>
              <a:rPr lang="en-US" smtClean="0">
                <a:sym typeface="Symbol" pitchFamily="18" charset="2"/>
              </a:rPr>
              <a:t>, then </a:t>
            </a:r>
            <a:r>
              <a:rPr lang="en-US" i="1" smtClean="0">
                <a:sym typeface="Symbol" pitchFamily="18" charset="2"/>
              </a:rPr>
              <a:t>P</a:t>
            </a:r>
            <a:r>
              <a:rPr lang="en-US" i="1" baseline="-25000" smtClean="0">
                <a:sym typeface="Symbol" pitchFamily="18" charset="2"/>
              </a:rPr>
              <a:t>i</a:t>
            </a:r>
            <a:r>
              <a:rPr lang="en-US" smtClean="0">
                <a:sym typeface="Symbol" pitchFamily="18" charset="2"/>
              </a:rPr>
              <a:t> is deadlocked</a:t>
            </a:r>
          </a:p>
          <a:p>
            <a:pPr>
              <a:lnSpc>
                <a:spcPct val="90000"/>
              </a:lnSpc>
              <a:buFont typeface="Monotype Sorts" charset="2"/>
              <a:buNone/>
            </a:pPr>
            <a:r>
              <a:rPr lang="en-US" smtClean="0">
                <a:sym typeface="Symbol" pitchFamily="18" charset="2"/>
              </a:rPr>
              <a:t>	</a:t>
            </a:r>
            <a:endParaRPr lang="en-US" smtClean="0"/>
          </a:p>
        </p:txBody>
      </p:sp>
      <p:sp>
        <p:nvSpPr>
          <p:cNvPr id="40964" name="Text Box 4"/>
          <p:cNvSpPr txBox="1">
            <a:spLocks noChangeArrowheads="1"/>
          </p:cNvSpPr>
          <p:nvPr/>
        </p:nvSpPr>
        <p:spPr bwMode="auto">
          <a:xfrm>
            <a:off x="852488" y="3892550"/>
            <a:ext cx="7694612" cy="923925"/>
          </a:xfrm>
          <a:prstGeom prst="rect">
            <a:avLst/>
          </a:prstGeom>
          <a:noFill/>
          <a:ln w="9525">
            <a:noFill/>
            <a:miter lim="800000"/>
            <a:headEnd/>
            <a:tailEnd/>
          </a:ln>
        </p:spPr>
        <p:txBody>
          <a:bodyPr anchor="ctr">
            <a:spAutoFit/>
          </a:bodyPr>
          <a:lstStyle/>
          <a:p>
            <a:r>
              <a:rPr lang="en-US" b="1">
                <a:solidFill>
                  <a:srgbClr val="FF0066"/>
                </a:solidFill>
                <a:latin typeface="Helvetica" pitchFamily="34" charset="0"/>
                <a:sym typeface="Symbol" pitchFamily="18" charset="2"/>
              </a:rPr>
              <a:t>Algorithm requires an order of O(</a:t>
            </a:r>
            <a:r>
              <a:rPr lang="en-US" b="1" i="1">
                <a:solidFill>
                  <a:srgbClr val="FF0066"/>
                </a:solidFill>
                <a:latin typeface="Helvetica" pitchFamily="34" charset="0"/>
                <a:sym typeface="Symbol" pitchFamily="18" charset="2"/>
              </a:rPr>
              <a:t>m </a:t>
            </a:r>
            <a:r>
              <a:rPr lang="en-US" b="1">
                <a:solidFill>
                  <a:srgbClr val="FF0066"/>
                </a:solidFill>
                <a:latin typeface="Helvetica" pitchFamily="34" charset="0"/>
                <a:sym typeface="Symbol" pitchFamily="18" charset="2"/>
              </a:rPr>
              <a:t>x</a:t>
            </a:r>
            <a:r>
              <a:rPr lang="en-US" b="1" i="1">
                <a:solidFill>
                  <a:srgbClr val="FF0066"/>
                </a:solidFill>
                <a:latin typeface="Helvetica" pitchFamily="34" charset="0"/>
                <a:sym typeface="Symbol" pitchFamily="18" charset="2"/>
              </a:rPr>
              <a:t> n</a:t>
            </a:r>
            <a:r>
              <a:rPr lang="en-US" b="1" baseline="30000">
                <a:solidFill>
                  <a:srgbClr val="FF0066"/>
                </a:solidFill>
                <a:latin typeface="Helvetica" pitchFamily="34" charset="0"/>
                <a:sym typeface="Symbol" pitchFamily="18" charset="2"/>
              </a:rPr>
              <a:t>2)</a:t>
            </a:r>
            <a:r>
              <a:rPr lang="en-US" b="1">
                <a:solidFill>
                  <a:srgbClr val="FF0066"/>
                </a:solidFill>
                <a:latin typeface="Helvetica" pitchFamily="34" charset="0"/>
                <a:sym typeface="Symbol" pitchFamily="18" charset="2"/>
              </a:rPr>
              <a:t> operations to detect whether the system is in deadlocked state</a:t>
            </a:r>
            <a:endParaRPr lang="en-US">
              <a:solidFill>
                <a:srgbClr val="FF0066"/>
              </a:solidFill>
              <a:latin typeface="Helvetica" pitchFamily="34" charset="0"/>
            </a:endParaRPr>
          </a:p>
          <a:p>
            <a:pPr>
              <a:spcBef>
                <a:spcPct val="50000"/>
              </a:spcBef>
            </a:pPr>
            <a:endParaRPr lang="en-US">
              <a:solidFill>
                <a:srgbClr val="FF0066"/>
              </a:solidFill>
              <a:latin typeface="Helvetica"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22350" y="277813"/>
            <a:ext cx="7664450" cy="576262"/>
          </a:xfrm>
        </p:spPr>
        <p:txBody>
          <a:bodyPr/>
          <a:lstStyle/>
          <a:p>
            <a:pPr eaLnBrk="1" hangingPunct="1"/>
            <a:r>
              <a:rPr lang="en-US" smtClean="0"/>
              <a:t>Example of Detection Algorithm</a:t>
            </a:r>
          </a:p>
        </p:txBody>
      </p:sp>
      <p:sp>
        <p:nvSpPr>
          <p:cNvPr id="41987" name="Rectangle 3"/>
          <p:cNvSpPr>
            <a:spLocks noGrp="1" noChangeArrowheads="1"/>
          </p:cNvSpPr>
          <p:nvPr>
            <p:ph type="body" idx="1"/>
          </p:nvPr>
        </p:nvSpPr>
        <p:spPr>
          <a:xfrm>
            <a:off x="806450" y="1233488"/>
            <a:ext cx="8037513" cy="5121275"/>
          </a:xfrm>
        </p:spPr>
        <p:txBody>
          <a:bodyPr/>
          <a:lstStyle/>
          <a:p>
            <a:pPr>
              <a:tabLst>
                <a:tab pos="1428750" algn="l"/>
                <a:tab pos="2338388" algn="ctr"/>
                <a:tab pos="3594100" algn="ctr"/>
                <a:tab pos="4921250" algn="ctr"/>
              </a:tabLst>
            </a:pPr>
            <a:r>
              <a:rPr lang="en-US" smtClean="0"/>
              <a:t>Five processes </a:t>
            </a:r>
            <a:r>
              <a:rPr lang="en-US" i="1" smtClean="0"/>
              <a:t>P</a:t>
            </a:r>
            <a:r>
              <a:rPr lang="en-US" baseline="-25000" smtClean="0"/>
              <a:t>0</a:t>
            </a:r>
            <a:r>
              <a:rPr lang="en-US" smtClean="0"/>
              <a:t> through </a:t>
            </a:r>
            <a:r>
              <a:rPr lang="en-US" i="1" smtClean="0"/>
              <a:t>P</a:t>
            </a:r>
            <a:r>
              <a:rPr lang="en-US" baseline="-25000" smtClean="0"/>
              <a:t>4</a:t>
            </a:r>
            <a:r>
              <a:rPr lang="en-US" smtClean="0"/>
              <a:t>;</a:t>
            </a:r>
            <a:r>
              <a:rPr lang="en-US" baseline="-25000" smtClean="0"/>
              <a:t> </a:t>
            </a:r>
            <a:r>
              <a:rPr lang="en-US" smtClean="0"/>
              <a:t>three resource types </a:t>
            </a:r>
            <a:br>
              <a:rPr lang="en-US" smtClean="0"/>
            </a:br>
            <a:r>
              <a:rPr lang="en-US" smtClean="0"/>
              <a:t>A (7 instances), </a:t>
            </a:r>
            <a:r>
              <a:rPr lang="en-US" i="1" smtClean="0"/>
              <a:t>B </a:t>
            </a:r>
            <a:r>
              <a:rPr lang="en-US" smtClean="0"/>
              <a:t>(2 instances), and </a:t>
            </a:r>
            <a:r>
              <a:rPr lang="en-US" i="1" smtClean="0"/>
              <a:t>C</a:t>
            </a:r>
            <a:r>
              <a:rPr lang="en-US" smtClean="0"/>
              <a:t> (6 instances)</a:t>
            </a:r>
          </a:p>
          <a:p>
            <a:pPr>
              <a:buFont typeface="Monotype Sorts" charset="2"/>
              <a:buNone/>
              <a:tabLst>
                <a:tab pos="1428750" algn="l"/>
                <a:tab pos="2338388" algn="ctr"/>
                <a:tab pos="3594100" algn="ctr"/>
                <a:tab pos="4921250" algn="ctr"/>
              </a:tabLst>
            </a:pPr>
            <a:endParaRPr lang="en-US" smtClean="0"/>
          </a:p>
          <a:p>
            <a:pPr>
              <a:tabLst>
                <a:tab pos="1428750" algn="l"/>
                <a:tab pos="2338388" algn="ctr"/>
                <a:tab pos="3594100" algn="ctr"/>
                <a:tab pos="4921250" algn="ctr"/>
              </a:tabLst>
            </a:pPr>
            <a:r>
              <a:rPr lang="en-US" smtClean="0"/>
              <a:t>Snapshot at time </a:t>
            </a:r>
            <a:r>
              <a:rPr lang="en-US" i="1" smtClean="0"/>
              <a:t>T</a:t>
            </a:r>
            <a:r>
              <a:rPr lang="en-US" baseline="-25000" smtClean="0"/>
              <a:t>0</a:t>
            </a:r>
            <a:r>
              <a:rPr lang="en-US" smtClean="0"/>
              <a:t>:</a:t>
            </a:r>
          </a:p>
          <a:p>
            <a:pPr>
              <a:buFont typeface="Monotype Sorts" charset="2"/>
              <a:buNone/>
              <a:tabLst>
                <a:tab pos="1428750" algn="l"/>
                <a:tab pos="2338388" algn="ctr"/>
                <a:tab pos="3594100" algn="ctr"/>
                <a:tab pos="4921250" algn="ctr"/>
              </a:tabLst>
            </a:pPr>
            <a:r>
              <a:rPr lang="en-US" smtClean="0"/>
              <a:t>			 </a:t>
            </a:r>
            <a:r>
              <a:rPr lang="en-US" i="1" u="sng" smtClean="0"/>
              <a:t>Allocation</a:t>
            </a:r>
            <a:r>
              <a:rPr lang="en-US" i="1" smtClean="0"/>
              <a:t>	</a:t>
            </a:r>
            <a:r>
              <a:rPr lang="en-US" i="1" u="sng" smtClean="0"/>
              <a:t>Request</a:t>
            </a:r>
            <a:r>
              <a:rPr lang="en-US" i="1" smtClean="0"/>
              <a:t>	</a:t>
            </a:r>
            <a:r>
              <a:rPr lang="en-US" i="1" u="sng" smtClean="0"/>
              <a:t>Available</a:t>
            </a:r>
          </a:p>
          <a:p>
            <a:pPr>
              <a:buFont typeface="Monotype Sorts" charset="2"/>
              <a:buNone/>
              <a:tabLst>
                <a:tab pos="1428750" algn="l"/>
                <a:tab pos="2338388" algn="ctr"/>
                <a:tab pos="3594100" algn="ctr"/>
                <a:tab pos="4921250" algn="ctr"/>
              </a:tabLst>
            </a:pPr>
            <a:r>
              <a:rPr lang="en-US" smtClean="0"/>
              <a:t>			</a:t>
            </a:r>
            <a:r>
              <a:rPr lang="en-US" i="1" smtClean="0"/>
              <a:t>A B C 	  A B C 	A B C</a:t>
            </a:r>
          </a:p>
          <a:p>
            <a:pPr>
              <a:buFont typeface="Monotype Sorts" charset="2"/>
              <a:buNone/>
              <a:tabLst>
                <a:tab pos="1428750" algn="l"/>
                <a:tab pos="2338388" algn="ctr"/>
                <a:tab pos="3594100" algn="ctr"/>
                <a:tab pos="4921250" algn="ctr"/>
              </a:tabLst>
            </a:pPr>
            <a:r>
              <a:rPr lang="en-US" smtClean="0"/>
              <a:t>	        </a:t>
            </a:r>
            <a:r>
              <a:rPr lang="en-US" i="1" smtClean="0"/>
              <a:t>P</a:t>
            </a:r>
            <a:r>
              <a:rPr lang="en-US" baseline="-25000" smtClean="0"/>
              <a:t>0</a:t>
            </a:r>
            <a:r>
              <a:rPr lang="en-US" smtClean="0"/>
              <a:t>	           0 1 0             0 0 0 	0 0 0</a:t>
            </a:r>
          </a:p>
          <a:p>
            <a:pPr>
              <a:buFont typeface="Monotype Sorts" charset="2"/>
              <a:buNone/>
              <a:tabLst>
                <a:tab pos="1428750" algn="l"/>
                <a:tab pos="2338388" algn="ctr"/>
                <a:tab pos="3594100" algn="ctr"/>
                <a:tab pos="4921250" algn="ctr"/>
              </a:tabLst>
            </a:pPr>
            <a:r>
              <a:rPr lang="en-US" i="1" smtClean="0"/>
              <a:t>             P</a:t>
            </a:r>
            <a:r>
              <a:rPr lang="en-US" baseline="-25000" smtClean="0"/>
              <a:t>1</a:t>
            </a:r>
            <a:r>
              <a:rPr lang="en-US" smtClean="0"/>
              <a:t>	           	2 0 0 	    2 0 2</a:t>
            </a:r>
          </a:p>
          <a:p>
            <a:pPr>
              <a:buFont typeface="Monotype Sorts" charset="2"/>
              <a:buNone/>
              <a:tabLst>
                <a:tab pos="1428750" algn="l"/>
                <a:tab pos="2338388" algn="ctr"/>
                <a:tab pos="3594100" algn="ctr"/>
                <a:tab pos="4921250" algn="ctr"/>
              </a:tabLst>
            </a:pPr>
            <a:r>
              <a:rPr lang="en-US" i="1" smtClean="0"/>
              <a:t>             P</a:t>
            </a:r>
            <a:r>
              <a:rPr lang="en-US" baseline="-25000" smtClean="0"/>
              <a:t>2</a:t>
            </a:r>
            <a:r>
              <a:rPr lang="en-US" smtClean="0"/>
              <a:t>		           3 0 3             0 0 0 </a:t>
            </a:r>
          </a:p>
          <a:p>
            <a:pPr>
              <a:buFont typeface="Monotype Sorts" charset="2"/>
              <a:buNone/>
              <a:tabLst>
                <a:tab pos="1428750" algn="l"/>
                <a:tab pos="2338388" algn="ctr"/>
                <a:tab pos="3594100" algn="ctr"/>
                <a:tab pos="4921250" algn="ctr"/>
              </a:tabLst>
            </a:pPr>
            <a:r>
              <a:rPr lang="en-US" i="1" smtClean="0"/>
              <a:t>             P</a:t>
            </a:r>
            <a:r>
              <a:rPr lang="en-US" baseline="-25000" smtClean="0"/>
              <a:t>3</a:t>
            </a:r>
            <a:r>
              <a:rPr lang="en-US" smtClean="0"/>
              <a:t>		2 1 1 	   1 0 0 </a:t>
            </a:r>
          </a:p>
          <a:p>
            <a:pPr>
              <a:buFont typeface="Monotype Sorts" charset="2"/>
              <a:buNone/>
              <a:tabLst>
                <a:tab pos="1428750" algn="l"/>
                <a:tab pos="2338388" algn="ctr"/>
                <a:tab pos="3594100" algn="ctr"/>
                <a:tab pos="4921250" algn="ctr"/>
              </a:tabLst>
            </a:pPr>
            <a:r>
              <a:rPr lang="en-US" smtClean="0"/>
              <a:t>	       </a:t>
            </a:r>
            <a:r>
              <a:rPr lang="en-US" i="1" smtClean="0"/>
              <a:t>P</a:t>
            </a:r>
            <a:r>
              <a:rPr lang="en-US" baseline="-25000" smtClean="0"/>
              <a:t>4	</a:t>
            </a:r>
            <a:r>
              <a:rPr lang="en-US" smtClean="0"/>
              <a:t>	0 0 2 	   0 0 2</a:t>
            </a:r>
          </a:p>
          <a:p>
            <a:pPr>
              <a:buFont typeface="Monotype Sorts" charset="2"/>
              <a:buNone/>
              <a:tabLst>
                <a:tab pos="1428750" algn="l"/>
                <a:tab pos="2338388" algn="ctr"/>
                <a:tab pos="3594100" algn="ctr"/>
                <a:tab pos="4921250" algn="ctr"/>
              </a:tabLst>
            </a:pPr>
            <a:endParaRPr lang="en-US" smtClean="0"/>
          </a:p>
          <a:p>
            <a:pPr>
              <a:tabLst>
                <a:tab pos="1428750" algn="l"/>
                <a:tab pos="2338388" algn="ctr"/>
                <a:tab pos="3594100" algn="ctr"/>
                <a:tab pos="4921250" algn="ctr"/>
              </a:tabLst>
            </a:pPr>
            <a:r>
              <a:rPr lang="en-US" smtClean="0"/>
              <a:t>Sequence &lt;</a:t>
            </a:r>
            <a:r>
              <a:rPr lang="en-US" i="1" smtClean="0"/>
              <a:t>P</a:t>
            </a:r>
            <a:r>
              <a:rPr lang="en-US" baseline="-25000" smtClean="0"/>
              <a:t>0</a:t>
            </a:r>
            <a:r>
              <a:rPr lang="en-US" smtClean="0"/>
              <a:t>, </a:t>
            </a:r>
            <a:r>
              <a:rPr lang="en-US" i="1" smtClean="0"/>
              <a:t>P</a:t>
            </a:r>
            <a:r>
              <a:rPr lang="en-US" baseline="-25000" smtClean="0"/>
              <a:t>2</a:t>
            </a:r>
            <a:r>
              <a:rPr lang="en-US" smtClean="0"/>
              <a:t>, </a:t>
            </a:r>
            <a:r>
              <a:rPr lang="en-US" i="1" smtClean="0"/>
              <a:t>P</a:t>
            </a:r>
            <a:r>
              <a:rPr lang="en-US" baseline="-25000" smtClean="0"/>
              <a:t>3</a:t>
            </a:r>
            <a:r>
              <a:rPr lang="en-US" smtClean="0"/>
              <a:t>, </a:t>
            </a:r>
            <a:r>
              <a:rPr lang="en-US" i="1" smtClean="0"/>
              <a:t>P</a:t>
            </a:r>
            <a:r>
              <a:rPr lang="en-US" baseline="-25000" smtClean="0"/>
              <a:t>1</a:t>
            </a:r>
            <a:r>
              <a:rPr lang="en-US" smtClean="0"/>
              <a:t>, </a:t>
            </a:r>
            <a:r>
              <a:rPr lang="en-US" i="1" smtClean="0"/>
              <a:t>P</a:t>
            </a:r>
            <a:r>
              <a:rPr lang="en-US" baseline="-25000" smtClean="0"/>
              <a:t>4</a:t>
            </a:r>
            <a:r>
              <a:rPr lang="en-US" smtClean="0"/>
              <a:t>&gt; will result in </a:t>
            </a:r>
            <a:r>
              <a:rPr lang="en-US" i="1" smtClean="0"/>
              <a:t>Finish</a:t>
            </a:r>
            <a:r>
              <a:rPr lang="en-US" smtClean="0"/>
              <a:t>[</a:t>
            </a:r>
            <a:r>
              <a:rPr lang="en-US" i="1" smtClean="0"/>
              <a:t>i</a:t>
            </a:r>
            <a:r>
              <a:rPr lang="en-US" smtClean="0"/>
              <a:t>] = true for all </a:t>
            </a:r>
            <a:r>
              <a:rPr lang="en-US" i="1" smtClean="0"/>
              <a:t>i</a:t>
            </a:r>
            <a:endParaRPr lang="en-US" smtClean="0"/>
          </a:p>
          <a:p>
            <a:pPr>
              <a:buFont typeface="Monotype Sorts" charset="2"/>
              <a:buNone/>
              <a:tabLst>
                <a:tab pos="1428750" algn="l"/>
                <a:tab pos="2338388" algn="ctr"/>
                <a:tab pos="3594100" algn="ctr"/>
                <a:tab pos="4921250" algn="ctr"/>
              </a:tabLst>
            </a:pPr>
            <a:endParaRPr 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Example (Cont.)</a:t>
            </a:r>
          </a:p>
        </p:txBody>
      </p:sp>
      <p:sp>
        <p:nvSpPr>
          <p:cNvPr id="43011" name="Rectangle 3"/>
          <p:cNvSpPr>
            <a:spLocks noGrp="1" noChangeArrowheads="1"/>
          </p:cNvSpPr>
          <p:nvPr>
            <p:ph type="body" idx="1"/>
          </p:nvPr>
        </p:nvSpPr>
        <p:spPr>
          <a:xfrm>
            <a:off x="806450" y="1233488"/>
            <a:ext cx="7781925" cy="5037137"/>
          </a:xfrm>
        </p:spPr>
        <p:txBody>
          <a:bodyPr/>
          <a:lstStyle/>
          <a:p>
            <a:pPr>
              <a:tabLst>
                <a:tab pos="2800350" algn="l"/>
                <a:tab pos="3708400" algn="ctr"/>
              </a:tabLst>
            </a:pPr>
            <a:r>
              <a:rPr lang="en-US" i="1" smtClean="0"/>
              <a:t>P</a:t>
            </a:r>
            <a:r>
              <a:rPr lang="en-US" baseline="-25000" smtClean="0"/>
              <a:t>2</a:t>
            </a:r>
            <a:r>
              <a:rPr lang="en-US" smtClean="0"/>
              <a:t> requests an additional instance of type</a:t>
            </a:r>
            <a:r>
              <a:rPr lang="en-US" i="1" smtClean="0"/>
              <a:t> C</a:t>
            </a:r>
            <a:endParaRPr lang="en-US" smtClean="0"/>
          </a:p>
          <a:p>
            <a:pPr>
              <a:buFont typeface="Monotype Sorts" charset="2"/>
              <a:buNone/>
              <a:tabLst>
                <a:tab pos="2800350" algn="l"/>
                <a:tab pos="3708400" algn="ctr"/>
              </a:tabLst>
            </a:pPr>
            <a:r>
              <a:rPr lang="en-US" smtClean="0"/>
              <a:t>			</a:t>
            </a:r>
            <a:r>
              <a:rPr lang="en-US" i="1" u="sng" smtClean="0"/>
              <a:t>Request</a:t>
            </a:r>
            <a:endParaRPr lang="en-US" i="1" smtClean="0"/>
          </a:p>
          <a:p>
            <a:pPr>
              <a:buFont typeface="Monotype Sorts" charset="2"/>
              <a:buNone/>
              <a:tabLst>
                <a:tab pos="2800350" algn="l"/>
                <a:tab pos="3708400" algn="ctr"/>
              </a:tabLst>
            </a:pPr>
            <a:r>
              <a:rPr lang="en-US" i="1" smtClean="0"/>
              <a:t>			A B C</a:t>
            </a:r>
          </a:p>
          <a:p>
            <a:pPr>
              <a:buFont typeface="Monotype Sorts" charset="2"/>
              <a:buNone/>
              <a:tabLst>
                <a:tab pos="2800350" algn="l"/>
                <a:tab pos="3708400" algn="ctr"/>
              </a:tabLst>
            </a:pPr>
            <a:r>
              <a:rPr lang="en-US" smtClean="0"/>
              <a:t>		 </a:t>
            </a:r>
            <a:r>
              <a:rPr lang="en-US" i="1" smtClean="0"/>
              <a:t>P</a:t>
            </a:r>
            <a:r>
              <a:rPr lang="en-US" baseline="-25000" smtClean="0"/>
              <a:t>0</a:t>
            </a:r>
            <a:r>
              <a:rPr lang="en-US" smtClean="0"/>
              <a:t>	0 0 0</a:t>
            </a:r>
          </a:p>
          <a:p>
            <a:pPr>
              <a:buFont typeface="Monotype Sorts" charset="2"/>
              <a:buNone/>
              <a:tabLst>
                <a:tab pos="2800350" algn="l"/>
                <a:tab pos="3708400" algn="ctr"/>
              </a:tabLst>
            </a:pPr>
            <a:r>
              <a:rPr lang="en-US" smtClean="0"/>
              <a:t>		 </a:t>
            </a:r>
            <a:r>
              <a:rPr lang="en-US" i="1" smtClean="0"/>
              <a:t>P</a:t>
            </a:r>
            <a:r>
              <a:rPr lang="en-US" baseline="-25000" smtClean="0"/>
              <a:t>1</a:t>
            </a:r>
            <a:r>
              <a:rPr lang="en-US" smtClean="0"/>
              <a:t>	2 0 2</a:t>
            </a:r>
          </a:p>
          <a:p>
            <a:pPr>
              <a:buFont typeface="Monotype Sorts" charset="2"/>
              <a:buNone/>
              <a:tabLst>
                <a:tab pos="2800350" algn="l"/>
                <a:tab pos="3708400" algn="ctr"/>
              </a:tabLst>
            </a:pPr>
            <a:r>
              <a:rPr lang="en-US" smtClean="0"/>
              <a:t>		 </a:t>
            </a:r>
            <a:r>
              <a:rPr lang="en-US" i="1" smtClean="0"/>
              <a:t>P</a:t>
            </a:r>
            <a:r>
              <a:rPr lang="en-US" baseline="-25000" smtClean="0"/>
              <a:t>2</a:t>
            </a:r>
            <a:r>
              <a:rPr lang="en-US" smtClean="0"/>
              <a:t>	0 0 1</a:t>
            </a:r>
          </a:p>
          <a:p>
            <a:pPr>
              <a:buFont typeface="Monotype Sorts" charset="2"/>
              <a:buNone/>
              <a:tabLst>
                <a:tab pos="2800350" algn="l"/>
                <a:tab pos="3708400" algn="ctr"/>
              </a:tabLst>
            </a:pPr>
            <a:r>
              <a:rPr lang="en-US" smtClean="0"/>
              <a:t>		 </a:t>
            </a:r>
            <a:r>
              <a:rPr lang="en-US" i="1" smtClean="0"/>
              <a:t>P</a:t>
            </a:r>
            <a:r>
              <a:rPr lang="en-US" baseline="-25000" smtClean="0"/>
              <a:t>3</a:t>
            </a:r>
            <a:r>
              <a:rPr lang="en-US" smtClean="0"/>
              <a:t>	1 0 0 </a:t>
            </a:r>
          </a:p>
          <a:p>
            <a:pPr>
              <a:buFont typeface="Monotype Sorts" charset="2"/>
              <a:buNone/>
              <a:tabLst>
                <a:tab pos="2800350" algn="l"/>
                <a:tab pos="3708400" algn="ctr"/>
              </a:tabLst>
            </a:pPr>
            <a:r>
              <a:rPr lang="en-US" smtClean="0"/>
              <a:t>		 </a:t>
            </a:r>
            <a:r>
              <a:rPr lang="en-US" i="1" smtClean="0"/>
              <a:t>P</a:t>
            </a:r>
            <a:r>
              <a:rPr lang="en-US" baseline="-25000" smtClean="0"/>
              <a:t>4</a:t>
            </a:r>
            <a:r>
              <a:rPr lang="en-US" smtClean="0"/>
              <a:t>	0 0 2</a:t>
            </a:r>
          </a:p>
          <a:p>
            <a:pPr>
              <a:buFont typeface="Monotype Sorts" charset="2"/>
              <a:buNone/>
              <a:tabLst>
                <a:tab pos="2800350" algn="l"/>
                <a:tab pos="3708400" algn="ctr"/>
              </a:tabLst>
            </a:pPr>
            <a:endParaRPr lang="en-US" sz="800" smtClean="0"/>
          </a:p>
          <a:p>
            <a:pPr>
              <a:tabLst>
                <a:tab pos="2800350" algn="l"/>
                <a:tab pos="3708400" algn="ctr"/>
              </a:tabLst>
            </a:pPr>
            <a:r>
              <a:rPr lang="en-US" smtClean="0"/>
              <a:t>State of system?</a:t>
            </a:r>
          </a:p>
          <a:p>
            <a:pPr lvl="1">
              <a:tabLst>
                <a:tab pos="2800350" algn="l"/>
                <a:tab pos="3708400" algn="ctr"/>
              </a:tabLst>
            </a:pPr>
            <a:r>
              <a:rPr lang="en-US" smtClean="0"/>
              <a:t>Can reclaim resources held by process </a:t>
            </a:r>
            <a:r>
              <a:rPr lang="en-US" i="1" smtClean="0"/>
              <a:t>P</a:t>
            </a:r>
            <a:r>
              <a:rPr lang="en-US" baseline="-25000" smtClean="0"/>
              <a:t>0</a:t>
            </a:r>
            <a:r>
              <a:rPr lang="en-US" smtClean="0"/>
              <a:t>, but insufficient resources to fulfill other processes; requests</a:t>
            </a:r>
          </a:p>
          <a:p>
            <a:pPr lvl="1">
              <a:tabLst>
                <a:tab pos="2800350" algn="l"/>
                <a:tab pos="3708400" algn="ctr"/>
              </a:tabLst>
            </a:pPr>
            <a:r>
              <a:rPr lang="en-US" smtClean="0"/>
              <a:t>Deadlock exists, consisting of processes </a:t>
            </a:r>
            <a:r>
              <a:rPr lang="en-US" i="1" smtClean="0"/>
              <a:t>P</a:t>
            </a:r>
            <a:r>
              <a:rPr lang="en-US" baseline="-25000" smtClean="0"/>
              <a:t>1</a:t>
            </a:r>
            <a:r>
              <a:rPr lang="en-US" smtClean="0"/>
              <a:t>, </a:t>
            </a:r>
            <a:r>
              <a:rPr lang="en-US" baseline="-25000" smtClean="0"/>
              <a:t> </a:t>
            </a:r>
            <a:r>
              <a:rPr lang="en-US" i="1" smtClean="0"/>
              <a:t>P</a:t>
            </a:r>
            <a:r>
              <a:rPr lang="en-US" baseline="-25000" smtClean="0"/>
              <a:t>2</a:t>
            </a:r>
            <a:r>
              <a:rPr lang="en-US" smtClean="0"/>
              <a:t>, </a:t>
            </a:r>
            <a:r>
              <a:rPr lang="en-US" i="1" smtClean="0"/>
              <a:t>P</a:t>
            </a:r>
            <a:r>
              <a:rPr lang="en-US" baseline="-25000" smtClean="0"/>
              <a:t>3</a:t>
            </a:r>
            <a:r>
              <a:rPr lang="en-US" smtClean="0"/>
              <a:t>, and </a:t>
            </a:r>
            <a:r>
              <a:rPr lang="en-US" i="1" smtClean="0"/>
              <a:t>P</a:t>
            </a:r>
            <a:r>
              <a:rPr lang="en-US" baseline="-25000" smtClean="0"/>
              <a:t>4</a:t>
            </a:r>
            <a:endParaRPr lang="en-US"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00138" y="277813"/>
            <a:ext cx="7586662" cy="576262"/>
          </a:xfrm>
        </p:spPr>
        <p:txBody>
          <a:bodyPr/>
          <a:lstStyle/>
          <a:p>
            <a:pPr eaLnBrk="1" hangingPunct="1"/>
            <a:r>
              <a:rPr lang="en-US" smtClean="0"/>
              <a:t>Detection-Algorithm Usage</a:t>
            </a:r>
          </a:p>
        </p:txBody>
      </p:sp>
      <p:sp>
        <p:nvSpPr>
          <p:cNvPr id="44035" name="Rectangle 3"/>
          <p:cNvSpPr>
            <a:spLocks noGrp="1" noChangeArrowheads="1"/>
          </p:cNvSpPr>
          <p:nvPr>
            <p:ph type="body" idx="1"/>
          </p:nvPr>
        </p:nvSpPr>
        <p:spPr>
          <a:xfrm>
            <a:off x="806450" y="1233488"/>
            <a:ext cx="7713663" cy="4530725"/>
          </a:xfrm>
        </p:spPr>
        <p:txBody>
          <a:bodyPr/>
          <a:lstStyle/>
          <a:p>
            <a:r>
              <a:rPr lang="en-US" smtClean="0"/>
              <a:t>When, and how often, to invoke depends on:</a:t>
            </a:r>
          </a:p>
          <a:p>
            <a:pPr lvl="1"/>
            <a:r>
              <a:rPr lang="en-US" smtClean="0"/>
              <a:t>How often a deadlock is likely to occur?</a:t>
            </a:r>
          </a:p>
          <a:p>
            <a:pPr lvl="1"/>
            <a:r>
              <a:rPr lang="en-US" smtClean="0"/>
              <a:t>How many processes will need to be rolled back?</a:t>
            </a:r>
          </a:p>
          <a:p>
            <a:pPr lvl="2"/>
            <a:r>
              <a:rPr lang="en-US" smtClean="0"/>
              <a:t>one for each disjoint cycle</a:t>
            </a:r>
            <a:br>
              <a:rPr lang="en-US" smtClean="0"/>
            </a:br>
            <a:endParaRPr lang="en-US" smtClean="0"/>
          </a:p>
          <a:p>
            <a:r>
              <a:rPr lang="en-US" smtClean="0"/>
              <a:t>If detection algorithm is invoked arbitrarily, there may be many cycles in the resource graph and so we would not be able to tell which of the many deadlocked processes “caused” the deadlock.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08000" y="465138"/>
            <a:ext cx="8588375" cy="457200"/>
          </a:xfrm>
        </p:spPr>
        <p:txBody>
          <a:bodyPr/>
          <a:lstStyle/>
          <a:p>
            <a:pPr eaLnBrk="1" hangingPunct="1"/>
            <a:r>
              <a:rPr lang="en-US" sz="2800" smtClean="0"/>
              <a:t>Recovery from Deadlock:  </a:t>
            </a:r>
            <a:br>
              <a:rPr lang="en-US" sz="2800" smtClean="0"/>
            </a:br>
            <a:r>
              <a:rPr lang="en-US" sz="2800" smtClean="0"/>
              <a:t>Process Termination</a:t>
            </a:r>
          </a:p>
        </p:txBody>
      </p:sp>
      <p:sp>
        <p:nvSpPr>
          <p:cNvPr id="45059" name="Rectangle 3"/>
          <p:cNvSpPr>
            <a:spLocks noGrp="1" noChangeArrowheads="1"/>
          </p:cNvSpPr>
          <p:nvPr>
            <p:ph type="body" idx="1"/>
          </p:nvPr>
        </p:nvSpPr>
        <p:spPr>
          <a:xfrm>
            <a:off x="806450" y="1233488"/>
            <a:ext cx="7694613" cy="4530725"/>
          </a:xfrm>
        </p:spPr>
        <p:txBody>
          <a:bodyPr/>
          <a:lstStyle/>
          <a:p>
            <a:r>
              <a:rPr lang="en-US" smtClean="0"/>
              <a:t>Abort all deadlocked processes</a:t>
            </a:r>
            <a:br>
              <a:rPr lang="en-US" smtClean="0"/>
            </a:br>
            <a:endParaRPr lang="en-US" smtClean="0"/>
          </a:p>
          <a:p>
            <a:r>
              <a:rPr lang="en-US" smtClean="0"/>
              <a:t>Abort one process at a time until the deadlock cycle is eliminated</a:t>
            </a:r>
            <a:br>
              <a:rPr lang="en-US" smtClean="0"/>
            </a:br>
            <a:endParaRPr lang="en-US" smtClean="0"/>
          </a:p>
          <a:p>
            <a:r>
              <a:rPr lang="en-US" smtClean="0"/>
              <a:t>In which order should we choose to abort?</a:t>
            </a:r>
          </a:p>
          <a:p>
            <a:pPr lvl="1"/>
            <a:r>
              <a:rPr lang="en-US" smtClean="0"/>
              <a:t>Priority of the process</a:t>
            </a:r>
          </a:p>
          <a:p>
            <a:pPr lvl="1"/>
            <a:r>
              <a:rPr lang="en-US" smtClean="0"/>
              <a:t>How long process has computed, and how much longer to completion</a:t>
            </a:r>
          </a:p>
          <a:p>
            <a:pPr lvl="1"/>
            <a:r>
              <a:rPr lang="en-US" smtClean="0"/>
              <a:t>Resources the process has used</a:t>
            </a:r>
          </a:p>
          <a:p>
            <a:pPr lvl="1"/>
            <a:r>
              <a:rPr lang="en-US" smtClean="0"/>
              <a:t>Resources process needs to complete</a:t>
            </a:r>
          </a:p>
          <a:p>
            <a:pPr lvl="1"/>
            <a:r>
              <a:rPr lang="en-US" smtClean="0"/>
              <a:t>How many processes will need to be terminated</a:t>
            </a:r>
          </a:p>
          <a:p>
            <a:pPr lvl="1"/>
            <a:r>
              <a:rPr lang="en-US" smtClean="0"/>
              <a:t>Is process interactive or batch?</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38188" y="417513"/>
            <a:ext cx="8020050" cy="457200"/>
          </a:xfrm>
        </p:spPr>
        <p:txBody>
          <a:bodyPr/>
          <a:lstStyle/>
          <a:p>
            <a:pPr eaLnBrk="1" hangingPunct="1"/>
            <a:r>
              <a:rPr lang="en-US" sz="2800" smtClean="0"/>
              <a:t>Recovery from Deadlock: </a:t>
            </a:r>
            <a:br>
              <a:rPr lang="en-US" sz="2800" smtClean="0"/>
            </a:br>
            <a:r>
              <a:rPr lang="en-US" sz="2800" smtClean="0"/>
              <a:t>Resource Preemption</a:t>
            </a:r>
          </a:p>
        </p:txBody>
      </p:sp>
      <p:sp>
        <p:nvSpPr>
          <p:cNvPr id="46083" name="Rectangle 3"/>
          <p:cNvSpPr>
            <a:spLocks noGrp="1" noChangeArrowheads="1"/>
          </p:cNvSpPr>
          <p:nvPr>
            <p:ph type="body" idx="1"/>
          </p:nvPr>
        </p:nvSpPr>
        <p:spPr>
          <a:xfrm>
            <a:off x="827088" y="1482725"/>
            <a:ext cx="7351712" cy="4483100"/>
          </a:xfrm>
        </p:spPr>
        <p:txBody>
          <a:bodyPr/>
          <a:lstStyle/>
          <a:p>
            <a:r>
              <a:rPr lang="en-US" smtClean="0"/>
              <a:t>Selecting a victim – minimize cost</a:t>
            </a:r>
            <a:br>
              <a:rPr lang="en-US" smtClean="0"/>
            </a:br>
            <a:endParaRPr lang="en-US" smtClean="0"/>
          </a:p>
          <a:p>
            <a:r>
              <a:rPr lang="en-US" smtClean="0"/>
              <a:t>Rollback – return to some safe state, restart process for that state</a:t>
            </a:r>
            <a:br>
              <a:rPr lang="en-US" smtClean="0"/>
            </a:br>
            <a:endParaRPr lang="en-US" smtClean="0"/>
          </a:p>
          <a:p>
            <a:r>
              <a:rPr lang="en-US" smtClean="0"/>
              <a:t>Starvation –  same process may always be picked as victim, include number of rollback in cost factor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pPr eaLnBrk="1" hangingPunct="1"/>
            <a:r>
              <a:rPr lang="en-US" smtClean="0"/>
              <a:t>End of Chapter 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Bridge Crossing Example</a:t>
            </a:r>
          </a:p>
        </p:txBody>
      </p:sp>
      <p:sp>
        <p:nvSpPr>
          <p:cNvPr id="7171" name="Rectangle 3"/>
          <p:cNvSpPr>
            <a:spLocks noGrp="1" noChangeArrowheads="1"/>
          </p:cNvSpPr>
          <p:nvPr>
            <p:ph type="body" idx="1"/>
          </p:nvPr>
        </p:nvSpPr>
        <p:spPr>
          <a:xfrm>
            <a:off x="1382713" y="3341688"/>
            <a:ext cx="7100887" cy="2590800"/>
          </a:xfrm>
        </p:spPr>
        <p:txBody>
          <a:bodyPr/>
          <a:lstStyle/>
          <a:p>
            <a:r>
              <a:rPr lang="en-US" smtClean="0"/>
              <a:t>Traffic only in one direction</a:t>
            </a:r>
          </a:p>
          <a:p>
            <a:r>
              <a:rPr lang="en-US" smtClean="0"/>
              <a:t>Each section of a bridge can be viewed as a resource</a:t>
            </a:r>
          </a:p>
          <a:p>
            <a:r>
              <a:rPr lang="en-US" smtClean="0"/>
              <a:t>If a deadlock occurs, it can be resolved if one car backs up (preempt resources and rollback)</a:t>
            </a:r>
          </a:p>
          <a:p>
            <a:r>
              <a:rPr lang="en-US" smtClean="0"/>
              <a:t>Several cars may have to be backed up if a deadlock occurs</a:t>
            </a:r>
          </a:p>
          <a:p>
            <a:r>
              <a:rPr lang="en-US" smtClean="0"/>
              <a:t>Starvation is possible</a:t>
            </a:r>
          </a:p>
          <a:p>
            <a:r>
              <a:rPr lang="en-US" smtClean="0"/>
              <a:t>Note – Most OSes do not prevent or deal with deadlocks</a:t>
            </a:r>
          </a:p>
        </p:txBody>
      </p:sp>
      <p:grpSp>
        <p:nvGrpSpPr>
          <p:cNvPr id="7172" name="Group 35"/>
          <p:cNvGrpSpPr>
            <a:grpSpLocks/>
          </p:cNvGrpSpPr>
          <p:nvPr/>
        </p:nvGrpSpPr>
        <p:grpSpPr bwMode="auto">
          <a:xfrm>
            <a:off x="1266825" y="1600200"/>
            <a:ext cx="6276975" cy="1371600"/>
            <a:chOff x="798" y="1008"/>
            <a:chExt cx="3954" cy="864"/>
          </a:xfrm>
        </p:grpSpPr>
        <p:grpSp>
          <p:nvGrpSpPr>
            <p:cNvPr id="7173" name="Group 11"/>
            <p:cNvGrpSpPr>
              <a:grpSpLocks/>
            </p:cNvGrpSpPr>
            <p:nvPr/>
          </p:nvGrpSpPr>
          <p:grpSpPr bwMode="auto">
            <a:xfrm>
              <a:off x="816" y="1008"/>
              <a:ext cx="3936" cy="240"/>
              <a:chOff x="672" y="1008"/>
              <a:chExt cx="3936" cy="240"/>
            </a:xfrm>
          </p:grpSpPr>
          <p:sp>
            <p:nvSpPr>
              <p:cNvPr id="7197"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US"/>
              </a:p>
            </p:txBody>
          </p:sp>
          <p:sp>
            <p:nvSpPr>
              <p:cNvPr id="7198"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US"/>
              </a:p>
            </p:txBody>
          </p:sp>
          <p:sp>
            <p:nvSpPr>
              <p:cNvPr id="7199"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US"/>
              </a:p>
            </p:txBody>
          </p:sp>
          <p:sp>
            <p:nvSpPr>
              <p:cNvPr id="7200"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US"/>
              </a:p>
            </p:txBody>
          </p:sp>
          <p:sp>
            <p:nvSpPr>
              <p:cNvPr id="7201"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US"/>
              </a:p>
            </p:txBody>
          </p:sp>
        </p:grpSp>
        <p:grpSp>
          <p:nvGrpSpPr>
            <p:cNvPr id="7174" name="Group 12"/>
            <p:cNvGrpSpPr>
              <a:grpSpLocks/>
            </p:cNvGrpSpPr>
            <p:nvPr/>
          </p:nvGrpSpPr>
          <p:grpSpPr bwMode="auto">
            <a:xfrm flipV="1">
              <a:off x="816" y="1632"/>
              <a:ext cx="3936" cy="240"/>
              <a:chOff x="672" y="1008"/>
              <a:chExt cx="3936" cy="240"/>
            </a:xfrm>
          </p:grpSpPr>
          <p:sp>
            <p:nvSpPr>
              <p:cNvPr id="7192" name="Line 13"/>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US"/>
              </a:p>
            </p:txBody>
          </p:sp>
          <p:sp>
            <p:nvSpPr>
              <p:cNvPr id="7193" name="Line 14"/>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US"/>
              </a:p>
            </p:txBody>
          </p:sp>
          <p:sp>
            <p:nvSpPr>
              <p:cNvPr id="7194" name="Line 15"/>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US"/>
              </a:p>
            </p:txBody>
          </p:sp>
          <p:sp>
            <p:nvSpPr>
              <p:cNvPr id="7195" name="Line 16"/>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US"/>
              </a:p>
            </p:txBody>
          </p:sp>
          <p:sp>
            <p:nvSpPr>
              <p:cNvPr id="7196" name="Line 17"/>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US"/>
              </a:p>
            </p:txBody>
          </p:sp>
        </p:grpSp>
        <p:grpSp>
          <p:nvGrpSpPr>
            <p:cNvPr id="7175" name="Group 22"/>
            <p:cNvGrpSpPr>
              <a:grpSpLocks/>
            </p:cNvGrpSpPr>
            <p:nvPr/>
          </p:nvGrpSpPr>
          <p:grpSpPr bwMode="auto">
            <a:xfrm>
              <a:off x="1512" y="1614"/>
              <a:ext cx="288" cy="162"/>
              <a:chOff x="1056" y="1614"/>
              <a:chExt cx="288" cy="162"/>
            </a:xfrm>
          </p:grpSpPr>
          <p:sp>
            <p:nvSpPr>
              <p:cNvPr id="7190"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91"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7176" name="Line 20"/>
            <p:cNvSpPr>
              <a:spLocks noChangeShapeType="1"/>
            </p:cNvSpPr>
            <p:nvPr/>
          </p:nvSpPr>
          <p:spPr bwMode="auto">
            <a:xfrm>
              <a:off x="798" y="1428"/>
              <a:ext cx="1272" cy="0"/>
            </a:xfrm>
            <a:prstGeom prst="line">
              <a:avLst/>
            </a:prstGeom>
            <a:noFill/>
            <a:ln w="9525">
              <a:solidFill>
                <a:schemeClr val="tx1"/>
              </a:solidFill>
              <a:prstDash val="dash"/>
              <a:round/>
              <a:headEnd/>
              <a:tailEnd/>
            </a:ln>
          </p:spPr>
          <p:txBody>
            <a:bodyPr wrap="none" anchor="ctr"/>
            <a:lstStyle/>
            <a:p>
              <a:endParaRPr lang="en-US"/>
            </a:p>
          </p:txBody>
        </p:sp>
        <p:sp>
          <p:nvSpPr>
            <p:cNvPr id="7177" name="Line 21"/>
            <p:cNvSpPr>
              <a:spLocks noChangeShapeType="1"/>
            </p:cNvSpPr>
            <p:nvPr/>
          </p:nvSpPr>
          <p:spPr bwMode="auto">
            <a:xfrm>
              <a:off x="3444" y="1422"/>
              <a:ext cx="1272" cy="0"/>
            </a:xfrm>
            <a:prstGeom prst="line">
              <a:avLst/>
            </a:prstGeom>
            <a:noFill/>
            <a:ln w="9525">
              <a:solidFill>
                <a:schemeClr val="tx1"/>
              </a:solidFill>
              <a:prstDash val="dash"/>
              <a:round/>
              <a:headEnd/>
              <a:tailEnd/>
            </a:ln>
          </p:spPr>
          <p:txBody>
            <a:bodyPr wrap="none" anchor="ctr"/>
            <a:lstStyle/>
            <a:p>
              <a:endParaRPr lang="en-US"/>
            </a:p>
          </p:txBody>
        </p:sp>
        <p:grpSp>
          <p:nvGrpSpPr>
            <p:cNvPr id="7178" name="Group 23"/>
            <p:cNvGrpSpPr>
              <a:grpSpLocks/>
            </p:cNvGrpSpPr>
            <p:nvPr/>
          </p:nvGrpSpPr>
          <p:grpSpPr bwMode="auto">
            <a:xfrm>
              <a:off x="2382" y="1344"/>
              <a:ext cx="288" cy="162"/>
              <a:chOff x="1056" y="1614"/>
              <a:chExt cx="288" cy="162"/>
            </a:xfrm>
          </p:grpSpPr>
          <p:sp>
            <p:nvSpPr>
              <p:cNvPr id="7188"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9"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79" name="Group 26"/>
            <p:cNvGrpSpPr>
              <a:grpSpLocks/>
            </p:cNvGrpSpPr>
            <p:nvPr/>
          </p:nvGrpSpPr>
          <p:grpSpPr bwMode="auto">
            <a:xfrm flipH="1">
              <a:off x="2838" y="1344"/>
              <a:ext cx="288" cy="162"/>
              <a:chOff x="1056" y="1614"/>
              <a:chExt cx="288" cy="162"/>
            </a:xfrm>
          </p:grpSpPr>
          <p:sp>
            <p:nvSpPr>
              <p:cNvPr id="7186"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7"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0" name="Group 29"/>
            <p:cNvGrpSpPr>
              <a:grpSpLocks/>
            </p:cNvGrpSpPr>
            <p:nvPr/>
          </p:nvGrpSpPr>
          <p:grpSpPr bwMode="auto">
            <a:xfrm flipH="1">
              <a:off x="3822" y="1140"/>
              <a:ext cx="288" cy="162"/>
              <a:chOff x="1056" y="1614"/>
              <a:chExt cx="288" cy="162"/>
            </a:xfrm>
          </p:grpSpPr>
          <p:sp>
            <p:nvSpPr>
              <p:cNvPr id="7184"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5"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1" name="Group 32"/>
            <p:cNvGrpSpPr>
              <a:grpSpLocks/>
            </p:cNvGrpSpPr>
            <p:nvPr/>
          </p:nvGrpSpPr>
          <p:grpSpPr bwMode="auto">
            <a:xfrm flipH="1">
              <a:off x="4248" y="1140"/>
              <a:ext cx="288" cy="162"/>
              <a:chOff x="1056" y="1614"/>
              <a:chExt cx="288" cy="162"/>
            </a:xfrm>
          </p:grpSpPr>
          <p:sp>
            <p:nvSpPr>
              <p:cNvPr id="7182"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3"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System Model</a:t>
            </a:r>
          </a:p>
        </p:txBody>
      </p:sp>
      <p:sp>
        <p:nvSpPr>
          <p:cNvPr id="8195" name="Rectangle 3"/>
          <p:cNvSpPr>
            <a:spLocks noGrp="1" noChangeArrowheads="1"/>
          </p:cNvSpPr>
          <p:nvPr>
            <p:ph type="body" idx="1"/>
          </p:nvPr>
        </p:nvSpPr>
        <p:spPr>
          <a:xfrm>
            <a:off x="827088" y="1425575"/>
            <a:ext cx="7351712" cy="4483100"/>
          </a:xfrm>
        </p:spPr>
        <p:txBody>
          <a:bodyPr/>
          <a:lstStyle/>
          <a:p>
            <a:r>
              <a:rPr lang="en-US" smtClean="0"/>
              <a:t>Resource types </a:t>
            </a:r>
            <a:r>
              <a:rPr lang="en-US" i="1" smtClean="0"/>
              <a:t>R</a:t>
            </a:r>
            <a:r>
              <a:rPr lang="en-US" baseline="-25000" smtClean="0"/>
              <a:t>1</a:t>
            </a:r>
            <a:r>
              <a:rPr lang="en-US" smtClean="0"/>
              <a:t>, </a:t>
            </a:r>
            <a:r>
              <a:rPr lang="en-US" i="1" smtClean="0"/>
              <a:t>R</a:t>
            </a:r>
            <a:r>
              <a:rPr lang="en-US" baseline="-25000" smtClean="0"/>
              <a:t>2</a:t>
            </a:r>
            <a:r>
              <a:rPr lang="en-US" smtClean="0"/>
              <a:t>, . . ., </a:t>
            </a:r>
            <a:r>
              <a:rPr lang="en-US" i="1" smtClean="0"/>
              <a:t>R</a:t>
            </a:r>
            <a:r>
              <a:rPr lang="en-US" baseline="-25000" smtClean="0"/>
              <a:t>m</a:t>
            </a:r>
          </a:p>
          <a:p>
            <a:pPr lvl="2">
              <a:buFont typeface="Webdings" pitchFamily="18" charset="2"/>
              <a:buNone/>
            </a:pPr>
            <a:r>
              <a:rPr lang="en-US" i="1" smtClean="0"/>
              <a:t>CPU cycles, memory space, I/O devices</a:t>
            </a:r>
          </a:p>
          <a:p>
            <a:pPr lvl="2">
              <a:buFont typeface="Webdings" pitchFamily="18" charset="2"/>
              <a:buNone/>
            </a:pPr>
            <a:endParaRPr lang="en-US" i="1" smtClean="0"/>
          </a:p>
          <a:p>
            <a:r>
              <a:rPr lang="en-US" smtClean="0"/>
              <a:t>Each resource type </a:t>
            </a:r>
            <a:r>
              <a:rPr lang="en-US" i="1" smtClean="0"/>
              <a:t>R</a:t>
            </a:r>
            <a:r>
              <a:rPr lang="en-US" baseline="-25000" smtClean="0"/>
              <a:t>i</a:t>
            </a:r>
            <a:r>
              <a:rPr lang="en-US" smtClean="0"/>
              <a:t> has </a:t>
            </a:r>
            <a:r>
              <a:rPr lang="en-US" i="1" smtClean="0"/>
              <a:t>W</a:t>
            </a:r>
            <a:r>
              <a:rPr lang="en-US" baseline="-25000" smtClean="0"/>
              <a:t>i</a:t>
            </a:r>
            <a:r>
              <a:rPr lang="en-US" smtClean="0"/>
              <a:t> instances.</a:t>
            </a:r>
          </a:p>
          <a:p>
            <a:endParaRPr lang="en-US" smtClean="0"/>
          </a:p>
          <a:p>
            <a:r>
              <a:rPr lang="en-US" smtClean="0"/>
              <a:t>Each process utilizes a resource as follows:</a:t>
            </a:r>
          </a:p>
          <a:p>
            <a:pPr lvl="1"/>
            <a:r>
              <a:rPr lang="en-US" b="1" smtClean="0"/>
              <a:t>request </a:t>
            </a:r>
          </a:p>
          <a:p>
            <a:pPr lvl="1"/>
            <a:r>
              <a:rPr lang="en-US" b="1" smtClean="0"/>
              <a:t>use </a:t>
            </a:r>
          </a:p>
          <a:p>
            <a:pPr lvl="1"/>
            <a:r>
              <a:rPr lang="en-US" b="1" smtClean="0"/>
              <a:t>release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49300" y="277813"/>
            <a:ext cx="7937500" cy="576262"/>
          </a:xfrm>
        </p:spPr>
        <p:txBody>
          <a:bodyPr/>
          <a:lstStyle/>
          <a:p>
            <a:pPr eaLnBrk="1" hangingPunct="1"/>
            <a:r>
              <a:rPr lang="en-US" smtClean="0"/>
              <a:t>Deadlock Characterization</a:t>
            </a:r>
          </a:p>
        </p:txBody>
      </p:sp>
      <p:sp>
        <p:nvSpPr>
          <p:cNvPr id="9219" name="Rectangle 3"/>
          <p:cNvSpPr>
            <a:spLocks noGrp="1" noChangeArrowheads="1"/>
          </p:cNvSpPr>
          <p:nvPr>
            <p:ph type="body" idx="1"/>
          </p:nvPr>
        </p:nvSpPr>
        <p:spPr>
          <a:xfrm>
            <a:off x="1335088" y="1793875"/>
            <a:ext cx="7204075" cy="4668838"/>
          </a:xfrm>
        </p:spPr>
        <p:txBody>
          <a:bodyPr/>
          <a:lstStyle/>
          <a:p>
            <a:r>
              <a:rPr lang="en-US" b="1" smtClean="0"/>
              <a:t>Mutual exclusion:</a:t>
            </a:r>
            <a:r>
              <a:rPr lang="en-US" smtClean="0"/>
              <a:t>  only one process at a time can use a resource</a:t>
            </a:r>
          </a:p>
          <a:p>
            <a:endParaRPr lang="en-US" sz="800" smtClean="0"/>
          </a:p>
          <a:p>
            <a:r>
              <a:rPr lang="en-US" b="1" smtClean="0"/>
              <a:t>Hold and wait:</a:t>
            </a:r>
            <a:r>
              <a:rPr lang="en-US" smtClean="0"/>
              <a:t>  a process holding at least one resource is waiting to acquire additional resources held by other processes</a:t>
            </a:r>
          </a:p>
          <a:p>
            <a:endParaRPr lang="en-US" sz="800" smtClean="0"/>
          </a:p>
          <a:p>
            <a:r>
              <a:rPr lang="en-US" b="1" smtClean="0"/>
              <a:t>No preemption:</a:t>
            </a:r>
            <a:r>
              <a:rPr lang="en-US" smtClean="0"/>
              <a:t>  a resource can be released only voluntarily by the process holding it, after that process has completed its task</a:t>
            </a:r>
          </a:p>
          <a:p>
            <a:endParaRPr lang="en-US" sz="800" smtClean="0"/>
          </a:p>
          <a:p>
            <a:r>
              <a:rPr lang="en-US" b="1" smtClean="0"/>
              <a:t>Circular wait:</a:t>
            </a:r>
            <a:r>
              <a:rPr lang="en-US" smtClean="0"/>
              <a:t>  there exists a set {</a:t>
            </a:r>
            <a:r>
              <a:rPr lang="en-US" i="1" smtClean="0"/>
              <a:t>P</a:t>
            </a:r>
            <a:r>
              <a:rPr lang="en-US" baseline="-25000" smtClean="0"/>
              <a:t>0</a:t>
            </a:r>
            <a:r>
              <a:rPr lang="en-US" smtClean="0"/>
              <a:t>, </a:t>
            </a:r>
            <a:r>
              <a:rPr lang="en-US" i="1" smtClean="0"/>
              <a:t>P</a:t>
            </a:r>
            <a:r>
              <a:rPr lang="en-US" baseline="-25000" smtClean="0"/>
              <a:t>1</a:t>
            </a:r>
            <a:r>
              <a:rPr lang="en-US" smtClean="0"/>
              <a:t>, …, </a:t>
            </a:r>
            <a:r>
              <a:rPr lang="en-US" i="1" smtClean="0"/>
              <a:t>P</a:t>
            </a:r>
            <a:r>
              <a:rPr lang="en-US" baseline="-25000" smtClean="0"/>
              <a:t>n</a:t>
            </a:r>
            <a:r>
              <a:rPr lang="en-US" smtClean="0"/>
              <a:t>} of waiting processes such that </a:t>
            </a:r>
            <a:r>
              <a:rPr lang="en-US" i="1" smtClean="0"/>
              <a:t>P</a:t>
            </a:r>
            <a:r>
              <a:rPr lang="en-US" baseline="-25000" smtClean="0"/>
              <a:t>0 </a:t>
            </a:r>
            <a:r>
              <a:rPr lang="en-US" smtClean="0"/>
              <a:t>is waiting for a resource that is held by </a:t>
            </a:r>
            <a:r>
              <a:rPr lang="en-US" i="1" smtClean="0"/>
              <a:t>P</a:t>
            </a:r>
            <a:r>
              <a:rPr lang="en-US" baseline="-25000" smtClean="0"/>
              <a:t>1</a:t>
            </a:r>
            <a:r>
              <a:rPr lang="en-US" smtClean="0"/>
              <a:t>, </a:t>
            </a:r>
            <a:r>
              <a:rPr lang="en-US" i="1" smtClean="0"/>
              <a:t>P</a:t>
            </a:r>
            <a:r>
              <a:rPr lang="en-US" baseline="-25000" smtClean="0"/>
              <a:t>1</a:t>
            </a:r>
            <a:r>
              <a:rPr lang="en-US" smtClean="0"/>
              <a:t> is waiting for a resource that is held by </a:t>
            </a:r>
          </a:p>
          <a:p>
            <a:pPr>
              <a:buFont typeface="Monotype Sorts" charset="2"/>
              <a:buNone/>
            </a:pPr>
            <a:r>
              <a:rPr lang="en-US" i="1" smtClean="0"/>
              <a:t>	P</a:t>
            </a:r>
            <a:r>
              <a:rPr lang="en-US" baseline="-25000" smtClean="0"/>
              <a:t>2</a:t>
            </a:r>
            <a:r>
              <a:rPr lang="en-US" smtClean="0"/>
              <a:t>, …, </a:t>
            </a:r>
            <a:r>
              <a:rPr lang="en-US" i="1" smtClean="0"/>
              <a:t>P</a:t>
            </a:r>
            <a:r>
              <a:rPr lang="en-US" i="1" baseline="-25000" smtClean="0"/>
              <a:t>n</a:t>
            </a:r>
            <a:r>
              <a:rPr lang="en-US" baseline="-25000" smtClean="0"/>
              <a:t>–1</a:t>
            </a:r>
            <a:r>
              <a:rPr lang="en-US" smtClean="0"/>
              <a:t> is waiting for a resource that is held by </a:t>
            </a:r>
            <a:r>
              <a:rPr lang="en-US" i="1" smtClean="0"/>
              <a:t>P</a:t>
            </a:r>
            <a:r>
              <a:rPr lang="en-US" baseline="-25000" smtClean="0"/>
              <a:t>n</a:t>
            </a:r>
            <a:r>
              <a:rPr lang="en-US" smtClean="0"/>
              <a:t>, and </a:t>
            </a:r>
            <a:r>
              <a:rPr lang="en-US" i="1" smtClean="0"/>
              <a:t>P</a:t>
            </a:r>
            <a:r>
              <a:rPr lang="en-US" baseline="-25000" smtClean="0"/>
              <a:t>n</a:t>
            </a:r>
            <a:r>
              <a:rPr lang="en-US" smtClean="0"/>
              <a:t> is waiting for a resource that is held by </a:t>
            </a:r>
            <a:r>
              <a:rPr lang="en-US" i="1" smtClean="0"/>
              <a:t>P</a:t>
            </a:r>
            <a:r>
              <a:rPr lang="en-US" baseline="-25000" smtClean="0"/>
              <a:t>0</a:t>
            </a:r>
            <a:r>
              <a:rPr lang="en-US" smtClean="0"/>
              <a:t>.</a:t>
            </a:r>
          </a:p>
          <a:p>
            <a:endParaRPr lang="en-US" smtClean="0"/>
          </a:p>
        </p:txBody>
      </p:sp>
      <p:sp>
        <p:nvSpPr>
          <p:cNvPr id="9220" name="Text Box 5"/>
          <p:cNvSpPr txBox="1">
            <a:spLocks noChangeArrowheads="1"/>
          </p:cNvSpPr>
          <p:nvPr/>
        </p:nvSpPr>
        <p:spPr bwMode="auto">
          <a:xfrm>
            <a:off x="825500" y="1317625"/>
            <a:ext cx="6353175" cy="366713"/>
          </a:xfrm>
          <a:prstGeom prst="rect">
            <a:avLst/>
          </a:prstGeom>
          <a:noFill/>
          <a:ln w="9525">
            <a:noFill/>
            <a:miter lim="800000"/>
            <a:headEnd/>
            <a:tailEnd/>
          </a:ln>
        </p:spPr>
        <p:txBody>
          <a:bodyPr anchor="ctr">
            <a:spAutoFit/>
          </a:bodyPr>
          <a:lstStyle/>
          <a:p>
            <a:pPr algn="ctr">
              <a:spcBef>
                <a:spcPct val="50000"/>
              </a:spcBef>
            </a:pPr>
            <a:r>
              <a:rPr lang="en-US">
                <a:latin typeface="Helvetica" pitchFamily="34" charset="0"/>
              </a:rPr>
              <a:t>Deadlock can arise if four conditions hold simultaneously.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3300" y="277813"/>
            <a:ext cx="7683500" cy="576262"/>
          </a:xfrm>
        </p:spPr>
        <p:txBody>
          <a:bodyPr/>
          <a:lstStyle/>
          <a:p>
            <a:pPr eaLnBrk="1" hangingPunct="1"/>
            <a:r>
              <a:rPr lang="en-US" smtClean="0"/>
              <a:t>Resource-Allocation Graph</a:t>
            </a:r>
          </a:p>
        </p:txBody>
      </p:sp>
      <p:sp>
        <p:nvSpPr>
          <p:cNvPr id="10243" name="Rectangle 3"/>
          <p:cNvSpPr>
            <a:spLocks noGrp="1" noChangeArrowheads="1"/>
          </p:cNvSpPr>
          <p:nvPr>
            <p:ph type="body" idx="1"/>
          </p:nvPr>
        </p:nvSpPr>
        <p:spPr>
          <a:xfrm>
            <a:off x="1184275" y="1809750"/>
            <a:ext cx="7265988" cy="4019550"/>
          </a:xfrm>
        </p:spPr>
        <p:txBody>
          <a:bodyPr/>
          <a:lstStyle/>
          <a:p>
            <a:r>
              <a:rPr lang="en-US" smtClean="0"/>
              <a:t>V is partitioned into two types:</a:t>
            </a:r>
          </a:p>
          <a:p>
            <a:pPr lvl="1"/>
            <a:r>
              <a:rPr lang="en-US" i="1" smtClean="0"/>
              <a:t>P</a:t>
            </a:r>
            <a:r>
              <a:rPr lang="en-US" smtClean="0"/>
              <a:t> = {</a:t>
            </a:r>
            <a:r>
              <a:rPr lang="en-US" i="1" smtClean="0"/>
              <a:t>P</a:t>
            </a:r>
            <a:r>
              <a:rPr lang="en-US" baseline="-25000" smtClean="0"/>
              <a:t>1</a:t>
            </a:r>
            <a:r>
              <a:rPr lang="en-US" smtClean="0"/>
              <a:t>, </a:t>
            </a:r>
            <a:r>
              <a:rPr lang="en-US" i="1" smtClean="0"/>
              <a:t>P</a:t>
            </a:r>
            <a:r>
              <a:rPr lang="en-US" baseline="-25000" smtClean="0"/>
              <a:t>2</a:t>
            </a:r>
            <a:r>
              <a:rPr lang="en-US" smtClean="0"/>
              <a:t>, …, </a:t>
            </a:r>
            <a:r>
              <a:rPr lang="en-US" i="1" smtClean="0"/>
              <a:t>P</a:t>
            </a:r>
            <a:r>
              <a:rPr lang="en-US" i="1" baseline="-25000" smtClean="0"/>
              <a:t>n</a:t>
            </a:r>
            <a:r>
              <a:rPr lang="en-US" smtClean="0"/>
              <a:t>}, the set consisting of all the processes in the system</a:t>
            </a:r>
            <a:br>
              <a:rPr lang="en-US" smtClean="0"/>
            </a:br>
            <a:endParaRPr lang="en-US" smtClean="0"/>
          </a:p>
          <a:p>
            <a:pPr lvl="1"/>
            <a:r>
              <a:rPr lang="en-US" i="1" smtClean="0"/>
              <a:t>R</a:t>
            </a:r>
            <a:r>
              <a:rPr lang="en-US" smtClean="0"/>
              <a:t> = {</a:t>
            </a:r>
            <a:r>
              <a:rPr lang="en-US" i="1" smtClean="0"/>
              <a:t>R</a:t>
            </a:r>
            <a:r>
              <a:rPr lang="en-US" baseline="-25000" smtClean="0"/>
              <a:t>1</a:t>
            </a:r>
            <a:r>
              <a:rPr lang="en-US" smtClean="0"/>
              <a:t>, </a:t>
            </a:r>
            <a:r>
              <a:rPr lang="en-US" i="1" smtClean="0"/>
              <a:t>R</a:t>
            </a:r>
            <a:r>
              <a:rPr lang="en-US" baseline="-25000" smtClean="0"/>
              <a:t>2</a:t>
            </a:r>
            <a:r>
              <a:rPr lang="en-US" smtClean="0"/>
              <a:t>, …, </a:t>
            </a:r>
            <a:r>
              <a:rPr lang="en-US" i="1" smtClean="0"/>
              <a:t>R</a:t>
            </a:r>
            <a:r>
              <a:rPr lang="en-US" i="1" baseline="-25000" smtClean="0"/>
              <a:t>m</a:t>
            </a:r>
            <a:r>
              <a:rPr lang="en-US" smtClean="0"/>
              <a:t>}, the set consisting of all resource types in the system</a:t>
            </a:r>
          </a:p>
          <a:p>
            <a:pPr lvl="1"/>
            <a:endParaRPr lang="en-US" sz="900" smtClean="0"/>
          </a:p>
          <a:p>
            <a:r>
              <a:rPr lang="en-US" b="1" smtClean="0">
                <a:solidFill>
                  <a:srgbClr val="3366FF"/>
                </a:solidFill>
              </a:rPr>
              <a:t>request edge</a:t>
            </a:r>
            <a:r>
              <a:rPr lang="en-US" smtClean="0">
                <a:solidFill>
                  <a:srgbClr val="3366FF"/>
                </a:solidFill>
              </a:rPr>
              <a:t> </a:t>
            </a:r>
            <a:r>
              <a:rPr lang="en-US" smtClean="0"/>
              <a:t>– directed edge </a:t>
            </a:r>
            <a:r>
              <a:rPr lang="en-US" i="1" smtClean="0"/>
              <a:t>P</a:t>
            </a:r>
            <a:r>
              <a:rPr lang="en-US" i="1" baseline="-25000" smtClean="0"/>
              <a:t>i </a:t>
            </a:r>
            <a:r>
              <a:rPr lang="en-US" smtClean="0">
                <a:sym typeface="Symbol" pitchFamily="18" charset="2"/>
              </a:rPr>
              <a:t> </a:t>
            </a:r>
            <a:r>
              <a:rPr lang="en-US" i="1" smtClean="0">
                <a:sym typeface="Symbol" pitchFamily="18" charset="2"/>
              </a:rPr>
              <a:t>R</a:t>
            </a:r>
            <a:r>
              <a:rPr lang="en-US" i="1" baseline="-25000" smtClean="0">
                <a:sym typeface="Symbol" pitchFamily="18" charset="2"/>
              </a:rPr>
              <a:t>j</a:t>
            </a:r>
          </a:p>
          <a:p>
            <a:endParaRPr lang="en-US" sz="800" i="1" baseline="-25000" smtClean="0">
              <a:sym typeface="Symbol" pitchFamily="18" charset="2"/>
            </a:endParaRPr>
          </a:p>
          <a:p>
            <a:r>
              <a:rPr lang="en-US" b="1" smtClean="0">
                <a:solidFill>
                  <a:srgbClr val="3366FF"/>
                </a:solidFill>
                <a:sym typeface="Symbol" pitchFamily="18" charset="2"/>
              </a:rPr>
              <a:t>assignment edge</a:t>
            </a:r>
            <a:r>
              <a:rPr lang="en-US" smtClean="0">
                <a:solidFill>
                  <a:srgbClr val="3366FF"/>
                </a:solidFill>
                <a:sym typeface="Symbol" pitchFamily="18" charset="2"/>
              </a:rPr>
              <a:t> </a:t>
            </a:r>
            <a:r>
              <a:rPr lang="en-US" smtClean="0"/>
              <a:t>– directed edge </a:t>
            </a:r>
            <a:r>
              <a:rPr lang="en-US" i="1" smtClean="0"/>
              <a:t>R</a:t>
            </a:r>
            <a:r>
              <a:rPr lang="en-US" i="1" baseline="-25000" smtClean="0"/>
              <a:t>j</a:t>
            </a:r>
            <a:r>
              <a:rPr lang="en-US" i="1" smtClean="0"/>
              <a:t> </a:t>
            </a:r>
            <a:r>
              <a:rPr lang="en-US" smtClean="0">
                <a:sym typeface="Symbol" pitchFamily="18" charset="2"/>
              </a:rPr>
              <a:t> </a:t>
            </a:r>
            <a:r>
              <a:rPr lang="en-US" i="1" smtClean="0">
                <a:sym typeface="Symbol" pitchFamily="18" charset="2"/>
              </a:rPr>
              <a:t>P</a:t>
            </a:r>
            <a:r>
              <a:rPr lang="en-US" i="1" baseline="-25000" smtClean="0">
                <a:sym typeface="Symbol" pitchFamily="18" charset="2"/>
              </a:rPr>
              <a:t>i</a:t>
            </a:r>
            <a:endParaRPr lang="en-US" smtClean="0">
              <a:sym typeface="Symbol" pitchFamily="18" charset="2"/>
            </a:endParaRPr>
          </a:p>
        </p:txBody>
      </p:sp>
      <p:sp>
        <p:nvSpPr>
          <p:cNvPr id="10244" name="Text Box 4"/>
          <p:cNvSpPr txBox="1">
            <a:spLocks noChangeArrowheads="1"/>
          </p:cNvSpPr>
          <p:nvPr/>
        </p:nvSpPr>
        <p:spPr bwMode="auto">
          <a:xfrm>
            <a:off x="822325" y="1271588"/>
            <a:ext cx="4692650" cy="396875"/>
          </a:xfrm>
          <a:prstGeom prst="rect">
            <a:avLst/>
          </a:prstGeom>
          <a:noFill/>
          <a:ln w="9525">
            <a:noFill/>
            <a:miter lim="800000"/>
            <a:headEnd/>
            <a:tailEnd/>
          </a:ln>
        </p:spPr>
        <p:txBody>
          <a:bodyPr wrap="none" anchor="ctr">
            <a:spAutoFit/>
          </a:bodyPr>
          <a:lstStyle/>
          <a:p>
            <a:pPr algn="ctr">
              <a:spcBef>
                <a:spcPct val="50000"/>
              </a:spcBef>
            </a:pPr>
            <a:r>
              <a:rPr lang="en-US" sz="2000">
                <a:latin typeface="Helvetica" pitchFamily="34" charset="0"/>
              </a:rPr>
              <a:t>A set of vertices </a:t>
            </a:r>
            <a:r>
              <a:rPr lang="en-US" sz="2000" i="1">
                <a:latin typeface="Helvetica" pitchFamily="34" charset="0"/>
              </a:rPr>
              <a:t>V</a:t>
            </a:r>
            <a:r>
              <a:rPr lang="en-US" sz="2000">
                <a:latin typeface="Helvetica" pitchFamily="34" charset="0"/>
              </a:rPr>
              <a:t> and a set of edges </a:t>
            </a:r>
            <a:r>
              <a:rPr lang="en-US" sz="2000" i="1">
                <a:latin typeface="Helvetica" pitchFamily="34" charset="0"/>
              </a:rPr>
              <a:t>E</a:t>
            </a:r>
            <a:r>
              <a:rPr lang="en-US" sz="2000">
                <a:latin typeface="Helvetica" pitchFamily="34"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76300" y="277813"/>
            <a:ext cx="7810500" cy="576262"/>
          </a:xfrm>
        </p:spPr>
        <p:txBody>
          <a:bodyPr/>
          <a:lstStyle/>
          <a:p>
            <a:pPr eaLnBrk="1" hangingPunct="1"/>
            <a:r>
              <a:rPr lang="en-US" smtClean="0"/>
              <a:t>Resource-Allocation Graph (Cont.)</a:t>
            </a:r>
          </a:p>
        </p:txBody>
      </p:sp>
      <p:sp>
        <p:nvSpPr>
          <p:cNvPr id="11267" name="Rectangle 3"/>
          <p:cNvSpPr>
            <a:spLocks noGrp="1" noChangeArrowheads="1"/>
          </p:cNvSpPr>
          <p:nvPr>
            <p:ph type="body" idx="1"/>
          </p:nvPr>
        </p:nvSpPr>
        <p:spPr/>
        <p:txBody>
          <a:bodyPr/>
          <a:lstStyle/>
          <a:p>
            <a:r>
              <a:rPr lang="en-US" smtClean="0"/>
              <a:t>Process</a:t>
            </a:r>
            <a:br>
              <a:rPr lang="en-US" smtClean="0"/>
            </a:br>
            <a:r>
              <a:rPr lang="en-US" smtClean="0"/>
              <a:t/>
            </a:r>
            <a:br>
              <a:rPr lang="en-US" smtClean="0"/>
            </a:br>
            <a:r>
              <a:rPr lang="en-US" smtClean="0"/>
              <a:t/>
            </a:r>
            <a:br>
              <a:rPr lang="en-US" smtClean="0"/>
            </a:br>
            <a:endParaRPr lang="en-US" smtClean="0"/>
          </a:p>
          <a:p>
            <a:r>
              <a:rPr lang="en-US" smtClean="0"/>
              <a:t>Resource Type with 4 instances</a:t>
            </a:r>
          </a:p>
          <a:p>
            <a:pPr>
              <a:buFont typeface="Monotype Sorts" charset="2"/>
              <a:buNone/>
            </a:pPr>
            <a:endParaRPr lang="en-US" smtClean="0"/>
          </a:p>
          <a:p>
            <a:endParaRPr lang="en-US" smtClean="0"/>
          </a:p>
          <a:p>
            <a:r>
              <a:rPr lang="en-US" i="1" smtClean="0"/>
              <a:t>P</a:t>
            </a:r>
            <a:r>
              <a:rPr lang="en-US" i="1" baseline="-25000" smtClean="0"/>
              <a:t>i</a:t>
            </a:r>
            <a:r>
              <a:rPr lang="en-US" i="1" smtClean="0"/>
              <a:t> </a:t>
            </a:r>
            <a:r>
              <a:rPr lang="en-US" smtClean="0"/>
              <a:t>requests instance of </a:t>
            </a:r>
            <a:r>
              <a:rPr lang="en-US" i="1" smtClean="0"/>
              <a:t>R</a:t>
            </a:r>
            <a:r>
              <a:rPr lang="en-US" i="1" baseline="-25000" smtClean="0"/>
              <a:t>j</a:t>
            </a:r>
            <a:endParaRPr lang="en-US" smtClean="0"/>
          </a:p>
          <a:p>
            <a:endParaRPr lang="en-US" smtClean="0"/>
          </a:p>
          <a:p>
            <a:pPr>
              <a:buFont typeface="Monotype Sorts" charset="2"/>
              <a:buNone/>
            </a:pPr>
            <a:endParaRPr lang="en-US" smtClean="0"/>
          </a:p>
          <a:p>
            <a:r>
              <a:rPr lang="en-US" i="1" smtClean="0"/>
              <a:t>P</a:t>
            </a:r>
            <a:r>
              <a:rPr lang="en-US" i="1" baseline="-25000" smtClean="0"/>
              <a:t>i</a:t>
            </a:r>
            <a:r>
              <a:rPr lang="en-US" smtClean="0"/>
              <a:t> is holding an instance of </a:t>
            </a:r>
            <a:r>
              <a:rPr lang="en-US" i="1" smtClean="0"/>
              <a:t>R</a:t>
            </a:r>
            <a:r>
              <a:rPr lang="en-US" i="1" baseline="-25000" smtClean="0"/>
              <a:t>j</a:t>
            </a:r>
            <a:endParaRPr lang="en-US" i="1" smtClean="0"/>
          </a:p>
        </p:txBody>
      </p:sp>
      <p:sp>
        <p:nvSpPr>
          <p:cNvPr id="11268" name="Oval 4"/>
          <p:cNvSpPr>
            <a:spLocks noChangeArrowheads="1"/>
          </p:cNvSpPr>
          <p:nvPr/>
        </p:nvSpPr>
        <p:spPr bwMode="auto">
          <a:xfrm>
            <a:off x="4143375" y="1619250"/>
            <a:ext cx="495300" cy="495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69" name="Oval 5"/>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a:latin typeface="Helvetica" pitchFamily="34" charset="0"/>
            </a:endParaRPr>
          </a:p>
        </p:txBody>
      </p:sp>
      <p:sp>
        <p:nvSpPr>
          <p:cNvPr id="11270" name="Oval 6"/>
          <p:cNvSpPr>
            <a:spLocks noChangeArrowheads="1"/>
          </p:cNvSpPr>
          <p:nvPr/>
        </p:nvSpPr>
        <p:spPr bwMode="auto">
          <a:xfrm>
            <a:off x="3860800" y="4105275"/>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i="1">
              <a:latin typeface="Helvetica" pitchFamily="34" charset="0"/>
            </a:endParaRPr>
          </a:p>
        </p:txBody>
      </p:sp>
      <p:grpSp>
        <p:nvGrpSpPr>
          <p:cNvPr id="11271" name="Group 12"/>
          <p:cNvGrpSpPr>
            <a:grpSpLocks/>
          </p:cNvGrpSpPr>
          <p:nvPr/>
        </p:nvGrpSpPr>
        <p:grpSpPr bwMode="auto">
          <a:xfrm>
            <a:off x="4232275" y="3121025"/>
            <a:ext cx="438150" cy="419100"/>
            <a:chOff x="2666" y="1966"/>
            <a:chExt cx="276" cy="264"/>
          </a:xfrm>
        </p:grpSpPr>
        <p:sp>
          <p:nvSpPr>
            <p:cNvPr id="11288"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9"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0"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1"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2"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11272" name="Group 13"/>
          <p:cNvGrpSpPr>
            <a:grpSpLocks/>
          </p:cNvGrpSpPr>
          <p:nvPr/>
        </p:nvGrpSpPr>
        <p:grpSpPr bwMode="auto">
          <a:xfrm>
            <a:off x="4692650" y="4168775"/>
            <a:ext cx="438150" cy="419100"/>
            <a:chOff x="2666" y="1966"/>
            <a:chExt cx="276" cy="264"/>
          </a:xfrm>
        </p:grpSpPr>
        <p:sp>
          <p:nvSpPr>
            <p:cNvPr id="11283"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4"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5"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6"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7"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3" name="Line 19"/>
          <p:cNvSpPr>
            <a:spLocks noChangeShapeType="1"/>
          </p:cNvSpPr>
          <p:nvPr/>
        </p:nvSpPr>
        <p:spPr bwMode="auto">
          <a:xfrm>
            <a:off x="4365625" y="4371975"/>
            <a:ext cx="304800" cy="0"/>
          </a:xfrm>
          <a:prstGeom prst="line">
            <a:avLst/>
          </a:prstGeom>
          <a:noFill/>
          <a:ln w="9525">
            <a:solidFill>
              <a:schemeClr val="tx1"/>
            </a:solidFill>
            <a:round/>
            <a:headEnd/>
            <a:tailEnd type="triangle" w="med" len="med"/>
          </a:ln>
        </p:spPr>
        <p:txBody>
          <a:bodyPr wrap="none" anchor="ctr"/>
          <a:lstStyle/>
          <a:p>
            <a:endParaRPr lang="en-US"/>
          </a:p>
        </p:txBody>
      </p:sp>
      <p:sp>
        <p:nvSpPr>
          <p:cNvPr id="11274" name="Text Box 20"/>
          <p:cNvSpPr txBox="1">
            <a:spLocks noChangeArrowheads="1"/>
          </p:cNvSpPr>
          <p:nvPr/>
        </p:nvSpPr>
        <p:spPr bwMode="auto">
          <a:xfrm>
            <a:off x="4752975" y="458628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grpSp>
        <p:nvGrpSpPr>
          <p:cNvPr id="11275" name="Group 21"/>
          <p:cNvGrpSpPr>
            <a:grpSpLocks/>
          </p:cNvGrpSpPr>
          <p:nvPr/>
        </p:nvGrpSpPr>
        <p:grpSpPr bwMode="auto">
          <a:xfrm>
            <a:off x="4451350" y="5626100"/>
            <a:ext cx="438150" cy="419100"/>
            <a:chOff x="2666" y="1966"/>
            <a:chExt cx="276" cy="264"/>
          </a:xfrm>
        </p:grpSpPr>
        <p:sp>
          <p:nvSpPr>
            <p:cNvPr id="11278"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79"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0"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1"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2"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6" name="Line 27"/>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p:spPr>
        <p:txBody>
          <a:bodyPr wrap="none" anchor="ctr"/>
          <a:lstStyle/>
          <a:p>
            <a:endParaRPr lang="en-US"/>
          </a:p>
        </p:txBody>
      </p:sp>
      <p:sp>
        <p:nvSpPr>
          <p:cNvPr id="11277" name="Text Box 28"/>
          <p:cNvSpPr txBox="1">
            <a:spLocks noChangeArrowheads="1"/>
          </p:cNvSpPr>
          <p:nvPr/>
        </p:nvSpPr>
        <p:spPr bwMode="auto">
          <a:xfrm>
            <a:off x="4502150" y="601503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2863</TotalTime>
  <Words>1831</Words>
  <Application>Microsoft Office PowerPoint</Application>
  <PresentationFormat>On-screen Show (4:3)</PresentationFormat>
  <Paragraphs>390</Paragraphs>
  <Slides>48</Slides>
  <Notes>44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ＭＳ Ｐゴシック</vt:lpstr>
      <vt:lpstr>Arial</vt:lpstr>
      <vt:lpstr>Helvetica</vt:lpstr>
      <vt:lpstr>Monotype Sorts</vt:lpstr>
      <vt:lpstr>Symbol</vt:lpstr>
      <vt:lpstr>Times New Roman</vt:lpstr>
      <vt:lpstr>Verdana</vt:lpstr>
      <vt:lpstr>Webdings</vt:lpstr>
      <vt:lpstr>Wingdings</vt:lpstr>
      <vt:lpstr>os-8</vt:lpstr>
      <vt:lpstr>Chapter 7:  Deadlocks</vt:lpstr>
      <vt:lpstr>Chapter 7:  Deadlocks</vt:lpstr>
      <vt:lpstr>Chapter Objectives</vt:lpstr>
      <vt:lpstr>The Deadlock Problem</vt:lpstr>
      <vt:lpstr>Bridge Crossing Example</vt:lpstr>
      <vt:lpstr>System Model</vt:lpstr>
      <vt:lpstr>Deadlock Characterization</vt:lpstr>
      <vt:lpstr>Resource-Allocation Graph</vt:lpstr>
      <vt:lpstr>Resource-Allocation Graph (Cont.)</vt:lpstr>
      <vt:lpstr>Example of a Resource Allocation Graph</vt:lpstr>
      <vt:lpstr>Basic Facts</vt:lpstr>
      <vt:lpstr>Example</vt:lpstr>
      <vt:lpstr>     Resource Allocation Graph With A Deadlock</vt:lpstr>
      <vt:lpstr>Graph With A Cycle But No Deadlock</vt:lpstr>
      <vt:lpstr>Methods for Handling Deadlocks</vt:lpstr>
      <vt:lpstr>Prevention/Avoidance</vt:lpstr>
      <vt:lpstr>Deadlock Prevention</vt:lpstr>
      <vt:lpstr>Difference between two hold and wait protocols</vt:lpstr>
      <vt:lpstr>Deadlock Prevention (Cont.)</vt:lpstr>
      <vt:lpstr>Deadlock Avoidance</vt:lpstr>
      <vt:lpstr>Safe State</vt:lpstr>
      <vt:lpstr>Basic Facts</vt:lpstr>
      <vt:lpstr>Safe, Unsafe, Deadlock State </vt:lpstr>
      <vt:lpstr>Example</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Several Instances of a Resource Type</vt:lpstr>
      <vt:lpstr>Resource-Allocation Graph and  Wait-for Graph</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lpstr>End of Chapter 7</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Mahe</cp:lastModifiedBy>
  <cp:revision>169</cp:revision>
  <cp:lastPrinted>2001-06-14T19:16:14Z</cp:lastPrinted>
  <dcterms:created xsi:type="dcterms:W3CDTF">2008-08-18T22:49:08Z</dcterms:created>
  <dcterms:modified xsi:type="dcterms:W3CDTF">2015-09-21T05:39:59Z</dcterms:modified>
</cp:coreProperties>
</file>