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85"/>
  </p:notesMasterIdLst>
  <p:handoutMasterIdLst>
    <p:handoutMasterId r:id="rId86"/>
  </p:handoutMasterIdLst>
  <p:sldIdLst>
    <p:sldId id="356" r:id="rId2"/>
    <p:sldId id="274" r:id="rId3"/>
    <p:sldId id="369" r:id="rId4"/>
    <p:sldId id="275" r:id="rId5"/>
    <p:sldId id="382" r:id="rId6"/>
    <p:sldId id="378" r:id="rId7"/>
    <p:sldId id="354" r:id="rId8"/>
    <p:sldId id="383" r:id="rId9"/>
    <p:sldId id="352" r:id="rId10"/>
    <p:sldId id="276" r:id="rId11"/>
    <p:sldId id="379" r:id="rId12"/>
    <p:sldId id="277" r:id="rId13"/>
    <p:sldId id="380" r:id="rId14"/>
    <p:sldId id="278" r:id="rId15"/>
    <p:sldId id="384" r:id="rId16"/>
    <p:sldId id="367" r:id="rId17"/>
    <p:sldId id="323" r:id="rId18"/>
    <p:sldId id="280" r:id="rId19"/>
    <p:sldId id="385" r:id="rId20"/>
    <p:sldId id="281" r:id="rId21"/>
    <p:sldId id="386" r:id="rId22"/>
    <p:sldId id="325" r:id="rId23"/>
    <p:sldId id="370" r:id="rId24"/>
    <p:sldId id="371" r:id="rId25"/>
    <p:sldId id="368" r:id="rId26"/>
    <p:sldId id="282" r:id="rId27"/>
    <p:sldId id="329" r:id="rId28"/>
    <p:sldId id="328" r:id="rId29"/>
    <p:sldId id="330" r:id="rId30"/>
    <p:sldId id="283" r:id="rId31"/>
    <p:sldId id="331" r:id="rId32"/>
    <p:sldId id="284" r:id="rId33"/>
    <p:sldId id="332" r:id="rId34"/>
    <p:sldId id="333" r:id="rId35"/>
    <p:sldId id="285" r:id="rId36"/>
    <p:sldId id="334" r:id="rId37"/>
    <p:sldId id="286" r:id="rId38"/>
    <p:sldId id="287" r:id="rId39"/>
    <p:sldId id="336" r:id="rId40"/>
    <p:sldId id="288" r:id="rId41"/>
    <p:sldId id="337" r:id="rId42"/>
    <p:sldId id="391" r:id="rId43"/>
    <p:sldId id="289" r:id="rId44"/>
    <p:sldId id="387" r:id="rId45"/>
    <p:sldId id="388" r:id="rId46"/>
    <p:sldId id="290" r:id="rId47"/>
    <p:sldId id="291" r:id="rId48"/>
    <p:sldId id="292" r:id="rId49"/>
    <p:sldId id="293" r:id="rId50"/>
    <p:sldId id="389" r:id="rId51"/>
    <p:sldId id="294" r:id="rId52"/>
    <p:sldId id="392" r:id="rId53"/>
    <p:sldId id="393" r:id="rId54"/>
    <p:sldId id="295" r:id="rId55"/>
    <p:sldId id="394" r:id="rId56"/>
    <p:sldId id="365" r:id="rId57"/>
    <p:sldId id="338" r:id="rId58"/>
    <p:sldId id="296" r:id="rId59"/>
    <p:sldId id="339" r:id="rId60"/>
    <p:sldId id="395" r:id="rId61"/>
    <p:sldId id="297" r:id="rId62"/>
    <p:sldId id="298" r:id="rId63"/>
    <p:sldId id="381" r:id="rId64"/>
    <p:sldId id="326" r:id="rId65"/>
    <p:sldId id="390" r:id="rId66"/>
    <p:sldId id="327" r:id="rId67"/>
    <p:sldId id="375" r:id="rId68"/>
    <p:sldId id="372" r:id="rId69"/>
    <p:sldId id="373" r:id="rId70"/>
    <p:sldId id="374" r:id="rId71"/>
    <p:sldId id="376" r:id="rId72"/>
    <p:sldId id="377" r:id="rId73"/>
    <p:sldId id="299" r:id="rId74"/>
    <p:sldId id="366" r:id="rId75"/>
    <p:sldId id="340" r:id="rId76"/>
    <p:sldId id="300" r:id="rId77"/>
    <p:sldId id="343" r:id="rId78"/>
    <p:sldId id="342" r:id="rId79"/>
    <p:sldId id="344" r:id="rId80"/>
    <p:sldId id="345" r:id="rId81"/>
    <p:sldId id="346" r:id="rId82"/>
    <p:sldId id="318" r:id="rId83"/>
    <p:sldId id="363" r:id="rId84"/>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652463" indent="-195263"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1304925" indent="-390525"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958975" indent="-587375"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2611438" indent="-782638"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1528">
          <p15:clr>
            <a:srgbClr val="A4A3A4"/>
          </p15:clr>
        </p15:guide>
        <p15:guide id="2" pos="19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9900"/>
    <a:srgbClr val="663300"/>
    <a:srgbClr val="FF0000"/>
    <a:srgbClr val="0000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1146" y="78"/>
      </p:cViewPr>
      <p:guideLst>
        <p:guide orient="horz" pos="1528"/>
        <p:guide pos="1964"/>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36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defTabSz="881063">
              <a:defRPr sz="1200">
                <a:latin typeface="Helvetica" charset="0"/>
                <a:cs typeface="ＭＳ Ｐゴシック" charset="-128"/>
              </a:defRPr>
            </a:lvl1pPr>
          </a:lstStyle>
          <a:p>
            <a:pPr>
              <a:defRPr/>
            </a:pPr>
            <a:endParaRPr lang="en-US"/>
          </a:p>
        </p:txBody>
      </p:sp>
      <p:sp>
        <p:nvSpPr>
          <p:cNvPr id="146435" name="Rectangle 3"/>
          <p:cNvSpPr>
            <a:spLocks noGrp="1" noChangeArrowheads="1"/>
          </p:cNvSpPr>
          <p:nvPr>
            <p:ph type="dt" sz="quarter" idx="1"/>
          </p:nvPr>
        </p:nvSpPr>
        <p:spPr bwMode="auto">
          <a:xfrm>
            <a:off x="394335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algn="r" defTabSz="881063">
              <a:defRPr sz="1200">
                <a:latin typeface="Helvetica" charset="0"/>
                <a:cs typeface="ＭＳ Ｐゴシック" charset="-128"/>
              </a:defRPr>
            </a:lvl1pPr>
          </a:lstStyle>
          <a:p>
            <a:pPr>
              <a:defRPr/>
            </a:pPr>
            <a:endParaRPr lang="en-US"/>
          </a:p>
        </p:txBody>
      </p:sp>
      <p:sp>
        <p:nvSpPr>
          <p:cNvPr id="146436" name="Rectangle 4"/>
          <p:cNvSpPr>
            <a:spLocks noGrp="1" noChangeArrowheads="1"/>
          </p:cNvSpPr>
          <p:nvPr>
            <p:ph type="ftr" sz="quarter" idx="2"/>
          </p:nvPr>
        </p:nvSpPr>
        <p:spPr bwMode="auto">
          <a:xfrm>
            <a:off x="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defTabSz="881063">
              <a:defRPr sz="1200">
                <a:latin typeface="Helvetica" charset="0"/>
                <a:cs typeface="ＭＳ Ｐゴシック" charset="-128"/>
              </a:defRPr>
            </a:lvl1pPr>
          </a:lstStyle>
          <a:p>
            <a:pPr>
              <a:defRPr/>
            </a:pPr>
            <a:endParaRPr lang="en-US"/>
          </a:p>
        </p:txBody>
      </p:sp>
      <p:sp>
        <p:nvSpPr>
          <p:cNvPr id="146437" name="Rectangle 5"/>
          <p:cNvSpPr>
            <a:spLocks noGrp="1" noChangeArrowheads="1"/>
          </p:cNvSpPr>
          <p:nvPr>
            <p:ph type="sldNum" sz="quarter" idx="3"/>
          </p:nvPr>
        </p:nvSpPr>
        <p:spPr bwMode="auto">
          <a:xfrm>
            <a:off x="394335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algn="r" defTabSz="881063">
              <a:defRPr sz="1200">
                <a:latin typeface="Helvetica" charset="0"/>
              </a:defRPr>
            </a:lvl1pPr>
          </a:lstStyle>
          <a:p>
            <a:pPr>
              <a:defRPr/>
            </a:pPr>
            <a:fld id="{F05226D5-815E-4BE3-8E0C-B107B0A3A2B4}" type="slidenum">
              <a:rPr lang="en-US"/>
              <a:pPr>
                <a:defRPr/>
              </a:pPr>
              <a:t>‹#›</a:t>
            </a:fld>
            <a:endParaRPr lang="en-US"/>
          </a:p>
        </p:txBody>
      </p:sp>
    </p:spTree>
    <p:extLst>
      <p:ext uri="{BB962C8B-B14F-4D97-AF65-F5344CB8AC3E}">
        <p14:creationId xmlns:p14="http://schemas.microsoft.com/office/powerpoint/2010/main" val="121188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Times New Roman" charset="0"/>
                <a:cs typeface="ＭＳ Ｐゴシック" charset="-128"/>
              </a:defRPr>
            </a:lvl1pPr>
          </a:lstStyle>
          <a:p>
            <a:pPr>
              <a:defRPr/>
            </a:pPr>
            <a:endParaRPr lang="en-US"/>
          </a:p>
        </p:txBody>
      </p:sp>
      <p:sp>
        <p:nvSpPr>
          <p:cNvPr id="82948" name="Rectangle 4"/>
          <p:cNvSpPr>
            <a:spLocks noGrp="1" noRot="1" noChangeAspect="1" noChangeArrowheads="1" noTextEdit="1"/>
          </p:cNvSpPr>
          <p:nvPr>
            <p:ph type="sldImg" idx="2"/>
          </p:nvPr>
        </p:nvSpPr>
        <p:spPr bwMode="auto">
          <a:xfrm>
            <a:off x="889000" y="696913"/>
            <a:ext cx="521970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Times New Roman" charset="0"/>
              </a:defRPr>
            </a:lvl1pPr>
          </a:lstStyle>
          <a:p>
            <a:pPr>
              <a:defRPr/>
            </a:pPr>
            <a:fld id="{D61D868B-0BBE-4BD7-BC3A-4FB4CC4C153C}" type="slidenum">
              <a:rPr lang="en-US"/>
              <a:pPr>
                <a:defRPr/>
              </a:pPr>
              <a:t>‹#›</a:t>
            </a:fld>
            <a:endParaRPr lang="en-US"/>
          </a:p>
        </p:txBody>
      </p:sp>
    </p:spTree>
    <p:extLst>
      <p:ext uri="{BB962C8B-B14F-4D97-AF65-F5344CB8AC3E}">
        <p14:creationId xmlns:p14="http://schemas.microsoft.com/office/powerpoint/2010/main" val="2223571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031BD62-EB29-4808-AE2F-EBBA653DFC85}" type="slidenum">
              <a:rPr lang="en-US" smtClean="0"/>
              <a:pPr/>
              <a:t>1</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55360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87455B0-B72F-4D18-BCBD-9DED70224470}" type="slidenum">
              <a:rPr lang="en-US" smtClean="0"/>
              <a:pPr/>
              <a:t>11</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54570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423F153E-B3A8-49C6-8802-FF3D7A354DC8}" type="slidenum">
              <a:rPr lang="en-US" smtClean="0"/>
              <a:pPr/>
              <a:t>12</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96278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7A97F41-3274-4216-ADB5-34E41BB19D55}" type="slidenum">
              <a:rPr lang="en-US" smtClean="0"/>
              <a:pPr/>
              <a:t>13</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77055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B6AE144-1C66-4A69-BBE2-68053EB2BE88}" type="slidenum">
              <a:rPr lang="en-US" smtClean="0"/>
              <a:pPr/>
              <a:t>14</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50977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C38AC3A-410A-4E56-9D9D-AC9F20ECCB0D}" type="slidenum">
              <a:rPr lang="en-US" smtClean="0"/>
              <a:pPr/>
              <a:t>16</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68815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0AD9C03C-E184-4652-8EB0-4CA66B5ED5BC}" type="slidenum">
              <a:rPr lang="en-US" smtClean="0"/>
              <a:pPr/>
              <a:t>17</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57396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1DC3B730-BC39-4AE6-AA2A-9053F33C33D4}" type="slidenum">
              <a:rPr lang="en-US" smtClean="0"/>
              <a:pPr/>
              <a:t>18</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6802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D6E6C0DA-9CAA-4F04-A33F-5FD54A5754B3}" type="slidenum">
              <a:rPr lang="en-US" smtClean="0"/>
              <a:pPr/>
              <a:t>19</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44146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96FAC76-EB11-4B18-A629-FD663D10E33E}" type="slidenum">
              <a:rPr lang="en-US" smtClean="0"/>
              <a:pPr/>
              <a:t>20</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6969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A289B51-410E-41DC-9A98-E50175F2187F}" type="slidenum">
              <a:rPr lang="en-US" smtClean="0"/>
              <a:pPr/>
              <a:t>22</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85432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79CBF4E-2360-4CB1-89B2-8521CDF5E037}" type="slidenum">
              <a:rPr lang="en-US" smtClean="0"/>
              <a:pPr/>
              <a:t>2</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87128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2FAA826-B423-419F-A12A-3AAF20ED4A77}" type="slidenum">
              <a:rPr lang="en-US" smtClean="0"/>
              <a:pPr/>
              <a:t>23</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06608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0332540-1E01-47FF-BF25-CEAE89B2D72B}" type="slidenum">
              <a:rPr lang="en-US" smtClean="0"/>
              <a:pPr/>
              <a:t>24</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18349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02403AC0-2D9F-4A75-B817-080BC7F4603A}" type="slidenum">
              <a:rPr lang="en-US" smtClean="0"/>
              <a:pPr/>
              <a:t>25</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10891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5EE523B8-2EE4-4717-845B-F95A01B5563C}" type="slidenum">
              <a:rPr lang="en-US" smtClean="0"/>
              <a:pPr/>
              <a:t>26</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71917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F7A759A9-FF82-4A99-9E64-5DAEFBEF5B09}" type="slidenum">
              <a:rPr lang="en-US" smtClean="0"/>
              <a:pPr/>
              <a:t>27</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67232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18C2139-E577-43BF-9FF2-1F9D94F86BCE}" type="slidenum">
              <a:rPr lang="en-US" smtClean="0"/>
              <a:pPr/>
              <a:t>28</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92473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E20759BA-69F9-4155-A807-EB1F7C491E89}" type="slidenum">
              <a:rPr lang="en-US" smtClean="0"/>
              <a:pPr/>
              <a:t>29</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02039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61F5F286-84F3-41DB-93D1-757483ABDB84}" type="slidenum">
              <a:rPr lang="en-US" smtClean="0"/>
              <a:pPr/>
              <a:t>30</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43786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3CAF0266-EF1C-4642-B68E-B240FE59A0E3}" type="slidenum">
              <a:rPr lang="en-US" smtClean="0"/>
              <a:pPr/>
              <a:t>31</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36699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6D0B7212-23AB-4535-9485-5FA74FD1F673}" type="slidenum">
              <a:rPr lang="en-US" smtClean="0"/>
              <a:pPr/>
              <a:t>32</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8701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FD84BD6-CE40-4DAB-96D9-2A18F4E83408}" type="slidenum">
              <a:rPr lang="en-US" smtClean="0"/>
              <a:pPr/>
              <a:t>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73828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8D33D71-C0D3-4CCB-B673-C568BF7074EF}" type="slidenum">
              <a:rPr lang="en-US" smtClean="0"/>
              <a:pPr/>
              <a:t>33</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99444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8AAE03C1-A47D-478E-9502-E4E3E9B1FCBD}" type="slidenum">
              <a:rPr lang="en-US" smtClean="0"/>
              <a:pPr/>
              <a:t>34</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034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DBC09950-E8D3-4690-ABFD-D68C2860FF90}" type="slidenum">
              <a:rPr lang="en-US" smtClean="0"/>
              <a:pPr/>
              <a:t>35</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91773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BE592F0C-DDA9-443A-9014-7AFD7EF2B014}" type="slidenum">
              <a:rPr lang="en-US" smtClean="0"/>
              <a:pPr/>
              <a:t>36</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419317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AA60C957-74D5-4F1F-9173-7DBABEAB9968}" type="slidenum">
              <a:rPr lang="en-US" smtClean="0"/>
              <a:pPr/>
              <a:t>37</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085578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E1C791BA-395F-4585-8C08-90D333D2C367}" type="slidenum">
              <a:rPr lang="en-US" smtClean="0"/>
              <a:pPr/>
              <a:t>38</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037432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8C69909-9317-4AD0-96BC-D90A91F112EA}" type="slidenum">
              <a:rPr lang="en-US" smtClean="0"/>
              <a:pPr/>
              <a:t>39</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63177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F507359D-C392-47B9-8A66-65F16DE2A63A}" type="slidenum">
              <a:rPr lang="en-US" smtClean="0"/>
              <a:pPr/>
              <a:t>40</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192591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1C6EEB03-617C-4F28-A36A-32B9E5873E6E}" type="slidenum">
              <a:rPr lang="en-US" smtClean="0"/>
              <a:pPr/>
              <a:t>41</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760154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45B30495-EBFB-483F-90A8-9B6642FD42DB}" type="slidenum">
              <a:rPr lang="en-US" smtClean="0"/>
              <a:pPr/>
              <a:t>43</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56084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6C22E21-DF58-4932-B2A5-EC741316AB24}" type="slidenum">
              <a:rPr lang="en-US" smtClean="0"/>
              <a:pPr/>
              <a:t>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650909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70FE4DEE-B6EC-4ACD-A990-D47B1B10F495}" type="slidenum">
              <a:rPr lang="en-US" smtClean="0"/>
              <a:pPr/>
              <a:t>46</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810833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DAA7F068-9D03-467B-8189-904951BAA068}" type="slidenum">
              <a:rPr lang="en-US" smtClean="0"/>
              <a:pPr/>
              <a:t>47</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91360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DA207FB9-F196-4C70-BDB2-E9A34DC59ADF}" type="slidenum">
              <a:rPr lang="en-US" smtClean="0"/>
              <a:pPr/>
              <a:t>48</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163047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0F1D7704-48E2-4187-9AAD-75B4C92CCB26}" type="slidenum">
              <a:rPr lang="en-US" smtClean="0"/>
              <a:pPr/>
              <a:t>49</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997118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45867494-C235-4B97-B073-61F2ECB51A12}" type="slidenum">
              <a:rPr lang="en-US" smtClean="0"/>
              <a:pPr/>
              <a:t>51</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479895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61C23ABF-231B-4044-BE48-25CBD9FC87E5}" type="slidenum">
              <a:rPr lang="en-US" smtClean="0"/>
              <a:pPr/>
              <a:t>54</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69409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8BC065C0-1D88-4244-A044-59636608D40F}" type="slidenum">
              <a:rPr lang="en-US" smtClean="0"/>
              <a:pPr/>
              <a:t>56</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625271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BF88C0C1-D2D7-47EB-8B37-26E86299CE7F}" type="slidenum">
              <a:rPr lang="en-US" smtClean="0"/>
              <a:pPr/>
              <a:t>57</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760046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DFEC5A-FE44-4EAC-B8A6-831EDF5AFF91}" type="slidenum">
              <a:rPr lang="en-US" smtClean="0"/>
              <a:pPr/>
              <a:t>58</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766473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9628DF1E-1E62-47D6-B94D-755DD27DC121}" type="slidenum">
              <a:rPr lang="en-US" smtClean="0"/>
              <a:pPr/>
              <a:t>59</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59999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6FBFB80-706C-45CB-9209-DAD8774DF3C4}" type="slidenum">
              <a:rPr lang="en-US" smtClean="0"/>
              <a:pPr/>
              <a:t>5</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96661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7D648858-90F7-4FCC-88C0-6704E2646601}" type="slidenum">
              <a:rPr lang="en-US" smtClean="0"/>
              <a:pPr/>
              <a:t>61</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767535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1B3194E8-8BBF-4999-B377-E1ECFF655EFF}" type="slidenum">
              <a:rPr lang="en-US" smtClean="0"/>
              <a:pPr/>
              <a:t>62</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815638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904106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639D7E82-BE4B-4570-9FA1-9BD24B8B34BC}" type="slidenum">
              <a:rPr lang="en-US" smtClean="0"/>
              <a:pPr/>
              <a:t>64</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436094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6EB294CC-27B9-4FB2-96B5-5EF591DF124F}" type="slidenum">
              <a:rPr lang="en-US" smtClean="0"/>
              <a:pPr/>
              <a:t>66</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056242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F9AF82AE-AB7E-4E74-A4E1-79C79F1EF090}" type="slidenum">
              <a:rPr lang="en-US" smtClean="0"/>
              <a:pPr/>
              <a:t>67</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25796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25745575-CF09-463F-BE18-CE896E1BB01E}" type="slidenum">
              <a:rPr lang="en-US" smtClean="0"/>
              <a:pPr/>
              <a:t>68</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600859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215685DC-5FB0-4F13-8E77-8D12C813CB44}" type="slidenum">
              <a:rPr lang="en-US" smtClean="0"/>
              <a:pPr/>
              <a:t>69</a:t>
            </a:fld>
            <a:endParaRPr 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94615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DE3B52CD-AA67-4AC1-8C0A-641B474DC945}" type="slidenum">
              <a:rPr lang="en-US" smtClean="0"/>
              <a:pPr/>
              <a:t>70</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747449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11A673F4-982E-4A8E-84C1-E774B73E08FB}" type="slidenum">
              <a:rPr lang="en-US" smtClean="0"/>
              <a:pPr/>
              <a:t>71</a:t>
            </a:fld>
            <a:endParaRPr lang="en-US"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06684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9B4F90-B868-4B2F-8869-3822EE843CE7}" type="slidenum">
              <a:rPr lang="en-US" smtClean="0"/>
              <a:pPr/>
              <a:t>6</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585711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154EC23C-4335-4BAD-B997-E2EFD89D3D31}" type="slidenum">
              <a:rPr lang="en-US" smtClean="0"/>
              <a:pPr/>
              <a:t>72</a:t>
            </a:fld>
            <a:endParaRPr lang="en-US"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971398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7CE649DB-E4AB-498E-B583-6F88D15D2351}" type="slidenum">
              <a:rPr lang="en-US" smtClean="0"/>
              <a:pPr/>
              <a:t>73</a:t>
            </a:fld>
            <a:endParaRPr lang="en-US"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403555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E0851285-8242-45F4-8B1D-DB3DD543675C}" type="slidenum">
              <a:rPr lang="en-US" smtClean="0"/>
              <a:pPr/>
              <a:t>74</a:t>
            </a:fld>
            <a:endParaRPr lang="en-US"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345421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D93AA9C2-66B6-49E9-B3B7-39508332971B}" type="slidenum">
              <a:rPr lang="en-US" smtClean="0"/>
              <a:pPr/>
              <a:t>75</a:t>
            </a:fld>
            <a:endParaRPr lang="en-US"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527091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72BCEA82-5B91-49B7-BF5E-70414C6A1C1D}" type="slidenum">
              <a:rPr lang="en-US" smtClean="0"/>
              <a:pPr/>
              <a:t>76</a:t>
            </a:fld>
            <a:endParaRPr lang="en-US"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472117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91EE0968-BBBF-4AB1-822E-612D98E1A7CC}" type="slidenum">
              <a:rPr lang="en-US" smtClean="0"/>
              <a:pPr/>
              <a:t>77</a:t>
            </a:fld>
            <a:endParaRPr lang="en-US"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061961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DC50E43B-667B-4F01-808A-064EC672D677}" type="slidenum">
              <a:rPr lang="en-US" smtClean="0"/>
              <a:pPr/>
              <a:t>78</a:t>
            </a:fld>
            <a:endParaRPr lang="en-US"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596080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17FD5CC1-95C6-4403-B0C8-DB1686A71669}" type="slidenum">
              <a:rPr lang="en-US" smtClean="0"/>
              <a:pPr/>
              <a:t>79</a:t>
            </a:fld>
            <a:endParaRPr lang="en-US"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944028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811FBC59-DDEB-49D4-8E0B-0073E664555A}" type="slidenum">
              <a:rPr lang="en-US" smtClean="0"/>
              <a:pPr/>
              <a:t>80</a:t>
            </a:fld>
            <a:endParaRPr lang="en-US"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404796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B2C06BDD-CB11-44ED-A67D-D7CCCBA4761F}" type="slidenum">
              <a:rPr lang="en-US" smtClean="0"/>
              <a:pPr/>
              <a:t>81</a:t>
            </a:fld>
            <a:endParaRPr lang="en-US"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09879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82D07C48-616D-4BC5-A15D-4F67B9F89B99}" type="slidenum">
              <a:rPr lang="en-US" smtClean="0"/>
              <a:pPr/>
              <a:t>7</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237745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ED9F519D-3DEF-43AD-98DC-8007D2E2EE33}" type="slidenum">
              <a:rPr lang="en-US" smtClean="0"/>
              <a:pPr/>
              <a:t>82</a:t>
            </a:fld>
            <a:endParaRPr lang="en-US"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586578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8FE7564F-46ED-4A5A-A5E4-D8C91A62695D}" type="slidenum">
              <a:rPr lang="en-US" smtClean="0"/>
              <a:pPr/>
              <a:t>83</a:t>
            </a:fld>
            <a:endParaRPr lang="en-US"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48294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DF042A09-B4E8-42DC-ADEA-420F9EAEC7A2}" type="slidenum">
              <a:rPr lang="en-US" smtClean="0"/>
              <a:pPr/>
              <a:t>9</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60459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36AB714D-8D6B-4753-8E7D-326409D249AF}" type="slidenum">
              <a:rPr lang="en-US" smtClean="0"/>
              <a:pPr/>
              <a:t>10</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41087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22" tIns="65311" rIns="130622" bIns="65311">
            <a:spAutoFit/>
          </a:bodyPr>
          <a:lstStyle/>
          <a:p>
            <a:pPr algn="ctr">
              <a:spcBef>
                <a:spcPct val="50000"/>
              </a:spcBef>
              <a:defRPr/>
            </a:pPr>
            <a:r>
              <a:rPr lang="en-US" sz="1400" b="1">
                <a:solidFill>
                  <a:srgbClr val="336699"/>
                </a:solidFill>
                <a:latin typeface="Helvetica" charset="0"/>
              </a:rPr>
              <a:t>Silberschatz, Galvin and Gagne ©2011</a:t>
            </a:r>
          </a:p>
        </p:txBody>
      </p:sp>
      <p:sp>
        <p:nvSpPr>
          <p:cNvPr id="8" name="Text Box 8"/>
          <p:cNvSpPr txBox="1">
            <a:spLocks noChangeArrowheads="1"/>
          </p:cNvSpPr>
          <p:nvPr/>
        </p:nvSpPr>
        <p:spPr bwMode="auto">
          <a:xfrm>
            <a:off x="41275" y="8818563"/>
            <a:ext cx="4676775" cy="346075"/>
          </a:xfrm>
          <a:prstGeom prst="rect">
            <a:avLst/>
          </a:prstGeom>
          <a:noFill/>
          <a:ln w="9525">
            <a:noFill/>
            <a:miter lim="800000"/>
            <a:headEnd/>
            <a:tailEnd/>
          </a:ln>
          <a:effectLst/>
        </p:spPr>
        <p:txBody>
          <a:bodyPr wrap="none" lIns="130622" tIns="65311" rIns="130622" bIns="65311">
            <a:spAutoFit/>
          </a:bodyPr>
          <a:lstStyle/>
          <a:p>
            <a:pPr>
              <a:spcBef>
                <a:spcPct val="50000"/>
              </a:spcBef>
              <a:defRPr/>
            </a:pPr>
            <a:r>
              <a:rPr lang="en-US" sz="1400" b="1">
                <a:solidFill>
                  <a:srgbClr val="336699"/>
                </a:solidFill>
                <a:latin typeface="Helvetica" charset="0"/>
              </a:rPr>
              <a:t>Operating System Concepts Essentials – 8</a:t>
            </a:r>
            <a:r>
              <a:rPr lang="en-US" sz="1400" b="1" baseline="30000">
                <a:solidFill>
                  <a:srgbClr val="336699"/>
                </a:solidFill>
                <a:latin typeface="Helvetica" charset="0"/>
              </a:rPr>
              <a:t>th</a:t>
            </a:r>
            <a:r>
              <a:rPr lang="en-US" sz="1400" b="1">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5041900" y="5543550"/>
            <a:ext cx="3092450" cy="2125663"/>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4837113" y="5354638"/>
            <a:ext cx="3505200" cy="2517775"/>
          </a:xfrm>
          <a:prstGeom prst="rect">
            <a:avLst/>
          </a:prstGeom>
          <a:noFill/>
          <a:ln w="57150" cmpd="thinThick">
            <a:solidFill>
              <a:srgbClr val="66CCFF"/>
            </a:solidFill>
            <a:miter lim="800000"/>
            <a:headEnd/>
            <a:tailEnd/>
          </a:ln>
          <a:effectLst/>
        </p:spPr>
        <p:txBody>
          <a:bodyPr wrap="none" lIns="130622" tIns="65311" rIns="130622" bIns="65311" anchor="ctr"/>
          <a:lstStyle/>
          <a:p>
            <a:pPr>
              <a:defRPr/>
            </a:pPr>
            <a:endParaRPr lang="en-US">
              <a:cs typeface="ＭＳ Ｐゴシック" charset="-128"/>
            </a:endParaRPr>
          </a:p>
        </p:txBody>
      </p:sp>
      <p:sp>
        <p:nvSpPr>
          <p:cNvPr id="201730"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endParaRPr lang="en-US" noProof="0" smtClean="0"/>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dino_3"/>
          <p:cNvPicPr>
            <a:picLocks noChangeAspect="1" noChangeArrowheads="1"/>
          </p:cNvPicPr>
          <p:nvPr/>
        </p:nvPicPr>
        <p:blipFill>
          <a:blip r:embed="rId13"/>
          <a:srcRect/>
          <a:stretch>
            <a:fillRect/>
          </a:stretch>
        </p:blipFill>
        <p:spPr bwMode="auto">
          <a:xfrm>
            <a:off x="428625" y="0"/>
            <a:ext cx="1793875" cy="1211263"/>
          </a:xfrm>
          <a:prstGeom prst="rect">
            <a:avLst/>
          </a:prstGeom>
          <a:noFill/>
          <a:ln w="9525">
            <a:noFill/>
            <a:miter lim="800000"/>
            <a:headEnd/>
            <a:tailEnd/>
          </a:ln>
        </p:spPr>
      </p:pic>
      <p:sp>
        <p:nvSpPr>
          <p:cNvPr id="2051" name="Rectangle 3"/>
          <p:cNvSpPr>
            <a:spLocks noGrp="1" noChangeArrowheads="1"/>
          </p:cNvSpPr>
          <p:nvPr>
            <p:ph type="title"/>
          </p:nvPr>
        </p:nvSpPr>
        <p:spPr bwMode="auto">
          <a:xfrm>
            <a:off x="685800" y="369888"/>
            <a:ext cx="12344400" cy="768350"/>
          </a:xfrm>
          <a:prstGeom prst="rect">
            <a:avLst/>
          </a:prstGeom>
          <a:noFill/>
          <a:ln w="9525">
            <a:noFill/>
            <a:miter lim="800000"/>
            <a:headEnd/>
            <a:tailEnd/>
          </a:ln>
        </p:spPr>
        <p:txBody>
          <a:bodyPr vert="horz" wrap="square" lIns="130622" tIns="65311" rIns="130622" bIns="65311" numCol="1" anchor="b"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1209675" y="1644650"/>
            <a:ext cx="12344400" cy="6040438"/>
          </a:xfrm>
          <a:prstGeom prst="rect">
            <a:avLst/>
          </a:prstGeom>
          <a:noFill/>
          <a:ln w="9525">
            <a:noFill/>
            <a:miter lim="800000"/>
            <a:headEnd/>
            <a:tailEnd/>
          </a:ln>
        </p:spPr>
        <p:txBody>
          <a:bodyPr vert="horz" wrap="square" lIns="130622" tIns="65311" rIns="130622" bIns="6531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0709" name="Rectangle 5"/>
          <p:cNvSpPr>
            <a:spLocks noChangeArrowheads="1"/>
          </p:cNvSpPr>
          <p:nvPr/>
        </p:nvSpPr>
        <p:spPr bwMode="auto">
          <a:xfrm>
            <a:off x="0" y="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00710" name="Line 6"/>
          <p:cNvSpPr>
            <a:spLocks noChangeShapeType="1"/>
          </p:cNvSpPr>
          <p:nvPr/>
        </p:nvSpPr>
        <p:spPr bwMode="auto">
          <a:xfrm>
            <a:off x="685800" y="1147763"/>
            <a:ext cx="12115800" cy="0"/>
          </a:xfrm>
          <a:prstGeom prst="line">
            <a:avLst/>
          </a:prstGeom>
          <a:noFill/>
          <a:ln w="19050">
            <a:solidFill>
              <a:srgbClr val="336699"/>
            </a:solidFill>
            <a:round/>
            <a:headEnd/>
            <a:tailEnd/>
          </a:ln>
          <a:effectLst/>
        </p:spPr>
        <p:txBody>
          <a:bodyPr lIns="130622" tIns="65311" rIns="130622" bIns="65311"/>
          <a:lstStyle/>
          <a:p>
            <a:pPr>
              <a:defRPr/>
            </a:pPr>
            <a:endParaRPr lang="en-US">
              <a:ea typeface="+mn-ea"/>
            </a:endParaRPr>
          </a:p>
        </p:txBody>
      </p:sp>
      <p:sp>
        <p:nvSpPr>
          <p:cNvPr id="200711" name="Rectangle 7"/>
          <p:cNvSpPr>
            <a:spLocks noChangeArrowheads="1"/>
          </p:cNvSpPr>
          <p:nvPr/>
        </p:nvSpPr>
        <p:spPr bwMode="auto">
          <a:xfrm>
            <a:off x="0" y="3048000"/>
            <a:ext cx="342900" cy="3048000"/>
          </a:xfrm>
          <a:prstGeom prst="rect">
            <a:avLst/>
          </a:prstGeom>
          <a:solidFill>
            <a:srgbClr val="99CCFF"/>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00712" name="Rectangle 8"/>
          <p:cNvSpPr>
            <a:spLocks noChangeArrowheads="1"/>
          </p:cNvSpPr>
          <p:nvPr/>
        </p:nvSpPr>
        <p:spPr bwMode="auto">
          <a:xfrm>
            <a:off x="0" y="609600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200713" name="Text Box 9"/>
          <p:cNvSpPr txBox="1">
            <a:spLocks noChangeArrowheads="1"/>
          </p:cNvSpPr>
          <p:nvPr/>
        </p:nvSpPr>
        <p:spPr bwMode="auto">
          <a:xfrm>
            <a:off x="6403975" y="8818563"/>
            <a:ext cx="631825" cy="347662"/>
          </a:xfrm>
          <a:prstGeom prst="rect">
            <a:avLst/>
          </a:prstGeom>
          <a:noFill/>
          <a:ln w="9525">
            <a:noFill/>
            <a:miter lim="800000"/>
            <a:headEnd/>
            <a:tailEnd/>
          </a:ln>
          <a:effectLst/>
        </p:spPr>
        <p:txBody>
          <a:bodyPr wrap="none" lIns="130622" tIns="65311" rIns="130622" bIns="65311">
            <a:spAutoFit/>
          </a:bodyPr>
          <a:lstStyle/>
          <a:p>
            <a:pPr algn="ctr">
              <a:spcBef>
                <a:spcPct val="50000"/>
              </a:spcBef>
              <a:defRPr/>
            </a:pPr>
            <a:r>
              <a:rPr lang="en-US" sz="1400" b="1" dirty="0">
                <a:solidFill>
                  <a:srgbClr val="006699"/>
                </a:solidFill>
                <a:latin typeface="Helvetica" charset="0"/>
              </a:rPr>
              <a:t>9.</a:t>
            </a:r>
            <a:fld id="{294B7D77-EFAE-4755-884F-7CD280ABB6C4}" type="slidenum">
              <a:rPr lang="en-US" sz="1400" b="1">
                <a:solidFill>
                  <a:srgbClr val="006699"/>
                </a:solidFill>
                <a:latin typeface="Helvetica" charset="0"/>
              </a:rPr>
              <a:pPr algn="ctr">
                <a:spcBef>
                  <a:spcPct val="50000"/>
                </a:spcBef>
                <a:defRPr/>
              </a:pPr>
              <a:t>‹#›</a:t>
            </a:fld>
            <a:endParaRPr lang="en-US" sz="1400" b="1" dirty="0">
              <a:solidFill>
                <a:srgbClr val="006699"/>
              </a:solidFill>
              <a:latin typeface="Helvetica" charset="0"/>
            </a:endParaRPr>
          </a:p>
        </p:txBody>
      </p:sp>
      <p:sp>
        <p:nvSpPr>
          <p:cNvPr id="200714" name="Text Box 10"/>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22" tIns="65311" rIns="130622" bIns="65311">
            <a:spAutoFit/>
          </a:bodyPr>
          <a:lstStyle/>
          <a:p>
            <a:pPr algn="ctr">
              <a:spcBef>
                <a:spcPct val="50000"/>
              </a:spcBef>
              <a:defRPr/>
            </a:pPr>
            <a:r>
              <a:rPr lang="en-US" sz="1400" b="1">
                <a:solidFill>
                  <a:srgbClr val="006699"/>
                </a:solidFill>
                <a:latin typeface="Helvetica" charset="0"/>
              </a:rPr>
              <a:t>Silberschatz, Galvin and Gagne ©2011</a:t>
            </a:r>
          </a:p>
        </p:txBody>
      </p:sp>
      <p:sp>
        <p:nvSpPr>
          <p:cNvPr id="200715" name="Text Box 11"/>
          <p:cNvSpPr txBox="1">
            <a:spLocks noChangeArrowheads="1"/>
          </p:cNvSpPr>
          <p:nvPr/>
        </p:nvSpPr>
        <p:spPr bwMode="auto">
          <a:xfrm>
            <a:off x="279400" y="8828088"/>
            <a:ext cx="4676775" cy="347662"/>
          </a:xfrm>
          <a:prstGeom prst="rect">
            <a:avLst/>
          </a:prstGeom>
          <a:noFill/>
          <a:ln w="9525">
            <a:noFill/>
            <a:miter lim="800000"/>
            <a:headEnd/>
            <a:tailEnd/>
          </a:ln>
          <a:effectLst/>
        </p:spPr>
        <p:txBody>
          <a:bodyPr wrap="none" lIns="130622" tIns="65311" rIns="130622" bIns="65311">
            <a:spAutoFit/>
          </a:bodyPr>
          <a:lstStyle/>
          <a:p>
            <a:pPr>
              <a:spcBef>
                <a:spcPct val="50000"/>
              </a:spcBef>
              <a:defRPr/>
            </a:pPr>
            <a:r>
              <a:rPr lang="en-US" sz="1400" b="1">
                <a:solidFill>
                  <a:srgbClr val="006699"/>
                </a:solidFill>
                <a:latin typeface="Helvetica" charset="0"/>
              </a:rPr>
              <a:t>Operating System Concepts Essentials – 8</a:t>
            </a:r>
            <a:r>
              <a:rPr lang="en-US" sz="1400" b="1" baseline="30000">
                <a:solidFill>
                  <a:srgbClr val="006699"/>
                </a:solidFill>
                <a:latin typeface="Helvetica" charset="0"/>
              </a:rPr>
              <a:t>th</a:t>
            </a:r>
            <a:r>
              <a:rPr lang="en-US" sz="1400" b="1">
                <a:solidFill>
                  <a:srgbClr val="006699"/>
                </a:solidFill>
                <a:latin typeface="Helvetica" charset="0"/>
              </a:rPr>
              <a:t> Edition</a:t>
            </a:r>
          </a:p>
        </p:txBody>
      </p:sp>
      <p:pic>
        <p:nvPicPr>
          <p:cNvPr id="2060" name="Picture 12" descr="dino_6"/>
          <p:cNvPicPr>
            <a:picLocks noChangeAspect="1" noChangeArrowheads="1"/>
          </p:cNvPicPr>
          <p:nvPr/>
        </p:nvPicPr>
        <p:blipFill>
          <a:blip r:embed="rId14"/>
          <a:srcRect/>
          <a:stretch>
            <a:fillRect/>
          </a:stretch>
        </p:blipFill>
        <p:spPr bwMode="auto">
          <a:xfrm>
            <a:off x="11661775" y="7799388"/>
            <a:ext cx="1925638" cy="1057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6"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5pPr>
      <a:lvl6pPr marL="653110" algn="ctr" rtl="0" fontAlgn="base">
        <a:spcBef>
          <a:spcPct val="0"/>
        </a:spcBef>
        <a:spcAft>
          <a:spcPct val="0"/>
        </a:spcAft>
        <a:defRPr sz="4600" b="1">
          <a:solidFill>
            <a:srgbClr val="006699"/>
          </a:solidFill>
          <a:latin typeface="Arial" charset="0"/>
        </a:defRPr>
      </a:lvl6pPr>
      <a:lvl7pPr marL="1306220" algn="ctr" rtl="0" fontAlgn="base">
        <a:spcBef>
          <a:spcPct val="0"/>
        </a:spcBef>
        <a:spcAft>
          <a:spcPct val="0"/>
        </a:spcAft>
        <a:defRPr sz="4600" b="1">
          <a:solidFill>
            <a:srgbClr val="006699"/>
          </a:solidFill>
          <a:latin typeface="Arial" charset="0"/>
        </a:defRPr>
      </a:lvl7pPr>
      <a:lvl8pPr marL="1959331" algn="ctr" rtl="0" fontAlgn="base">
        <a:spcBef>
          <a:spcPct val="0"/>
        </a:spcBef>
        <a:spcAft>
          <a:spcPct val="0"/>
        </a:spcAft>
        <a:defRPr sz="4600" b="1">
          <a:solidFill>
            <a:srgbClr val="006699"/>
          </a:solidFill>
          <a:latin typeface="Arial" charset="0"/>
        </a:defRPr>
      </a:lvl8pPr>
      <a:lvl9pPr marL="2612441" algn="ctr" rtl="0" fontAlgn="base">
        <a:spcBef>
          <a:spcPct val="0"/>
        </a:spcBef>
        <a:spcAft>
          <a:spcPct val="0"/>
        </a:spcAft>
        <a:defRPr sz="4600" b="1">
          <a:solidFill>
            <a:srgbClr val="006699"/>
          </a:solidFill>
          <a:latin typeface="Arial" charset="0"/>
        </a:defRPr>
      </a:lvl9pPr>
    </p:titleStyle>
    <p:bodyStyle>
      <a:lvl1pPr marL="488950" indent="-48895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1.wmf"/><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028700" y="914400"/>
            <a:ext cx="11658600" cy="2836863"/>
          </a:xfrm>
        </p:spPr>
        <p:txBody>
          <a:bodyPr/>
          <a:lstStyle/>
          <a:p>
            <a:pPr eaLnBrk="1" hangingPunct="1"/>
            <a:r>
              <a:rPr lang="en-US" smtClean="0"/>
              <a:t>Chapter 9:  Virtual 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Demand Paging</a:t>
            </a:r>
          </a:p>
        </p:txBody>
      </p:sp>
      <p:sp>
        <p:nvSpPr>
          <p:cNvPr id="13315" name="Rectangle 3"/>
          <p:cNvSpPr>
            <a:spLocks noGrp="1" noChangeArrowheads="1"/>
          </p:cNvSpPr>
          <p:nvPr>
            <p:ph type="body" idx="1"/>
          </p:nvPr>
        </p:nvSpPr>
        <p:spPr>
          <a:xfrm>
            <a:off x="1209675" y="1644650"/>
            <a:ext cx="11542713" cy="6040438"/>
          </a:xfrm>
        </p:spPr>
        <p:txBody>
          <a:bodyPr/>
          <a:lstStyle/>
          <a:p>
            <a:pPr>
              <a:lnSpc>
                <a:spcPct val="90000"/>
              </a:lnSpc>
            </a:pPr>
            <a:r>
              <a:rPr lang="en-US" smtClean="0"/>
              <a:t>Could bring entire process into memory at load time</a:t>
            </a:r>
          </a:p>
          <a:p>
            <a:pPr>
              <a:lnSpc>
                <a:spcPct val="90000"/>
              </a:lnSpc>
            </a:pPr>
            <a:r>
              <a:rPr lang="en-US" smtClean="0"/>
              <a:t>Or bring a page into memory only when it is needed</a:t>
            </a:r>
          </a:p>
          <a:p>
            <a:pPr lvl="1">
              <a:lnSpc>
                <a:spcPct val="90000"/>
              </a:lnSpc>
            </a:pPr>
            <a:r>
              <a:rPr lang="en-US" smtClean="0"/>
              <a:t>Less I/O needed, no unnecessary I/O</a:t>
            </a:r>
          </a:p>
          <a:p>
            <a:pPr lvl="1">
              <a:lnSpc>
                <a:spcPct val="90000"/>
              </a:lnSpc>
            </a:pPr>
            <a:r>
              <a:rPr lang="en-US" smtClean="0"/>
              <a:t>Less memory needed </a:t>
            </a:r>
          </a:p>
          <a:p>
            <a:pPr lvl="1">
              <a:lnSpc>
                <a:spcPct val="90000"/>
              </a:lnSpc>
            </a:pPr>
            <a:r>
              <a:rPr lang="en-US" smtClean="0"/>
              <a:t>Faster response</a:t>
            </a:r>
          </a:p>
          <a:p>
            <a:pPr lvl="1">
              <a:lnSpc>
                <a:spcPct val="90000"/>
              </a:lnSpc>
            </a:pPr>
            <a:r>
              <a:rPr lang="en-US" smtClean="0"/>
              <a:t>More users</a:t>
            </a:r>
            <a:br>
              <a:rPr lang="en-US" smtClean="0"/>
            </a:br>
            <a:endParaRPr lang="en-US" smtClean="0"/>
          </a:p>
          <a:p>
            <a:pPr>
              <a:lnSpc>
                <a:spcPct val="90000"/>
              </a:lnSpc>
            </a:pPr>
            <a:r>
              <a:rPr lang="en-US" smtClean="0"/>
              <a:t>Page is needed </a:t>
            </a:r>
            <a:r>
              <a:rPr lang="en-US" smtClean="0">
                <a:sym typeface="Symbol" charset="2"/>
              </a:rPr>
              <a:t> reference to it</a:t>
            </a:r>
          </a:p>
          <a:p>
            <a:pPr lvl="1">
              <a:lnSpc>
                <a:spcPct val="90000"/>
              </a:lnSpc>
            </a:pPr>
            <a:r>
              <a:rPr lang="en-US" smtClean="0"/>
              <a:t>invalid reference </a:t>
            </a:r>
            <a:r>
              <a:rPr lang="en-US" smtClean="0">
                <a:sym typeface="Symbol" charset="2"/>
              </a:rPr>
              <a:t> abort</a:t>
            </a:r>
          </a:p>
          <a:p>
            <a:pPr lvl="1">
              <a:lnSpc>
                <a:spcPct val="90000"/>
              </a:lnSpc>
            </a:pPr>
            <a:r>
              <a:rPr lang="en-US" smtClean="0">
                <a:sym typeface="Symbol" charset="2"/>
              </a:rPr>
              <a:t>not-in-memory  bring to memory</a:t>
            </a:r>
          </a:p>
          <a:p>
            <a:pPr lvl="1">
              <a:lnSpc>
                <a:spcPct val="90000"/>
              </a:lnSpc>
            </a:pPr>
            <a:endParaRPr lang="en-US" smtClean="0">
              <a:sym typeface="Symbol" charset="2"/>
            </a:endParaRPr>
          </a:p>
          <a:p>
            <a:pPr>
              <a:lnSpc>
                <a:spcPct val="90000"/>
              </a:lnSpc>
            </a:pPr>
            <a:r>
              <a:rPr lang="en-US" b="1" smtClean="0">
                <a:solidFill>
                  <a:srgbClr val="3366FF"/>
                </a:solidFill>
                <a:sym typeface="Symbol" charset="2"/>
              </a:rPr>
              <a:t>Lazy swapper</a:t>
            </a:r>
            <a:r>
              <a:rPr lang="en-US" smtClean="0">
                <a:solidFill>
                  <a:srgbClr val="3366FF"/>
                </a:solidFill>
                <a:sym typeface="Symbol" charset="2"/>
              </a:rPr>
              <a:t> </a:t>
            </a:r>
            <a:r>
              <a:rPr lang="en-US" smtClean="0">
                <a:sym typeface="Symbol" charset="2"/>
              </a:rPr>
              <a:t>– never swaps a page into memory unless page will be needed</a:t>
            </a:r>
          </a:p>
          <a:p>
            <a:pPr lvl="1">
              <a:lnSpc>
                <a:spcPct val="90000"/>
              </a:lnSpc>
            </a:pPr>
            <a:r>
              <a:rPr lang="en-US" smtClean="0">
                <a:sym typeface="Symbol" charset="2"/>
              </a:rPr>
              <a:t>Swapper that deals with pages is a </a:t>
            </a:r>
            <a:r>
              <a:rPr lang="en-US" b="1" smtClean="0">
                <a:solidFill>
                  <a:srgbClr val="3366FF"/>
                </a:solidFill>
                <a:sym typeface="Symbol" charset="2"/>
              </a:rPr>
              <a:t>pager</a:t>
            </a:r>
          </a:p>
          <a:p>
            <a:pPr lvl="1">
              <a:lnSpc>
                <a:spcPct val="90000"/>
              </a:lnSpc>
              <a:buFont typeface="Monotype Sorts" charset="2"/>
              <a:buNone/>
            </a:pPr>
            <a:endParaRPr lang="en-US" smtClean="0">
              <a:sym typeface="Symbol" charset="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41400" y="38100"/>
            <a:ext cx="12525375" cy="1125538"/>
          </a:xfrm>
        </p:spPr>
        <p:txBody>
          <a:bodyPr/>
          <a:lstStyle/>
          <a:p>
            <a:pPr eaLnBrk="1" hangingPunct="1"/>
            <a:r>
              <a:rPr lang="en-US" sz="4000" smtClean="0"/>
              <a:t>Transfer of a Paged Memory to </a:t>
            </a:r>
            <a:br>
              <a:rPr lang="en-US" sz="4000" smtClean="0"/>
            </a:br>
            <a:r>
              <a:rPr lang="en-US" sz="4000" smtClean="0"/>
              <a:t>Contiguous Disk Space</a:t>
            </a:r>
          </a:p>
        </p:txBody>
      </p:sp>
      <p:pic>
        <p:nvPicPr>
          <p:cNvPr id="14339" name="Picture 4" descr="9"/>
          <p:cNvPicPr>
            <a:picLocks noChangeAspect="1" noChangeArrowheads="1"/>
          </p:cNvPicPr>
          <p:nvPr/>
        </p:nvPicPr>
        <p:blipFill>
          <a:blip r:embed="rId3"/>
          <a:srcRect/>
          <a:stretch>
            <a:fillRect/>
          </a:stretch>
        </p:blipFill>
        <p:spPr bwMode="auto">
          <a:xfrm>
            <a:off x="2317750" y="1357313"/>
            <a:ext cx="8486775" cy="691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Valid-Invalid Bit</a:t>
            </a:r>
          </a:p>
        </p:txBody>
      </p:sp>
      <p:sp>
        <p:nvSpPr>
          <p:cNvPr id="15363" name="Rectangle 3"/>
          <p:cNvSpPr>
            <a:spLocks noGrp="1" noChangeArrowheads="1"/>
          </p:cNvSpPr>
          <p:nvPr>
            <p:ph type="body" idx="1"/>
          </p:nvPr>
        </p:nvSpPr>
        <p:spPr>
          <a:xfrm>
            <a:off x="1247775" y="1411288"/>
            <a:ext cx="11671300" cy="7296150"/>
          </a:xfrm>
        </p:spPr>
        <p:txBody>
          <a:bodyPr/>
          <a:lstStyle/>
          <a:p>
            <a:pPr>
              <a:lnSpc>
                <a:spcPct val="90000"/>
              </a:lnSpc>
            </a:pPr>
            <a:r>
              <a:rPr lang="en-US" smtClean="0"/>
              <a:t>With each page table entry a valid–invalid bit is associated</a:t>
            </a:r>
            <a:br>
              <a:rPr lang="en-US" smtClean="0"/>
            </a:br>
            <a:r>
              <a:rPr lang="en-US" smtClean="0"/>
              <a:t>(</a:t>
            </a:r>
            <a:r>
              <a:rPr lang="en-US" b="1" smtClean="0">
                <a:solidFill>
                  <a:srgbClr val="FF0000"/>
                </a:solidFill>
              </a:rPr>
              <a:t>v</a:t>
            </a:r>
            <a:r>
              <a:rPr lang="en-US" smtClean="0"/>
              <a:t> </a:t>
            </a:r>
            <a:r>
              <a:rPr lang="en-US" smtClean="0">
                <a:sym typeface="Symbol" charset="2"/>
              </a:rPr>
              <a:t> in-memory – </a:t>
            </a:r>
            <a:r>
              <a:rPr lang="en-US" b="1" smtClean="0">
                <a:solidFill>
                  <a:srgbClr val="3366FF"/>
                </a:solidFill>
                <a:sym typeface="Symbol" charset="2"/>
              </a:rPr>
              <a:t>memory resident</a:t>
            </a:r>
            <a:r>
              <a:rPr lang="en-US" smtClean="0">
                <a:sym typeface="Symbol" charset="2"/>
              </a:rPr>
              <a:t>,</a:t>
            </a:r>
            <a:r>
              <a:rPr lang="en-US" smtClean="0">
                <a:solidFill>
                  <a:srgbClr val="FF0000"/>
                </a:solidFill>
                <a:sym typeface="Symbol" charset="2"/>
              </a:rPr>
              <a:t> </a:t>
            </a:r>
            <a:r>
              <a:rPr lang="en-US" b="1" smtClean="0">
                <a:solidFill>
                  <a:srgbClr val="FF0000"/>
                </a:solidFill>
                <a:sym typeface="Symbol" charset="2"/>
              </a:rPr>
              <a:t>i</a:t>
            </a:r>
            <a:r>
              <a:rPr lang="en-US" smtClean="0">
                <a:sym typeface="Symbol" charset="2"/>
              </a:rPr>
              <a:t>  not-in-memory)</a:t>
            </a:r>
          </a:p>
          <a:p>
            <a:pPr>
              <a:lnSpc>
                <a:spcPct val="90000"/>
              </a:lnSpc>
            </a:pPr>
            <a:r>
              <a:rPr lang="en-US" smtClean="0">
                <a:sym typeface="Symbol" charset="2"/>
              </a:rPr>
              <a:t>Initially valid–invalid bit is set to</a:t>
            </a:r>
            <a:r>
              <a:rPr lang="en-US" b="1" smtClean="0">
                <a:solidFill>
                  <a:srgbClr val="FF0000"/>
                </a:solidFill>
                <a:sym typeface="Symbol" charset="2"/>
              </a:rPr>
              <a:t> i </a:t>
            </a:r>
            <a:r>
              <a:rPr lang="en-US" smtClean="0">
                <a:sym typeface="Symbol" charset="2"/>
              </a:rPr>
              <a:t>on all entries</a:t>
            </a:r>
          </a:p>
          <a:p>
            <a:pPr>
              <a:lnSpc>
                <a:spcPct val="90000"/>
              </a:lnSpc>
            </a:pPr>
            <a:r>
              <a:rPr lang="en-US" smtClean="0">
                <a:sym typeface="Symbol" charset="2"/>
              </a:rPr>
              <a:t>Example of a page table snapshot:</a:t>
            </a:r>
            <a:br>
              <a:rPr lang="en-US"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endParaRPr lang="en-US" sz="1100" smtClean="0">
              <a:sym typeface="Symbol" charset="2"/>
            </a:endParaRPr>
          </a:p>
          <a:p>
            <a:pPr>
              <a:lnSpc>
                <a:spcPct val="90000"/>
              </a:lnSpc>
            </a:pPr>
            <a:r>
              <a:rPr lang="en-US" smtClean="0">
                <a:sym typeface="Symbol" charset="2"/>
              </a:rPr>
              <a:t>During address translation, if valid–invalid bit in page table entry</a:t>
            </a:r>
          </a:p>
          <a:p>
            <a:pPr>
              <a:lnSpc>
                <a:spcPct val="90000"/>
              </a:lnSpc>
              <a:buFont typeface="Monotype Sorts" charset="2"/>
              <a:buNone/>
            </a:pPr>
            <a:r>
              <a:rPr lang="en-US" smtClean="0">
                <a:sym typeface="Symbol" charset="2"/>
              </a:rPr>
              <a:t>      is</a:t>
            </a:r>
            <a:r>
              <a:rPr lang="en-US" b="1" smtClean="0">
                <a:solidFill>
                  <a:srgbClr val="FF0000"/>
                </a:solidFill>
                <a:sym typeface="Symbol" charset="2"/>
              </a:rPr>
              <a:t> I</a:t>
            </a:r>
            <a:r>
              <a:rPr lang="en-US" smtClean="0">
                <a:sym typeface="Symbol" charset="2"/>
              </a:rPr>
              <a:t>  page fault</a:t>
            </a:r>
          </a:p>
        </p:txBody>
      </p:sp>
      <p:sp>
        <p:nvSpPr>
          <p:cNvPr id="15364" name="Rectangle 4"/>
          <p:cNvSpPr>
            <a:spLocks noChangeArrowheads="1"/>
          </p:cNvSpPr>
          <p:nvPr/>
        </p:nvSpPr>
        <p:spPr bwMode="auto">
          <a:xfrm>
            <a:off x="4427538" y="3632200"/>
            <a:ext cx="2816225" cy="3556000"/>
          </a:xfrm>
          <a:prstGeom prst="rect">
            <a:avLst/>
          </a:prstGeom>
          <a:solidFill>
            <a:schemeClr val="bg1"/>
          </a:solidFill>
          <a:ln w="57150" cmpd="thickThin">
            <a:solidFill>
              <a:schemeClr val="tx1"/>
            </a:solidFill>
            <a:miter lim="800000"/>
            <a:headEnd/>
            <a:tailEnd/>
          </a:ln>
        </p:spPr>
        <p:txBody>
          <a:bodyPr wrap="none" lIns="130622" tIns="65311" rIns="130622" bIns="65311" anchor="ctr"/>
          <a:lstStyle/>
          <a:p>
            <a:endParaRPr lang="en-US"/>
          </a:p>
        </p:txBody>
      </p:sp>
      <p:sp>
        <p:nvSpPr>
          <p:cNvPr id="15365" name="Line 5"/>
          <p:cNvSpPr>
            <a:spLocks noChangeShapeType="1"/>
          </p:cNvSpPr>
          <p:nvPr/>
        </p:nvSpPr>
        <p:spPr bwMode="auto">
          <a:xfrm>
            <a:off x="4352925" y="4011613"/>
            <a:ext cx="28575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5366" name="Line 6"/>
          <p:cNvSpPr>
            <a:spLocks noChangeShapeType="1"/>
          </p:cNvSpPr>
          <p:nvPr/>
        </p:nvSpPr>
        <p:spPr bwMode="auto">
          <a:xfrm>
            <a:off x="4352925" y="4418013"/>
            <a:ext cx="28575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5367" name="Line 7"/>
          <p:cNvSpPr>
            <a:spLocks noChangeShapeType="1"/>
          </p:cNvSpPr>
          <p:nvPr/>
        </p:nvSpPr>
        <p:spPr bwMode="auto">
          <a:xfrm>
            <a:off x="4352925" y="4824413"/>
            <a:ext cx="28575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5368" name="Line 8"/>
          <p:cNvSpPr>
            <a:spLocks noChangeShapeType="1"/>
          </p:cNvSpPr>
          <p:nvPr/>
        </p:nvSpPr>
        <p:spPr bwMode="auto">
          <a:xfrm>
            <a:off x="4352925" y="5230813"/>
            <a:ext cx="28575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5369" name="Line 10"/>
          <p:cNvSpPr>
            <a:spLocks noChangeShapeType="1"/>
          </p:cNvSpPr>
          <p:nvPr/>
        </p:nvSpPr>
        <p:spPr bwMode="auto">
          <a:xfrm>
            <a:off x="4352925" y="5637213"/>
            <a:ext cx="28575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5370" name="Line 11"/>
          <p:cNvSpPr>
            <a:spLocks noChangeShapeType="1"/>
          </p:cNvSpPr>
          <p:nvPr/>
        </p:nvSpPr>
        <p:spPr bwMode="auto">
          <a:xfrm>
            <a:off x="4352925" y="6380163"/>
            <a:ext cx="28575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5371" name="Line 12"/>
          <p:cNvSpPr>
            <a:spLocks noChangeShapeType="1"/>
          </p:cNvSpPr>
          <p:nvPr/>
        </p:nvSpPr>
        <p:spPr bwMode="auto">
          <a:xfrm>
            <a:off x="4352925" y="6754813"/>
            <a:ext cx="28575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5372" name="Line 13"/>
          <p:cNvSpPr>
            <a:spLocks noChangeShapeType="1"/>
          </p:cNvSpPr>
          <p:nvPr/>
        </p:nvSpPr>
        <p:spPr bwMode="auto">
          <a:xfrm>
            <a:off x="6524625" y="3198813"/>
            <a:ext cx="0" cy="396240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5373" name="Text Box 14"/>
          <p:cNvSpPr txBox="1">
            <a:spLocks noChangeArrowheads="1"/>
          </p:cNvSpPr>
          <p:nvPr/>
        </p:nvSpPr>
        <p:spPr bwMode="auto">
          <a:xfrm>
            <a:off x="6669088" y="3606800"/>
            <a:ext cx="406400"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b="1">
                <a:solidFill>
                  <a:srgbClr val="FF0000"/>
                </a:solidFill>
                <a:latin typeface="Helvetica" charset="0"/>
              </a:rPr>
              <a:t>v</a:t>
            </a:r>
          </a:p>
        </p:txBody>
      </p:sp>
      <p:sp>
        <p:nvSpPr>
          <p:cNvPr id="15374" name="Text Box 15"/>
          <p:cNvSpPr txBox="1">
            <a:spLocks noChangeArrowheads="1"/>
          </p:cNvSpPr>
          <p:nvPr/>
        </p:nvSpPr>
        <p:spPr bwMode="auto">
          <a:xfrm>
            <a:off x="6672263" y="4006850"/>
            <a:ext cx="404812"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b="1">
                <a:solidFill>
                  <a:srgbClr val="FF0000"/>
                </a:solidFill>
                <a:latin typeface="Helvetica" charset="0"/>
              </a:rPr>
              <a:t>v</a:t>
            </a:r>
          </a:p>
        </p:txBody>
      </p:sp>
      <p:sp>
        <p:nvSpPr>
          <p:cNvPr id="15375" name="Text Box 16"/>
          <p:cNvSpPr txBox="1">
            <a:spLocks noChangeArrowheads="1"/>
          </p:cNvSpPr>
          <p:nvPr/>
        </p:nvSpPr>
        <p:spPr bwMode="auto">
          <a:xfrm>
            <a:off x="6669088" y="4406900"/>
            <a:ext cx="406400"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b="1">
                <a:solidFill>
                  <a:srgbClr val="FF0000"/>
                </a:solidFill>
                <a:latin typeface="Helvetica" charset="0"/>
              </a:rPr>
              <a:t>v</a:t>
            </a:r>
          </a:p>
        </p:txBody>
      </p:sp>
      <p:sp>
        <p:nvSpPr>
          <p:cNvPr id="15376" name="Text Box 17"/>
          <p:cNvSpPr txBox="1">
            <a:spLocks noChangeArrowheads="1"/>
          </p:cNvSpPr>
          <p:nvPr/>
        </p:nvSpPr>
        <p:spPr bwMode="auto">
          <a:xfrm>
            <a:off x="6672263" y="4845050"/>
            <a:ext cx="404812"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b="1">
                <a:solidFill>
                  <a:srgbClr val="FF0000"/>
                </a:solidFill>
                <a:latin typeface="Helvetica" charset="0"/>
              </a:rPr>
              <a:t>v</a:t>
            </a:r>
          </a:p>
        </p:txBody>
      </p:sp>
      <p:sp>
        <p:nvSpPr>
          <p:cNvPr id="15377" name="Text Box 18"/>
          <p:cNvSpPr txBox="1">
            <a:spLocks noChangeArrowheads="1"/>
          </p:cNvSpPr>
          <p:nvPr/>
        </p:nvSpPr>
        <p:spPr bwMode="auto">
          <a:xfrm>
            <a:off x="6708775" y="5270500"/>
            <a:ext cx="327025"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b="1">
                <a:solidFill>
                  <a:srgbClr val="FF0000"/>
                </a:solidFill>
                <a:latin typeface="Helvetica" charset="0"/>
              </a:rPr>
              <a:t>i</a:t>
            </a:r>
          </a:p>
        </p:txBody>
      </p:sp>
      <p:sp>
        <p:nvSpPr>
          <p:cNvPr id="15378" name="Text Box 19"/>
          <p:cNvSpPr txBox="1">
            <a:spLocks noChangeArrowheads="1"/>
          </p:cNvSpPr>
          <p:nvPr/>
        </p:nvSpPr>
        <p:spPr bwMode="auto">
          <a:xfrm>
            <a:off x="6708775" y="6388100"/>
            <a:ext cx="327025"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b="1">
                <a:solidFill>
                  <a:srgbClr val="FF0000"/>
                </a:solidFill>
                <a:latin typeface="Helvetica" charset="0"/>
              </a:rPr>
              <a:t>i</a:t>
            </a:r>
          </a:p>
        </p:txBody>
      </p:sp>
      <p:sp>
        <p:nvSpPr>
          <p:cNvPr id="15379" name="Text Box 20"/>
          <p:cNvSpPr txBox="1">
            <a:spLocks noChangeArrowheads="1"/>
          </p:cNvSpPr>
          <p:nvPr/>
        </p:nvSpPr>
        <p:spPr bwMode="auto">
          <a:xfrm>
            <a:off x="6708775" y="6794500"/>
            <a:ext cx="327025"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b="1">
                <a:solidFill>
                  <a:srgbClr val="FF0000"/>
                </a:solidFill>
                <a:latin typeface="Helvetica" charset="0"/>
              </a:rPr>
              <a:t>i</a:t>
            </a:r>
          </a:p>
        </p:txBody>
      </p:sp>
      <p:sp>
        <p:nvSpPr>
          <p:cNvPr id="15380" name="Text Box 21"/>
          <p:cNvSpPr txBox="1">
            <a:spLocks noChangeArrowheads="1"/>
          </p:cNvSpPr>
          <p:nvPr/>
        </p:nvSpPr>
        <p:spPr bwMode="auto">
          <a:xfrm>
            <a:off x="5183188" y="5778500"/>
            <a:ext cx="558800"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a:latin typeface="Helvetica" charset="0"/>
              </a:rPr>
              <a:t>….</a:t>
            </a:r>
          </a:p>
        </p:txBody>
      </p:sp>
      <p:sp>
        <p:nvSpPr>
          <p:cNvPr id="15381" name="Text Box 22"/>
          <p:cNvSpPr txBox="1">
            <a:spLocks noChangeArrowheads="1"/>
          </p:cNvSpPr>
          <p:nvPr/>
        </p:nvSpPr>
        <p:spPr bwMode="auto">
          <a:xfrm>
            <a:off x="4908550" y="3181350"/>
            <a:ext cx="1219200" cy="43973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sz="2000">
                <a:latin typeface="Helvetica" charset="0"/>
              </a:rPr>
              <a:t>Frame #</a:t>
            </a:r>
          </a:p>
        </p:txBody>
      </p:sp>
      <p:sp>
        <p:nvSpPr>
          <p:cNvPr id="15382" name="Text Box 23"/>
          <p:cNvSpPr txBox="1">
            <a:spLocks noChangeArrowheads="1"/>
          </p:cNvSpPr>
          <p:nvPr/>
        </p:nvSpPr>
        <p:spPr bwMode="auto">
          <a:xfrm>
            <a:off x="6597650" y="3181350"/>
            <a:ext cx="1946275" cy="43973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sz="2000">
                <a:latin typeface="Helvetica" charset="0"/>
              </a:rPr>
              <a:t>valid-invalid bit</a:t>
            </a:r>
          </a:p>
        </p:txBody>
      </p:sp>
      <p:sp>
        <p:nvSpPr>
          <p:cNvPr id="15383" name="Text Box 24"/>
          <p:cNvSpPr txBox="1">
            <a:spLocks noChangeArrowheads="1"/>
          </p:cNvSpPr>
          <p:nvPr/>
        </p:nvSpPr>
        <p:spPr bwMode="auto">
          <a:xfrm>
            <a:off x="5207000" y="7143750"/>
            <a:ext cx="1462088" cy="43973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sz="2000">
                <a:latin typeface="Helvetica" charset="0"/>
              </a:rPr>
              <a:t>page table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69963" y="50800"/>
            <a:ext cx="12541250" cy="1125538"/>
          </a:xfrm>
        </p:spPr>
        <p:txBody>
          <a:bodyPr/>
          <a:lstStyle/>
          <a:p>
            <a:pPr eaLnBrk="1" hangingPunct="1"/>
            <a:r>
              <a:rPr lang="en-US" sz="4000" smtClean="0"/>
              <a:t>Page Table When Some Pages </a:t>
            </a:r>
            <a:br>
              <a:rPr lang="en-US" sz="4000" smtClean="0"/>
            </a:br>
            <a:r>
              <a:rPr lang="en-US" sz="4000" smtClean="0"/>
              <a:t>Are Not in Main Memory</a:t>
            </a:r>
          </a:p>
        </p:txBody>
      </p:sp>
      <p:pic>
        <p:nvPicPr>
          <p:cNvPr id="16387" name="Picture 4" descr="9"/>
          <p:cNvPicPr>
            <a:picLocks noChangeAspect="1" noChangeArrowheads="1"/>
          </p:cNvPicPr>
          <p:nvPr/>
        </p:nvPicPr>
        <p:blipFill>
          <a:blip r:embed="rId3"/>
          <a:srcRect/>
          <a:stretch>
            <a:fillRect/>
          </a:stretch>
        </p:blipFill>
        <p:spPr bwMode="auto">
          <a:xfrm>
            <a:off x="2617788" y="1300163"/>
            <a:ext cx="8034337" cy="6927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Page Fault</a:t>
            </a:r>
          </a:p>
        </p:txBody>
      </p:sp>
      <p:sp>
        <p:nvSpPr>
          <p:cNvPr id="17411" name="Rectangle 3"/>
          <p:cNvSpPr>
            <a:spLocks noGrp="1" noChangeArrowheads="1"/>
          </p:cNvSpPr>
          <p:nvPr>
            <p:ph type="body" idx="1"/>
          </p:nvPr>
        </p:nvSpPr>
        <p:spPr>
          <a:xfrm>
            <a:off x="1217613" y="1798638"/>
            <a:ext cx="11541125" cy="5613400"/>
          </a:xfrm>
        </p:spPr>
        <p:txBody>
          <a:bodyPr/>
          <a:lstStyle/>
          <a:p>
            <a:pPr>
              <a:lnSpc>
                <a:spcPct val="90000"/>
              </a:lnSpc>
            </a:pPr>
            <a:r>
              <a:rPr lang="en-US" smtClean="0"/>
              <a:t>If there is a reference to a page, first reference to that page will trap to operating system:</a:t>
            </a:r>
          </a:p>
          <a:p>
            <a:pPr>
              <a:lnSpc>
                <a:spcPct val="90000"/>
              </a:lnSpc>
              <a:buFont typeface="Monotype Sorts" charset="2"/>
              <a:buNone/>
            </a:pPr>
            <a:r>
              <a:rPr lang="en-US" smtClean="0">
                <a:solidFill>
                  <a:srgbClr val="3366FF"/>
                </a:solidFill>
                <a:sym typeface="Symbol" charset="2"/>
              </a:rPr>
              <a:t>              </a:t>
            </a:r>
            <a:r>
              <a:rPr lang="en-US" b="1" smtClean="0">
                <a:solidFill>
                  <a:srgbClr val="3366FF"/>
                </a:solidFill>
                <a:sym typeface="Symbol" charset="2"/>
              </a:rPr>
              <a:t>page fault</a:t>
            </a:r>
          </a:p>
          <a:p>
            <a:pPr>
              <a:lnSpc>
                <a:spcPct val="90000"/>
              </a:lnSpc>
              <a:buFont typeface="Monotype Sorts" charset="2"/>
              <a:buAutoNum type="arabicPeriod"/>
            </a:pPr>
            <a:r>
              <a:rPr lang="en-US" smtClean="0">
                <a:sym typeface="Symbol" charset="2"/>
              </a:rPr>
              <a:t>Operating system looks at another table to decide:</a:t>
            </a:r>
          </a:p>
          <a:p>
            <a:pPr marL="1141413" lvl="1" indent="-488950">
              <a:lnSpc>
                <a:spcPct val="90000"/>
              </a:lnSpc>
            </a:pPr>
            <a:r>
              <a:rPr lang="en-US" smtClean="0"/>
              <a:t>Invalid reference </a:t>
            </a:r>
            <a:r>
              <a:rPr lang="en-US" smtClean="0">
                <a:sym typeface="Symbol" charset="2"/>
              </a:rPr>
              <a:t> abort</a:t>
            </a:r>
          </a:p>
          <a:p>
            <a:pPr marL="1141413" lvl="1" indent="-488950">
              <a:lnSpc>
                <a:spcPct val="90000"/>
              </a:lnSpc>
            </a:pPr>
            <a:r>
              <a:rPr lang="en-US" smtClean="0">
                <a:sym typeface="Symbol" charset="2"/>
              </a:rPr>
              <a:t>Just not in memory</a:t>
            </a:r>
          </a:p>
          <a:p>
            <a:pPr>
              <a:lnSpc>
                <a:spcPct val="90000"/>
              </a:lnSpc>
              <a:buFont typeface="Monotype Sorts" charset="2"/>
              <a:buAutoNum type="arabicPeriod"/>
            </a:pPr>
            <a:r>
              <a:rPr lang="en-US" smtClean="0">
                <a:sym typeface="Symbol" charset="2"/>
              </a:rPr>
              <a:t>Get empty frame</a:t>
            </a:r>
          </a:p>
          <a:p>
            <a:pPr>
              <a:lnSpc>
                <a:spcPct val="90000"/>
              </a:lnSpc>
              <a:buFont typeface="Monotype Sorts" charset="2"/>
              <a:buAutoNum type="arabicPeriod"/>
            </a:pPr>
            <a:r>
              <a:rPr lang="en-US" smtClean="0">
                <a:sym typeface="Symbol" charset="2"/>
              </a:rPr>
              <a:t>Swap page into frame via scheduled disk operation</a:t>
            </a:r>
          </a:p>
          <a:p>
            <a:pPr>
              <a:lnSpc>
                <a:spcPct val="90000"/>
              </a:lnSpc>
              <a:buFont typeface="Monotype Sorts" charset="2"/>
              <a:buAutoNum type="arabicPeriod"/>
            </a:pPr>
            <a:r>
              <a:rPr lang="en-US" smtClean="0">
                <a:sym typeface="Symbol" charset="2"/>
              </a:rPr>
              <a:t>Reset tables to indicate page now in memory</a:t>
            </a:r>
            <a:br>
              <a:rPr lang="en-US" smtClean="0">
                <a:sym typeface="Symbol" charset="2"/>
              </a:rPr>
            </a:br>
            <a:r>
              <a:rPr lang="en-US" smtClean="0">
                <a:sym typeface="Symbol" charset="2"/>
              </a:rPr>
              <a:t>Set validation bit = </a:t>
            </a:r>
            <a:r>
              <a:rPr lang="en-US" b="1" smtClean="0">
                <a:solidFill>
                  <a:srgbClr val="FF0000"/>
                </a:solidFill>
                <a:sym typeface="Symbol" charset="2"/>
              </a:rPr>
              <a:t>v</a:t>
            </a:r>
            <a:endParaRPr lang="en-US" smtClean="0">
              <a:sym typeface="Symbol" charset="2"/>
            </a:endParaRPr>
          </a:p>
          <a:p>
            <a:pPr>
              <a:lnSpc>
                <a:spcPct val="90000"/>
              </a:lnSpc>
              <a:buFont typeface="Monotype Sorts" charset="2"/>
              <a:buAutoNum type="arabicPeriod"/>
            </a:pPr>
            <a:r>
              <a:rPr lang="en-US" smtClean="0">
                <a:sym typeface="Symbol" charset="2"/>
              </a:rPr>
              <a:t>Restart the instruction that caused the page fault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Aspects of Demand Paging</a:t>
            </a:r>
          </a:p>
        </p:txBody>
      </p:sp>
      <p:sp>
        <p:nvSpPr>
          <p:cNvPr id="18435" name="Content Placeholder 2"/>
          <p:cNvSpPr>
            <a:spLocks noGrp="1"/>
          </p:cNvSpPr>
          <p:nvPr>
            <p:ph idx="1"/>
          </p:nvPr>
        </p:nvSpPr>
        <p:spPr/>
        <p:txBody>
          <a:bodyPr/>
          <a:lstStyle/>
          <a:p>
            <a:r>
              <a:rPr lang="en-US" smtClean="0"/>
              <a:t>Extreme case – start process with </a:t>
            </a:r>
            <a:r>
              <a:rPr lang="en-US" i="1" smtClean="0"/>
              <a:t>no</a:t>
            </a:r>
            <a:r>
              <a:rPr lang="en-US" smtClean="0"/>
              <a:t> pages in memory</a:t>
            </a:r>
          </a:p>
          <a:p>
            <a:pPr lvl="1"/>
            <a:r>
              <a:rPr lang="en-US" smtClean="0"/>
              <a:t>OS sets instruction pointer to first instruction of process, non-memory-resident -&gt; page fault</a:t>
            </a:r>
          </a:p>
          <a:p>
            <a:pPr lvl="1"/>
            <a:r>
              <a:rPr lang="en-US" smtClean="0"/>
              <a:t>And for every other process pages on first access</a:t>
            </a:r>
          </a:p>
          <a:p>
            <a:pPr lvl="1"/>
            <a:r>
              <a:rPr lang="en-US" b="1" smtClean="0">
                <a:solidFill>
                  <a:srgbClr val="3366FF"/>
                </a:solidFill>
              </a:rPr>
              <a:t>Pure demand paging</a:t>
            </a:r>
          </a:p>
          <a:p>
            <a:r>
              <a:rPr lang="en-US" smtClean="0"/>
              <a:t>Actually, a given instruction could access multiple pages -&gt; multiple page faults</a:t>
            </a:r>
          </a:p>
          <a:p>
            <a:pPr lvl="1"/>
            <a:r>
              <a:rPr lang="en-US" smtClean="0"/>
              <a:t>Pain decreased because of </a:t>
            </a:r>
            <a:r>
              <a:rPr lang="en-US" b="1" smtClean="0">
                <a:solidFill>
                  <a:srgbClr val="3366FF"/>
                </a:solidFill>
              </a:rPr>
              <a:t>locality of reference</a:t>
            </a:r>
          </a:p>
          <a:p>
            <a:r>
              <a:rPr lang="en-US" smtClean="0"/>
              <a:t>Hardware support needed for demand paging</a:t>
            </a:r>
          </a:p>
          <a:p>
            <a:pPr lvl="1"/>
            <a:r>
              <a:rPr lang="en-US" smtClean="0"/>
              <a:t>Page table with valid / invalid bit</a:t>
            </a:r>
          </a:p>
          <a:p>
            <a:pPr lvl="1"/>
            <a:r>
              <a:rPr lang="en-US" smtClean="0"/>
              <a:t>Secondary memory (swap device with </a:t>
            </a:r>
            <a:r>
              <a:rPr lang="en-US" b="1" smtClean="0">
                <a:solidFill>
                  <a:srgbClr val="3366FF"/>
                </a:solidFill>
              </a:rPr>
              <a:t>swap space</a:t>
            </a:r>
            <a:r>
              <a:rPr lang="en-US" smtClean="0"/>
              <a:t>)</a:t>
            </a:r>
          </a:p>
          <a:p>
            <a:pPr lvl="1"/>
            <a:r>
              <a:rPr lang="en-US" smtClean="0"/>
              <a:t>Instruction restart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Instruction Restart</a:t>
            </a:r>
          </a:p>
        </p:txBody>
      </p:sp>
      <p:sp>
        <p:nvSpPr>
          <p:cNvPr id="19459" name="Rectangle 3"/>
          <p:cNvSpPr>
            <a:spLocks noGrp="1" noChangeArrowheads="1"/>
          </p:cNvSpPr>
          <p:nvPr>
            <p:ph type="body" idx="1"/>
          </p:nvPr>
        </p:nvSpPr>
        <p:spPr>
          <a:xfrm>
            <a:off x="1217613" y="1644650"/>
            <a:ext cx="11553825" cy="5486400"/>
          </a:xfrm>
        </p:spPr>
        <p:txBody>
          <a:bodyPr/>
          <a:lstStyle/>
          <a:p>
            <a:r>
              <a:rPr lang="en-US" smtClean="0"/>
              <a:t>Consider an instruction that could access several different locations</a:t>
            </a:r>
          </a:p>
          <a:p>
            <a:pPr lvl="1">
              <a:lnSpc>
                <a:spcPct val="90000"/>
              </a:lnSpc>
            </a:pPr>
            <a:r>
              <a:rPr lang="en-US" smtClean="0">
                <a:sym typeface="Symbol" charset="2"/>
              </a:rPr>
              <a:t>block move</a:t>
            </a:r>
            <a:br>
              <a:rPr lang="en-US"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r>
              <a:rPr lang="en-US" sz="2300" smtClean="0">
                <a:sym typeface="Symbol" charset="2"/>
              </a:rPr>
              <a:t/>
            </a:r>
            <a:br>
              <a:rPr lang="en-US" sz="2300" smtClean="0">
                <a:sym typeface="Symbol" charset="2"/>
              </a:rPr>
            </a:br>
            <a:endParaRPr lang="en-US" sz="2300" smtClean="0">
              <a:sym typeface="Symbol" charset="2"/>
            </a:endParaRPr>
          </a:p>
          <a:p>
            <a:pPr lvl="1">
              <a:lnSpc>
                <a:spcPct val="90000"/>
              </a:lnSpc>
              <a:buFont typeface="Monotype Sorts" charset="2"/>
              <a:buNone/>
            </a:pPr>
            <a:endParaRPr lang="en-US" sz="2300" smtClean="0">
              <a:sym typeface="Symbol" charset="2"/>
            </a:endParaRPr>
          </a:p>
          <a:p>
            <a:pPr lvl="1">
              <a:lnSpc>
                <a:spcPct val="90000"/>
              </a:lnSpc>
              <a:buFont typeface="Monotype Sorts" charset="2"/>
              <a:buNone/>
            </a:pPr>
            <a:endParaRPr lang="en-US" sz="2300" smtClean="0">
              <a:sym typeface="Symbol" charset="2"/>
            </a:endParaRPr>
          </a:p>
          <a:p>
            <a:pPr lvl="1">
              <a:lnSpc>
                <a:spcPct val="90000"/>
              </a:lnSpc>
              <a:buFont typeface="Monotype Sorts" charset="2"/>
              <a:buNone/>
            </a:pPr>
            <a:endParaRPr lang="en-US" sz="2300" smtClean="0">
              <a:sym typeface="Symbol" charset="2"/>
            </a:endParaRPr>
          </a:p>
          <a:p>
            <a:pPr lvl="1">
              <a:lnSpc>
                <a:spcPct val="90000"/>
              </a:lnSpc>
            </a:pPr>
            <a:r>
              <a:rPr lang="en-US" smtClean="0">
                <a:sym typeface="Symbol" charset="2"/>
              </a:rPr>
              <a:t>auto increment/decrement location</a:t>
            </a:r>
          </a:p>
          <a:p>
            <a:pPr lvl="1">
              <a:lnSpc>
                <a:spcPct val="90000"/>
              </a:lnSpc>
            </a:pPr>
            <a:r>
              <a:rPr lang="en-US" smtClean="0">
                <a:sym typeface="Symbol" charset="2"/>
              </a:rPr>
              <a:t>Restart the whole operation?</a:t>
            </a:r>
          </a:p>
          <a:p>
            <a:pPr lvl="2">
              <a:lnSpc>
                <a:spcPct val="90000"/>
              </a:lnSpc>
            </a:pPr>
            <a:r>
              <a:rPr lang="en-US" smtClean="0">
                <a:sym typeface="Symbol" charset="2"/>
              </a:rPr>
              <a:t>What if source and destination overlap?</a:t>
            </a:r>
          </a:p>
        </p:txBody>
      </p:sp>
      <p:sp>
        <p:nvSpPr>
          <p:cNvPr id="19460" name="Rectangle 4"/>
          <p:cNvSpPr>
            <a:spLocks noChangeArrowheads="1"/>
          </p:cNvSpPr>
          <p:nvPr/>
        </p:nvSpPr>
        <p:spPr bwMode="auto">
          <a:xfrm>
            <a:off x="5072063" y="2843213"/>
            <a:ext cx="1371600" cy="1219200"/>
          </a:xfrm>
          <a:prstGeom prst="rect">
            <a:avLst/>
          </a:prstGeom>
          <a:solidFill>
            <a:schemeClr val="bg1"/>
          </a:solidFill>
          <a:ln w="9525">
            <a:solidFill>
              <a:schemeClr val="tx1"/>
            </a:solidFill>
            <a:miter lim="800000"/>
            <a:headEnd/>
            <a:tailEnd/>
          </a:ln>
        </p:spPr>
        <p:txBody>
          <a:bodyPr wrap="none" lIns="130622" tIns="65311" rIns="130622" bIns="65311" anchor="ctr"/>
          <a:lstStyle/>
          <a:p>
            <a:endParaRPr lang="en-US"/>
          </a:p>
        </p:txBody>
      </p:sp>
      <p:sp>
        <p:nvSpPr>
          <p:cNvPr id="19461" name="Rectangle 5"/>
          <p:cNvSpPr>
            <a:spLocks noChangeArrowheads="1"/>
          </p:cNvSpPr>
          <p:nvPr/>
        </p:nvSpPr>
        <p:spPr bwMode="auto">
          <a:xfrm>
            <a:off x="5843588" y="3403600"/>
            <a:ext cx="1371600" cy="1219200"/>
          </a:xfrm>
          <a:prstGeom prst="rect">
            <a:avLst/>
          </a:prstGeom>
          <a:noFill/>
          <a:ln w="9525">
            <a:solidFill>
              <a:schemeClr val="tx1"/>
            </a:solidFill>
            <a:miter lim="800000"/>
            <a:headEnd/>
            <a:tailEnd/>
          </a:ln>
        </p:spPr>
        <p:txBody>
          <a:bodyPr wrap="none" lIns="130622" tIns="65311" rIns="130622" bIns="65311" anchor="ctr"/>
          <a:lstStyle/>
          <a:p>
            <a:endParaRPr lang="en-US"/>
          </a:p>
        </p:txBody>
      </p:sp>
      <p:sp>
        <p:nvSpPr>
          <p:cNvPr id="19462" name="Freeform 6"/>
          <p:cNvSpPr>
            <a:spLocks/>
          </p:cNvSpPr>
          <p:nvPr/>
        </p:nvSpPr>
        <p:spPr bwMode="auto">
          <a:xfrm>
            <a:off x="6434138" y="2620963"/>
            <a:ext cx="800100" cy="711200"/>
          </a:xfrm>
          <a:custGeom>
            <a:avLst/>
            <a:gdLst>
              <a:gd name="T0" fmla="*/ 2147483647 w 344"/>
              <a:gd name="T1" fmla="*/ 2147483647 h 376"/>
              <a:gd name="T2" fmla="*/ 2147483647 w 344"/>
              <a:gd name="T3" fmla="*/ 2147483647 h 376"/>
              <a:gd name="T4" fmla="*/ 0 w 344"/>
              <a:gd name="T5" fmla="*/ 2147483647 h 376"/>
              <a:gd name="T6" fmla="*/ 0 60000 65536"/>
              <a:gd name="T7" fmla="*/ 0 60000 65536"/>
              <a:gd name="T8" fmla="*/ 0 60000 65536"/>
              <a:gd name="T9" fmla="*/ 0 w 344"/>
              <a:gd name="T10" fmla="*/ 0 h 376"/>
              <a:gd name="T11" fmla="*/ 344 w 344"/>
              <a:gd name="T12" fmla="*/ 376 h 376"/>
            </a:gdLst>
            <a:ahLst/>
            <a:cxnLst>
              <a:cxn ang="T6">
                <a:pos x="T0" y="T1"/>
              </a:cxn>
              <a:cxn ang="T7">
                <a:pos x="T2" y="T3"/>
              </a:cxn>
              <a:cxn ang="T8">
                <a:pos x="T4" y="T5"/>
              </a:cxn>
            </a:cxnLst>
            <a:rect l="T9" t="T10" r="T11" b="T12"/>
            <a:pathLst>
              <a:path w="344" h="376">
                <a:moveTo>
                  <a:pt x="336" y="376"/>
                </a:moveTo>
                <a:cubicBezTo>
                  <a:pt x="340" y="228"/>
                  <a:pt x="344" y="80"/>
                  <a:pt x="288" y="40"/>
                </a:cubicBezTo>
                <a:cubicBezTo>
                  <a:pt x="232" y="0"/>
                  <a:pt x="116" y="68"/>
                  <a:pt x="0" y="136"/>
                </a:cubicBezTo>
              </a:path>
            </a:pathLst>
          </a:custGeom>
          <a:noFill/>
          <a:ln w="9525">
            <a:solidFill>
              <a:schemeClr val="tx1"/>
            </a:solidFill>
            <a:round/>
            <a:headEnd/>
            <a:tailEnd type="triangle" w="med" len="med"/>
          </a:ln>
        </p:spPr>
        <p:txBody>
          <a:bodyPr wrap="none" lIns="130622" tIns="65311" rIns="130622" bIns="65311"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36638" y="369888"/>
            <a:ext cx="11993562" cy="768350"/>
          </a:xfrm>
        </p:spPr>
        <p:txBody>
          <a:bodyPr/>
          <a:lstStyle/>
          <a:p>
            <a:pPr eaLnBrk="1" hangingPunct="1"/>
            <a:r>
              <a:rPr lang="en-US" smtClean="0"/>
              <a:t>Steps in Handling a Page Fault</a:t>
            </a:r>
          </a:p>
        </p:txBody>
      </p:sp>
      <p:pic>
        <p:nvPicPr>
          <p:cNvPr id="20483" name="Picture 4" descr="9"/>
          <p:cNvPicPr>
            <a:picLocks noChangeAspect="1" noChangeArrowheads="1"/>
          </p:cNvPicPr>
          <p:nvPr/>
        </p:nvPicPr>
        <p:blipFill>
          <a:blip r:embed="rId3"/>
          <a:srcRect/>
          <a:stretch>
            <a:fillRect/>
          </a:stretch>
        </p:blipFill>
        <p:spPr bwMode="auto">
          <a:xfrm>
            <a:off x="2119313" y="1446213"/>
            <a:ext cx="9191625" cy="681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27138" y="369888"/>
            <a:ext cx="11803062" cy="768350"/>
          </a:xfrm>
        </p:spPr>
        <p:txBody>
          <a:bodyPr/>
          <a:lstStyle/>
          <a:p>
            <a:pPr eaLnBrk="1" hangingPunct="1"/>
            <a:r>
              <a:rPr lang="en-US" smtClean="0"/>
              <a:t>Performance of Demand Paging</a:t>
            </a:r>
          </a:p>
        </p:txBody>
      </p:sp>
      <p:sp>
        <p:nvSpPr>
          <p:cNvPr id="21507" name="Rectangle 3"/>
          <p:cNvSpPr>
            <a:spLocks noGrp="1" noChangeArrowheads="1"/>
          </p:cNvSpPr>
          <p:nvPr>
            <p:ph type="body" idx="1"/>
          </p:nvPr>
        </p:nvSpPr>
        <p:spPr/>
        <p:txBody>
          <a:bodyPr/>
          <a:lstStyle/>
          <a:p>
            <a:pPr>
              <a:tabLst>
                <a:tab pos="3092450" algn="l"/>
                <a:tab pos="4081463" algn="l"/>
              </a:tabLst>
            </a:pPr>
            <a:r>
              <a:rPr lang="en-US" smtClean="0"/>
              <a:t>Stages in Demand Paging</a:t>
            </a:r>
          </a:p>
          <a:p>
            <a:pPr>
              <a:buFont typeface="Arial" charset="0"/>
              <a:buAutoNum type="arabicPeriod"/>
              <a:tabLst>
                <a:tab pos="3092450" algn="l"/>
                <a:tab pos="4081463" algn="l"/>
              </a:tabLst>
            </a:pPr>
            <a:r>
              <a:rPr lang="en-US" sz="2000" smtClean="0"/>
              <a:t>Trap to the operating system</a:t>
            </a:r>
          </a:p>
          <a:p>
            <a:pPr>
              <a:buFont typeface="Arial" charset="0"/>
              <a:buAutoNum type="arabicPeriod"/>
              <a:tabLst>
                <a:tab pos="3092450" algn="l"/>
                <a:tab pos="4081463" algn="l"/>
              </a:tabLst>
            </a:pPr>
            <a:r>
              <a:rPr lang="en-US" sz="2000" smtClean="0"/>
              <a:t>Save the user registers and process state</a:t>
            </a:r>
          </a:p>
          <a:p>
            <a:pPr>
              <a:buFont typeface="Arial" charset="0"/>
              <a:buAutoNum type="arabicPeriod"/>
              <a:tabLst>
                <a:tab pos="3092450" algn="l"/>
                <a:tab pos="4081463" algn="l"/>
              </a:tabLst>
            </a:pPr>
            <a:r>
              <a:rPr lang="en-US" sz="2000" smtClean="0"/>
              <a:t>Determine that the interrupt was a page fault</a:t>
            </a:r>
          </a:p>
          <a:p>
            <a:pPr>
              <a:buFont typeface="Arial" charset="0"/>
              <a:buAutoNum type="arabicPeriod"/>
              <a:tabLst>
                <a:tab pos="3092450" algn="l"/>
                <a:tab pos="4081463" algn="l"/>
              </a:tabLst>
            </a:pPr>
            <a:r>
              <a:rPr lang="en-US" sz="2000" smtClean="0"/>
              <a:t>Check that the page reference was legal and determine the location of the page on the disk</a:t>
            </a:r>
          </a:p>
          <a:p>
            <a:pPr>
              <a:buFont typeface="Arial" charset="0"/>
              <a:buAutoNum type="arabicPeriod"/>
              <a:tabLst>
                <a:tab pos="3092450" algn="l"/>
                <a:tab pos="4081463" algn="l"/>
              </a:tabLst>
            </a:pPr>
            <a:r>
              <a:rPr lang="en-US" sz="2000" smtClean="0"/>
              <a:t>Issue a read from the disk to a free frame:</a:t>
            </a:r>
          </a:p>
          <a:p>
            <a:pPr marL="1141413" lvl="1" indent="-488950">
              <a:buFont typeface="Arial" charset="0"/>
              <a:buAutoNum type="arabicPeriod"/>
              <a:tabLst>
                <a:tab pos="3092450" algn="l"/>
                <a:tab pos="4081463" algn="l"/>
              </a:tabLst>
            </a:pPr>
            <a:r>
              <a:rPr lang="en-US" sz="2000" smtClean="0"/>
              <a:t>Wait in a queue for this device until the read request is serviced</a:t>
            </a:r>
          </a:p>
          <a:p>
            <a:pPr marL="1141413" lvl="1" indent="-488950">
              <a:buFont typeface="Arial" charset="0"/>
              <a:buAutoNum type="arabicPeriod"/>
              <a:tabLst>
                <a:tab pos="3092450" algn="l"/>
                <a:tab pos="4081463" algn="l"/>
              </a:tabLst>
            </a:pPr>
            <a:r>
              <a:rPr lang="en-US" sz="2000" smtClean="0"/>
              <a:t>Wait for the device seek and/or latency time</a:t>
            </a:r>
          </a:p>
          <a:p>
            <a:pPr marL="1141413" lvl="1" indent="-488950">
              <a:buFont typeface="Arial" charset="0"/>
              <a:buAutoNum type="arabicPeriod"/>
              <a:tabLst>
                <a:tab pos="3092450" algn="l"/>
                <a:tab pos="4081463" algn="l"/>
              </a:tabLst>
            </a:pPr>
            <a:r>
              <a:rPr lang="en-US" sz="2000" smtClean="0"/>
              <a:t>Begin the transfer of the page to a free frame</a:t>
            </a:r>
          </a:p>
          <a:p>
            <a:pPr>
              <a:buFont typeface="Arial" charset="0"/>
              <a:buAutoNum type="arabicPeriod"/>
              <a:tabLst>
                <a:tab pos="3092450" algn="l"/>
                <a:tab pos="4081463" algn="l"/>
              </a:tabLst>
            </a:pPr>
            <a:r>
              <a:rPr lang="en-US" sz="2000" smtClean="0"/>
              <a:t>While waiting, allocate the CPU to some other user</a:t>
            </a:r>
          </a:p>
          <a:p>
            <a:pPr>
              <a:buFont typeface="Arial" charset="0"/>
              <a:buAutoNum type="arabicPeriod"/>
              <a:tabLst>
                <a:tab pos="3092450" algn="l"/>
                <a:tab pos="4081463" algn="l"/>
              </a:tabLst>
            </a:pPr>
            <a:r>
              <a:rPr lang="en-US" sz="2000" smtClean="0"/>
              <a:t>Receive an interrupt from the disk I/O subsystem (I/O completed)</a:t>
            </a:r>
          </a:p>
          <a:p>
            <a:pPr>
              <a:buFont typeface="Arial" charset="0"/>
              <a:buAutoNum type="arabicPeriod"/>
              <a:tabLst>
                <a:tab pos="3092450" algn="l"/>
                <a:tab pos="4081463" algn="l"/>
              </a:tabLst>
            </a:pPr>
            <a:r>
              <a:rPr lang="en-US" sz="2000" smtClean="0"/>
              <a:t>Save the registers and process state for the other user</a:t>
            </a:r>
          </a:p>
          <a:p>
            <a:pPr>
              <a:buFont typeface="Arial" charset="0"/>
              <a:buAutoNum type="arabicPeriod"/>
              <a:tabLst>
                <a:tab pos="3092450" algn="l"/>
                <a:tab pos="4081463" algn="l"/>
              </a:tabLst>
            </a:pPr>
            <a:r>
              <a:rPr lang="en-US" sz="2000" smtClean="0"/>
              <a:t>Determine that the interrupt was from the disk</a:t>
            </a:r>
          </a:p>
          <a:p>
            <a:pPr>
              <a:buFont typeface="Arial" charset="0"/>
              <a:buAutoNum type="arabicPeriod"/>
              <a:tabLst>
                <a:tab pos="3092450" algn="l"/>
                <a:tab pos="4081463" algn="l"/>
              </a:tabLst>
            </a:pPr>
            <a:r>
              <a:rPr lang="en-US" sz="2000" smtClean="0"/>
              <a:t>Correct the page table and other tables to show page is now in memory</a:t>
            </a:r>
          </a:p>
          <a:p>
            <a:pPr>
              <a:buFont typeface="Arial" charset="0"/>
              <a:buAutoNum type="arabicPeriod"/>
              <a:tabLst>
                <a:tab pos="3092450" algn="l"/>
                <a:tab pos="4081463" algn="l"/>
              </a:tabLst>
            </a:pPr>
            <a:r>
              <a:rPr lang="en-US" sz="2000" smtClean="0"/>
              <a:t>Wait for the CPU to be allocated to this process again</a:t>
            </a:r>
          </a:p>
          <a:p>
            <a:pPr>
              <a:buFont typeface="Arial" charset="0"/>
              <a:buAutoNum type="arabicPeriod"/>
              <a:tabLst>
                <a:tab pos="3092450" algn="l"/>
                <a:tab pos="4081463" algn="l"/>
              </a:tabLst>
            </a:pPr>
            <a:r>
              <a:rPr lang="en-US" sz="2000" smtClean="0"/>
              <a:t>Restore the user registers, process state, and new page table, and then resume the interrupted instruction</a:t>
            </a:r>
          </a:p>
          <a:p>
            <a:pPr>
              <a:tabLst>
                <a:tab pos="3092450" algn="l"/>
                <a:tab pos="4081463" algn="l"/>
              </a:tabLst>
            </a:pPr>
            <a:endParaRPr lang="en-US" smtClean="0">
              <a:sym typeface="Symbol" charset="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27138" y="369888"/>
            <a:ext cx="11803062" cy="768350"/>
          </a:xfrm>
        </p:spPr>
        <p:txBody>
          <a:bodyPr/>
          <a:lstStyle/>
          <a:p>
            <a:pPr eaLnBrk="1" hangingPunct="1"/>
            <a:r>
              <a:rPr lang="en-US" smtClean="0"/>
              <a:t>Performance of Demand Paging (Cont.)</a:t>
            </a:r>
          </a:p>
        </p:txBody>
      </p:sp>
      <p:sp>
        <p:nvSpPr>
          <p:cNvPr id="22531" name="Rectangle 3"/>
          <p:cNvSpPr>
            <a:spLocks noGrp="1" noChangeArrowheads="1"/>
          </p:cNvSpPr>
          <p:nvPr>
            <p:ph type="body" idx="1"/>
          </p:nvPr>
        </p:nvSpPr>
        <p:spPr/>
        <p:txBody>
          <a:bodyPr/>
          <a:lstStyle/>
          <a:p>
            <a:pPr>
              <a:tabLst>
                <a:tab pos="3092450" algn="l"/>
                <a:tab pos="4081463" algn="l"/>
              </a:tabLst>
            </a:pPr>
            <a:r>
              <a:rPr lang="en-US" smtClean="0"/>
              <a:t>Page Fault Rate 0 </a:t>
            </a:r>
            <a:r>
              <a:rPr lang="en-US" smtClean="0">
                <a:sym typeface="Symbol" charset="2"/>
              </a:rPr>
              <a:t> </a:t>
            </a:r>
            <a:r>
              <a:rPr lang="en-US" i="1" smtClean="0">
                <a:sym typeface="Symbol" charset="2"/>
              </a:rPr>
              <a:t>p</a:t>
            </a:r>
            <a:r>
              <a:rPr lang="en-US" smtClean="0">
                <a:sym typeface="Symbol" charset="2"/>
              </a:rPr>
              <a:t>  1</a:t>
            </a:r>
          </a:p>
          <a:p>
            <a:pPr lvl="1">
              <a:tabLst>
                <a:tab pos="3092450" algn="l"/>
                <a:tab pos="4081463" algn="l"/>
              </a:tabLst>
            </a:pPr>
            <a:r>
              <a:rPr lang="en-US" smtClean="0">
                <a:sym typeface="Symbol" charset="2"/>
              </a:rPr>
              <a:t>if </a:t>
            </a:r>
            <a:r>
              <a:rPr lang="en-US" i="1" smtClean="0">
                <a:sym typeface="Symbol" charset="2"/>
              </a:rPr>
              <a:t>p</a:t>
            </a:r>
            <a:r>
              <a:rPr lang="en-US" smtClean="0">
                <a:sym typeface="Symbol" charset="2"/>
              </a:rPr>
              <a:t> = 0 no page faults </a:t>
            </a:r>
          </a:p>
          <a:p>
            <a:pPr lvl="1">
              <a:tabLst>
                <a:tab pos="3092450" algn="l"/>
                <a:tab pos="4081463" algn="l"/>
              </a:tabLst>
            </a:pPr>
            <a:r>
              <a:rPr lang="en-US" smtClean="0">
                <a:sym typeface="Symbol" charset="2"/>
              </a:rPr>
              <a:t>if </a:t>
            </a:r>
            <a:r>
              <a:rPr lang="en-US" i="1" smtClean="0">
                <a:sym typeface="Symbol" charset="2"/>
              </a:rPr>
              <a:t>p</a:t>
            </a:r>
            <a:r>
              <a:rPr lang="en-US" smtClean="0">
                <a:sym typeface="Symbol" charset="2"/>
              </a:rPr>
              <a:t> = 1, every reference is a fault</a:t>
            </a:r>
            <a:br>
              <a:rPr lang="en-US" smtClean="0">
                <a:sym typeface="Symbol" charset="2"/>
              </a:rPr>
            </a:br>
            <a:endParaRPr lang="en-US" smtClean="0">
              <a:sym typeface="Symbol" charset="2"/>
            </a:endParaRPr>
          </a:p>
          <a:p>
            <a:pPr>
              <a:tabLst>
                <a:tab pos="3092450" algn="l"/>
                <a:tab pos="4081463" algn="l"/>
              </a:tabLst>
            </a:pPr>
            <a:r>
              <a:rPr lang="en-US" smtClean="0">
                <a:sym typeface="Symbol" charset="2"/>
              </a:rPr>
              <a:t>Effective Access Time (EAT)</a:t>
            </a:r>
          </a:p>
          <a:p>
            <a:pPr>
              <a:buFont typeface="Monotype Sorts" charset="2"/>
              <a:buNone/>
              <a:tabLst>
                <a:tab pos="3092450" algn="l"/>
                <a:tab pos="4081463" algn="l"/>
              </a:tabLst>
            </a:pPr>
            <a:r>
              <a:rPr lang="en-US" smtClean="0">
                <a:sym typeface="Symbol" charset="2"/>
              </a:rPr>
              <a:t>		EAT = (1 – </a:t>
            </a:r>
            <a:r>
              <a:rPr lang="en-US" i="1" smtClean="0">
                <a:sym typeface="Symbol" charset="2"/>
              </a:rPr>
              <a:t>p</a:t>
            </a:r>
            <a:r>
              <a:rPr lang="en-US" smtClean="0">
                <a:sym typeface="Symbol" charset="2"/>
              </a:rPr>
              <a:t>) x memory access</a:t>
            </a:r>
          </a:p>
          <a:p>
            <a:pPr>
              <a:buFont typeface="Monotype Sorts" charset="2"/>
              <a:buNone/>
              <a:tabLst>
                <a:tab pos="3092450" algn="l"/>
                <a:tab pos="4081463" algn="l"/>
              </a:tabLst>
            </a:pPr>
            <a:r>
              <a:rPr lang="en-US" smtClean="0">
                <a:sym typeface="Symbol" charset="2"/>
              </a:rPr>
              <a:t>			+ </a:t>
            </a:r>
            <a:r>
              <a:rPr lang="en-US" i="1" smtClean="0">
                <a:sym typeface="Symbol" charset="2"/>
              </a:rPr>
              <a:t>p</a:t>
            </a:r>
            <a:r>
              <a:rPr lang="en-US" smtClean="0">
                <a:sym typeface="Symbol" charset="2"/>
              </a:rPr>
              <a:t> (page fault overhead</a:t>
            </a:r>
          </a:p>
          <a:p>
            <a:pPr>
              <a:buFont typeface="Monotype Sorts" charset="2"/>
              <a:buNone/>
              <a:tabLst>
                <a:tab pos="3092450" algn="l"/>
                <a:tab pos="4081463" algn="l"/>
              </a:tabLst>
            </a:pPr>
            <a:r>
              <a:rPr lang="en-US" smtClean="0">
                <a:sym typeface="Symbol" charset="2"/>
              </a:rPr>
              <a:t>			           + swap page out</a:t>
            </a:r>
          </a:p>
          <a:p>
            <a:pPr>
              <a:buFont typeface="Monotype Sorts" charset="2"/>
              <a:buNone/>
              <a:tabLst>
                <a:tab pos="3092450" algn="l"/>
                <a:tab pos="4081463" algn="l"/>
              </a:tabLst>
            </a:pPr>
            <a:r>
              <a:rPr lang="en-US" smtClean="0">
                <a:sym typeface="Symbol" charset="2"/>
              </a:rPr>
              <a:t>			           + swap page in</a:t>
            </a:r>
          </a:p>
          <a:p>
            <a:pPr>
              <a:buFont typeface="Monotype Sorts" charset="2"/>
              <a:buNone/>
              <a:tabLst>
                <a:tab pos="3092450" algn="l"/>
                <a:tab pos="4081463" algn="l"/>
              </a:tabLst>
            </a:pPr>
            <a:r>
              <a:rPr lang="en-US" smtClean="0">
                <a:sym typeface="Symbol" charset="2"/>
              </a:rPr>
              <a:t>			           + restart overhead</a:t>
            </a:r>
          </a:p>
          <a:p>
            <a:pPr>
              <a:buFont typeface="Monotype Sorts" charset="2"/>
              <a:buNone/>
              <a:tabLst>
                <a:tab pos="3092450" algn="l"/>
                <a:tab pos="4081463" algn="l"/>
              </a:tabLst>
            </a:pPr>
            <a:r>
              <a:rPr lang="en-US" smtClean="0">
                <a:sym typeface="Symbol" charset="2"/>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474788" y="369888"/>
            <a:ext cx="11555412" cy="768350"/>
          </a:xfrm>
        </p:spPr>
        <p:txBody>
          <a:bodyPr/>
          <a:lstStyle/>
          <a:p>
            <a:pPr eaLnBrk="1" hangingPunct="1"/>
            <a:r>
              <a:rPr lang="en-US" smtClean="0"/>
              <a:t>Chapter 9:  Virtual Memory</a:t>
            </a:r>
          </a:p>
        </p:txBody>
      </p:sp>
      <p:sp>
        <p:nvSpPr>
          <p:cNvPr id="5123" name="Rectangle 3"/>
          <p:cNvSpPr>
            <a:spLocks noGrp="1" noChangeArrowheads="1"/>
          </p:cNvSpPr>
          <p:nvPr>
            <p:ph type="body" idx="1"/>
          </p:nvPr>
        </p:nvSpPr>
        <p:spPr>
          <a:xfrm>
            <a:off x="1217613" y="1644650"/>
            <a:ext cx="12344400" cy="6040438"/>
          </a:xfrm>
        </p:spPr>
        <p:txBody>
          <a:bodyPr/>
          <a:lstStyle/>
          <a:p>
            <a:r>
              <a:rPr lang="en-US" smtClean="0"/>
              <a:t>Background</a:t>
            </a:r>
          </a:p>
          <a:p>
            <a:r>
              <a:rPr lang="en-US" smtClean="0"/>
              <a:t>Demand Paging</a:t>
            </a:r>
          </a:p>
          <a:p>
            <a:r>
              <a:rPr lang="en-US" smtClean="0"/>
              <a:t>Copy-on-Write</a:t>
            </a:r>
          </a:p>
          <a:p>
            <a:r>
              <a:rPr lang="en-US" smtClean="0"/>
              <a:t>Page Replacement</a:t>
            </a:r>
          </a:p>
          <a:p>
            <a:r>
              <a:rPr lang="en-US" smtClean="0"/>
              <a:t>Allocation of Frames </a:t>
            </a:r>
          </a:p>
          <a:p>
            <a:r>
              <a:rPr lang="en-US" smtClean="0"/>
              <a:t>Thrashing</a:t>
            </a:r>
          </a:p>
          <a:p>
            <a:r>
              <a:rPr lang="en-US" smtClean="0"/>
              <a:t>Memory-Mapped Files</a:t>
            </a:r>
          </a:p>
          <a:p>
            <a:r>
              <a:rPr lang="en-US" smtClean="0"/>
              <a:t>Allocating Kernel Memory</a:t>
            </a:r>
          </a:p>
          <a:p>
            <a:r>
              <a:rPr lang="en-US" smtClean="0"/>
              <a:t>Other Considerations</a:t>
            </a:r>
          </a:p>
          <a:p>
            <a:r>
              <a:rPr lang="en-US" smtClean="0"/>
              <a:t>Operating-System Examples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403350" y="369888"/>
            <a:ext cx="11626850" cy="768350"/>
          </a:xfrm>
        </p:spPr>
        <p:txBody>
          <a:bodyPr/>
          <a:lstStyle/>
          <a:p>
            <a:pPr eaLnBrk="1" hangingPunct="1"/>
            <a:r>
              <a:rPr lang="en-US" smtClean="0"/>
              <a:t>Demand Paging Example</a:t>
            </a:r>
          </a:p>
        </p:txBody>
      </p:sp>
      <p:sp>
        <p:nvSpPr>
          <p:cNvPr id="23555" name="Rectangle 3"/>
          <p:cNvSpPr>
            <a:spLocks noGrp="1" noChangeArrowheads="1"/>
          </p:cNvSpPr>
          <p:nvPr>
            <p:ph type="body" idx="1"/>
          </p:nvPr>
        </p:nvSpPr>
        <p:spPr/>
        <p:txBody>
          <a:bodyPr/>
          <a:lstStyle/>
          <a:p>
            <a:pPr>
              <a:tabLst>
                <a:tab pos="2535238" algn="l"/>
                <a:tab pos="3255963" algn="l"/>
              </a:tabLst>
            </a:pPr>
            <a:r>
              <a:rPr lang="en-US" smtClean="0"/>
              <a:t>Memory access time = 200 nanoseconds</a:t>
            </a:r>
          </a:p>
          <a:p>
            <a:pPr>
              <a:tabLst>
                <a:tab pos="2535238" algn="l"/>
                <a:tab pos="3255963" algn="l"/>
              </a:tabLst>
            </a:pPr>
            <a:r>
              <a:rPr lang="en-US" smtClean="0"/>
              <a:t>Average page-fault service time = 8 milliseconds</a:t>
            </a:r>
            <a:br>
              <a:rPr lang="en-US" smtClean="0"/>
            </a:br>
            <a:endParaRPr lang="en-US" smtClean="0"/>
          </a:p>
          <a:p>
            <a:pPr>
              <a:tabLst>
                <a:tab pos="2535238" algn="l"/>
                <a:tab pos="3255963" algn="l"/>
              </a:tabLst>
            </a:pPr>
            <a:r>
              <a:rPr lang="en-US" smtClean="0"/>
              <a:t>EAT = (1 – p) x 200 + p (8 milliseconds) </a:t>
            </a:r>
          </a:p>
          <a:p>
            <a:pPr>
              <a:buFont typeface="Monotype Sorts" charset="2"/>
              <a:buNone/>
              <a:tabLst>
                <a:tab pos="2535238" algn="l"/>
                <a:tab pos="3255963" algn="l"/>
              </a:tabLst>
            </a:pPr>
            <a:r>
              <a:rPr lang="en-US" smtClean="0"/>
              <a:t>	        = (1 – p  x 200 + p x 8,000,000 </a:t>
            </a:r>
          </a:p>
          <a:p>
            <a:pPr>
              <a:buFont typeface="Monotype Sorts" charset="2"/>
              <a:buNone/>
              <a:tabLst>
                <a:tab pos="2535238" algn="l"/>
                <a:tab pos="3255963" algn="l"/>
              </a:tabLst>
            </a:pPr>
            <a:r>
              <a:rPr lang="en-US" smtClean="0"/>
              <a:t>              = 200 + p x 7,999,800</a:t>
            </a:r>
          </a:p>
          <a:p>
            <a:pPr>
              <a:tabLst>
                <a:tab pos="2535238" algn="l"/>
                <a:tab pos="3255963" algn="l"/>
              </a:tabLst>
            </a:pPr>
            <a:r>
              <a:rPr lang="en-US" smtClean="0"/>
              <a:t>If one access out of 1,000 causes a page fault, then</a:t>
            </a:r>
          </a:p>
          <a:p>
            <a:pPr>
              <a:buFont typeface="Monotype Sorts" charset="2"/>
              <a:buNone/>
              <a:tabLst>
                <a:tab pos="2535238" algn="l"/>
                <a:tab pos="3255963" algn="l"/>
              </a:tabLst>
            </a:pPr>
            <a:r>
              <a:rPr lang="en-US" smtClean="0"/>
              <a:t>         EAT = 8.2 microseconds. </a:t>
            </a:r>
          </a:p>
          <a:p>
            <a:pPr>
              <a:buFont typeface="Monotype Sorts" charset="2"/>
              <a:buNone/>
              <a:tabLst>
                <a:tab pos="2535238" algn="l"/>
                <a:tab pos="3255963" algn="l"/>
              </a:tabLst>
            </a:pPr>
            <a:r>
              <a:rPr lang="en-US" smtClean="0"/>
              <a:t>      This is a slowdown by a factor of 40!!</a:t>
            </a:r>
          </a:p>
          <a:p>
            <a:pPr>
              <a:tabLst>
                <a:tab pos="2535238" algn="l"/>
                <a:tab pos="3255963" algn="l"/>
              </a:tabLst>
            </a:pPr>
            <a:r>
              <a:rPr lang="en-US" smtClean="0"/>
              <a:t>If want performance degradation &lt; 10 percent</a:t>
            </a:r>
          </a:p>
          <a:p>
            <a:pPr lvl="1">
              <a:tabLst>
                <a:tab pos="2535238" algn="l"/>
                <a:tab pos="3255963" algn="l"/>
              </a:tabLst>
            </a:pPr>
            <a:r>
              <a:rPr lang="en-US" smtClean="0"/>
              <a:t>220 &gt; 200 + 7,999,800 x p</a:t>
            </a:r>
            <a:br>
              <a:rPr lang="en-US" smtClean="0"/>
            </a:br>
            <a:r>
              <a:rPr lang="en-US" smtClean="0"/>
              <a:t>20 &gt; 7,999,800 x p</a:t>
            </a:r>
          </a:p>
          <a:p>
            <a:pPr lvl="1">
              <a:tabLst>
                <a:tab pos="2535238" algn="l"/>
                <a:tab pos="3255963" algn="l"/>
              </a:tabLst>
            </a:pPr>
            <a:r>
              <a:rPr lang="en-US" smtClean="0"/>
              <a:t>p &lt; .0000025</a:t>
            </a:r>
          </a:p>
          <a:p>
            <a:pPr lvl="1">
              <a:tabLst>
                <a:tab pos="2535238" algn="l"/>
                <a:tab pos="3255963" algn="l"/>
              </a:tabLst>
            </a:pPr>
            <a:r>
              <a:rPr lang="en-US" smtClean="0"/>
              <a:t>&lt; one page fault in every 400,000 memory accesses</a:t>
            </a:r>
          </a:p>
          <a:p>
            <a:pPr>
              <a:buFont typeface="Monotype Sorts" charset="2"/>
              <a:buNone/>
              <a:tabLst>
                <a:tab pos="2535238" algn="l"/>
                <a:tab pos="3255963" algn="l"/>
              </a:tabLst>
            </a:pPr>
            <a:r>
              <a:rPr lang="en-US"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Demand Paging Optimizations</a:t>
            </a:r>
          </a:p>
        </p:txBody>
      </p:sp>
      <p:sp>
        <p:nvSpPr>
          <p:cNvPr id="24579" name="Content Placeholder 2"/>
          <p:cNvSpPr>
            <a:spLocks noGrp="1"/>
          </p:cNvSpPr>
          <p:nvPr>
            <p:ph idx="1"/>
          </p:nvPr>
        </p:nvSpPr>
        <p:spPr/>
        <p:txBody>
          <a:bodyPr/>
          <a:lstStyle/>
          <a:p>
            <a:r>
              <a:rPr lang="en-US" smtClean="0"/>
              <a:t>Copy entire process image to swap space at process load time</a:t>
            </a:r>
          </a:p>
          <a:p>
            <a:pPr lvl="1"/>
            <a:r>
              <a:rPr lang="en-US" smtClean="0"/>
              <a:t>Then page in and out of swap space</a:t>
            </a:r>
          </a:p>
          <a:p>
            <a:pPr lvl="1"/>
            <a:r>
              <a:rPr lang="en-US" smtClean="0"/>
              <a:t>Used in older BSD Unix</a:t>
            </a:r>
          </a:p>
          <a:p>
            <a:endParaRPr lang="en-US" smtClean="0"/>
          </a:p>
          <a:p>
            <a:r>
              <a:rPr lang="en-US" smtClean="0"/>
              <a:t>Demand page in from program binary on disk, but discard rather than paging out when freeing frame</a:t>
            </a:r>
          </a:p>
          <a:p>
            <a:pPr lvl="1"/>
            <a:r>
              <a:rPr lang="en-US" smtClean="0"/>
              <a:t>Used in Solaris and current BSD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Copy-on-Write</a:t>
            </a:r>
          </a:p>
        </p:txBody>
      </p:sp>
      <p:sp>
        <p:nvSpPr>
          <p:cNvPr id="25603" name="Rectangle 3"/>
          <p:cNvSpPr>
            <a:spLocks noGrp="1" noChangeArrowheads="1"/>
          </p:cNvSpPr>
          <p:nvPr>
            <p:ph type="body" idx="1"/>
          </p:nvPr>
        </p:nvSpPr>
        <p:spPr>
          <a:xfrm>
            <a:off x="1209675" y="1644650"/>
            <a:ext cx="11528425" cy="6040438"/>
          </a:xfrm>
        </p:spPr>
        <p:txBody>
          <a:bodyPr/>
          <a:lstStyle/>
          <a:p>
            <a:r>
              <a:rPr lang="en-US" b="1" smtClean="0">
                <a:solidFill>
                  <a:srgbClr val="3366FF"/>
                </a:solidFill>
              </a:rPr>
              <a:t>Copy-on-Write </a:t>
            </a:r>
            <a:r>
              <a:rPr lang="en-US" smtClean="0"/>
              <a:t>(COW) allows both parent and child processes to initially </a:t>
            </a:r>
            <a:r>
              <a:rPr lang="en-US" i="1" smtClean="0"/>
              <a:t>share</a:t>
            </a:r>
            <a:r>
              <a:rPr lang="en-US" smtClean="0"/>
              <a:t> the same pages in memory</a:t>
            </a:r>
          </a:p>
          <a:p>
            <a:pPr lvl="1"/>
            <a:r>
              <a:rPr lang="en-US" smtClean="0"/>
              <a:t>If either process modifies a shared page, only then is the page copied</a:t>
            </a:r>
          </a:p>
          <a:p>
            <a:r>
              <a:rPr lang="en-US" smtClean="0"/>
              <a:t>COW allows more efficient process creation as only modified pages are copied</a:t>
            </a:r>
          </a:p>
          <a:p>
            <a:r>
              <a:rPr lang="en-US" smtClean="0"/>
              <a:t>In general, free pages are allocated from a </a:t>
            </a:r>
            <a:r>
              <a:rPr lang="en-US" b="1" smtClean="0">
                <a:solidFill>
                  <a:srgbClr val="3366FF"/>
                </a:solidFill>
              </a:rPr>
              <a:t>pool</a:t>
            </a:r>
            <a:r>
              <a:rPr lang="en-US" smtClean="0">
                <a:solidFill>
                  <a:srgbClr val="3366FF"/>
                </a:solidFill>
              </a:rPr>
              <a:t> </a:t>
            </a:r>
            <a:r>
              <a:rPr lang="en-US" smtClean="0"/>
              <a:t>of </a:t>
            </a:r>
            <a:r>
              <a:rPr lang="en-US" b="1" smtClean="0">
                <a:solidFill>
                  <a:srgbClr val="3366FF"/>
                </a:solidFill>
              </a:rPr>
              <a:t>zero-fill-on-demand </a:t>
            </a:r>
            <a:r>
              <a:rPr lang="en-US" smtClean="0"/>
              <a:t>pages</a:t>
            </a:r>
          </a:p>
          <a:p>
            <a:pPr lvl="1"/>
            <a:r>
              <a:rPr lang="en-US" smtClean="0"/>
              <a:t>Why zero-out a page before allocating it?</a:t>
            </a:r>
          </a:p>
          <a:p>
            <a:r>
              <a:rPr lang="en-US" smtClean="0">
                <a:latin typeface="Courier New" charset="0"/>
                <a:cs typeface="Courier New" charset="0"/>
              </a:rPr>
              <a:t>vfork()</a:t>
            </a:r>
            <a:r>
              <a:rPr lang="en-US" smtClean="0"/>
              <a:t> variation on </a:t>
            </a:r>
            <a:r>
              <a:rPr lang="en-US" smtClean="0">
                <a:latin typeface="Courier New" charset="0"/>
                <a:cs typeface="Courier New" charset="0"/>
              </a:rPr>
              <a:t>fork() </a:t>
            </a:r>
            <a:r>
              <a:rPr lang="en-US" smtClean="0"/>
              <a:t>system call has parent suspend and child using copy-on-write address space of parent</a:t>
            </a:r>
          </a:p>
          <a:p>
            <a:pPr lvl="1"/>
            <a:r>
              <a:rPr lang="en-US" smtClean="0"/>
              <a:t>Designed to have child call </a:t>
            </a:r>
            <a:r>
              <a:rPr lang="en-US" smtClean="0">
                <a:latin typeface="Courier New" charset="0"/>
                <a:cs typeface="Courier New" charset="0"/>
              </a:rPr>
              <a:t>exec()</a:t>
            </a:r>
          </a:p>
          <a:p>
            <a:pPr lvl="1"/>
            <a:r>
              <a:rPr lang="en-US" smtClean="0"/>
              <a:t>Very efficient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43025" y="369888"/>
            <a:ext cx="11687175" cy="768350"/>
          </a:xfrm>
        </p:spPr>
        <p:txBody>
          <a:bodyPr/>
          <a:lstStyle/>
          <a:p>
            <a:pPr eaLnBrk="1" hangingPunct="1"/>
            <a:r>
              <a:rPr lang="en-US" smtClean="0"/>
              <a:t>Before Process 1 Modifies Page C</a:t>
            </a:r>
          </a:p>
        </p:txBody>
      </p:sp>
      <p:pic>
        <p:nvPicPr>
          <p:cNvPr id="26627" name="Picture 4" descr="9"/>
          <p:cNvPicPr>
            <a:picLocks noChangeAspect="1" noChangeArrowheads="1"/>
          </p:cNvPicPr>
          <p:nvPr/>
        </p:nvPicPr>
        <p:blipFill>
          <a:blip r:embed="rId3"/>
          <a:srcRect/>
          <a:stretch>
            <a:fillRect/>
          </a:stretch>
        </p:blipFill>
        <p:spPr bwMode="auto">
          <a:xfrm>
            <a:off x="871538" y="2146300"/>
            <a:ext cx="12138025" cy="4341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14450" y="369888"/>
            <a:ext cx="11715750" cy="768350"/>
          </a:xfrm>
        </p:spPr>
        <p:txBody>
          <a:bodyPr/>
          <a:lstStyle/>
          <a:p>
            <a:pPr eaLnBrk="1" hangingPunct="1"/>
            <a:r>
              <a:rPr lang="en-US" smtClean="0"/>
              <a:t>After Process 1 Modifies Page C</a:t>
            </a:r>
          </a:p>
        </p:txBody>
      </p:sp>
      <p:pic>
        <p:nvPicPr>
          <p:cNvPr id="27651" name="Picture 4" descr="9"/>
          <p:cNvPicPr>
            <a:picLocks noChangeAspect="1" noChangeArrowheads="1"/>
          </p:cNvPicPr>
          <p:nvPr/>
        </p:nvPicPr>
        <p:blipFill>
          <a:blip r:embed="rId3"/>
          <a:srcRect/>
          <a:stretch>
            <a:fillRect/>
          </a:stretch>
        </p:blipFill>
        <p:spPr bwMode="auto">
          <a:xfrm>
            <a:off x="2024063" y="2725738"/>
            <a:ext cx="10096500" cy="414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679575" y="395288"/>
            <a:ext cx="11803063" cy="768350"/>
          </a:xfrm>
        </p:spPr>
        <p:txBody>
          <a:bodyPr/>
          <a:lstStyle/>
          <a:p>
            <a:pPr eaLnBrk="1" hangingPunct="1"/>
            <a:r>
              <a:rPr lang="en-US" sz="4000" smtClean="0"/>
              <a:t>What Happens if There is no Free Frame?</a:t>
            </a:r>
          </a:p>
        </p:txBody>
      </p:sp>
      <p:sp>
        <p:nvSpPr>
          <p:cNvPr id="28675" name="Rectangle 3"/>
          <p:cNvSpPr>
            <a:spLocks noGrp="1" noChangeArrowheads="1"/>
          </p:cNvSpPr>
          <p:nvPr>
            <p:ph type="body" idx="1"/>
          </p:nvPr>
        </p:nvSpPr>
        <p:spPr>
          <a:xfrm>
            <a:off x="1241425" y="1900238"/>
            <a:ext cx="11587163" cy="6016625"/>
          </a:xfrm>
        </p:spPr>
        <p:txBody>
          <a:bodyPr/>
          <a:lstStyle/>
          <a:p>
            <a:r>
              <a:rPr lang="en-US" smtClean="0"/>
              <a:t>Used up by process pages</a:t>
            </a:r>
          </a:p>
          <a:p>
            <a:r>
              <a:rPr lang="en-US" smtClean="0"/>
              <a:t>Also in demand from the kernel, I/O buffers, etc</a:t>
            </a:r>
          </a:p>
          <a:p>
            <a:r>
              <a:rPr lang="en-US" smtClean="0"/>
              <a:t>How much to allocate to each?</a:t>
            </a:r>
          </a:p>
          <a:p>
            <a:endParaRPr lang="en-US" smtClean="0"/>
          </a:p>
          <a:p>
            <a:r>
              <a:rPr lang="en-US" smtClean="0"/>
              <a:t>Page replacement – find some page in memory, but not really in use, page it out</a:t>
            </a:r>
          </a:p>
          <a:p>
            <a:pPr lvl="1"/>
            <a:r>
              <a:rPr lang="en-US" smtClean="0"/>
              <a:t>Algorithm – terminate? swap out? replace the page?</a:t>
            </a:r>
          </a:p>
          <a:p>
            <a:pPr lvl="1"/>
            <a:r>
              <a:rPr lang="en-US" smtClean="0"/>
              <a:t>Performance – want an algorithm which will result in minimum number of page faults</a:t>
            </a:r>
          </a:p>
          <a:p>
            <a:pPr lvl="1"/>
            <a:endParaRPr lang="en-US" smtClean="0"/>
          </a:p>
          <a:p>
            <a:r>
              <a:rPr lang="en-US" smtClean="0"/>
              <a:t>Same page may be brought into memory several times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43038" y="369888"/>
            <a:ext cx="11587162" cy="768350"/>
          </a:xfrm>
        </p:spPr>
        <p:txBody>
          <a:bodyPr/>
          <a:lstStyle/>
          <a:p>
            <a:pPr eaLnBrk="1" hangingPunct="1"/>
            <a:r>
              <a:rPr lang="en-US" smtClean="0"/>
              <a:t>Page Replacement</a:t>
            </a:r>
          </a:p>
        </p:txBody>
      </p:sp>
      <p:sp>
        <p:nvSpPr>
          <p:cNvPr id="29699" name="Rectangle 3"/>
          <p:cNvSpPr>
            <a:spLocks noGrp="1" noChangeArrowheads="1"/>
          </p:cNvSpPr>
          <p:nvPr>
            <p:ph type="body" idx="1"/>
          </p:nvPr>
        </p:nvSpPr>
        <p:spPr>
          <a:xfrm>
            <a:off x="1209675" y="1644650"/>
            <a:ext cx="11571288" cy="6040438"/>
          </a:xfrm>
        </p:spPr>
        <p:txBody>
          <a:bodyPr/>
          <a:lstStyle/>
          <a:p>
            <a:r>
              <a:rPr lang="en-US" smtClean="0"/>
              <a:t>Prevent over-allocation of memory by modifying page-fault service routine to include page replacement</a:t>
            </a:r>
            <a:br>
              <a:rPr lang="en-US" smtClean="0"/>
            </a:br>
            <a:endParaRPr lang="en-US" smtClean="0"/>
          </a:p>
          <a:p>
            <a:r>
              <a:rPr lang="en-US" smtClean="0"/>
              <a:t>Use </a:t>
            </a:r>
            <a:r>
              <a:rPr lang="en-US" b="1" smtClean="0">
                <a:solidFill>
                  <a:srgbClr val="3366FF"/>
                </a:solidFill>
              </a:rPr>
              <a:t>modify (dirty) bit </a:t>
            </a:r>
            <a:r>
              <a:rPr lang="en-US" smtClean="0"/>
              <a:t>to reduce overhead of page transfers – only modified pages are written to disk</a:t>
            </a:r>
            <a:br>
              <a:rPr lang="en-US" smtClean="0"/>
            </a:br>
            <a:endParaRPr lang="en-US" smtClean="0"/>
          </a:p>
          <a:p>
            <a:r>
              <a:rPr lang="en-US" smtClean="0"/>
              <a:t>Page replacement completes separation between logical memory and physical memory – large virtual memory can be provided on a smaller physical memory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490663" y="369888"/>
            <a:ext cx="11539537" cy="768350"/>
          </a:xfrm>
        </p:spPr>
        <p:txBody>
          <a:bodyPr/>
          <a:lstStyle/>
          <a:p>
            <a:pPr eaLnBrk="1" hangingPunct="1"/>
            <a:r>
              <a:rPr lang="en-US" smtClean="0"/>
              <a:t>Need For Page Replacement</a:t>
            </a:r>
          </a:p>
        </p:txBody>
      </p:sp>
      <p:pic>
        <p:nvPicPr>
          <p:cNvPr id="30723" name="Picture 4" descr="9"/>
          <p:cNvPicPr>
            <a:picLocks noChangeAspect="1" noChangeArrowheads="1"/>
          </p:cNvPicPr>
          <p:nvPr/>
        </p:nvPicPr>
        <p:blipFill>
          <a:blip r:embed="rId3"/>
          <a:srcRect/>
          <a:stretch>
            <a:fillRect/>
          </a:stretch>
        </p:blipFill>
        <p:spPr bwMode="auto">
          <a:xfrm>
            <a:off x="1412875" y="1293813"/>
            <a:ext cx="10506075" cy="6802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19250" y="369888"/>
            <a:ext cx="11410950" cy="768350"/>
          </a:xfrm>
        </p:spPr>
        <p:txBody>
          <a:bodyPr/>
          <a:lstStyle/>
          <a:p>
            <a:pPr eaLnBrk="1" hangingPunct="1"/>
            <a:r>
              <a:rPr lang="en-US" smtClean="0"/>
              <a:t>Basic Page Replacement</a:t>
            </a:r>
          </a:p>
        </p:txBody>
      </p:sp>
      <p:sp>
        <p:nvSpPr>
          <p:cNvPr id="31747" name="Rectangle 3"/>
          <p:cNvSpPr>
            <a:spLocks noGrp="1" noChangeArrowheads="1"/>
          </p:cNvSpPr>
          <p:nvPr>
            <p:ph type="body" idx="1"/>
          </p:nvPr>
        </p:nvSpPr>
        <p:spPr>
          <a:xfrm>
            <a:off x="1247775" y="1919288"/>
            <a:ext cx="11480800" cy="5943600"/>
          </a:xfrm>
        </p:spPr>
        <p:txBody>
          <a:bodyPr/>
          <a:lstStyle/>
          <a:p>
            <a:pPr marL="542925" indent="-542925">
              <a:buFont typeface="Monotype Sorts" charset="2"/>
              <a:buAutoNum type="arabicPeriod"/>
            </a:pPr>
            <a:r>
              <a:rPr lang="en-US" smtClean="0"/>
              <a:t>Find the location of the desired page on disk</a:t>
            </a:r>
            <a:br>
              <a:rPr lang="en-US" smtClean="0"/>
            </a:br>
            <a:endParaRPr lang="en-US" smtClean="0"/>
          </a:p>
          <a:p>
            <a:pPr marL="542925" indent="-542925">
              <a:buFont typeface="Monotype Sorts" charset="2"/>
              <a:buAutoNum type="arabicPeriod"/>
            </a:pPr>
            <a:r>
              <a:rPr lang="en-US" smtClean="0"/>
              <a:t>Find a free frame:</a:t>
            </a:r>
            <a:br>
              <a:rPr lang="en-US" smtClean="0"/>
            </a:br>
            <a:r>
              <a:rPr lang="en-US" smtClean="0"/>
              <a:t>   -  If there is a free frame, use it</a:t>
            </a:r>
            <a:br>
              <a:rPr lang="en-US" smtClean="0"/>
            </a:br>
            <a:r>
              <a:rPr lang="en-US" smtClean="0"/>
              <a:t>   -  If there is no free frame, use a page replacement algorithm to select a </a:t>
            </a:r>
            <a:r>
              <a:rPr lang="en-US" b="1" smtClean="0">
                <a:solidFill>
                  <a:srgbClr val="3366FF"/>
                </a:solidFill>
              </a:rPr>
              <a:t>victim</a:t>
            </a:r>
            <a:r>
              <a:rPr lang="en-US" smtClean="0">
                <a:solidFill>
                  <a:srgbClr val="3366FF"/>
                </a:solidFill>
              </a:rPr>
              <a:t> </a:t>
            </a:r>
            <a:r>
              <a:rPr lang="en-US" b="1" smtClean="0">
                <a:solidFill>
                  <a:srgbClr val="3366FF"/>
                </a:solidFill>
              </a:rPr>
              <a:t>frame</a:t>
            </a:r>
            <a:br>
              <a:rPr lang="en-US" b="1" smtClean="0">
                <a:solidFill>
                  <a:srgbClr val="3366FF"/>
                </a:solidFill>
              </a:rPr>
            </a:br>
            <a:r>
              <a:rPr lang="en-US" b="1" smtClean="0">
                <a:solidFill>
                  <a:srgbClr val="3366FF"/>
                </a:solidFill>
              </a:rPr>
              <a:t>	- </a:t>
            </a:r>
            <a:r>
              <a:rPr lang="en-US" smtClean="0"/>
              <a:t>Write victim frame to disk if dirty</a:t>
            </a:r>
            <a:br>
              <a:rPr lang="en-US" smtClean="0"/>
            </a:br>
            <a:endParaRPr lang="en-US" smtClean="0"/>
          </a:p>
          <a:p>
            <a:pPr marL="542925" indent="-542925">
              <a:buFont typeface="Monotype Sorts" charset="2"/>
              <a:buAutoNum type="arabicPeriod"/>
            </a:pPr>
            <a:r>
              <a:rPr lang="en-US" smtClean="0"/>
              <a:t>Bring  the desired page into the (newly) free frame; update the page and frame tables</a:t>
            </a:r>
            <a:br>
              <a:rPr lang="en-US" smtClean="0"/>
            </a:br>
            <a:endParaRPr lang="en-US" smtClean="0"/>
          </a:p>
          <a:p>
            <a:pPr marL="542925" indent="-542925">
              <a:buFont typeface="Monotype Sorts" charset="2"/>
              <a:buAutoNum type="arabicPeriod"/>
            </a:pPr>
            <a:r>
              <a:rPr lang="en-US" smtClean="0"/>
              <a:t>Continue the process by restarting the instruction that caused the trap</a:t>
            </a:r>
          </a:p>
          <a:p>
            <a:pPr marL="542925" indent="-542925">
              <a:buFont typeface="Monotype Sorts" charset="2"/>
              <a:buAutoNum type="arabicPeriod"/>
            </a:pPr>
            <a:endParaRPr lang="en-US" smtClean="0"/>
          </a:p>
          <a:p>
            <a:pPr marL="542925" indent="-542925">
              <a:buFont typeface="Monotype Sorts" charset="2"/>
              <a:buNone/>
            </a:pPr>
            <a:r>
              <a:rPr lang="en-US" smtClean="0"/>
              <a:t>Note now potentially 2 page transfers for page fault – increasing EAT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33525" y="369888"/>
            <a:ext cx="11496675" cy="768350"/>
          </a:xfrm>
        </p:spPr>
        <p:txBody>
          <a:bodyPr/>
          <a:lstStyle/>
          <a:p>
            <a:pPr eaLnBrk="1" hangingPunct="1"/>
            <a:r>
              <a:rPr lang="en-US" smtClean="0"/>
              <a:t>Page Replacement</a:t>
            </a:r>
          </a:p>
        </p:txBody>
      </p:sp>
      <p:pic>
        <p:nvPicPr>
          <p:cNvPr id="32771" name="Picture 4" descr="9"/>
          <p:cNvPicPr>
            <a:picLocks noChangeAspect="1" noChangeArrowheads="1"/>
          </p:cNvPicPr>
          <p:nvPr/>
        </p:nvPicPr>
        <p:blipFill>
          <a:blip r:embed="rId3"/>
          <a:srcRect/>
          <a:stretch>
            <a:fillRect/>
          </a:stretch>
        </p:blipFill>
        <p:spPr bwMode="auto">
          <a:xfrm>
            <a:off x="1757363" y="1360488"/>
            <a:ext cx="10539412" cy="690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Objectives</a:t>
            </a:r>
          </a:p>
        </p:txBody>
      </p:sp>
      <p:sp>
        <p:nvSpPr>
          <p:cNvPr id="6147" name="Rectangle 3"/>
          <p:cNvSpPr>
            <a:spLocks noGrp="1" noChangeArrowheads="1"/>
          </p:cNvSpPr>
          <p:nvPr>
            <p:ph type="body" idx="1"/>
          </p:nvPr>
        </p:nvSpPr>
        <p:spPr>
          <a:xfrm>
            <a:off x="1209675" y="1644650"/>
            <a:ext cx="11482388" cy="6040438"/>
          </a:xfrm>
        </p:spPr>
        <p:txBody>
          <a:bodyPr/>
          <a:lstStyle/>
          <a:p>
            <a:r>
              <a:rPr lang="en-US" smtClean="0"/>
              <a:t>To describe the benefits of a virtual memory system</a:t>
            </a:r>
            <a:br>
              <a:rPr lang="en-US" smtClean="0"/>
            </a:br>
            <a:endParaRPr lang="en-US" smtClean="0"/>
          </a:p>
          <a:p>
            <a:r>
              <a:rPr lang="en-US" smtClean="0"/>
              <a:t>To explain the concepts of demand paging, page-replacement algorithms, and allocation of page frames</a:t>
            </a:r>
            <a:br>
              <a:rPr lang="en-US" smtClean="0"/>
            </a:br>
            <a:endParaRPr lang="en-US" smtClean="0"/>
          </a:p>
          <a:p>
            <a:r>
              <a:rPr lang="en-US" smtClean="0"/>
              <a:t>To discuss the principle of the working-set model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17650" y="369888"/>
            <a:ext cx="11512550" cy="768350"/>
          </a:xfrm>
        </p:spPr>
        <p:txBody>
          <a:bodyPr/>
          <a:lstStyle/>
          <a:p>
            <a:pPr eaLnBrk="1" hangingPunct="1"/>
            <a:r>
              <a:rPr lang="en-US" sz="4000" smtClean="0"/>
              <a:t>Page and Frame Replacement Algorithms</a:t>
            </a:r>
          </a:p>
        </p:txBody>
      </p:sp>
      <p:sp>
        <p:nvSpPr>
          <p:cNvPr id="33795" name="Rectangle 3"/>
          <p:cNvSpPr>
            <a:spLocks noGrp="1" noChangeArrowheads="1"/>
          </p:cNvSpPr>
          <p:nvPr>
            <p:ph type="body" idx="1"/>
          </p:nvPr>
        </p:nvSpPr>
        <p:spPr>
          <a:xfrm>
            <a:off x="1209675" y="1798638"/>
            <a:ext cx="11642725" cy="5822950"/>
          </a:xfrm>
        </p:spPr>
        <p:txBody>
          <a:bodyPr/>
          <a:lstStyle/>
          <a:p>
            <a:pPr>
              <a:tabLst>
                <a:tab pos="4494213" algn="ctr"/>
              </a:tabLst>
            </a:pPr>
            <a:r>
              <a:rPr lang="en-US" b="1" smtClean="0">
                <a:solidFill>
                  <a:srgbClr val="3366FF"/>
                </a:solidFill>
              </a:rPr>
              <a:t>Frame-allocation algorithm </a:t>
            </a:r>
            <a:r>
              <a:rPr lang="en-US" smtClean="0"/>
              <a:t>determines </a:t>
            </a:r>
          </a:p>
          <a:p>
            <a:pPr lvl="1">
              <a:tabLst>
                <a:tab pos="4494213" algn="ctr"/>
              </a:tabLst>
            </a:pPr>
            <a:r>
              <a:rPr lang="en-US" smtClean="0"/>
              <a:t>How many frames to give each process</a:t>
            </a:r>
          </a:p>
          <a:p>
            <a:pPr lvl="1">
              <a:tabLst>
                <a:tab pos="4494213" algn="ctr"/>
              </a:tabLst>
            </a:pPr>
            <a:r>
              <a:rPr lang="en-US" smtClean="0"/>
              <a:t>Which frames to replace</a:t>
            </a:r>
          </a:p>
          <a:p>
            <a:pPr>
              <a:tabLst>
                <a:tab pos="4494213" algn="ctr"/>
              </a:tabLst>
            </a:pPr>
            <a:r>
              <a:rPr lang="en-US" b="1" smtClean="0">
                <a:solidFill>
                  <a:srgbClr val="3366FF"/>
                </a:solidFill>
              </a:rPr>
              <a:t>Page-replacement algorithm</a:t>
            </a:r>
          </a:p>
          <a:p>
            <a:pPr lvl="1">
              <a:tabLst>
                <a:tab pos="4494213" algn="ctr"/>
              </a:tabLst>
            </a:pPr>
            <a:r>
              <a:rPr lang="en-US" smtClean="0"/>
              <a:t>Want lowest page-fault rate on both first access and re-access</a:t>
            </a:r>
          </a:p>
          <a:p>
            <a:pPr>
              <a:buFont typeface="Monotype Sorts" charset="2"/>
              <a:buNone/>
              <a:tabLst>
                <a:tab pos="4494213" algn="ctr"/>
              </a:tabLst>
            </a:pPr>
            <a:endParaRPr lang="en-US" smtClean="0"/>
          </a:p>
          <a:p>
            <a:pPr>
              <a:tabLst>
                <a:tab pos="4494213" algn="ctr"/>
              </a:tabLst>
            </a:pPr>
            <a:r>
              <a:rPr lang="en-US" smtClean="0"/>
              <a:t>Evaluate algorithm by running it on a particular string of memory references (reference string) and computing the number of page faults on that string</a:t>
            </a:r>
          </a:p>
          <a:p>
            <a:pPr lvl="1">
              <a:tabLst>
                <a:tab pos="4494213" algn="ctr"/>
              </a:tabLst>
            </a:pPr>
            <a:r>
              <a:rPr lang="en-US" smtClean="0"/>
              <a:t>String is just page numbers, not full addresses</a:t>
            </a:r>
          </a:p>
          <a:p>
            <a:pPr lvl="1">
              <a:tabLst>
                <a:tab pos="4494213" algn="ctr"/>
              </a:tabLst>
            </a:pPr>
            <a:r>
              <a:rPr lang="en-US" smtClean="0"/>
              <a:t>Repeated access to the same page does not cause a page fault</a:t>
            </a:r>
          </a:p>
          <a:p>
            <a:pPr>
              <a:tabLst>
                <a:tab pos="4494213" algn="ctr"/>
              </a:tabLst>
            </a:pPr>
            <a:r>
              <a:rPr lang="en-US" smtClean="0"/>
              <a:t>In all our examples, the reference string is </a:t>
            </a:r>
          </a:p>
          <a:p>
            <a:pPr>
              <a:buFont typeface="Monotype Sorts" charset="2"/>
              <a:buNone/>
              <a:tabLst>
                <a:tab pos="4494213" algn="ctr"/>
              </a:tabLst>
            </a:pPr>
            <a:r>
              <a:rPr lang="en-US" smtClean="0"/>
              <a:t>	               </a:t>
            </a:r>
            <a:r>
              <a:rPr lang="en-US" b="1" smtClean="0">
                <a:solidFill>
                  <a:srgbClr val="FF0000"/>
                </a:solidFill>
              </a:rPr>
              <a:t>7,0,1,2,0,3,0,4,2,3,0,3,0,3,2,1,2,0,1,7,0,1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433388"/>
            <a:ext cx="12344400" cy="768350"/>
          </a:xfrm>
        </p:spPr>
        <p:txBody>
          <a:bodyPr/>
          <a:lstStyle/>
          <a:p>
            <a:pPr eaLnBrk="1" hangingPunct="1"/>
            <a:r>
              <a:rPr lang="en-US" sz="4000" smtClean="0"/>
              <a:t>Graph of Page Faults Versus </a:t>
            </a:r>
            <a:br>
              <a:rPr lang="en-US" sz="4000" smtClean="0"/>
            </a:br>
            <a:r>
              <a:rPr lang="en-US" sz="4000" smtClean="0"/>
              <a:t>The Number of Frames</a:t>
            </a:r>
          </a:p>
        </p:txBody>
      </p:sp>
      <p:pic>
        <p:nvPicPr>
          <p:cNvPr id="34819" name="Picture 5"/>
          <p:cNvPicPr>
            <a:picLocks noChangeAspect="1" noChangeArrowheads="1"/>
          </p:cNvPicPr>
          <p:nvPr/>
        </p:nvPicPr>
        <p:blipFill>
          <a:blip r:embed="rId3"/>
          <a:srcRect/>
          <a:stretch>
            <a:fillRect/>
          </a:stretch>
        </p:blipFill>
        <p:spPr bwMode="auto">
          <a:xfrm>
            <a:off x="2108200" y="2279650"/>
            <a:ext cx="93218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298575" y="369888"/>
            <a:ext cx="11731625" cy="768350"/>
          </a:xfrm>
        </p:spPr>
        <p:txBody>
          <a:bodyPr/>
          <a:lstStyle/>
          <a:p>
            <a:pPr eaLnBrk="1" hangingPunct="1"/>
            <a:r>
              <a:rPr lang="en-US" smtClean="0"/>
              <a:t>First-In-First-Out (FIFO) Algorithm</a:t>
            </a:r>
          </a:p>
        </p:txBody>
      </p:sp>
      <p:sp>
        <p:nvSpPr>
          <p:cNvPr id="35843" name="Rectangle 3"/>
          <p:cNvSpPr>
            <a:spLocks noGrp="1" noChangeArrowheads="1"/>
          </p:cNvSpPr>
          <p:nvPr>
            <p:ph type="body" idx="1"/>
          </p:nvPr>
        </p:nvSpPr>
        <p:spPr>
          <a:xfrm>
            <a:off x="1247775" y="1538288"/>
            <a:ext cx="10544175" cy="7683500"/>
          </a:xfrm>
        </p:spPr>
        <p:txBody>
          <a:bodyPr/>
          <a:lstStyle/>
          <a:p>
            <a:r>
              <a:rPr lang="en-US" dirty="0" smtClean="0"/>
              <a:t>Reference string: </a:t>
            </a:r>
            <a:r>
              <a:rPr lang="en-US" b="1" dirty="0" smtClean="0">
                <a:solidFill>
                  <a:srgbClr val="FF0000"/>
                </a:solidFill>
              </a:rPr>
              <a:t>7,0,1,2,0,3,0,4,2,3,0,3,0,3,2,1,2,0,1,7,0,1</a:t>
            </a:r>
            <a:endParaRPr lang="en-US" dirty="0" smtClean="0"/>
          </a:p>
          <a:p>
            <a:r>
              <a:rPr lang="en-US" dirty="0" smtClean="0"/>
              <a:t>3 frames (3 pages can be in memory at a time per process)</a:t>
            </a:r>
          </a:p>
          <a:p>
            <a:pPr>
              <a:buFont typeface="Monotype Sorts" charset="2"/>
              <a:buNone/>
            </a:pPr>
            <a:endParaRPr lang="en-US" dirty="0" smtClean="0"/>
          </a:p>
          <a:p>
            <a:pPr>
              <a:buFont typeface="Monotype Sorts" charset="2"/>
              <a:buNone/>
            </a:pPr>
            <a:endParaRPr lang="en-US" dirty="0" smtClean="0"/>
          </a:p>
          <a:p>
            <a:pPr>
              <a:buFont typeface="Monotype Sorts" charset="2"/>
              <a:buNone/>
            </a:pPr>
            <a:r>
              <a:rPr lang="en-US" dirty="0" smtClean="0"/>
              <a:t/>
            </a:r>
            <a:br>
              <a:rPr lang="en-US" dirty="0" smtClean="0"/>
            </a:br>
            <a:endParaRPr lang="en-US" dirty="0" smtClean="0"/>
          </a:p>
          <a:p>
            <a:pPr>
              <a:buFont typeface="Monotype Sorts" charset="2"/>
              <a:buNone/>
            </a:pPr>
            <a:endParaRPr lang="en-US" sz="1100" dirty="0" smtClean="0"/>
          </a:p>
          <a:p>
            <a:pPr>
              <a:buFont typeface="Monotype Sorts" charset="2"/>
              <a:buNone/>
            </a:pPr>
            <a:endParaRPr lang="en-US" sz="1100" dirty="0" smtClean="0"/>
          </a:p>
          <a:p>
            <a:endParaRPr lang="en-US" dirty="0" smtClean="0"/>
          </a:p>
          <a:p>
            <a:endParaRPr lang="en-US" dirty="0" smtClean="0"/>
          </a:p>
          <a:p>
            <a:r>
              <a:rPr lang="en-US" dirty="0" smtClean="0"/>
              <a:t>Can vary by reference string: consider 1,2,3,4,1,2,5,1,2,3,4,5</a:t>
            </a:r>
          </a:p>
          <a:p>
            <a:pPr lvl="1"/>
            <a:r>
              <a:rPr lang="en-US" dirty="0" smtClean="0"/>
              <a:t>Adding more frames can cause more page faults!</a:t>
            </a:r>
          </a:p>
          <a:p>
            <a:pPr lvl="2"/>
            <a:r>
              <a:rPr lang="en-US" b="1" dirty="0" err="1" smtClean="0">
                <a:solidFill>
                  <a:srgbClr val="3366FF"/>
                </a:solidFill>
              </a:rPr>
              <a:t>Belady’s</a:t>
            </a:r>
            <a:r>
              <a:rPr lang="en-US" b="1" dirty="0" smtClean="0">
                <a:solidFill>
                  <a:srgbClr val="3366FF"/>
                </a:solidFill>
              </a:rPr>
              <a:t> Anomaly</a:t>
            </a:r>
          </a:p>
          <a:p>
            <a:pPr>
              <a:buFont typeface="Monotype Sorts" charset="2"/>
              <a:buNone/>
            </a:pPr>
            <a:endParaRPr lang="en-US" sz="1100" dirty="0" smtClean="0"/>
          </a:p>
          <a:p>
            <a:r>
              <a:rPr lang="en-US" dirty="0" smtClean="0"/>
              <a:t>How to track ages of pages? </a:t>
            </a:r>
          </a:p>
          <a:p>
            <a:pPr lvl="1"/>
            <a:r>
              <a:rPr lang="en-US" dirty="0" smtClean="0"/>
              <a:t>Just use a FIFO queue</a:t>
            </a:r>
          </a:p>
        </p:txBody>
      </p:sp>
      <p:sp>
        <p:nvSpPr>
          <p:cNvPr id="35844" name="Rectangle 4"/>
          <p:cNvSpPr>
            <a:spLocks noChangeArrowheads="1"/>
          </p:cNvSpPr>
          <p:nvPr/>
        </p:nvSpPr>
        <p:spPr bwMode="auto">
          <a:xfrm>
            <a:off x="5162550" y="29670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7</a:t>
            </a:r>
          </a:p>
        </p:txBody>
      </p:sp>
      <p:sp>
        <p:nvSpPr>
          <p:cNvPr id="35845" name="Rectangle 5"/>
          <p:cNvSpPr>
            <a:spLocks noChangeArrowheads="1"/>
          </p:cNvSpPr>
          <p:nvPr/>
        </p:nvSpPr>
        <p:spPr bwMode="auto">
          <a:xfrm>
            <a:off x="5162550" y="35766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0</a:t>
            </a:r>
          </a:p>
        </p:txBody>
      </p:sp>
      <p:sp>
        <p:nvSpPr>
          <p:cNvPr id="35846" name="Rectangle 6"/>
          <p:cNvSpPr>
            <a:spLocks noChangeArrowheads="1"/>
          </p:cNvSpPr>
          <p:nvPr/>
        </p:nvSpPr>
        <p:spPr bwMode="auto">
          <a:xfrm>
            <a:off x="5162550" y="41862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1</a:t>
            </a:r>
          </a:p>
        </p:txBody>
      </p:sp>
      <p:sp>
        <p:nvSpPr>
          <p:cNvPr id="35847" name="Text Box 7"/>
          <p:cNvSpPr txBox="1">
            <a:spLocks noChangeArrowheads="1"/>
          </p:cNvSpPr>
          <p:nvPr/>
        </p:nvSpPr>
        <p:spPr bwMode="auto">
          <a:xfrm>
            <a:off x="4618038" y="3052763"/>
            <a:ext cx="393700" cy="407987"/>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a:latin typeface="Helvetica" charset="0"/>
              </a:rPr>
              <a:t>1</a:t>
            </a:r>
          </a:p>
        </p:txBody>
      </p:sp>
      <p:sp>
        <p:nvSpPr>
          <p:cNvPr id="35848" name="Text Box 8"/>
          <p:cNvSpPr txBox="1">
            <a:spLocks noChangeArrowheads="1"/>
          </p:cNvSpPr>
          <p:nvPr/>
        </p:nvSpPr>
        <p:spPr bwMode="auto">
          <a:xfrm>
            <a:off x="4618038" y="3643313"/>
            <a:ext cx="393700" cy="407987"/>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a:latin typeface="Helvetica" charset="0"/>
              </a:rPr>
              <a:t>2</a:t>
            </a:r>
          </a:p>
        </p:txBody>
      </p:sp>
      <p:sp>
        <p:nvSpPr>
          <p:cNvPr id="35849" name="Text Box 9"/>
          <p:cNvSpPr txBox="1">
            <a:spLocks noChangeArrowheads="1"/>
          </p:cNvSpPr>
          <p:nvPr/>
        </p:nvSpPr>
        <p:spPr bwMode="auto">
          <a:xfrm>
            <a:off x="4618038" y="4278313"/>
            <a:ext cx="393700" cy="407987"/>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a:latin typeface="Helvetica" charset="0"/>
              </a:rPr>
              <a:t>3</a:t>
            </a:r>
          </a:p>
        </p:txBody>
      </p:sp>
      <p:sp>
        <p:nvSpPr>
          <p:cNvPr id="35850" name="Text Box 10"/>
          <p:cNvSpPr txBox="1">
            <a:spLocks noChangeArrowheads="1"/>
          </p:cNvSpPr>
          <p:nvPr/>
        </p:nvSpPr>
        <p:spPr bwMode="auto">
          <a:xfrm>
            <a:off x="5884863" y="3103563"/>
            <a:ext cx="393700" cy="407987"/>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a:latin typeface="Helvetica" charset="0"/>
              </a:rPr>
              <a:t>2</a:t>
            </a:r>
          </a:p>
        </p:txBody>
      </p:sp>
      <p:sp>
        <p:nvSpPr>
          <p:cNvPr id="35851" name="Text Box 11"/>
          <p:cNvSpPr txBox="1">
            <a:spLocks noChangeArrowheads="1"/>
          </p:cNvSpPr>
          <p:nvPr/>
        </p:nvSpPr>
        <p:spPr bwMode="auto">
          <a:xfrm>
            <a:off x="5884863" y="3694113"/>
            <a:ext cx="393700" cy="407987"/>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a:latin typeface="Helvetica" charset="0"/>
              </a:rPr>
              <a:t>3</a:t>
            </a:r>
          </a:p>
        </p:txBody>
      </p:sp>
      <p:sp>
        <p:nvSpPr>
          <p:cNvPr id="35852" name="Text Box 12"/>
          <p:cNvSpPr txBox="1">
            <a:spLocks noChangeArrowheads="1"/>
          </p:cNvSpPr>
          <p:nvPr/>
        </p:nvSpPr>
        <p:spPr bwMode="auto">
          <a:xfrm>
            <a:off x="5884863" y="4329113"/>
            <a:ext cx="393700" cy="407987"/>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a:latin typeface="Helvetica" charset="0"/>
              </a:rPr>
              <a:t>0</a:t>
            </a:r>
          </a:p>
        </p:txBody>
      </p:sp>
      <p:sp>
        <p:nvSpPr>
          <p:cNvPr id="35853" name="Text Box 13"/>
          <p:cNvSpPr txBox="1">
            <a:spLocks noChangeArrowheads="1"/>
          </p:cNvSpPr>
          <p:nvPr/>
        </p:nvSpPr>
        <p:spPr bwMode="auto">
          <a:xfrm>
            <a:off x="6418263" y="3103563"/>
            <a:ext cx="3911600" cy="407987"/>
          </a:xfrm>
          <a:prstGeom prst="rect">
            <a:avLst/>
          </a:prstGeom>
          <a:noFill/>
          <a:ln w="9525">
            <a:noFill/>
            <a:miter lim="800000"/>
            <a:headEnd/>
            <a:tailEnd/>
          </a:ln>
        </p:spPr>
        <p:txBody>
          <a:bodyPr lIns="130622" tIns="65311" rIns="130622" bIns="65311" anchor="ctr">
            <a:spAutoFit/>
          </a:bodyPr>
          <a:lstStyle/>
          <a:p>
            <a:pPr>
              <a:spcBef>
                <a:spcPct val="50000"/>
              </a:spcBef>
            </a:pPr>
            <a:r>
              <a:rPr lang="en-US">
                <a:latin typeface="Helvetica" charset="0"/>
              </a:rPr>
              <a:t>4   0   7</a:t>
            </a:r>
          </a:p>
        </p:txBody>
      </p:sp>
      <p:sp>
        <p:nvSpPr>
          <p:cNvPr id="35854" name="Text Box 14"/>
          <p:cNvSpPr txBox="1">
            <a:spLocks noChangeArrowheads="1"/>
          </p:cNvSpPr>
          <p:nvPr/>
        </p:nvSpPr>
        <p:spPr bwMode="auto">
          <a:xfrm>
            <a:off x="6418263" y="3694113"/>
            <a:ext cx="3328987" cy="407987"/>
          </a:xfrm>
          <a:prstGeom prst="rect">
            <a:avLst/>
          </a:prstGeom>
          <a:noFill/>
          <a:ln w="9525">
            <a:noFill/>
            <a:miter lim="800000"/>
            <a:headEnd/>
            <a:tailEnd/>
          </a:ln>
        </p:spPr>
        <p:txBody>
          <a:bodyPr lIns="130622" tIns="65311" rIns="130622" bIns="65311" anchor="ctr">
            <a:spAutoFit/>
          </a:bodyPr>
          <a:lstStyle/>
          <a:p>
            <a:pPr>
              <a:spcBef>
                <a:spcPct val="50000"/>
              </a:spcBef>
            </a:pPr>
            <a:r>
              <a:rPr lang="en-US">
                <a:latin typeface="Helvetica" charset="0"/>
              </a:rPr>
              <a:t>2   1   0</a:t>
            </a:r>
          </a:p>
        </p:txBody>
      </p:sp>
      <p:sp>
        <p:nvSpPr>
          <p:cNvPr id="35855" name="Text Box 15"/>
          <p:cNvSpPr txBox="1">
            <a:spLocks noChangeArrowheads="1"/>
          </p:cNvSpPr>
          <p:nvPr/>
        </p:nvSpPr>
        <p:spPr bwMode="auto">
          <a:xfrm>
            <a:off x="6418263" y="4329113"/>
            <a:ext cx="3502025" cy="407987"/>
          </a:xfrm>
          <a:prstGeom prst="rect">
            <a:avLst/>
          </a:prstGeom>
          <a:noFill/>
          <a:ln w="9525">
            <a:noFill/>
            <a:miter lim="800000"/>
            <a:headEnd/>
            <a:tailEnd/>
          </a:ln>
        </p:spPr>
        <p:txBody>
          <a:bodyPr lIns="130622" tIns="65311" rIns="130622" bIns="65311" anchor="ctr">
            <a:spAutoFit/>
          </a:bodyPr>
          <a:lstStyle/>
          <a:p>
            <a:pPr>
              <a:spcBef>
                <a:spcPct val="50000"/>
              </a:spcBef>
            </a:pPr>
            <a:r>
              <a:rPr lang="en-US">
                <a:latin typeface="Helvetica" charset="0"/>
              </a:rPr>
              <a:t>3   2   1</a:t>
            </a:r>
          </a:p>
        </p:txBody>
      </p:sp>
      <p:sp>
        <p:nvSpPr>
          <p:cNvPr id="35856" name="Text Box 16"/>
          <p:cNvSpPr txBox="1">
            <a:spLocks noChangeArrowheads="1"/>
          </p:cNvSpPr>
          <p:nvPr/>
        </p:nvSpPr>
        <p:spPr bwMode="auto">
          <a:xfrm>
            <a:off x="8809038" y="3648075"/>
            <a:ext cx="1712912" cy="407988"/>
          </a:xfrm>
          <a:prstGeom prst="rect">
            <a:avLst/>
          </a:prstGeom>
          <a:noFill/>
          <a:ln w="9525">
            <a:noFill/>
            <a:miter lim="800000"/>
            <a:headEnd/>
            <a:tailEnd/>
          </a:ln>
        </p:spPr>
        <p:txBody>
          <a:bodyPr wrap="none" lIns="130622" tIns="65311" rIns="130622" bIns="65311" anchor="ctr">
            <a:spAutoFit/>
          </a:bodyPr>
          <a:lstStyle/>
          <a:p>
            <a:pPr algn="ctr">
              <a:spcBef>
                <a:spcPct val="50000"/>
              </a:spcBef>
            </a:pPr>
            <a:r>
              <a:rPr lang="en-US">
                <a:latin typeface="Helvetica" charset="0"/>
              </a:rPr>
              <a:t>15 page faults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270000" y="369888"/>
            <a:ext cx="11760200" cy="768350"/>
          </a:xfrm>
        </p:spPr>
        <p:txBody>
          <a:bodyPr/>
          <a:lstStyle/>
          <a:p>
            <a:pPr eaLnBrk="1" hangingPunct="1"/>
            <a:r>
              <a:rPr lang="en-US" smtClean="0"/>
              <a:t>FIFO Page Replacement</a:t>
            </a:r>
          </a:p>
        </p:txBody>
      </p:sp>
      <p:pic>
        <p:nvPicPr>
          <p:cNvPr id="36867" name="Picture 5"/>
          <p:cNvPicPr>
            <a:picLocks noChangeAspect="1" noChangeArrowheads="1"/>
          </p:cNvPicPr>
          <p:nvPr/>
        </p:nvPicPr>
        <p:blipFill>
          <a:blip r:embed="rId3"/>
          <a:srcRect/>
          <a:stretch>
            <a:fillRect/>
          </a:stretch>
        </p:blipFill>
        <p:spPr bwMode="auto">
          <a:xfrm>
            <a:off x="1851025" y="2724150"/>
            <a:ext cx="10372725" cy="2914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428750" y="369888"/>
            <a:ext cx="11601450" cy="768350"/>
          </a:xfrm>
        </p:spPr>
        <p:txBody>
          <a:bodyPr/>
          <a:lstStyle/>
          <a:p>
            <a:pPr eaLnBrk="1" hangingPunct="1"/>
            <a:r>
              <a:rPr lang="en-US" smtClean="0"/>
              <a:t>FIFO Illustrating Belady’s Anomaly</a:t>
            </a:r>
          </a:p>
        </p:txBody>
      </p:sp>
      <p:pic>
        <p:nvPicPr>
          <p:cNvPr id="37891" name="Picture 4" descr="9"/>
          <p:cNvPicPr>
            <a:picLocks noChangeAspect="1" noChangeArrowheads="1"/>
          </p:cNvPicPr>
          <p:nvPr/>
        </p:nvPicPr>
        <p:blipFill>
          <a:blip r:embed="rId3"/>
          <a:srcRect/>
          <a:stretch>
            <a:fillRect/>
          </a:stretch>
        </p:blipFill>
        <p:spPr bwMode="auto">
          <a:xfrm>
            <a:off x="1352550" y="1600200"/>
            <a:ext cx="11233150" cy="636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23950" y="369888"/>
            <a:ext cx="11906250" cy="768350"/>
          </a:xfrm>
        </p:spPr>
        <p:txBody>
          <a:bodyPr/>
          <a:lstStyle/>
          <a:p>
            <a:pPr eaLnBrk="1" hangingPunct="1"/>
            <a:r>
              <a:rPr lang="en-US" smtClean="0"/>
              <a:t>Optimal Algorithm</a:t>
            </a:r>
          </a:p>
        </p:txBody>
      </p:sp>
      <p:sp>
        <p:nvSpPr>
          <p:cNvPr id="38915" name="Rectangle 3"/>
          <p:cNvSpPr>
            <a:spLocks noGrp="1" noChangeArrowheads="1"/>
          </p:cNvSpPr>
          <p:nvPr>
            <p:ph type="body" idx="1"/>
          </p:nvPr>
        </p:nvSpPr>
        <p:spPr/>
        <p:txBody>
          <a:bodyPr/>
          <a:lstStyle/>
          <a:p>
            <a:pPr>
              <a:tabLst>
                <a:tab pos="2700338" algn="l"/>
              </a:tabLst>
            </a:pPr>
            <a:r>
              <a:rPr lang="en-US" smtClean="0"/>
              <a:t>Replace page that will not be used for longest period of time</a:t>
            </a:r>
          </a:p>
          <a:p>
            <a:pPr lvl="1">
              <a:tabLst>
                <a:tab pos="2700338" algn="l"/>
              </a:tabLst>
            </a:pPr>
            <a:r>
              <a:rPr lang="en-US" smtClean="0"/>
              <a:t>9 is optimal for the example on the next slide</a:t>
            </a:r>
          </a:p>
          <a:p>
            <a:pPr>
              <a:buFont typeface="Monotype Sorts" charset="2"/>
              <a:buNone/>
              <a:tabLst>
                <a:tab pos="2700338" algn="l"/>
              </a:tabLst>
            </a:pPr>
            <a:r>
              <a:rPr lang="en-US" smtClean="0"/>
              <a:t>	</a:t>
            </a:r>
          </a:p>
          <a:p>
            <a:pPr>
              <a:tabLst>
                <a:tab pos="2700338" algn="l"/>
              </a:tabLst>
            </a:pPr>
            <a:r>
              <a:rPr lang="en-US" smtClean="0"/>
              <a:t>How do you know this?</a:t>
            </a:r>
          </a:p>
          <a:p>
            <a:pPr lvl="1">
              <a:tabLst>
                <a:tab pos="2700338" algn="l"/>
              </a:tabLst>
            </a:pPr>
            <a:r>
              <a:rPr lang="en-US" smtClean="0"/>
              <a:t>Can’t read the future</a:t>
            </a:r>
          </a:p>
          <a:p>
            <a:pPr>
              <a:tabLst>
                <a:tab pos="2700338" algn="l"/>
              </a:tabLst>
            </a:pPr>
            <a:endParaRPr lang="en-US" smtClean="0"/>
          </a:p>
          <a:p>
            <a:pPr>
              <a:tabLst>
                <a:tab pos="2700338" algn="l"/>
              </a:tabLst>
            </a:pPr>
            <a:r>
              <a:rPr lang="en-US" smtClean="0"/>
              <a:t>Used for measuring how well your algorithm performs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84275" y="369888"/>
            <a:ext cx="11845925" cy="768350"/>
          </a:xfrm>
        </p:spPr>
        <p:txBody>
          <a:bodyPr/>
          <a:lstStyle/>
          <a:p>
            <a:pPr eaLnBrk="1" hangingPunct="1"/>
            <a:r>
              <a:rPr lang="en-US" smtClean="0"/>
              <a:t>Optimal Page Replacement</a:t>
            </a:r>
          </a:p>
        </p:txBody>
      </p:sp>
      <p:pic>
        <p:nvPicPr>
          <p:cNvPr id="39939" name="Picture 5"/>
          <p:cNvPicPr>
            <a:picLocks noChangeAspect="1" noChangeArrowheads="1"/>
          </p:cNvPicPr>
          <p:nvPr/>
        </p:nvPicPr>
        <p:blipFill>
          <a:blip r:embed="rId3"/>
          <a:srcRect/>
          <a:stretch>
            <a:fillRect/>
          </a:stretch>
        </p:blipFill>
        <p:spPr bwMode="auto">
          <a:xfrm>
            <a:off x="1751013" y="2425700"/>
            <a:ext cx="10550525"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19238" y="369888"/>
            <a:ext cx="11510962" cy="768350"/>
          </a:xfrm>
        </p:spPr>
        <p:txBody>
          <a:bodyPr/>
          <a:lstStyle/>
          <a:p>
            <a:pPr eaLnBrk="1" hangingPunct="1"/>
            <a:r>
              <a:rPr lang="en-US" smtClean="0"/>
              <a:t>Least Recently Used (LRU) Algorithm</a:t>
            </a:r>
          </a:p>
        </p:txBody>
      </p:sp>
      <p:sp>
        <p:nvSpPr>
          <p:cNvPr id="40963" name="Rectangle 3"/>
          <p:cNvSpPr>
            <a:spLocks noGrp="1" noChangeArrowheads="1"/>
          </p:cNvSpPr>
          <p:nvPr>
            <p:ph type="body" idx="1"/>
          </p:nvPr>
        </p:nvSpPr>
        <p:spPr>
          <a:xfrm>
            <a:off x="1257300" y="1595438"/>
            <a:ext cx="11028363" cy="5978525"/>
          </a:xfrm>
        </p:spPr>
        <p:txBody>
          <a:bodyPr/>
          <a:lstStyle/>
          <a:p>
            <a:pPr>
              <a:buFont typeface="Monotype Sorts" charset="2"/>
              <a:buNone/>
            </a:pPr>
            <a:endParaRPr lang="en-US" smtClean="0"/>
          </a:p>
          <a:p>
            <a:r>
              <a:rPr lang="en-US" smtClean="0"/>
              <a:t>Use past knowledge rather than future</a:t>
            </a:r>
          </a:p>
          <a:p>
            <a:r>
              <a:rPr lang="en-US" smtClean="0"/>
              <a:t>Replace page that has not been used in the most amount of time</a:t>
            </a:r>
          </a:p>
          <a:p>
            <a:r>
              <a:rPr lang="en-US" smtClean="0"/>
              <a:t>Associate time of last use with each page</a:t>
            </a:r>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12 faults – better than FIFO but worse than OPT</a:t>
            </a:r>
          </a:p>
          <a:p>
            <a:r>
              <a:rPr lang="en-US" smtClean="0"/>
              <a:t>Generally good algorithm and frequently used</a:t>
            </a:r>
          </a:p>
          <a:p>
            <a:r>
              <a:rPr lang="en-US" smtClean="0"/>
              <a:t>But how to implement?</a:t>
            </a:r>
          </a:p>
          <a:p>
            <a:pPr>
              <a:buFont typeface="Monotype Sorts" charset="2"/>
              <a:buNone/>
            </a:pPr>
            <a:endParaRPr lang="en-US" smtClean="0"/>
          </a:p>
        </p:txBody>
      </p:sp>
      <p:pic>
        <p:nvPicPr>
          <p:cNvPr id="40964" name="Picture 4" descr="9"/>
          <p:cNvPicPr>
            <a:picLocks noChangeAspect="1" noChangeArrowheads="1"/>
          </p:cNvPicPr>
          <p:nvPr/>
        </p:nvPicPr>
        <p:blipFill>
          <a:blip r:embed="rId3"/>
          <a:srcRect/>
          <a:stretch>
            <a:fillRect/>
          </a:stretch>
        </p:blipFill>
        <p:spPr bwMode="auto">
          <a:xfrm>
            <a:off x="1219200" y="3932238"/>
            <a:ext cx="11852275" cy="287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LRU Algorithm (Cont.)</a:t>
            </a:r>
          </a:p>
        </p:txBody>
      </p:sp>
      <p:sp>
        <p:nvSpPr>
          <p:cNvPr id="41987" name="Rectangle 3"/>
          <p:cNvSpPr>
            <a:spLocks noGrp="1" noChangeArrowheads="1"/>
          </p:cNvSpPr>
          <p:nvPr>
            <p:ph type="body" idx="1"/>
          </p:nvPr>
        </p:nvSpPr>
        <p:spPr>
          <a:xfrm>
            <a:off x="1209675" y="1644650"/>
            <a:ext cx="11482388" cy="6040438"/>
          </a:xfrm>
        </p:spPr>
        <p:txBody>
          <a:bodyPr/>
          <a:lstStyle/>
          <a:p>
            <a:r>
              <a:rPr lang="en-US" smtClean="0"/>
              <a:t>Counter implementation</a:t>
            </a:r>
          </a:p>
          <a:p>
            <a:pPr lvl="1"/>
            <a:r>
              <a:rPr lang="en-US" smtClean="0"/>
              <a:t>Every page entry has a counter; every time page is referenced through this entry, copy the clock into the counter</a:t>
            </a:r>
          </a:p>
          <a:p>
            <a:pPr lvl="1"/>
            <a:r>
              <a:rPr lang="en-US" smtClean="0"/>
              <a:t>When a page needs to be changed, look at the counters to find smallest value</a:t>
            </a:r>
          </a:p>
          <a:p>
            <a:pPr lvl="2"/>
            <a:r>
              <a:rPr lang="en-US" smtClean="0"/>
              <a:t>Search through table needed</a:t>
            </a:r>
          </a:p>
          <a:p>
            <a:r>
              <a:rPr lang="en-US" smtClean="0"/>
              <a:t>Stack implementation</a:t>
            </a:r>
          </a:p>
          <a:p>
            <a:pPr lvl="1"/>
            <a:r>
              <a:rPr lang="en-US" smtClean="0"/>
              <a:t>Keep a stack of page numbers in a double link form:</a:t>
            </a:r>
          </a:p>
          <a:p>
            <a:pPr lvl="1"/>
            <a:r>
              <a:rPr lang="en-US" smtClean="0"/>
              <a:t>Page referenced:</a:t>
            </a:r>
          </a:p>
          <a:p>
            <a:pPr lvl="2"/>
            <a:r>
              <a:rPr lang="en-US" smtClean="0"/>
              <a:t>move it to the top</a:t>
            </a:r>
          </a:p>
          <a:p>
            <a:pPr lvl="2"/>
            <a:r>
              <a:rPr lang="en-US" smtClean="0"/>
              <a:t>requires 6 pointers to be changed</a:t>
            </a:r>
          </a:p>
          <a:p>
            <a:pPr lvl="1"/>
            <a:r>
              <a:rPr lang="en-US" smtClean="0"/>
              <a:t>But each update more expensive</a:t>
            </a:r>
          </a:p>
          <a:p>
            <a:pPr lvl="1"/>
            <a:r>
              <a:rPr lang="en-US" smtClean="0"/>
              <a:t>No search for replacement</a:t>
            </a:r>
          </a:p>
          <a:p>
            <a:r>
              <a:rPr lang="en-US" smtClean="0"/>
              <a:t>LRU and OPT are cases of </a:t>
            </a:r>
            <a:r>
              <a:rPr lang="en-US" b="1" smtClean="0">
                <a:solidFill>
                  <a:srgbClr val="3366FF"/>
                </a:solidFill>
              </a:rPr>
              <a:t>stack algorithms </a:t>
            </a:r>
            <a:r>
              <a:rPr lang="en-US" smtClean="0"/>
              <a:t>that don’t have Belady’s Anomaly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90675" y="407988"/>
            <a:ext cx="11439525" cy="768350"/>
          </a:xfrm>
        </p:spPr>
        <p:txBody>
          <a:bodyPr/>
          <a:lstStyle/>
          <a:p>
            <a:pPr eaLnBrk="1" hangingPunct="1"/>
            <a:r>
              <a:rPr lang="en-US" sz="4000" smtClean="0"/>
              <a:t>Use Of A Stack to Record The </a:t>
            </a:r>
            <a:br>
              <a:rPr lang="en-US" sz="4000" smtClean="0"/>
            </a:br>
            <a:r>
              <a:rPr lang="en-US" sz="4000" smtClean="0"/>
              <a:t>Most Recent Page References</a:t>
            </a:r>
          </a:p>
        </p:txBody>
      </p:sp>
      <p:pic>
        <p:nvPicPr>
          <p:cNvPr id="43011" name="Picture 4" descr="9"/>
          <p:cNvPicPr>
            <a:picLocks noChangeAspect="1" noChangeArrowheads="1"/>
          </p:cNvPicPr>
          <p:nvPr/>
        </p:nvPicPr>
        <p:blipFill>
          <a:blip r:embed="rId3"/>
          <a:srcRect/>
          <a:stretch>
            <a:fillRect/>
          </a:stretch>
        </p:blipFill>
        <p:spPr bwMode="auto">
          <a:xfrm>
            <a:off x="2060575" y="1585913"/>
            <a:ext cx="9655175" cy="5934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Background</a:t>
            </a:r>
          </a:p>
        </p:txBody>
      </p:sp>
      <p:sp>
        <p:nvSpPr>
          <p:cNvPr id="7171" name="Rectangle 3"/>
          <p:cNvSpPr>
            <a:spLocks noGrp="1" noChangeArrowheads="1"/>
          </p:cNvSpPr>
          <p:nvPr>
            <p:ph type="body" idx="1"/>
          </p:nvPr>
        </p:nvSpPr>
        <p:spPr>
          <a:xfrm>
            <a:off x="1217613" y="1644650"/>
            <a:ext cx="11498262" cy="6040438"/>
          </a:xfrm>
        </p:spPr>
        <p:txBody>
          <a:bodyPr/>
          <a:lstStyle/>
          <a:p>
            <a:r>
              <a:rPr lang="en-US" smtClean="0"/>
              <a:t>Code needs to be in memory to execute, but entire program rarely used</a:t>
            </a:r>
          </a:p>
          <a:p>
            <a:pPr lvl="1"/>
            <a:r>
              <a:rPr lang="en-US" smtClean="0"/>
              <a:t>Error code, unusual routines, large data structures</a:t>
            </a:r>
          </a:p>
          <a:p>
            <a:r>
              <a:rPr lang="en-US" smtClean="0"/>
              <a:t>Entire program code not needed at same time</a:t>
            </a:r>
          </a:p>
          <a:p>
            <a:r>
              <a:rPr lang="en-US" smtClean="0"/>
              <a:t>Consider ability to execute partially-loaded program</a:t>
            </a:r>
          </a:p>
          <a:p>
            <a:pPr lvl="1"/>
            <a:r>
              <a:rPr lang="en-US" smtClean="0"/>
              <a:t>Program no longer constrained by limits of physical memory</a:t>
            </a:r>
          </a:p>
          <a:p>
            <a:pPr lvl="1"/>
            <a:r>
              <a:rPr lang="en-US" smtClean="0"/>
              <a:t>Program and programs could be larger than physical memory</a:t>
            </a:r>
          </a:p>
          <a:p>
            <a:pPr lvl="1"/>
            <a:endParaRPr lang="en-US"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371600" y="369888"/>
            <a:ext cx="11658600" cy="768350"/>
          </a:xfrm>
        </p:spPr>
        <p:txBody>
          <a:bodyPr/>
          <a:lstStyle/>
          <a:p>
            <a:pPr eaLnBrk="1" hangingPunct="1"/>
            <a:r>
              <a:rPr lang="en-US" smtClean="0"/>
              <a:t>LRU Approximation Algorithms</a:t>
            </a:r>
          </a:p>
        </p:txBody>
      </p:sp>
      <p:sp>
        <p:nvSpPr>
          <p:cNvPr id="44035" name="Rectangle 3"/>
          <p:cNvSpPr>
            <a:spLocks noGrp="1" noChangeArrowheads="1"/>
          </p:cNvSpPr>
          <p:nvPr>
            <p:ph type="body" idx="1"/>
          </p:nvPr>
        </p:nvSpPr>
        <p:spPr>
          <a:xfrm>
            <a:off x="1627188" y="1512888"/>
            <a:ext cx="11055350" cy="6862762"/>
          </a:xfrm>
        </p:spPr>
        <p:txBody>
          <a:bodyPr/>
          <a:lstStyle/>
          <a:p>
            <a:r>
              <a:rPr lang="en-US" dirty="0" smtClean="0"/>
              <a:t>LRU needs special hardware and still slow</a:t>
            </a:r>
          </a:p>
          <a:p>
            <a:r>
              <a:rPr lang="en-US" b="1" dirty="0" smtClean="0">
                <a:solidFill>
                  <a:srgbClr val="3366FF"/>
                </a:solidFill>
              </a:rPr>
              <a:t>Reference bit</a:t>
            </a:r>
          </a:p>
          <a:p>
            <a:pPr lvl="1"/>
            <a:r>
              <a:rPr lang="en-US" dirty="0" smtClean="0"/>
              <a:t>With each page associate a bit, initially = 0</a:t>
            </a:r>
          </a:p>
          <a:p>
            <a:pPr lvl="1"/>
            <a:r>
              <a:rPr lang="en-US" dirty="0" smtClean="0"/>
              <a:t>When page is referenced bit set to 1</a:t>
            </a:r>
          </a:p>
          <a:p>
            <a:pPr lvl="1"/>
            <a:r>
              <a:rPr lang="en-US" dirty="0" smtClean="0"/>
              <a:t>Replace any with reference bit = 0 (if one exists)</a:t>
            </a:r>
          </a:p>
          <a:p>
            <a:pPr lvl="2"/>
            <a:r>
              <a:rPr lang="en-US" dirty="0" smtClean="0"/>
              <a:t>We do not know the order, however</a:t>
            </a:r>
            <a:endParaRPr lang="en-US" sz="1100" dirty="0" smtClean="0"/>
          </a:p>
          <a:p>
            <a:r>
              <a:rPr lang="en-US" b="1" dirty="0" smtClean="0">
                <a:solidFill>
                  <a:srgbClr val="3366FF"/>
                </a:solidFill>
              </a:rPr>
              <a:t>Additional Reference Bits Algorithm:</a:t>
            </a:r>
          </a:p>
          <a:p>
            <a:pPr lvl="1"/>
            <a:r>
              <a:rPr lang="en-US" b="1" dirty="0" smtClean="0">
                <a:solidFill>
                  <a:srgbClr val="3366FF"/>
                </a:solidFill>
              </a:rPr>
              <a:t>8 bit byte used, at regular intervals OS shifts the Reference bit for each page to right  by 1 bit. 00000000- LRU 11111111 . i.e. a page used at least once in each period.</a:t>
            </a:r>
          </a:p>
          <a:p>
            <a:r>
              <a:rPr lang="en-US" b="1" dirty="0" smtClean="0">
                <a:solidFill>
                  <a:srgbClr val="3366FF"/>
                </a:solidFill>
              </a:rPr>
              <a:t>Second-chance algorithm</a:t>
            </a:r>
          </a:p>
          <a:p>
            <a:pPr lvl="1"/>
            <a:r>
              <a:rPr lang="en-US" dirty="0" smtClean="0"/>
              <a:t>Generally FIFO, plus hardware-provided reference bit</a:t>
            </a:r>
          </a:p>
          <a:p>
            <a:pPr lvl="1"/>
            <a:r>
              <a:rPr lang="en-US" dirty="0" smtClean="0"/>
              <a:t>Clock replacement</a:t>
            </a:r>
          </a:p>
          <a:p>
            <a:pPr lvl="1"/>
            <a:r>
              <a:rPr lang="en-US" dirty="0" smtClean="0"/>
              <a:t>If page to be replaced has </a:t>
            </a:r>
          </a:p>
          <a:p>
            <a:pPr lvl="2"/>
            <a:r>
              <a:rPr lang="en-US" dirty="0" smtClean="0"/>
              <a:t>Reference bit = 0 -&gt; replace it</a:t>
            </a:r>
          </a:p>
          <a:p>
            <a:pPr lvl="2"/>
            <a:r>
              <a:rPr lang="en-US" dirty="0" smtClean="0"/>
              <a:t>reference bit = 1 then:</a:t>
            </a:r>
          </a:p>
          <a:p>
            <a:pPr lvl="3"/>
            <a:r>
              <a:rPr lang="en-US" dirty="0" smtClean="0"/>
              <a:t>set reference bit 0, leave page in memory</a:t>
            </a:r>
          </a:p>
          <a:p>
            <a:pPr lvl="3"/>
            <a:r>
              <a:rPr lang="en-US" dirty="0" smtClean="0"/>
              <a:t>replace next page, subject to same rules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28688" y="50800"/>
            <a:ext cx="12401550" cy="1125538"/>
          </a:xfrm>
        </p:spPr>
        <p:txBody>
          <a:bodyPr/>
          <a:lstStyle/>
          <a:p>
            <a:pPr eaLnBrk="1" hangingPunct="1"/>
            <a:r>
              <a:rPr lang="en-US" sz="2900" smtClean="0"/>
              <a:t>Second-Chance (clock) Page-Replacement Algorithm</a:t>
            </a:r>
          </a:p>
        </p:txBody>
      </p:sp>
      <p:pic>
        <p:nvPicPr>
          <p:cNvPr id="45059" name="Picture 5"/>
          <p:cNvPicPr>
            <a:picLocks noChangeAspect="1" noChangeArrowheads="1"/>
          </p:cNvPicPr>
          <p:nvPr/>
        </p:nvPicPr>
        <p:blipFill>
          <a:blip r:embed="rId3"/>
          <a:srcRect/>
          <a:stretch>
            <a:fillRect/>
          </a:stretch>
        </p:blipFill>
        <p:spPr bwMode="auto">
          <a:xfrm>
            <a:off x="2565400" y="1714500"/>
            <a:ext cx="8845550" cy="631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smtClean="0"/>
              <a:t>Enhanced Second Chance Algorithm:</a:t>
            </a:r>
          </a:p>
          <a:p>
            <a:pPr lvl="1"/>
            <a:r>
              <a:rPr lang="en-US" dirty="0" smtClean="0"/>
              <a:t>Considering two bits Reference Bit and Modify Bit. So 4 cases:</a:t>
            </a:r>
          </a:p>
          <a:p>
            <a:pPr lvl="2"/>
            <a:r>
              <a:rPr lang="en-US" dirty="0" smtClean="0"/>
              <a:t>(0, 0)– neither recently used nor modified- best page to replace</a:t>
            </a:r>
          </a:p>
          <a:p>
            <a:pPr lvl="2"/>
            <a:r>
              <a:rPr lang="en-US" dirty="0" smtClean="0"/>
              <a:t>(0,1)- not recently used but modified – not quite as good, because the page will need to be written out before replacement.</a:t>
            </a:r>
          </a:p>
          <a:p>
            <a:pPr lvl="2"/>
            <a:r>
              <a:rPr lang="en-US" dirty="0" smtClean="0"/>
              <a:t>(1,0)- recently used but clean- probably will be used again soon.</a:t>
            </a:r>
          </a:p>
          <a:p>
            <a:pPr lvl="2"/>
            <a:r>
              <a:rPr lang="en-US" dirty="0" smtClean="0"/>
              <a:t>(1,1)- recently used and modified- probably will be used again soon and the page will be need to be written out to disk before it can be replaced.</a:t>
            </a:r>
          </a:p>
          <a:p>
            <a:pPr marL="0" indent="0">
              <a:buNone/>
            </a:pPr>
            <a:endParaRPr lang="en-US" dirty="0"/>
          </a:p>
        </p:txBody>
      </p:sp>
    </p:spTree>
    <p:extLst>
      <p:ext uri="{BB962C8B-B14F-4D97-AF65-F5344CB8AC3E}">
        <p14:creationId xmlns:p14="http://schemas.microsoft.com/office/powerpoint/2010/main" val="33870356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Counting Algorithms</a:t>
            </a:r>
          </a:p>
        </p:txBody>
      </p:sp>
      <p:sp>
        <p:nvSpPr>
          <p:cNvPr id="46083" name="Rectangle 3"/>
          <p:cNvSpPr>
            <a:spLocks noGrp="1" noChangeArrowheads="1"/>
          </p:cNvSpPr>
          <p:nvPr>
            <p:ph type="body" idx="1"/>
          </p:nvPr>
        </p:nvSpPr>
        <p:spPr>
          <a:xfrm>
            <a:off x="1241425" y="1709738"/>
            <a:ext cx="11549063" cy="6069012"/>
          </a:xfrm>
        </p:spPr>
        <p:txBody>
          <a:bodyPr/>
          <a:lstStyle/>
          <a:p>
            <a:r>
              <a:rPr lang="en-US" dirty="0" smtClean="0"/>
              <a:t>Keep a counter of the number of references that have been made to each page</a:t>
            </a:r>
          </a:p>
          <a:p>
            <a:pPr lvl="1"/>
            <a:r>
              <a:rPr lang="en-US" dirty="0" smtClean="0"/>
              <a:t>Not common</a:t>
            </a:r>
          </a:p>
          <a:p>
            <a:pPr lvl="1"/>
            <a:r>
              <a:rPr lang="en-US" dirty="0" smtClean="0"/>
              <a:t>Expensive</a:t>
            </a:r>
          </a:p>
          <a:p>
            <a:pPr lvl="1"/>
            <a:r>
              <a:rPr lang="en-US" dirty="0" smtClean="0"/>
              <a:t>Not optimal</a:t>
            </a:r>
            <a:br>
              <a:rPr lang="en-US" dirty="0" smtClean="0"/>
            </a:br>
            <a:endParaRPr lang="en-US" dirty="0" smtClean="0"/>
          </a:p>
          <a:p>
            <a:r>
              <a:rPr lang="en-US" b="1" dirty="0" smtClean="0">
                <a:solidFill>
                  <a:srgbClr val="3366FF"/>
                </a:solidFill>
              </a:rPr>
              <a:t>LFU Algorithm</a:t>
            </a:r>
            <a:r>
              <a:rPr lang="en-US" dirty="0" smtClean="0"/>
              <a:t>:  replaces page with smallest count. In case the page is used very heavily in first initial phase and then never used. It still remains in the memory since it will have a huge count. Better to shift the counts right by 1 bit at regular intervals, forming an exponentially decaying average usage count.</a:t>
            </a:r>
            <a:br>
              <a:rPr lang="en-US" dirty="0" smtClean="0"/>
            </a:br>
            <a:endParaRPr lang="en-US" dirty="0" smtClean="0"/>
          </a:p>
          <a:p>
            <a:r>
              <a:rPr lang="en-US" b="1" dirty="0" smtClean="0">
                <a:solidFill>
                  <a:srgbClr val="3366FF"/>
                </a:solidFill>
              </a:rPr>
              <a:t>MFU Algorithm</a:t>
            </a:r>
            <a:r>
              <a:rPr lang="en-US" dirty="0" smtClean="0"/>
              <a:t>: based on the argument that the page with the smallest count was probably just brought in and has yet to be used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Page-Buffering Algorithms</a:t>
            </a:r>
          </a:p>
        </p:txBody>
      </p:sp>
      <p:sp>
        <p:nvSpPr>
          <p:cNvPr id="47107" name="Content Placeholder 2"/>
          <p:cNvSpPr>
            <a:spLocks noGrp="1"/>
          </p:cNvSpPr>
          <p:nvPr>
            <p:ph idx="1"/>
          </p:nvPr>
        </p:nvSpPr>
        <p:spPr/>
        <p:txBody>
          <a:bodyPr/>
          <a:lstStyle/>
          <a:p>
            <a:r>
              <a:rPr lang="en-US" smtClean="0"/>
              <a:t>Keep a pool of free frames, always</a:t>
            </a:r>
          </a:p>
          <a:p>
            <a:pPr lvl="1"/>
            <a:r>
              <a:rPr lang="en-US" smtClean="0"/>
              <a:t>Then frame available when needed, not found at fault time</a:t>
            </a:r>
          </a:p>
          <a:p>
            <a:pPr lvl="1"/>
            <a:r>
              <a:rPr lang="en-US" smtClean="0"/>
              <a:t>Read page into free frame and select victim to evict and add to free pool</a:t>
            </a:r>
          </a:p>
          <a:p>
            <a:pPr lvl="1"/>
            <a:r>
              <a:rPr lang="en-US" smtClean="0"/>
              <a:t>When convenient, evict victim</a:t>
            </a:r>
          </a:p>
          <a:p>
            <a:r>
              <a:rPr lang="en-US" smtClean="0"/>
              <a:t>Possibly, keep list of modified pages</a:t>
            </a:r>
          </a:p>
          <a:p>
            <a:pPr lvl="1"/>
            <a:r>
              <a:rPr lang="en-US" smtClean="0"/>
              <a:t>When backing store otherwise idle, write pages there and set to non-dirty</a:t>
            </a:r>
          </a:p>
          <a:p>
            <a:r>
              <a:rPr lang="en-US" smtClean="0"/>
              <a:t>Possibly, keep free frame contents intact and note what is in them</a:t>
            </a:r>
          </a:p>
          <a:p>
            <a:pPr lvl="1"/>
            <a:r>
              <a:rPr lang="en-US" smtClean="0"/>
              <a:t>If referenced again before reused, no need to load contents again from disk</a:t>
            </a:r>
          </a:p>
          <a:p>
            <a:pPr lvl="1"/>
            <a:r>
              <a:rPr lang="en-US" smtClean="0"/>
              <a:t>Generally useful to reduce penalty if wrong victim frame selected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Applications and Page Replacement</a:t>
            </a:r>
          </a:p>
        </p:txBody>
      </p:sp>
      <p:sp>
        <p:nvSpPr>
          <p:cNvPr id="48131" name="Content Placeholder 2"/>
          <p:cNvSpPr>
            <a:spLocks noGrp="1"/>
          </p:cNvSpPr>
          <p:nvPr>
            <p:ph idx="1"/>
          </p:nvPr>
        </p:nvSpPr>
        <p:spPr/>
        <p:txBody>
          <a:bodyPr/>
          <a:lstStyle/>
          <a:p>
            <a:r>
              <a:rPr lang="en-US" smtClean="0"/>
              <a:t>All of these algorithms have OS guessing about future page access</a:t>
            </a:r>
          </a:p>
          <a:p>
            <a:r>
              <a:rPr lang="en-US" smtClean="0"/>
              <a:t>Some applications have better knowledge – i.e. databases</a:t>
            </a:r>
          </a:p>
          <a:p>
            <a:r>
              <a:rPr lang="en-US" smtClean="0"/>
              <a:t>Memory intensive applications can cause double buffering</a:t>
            </a:r>
          </a:p>
          <a:p>
            <a:pPr lvl="1"/>
            <a:r>
              <a:rPr lang="en-US" smtClean="0"/>
              <a:t>OS keeps copy of page in memory as I/O buffer</a:t>
            </a:r>
          </a:p>
          <a:p>
            <a:pPr lvl="1"/>
            <a:r>
              <a:rPr lang="en-US" smtClean="0"/>
              <a:t>Application keeps page in memory for its own work</a:t>
            </a:r>
          </a:p>
          <a:p>
            <a:r>
              <a:rPr lang="en-US" smtClean="0"/>
              <a:t>Operating system can given direct access to the disk, getting out of the way of the applications</a:t>
            </a:r>
          </a:p>
          <a:p>
            <a:pPr lvl="1"/>
            <a:r>
              <a:rPr lang="en-US" b="1" smtClean="0"/>
              <a:t>Raw disk </a:t>
            </a:r>
            <a:r>
              <a:rPr lang="en-US" smtClean="0"/>
              <a:t>mode</a:t>
            </a:r>
          </a:p>
          <a:p>
            <a:r>
              <a:rPr lang="en-US" smtClean="0"/>
              <a:t>Bypasses buffering, locking, etc</a:t>
            </a:r>
          </a:p>
          <a:p>
            <a:endParaRPr lang="en-US" smtClean="0"/>
          </a:p>
          <a:p>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212850" y="369888"/>
            <a:ext cx="11817350" cy="768350"/>
          </a:xfrm>
        </p:spPr>
        <p:txBody>
          <a:bodyPr/>
          <a:lstStyle/>
          <a:p>
            <a:pPr eaLnBrk="1" hangingPunct="1"/>
            <a:r>
              <a:rPr lang="en-US" smtClean="0"/>
              <a:t>Allocation of Frames</a:t>
            </a:r>
          </a:p>
        </p:txBody>
      </p:sp>
      <p:sp>
        <p:nvSpPr>
          <p:cNvPr id="49155" name="Rectangle 3"/>
          <p:cNvSpPr>
            <a:spLocks noGrp="1" noChangeArrowheads="1"/>
          </p:cNvSpPr>
          <p:nvPr>
            <p:ph type="body" idx="1"/>
          </p:nvPr>
        </p:nvSpPr>
        <p:spPr>
          <a:xfrm>
            <a:off x="1241425" y="1900238"/>
            <a:ext cx="11026775" cy="5978525"/>
          </a:xfrm>
        </p:spPr>
        <p:txBody>
          <a:bodyPr/>
          <a:lstStyle/>
          <a:p>
            <a:r>
              <a:rPr lang="en-US" dirty="0" smtClean="0"/>
              <a:t>Each process needs </a:t>
            </a:r>
            <a:r>
              <a:rPr lang="en-US" i="1" dirty="0" smtClean="0"/>
              <a:t>minimum</a:t>
            </a:r>
            <a:r>
              <a:rPr lang="en-US" dirty="0" smtClean="0"/>
              <a:t> number of frames</a:t>
            </a:r>
          </a:p>
          <a:p>
            <a:r>
              <a:rPr lang="en-US" dirty="0" smtClean="0"/>
              <a:t>Example:  IBM 370 – 6 pages to handle SS MOVE instruction:</a:t>
            </a:r>
          </a:p>
          <a:p>
            <a:pPr lvl="1"/>
            <a:r>
              <a:rPr lang="en-US" dirty="0" smtClean="0"/>
              <a:t>instruction is 6 bytes, might span 2 pages</a:t>
            </a:r>
          </a:p>
          <a:p>
            <a:pPr lvl="1"/>
            <a:r>
              <a:rPr lang="en-US" dirty="0" smtClean="0"/>
              <a:t>2 pages to handle </a:t>
            </a:r>
            <a:r>
              <a:rPr lang="en-US" i="1" dirty="0" smtClean="0"/>
              <a:t>from</a:t>
            </a:r>
          </a:p>
          <a:p>
            <a:pPr lvl="1"/>
            <a:r>
              <a:rPr lang="en-US" dirty="0" smtClean="0"/>
              <a:t>2 pages to handle </a:t>
            </a:r>
            <a:r>
              <a:rPr lang="en-US" i="1" dirty="0" smtClean="0"/>
              <a:t>to</a:t>
            </a:r>
          </a:p>
          <a:p>
            <a:r>
              <a:rPr lang="en-US" i="1" dirty="0" smtClean="0"/>
              <a:t>Maximum </a:t>
            </a:r>
            <a:r>
              <a:rPr lang="en-US" dirty="0" smtClean="0"/>
              <a:t>of course is total frames in the system</a:t>
            </a:r>
          </a:p>
          <a:p>
            <a:r>
              <a:rPr lang="en-US" dirty="0" smtClean="0"/>
              <a:t>Indirection to be limited to 16</a:t>
            </a:r>
          </a:p>
          <a:p>
            <a:r>
              <a:rPr lang="en-US" dirty="0" smtClean="0"/>
              <a:t>Minimum number of frames is decided by  architecture and maximum number of frames is defined by the amount of available physical memory.</a:t>
            </a:r>
          </a:p>
          <a:p>
            <a:r>
              <a:rPr lang="en-US" dirty="0" smtClean="0"/>
              <a:t>Two major allocation schemes</a:t>
            </a:r>
          </a:p>
          <a:p>
            <a:pPr lvl="1"/>
            <a:r>
              <a:rPr lang="en-US" dirty="0" smtClean="0"/>
              <a:t>fixed allocation</a:t>
            </a:r>
          </a:p>
          <a:p>
            <a:pPr lvl="1"/>
            <a:r>
              <a:rPr lang="en-US" dirty="0" smtClean="0"/>
              <a:t>priority allocation</a:t>
            </a:r>
          </a:p>
          <a:p>
            <a:r>
              <a:rPr lang="en-US" dirty="0" smtClean="0"/>
              <a:t>Many variations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1108075" y="369888"/>
            <a:ext cx="11922125" cy="768350"/>
          </a:xfrm>
        </p:spPr>
        <p:txBody>
          <a:bodyPr/>
          <a:lstStyle/>
          <a:p>
            <a:pPr eaLnBrk="1" hangingPunct="1"/>
            <a:r>
              <a:rPr lang="en-US" smtClean="0"/>
              <a:t>Fixed Allocation</a:t>
            </a:r>
          </a:p>
        </p:txBody>
      </p:sp>
      <p:sp>
        <p:nvSpPr>
          <p:cNvPr id="1029" name="Rectangle 3"/>
          <p:cNvSpPr>
            <a:spLocks noGrp="1" noChangeArrowheads="1"/>
          </p:cNvSpPr>
          <p:nvPr>
            <p:ph type="body" idx="1"/>
          </p:nvPr>
        </p:nvSpPr>
        <p:spPr>
          <a:xfrm>
            <a:off x="1352550" y="1731963"/>
            <a:ext cx="11328400" cy="5121275"/>
          </a:xfrm>
        </p:spPr>
        <p:txBody>
          <a:bodyPr/>
          <a:lstStyle/>
          <a:p>
            <a:r>
              <a:rPr lang="en-US" dirty="0" smtClean="0"/>
              <a:t>Equal allocation – For example, if there are 100 frames (after allocating frames for the OS) and 5 processes, give each process 20 frames</a:t>
            </a:r>
          </a:p>
          <a:p>
            <a:pPr lvl="1"/>
            <a:r>
              <a:rPr lang="en-US" dirty="0" smtClean="0"/>
              <a:t>Keep some as free frame buffer pool</a:t>
            </a:r>
          </a:p>
          <a:p>
            <a:endParaRPr lang="en-US" sz="1100" dirty="0" smtClean="0"/>
          </a:p>
          <a:p>
            <a:r>
              <a:rPr lang="en-US" dirty="0" smtClean="0"/>
              <a:t>Proportional allocation – Allocate according to the size of process</a:t>
            </a:r>
          </a:p>
          <a:p>
            <a:pPr lvl="1"/>
            <a:r>
              <a:rPr lang="en-US" dirty="0" smtClean="0"/>
              <a:t>Dynamic as degree of multiprogramming, process sizes change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graphicFrame>
        <p:nvGraphicFramePr>
          <p:cNvPr id="1026" name="Object 2"/>
          <p:cNvGraphicFramePr>
            <a:graphicFrameLocks noChangeAspect="1"/>
          </p:cNvGraphicFramePr>
          <p:nvPr/>
        </p:nvGraphicFramePr>
        <p:xfrm>
          <a:off x="2965450" y="4840288"/>
          <a:ext cx="4286250" cy="2149475"/>
        </p:xfrm>
        <a:graphic>
          <a:graphicData uri="http://schemas.openxmlformats.org/presentationml/2006/ole">
            <mc:AlternateContent xmlns:mc="http://schemas.openxmlformats.org/markup-compatibility/2006">
              <mc:Choice xmlns:v="urn:schemas-microsoft-com:vml" Requires="v">
                <p:oleObj spid="_x0000_s1058" name="Equation" r:id="rId4" imgW="2857320" imgH="1612800" progId="Equation.3">
                  <p:embed/>
                </p:oleObj>
              </mc:Choice>
              <mc:Fallback>
                <p:oleObj name="Equation" r:id="rId4" imgW="2857320" imgH="1612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5450" y="4840288"/>
                        <a:ext cx="4286250" cy="214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Line 5"/>
          <p:cNvSpPr>
            <a:spLocks noChangeShapeType="1"/>
          </p:cNvSpPr>
          <p:nvPr/>
        </p:nvSpPr>
        <p:spPr bwMode="auto">
          <a:xfrm>
            <a:off x="2674938" y="5057775"/>
            <a:ext cx="2286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031" name="Line 6"/>
          <p:cNvSpPr>
            <a:spLocks noChangeShapeType="1"/>
          </p:cNvSpPr>
          <p:nvPr/>
        </p:nvSpPr>
        <p:spPr bwMode="auto">
          <a:xfrm>
            <a:off x="2674938" y="5505450"/>
            <a:ext cx="2286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032" name="Line 7"/>
          <p:cNvSpPr>
            <a:spLocks noChangeShapeType="1"/>
          </p:cNvSpPr>
          <p:nvPr/>
        </p:nvSpPr>
        <p:spPr bwMode="auto">
          <a:xfrm>
            <a:off x="2674938" y="6651625"/>
            <a:ext cx="228600" cy="0"/>
          </a:xfrm>
          <a:prstGeom prst="line">
            <a:avLst/>
          </a:prstGeom>
          <a:noFill/>
          <a:ln w="9525">
            <a:solidFill>
              <a:schemeClr val="tx1"/>
            </a:solidFill>
            <a:round/>
            <a:headEnd/>
            <a:tailEnd/>
          </a:ln>
        </p:spPr>
        <p:txBody>
          <a:bodyPr wrap="none" lIns="130622" tIns="65311" rIns="130622" bIns="65311" anchor="ctr"/>
          <a:lstStyle/>
          <a:p>
            <a:endParaRPr lang="en-US"/>
          </a:p>
        </p:txBody>
      </p:sp>
      <p:sp>
        <p:nvSpPr>
          <p:cNvPr id="1033" name="Line 8"/>
          <p:cNvSpPr>
            <a:spLocks noChangeShapeType="1"/>
          </p:cNvSpPr>
          <p:nvPr/>
        </p:nvSpPr>
        <p:spPr bwMode="auto">
          <a:xfrm>
            <a:off x="2663825" y="5940425"/>
            <a:ext cx="228600" cy="0"/>
          </a:xfrm>
          <a:prstGeom prst="line">
            <a:avLst/>
          </a:prstGeom>
          <a:noFill/>
          <a:ln w="9525">
            <a:solidFill>
              <a:schemeClr val="tx1"/>
            </a:solidFill>
            <a:round/>
            <a:headEnd/>
            <a:tailEnd/>
          </a:ln>
        </p:spPr>
        <p:txBody>
          <a:bodyPr wrap="none" lIns="130622" tIns="65311" rIns="130622" bIns="65311" anchor="ctr"/>
          <a:lstStyle/>
          <a:p>
            <a:endParaRPr lang="en-US"/>
          </a:p>
        </p:txBody>
      </p:sp>
      <p:graphicFrame>
        <p:nvGraphicFramePr>
          <p:cNvPr id="1027" name="Object 3"/>
          <p:cNvGraphicFramePr>
            <a:graphicFrameLocks noChangeAspect="1"/>
          </p:cNvGraphicFramePr>
          <p:nvPr/>
        </p:nvGraphicFramePr>
        <p:xfrm>
          <a:off x="9555163" y="4922838"/>
          <a:ext cx="1752600" cy="1912937"/>
        </p:xfrm>
        <a:graphic>
          <a:graphicData uri="http://schemas.openxmlformats.org/presentationml/2006/ole">
            <mc:AlternateContent xmlns:mc="http://schemas.openxmlformats.org/markup-compatibility/2006">
              <mc:Choice xmlns:v="urn:schemas-microsoft-com:vml" Requires="v">
                <p:oleObj spid="_x0000_s1059" name="Equation" r:id="rId6" imgW="1168400" imgH="1435100" progId="Equation.3">
                  <p:embed/>
                </p:oleObj>
              </mc:Choice>
              <mc:Fallback>
                <p:oleObj name="Equation" r:id="rId6" imgW="1168400" imgH="14351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5163" y="4922838"/>
                        <a:ext cx="175260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00163" y="369888"/>
            <a:ext cx="11730037" cy="768350"/>
          </a:xfrm>
        </p:spPr>
        <p:txBody>
          <a:bodyPr/>
          <a:lstStyle/>
          <a:p>
            <a:pPr eaLnBrk="1" hangingPunct="1"/>
            <a:r>
              <a:rPr lang="en-US" smtClean="0"/>
              <a:t>Priority Allocation</a:t>
            </a:r>
          </a:p>
        </p:txBody>
      </p:sp>
      <p:sp>
        <p:nvSpPr>
          <p:cNvPr id="50179" name="Rectangle 3"/>
          <p:cNvSpPr>
            <a:spLocks noGrp="1" noChangeArrowheads="1"/>
          </p:cNvSpPr>
          <p:nvPr>
            <p:ph type="body" idx="1"/>
          </p:nvPr>
        </p:nvSpPr>
        <p:spPr>
          <a:xfrm>
            <a:off x="1209675" y="1739900"/>
            <a:ext cx="11537950" cy="5859463"/>
          </a:xfrm>
        </p:spPr>
        <p:txBody>
          <a:bodyPr/>
          <a:lstStyle/>
          <a:p>
            <a:r>
              <a:rPr lang="en-US" smtClean="0"/>
              <a:t>Use a proportional allocation scheme using priorities rather than size</a:t>
            </a:r>
            <a:br>
              <a:rPr lang="en-US" smtClean="0"/>
            </a:br>
            <a:endParaRPr lang="en-US" smtClean="0"/>
          </a:p>
          <a:p>
            <a:r>
              <a:rPr lang="en-US" smtClean="0"/>
              <a:t>If process </a:t>
            </a:r>
            <a:r>
              <a:rPr lang="en-US" i="1" smtClean="0"/>
              <a:t>P</a:t>
            </a:r>
            <a:r>
              <a:rPr lang="en-US" i="1" baseline="-25000" smtClean="0"/>
              <a:t>i</a:t>
            </a:r>
            <a:r>
              <a:rPr lang="en-US" smtClean="0"/>
              <a:t> generates a page fault,</a:t>
            </a:r>
          </a:p>
          <a:p>
            <a:pPr lvl="1"/>
            <a:r>
              <a:rPr lang="en-US" smtClean="0"/>
              <a:t>select for replacement one of its frames</a:t>
            </a:r>
          </a:p>
          <a:p>
            <a:pPr lvl="1"/>
            <a:r>
              <a:rPr lang="en-US" smtClean="0"/>
              <a:t>select for replacement a frame from a process with lower priority number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46225" y="369888"/>
            <a:ext cx="11483975" cy="768350"/>
          </a:xfrm>
        </p:spPr>
        <p:txBody>
          <a:bodyPr/>
          <a:lstStyle/>
          <a:p>
            <a:pPr eaLnBrk="1" hangingPunct="1"/>
            <a:r>
              <a:rPr lang="en-US" smtClean="0"/>
              <a:t>Global vs. Local Allocation</a:t>
            </a:r>
          </a:p>
        </p:txBody>
      </p:sp>
      <p:sp>
        <p:nvSpPr>
          <p:cNvPr id="51203" name="Rectangle 3"/>
          <p:cNvSpPr>
            <a:spLocks noGrp="1" noChangeArrowheads="1"/>
          </p:cNvSpPr>
          <p:nvPr>
            <p:ph type="body" idx="1"/>
          </p:nvPr>
        </p:nvSpPr>
        <p:spPr>
          <a:xfrm>
            <a:off x="1241425" y="1843088"/>
            <a:ext cx="11410950" cy="5961062"/>
          </a:xfrm>
        </p:spPr>
        <p:txBody>
          <a:bodyPr/>
          <a:lstStyle/>
          <a:p>
            <a:r>
              <a:rPr lang="en-US" b="1" smtClean="0">
                <a:solidFill>
                  <a:srgbClr val="3366FF"/>
                </a:solidFill>
              </a:rPr>
              <a:t>Global replacement</a:t>
            </a:r>
            <a:r>
              <a:rPr lang="en-US" smtClean="0">
                <a:solidFill>
                  <a:srgbClr val="3366FF"/>
                </a:solidFill>
              </a:rPr>
              <a:t> </a:t>
            </a:r>
            <a:r>
              <a:rPr lang="en-US" smtClean="0"/>
              <a:t>– process selects a replacement frame from the set of all frames; one process can take a frame from another</a:t>
            </a:r>
          </a:p>
          <a:p>
            <a:pPr lvl="1"/>
            <a:r>
              <a:rPr lang="en-US" smtClean="0"/>
              <a:t>But then process execution time can vary greatly</a:t>
            </a:r>
          </a:p>
          <a:p>
            <a:pPr lvl="1"/>
            <a:r>
              <a:rPr lang="en-US" smtClean="0"/>
              <a:t>But greater throughput so more common</a:t>
            </a:r>
          </a:p>
          <a:p>
            <a:pPr>
              <a:buFont typeface="Monotype Sorts" charset="2"/>
              <a:buNone/>
            </a:pPr>
            <a:endParaRPr lang="en-US" smtClean="0"/>
          </a:p>
          <a:p>
            <a:r>
              <a:rPr lang="en-US" b="1" smtClean="0">
                <a:solidFill>
                  <a:srgbClr val="3366FF"/>
                </a:solidFill>
              </a:rPr>
              <a:t>Local replacement</a:t>
            </a:r>
            <a:r>
              <a:rPr lang="en-US" smtClean="0">
                <a:solidFill>
                  <a:srgbClr val="3366FF"/>
                </a:solidFill>
              </a:rPr>
              <a:t> </a:t>
            </a:r>
            <a:r>
              <a:rPr lang="en-US" smtClean="0"/>
              <a:t>– each process selects from only its own set of allocated frames</a:t>
            </a:r>
          </a:p>
          <a:p>
            <a:pPr lvl="1"/>
            <a:r>
              <a:rPr lang="en-US" smtClean="0"/>
              <a:t>More consistent per-process performance</a:t>
            </a:r>
          </a:p>
          <a:p>
            <a:pPr lvl="1"/>
            <a:r>
              <a:rPr lang="en-US" smtClean="0"/>
              <a:t>But possibly underutilized memory</a:t>
            </a:r>
          </a:p>
          <a:p>
            <a:pPr lvl="1"/>
            <a:endParaRPr lang="en-US" smtClean="0"/>
          </a:p>
          <a:p>
            <a:pPr lvl="1"/>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Background</a:t>
            </a:r>
          </a:p>
        </p:txBody>
      </p:sp>
      <p:sp>
        <p:nvSpPr>
          <p:cNvPr id="8195" name="Rectangle 3"/>
          <p:cNvSpPr>
            <a:spLocks noGrp="1" noChangeArrowheads="1"/>
          </p:cNvSpPr>
          <p:nvPr>
            <p:ph type="body" idx="1"/>
          </p:nvPr>
        </p:nvSpPr>
        <p:spPr>
          <a:xfrm>
            <a:off x="1217613" y="1644650"/>
            <a:ext cx="11498262" cy="6040438"/>
          </a:xfrm>
        </p:spPr>
        <p:txBody>
          <a:bodyPr/>
          <a:lstStyle/>
          <a:p>
            <a:r>
              <a:rPr lang="en-US" b="1" smtClean="0">
                <a:solidFill>
                  <a:srgbClr val="3366FF"/>
                </a:solidFill>
              </a:rPr>
              <a:t>Virtual memory</a:t>
            </a:r>
            <a:r>
              <a:rPr lang="en-US" smtClean="0">
                <a:solidFill>
                  <a:srgbClr val="3366FF"/>
                </a:solidFill>
              </a:rPr>
              <a:t> </a:t>
            </a:r>
            <a:r>
              <a:rPr lang="en-US" smtClean="0"/>
              <a:t>– separation of user logical memory from physical memory</a:t>
            </a:r>
          </a:p>
          <a:p>
            <a:pPr lvl="1"/>
            <a:r>
              <a:rPr lang="en-US" smtClean="0"/>
              <a:t>Only part of the program needs to be in memory for execution</a:t>
            </a:r>
          </a:p>
          <a:p>
            <a:pPr lvl="1"/>
            <a:r>
              <a:rPr lang="en-US" smtClean="0"/>
              <a:t>Logical address space can therefore be much larger than physical address space</a:t>
            </a:r>
          </a:p>
          <a:p>
            <a:pPr lvl="1"/>
            <a:r>
              <a:rPr lang="en-US" smtClean="0"/>
              <a:t>Allows address spaces to be shared by several processes</a:t>
            </a:r>
          </a:p>
          <a:p>
            <a:pPr lvl="1"/>
            <a:r>
              <a:rPr lang="en-US" smtClean="0"/>
              <a:t>Allows for more efficient process creation</a:t>
            </a:r>
          </a:p>
          <a:p>
            <a:pPr lvl="1"/>
            <a:r>
              <a:rPr lang="en-US" smtClean="0"/>
              <a:t>More programs running concurrently</a:t>
            </a:r>
          </a:p>
          <a:p>
            <a:pPr lvl="1"/>
            <a:r>
              <a:rPr lang="en-US" smtClean="0"/>
              <a:t>Less I/O needed to load or swap processes</a:t>
            </a:r>
            <a:br>
              <a:rPr lang="en-US" smtClean="0"/>
            </a:br>
            <a:endParaRPr lang="en-US" smtClean="0"/>
          </a:p>
          <a:p>
            <a:r>
              <a:rPr lang="en-US" smtClean="0"/>
              <a:t>Virtual memory can be implemented via:</a:t>
            </a:r>
          </a:p>
          <a:p>
            <a:pPr lvl="1"/>
            <a:r>
              <a:rPr lang="en-US" smtClean="0"/>
              <a:t>Demand paging </a:t>
            </a:r>
          </a:p>
          <a:p>
            <a:pPr lvl="1"/>
            <a:r>
              <a:rPr lang="en-US" smtClean="0"/>
              <a:t>Demand segmentation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Non-Uniform Memory Access</a:t>
            </a:r>
          </a:p>
        </p:txBody>
      </p:sp>
      <p:sp>
        <p:nvSpPr>
          <p:cNvPr id="52227" name="Content Placeholder 2"/>
          <p:cNvSpPr>
            <a:spLocks noGrp="1"/>
          </p:cNvSpPr>
          <p:nvPr>
            <p:ph idx="1"/>
          </p:nvPr>
        </p:nvSpPr>
        <p:spPr/>
        <p:txBody>
          <a:bodyPr/>
          <a:lstStyle/>
          <a:p>
            <a:r>
              <a:rPr lang="en-US" smtClean="0"/>
              <a:t>So far all memory accessed equally</a:t>
            </a:r>
          </a:p>
          <a:p>
            <a:r>
              <a:rPr lang="en-US" smtClean="0"/>
              <a:t>Many systems are NUMA – speed of access to memory varies</a:t>
            </a:r>
          </a:p>
          <a:p>
            <a:pPr lvl="1"/>
            <a:r>
              <a:rPr lang="en-US" smtClean="0"/>
              <a:t>Consider system boards containing CPUs and memory, interconnected over a system bus</a:t>
            </a:r>
          </a:p>
          <a:p>
            <a:r>
              <a:rPr lang="en-US" smtClean="0"/>
              <a:t>Optimal performance comes from allocating memory “close to” the CPU on which the thread is scheduled</a:t>
            </a:r>
          </a:p>
          <a:p>
            <a:pPr lvl="1"/>
            <a:r>
              <a:rPr lang="en-US" smtClean="0"/>
              <a:t>And modifying the scheduler to schedule the thread on the same system board when possible</a:t>
            </a:r>
          </a:p>
          <a:p>
            <a:pPr lvl="1"/>
            <a:r>
              <a:rPr lang="en-US" smtClean="0"/>
              <a:t>Solved by Solaris by creating </a:t>
            </a:r>
            <a:r>
              <a:rPr lang="en-US" b="1" smtClean="0">
                <a:solidFill>
                  <a:srgbClr val="3366FF"/>
                </a:solidFill>
              </a:rPr>
              <a:t>lgroups </a:t>
            </a:r>
          </a:p>
          <a:p>
            <a:pPr lvl="2"/>
            <a:r>
              <a:rPr lang="en-US" smtClean="0"/>
              <a:t>Structure to track CPU / Memory low latency groups</a:t>
            </a:r>
          </a:p>
          <a:p>
            <a:pPr lvl="2"/>
            <a:r>
              <a:rPr lang="en-US" smtClean="0"/>
              <a:t>Used my schedule and pager</a:t>
            </a:r>
          </a:p>
          <a:p>
            <a:pPr lvl="2"/>
            <a:r>
              <a:rPr lang="en-US" smtClean="0"/>
              <a:t>When possible schedule all threads of a process and allocate all memory for that process within the lgroup</a:t>
            </a:r>
          </a:p>
          <a:p>
            <a:endParaRPr lang="en-US"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Thrashing</a:t>
            </a:r>
          </a:p>
        </p:txBody>
      </p:sp>
      <p:sp>
        <p:nvSpPr>
          <p:cNvPr id="53251" name="Rectangle 3"/>
          <p:cNvSpPr>
            <a:spLocks noGrp="1" noChangeArrowheads="1"/>
          </p:cNvSpPr>
          <p:nvPr>
            <p:ph type="body" idx="1"/>
          </p:nvPr>
        </p:nvSpPr>
        <p:spPr>
          <a:xfrm>
            <a:off x="1219200" y="1881188"/>
            <a:ext cx="11596688" cy="5978525"/>
          </a:xfrm>
        </p:spPr>
        <p:txBody>
          <a:bodyPr/>
          <a:lstStyle/>
          <a:p>
            <a:r>
              <a:rPr lang="en-US" dirty="0" smtClean="0"/>
              <a:t>Number of frames allocated to a low priority process is equal to or more than the minimum number required by the computer architecture.</a:t>
            </a:r>
          </a:p>
          <a:p>
            <a:r>
              <a:rPr lang="en-US" dirty="0" smtClean="0"/>
              <a:t>If a low priority process does not have “enough” pages, the page-fault rate is very high</a:t>
            </a:r>
          </a:p>
          <a:p>
            <a:pPr lvl="1"/>
            <a:r>
              <a:rPr lang="en-US" dirty="0" smtClean="0"/>
              <a:t>Page fault to get page</a:t>
            </a:r>
          </a:p>
          <a:p>
            <a:pPr lvl="1"/>
            <a:r>
              <a:rPr lang="en-US" dirty="0" smtClean="0"/>
              <a:t>Replace existing frame</a:t>
            </a:r>
          </a:p>
          <a:p>
            <a:pPr lvl="1"/>
            <a:r>
              <a:rPr lang="en-US" dirty="0" smtClean="0"/>
              <a:t>But quickly need replaced frame back</a:t>
            </a:r>
          </a:p>
          <a:p>
            <a:pPr lvl="1"/>
            <a:r>
              <a:rPr lang="en-US" dirty="0" smtClean="0"/>
              <a:t>This leads to:</a:t>
            </a:r>
          </a:p>
          <a:p>
            <a:pPr lvl="2"/>
            <a:r>
              <a:rPr lang="en-US" dirty="0" smtClean="0"/>
              <a:t>Low CPU utilization</a:t>
            </a:r>
          </a:p>
          <a:p>
            <a:pPr lvl="2"/>
            <a:r>
              <a:rPr lang="en-US" dirty="0" smtClean="0"/>
              <a:t>Operating system thinking that it needs to increase the degree of multiprogramming</a:t>
            </a:r>
          </a:p>
          <a:p>
            <a:pPr lvl="2"/>
            <a:r>
              <a:rPr lang="en-US" dirty="0" smtClean="0"/>
              <a:t>Another process added to the system</a:t>
            </a:r>
            <a:br>
              <a:rPr lang="en-US" dirty="0" smtClean="0"/>
            </a:br>
            <a:endParaRPr lang="en-US" dirty="0" smtClean="0"/>
          </a:p>
          <a:p>
            <a:r>
              <a:rPr lang="en-US" b="1" dirty="0" smtClean="0">
                <a:solidFill>
                  <a:srgbClr val="3366FF"/>
                </a:solidFill>
              </a:rPr>
              <a:t>Thrashing</a:t>
            </a:r>
            <a:r>
              <a:rPr lang="en-US" dirty="0" smtClean="0">
                <a:solidFill>
                  <a:srgbClr val="3366FF"/>
                </a:solidFill>
              </a:rPr>
              <a:t> </a:t>
            </a:r>
            <a:r>
              <a:rPr lang="en-US" dirty="0" smtClean="0">
                <a:sym typeface="Symbol" charset="2"/>
              </a:rPr>
              <a:t> a process is busy swapping pages in and out</a:t>
            </a:r>
            <a:endParaRPr lang="en-US"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Thrashing</a:t>
            </a:r>
            <a:endParaRPr lang="en-US" dirty="0"/>
          </a:p>
        </p:txBody>
      </p:sp>
      <p:sp>
        <p:nvSpPr>
          <p:cNvPr id="3" name="Content Placeholder 2"/>
          <p:cNvSpPr>
            <a:spLocks noGrp="1"/>
          </p:cNvSpPr>
          <p:nvPr>
            <p:ph idx="1"/>
          </p:nvPr>
        </p:nvSpPr>
        <p:spPr/>
        <p:txBody>
          <a:bodyPr/>
          <a:lstStyle/>
          <a:p>
            <a:r>
              <a:rPr lang="en-US" sz="2400" dirty="0" smtClean="0"/>
              <a:t>Consider that OS monitors CPU Utilization.</a:t>
            </a:r>
          </a:p>
          <a:p>
            <a:r>
              <a:rPr lang="en-US" sz="2400" dirty="0" smtClean="0"/>
              <a:t>If CPU Utilization is low then to increase degree of multiprogramming more programs are added.</a:t>
            </a:r>
          </a:p>
          <a:p>
            <a:r>
              <a:rPr lang="en-US" sz="2400" dirty="0" smtClean="0"/>
              <a:t>A global replacement algorithm is used. Where in  a process in need of frames will replace the other processes frames.</a:t>
            </a:r>
          </a:p>
          <a:p>
            <a:r>
              <a:rPr lang="en-US" sz="2400" dirty="0" smtClean="0"/>
              <a:t>Which in turn will also replace other processes frames.</a:t>
            </a:r>
          </a:p>
          <a:p>
            <a:r>
              <a:rPr lang="en-US" sz="2400" dirty="0" smtClean="0"/>
              <a:t>So ready queue empties and the processes wait for paging device since each of their process pages needs to be paged by the pager.</a:t>
            </a:r>
          </a:p>
          <a:p>
            <a:r>
              <a:rPr lang="en-US" sz="2400" dirty="0" smtClean="0"/>
              <a:t>The CPU scheduler sees the low CPU utilization and increases the degree of multiprogramming.</a:t>
            </a:r>
          </a:p>
        </p:txBody>
      </p:sp>
    </p:spTree>
    <p:extLst>
      <p:ext uri="{BB962C8B-B14F-4D97-AF65-F5344CB8AC3E}">
        <p14:creationId xmlns:p14="http://schemas.microsoft.com/office/powerpoint/2010/main" val="2829543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Thrashing</a:t>
            </a:r>
            <a:endParaRPr lang="en-US" dirty="0"/>
          </a:p>
        </p:txBody>
      </p:sp>
      <p:sp>
        <p:nvSpPr>
          <p:cNvPr id="3" name="Content Placeholder 2"/>
          <p:cNvSpPr>
            <a:spLocks noGrp="1"/>
          </p:cNvSpPr>
          <p:nvPr>
            <p:ph idx="1"/>
          </p:nvPr>
        </p:nvSpPr>
        <p:spPr/>
        <p:txBody>
          <a:bodyPr/>
          <a:lstStyle/>
          <a:p>
            <a:r>
              <a:rPr lang="en-US" sz="2400" dirty="0"/>
              <a:t>Thus the new process causes more page faults by taking frames from running processes.</a:t>
            </a:r>
          </a:p>
          <a:p>
            <a:r>
              <a:rPr lang="en-US" sz="2400" dirty="0"/>
              <a:t>This keeps on continuing since low the CPU utilization more programs would be put to run by scheduler.</a:t>
            </a:r>
          </a:p>
          <a:p>
            <a:r>
              <a:rPr lang="en-US" sz="2400" dirty="0"/>
              <a:t>Thrashing occurs. Page fault increases tremendously.</a:t>
            </a:r>
          </a:p>
          <a:p>
            <a:r>
              <a:rPr lang="en-US" sz="2400" dirty="0"/>
              <a:t>Effective memory access time increases since processes are spending their time paging.</a:t>
            </a:r>
          </a:p>
          <a:p>
            <a:r>
              <a:rPr lang="en-US" sz="2400" dirty="0"/>
              <a:t>We can limit the effects of thrashing by using a local replacement algorithm or priority replacement algorithm.</a:t>
            </a:r>
          </a:p>
          <a:p>
            <a:r>
              <a:rPr lang="en-US" sz="2400" dirty="0"/>
              <a:t>Local can limit stealing frames from another process and cause the latter to thrash as well. But the problem is not entirely solved.</a:t>
            </a:r>
          </a:p>
          <a:p>
            <a:r>
              <a:rPr lang="en-US" sz="2400" dirty="0"/>
              <a:t>If </a:t>
            </a:r>
            <a:r>
              <a:rPr lang="en-US" sz="2400" dirty="0" smtClean="0"/>
              <a:t>processes are thrashing they will be in the queue for the paging device most of the time. The average service time for a page fault will increase. Thus the effective access time will increase even for a process that is not thrashing.</a:t>
            </a:r>
            <a:endParaRPr lang="en-US" sz="2400" dirty="0"/>
          </a:p>
          <a:p>
            <a:endParaRPr lang="en-US" dirty="0"/>
          </a:p>
        </p:txBody>
      </p:sp>
    </p:spTree>
    <p:extLst>
      <p:ext uri="{BB962C8B-B14F-4D97-AF65-F5344CB8AC3E}">
        <p14:creationId xmlns:p14="http://schemas.microsoft.com/office/powerpoint/2010/main" val="9505682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417638" y="369888"/>
            <a:ext cx="10383837" cy="768350"/>
          </a:xfrm>
        </p:spPr>
        <p:txBody>
          <a:bodyPr/>
          <a:lstStyle/>
          <a:p>
            <a:pPr eaLnBrk="1" hangingPunct="1"/>
            <a:r>
              <a:rPr lang="en-US" smtClean="0"/>
              <a:t>Thrashing (Cont.)</a:t>
            </a:r>
            <a:endParaRPr lang="en-US" sz="3400" smtClean="0"/>
          </a:p>
        </p:txBody>
      </p:sp>
      <p:pic>
        <p:nvPicPr>
          <p:cNvPr id="54275" name="Picture 4" descr="9"/>
          <p:cNvPicPr>
            <a:picLocks noChangeAspect="1" noChangeArrowheads="1"/>
          </p:cNvPicPr>
          <p:nvPr/>
        </p:nvPicPr>
        <p:blipFill>
          <a:blip r:embed="rId3"/>
          <a:srcRect/>
          <a:stretch>
            <a:fillRect/>
          </a:stretch>
        </p:blipFill>
        <p:spPr bwMode="auto">
          <a:xfrm>
            <a:off x="1189038" y="1636713"/>
            <a:ext cx="11382375" cy="584835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Locality Set</a:t>
            </a:r>
            <a:endParaRPr lang="en-US" dirty="0"/>
          </a:p>
        </p:txBody>
      </p:sp>
      <p:sp>
        <p:nvSpPr>
          <p:cNvPr id="3" name="Content Placeholder 2"/>
          <p:cNvSpPr>
            <a:spLocks noGrp="1"/>
          </p:cNvSpPr>
          <p:nvPr>
            <p:ph idx="1"/>
          </p:nvPr>
        </p:nvSpPr>
        <p:spPr/>
        <p:txBody>
          <a:bodyPr/>
          <a:lstStyle/>
          <a:p>
            <a:r>
              <a:rPr lang="en-US" dirty="0" smtClean="0"/>
              <a:t>To prevent thrashing provide a process with as many frames as it needs.</a:t>
            </a:r>
          </a:p>
          <a:p>
            <a:r>
              <a:rPr lang="en-US" dirty="0" smtClean="0"/>
              <a:t>How do we know how many frames it needs???</a:t>
            </a:r>
          </a:p>
          <a:p>
            <a:pPr lvl="1"/>
            <a:r>
              <a:rPr lang="en-US" dirty="0" smtClean="0"/>
              <a:t>One technique- Working Set Strategy.</a:t>
            </a:r>
          </a:p>
          <a:p>
            <a:pPr lvl="1"/>
            <a:r>
              <a:rPr lang="en-US" dirty="0" smtClean="0"/>
              <a:t>This approach defines the locality model of process execution.</a:t>
            </a:r>
          </a:p>
          <a:p>
            <a:pPr lvl="1"/>
            <a:r>
              <a:rPr lang="en-US" dirty="0" smtClean="0"/>
              <a:t>The locality model states: as a process executes, it moves from locality to locality.</a:t>
            </a:r>
          </a:p>
          <a:p>
            <a:pPr lvl="1"/>
            <a:r>
              <a:rPr lang="en-US" dirty="0" smtClean="0"/>
              <a:t>Locality is a set of pages that are actively used together.</a:t>
            </a:r>
          </a:p>
          <a:p>
            <a:pPr lvl="1"/>
            <a:r>
              <a:rPr lang="en-US" dirty="0" smtClean="0"/>
              <a:t>Example: when a function is called, it defines a new locality. In this locality memory references are made to the instructions of the function call, its local variables and a subset of the global variables.</a:t>
            </a:r>
          </a:p>
          <a:p>
            <a:pPr lvl="1"/>
            <a:r>
              <a:rPr lang="en-US" dirty="0" smtClean="0"/>
              <a:t>When we exit the function the process leaves this locality, since the local variables and instructions of the function are no longer in active use.</a:t>
            </a:r>
          </a:p>
          <a:p>
            <a:pPr lvl="1"/>
            <a:r>
              <a:rPr lang="en-US" dirty="0" smtClean="0"/>
              <a:t>Suppose we allocate enough frames to a process to accommodate its current locality.</a:t>
            </a:r>
          </a:p>
          <a:p>
            <a:pPr lvl="1"/>
            <a:r>
              <a:rPr lang="en-US" dirty="0" smtClean="0"/>
              <a:t>It will fault fro the pages in its locality until all these pages are in memory then it will not fault again until it changes localities.</a:t>
            </a:r>
          </a:p>
          <a:p>
            <a:pPr lvl="1"/>
            <a:r>
              <a:rPr lang="en-US" dirty="0" smtClean="0"/>
              <a:t>If we do not allocate enough frames to accommodate the size of the current locality the process will thrash.</a:t>
            </a:r>
          </a:p>
          <a:p>
            <a:pPr lvl="1"/>
            <a:endParaRPr lang="en-US" dirty="0" smtClean="0"/>
          </a:p>
        </p:txBody>
      </p:sp>
    </p:spTree>
    <p:extLst>
      <p:ext uri="{BB962C8B-B14F-4D97-AF65-F5344CB8AC3E}">
        <p14:creationId xmlns:p14="http://schemas.microsoft.com/office/powerpoint/2010/main" val="3272352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893888" y="369888"/>
            <a:ext cx="10739437" cy="768350"/>
          </a:xfrm>
        </p:spPr>
        <p:txBody>
          <a:bodyPr/>
          <a:lstStyle/>
          <a:p>
            <a:pPr eaLnBrk="1" hangingPunct="1"/>
            <a:r>
              <a:rPr lang="en-US" smtClean="0"/>
              <a:t>Demand Paging and Thrashing </a:t>
            </a:r>
            <a:endParaRPr lang="en-US" sz="3400" smtClean="0"/>
          </a:p>
        </p:txBody>
      </p:sp>
      <p:sp>
        <p:nvSpPr>
          <p:cNvPr id="55299" name="Rectangle 3"/>
          <p:cNvSpPr>
            <a:spLocks noGrp="1" noChangeArrowheads="1"/>
          </p:cNvSpPr>
          <p:nvPr>
            <p:ph type="body" idx="1"/>
          </p:nvPr>
        </p:nvSpPr>
        <p:spPr>
          <a:xfrm>
            <a:off x="1484313" y="1970088"/>
            <a:ext cx="11803062" cy="4003675"/>
          </a:xfrm>
        </p:spPr>
        <p:txBody>
          <a:bodyPr/>
          <a:lstStyle/>
          <a:p>
            <a:r>
              <a:rPr lang="en-US" dirty="0" smtClean="0"/>
              <a:t>Why does demand paging work?</a:t>
            </a:r>
            <a:br>
              <a:rPr lang="en-US" dirty="0" smtClean="0"/>
            </a:br>
            <a:r>
              <a:rPr lang="en-US" b="1" dirty="0" smtClean="0">
                <a:solidFill>
                  <a:srgbClr val="3366FF"/>
                </a:solidFill>
              </a:rPr>
              <a:t>Locality model</a:t>
            </a:r>
          </a:p>
          <a:p>
            <a:pPr lvl="1"/>
            <a:r>
              <a:rPr lang="en-US" dirty="0" smtClean="0"/>
              <a:t>Process migrates from one locality to another</a:t>
            </a:r>
          </a:p>
          <a:p>
            <a:pPr lvl="1"/>
            <a:r>
              <a:rPr lang="en-US" dirty="0" smtClean="0"/>
              <a:t>Localities may overlap</a:t>
            </a:r>
          </a:p>
          <a:p>
            <a:pPr lvl="1">
              <a:buFont typeface="Monotype Sorts" charset="2"/>
              <a:buNone/>
            </a:pPr>
            <a:endParaRPr lang="en-US" dirty="0" smtClean="0"/>
          </a:p>
          <a:p>
            <a:r>
              <a:rPr lang="en-US" dirty="0" smtClean="0"/>
              <a:t>Why does thrashing occur?</a:t>
            </a:r>
            <a:br>
              <a:rPr lang="en-US" dirty="0" smtClean="0"/>
            </a:br>
            <a:r>
              <a:rPr lang="en-US" dirty="0" smtClean="0">
                <a:sym typeface="Symbol" charset="2"/>
              </a:rPr>
              <a:t> size of locality &gt; total memory size</a:t>
            </a:r>
          </a:p>
          <a:p>
            <a:pPr lvl="1"/>
            <a:r>
              <a:rPr lang="en-US" dirty="0" smtClean="0">
                <a:sym typeface="Symbol" charset="2"/>
              </a:rPr>
              <a:t>Limit effects by using local or priority page replacement</a:t>
            </a:r>
            <a:endParaRPr lang="en-US"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255713" y="369888"/>
            <a:ext cx="11774487" cy="768350"/>
          </a:xfrm>
        </p:spPr>
        <p:txBody>
          <a:bodyPr/>
          <a:lstStyle/>
          <a:p>
            <a:pPr eaLnBrk="1" hangingPunct="1"/>
            <a:r>
              <a:rPr lang="en-US" sz="4000" smtClean="0"/>
              <a:t>Locality In A Memory-Reference Pattern</a:t>
            </a:r>
          </a:p>
        </p:txBody>
      </p:sp>
      <p:pic>
        <p:nvPicPr>
          <p:cNvPr id="56323" name="Picture 5"/>
          <p:cNvPicPr>
            <a:picLocks noChangeAspect="1" noChangeArrowheads="1"/>
          </p:cNvPicPr>
          <p:nvPr/>
        </p:nvPicPr>
        <p:blipFill>
          <a:blip r:embed="rId3"/>
          <a:srcRect/>
          <a:stretch>
            <a:fillRect/>
          </a:stretch>
        </p:blipFill>
        <p:spPr bwMode="auto">
          <a:xfrm>
            <a:off x="3338513" y="1576388"/>
            <a:ext cx="6270625" cy="6291262"/>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Working-Set Model</a:t>
            </a:r>
          </a:p>
        </p:txBody>
      </p:sp>
      <p:sp>
        <p:nvSpPr>
          <p:cNvPr id="57347" name="Rectangle 3"/>
          <p:cNvSpPr>
            <a:spLocks noGrp="1" noChangeArrowheads="1"/>
          </p:cNvSpPr>
          <p:nvPr>
            <p:ph type="body" idx="1"/>
          </p:nvPr>
        </p:nvSpPr>
        <p:spPr>
          <a:xfrm>
            <a:off x="1209675" y="1644650"/>
            <a:ext cx="11361738" cy="6508750"/>
          </a:xfrm>
        </p:spPr>
        <p:txBody>
          <a:bodyPr/>
          <a:lstStyle/>
          <a:p>
            <a:r>
              <a:rPr lang="en-US" smtClean="0">
                <a:sym typeface="Symbol" charset="2"/>
              </a:rPr>
              <a:t>  working-set window  a fixed number of page references </a:t>
            </a:r>
            <a:br>
              <a:rPr lang="en-US" smtClean="0">
                <a:sym typeface="Symbol" charset="2"/>
              </a:rPr>
            </a:br>
            <a:r>
              <a:rPr lang="en-US" smtClean="0">
                <a:sym typeface="Symbol" charset="2"/>
              </a:rPr>
              <a:t>Example:  10,000 instructions</a:t>
            </a:r>
          </a:p>
          <a:p>
            <a:endParaRPr lang="en-US" sz="1100" smtClean="0">
              <a:sym typeface="Symbol" charset="2"/>
            </a:endParaRPr>
          </a:p>
          <a:p>
            <a:r>
              <a:rPr lang="en-US" i="1" smtClean="0">
                <a:sym typeface="Symbol" charset="2"/>
              </a:rPr>
              <a:t>WSS</a:t>
            </a:r>
            <a:r>
              <a:rPr lang="en-US" i="1" baseline="-25000" smtClean="0">
                <a:sym typeface="Symbol" charset="2"/>
              </a:rPr>
              <a:t>i</a:t>
            </a:r>
            <a:r>
              <a:rPr lang="en-US" smtClean="0">
                <a:sym typeface="Symbol" charset="2"/>
              </a:rPr>
              <a:t> (working set of Process </a:t>
            </a:r>
            <a:r>
              <a:rPr lang="en-US" i="1" smtClean="0">
                <a:sym typeface="Symbol" charset="2"/>
              </a:rPr>
              <a:t>P</a:t>
            </a:r>
            <a:r>
              <a:rPr lang="en-US" i="1" baseline="-25000" smtClean="0">
                <a:sym typeface="Symbol" charset="2"/>
              </a:rPr>
              <a:t>i</a:t>
            </a:r>
            <a:r>
              <a:rPr lang="en-US" smtClean="0">
                <a:sym typeface="Symbol" charset="2"/>
              </a:rPr>
              <a:t>) =</a:t>
            </a:r>
            <a:br>
              <a:rPr lang="en-US" smtClean="0">
                <a:sym typeface="Symbol" charset="2"/>
              </a:rPr>
            </a:br>
            <a:r>
              <a:rPr lang="en-US" smtClean="0">
                <a:sym typeface="Symbol" charset="2"/>
              </a:rPr>
              <a:t>total number of pages referenced in the most recent  (varies in time)</a:t>
            </a:r>
          </a:p>
          <a:p>
            <a:pPr lvl="1"/>
            <a:r>
              <a:rPr lang="en-US" smtClean="0">
                <a:sym typeface="Symbol" charset="2"/>
              </a:rPr>
              <a:t>if  too small will not encompass entire locality</a:t>
            </a:r>
          </a:p>
          <a:p>
            <a:pPr lvl="1"/>
            <a:r>
              <a:rPr lang="en-US" smtClean="0">
                <a:sym typeface="Symbol" charset="2"/>
              </a:rPr>
              <a:t>if  too large will encompass several localities</a:t>
            </a:r>
          </a:p>
          <a:p>
            <a:pPr lvl="1"/>
            <a:r>
              <a:rPr lang="en-US" smtClean="0">
                <a:sym typeface="Symbol" charset="2"/>
              </a:rPr>
              <a:t>if  =   will encompass entire program</a:t>
            </a:r>
          </a:p>
          <a:p>
            <a:pPr lvl="1"/>
            <a:endParaRPr lang="en-US" sz="1100" smtClean="0">
              <a:sym typeface="Symbol" charset="2"/>
            </a:endParaRPr>
          </a:p>
          <a:p>
            <a:r>
              <a:rPr lang="en-US" i="1" smtClean="0">
                <a:sym typeface="Symbol" charset="2"/>
              </a:rPr>
              <a:t>D</a:t>
            </a:r>
            <a:r>
              <a:rPr lang="en-US" smtClean="0">
                <a:sym typeface="Symbol" charset="2"/>
              </a:rPr>
              <a:t> =  </a:t>
            </a:r>
            <a:r>
              <a:rPr lang="en-US" i="1" smtClean="0">
                <a:sym typeface="Symbol" charset="2"/>
              </a:rPr>
              <a:t>WSS</a:t>
            </a:r>
            <a:r>
              <a:rPr lang="en-US" i="1" baseline="-25000" smtClean="0">
                <a:sym typeface="Symbol" charset="2"/>
              </a:rPr>
              <a:t>i</a:t>
            </a:r>
            <a:r>
              <a:rPr lang="en-US" smtClean="0">
                <a:sym typeface="Symbol" charset="2"/>
              </a:rPr>
              <a:t>  total demand frames </a:t>
            </a:r>
          </a:p>
          <a:p>
            <a:pPr lvl="1"/>
            <a:r>
              <a:rPr lang="en-US" smtClean="0">
                <a:sym typeface="Symbol" charset="2"/>
              </a:rPr>
              <a:t>Approximation of locality</a:t>
            </a:r>
          </a:p>
          <a:p>
            <a:endParaRPr lang="en-US" sz="1100" smtClean="0">
              <a:sym typeface="Symbol" charset="2"/>
            </a:endParaRPr>
          </a:p>
          <a:p>
            <a:r>
              <a:rPr lang="en-US" smtClean="0">
                <a:sym typeface="Symbol" charset="2"/>
              </a:rPr>
              <a:t>if </a:t>
            </a:r>
            <a:r>
              <a:rPr lang="en-US" i="1" smtClean="0">
                <a:sym typeface="Symbol" charset="2"/>
              </a:rPr>
              <a:t>D</a:t>
            </a:r>
            <a:r>
              <a:rPr lang="en-US" smtClean="0">
                <a:sym typeface="Symbol" charset="2"/>
              </a:rPr>
              <a:t> &gt; </a:t>
            </a:r>
            <a:r>
              <a:rPr lang="en-US" i="1" smtClean="0">
                <a:sym typeface="Symbol" charset="2"/>
              </a:rPr>
              <a:t>m</a:t>
            </a:r>
            <a:r>
              <a:rPr lang="en-US" smtClean="0">
                <a:sym typeface="Symbol" charset="2"/>
              </a:rPr>
              <a:t>  Thrashing</a:t>
            </a:r>
          </a:p>
          <a:p>
            <a:endParaRPr lang="en-US" sz="1100" smtClean="0">
              <a:sym typeface="Symbol" charset="2"/>
            </a:endParaRPr>
          </a:p>
          <a:p>
            <a:r>
              <a:rPr lang="en-US" smtClean="0">
                <a:sym typeface="Symbol" charset="2"/>
              </a:rPr>
              <a:t>Policy if </a:t>
            </a:r>
            <a:r>
              <a:rPr lang="en-US" i="1" smtClean="0">
                <a:sym typeface="Symbol" charset="2"/>
              </a:rPr>
              <a:t>D</a:t>
            </a:r>
            <a:r>
              <a:rPr lang="en-US" smtClean="0">
                <a:sym typeface="Symbol" charset="2"/>
              </a:rPr>
              <a:t> &gt; m, then suspend or swap out one of the processes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Working-set model</a:t>
            </a:r>
          </a:p>
        </p:txBody>
      </p:sp>
      <p:pic>
        <p:nvPicPr>
          <p:cNvPr id="58371" name="Picture 5"/>
          <p:cNvPicPr>
            <a:picLocks noChangeAspect="1" noChangeArrowheads="1"/>
          </p:cNvPicPr>
          <p:nvPr/>
        </p:nvPicPr>
        <p:blipFill>
          <a:blip r:embed="rId3"/>
          <a:srcRect/>
          <a:stretch>
            <a:fillRect/>
          </a:stretch>
        </p:blipFill>
        <p:spPr bwMode="auto">
          <a:xfrm>
            <a:off x="2065338" y="2757488"/>
            <a:ext cx="10158412" cy="240506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365250" y="38100"/>
            <a:ext cx="12241213" cy="1125538"/>
          </a:xfrm>
        </p:spPr>
        <p:txBody>
          <a:bodyPr/>
          <a:lstStyle/>
          <a:p>
            <a:pPr eaLnBrk="1" hangingPunct="1"/>
            <a:r>
              <a:rPr lang="en-US" sz="4000" smtClean="0"/>
              <a:t>Virtual Memory That is </a:t>
            </a:r>
            <a:br>
              <a:rPr lang="en-US" sz="4000" smtClean="0"/>
            </a:br>
            <a:r>
              <a:rPr lang="en-US" sz="4000" smtClean="0"/>
              <a:t>Larger Than Physical Memory</a:t>
            </a:r>
          </a:p>
        </p:txBody>
      </p:sp>
      <p:pic>
        <p:nvPicPr>
          <p:cNvPr id="9219" name="Picture 5" descr="9"/>
          <p:cNvPicPr>
            <a:picLocks noChangeAspect="1" noChangeArrowheads="1"/>
          </p:cNvPicPr>
          <p:nvPr/>
        </p:nvPicPr>
        <p:blipFill>
          <a:blip r:embed="rId3"/>
          <a:srcRect/>
          <a:stretch>
            <a:fillRect/>
          </a:stretch>
        </p:blipFill>
        <p:spPr bwMode="auto">
          <a:xfrm>
            <a:off x="2328863" y="1373188"/>
            <a:ext cx="9620250" cy="6780212"/>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Working set model</a:t>
            </a:r>
            <a:endParaRPr lang="en-US" dirty="0"/>
          </a:p>
        </p:txBody>
      </p:sp>
      <p:sp>
        <p:nvSpPr>
          <p:cNvPr id="3" name="Content Placeholder 2"/>
          <p:cNvSpPr>
            <a:spLocks noGrp="1"/>
          </p:cNvSpPr>
          <p:nvPr>
            <p:ph idx="1"/>
          </p:nvPr>
        </p:nvSpPr>
        <p:spPr/>
        <p:txBody>
          <a:bodyPr/>
          <a:lstStyle/>
          <a:p>
            <a:r>
              <a:rPr lang="en-US" dirty="0" smtClean="0"/>
              <a:t>Once working set window is selected, the OS monitors the working set of each process and allocates to that working set enough frames to provide it with its working set size.</a:t>
            </a:r>
          </a:p>
          <a:p>
            <a:r>
              <a:rPr lang="en-US" dirty="0" smtClean="0"/>
              <a:t>If there are enough extra frames, another process can be initiated.</a:t>
            </a:r>
          </a:p>
          <a:p>
            <a:r>
              <a:rPr lang="en-US" dirty="0" smtClean="0"/>
              <a:t>If the sum of the working set increases, exceeding the total number of available frames, the OS selects a process to suspend.</a:t>
            </a:r>
          </a:p>
          <a:p>
            <a:r>
              <a:rPr lang="en-US" dirty="0" smtClean="0"/>
              <a:t>The suspended process’s pages are swapped and its frames are reallocated to other processes.</a:t>
            </a:r>
          </a:p>
          <a:p>
            <a:r>
              <a:rPr lang="en-US" dirty="0" smtClean="0"/>
              <a:t>Difficulty here is to keep track of Working set.</a:t>
            </a:r>
          </a:p>
          <a:p>
            <a:r>
              <a:rPr lang="en-US" dirty="0" smtClean="0"/>
              <a:t>Since it is a moving window, at each memory reference a new reference appears at one end and the oldest reference drops off the other end.</a:t>
            </a:r>
          </a:p>
          <a:p>
            <a:endParaRPr lang="en-US" dirty="0" smtClean="0"/>
          </a:p>
        </p:txBody>
      </p:sp>
    </p:spTree>
    <p:extLst>
      <p:ext uri="{BB962C8B-B14F-4D97-AF65-F5344CB8AC3E}">
        <p14:creationId xmlns:p14="http://schemas.microsoft.com/office/powerpoint/2010/main" val="32950691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417638" y="369888"/>
            <a:ext cx="11612562" cy="768350"/>
          </a:xfrm>
        </p:spPr>
        <p:txBody>
          <a:bodyPr/>
          <a:lstStyle/>
          <a:p>
            <a:pPr eaLnBrk="1" hangingPunct="1"/>
            <a:r>
              <a:rPr lang="en-US" smtClean="0"/>
              <a:t>Keeping Track of the Working Set</a:t>
            </a:r>
          </a:p>
        </p:txBody>
      </p:sp>
      <p:sp>
        <p:nvSpPr>
          <p:cNvPr id="59395" name="Rectangle 3"/>
          <p:cNvSpPr>
            <a:spLocks noGrp="1" noChangeArrowheads="1"/>
          </p:cNvSpPr>
          <p:nvPr>
            <p:ph type="body" idx="1"/>
          </p:nvPr>
        </p:nvSpPr>
        <p:spPr>
          <a:xfrm>
            <a:off x="1209675" y="1644650"/>
            <a:ext cx="11615738" cy="6040438"/>
          </a:xfrm>
        </p:spPr>
        <p:txBody>
          <a:bodyPr/>
          <a:lstStyle/>
          <a:p>
            <a:r>
              <a:rPr lang="en-US" smtClean="0"/>
              <a:t>Approximate with interval timer + a reference bit</a:t>
            </a:r>
          </a:p>
          <a:p>
            <a:endParaRPr lang="en-US" smtClean="0"/>
          </a:p>
          <a:p>
            <a:r>
              <a:rPr lang="en-US" smtClean="0"/>
              <a:t>Example: </a:t>
            </a:r>
            <a:r>
              <a:rPr lang="en-US" smtClean="0">
                <a:sym typeface="Symbol" charset="2"/>
              </a:rPr>
              <a:t> = 10,000</a:t>
            </a:r>
          </a:p>
          <a:p>
            <a:pPr lvl="1"/>
            <a:r>
              <a:rPr lang="en-US" smtClean="0">
                <a:sym typeface="Symbol" charset="2"/>
              </a:rPr>
              <a:t>Timer interrupts after every 5000 time units</a:t>
            </a:r>
          </a:p>
          <a:p>
            <a:pPr lvl="1"/>
            <a:r>
              <a:rPr lang="en-US" smtClean="0">
                <a:sym typeface="Symbol" charset="2"/>
              </a:rPr>
              <a:t>Keep in memory 2 bits for each page</a:t>
            </a:r>
          </a:p>
          <a:p>
            <a:pPr lvl="1"/>
            <a:r>
              <a:rPr lang="en-US" smtClean="0">
                <a:sym typeface="Symbol" charset="2"/>
              </a:rPr>
              <a:t>Whenever a timer interrupts copy and sets the values of all reference bits to 0</a:t>
            </a:r>
          </a:p>
          <a:p>
            <a:pPr lvl="1"/>
            <a:r>
              <a:rPr lang="en-US" smtClean="0">
                <a:sym typeface="Symbol" charset="2"/>
              </a:rPr>
              <a:t>If one of the bits in memory = 1  page in working set</a:t>
            </a:r>
          </a:p>
          <a:p>
            <a:pPr lvl="1"/>
            <a:endParaRPr lang="en-US" smtClean="0">
              <a:sym typeface="Symbol" charset="2"/>
            </a:endParaRPr>
          </a:p>
          <a:p>
            <a:r>
              <a:rPr lang="en-US" smtClean="0">
                <a:sym typeface="Symbol" charset="2"/>
              </a:rPr>
              <a:t>Why is this not completely accurate?</a:t>
            </a:r>
          </a:p>
          <a:p>
            <a:endParaRPr lang="en-US" smtClean="0">
              <a:sym typeface="Symbol" charset="2"/>
            </a:endParaRPr>
          </a:p>
          <a:p>
            <a:r>
              <a:rPr lang="en-US" smtClean="0">
                <a:sym typeface="Symbol" charset="2"/>
              </a:rPr>
              <a:t>Improvement = 10 bits and interrupt every 1000 time units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95388" y="369888"/>
            <a:ext cx="11834812" cy="768350"/>
          </a:xfrm>
        </p:spPr>
        <p:txBody>
          <a:bodyPr/>
          <a:lstStyle/>
          <a:p>
            <a:pPr eaLnBrk="1" hangingPunct="1"/>
            <a:r>
              <a:rPr lang="en-US" smtClean="0"/>
              <a:t>Page-Fault Frequency</a:t>
            </a:r>
          </a:p>
        </p:txBody>
      </p:sp>
      <p:sp>
        <p:nvSpPr>
          <p:cNvPr id="60419" name="Rectangle 3"/>
          <p:cNvSpPr>
            <a:spLocks noGrp="1" noChangeArrowheads="1"/>
          </p:cNvSpPr>
          <p:nvPr>
            <p:ph type="body" idx="1"/>
          </p:nvPr>
        </p:nvSpPr>
        <p:spPr>
          <a:xfrm>
            <a:off x="1143000" y="1771650"/>
            <a:ext cx="10544175" cy="1930400"/>
          </a:xfrm>
        </p:spPr>
        <p:txBody>
          <a:bodyPr/>
          <a:lstStyle/>
          <a:p>
            <a:r>
              <a:rPr lang="en-US" smtClean="0"/>
              <a:t>More direct approach than WSS</a:t>
            </a:r>
          </a:p>
          <a:p>
            <a:r>
              <a:rPr lang="en-US" smtClean="0"/>
              <a:t>Establish “acceptable” </a:t>
            </a:r>
            <a:r>
              <a:rPr lang="en-US" b="1" smtClean="0">
                <a:solidFill>
                  <a:srgbClr val="3366FF"/>
                </a:solidFill>
              </a:rPr>
              <a:t>page-fault frequency </a:t>
            </a:r>
            <a:r>
              <a:rPr lang="en-US" smtClean="0"/>
              <a:t>rate and use local replacement policy</a:t>
            </a:r>
          </a:p>
          <a:p>
            <a:pPr lvl="1"/>
            <a:r>
              <a:rPr lang="en-US" smtClean="0"/>
              <a:t>If actual rate too low, process loses frame</a:t>
            </a:r>
          </a:p>
          <a:p>
            <a:pPr lvl="1"/>
            <a:r>
              <a:rPr lang="en-US" smtClean="0"/>
              <a:t>If actual rate too high, process gains frame</a:t>
            </a:r>
          </a:p>
        </p:txBody>
      </p:sp>
      <p:pic>
        <p:nvPicPr>
          <p:cNvPr id="60420" name="Picture 5" descr="9"/>
          <p:cNvPicPr>
            <a:picLocks noChangeAspect="1" noChangeArrowheads="1"/>
          </p:cNvPicPr>
          <p:nvPr/>
        </p:nvPicPr>
        <p:blipFill>
          <a:blip r:embed="rId3"/>
          <a:srcRect/>
          <a:stretch>
            <a:fillRect/>
          </a:stretch>
        </p:blipFill>
        <p:spPr bwMode="auto">
          <a:xfrm>
            <a:off x="1544638" y="4130675"/>
            <a:ext cx="10039350" cy="4583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noGrp="1"/>
          </p:cNvSpPr>
          <p:nvPr>
            <p:ph type="title"/>
          </p:nvPr>
        </p:nvSpPr>
        <p:spPr>
          <a:xfrm>
            <a:off x="1157288" y="369888"/>
            <a:ext cx="12344400" cy="768350"/>
          </a:xfrm>
        </p:spPr>
        <p:txBody>
          <a:bodyPr/>
          <a:lstStyle/>
          <a:p>
            <a:pPr eaLnBrk="1" hangingPunct="1"/>
            <a:r>
              <a:rPr lang="en-US" smtClean="0"/>
              <a:t>Working Sets and Page Fault Rates</a:t>
            </a:r>
          </a:p>
        </p:txBody>
      </p:sp>
      <p:pic>
        <p:nvPicPr>
          <p:cNvPr id="61443" name="Picture 4" descr="9"/>
          <p:cNvPicPr>
            <a:picLocks noChangeAspect="1" noChangeArrowheads="1"/>
          </p:cNvPicPr>
          <p:nvPr/>
        </p:nvPicPr>
        <p:blipFill>
          <a:blip r:embed="rId3"/>
          <a:srcRect/>
          <a:stretch>
            <a:fillRect/>
          </a:stretch>
        </p:blipFill>
        <p:spPr bwMode="auto">
          <a:xfrm>
            <a:off x="1593850" y="2776538"/>
            <a:ext cx="10302875" cy="41751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Memory-Mapped Files</a:t>
            </a:r>
          </a:p>
        </p:txBody>
      </p:sp>
      <p:sp>
        <p:nvSpPr>
          <p:cNvPr id="62467" name="Rectangle 3"/>
          <p:cNvSpPr>
            <a:spLocks noGrp="1" noChangeArrowheads="1"/>
          </p:cNvSpPr>
          <p:nvPr>
            <p:ph type="body" idx="1"/>
          </p:nvPr>
        </p:nvSpPr>
        <p:spPr>
          <a:xfrm>
            <a:off x="1209675" y="1644650"/>
            <a:ext cx="11571288" cy="6040438"/>
          </a:xfrm>
        </p:spPr>
        <p:txBody>
          <a:bodyPr/>
          <a:lstStyle/>
          <a:p>
            <a:r>
              <a:rPr lang="en-US" smtClean="0"/>
              <a:t>Memory-mapped file I/O allows file I/O to be treated as routine memory access by </a:t>
            </a:r>
            <a:r>
              <a:rPr lang="en-US" b="1" smtClean="0">
                <a:solidFill>
                  <a:srgbClr val="3366FF"/>
                </a:solidFill>
              </a:rPr>
              <a:t>mapping</a:t>
            </a:r>
            <a:r>
              <a:rPr lang="en-US" smtClean="0">
                <a:solidFill>
                  <a:srgbClr val="3366FF"/>
                </a:solidFill>
              </a:rPr>
              <a:t> </a:t>
            </a:r>
            <a:r>
              <a:rPr lang="en-US" smtClean="0"/>
              <a:t>a disk block to a page in memory</a:t>
            </a:r>
          </a:p>
          <a:p>
            <a:r>
              <a:rPr lang="en-US" smtClean="0"/>
              <a:t>A file is initially read using demand paging</a:t>
            </a:r>
          </a:p>
          <a:p>
            <a:pPr lvl="1"/>
            <a:r>
              <a:rPr lang="en-US" smtClean="0"/>
              <a:t>A page-sized portion of the file is read from the file system into a physical page</a:t>
            </a:r>
          </a:p>
          <a:p>
            <a:pPr lvl="1"/>
            <a:r>
              <a:rPr lang="en-US" smtClean="0"/>
              <a:t>Subsequent reads/writes to/from the file are treated as ordinary memory accesses</a:t>
            </a:r>
          </a:p>
          <a:p>
            <a:r>
              <a:rPr lang="en-US" smtClean="0"/>
              <a:t>Simplifies and speeds file access by driving file I/O through memory rather than </a:t>
            </a:r>
            <a:r>
              <a:rPr lang="en-US" smtClean="0">
                <a:latin typeface="Courier New" charset="0"/>
              </a:rPr>
              <a:t>read()</a:t>
            </a:r>
            <a:r>
              <a:rPr lang="en-US" b="1" smtClean="0">
                <a:latin typeface="Courier New" charset="0"/>
              </a:rPr>
              <a:t> </a:t>
            </a:r>
            <a:r>
              <a:rPr lang="en-US" smtClean="0"/>
              <a:t>and</a:t>
            </a:r>
            <a:r>
              <a:rPr lang="en-US" smtClean="0">
                <a:latin typeface="Courier New" charset="0"/>
              </a:rPr>
              <a:t> write()</a:t>
            </a:r>
            <a:r>
              <a:rPr lang="en-US" smtClean="0"/>
              <a:t> system calls</a:t>
            </a:r>
          </a:p>
          <a:p>
            <a:r>
              <a:rPr lang="en-US" smtClean="0"/>
              <a:t>Also allows several processes to map the same file allowing the pages in memory to be shared</a:t>
            </a:r>
          </a:p>
          <a:p>
            <a:r>
              <a:rPr lang="en-US" smtClean="0"/>
              <a:t>But when does written data make it to disk?</a:t>
            </a:r>
          </a:p>
          <a:p>
            <a:pPr lvl="1"/>
            <a:r>
              <a:rPr lang="en-US" smtClean="0"/>
              <a:t>Periodically and / or at file </a:t>
            </a:r>
            <a:r>
              <a:rPr lang="en-US" smtClean="0">
                <a:latin typeface="Courier New" charset="0"/>
              </a:rPr>
              <a:t>close()</a:t>
            </a:r>
            <a:r>
              <a:rPr lang="en-US" smtClean="0"/>
              <a:t> time</a:t>
            </a:r>
          </a:p>
          <a:p>
            <a:pPr lvl="1"/>
            <a:r>
              <a:rPr lang="en-US" smtClean="0"/>
              <a:t>For example, when the pager scans for dirty pages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z="4000" smtClean="0"/>
              <a:t>Memory-Mapped File Technique for all I/O</a:t>
            </a:r>
          </a:p>
        </p:txBody>
      </p:sp>
      <p:sp>
        <p:nvSpPr>
          <p:cNvPr id="63491" name="Content Placeholder 2"/>
          <p:cNvSpPr>
            <a:spLocks noGrp="1"/>
          </p:cNvSpPr>
          <p:nvPr>
            <p:ph idx="1"/>
          </p:nvPr>
        </p:nvSpPr>
        <p:spPr/>
        <p:txBody>
          <a:bodyPr/>
          <a:lstStyle/>
          <a:p>
            <a:r>
              <a:rPr lang="en-US" dirty="0" smtClean="0"/>
              <a:t>Some </a:t>
            </a:r>
            <a:r>
              <a:rPr lang="en-US" dirty="0" err="1" smtClean="0"/>
              <a:t>OSes</a:t>
            </a:r>
            <a:r>
              <a:rPr lang="en-US" dirty="0" smtClean="0"/>
              <a:t>  uses memory mapped files for standard I/O</a:t>
            </a:r>
          </a:p>
          <a:p>
            <a:r>
              <a:rPr lang="en-US" dirty="0" smtClean="0"/>
              <a:t>Process can explicitly request memory mapping a file via </a:t>
            </a:r>
            <a:r>
              <a:rPr lang="en-US" dirty="0" err="1" smtClean="0">
                <a:latin typeface="Courier New" charset="0"/>
                <a:cs typeface="Courier New" charset="0"/>
              </a:rPr>
              <a:t>mmap</a:t>
            </a:r>
            <a:r>
              <a:rPr lang="en-US" dirty="0" smtClean="0">
                <a:latin typeface="Courier New" charset="0"/>
                <a:cs typeface="Courier New" charset="0"/>
              </a:rPr>
              <a:t>()</a:t>
            </a:r>
            <a:r>
              <a:rPr lang="en-US" dirty="0" smtClean="0"/>
              <a:t> system call</a:t>
            </a:r>
          </a:p>
          <a:p>
            <a:pPr lvl="1"/>
            <a:r>
              <a:rPr lang="en-US" dirty="0" smtClean="0"/>
              <a:t>Now file mapped into process address space</a:t>
            </a:r>
          </a:p>
          <a:p>
            <a:r>
              <a:rPr lang="en-US" dirty="0" smtClean="0"/>
              <a:t>For standard I/O (</a:t>
            </a:r>
            <a:r>
              <a:rPr lang="en-US" dirty="0" smtClean="0">
                <a:latin typeface="Courier New" charset="0"/>
                <a:cs typeface="Courier New" charset="0"/>
              </a:rPr>
              <a:t>open(), read(), write(), close()</a:t>
            </a:r>
            <a:r>
              <a:rPr lang="en-US" dirty="0" smtClean="0"/>
              <a:t>), map anyway</a:t>
            </a:r>
          </a:p>
          <a:p>
            <a:pPr lvl="1"/>
            <a:r>
              <a:rPr lang="en-US" dirty="0" smtClean="0"/>
              <a:t>But map file into kernel address space</a:t>
            </a:r>
          </a:p>
          <a:p>
            <a:pPr lvl="1"/>
            <a:r>
              <a:rPr lang="en-US" dirty="0" smtClean="0"/>
              <a:t>Process still does read() and write()</a:t>
            </a:r>
          </a:p>
          <a:p>
            <a:pPr lvl="2"/>
            <a:r>
              <a:rPr lang="en-US" dirty="0" smtClean="0"/>
              <a:t>Copies data to and from kernel space and user space</a:t>
            </a:r>
          </a:p>
          <a:p>
            <a:pPr lvl="1"/>
            <a:r>
              <a:rPr lang="en-US" dirty="0" smtClean="0"/>
              <a:t>Uses efficient memory management subsystem</a:t>
            </a:r>
          </a:p>
          <a:p>
            <a:pPr lvl="2"/>
            <a:r>
              <a:rPr lang="en-US" dirty="0" smtClean="0"/>
              <a:t>Avoids needing separate subsystem</a:t>
            </a:r>
          </a:p>
          <a:p>
            <a:r>
              <a:rPr lang="en-US" dirty="0" smtClean="0"/>
              <a:t>COW can be used for read/write non-shared pages</a:t>
            </a:r>
          </a:p>
          <a:p>
            <a:r>
              <a:rPr lang="en-US" dirty="0" smtClean="0"/>
              <a:t>Memory mapped files can be  used for shared memory (although again via separate system calls)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Memory Mapped Files</a:t>
            </a:r>
          </a:p>
        </p:txBody>
      </p:sp>
      <p:pic>
        <p:nvPicPr>
          <p:cNvPr id="64515" name="Picture 5"/>
          <p:cNvPicPr>
            <a:picLocks noChangeAspect="1" noChangeArrowheads="1"/>
          </p:cNvPicPr>
          <p:nvPr/>
        </p:nvPicPr>
        <p:blipFill>
          <a:blip r:embed="rId3"/>
          <a:srcRect/>
          <a:stretch>
            <a:fillRect/>
          </a:stretch>
        </p:blipFill>
        <p:spPr bwMode="auto">
          <a:xfrm>
            <a:off x="2171700" y="1722438"/>
            <a:ext cx="9504363" cy="632301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471488"/>
            <a:ext cx="12344400" cy="768350"/>
          </a:xfrm>
        </p:spPr>
        <p:txBody>
          <a:bodyPr/>
          <a:lstStyle/>
          <a:p>
            <a:pPr eaLnBrk="1" hangingPunct="1"/>
            <a:r>
              <a:rPr lang="en-US" sz="4000" smtClean="0"/>
              <a:t>Memory-Mapped Shared Memory </a:t>
            </a:r>
            <a:br>
              <a:rPr lang="en-US" sz="4000" smtClean="0"/>
            </a:br>
            <a:r>
              <a:rPr lang="en-US" sz="4000" smtClean="0"/>
              <a:t>in Windows</a:t>
            </a:r>
          </a:p>
        </p:txBody>
      </p:sp>
      <p:pic>
        <p:nvPicPr>
          <p:cNvPr id="65539" name="Picture 4" descr="9"/>
          <p:cNvPicPr>
            <a:picLocks noChangeAspect="1" noChangeArrowheads="1"/>
          </p:cNvPicPr>
          <p:nvPr/>
        </p:nvPicPr>
        <p:blipFill>
          <a:blip r:embed="rId3"/>
          <a:srcRect/>
          <a:stretch>
            <a:fillRect/>
          </a:stretch>
        </p:blipFill>
        <p:spPr bwMode="auto">
          <a:xfrm>
            <a:off x="1393825" y="2552700"/>
            <a:ext cx="11012488" cy="39751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446213" y="369888"/>
            <a:ext cx="11583987" cy="768350"/>
          </a:xfrm>
        </p:spPr>
        <p:txBody>
          <a:bodyPr/>
          <a:lstStyle/>
          <a:p>
            <a:pPr eaLnBrk="1" hangingPunct="1"/>
            <a:r>
              <a:rPr lang="en-US" smtClean="0"/>
              <a:t>Allocating Kernel Memory</a:t>
            </a:r>
          </a:p>
        </p:txBody>
      </p:sp>
      <p:sp>
        <p:nvSpPr>
          <p:cNvPr id="66563" name="Rectangle 3"/>
          <p:cNvSpPr>
            <a:spLocks noGrp="1" noChangeArrowheads="1"/>
          </p:cNvSpPr>
          <p:nvPr>
            <p:ph type="body" idx="1"/>
          </p:nvPr>
        </p:nvSpPr>
        <p:spPr/>
        <p:txBody>
          <a:bodyPr/>
          <a:lstStyle/>
          <a:p>
            <a:r>
              <a:rPr lang="en-US" dirty="0" smtClean="0"/>
              <a:t>Treated differently from user memory</a:t>
            </a:r>
          </a:p>
          <a:p>
            <a:endParaRPr lang="en-US" dirty="0" smtClean="0"/>
          </a:p>
          <a:p>
            <a:r>
              <a:rPr lang="en-US" dirty="0" smtClean="0"/>
              <a:t>Often allocated from a free-memory pool</a:t>
            </a:r>
          </a:p>
          <a:p>
            <a:pPr lvl="1"/>
            <a:r>
              <a:rPr lang="en-US" dirty="0" smtClean="0"/>
              <a:t>Kernel requests memory for structures of varying sizes some of them are less than a page in size.</a:t>
            </a:r>
          </a:p>
          <a:p>
            <a:pPr lvl="2"/>
            <a:r>
              <a:rPr lang="en-US" dirty="0" smtClean="0"/>
              <a:t>As a result the kernel must use memory conservatively and attempt to minimize waste due to fragmentation.</a:t>
            </a:r>
          </a:p>
          <a:p>
            <a:pPr lvl="1"/>
            <a:r>
              <a:rPr lang="en-US" dirty="0" smtClean="0"/>
              <a:t>Some kernel memory needs to be contiguous since hardware devices interact directly with physical memory.</a:t>
            </a:r>
          </a:p>
          <a:p>
            <a:pPr lvl="2"/>
            <a:r>
              <a:rPr lang="en-US" dirty="0" smtClean="0"/>
              <a:t>I.e. for device I/O</a:t>
            </a:r>
          </a:p>
          <a:p>
            <a:pPr>
              <a:buFont typeface="Monotype Sorts" charset="2"/>
              <a:buNone/>
            </a:pPr>
            <a:endParaRPr 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Buddy System</a:t>
            </a:r>
          </a:p>
        </p:txBody>
      </p:sp>
      <p:sp>
        <p:nvSpPr>
          <p:cNvPr id="67587" name="Rectangle 3"/>
          <p:cNvSpPr>
            <a:spLocks noGrp="1" noChangeArrowheads="1"/>
          </p:cNvSpPr>
          <p:nvPr>
            <p:ph type="body" idx="1"/>
          </p:nvPr>
        </p:nvSpPr>
        <p:spPr>
          <a:xfrm>
            <a:off x="1209675" y="1644650"/>
            <a:ext cx="11599863" cy="6040438"/>
          </a:xfrm>
        </p:spPr>
        <p:txBody>
          <a:bodyPr/>
          <a:lstStyle/>
          <a:p>
            <a:r>
              <a:rPr lang="en-US" smtClean="0"/>
              <a:t>Allocates memory from fixed-size segment consisting of physically-contiguous pages</a:t>
            </a:r>
          </a:p>
          <a:p>
            <a:r>
              <a:rPr lang="en-US" smtClean="0"/>
              <a:t>Memory allocated using </a:t>
            </a:r>
            <a:r>
              <a:rPr lang="en-US" b="1" smtClean="0"/>
              <a:t>power-of-2 allocator</a:t>
            </a:r>
          </a:p>
          <a:p>
            <a:pPr lvl="1"/>
            <a:r>
              <a:rPr lang="en-US" smtClean="0"/>
              <a:t>Satisfies requests in units sized as power of 2</a:t>
            </a:r>
          </a:p>
          <a:p>
            <a:pPr lvl="1"/>
            <a:r>
              <a:rPr lang="en-US" smtClean="0"/>
              <a:t>Request rounded up to next highest power of 2</a:t>
            </a:r>
          </a:p>
          <a:p>
            <a:pPr lvl="1"/>
            <a:r>
              <a:rPr lang="en-US" smtClean="0"/>
              <a:t>When smaller allocation needed than is available, current chunk split into two buddies of next-lower power of 2</a:t>
            </a:r>
          </a:p>
          <a:p>
            <a:pPr lvl="2"/>
            <a:r>
              <a:rPr lang="en-US" smtClean="0"/>
              <a:t>Continue until appropriate sized chunk available</a:t>
            </a:r>
          </a:p>
          <a:p>
            <a:r>
              <a:rPr lang="en-US" smtClean="0"/>
              <a:t>For example, assume 256KB chunk available, kernel requests 21KB</a:t>
            </a:r>
          </a:p>
          <a:p>
            <a:pPr lvl="1"/>
            <a:r>
              <a:rPr lang="en-US" smtClean="0"/>
              <a:t>Split into A</a:t>
            </a:r>
            <a:r>
              <a:rPr lang="en-US" baseline="-25000" smtClean="0"/>
              <a:t>L</a:t>
            </a:r>
            <a:r>
              <a:rPr lang="en-US" smtClean="0"/>
              <a:t> </a:t>
            </a:r>
            <a:r>
              <a:rPr lang="en-US" baseline="-25000" smtClean="0"/>
              <a:t>and</a:t>
            </a:r>
            <a:r>
              <a:rPr lang="en-US" smtClean="0"/>
              <a:t> A</a:t>
            </a:r>
            <a:r>
              <a:rPr lang="en-US" baseline="-25000" smtClean="0"/>
              <a:t>r</a:t>
            </a:r>
            <a:r>
              <a:rPr lang="en-US" smtClean="0"/>
              <a:t> of 128KB each</a:t>
            </a:r>
          </a:p>
          <a:p>
            <a:pPr lvl="2"/>
            <a:r>
              <a:rPr lang="en-US" smtClean="0"/>
              <a:t>One further divided into B</a:t>
            </a:r>
            <a:r>
              <a:rPr lang="en-US" baseline="-25000" smtClean="0"/>
              <a:t>L</a:t>
            </a:r>
            <a:r>
              <a:rPr lang="en-US" smtClean="0"/>
              <a:t> and B</a:t>
            </a:r>
            <a:r>
              <a:rPr lang="en-US" baseline="-25000" smtClean="0"/>
              <a:t>R</a:t>
            </a:r>
            <a:r>
              <a:rPr lang="en-US" smtClean="0"/>
              <a:t> of 64KB</a:t>
            </a:r>
          </a:p>
          <a:p>
            <a:pPr lvl="3"/>
            <a:r>
              <a:rPr lang="en-US" smtClean="0"/>
              <a:t>One further into C</a:t>
            </a:r>
            <a:r>
              <a:rPr lang="en-US" baseline="-25000" smtClean="0"/>
              <a:t>L</a:t>
            </a:r>
            <a:r>
              <a:rPr lang="en-US" smtClean="0"/>
              <a:t> and C</a:t>
            </a:r>
            <a:r>
              <a:rPr lang="en-US" baseline="-25000" smtClean="0"/>
              <a:t>R</a:t>
            </a:r>
            <a:r>
              <a:rPr lang="en-US" smtClean="0"/>
              <a:t> of 32KB each – one used to satisfy request</a:t>
            </a:r>
          </a:p>
          <a:p>
            <a:r>
              <a:rPr lang="en-US" smtClean="0"/>
              <a:t>Advantage – quickly coalesce unused chunks into larger chunk</a:t>
            </a:r>
          </a:p>
          <a:p>
            <a:r>
              <a:rPr lang="en-US" smtClean="0"/>
              <a:t>Disadvantage - fragmentation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14463" y="369888"/>
            <a:ext cx="11615737" cy="768350"/>
          </a:xfrm>
        </p:spPr>
        <p:txBody>
          <a:bodyPr/>
          <a:lstStyle/>
          <a:p>
            <a:pPr eaLnBrk="1" hangingPunct="1"/>
            <a:r>
              <a:rPr lang="en-US" smtClean="0"/>
              <a:t>Virtual-address Space</a:t>
            </a:r>
          </a:p>
        </p:txBody>
      </p:sp>
      <p:pic>
        <p:nvPicPr>
          <p:cNvPr id="10243" name="Picture 5"/>
          <p:cNvPicPr>
            <a:picLocks noChangeAspect="1" noChangeArrowheads="1"/>
          </p:cNvPicPr>
          <p:nvPr/>
        </p:nvPicPr>
        <p:blipFill>
          <a:blip r:embed="rId3"/>
          <a:srcRect/>
          <a:stretch>
            <a:fillRect/>
          </a:stretch>
        </p:blipFill>
        <p:spPr bwMode="auto">
          <a:xfrm>
            <a:off x="4795838" y="1716088"/>
            <a:ext cx="3095625" cy="609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446213" y="369888"/>
            <a:ext cx="11583987" cy="768350"/>
          </a:xfrm>
        </p:spPr>
        <p:txBody>
          <a:bodyPr/>
          <a:lstStyle/>
          <a:p>
            <a:pPr eaLnBrk="1" hangingPunct="1"/>
            <a:r>
              <a:rPr lang="en-US" smtClean="0"/>
              <a:t>Buddy System Allocator</a:t>
            </a:r>
          </a:p>
        </p:txBody>
      </p:sp>
      <p:pic>
        <p:nvPicPr>
          <p:cNvPr id="68611" name="Picture 4" descr="9"/>
          <p:cNvPicPr>
            <a:picLocks noChangeAspect="1" noChangeArrowheads="1"/>
          </p:cNvPicPr>
          <p:nvPr/>
        </p:nvPicPr>
        <p:blipFill>
          <a:blip r:embed="rId3"/>
          <a:srcRect/>
          <a:stretch>
            <a:fillRect/>
          </a:stretch>
        </p:blipFill>
        <p:spPr bwMode="auto">
          <a:xfrm>
            <a:off x="3214688" y="1408113"/>
            <a:ext cx="8513762" cy="658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622425" y="369888"/>
            <a:ext cx="11407775" cy="768350"/>
          </a:xfrm>
        </p:spPr>
        <p:txBody>
          <a:bodyPr/>
          <a:lstStyle/>
          <a:p>
            <a:pPr eaLnBrk="1" hangingPunct="1"/>
            <a:r>
              <a:rPr lang="en-US" smtClean="0"/>
              <a:t>Slab Allocator</a:t>
            </a:r>
          </a:p>
        </p:txBody>
      </p:sp>
      <p:sp>
        <p:nvSpPr>
          <p:cNvPr id="69635" name="Rectangle 3"/>
          <p:cNvSpPr>
            <a:spLocks noGrp="1" noChangeArrowheads="1"/>
          </p:cNvSpPr>
          <p:nvPr>
            <p:ph type="body" idx="1"/>
          </p:nvPr>
        </p:nvSpPr>
        <p:spPr>
          <a:xfrm>
            <a:off x="1209675" y="1644650"/>
            <a:ext cx="11557000" cy="6729413"/>
          </a:xfrm>
        </p:spPr>
        <p:txBody>
          <a:bodyPr/>
          <a:lstStyle/>
          <a:p>
            <a:r>
              <a:rPr lang="en-US" smtClean="0"/>
              <a:t>Alternate strategy</a:t>
            </a:r>
          </a:p>
          <a:p>
            <a:endParaRPr lang="en-US" sz="1100" smtClean="0"/>
          </a:p>
          <a:p>
            <a:r>
              <a:rPr lang="en-US" b="1" smtClean="0">
                <a:solidFill>
                  <a:srgbClr val="3366FF"/>
                </a:solidFill>
              </a:rPr>
              <a:t>Slab</a:t>
            </a:r>
            <a:r>
              <a:rPr lang="en-US" smtClean="0">
                <a:solidFill>
                  <a:srgbClr val="3366FF"/>
                </a:solidFill>
              </a:rPr>
              <a:t> </a:t>
            </a:r>
            <a:r>
              <a:rPr lang="en-US" smtClean="0"/>
              <a:t>is one or more physically contiguous pages</a:t>
            </a:r>
          </a:p>
          <a:p>
            <a:endParaRPr lang="en-US" sz="1100" smtClean="0"/>
          </a:p>
          <a:p>
            <a:r>
              <a:rPr lang="en-US" b="1" smtClean="0">
                <a:solidFill>
                  <a:srgbClr val="3366FF"/>
                </a:solidFill>
              </a:rPr>
              <a:t>Cache</a:t>
            </a:r>
            <a:r>
              <a:rPr lang="en-US" smtClean="0">
                <a:solidFill>
                  <a:srgbClr val="3366FF"/>
                </a:solidFill>
              </a:rPr>
              <a:t> </a:t>
            </a:r>
            <a:r>
              <a:rPr lang="en-US" smtClean="0"/>
              <a:t>consists of one or more slabs</a:t>
            </a:r>
          </a:p>
          <a:p>
            <a:endParaRPr lang="en-US" sz="1100" smtClean="0"/>
          </a:p>
          <a:p>
            <a:r>
              <a:rPr lang="en-US" smtClean="0"/>
              <a:t>Single cache for each unique kernel data structure</a:t>
            </a:r>
          </a:p>
          <a:p>
            <a:pPr lvl="1"/>
            <a:r>
              <a:rPr lang="en-US" smtClean="0"/>
              <a:t>Each cache filled with </a:t>
            </a:r>
            <a:r>
              <a:rPr lang="en-US" b="1" smtClean="0">
                <a:solidFill>
                  <a:srgbClr val="3366FF"/>
                </a:solidFill>
              </a:rPr>
              <a:t>objects</a:t>
            </a:r>
            <a:r>
              <a:rPr lang="en-US" smtClean="0">
                <a:solidFill>
                  <a:srgbClr val="3366FF"/>
                </a:solidFill>
              </a:rPr>
              <a:t> </a:t>
            </a:r>
            <a:r>
              <a:rPr lang="en-US" smtClean="0"/>
              <a:t>– instantiations of the data structure</a:t>
            </a:r>
          </a:p>
          <a:p>
            <a:pPr lvl="1"/>
            <a:endParaRPr lang="en-US" sz="1100" smtClean="0"/>
          </a:p>
          <a:p>
            <a:r>
              <a:rPr lang="en-US" smtClean="0"/>
              <a:t>When cache created, filled with objects marked as </a:t>
            </a:r>
            <a:r>
              <a:rPr lang="en-US" b="1" smtClean="0"/>
              <a:t>free</a:t>
            </a:r>
          </a:p>
          <a:p>
            <a:endParaRPr lang="en-US" sz="1100" b="1" smtClean="0"/>
          </a:p>
          <a:p>
            <a:r>
              <a:rPr lang="en-US" smtClean="0"/>
              <a:t>When structures stored, objects marked as </a:t>
            </a:r>
            <a:r>
              <a:rPr lang="en-US" b="1" smtClean="0"/>
              <a:t>used</a:t>
            </a:r>
          </a:p>
          <a:p>
            <a:endParaRPr lang="en-US" sz="1100" b="1" smtClean="0"/>
          </a:p>
          <a:p>
            <a:r>
              <a:rPr lang="en-US" smtClean="0"/>
              <a:t>If slab is full of used objects, next object allocated from empty slab</a:t>
            </a:r>
          </a:p>
          <a:p>
            <a:pPr lvl="1"/>
            <a:r>
              <a:rPr lang="en-US" smtClean="0"/>
              <a:t>If no empty slabs, new slab allocated</a:t>
            </a:r>
          </a:p>
          <a:p>
            <a:pPr lvl="1"/>
            <a:endParaRPr lang="en-US" sz="1100" smtClean="0"/>
          </a:p>
          <a:p>
            <a:r>
              <a:rPr lang="en-US" smtClean="0"/>
              <a:t>Benefits include no fragmentation, fast memory request satisfaction</a:t>
            </a:r>
          </a:p>
          <a:p>
            <a:pPr>
              <a:buFont typeface="Monotype Sorts" charset="2"/>
              <a:buNone/>
            </a:pPr>
            <a:endParaRPr lang="en-US" smtClean="0"/>
          </a:p>
          <a:p>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76388" y="369888"/>
            <a:ext cx="11453812" cy="768350"/>
          </a:xfrm>
        </p:spPr>
        <p:txBody>
          <a:bodyPr/>
          <a:lstStyle/>
          <a:p>
            <a:pPr eaLnBrk="1" hangingPunct="1"/>
            <a:r>
              <a:rPr lang="en-US" smtClean="0"/>
              <a:t>Slab Allocation</a:t>
            </a:r>
          </a:p>
        </p:txBody>
      </p:sp>
      <p:pic>
        <p:nvPicPr>
          <p:cNvPr id="70659" name="Picture 4" descr="9"/>
          <p:cNvPicPr>
            <a:picLocks noChangeAspect="1" noChangeArrowheads="1"/>
          </p:cNvPicPr>
          <p:nvPr/>
        </p:nvPicPr>
        <p:blipFill>
          <a:blip r:embed="rId3"/>
          <a:srcRect/>
          <a:stretch>
            <a:fillRect/>
          </a:stretch>
        </p:blipFill>
        <p:spPr bwMode="auto">
          <a:xfrm>
            <a:off x="2114550" y="1677988"/>
            <a:ext cx="10353675" cy="647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343025" y="369888"/>
            <a:ext cx="11687175" cy="768350"/>
          </a:xfrm>
        </p:spPr>
        <p:txBody>
          <a:bodyPr/>
          <a:lstStyle/>
          <a:p>
            <a:pPr eaLnBrk="1" hangingPunct="1"/>
            <a:r>
              <a:rPr lang="en-US" smtClean="0"/>
              <a:t>Other Considerations -- Prepaging</a:t>
            </a:r>
          </a:p>
        </p:txBody>
      </p:sp>
      <p:sp>
        <p:nvSpPr>
          <p:cNvPr id="71683" name="Rectangle 3"/>
          <p:cNvSpPr>
            <a:spLocks noGrp="1" noChangeArrowheads="1"/>
          </p:cNvSpPr>
          <p:nvPr>
            <p:ph type="body" idx="1"/>
          </p:nvPr>
        </p:nvSpPr>
        <p:spPr>
          <a:xfrm>
            <a:off x="1241425" y="1930400"/>
            <a:ext cx="11283950" cy="6545263"/>
          </a:xfrm>
        </p:spPr>
        <p:txBody>
          <a:bodyPr/>
          <a:lstStyle/>
          <a:p>
            <a:r>
              <a:rPr lang="en-US" smtClean="0"/>
              <a:t>Prepaging </a:t>
            </a:r>
          </a:p>
          <a:p>
            <a:pPr lvl="1"/>
            <a:r>
              <a:rPr lang="en-US" smtClean="0"/>
              <a:t>To reduce the large number of page faults that occurs at process startup</a:t>
            </a:r>
          </a:p>
          <a:p>
            <a:pPr lvl="1"/>
            <a:r>
              <a:rPr lang="en-US" smtClean="0"/>
              <a:t>Prepage all or some of the pages a process will need, before they are referenced</a:t>
            </a:r>
          </a:p>
          <a:p>
            <a:pPr lvl="1"/>
            <a:r>
              <a:rPr lang="en-US" smtClean="0"/>
              <a:t>But if prepaged pages are unused, I/O and memory was wasted</a:t>
            </a:r>
          </a:p>
          <a:p>
            <a:pPr lvl="1"/>
            <a:r>
              <a:rPr lang="en-US" smtClean="0"/>
              <a:t>Assume </a:t>
            </a:r>
            <a:r>
              <a:rPr lang="en-US" i="1" smtClean="0"/>
              <a:t>s</a:t>
            </a:r>
            <a:r>
              <a:rPr lang="en-US" smtClean="0"/>
              <a:t> pages are prepaged and </a:t>
            </a:r>
            <a:r>
              <a:rPr lang="el-GR" i="1" smtClean="0"/>
              <a:t>α</a:t>
            </a:r>
            <a:r>
              <a:rPr lang="en-US" i="1" smtClean="0"/>
              <a:t> </a:t>
            </a:r>
            <a:r>
              <a:rPr lang="en-US" smtClean="0"/>
              <a:t>of the pages is used</a:t>
            </a:r>
          </a:p>
          <a:p>
            <a:pPr lvl="2"/>
            <a:r>
              <a:rPr lang="en-US" smtClean="0"/>
              <a:t>Is cost of </a:t>
            </a:r>
            <a:r>
              <a:rPr lang="en-US" i="1" smtClean="0"/>
              <a:t>s * </a:t>
            </a:r>
            <a:r>
              <a:rPr lang="el-GR" i="1" smtClean="0"/>
              <a:t>α</a:t>
            </a:r>
            <a:r>
              <a:rPr lang="en-US" i="1" smtClean="0"/>
              <a:t>  </a:t>
            </a:r>
            <a:r>
              <a:rPr lang="en-US" smtClean="0"/>
              <a:t>save pages faults &gt; or &lt; than the cost of prepaging</a:t>
            </a:r>
            <a:r>
              <a:rPr lang="en-US" i="1" smtClean="0"/>
              <a:t> </a:t>
            </a:r>
            <a:br>
              <a:rPr lang="en-US" i="1" smtClean="0"/>
            </a:br>
            <a:r>
              <a:rPr lang="en-US" i="1" smtClean="0"/>
              <a:t>s * (1- </a:t>
            </a:r>
            <a:r>
              <a:rPr lang="el-GR" i="1" smtClean="0"/>
              <a:t>α</a:t>
            </a:r>
            <a:r>
              <a:rPr lang="en-US" i="1" smtClean="0"/>
              <a:t>) </a:t>
            </a:r>
            <a:r>
              <a:rPr lang="en-US" smtClean="0"/>
              <a:t>unnecessary pages</a:t>
            </a:r>
            <a:r>
              <a:rPr lang="en-US" i="1" smtClean="0"/>
              <a:t>?  </a:t>
            </a:r>
          </a:p>
          <a:p>
            <a:pPr lvl="2"/>
            <a:r>
              <a:rPr lang="el-GR" i="1" smtClean="0"/>
              <a:t>α</a:t>
            </a:r>
            <a:r>
              <a:rPr lang="en-US" i="1" smtClean="0"/>
              <a:t> </a:t>
            </a:r>
            <a:r>
              <a:rPr lang="en-US" smtClean="0"/>
              <a:t>near zero </a:t>
            </a:r>
            <a:r>
              <a:rPr lang="en-US" smtClean="0">
                <a:sym typeface="Symbol" charset="2"/>
              </a:rPr>
              <a:t> prepaging loses</a:t>
            </a:r>
            <a:r>
              <a:rPr lang="en-US" smtClean="0"/>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884363" y="369888"/>
            <a:ext cx="11145837" cy="768350"/>
          </a:xfrm>
        </p:spPr>
        <p:txBody>
          <a:bodyPr/>
          <a:lstStyle/>
          <a:p>
            <a:pPr eaLnBrk="1" hangingPunct="1"/>
            <a:r>
              <a:rPr lang="en-US" smtClean="0"/>
              <a:t>Other Issues – Page Size</a:t>
            </a:r>
          </a:p>
        </p:txBody>
      </p:sp>
      <p:sp>
        <p:nvSpPr>
          <p:cNvPr id="72707" name="Rectangle 3"/>
          <p:cNvSpPr>
            <a:spLocks noGrp="1" noChangeArrowheads="1"/>
          </p:cNvSpPr>
          <p:nvPr>
            <p:ph type="body" idx="1"/>
          </p:nvPr>
        </p:nvSpPr>
        <p:spPr>
          <a:xfrm>
            <a:off x="1209675" y="1747838"/>
            <a:ext cx="10934700" cy="5645150"/>
          </a:xfrm>
        </p:spPr>
        <p:txBody>
          <a:bodyPr/>
          <a:lstStyle/>
          <a:p>
            <a:r>
              <a:rPr lang="en-US" dirty="0" smtClean="0"/>
              <a:t>Sometimes OS designers have a choice</a:t>
            </a:r>
          </a:p>
          <a:p>
            <a:pPr lvl="1"/>
            <a:r>
              <a:rPr lang="en-US" dirty="0" smtClean="0"/>
              <a:t>Especially if running on custom-built CPU</a:t>
            </a:r>
          </a:p>
          <a:p>
            <a:r>
              <a:rPr lang="en-US" dirty="0" smtClean="0"/>
              <a:t>Page size selection must take into consideration:</a:t>
            </a:r>
          </a:p>
          <a:p>
            <a:pPr lvl="1"/>
            <a:r>
              <a:rPr lang="en-US" dirty="0" smtClean="0"/>
              <a:t>Fragmentation- Small better</a:t>
            </a:r>
          </a:p>
          <a:p>
            <a:pPr lvl="1"/>
            <a:r>
              <a:rPr lang="en-US" dirty="0" smtClean="0"/>
              <a:t>Page table size – Large better</a:t>
            </a:r>
          </a:p>
          <a:p>
            <a:pPr lvl="1"/>
            <a:r>
              <a:rPr lang="en-US" b="1" dirty="0" smtClean="0">
                <a:solidFill>
                  <a:srgbClr val="3366FF"/>
                </a:solidFill>
              </a:rPr>
              <a:t>Resolution- Small better</a:t>
            </a:r>
          </a:p>
          <a:p>
            <a:pPr lvl="1"/>
            <a:r>
              <a:rPr lang="en-US" dirty="0" smtClean="0"/>
              <a:t>I/O overhead – Large better</a:t>
            </a:r>
          </a:p>
          <a:p>
            <a:pPr lvl="1"/>
            <a:r>
              <a:rPr lang="en-US" dirty="0" smtClean="0"/>
              <a:t>Number of page faults – large better</a:t>
            </a:r>
          </a:p>
          <a:p>
            <a:pPr lvl="1"/>
            <a:r>
              <a:rPr lang="en-US" dirty="0" smtClean="0"/>
              <a:t>Locality – small better</a:t>
            </a:r>
          </a:p>
          <a:p>
            <a:pPr lvl="1"/>
            <a:r>
              <a:rPr lang="en-US" dirty="0" smtClean="0"/>
              <a:t>TLB size and effectiveness – large better</a:t>
            </a:r>
          </a:p>
          <a:p>
            <a:r>
              <a:rPr lang="en-US" dirty="0" smtClean="0"/>
              <a:t>Always power of 2, usually in the range 2</a:t>
            </a:r>
            <a:r>
              <a:rPr lang="en-US" baseline="30000" dirty="0" smtClean="0"/>
              <a:t>12</a:t>
            </a:r>
            <a:r>
              <a:rPr lang="en-US" dirty="0" smtClean="0"/>
              <a:t> (4,096 bytes) to 2</a:t>
            </a:r>
            <a:r>
              <a:rPr lang="en-US" baseline="30000" dirty="0" smtClean="0"/>
              <a:t>22</a:t>
            </a:r>
            <a:r>
              <a:rPr lang="en-US" dirty="0" smtClean="0"/>
              <a:t> (4,194,304 bytes)</a:t>
            </a:r>
          </a:p>
          <a:p>
            <a:r>
              <a:rPr lang="en-US" dirty="0" smtClean="0"/>
              <a:t>On average, growing over time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489075" y="369888"/>
            <a:ext cx="11541125" cy="768350"/>
          </a:xfrm>
        </p:spPr>
        <p:txBody>
          <a:bodyPr/>
          <a:lstStyle/>
          <a:p>
            <a:pPr eaLnBrk="1" hangingPunct="1"/>
            <a:r>
              <a:rPr lang="en-US" smtClean="0"/>
              <a:t>Other Issues – TLB Reach </a:t>
            </a:r>
          </a:p>
        </p:txBody>
      </p:sp>
      <p:sp>
        <p:nvSpPr>
          <p:cNvPr id="73731" name="Rectangle 3"/>
          <p:cNvSpPr>
            <a:spLocks noGrp="1" noChangeArrowheads="1"/>
          </p:cNvSpPr>
          <p:nvPr>
            <p:ph type="body" idx="1"/>
          </p:nvPr>
        </p:nvSpPr>
        <p:spPr>
          <a:xfrm>
            <a:off x="1241425" y="1960563"/>
            <a:ext cx="11445875" cy="5889625"/>
          </a:xfrm>
        </p:spPr>
        <p:txBody>
          <a:bodyPr/>
          <a:lstStyle/>
          <a:p>
            <a:r>
              <a:rPr lang="en-US" dirty="0" smtClean="0"/>
              <a:t>To improve through TLB you require more access through TLB but more expensive.</a:t>
            </a:r>
          </a:p>
          <a:p>
            <a:r>
              <a:rPr lang="en-US" dirty="0" smtClean="0"/>
              <a:t>TLB Reach - The amount of memory accessible from the TLB</a:t>
            </a:r>
          </a:p>
          <a:p>
            <a:endParaRPr lang="en-US" sz="1100" dirty="0" smtClean="0"/>
          </a:p>
          <a:p>
            <a:r>
              <a:rPr lang="en-US" dirty="0" smtClean="0"/>
              <a:t>TLB Reach = (TLB Size/</a:t>
            </a:r>
            <a:r>
              <a:rPr lang="en-US" dirty="0" err="1" smtClean="0"/>
              <a:t>Enteries</a:t>
            </a:r>
            <a:r>
              <a:rPr lang="en-US" dirty="0" smtClean="0"/>
              <a:t>) X (Page Size)</a:t>
            </a:r>
          </a:p>
          <a:p>
            <a:endParaRPr lang="en-US" sz="1100" dirty="0" smtClean="0"/>
          </a:p>
          <a:p>
            <a:r>
              <a:rPr lang="en-US" dirty="0" smtClean="0"/>
              <a:t>Ideally, the working set of each process is stored in the TLB</a:t>
            </a:r>
          </a:p>
          <a:p>
            <a:pPr lvl="1"/>
            <a:r>
              <a:rPr lang="en-US" dirty="0" smtClean="0"/>
              <a:t>Otherwise there is a high degree of page faults</a:t>
            </a:r>
          </a:p>
          <a:p>
            <a:pPr lvl="1"/>
            <a:endParaRPr lang="en-US" sz="1100" dirty="0" smtClean="0"/>
          </a:p>
          <a:p>
            <a:r>
              <a:rPr lang="en-US" dirty="0" smtClean="0"/>
              <a:t>Increase the Page Size</a:t>
            </a:r>
          </a:p>
          <a:p>
            <a:pPr lvl="1"/>
            <a:r>
              <a:rPr lang="en-US" dirty="0" smtClean="0"/>
              <a:t>This may lead to an increase in fragmentation as not all applications require a large page size</a:t>
            </a:r>
          </a:p>
          <a:p>
            <a:pPr lvl="1"/>
            <a:endParaRPr lang="en-US" sz="1100" dirty="0" smtClean="0"/>
          </a:p>
          <a:p>
            <a:r>
              <a:rPr lang="en-US" dirty="0" smtClean="0"/>
              <a:t>Provide Multiple Page Sizes</a:t>
            </a:r>
          </a:p>
          <a:p>
            <a:pPr lvl="1"/>
            <a:r>
              <a:rPr lang="en-US" dirty="0" smtClean="0"/>
              <a:t>This allows applications that require larger page sizes the opportunity to use them without an increase in fragmentation</a:t>
            </a:r>
          </a:p>
          <a:p>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622425" y="369888"/>
            <a:ext cx="11407775" cy="768350"/>
          </a:xfrm>
        </p:spPr>
        <p:txBody>
          <a:bodyPr/>
          <a:lstStyle/>
          <a:p>
            <a:pPr eaLnBrk="1" hangingPunct="1"/>
            <a:r>
              <a:rPr lang="en-US" sz="3600" dirty="0" smtClean="0"/>
              <a:t>Other Issues – Program Structure, Inverted Page Table.</a:t>
            </a:r>
          </a:p>
        </p:txBody>
      </p:sp>
      <p:sp>
        <p:nvSpPr>
          <p:cNvPr id="74755" name="Rectangle 3"/>
          <p:cNvSpPr>
            <a:spLocks noGrp="1" noChangeArrowheads="1"/>
          </p:cNvSpPr>
          <p:nvPr>
            <p:ph type="body" idx="1"/>
          </p:nvPr>
        </p:nvSpPr>
        <p:spPr>
          <a:xfrm>
            <a:off x="1241425" y="1709738"/>
            <a:ext cx="11322050" cy="6661150"/>
          </a:xfrm>
        </p:spPr>
        <p:txBody>
          <a:bodyPr/>
          <a:lstStyle/>
          <a:p>
            <a:pPr>
              <a:lnSpc>
                <a:spcPct val="90000"/>
              </a:lnSpc>
              <a:tabLst>
                <a:tab pos="4740275" algn="l"/>
                <a:tab pos="5214938" algn="l"/>
              </a:tabLst>
            </a:pPr>
            <a:r>
              <a:rPr lang="en-US" dirty="0" smtClean="0"/>
              <a:t>Program structure</a:t>
            </a:r>
          </a:p>
          <a:p>
            <a:pPr lvl="1">
              <a:lnSpc>
                <a:spcPct val="90000"/>
              </a:lnSpc>
              <a:tabLst>
                <a:tab pos="4740275" algn="l"/>
                <a:tab pos="5214938" algn="l"/>
              </a:tabLst>
            </a:pPr>
            <a:r>
              <a:rPr lang="en-US" dirty="0" err="1" smtClean="0">
                <a:latin typeface="Courier New" charset="0"/>
              </a:rPr>
              <a:t>Int</a:t>
            </a:r>
            <a:r>
              <a:rPr lang="en-US" dirty="0" smtClean="0">
                <a:latin typeface="Courier New" charset="0"/>
              </a:rPr>
              <a:t>[128,128] data;</a:t>
            </a:r>
          </a:p>
          <a:p>
            <a:pPr lvl="1">
              <a:lnSpc>
                <a:spcPct val="90000"/>
              </a:lnSpc>
              <a:tabLst>
                <a:tab pos="4740275" algn="l"/>
                <a:tab pos="5214938" algn="l"/>
              </a:tabLst>
            </a:pPr>
            <a:r>
              <a:rPr lang="en-US" dirty="0" smtClean="0"/>
              <a:t>Each row is stored in one page </a:t>
            </a:r>
          </a:p>
          <a:p>
            <a:pPr lvl="1">
              <a:lnSpc>
                <a:spcPct val="90000"/>
              </a:lnSpc>
              <a:tabLst>
                <a:tab pos="4740275" algn="l"/>
                <a:tab pos="5214938" algn="l"/>
              </a:tabLst>
            </a:pPr>
            <a:r>
              <a:rPr lang="en-US" dirty="0" smtClean="0"/>
              <a:t>Program 1 	</a:t>
            </a:r>
          </a:p>
          <a:p>
            <a:pPr>
              <a:lnSpc>
                <a:spcPct val="90000"/>
              </a:lnSpc>
              <a:buFont typeface="Monotype Sorts" charset="2"/>
              <a:buNone/>
              <a:tabLst>
                <a:tab pos="4740275" algn="l"/>
                <a:tab pos="5214938" algn="l"/>
              </a:tabLst>
            </a:pPr>
            <a:r>
              <a:rPr lang="en-US" dirty="0" smtClean="0">
                <a:latin typeface="Courier New" charset="0"/>
              </a:rPr>
              <a:t>                for (j = 0; j &lt;128; j++)</a:t>
            </a:r>
            <a:br>
              <a:rPr lang="en-US" dirty="0" smtClean="0">
                <a:latin typeface="Courier New" charset="0"/>
              </a:rPr>
            </a:br>
            <a:r>
              <a:rPr lang="en-US" dirty="0" smtClean="0">
                <a:latin typeface="Courier New" charset="0"/>
              </a:rPr>
              <a:t>                  for (</a:t>
            </a:r>
            <a:r>
              <a:rPr lang="en-US" dirty="0" err="1" smtClean="0">
                <a:latin typeface="Courier New" charset="0"/>
              </a:rPr>
              <a:t>i</a:t>
            </a:r>
            <a:r>
              <a:rPr lang="en-US" dirty="0" smtClean="0">
                <a:latin typeface="Courier New" charset="0"/>
              </a:rPr>
              <a:t> = 0; </a:t>
            </a:r>
            <a:r>
              <a:rPr lang="en-US" dirty="0" err="1" smtClean="0">
                <a:latin typeface="Courier New" charset="0"/>
              </a:rPr>
              <a:t>i</a:t>
            </a:r>
            <a:r>
              <a:rPr lang="en-US" dirty="0" smtClean="0">
                <a:latin typeface="Courier New" charset="0"/>
              </a:rPr>
              <a:t> &lt; 128; </a:t>
            </a:r>
            <a:r>
              <a:rPr lang="en-US" dirty="0" err="1" smtClean="0">
                <a:latin typeface="Courier New" charset="0"/>
              </a:rPr>
              <a:t>i</a:t>
            </a:r>
            <a:r>
              <a:rPr lang="en-US" dirty="0" smtClean="0">
                <a:latin typeface="Courier New" charset="0"/>
              </a:rPr>
              <a:t>++)</a:t>
            </a:r>
            <a:br>
              <a:rPr lang="en-US" dirty="0" smtClean="0">
                <a:latin typeface="Courier New" charset="0"/>
              </a:rPr>
            </a:br>
            <a:r>
              <a:rPr lang="en-US" dirty="0" smtClean="0">
                <a:latin typeface="Courier New" charset="0"/>
              </a:rPr>
              <a:t>                        data[</a:t>
            </a:r>
            <a:r>
              <a:rPr lang="en-US" dirty="0" err="1" smtClean="0">
                <a:latin typeface="Courier New" charset="0"/>
              </a:rPr>
              <a:t>i,j</a:t>
            </a:r>
            <a:r>
              <a:rPr lang="en-US" dirty="0" smtClean="0">
                <a:latin typeface="Courier New" charset="0"/>
              </a:rPr>
              <a:t>] = 0;</a:t>
            </a:r>
            <a:br>
              <a:rPr lang="en-US" dirty="0" smtClean="0">
                <a:latin typeface="Courier New" charset="0"/>
              </a:rPr>
            </a:br>
            <a:endParaRPr lang="en-US" dirty="0" smtClean="0">
              <a:latin typeface="Courier New" charset="0"/>
            </a:endParaRPr>
          </a:p>
          <a:p>
            <a:pPr lvl="1">
              <a:lnSpc>
                <a:spcPct val="90000"/>
              </a:lnSpc>
              <a:buFont typeface="Monotype Sorts" charset="2"/>
              <a:buNone/>
              <a:tabLst>
                <a:tab pos="4740275" algn="l"/>
                <a:tab pos="5214938" algn="l"/>
              </a:tabLst>
            </a:pPr>
            <a:r>
              <a:rPr lang="en-US" dirty="0" smtClean="0"/>
              <a:t>     128 x 128 = 16,384 page faults </a:t>
            </a:r>
            <a:br>
              <a:rPr lang="en-US" dirty="0" smtClean="0"/>
            </a:br>
            <a:endParaRPr lang="en-US" dirty="0" smtClean="0"/>
          </a:p>
          <a:p>
            <a:pPr lvl="1">
              <a:lnSpc>
                <a:spcPct val="90000"/>
              </a:lnSpc>
              <a:tabLst>
                <a:tab pos="4740275" algn="l"/>
                <a:tab pos="5214938" algn="l"/>
              </a:tabLst>
            </a:pPr>
            <a:r>
              <a:rPr lang="en-US" dirty="0" smtClean="0"/>
              <a:t>Program 2 	</a:t>
            </a:r>
          </a:p>
          <a:p>
            <a:pPr lvl="1">
              <a:lnSpc>
                <a:spcPct val="90000"/>
              </a:lnSpc>
              <a:buFont typeface="Monotype Sorts" charset="2"/>
              <a:buNone/>
              <a:tabLst>
                <a:tab pos="4740275" algn="l"/>
                <a:tab pos="5214938" algn="l"/>
              </a:tabLst>
            </a:pPr>
            <a:r>
              <a:rPr lang="en-US" dirty="0" smtClean="0">
                <a:latin typeface="Courier New" charset="0"/>
              </a:rPr>
              <a:t>             for (</a:t>
            </a:r>
            <a:r>
              <a:rPr lang="en-US" dirty="0" err="1" smtClean="0">
                <a:latin typeface="Courier New" charset="0"/>
              </a:rPr>
              <a:t>i</a:t>
            </a:r>
            <a:r>
              <a:rPr lang="en-US" dirty="0" smtClean="0">
                <a:latin typeface="Courier New" charset="0"/>
              </a:rPr>
              <a:t> = 0; </a:t>
            </a:r>
            <a:r>
              <a:rPr lang="en-US" dirty="0" err="1" smtClean="0">
                <a:latin typeface="Courier New" charset="0"/>
              </a:rPr>
              <a:t>i</a:t>
            </a:r>
            <a:r>
              <a:rPr lang="en-US" dirty="0" smtClean="0">
                <a:latin typeface="Courier New" charset="0"/>
              </a:rPr>
              <a:t> &lt; 128; </a:t>
            </a:r>
            <a:r>
              <a:rPr lang="en-US" dirty="0" err="1" smtClean="0">
                <a:latin typeface="Courier New" charset="0"/>
              </a:rPr>
              <a:t>i</a:t>
            </a:r>
            <a:r>
              <a:rPr lang="en-US" dirty="0" smtClean="0">
                <a:latin typeface="Courier New" charset="0"/>
              </a:rPr>
              <a:t>++)</a:t>
            </a:r>
            <a:br>
              <a:rPr lang="en-US" dirty="0" smtClean="0">
                <a:latin typeface="Courier New" charset="0"/>
              </a:rPr>
            </a:br>
            <a:r>
              <a:rPr lang="en-US" dirty="0" smtClean="0">
                <a:latin typeface="Courier New" charset="0"/>
              </a:rPr>
              <a:t>               for (j = 0; j &lt; 128; j++)</a:t>
            </a:r>
            <a:br>
              <a:rPr lang="en-US" dirty="0" smtClean="0">
                <a:latin typeface="Courier New" charset="0"/>
              </a:rPr>
            </a:br>
            <a:r>
              <a:rPr lang="en-US" dirty="0" smtClean="0">
                <a:latin typeface="Courier New" charset="0"/>
              </a:rPr>
              <a:t>                     data[</a:t>
            </a:r>
            <a:r>
              <a:rPr lang="en-US" dirty="0" err="1" smtClean="0">
                <a:latin typeface="Courier New" charset="0"/>
              </a:rPr>
              <a:t>i,j</a:t>
            </a:r>
            <a:r>
              <a:rPr lang="en-US" dirty="0" smtClean="0">
                <a:latin typeface="Courier New" charset="0"/>
              </a:rPr>
              <a:t>] = 0;</a:t>
            </a:r>
          </a:p>
          <a:p>
            <a:pPr lvl="1">
              <a:lnSpc>
                <a:spcPct val="90000"/>
              </a:lnSpc>
              <a:buFont typeface="Monotype Sorts" charset="2"/>
              <a:buNone/>
              <a:tabLst>
                <a:tab pos="4740275" algn="l"/>
                <a:tab pos="5214938" algn="l"/>
              </a:tabLst>
            </a:pPr>
            <a:r>
              <a:rPr lang="en-US" dirty="0" smtClean="0"/>
              <a:t/>
            </a:r>
            <a:br>
              <a:rPr lang="en-US" dirty="0" smtClean="0"/>
            </a:br>
            <a:r>
              <a:rPr lang="en-US" dirty="0" smtClean="0"/>
              <a:t>128 page faults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28738" y="369888"/>
            <a:ext cx="11701462" cy="768350"/>
          </a:xfrm>
        </p:spPr>
        <p:txBody>
          <a:bodyPr/>
          <a:lstStyle/>
          <a:p>
            <a:pPr eaLnBrk="1" hangingPunct="1"/>
            <a:r>
              <a:rPr lang="en-US" smtClean="0"/>
              <a:t>Other Issues – I/O interlock</a:t>
            </a:r>
          </a:p>
        </p:txBody>
      </p:sp>
      <p:sp>
        <p:nvSpPr>
          <p:cNvPr id="75779" name="Rectangle 3"/>
          <p:cNvSpPr>
            <a:spLocks noGrp="1" noChangeArrowheads="1"/>
          </p:cNvSpPr>
          <p:nvPr>
            <p:ph type="body" idx="1"/>
          </p:nvPr>
        </p:nvSpPr>
        <p:spPr>
          <a:xfrm>
            <a:off x="1241425" y="1879600"/>
            <a:ext cx="11530013" cy="5945188"/>
          </a:xfrm>
        </p:spPr>
        <p:txBody>
          <a:bodyPr/>
          <a:lstStyle/>
          <a:p>
            <a:r>
              <a:rPr lang="en-US" b="1" smtClean="0">
                <a:solidFill>
                  <a:srgbClr val="3366FF"/>
                </a:solidFill>
              </a:rPr>
              <a:t>I/O Interlock</a:t>
            </a:r>
            <a:r>
              <a:rPr lang="en-US" smtClean="0">
                <a:solidFill>
                  <a:srgbClr val="3366FF"/>
                </a:solidFill>
              </a:rPr>
              <a:t> </a:t>
            </a:r>
            <a:r>
              <a:rPr lang="en-US" smtClean="0"/>
              <a:t>– Pages must sometimes be locked into memory</a:t>
            </a:r>
          </a:p>
          <a:p>
            <a:endParaRPr lang="en-US" smtClean="0"/>
          </a:p>
          <a:p>
            <a:r>
              <a:rPr lang="en-US" smtClean="0"/>
              <a:t>Consider I/O - Pages that are used for copying a file from a device must be locked from being selected for eviction by a page replacement algorithm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09688" y="50800"/>
            <a:ext cx="12201525" cy="1125538"/>
          </a:xfrm>
        </p:spPr>
        <p:txBody>
          <a:bodyPr/>
          <a:lstStyle/>
          <a:p>
            <a:pPr eaLnBrk="1" hangingPunct="1"/>
            <a:r>
              <a:rPr lang="en-US" sz="4000" smtClean="0"/>
              <a:t>Reason Why Frames Used For </a:t>
            </a:r>
            <a:br>
              <a:rPr lang="en-US" sz="4000" smtClean="0"/>
            </a:br>
            <a:r>
              <a:rPr lang="en-US" sz="4000" smtClean="0"/>
              <a:t>I/O Must Be In Memory</a:t>
            </a:r>
          </a:p>
        </p:txBody>
      </p:sp>
      <p:pic>
        <p:nvPicPr>
          <p:cNvPr id="76803" name="Picture 5"/>
          <p:cNvPicPr>
            <a:picLocks noChangeAspect="1" noChangeArrowheads="1"/>
          </p:cNvPicPr>
          <p:nvPr/>
        </p:nvPicPr>
        <p:blipFill>
          <a:blip r:embed="rId3"/>
          <a:srcRect/>
          <a:stretch>
            <a:fillRect/>
          </a:stretch>
        </p:blipFill>
        <p:spPr bwMode="auto">
          <a:xfrm>
            <a:off x="3779838" y="2197100"/>
            <a:ext cx="5216525" cy="53721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314450" y="369888"/>
            <a:ext cx="11715750" cy="768350"/>
          </a:xfrm>
        </p:spPr>
        <p:txBody>
          <a:bodyPr/>
          <a:lstStyle/>
          <a:p>
            <a:pPr eaLnBrk="1" hangingPunct="1"/>
            <a:r>
              <a:rPr lang="en-US" smtClean="0"/>
              <a:t>Operating System Examples</a:t>
            </a:r>
          </a:p>
        </p:txBody>
      </p:sp>
      <p:sp>
        <p:nvSpPr>
          <p:cNvPr id="77827" name="Rectangle 3"/>
          <p:cNvSpPr>
            <a:spLocks noGrp="1" noChangeArrowheads="1"/>
          </p:cNvSpPr>
          <p:nvPr>
            <p:ph type="body" idx="1"/>
          </p:nvPr>
        </p:nvSpPr>
        <p:spPr>
          <a:xfrm>
            <a:off x="1241425" y="1912938"/>
            <a:ext cx="11026775" cy="5978525"/>
          </a:xfrm>
        </p:spPr>
        <p:txBody>
          <a:bodyPr/>
          <a:lstStyle/>
          <a:p>
            <a:r>
              <a:rPr lang="en-US" smtClean="0"/>
              <a:t>Windows XP</a:t>
            </a:r>
          </a:p>
          <a:p>
            <a:endParaRPr lang="en-US" smtClean="0"/>
          </a:p>
          <a:p>
            <a:r>
              <a:rPr lang="en-US" smtClean="0"/>
              <a:t>Solaris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Virtual Address Space</a:t>
            </a:r>
          </a:p>
        </p:txBody>
      </p:sp>
      <p:sp>
        <p:nvSpPr>
          <p:cNvPr id="11267" name="Content Placeholder 2"/>
          <p:cNvSpPr>
            <a:spLocks noGrp="1"/>
          </p:cNvSpPr>
          <p:nvPr>
            <p:ph idx="1"/>
          </p:nvPr>
        </p:nvSpPr>
        <p:spPr/>
        <p:txBody>
          <a:bodyPr/>
          <a:lstStyle/>
          <a:p>
            <a:r>
              <a:rPr lang="en-US" smtClean="0"/>
              <a:t>Enables </a:t>
            </a:r>
            <a:r>
              <a:rPr lang="en-US" b="1" smtClean="0">
                <a:solidFill>
                  <a:srgbClr val="3366FF"/>
                </a:solidFill>
              </a:rPr>
              <a:t>sparse </a:t>
            </a:r>
            <a:r>
              <a:rPr lang="en-US" smtClean="0"/>
              <a:t>address spaces with holes left for growth, dynamically linked libraries, etc</a:t>
            </a:r>
          </a:p>
          <a:p>
            <a:r>
              <a:rPr lang="en-US" smtClean="0"/>
              <a:t>System libraries shared via mapping into virtual address space</a:t>
            </a:r>
          </a:p>
          <a:p>
            <a:r>
              <a:rPr lang="en-US" smtClean="0"/>
              <a:t>Shared memory by mapping pages read-write into virtual address space</a:t>
            </a:r>
          </a:p>
          <a:p>
            <a:r>
              <a:rPr lang="en-US" smtClean="0"/>
              <a:t>Pages can be shared during </a:t>
            </a:r>
            <a:r>
              <a:rPr lang="en-US" smtClean="0">
                <a:latin typeface="Courier New" charset="0"/>
                <a:cs typeface="Courier New" charset="0"/>
              </a:rPr>
              <a:t>fork()</a:t>
            </a:r>
            <a:r>
              <a:rPr lang="en-US" smtClean="0"/>
              <a:t>, speeding process creation</a:t>
            </a:r>
          </a:p>
          <a:p>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Windows XP</a:t>
            </a:r>
          </a:p>
        </p:txBody>
      </p:sp>
      <p:sp>
        <p:nvSpPr>
          <p:cNvPr id="78851" name="Rectangle 3"/>
          <p:cNvSpPr>
            <a:spLocks noGrp="1" noChangeArrowheads="1"/>
          </p:cNvSpPr>
          <p:nvPr>
            <p:ph type="body" idx="1"/>
          </p:nvPr>
        </p:nvSpPr>
        <p:spPr>
          <a:xfrm>
            <a:off x="1209675" y="1644650"/>
            <a:ext cx="11482388" cy="7065963"/>
          </a:xfrm>
        </p:spPr>
        <p:txBody>
          <a:bodyPr/>
          <a:lstStyle/>
          <a:p>
            <a:r>
              <a:rPr lang="en-US" smtClean="0"/>
              <a:t>Uses demand paging with </a:t>
            </a:r>
            <a:r>
              <a:rPr lang="en-US" b="1" smtClean="0">
                <a:solidFill>
                  <a:srgbClr val="3366FF"/>
                </a:solidFill>
              </a:rPr>
              <a:t>clustering</a:t>
            </a:r>
            <a:r>
              <a:rPr lang="en-US" smtClean="0"/>
              <a:t>. Clustering brings in pages surrounding the faulting page</a:t>
            </a:r>
          </a:p>
          <a:p>
            <a:endParaRPr lang="en-US" sz="1100" smtClean="0"/>
          </a:p>
          <a:p>
            <a:r>
              <a:rPr lang="en-US" smtClean="0"/>
              <a:t>Processes are assigned </a:t>
            </a:r>
            <a:r>
              <a:rPr lang="en-US" b="1" smtClean="0">
                <a:solidFill>
                  <a:srgbClr val="3366FF"/>
                </a:solidFill>
              </a:rPr>
              <a:t>working set minimum</a:t>
            </a:r>
            <a:r>
              <a:rPr lang="en-US" smtClean="0">
                <a:solidFill>
                  <a:srgbClr val="3366FF"/>
                </a:solidFill>
              </a:rPr>
              <a:t> </a:t>
            </a:r>
            <a:r>
              <a:rPr lang="en-US" smtClean="0"/>
              <a:t>and </a:t>
            </a:r>
            <a:r>
              <a:rPr lang="en-US" b="1" smtClean="0">
                <a:solidFill>
                  <a:srgbClr val="3366FF"/>
                </a:solidFill>
              </a:rPr>
              <a:t>working set maximum</a:t>
            </a:r>
          </a:p>
          <a:p>
            <a:endParaRPr lang="en-US" sz="1100" smtClean="0">
              <a:solidFill>
                <a:srgbClr val="3366FF"/>
              </a:solidFill>
            </a:endParaRPr>
          </a:p>
          <a:p>
            <a:r>
              <a:rPr lang="en-US" smtClean="0"/>
              <a:t>Working set minimum is the minimum number of pages the process is guaranteed to have in memory</a:t>
            </a:r>
          </a:p>
          <a:p>
            <a:endParaRPr lang="en-US" sz="1100" smtClean="0"/>
          </a:p>
          <a:p>
            <a:r>
              <a:rPr lang="en-US" smtClean="0"/>
              <a:t>A process may be assigned as many pages up to its working set maximum</a:t>
            </a:r>
          </a:p>
          <a:p>
            <a:endParaRPr lang="en-US" sz="1100" smtClean="0"/>
          </a:p>
          <a:p>
            <a:r>
              <a:rPr lang="en-US" smtClean="0"/>
              <a:t>When the amount of free memory in the system falls below a threshold, </a:t>
            </a:r>
            <a:r>
              <a:rPr lang="en-US" b="1" smtClean="0">
                <a:solidFill>
                  <a:srgbClr val="3366FF"/>
                </a:solidFill>
              </a:rPr>
              <a:t>automatic working set trimming</a:t>
            </a:r>
            <a:r>
              <a:rPr lang="en-US" smtClean="0">
                <a:solidFill>
                  <a:srgbClr val="3366FF"/>
                </a:solidFill>
              </a:rPr>
              <a:t> </a:t>
            </a:r>
            <a:r>
              <a:rPr lang="en-US" smtClean="0"/>
              <a:t>is performed to restore the amount of free memory</a:t>
            </a:r>
          </a:p>
          <a:p>
            <a:endParaRPr lang="en-US" sz="1100" smtClean="0"/>
          </a:p>
          <a:p>
            <a:r>
              <a:rPr lang="en-US" smtClean="0"/>
              <a:t>Working set trimming removes pages from processes that have pages in excess of their working set minimum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smtClean="0"/>
              <a:t>Solaris </a:t>
            </a:r>
          </a:p>
        </p:txBody>
      </p:sp>
      <p:sp>
        <p:nvSpPr>
          <p:cNvPr id="79875" name="Rectangle 3"/>
          <p:cNvSpPr>
            <a:spLocks noGrp="1" noChangeArrowheads="1"/>
          </p:cNvSpPr>
          <p:nvPr>
            <p:ph type="body" idx="1"/>
          </p:nvPr>
        </p:nvSpPr>
        <p:spPr>
          <a:xfrm>
            <a:off x="1209675" y="1644650"/>
            <a:ext cx="11585575" cy="7181850"/>
          </a:xfrm>
        </p:spPr>
        <p:txBody>
          <a:bodyPr/>
          <a:lstStyle/>
          <a:p>
            <a:r>
              <a:rPr lang="en-US" smtClean="0"/>
              <a:t>Maintains a list of free pages to assign faulting processes</a:t>
            </a:r>
          </a:p>
          <a:p>
            <a:endParaRPr lang="en-US" sz="1100" smtClean="0"/>
          </a:p>
          <a:p>
            <a:r>
              <a:rPr lang="en-US" i="1" smtClean="0"/>
              <a:t>Lotsfree</a:t>
            </a:r>
            <a:r>
              <a:rPr lang="en-US" smtClean="0"/>
              <a:t> – threshold parameter (amount of free memory) to begin paging</a:t>
            </a:r>
          </a:p>
          <a:p>
            <a:endParaRPr lang="en-US" sz="1100" smtClean="0"/>
          </a:p>
          <a:p>
            <a:r>
              <a:rPr lang="en-US" i="1" smtClean="0"/>
              <a:t>Desfree</a:t>
            </a:r>
            <a:r>
              <a:rPr lang="en-US" smtClean="0"/>
              <a:t> – threshold parameter to increasing paging</a:t>
            </a:r>
          </a:p>
          <a:p>
            <a:endParaRPr lang="en-US" sz="1100" smtClean="0"/>
          </a:p>
          <a:p>
            <a:r>
              <a:rPr lang="en-US" i="1" smtClean="0"/>
              <a:t>Minfree</a:t>
            </a:r>
            <a:r>
              <a:rPr lang="en-US" smtClean="0"/>
              <a:t> – threshold parameter to being swapping</a:t>
            </a:r>
          </a:p>
          <a:p>
            <a:endParaRPr lang="en-US" sz="1100" smtClean="0"/>
          </a:p>
          <a:p>
            <a:r>
              <a:rPr lang="en-US" smtClean="0"/>
              <a:t>Paging is performed by </a:t>
            </a:r>
            <a:r>
              <a:rPr lang="en-US" i="1" smtClean="0"/>
              <a:t>pageout</a:t>
            </a:r>
            <a:r>
              <a:rPr lang="en-US" smtClean="0"/>
              <a:t> process</a:t>
            </a:r>
          </a:p>
          <a:p>
            <a:endParaRPr lang="en-US" sz="1100" smtClean="0"/>
          </a:p>
          <a:p>
            <a:r>
              <a:rPr lang="en-US" smtClean="0"/>
              <a:t>Pageout scans pages using modified clock algorithm</a:t>
            </a:r>
          </a:p>
          <a:p>
            <a:endParaRPr lang="en-US" sz="1100" smtClean="0"/>
          </a:p>
          <a:p>
            <a:r>
              <a:rPr lang="en-US" i="1" smtClean="0"/>
              <a:t>Scanrate</a:t>
            </a:r>
            <a:r>
              <a:rPr lang="en-US" smtClean="0"/>
              <a:t> is the rate at which pages are scanned. This ranges from </a:t>
            </a:r>
            <a:r>
              <a:rPr lang="en-US" i="1" smtClean="0"/>
              <a:t>slowscan</a:t>
            </a:r>
            <a:r>
              <a:rPr lang="en-US" smtClean="0"/>
              <a:t> to </a:t>
            </a:r>
            <a:r>
              <a:rPr lang="en-US" i="1" smtClean="0"/>
              <a:t>fastscan</a:t>
            </a:r>
          </a:p>
          <a:p>
            <a:endParaRPr lang="en-US" sz="1100" i="1" smtClean="0"/>
          </a:p>
          <a:p>
            <a:r>
              <a:rPr lang="en-US" smtClean="0"/>
              <a:t>Pageout is called more frequently depending upon the amount of free memory available</a:t>
            </a:r>
          </a:p>
          <a:p>
            <a:r>
              <a:rPr lang="en-US" smtClean="0"/>
              <a:t>Priority paging gives priority to process code pages</a:t>
            </a:r>
          </a:p>
          <a:p>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Solaris 2 Page Scanner</a:t>
            </a:r>
          </a:p>
        </p:txBody>
      </p:sp>
      <p:pic>
        <p:nvPicPr>
          <p:cNvPr id="80899" name="Picture 4" descr="9"/>
          <p:cNvPicPr>
            <a:picLocks noChangeAspect="1" noChangeArrowheads="1"/>
          </p:cNvPicPr>
          <p:nvPr/>
        </p:nvPicPr>
        <p:blipFill>
          <a:blip r:embed="rId3"/>
          <a:srcRect/>
          <a:stretch>
            <a:fillRect/>
          </a:stretch>
        </p:blipFill>
        <p:spPr bwMode="auto">
          <a:xfrm>
            <a:off x="1603375" y="1547813"/>
            <a:ext cx="10534650" cy="63055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1028700" y="914400"/>
            <a:ext cx="11658600" cy="2836863"/>
          </a:xfrm>
        </p:spPr>
        <p:txBody>
          <a:bodyPr/>
          <a:lstStyle/>
          <a:p>
            <a:pPr eaLnBrk="1" hangingPunct="1"/>
            <a:r>
              <a:rPr lang="en-US" smtClean="0"/>
              <a:t>End of Chapter 8</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43025" y="369888"/>
            <a:ext cx="11687175" cy="768350"/>
          </a:xfrm>
        </p:spPr>
        <p:txBody>
          <a:bodyPr/>
          <a:lstStyle/>
          <a:p>
            <a:pPr eaLnBrk="1" hangingPunct="1"/>
            <a:r>
              <a:rPr lang="en-US" smtClean="0"/>
              <a:t>Shared Library Using Virtual Memory</a:t>
            </a:r>
          </a:p>
        </p:txBody>
      </p:sp>
      <p:pic>
        <p:nvPicPr>
          <p:cNvPr id="12291" name="Picture 6"/>
          <p:cNvPicPr>
            <a:picLocks noChangeAspect="1" noChangeArrowheads="1"/>
          </p:cNvPicPr>
          <p:nvPr/>
        </p:nvPicPr>
        <p:blipFill>
          <a:blip r:embed="rId3"/>
          <a:srcRect/>
          <a:stretch>
            <a:fillRect/>
          </a:stretch>
        </p:blipFill>
        <p:spPr bwMode="auto">
          <a:xfrm>
            <a:off x="1689100" y="1697038"/>
            <a:ext cx="10155238" cy="5961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6175</TotalTime>
  <Words>3990</Words>
  <Application>Microsoft Office PowerPoint</Application>
  <PresentationFormat>Custom</PresentationFormat>
  <Paragraphs>672</Paragraphs>
  <Slides>83</Slides>
  <Notes>71</Notes>
  <HiddenSlides>15</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4" baseType="lpstr">
      <vt:lpstr>ＭＳ Ｐゴシック</vt:lpstr>
      <vt:lpstr>Arial</vt:lpstr>
      <vt:lpstr>Courier New</vt:lpstr>
      <vt:lpstr>Helvetica</vt:lpstr>
      <vt:lpstr>Monotype Sorts</vt:lpstr>
      <vt:lpstr>Symbol</vt:lpstr>
      <vt:lpstr>Times New Roman</vt:lpstr>
      <vt:lpstr>Verdana</vt:lpstr>
      <vt:lpstr>Webdings</vt:lpstr>
      <vt:lpstr>os-8</vt:lpstr>
      <vt:lpstr>Equation</vt:lpstr>
      <vt:lpstr>Chapter 9:  Virtual Memory</vt:lpstr>
      <vt:lpstr>Chapter 9:  Virtual Memory</vt:lpstr>
      <vt:lpstr>Objectives</vt:lpstr>
      <vt:lpstr>Background</vt:lpstr>
      <vt:lpstr>Background</vt:lpstr>
      <vt:lpstr>Virtual Memory That is  Larger Than Physical Memory</vt:lpstr>
      <vt:lpstr>Virtual-address Space</vt:lpstr>
      <vt:lpstr>Virtual Address Space</vt:lpstr>
      <vt:lpstr>Shared Library Using Virtual Memory</vt:lpstr>
      <vt:lpstr>Demand Paging</vt:lpstr>
      <vt:lpstr>Transfer of a Paged Memory to  Contiguous Disk Space</vt:lpstr>
      <vt:lpstr>Valid-Invalid Bit</vt:lpstr>
      <vt:lpstr>Page Table When Some Pages  Are Not in Main Memory</vt:lpstr>
      <vt:lpstr>Page Fault</vt:lpstr>
      <vt:lpstr>Aspects of Demand Paging</vt:lpstr>
      <vt:lpstr>Instruction Restart</vt:lpstr>
      <vt:lpstr>Steps in Handling a Page Fault</vt:lpstr>
      <vt:lpstr>Performance of Demand Paging</vt:lpstr>
      <vt:lpstr>Performance of Demand Paging (Cont.)</vt:lpstr>
      <vt:lpstr>Demand Paging Example</vt:lpstr>
      <vt:lpstr>Demand Paging Optimizations</vt:lpstr>
      <vt:lpstr>Copy-on-Write</vt:lpstr>
      <vt:lpstr>Before Process 1 Modifies Page C</vt:lpstr>
      <vt:lpstr>After Process 1 Modifies Page C</vt:lpstr>
      <vt:lpstr>What Happens if There is no Free Frame?</vt:lpstr>
      <vt:lpstr>Page Replacement</vt:lpstr>
      <vt:lpstr>Need For Page Replacement</vt:lpstr>
      <vt:lpstr>Basic Page Replacement</vt:lpstr>
      <vt:lpstr>Page Replacement</vt:lpstr>
      <vt:lpstr>Page and Frame Replacement Algorithms</vt:lpstr>
      <vt:lpstr>Graph of Page Faults Versus  The Number of Frames</vt:lpstr>
      <vt:lpstr>First-In-First-Out (FIFO) Algorithm</vt:lpstr>
      <vt:lpstr>FIFO Page Replacement</vt:lpstr>
      <vt:lpstr>FIFO Illustrating Belady’s Anomaly</vt:lpstr>
      <vt:lpstr>Optimal Algorithm</vt:lpstr>
      <vt:lpstr>Optimal Page Replacement</vt:lpstr>
      <vt:lpstr>Least Recently Used (LRU) Algorithm</vt:lpstr>
      <vt:lpstr>LRU Algorithm (Cont.)</vt:lpstr>
      <vt:lpstr>Use Of A Stack to Record The  Most Recent Page References</vt:lpstr>
      <vt:lpstr>LRU Approximation Algorithms</vt:lpstr>
      <vt:lpstr>Second-Chance (clock) Page-Replacement Algorithm</vt:lpstr>
      <vt:lpstr>PowerPoint Presentation</vt:lpstr>
      <vt:lpstr>Counting Algorithms</vt:lpstr>
      <vt:lpstr>Page-Buffering Algorithms</vt:lpstr>
      <vt:lpstr>Applications and Page Replacement</vt:lpstr>
      <vt:lpstr>Allocation of Frames</vt:lpstr>
      <vt:lpstr>Fixed Allocation</vt:lpstr>
      <vt:lpstr>Priority Allocation</vt:lpstr>
      <vt:lpstr>Global vs. Local Allocation</vt:lpstr>
      <vt:lpstr>Non-Uniform Memory Access</vt:lpstr>
      <vt:lpstr>Thrashing</vt:lpstr>
      <vt:lpstr>Thrashing</vt:lpstr>
      <vt:lpstr>Thrashing</vt:lpstr>
      <vt:lpstr>Thrashing (Cont.)</vt:lpstr>
      <vt:lpstr>Locality Set</vt:lpstr>
      <vt:lpstr>Demand Paging and Thrashing </vt:lpstr>
      <vt:lpstr>Locality In A Memory-Reference Pattern</vt:lpstr>
      <vt:lpstr>Working-Set Model</vt:lpstr>
      <vt:lpstr>Working-set model</vt:lpstr>
      <vt:lpstr>Working of Working set model</vt:lpstr>
      <vt:lpstr>Keeping Track of the Working Set</vt:lpstr>
      <vt:lpstr>Page-Fault Frequency</vt:lpstr>
      <vt:lpstr>Working Sets and Page Fault Rates</vt:lpstr>
      <vt:lpstr>Memory-Mapped Files</vt:lpstr>
      <vt:lpstr>Memory-Mapped File Technique for all I/O</vt:lpstr>
      <vt:lpstr>Memory Mapped Files</vt:lpstr>
      <vt:lpstr>Memory-Mapped Shared Memory  in Windows</vt:lpstr>
      <vt:lpstr>Allocating Kernel Memory</vt:lpstr>
      <vt:lpstr>Buddy System</vt:lpstr>
      <vt:lpstr>Buddy System Allocator</vt:lpstr>
      <vt:lpstr>Slab Allocator</vt:lpstr>
      <vt:lpstr>Slab Allocation</vt:lpstr>
      <vt:lpstr>Other Considerations -- Prepaging</vt:lpstr>
      <vt:lpstr>Other Issues – Page Size</vt:lpstr>
      <vt:lpstr>Other Issues – TLB Reach </vt:lpstr>
      <vt:lpstr>Other Issues – Program Structure, Inverted Page Table.</vt:lpstr>
      <vt:lpstr>Other Issues – I/O interlock</vt:lpstr>
      <vt:lpstr>Reason Why Frames Used For  I/O Must Be In Memory</vt:lpstr>
      <vt:lpstr>Operating System Examples</vt:lpstr>
      <vt:lpstr>Windows XP</vt:lpstr>
      <vt:lpstr>Solaris </vt:lpstr>
      <vt:lpstr>Solaris 2 Page Scanner</vt:lpstr>
      <vt:lpstr>End of Chapter 8</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Mahe</cp:lastModifiedBy>
  <cp:revision>278</cp:revision>
  <cp:lastPrinted>2011-03-09T17:58:52Z</cp:lastPrinted>
  <dcterms:created xsi:type="dcterms:W3CDTF">2011-03-09T15:02:33Z</dcterms:created>
  <dcterms:modified xsi:type="dcterms:W3CDTF">2016-10-07T11:14:18Z</dcterms:modified>
</cp:coreProperties>
</file>