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05" r:id="rId6"/>
    <p:sldId id="306" r:id="rId7"/>
    <p:sldId id="307" r:id="rId8"/>
    <p:sldId id="30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9" r:id="rId27"/>
    <p:sldId id="277" r:id="rId28"/>
    <p:sldId id="278" r:id="rId29"/>
    <p:sldId id="280" r:id="rId30"/>
    <p:sldId id="281" r:id="rId31"/>
    <p:sldId id="282" r:id="rId32"/>
    <p:sldId id="286" r:id="rId33"/>
    <p:sldId id="283" r:id="rId34"/>
    <p:sldId id="284" r:id="rId35"/>
    <p:sldId id="285" r:id="rId36"/>
    <p:sldId id="287" r:id="rId37"/>
    <p:sldId id="288" r:id="rId38"/>
    <p:sldId id="289" r:id="rId39"/>
    <p:sldId id="290" r:id="rId40"/>
    <p:sldId id="304" r:id="rId41"/>
    <p:sldId id="291" r:id="rId42"/>
    <p:sldId id="293" r:id="rId43"/>
    <p:sldId id="294" r:id="rId44"/>
    <p:sldId id="295" r:id="rId45"/>
    <p:sldId id="292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9" r:id="rId55"/>
    <p:sldId id="326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C5ED-AC37-4478-A69F-65325266E3E2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B3A7-3292-4FAA-B08A-D6524011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5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C5ED-AC37-4478-A69F-65325266E3E2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B3A7-3292-4FAA-B08A-D6524011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2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C5ED-AC37-4478-A69F-65325266E3E2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B3A7-3292-4FAA-B08A-D6524011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6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C5ED-AC37-4478-A69F-65325266E3E2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B3A7-3292-4FAA-B08A-D6524011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0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C5ED-AC37-4478-A69F-65325266E3E2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B3A7-3292-4FAA-B08A-D6524011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C5ED-AC37-4478-A69F-65325266E3E2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B3A7-3292-4FAA-B08A-D6524011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3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C5ED-AC37-4478-A69F-65325266E3E2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B3A7-3292-4FAA-B08A-D6524011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0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C5ED-AC37-4478-A69F-65325266E3E2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B3A7-3292-4FAA-B08A-D6524011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8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C5ED-AC37-4478-A69F-65325266E3E2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B3A7-3292-4FAA-B08A-D6524011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4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C5ED-AC37-4478-A69F-65325266E3E2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B3A7-3292-4FAA-B08A-D6524011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2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C5ED-AC37-4478-A69F-65325266E3E2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B3A7-3292-4FAA-B08A-D6524011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1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BC5ED-AC37-4478-A69F-65325266E3E2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2B3A7-3292-4FAA-B08A-D6524011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4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TCP/IP Protocol Suite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6858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83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Layers in TCP/IP Protocol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Layer </a:t>
            </a:r>
          </a:p>
          <a:p>
            <a:pPr lvl="3"/>
            <a:r>
              <a:rPr lang="en-US" dirty="0" smtClean="0"/>
              <a:t>Process-to-process communication </a:t>
            </a:r>
          </a:p>
          <a:p>
            <a:pPr lvl="3"/>
            <a:r>
              <a:rPr lang="en-US" dirty="0" smtClean="0"/>
              <a:t>HTTP</a:t>
            </a:r>
          </a:p>
          <a:p>
            <a:pPr lvl="3"/>
            <a:r>
              <a:rPr lang="en-US" dirty="0" smtClean="0"/>
              <a:t>SMTP</a:t>
            </a:r>
          </a:p>
          <a:p>
            <a:pPr lvl="3"/>
            <a:r>
              <a:rPr lang="en-US" dirty="0" smtClean="0"/>
              <a:t>FTP</a:t>
            </a:r>
          </a:p>
          <a:p>
            <a:pPr lvl="3"/>
            <a:r>
              <a:rPr lang="en-US" dirty="0" smtClean="0"/>
              <a:t>Telnet</a:t>
            </a:r>
          </a:p>
          <a:p>
            <a:pPr lvl="3"/>
            <a:r>
              <a:rPr lang="en-US" dirty="0" smtClean="0"/>
              <a:t>SSH</a:t>
            </a:r>
          </a:p>
          <a:p>
            <a:r>
              <a:rPr lang="en-US" dirty="0" smtClean="0"/>
              <a:t>Transport Layer</a:t>
            </a:r>
          </a:p>
          <a:p>
            <a:pPr lvl="3"/>
            <a:r>
              <a:rPr lang="en-US" dirty="0" smtClean="0"/>
              <a:t>Consists of two protocols</a:t>
            </a:r>
          </a:p>
          <a:p>
            <a:pPr lvl="3"/>
            <a:r>
              <a:rPr lang="en-US" dirty="0" smtClean="0"/>
              <a:t>TCP and UDP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Layers in TCP/IP Protocol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Network Layer 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dirty="0" smtClean="0"/>
              <a:t>IP 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dirty="0" smtClean="0"/>
              <a:t>ICMP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dirty="0" smtClean="0"/>
              <a:t>IGMP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dirty="0" smtClean="0"/>
              <a:t>DHCP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dirty="0" smtClean="0"/>
              <a:t>ARP</a:t>
            </a:r>
          </a:p>
          <a:p>
            <a:r>
              <a:rPr lang="en-US" dirty="0" smtClean="0"/>
              <a:t>Datalink Layer</a:t>
            </a:r>
          </a:p>
          <a:p>
            <a:pPr marL="1828800" lvl="4" indent="0">
              <a:buNone/>
            </a:pPr>
            <a:r>
              <a:rPr lang="en-US" dirty="0" smtClean="0"/>
              <a:t>-moving datagram across link</a:t>
            </a:r>
          </a:p>
          <a:p>
            <a:pPr marL="1828800" lvl="4" indent="0">
              <a:buNone/>
            </a:pPr>
            <a:r>
              <a:rPr lang="en-US" dirty="0" smtClean="0"/>
              <a:t>-error detection &amp; correction</a:t>
            </a:r>
          </a:p>
          <a:p>
            <a:pPr marL="1828800" lvl="4" indent="0">
              <a:buNone/>
            </a:pPr>
            <a:r>
              <a:rPr lang="en-US" dirty="0" smtClean="0"/>
              <a:t>										</a:t>
            </a:r>
          </a:p>
          <a:p>
            <a:endParaRPr lang="en-US" dirty="0"/>
          </a:p>
          <a:p>
            <a:r>
              <a:rPr lang="en-US" dirty="0" smtClean="0"/>
              <a:t>Physical Layer</a:t>
            </a:r>
          </a:p>
          <a:p>
            <a:pPr marL="1828800" lvl="4" indent="0">
              <a:buNone/>
            </a:pPr>
            <a:endParaRPr lang="en-US" dirty="0" smtClean="0"/>
          </a:p>
          <a:p>
            <a:pPr marL="1828800" lvl="4" indent="0">
              <a:buNone/>
            </a:pPr>
            <a:r>
              <a:rPr lang="en-US" dirty="0"/>
              <a:t>	</a:t>
            </a:r>
            <a:r>
              <a:rPr lang="en-US" dirty="0" smtClean="0"/>
              <a:t>						</a:t>
            </a:r>
            <a:r>
              <a:rPr lang="en-US" dirty="0"/>
              <a:t>	</a:t>
            </a:r>
            <a:r>
              <a:rPr lang="en-US" dirty="0" smtClean="0"/>
              <a:t>				</a:t>
            </a:r>
          </a:p>
          <a:p>
            <a:pPr marL="1828800" lvl="4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and </a:t>
            </a:r>
            <a:r>
              <a:rPr lang="en-US" dirty="0" err="1" smtClean="0"/>
              <a:t>Decapsulation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r>
              <a:rPr lang="en-US" dirty="0" smtClean="0"/>
              <a:t>Encapsulation at Source host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ecapsulation</a:t>
            </a:r>
            <a:r>
              <a:rPr lang="en-US" dirty="0" smtClean="0"/>
              <a:t> and Encapsulation  at router</a:t>
            </a:r>
          </a:p>
          <a:p>
            <a:r>
              <a:rPr lang="en-US" dirty="0" err="1" smtClean="0"/>
              <a:t>Decapsulation</a:t>
            </a:r>
            <a:r>
              <a:rPr lang="en-US" dirty="0" smtClean="0"/>
              <a:t> at the Destination.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64527"/>
            <a:ext cx="7239000" cy="227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16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Addressing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8153400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31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MULTIPLEXING AND DE-MULTIPLEXING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990600" y="1439092"/>
            <a:ext cx="7543800" cy="4428308"/>
            <a:chOff x="990600" y="1439092"/>
            <a:chExt cx="7543800" cy="4428308"/>
          </a:xfrm>
        </p:grpSpPr>
        <p:sp>
          <p:nvSpPr>
            <p:cNvPr id="4" name="Rectangle 3"/>
            <p:cNvSpPr/>
            <p:nvPr/>
          </p:nvSpPr>
          <p:spPr>
            <a:xfrm>
              <a:off x="990600" y="1524000"/>
              <a:ext cx="1524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FTP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124200" y="1524000"/>
              <a:ext cx="1524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HTTP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181600" y="1500052"/>
              <a:ext cx="1524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DNS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10400" y="1439092"/>
              <a:ext cx="1524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SNMP</a:t>
              </a:r>
              <a:endParaRPr lang="en-US" dirty="0"/>
            </a:p>
          </p:txBody>
        </p:sp>
        <p:cxnSp>
          <p:nvCxnSpPr>
            <p:cNvPr id="9" name="Elbow Connector 8"/>
            <p:cNvCxnSpPr/>
            <p:nvPr/>
          </p:nvCxnSpPr>
          <p:spPr>
            <a:xfrm rot="16200000" flipH="1">
              <a:off x="1409700" y="2324100"/>
              <a:ext cx="914400" cy="8382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 rot="5400000">
              <a:off x="3048000" y="2362200"/>
              <a:ext cx="838200" cy="8382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6" idx="2"/>
            </p:cNvCxnSpPr>
            <p:nvPr/>
          </p:nvCxnSpPr>
          <p:spPr>
            <a:xfrm rot="16200000" flipH="1">
              <a:off x="5703026" y="2502626"/>
              <a:ext cx="938348" cy="4572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rot="5400000">
              <a:off x="7112726" y="2540725"/>
              <a:ext cx="938349" cy="3810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752600" y="3200400"/>
              <a:ext cx="1981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TCP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15000" y="3200400"/>
              <a:ext cx="1981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UDP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33600" y="4953000"/>
              <a:ext cx="5867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IP</a:t>
              </a:r>
              <a:endParaRPr lang="en-US" dirty="0"/>
            </a:p>
          </p:txBody>
        </p:sp>
        <p:cxnSp>
          <p:nvCxnSpPr>
            <p:cNvPr id="22" name="Elbow Connector 21"/>
            <p:cNvCxnSpPr/>
            <p:nvPr/>
          </p:nvCxnSpPr>
          <p:spPr>
            <a:xfrm rot="16200000" flipH="1">
              <a:off x="2286000" y="4343400"/>
              <a:ext cx="838200" cy="3810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5400000">
              <a:off x="5981700" y="4305300"/>
              <a:ext cx="762000" cy="3810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3276600" y="60960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90600" y="1439092"/>
            <a:ext cx="7543800" cy="4428308"/>
            <a:chOff x="990600" y="1439092"/>
            <a:chExt cx="7543800" cy="4428308"/>
          </a:xfrm>
        </p:grpSpPr>
        <p:sp>
          <p:nvSpPr>
            <p:cNvPr id="3" name="Rectangle 2"/>
            <p:cNvSpPr/>
            <p:nvPr/>
          </p:nvSpPr>
          <p:spPr>
            <a:xfrm>
              <a:off x="990600" y="1524000"/>
              <a:ext cx="1524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FTP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124200" y="1524000"/>
              <a:ext cx="1524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HTTP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181600" y="1500052"/>
              <a:ext cx="1524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DNS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010400" y="1439092"/>
              <a:ext cx="1524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SNMP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2600" y="3200400"/>
              <a:ext cx="1981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TCP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15000" y="3200400"/>
              <a:ext cx="1981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UDP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33600" y="4953000"/>
              <a:ext cx="5867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IP</a:t>
              </a:r>
              <a:endParaRPr lang="en-US" dirty="0"/>
            </a:p>
          </p:txBody>
        </p:sp>
      </p:grpSp>
      <p:cxnSp>
        <p:nvCxnSpPr>
          <p:cNvPr id="17" name="Elbow Connector 16"/>
          <p:cNvCxnSpPr>
            <a:endCxn id="3" idx="2"/>
          </p:cNvCxnSpPr>
          <p:nvPr/>
        </p:nvCxnSpPr>
        <p:spPr>
          <a:xfrm rot="16200000" flipV="1">
            <a:off x="1638300" y="2400300"/>
            <a:ext cx="914400" cy="6858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4" idx="2"/>
          </p:cNvCxnSpPr>
          <p:nvPr/>
        </p:nvCxnSpPr>
        <p:spPr>
          <a:xfrm rot="5400000" flipH="1" flipV="1">
            <a:off x="3124200" y="2438400"/>
            <a:ext cx="914400" cy="6096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5" idx="2"/>
          </p:cNvCxnSpPr>
          <p:nvPr/>
        </p:nvCxnSpPr>
        <p:spPr>
          <a:xfrm rot="16200000" flipV="1">
            <a:off x="5741126" y="2464526"/>
            <a:ext cx="938348" cy="533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6" idx="2"/>
          </p:cNvCxnSpPr>
          <p:nvPr/>
        </p:nvCxnSpPr>
        <p:spPr>
          <a:xfrm rot="5400000" flipH="1" flipV="1">
            <a:off x="6891746" y="2319746"/>
            <a:ext cx="999308" cy="7620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6200000" flipV="1">
            <a:off x="3238501" y="4305299"/>
            <a:ext cx="838200" cy="4572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5400000" flipH="1" flipV="1">
            <a:off x="6134100" y="4305300"/>
            <a:ext cx="838200" cy="457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33800" y="6400800"/>
            <a:ext cx="183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DEMULTIPLEXING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MODEL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620000" cy="3196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and OSO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781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Internet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r>
              <a:rPr lang="en-US" dirty="0" smtClean="0"/>
              <a:t>Early History</a:t>
            </a:r>
          </a:p>
          <a:p>
            <a:r>
              <a:rPr lang="en-US" dirty="0" smtClean="0"/>
              <a:t>ARPANET</a:t>
            </a:r>
          </a:p>
          <a:p>
            <a:r>
              <a:rPr lang="en-US" dirty="0" err="1" smtClean="0"/>
              <a:t>Internetting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MILNET</a:t>
            </a:r>
          </a:p>
          <a:p>
            <a:r>
              <a:rPr lang="en-US" dirty="0" smtClean="0"/>
              <a:t>CSNET</a:t>
            </a:r>
          </a:p>
          <a:p>
            <a:r>
              <a:rPr lang="en-US" dirty="0" smtClean="0"/>
              <a:t>NSFNET</a:t>
            </a:r>
          </a:p>
          <a:p>
            <a:r>
              <a:rPr lang="en-US" dirty="0" smtClean="0"/>
              <a:t>INTERNET TODAY</a:t>
            </a:r>
          </a:p>
          <a:p>
            <a:r>
              <a:rPr lang="en-US" dirty="0" smtClean="0"/>
              <a:t>WWW</a:t>
            </a:r>
          </a:p>
          <a:p>
            <a:r>
              <a:rPr lang="en-US" dirty="0" smtClean="0"/>
              <a:t>MULTIMEDIA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8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Internet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</a:p>
          <a:p>
            <a:r>
              <a:rPr lang="en-US" dirty="0" smtClean="0"/>
              <a:t>LAN</a:t>
            </a:r>
          </a:p>
          <a:p>
            <a:r>
              <a:rPr lang="en-US" dirty="0" smtClean="0"/>
              <a:t>WAN</a:t>
            </a:r>
          </a:p>
          <a:p>
            <a:pPr lvl="2"/>
            <a:r>
              <a:rPr lang="en-US" dirty="0" smtClean="0"/>
              <a:t>Point-to-point WAN </a:t>
            </a:r>
          </a:p>
          <a:p>
            <a:pPr lvl="2"/>
            <a:r>
              <a:rPr lang="en-US" dirty="0" smtClean="0"/>
              <a:t>Switched WAN</a:t>
            </a:r>
            <a:endParaRPr lang="en-US" dirty="0"/>
          </a:p>
          <a:p>
            <a:r>
              <a:rPr lang="en-US" dirty="0" smtClean="0"/>
              <a:t>Switching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Circuit-switched Network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Packet-switched Network</a:t>
            </a:r>
          </a:p>
        </p:txBody>
      </p:sp>
    </p:spTree>
    <p:extLst>
      <p:ext uri="{BB962C8B-B14F-4D97-AF65-F5344CB8AC3E}">
        <p14:creationId xmlns:p14="http://schemas.microsoft.com/office/powerpoint/2010/main" val="10301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CHAP.2 APPLICATION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/>
          <a:lstStyle/>
          <a:p>
            <a:r>
              <a:rPr lang="en-US" dirty="0" smtClean="0"/>
              <a:t>Providing Services </a:t>
            </a:r>
          </a:p>
          <a:p>
            <a:pPr lvl="2"/>
            <a:r>
              <a:rPr lang="en-US" dirty="0" smtClean="0"/>
              <a:t>Standard application-layer protocol</a:t>
            </a:r>
          </a:p>
          <a:p>
            <a:pPr lvl="2"/>
            <a:r>
              <a:rPr lang="en-US" dirty="0" smtClean="0"/>
              <a:t>Non-standard application layer protocol</a:t>
            </a:r>
          </a:p>
          <a:p>
            <a:r>
              <a:rPr lang="en-US" dirty="0" smtClean="0"/>
              <a:t>Application Layer Paradigms</a:t>
            </a:r>
            <a:endParaRPr lang="en-US" dirty="0"/>
          </a:p>
          <a:p>
            <a:pPr lvl="2"/>
            <a:r>
              <a:rPr lang="en-US" dirty="0" smtClean="0"/>
              <a:t>Traditional client-server paradigm</a:t>
            </a:r>
          </a:p>
          <a:p>
            <a:pPr lvl="2"/>
            <a:r>
              <a:rPr lang="en-US" dirty="0" smtClean="0"/>
              <a:t>New peer-to-peer paradigm</a:t>
            </a:r>
          </a:p>
          <a:p>
            <a:pPr lvl="2"/>
            <a:r>
              <a:rPr lang="en-US" dirty="0" smtClean="0"/>
              <a:t>Mixed Paradigm</a:t>
            </a:r>
          </a:p>
        </p:txBody>
      </p:sp>
    </p:spTree>
    <p:extLst>
      <p:ext uri="{BB962C8B-B14F-4D97-AF65-F5344CB8AC3E}">
        <p14:creationId xmlns:p14="http://schemas.microsoft.com/office/powerpoint/2010/main" val="174508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CLIENT-SERVER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Application Programming Interface</a:t>
            </a:r>
          </a:p>
          <a:p>
            <a:pPr lvl="2"/>
            <a:r>
              <a:rPr lang="en-US" dirty="0" smtClean="0"/>
              <a:t>Sockets</a:t>
            </a:r>
          </a:p>
          <a:p>
            <a:pPr lvl="2"/>
            <a:r>
              <a:rPr lang="en-US" dirty="0" smtClean="0"/>
              <a:t>Socket Addresses 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Server site</a:t>
            </a:r>
          </a:p>
          <a:p>
            <a:r>
              <a:rPr lang="en-US" dirty="0" smtClean="0"/>
              <a:t>Client site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4777" y="2488168"/>
            <a:ext cx="525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2743200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 address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20194" y="2756263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 number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243282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4994" y="243460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Using Services of the Transport Layer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r>
              <a:rPr lang="en-US" dirty="0" smtClean="0"/>
              <a:t>UDP</a:t>
            </a:r>
          </a:p>
          <a:p>
            <a:r>
              <a:rPr lang="en-US" dirty="0" smtClean="0"/>
              <a:t>TCP</a:t>
            </a:r>
          </a:p>
          <a:p>
            <a:r>
              <a:rPr lang="en-US" dirty="0" smtClean="0"/>
              <a:t>SCTP( Stream control transmission protocol)</a:t>
            </a:r>
          </a:p>
          <a:p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494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Standard Client-Server Applications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WWW and HTTP</a:t>
            </a:r>
          </a:p>
          <a:p>
            <a:r>
              <a:rPr lang="en-US" dirty="0" smtClean="0"/>
              <a:t>www by Tim Berners-Lee 1980 at CERN</a:t>
            </a:r>
          </a:p>
          <a:p>
            <a:r>
              <a:rPr lang="en-US" dirty="0" smtClean="0"/>
              <a:t>Web described as Distributed and linked </a:t>
            </a:r>
          </a:p>
          <a:p>
            <a:r>
              <a:rPr lang="en-US" dirty="0" smtClean="0"/>
              <a:t>Distributed-each web server can add new web pages and announce to all users without overloading a few servers</a:t>
            </a:r>
          </a:p>
          <a:p>
            <a:r>
              <a:rPr lang="en-US" dirty="0" smtClean="0"/>
              <a:t>Linking by </a:t>
            </a:r>
            <a:r>
              <a:rPr lang="en-US" i="1" dirty="0" smtClean="0"/>
              <a:t>hypertext</a:t>
            </a:r>
          </a:p>
          <a:p>
            <a:r>
              <a:rPr lang="en-US" i="1" dirty="0" smtClean="0"/>
              <a:t>Today web provides gaming and shopping ..</a:t>
            </a:r>
            <a:r>
              <a:rPr lang="en-US" i="1" dirty="0" err="1" smtClean="0"/>
              <a:t>etc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7955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www Architecture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371600"/>
            <a:ext cx="35052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82296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74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Wide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site holds web pages.</a:t>
            </a:r>
          </a:p>
          <a:p>
            <a:r>
              <a:rPr lang="en-US" dirty="0" smtClean="0"/>
              <a:t>Each web pages contain links to other pages on the same site or different site., </a:t>
            </a:r>
            <a:r>
              <a:rPr lang="en-US" dirty="0" err="1" smtClean="0"/>
              <a:t>i.e</a:t>
            </a:r>
            <a:r>
              <a:rPr lang="en-US" dirty="0" smtClean="0"/>
              <a:t>, a web page can be simple or composite. </a:t>
            </a:r>
          </a:p>
          <a:p>
            <a:r>
              <a:rPr lang="en-US" dirty="0" smtClean="0"/>
              <a:t>Web client-web browser, Consists of three parts</a:t>
            </a:r>
          </a:p>
          <a:p>
            <a:pPr lvl="1"/>
            <a:r>
              <a:rPr lang="en-US" dirty="0" smtClean="0"/>
              <a:t>Controller :receives </a:t>
            </a:r>
            <a:r>
              <a:rPr lang="en-US" dirty="0" err="1" smtClean="0"/>
              <a:t>i</a:t>
            </a:r>
            <a:r>
              <a:rPr lang="en-US" dirty="0" smtClean="0"/>
              <a:t>/p from the keyboard </a:t>
            </a:r>
          </a:p>
          <a:p>
            <a:pPr lvl="1"/>
            <a:r>
              <a:rPr lang="en-US" dirty="0" smtClean="0"/>
              <a:t>Client protocols : access the document</a:t>
            </a:r>
          </a:p>
          <a:p>
            <a:pPr lvl="1"/>
            <a:r>
              <a:rPr lang="en-US" dirty="0" smtClean="0"/>
              <a:t>Interpreter : displays the accessed document on the screen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6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7315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43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World Wide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Web Server: web pages stored at server , as when request comes corresponding document is sent; uses cache memory to speed up.</a:t>
            </a:r>
          </a:p>
          <a:p>
            <a:r>
              <a:rPr lang="en-US" dirty="0" smtClean="0"/>
              <a:t>Important web server Apache and Microsoft internet information server.</a:t>
            </a:r>
          </a:p>
          <a:p>
            <a:r>
              <a:rPr lang="en-US" dirty="0" smtClean="0"/>
              <a:t>Uniform Resource Locator(URL)</a:t>
            </a:r>
          </a:p>
          <a:p>
            <a:pPr lvl="1"/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Host</a:t>
            </a:r>
          </a:p>
          <a:p>
            <a:pPr lvl="1"/>
            <a:r>
              <a:rPr lang="en-US" dirty="0" smtClean="0"/>
              <a:t>Port</a:t>
            </a:r>
          </a:p>
          <a:p>
            <a:pPr lvl="1"/>
            <a:r>
              <a:rPr lang="en-US" dirty="0" smtClean="0"/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262210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Web Documents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r>
              <a:rPr lang="en-US" dirty="0" smtClean="0"/>
              <a:t>Static</a:t>
            </a:r>
          </a:p>
          <a:p>
            <a:r>
              <a:rPr lang="en-US" dirty="0" smtClean="0"/>
              <a:t>Active </a:t>
            </a:r>
          </a:p>
          <a:p>
            <a:r>
              <a:rPr lang="en-US" dirty="0" smtClean="0"/>
              <a:t>Dynamic</a:t>
            </a:r>
          </a:p>
          <a:p>
            <a:r>
              <a:rPr lang="en-US" dirty="0" smtClean="0"/>
              <a:t>HTTP</a:t>
            </a:r>
          </a:p>
          <a:p>
            <a:pPr lvl="1"/>
            <a:r>
              <a:rPr lang="en-US" dirty="0" smtClean="0"/>
              <a:t>Non-persistent</a:t>
            </a:r>
          </a:p>
          <a:p>
            <a:pPr lvl="1"/>
            <a:r>
              <a:rPr lang="en-US" dirty="0" smtClean="0"/>
              <a:t>Persistent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9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 MSG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638800" cy="449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6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Accessing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Using telephone Networks</a:t>
            </a:r>
          </a:p>
          <a:p>
            <a:pPr lvl="2"/>
            <a:r>
              <a:rPr lang="en-US" dirty="0" smtClean="0"/>
              <a:t>Dial-up Service</a:t>
            </a:r>
          </a:p>
          <a:p>
            <a:pPr lvl="2"/>
            <a:r>
              <a:rPr lang="en-US" dirty="0" smtClean="0"/>
              <a:t>DSL service</a:t>
            </a:r>
          </a:p>
          <a:p>
            <a:r>
              <a:rPr lang="en-US" dirty="0" smtClean="0"/>
              <a:t>Using Cable Networks</a:t>
            </a:r>
          </a:p>
          <a:p>
            <a:r>
              <a:rPr lang="en-US" dirty="0" smtClean="0"/>
              <a:t>Using Wireless Networks</a:t>
            </a:r>
          </a:p>
          <a:p>
            <a:endParaRPr lang="en-US" dirty="0"/>
          </a:p>
          <a:p>
            <a:r>
              <a:rPr lang="en-US" dirty="0" smtClean="0"/>
              <a:t>Hardware and software </a:t>
            </a:r>
          </a:p>
          <a:p>
            <a:pPr marL="0" indent="0">
              <a:buNone/>
            </a:pPr>
            <a:r>
              <a:rPr lang="en-US" dirty="0" smtClean="0"/>
              <a:t>H/w and S/W are coordinated with each other using </a:t>
            </a:r>
            <a:r>
              <a:rPr lang="en-US" i="1" dirty="0" smtClean="0"/>
              <a:t>protocol layering.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 MSG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1681163"/>
            <a:ext cx="4271962" cy="43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551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HTTP REQUEST/RESPONSE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800224"/>
            <a:ext cx="6234112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51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HTTP REQUEST/RESPONSE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371600"/>
            <a:ext cx="7924800" cy="495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19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request</a:t>
            </a:r>
          </a:p>
          <a:p>
            <a:r>
              <a:rPr lang="en-US" dirty="0" smtClean="0"/>
              <a:t>Cookies</a:t>
            </a:r>
          </a:p>
          <a:p>
            <a:r>
              <a:rPr lang="en-US" dirty="0" smtClean="0"/>
              <a:t>Creating and Storing Cookies </a:t>
            </a:r>
          </a:p>
          <a:p>
            <a:r>
              <a:rPr lang="en-US" dirty="0" smtClean="0"/>
              <a:t>Using Cookies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 of Cookies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81439"/>
            <a:ext cx="8935728" cy="574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84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Caching: Proxy Server</a:t>
            </a:r>
          </a:p>
          <a:p>
            <a:r>
              <a:rPr lang="en-US" dirty="0" smtClean="0"/>
              <a:t>Proxy Server Location</a:t>
            </a:r>
          </a:p>
          <a:p>
            <a:r>
              <a:rPr lang="en-US" dirty="0" smtClean="0"/>
              <a:t>Cache Update</a:t>
            </a:r>
          </a:p>
          <a:p>
            <a:r>
              <a:rPr lang="en-US" dirty="0" smtClean="0"/>
              <a:t>HTTP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315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41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en-US" dirty="0" smtClean="0"/>
              <a:t>Life time of connections</a:t>
            </a:r>
          </a:p>
          <a:p>
            <a:pPr lvl="2"/>
            <a:r>
              <a:rPr lang="en-US" dirty="0" smtClean="0"/>
              <a:t>Control connection</a:t>
            </a:r>
          </a:p>
          <a:p>
            <a:pPr lvl="2"/>
            <a:r>
              <a:rPr lang="en-US" dirty="0" smtClean="0"/>
              <a:t>Data connection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58674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02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 Response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33488"/>
            <a:ext cx="8153399" cy="554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62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600200"/>
            <a:ext cx="9372600" cy="5029200"/>
          </a:xfrm>
        </p:spPr>
        <p:txBody>
          <a:bodyPr/>
          <a:lstStyle/>
          <a:p>
            <a:r>
              <a:rPr lang="en-US" dirty="0" smtClean="0"/>
              <a:t>Communication Over Data connection</a:t>
            </a:r>
          </a:p>
          <a:p>
            <a:pPr lvl="2"/>
            <a:r>
              <a:rPr lang="en-US" dirty="0" smtClean="0"/>
              <a:t>Data structure-file structure, record structure </a:t>
            </a:r>
            <a:r>
              <a:rPr lang="en-US" dirty="0"/>
              <a:t>,</a:t>
            </a:r>
            <a:r>
              <a:rPr lang="en-US" dirty="0" smtClean="0"/>
              <a:t>page structure\</a:t>
            </a:r>
          </a:p>
          <a:p>
            <a:pPr lvl="2"/>
            <a:r>
              <a:rPr lang="en-US" dirty="0" smtClean="0"/>
              <a:t>File type : ASCII, EBCDIC, image file</a:t>
            </a:r>
          </a:p>
          <a:p>
            <a:pPr lvl="2"/>
            <a:r>
              <a:rPr lang="en-US" dirty="0" smtClean="0"/>
              <a:t>Transmission mode : stream mode, block mode,</a:t>
            </a:r>
          </a:p>
          <a:p>
            <a:pPr lvl="2"/>
            <a:r>
              <a:rPr lang="en-US" dirty="0" smtClean="0"/>
              <a:t>File transfer </a:t>
            </a:r>
          </a:p>
          <a:p>
            <a:pPr marL="914400" lvl="2" indent="0">
              <a:buNone/>
            </a:pPr>
            <a:r>
              <a:rPr lang="en-US" dirty="0" smtClean="0"/>
              <a:t>	Retrieving file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storing file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directory listing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Protocol Layering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410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Protocol defines the rules that both the sender and receiver and receiver and all the intermediate devices need to follow to be able to communicate effectively. </a:t>
            </a:r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90800"/>
            <a:ext cx="4648199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15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8534399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r>
              <a:rPr lang="en-US" dirty="0" smtClean="0"/>
              <a:t>Exchange messages</a:t>
            </a:r>
          </a:p>
          <a:p>
            <a:r>
              <a:rPr lang="en-US" dirty="0" smtClean="0"/>
              <a:t>E-mail is one-way transaction</a:t>
            </a:r>
          </a:p>
          <a:p>
            <a:r>
              <a:rPr lang="en-US" dirty="0" smtClean="0"/>
              <a:t>User run only client program , intermediate mail servers help to implement client/server paradigm</a:t>
            </a:r>
          </a:p>
          <a:p>
            <a:r>
              <a:rPr lang="en-US" dirty="0" smtClean="0"/>
              <a:t>Consists of three important  </a:t>
            </a:r>
            <a:r>
              <a:rPr lang="en-US" i="1" dirty="0" smtClean="0"/>
              <a:t>agents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	User Agent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	mail transfer agent(MTA)</a:t>
            </a:r>
          </a:p>
          <a:p>
            <a:pPr marL="0" indent="0">
              <a:buNone/>
            </a:pPr>
            <a:r>
              <a:rPr lang="en-US" i="1" dirty="0" smtClean="0"/>
              <a:t>			message access agent(MAA)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4586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E-mail Architecture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1"/>
            <a:ext cx="7238999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9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E-mail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67400"/>
          </a:xfrm>
        </p:spPr>
        <p:txBody>
          <a:bodyPr/>
          <a:lstStyle/>
          <a:p>
            <a:r>
              <a:rPr lang="en-US" dirty="0" smtClean="0"/>
              <a:t>User Agent:  helps in the process of sending and receiving message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contains header and body, header tells </a:t>
            </a:r>
            <a:r>
              <a:rPr lang="en-US" dirty="0" err="1" smtClean="0"/>
              <a:t>abt</a:t>
            </a:r>
            <a:r>
              <a:rPr lang="en-US" dirty="0" smtClean="0"/>
              <a:t> sender n receiver.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Address 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Mailing List allows aliasing 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90455"/>
            <a:ext cx="6324600" cy="151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2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447800"/>
            <a:ext cx="7391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73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MTA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r>
              <a:rPr lang="en-US" dirty="0" smtClean="0"/>
              <a:t>MTA is implemented by SMTP(Simple mail transfer protocol)</a:t>
            </a:r>
          </a:p>
          <a:p>
            <a:r>
              <a:rPr lang="en-US" dirty="0" smtClean="0"/>
              <a:t>SMTP is used 2 times, between sender, sender’s mail server and between 2 mail servers.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3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MTA commands and responses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6096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695" y="3352800"/>
            <a:ext cx="50577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5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Mail transfer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Connection Establishment</a:t>
            </a:r>
          </a:p>
          <a:p>
            <a:r>
              <a:rPr lang="en-US" sz="2400" dirty="0" smtClean="0"/>
              <a:t>Message transfer</a:t>
            </a:r>
          </a:p>
          <a:p>
            <a:r>
              <a:rPr lang="en-US" sz="2400" dirty="0" smtClean="0"/>
              <a:t>Connection Termination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54102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6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Mail Access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POP3</a:t>
            </a:r>
          </a:p>
          <a:p>
            <a:r>
              <a:rPr lang="en-US" dirty="0" smtClean="0"/>
              <a:t>IMAP4</a:t>
            </a:r>
          </a:p>
          <a:p>
            <a:r>
              <a:rPr lang="en-US" dirty="0" smtClean="0"/>
              <a:t>MIME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POP3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00400"/>
            <a:ext cx="37338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34200" y="42672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POP3 has two modes </a:t>
            </a:r>
          </a:p>
          <a:p>
            <a:pPr marL="342900" indent="-342900">
              <a:buAutoNum type="arabicPeriod"/>
            </a:pPr>
            <a:r>
              <a:rPr lang="en-US" dirty="0" smtClean="0"/>
              <a:t>Delete mode</a:t>
            </a:r>
          </a:p>
          <a:p>
            <a:pPr marL="342900" indent="-342900">
              <a:buAutoNum type="arabicPeriod"/>
            </a:pPr>
            <a:r>
              <a:rPr lang="en-US" dirty="0" smtClean="0"/>
              <a:t>Keep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7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Imap4</a:t>
            </a:r>
            <a:br>
              <a:rPr lang="en-US" dirty="0" smtClean="0"/>
            </a:br>
            <a:r>
              <a:rPr lang="en-US" dirty="0" smtClean="0"/>
              <a:t>internet mail access protocol v4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user can check the e-mail header prior to downloading.</a:t>
            </a:r>
          </a:p>
          <a:p>
            <a:r>
              <a:rPr lang="en-US" dirty="0" smtClean="0"/>
              <a:t>A </a:t>
            </a:r>
            <a:r>
              <a:rPr lang="en-US" dirty="0"/>
              <a:t>user can search the contents of the e-mail for a specific string of characters </a:t>
            </a:r>
            <a:r>
              <a:rPr lang="en-US" dirty="0" smtClean="0"/>
              <a:t>prior to </a:t>
            </a:r>
            <a:r>
              <a:rPr lang="en-US" dirty="0"/>
              <a:t>downloading.</a:t>
            </a:r>
          </a:p>
          <a:p>
            <a:r>
              <a:rPr lang="en-US" dirty="0" smtClean="0"/>
              <a:t> </a:t>
            </a:r>
            <a:r>
              <a:rPr lang="en-US" dirty="0"/>
              <a:t>A user can partially download e-mail. This is especially useful if bandwidth is limited</a:t>
            </a:r>
          </a:p>
          <a:p>
            <a:r>
              <a:rPr lang="en-US" dirty="0"/>
              <a:t>and the e-mail contains multimedia with high bandwidth requirements.</a:t>
            </a:r>
          </a:p>
          <a:p>
            <a:r>
              <a:rPr lang="en-US" dirty="0" smtClean="0"/>
              <a:t> </a:t>
            </a:r>
            <a:r>
              <a:rPr lang="en-US" dirty="0"/>
              <a:t>A user can create, delete, or rename mailboxes on the mail server.</a:t>
            </a:r>
          </a:p>
          <a:p>
            <a:r>
              <a:rPr lang="en-US" dirty="0" smtClean="0"/>
              <a:t>A </a:t>
            </a:r>
            <a:r>
              <a:rPr lang="en-US" dirty="0"/>
              <a:t>user can create a hierarchy of mailboxes in a folder for e-mail storage.</a:t>
            </a:r>
          </a:p>
        </p:txBody>
      </p:sp>
    </p:spTree>
    <p:extLst>
      <p:ext uri="{BB962C8B-B14F-4D97-AF65-F5344CB8AC3E}">
        <p14:creationId xmlns:p14="http://schemas.microsoft.com/office/powerpoint/2010/main" val="40116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r>
              <a:rPr lang="en-US" dirty="0" smtClean="0"/>
              <a:t>Provides end-to-end or process-to-process communication.</a:t>
            </a:r>
          </a:p>
          <a:p>
            <a:r>
              <a:rPr lang="en-US" dirty="0" smtClean="0"/>
              <a:t>Uses logical connection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1"/>
            <a:ext cx="7620000" cy="3534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25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Multipurpose Internet mail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Simple structure</a:t>
            </a:r>
          </a:p>
          <a:p>
            <a:r>
              <a:rPr lang="en-US" dirty="0" smtClean="0"/>
              <a:t>Send </a:t>
            </a:r>
            <a:r>
              <a:rPr lang="en-US" dirty="0" err="1" smtClean="0"/>
              <a:t>msg</a:t>
            </a:r>
            <a:r>
              <a:rPr lang="en-US" dirty="0" smtClean="0"/>
              <a:t> in only 7-bit ASCII format</a:t>
            </a:r>
          </a:p>
          <a:p>
            <a:r>
              <a:rPr lang="en-US" dirty="0" smtClean="0"/>
              <a:t>Used with only </a:t>
            </a:r>
            <a:r>
              <a:rPr lang="en-US" dirty="0" err="1" smtClean="0"/>
              <a:t>english</a:t>
            </a:r>
            <a:endParaRPr lang="en-US" dirty="0" smtClean="0"/>
          </a:p>
          <a:p>
            <a:r>
              <a:rPr lang="en-US" dirty="0" smtClean="0"/>
              <a:t>Cannot be used to send audio or video(in bin format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62400"/>
            <a:ext cx="8382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MIME</a:t>
            </a:r>
            <a:br>
              <a:rPr lang="en-US" dirty="0" smtClean="0"/>
            </a:br>
            <a:r>
              <a:rPr lang="en-US" dirty="0" smtClean="0"/>
              <a:t>content-transfer -encoding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smtClean="0"/>
              <a:t>Base64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0" y="3048000"/>
            <a:ext cx="41148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9800"/>
            <a:ext cx="52101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05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Quoted Printable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2566988"/>
            <a:ext cx="6343650" cy="284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05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Web-based E-mail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53149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86200"/>
            <a:ext cx="61722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60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r>
              <a:rPr lang="en-US" dirty="0" smtClean="0"/>
              <a:t>Provides end-to-end or process-to-process communication.</a:t>
            </a:r>
          </a:p>
          <a:p>
            <a:r>
              <a:rPr lang="en-US" dirty="0" smtClean="0"/>
              <a:t>Uses logical connection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1"/>
            <a:ext cx="7620000" cy="3534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56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Transport Layer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067800" cy="5486400"/>
          </a:xfrm>
        </p:spPr>
        <p:txBody>
          <a:bodyPr/>
          <a:lstStyle/>
          <a:p>
            <a:r>
              <a:rPr lang="en-US" dirty="0" smtClean="0"/>
              <a:t>Client-server paradigm is the most common way of implementing process-to-process </a:t>
            </a:r>
            <a:r>
              <a:rPr lang="en-US" dirty="0" err="1" smtClean="0"/>
              <a:t>comm</a:t>
            </a:r>
            <a:endParaRPr lang="en-US" dirty="0" smtClean="0"/>
          </a:p>
          <a:p>
            <a:r>
              <a:rPr lang="en-US" dirty="0" smtClean="0"/>
              <a:t>For communication, we must define local host, local process, remote host and remote process. </a:t>
            </a:r>
          </a:p>
          <a:p>
            <a:r>
              <a:rPr lang="en-US" dirty="0" smtClean="0"/>
              <a:t>Local host n remote host are identified with IP </a:t>
            </a:r>
            <a:r>
              <a:rPr lang="en-US" dirty="0" err="1" smtClean="0"/>
              <a:t>addr</a:t>
            </a:r>
            <a:endParaRPr lang="en-US" dirty="0" smtClean="0"/>
          </a:p>
          <a:p>
            <a:r>
              <a:rPr lang="en-US" dirty="0" smtClean="0"/>
              <a:t>Where as process(local n remote) by unique no. called as port numbers. </a:t>
            </a:r>
          </a:p>
          <a:p>
            <a:r>
              <a:rPr lang="en-US" dirty="0" smtClean="0"/>
              <a:t>Ephemeral port </a:t>
            </a:r>
            <a:r>
              <a:rPr lang="en-US" dirty="0" err="1" smtClean="0"/>
              <a:t>num</a:t>
            </a:r>
            <a:r>
              <a:rPr lang="en-US" dirty="0" smtClean="0"/>
              <a:t>(client)</a:t>
            </a:r>
          </a:p>
          <a:p>
            <a:r>
              <a:rPr lang="en-US" dirty="0" smtClean="0"/>
              <a:t>Well-known port </a:t>
            </a:r>
            <a:r>
              <a:rPr lang="en-US" dirty="0" err="1" smtClean="0"/>
              <a:t>num</a:t>
            </a:r>
            <a:r>
              <a:rPr lang="en-US" dirty="0" smtClean="0"/>
              <a:t>(server)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8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705600"/>
          </a:xfrm>
        </p:spPr>
        <p:txBody>
          <a:bodyPr/>
          <a:lstStyle/>
          <a:p>
            <a:r>
              <a:rPr lang="en-US" dirty="0" smtClean="0"/>
              <a:t>ICANN has divided port numbers into 3</a:t>
            </a:r>
          </a:p>
          <a:p>
            <a:r>
              <a:rPr lang="en-US" dirty="0" smtClean="0"/>
              <a:t>Well-known port </a:t>
            </a:r>
            <a:r>
              <a:rPr lang="en-US" dirty="0" err="1" smtClean="0"/>
              <a:t>num</a:t>
            </a:r>
            <a:endParaRPr lang="en-US" dirty="0" smtClean="0"/>
          </a:p>
          <a:p>
            <a:r>
              <a:rPr lang="en-US" dirty="0" smtClean="0"/>
              <a:t>Registered ports</a:t>
            </a:r>
          </a:p>
          <a:p>
            <a:r>
              <a:rPr lang="en-US" dirty="0" smtClean="0"/>
              <a:t>Dynamic ports</a:t>
            </a:r>
          </a:p>
          <a:p>
            <a:r>
              <a:rPr lang="en-US" dirty="0" smtClean="0"/>
              <a:t>Combination of </a:t>
            </a:r>
            <a:r>
              <a:rPr lang="en-US" dirty="0" err="1" smtClean="0"/>
              <a:t>ip</a:t>
            </a:r>
            <a:r>
              <a:rPr lang="en-US" dirty="0" smtClean="0"/>
              <a:t> address n port numbers make a socket address, which helps in connection.</a:t>
            </a:r>
          </a:p>
          <a:p>
            <a:r>
              <a:rPr lang="en-US" dirty="0" smtClean="0"/>
              <a:t>Encapsulation and </a:t>
            </a:r>
            <a:r>
              <a:rPr lang="en-US" dirty="0" err="1" smtClean="0"/>
              <a:t>decapsulation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91000"/>
            <a:ext cx="5000625" cy="258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0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Multiplexing and </a:t>
            </a:r>
            <a:r>
              <a:rPr lang="en-US" smtClean="0"/>
              <a:t>Demultiplexing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504950"/>
            <a:ext cx="73914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7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868362"/>
          </a:xfrm>
        </p:spPr>
        <p:txBody>
          <a:bodyPr/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09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should be balance between production rate and consumption rate. </a:t>
            </a:r>
          </a:p>
          <a:p>
            <a:r>
              <a:rPr lang="en-US" dirty="0" smtClean="0"/>
              <a:t>Production too faster than consumption , leads to loss of packets(data) . Flow is related to control this issue.</a:t>
            </a:r>
          </a:p>
          <a:p>
            <a:r>
              <a:rPr lang="en-US" dirty="0" smtClean="0"/>
              <a:t>If production is too slow, system efficiency goes down. </a:t>
            </a:r>
          </a:p>
          <a:p>
            <a:r>
              <a:rPr lang="en-US" dirty="0" smtClean="0"/>
              <a:t>Pushing and Pulling</a:t>
            </a:r>
          </a:p>
          <a:p>
            <a:r>
              <a:rPr lang="en-US" dirty="0" smtClean="0"/>
              <a:t>Pushing- sender delivers items produced without request of the consumer.</a:t>
            </a:r>
          </a:p>
          <a:p>
            <a:r>
              <a:rPr lang="en-US" dirty="0" smtClean="0"/>
              <a:t>Pulling –sender delivers items only request of consumer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067800" cy="5486400"/>
          </a:xfrm>
        </p:spPr>
        <p:txBody>
          <a:bodyPr/>
          <a:lstStyle/>
          <a:p>
            <a:r>
              <a:rPr lang="en-US" dirty="0" smtClean="0"/>
              <a:t>Client-server paradigm is the most common way of implementing process-to-process </a:t>
            </a:r>
            <a:r>
              <a:rPr lang="en-US" dirty="0" err="1" smtClean="0"/>
              <a:t>comm</a:t>
            </a:r>
            <a:endParaRPr lang="en-US" dirty="0" smtClean="0"/>
          </a:p>
          <a:p>
            <a:r>
              <a:rPr lang="en-US" dirty="0" smtClean="0"/>
              <a:t>For communication, we must define local host, local process, remote host and remote process. </a:t>
            </a:r>
          </a:p>
          <a:p>
            <a:r>
              <a:rPr lang="en-US" dirty="0" smtClean="0"/>
              <a:t>Local host n remote host are identified with IP </a:t>
            </a:r>
            <a:r>
              <a:rPr lang="en-US" dirty="0" err="1" smtClean="0"/>
              <a:t>addr</a:t>
            </a:r>
            <a:endParaRPr lang="en-US" dirty="0" smtClean="0"/>
          </a:p>
          <a:p>
            <a:r>
              <a:rPr lang="en-US" dirty="0" smtClean="0"/>
              <a:t>Where as process(local n remote) by unique no. called as port numbers. </a:t>
            </a:r>
          </a:p>
          <a:p>
            <a:r>
              <a:rPr lang="en-US" dirty="0" smtClean="0"/>
              <a:t>Ephemeral port </a:t>
            </a:r>
            <a:r>
              <a:rPr lang="en-US" dirty="0" err="1" smtClean="0"/>
              <a:t>num</a:t>
            </a:r>
            <a:r>
              <a:rPr lang="en-US" dirty="0" smtClean="0"/>
              <a:t>(client)</a:t>
            </a:r>
          </a:p>
          <a:p>
            <a:r>
              <a:rPr lang="en-US" dirty="0" smtClean="0"/>
              <a:t>Well-known port </a:t>
            </a:r>
            <a:r>
              <a:rPr lang="en-US" dirty="0" err="1" smtClean="0"/>
              <a:t>num</a:t>
            </a:r>
            <a:r>
              <a:rPr lang="en-US" dirty="0" smtClean="0"/>
              <a:t>(server)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924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87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105400"/>
          </a:xfrm>
        </p:spPr>
        <p:txBody>
          <a:bodyPr/>
          <a:lstStyle/>
          <a:p>
            <a:r>
              <a:rPr lang="en-US" dirty="0" smtClean="0"/>
              <a:t>In transport layer there are four processes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sender process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sender transport layer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receiver process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receiver transport layer</a:t>
            </a:r>
          </a:p>
          <a:p>
            <a:pPr marL="0" indent="0">
              <a:buNone/>
            </a:pPr>
            <a:r>
              <a:rPr lang="en-US" dirty="0" smtClean="0"/>
              <a:t>Flow control implemented by buffers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24400"/>
            <a:ext cx="6629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3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The above discussion requires that the consumers communicate with the producers on two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occasions,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are those?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Error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9144000" cy="5943600"/>
          </a:xfrm>
        </p:spPr>
        <p:txBody>
          <a:bodyPr>
            <a:normAutofit/>
          </a:bodyPr>
          <a:lstStyle/>
          <a:p>
            <a:r>
              <a:rPr lang="en-US" dirty="0"/>
              <a:t>Error </a:t>
            </a:r>
            <a:r>
              <a:rPr lang="en-US" dirty="0" smtClean="0"/>
              <a:t>control at </a:t>
            </a:r>
            <a:r>
              <a:rPr lang="en-US" dirty="0"/>
              <a:t>the transport layer is responsible to</a:t>
            </a:r>
          </a:p>
          <a:p>
            <a:r>
              <a:rPr lang="en-US" b="1" dirty="0"/>
              <a:t>1. </a:t>
            </a:r>
            <a:r>
              <a:rPr lang="en-US" dirty="0"/>
              <a:t>Detect and discard corrupted packets.</a:t>
            </a:r>
          </a:p>
          <a:p>
            <a:r>
              <a:rPr lang="en-US" b="1" dirty="0"/>
              <a:t>2. </a:t>
            </a:r>
            <a:r>
              <a:rPr lang="en-US" dirty="0"/>
              <a:t>Keep track of lost and discarded packets and resend them.</a:t>
            </a:r>
          </a:p>
          <a:p>
            <a:r>
              <a:rPr lang="en-US" b="1" dirty="0"/>
              <a:t>3. </a:t>
            </a:r>
            <a:r>
              <a:rPr lang="en-US" dirty="0"/>
              <a:t>Recognize duplicate packets and discard them.</a:t>
            </a:r>
          </a:p>
          <a:p>
            <a:r>
              <a:rPr lang="en-US" b="1" dirty="0"/>
              <a:t>4. </a:t>
            </a:r>
            <a:r>
              <a:rPr lang="en-US" dirty="0"/>
              <a:t>Buffer out-of-order packets until the missing packets arrive.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76800"/>
            <a:ext cx="7315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05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Error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r>
              <a:rPr lang="en-US" dirty="0" smtClean="0"/>
              <a:t>Error control implemented using</a:t>
            </a:r>
          </a:p>
          <a:p>
            <a:pPr lvl="3"/>
            <a:r>
              <a:rPr lang="en-US" sz="2400" dirty="0" smtClean="0"/>
              <a:t>Sequence numbers</a:t>
            </a:r>
          </a:p>
          <a:p>
            <a:pPr lvl="3" algn="just"/>
            <a:r>
              <a:rPr lang="en-US" sz="2400" dirty="0" smtClean="0"/>
              <a:t>Acknowledgement s(can be either +</a:t>
            </a:r>
            <a:r>
              <a:rPr lang="en-US" sz="2400" dirty="0" err="1" smtClean="0"/>
              <a:t>ve</a:t>
            </a:r>
            <a:r>
              <a:rPr lang="en-US" sz="2400" dirty="0" smtClean="0"/>
              <a:t> or –</a:t>
            </a:r>
            <a:r>
              <a:rPr lang="en-US" sz="2400" dirty="0" err="1" smtClean="0"/>
              <a:t>ve</a:t>
            </a:r>
            <a:r>
              <a:rPr lang="en-US" sz="2400" dirty="0" smtClean="0"/>
              <a:t>)</a:t>
            </a:r>
            <a:endParaRPr lang="en-US" sz="2400" dirty="0"/>
          </a:p>
          <a:p>
            <a:pPr marL="1371600" lvl="3" indent="0">
              <a:buNone/>
            </a:pPr>
            <a:r>
              <a:rPr lang="en-US" sz="2400" dirty="0" smtClean="0"/>
              <a:t>							</a:t>
            </a:r>
          </a:p>
          <a:p>
            <a:pPr lvl="3"/>
            <a:endParaRPr lang="en-US" sz="2400" dirty="0"/>
          </a:p>
          <a:p>
            <a:pPr marL="2286000" lvl="5" indent="0">
              <a:buNone/>
            </a:pPr>
            <a:r>
              <a:rPr lang="en-US" sz="2400" dirty="0" smtClean="0"/>
              <a:t>								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78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839200" cy="6553200"/>
          </a:xfrm>
        </p:spPr>
        <p:txBody>
          <a:bodyPr/>
          <a:lstStyle/>
          <a:p>
            <a:r>
              <a:rPr lang="en-US" dirty="0" smtClean="0"/>
              <a:t>Packets are sequentially numbered using sequence numbers. </a:t>
            </a:r>
          </a:p>
          <a:p>
            <a:r>
              <a:rPr lang="en-US" dirty="0" smtClean="0"/>
              <a:t>If m, bits are reserved to tell the seq. no., then the seq. no. range from 0 to 2</a:t>
            </a:r>
            <a:r>
              <a:rPr lang="en-US" baseline="30000" dirty="0" smtClean="0"/>
              <a:t>m</a:t>
            </a:r>
            <a:r>
              <a:rPr lang="en-US" dirty="0" smtClean="0"/>
              <a:t>-1</a:t>
            </a:r>
          </a:p>
          <a:p>
            <a:r>
              <a:rPr lang="en-US" dirty="0" smtClean="0"/>
              <a:t>We can wraparound the sequence numbers, that is sequence num. are modulo 2</a:t>
            </a:r>
            <a:r>
              <a:rPr lang="en-US" baseline="30000" dirty="0" smtClean="0"/>
              <a:t>m</a:t>
            </a:r>
          </a:p>
          <a:p>
            <a:r>
              <a:rPr lang="en-US" dirty="0" smtClean="0"/>
              <a:t>in transport layer mostly +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acks</a:t>
            </a:r>
            <a:r>
              <a:rPr lang="en-US" dirty="0" smtClean="0"/>
              <a:t> are used. </a:t>
            </a:r>
          </a:p>
          <a:p>
            <a:pPr marL="0" indent="0">
              <a:buNone/>
            </a:pPr>
            <a:r>
              <a:rPr lang="en-US" dirty="0" smtClean="0"/>
              <a:t>Sliding window representation for flow control and error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circular format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696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13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Linear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458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5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Congestion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r>
              <a:rPr lang="en-US" dirty="0" smtClean="0"/>
              <a:t>Occurs if no. of packets sent to the network is greater than the network can handle </a:t>
            </a:r>
          </a:p>
          <a:p>
            <a:r>
              <a:rPr lang="en-US" dirty="0" smtClean="0"/>
              <a:t>Congestion control refers to the mechanism and techniques that control congestion and keep load below capacity.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reasons for congestion is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-routers going down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-low capacity lines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- not well resourced network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Connectionless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1676401"/>
            <a:ext cx="60864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4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705600"/>
          </a:xfrm>
        </p:spPr>
        <p:txBody>
          <a:bodyPr/>
          <a:lstStyle/>
          <a:p>
            <a:r>
              <a:rPr lang="en-US" dirty="0" smtClean="0"/>
              <a:t>ICANN has divided port numbers into 3</a:t>
            </a:r>
          </a:p>
          <a:p>
            <a:r>
              <a:rPr lang="en-US" dirty="0" smtClean="0"/>
              <a:t>Well-known port </a:t>
            </a:r>
            <a:r>
              <a:rPr lang="en-US" dirty="0" err="1" smtClean="0"/>
              <a:t>num</a:t>
            </a:r>
            <a:endParaRPr lang="en-US" dirty="0" smtClean="0"/>
          </a:p>
          <a:p>
            <a:r>
              <a:rPr lang="en-US" dirty="0" smtClean="0"/>
              <a:t>Registered ports</a:t>
            </a:r>
          </a:p>
          <a:p>
            <a:r>
              <a:rPr lang="en-US" dirty="0" smtClean="0"/>
              <a:t>Dynamic ports</a:t>
            </a:r>
          </a:p>
          <a:p>
            <a:r>
              <a:rPr lang="en-US" dirty="0" smtClean="0"/>
              <a:t>Combination of </a:t>
            </a:r>
            <a:r>
              <a:rPr lang="en-US" dirty="0" err="1" smtClean="0"/>
              <a:t>ip</a:t>
            </a:r>
            <a:r>
              <a:rPr lang="en-US" dirty="0" smtClean="0"/>
              <a:t> address n port numbers make a socket address, which helps in connection.</a:t>
            </a:r>
          </a:p>
          <a:p>
            <a:r>
              <a:rPr lang="en-US" dirty="0" smtClean="0"/>
              <a:t>Encapsulation and </a:t>
            </a:r>
            <a:r>
              <a:rPr lang="en-US" dirty="0" err="1" smtClean="0"/>
              <a:t>decapsulation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91000"/>
            <a:ext cx="5000625" cy="258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11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2617"/>
            <a:ext cx="8229600" cy="868362"/>
          </a:xfrm>
        </p:spPr>
        <p:txBody>
          <a:bodyPr/>
          <a:lstStyle/>
          <a:p>
            <a:r>
              <a:rPr lang="en-US" dirty="0" smtClean="0"/>
              <a:t>Connection-oriented 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457301"/>
            <a:ext cx="7424737" cy="5791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0"/>
            <a:ext cx="8229600" cy="838200"/>
          </a:xfrm>
        </p:spPr>
        <p:txBody>
          <a:bodyPr/>
          <a:lstStyle/>
          <a:p>
            <a:r>
              <a:rPr lang="en-US" dirty="0" smtClean="0"/>
              <a:t>FSM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7496704" cy="6294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0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Transport Layer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867400"/>
          </a:xfrm>
        </p:spPr>
        <p:txBody>
          <a:bodyPr/>
          <a:lstStyle/>
          <a:p>
            <a:r>
              <a:rPr lang="en-US" dirty="0" smtClean="0"/>
              <a:t>Simple Protocol(connection-less)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210" y="1752600"/>
            <a:ext cx="6019800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28" y="3733800"/>
            <a:ext cx="566737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79008" y="6399934"/>
            <a:ext cx="458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FINITE STATE MACHINE FOR SIMPLE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4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90600"/>
          </a:xfrm>
        </p:spPr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638800"/>
          </a:xfrm>
        </p:spPr>
        <p:txBody>
          <a:bodyPr/>
          <a:lstStyle/>
          <a:p>
            <a:r>
              <a:rPr lang="en-US" dirty="0" smtClean="0"/>
              <a:t>Stop and wait protocol(connection-oriented)</a:t>
            </a:r>
          </a:p>
          <a:p>
            <a:pPr lvl="1"/>
            <a:r>
              <a:rPr lang="en-US" dirty="0" smtClean="0"/>
              <a:t>Here window size is only on1, that is sender sends a packet and waits for ack. On receiving the </a:t>
            </a:r>
            <a:r>
              <a:rPr lang="en-US" dirty="0" err="1" smtClean="0"/>
              <a:t>ack</a:t>
            </a:r>
            <a:r>
              <a:rPr lang="en-US" dirty="0" smtClean="0"/>
              <a:t> , it sends another. </a:t>
            </a:r>
          </a:p>
          <a:p>
            <a:pPr lvl="1"/>
            <a:r>
              <a:rPr lang="en-US" dirty="0" smtClean="0"/>
              <a:t>After sending the packet, the sender starts the timer, if </a:t>
            </a:r>
            <a:r>
              <a:rPr lang="en-US" dirty="0" err="1" smtClean="0"/>
              <a:t>ack</a:t>
            </a:r>
            <a:r>
              <a:rPr lang="en-US" dirty="0" smtClean="0"/>
              <a:t> reaches before the timer goes off, the timer is stopped and sends next packet.</a:t>
            </a:r>
          </a:p>
          <a:p>
            <a:pPr lvl="1"/>
            <a:r>
              <a:rPr lang="en-US" dirty="0" smtClean="0"/>
              <a:t>If the </a:t>
            </a:r>
            <a:r>
              <a:rPr lang="en-US" dirty="0" err="1" smtClean="0"/>
              <a:t>ack</a:t>
            </a:r>
            <a:r>
              <a:rPr lang="en-US" dirty="0" smtClean="0"/>
              <a:t> does not  arrives after the timer goes off, sender assumes that packet is either lost or corrupted and re-transmits the same packet again</a:t>
            </a:r>
          </a:p>
          <a:p>
            <a:pPr lvl="1"/>
            <a:r>
              <a:rPr lang="en-US" dirty="0" smtClean="0"/>
              <a:t>This protocol provides both flow control and error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dirty="0" err="1" smtClean="0"/>
              <a:t>Ack</a:t>
            </a:r>
            <a:r>
              <a:rPr lang="en-US" dirty="0" smtClean="0"/>
              <a:t> always announces the sequence number of the  next packet to be sent in mod-2 arithmetic </a:t>
            </a:r>
          </a:p>
          <a:p>
            <a:r>
              <a:rPr lang="en-US" dirty="0" smtClean="0"/>
              <a:t>When the packet is sent by the sender, three things can happen</a:t>
            </a:r>
          </a:p>
          <a:p>
            <a:pPr lvl="3"/>
            <a:r>
              <a:rPr lang="en-US" sz="2400" dirty="0" smtClean="0"/>
              <a:t>Packet reaches destination , and sender receives the concerned </a:t>
            </a:r>
            <a:r>
              <a:rPr lang="en-US" sz="2400" dirty="0" err="1" smtClean="0"/>
              <a:t>ack</a:t>
            </a:r>
            <a:endParaRPr lang="en-US" sz="2400" dirty="0" smtClean="0"/>
          </a:p>
          <a:p>
            <a:pPr lvl="3"/>
            <a:r>
              <a:rPr lang="en-US" sz="2400" dirty="0" smtClean="0"/>
              <a:t>Packet does not reach/corrupted </a:t>
            </a:r>
            <a:r>
              <a:rPr lang="en-US" sz="2400" dirty="0" err="1" smtClean="0"/>
              <a:t>desti</a:t>
            </a:r>
            <a:r>
              <a:rPr lang="en-US" sz="2400" dirty="0" smtClean="0"/>
              <a:t>, timer goes off, sender retransmits the packet</a:t>
            </a:r>
          </a:p>
          <a:p>
            <a:pPr lvl="3"/>
            <a:r>
              <a:rPr lang="en-US" sz="2400" dirty="0" smtClean="0"/>
              <a:t>Packet arrives at </a:t>
            </a:r>
            <a:r>
              <a:rPr lang="en-US" sz="2400" dirty="0" err="1" smtClean="0"/>
              <a:t>desti</a:t>
            </a:r>
            <a:r>
              <a:rPr lang="en-US" sz="2400" dirty="0" smtClean="0"/>
              <a:t>, </a:t>
            </a:r>
            <a:r>
              <a:rPr lang="en-US" sz="2400" dirty="0" err="1" smtClean="0"/>
              <a:t>desti</a:t>
            </a:r>
            <a:r>
              <a:rPr lang="en-US" sz="2400" dirty="0" smtClean="0"/>
              <a:t> sends </a:t>
            </a:r>
            <a:r>
              <a:rPr lang="en-US" sz="2400" dirty="0" err="1" smtClean="0"/>
              <a:t>ack</a:t>
            </a:r>
            <a:r>
              <a:rPr lang="en-US" sz="2400" dirty="0" smtClean="0"/>
              <a:t>, but </a:t>
            </a:r>
            <a:r>
              <a:rPr lang="en-US" sz="2400" dirty="0" err="1" smtClean="0"/>
              <a:t>ack</a:t>
            </a:r>
            <a:r>
              <a:rPr lang="en-US" sz="2400" dirty="0" smtClean="0"/>
              <a:t> is lost, sender timer goes off, sender retransmits the packet, receiver gets duplicate packet , discards the duplicate packet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12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STOP N WAIT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086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47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FSM STOP N WAIT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8954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53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 DIAGRAM OF STOPN WAIT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63782"/>
            <a:ext cx="72866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28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EFFICIENCY OF STOP AND WAIT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334000"/>
          </a:xfrm>
        </p:spPr>
        <p:txBody>
          <a:bodyPr/>
          <a:lstStyle/>
          <a:p>
            <a:r>
              <a:rPr lang="en-US" dirty="0" smtClean="0"/>
              <a:t>Stop n wait protocol is very inefficient if we have high capacity line (thick line) and round-trip delay  between sender and receiver is more (long). </a:t>
            </a:r>
          </a:p>
          <a:p>
            <a:r>
              <a:rPr lang="en-US" dirty="0" smtClean="0"/>
              <a:t>This is called as bandwidth-delay product.</a:t>
            </a:r>
          </a:p>
          <a:p>
            <a:r>
              <a:rPr lang="en-US" dirty="0" smtClean="0"/>
              <a:t>It is a measure of the number of bits the sender can transmit while waiting for ack. </a:t>
            </a:r>
          </a:p>
          <a:p>
            <a:r>
              <a:rPr lang="en-US" dirty="0" smtClean="0"/>
              <a:t>Pipeline is not there in stop-n-wait protocol. That is only one packet can be sent at a time , so leads to low performance.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3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Go-Back-N Protocol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r>
              <a:rPr lang="en-US" dirty="0" smtClean="0"/>
              <a:t>In GBN, multiple packets are sent while waiting for the ack. This is to keep line busy .</a:t>
            </a:r>
          </a:p>
          <a:p>
            <a:r>
              <a:rPr lang="en-US" dirty="0" smtClean="0"/>
              <a:t>The key point in GBN is while sender can send multiple packets before waiting for </a:t>
            </a:r>
            <a:r>
              <a:rPr lang="en-US" dirty="0" err="1" smtClean="0"/>
              <a:t>acks</a:t>
            </a:r>
            <a:r>
              <a:rPr lang="en-US" dirty="0" smtClean="0"/>
              <a:t>, receiver can buffer only one packet. </a:t>
            </a:r>
          </a:p>
          <a:p>
            <a:r>
              <a:rPr lang="en-US" dirty="0" smtClean="0"/>
              <a:t>The sequence numbers are mod 2</a:t>
            </a:r>
            <a:r>
              <a:rPr lang="en-US" baseline="30000" dirty="0" smtClean="0"/>
              <a:t>m </a:t>
            </a:r>
            <a:r>
              <a:rPr lang="en-US" dirty="0" smtClean="0"/>
              <a:t> , where m is the number of bits in sequence number field. </a:t>
            </a:r>
          </a:p>
          <a:p>
            <a:r>
              <a:rPr lang="en-US" dirty="0" smtClean="0"/>
              <a:t>the maximum size of the window is </a:t>
            </a:r>
            <a:r>
              <a:rPr lang="en-US" dirty="0"/>
              <a:t>only 2</a:t>
            </a:r>
            <a:r>
              <a:rPr lang="en-US" baseline="30000" dirty="0"/>
              <a:t>m</a:t>
            </a:r>
            <a:r>
              <a:rPr lang="en-US" dirty="0"/>
              <a:t>-1</a:t>
            </a:r>
          </a:p>
          <a:p>
            <a:r>
              <a:rPr lang="en-US" dirty="0" smtClean="0"/>
              <a:t>If m=3, the window size is only 7(seven packets not 8 packets)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Multiplexing and </a:t>
            </a:r>
            <a:r>
              <a:rPr lang="en-US" smtClean="0"/>
              <a:t>Demultiplexing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504950"/>
            <a:ext cx="73914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63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1"/>
            <a:ext cx="7772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91000"/>
            <a:ext cx="7010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6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00800"/>
          </a:xfrm>
        </p:spPr>
        <p:txBody>
          <a:bodyPr/>
          <a:lstStyle/>
          <a:p>
            <a:r>
              <a:rPr lang="en-US" dirty="0" smtClean="0"/>
              <a:t>The send window defines 3 variables called as S</a:t>
            </a:r>
            <a:r>
              <a:rPr lang="en-US" baseline="-25000" dirty="0" smtClean="0"/>
              <a:t>f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n </a:t>
            </a:r>
            <a:r>
              <a:rPr lang="en-US" dirty="0" smtClean="0"/>
              <a:t>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size</a:t>
            </a:r>
            <a:r>
              <a:rPr lang="en-US" dirty="0" smtClean="0"/>
              <a:t> , where </a:t>
            </a:r>
            <a:r>
              <a:rPr lang="en-US" dirty="0"/>
              <a:t>S</a:t>
            </a:r>
            <a:r>
              <a:rPr lang="en-US" baseline="-25000" dirty="0"/>
              <a:t>f  </a:t>
            </a:r>
            <a:r>
              <a:rPr lang="en-US" dirty="0"/>
              <a:t> </a:t>
            </a:r>
            <a:r>
              <a:rPr lang="en-US" dirty="0" smtClean="0"/>
              <a:t>is the sequence number of the oldest  packet sent but </a:t>
            </a:r>
            <a:r>
              <a:rPr lang="en-US" dirty="0" err="1" smtClean="0"/>
              <a:t>ack</a:t>
            </a:r>
            <a:r>
              <a:rPr lang="en-US" dirty="0" smtClean="0"/>
              <a:t> is not received for it, S</a:t>
            </a:r>
            <a:r>
              <a:rPr lang="en-US" baseline="-25000" dirty="0" smtClean="0"/>
              <a:t>n   </a:t>
            </a:r>
            <a:r>
              <a:rPr lang="en-US" dirty="0"/>
              <a:t> </a:t>
            </a:r>
            <a:r>
              <a:rPr lang="en-US" dirty="0" smtClean="0"/>
              <a:t>is the sequence number of the packet that will be assigned to the packet that will be sent next.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size</a:t>
            </a:r>
            <a:r>
              <a:rPr lang="en-US" baseline="-25000" dirty="0" smtClean="0"/>
              <a:t> </a:t>
            </a:r>
            <a:r>
              <a:rPr lang="en-US" dirty="0" smtClean="0"/>
              <a:t> is the size of the send window (0 to 2</a:t>
            </a:r>
            <a:r>
              <a:rPr lang="en-US" baseline="30000" dirty="0" smtClean="0"/>
              <a:t>m</a:t>
            </a:r>
            <a:r>
              <a:rPr lang="en-US" dirty="0" smtClean="0"/>
              <a:t>-1)</a:t>
            </a:r>
          </a:p>
          <a:p>
            <a:pPr marL="0" indent="0">
              <a:buNone/>
            </a:pPr>
            <a:r>
              <a:rPr lang="en-US" dirty="0" smtClean="0"/>
              <a:t>The receive window makes sure that only correct data packets are sent and correct </a:t>
            </a:r>
            <a:r>
              <a:rPr lang="en-US" dirty="0" err="1" smtClean="0"/>
              <a:t>acks</a:t>
            </a:r>
            <a:r>
              <a:rPr lang="en-US" smtClean="0"/>
              <a:t> are sent.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066800"/>
            <a:ext cx="8051800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4090988"/>
            <a:ext cx="8091488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94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47925"/>
            <a:ext cx="69310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72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129463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343400"/>
            <a:ext cx="5848350" cy="227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41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Send window size foe Go-Back N</a:t>
            </a:r>
            <a:endParaRPr lang="en-US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66900"/>
            <a:ext cx="3754438" cy="37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1422400"/>
            <a:ext cx="4367212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94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77913"/>
            <a:ext cx="8281988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75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Case 2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68412"/>
            <a:ext cx="4778375" cy="505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37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2057401"/>
            <a:ext cx="5095875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81400" y="4953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three layer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3563</TotalTime>
  <Words>1746</Words>
  <Application>Microsoft Office PowerPoint</Application>
  <PresentationFormat>On-screen Show (4:3)</PresentationFormat>
  <Paragraphs>334</Paragraphs>
  <Slides>87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Office Theme</vt:lpstr>
      <vt:lpstr>PowerPoint Presentation</vt:lpstr>
      <vt:lpstr>Overview of the Internet </vt:lpstr>
      <vt:lpstr>Accessing the Internet</vt:lpstr>
      <vt:lpstr>Protocol Layering </vt:lpstr>
      <vt:lpstr>TRANSPORT LAYER</vt:lpstr>
      <vt:lpstr>PowerPoint Presentation</vt:lpstr>
      <vt:lpstr>PowerPoint Presentation</vt:lpstr>
      <vt:lpstr>Multiplexing and Demultiplexing</vt:lpstr>
      <vt:lpstr>PowerPoint Presentation</vt:lpstr>
      <vt:lpstr>TCP/IP Protocol Suite </vt:lpstr>
      <vt:lpstr>Layers in TCP/IP Protocol</vt:lpstr>
      <vt:lpstr>Layers in TCP/IP Protocol</vt:lpstr>
      <vt:lpstr>Encapsulation and Decapsulation </vt:lpstr>
      <vt:lpstr>Addressing </vt:lpstr>
      <vt:lpstr>MULTIPLEXING AND DE-MULTIPLEXING</vt:lpstr>
      <vt:lpstr>PowerPoint Presentation</vt:lpstr>
      <vt:lpstr>OSI MODEL </vt:lpstr>
      <vt:lpstr>TCP/IP and OSO model</vt:lpstr>
      <vt:lpstr>Internet History</vt:lpstr>
      <vt:lpstr>CHAP.2 APPLICATION LAYER</vt:lpstr>
      <vt:lpstr>CLIENT-SERVER PARADIGM</vt:lpstr>
      <vt:lpstr>Using Services of the Transport Layer</vt:lpstr>
      <vt:lpstr>Standard Client-Server Applications</vt:lpstr>
      <vt:lpstr>www Architecture</vt:lpstr>
      <vt:lpstr>World Wide Web</vt:lpstr>
      <vt:lpstr>PowerPoint Presentation</vt:lpstr>
      <vt:lpstr>World Wide Web</vt:lpstr>
      <vt:lpstr>Web Documents </vt:lpstr>
      <vt:lpstr>HTTP REQUEST MSG</vt:lpstr>
      <vt:lpstr>HTTP RESPONSE MSG</vt:lpstr>
      <vt:lpstr>EXAMPLE OF HTTP REQUEST/RESPONSE </vt:lpstr>
      <vt:lpstr>EXAMPLE OF HTTP REQUEST/RESPONSE </vt:lpstr>
      <vt:lpstr>HTTP</vt:lpstr>
      <vt:lpstr>Benefit of Cookies</vt:lpstr>
      <vt:lpstr>HTTP</vt:lpstr>
      <vt:lpstr>FTP</vt:lpstr>
      <vt:lpstr>FTP</vt:lpstr>
      <vt:lpstr>FTP Response</vt:lpstr>
      <vt:lpstr>FTP</vt:lpstr>
      <vt:lpstr>FTP</vt:lpstr>
      <vt:lpstr>Electronic Mail</vt:lpstr>
      <vt:lpstr>E-mail Architecture</vt:lpstr>
      <vt:lpstr>E-mail Architecture</vt:lpstr>
      <vt:lpstr>PowerPoint Presentation</vt:lpstr>
      <vt:lpstr>MTA</vt:lpstr>
      <vt:lpstr>MTA commands and responses</vt:lpstr>
      <vt:lpstr>Mail transfer Phases</vt:lpstr>
      <vt:lpstr>Mail Access Agent</vt:lpstr>
      <vt:lpstr>Imap4 internet mail access protocol v4</vt:lpstr>
      <vt:lpstr>Multipurpose Internet mail extensions</vt:lpstr>
      <vt:lpstr>MIME content-transfer -encoding</vt:lpstr>
      <vt:lpstr>MIME</vt:lpstr>
      <vt:lpstr>Web-based E-mail</vt:lpstr>
      <vt:lpstr>TRANSPORT LAYER</vt:lpstr>
      <vt:lpstr>Transport Layer </vt:lpstr>
      <vt:lpstr>PowerPoint Presentation</vt:lpstr>
      <vt:lpstr>PowerPoint Presentation</vt:lpstr>
      <vt:lpstr>Multiplexing and Demultiplexing</vt:lpstr>
      <vt:lpstr>FLOW CONTROL</vt:lpstr>
      <vt:lpstr>Flow control</vt:lpstr>
      <vt:lpstr>FLOW control</vt:lpstr>
      <vt:lpstr>Flow control</vt:lpstr>
      <vt:lpstr>Error Control</vt:lpstr>
      <vt:lpstr>Error Control</vt:lpstr>
      <vt:lpstr>PowerPoint Presentation</vt:lpstr>
      <vt:lpstr>Sliding Window circular format</vt:lpstr>
      <vt:lpstr>Sliding window Linear format</vt:lpstr>
      <vt:lpstr>Congestion </vt:lpstr>
      <vt:lpstr>Connectionless service</vt:lpstr>
      <vt:lpstr>Connection-oriented  service</vt:lpstr>
      <vt:lpstr>FSM</vt:lpstr>
      <vt:lpstr>Transport Layer Protocols</vt:lpstr>
      <vt:lpstr>Transport layer</vt:lpstr>
      <vt:lpstr>PowerPoint Presentation</vt:lpstr>
      <vt:lpstr>  STOP N WAIT</vt:lpstr>
      <vt:lpstr>FSM STOP N WAIT</vt:lpstr>
      <vt:lpstr>FLOW DIAGRAM OF STOPN WAIT</vt:lpstr>
      <vt:lpstr>EFFICIENCY OF STOP AND WAIT PROTOCOL</vt:lpstr>
      <vt:lpstr>Go-Back-N Protocol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Send window size foe Go-Back N</vt:lpstr>
      <vt:lpstr>Case 1</vt:lpstr>
      <vt:lpstr>Case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Radhika</dc:creator>
  <cp:lastModifiedBy>faculty</cp:lastModifiedBy>
  <cp:revision>183</cp:revision>
  <dcterms:created xsi:type="dcterms:W3CDTF">2016-08-05T14:07:12Z</dcterms:created>
  <dcterms:modified xsi:type="dcterms:W3CDTF">2016-08-27T06:01:34Z</dcterms:modified>
</cp:coreProperties>
</file>