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8" r:id="rId27"/>
    <p:sldId id="282" r:id="rId28"/>
    <p:sldId id="283" r:id="rId29"/>
    <p:sldId id="284" r:id="rId30"/>
    <p:sldId id="285" r:id="rId31"/>
    <p:sldId id="286" r:id="rId32"/>
    <p:sldId id="287"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5" d="100"/>
          <a:sy n="45" d="100"/>
        </p:scale>
        <p:origin x="-660" y="-1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53BC5ED-AC37-4478-A69F-65325266E3E2}" type="datetimeFigureOut">
              <a:rPr lang="en-US" smtClean="0"/>
              <a:t>8/22/2016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92B3A7-3292-4FAA-B08A-D652401163F2}" type="slidenum">
              <a:rPr lang="en-US" smtClean="0"/>
              <a:t>‹#›</a:t>
            </a:fld>
            <a:endParaRPr lang="en-US"/>
          </a:p>
        </p:txBody>
      </p:sp>
    </p:spTree>
    <p:extLst>
      <p:ext uri="{BB962C8B-B14F-4D97-AF65-F5344CB8AC3E}">
        <p14:creationId xmlns:p14="http://schemas.microsoft.com/office/powerpoint/2010/main" val="38075502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53BC5ED-AC37-4478-A69F-65325266E3E2}" type="datetimeFigureOut">
              <a:rPr lang="en-US" smtClean="0"/>
              <a:t>8/22/2016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92B3A7-3292-4FAA-B08A-D652401163F2}" type="slidenum">
              <a:rPr lang="en-US" smtClean="0"/>
              <a:t>‹#›</a:t>
            </a:fld>
            <a:endParaRPr lang="en-US"/>
          </a:p>
        </p:txBody>
      </p:sp>
    </p:spTree>
    <p:extLst>
      <p:ext uri="{BB962C8B-B14F-4D97-AF65-F5344CB8AC3E}">
        <p14:creationId xmlns:p14="http://schemas.microsoft.com/office/powerpoint/2010/main" val="32437244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53BC5ED-AC37-4478-A69F-65325266E3E2}" type="datetimeFigureOut">
              <a:rPr lang="en-US" smtClean="0"/>
              <a:t>8/22/2016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92B3A7-3292-4FAA-B08A-D652401163F2}" type="slidenum">
              <a:rPr lang="en-US" smtClean="0"/>
              <a:t>‹#›</a:t>
            </a:fld>
            <a:endParaRPr lang="en-US"/>
          </a:p>
        </p:txBody>
      </p:sp>
    </p:spTree>
    <p:extLst>
      <p:ext uri="{BB962C8B-B14F-4D97-AF65-F5344CB8AC3E}">
        <p14:creationId xmlns:p14="http://schemas.microsoft.com/office/powerpoint/2010/main" val="9953622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53BC5ED-AC37-4478-A69F-65325266E3E2}" type="datetimeFigureOut">
              <a:rPr lang="en-US" smtClean="0"/>
              <a:t>8/22/2016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92B3A7-3292-4FAA-B08A-D652401163F2}" type="slidenum">
              <a:rPr lang="en-US" smtClean="0"/>
              <a:t>‹#›</a:t>
            </a:fld>
            <a:endParaRPr lang="en-US"/>
          </a:p>
        </p:txBody>
      </p:sp>
    </p:spTree>
    <p:extLst>
      <p:ext uri="{BB962C8B-B14F-4D97-AF65-F5344CB8AC3E}">
        <p14:creationId xmlns:p14="http://schemas.microsoft.com/office/powerpoint/2010/main" val="2882803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53BC5ED-AC37-4478-A69F-65325266E3E2}" type="datetimeFigureOut">
              <a:rPr lang="en-US" smtClean="0"/>
              <a:t>8/22/2016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92B3A7-3292-4FAA-B08A-D652401163F2}" type="slidenum">
              <a:rPr lang="en-US" smtClean="0"/>
              <a:t>‹#›</a:t>
            </a:fld>
            <a:endParaRPr lang="en-US"/>
          </a:p>
        </p:txBody>
      </p:sp>
    </p:spTree>
    <p:extLst>
      <p:ext uri="{BB962C8B-B14F-4D97-AF65-F5344CB8AC3E}">
        <p14:creationId xmlns:p14="http://schemas.microsoft.com/office/powerpoint/2010/main" val="19004965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53BC5ED-AC37-4478-A69F-65325266E3E2}" type="datetimeFigureOut">
              <a:rPr lang="en-US" smtClean="0"/>
              <a:t>8/22/2016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92B3A7-3292-4FAA-B08A-D652401163F2}" type="slidenum">
              <a:rPr lang="en-US" smtClean="0"/>
              <a:t>‹#›</a:t>
            </a:fld>
            <a:endParaRPr lang="en-US"/>
          </a:p>
        </p:txBody>
      </p:sp>
    </p:spTree>
    <p:extLst>
      <p:ext uri="{BB962C8B-B14F-4D97-AF65-F5344CB8AC3E}">
        <p14:creationId xmlns:p14="http://schemas.microsoft.com/office/powerpoint/2010/main" val="1830130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53BC5ED-AC37-4478-A69F-65325266E3E2}" type="datetimeFigureOut">
              <a:rPr lang="en-US" smtClean="0"/>
              <a:t>8/22/2016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392B3A7-3292-4FAA-B08A-D652401163F2}" type="slidenum">
              <a:rPr lang="en-US" smtClean="0"/>
              <a:t>‹#›</a:t>
            </a:fld>
            <a:endParaRPr lang="en-US"/>
          </a:p>
        </p:txBody>
      </p:sp>
    </p:spTree>
    <p:extLst>
      <p:ext uri="{BB962C8B-B14F-4D97-AF65-F5344CB8AC3E}">
        <p14:creationId xmlns:p14="http://schemas.microsoft.com/office/powerpoint/2010/main" val="2030701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53BC5ED-AC37-4478-A69F-65325266E3E2}" type="datetimeFigureOut">
              <a:rPr lang="en-US" smtClean="0"/>
              <a:t>8/22/2016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392B3A7-3292-4FAA-B08A-D652401163F2}" type="slidenum">
              <a:rPr lang="en-US" smtClean="0"/>
              <a:t>‹#›</a:t>
            </a:fld>
            <a:endParaRPr lang="en-US"/>
          </a:p>
        </p:txBody>
      </p:sp>
    </p:spTree>
    <p:extLst>
      <p:ext uri="{BB962C8B-B14F-4D97-AF65-F5344CB8AC3E}">
        <p14:creationId xmlns:p14="http://schemas.microsoft.com/office/powerpoint/2010/main" val="28055885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3BC5ED-AC37-4478-A69F-65325266E3E2}" type="datetimeFigureOut">
              <a:rPr lang="en-US" smtClean="0"/>
              <a:t>8/22/2016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392B3A7-3292-4FAA-B08A-D652401163F2}" type="slidenum">
              <a:rPr lang="en-US" smtClean="0"/>
              <a:t>‹#›</a:t>
            </a:fld>
            <a:endParaRPr lang="en-US"/>
          </a:p>
        </p:txBody>
      </p:sp>
    </p:spTree>
    <p:extLst>
      <p:ext uri="{BB962C8B-B14F-4D97-AF65-F5344CB8AC3E}">
        <p14:creationId xmlns:p14="http://schemas.microsoft.com/office/powerpoint/2010/main" val="34235421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3BC5ED-AC37-4478-A69F-65325266E3E2}" type="datetimeFigureOut">
              <a:rPr lang="en-US" smtClean="0"/>
              <a:t>8/22/2016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92B3A7-3292-4FAA-B08A-D652401163F2}" type="slidenum">
              <a:rPr lang="en-US" smtClean="0"/>
              <a:t>‹#›</a:t>
            </a:fld>
            <a:endParaRPr lang="en-US"/>
          </a:p>
        </p:txBody>
      </p:sp>
    </p:spTree>
    <p:extLst>
      <p:ext uri="{BB962C8B-B14F-4D97-AF65-F5344CB8AC3E}">
        <p14:creationId xmlns:p14="http://schemas.microsoft.com/office/powerpoint/2010/main" val="19159276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3BC5ED-AC37-4478-A69F-65325266E3E2}" type="datetimeFigureOut">
              <a:rPr lang="en-US" smtClean="0"/>
              <a:t>8/22/2016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92B3A7-3292-4FAA-B08A-D652401163F2}" type="slidenum">
              <a:rPr lang="en-US" smtClean="0"/>
              <a:t>‹#›</a:t>
            </a:fld>
            <a:endParaRPr lang="en-US"/>
          </a:p>
        </p:txBody>
      </p:sp>
    </p:spTree>
    <p:extLst>
      <p:ext uri="{BB962C8B-B14F-4D97-AF65-F5344CB8AC3E}">
        <p14:creationId xmlns:p14="http://schemas.microsoft.com/office/powerpoint/2010/main" val="3884512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3BC5ED-AC37-4478-A69F-65325266E3E2}" type="datetimeFigureOut">
              <a:rPr lang="en-US" smtClean="0"/>
              <a:t>8/22/2016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92B3A7-3292-4FAA-B08A-D652401163F2}" type="slidenum">
              <a:rPr lang="en-US" smtClean="0"/>
              <a:t>‹#›</a:t>
            </a:fld>
            <a:endParaRPr lang="en-US"/>
          </a:p>
        </p:txBody>
      </p:sp>
    </p:spTree>
    <p:extLst>
      <p:ext uri="{BB962C8B-B14F-4D97-AF65-F5344CB8AC3E}">
        <p14:creationId xmlns:p14="http://schemas.microsoft.com/office/powerpoint/2010/main" val="30793457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www.example.com/"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6653799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Addressing </a:t>
            </a:r>
            <a:endParaRPr 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3400" y="1828800"/>
            <a:ext cx="8153400" cy="37480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853192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2400" dirty="0" smtClean="0"/>
              <a:t>MULTIPLEXING AND DE-MULTIPLEXING</a:t>
            </a:r>
            <a:endParaRPr lang="en-US" sz="2400" dirty="0"/>
          </a:p>
        </p:txBody>
      </p:sp>
      <p:sp>
        <p:nvSpPr>
          <p:cNvPr id="3" name="Content Placeholder 2"/>
          <p:cNvSpPr>
            <a:spLocks noGrp="1"/>
          </p:cNvSpPr>
          <p:nvPr>
            <p:ph idx="1"/>
          </p:nvPr>
        </p:nvSpPr>
        <p:spPr>
          <a:xfrm>
            <a:off x="457200" y="914400"/>
            <a:ext cx="8229600" cy="5715000"/>
          </a:xfrm>
        </p:spPr>
        <p:txBody>
          <a:bodyPr/>
          <a:lstStyle/>
          <a:p>
            <a:endParaRPr lang="en-US" dirty="0"/>
          </a:p>
        </p:txBody>
      </p:sp>
      <p:grpSp>
        <p:nvGrpSpPr>
          <p:cNvPr id="25" name="Group 24"/>
          <p:cNvGrpSpPr/>
          <p:nvPr/>
        </p:nvGrpSpPr>
        <p:grpSpPr>
          <a:xfrm>
            <a:off x="990600" y="1439092"/>
            <a:ext cx="7543800" cy="4428308"/>
            <a:chOff x="990600" y="1439092"/>
            <a:chExt cx="7543800" cy="4428308"/>
          </a:xfrm>
        </p:grpSpPr>
        <p:sp>
          <p:nvSpPr>
            <p:cNvPr id="4" name="Rectangle 3"/>
            <p:cNvSpPr/>
            <p:nvPr/>
          </p:nvSpPr>
          <p:spPr>
            <a:xfrm>
              <a:off x="990600" y="1524000"/>
              <a:ext cx="15240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FTP</a:t>
              </a:r>
              <a:endParaRPr lang="en-US" dirty="0"/>
            </a:p>
          </p:txBody>
        </p:sp>
        <p:sp>
          <p:nvSpPr>
            <p:cNvPr id="5" name="Rectangle 4"/>
            <p:cNvSpPr/>
            <p:nvPr/>
          </p:nvSpPr>
          <p:spPr>
            <a:xfrm>
              <a:off x="3124200" y="1524000"/>
              <a:ext cx="15240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HTTP</a:t>
              </a:r>
              <a:endParaRPr lang="en-US" dirty="0"/>
            </a:p>
          </p:txBody>
        </p:sp>
        <p:sp>
          <p:nvSpPr>
            <p:cNvPr id="6" name="Rectangle 5"/>
            <p:cNvSpPr/>
            <p:nvPr/>
          </p:nvSpPr>
          <p:spPr>
            <a:xfrm>
              <a:off x="5181600" y="1500052"/>
              <a:ext cx="15240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DNS</a:t>
              </a:r>
              <a:endParaRPr lang="en-US" dirty="0"/>
            </a:p>
          </p:txBody>
        </p:sp>
        <p:sp>
          <p:nvSpPr>
            <p:cNvPr id="7" name="Rectangle 6"/>
            <p:cNvSpPr/>
            <p:nvPr/>
          </p:nvSpPr>
          <p:spPr>
            <a:xfrm>
              <a:off x="7010400" y="1439092"/>
              <a:ext cx="15240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SNMP</a:t>
              </a:r>
              <a:endParaRPr lang="en-US" dirty="0"/>
            </a:p>
          </p:txBody>
        </p:sp>
        <p:cxnSp>
          <p:nvCxnSpPr>
            <p:cNvPr id="9" name="Elbow Connector 8"/>
            <p:cNvCxnSpPr/>
            <p:nvPr/>
          </p:nvCxnSpPr>
          <p:spPr>
            <a:xfrm rot="16200000" flipH="1">
              <a:off x="1409700" y="2324100"/>
              <a:ext cx="914400" cy="8382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Elbow Connector 10"/>
            <p:cNvCxnSpPr/>
            <p:nvPr/>
          </p:nvCxnSpPr>
          <p:spPr>
            <a:xfrm rot="5400000">
              <a:off x="3048000" y="2362200"/>
              <a:ext cx="838200" cy="8382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Elbow Connector 12"/>
            <p:cNvCxnSpPr>
              <a:stCxn id="6" idx="2"/>
            </p:cNvCxnSpPr>
            <p:nvPr/>
          </p:nvCxnSpPr>
          <p:spPr>
            <a:xfrm rot="16200000" flipH="1">
              <a:off x="5703026" y="2502626"/>
              <a:ext cx="938348" cy="4572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Elbow Connector 14"/>
            <p:cNvCxnSpPr/>
            <p:nvPr/>
          </p:nvCxnSpPr>
          <p:spPr>
            <a:xfrm rot="5400000">
              <a:off x="7112726" y="2540725"/>
              <a:ext cx="938349" cy="3810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1752600" y="3200400"/>
              <a:ext cx="1981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TCP</a:t>
              </a:r>
              <a:endParaRPr lang="en-US" dirty="0"/>
            </a:p>
          </p:txBody>
        </p:sp>
        <p:sp>
          <p:nvSpPr>
            <p:cNvPr id="17" name="Rectangle 16"/>
            <p:cNvSpPr/>
            <p:nvPr/>
          </p:nvSpPr>
          <p:spPr>
            <a:xfrm>
              <a:off x="5715000" y="3200400"/>
              <a:ext cx="1981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UDP</a:t>
              </a:r>
              <a:endParaRPr lang="en-US" dirty="0"/>
            </a:p>
          </p:txBody>
        </p:sp>
        <p:sp>
          <p:nvSpPr>
            <p:cNvPr id="18" name="Rectangle 17"/>
            <p:cNvSpPr/>
            <p:nvPr/>
          </p:nvSpPr>
          <p:spPr>
            <a:xfrm>
              <a:off x="2133600" y="4953000"/>
              <a:ext cx="5867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IP</a:t>
              </a:r>
              <a:endParaRPr lang="en-US" dirty="0"/>
            </a:p>
          </p:txBody>
        </p:sp>
        <p:cxnSp>
          <p:nvCxnSpPr>
            <p:cNvPr id="22" name="Elbow Connector 21"/>
            <p:cNvCxnSpPr/>
            <p:nvPr/>
          </p:nvCxnSpPr>
          <p:spPr>
            <a:xfrm rot="16200000" flipH="1">
              <a:off x="2286000" y="4343400"/>
              <a:ext cx="838200" cy="3810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Elbow Connector 23"/>
            <p:cNvCxnSpPr/>
            <p:nvPr/>
          </p:nvCxnSpPr>
          <p:spPr>
            <a:xfrm rot="5400000">
              <a:off x="5981700" y="4305300"/>
              <a:ext cx="762000" cy="3810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26" name="TextBox 25"/>
          <p:cNvSpPr txBox="1"/>
          <p:nvPr/>
        </p:nvSpPr>
        <p:spPr>
          <a:xfrm>
            <a:off x="3276600" y="6096000"/>
            <a:ext cx="4876800" cy="369332"/>
          </a:xfrm>
          <a:prstGeom prst="rect">
            <a:avLst/>
          </a:prstGeom>
          <a:noFill/>
        </p:spPr>
        <p:txBody>
          <a:bodyPr wrap="square" rtlCol="0">
            <a:spAutoFit/>
          </a:bodyPr>
          <a:lstStyle/>
          <a:p>
            <a:r>
              <a:rPr lang="en-US" dirty="0" smtClean="0"/>
              <a:t>MULTIPLEXING</a:t>
            </a:r>
            <a:endParaRPr lang="en-US" dirty="0"/>
          </a:p>
        </p:txBody>
      </p:sp>
    </p:spTree>
    <p:extLst>
      <p:ext uri="{BB962C8B-B14F-4D97-AF65-F5344CB8AC3E}">
        <p14:creationId xmlns:p14="http://schemas.microsoft.com/office/powerpoint/2010/main" val="10309630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990600" y="1439092"/>
            <a:ext cx="7543800" cy="4428308"/>
            <a:chOff x="990600" y="1439092"/>
            <a:chExt cx="7543800" cy="4428308"/>
          </a:xfrm>
        </p:grpSpPr>
        <p:sp>
          <p:nvSpPr>
            <p:cNvPr id="3" name="Rectangle 2"/>
            <p:cNvSpPr/>
            <p:nvPr/>
          </p:nvSpPr>
          <p:spPr>
            <a:xfrm>
              <a:off x="990600" y="1524000"/>
              <a:ext cx="15240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FTP</a:t>
              </a:r>
              <a:endParaRPr lang="en-US" dirty="0"/>
            </a:p>
          </p:txBody>
        </p:sp>
        <p:sp>
          <p:nvSpPr>
            <p:cNvPr id="4" name="Rectangle 3"/>
            <p:cNvSpPr/>
            <p:nvPr/>
          </p:nvSpPr>
          <p:spPr>
            <a:xfrm>
              <a:off x="3124200" y="1524000"/>
              <a:ext cx="15240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HTTP</a:t>
              </a:r>
              <a:endParaRPr lang="en-US" dirty="0"/>
            </a:p>
          </p:txBody>
        </p:sp>
        <p:sp>
          <p:nvSpPr>
            <p:cNvPr id="5" name="Rectangle 4"/>
            <p:cNvSpPr/>
            <p:nvPr/>
          </p:nvSpPr>
          <p:spPr>
            <a:xfrm>
              <a:off x="5181600" y="1500052"/>
              <a:ext cx="15240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DNS</a:t>
              </a:r>
              <a:endParaRPr lang="en-US" dirty="0"/>
            </a:p>
          </p:txBody>
        </p:sp>
        <p:sp>
          <p:nvSpPr>
            <p:cNvPr id="6" name="Rectangle 5"/>
            <p:cNvSpPr/>
            <p:nvPr/>
          </p:nvSpPr>
          <p:spPr>
            <a:xfrm>
              <a:off x="7010400" y="1439092"/>
              <a:ext cx="15240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SNMP</a:t>
              </a:r>
              <a:endParaRPr lang="en-US" dirty="0"/>
            </a:p>
          </p:txBody>
        </p:sp>
        <p:sp>
          <p:nvSpPr>
            <p:cNvPr id="11" name="Rectangle 10"/>
            <p:cNvSpPr/>
            <p:nvPr/>
          </p:nvSpPr>
          <p:spPr>
            <a:xfrm>
              <a:off x="1752600" y="3200400"/>
              <a:ext cx="1981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TCP</a:t>
              </a:r>
              <a:endParaRPr lang="en-US" dirty="0"/>
            </a:p>
          </p:txBody>
        </p:sp>
        <p:sp>
          <p:nvSpPr>
            <p:cNvPr id="12" name="Rectangle 11"/>
            <p:cNvSpPr/>
            <p:nvPr/>
          </p:nvSpPr>
          <p:spPr>
            <a:xfrm>
              <a:off x="5715000" y="3200400"/>
              <a:ext cx="1981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UDP</a:t>
              </a:r>
              <a:endParaRPr lang="en-US" dirty="0"/>
            </a:p>
          </p:txBody>
        </p:sp>
        <p:sp>
          <p:nvSpPr>
            <p:cNvPr id="13" name="Rectangle 12"/>
            <p:cNvSpPr/>
            <p:nvPr/>
          </p:nvSpPr>
          <p:spPr>
            <a:xfrm>
              <a:off x="2133600" y="4953000"/>
              <a:ext cx="5867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IP</a:t>
              </a:r>
              <a:endParaRPr lang="en-US" dirty="0"/>
            </a:p>
          </p:txBody>
        </p:sp>
      </p:grpSp>
      <p:cxnSp>
        <p:nvCxnSpPr>
          <p:cNvPr id="17" name="Elbow Connector 16"/>
          <p:cNvCxnSpPr>
            <a:endCxn id="3" idx="2"/>
          </p:cNvCxnSpPr>
          <p:nvPr/>
        </p:nvCxnSpPr>
        <p:spPr>
          <a:xfrm rot="16200000" flipV="1">
            <a:off x="1638300" y="2400300"/>
            <a:ext cx="914400" cy="6858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Elbow Connector 20"/>
          <p:cNvCxnSpPr>
            <a:endCxn id="4" idx="2"/>
          </p:cNvCxnSpPr>
          <p:nvPr/>
        </p:nvCxnSpPr>
        <p:spPr>
          <a:xfrm rot="5400000" flipH="1" flipV="1">
            <a:off x="3124200" y="2438400"/>
            <a:ext cx="914400" cy="6096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Elbow Connector 22"/>
          <p:cNvCxnSpPr>
            <a:endCxn id="5" idx="2"/>
          </p:cNvCxnSpPr>
          <p:nvPr/>
        </p:nvCxnSpPr>
        <p:spPr>
          <a:xfrm rot="16200000" flipV="1">
            <a:off x="5741126" y="2464526"/>
            <a:ext cx="938348" cy="5334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Elbow Connector 24"/>
          <p:cNvCxnSpPr>
            <a:endCxn id="6" idx="2"/>
          </p:cNvCxnSpPr>
          <p:nvPr/>
        </p:nvCxnSpPr>
        <p:spPr>
          <a:xfrm rot="5400000" flipH="1" flipV="1">
            <a:off x="6891746" y="2319746"/>
            <a:ext cx="999308" cy="7620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Elbow Connector 26"/>
          <p:cNvCxnSpPr/>
          <p:nvPr/>
        </p:nvCxnSpPr>
        <p:spPr>
          <a:xfrm rot="16200000" flipV="1">
            <a:off x="3238501" y="4305299"/>
            <a:ext cx="838200" cy="457201"/>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Elbow Connector 28"/>
          <p:cNvCxnSpPr/>
          <p:nvPr/>
        </p:nvCxnSpPr>
        <p:spPr>
          <a:xfrm rot="5400000" flipH="1" flipV="1">
            <a:off x="6134100" y="4305300"/>
            <a:ext cx="838200" cy="4572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3733800" y="6400800"/>
            <a:ext cx="1836465" cy="369332"/>
          </a:xfrm>
          <a:prstGeom prst="rect">
            <a:avLst/>
          </a:prstGeom>
          <a:noFill/>
        </p:spPr>
        <p:txBody>
          <a:bodyPr wrap="none" rtlCol="0">
            <a:spAutoFit/>
          </a:bodyPr>
          <a:lstStyle/>
          <a:p>
            <a:r>
              <a:rPr lang="en-US" dirty="0" smtClean="0"/>
              <a:t>DEMULTIPLEXING</a:t>
            </a:r>
            <a:endParaRPr lang="en-US" dirty="0"/>
          </a:p>
        </p:txBody>
      </p:sp>
    </p:spTree>
    <p:extLst>
      <p:ext uri="{BB962C8B-B14F-4D97-AF65-F5344CB8AC3E}">
        <p14:creationId xmlns:p14="http://schemas.microsoft.com/office/powerpoint/2010/main" val="24030576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OSI MODEL </a:t>
            </a:r>
            <a:endParaRPr lang="en-US"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3400" y="1752600"/>
            <a:ext cx="7620000" cy="31964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84084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Telnet</a:t>
            </a:r>
            <a:endParaRPr lang="en-US" dirty="0"/>
          </a:p>
        </p:txBody>
      </p:sp>
      <p:sp>
        <p:nvSpPr>
          <p:cNvPr id="3" name="Content Placeholder 2"/>
          <p:cNvSpPr>
            <a:spLocks noGrp="1"/>
          </p:cNvSpPr>
          <p:nvPr>
            <p:ph idx="1"/>
          </p:nvPr>
        </p:nvSpPr>
        <p:spPr>
          <a:xfrm>
            <a:off x="457200" y="914400"/>
            <a:ext cx="8229600" cy="5867400"/>
          </a:xfrm>
        </p:spPr>
        <p:txBody>
          <a:bodyPr>
            <a:normAutofit lnSpcReduction="10000"/>
          </a:bodyPr>
          <a:lstStyle/>
          <a:p>
            <a:r>
              <a:rPr lang="en-US" dirty="0" smtClean="0"/>
              <a:t>A generic client/server program that allows clients to login into the server system and uses services provided by the </a:t>
            </a:r>
            <a:r>
              <a:rPr lang="en-US" dirty="0" smtClean="0"/>
              <a:t>server</a:t>
            </a:r>
            <a:r>
              <a:rPr lang="en-US" dirty="0" smtClean="0"/>
              <a:t>. </a:t>
            </a:r>
            <a:endParaRPr lang="en-US" dirty="0" smtClean="0"/>
          </a:p>
          <a:p>
            <a:r>
              <a:rPr lang="en-US" dirty="0" smtClean="0"/>
              <a:t>Instead of installing costly s/w I will use that provided in the server , pay for my use. </a:t>
            </a:r>
          </a:p>
          <a:p>
            <a:r>
              <a:rPr lang="en-US" dirty="0" smtClean="0"/>
              <a:t>TELNET-TERMINAL NETWORK is one of the original (oldest) remote login application.</a:t>
            </a:r>
          </a:p>
          <a:p>
            <a:r>
              <a:rPr lang="en-US" dirty="0" smtClean="0"/>
              <a:t>It is vulnerable to attacks, it is almost replaced by SSH, Secure Shell  but it is still used for  two reasons</a:t>
            </a:r>
          </a:p>
          <a:p>
            <a:pPr lvl="1"/>
            <a:r>
              <a:rPr lang="en-US" dirty="0" smtClean="0"/>
              <a:t> for its simple architecture</a:t>
            </a:r>
          </a:p>
          <a:p>
            <a:pPr lvl="1"/>
            <a:r>
              <a:rPr lang="en-US" dirty="0" smtClean="0"/>
              <a:t>Good for using as diagnostic and debugging tool.</a:t>
            </a:r>
          </a:p>
          <a:p>
            <a:pPr lvl="1"/>
            <a:endParaRPr lang="en-US" dirty="0"/>
          </a:p>
        </p:txBody>
      </p:sp>
    </p:spTree>
    <p:extLst>
      <p:ext uri="{BB962C8B-B14F-4D97-AF65-F5344CB8AC3E}">
        <p14:creationId xmlns:p14="http://schemas.microsoft.com/office/powerpoint/2010/main" val="21235530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Telnet</a:t>
            </a:r>
            <a:endParaRPr lang="en-US" dirty="0"/>
          </a:p>
        </p:txBody>
      </p:sp>
      <p:sp>
        <p:nvSpPr>
          <p:cNvPr id="3" name="Content Placeholder 2"/>
          <p:cNvSpPr>
            <a:spLocks noGrp="1"/>
          </p:cNvSpPr>
          <p:nvPr>
            <p:ph idx="1"/>
          </p:nvPr>
        </p:nvSpPr>
        <p:spPr>
          <a:xfrm>
            <a:off x="457200" y="990600"/>
            <a:ext cx="8229600" cy="5562600"/>
          </a:xfrm>
        </p:spPr>
        <p:txBody>
          <a:bodyPr>
            <a:normAutofit fontScale="92500" lnSpcReduction="10000"/>
          </a:bodyPr>
          <a:lstStyle/>
          <a:p>
            <a:r>
              <a:rPr lang="en-US" dirty="0" smtClean="0"/>
              <a:t>Local versus remote logging</a:t>
            </a:r>
          </a:p>
          <a:p>
            <a:r>
              <a:rPr lang="en-US" dirty="0" smtClean="0"/>
              <a:t>Local –Operating system translates the characters and opens desired utility</a:t>
            </a:r>
          </a:p>
          <a:p>
            <a:r>
              <a:rPr lang="en-US" dirty="0" smtClean="0"/>
              <a:t>Remote-the user enter the keystroke( user name and </a:t>
            </a:r>
            <a:r>
              <a:rPr lang="en-US" dirty="0" err="1" smtClean="0"/>
              <a:t>passwd</a:t>
            </a:r>
            <a:r>
              <a:rPr lang="en-US" dirty="0" smtClean="0"/>
              <a:t> , the keystroke is sent to local OS, which sends it to Telnet client which converts it to  NVT char set.</a:t>
            </a:r>
          </a:p>
          <a:p>
            <a:r>
              <a:rPr lang="en-US" dirty="0" smtClean="0"/>
              <a:t>The TCP/IP at server gives this set to OS , then OS to Telnet server which translates NVT to char set which can be under stood by its system</a:t>
            </a:r>
          </a:p>
          <a:p>
            <a:r>
              <a:rPr lang="en-US" dirty="0" smtClean="0"/>
              <a:t>OS does not directly receives the data, it receives from pseudo terminal.</a:t>
            </a:r>
            <a:endParaRPr lang="en-US" dirty="0"/>
          </a:p>
        </p:txBody>
      </p:sp>
    </p:spTree>
    <p:extLst>
      <p:ext uri="{BB962C8B-B14F-4D97-AF65-F5344CB8AC3E}">
        <p14:creationId xmlns:p14="http://schemas.microsoft.com/office/powerpoint/2010/main" val="32555606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TELNET</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524000"/>
            <a:ext cx="7391400" cy="487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036573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NVT</a:t>
            </a:r>
            <a:endParaRPr lang="en-US" dirty="0"/>
          </a:p>
        </p:txBody>
      </p:sp>
      <p:sp>
        <p:nvSpPr>
          <p:cNvPr id="3" name="Content Placeholder 2"/>
          <p:cNvSpPr>
            <a:spLocks noGrp="1"/>
          </p:cNvSpPr>
          <p:nvPr>
            <p:ph idx="1"/>
          </p:nvPr>
        </p:nvSpPr>
        <p:spPr>
          <a:xfrm>
            <a:off x="457200" y="990600"/>
            <a:ext cx="8229600" cy="5486400"/>
          </a:xfrm>
        </p:spPr>
        <p:txBody>
          <a:bodyPr/>
          <a:lstStyle/>
          <a:p>
            <a:r>
              <a:rPr lang="en-US" dirty="0" smtClean="0"/>
              <a:t>N/W consists for heterogeneous systems.</a:t>
            </a:r>
          </a:p>
          <a:p>
            <a:r>
              <a:rPr lang="en-US" dirty="0" smtClean="0"/>
              <a:t>Via NVT interface , translation of character set from client to NVT form and at server from NVT form to remote system form. </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3048000"/>
            <a:ext cx="6934199" cy="3438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0671604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smtClean="0"/>
              <a:t>SSH</a:t>
            </a:r>
            <a:endParaRPr lang="en-US" dirty="0"/>
          </a:p>
        </p:txBody>
      </p:sp>
      <p:sp>
        <p:nvSpPr>
          <p:cNvPr id="3" name="Content Placeholder 2"/>
          <p:cNvSpPr>
            <a:spLocks noGrp="1"/>
          </p:cNvSpPr>
          <p:nvPr>
            <p:ph idx="1"/>
          </p:nvPr>
        </p:nvSpPr>
        <p:spPr>
          <a:xfrm>
            <a:off x="457200" y="762000"/>
            <a:ext cx="8229600" cy="5943600"/>
          </a:xfrm>
        </p:spPr>
        <p:txBody>
          <a:bodyPr/>
          <a:lstStyle/>
          <a:p>
            <a:r>
              <a:rPr lang="en-US" dirty="0" smtClean="0"/>
              <a:t>SSH in application has three components running on top of TCP. </a:t>
            </a:r>
          </a:p>
          <a:p>
            <a:pPr lvl="1"/>
            <a:r>
              <a:rPr lang="en-US" dirty="0" smtClean="0"/>
              <a:t>SSH transport-layer protocol</a:t>
            </a:r>
          </a:p>
          <a:p>
            <a:pPr lvl="1"/>
            <a:r>
              <a:rPr lang="en-US" dirty="0" smtClean="0"/>
              <a:t>SSH authentication protocol</a:t>
            </a:r>
          </a:p>
          <a:p>
            <a:pPr lvl="1"/>
            <a:r>
              <a:rPr lang="en-US" dirty="0" smtClean="0"/>
              <a:t>SSH connection protocol</a:t>
            </a:r>
          </a:p>
          <a:p>
            <a:pPr lvl="1"/>
            <a:endParaRPr lang="en-US" dirty="0"/>
          </a:p>
        </p:txBody>
      </p:sp>
      <p:sp>
        <p:nvSpPr>
          <p:cNvPr id="4" name="Rectangle 3"/>
          <p:cNvSpPr/>
          <p:nvPr/>
        </p:nvSpPr>
        <p:spPr>
          <a:xfrm>
            <a:off x="2438400" y="3581400"/>
            <a:ext cx="3429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APPLICATION</a:t>
            </a:r>
            <a:endParaRPr lang="en-US" dirty="0"/>
          </a:p>
        </p:txBody>
      </p:sp>
      <p:grpSp>
        <p:nvGrpSpPr>
          <p:cNvPr id="11" name="Group 10"/>
          <p:cNvGrpSpPr/>
          <p:nvPr/>
        </p:nvGrpSpPr>
        <p:grpSpPr>
          <a:xfrm>
            <a:off x="2334986" y="4224746"/>
            <a:ext cx="3581400" cy="1947454"/>
            <a:chOff x="2334986" y="4224746"/>
            <a:chExt cx="3581400" cy="1947454"/>
          </a:xfrm>
        </p:grpSpPr>
        <p:sp>
          <p:nvSpPr>
            <p:cNvPr id="5" name="Rectangle 4"/>
            <p:cNvSpPr/>
            <p:nvPr/>
          </p:nvSpPr>
          <p:spPr>
            <a:xfrm>
              <a:off x="2334986" y="4224746"/>
              <a:ext cx="3581400" cy="19474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480310" y="4282441"/>
              <a:ext cx="3290751"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SSH-CONN</a:t>
              </a:r>
              <a:endParaRPr lang="en-US" dirty="0"/>
            </a:p>
          </p:txBody>
        </p:sp>
        <p:sp>
          <p:nvSpPr>
            <p:cNvPr id="7" name="Rectangle 6"/>
            <p:cNvSpPr/>
            <p:nvPr/>
          </p:nvSpPr>
          <p:spPr>
            <a:xfrm>
              <a:off x="2500449" y="4910546"/>
              <a:ext cx="3290751"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SSH-AUTH</a:t>
              </a:r>
              <a:endParaRPr lang="en-US" dirty="0"/>
            </a:p>
          </p:txBody>
        </p:sp>
        <p:sp>
          <p:nvSpPr>
            <p:cNvPr id="8" name="Rectangle 7"/>
            <p:cNvSpPr/>
            <p:nvPr/>
          </p:nvSpPr>
          <p:spPr>
            <a:xfrm>
              <a:off x="2507524" y="5569132"/>
              <a:ext cx="3290751"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SSH-TRANS</a:t>
              </a:r>
              <a:endParaRPr lang="en-US" dirty="0"/>
            </a:p>
          </p:txBody>
        </p:sp>
      </p:grpSp>
      <p:sp>
        <p:nvSpPr>
          <p:cNvPr id="10" name="Rectangle 9"/>
          <p:cNvSpPr/>
          <p:nvPr/>
        </p:nvSpPr>
        <p:spPr>
          <a:xfrm>
            <a:off x="2507524" y="6324600"/>
            <a:ext cx="3290751"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TCP</a:t>
            </a:r>
            <a:endParaRPr lang="en-US" dirty="0"/>
          </a:p>
        </p:txBody>
      </p:sp>
    </p:spTree>
    <p:extLst>
      <p:ext uri="{BB962C8B-B14F-4D97-AF65-F5344CB8AC3E}">
        <p14:creationId xmlns:p14="http://schemas.microsoft.com/office/powerpoint/2010/main" val="66654343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SSH</a:t>
            </a:r>
            <a:endParaRPr lang="en-US" dirty="0"/>
          </a:p>
        </p:txBody>
      </p:sp>
      <p:sp>
        <p:nvSpPr>
          <p:cNvPr id="3" name="Content Placeholder 2"/>
          <p:cNvSpPr>
            <a:spLocks noGrp="1"/>
          </p:cNvSpPr>
          <p:nvPr>
            <p:ph idx="1"/>
          </p:nvPr>
        </p:nvSpPr>
        <p:spPr/>
        <p:txBody>
          <a:bodyPr/>
          <a:lstStyle/>
          <a:p>
            <a:r>
              <a:rPr lang="en-US" dirty="0" smtClean="0"/>
              <a:t>SSH is a general purpose protocol.</a:t>
            </a:r>
          </a:p>
          <a:p>
            <a:r>
              <a:rPr lang="en-US" dirty="0" smtClean="0"/>
              <a:t>Unique se </a:t>
            </a:r>
            <a:r>
              <a:rPr lang="en-US" dirty="0" err="1" smtClean="0"/>
              <a:t>rvices</a:t>
            </a:r>
            <a:r>
              <a:rPr lang="en-US" dirty="0" smtClean="0"/>
              <a:t> provided by </a:t>
            </a:r>
            <a:r>
              <a:rPr lang="en-US" dirty="0" err="1" smtClean="0"/>
              <a:t>ssh</a:t>
            </a:r>
            <a:r>
              <a:rPr lang="en-US" dirty="0" smtClean="0"/>
              <a:t> is port forwarding.</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3810000"/>
            <a:ext cx="6172200" cy="2057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435442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of the Internet </a:t>
            </a:r>
            <a:endParaRPr lang="en-US" dirty="0"/>
          </a:p>
        </p:txBody>
      </p:sp>
      <p:sp>
        <p:nvSpPr>
          <p:cNvPr id="3" name="Content Placeholder 2"/>
          <p:cNvSpPr>
            <a:spLocks noGrp="1"/>
          </p:cNvSpPr>
          <p:nvPr>
            <p:ph idx="1"/>
          </p:nvPr>
        </p:nvSpPr>
        <p:spPr/>
        <p:txBody>
          <a:bodyPr/>
          <a:lstStyle/>
          <a:p>
            <a:r>
              <a:rPr lang="en-US" dirty="0" smtClean="0"/>
              <a:t>Network</a:t>
            </a:r>
          </a:p>
          <a:p>
            <a:r>
              <a:rPr lang="en-US" dirty="0" smtClean="0"/>
              <a:t>LAN</a:t>
            </a:r>
          </a:p>
          <a:p>
            <a:r>
              <a:rPr lang="en-US" dirty="0" smtClean="0"/>
              <a:t>WAN</a:t>
            </a:r>
          </a:p>
          <a:p>
            <a:pPr lvl="2"/>
            <a:r>
              <a:rPr lang="en-US" dirty="0" smtClean="0"/>
              <a:t>Point-to-point WAN </a:t>
            </a:r>
          </a:p>
          <a:p>
            <a:pPr lvl="2"/>
            <a:r>
              <a:rPr lang="en-US" dirty="0" smtClean="0"/>
              <a:t>Switched WAN</a:t>
            </a:r>
            <a:endParaRPr lang="en-US" dirty="0"/>
          </a:p>
          <a:p>
            <a:r>
              <a:rPr lang="en-US" dirty="0" smtClean="0"/>
              <a:t>Switching</a:t>
            </a:r>
          </a:p>
          <a:p>
            <a:pPr marL="0" indent="0">
              <a:buNone/>
            </a:pPr>
            <a:r>
              <a:rPr lang="en-US" dirty="0"/>
              <a:t>	</a:t>
            </a:r>
            <a:r>
              <a:rPr lang="en-US" dirty="0" smtClean="0"/>
              <a:t>	Circuit-switched Network</a:t>
            </a:r>
          </a:p>
          <a:p>
            <a:pPr marL="0" indent="0">
              <a:buNone/>
            </a:pPr>
            <a:r>
              <a:rPr lang="en-US" dirty="0"/>
              <a:t>	</a:t>
            </a:r>
            <a:r>
              <a:rPr lang="en-US" dirty="0" smtClean="0"/>
              <a:t>	Packet-switched Network</a:t>
            </a:r>
          </a:p>
        </p:txBody>
      </p:sp>
    </p:spTree>
    <p:extLst>
      <p:ext uri="{BB962C8B-B14F-4D97-AF65-F5344CB8AC3E}">
        <p14:creationId xmlns:p14="http://schemas.microsoft.com/office/powerpoint/2010/main" val="10301204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DNS (Domain name server)</a:t>
            </a:r>
            <a:endParaRPr lang="en-US" dirty="0"/>
          </a:p>
        </p:txBody>
      </p:sp>
      <p:sp>
        <p:nvSpPr>
          <p:cNvPr id="3" name="Content Placeholder 2"/>
          <p:cNvSpPr>
            <a:spLocks noGrp="1"/>
          </p:cNvSpPr>
          <p:nvPr>
            <p:ph idx="1"/>
          </p:nvPr>
        </p:nvSpPr>
        <p:spPr>
          <a:xfrm>
            <a:off x="457200" y="990600"/>
            <a:ext cx="8229600" cy="5638800"/>
          </a:xfrm>
        </p:spPr>
        <p:txBody>
          <a:bodyPr>
            <a:normAutofit fontScale="70000" lnSpcReduction="20000"/>
          </a:bodyPr>
          <a:lstStyle/>
          <a:p>
            <a:r>
              <a:rPr lang="en-US" dirty="0" smtClean="0"/>
              <a:t>Maps names to numbers</a:t>
            </a:r>
          </a:p>
          <a:p>
            <a:r>
              <a:rPr lang="en-US" dirty="0" smtClean="0"/>
              <a:t>Converts </a:t>
            </a:r>
            <a:r>
              <a:rPr lang="en-US" dirty="0" smtClean="0">
                <a:hlinkClick r:id="rId2"/>
              </a:rPr>
              <a:t>www.example.com</a:t>
            </a:r>
            <a:r>
              <a:rPr lang="en-US" dirty="0" smtClean="0"/>
              <a:t> to 172. 59.10.16</a:t>
            </a:r>
          </a:p>
          <a:p>
            <a:r>
              <a:rPr lang="en-US" dirty="0" smtClean="0"/>
              <a:t>The following six steps map hostname to IP address</a:t>
            </a:r>
          </a:p>
          <a:p>
            <a:pPr marL="0" indent="0">
              <a:buNone/>
            </a:pPr>
            <a:r>
              <a:rPr lang="en-US" dirty="0" smtClean="0"/>
              <a:t>	1. The </a:t>
            </a:r>
            <a:r>
              <a:rPr lang="en-US" dirty="0"/>
              <a:t>user passes the host name to the file transfer client.</a:t>
            </a:r>
          </a:p>
          <a:p>
            <a:pPr marL="0" indent="0">
              <a:buNone/>
            </a:pPr>
            <a:r>
              <a:rPr lang="en-US" b="1" dirty="0" smtClean="0"/>
              <a:t>	2</a:t>
            </a:r>
            <a:r>
              <a:rPr lang="en-US" b="1" dirty="0"/>
              <a:t>. </a:t>
            </a:r>
            <a:r>
              <a:rPr lang="en-US" dirty="0"/>
              <a:t>The file transfer client passes the host name to the DNS client.</a:t>
            </a:r>
          </a:p>
          <a:p>
            <a:pPr marL="0" indent="0">
              <a:buNone/>
            </a:pPr>
            <a:r>
              <a:rPr lang="en-US" b="1" dirty="0" smtClean="0"/>
              <a:t>	3</a:t>
            </a:r>
            <a:r>
              <a:rPr lang="en-US" b="1" dirty="0"/>
              <a:t>. </a:t>
            </a:r>
            <a:r>
              <a:rPr lang="en-US" dirty="0" smtClean="0"/>
              <a:t> </a:t>
            </a:r>
            <a:r>
              <a:rPr lang="en-US" dirty="0"/>
              <a:t>each </a:t>
            </a:r>
            <a:r>
              <a:rPr lang="en-US" dirty="0" smtClean="0"/>
              <a:t>computer </a:t>
            </a:r>
            <a:r>
              <a:rPr lang="en-US" dirty="0"/>
              <a:t>after being booted, knows </a:t>
            </a:r>
            <a:r>
              <a:rPr lang="en-US" dirty="0" smtClean="0"/>
              <a:t>the address </a:t>
            </a:r>
            <a:r>
              <a:rPr lang="en-US" dirty="0"/>
              <a:t>of one DNS server. The DNS client sends a message to a DNS server with</a:t>
            </a:r>
          </a:p>
          <a:p>
            <a:pPr marL="0" indent="0">
              <a:buNone/>
            </a:pPr>
            <a:r>
              <a:rPr lang="en-US" dirty="0"/>
              <a:t>a query that gives the file transfer server name using the known IP address of </a:t>
            </a:r>
            <a:r>
              <a:rPr lang="en-US" dirty="0" smtClean="0"/>
              <a:t>the DNS </a:t>
            </a:r>
            <a:r>
              <a:rPr lang="en-US" dirty="0"/>
              <a:t>server.</a:t>
            </a:r>
          </a:p>
          <a:p>
            <a:pPr marL="0" indent="0">
              <a:buNone/>
            </a:pPr>
            <a:r>
              <a:rPr lang="en-US" b="1" dirty="0" smtClean="0"/>
              <a:t>	4</a:t>
            </a:r>
            <a:r>
              <a:rPr lang="en-US" b="1" dirty="0"/>
              <a:t>. </a:t>
            </a:r>
            <a:r>
              <a:rPr lang="en-US" dirty="0"/>
              <a:t>The DNS server responds with the IP address of the desired file transfer server.</a:t>
            </a:r>
          </a:p>
          <a:p>
            <a:pPr marL="0" indent="0">
              <a:buNone/>
            </a:pPr>
            <a:r>
              <a:rPr lang="en-US" b="1" dirty="0" smtClean="0"/>
              <a:t>	5</a:t>
            </a:r>
            <a:r>
              <a:rPr lang="en-US" b="1" dirty="0"/>
              <a:t>. </a:t>
            </a:r>
            <a:r>
              <a:rPr lang="en-US" dirty="0"/>
              <a:t>The DNS client passes the IP address to the file transfer server.</a:t>
            </a:r>
          </a:p>
          <a:p>
            <a:pPr marL="0" indent="0">
              <a:buNone/>
            </a:pPr>
            <a:r>
              <a:rPr lang="en-US" b="1" dirty="0" smtClean="0"/>
              <a:t>	6</a:t>
            </a:r>
            <a:r>
              <a:rPr lang="en-US" b="1" dirty="0"/>
              <a:t>. </a:t>
            </a:r>
            <a:r>
              <a:rPr lang="en-US" dirty="0"/>
              <a:t>The file transfer client now uses the received IP address to access the file </a:t>
            </a:r>
            <a:r>
              <a:rPr lang="en-US" dirty="0" smtClean="0"/>
              <a:t>transfer server</a:t>
            </a:r>
            <a:r>
              <a:rPr lang="en-US" dirty="0"/>
              <a:t>.</a:t>
            </a:r>
          </a:p>
        </p:txBody>
      </p:sp>
    </p:spTree>
    <p:extLst>
      <p:ext uri="{BB962C8B-B14F-4D97-AF65-F5344CB8AC3E}">
        <p14:creationId xmlns:p14="http://schemas.microsoft.com/office/powerpoint/2010/main" val="40706658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DNS</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2266950"/>
            <a:ext cx="7162800" cy="3600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2299204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DNS</a:t>
            </a:r>
            <a:endParaRPr lang="en-US" dirty="0"/>
          </a:p>
        </p:txBody>
      </p:sp>
      <p:sp>
        <p:nvSpPr>
          <p:cNvPr id="3" name="Content Placeholder 2"/>
          <p:cNvSpPr>
            <a:spLocks noGrp="1"/>
          </p:cNvSpPr>
          <p:nvPr>
            <p:ph idx="1"/>
          </p:nvPr>
        </p:nvSpPr>
        <p:spPr>
          <a:xfrm>
            <a:off x="457200" y="914400"/>
            <a:ext cx="8382000" cy="5791200"/>
          </a:xfrm>
        </p:spPr>
        <p:txBody>
          <a:bodyPr>
            <a:normAutofit lnSpcReduction="10000"/>
          </a:bodyPr>
          <a:lstStyle/>
          <a:p>
            <a:r>
              <a:rPr lang="en-US" sz="2400" dirty="0"/>
              <a:t>A </a:t>
            </a:r>
            <a:r>
              <a:rPr lang="en-US" sz="2400" b="1" dirty="0"/>
              <a:t>name space </a:t>
            </a:r>
            <a:r>
              <a:rPr lang="en-US" sz="2400" dirty="0"/>
              <a:t>that maps each address to a unique name can be organized in two ways:</a:t>
            </a:r>
          </a:p>
          <a:p>
            <a:pPr marL="0" indent="0">
              <a:buNone/>
            </a:pPr>
            <a:r>
              <a:rPr lang="en-US" sz="2400" dirty="0" smtClean="0"/>
              <a:t>flat </a:t>
            </a:r>
            <a:r>
              <a:rPr lang="en-US" sz="2400" dirty="0"/>
              <a:t>or </a:t>
            </a:r>
            <a:r>
              <a:rPr lang="en-US" sz="2400" dirty="0" smtClean="0"/>
              <a:t>hierarchical.</a:t>
            </a:r>
          </a:p>
          <a:p>
            <a:pPr marL="0" indent="0">
              <a:buNone/>
            </a:pPr>
            <a:r>
              <a:rPr lang="en-US" sz="2400" dirty="0" smtClean="0"/>
              <a:t>A namespace in flat is a sequence of characters without any structure. This cannot be used in Internet. </a:t>
            </a:r>
          </a:p>
          <a:p>
            <a:pPr marL="0" indent="0">
              <a:buNone/>
            </a:pPr>
            <a:r>
              <a:rPr lang="en-US" sz="2400" dirty="0" smtClean="0"/>
              <a:t>In Hierarchical each name has several parts, like first part may indicate nature of the organization, second part may indicate name of the organization , third part may indicate different departments in organization. </a:t>
            </a:r>
          </a:p>
          <a:p>
            <a:pPr marL="0" indent="0">
              <a:buNone/>
            </a:pPr>
            <a:r>
              <a:rPr lang="en-US" sz="2400" dirty="0" smtClean="0"/>
              <a:t>The name giving authority can sometimes define only name and nature of the organization and can give the liberty of defining rest of the names to the organization itself. </a:t>
            </a:r>
          </a:p>
          <a:p>
            <a:pPr marL="0" indent="0">
              <a:buNone/>
            </a:pPr>
            <a:r>
              <a:rPr lang="en-US" sz="2400" dirty="0" smtClean="0"/>
              <a:t>Suppose two organization wants same name, Julius, so name authority gives first and second as names is organization, then organization can add prefixes or postfixes to make the name unique. like  julius.first.com, julius.second.com.</a:t>
            </a:r>
            <a:endParaRPr lang="en-US" sz="2400" dirty="0"/>
          </a:p>
        </p:txBody>
      </p:sp>
    </p:spTree>
    <p:extLst>
      <p:ext uri="{BB962C8B-B14F-4D97-AF65-F5344CB8AC3E}">
        <p14:creationId xmlns:p14="http://schemas.microsoft.com/office/powerpoint/2010/main" val="65197032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DNS</a:t>
            </a:r>
            <a:endParaRPr lang="en-US" dirty="0"/>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05000" y="2057400"/>
            <a:ext cx="5715000" cy="3962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7057082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DNS</a:t>
            </a:r>
            <a:endParaRPr lang="en-US" dirty="0"/>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3400" y="1752600"/>
            <a:ext cx="7543800" cy="45712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6486496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DNS</a:t>
            </a:r>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990601"/>
            <a:ext cx="7086600" cy="2743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6912" y="3733801"/>
            <a:ext cx="5133975" cy="28955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381004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DNS</a:t>
            </a:r>
            <a:endParaRPr lang="en-US" dirty="0"/>
          </a:p>
        </p:txBody>
      </p:sp>
      <p:sp>
        <p:nvSpPr>
          <p:cNvPr id="3" name="Content Placeholder 2"/>
          <p:cNvSpPr>
            <a:spLocks noGrp="1"/>
          </p:cNvSpPr>
          <p:nvPr>
            <p:ph idx="1"/>
          </p:nvPr>
        </p:nvSpPr>
        <p:spPr/>
        <p:txBody>
          <a:bodyPr/>
          <a:lstStyle/>
          <a:p>
            <a:r>
              <a:rPr lang="en-US" dirty="0" smtClean="0"/>
              <a:t>Primary Server</a:t>
            </a:r>
          </a:p>
          <a:p>
            <a:r>
              <a:rPr lang="en-US" dirty="0" smtClean="0"/>
              <a:t>Secondary Server</a:t>
            </a:r>
            <a:endParaRPr lang="en-US" dirty="0"/>
          </a:p>
        </p:txBody>
      </p:sp>
    </p:spTree>
    <p:extLst>
      <p:ext uri="{BB962C8B-B14F-4D97-AF65-F5344CB8AC3E}">
        <p14:creationId xmlns:p14="http://schemas.microsoft.com/office/powerpoint/2010/main" val="100975902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DNS in INTERNET</a:t>
            </a:r>
            <a:endParaRPr lang="en-US" dirty="0"/>
          </a:p>
        </p:txBody>
      </p:sp>
      <p:sp>
        <p:nvSpPr>
          <p:cNvPr id="3" name="Content Placeholder 2"/>
          <p:cNvSpPr>
            <a:spLocks noGrp="1"/>
          </p:cNvSpPr>
          <p:nvPr>
            <p:ph idx="1"/>
          </p:nvPr>
        </p:nvSpPr>
        <p:spPr>
          <a:xfrm>
            <a:off x="457200" y="1371600"/>
            <a:ext cx="8229600" cy="5029200"/>
          </a:xfrm>
        </p:spPr>
        <p:txBody>
          <a:bodyPr>
            <a:normAutofit/>
          </a:bodyPr>
          <a:lstStyle/>
          <a:p>
            <a:r>
              <a:rPr lang="en-US" sz="2800" dirty="0" smtClean="0"/>
              <a:t>Generic Domains</a:t>
            </a:r>
          </a:p>
          <a:p>
            <a:r>
              <a:rPr lang="en-US" sz="2800" dirty="0" smtClean="0"/>
              <a:t>Country Domains</a:t>
            </a:r>
          </a:p>
          <a:p>
            <a:r>
              <a:rPr lang="en-US" sz="2800" dirty="0" smtClean="0"/>
              <a:t>Inverse Domains( not used now)</a:t>
            </a:r>
          </a:p>
          <a:p>
            <a:pPr marL="1828800" lvl="4" indent="0">
              <a:buNone/>
            </a:pPr>
            <a:r>
              <a:rPr lang="en-US" sz="2400" dirty="0" smtClean="0"/>
              <a:t>Generic Domain</a:t>
            </a:r>
          </a:p>
          <a:p>
            <a:pPr marL="1828800" lvl="4" indent="0">
              <a:buNone/>
            </a:pPr>
            <a:endParaRPr lang="en-US" sz="2400"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3505200"/>
            <a:ext cx="6019800" cy="3352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2536266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DNS in INTERNET</a:t>
            </a:r>
            <a:endParaRPr lang="en-US" dirty="0"/>
          </a:p>
        </p:txBody>
      </p:sp>
      <p:sp>
        <p:nvSpPr>
          <p:cNvPr id="3" name="Content Placeholder 2"/>
          <p:cNvSpPr>
            <a:spLocks noGrp="1"/>
          </p:cNvSpPr>
          <p:nvPr>
            <p:ph idx="1"/>
          </p:nvPr>
        </p:nvSpPr>
        <p:spPr>
          <a:xfrm>
            <a:off x="457200" y="1371600"/>
            <a:ext cx="8229600" cy="5029200"/>
          </a:xfrm>
        </p:spPr>
        <p:txBody>
          <a:bodyPr>
            <a:normAutofit/>
          </a:bodyPr>
          <a:lstStyle/>
          <a:p>
            <a:r>
              <a:rPr lang="en-US" sz="2800" dirty="0" smtClean="0"/>
              <a:t>Country Domain</a:t>
            </a:r>
            <a:endParaRPr lang="en-US" sz="2400" dirty="0" smtClean="0"/>
          </a:p>
          <a:p>
            <a:pPr marL="1828800" lvl="4" indent="0">
              <a:buNone/>
            </a:pPr>
            <a:endParaRPr lang="en-US" sz="2400"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2133600"/>
            <a:ext cx="5486400" cy="3886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5361355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DNS Resolution </a:t>
            </a:r>
            <a:endParaRPr lang="en-US" dirty="0"/>
          </a:p>
        </p:txBody>
      </p:sp>
      <p:sp>
        <p:nvSpPr>
          <p:cNvPr id="3" name="Content Placeholder 2"/>
          <p:cNvSpPr>
            <a:spLocks noGrp="1"/>
          </p:cNvSpPr>
          <p:nvPr>
            <p:ph idx="1"/>
          </p:nvPr>
        </p:nvSpPr>
        <p:spPr/>
        <p:txBody>
          <a:bodyPr/>
          <a:lstStyle/>
          <a:p>
            <a:r>
              <a:rPr lang="en-US" dirty="0" smtClean="0"/>
              <a:t>Recursive Resolution</a:t>
            </a:r>
          </a:p>
          <a:p>
            <a:endParaRPr lang="en-US"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533400"/>
            <a:ext cx="9906000" cy="6019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688261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Accessing the Internet</a:t>
            </a:r>
            <a:endParaRPr lang="en-US" dirty="0"/>
          </a:p>
        </p:txBody>
      </p:sp>
      <p:sp>
        <p:nvSpPr>
          <p:cNvPr id="3" name="Content Placeholder 2"/>
          <p:cNvSpPr>
            <a:spLocks noGrp="1"/>
          </p:cNvSpPr>
          <p:nvPr>
            <p:ph idx="1"/>
          </p:nvPr>
        </p:nvSpPr>
        <p:spPr>
          <a:xfrm>
            <a:off x="457200" y="1066800"/>
            <a:ext cx="8229600" cy="5059363"/>
          </a:xfrm>
        </p:spPr>
        <p:txBody>
          <a:bodyPr/>
          <a:lstStyle/>
          <a:p>
            <a:r>
              <a:rPr lang="en-US" dirty="0" smtClean="0"/>
              <a:t>Using telephone Networks</a:t>
            </a:r>
          </a:p>
          <a:p>
            <a:pPr lvl="2"/>
            <a:r>
              <a:rPr lang="en-US" dirty="0" smtClean="0"/>
              <a:t>Dial-up Service</a:t>
            </a:r>
          </a:p>
          <a:p>
            <a:pPr lvl="2"/>
            <a:r>
              <a:rPr lang="en-US" dirty="0" smtClean="0"/>
              <a:t>DSL service</a:t>
            </a:r>
          </a:p>
          <a:p>
            <a:r>
              <a:rPr lang="en-US" dirty="0" smtClean="0"/>
              <a:t>Using Cable Networks</a:t>
            </a:r>
          </a:p>
          <a:p>
            <a:r>
              <a:rPr lang="en-US" dirty="0" smtClean="0"/>
              <a:t>Using Wireless Networks</a:t>
            </a:r>
          </a:p>
          <a:p>
            <a:endParaRPr lang="en-US" dirty="0"/>
          </a:p>
          <a:p>
            <a:r>
              <a:rPr lang="en-US" dirty="0" smtClean="0"/>
              <a:t>Hardware and software </a:t>
            </a:r>
          </a:p>
          <a:p>
            <a:pPr marL="0" indent="0">
              <a:buNone/>
            </a:pPr>
            <a:r>
              <a:rPr lang="en-US" dirty="0" smtClean="0"/>
              <a:t>H/w and S/W are coordinated with each other using </a:t>
            </a:r>
            <a:r>
              <a:rPr lang="en-US" i="1" dirty="0" smtClean="0"/>
              <a:t>protocol layering.</a:t>
            </a:r>
          </a:p>
          <a:p>
            <a:pPr marL="0" indent="0">
              <a:buNone/>
            </a:pPr>
            <a:endParaRPr lang="en-US" dirty="0"/>
          </a:p>
          <a:p>
            <a:endParaRPr lang="en-US" dirty="0"/>
          </a:p>
        </p:txBody>
      </p:sp>
    </p:spTree>
    <p:extLst>
      <p:ext uri="{BB962C8B-B14F-4D97-AF65-F5344CB8AC3E}">
        <p14:creationId xmlns:p14="http://schemas.microsoft.com/office/powerpoint/2010/main" val="198857006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DNS Resolution </a:t>
            </a:r>
            <a:endParaRPr lang="en-US" dirty="0"/>
          </a:p>
        </p:txBody>
      </p:sp>
      <p:sp>
        <p:nvSpPr>
          <p:cNvPr id="3" name="Content Placeholder 2"/>
          <p:cNvSpPr>
            <a:spLocks noGrp="1"/>
          </p:cNvSpPr>
          <p:nvPr>
            <p:ph idx="1"/>
          </p:nvPr>
        </p:nvSpPr>
        <p:spPr/>
        <p:txBody>
          <a:bodyPr/>
          <a:lstStyle/>
          <a:p>
            <a:r>
              <a:rPr lang="en-US" dirty="0" smtClean="0"/>
              <a:t>Iterative Resolution</a:t>
            </a:r>
          </a:p>
          <a:p>
            <a:endParaRPr lang="en-US"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9100" y="2286000"/>
            <a:ext cx="7091499" cy="441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4330763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DNS CACHING</a:t>
            </a:r>
            <a:endParaRPr lang="en-US" dirty="0"/>
          </a:p>
        </p:txBody>
      </p:sp>
      <p:sp>
        <p:nvSpPr>
          <p:cNvPr id="3" name="Content Placeholder 2"/>
          <p:cNvSpPr>
            <a:spLocks noGrp="1"/>
          </p:cNvSpPr>
          <p:nvPr>
            <p:ph idx="1"/>
          </p:nvPr>
        </p:nvSpPr>
        <p:spPr>
          <a:xfrm>
            <a:off x="457200" y="1295400"/>
            <a:ext cx="8229600" cy="4830763"/>
          </a:xfrm>
        </p:spPr>
        <p:txBody>
          <a:bodyPr/>
          <a:lstStyle/>
          <a:p>
            <a:r>
              <a:rPr lang="en-US" dirty="0" smtClean="0"/>
              <a:t>A Resource record consists of 5-tuple</a:t>
            </a:r>
          </a:p>
          <a:p>
            <a:pPr marL="0" indent="0">
              <a:buNone/>
            </a:pPr>
            <a:r>
              <a:rPr lang="en-US" dirty="0" smtClean="0"/>
              <a:t>(domain name, type, class, TTL, value)</a:t>
            </a:r>
            <a:endParaRPr lang="en-US" dirty="0"/>
          </a:p>
        </p:txBody>
      </p:sp>
    </p:spTree>
    <p:extLst>
      <p:ext uri="{BB962C8B-B14F-4D97-AF65-F5344CB8AC3E}">
        <p14:creationId xmlns:p14="http://schemas.microsoft.com/office/powerpoint/2010/main" val="352939939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DNS</a:t>
            </a:r>
            <a:endParaRPr lang="en-US" dirty="0"/>
          </a:p>
        </p:txBody>
      </p:sp>
      <p:sp>
        <p:nvSpPr>
          <p:cNvPr id="3" name="Content Placeholder 2"/>
          <p:cNvSpPr>
            <a:spLocks noGrp="1"/>
          </p:cNvSpPr>
          <p:nvPr>
            <p:ph idx="1"/>
          </p:nvPr>
        </p:nvSpPr>
        <p:spPr/>
        <p:txBody>
          <a:bodyPr/>
          <a:lstStyle/>
          <a:p>
            <a:r>
              <a:rPr lang="en-US" dirty="0" smtClean="0"/>
              <a:t>DNS </a:t>
            </a:r>
            <a:r>
              <a:rPr lang="en-US" dirty="0" err="1" smtClean="0"/>
              <a:t>msg</a:t>
            </a:r>
            <a:r>
              <a:rPr lang="en-US" dirty="0" smtClean="0"/>
              <a:t> structure</a:t>
            </a:r>
          </a:p>
          <a:p>
            <a:r>
              <a:rPr lang="en-US" dirty="0" smtClean="0"/>
              <a:t>Registrars </a:t>
            </a:r>
          </a:p>
          <a:p>
            <a:r>
              <a:rPr lang="en-US" dirty="0" smtClean="0"/>
              <a:t>DDNS</a:t>
            </a:r>
          </a:p>
          <a:p>
            <a:r>
              <a:rPr lang="en-US" dirty="0" smtClean="0"/>
              <a:t>Security of DNS</a:t>
            </a:r>
            <a:endParaRPr lang="en-US" dirty="0"/>
          </a:p>
        </p:txBody>
      </p:sp>
    </p:spTree>
    <p:extLst>
      <p:ext uri="{BB962C8B-B14F-4D97-AF65-F5344CB8AC3E}">
        <p14:creationId xmlns:p14="http://schemas.microsoft.com/office/powerpoint/2010/main" val="8975788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Protocol Layering </a:t>
            </a:r>
            <a:endParaRPr lang="en-US" dirty="0"/>
          </a:p>
        </p:txBody>
      </p:sp>
      <p:sp>
        <p:nvSpPr>
          <p:cNvPr id="3" name="Content Placeholder 2"/>
          <p:cNvSpPr>
            <a:spLocks noGrp="1"/>
          </p:cNvSpPr>
          <p:nvPr>
            <p:ph idx="1"/>
          </p:nvPr>
        </p:nvSpPr>
        <p:spPr>
          <a:xfrm>
            <a:off x="457200" y="1143000"/>
            <a:ext cx="8534400" cy="5410200"/>
          </a:xfrm>
        </p:spPr>
        <p:txBody>
          <a:bodyPr>
            <a:normAutofit/>
          </a:bodyPr>
          <a:lstStyle/>
          <a:p>
            <a:r>
              <a:rPr lang="en-US" sz="2400" dirty="0" smtClean="0"/>
              <a:t>Protocol defines the rules that both the sender and receiver and receiver and all the intermediate devices need to follow to be able to communicate effectively. </a:t>
            </a:r>
          </a:p>
          <a:p>
            <a:endParaRPr lang="en-US" sz="24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2590800"/>
            <a:ext cx="4648199" cy="1114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231511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4063" y="2057401"/>
            <a:ext cx="5095875" cy="24336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3581400" y="4953000"/>
            <a:ext cx="2362200" cy="369332"/>
          </a:xfrm>
          <a:prstGeom prst="rect">
            <a:avLst/>
          </a:prstGeom>
          <a:noFill/>
        </p:spPr>
        <p:txBody>
          <a:bodyPr wrap="square" rtlCol="0">
            <a:spAutoFit/>
          </a:bodyPr>
          <a:lstStyle/>
          <a:p>
            <a:r>
              <a:rPr lang="en-US" dirty="0" smtClean="0"/>
              <a:t>A three layer protocol</a:t>
            </a:r>
            <a:endParaRPr lang="en-US" dirty="0"/>
          </a:p>
        </p:txBody>
      </p:sp>
    </p:spTree>
    <p:extLst>
      <p:ext uri="{BB962C8B-B14F-4D97-AF65-F5344CB8AC3E}">
        <p14:creationId xmlns:p14="http://schemas.microsoft.com/office/powerpoint/2010/main" val="22311194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TCP/IP Protocol Suite </a:t>
            </a:r>
            <a:endParaRPr lang="en-US"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4000" y="1905000"/>
            <a:ext cx="6858000" cy="3581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078314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r>
              <a:rPr lang="en-US" sz="3200" dirty="0" smtClean="0"/>
              <a:t>Layers in TCP/IP Protocol</a:t>
            </a:r>
            <a:endParaRPr lang="en-US" sz="3200" dirty="0"/>
          </a:p>
        </p:txBody>
      </p:sp>
      <p:sp>
        <p:nvSpPr>
          <p:cNvPr id="3" name="Content Placeholder 2"/>
          <p:cNvSpPr>
            <a:spLocks noGrp="1"/>
          </p:cNvSpPr>
          <p:nvPr>
            <p:ph idx="1"/>
          </p:nvPr>
        </p:nvSpPr>
        <p:spPr>
          <a:xfrm>
            <a:off x="457200" y="1066800"/>
            <a:ext cx="8229600" cy="5791200"/>
          </a:xfrm>
        </p:spPr>
        <p:txBody>
          <a:bodyPr>
            <a:normAutofit/>
          </a:bodyPr>
          <a:lstStyle/>
          <a:p>
            <a:r>
              <a:rPr lang="en-US" dirty="0" smtClean="0"/>
              <a:t>Application Layer </a:t>
            </a:r>
          </a:p>
          <a:p>
            <a:pPr lvl="3"/>
            <a:r>
              <a:rPr lang="en-US" dirty="0" smtClean="0"/>
              <a:t>Process-to-process communication </a:t>
            </a:r>
          </a:p>
          <a:p>
            <a:pPr lvl="3"/>
            <a:r>
              <a:rPr lang="en-US" dirty="0" smtClean="0"/>
              <a:t>HTTP</a:t>
            </a:r>
          </a:p>
          <a:p>
            <a:pPr lvl="3"/>
            <a:r>
              <a:rPr lang="en-US" dirty="0" smtClean="0"/>
              <a:t>SMTP</a:t>
            </a:r>
          </a:p>
          <a:p>
            <a:pPr lvl="3"/>
            <a:r>
              <a:rPr lang="en-US" dirty="0" smtClean="0"/>
              <a:t>FTP</a:t>
            </a:r>
          </a:p>
          <a:p>
            <a:pPr lvl="3"/>
            <a:r>
              <a:rPr lang="en-US" dirty="0" smtClean="0"/>
              <a:t>Telnet</a:t>
            </a:r>
          </a:p>
          <a:p>
            <a:pPr lvl="3"/>
            <a:r>
              <a:rPr lang="en-US" dirty="0" smtClean="0"/>
              <a:t>SSH</a:t>
            </a:r>
          </a:p>
          <a:p>
            <a:r>
              <a:rPr lang="en-US" dirty="0" smtClean="0"/>
              <a:t>Transport Layer</a:t>
            </a:r>
          </a:p>
          <a:p>
            <a:pPr lvl="3"/>
            <a:r>
              <a:rPr lang="en-US" dirty="0" smtClean="0"/>
              <a:t>Consists of two protocols</a:t>
            </a:r>
          </a:p>
          <a:p>
            <a:pPr lvl="3"/>
            <a:r>
              <a:rPr lang="en-US" dirty="0" smtClean="0"/>
              <a:t>TCP and UDP</a:t>
            </a:r>
          </a:p>
          <a:p>
            <a:endParaRPr lang="en-US" dirty="0"/>
          </a:p>
        </p:txBody>
      </p:sp>
    </p:spTree>
    <p:extLst>
      <p:ext uri="{BB962C8B-B14F-4D97-AF65-F5344CB8AC3E}">
        <p14:creationId xmlns:p14="http://schemas.microsoft.com/office/powerpoint/2010/main" val="10747959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r>
              <a:rPr lang="en-US" sz="3200" dirty="0" smtClean="0"/>
              <a:t>Layers in TCP/IP Protocol</a:t>
            </a:r>
            <a:endParaRPr lang="en-US" sz="3200" dirty="0"/>
          </a:p>
        </p:txBody>
      </p:sp>
      <p:sp>
        <p:nvSpPr>
          <p:cNvPr id="3" name="Content Placeholder 2"/>
          <p:cNvSpPr>
            <a:spLocks noGrp="1"/>
          </p:cNvSpPr>
          <p:nvPr>
            <p:ph idx="1"/>
          </p:nvPr>
        </p:nvSpPr>
        <p:spPr>
          <a:xfrm>
            <a:off x="457200" y="1066800"/>
            <a:ext cx="8229600" cy="5638800"/>
          </a:xfrm>
        </p:spPr>
        <p:txBody>
          <a:bodyPr>
            <a:normAutofit fontScale="92500" lnSpcReduction="20000"/>
          </a:bodyPr>
          <a:lstStyle/>
          <a:p>
            <a:r>
              <a:rPr lang="en-US" dirty="0" smtClean="0"/>
              <a:t>Network Layer </a:t>
            </a:r>
          </a:p>
          <a:p>
            <a:pPr lvl="4">
              <a:buFont typeface="Arial" panose="020B0604020202020204" pitchFamily="34" charset="0"/>
              <a:buChar char="•"/>
            </a:pPr>
            <a:r>
              <a:rPr lang="en-US" dirty="0" smtClean="0"/>
              <a:t>IP </a:t>
            </a:r>
          </a:p>
          <a:p>
            <a:pPr lvl="4">
              <a:buFont typeface="Arial" panose="020B0604020202020204" pitchFamily="34" charset="0"/>
              <a:buChar char="•"/>
            </a:pPr>
            <a:r>
              <a:rPr lang="en-US" dirty="0" smtClean="0"/>
              <a:t>ICMP</a:t>
            </a:r>
          </a:p>
          <a:p>
            <a:pPr lvl="4">
              <a:buFont typeface="Arial" panose="020B0604020202020204" pitchFamily="34" charset="0"/>
              <a:buChar char="•"/>
            </a:pPr>
            <a:r>
              <a:rPr lang="en-US" dirty="0" smtClean="0"/>
              <a:t>IGMP</a:t>
            </a:r>
          </a:p>
          <a:p>
            <a:pPr lvl="4">
              <a:buFont typeface="Arial" panose="020B0604020202020204" pitchFamily="34" charset="0"/>
              <a:buChar char="•"/>
            </a:pPr>
            <a:r>
              <a:rPr lang="en-US" dirty="0" smtClean="0"/>
              <a:t>DHCP</a:t>
            </a:r>
          </a:p>
          <a:p>
            <a:pPr lvl="4">
              <a:buFont typeface="Arial" panose="020B0604020202020204" pitchFamily="34" charset="0"/>
              <a:buChar char="•"/>
            </a:pPr>
            <a:r>
              <a:rPr lang="en-US" dirty="0" smtClean="0"/>
              <a:t>ARP</a:t>
            </a:r>
          </a:p>
          <a:p>
            <a:r>
              <a:rPr lang="en-US" dirty="0" smtClean="0"/>
              <a:t>Datalink Layer</a:t>
            </a:r>
          </a:p>
          <a:p>
            <a:pPr marL="1828800" lvl="4" indent="0">
              <a:buNone/>
            </a:pPr>
            <a:r>
              <a:rPr lang="en-US" dirty="0" smtClean="0"/>
              <a:t>-moving datagram across link</a:t>
            </a:r>
          </a:p>
          <a:p>
            <a:pPr marL="1828800" lvl="4" indent="0">
              <a:buNone/>
            </a:pPr>
            <a:r>
              <a:rPr lang="en-US" dirty="0" smtClean="0"/>
              <a:t>-error detection &amp; correction</a:t>
            </a:r>
          </a:p>
          <a:p>
            <a:pPr marL="1828800" lvl="4" indent="0">
              <a:buNone/>
            </a:pPr>
            <a:r>
              <a:rPr lang="en-US" dirty="0" smtClean="0"/>
              <a:t>										</a:t>
            </a:r>
          </a:p>
          <a:p>
            <a:endParaRPr lang="en-US" dirty="0"/>
          </a:p>
          <a:p>
            <a:r>
              <a:rPr lang="en-US" dirty="0" smtClean="0"/>
              <a:t>Physical Layer</a:t>
            </a:r>
          </a:p>
          <a:p>
            <a:pPr marL="1828800" lvl="4" indent="0">
              <a:buNone/>
            </a:pPr>
            <a:endParaRPr lang="en-US" dirty="0" smtClean="0"/>
          </a:p>
          <a:p>
            <a:pPr marL="1828800" lvl="4" indent="0">
              <a:buNone/>
            </a:pPr>
            <a:r>
              <a:rPr lang="en-US" dirty="0"/>
              <a:t>	</a:t>
            </a:r>
            <a:r>
              <a:rPr lang="en-US" dirty="0" smtClean="0"/>
              <a:t>						</a:t>
            </a:r>
            <a:r>
              <a:rPr lang="en-US" dirty="0"/>
              <a:t>	</a:t>
            </a:r>
            <a:r>
              <a:rPr lang="en-US" dirty="0" smtClean="0"/>
              <a:t>				</a:t>
            </a:r>
          </a:p>
          <a:p>
            <a:pPr marL="1828800" lvl="4" indent="0">
              <a:buNone/>
            </a:pPr>
            <a:r>
              <a:rPr lang="en-US" dirty="0" smtClean="0"/>
              <a:t> </a:t>
            </a:r>
            <a:endParaRPr lang="en-US" dirty="0"/>
          </a:p>
        </p:txBody>
      </p:sp>
    </p:spTree>
    <p:extLst>
      <p:ext uri="{BB962C8B-B14F-4D97-AF65-F5344CB8AC3E}">
        <p14:creationId xmlns:p14="http://schemas.microsoft.com/office/powerpoint/2010/main" val="2630852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Encapsulation and </a:t>
            </a:r>
            <a:r>
              <a:rPr lang="en-US" dirty="0" err="1" smtClean="0"/>
              <a:t>Decapsulation</a:t>
            </a:r>
            <a:r>
              <a:rPr lang="en-US" dirty="0" smtClean="0"/>
              <a:t> </a:t>
            </a:r>
            <a:endParaRPr lang="en-US" dirty="0"/>
          </a:p>
        </p:txBody>
      </p:sp>
      <p:sp>
        <p:nvSpPr>
          <p:cNvPr id="3" name="Content Placeholder 2"/>
          <p:cNvSpPr>
            <a:spLocks noGrp="1"/>
          </p:cNvSpPr>
          <p:nvPr>
            <p:ph idx="1"/>
          </p:nvPr>
        </p:nvSpPr>
        <p:spPr>
          <a:xfrm>
            <a:off x="457200" y="1143000"/>
            <a:ext cx="8229600" cy="5562600"/>
          </a:xfrm>
        </p:spPr>
        <p:txBody>
          <a:bodyPr/>
          <a:lstStyle/>
          <a:p>
            <a:r>
              <a:rPr lang="en-US" dirty="0" smtClean="0"/>
              <a:t>Encapsulation at Source host</a:t>
            </a:r>
          </a:p>
          <a:p>
            <a:r>
              <a:rPr lang="en-US" dirty="0" err="1"/>
              <a:t>D</a:t>
            </a:r>
            <a:r>
              <a:rPr lang="en-US" dirty="0" err="1" smtClean="0"/>
              <a:t>ecapsulation</a:t>
            </a:r>
            <a:r>
              <a:rPr lang="en-US" dirty="0" smtClean="0"/>
              <a:t> and Encapsulation  at router</a:t>
            </a:r>
          </a:p>
          <a:p>
            <a:r>
              <a:rPr lang="en-US" dirty="0" err="1" smtClean="0"/>
              <a:t>Decapsulation</a:t>
            </a:r>
            <a:r>
              <a:rPr lang="en-US" dirty="0" smtClean="0"/>
              <a:t> at the Destination. </a:t>
            </a:r>
            <a:endParaRPr lang="en-US" dirty="0"/>
          </a:p>
        </p:txBody>
      </p:sp>
    </p:spTree>
    <p:extLst>
      <p:ext uri="{BB962C8B-B14F-4D97-AF65-F5344CB8AC3E}">
        <p14:creationId xmlns:p14="http://schemas.microsoft.com/office/powerpoint/2010/main" val="389016821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557</TotalTime>
  <Words>664</Words>
  <Application>Microsoft Office PowerPoint</Application>
  <PresentationFormat>On-screen Show (4:3)</PresentationFormat>
  <Paragraphs>146</Paragraphs>
  <Slides>32</Slides>
  <Notes>0</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Office Theme</vt:lpstr>
      <vt:lpstr>PowerPoint Presentation</vt:lpstr>
      <vt:lpstr>Overview of the Internet </vt:lpstr>
      <vt:lpstr>Accessing the Internet</vt:lpstr>
      <vt:lpstr>Protocol Layering </vt:lpstr>
      <vt:lpstr>PowerPoint Presentation</vt:lpstr>
      <vt:lpstr>TCP/IP Protocol Suite </vt:lpstr>
      <vt:lpstr>Layers in TCP/IP Protocol</vt:lpstr>
      <vt:lpstr>Layers in TCP/IP Protocol</vt:lpstr>
      <vt:lpstr>Encapsulation and Decapsulation </vt:lpstr>
      <vt:lpstr>Addressing </vt:lpstr>
      <vt:lpstr>MULTIPLEXING AND DE-MULTIPLEXING</vt:lpstr>
      <vt:lpstr>PowerPoint Presentation</vt:lpstr>
      <vt:lpstr>OSI MODEL </vt:lpstr>
      <vt:lpstr>Telnet</vt:lpstr>
      <vt:lpstr>Telnet</vt:lpstr>
      <vt:lpstr>TELNET</vt:lpstr>
      <vt:lpstr>NVT</vt:lpstr>
      <vt:lpstr>SSH</vt:lpstr>
      <vt:lpstr>SSH</vt:lpstr>
      <vt:lpstr>DNS (Domain name server)</vt:lpstr>
      <vt:lpstr>DNS</vt:lpstr>
      <vt:lpstr>DNS</vt:lpstr>
      <vt:lpstr>DNS</vt:lpstr>
      <vt:lpstr>DNS</vt:lpstr>
      <vt:lpstr>DNS</vt:lpstr>
      <vt:lpstr>DNS</vt:lpstr>
      <vt:lpstr>DNS in INTERNET</vt:lpstr>
      <vt:lpstr>DNS in INTERNET</vt:lpstr>
      <vt:lpstr>DNS Resolution </vt:lpstr>
      <vt:lpstr>DNS Resolution </vt:lpstr>
      <vt:lpstr>DNS CACHING</vt:lpstr>
      <vt:lpstr>DNS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Radhika</dc:creator>
  <cp:lastModifiedBy>faculty</cp:lastModifiedBy>
  <cp:revision>87</cp:revision>
  <dcterms:created xsi:type="dcterms:W3CDTF">2016-08-05T14:07:12Z</dcterms:created>
  <dcterms:modified xsi:type="dcterms:W3CDTF">2016-08-22T11:10:18Z</dcterms:modified>
</cp:coreProperties>
</file>