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handoutMasterIdLst>
    <p:handoutMasterId r:id="rId24"/>
  </p:handout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ED7187-25AA-478D-8AB3-5B77D00CE088}" type="datetimeFigureOut">
              <a:rPr lang="en-US" smtClean="0"/>
              <a:t>9/26/2020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20543A-6948-44CE-81B1-10F0594AC06D}"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9/26/2020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9/26/2020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9/26/2020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understandingsupportvectormachinearticle"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685800" y="1676400"/>
            <a:ext cx="6022161" cy="21236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accent2">
                    <a:lumMod val="50000"/>
                  </a:schemeClr>
                </a:solidFill>
                <a:effectLst/>
                <a:latin typeface="+mj-lt"/>
                <a:ea typeface="Times New Roman" pitchFamily="18" charset="0"/>
                <a:cs typeface="Arial" pitchFamily="34" charset="0"/>
              </a:rPr>
              <a:t>PREDICTING THE SEVERITY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accent2">
                    <a:lumMod val="50000"/>
                  </a:schemeClr>
                </a:solidFill>
                <a:effectLst/>
                <a:latin typeface="+mj-lt"/>
                <a:ea typeface="Times New Roman" pitchFamily="18" charset="0"/>
                <a:cs typeface="Arial" pitchFamily="34" charset="0"/>
              </a:rPr>
              <a:t>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accent2">
                    <a:lumMod val="50000"/>
                  </a:schemeClr>
                </a:solidFill>
                <a:effectLst/>
                <a:latin typeface="+mj-lt"/>
                <a:ea typeface="Times New Roman" pitchFamily="18" charset="0"/>
                <a:cs typeface="Arial" pitchFamily="34" charset="0"/>
              </a:rPr>
              <a:t>ACCIDENT</a:t>
            </a:r>
          </a:p>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solidFill>
                  <a:schemeClr val="accent2">
                    <a:lumMod val="50000"/>
                  </a:schemeClr>
                </a:solidFill>
                <a:latin typeface="+mj-lt"/>
                <a:cs typeface="Arial" pitchFamily="34" charset="0"/>
              </a:rPr>
              <a:t>(Data Science Capstone Project)</a:t>
            </a:r>
            <a:endParaRPr kumimoji="0" lang="en-US" sz="2400" b="1" i="0" u="none" strike="noStrike" cap="none" normalizeH="0" baseline="0" dirty="0" smtClean="0">
              <a:ln>
                <a:noFill/>
              </a:ln>
              <a:solidFill>
                <a:schemeClr val="accent2">
                  <a:lumMod val="50000"/>
                </a:schemeClr>
              </a:solidFill>
              <a:effectLst/>
              <a:latin typeface="+mj-lt"/>
              <a:cs typeface="Arial" pitchFamily="34" charset="0"/>
            </a:endParaRPr>
          </a:p>
        </p:txBody>
      </p:sp>
      <p:sp>
        <p:nvSpPr>
          <p:cNvPr id="4" name="Rectangle 2"/>
          <p:cNvSpPr>
            <a:spLocks noChangeArrowheads="1"/>
          </p:cNvSpPr>
          <p:nvPr/>
        </p:nvSpPr>
        <p:spPr bwMode="auto">
          <a:xfrm>
            <a:off x="5105400" y="5257800"/>
            <a:ext cx="249299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Adobe Fan Heiti Std B" pitchFamily="34" charset="-128"/>
                <a:ea typeface="Adobe Fan Heiti Std B" pitchFamily="34" charset="-128"/>
                <a:cs typeface="Arial" pitchFamily="34" charset="0"/>
              </a:rPr>
              <a:t>- </a:t>
            </a:r>
            <a:r>
              <a:rPr kumimoji="0" lang="en-US" sz="2400" b="0" i="0" u="sng" strike="noStrike" cap="none" normalizeH="0" baseline="0" dirty="0" smtClean="0">
                <a:ln>
                  <a:noFill/>
                </a:ln>
                <a:solidFill>
                  <a:schemeClr val="tx1"/>
                </a:solidFill>
                <a:effectLst/>
                <a:latin typeface="Adobe Gothic Std B" pitchFamily="34" charset="-128"/>
                <a:ea typeface="Adobe Gothic Std B" pitchFamily="34" charset="-128"/>
                <a:cs typeface="Arial" pitchFamily="34" charset="0"/>
              </a:rPr>
              <a:t>KISHAN  SINGH</a:t>
            </a:r>
            <a:endParaRPr kumimoji="0" lang="en-US" sz="2400" b="0" i="0" u="none" strike="noStrike" cap="none" normalizeH="0" baseline="0" dirty="0" smtClean="0">
              <a:ln>
                <a:noFill/>
              </a:ln>
              <a:solidFill>
                <a:schemeClr val="tx1"/>
              </a:solidFill>
              <a:effectLst/>
              <a:latin typeface="Adobe Gothic Std B" pitchFamily="34" charset="-128"/>
              <a:ea typeface="Adobe Gothic Std B" pitchFamily="34" charset="-128"/>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7543800" cy="923330"/>
          </a:xfrm>
          <a:prstGeom prst="rect">
            <a:avLst/>
          </a:prstGeom>
          <a:noFill/>
        </p:spPr>
        <p:txBody>
          <a:bodyPr wrap="square" rtlCol="0">
            <a:spAutoFit/>
          </a:bodyPr>
          <a:lstStyle/>
          <a:p>
            <a:r>
              <a:rPr lang="en-US" dirty="0" smtClean="0"/>
              <a:t>Here we can see that we have imbalanced predictor data , so we down-sampled our SEVERITYCODE data in order to balance the dataset.</a:t>
            </a:r>
          </a:p>
          <a:p>
            <a:endParaRPr lang="en-US" dirty="0"/>
          </a:p>
        </p:txBody>
      </p:sp>
      <p:pic>
        <p:nvPicPr>
          <p:cNvPr id="3" name="Picture 2"/>
          <p:cNvPicPr/>
          <p:nvPr/>
        </p:nvPicPr>
        <p:blipFill>
          <a:blip r:embed="rId2"/>
          <a:srcRect l="17468" t="52137" r="52885" b="13105"/>
          <a:stretch>
            <a:fillRect/>
          </a:stretch>
        </p:blipFill>
        <p:spPr bwMode="auto">
          <a:xfrm>
            <a:off x="1219200" y="2209800"/>
            <a:ext cx="5181600" cy="32242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l="17147" t="33048" r="52404" b="30485"/>
          <a:stretch>
            <a:fillRect/>
          </a:stretch>
        </p:blipFill>
        <p:spPr bwMode="auto">
          <a:xfrm>
            <a:off x="914400" y="1600200"/>
            <a:ext cx="5105400" cy="3248025"/>
          </a:xfrm>
          <a:prstGeom prst="rect">
            <a:avLst/>
          </a:prstGeom>
          <a:noFill/>
          <a:ln w="9525">
            <a:noFill/>
            <a:miter lim="800000"/>
            <a:headEnd/>
            <a:tailEnd/>
          </a:ln>
        </p:spPr>
      </p:pic>
      <p:sp>
        <p:nvSpPr>
          <p:cNvPr id="3" name="TextBox 2"/>
          <p:cNvSpPr txBox="1"/>
          <p:nvPr/>
        </p:nvSpPr>
        <p:spPr>
          <a:xfrm>
            <a:off x="457200" y="685800"/>
            <a:ext cx="7467600" cy="646331"/>
          </a:xfrm>
          <a:prstGeom prst="rect">
            <a:avLst/>
          </a:prstGeom>
          <a:noFill/>
        </p:spPr>
        <p:txBody>
          <a:bodyPr wrap="square" rtlCol="0">
            <a:spAutoFit/>
          </a:bodyPr>
          <a:lstStyle/>
          <a:p>
            <a:r>
              <a:rPr lang="en-US" dirty="0" smtClean="0"/>
              <a:t>After down-sampling the majority occurred predictor:</a:t>
            </a:r>
          </a:p>
          <a:p>
            <a:endParaRPr lang="en-US" dirty="0"/>
          </a:p>
        </p:txBody>
      </p:sp>
      <p:sp>
        <p:nvSpPr>
          <p:cNvPr id="4" name="TextBox 3"/>
          <p:cNvSpPr txBox="1"/>
          <p:nvPr/>
        </p:nvSpPr>
        <p:spPr>
          <a:xfrm>
            <a:off x="457200" y="5105400"/>
            <a:ext cx="7086600" cy="369332"/>
          </a:xfrm>
          <a:prstGeom prst="rect">
            <a:avLst/>
          </a:prstGeom>
          <a:noFill/>
        </p:spPr>
        <p:txBody>
          <a:bodyPr wrap="square" rtlCol="0">
            <a:spAutoFit/>
          </a:bodyPr>
          <a:lstStyle/>
          <a:p>
            <a:r>
              <a:rPr lang="en-US" dirty="0" smtClean="0"/>
              <a:t>Now as we can see that both predictor values are equal.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7620000" cy="1754326"/>
          </a:xfrm>
          <a:prstGeom prst="rect">
            <a:avLst/>
          </a:prstGeom>
          <a:noFill/>
        </p:spPr>
        <p:txBody>
          <a:bodyPr wrap="square" rtlCol="0">
            <a:spAutoFit/>
          </a:bodyPr>
          <a:lstStyle/>
          <a:p>
            <a:r>
              <a:rPr lang="en-US" b="1" i="1" dirty="0" smtClean="0"/>
              <a:t>We will check the frequency of occurring Severe accident across all independent features</a:t>
            </a:r>
            <a:r>
              <a:rPr lang="en-US" dirty="0" smtClean="0"/>
              <a:t>:</a:t>
            </a:r>
          </a:p>
          <a:p>
            <a:endParaRPr lang="en-US" dirty="0" smtClean="0"/>
          </a:p>
          <a:p>
            <a:r>
              <a:rPr lang="en-US" u="sng" dirty="0" smtClean="0"/>
              <a:t>Severity based on Road condition:</a:t>
            </a:r>
            <a:r>
              <a:rPr lang="en-US" dirty="0" smtClean="0"/>
              <a:t> Here it is clearly visible that most of the severe accidents happened on dry road.</a:t>
            </a:r>
          </a:p>
          <a:p>
            <a:endParaRPr lang="en-US" dirty="0"/>
          </a:p>
        </p:txBody>
      </p:sp>
      <p:pic>
        <p:nvPicPr>
          <p:cNvPr id="3" name="Picture 2"/>
          <p:cNvPicPr/>
          <p:nvPr/>
        </p:nvPicPr>
        <p:blipFill>
          <a:blip r:embed="rId2"/>
          <a:srcRect l="16827" t="26781" r="52244" b="27065"/>
          <a:stretch>
            <a:fillRect/>
          </a:stretch>
        </p:blipFill>
        <p:spPr bwMode="auto">
          <a:xfrm>
            <a:off x="1066800" y="2286000"/>
            <a:ext cx="5334000" cy="3733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7772400" cy="1200329"/>
          </a:xfrm>
          <a:prstGeom prst="rect">
            <a:avLst/>
          </a:prstGeom>
          <a:noFill/>
        </p:spPr>
        <p:txBody>
          <a:bodyPr wrap="square" rtlCol="0">
            <a:spAutoFit/>
          </a:bodyPr>
          <a:lstStyle/>
          <a:p>
            <a:r>
              <a:rPr lang="en-US" u="sng" dirty="0" smtClean="0"/>
              <a:t>Severity based on types of address locations:</a:t>
            </a:r>
            <a:r>
              <a:rPr lang="en-US" dirty="0" smtClean="0"/>
              <a:t> Here we can see that most of the severe accidents happened in Block or Intersection. There are almost no such severe cases in Alley.</a:t>
            </a:r>
          </a:p>
          <a:p>
            <a:endParaRPr lang="en-US" dirty="0"/>
          </a:p>
        </p:txBody>
      </p:sp>
      <p:pic>
        <p:nvPicPr>
          <p:cNvPr id="3" name="Picture 2"/>
          <p:cNvPicPr/>
          <p:nvPr/>
        </p:nvPicPr>
        <p:blipFill>
          <a:blip r:embed="rId2"/>
          <a:srcRect l="16827" t="37914" r="52724" b="18470"/>
          <a:stretch>
            <a:fillRect/>
          </a:stretch>
        </p:blipFill>
        <p:spPr bwMode="auto">
          <a:xfrm>
            <a:off x="609600" y="1905000"/>
            <a:ext cx="6172200" cy="3905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7543800" cy="1477328"/>
          </a:xfrm>
          <a:prstGeom prst="rect">
            <a:avLst/>
          </a:prstGeom>
          <a:noFill/>
        </p:spPr>
        <p:txBody>
          <a:bodyPr wrap="square" rtlCol="0">
            <a:spAutoFit/>
          </a:bodyPr>
          <a:lstStyle/>
          <a:p>
            <a:r>
              <a:rPr lang="en-US" u="sng" dirty="0" smtClean="0"/>
              <a:t>Severity based on Light Conditions:</a:t>
            </a:r>
            <a:r>
              <a:rPr lang="en-US" dirty="0" smtClean="0"/>
              <a:t> Here, we can see that most of the severe accidents happened in Daylight. Through this we can conclude that people are more careless in daytime in comparison to other time situations.</a:t>
            </a:r>
          </a:p>
          <a:p>
            <a:endParaRPr lang="en-US" dirty="0"/>
          </a:p>
        </p:txBody>
      </p:sp>
      <p:pic>
        <p:nvPicPr>
          <p:cNvPr id="3" name="Picture 2"/>
          <p:cNvPicPr/>
          <p:nvPr/>
        </p:nvPicPr>
        <p:blipFill>
          <a:blip r:embed="rId2"/>
          <a:srcRect l="16827" t="33048" r="52724" b="13960"/>
          <a:stretch>
            <a:fillRect/>
          </a:stretch>
        </p:blipFill>
        <p:spPr bwMode="auto">
          <a:xfrm>
            <a:off x="990600" y="1590674"/>
            <a:ext cx="6172200" cy="43529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467600" cy="923330"/>
          </a:xfrm>
          <a:prstGeom prst="rect">
            <a:avLst/>
          </a:prstGeom>
          <a:noFill/>
        </p:spPr>
        <p:txBody>
          <a:bodyPr wrap="square" rtlCol="0">
            <a:spAutoFit/>
          </a:bodyPr>
          <a:lstStyle/>
          <a:p>
            <a:r>
              <a:rPr lang="en-US" u="sng" dirty="0" smtClean="0"/>
              <a:t>Severity based on type of Collision: </a:t>
            </a:r>
            <a:r>
              <a:rPr lang="en-US" dirty="0" smtClean="0"/>
              <a:t>Here, by this plot we can see that most of the severe accidents occurred from behind and angles.</a:t>
            </a:r>
          </a:p>
          <a:p>
            <a:endParaRPr lang="en-US" dirty="0"/>
          </a:p>
        </p:txBody>
      </p:sp>
      <p:pic>
        <p:nvPicPr>
          <p:cNvPr id="3" name="Picture 2"/>
          <p:cNvPicPr/>
          <p:nvPr/>
        </p:nvPicPr>
        <p:blipFill>
          <a:blip r:embed="rId2"/>
          <a:srcRect l="16667" t="43305" r="52884" b="13675"/>
          <a:stretch>
            <a:fillRect/>
          </a:stretch>
        </p:blipFill>
        <p:spPr bwMode="auto">
          <a:xfrm>
            <a:off x="838200" y="1447800"/>
            <a:ext cx="5867400" cy="43576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14400"/>
            <a:ext cx="7467600" cy="4555093"/>
          </a:xfrm>
          <a:prstGeom prst="rect">
            <a:avLst/>
          </a:prstGeom>
          <a:noFill/>
        </p:spPr>
        <p:txBody>
          <a:bodyPr wrap="square" rtlCol="0">
            <a:spAutoFit/>
          </a:bodyPr>
          <a:lstStyle/>
          <a:p>
            <a:r>
              <a:rPr lang="en-US" sz="2800" b="1" u="sng" dirty="0" smtClean="0">
                <a:latin typeface="Adobe Fan Heiti Std B" pitchFamily="34" charset="-128"/>
                <a:ea typeface="Adobe Fan Heiti Std B" pitchFamily="34" charset="-128"/>
              </a:rPr>
              <a:t>Model </a:t>
            </a:r>
            <a:r>
              <a:rPr lang="en-US" sz="2800" b="1" u="sng" dirty="0" smtClean="0">
                <a:latin typeface="Adobe Fan Heiti Std B" pitchFamily="34" charset="-128"/>
                <a:ea typeface="Adobe Fan Heiti Std B" pitchFamily="34" charset="-128"/>
              </a:rPr>
              <a:t>Development</a:t>
            </a:r>
          </a:p>
          <a:p>
            <a:endParaRPr lang="en-US" sz="2800" dirty="0" smtClean="0">
              <a:latin typeface="Adobe Fan Heiti Std B" pitchFamily="34" charset="-128"/>
              <a:ea typeface="Adobe Fan Heiti Std B" pitchFamily="34" charset="-128"/>
            </a:endParaRPr>
          </a:p>
          <a:p>
            <a:r>
              <a:rPr lang="en-US" b="1" dirty="0" smtClean="0"/>
              <a:t> </a:t>
            </a:r>
            <a:endParaRPr lang="en-US" dirty="0" smtClean="0"/>
          </a:p>
          <a:p>
            <a:r>
              <a:rPr lang="en-US" dirty="0" smtClean="0"/>
              <a:t>After selecting the Dependent and Independent features, we split our data set for Training and Testing phase.</a:t>
            </a:r>
          </a:p>
          <a:p>
            <a:r>
              <a:rPr lang="en-US" dirty="0" smtClean="0"/>
              <a:t>80% of the dataset would be used for training the model, while the rest 20% would be used for model evaluation phase. As, It is a classification problem i.e., whether the accident is severe or not , we developed 4 types of model to test the accuracy that which one gives the best output</a:t>
            </a:r>
            <a:r>
              <a:rPr lang="en-US" dirty="0" smtClean="0"/>
              <a:t>:</a:t>
            </a:r>
          </a:p>
          <a:p>
            <a:endParaRPr lang="en-US" dirty="0" smtClean="0"/>
          </a:p>
          <a:p>
            <a:endParaRPr lang="en-US" dirty="0" smtClean="0"/>
          </a:p>
          <a:p>
            <a:r>
              <a:rPr lang="en-US" dirty="0" smtClean="0"/>
              <a:t>After selecting our training and testing data we </a:t>
            </a:r>
            <a:r>
              <a:rPr lang="en-US" dirty="0" err="1" smtClean="0"/>
              <a:t>normailize</a:t>
            </a:r>
            <a:r>
              <a:rPr lang="en-US" dirty="0" smtClean="0"/>
              <a:t> the training set using </a:t>
            </a:r>
            <a:r>
              <a:rPr lang="en-US" b="1" i="1" dirty="0" err="1" smtClean="0"/>
              <a:t>StandardScaler</a:t>
            </a:r>
            <a:r>
              <a:rPr lang="en-US" b="1" i="1" dirty="0" smtClean="0"/>
              <a:t>()</a:t>
            </a:r>
            <a:r>
              <a:rPr lang="en-US" dirty="0" smtClean="0"/>
              <a:t> function.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391400" cy="4339650"/>
          </a:xfrm>
          <a:prstGeom prst="rect">
            <a:avLst/>
          </a:prstGeom>
          <a:noFill/>
        </p:spPr>
        <p:txBody>
          <a:bodyPr wrap="square" rtlCol="0">
            <a:spAutoFit/>
          </a:bodyPr>
          <a:lstStyle/>
          <a:p>
            <a:r>
              <a:rPr lang="en-US" sz="2400" b="1" i="1" u="sng" dirty="0" smtClean="0">
                <a:latin typeface="Adobe Fan Heiti Std B" pitchFamily="34" charset="-128"/>
                <a:ea typeface="Adobe Fan Heiti Std B" pitchFamily="34" charset="-128"/>
              </a:rPr>
              <a:t>Decision Tree. </a:t>
            </a:r>
            <a:r>
              <a:rPr lang="en-US" sz="2400" b="1" i="1" u="sng" dirty="0" smtClean="0">
                <a:latin typeface="Adobe Fan Heiti Std B" pitchFamily="34" charset="-128"/>
                <a:ea typeface="Adobe Fan Heiti Std B" pitchFamily="34" charset="-128"/>
              </a:rPr>
              <a:t>–</a:t>
            </a:r>
          </a:p>
          <a:p>
            <a:endParaRPr lang="en-US" dirty="0" smtClean="0"/>
          </a:p>
          <a:p>
            <a:r>
              <a:rPr lang="en-US" b="1" i="1" dirty="0" smtClean="0"/>
              <a:t> </a:t>
            </a:r>
            <a:endParaRPr lang="en-US" dirty="0" smtClean="0"/>
          </a:p>
          <a:p>
            <a:r>
              <a:rPr lang="en-US" dirty="0" smtClean="0"/>
              <a:t>The decision tree classifier creates the classification model by building a decision tree. Each node in the tree specifies a test on an attribute, each branch descending from that node corresponds to one of the possible values for that attribute. Each leaf represents class labels associated with the instance.</a:t>
            </a:r>
          </a:p>
          <a:p>
            <a:r>
              <a:rPr lang="en-US" dirty="0" smtClean="0"/>
              <a:t>	After fitting the decision tree classifier model with our training test, we predict the outcome and matched it with our test data set and got an accuracy of:</a:t>
            </a:r>
          </a:p>
          <a:p>
            <a:r>
              <a:rPr lang="en-US" dirty="0" smtClean="0"/>
              <a:t> </a:t>
            </a:r>
          </a:p>
          <a:p>
            <a:pPr lvl="0" fontAlgn="base" latinLnBrk="1"/>
            <a:r>
              <a:rPr lang="en-US" b="1" dirty="0" smtClean="0"/>
              <a:t>F1 Score: 0.691</a:t>
            </a:r>
            <a:endParaRPr lang="en-US" dirty="0" smtClean="0"/>
          </a:p>
          <a:p>
            <a:pPr lvl="0" fontAlgn="base" latinLnBrk="1"/>
            <a:r>
              <a:rPr lang="en-US" b="1" dirty="0" smtClean="0"/>
              <a:t>Accuracy-Score: 0.692</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543800" cy="4247317"/>
          </a:xfrm>
          <a:prstGeom prst="rect">
            <a:avLst/>
          </a:prstGeom>
          <a:noFill/>
        </p:spPr>
        <p:txBody>
          <a:bodyPr wrap="square" rtlCol="0">
            <a:spAutoFit/>
          </a:bodyPr>
          <a:lstStyle/>
          <a:p>
            <a:r>
              <a:rPr lang="en-US" sz="2400" b="1" i="1" u="sng" dirty="0" smtClean="0">
                <a:latin typeface="Adobe Fan Heiti Std B" pitchFamily="34" charset="-128"/>
                <a:ea typeface="Adobe Fan Heiti Std B" pitchFamily="34" charset="-128"/>
              </a:rPr>
              <a:t>K-Nearest Neighbors – </a:t>
            </a:r>
            <a:endParaRPr lang="en-US" sz="2400" b="1" i="1" u="sng" dirty="0" smtClean="0">
              <a:latin typeface="Adobe Fan Heiti Std B" pitchFamily="34" charset="-128"/>
              <a:ea typeface="Adobe Fan Heiti Std B" pitchFamily="34" charset="-128"/>
            </a:endParaRPr>
          </a:p>
          <a:p>
            <a:endParaRPr lang="en-US" sz="2400" b="1" i="1" u="sng" dirty="0" smtClean="0">
              <a:latin typeface="Adobe Fan Heiti Std B" pitchFamily="34" charset="-128"/>
              <a:ea typeface="Adobe Fan Heiti Std B" pitchFamily="34" charset="-128"/>
            </a:endParaRPr>
          </a:p>
          <a:p>
            <a:endParaRPr lang="en-US" sz="2400" dirty="0" smtClean="0">
              <a:latin typeface="Adobe Fan Heiti Std B" pitchFamily="34" charset="-128"/>
              <a:ea typeface="Adobe Fan Heiti Std B" pitchFamily="34" charset="-128"/>
            </a:endParaRPr>
          </a:p>
          <a:p>
            <a:r>
              <a:rPr lang="en-US" dirty="0" smtClean="0"/>
              <a:t>K-Nearest </a:t>
            </a:r>
            <a:r>
              <a:rPr lang="en-US" dirty="0" smtClean="0"/>
              <a:t>Neighbor </a:t>
            </a:r>
            <a:r>
              <a:rPr lang="en-US" dirty="0" smtClean="0"/>
              <a:t>is one of the simplest Machine Learning algorithms based on Supervised Learning technique.</a:t>
            </a:r>
          </a:p>
          <a:p>
            <a:r>
              <a:rPr lang="en-US" dirty="0" smtClean="0"/>
              <a:t>K-NN algorithm assumes the similarity between the new case/data and available cases and put the new case into the category that is most similar to the available categories.</a:t>
            </a:r>
          </a:p>
          <a:p>
            <a:r>
              <a:rPr lang="en-US" dirty="0" smtClean="0"/>
              <a:t> </a:t>
            </a:r>
          </a:p>
          <a:p>
            <a:r>
              <a:rPr lang="en-US" dirty="0" smtClean="0"/>
              <a:t>After fitting the K-Nearest Neighbor classifier model with our training test, we predict the outcome and matched it with our test data set and got an accuracy of:</a:t>
            </a:r>
          </a:p>
          <a:p>
            <a:pPr fontAlgn="base" latinLnBrk="1"/>
            <a:r>
              <a:rPr lang="en-US" b="1" dirty="0" smtClean="0"/>
              <a:t> </a:t>
            </a:r>
            <a:endParaRPr lang="en-US" dirty="0" smtClean="0"/>
          </a:p>
          <a:p>
            <a:r>
              <a:rPr lang="en-US" b="1" i="1" dirty="0" smtClean="0"/>
              <a:t>Accuracy-Score: 0.651</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7696200" cy="4985980"/>
          </a:xfrm>
          <a:prstGeom prst="rect">
            <a:avLst/>
          </a:prstGeom>
          <a:noFill/>
        </p:spPr>
        <p:txBody>
          <a:bodyPr wrap="square" rtlCol="0">
            <a:spAutoFit/>
          </a:bodyPr>
          <a:lstStyle/>
          <a:p>
            <a:r>
              <a:rPr lang="en-US" sz="2400" b="1" i="1" u="sng" dirty="0" smtClean="0">
                <a:latin typeface="Adobe Fan Heiti Std B" pitchFamily="34" charset="-128"/>
                <a:ea typeface="Adobe Fan Heiti Std B" pitchFamily="34" charset="-128"/>
              </a:rPr>
              <a:t>Logistic Regression </a:t>
            </a:r>
            <a:endParaRPr lang="en-US" sz="2400" b="1" i="1" u="sng" dirty="0" smtClean="0">
              <a:latin typeface="Adobe Fan Heiti Std B" pitchFamily="34" charset="-128"/>
              <a:ea typeface="Adobe Fan Heiti Std B" pitchFamily="34" charset="-128"/>
            </a:endParaRPr>
          </a:p>
          <a:p>
            <a:endParaRPr lang="en-US" sz="2400" dirty="0" smtClean="0">
              <a:latin typeface="Adobe Fan Heiti Std B" pitchFamily="34" charset="-128"/>
              <a:ea typeface="Adobe Fan Heiti Std B" pitchFamily="34" charset="-128"/>
            </a:endParaRPr>
          </a:p>
          <a:p>
            <a:pPr fontAlgn="t"/>
            <a:r>
              <a:rPr lang="en-IN" dirty="0" smtClean="0"/>
              <a:t> </a:t>
            </a:r>
            <a:endParaRPr lang="en-US" dirty="0" smtClean="0"/>
          </a:p>
          <a:p>
            <a:pPr fontAlgn="t"/>
            <a:r>
              <a:rPr lang="en-IN" b="1" dirty="0" smtClean="0"/>
              <a:t>Logistic regression</a:t>
            </a:r>
            <a:r>
              <a:rPr lang="en-IN" dirty="0" smtClean="0"/>
              <a:t> is a </a:t>
            </a:r>
            <a:r>
              <a:rPr lang="en-IN" b="1" dirty="0" smtClean="0"/>
              <a:t>classification</a:t>
            </a:r>
            <a:r>
              <a:rPr lang="en-IN" dirty="0" smtClean="0"/>
              <a:t> algorithm, used when the value of the target variable is categorical in nature. </a:t>
            </a:r>
            <a:r>
              <a:rPr lang="en-IN" b="1" dirty="0" smtClean="0"/>
              <a:t>Logistic regression</a:t>
            </a:r>
            <a:r>
              <a:rPr lang="en-IN" dirty="0" smtClean="0"/>
              <a:t> is most commonly used when the data in question has binary output, so when it belongs to one class or another, or is either a 0 or 1.</a:t>
            </a:r>
            <a:endParaRPr lang="en-US" dirty="0" smtClean="0"/>
          </a:p>
          <a:p>
            <a:pPr fontAlgn="t"/>
            <a:r>
              <a:rPr lang="en-IN" dirty="0" smtClean="0"/>
              <a:t>Here our outcome is also in the form of binary that is whether the accident is sever or not</a:t>
            </a:r>
            <a:r>
              <a:rPr lang="en-IN" dirty="0" smtClean="0"/>
              <a:t>.</a:t>
            </a:r>
          </a:p>
          <a:p>
            <a:pPr fontAlgn="t"/>
            <a:endParaRPr lang="en-IN" dirty="0" smtClean="0"/>
          </a:p>
          <a:p>
            <a:pPr fontAlgn="t"/>
            <a:endParaRPr lang="en-US" dirty="0" smtClean="0"/>
          </a:p>
          <a:p>
            <a:pPr fontAlgn="t"/>
            <a:r>
              <a:rPr lang="en-IN" dirty="0" smtClean="0"/>
              <a:t>So after training the Logistic Regression Classifier model with our training dataset we predicted the outcome of severity with an overall accuracy of</a:t>
            </a:r>
            <a:r>
              <a:rPr lang="en-IN" dirty="0" smtClean="0"/>
              <a:t>:</a:t>
            </a:r>
          </a:p>
          <a:p>
            <a:pPr fontAlgn="t"/>
            <a:endParaRPr lang="en-US" dirty="0" smtClean="0"/>
          </a:p>
          <a:p>
            <a:r>
              <a:rPr lang="en-US" b="1" u="sng" dirty="0" smtClean="0"/>
              <a:t>f1 score:   </a:t>
            </a:r>
            <a:r>
              <a:rPr lang="en-US" b="1" dirty="0" smtClean="0"/>
              <a:t>0.576</a:t>
            </a:r>
          </a:p>
          <a:p>
            <a:r>
              <a:rPr lang="en-US" b="1" u="sng" dirty="0" smtClean="0"/>
              <a:t>Accuracy </a:t>
            </a:r>
            <a:r>
              <a:rPr lang="en-US" b="1" u="sng" dirty="0" smtClean="0"/>
              <a:t>score:  </a:t>
            </a:r>
            <a:r>
              <a:rPr lang="en-US" b="1" dirty="0" smtClean="0"/>
              <a:t>0.597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533400"/>
            <a:ext cx="7848600" cy="4616648"/>
          </a:xfrm>
          <a:prstGeom prst="rect">
            <a:avLst/>
          </a:prstGeom>
          <a:noFill/>
        </p:spPr>
        <p:txBody>
          <a:bodyPr wrap="square" rtlCol="0">
            <a:spAutoFit/>
          </a:bodyPr>
          <a:lstStyle/>
          <a:p>
            <a:r>
              <a:rPr lang="en-US" dirty="0" smtClean="0"/>
              <a:t> </a:t>
            </a:r>
          </a:p>
          <a:p>
            <a:pPr algn="ctr"/>
            <a:r>
              <a:rPr lang="en-US" sz="2000" b="1" dirty="0" smtClean="0"/>
              <a:t>BUSINESS </a:t>
            </a:r>
            <a:r>
              <a:rPr lang="en-US" sz="2000" b="1" dirty="0" smtClean="0"/>
              <a:t>UNDERSTANDING</a:t>
            </a:r>
          </a:p>
          <a:p>
            <a:pPr algn="ctr"/>
            <a:endParaRPr lang="en-US" sz="2000" b="1" dirty="0" smtClean="0"/>
          </a:p>
          <a:p>
            <a:pPr algn="ctr"/>
            <a:endParaRPr lang="en-US" sz="2000" dirty="0" smtClean="0"/>
          </a:p>
          <a:p>
            <a:r>
              <a:rPr lang="en-US" dirty="0" smtClean="0"/>
              <a:t>The Seattle government is going to prevent avoidable car accidents by employing methods that alert drivers, health system, and police to remind them to be more careful in critical situations</a:t>
            </a:r>
            <a:r>
              <a:rPr lang="en-US" dirty="0" smtClean="0"/>
              <a:t>.</a:t>
            </a:r>
          </a:p>
          <a:p>
            <a:endParaRPr lang="en-US" dirty="0" smtClean="0"/>
          </a:p>
          <a:p>
            <a:r>
              <a:rPr lang="en-US" dirty="0" smtClean="0"/>
              <a:t>    In most cases, not paying enough attention during driving, abusing drugs and alcohol or driving at very high speed are the main causes of occurring accidents that can be prevented by enacting harsher regulations. Besides these reasons, weather, visibility, or road conditions are also the major uncontrollable factors that can be prevented by revealing hidden patterns in the data and announcing warning to the local government, police and drivers on the targeted roads.</a:t>
            </a:r>
          </a:p>
          <a:p>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467600" cy="5170646"/>
          </a:xfrm>
          <a:prstGeom prst="rect">
            <a:avLst/>
          </a:prstGeom>
          <a:noFill/>
        </p:spPr>
        <p:txBody>
          <a:bodyPr wrap="square" rtlCol="0">
            <a:spAutoFit/>
          </a:bodyPr>
          <a:lstStyle/>
          <a:p>
            <a:r>
              <a:rPr lang="en-US" sz="2400" b="1" i="1" u="sng" dirty="0" smtClean="0">
                <a:latin typeface="Adobe Fan Heiti Std B" pitchFamily="34" charset="-128"/>
                <a:ea typeface="Adobe Fan Heiti Std B" pitchFamily="34" charset="-128"/>
              </a:rPr>
              <a:t>Support Vector Machine(SVM) </a:t>
            </a:r>
            <a:r>
              <a:rPr lang="en-US" sz="2400" b="1" i="1" u="sng" dirty="0" smtClean="0">
                <a:latin typeface="Adobe Fan Heiti Std B" pitchFamily="34" charset="-128"/>
                <a:ea typeface="Adobe Fan Heiti Std B" pitchFamily="34" charset="-128"/>
              </a:rPr>
              <a:t>–</a:t>
            </a:r>
          </a:p>
          <a:p>
            <a:endParaRPr lang="en-US" dirty="0" smtClean="0"/>
          </a:p>
          <a:p>
            <a:r>
              <a:rPr lang="en-US" b="1" i="1" dirty="0" smtClean="0"/>
              <a:t> </a:t>
            </a:r>
            <a:endParaRPr lang="en-US" dirty="0" smtClean="0"/>
          </a:p>
          <a:p>
            <a:r>
              <a:rPr lang="en-US" dirty="0" smtClean="0"/>
              <a:t>“Support Vector Machine” (SVM) is a supervised </a:t>
            </a:r>
            <a:r>
              <a:rPr lang="en-US" dirty="0" smtClean="0">
                <a:hlinkClick r:id="rId2"/>
              </a:rPr>
              <a:t>machine learning algorithm</a:t>
            </a:r>
            <a:r>
              <a:rPr lang="en-US" dirty="0" smtClean="0"/>
              <a:t>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a:t>
            </a:r>
          </a:p>
          <a:p>
            <a:r>
              <a:rPr lang="en-US" dirty="0" smtClean="0"/>
              <a:t> </a:t>
            </a:r>
          </a:p>
          <a:p>
            <a:pPr fontAlgn="t"/>
            <a:r>
              <a:rPr lang="en-IN" dirty="0" smtClean="0"/>
              <a:t>So after training the SVM Classifier model with our training dataset we predicted the outcome of severity with an overall accuracy of</a:t>
            </a:r>
            <a:r>
              <a:rPr lang="en-IN" dirty="0" smtClean="0"/>
              <a:t>:</a:t>
            </a:r>
          </a:p>
          <a:p>
            <a:pPr fontAlgn="t"/>
            <a:endParaRPr lang="en-US" dirty="0" smtClean="0"/>
          </a:p>
          <a:p>
            <a:pPr fontAlgn="base" latinLnBrk="1"/>
            <a:r>
              <a:rPr lang="en-US" b="1" dirty="0" smtClean="0"/>
              <a:t>F1 score: </a:t>
            </a:r>
            <a:r>
              <a:rPr lang="en-US" b="1" dirty="0" smtClean="0"/>
              <a:t>0.705</a:t>
            </a:r>
          </a:p>
          <a:p>
            <a:pPr fontAlgn="base" latinLnBrk="1"/>
            <a:r>
              <a:rPr lang="en-US" dirty="0" smtClean="0"/>
              <a:t> </a:t>
            </a:r>
            <a:r>
              <a:rPr lang="en-US" b="1" dirty="0" smtClean="0"/>
              <a:t>Accuracy-score: 0.653</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09600"/>
            <a:ext cx="7086600" cy="369332"/>
          </a:xfrm>
          <a:prstGeom prst="rect">
            <a:avLst/>
          </a:prstGeom>
          <a:noFill/>
        </p:spPr>
        <p:txBody>
          <a:bodyPr wrap="square" rtlCol="0">
            <a:spAutoFit/>
          </a:bodyPr>
          <a:lstStyle/>
          <a:p>
            <a:endParaRPr lang="en-US" dirty="0"/>
          </a:p>
        </p:txBody>
      </p:sp>
      <p:sp>
        <p:nvSpPr>
          <p:cNvPr id="3" name="TextBox 2"/>
          <p:cNvSpPr txBox="1"/>
          <p:nvPr/>
        </p:nvSpPr>
        <p:spPr>
          <a:xfrm>
            <a:off x="381000" y="838200"/>
            <a:ext cx="7391400" cy="954107"/>
          </a:xfrm>
          <a:prstGeom prst="rect">
            <a:avLst/>
          </a:prstGeom>
          <a:noFill/>
        </p:spPr>
        <p:txBody>
          <a:bodyPr wrap="square" rtlCol="0">
            <a:spAutoFit/>
          </a:bodyPr>
          <a:lstStyle/>
          <a:p>
            <a:pPr fontAlgn="base" latinLnBrk="1"/>
            <a:r>
              <a:rPr lang="en-US" sz="2000" b="1" i="1" u="sng" dirty="0" smtClean="0">
                <a:latin typeface="Adobe Fan Heiti Std B" pitchFamily="34" charset="-128"/>
                <a:ea typeface="Adobe Fan Heiti Std B" pitchFamily="34" charset="-128"/>
              </a:rPr>
              <a:t>Classification report-</a:t>
            </a:r>
            <a:endParaRPr lang="en-US" sz="2000" i="1" u="sng" dirty="0" smtClean="0">
              <a:latin typeface="Adobe Fan Heiti Std B" pitchFamily="34" charset="-128"/>
              <a:ea typeface="Adobe Fan Heiti Std B" pitchFamily="34" charset="-128"/>
            </a:endParaRPr>
          </a:p>
          <a:p>
            <a:pPr fontAlgn="base" latinLnBrk="1"/>
            <a:endParaRPr lang="en-US" b="1" dirty="0" smtClean="0"/>
          </a:p>
          <a:p>
            <a:pPr fontAlgn="base" latinLnBrk="1"/>
            <a:r>
              <a:rPr lang="en-US" b="1" dirty="0" smtClean="0"/>
              <a:t> </a:t>
            </a:r>
            <a:endParaRPr lang="en-US" dirty="0" smtClean="0"/>
          </a:p>
        </p:txBody>
      </p:sp>
      <p:graphicFrame>
        <p:nvGraphicFramePr>
          <p:cNvPr id="4" name="Table 3"/>
          <p:cNvGraphicFramePr>
            <a:graphicFrameLocks noGrp="1"/>
          </p:cNvGraphicFramePr>
          <p:nvPr/>
        </p:nvGraphicFramePr>
        <p:xfrm>
          <a:off x="381000" y="1828800"/>
          <a:ext cx="7543799" cy="1112520"/>
        </p:xfrm>
        <a:graphic>
          <a:graphicData uri="http://schemas.openxmlformats.org/drawingml/2006/table">
            <a:tbl>
              <a:tblPr firstRow="1" bandRow="1">
                <a:tableStyleId>{5C22544A-7EE6-4342-B048-85BDC9FD1C3A}</a:tableStyleId>
              </a:tblPr>
              <a:tblGrid>
                <a:gridCol w="1212721"/>
                <a:gridCol w="1212721"/>
                <a:gridCol w="1706119"/>
                <a:gridCol w="1706119"/>
                <a:gridCol w="1706119"/>
              </a:tblGrid>
              <a:tr h="370840">
                <a:tc>
                  <a:txBody>
                    <a:bodyPr/>
                    <a:lstStyle/>
                    <a:p>
                      <a:pPr algn="ctr"/>
                      <a:endParaRPr lang="en-US" dirty="0"/>
                    </a:p>
                  </a:txBody>
                  <a:tcPr/>
                </a:tc>
                <a:tc>
                  <a:txBody>
                    <a:bodyPr/>
                    <a:lstStyle/>
                    <a:p>
                      <a:pPr algn="ctr"/>
                      <a:r>
                        <a:rPr lang="en-US" dirty="0" smtClean="0"/>
                        <a:t>Precision</a:t>
                      </a:r>
                      <a:endParaRPr lang="en-US" dirty="0"/>
                    </a:p>
                  </a:txBody>
                  <a:tcPr/>
                </a:tc>
                <a:tc>
                  <a:txBody>
                    <a:bodyPr/>
                    <a:lstStyle/>
                    <a:p>
                      <a:pPr algn="ctr"/>
                      <a:r>
                        <a:rPr lang="en-US" dirty="0" smtClean="0"/>
                        <a:t>Recall</a:t>
                      </a:r>
                      <a:endParaRPr lang="en-US" dirty="0"/>
                    </a:p>
                  </a:txBody>
                  <a:tcPr/>
                </a:tc>
                <a:tc>
                  <a:txBody>
                    <a:bodyPr/>
                    <a:lstStyle/>
                    <a:p>
                      <a:pPr algn="ctr"/>
                      <a:r>
                        <a:rPr lang="en-US" dirty="0" smtClean="0"/>
                        <a:t>F1</a:t>
                      </a:r>
                      <a:endParaRPr lang="en-US" dirty="0"/>
                    </a:p>
                  </a:txBody>
                  <a:tcPr/>
                </a:tc>
                <a:tc>
                  <a:txBody>
                    <a:bodyPr/>
                    <a:lstStyle/>
                    <a:p>
                      <a:pPr algn="ctr"/>
                      <a:r>
                        <a:rPr lang="en-US" dirty="0" smtClean="0"/>
                        <a:t>Support</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0.73</a:t>
                      </a:r>
                      <a:endParaRPr lang="en-US" dirty="0"/>
                    </a:p>
                  </a:txBody>
                  <a:tcPr/>
                </a:tc>
                <a:tc>
                  <a:txBody>
                    <a:bodyPr/>
                    <a:lstStyle/>
                    <a:p>
                      <a:pPr algn="ctr"/>
                      <a:r>
                        <a:rPr lang="en-US" dirty="0" smtClean="0"/>
                        <a:t>0.48</a:t>
                      </a:r>
                      <a:endParaRPr lang="en-US" dirty="0"/>
                    </a:p>
                  </a:txBody>
                  <a:tcPr/>
                </a:tc>
                <a:tc>
                  <a:txBody>
                    <a:bodyPr/>
                    <a:lstStyle/>
                    <a:p>
                      <a:pPr algn="ctr"/>
                      <a:r>
                        <a:rPr lang="en-US" dirty="0" smtClean="0"/>
                        <a:t>0.58</a:t>
                      </a:r>
                      <a:endParaRPr lang="en-US" dirty="0"/>
                    </a:p>
                  </a:txBody>
                  <a:tcPr/>
                </a:tc>
                <a:tc>
                  <a:txBody>
                    <a:bodyPr/>
                    <a:lstStyle/>
                    <a:p>
                      <a:pPr algn="ctr"/>
                      <a:r>
                        <a:rPr lang="en-US" dirty="0" smtClean="0"/>
                        <a:t>11292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0.61</a:t>
                      </a:r>
                      <a:endParaRPr lang="en-US" dirty="0"/>
                    </a:p>
                  </a:txBody>
                  <a:tcPr/>
                </a:tc>
                <a:tc>
                  <a:txBody>
                    <a:bodyPr/>
                    <a:lstStyle/>
                    <a:p>
                      <a:pPr algn="ctr"/>
                      <a:r>
                        <a:rPr lang="en-US" dirty="0" smtClean="0"/>
                        <a:t>0.83</a:t>
                      </a:r>
                      <a:endParaRPr lang="en-US" dirty="0"/>
                    </a:p>
                  </a:txBody>
                  <a:tcPr/>
                </a:tc>
                <a:tc>
                  <a:txBody>
                    <a:bodyPr/>
                    <a:lstStyle/>
                    <a:p>
                      <a:pPr algn="ctr"/>
                      <a:r>
                        <a:rPr lang="en-US" dirty="0" smtClean="0"/>
                        <a:t>0.71</a:t>
                      </a:r>
                      <a:endParaRPr lang="en-US" dirty="0"/>
                    </a:p>
                  </a:txBody>
                  <a:tcPr/>
                </a:tc>
                <a:tc>
                  <a:txBody>
                    <a:bodyPr/>
                    <a:lstStyle/>
                    <a:p>
                      <a:pPr algn="ctr"/>
                      <a:r>
                        <a:rPr lang="en-US" dirty="0" smtClean="0"/>
                        <a:t>11365</a:t>
                      </a:r>
                      <a:endParaRPr lang="en-US" dirty="0"/>
                    </a:p>
                  </a:txBody>
                  <a:tcPr/>
                </a:tc>
              </a:tr>
            </a:tbl>
          </a:graphicData>
        </a:graphic>
      </p:graphicFrame>
      <p:graphicFrame>
        <p:nvGraphicFramePr>
          <p:cNvPr id="6" name="Table 5"/>
          <p:cNvGraphicFramePr>
            <a:graphicFrameLocks noGrp="1"/>
          </p:cNvGraphicFramePr>
          <p:nvPr/>
        </p:nvGraphicFramePr>
        <p:xfrm>
          <a:off x="304800" y="3429000"/>
          <a:ext cx="7543800" cy="1651000"/>
        </p:xfrm>
        <a:graphic>
          <a:graphicData uri="http://schemas.openxmlformats.org/drawingml/2006/table">
            <a:tbl>
              <a:tblPr bandRow="1">
                <a:tableStyleId>{5C22544A-7EE6-4342-B048-85BDC9FD1C3A}</a:tableStyleId>
              </a:tblPr>
              <a:tblGrid>
                <a:gridCol w="1508760"/>
                <a:gridCol w="1005840"/>
                <a:gridCol w="1676400"/>
                <a:gridCol w="1676400"/>
                <a:gridCol w="1676400"/>
              </a:tblGrid>
              <a:tr h="370840">
                <a:tc>
                  <a:txBody>
                    <a:bodyPr/>
                    <a:lstStyle/>
                    <a:p>
                      <a:pPr algn="ctr"/>
                      <a:r>
                        <a:rPr lang="en-US" dirty="0" smtClean="0"/>
                        <a:t>Accuracy</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0.65</a:t>
                      </a:r>
                      <a:endParaRPr lang="en-US" dirty="0"/>
                    </a:p>
                  </a:txBody>
                  <a:tcPr/>
                </a:tc>
                <a:tc>
                  <a:txBody>
                    <a:bodyPr/>
                    <a:lstStyle/>
                    <a:p>
                      <a:pPr algn="ctr"/>
                      <a:r>
                        <a:rPr lang="en-US" dirty="0" smtClean="0"/>
                        <a:t>22657</a:t>
                      </a:r>
                      <a:endParaRPr lang="en-US" dirty="0"/>
                    </a:p>
                  </a:txBody>
                  <a:tcPr/>
                </a:tc>
              </a:tr>
              <a:tr h="370840">
                <a:tc>
                  <a:txBody>
                    <a:bodyPr/>
                    <a:lstStyle/>
                    <a:p>
                      <a:pPr algn="ctr"/>
                      <a:r>
                        <a:rPr lang="en-US" dirty="0" smtClean="0"/>
                        <a:t>Macro average</a:t>
                      </a:r>
                      <a:endParaRPr lang="en-US" dirty="0"/>
                    </a:p>
                  </a:txBody>
                  <a:tcPr/>
                </a:tc>
                <a:tc>
                  <a:txBody>
                    <a:bodyPr/>
                    <a:lstStyle/>
                    <a:p>
                      <a:pPr algn="ctr"/>
                      <a:r>
                        <a:rPr lang="en-US" dirty="0" smtClean="0"/>
                        <a:t>0.67</a:t>
                      </a:r>
                      <a:endParaRPr lang="en-US" dirty="0"/>
                    </a:p>
                  </a:txBody>
                  <a:tcPr/>
                </a:tc>
                <a:tc>
                  <a:txBody>
                    <a:bodyPr/>
                    <a:lstStyle/>
                    <a:p>
                      <a:pPr algn="ctr"/>
                      <a:r>
                        <a:rPr lang="en-US" dirty="0" smtClean="0"/>
                        <a:t>0.65</a:t>
                      </a:r>
                      <a:endParaRPr lang="en-US" dirty="0"/>
                    </a:p>
                  </a:txBody>
                  <a:tcPr/>
                </a:tc>
                <a:tc>
                  <a:txBody>
                    <a:bodyPr/>
                    <a:lstStyle/>
                    <a:p>
                      <a:pPr algn="ctr"/>
                      <a:r>
                        <a:rPr lang="en-US" dirty="0" smtClean="0"/>
                        <a:t>0.64</a:t>
                      </a:r>
                      <a:endParaRPr lang="en-US" dirty="0"/>
                    </a:p>
                  </a:txBody>
                  <a:tcPr/>
                </a:tc>
                <a:tc>
                  <a:txBody>
                    <a:bodyPr/>
                    <a:lstStyle/>
                    <a:p>
                      <a:pPr algn="ctr"/>
                      <a:r>
                        <a:rPr lang="en-US" dirty="0" smtClean="0"/>
                        <a:t>22657</a:t>
                      </a:r>
                      <a:endParaRPr lang="en-US" dirty="0"/>
                    </a:p>
                  </a:txBody>
                  <a:tcPr/>
                </a:tc>
              </a:tr>
              <a:tr h="370840">
                <a:tc>
                  <a:txBody>
                    <a:bodyPr/>
                    <a:lstStyle/>
                    <a:p>
                      <a:pPr algn="ctr"/>
                      <a:r>
                        <a:rPr lang="en-US" dirty="0" smtClean="0"/>
                        <a:t>Weighted average</a:t>
                      </a:r>
                      <a:endParaRPr lang="en-US" dirty="0"/>
                    </a:p>
                  </a:txBody>
                  <a:tcPr/>
                </a:tc>
                <a:tc>
                  <a:txBody>
                    <a:bodyPr/>
                    <a:lstStyle/>
                    <a:p>
                      <a:pPr algn="ctr"/>
                      <a:r>
                        <a:rPr lang="en-US" dirty="0" smtClean="0"/>
                        <a:t>0.67</a:t>
                      </a:r>
                      <a:endParaRPr lang="en-US" dirty="0"/>
                    </a:p>
                  </a:txBody>
                  <a:tcPr/>
                </a:tc>
                <a:tc>
                  <a:txBody>
                    <a:bodyPr/>
                    <a:lstStyle/>
                    <a:p>
                      <a:pPr algn="ctr"/>
                      <a:r>
                        <a:rPr lang="en-US" dirty="0" smtClean="0"/>
                        <a:t>0.65</a:t>
                      </a:r>
                      <a:endParaRPr lang="en-US" dirty="0"/>
                    </a:p>
                  </a:txBody>
                  <a:tcPr/>
                </a:tc>
                <a:tc>
                  <a:txBody>
                    <a:bodyPr/>
                    <a:lstStyle/>
                    <a:p>
                      <a:pPr algn="ctr"/>
                      <a:r>
                        <a:rPr lang="en-US" dirty="0" smtClean="0"/>
                        <a:t>0.64</a:t>
                      </a:r>
                      <a:endParaRPr lang="en-US" dirty="0"/>
                    </a:p>
                  </a:txBody>
                  <a:tcPr/>
                </a:tc>
                <a:tc>
                  <a:txBody>
                    <a:bodyPr/>
                    <a:lstStyle/>
                    <a:p>
                      <a:pPr algn="ctr"/>
                      <a:r>
                        <a:rPr lang="en-US" dirty="0" smtClean="0"/>
                        <a:t>22657</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7696200" cy="4431983"/>
          </a:xfrm>
          <a:prstGeom prst="rect">
            <a:avLst/>
          </a:prstGeom>
          <a:noFill/>
        </p:spPr>
        <p:txBody>
          <a:bodyPr wrap="square" rtlCol="0">
            <a:spAutoFit/>
          </a:bodyPr>
          <a:lstStyle/>
          <a:p>
            <a:pPr fontAlgn="t"/>
            <a:r>
              <a:rPr lang="en-IN" sz="2400" b="1" u="sng" dirty="0" smtClean="0">
                <a:latin typeface="Adobe Fan Heiti Std B" pitchFamily="34" charset="-128"/>
                <a:ea typeface="Adobe Fan Heiti Std B" pitchFamily="34" charset="-128"/>
              </a:rPr>
              <a:t>Discussion</a:t>
            </a:r>
            <a:r>
              <a:rPr lang="en-IN" sz="2400" b="1" u="sng" dirty="0" smtClean="0">
                <a:latin typeface="Adobe Fan Heiti Std B" pitchFamily="34" charset="-128"/>
                <a:ea typeface="Adobe Fan Heiti Std B" pitchFamily="34" charset="-128"/>
              </a:rPr>
              <a:t>:</a:t>
            </a:r>
          </a:p>
          <a:p>
            <a:pPr fontAlgn="t"/>
            <a:endParaRPr lang="en-US" sz="2400" dirty="0" smtClean="0">
              <a:latin typeface="Adobe Fan Heiti Std B" pitchFamily="34" charset="-128"/>
              <a:ea typeface="Adobe Fan Heiti Std B" pitchFamily="34" charset="-128"/>
            </a:endParaRPr>
          </a:p>
          <a:p>
            <a:pPr fontAlgn="t"/>
            <a:r>
              <a:rPr lang="en-IN" dirty="0" smtClean="0"/>
              <a:t>Through all those steps I found that, the best classification model for our given data set would be Decision Tree Classifier model which gives an overall accuracy of 70% correct predictions.</a:t>
            </a:r>
            <a:endParaRPr lang="en-US" dirty="0" smtClean="0"/>
          </a:p>
          <a:p>
            <a:pPr fontAlgn="t"/>
            <a:r>
              <a:rPr lang="en-IN" dirty="0" smtClean="0"/>
              <a:t>Also through all those analysis</a:t>
            </a:r>
            <a:r>
              <a:rPr lang="en-IN" dirty="0" smtClean="0"/>
              <a:t>:</a:t>
            </a:r>
          </a:p>
          <a:p>
            <a:pPr fontAlgn="t"/>
            <a:endParaRPr lang="en-US" dirty="0" smtClean="0"/>
          </a:p>
          <a:p>
            <a:pPr marL="342900" lvl="0" indent="-342900" fontAlgn="t">
              <a:buFont typeface="Arial" pitchFamily="34" charset="0"/>
              <a:buChar char="•"/>
            </a:pPr>
            <a:r>
              <a:rPr lang="en-IN" dirty="0" smtClean="0"/>
              <a:t>It is clearly observed that people are more careless during daytime in comparison to dawn and night.</a:t>
            </a:r>
            <a:endParaRPr lang="en-US" dirty="0" smtClean="0"/>
          </a:p>
          <a:p>
            <a:pPr marL="342900" lvl="0" indent="-342900" fontAlgn="t">
              <a:buFont typeface="Arial" pitchFamily="34" charset="0"/>
              <a:buChar char="•"/>
            </a:pPr>
            <a:r>
              <a:rPr lang="en-IN" dirty="0" smtClean="0"/>
              <a:t>Most of the severe accidents happens at Intersection and Blocks , so people should be more careful across intersections and blocks.</a:t>
            </a:r>
            <a:endParaRPr lang="en-US" dirty="0" smtClean="0"/>
          </a:p>
          <a:p>
            <a:pPr marL="342900" lvl="0" indent="-342900" fontAlgn="t">
              <a:buFont typeface="Arial" pitchFamily="34" charset="0"/>
              <a:buChar char="•"/>
            </a:pPr>
            <a:r>
              <a:rPr lang="en-IN" dirty="0" smtClean="0"/>
              <a:t>Most of the severe accidents happens in clear weather. So, it is necessary to take measures in clear weather also.</a:t>
            </a:r>
            <a:endParaRPr lang="en-US" dirty="0" smtClean="0"/>
          </a:p>
          <a:p>
            <a:pPr marL="342900" lvl="0" indent="-342900" fontAlgn="t">
              <a:buFont typeface="Arial" pitchFamily="34" charset="0"/>
              <a:buChar char="•"/>
            </a:pPr>
            <a:r>
              <a:rPr lang="en-IN" dirty="0" smtClean="0"/>
              <a:t>It is also noticed that most of severe accidents happens on dry roads.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89844"/>
            <a:ext cx="7543800" cy="3139321"/>
          </a:xfrm>
          <a:prstGeom prst="rect">
            <a:avLst/>
          </a:prstGeom>
        </p:spPr>
        <p:txBody>
          <a:bodyPr wrap="square">
            <a:spAutoFit/>
          </a:bodyPr>
          <a:lstStyle/>
          <a:p>
            <a:r>
              <a:rPr lang="en-US" dirty="0" smtClean="0"/>
              <a:t>The target audience of the project will be local government, police and car insurance companies. The model and its results are going to provide some advice for the target audience to make insightful decisions for reducing the number of accidents and injuries.</a:t>
            </a:r>
          </a:p>
          <a:p>
            <a:r>
              <a:rPr lang="en-US" dirty="0" smtClean="0"/>
              <a:t>Here we have been given a dataset of all the accidents </a:t>
            </a:r>
            <a:r>
              <a:rPr lang="en-US" dirty="0" err="1" smtClean="0"/>
              <a:t>occured</a:t>
            </a:r>
            <a:r>
              <a:rPr lang="en-US" dirty="0" smtClean="0"/>
              <a:t> since 2004.</a:t>
            </a:r>
          </a:p>
          <a:p>
            <a:r>
              <a:rPr lang="en-US" u="sng" dirty="0" smtClean="0">
                <a:solidFill>
                  <a:srgbClr val="00B0F0"/>
                </a:solidFill>
                <a:hlinkClick r:id="rId2"/>
              </a:rPr>
              <a:t>https://s3.us.cloud-object-storage.appdomain.cloud/cf-courses-data/CognitiveClass/DP0701EN/version-2/Data-Collisions.csv</a:t>
            </a:r>
            <a:endParaRPr lang="en-US" dirty="0" smtClean="0">
              <a:solidFill>
                <a:srgbClr val="00B0F0"/>
              </a:solidFill>
            </a:endParaRPr>
          </a:p>
          <a:p>
            <a:r>
              <a:rPr lang="en-US" dirty="0" smtClean="0">
                <a:solidFill>
                  <a:srgbClr val="00B0F0"/>
                </a:solidFill>
              </a:rPr>
              <a:t> </a:t>
            </a:r>
          </a:p>
          <a:p>
            <a:r>
              <a:rPr lang="en-US" dirty="0" smtClean="0"/>
              <a:t>With the help of the provided dataset we will try to predict the main reasons behind those severity and how to reduce those situations.</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7086600" cy="6278642"/>
          </a:xfrm>
          <a:prstGeom prst="rect">
            <a:avLst/>
          </a:prstGeom>
          <a:noFill/>
        </p:spPr>
        <p:txBody>
          <a:bodyPr wrap="square" rtlCol="0">
            <a:spAutoFit/>
          </a:bodyPr>
          <a:lstStyle/>
          <a:p>
            <a:r>
              <a:rPr lang="en-US" sz="2400" b="1" dirty="0" smtClean="0">
                <a:latin typeface="Adobe Fan Heiti Std B" pitchFamily="34" charset="-128"/>
                <a:ea typeface="Adobe Fan Heiti Std B" pitchFamily="34" charset="-128"/>
              </a:rPr>
              <a:t>Data Analysis</a:t>
            </a:r>
            <a:endParaRPr lang="en-US" sz="2400" dirty="0" smtClean="0">
              <a:latin typeface="Adobe Fan Heiti Std B" pitchFamily="34" charset="-128"/>
              <a:ea typeface="Adobe Fan Heiti Std B" pitchFamily="34" charset="-128"/>
            </a:endParaRPr>
          </a:p>
          <a:p>
            <a:r>
              <a:rPr lang="en-US" b="1" dirty="0" smtClean="0"/>
              <a:t> </a:t>
            </a:r>
            <a:endParaRPr lang="en-US" dirty="0" smtClean="0"/>
          </a:p>
          <a:p>
            <a:r>
              <a:rPr lang="en-US" b="1" dirty="0" smtClean="0"/>
              <a:t>We have used the Seattle Collision dataset.</a:t>
            </a:r>
            <a:endParaRPr lang="en-US" dirty="0" smtClean="0"/>
          </a:p>
          <a:p>
            <a:r>
              <a:rPr lang="en-US" dirty="0" smtClean="0"/>
              <a:t>Dataset contains several attributes such as:</a:t>
            </a:r>
          </a:p>
          <a:p>
            <a:pPr marL="342900" lvl="0" indent="-342900">
              <a:buFont typeface="Arial" pitchFamily="34" charset="0"/>
              <a:buChar char="•"/>
            </a:pPr>
            <a:r>
              <a:rPr lang="en-US" dirty="0" smtClean="0"/>
              <a:t>SEVERITYCODE</a:t>
            </a:r>
          </a:p>
          <a:p>
            <a:pPr marL="342900" lvl="0" indent="-342900">
              <a:buFont typeface="Arial" pitchFamily="34" charset="0"/>
              <a:buChar char="•"/>
            </a:pPr>
            <a:r>
              <a:rPr lang="en-US" dirty="0" smtClean="0"/>
              <a:t>X</a:t>
            </a:r>
          </a:p>
          <a:p>
            <a:pPr marL="342900" lvl="0" indent="-342900">
              <a:buFont typeface="Arial" pitchFamily="34" charset="0"/>
              <a:buChar char="•"/>
            </a:pPr>
            <a:r>
              <a:rPr lang="en-US" dirty="0" smtClean="0"/>
              <a:t>Y</a:t>
            </a:r>
          </a:p>
          <a:p>
            <a:pPr marL="342900" lvl="0" indent="-342900">
              <a:buFont typeface="Arial" pitchFamily="34" charset="0"/>
              <a:buChar char="•"/>
            </a:pPr>
            <a:r>
              <a:rPr lang="en-US" dirty="0" smtClean="0"/>
              <a:t>OBJECTID</a:t>
            </a:r>
          </a:p>
          <a:p>
            <a:pPr marL="342900" lvl="0" indent="-342900">
              <a:buFont typeface="Arial" pitchFamily="34" charset="0"/>
              <a:buChar char="•"/>
            </a:pPr>
            <a:r>
              <a:rPr lang="en-US" dirty="0" smtClean="0"/>
              <a:t>INCKEY</a:t>
            </a:r>
          </a:p>
          <a:p>
            <a:pPr marL="342900" lvl="0" indent="-342900">
              <a:buFont typeface="Arial" pitchFamily="34" charset="0"/>
              <a:buChar char="•"/>
            </a:pPr>
            <a:r>
              <a:rPr lang="en-US" dirty="0" smtClean="0"/>
              <a:t>COLDETKEY</a:t>
            </a:r>
          </a:p>
          <a:p>
            <a:pPr marL="342900" lvl="0" indent="-342900">
              <a:buFont typeface="Arial" pitchFamily="34" charset="0"/>
              <a:buChar char="•"/>
            </a:pPr>
            <a:r>
              <a:rPr lang="en-US" dirty="0" smtClean="0"/>
              <a:t>REPORTNO</a:t>
            </a:r>
          </a:p>
          <a:p>
            <a:pPr marL="342900" lvl="0" indent="-342900">
              <a:buFont typeface="Arial" pitchFamily="34" charset="0"/>
              <a:buChar char="•"/>
            </a:pPr>
            <a:r>
              <a:rPr lang="en-US" dirty="0" smtClean="0"/>
              <a:t>STATUS</a:t>
            </a:r>
          </a:p>
          <a:p>
            <a:pPr marL="342900" lvl="0" indent="-342900">
              <a:buFont typeface="Arial" pitchFamily="34" charset="0"/>
              <a:buChar char="•"/>
            </a:pPr>
            <a:r>
              <a:rPr lang="en-US" dirty="0" smtClean="0"/>
              <a:t>ADDRTYPE</a:t>
            </a:r>
          </a:p>
          <a:p>
            <a:pPr marL="342900" lvl="0" indent="-342900">
              <a:buFont typeface="Arial" pitchFamily="34" charset="0"/>
              <a:buChar char="•"/>
            </a:pPr>
            <a:r>
              <a:rPr lang="en-US" dirty="0" smtClean="0"/>
              <a:t>INTKEY</a:t>
            </a:r>
          </a:p>
          <a:p>
            <a:pPr marL="342900" lvl="0" indent="-342900">
              <a:buFont typeface="Arial" pitchFamily="34" charset="0"/>
              <a:buChar char="•"/>
            </a:pPr>
            <a:r>
              <a:rPr lang="en-US" dirty="0" smtClean="0"/>
              <a:t>LOCATION</a:t>
            </a:r>
          </a:p>
          <a:p>
            <a:pPr marL="342900" lvl="0" indent="-342900">
              <a:buFont typeface="Arial" pitchFamily="34" charset="0"/>
              <a:buChar char="•"/>
            </a:pPr>
            <a:r>
              <a:rPr lang="en-US" dirty="0" smtClean="0"/>
              <a:t>EXCEPTRSNCODE</a:t>
            </a:r>
          </a:p>
          <a:p>
            <a:pPr marL="342900" lvl="0" indent="-342900">
              <a:buFont typeface="Arial" pitchFamily="34" charset="0"/>
              <a:buChar char="•"/>
            </a:pPr>
            <a:r>
              <a:rPr lang="en-US" dirty="0" smtClean="0"/>
              <a:t>EXCEPTRSNDESC</a:t>
            </a:r>
          </a:p>
          <a:p>
            <a:pPr marL="342900" lvl="0" indent="-342900">
              <a:buFont typeface="Arial" pitchFamily="34" charset="0"/>
              <a:buChar char="•"/>
            </a:pPr>
            <a:r>
              <a:rPr lang="en-US" dirty="0" smtClean="0"/>
              <a:t>SEVERITYCODE.1</a:t>
            </a:r>
          </a:p>
          <a:p>
            <a:pPr marL="342900" lvl="0" indent="-342900">
              <a:buFont typeface="Arial" pitchFamily="34" charset="0"/>
              <a:buChar char="•"/>
            </a:pPr>
            <a:r>
              <a:rPr lang="en-US" dirty="0" smtClean="0"/>
              <a:t>SEVERITYDESC</a:t>
            </a:r>
          </a:p>
          <a:p>
            <a:pPr marL="342900" lvl="0" indent="-342900">
              <a:buFont typeface="Arial" pitchFamily="34" charset="0"/>
              <a:buChar char="•"/>
            </a:pPr>
            <a:r>
              <a:rPr lang="en-US" dirty="0" smtClean="0"/>
              <a:t>COLLISIONTYPE</a:t>
            </a:r>
          </a:p>
          <a:p>
            <a:pPr marL="342900" lvl="0" indent="-342900">
              <a:buFont typeface="Arial" pitchFamily="34" charset="0"/>
              <a:buChar char="•"/>
            </a:pPr>
            <a:r>
              <a:rPr lang="en-US" dirty="0" smtClean="0"/>
              <a:t>PERSONCOUNT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304800"/>
            <a:ext cx="6934200" cy="6186309"/>
          </a:xfrm>
          <a:prstGeom prst="rect">
            <a:avLst/>
          </a:prstGeom>
          <a:noFill/>
        </p:spPr>
        <p:txBody>
          <a:bodyPr wrap="square" rtlCol="0">
            <a:spAutoFit/>
          </a:bodyPr>
          <a:lstStyle/>
          <a:p>
            <a:pPr marL="342900" lvl="0" indent="-342900">
              <a:buFont typeface="Arial" pitchFamily="34" charset="0"/>
              <a:buChar char="•"/>
            </a:pPr>
            <a:r>
              <a:rPr lang="en-US" dirty="0" smtClean="0"/>
              <a:t>PEDCOUNT</a:t>
            </a:r>
            <a:endParaRPr lang="en-US" dirty="0" smtClean="0"/>
          </a:p>
          <a:p>
            <a:pPr marL="342900" lvl="0" indent="-342900">
              <a:buFont typeface="Arial" pitchFamily="34" charset="0"/>
              <a:buChar char="•"/>
            </a:pPr>
            <a:r>
              <a:rPr lang="en-US" dirty="0" smtClean="0"/>
              <a:t>PEDCYLCOUNT</a:t>
            </a:r>
          </a:p>
          <a:p>
            <a:pPr marL="342900" lvl="0" indent="-342900">
              <a:buFont typeface="Arial" pitchFamily="34" charset="0"/>
              <a:buChar char="•"/>
            </a:pPr>
            <a:r>
              <a:rPr lang="en-US" dirty="0" smtClean="0"/>
              <a:t>VEHCOUNT</a:t>
            </a:r>
          </a:p>
          <a:p>
            <a:pPr marL="342900" lvl="0" indent="-342900">
              <a:buFont typeface="Arial" pitchFamily="34" charset="0"/>
              <a:buChar char="•"/>
            </a:pPr>
            <a:r>
              <a:rPr lang="en-US" dirty="0" smtClean="0"/>
              <a:t>INCDATE</a:t>
            </a:r>
          </a:p>
          <a:p>
            <a:pPr marL="342900" lvl="0" indent="-342900">
              <a:buFont typeface="Arial" pitchFamily="34" charset="0"/>
              <a:buChar char="•"/>
            </a:pPr>
            <a:r>
              <a:rPr lang="en-US" dirty="0" smtClean="0"/>
              <a:t>INCDTTM</a:t>
            </a:r>
          </a:p>
          <a:p>
            <a:pPr marL="342900" lvl="0" indent="-342900">
              <a:buFont typeface="Arial" pitchFamily="34" charset="0"/>
              <a:buChar char="•"/>
            </a:pPr>
            <a:r>
              <a:rPr lang="en-US" dirty="0" smtClean="0"/>
              <a:t>JUNCTIONTYPE</a:t>
            </a:r>
          </a:p>
          <a:p>
            <a:pPr marL="342900" lvl="0" indent="-342900">
              <a:buFont typeface="Arial" pitchFamily="34" charset="0"/>
              <a:buChar char="•"/>
            </a:pPr>
            <a:r>
              <a:rPr lang="en-US" dirty="0" smtClean="0"/>
              <a:t>SDOT_COLCODE</a:t>
            </a:r>
          </a:p>
          <a:p>
            <a:pPr marL="342900" lvl="0" indent="-342900">
              <a:buFont typeface="Arial" pitchFamily="34" charset="0"/>
              <a:buChar char="•"/>
            </a:pPr>
            <a:r>
              <a:rPr lang="en-US" dirty="0" smtClean="0"/>
              <a:t>SDOR_COLDESC</a:t>
            </a:r>
          </a:p>
          <a:p>
            <a:pPr marL="342900" lvl="0" indent="-342900">
              <a:buFont typeface="Arial" pitchFamily="34" charset="0"/>
              <a:buChar char="•"/>
            </a:pPr>
            <a:r>
              <a:rPr lang="en-US" dirty="0" smtClean="0"/>
              <a:t>INATTENTIONIND</a:t>
            </a:r>
          </a:p>
          <a:p>
            <a:pPr marL="342900" lvl="0" indent="-342900">
              <a:buFont typeface="Arial" pitchFamily="34" charset="0"/>
              <a:buChar char="•"/>
            </a:pPr>
            <a:r>
              <a:rPr lang="en-US" dirty="0" smtClean="0"/>
              <a:t>UNDERINFL</a:t>
            </a:r>
          </a:p>
          <a:p>
            <a:pPr marL="342900" lvl="0" indent="-342900">
              <a:buFont typeface="Arial" pitchFamily="34" charset="0"/>
              <a:buChar char="•"/>
            </a:pPr>
            <a:r>
              <a:rPr lang="en-US" dirty="0" smtClean="0"/>
              <a:t>WEATHER</a:t>
            </a:r>
          </a:p>
          <a:p>
            <a:pPr marL="342900" lvl="0" indent="-342900">
              <a:buFont typeface="Arial" pitchFamily="34" charset="0"/>
              <a:buChar char="•"/>
            </a:pPr>
            <a:r>
              <a:rPr lang="en-US" dirty="0" smtClean="0"/>
              <a:t>ROADCOND</a:t>
            </a:r>
          </a:p>
          <a:p>
            <a:pPr marL="342900" lvl="0" indent="-342900">
              <a:buFont typeface="Arial" pitchFamily="34" charset="0"/>
              <a:buChar char="•"/>
            </a:pPr>
            <a:r>
              <a:rPr lang="en-US" dirty="0" smtClean="0"/>
              <a:t>LIGHTCOND</a:t>
            </a:r>
          </a:p>
          <a:p>
            <a:pPr marL="342900" lvl="0" indent="-342900">
              <a:buFont typeface="Arial" pitchFamily="34" charset="0"/>
              <a:buChar char="•"/>
            </a:pPr>
            <a:r>
              <a:rPr lang="en-US" dirty="0" smtClean="0"/>
              <a:t>PEDROWNOTGRNT</a:t>
            </a:r>
          </a:p>
          <a:p>
            <a:pPr marL="342900" lvl="0" indent="-342900">
              <a:buFont typeface="Arial" pitchFamily="34" charset="0"/>
              <a:buChar char="•"/>
            </a:pPr>
            <a:r>
              <a:rPr lang="en-US" dirty="0" smtClean="0"/>
              <a:t>SDOTCOLUMN</a:t>
            </a:r>
          </a:p>
          <a:p>
            <a:pPr marL="342900" lvl="0" indent="-342900">
              <a:buFont typeface="Arial" pitchFamily="34" charset="0"/>
              <a:buChar char="•"/>
            </a:pPr>
            <a:r>
              <a:rPr lang="en-US" dirty="0" smtClean="0"/>
              <a:t>SPEEDING</a:t>
            </a:r>
          </a:p>
          <a:p>
            <a:pPr marL="342900" lvl="0" indent="-342900">
              <a:buFont typeface="Arial" pitchFamily="34" charset="0"/>
              <a:buChar char="•"/>
            </a:pPr>
            <a:r>
              <a:rPr lang="en-US" dirty="0" smtClean="0"/>
              <a:t>ST_COLCODE</a:t>
            </a:r>
          </a:p>
          <a:p>
            <a:pPr marL="342900" lvl="0" indent="-342900">
              <a:buFont typeface="Arial" pitchFamily="34" charset="0"/>
              <a:buChar char="•"/>
            </a:pPr>
            <a:r>
              <a:rPr lang="en-US" dirty="0" smtClean="0"/>
              <a:t>ST_COLDESC</a:t>
            </a:r>
          </a:p>
          <a:p>
            <a:pPr marL="342900" lvl="0" indent="-342900">
              <a:buFont typeface="Arial" pitchFamily="34" charset="0"/>
              <a:buChar char="•"/>
            </a:pPr>
            <a:r>
              <a:rPr lang="en-US" dirty="0" smtClean="0"/>
              <a:t>SEGLANEKEY</a:t>
            </a:r>
          </a:p>
          <a:p>
            <a:pPr marL="342900" lvl="0" indent="-342900">
              <a:buFont typeface="Arial" pitchFamily="34" charset="0"/>
              <a:buChar char="•"/>
            </a:pPr>
            <a:r>
              <a:rPr lang="en-US" dirty="0" smtClean="0"/>
              <a:t>CROSSWALKKEY</a:t>
            </a:r>
          </a:p>
          <a:p>
            <a:pPr marL="342900" lvl="0" indent="-342900">
              <a:buFont typeface="Arial" pitchFamily="34" charset="0"/>
              <a:buChar char="•"/>
            </a:pPr>
            <a:r>
              <a:rPr lang="en-US" dirty="0" smtClean="0"/>
              <a:t>HITPARKEDCAR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620000" cy="4801314"/>
          </a:xfrm>
          <a:prstGeom prst="rect">
            <a:avLst/>
          </a:prstGeom>
          <a:noFill/>
        </p:spPr>
        <p:txBody>
          <a:bodyPr wrap="square" rtlCol="0">
            <a:spAutoFit/>
          </a:bodyPr>
          <a:lstStyle/>
          <a:p>
            <a:r>
              <a:rPr lang="en-US" dirty="0" smtClean="0"/>
              <a:t>Our predictor or target variable will be </a:t>
            </a:r>
            <a:r>
              <a:rPr lang="en-US" b="1" dirty="0" smtClean="0"/>
              <a:t>'SEVERITYCODE'</a:t>
            </a:r>
            <a:r>
              <a:rPr lang="en-US" dirty="0" smtClean="0"/>
              <a:t> because it is used to measure the severity of an accident i.e., 0/1 within the dataset</a:t>
            </a:r>
            <a:r>
              <a:rPr lang="en-US" dirty="0" smtClean="0"/>
              <a:t>.</a:t>
            </a:r>
          </a:p>
          <a:p>
            <a:endParaRPr lang="en-US" dirty="0" smtClean="0"/>
          </a:p>
          <a:p>
            <a:pPr lvl="0"/>
            <a:r>
              <a:rPr lang="en-US" dirty="0" smtClean="0"/>
              <a:t>0 - Property damage only.</a:t>
            </a:r>
          </a:p>
          <a:p>
            <a:pPr lvl="0"/>
            <a:r>
              <a:rPr lang="en-US" dirty="0" smtClean="0"/>
              <a:t>1- Severe </a:t>
            </a:r>
            <a:r>
              <a:rPr lang="en-US" dirty="0" smtClean="0"/>
              <a:t>Injury</a:t>
            </a:r>
          </a:p>
          <a:p>
            <a:pPr lvl="0"/>
            <a:endParaRPr lang="en-US" dirty="0" smtClean="0"/>
          </a:p>
          <a:p>
            <a:r>
              <a:rPr lang="en-US" dirty="0" smtClean="0"/>
              <a:t>Attributes used to weigh the severity of an accident are </a:t>
            </a:r>
            <a:r>
              <a:rPr lang="en-US" b="1" dirty="0" smtClean="0"/>
              <a:t>' WEATHER '</a:t>
            </a:r>
            <a:r>
              <a:rPr lang="en-US" dirty="0" smtClean="0"/>
              <a:t>,  </a:t>
            </a:r>
            <a:r>
              <a:rPr lang="en-US" b="1" dirty="0" smtClean="0"/>
              <a:t>' ROADCOND '</a:t>
            </a:r>
            <a:r>
              <a:rPr lang="en-US" dirty="0" smtClean="0"/>
              <a:t>, </a:t>
            </a:r>
            <a:r>
              <a:rPr lang="en-US" b="1" dirty="0" smtClean="0"/>
              <a:t> ' ADDRTYPE '</a:t>
            </a:r>
            <a:r>
              <a:rPr lang="en-US" dirty="0" smtClean="0"/>
              <a:t>, </a:t>
            </a:r>
            <a:r>
              <a:rPr lang="en-US" b="1" dirty="0" smtClean="0"/>
              <a:t>'COLLISIONTYPE'</a:t>
            </a:r>
            <a:r>
              <a:rPr lang="en-US" dirty="0" smtClean="0"/>
              <a:t> and </a:t>
            </a:r>
            <a:r>
              <a:rPr lang="en-US" b="1" dirty="0" smtClean="0"/>
              <a:t>'LIGHTCOND'</a:t>
            </a:r>
            <a:r>
              <a:rPr lang="en-US" dirty="0" smtClean="0"/>
              <a:t>.</a:t>
            </a:r>
          </a:p>
          <a:p>
            <a:r>
              <a:rPr lang="en-US" b="1" dirty="0" smtClean="0"/>
              <a:t>Extract Dataset &amp; </a:t>
            </a:r>
            <a:r>
              <a:rPr lang="en-US" b="1" dirty="0" smtClean="0"/>
              <a:t>Convert</a:t>
            </a:r>
          </a:p>
          <a:p>
            <a:endParaRPr lang="en-US" b="1" dirty="0" smtClean="0"/>
          </a:p>
          <a:p>
            <a:endParaRPr lang="en-US" dirty="0" smtClean="0"/>
          </a:p>
          <a:p>
            <a:r>
              <a:rPr lang="en-US" dirty="0" smtClean="0"/>
              <a:t>In it's original form, this data is not fit for analysis. For one, there are many columns that we will not use for this model. Also, most of the features are of type object, when they should be numerical type.</a:t>
            </a:r>
          </a:p>
          <a:p>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19200"/>
            <a:ext cx="7696200" cy="2769989"/>
          </a:xfrm>
          <a:prstGeom prst="rect">
            <a:avLst/>
          </a:prstGeom>
          <a:noFill/>
        </p:spPr>
        <p:txBody>
          <a:bodyPr wrap="square" rtlCol="0">
            <a:spAutoFit/>
          </a:bodyPr>
          <a:lstStyle/>
          <a:p>
            <a:r>
              <a:rPr lang="en-US" sz="2400" b="1" dirty="0" smtClean="0">
                <a:latin typeface="Adobe Fan Heiti Std B" pitchFamily="34" charset="-128"/>
                <a:ea typeface="Adobe Fan Heiti Std B" pitchFamily="34" charset="-128"/>
              </a:rPr>
              <a:t>Data Cleaning</a:t>
            </a:r>
            <a:r>
              <a:rPr lang="en-US" sz="2400" b="1" dirty="0" smtClean="0">
                <a:latin typeface="Adobe Fan Heiti Std B" pitchFamily="34" charset="-128"/>
                <a:ea typeface="Adobe Fan Heiti Std B" pitchFamily="34" charset="-128"/>
              </a:rPr>
              <a:t>:</a:t>
            </a:r>
          </a:p>
          <a:p>
            <a:endParaRPr lang="en-US" sz="2400" b="1" dirty="0" smtClean="0">
              <a:latin typeface="Adobe Fan Heiti Std B" pitchFamily="34" charset="-128"/>
              <a:ea typeface="Adobe Fan Heiti Std B" pitchFamily="34" charset="-128"/>
            </a:endParaRPr>
          </a:p>
          <a:p>
            <a:r>
              <a:rPr lang="en-US" b="1" dirty="0" smtClean="0"/>
              <a:t>	</a:t>
            </a:r>
            <a:endParaRPr lang="en-US" dirty="0" smtClean="0"/>
          </a:p>
          <a:p>
            <a:r>
              <a:rPr lang="en-US" dirty="0" smtClean="0"/>
              <a:t>There were lot of imbalanced data and also some incomplete information which had to be analyzed and cleaned. Several unnecessary data has been removed so as to get only relevant data for our model.</a:t>
            </a:r>
          </a:p>
          <a:p>
            <a:r>
              <a:rPr lang="en-US" dirty="0" smtClean="0"/>
              <a:t>We removed as well as replaced the null values according to our analysis .i.e., if the row contained more than 3 null values we removed that data row, else we replaced it</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457200"/>
            <a:ext cx="7543800" cy="5909310"/>
          </a:xfrm>
          <a:prstGeom prst="rect">
            <a:avLst/>
          </a:prstGeom>
          <a:noFill/>
        </p:spPr>
        <p:txBody>
          <a:bodyPr wrap="square" rtlCol="0">
            <a:spAutoFit/>
          </a:bodyPr>
          <a:lstStyle/>
          <a:p>
            <a:r>
              <a:rPr lang="en-US" sz="2400" dirty="0" smtClean="0">
                <a:latin typeface="Adobe Fan Heiti Std B" pitchFamily="34" charset="-128"/>
                <a:ea typeface="Adobe Fan Heiti Std B" pitchFamily="34" charset="-128"/>
              </a:rPr>
              <a:t>Feature Selection</a:t>
            </a:r>
            <a:r>
              <a:rPr lang="en-US" sz="2400" dirty="0" smtClean="0">
                <a:latin typeface="Adobe Fan Heiti Std B" pitchFamily="34" charset="-128"/>
                <a:ea typeface="Adobe Fan Heiti Std B" pitchFamily="34" charset="-128"/>
              </a:rPr>
              <a:t>:</a:t>
            </a:r>
          </a:p>
          <a:p>
            <a:endParaRPr lang="en-US" sz="2400" dirty="0" smtClean="0">
              <a:latin typeface="Adobe Fan Heiti Std B" pitchFamily="34" charset="-128"/>
              <a:ea typeface="Adobe Fan Heiti Std B" pitchFamily="34" charset="-128"/>
            </a:endParaRPr>
          </a:p>
          <a:p>
            <a:endParaRPr lang="en-US" sz="2400" dirty="0" smtClean="0">
              <a:latin typeface="Adobe Fan Heiti Std B" pitchFamily="34" charset="-128"/>
              <a:ea typeface="Adobe Fan Heiti Std B" pitchFamily="34" charset="-128"/>
            </a:endParaRPr>
          </a:p>
          <a:p>
            <a:r>
              <a:rPr lang="en-US" dirty="0" smtClean="0"/>
              <a:t>After removing and modifying  the undesired data, we selected only those features which will be required for our model building and development. The features which would be used for further stages would be:</a:t>
            </a:r>
          </a:p>
          <a:p>
            <a:pPr marL="342900" lvl="0" indent="-342900">
              <a:buFont typeface="Arial" pitchFamily="34" charset="0"/>
              <a:buChar char="•"/>
            </a:pPr>
            <a:r>
              <a:rPr lang="en-US" dirty="0" smtClean="0"/>
              <a:t>SEVERITYCODE</a:t>
            </a:r>
          </a:p>
          <a:p>
            <a:pPr marL="342900" lvl="0" indent="-342900">
              <a:buFont typeface="Arial" pitchFamily="34" charset="0"/>
              <a:buChar char="•"/>
            </a:pPr>
            <a:r>
              <a:rPr lang="en-US" dirty="0" smtClean="0"/>
              <a:t>WEATHER</a:t>
            </a:r>
          </a:p>
          <a:p>
            <a:pPr marL="342900" lvl="0" indent="-342900">
              <a:buFont typeface="Arial" pitchFamily="34" charset="0"/>
              <a:buChar char="•"/>
            </a:pPr>
            <a:r>
              <a:rPr lang="en-US" dirty="0" smtClean="0"/>
              <a:t>ADDRTYPE</a:t>
            </a:r>
          </a:p>
          <a:p>
            <a:pPr marL="342900" lvl="0" indent="-342900">
              <a:buFont typeface="Arial" pitchFamily="34" charset="0"/>
              <a:buChar char="•"/>
            </a:pPr>
            <a:r>
              <a:rPr lang="en-US" dirty="0" smtClean="0"/>
              <a:t>COLLISIONTYPE</a:t>
            </a:r>
          </a:p>
          <a:p>
            <a:pPr marL="342900" lvl="0" indent="-342900">
              <a:buFont typeface="Arial" pitchFamily="34" charset="0"/>
              <a:buChar char="•"/>
            </a:pPr>
            <a:r>
              <a:rPr lang="en-US" dirty="0" smtClean="0"/>
              <a:t>JUNCTIONTYPE</a:t>
            </a:r>
          </a:p>
          <a:p>
            <a:pPr marL="342900" lvl="0" indent="-342900">
              <a:buFont typeface="Arial" pitchFamily="34" charset="0"/>
              <a:buChar char="•"/>
            </a:pPr>
            <a:r>
              <a:rPr lang="en-US" dirty="0" smtClean="0"/>
              <a:t>ROADCOND</a:t>
            </a:r>
          </a:p>
          <a:p>
            <a:pPr marL="342900" lvl="0" indent="-342900">
              <a:buFont typeface="Arial" pitchFamily="34" charset="0"/>
              <a:buChar char="•"/>
            </a:pPr>
            <a:r>
              <a:rPr lang="en-US" dirty="0" smtClean="0"/>
              <a:t>LIGHTCOND</a:t>
            </a:r>
          </a:p>
          <a:p>
            <a:pPr lvl="0"/>
            <a:endParaRPr lang="en-US" dirty="0" smtClean="0"/>
          </a:p>
          <a:p>
            <a:r>
              <a:rPr lang="en-US" dirty="0" smtClean="0"/>
              <a:t>We also selected our dependent as well as independent features</a:t>
            </a:r>
            <a:r>
              <a:rPr lang="en-US" dirty="0" smtClean="0"/>
              <a:t>:</a:t>
            </a:r>
          </a:p>
          <a:p>
            <a:endParaRPr lang="en-US" dirty="0" smtClean="0"/>
          </a:p>
          <a:p>
            <a:r>
              <a:rPr lang="en-US" u="sng" dirty="0" smtClean="0"/>
              <a:t>SEVERITYCODE</a:t>
            </a:r>
            <a:r>
              <a:rPr lang="en-US" dirty="0" smtClean="0"/>
              <a:t> – Dependent Feature also known as predictor.</a:t>
            </a:r>
          </a:p>
          <a:p>
            <a:r>
              <a:rPr lang="en-US" dirty="0" smtClean="0"/>
              <a:t>Others would be our Independent features through which we will predict the Severity of the accident.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7848600" cy="5816977"/>
          </a:xfrm>
          <a:prstGeom prst="rect">
            <a:avLst/>
          </a:prstGeom>
          <a:noFill/>
        </p:spPr>
        <p:txBody>
          <a:bodyPr wrap="square" rtlCol="0">
            <a:spAutoFit/>
          </a:bodyPr>
          <a:lstStyle/>
          <a:p>
            <a:r>
              <a:rPr lang="en-US" sz="2400" b="1" u="sng" dirty="0" smtClean="0">
                <a:latin typeface="Adobe Fan Heiti Std B" pitchFamily="34" charset="-128"/>
                <a:ea typeface="Adobe Fan Heiti Std B" pitchFamily="34" charset="-128"/>
              </a:rPr>
              <a:t>Exploratory Data Analysis</a:t>
            </a:r>
            <a:r>
              <a:rPr lang="en-US" sz="2400" b="1" u="sng" dirty="0" smtClean="0">
                <a:latin typeface="Adobe Fan Heiti Std B" pitchFamily="34" charset="-128"/>
                <a:ea typeface="Adobe Fan Heiti Std B" pitchFamily="34" charset="-128"/>
              </a:rPr>
              <a:t>:</a:t>
            </a:r>
          </a:p>
          <a:p>
            <a:endParaRPr lang="en-US" sz="2400" dirty="0" smtClean="0">
              <a:latin typeface="Adobe Fan Heiti Std B" pitchFamily="34" charset="-128"/>
              <a:ea typeface="Adobe Fan Heiti Std B" pitchFamily="34" charset="-128"/>
            </a:endParaRPr>
          </a:p>
          <a:p>
            <a:r>
              <a:rPr lang="en-US" b="1" dirty="0" smtClean="0"/>
              <a:t> </a:t>
            </a:r>
            <a:endParaRPr lang="en-US" dirty="0" smtClean="0"/>
          </a:p>
          <a:p>
            <a:r>
              <a:rPr lang="en-US" dirty="0" smtClean="0"/>
              <a:t>In this phase, we handle all those categorical features in our data frame. Basically, we applied two types of encoding  techniques</a:t>
            </a:r>
            <a:r>
              <a:rPr lang="en-US" dirty="0" smtClean="0"/>
              <a:t>:</a:t>
            </a:r>
          </a:p>
          <a:p>
            <a:endParaRPr lang="en-US" dirty="0" smtClean="0"/>
          </a:p>
          <a:p>
            <a:pPr marL="342900" lvl="0" indent="-342900">
              <a:buFont typeface="Arial" pitchFamily="34" charset="0"/>
              <a:buChar char="•"/>
            </a:pPr>
            <a:r>
              <a:rPr lang="en-US" b="1" dirty="0" smtClean="0"/>
              <a:t>One Hot Encoding</a:t>
            </a:r>
            <a:r>
              <a:rPr lang="en-US" dirty="0" smtClean="0"/>
              <a:t> – </a:t>
            </a:r>
            <a:endParaRPr lang="en-US" dirty="0" smtClean="0"/>
          </a:p>
          <a:p>
            <a:pPr lvl="0"/>
            <a:r>
              <a:rPr lang="en-US" dirty="0" smtClean="0"/>
              <a:t>	</a:t>
            </a:r>
            <a:r>
              <a:rPr lang="en-US" dirty="0" smtClean="0"/>
              <a:t>On </a:t>
            </a:r>
            <a:r>
              <a:rPr lang="en-US" dirty="0" smtClean="0"/>
              <a:t>ADDRTYPE as it had only 3 unique values.</a:t>
            </a:r>
          </a:p>
          <a:p>
            <a:r>
              <a:rPr lang="en-US" dirty="0" smtClean="0"/>
              <a:t>	I </a:t>
            </a:r>
            <a:r>
              <a:rPr lang="en-US" dirty="0" smtClean="0"/>
              <a:t>replace the ADDRTYPE column with 3 separate columns of those </a:t>
            </a:r>
            <a:r>
              <a:rPr lang="en-US" dirty="0" smtClean="0"/>
              <a:t>	unique </a:t>
            </a:r>
            <a:r>
              <a:rPr lang="en-US" dirty="0" smtClean="0"/>
              <a:t>values so that I can get binary output that whether or not </a:t>
            </a:r>
            <a:r>
              <a:rPr lang="en-US" dirty="0" smtClean="0"/>
              <a:t>	severe </a:t>
            </a:r>
            <a:r>
              <a:rPr lang="en-US" dirty="0" smtClean="0"/>
              <a:t>accidents happened in that type of area.</a:t>
            </a:r>
          </a:p>
          <a:p>
            <a:endParaRPr lang="en-US" dirty="0" smtClean="0"/>
          </a:p>
          <a:p>
            <a:pPr marL="342900" lvl="0" indent="-342900">
              <a:buFont typeface="Arial" pitchFamily="34" charset="0"/>
              <a:buChar char="•"/>
            </a:pPr>
            <a:r>
              <a:rPr lang="en-US" b="1" dirty="0" smtClean="0"/>
              <a:t>Frequency Count Encoding</a:t>
            </a:r>
            <a:r>
              <a:rPr lang="en-US" dirty="0" smtClean="0"/>
              <a:t> – </a:t>
            </a:r>
            <a:endParaRPr lang="en-US" dirty="0" smtClean="0"/>
          </a:p>
          <a:p>
            <a:pPr lvl="0"/>
            <a:r>
              <a:rPr lang="en-US" dirty="0" smtClean="0"/>
              <a:t>	</a:t>
            </a:r>
            <a:r>
              <a:rPr lang="en-US" dirty="0" smtClean="0"/>
              <a:t>On </a:t>
            </a:r>
            <a:r>
              <a:rPr lang="en-US" dirty="0" smtClean="0"/>
              <a:t>WEATHER, COLLISIONTYPE , </a:t>
            </a:r>
            <a:r>
              <a:rPr lang="en-US" dirty="0" smtClean="0"/>
              <a:t>	JUNCTIONTYPE </a:t>
            </a:r>
            <a:r>
              <a:rPr lang="en-US" dirty="0" smtClean="0"/>
              <a:t>,          </a:t>
            </a:r>
            <a:r>
              <a:rPr lang="en-US" dirty="0" smtClean="0"/>
              <a:t>	ROADCOND </a:t>
            </a:r>
            <a:r>
              <a:rPr lang="en-US" dirty="0" smtClean="0"/>
              <a:t>and LIGHTCOND.</a:t>
            </a:r>
          </a:p>
          <a:p>
            <a:r>
              <a:rPr lang="en-US" dirty="0" smtClean="0"/>
              <a:t>	Here </a:t>
            </a:r>
            <a:r>
              <a:rPr lang="en-US" dirty="0" smtClean="0"/>
              <a:t>,I replace the categorical feature values with the frequency </a:t>
            </a:r>
            <a:r>
              <a:rPr lang="en-US" dirty="0" smtClean="0"/>
              <a:t>	,</a:t>
            </a:r>
            <a:r>
              <a:rPr lang="en-US" dirty="0" smtClean="0"/>
              <a:t>i.e., total count of that value in that particular feature so that I </a:t>
            </a:r>
            <a:r>
              <a:rPr lang="en-US" dirty="0" smtClean="0"/>
              <a:t>	can </a:t>
            </a:r>
            <a:r>
              <a:rPr lang="en-US" dirty="0" smtClean="0"/>
              <a:t>get a numerical data , which I can feed to my model in order </a:t>
            </a:r>
            <a:r>
              <a:rPr lang="en-US" dirty="0" smtClean="0"/>
              <a:t>	to </a:t>
            </a:r>
            <a:r>
              <a:rPr lang="en-US" dirty="0" smtClean="0"/>
              <a:t>process further.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28</TotalTime>
  <Words>588</Words>
  <Application>Microsoft Office PowerPoint</Application>
  <PresentationFormat>On-screen Show (4:3)</PresentationFormat>
  <Paragraphs>197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Kishu</dc:creator>
  <cp:lastModifiedBy>Kishu</cp:lastModifiedBy>
  <cp:revision>6</cp:revision>
  <dcterms:created xsi:type="dcterms:W3CDTF">2006-08-16T00:00:00Z</dcterms:created>
  <dcterms:modified xsi:type="dcterms:W3CDTF">2020-09-26T06:40:39Z</dcterms:modified>
</cp:coreProperties>
</file>