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1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FEA85-4CDB-D04E-A99F-00F41FD3894B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B8A-7A97-FA40-9025-A2302ABD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H2 and other molecules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6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0539-3140-AF45-ADF0-0E8379EC19B8}" type="slidenum">
              <a:rPr lang="fr-FR"/>
              <a:pPr/>
              <a:t>10</a:t>
            </a:fld>
            <a:endParaRPr lang="fr-F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"/>
          </a:xfrm>
        </p:spPr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848600" cy="5486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Competition between collisional excitation and radiative transitions, to be excited above the 2.7K background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J=1 level of CO is at </a:t>
            </a:r>
            <a:r>
              <a:rPr lang="fr-FR" sz="2400">
                <a:solidFill>
                  <a:srgbClr val="CC0000"/>
                </a:solidFill>
              </a:rPr>
              <a:t>5.2K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fr-FR" sz="2400">
              <a:solidFill>
                <a:schemeClr val="accent2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The competition is quantified by the ratio C</a:t>
            </a:r>
            <a:r>
              <a:rPr lang="fr-FR" sz="2400" baseline="-25000">
                <a:solidFill>
                  <a:schemeClr val="accent2"/>
                </a:solidFill>
              </a:rPr>
              <a:t>ul</a:t>
            </a:r>
            <a:r>
              <a:rPr lang="fr-FR" sz="2400">
                <a:solidFill>
                  <a:schemeClr val="accent2"/>
                </a:solidFill>
              </a:rPr>
              <a:t>/A</a:t>
            </a:r>
            <a:r>
              <a:rPr lang="fr-FR" sz="2400" baseline="-25000">
                <a:solidFill>
                  <a:schemeClr val="accent2"/>
                </a:solidFill>
              </a:rPr>
              <a:t>ul</a:t>
            </a:r>
            <a:endParaRPr lang="fr-FR" sz="2400">
              <a:solidFill>
                <a:schemeClr val="accent2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varies as  n(H</a:t>
            </a:r>
            <a:r>
              <a:rPr lang="fr-FR" sz="2400" baseline="-25000">
                <a:solidFill>
                  <a:schemeClr val="accent2"/>
                </a:solidFill>
              </a:rPr>
              <a:t>2</a:t>
            </a:r>
            <a:r>
              <a:rPr lang="fr-FR" sz="2400">
                <a:solidFill>
                  <a:schemeClr val="accent2"/>
                </a:solidFill>
              </a:rPr>
              <a:t>)T</a:t>
            </a:r>
            <a:r>
              <a:rPr lang="fr-FR" sz="2400" baseline="30000">
                <a:solidFill>
                  <a:schemeClr val="accent2"/>
                </a:solidFill>
              </a:rPr>
              <a:t>1/2</a:t>
            </a:r>
            <a:r>
              <a:rPr lang="fr-FR" sz="2400">
                <a:solidFill>
                  <a:schemeClr val="accent2"/>
                </a:solidFill>
              </a:rPr>
              <a:t> /( </a:t>
            </a:r>
            <a:r>
              <a:rPr lang="fr-FR" sz="2400">
                <a:solidFill>
                  <a:schemeClr val="accent2"/>
                </a:solidFill>
                <a:sym typeface="Symbol" charset="0"/>
              </a:rPr>
              <a:t></a:t>
            </a:r>
            <a:r>
              <a:rPr lang="fr-FR" sz="2400" baseline="30000">
                <a:solidFill>
                  <a:schemeClr val="accent2"/>
                </a:solidFill>
              </a:rPr>
              <a:t>3</a:t>
            </a:r>
            <a:r>
              <a:rPr lang="fr-FR" sz="2400">
                <a:solidFill>
                  <a:schemeClr val="accent2"/>
                </a:solidFill>
              </a:rPr>
              <a:t> </a:t>
            </a:r>
            <a:r>
              <a:rPr lang="fr-FR" sz="2400">
                <a:solidFill>
                  <a:schemeClr val="accent2"/>
                </a:solidFill>
                <a:sym typeface="Symbol" charset="0"/>
              </a:rPr>
              <a:t></a:t>
            </a:r>
            <a:r>
              <a:rPr lang="fr-FR" sz="2400" baseline="30000">
                <a:solidFill>
                  <a:schemeClr val="accent2"/>
                </a:solidFill>
              </a:rPr>
              <a:t>2</a:t>
            </a:r>
            <a:r>
              <a:rPr lang="fr-FR" sz="2400">
                <a:solidFill>
                  <a:schemeClr val="accent2"/>
                </a:solidFill>
              </a:rPr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fr-FR" sz="2400">
              <a:solidFill>
                <a:schemeClr val="accent2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rgbClr val="CC0000"/>
                </a:solidFill>
              </a:rPr>
              <a:t>Critical density</a:t>
            </a:r>
            <a:r>
              <a:rPr lang="fr-FR" sz="2400">
                <a:solidFill>
                  <a:schemeClr val="accent2"/>
                </a:solidFill>
              </a:rPr>
              <a:t> n</a:t>
            </a:r>
            <a:r>
              <a:rPr lang="fr-FR" sz="2400" baseline="-25000">
                <a:solidFill>
                  <a:schemeClr val="accent2"/>
                </a:solidFill>
              </a:rPr>
              <a:t>crit</a:t>
            </a:r>
            <a:r>
              <a:rPr lang="fr-FR" sz="2400">
                <a:solidFill>
                  <a:schemeClr val="accent2"/>
                </a:solidFill>
              </a:rPr>
              <a:t> for which C</a:t>
            </a:r>
            <a:r>
              <a:rPr lang="fr-FR" sz="2400" baseline="-25000">
                <a:solidFill>
                  <a:schemeClr val="accent2"/>
                </a:solidFill>
              </a:rPr>
              <a:t>ul</a:t>
            </a:r>
            <a:r>
              <a:rPr lang="fr-FR" sz="2400">
                <a:solidFill>
                  <a:schemeClr val="accent2"/>
                </a:solidFill>
              </a:rPr>
              <a:t>/A</a:t>
            </a:r>
            <a:r>
              <a:rPr lang="fr-FR" sz="2400" baseline="-25000">
                <a:solidFill>
                  <a:schemeClr val="accent2"/>
                </a:solidFill>
              </a:rPr>
              <a:t>ul</a:t>
            </a:r>
            <a:r>
              <a:rPr lang="fr-FR" sz="2400">
                <a:solidFill>
                  <a:schemeClr val="accent2"/>
                </a:solidFill>
              </a:rPr>
              <a:t> = 1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1"/>
                </a:solidFill>
              </a:rPr>
              <a:t>Molecule	    </a:t>
            </a:r>
            <a:r>
              <a:rPr lang="fr-FR" sz="2400">
                <a:solidFill>
                  <a:schemeClr val="accent2"/>
                </a:solidFill>
              </a:rPr>
              <a:t>CO		NH3	     CS  		HCN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1"/>
                </a:solidFill>
                <a:sym typeface="Symbol" charset="0"/>
              </a:rPr>
              <a:t></a:t>
            </a:r>
            <a:r>
              <a:rPr lang="fr-FR" sz="2400">
                <a:solidFill>
                  <a:schemeClr val="accent1"/>
                </a:solidFill>
              </a:rPr>
              <a:t> (Debye)	    </a:t>
            </a:r>
            <a:r>
              <a:rPr lang="fr-FR" sz="2400">
                <a:solidFill>
                  <a:schemeClr val="accent2"/>
                </a:solidFill>
              </a:rPr>
              <a:t>0.1		1.5	     2.0		3.0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1"/>
                </a:solidFill>
              </a:rPr>
              <a:t>n</a:t>
            </a:r>
            <a:r>
              <a:rPr lang="fr-FR" sz="2400" baseline="-25000">
                <a:solidFill>
                  <a:schemeClr val="accent1"/>
                </a:solidFill>
              </a:rPr>
              <a:t>crit</a:t>
            </a:r>
            <a:r>
              <a:rPr lang="fr-FR" sz="2400">
                <a:solidFill>
                  <a:schemeClr val="accent1"/>
                </a:solidFill>
              </a:rPr>
              <a:t> (cm</a:t>
            </a:r>
            <a:r>
              <a:rPr lang="fr-FR" sz="2400" baseline="30000">
                <a:solidFill>
                  <a:schemeClr val="accent1"/>
                </a:solidFill>
              </a:rPr>
              <a:t>-3</a:t>
            </a:r>
            <a:r>
              <a:rPr lang="fr-FR" sz="2400">
                <a:solidFill>
                  <a:schemeClr val="accent1"/>
                </a:solidFill>
              </a:rPr>
              <a:t>)</a:t>
            </a:r>
            <a:r>
              <a:rPr lang="fr-FR" sz="2400">
                <a:solidFill>
                  <a:schemeClr val="accent2"/>
                </a:solidFill>
              </a:rPr>
              <a:t>	   4E4		1.1E5	    1.1E6	1.6E7</a:t>
            </a:r>
          </a:p>
          <a:p>
            <a:endParaRPr lang="fr-FR" sz="240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65126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8393-C1D0-EC4C-B2C1-80B8EEE4C486}" type="slidenum">
              <a:rPr lang="fr-FR"/>
              <a:pPr/>
              <a:t>11</a:t>
            </a:fld>
            <a:endParaRPr lang="fr-FR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04800" y="762000"/>
            <a:ext cx="8534400" cy="5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>
                <a:solidFill>
                  <a:schemeClr val="accent2"/>
                </a:solidFill>
              </a:rPr>
              <a:t>Various tracers can be used, CO for the wide scale more diffuse and extended medium, the </a:t>
            </a:r>
            <a:r>
              <a:rPr lang="fr-FR">
                <a:solidFill>
                  <a:schemeClr val="accent1"/>
                </a:solidFill>
              </a:rPr>
              <a:t>dense cores by HCN, CS</a:t>
            </a:r>
            <a:r>
              <a:rPr lang="fr-FR">
                <a:solidFill>
                  <a:schemeClr val="accent2"/>
                </a:solidFill>
              </a:rPr>
              <a:t>, etc..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fr-FR">
              <a:solidFill>
                <a:schemeClr val="accent2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>
                <a:solidFill>
                  <a:schemeClr val="accent2"/>
                </a:solidFill>
              </a:rPr>
              <a:t>The CO lines (J=1-0 at 2.6mm, J=2-1 at 1.3mm) are most often </a:t>
            </a:r>
            <a:r>
              <a:rPr lang="fr-FR">
                <a:solidFill>
                  <a:srgbClr val="CC0000"/>
                </a:solidFill>
              </a:rPr>
              <a:t>optically thick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>
                <a:solidFill>
                  <a:schemeClr val="accent2"/>
                </a:solidFill>
              </a:rPr>
              <a:t>At least locally every molecular cloud is optically thick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>
                <a:solidFill>
                  <a:schemeClr val="accent2"/>
                </a:solidFill>
              </a:rPr>
              <a:t>Although the "macroscopic" depth is not realised in general, due to velocity gradients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fr-FR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>
                <a:solidFill>
                  <a:srgbClr val="CC0000"/>
                </a:solidFill>
              </a:rPr>
              <a:t>Relation between CO integrated emission and H</a:t>
            </a:r>
            <a:r>
              <a:rPr lang="fr-FR" baseline="-25000">
                <a:solidFill>
                  <a:srgbClr val="CC0000"/>
                </a:solidFill>
              </a:rPr>
              <a:t>2</a:t>
            </a:r>
            <a:r>
              <a:rPr lang="fr-FR">
                <a:solidFill>
                  <a:srgbClr val="CC0000"/>
                </a:solidFill>
              </a:rPr>
              <a:t> column density?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>
                <a:solidFill>
                  <a:srgbClr val="CC0000"/>
                </a:solidFill>
              </a:rPr>
              <a:t>Is it proportional? How to calibrate?</a:t>
            </a:r>
            <a:endParaRPr lang="fr-FR">
              <a:solidFill>
                <a:srgbClr val="993366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fr-FR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1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7B5-8467-344C-83F2-EF0D62BD3F8A}" type="slidenum">
              <a:rPr lang="fr-FR"/>
              <a:pPr/>
              <a:t>12</a:t>
            </a:fld>
            <a:endParaRPr lang="fr-F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fr-FR" sz="3200">
                <a:solidFill>
                  <a:schemeClr val="accent1"/>
                </a:solidFill>
              </a:rPr>
              <a:t>Conclusion</a:t>
            </a:r>
            <a:endParaRPr lang="fr-FR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7525" y="1641475"/>
            <a:ext cx="847566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accent2"/>
                </a:solidFill>
              </a:rPr>
              <a:t>The H</a:t>
            </a:r>
            <a:r>
              <a:rPr lang="fr-FR" baseline="-25000">
                <a:solidFill>
                  <a:schemeClr val="accent2"/>
                </a:solidFill>
              </a:rPr>
              <a:t>2</a:t>
            </a:r>
            <a:r>
              <a:rPr lang="fr-FR">
                <a:solidFill>
                  <a:schemeClr val="accent2"/>
                </a:solidFill>
              </a:rPr>
              <a:t> molecule is </a:t>
            </a:r>
            <a:r>
              <a:rPr lang="fr-FR">
                <a:solidFill>
                  <a:srgbClr val="CC0000"/>
                </a:solidFill>
              </a:rPr>
              <a:t>invisible</a:t>
            </a:r>
            <a:r>
              <a:rPr lang="fr-FR">
                <a:solidFill>
                  <a:schemeClr val="accent2"/>
                </a:solidFill>
              </a:rPr>
              <a:t>, in cold molecular clouds</a:t>
            </a:r>
          </a:p>
          <a:p>
            <a:r>
              <a:rPr lang="fr-FR">
                <a:solidFill>
                  <a:schemeClr val="accent2"/>
                </a:solidFill>
              </a:rPr>
              <a:t>(the bulk of the mass!)</a:t>
            </a:r>
          </a:p>
          <a:p>
            <a:endParaRPr lang="fr-FR">
              <a:solidFill>
                <a:schemeClr val="accent2"/>
              </a:solidFill>
            </a:endParaRPr>
          </a:p>
          <a:p>
            <a:r>
              <a:rPr lang="fr-FR">
                <a:solidFill>
                  <a:schemeClr val="accent2"/>
                </a:solidFill>
              </a:rPr>
              <a:t>CO is </a:t>
            </a:r>
            <a:r>
              <a:rPr lang="fr-FR">
                <a:solidFill>
                  <a:srgbClr val="CC0000"/>
                </a:solidFill>
              </a:rPr>
              <a:t>not a good tracer</a:t>
            </a:r>
            <a:r>
              <a:rPr lang="fr-FR">
                <a:solidFill>
                  <a:schemeClr val="accent2"/>
                </a:solidFill>
              </a:rPr>
              <a:t>, both because metallicity effect (non -linear,</a:t>
            </a:r>
          </a:p>
          <a:p>
            <a:r>
              <a:rPr lang="fr-FR">
                <a:solidFill>
                  <a:schemeClr val="accent2"/>
                </a:solidFill>
              </a:rPr>
              <a:t>since depending on UV flux, self-shielding, etc.</a:t>
            </a:r>
          </a:p>
          <a:p>
            <a:endParaRPr lang="fr-FR">
              <a:solidFill>
                <a:schemeClr val="accent2"/>
              </a:solidFill>
            </a:endParaRPr>
          </a:p>
          <a:p>
            <a:r>
              <a:rPr lang="fr-FR">
                <a:solidFill>
                  <a:schemeClr val="accent2"/>
                </a:solidFill>
              </a:rPr>
              <a:t>Very important to have other tracers</a:t>
            </a:r>
          </a:p>
          <a:p>
            <a:r>
              <a:rPr lang="fr-FR">
                <a:solidFill>
                  <a:schemeClr val="accent2"/>
                </a:solidFill>
              </a:rPr>
              <a:t>dense core tracers, HCN, HCO+, isotopes..</a:t>
            </a:r>
          </a:p>
          <a:p>
            <a:endParaRPr lang="fr-FR">
              <a:solidFill>
                <a:schemeClr val="accent2"/>
              </a:solidFill>
            </a:endParaRPr>
          </a:p>
          <a:p>
            <a:r>
              <a:rPr lang="fr-FR">
                <a:solidFill>
                  <a:schemeClr val="accent2"/>
                </a:solidFill>
              </a:rPr>
              <a:t>H</a:t>
            </a:r>
            <a:r>
              <a:rPr lang="fr-FR" baseline="-25000">
                <a:solidFill>
                  <a:schemeClr val="accent2"/>
                </a:solidFill>
              </a:rPr>
              <a:t>2   </a:t>
            </a:r>
            <a:r>
              <a:rPr lang="fr-FR">
                <a:solidFill>
                  <a:schemeClr val="accent2"/>
                </a:solidFill>
              </a:rPr>
              <a:t>pure </a:t>
            </a:r>
            <a:r>
              <a:rPr lang="fr-FR">
                <a:solidFill>
                  <a:srgbClr val="CC0000"/>
                </a:solidFill>
              </a:rPr>
              <a:t>rotational</a:t>
            </a:r>
            <a:r>
              <a:rPr lang="fr-FR">
                <a:solidFill>
                  <a:schemeClr val="accent2"/>
                </a:solidFill>
              </a:rPr>
              <a:t> lines, also a tracer of the "warm" H</a:t>
            </a:r>
            <a:r>
              <a:rPr lang="fr-FR" baseline="-25000">
                <a:solidFill>
                  <a:schemeClr val="accent2"/>
                </a:solidFill>
              </a:rPr>
              <a:t>2</a:t>
            </a:r>
            <a:r>
              <a:rPr lang="fr-FR">
                <a:solidFill>
                  <a:schemeClr val="accent2"/>
                </a:solidFill>
              </a:rPr>
              <a:t>, always</a:t>
            </a:r>
          </a:p>
          <a:p>
            <a:r>
              <a:rPr lang="fr-FR">
                <a:solidFill>
                  <a:schemeClr val="accent2"/>
                </a:solidFill>
              </a:rPr>
              <a:t>present when cold H</a:t>
            </a:r>
            <a:r>
              <a:rPr lang="fr-FR" baseline="-25000">
                <a:solidFill>
                  <a:schemeClr val="accent2"/>
                </a:solidFill>
              </a:rPr>
              <a:t>2</a:t>
            </a:r>
            <a:r>
              <a:rPr lang="fr-FR">
                <a:solidFill>
                  <a:schemeClr val="accent2"/>
                </a:solidFill>
              </a:rPr>
              <a:t> is there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53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FAB1-676C-2B40-9C4B-BBF2A6FD56C6}" type="slidenum">
              <a:rPr lang="fr-FR"/>
              <a:pPr/>
              <a:t>2</a:t>
            </a:fld>
            <a:endParaRPr lang="fr-FR"/>
          </a:p>
        </p:txBody>
      </p:sp>
      <p:pic>
        <p:nvPicPr>
          <p:cNvPr id="26626" name="Picture 2050" descr="C:\Mes documents\Talks\pot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28600"/>
            <a:ext cx="48641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Text Box 2051"/>
          <p:cNvSpPr txBox="1">
            <a:spLocks noChangeArrowheads="1"/>
          </p:cNvSpPr>
          <p:nvPr/>
        </p:nvSpPr>
        <p:spPr bwMode="auto">
          <a:xfrm>
            <a:off x="0" y="6019800"/>
            <a:ext cx="877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Potential curves involved in the Lyman and Werner bands (Roueff 00)</a:t>
            </a:r>
          </a:p>
        </p:txBody>
      </p:sp>
    </p:spTree>
    <p:extLst>
      <p:ext uri="{BB962C8B-B14F-4D97-AF65-F5344CB8AC3E}">
        <p14:creationId xmlns:p14="http://schemas.microsoft.com/office/powerpoint/2010/main" val="106520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D2D4-39AD-4E41-9263-F8D8C462B554}" type="slidenum">
              <a:rPr lang="fr-FR"/>
              <a:pPr/>
              <a:t>3</a:t>
            </a:fld>
            <a:endParaRPr lang="fr-F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</a:rPr>
              <a:t>The H</a:t>
            </a:r>
            <a:r>
              <a:rPr lang="fr-FR" baseline="-25000">
                <a:solidFill>
                  <a:schemeClr val="accent1"/>
                </a:solidFill>
              </a:rPr>
              <a:t>2</a:t>
            </a:r>
            <a:r>
              <a:rPr lang="fr-FR">
                <a:solidFill>
                  <a:schemeClr val="accent1"/>
                </a:solidFill>
              </a:rPr>
              <a:t> molecule</a:t>
            </a: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4724400" cy="4495800"/>
          </a:xfrm>
        </p:spPr>
        <p:txBody>
          <a:bodyPr/>
          <a:lstStyle/>
          <a:p>
            <a:r>
              <a:rPr lang="fr-FR" sz="2400">
                <a:solidFill>
                  <a:schemeClr val="accent2"/>
                </a:solidFill>
              </a:rPr>
              <a:t>Symmetrical, </a:t>
            </a:r>
            <a:r>
              <a:rPr lang="fr-FR" sz="2400">
                <a:solidFill>
                  <a:srgbClr val="CC0000"/>
                </a:solidFill>
              </a:rPr>
              <a:t>no dipole</a:t>
            </a:r>
          </a:p>
          <a:p>
            <a:r>
              <a:rPr lang="fr-FR" sz="2400">
                <a:solidFill>
                  <a:schemeClr val="accent2"/>
                </a:solidFill>
              </a:rPr>
              <a:t>Quadrupolar transitions ΔJ = </a:t>
            </a:r>
            <a:r>
              <a:rPr lang="fr-FR" sz="2400" u="sng">
                <a:solidFill>
                  <a:schemeClr val="accent2"/>
                </a:solidFill>
              </a:rPr>
              <a:t>+</a:t>
            </a:r>
            <a:r>
              <a:rPr lang="fr-FR" sz="2400">
                <a:solidFill>
                  <a:schemeClr val="accent2"/>
                </a:solidFill>
              </a:rPr>
              <a:t>2</a:t>
            </a:r>
          </a:p>
          <a:p>
            <a:endParaRPr lang="fr-FR" sz="2400">
              <a:solidFill>
                <a:schemeClr val="accent2"/>
              </a:solidFill>
            </a:endParaRPr>
          </a:p>
          <a:p>
            <a:r>
              <a:rPr lang="fr-FR" sz="2400">
                <a:solidFill>
                  <a:srgbClr val="CC0000"/>
                </a:solidFill>
              </a:rPr>
              <a:t>Light</a:t>
            </a:r>
            <a:r>
              <a:rPr lang="fr-FR" sz="2400">
                <a:solidFill>
                  <a:schemeClr val="accent2"/>
                </a:solidFill>
              </a:rPr>
              <a:t> molecule =&gt; low inertial moment and high energy levels</a:t>
            </a:r>
          </a:p>
          <a:p>
            <a:endParaRPr lang="fr-FR" sz="2400">
              <a:solidFill>
                <a:schemeClr val="accent2"/>
              </a:solidFill>
            </a:endParaRPr>
          </a:p>
          <a:p>
            <a:r>
              <a:rPr lang="fr-FR" sz="2400">
                <a:solidFill>
                  <a:srgbClr val="CC0000"/>
                </a:solidFill>
              </a:rPr>
              <a:t>Para </a:t>
            </a:r>
            <a:r>
              <a:rPr lang="fr-FR" sz="2400">
                <a:solidFill>
                  <a:schemeClr val="accent2"/>
                </a:solidFill>
              </a:rPr>
              <a:t>(even J) and </a:t>
            </a:r>
            <a:r>
              <a:rPr lang="fr-FR" sz="2400">
                <a:solidFill>
                  <a:srgbClr val="CC0000"/>
                </a:solidFill>
              </a:rPr>
              <a:t>ortho </a:t>
            </a:r>
            <a:r>
              <a:rPr lang="fr-FR" sz="2400">
                <a:solidFill>
                  <a:schemeClr val="accent2"/>
                </a:solidFill>
              </a:rPr>
              <a:t>(odd J) molecules (behave as two different species)</a:t>
            </a:r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6148" name="Picture 4" descr="C:\Mes documents\Talks\niv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925763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3991" y="6277017"/>
            <a:ext cx="546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got </a:t>
            </a:r>
            <a:r>
              <a:rPr lang="en-US" smtClean="0"/>
              <a:t>this presentation from </a:t>
            </a:r>
            <a:r>
              <a:rPr lang="en-US" dirty="0" smtClean="0"/>
              <a:t>UCB site (cannot relocate it!)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6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3321-8AAA-3743-B705-0DF766557FBA}" type="slidenum">
              <a:rPr lang="fr-FR"/>
              <a:pPr/>
              <a:t>4</a:t>
            </a:fld>
            <a:endParaRPr lang="fr-FR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46125" y="228600"/>
            <a:ext cx="8016875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>
                <a:solidFill>
                  <a:schemeClr val="accent2"/>
                </a:solidFill>
              </a:rPr>
              <a:t>H</a:t>
            </a:r>
            <a:r>
              <a:rPr lang="fr-FR" baseline="-25000">
                <a:solidFill>
                  <a:schemeClr val="accent2"/>
                </a:solidFill>
              </a:rPr>
              <a:t>2</a:t>
            </a:r>
            <a:r>
              <a:rPr lang="fr-FR">
                <a:solidFill>
                  <a:schemeClr val="accent2"/>
                </a:solidFill>
              </a:rPr>
              <a:t> is the most stable form of hydrogen at low T</a:t>
            </a:r>
          </a:p>
          <a:p>
            <a:r>
              <a:rPr lang="fr-FR">
                <a:solidFill>
                  <a:schemeClr val="accent2"/>
                </a:solidFill>
              </a:rPr>
              <a:t>dominant in planetary atmospheres?</a:t>
            </a:r>
          </a:p>
          <a:p>
            <a:endParaRPr lang="fr-FR">
              <a:solidFill>
                <a:schemeClr val="accent2"/>
              </a:solidFill>
            </a:endParaRPr>
          </a:p>
          <a:p>
            <a:r>
              <a:rPr lang="fr-FR">
                <a:solidFill>
                  <a:srgbClr val="CC0000"/>
                </a:solidFill>
              </a:rPr>
              <a:t>Formation:</a:t>
            </a:r>
            <a:r>
              <a:rPr lang="fr-FR">
                <a:solidFill>
                  <a:schemeClr val="accent2"/>
                </a:solidFill>
              </a:rPr>
              <a:t> on dust grains at 10K</a:t>
            </a:r>
          </a:p>
          <a:p>
            <a:r>
              <a:rPr lang="fr-FR">
                <a:solidFill>
                  <a:schemeClr val="accent2"/>
                </a:solidFill>
              </a:rPr>
              <a:t>However formation still possible in primordial gas</a:t>
            </a:r>
          </a:p>
          <a:p>
            <a:r>
              <a:rPr lang="fr-FR">
                <a:solidFill>
                  <a:schemeClr val="accent2"/>
                </a:solidFill>
              </a:rPr>
              <a:t>(H + H</a:t>
            </a:r>
            <a:r>
              <a:rPr lang="fr-FR" baseline="30000">
                <a:solidFill>
                  <a:schemeClr val="accent2"/>
                </a:solidFill>
              </a:rPr>
              <a:t>- </a:t>
            </a:r>
            <a:r>
              <a:rPr lang="fr-FR">
                <a:solidFill>
                  <a:schemeClr val="accent2"/>
                </a:solidFill>
              </a:rPr>
              <a:t>Palla et al 1983)</a:t>
            </a:r>
          </a:p>
          <a:p>
            <a:endParaRPr lang="fr-FR">
              <a:solidFill>
                <a:schemeClr val="accent2"/>
              </a:solidFill>
            </a:endParaRPr>
          </a:p>
          <a:p>
            <a:r>
              <a:rPr lang="fr-FR">
                <a:solidFill>
                  <a:srgbClr val="CC0000"/>
                </a:solidFill>
              </a:rPr>
              <a:t>Destruction:</a:t>
            </a:r>
            <a:r>
              <a:rPr lang="fr-FR">
                <a:solidFill>
                  <a:schemeClr val="accent2"/>
                </a:solidFill>
              </a:rPr>
              <a:t> through UV photons (Ly band)</a:t>
            </a:r>
          </a:p>
          <a:p>
            <a:r>
              <a:rPr lang="fr-FR">
                <a:solidFill>
                  <a:schemeClr val="accent2"/>
                </a:solidFill>
              </a:rPr>
              <a:t>Shielded by HI, since the photodissociation continuum starts at </a:t>
            </a:r>
          </a:p>
          <a:p>
            <a:r>
              <a:rPr lang="fr-FR">
                <a:solidFill>
                  <a:schemeClr val="accent2"/>
                </a:solidFill>
              </a:rPr>
              <a:t>14.7eV, and photo-ionization at 15.6 eV</a:t>
            </a:r>
          </a:p>
          <a:p>
            <a:r>
              <a:rPr lang="fr-FR">
                <a:solidFill>
                  <a:schemeClr val="accent2"/>
                </a:solidFill>
              </a:rPr>
              <a:t>(HI ionization at 13.6 eV)</a:t>
            </a:r>
          </a:p>
          <a:p>
            <a:endParaRPr lang="fr-FR">
              <a:solidFill>
                <a:schemeClr val="accent2"/>
              </a:solidFill>
            </a:endParaRPr>
          </a:p>
          <a:p>
            <a:r>
              <a:rPr lang="fr-FR">
                <a:solidFill>
                  <a:schemeClr val="accent1"/>
                </a:solidFill>
              </a:rPr>
              <a:t>Self-shielding</a:t>
            </a:r>
            <a:r>
              <a:rPr lang="fr-FR">
                <a:solidFill>
                  <a:schemeClr val="accent2"/>
                </a:solidFill>
              </a:rPr>
              <a:t> from low column densities</a:t>
            </a:r>
          </a:p>
          <a:p>
            <a:r>
              <a:rPr lang="fr-FR">
                <a:solidFill>
                  <a:schemeClr val="accent2"/>
                </a:solidFill>
              </a:rPr>
              <a:t>10</a:t>
            </a:r>
            <a:r>
              <a:rPr lang="fr-FR" baseline="30000">
                <a:solidFill>
                  <a:schemeClr val="accent2"/>
                </a:solidFill>
              </a:rPr>
              <a:t>20</a:t>
            </a:r>
            <a:r>
              <a:rPr lang="fr-FR">
                <a:solidFill>
                  <a:schemeClr val="accent2"/>
                </a:solidFill>
              </a:rPr>
              <a:t> cm</a:t>
            </a:r>
            <a:r>
              <a:rPr lang="fr-FR" baseline="30000">
                <a:solidFill>
                  <a:schemeClr val="accent2"/>
                </a:solidFill>
              </a:rPr>
              <a:t>-2</a:t>
            </a:r>
            <a:r>
              <a:rPr lang="fr-FR">
                <a:solidFill>
                  <a:schemeClr val="accent2"/>
                </a:solidFill>
              </a:rPr>
              <a:t> in standard UV field</a:t>
            </a:r>
          </a:p>
          <a:p>
            <a:endParaRPr lang="fr-FR">
              <a:solidFill>
                <a:schemeClr val="accent2"/>
              </a:solidFill>
            </a:endParaRPr>
          </a:p>
          <a:p>
            <a:r>
              <a:rPr lang="fr-FR">
                <a:solidFill>
                  <a:schemeClr val="accent2"/>
                </a:solidFill>
              </a:rPr>
              <a:t>H</a:t>
            </a:r>
            <a:r>
              <a:rPr lang="fr-FR" baseline="-25000">
                <a:solidFill>
                  <a:schemeClr val="accent2"/>
                </a:solidFill>
              </a:rPr>
              <a:t>2</a:t>
            </a:r>
            <a:r>
              <a:rPr lang="fr-FR">
                <a:solidFill>
                  <a:schemeClr val="accent2"/>
                </a:solidFill>
              </a:rPr>
              <a:t> will be present, while other molecules such as CO </a:t>
            </a:r>
          </a:p>
          <a:p>
            <a:r>
              <a:rPr lang="fr-FR">
                <a:solidFill>
                  <a:schemeClr val="accent2"/>
                </a:solidFill>
              </a:rPr>
              <a:t>would be already photo-dissociated</a:t>
            </a:r>
          </a:p>
        </p:txBody>
      </p:sp>
    </p:spTree>
    <p:extLst>
      <p:ext uri="{BB962C8B-B14F-4D97-AF65-F5344CB8AC3E}">
        <p14:creationId xmlns:p14="http://schemas.microsoft.com/office/powerpoint/2010/main" val="116683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1334-FCC4-4D46-B638-00B051CAB0BD}" type="slidenum">
              <a:rPr lang="fr-FR"/>
              <a:pPr/>
              <a:t>5</a:t>
            </a:fld>
            <a:endParaRPr lang="fr-F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</a:rPr>
              <a:t>Infrared Lines of H</a:t>
            </a:r>
            <a:r>
              <a:rPr lang="fr-FR" baseline="-25000">
                <a:solidFill>
                  <a:schemeClr val="accent1"/>
                </a:solidFill>
              </a:rPr>
              <a:t>2</a:t>
            </a:r>
            <a:endParaRPr lang="fr-F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876800"/>
          </a:xfrm>
        </p:spPr>
        <p:txBody>
          <a:bodyPr/>
          <a:lstStyle/>
          <a:p>
            <a:r>
              <a:rPr lang="fr-FR" sz="2800">
                <a:solidFill>
                  <a:schemeClr val="accent2"/>
                </a:solidFill>
              </a:rPr>
              <a:t>Ground state, with ISO </a:t>
            </a:r>
            <a:r>
              <a:rPr lang="fr-FR" sz="2800">
                <a:solidFill>
                  <a:srgbClr val="CC0000"/>
                </a:solidFill>
              </a:rPr>
              <a:t>(28, 17, 12, 9μ)</a:t>
            </a:r>
          </a:p>
          <a:p>
            <a:r>
              <a:rPr lang="fr-FR" sz="2800">
                <a:solidFill>
                  <a:schemeClr val="accent2"/>
                </a:solidFill>
              </a:rPr>
              <a:t>S(0), S(1), S(2), S(3)</a:t>
            </a:r>
          </a:p>
          <a:p>
            <a:r>
              <a:rPr lang="fr-FR" sz="2800">
                <a:solidFill>
                  <a:schemeClr val="accent2"/>
                </a:solidFill>
              </a:rPr>
              <a:t>From the ground, 2.2 μ, v=1-0  S(1)</a:t>
            </a:r>
          </a:p>
          <a:p>
            <a:endParaRPr lang="fr-FR" sz="2800">
              <a:solidFill>
                <a:schemeClr val="accent2"/>
              </a:solidFill>
            </a:endParaRPr>
          </a:p>
          <a:p>
            <a:r>
              <a:rPr lang="fr-FR" sz="2800">
                <a:solidFill>
                  <a:schemeClr val="accent2"/>
                </a:solidFill>
              </a:rPr>
              <a:t>excitation by </a:t>
            </a:r>
            <a:r>
              <a:rPr lang="fr-FR" sz="2800">
                <a:solidFill>
                  <a:srgbClr val="CC0000"/>
                </a:solidFill>
              </a:rPr>
              <a:t>shocks</a:t>
            </a:r>
            <a:r>
              <a:rPr lang="fr-FR" sz="2800">
                <a:solidFill>
                  <a:schemeClr val="accent2"/>
                </a:solidFill>
              </a:rPr>
              <a:t>, SN, outflows</a:t>
            </a:r>
          </a:p>
          <a:p>
            <a:r>
              <a:rPr lang="fr-FR" sz="2800">
                <a:solidFill>
                  <a:schemeClr val="accent2"/>
                </a:solidFill>
              </a:rPr>
              <a:t>or </a:t>
            </a:r>
            <a:r>
              <a:rPr lang="fr-FR" sz="2800">
                <a:solidFill>
                  <a:srgbClr val="CC0000"/>
                </a:solidFill>
              </a:rPr>
              <a:t>UV-pumping</a:t>
            </a:r>
            <a:r>
              <a:rPr lang="fr-FR" sz="2800">
                <a:solidFill>
                  <a:schemeClr val="accent2"/>
                </a:solidFill>
              </a:rPr>
              <a:t> in starbursts, X-ray, AGN</a:t>
            </a:r>
          </a:p>
          <a:p>
            <a:r>
              <a:rPr lang="fr-FR" sz="2800">
                <a:solidFill>
                  <a:schemeClr val="accent2"/>
                </a:solidFill>
              </a:rPr>
              <a:t>require T &gt; 2000K, nH</a:t>
            </a:r>
            <a:r>
              <a:rPr lang="fr-FR" sz="2800" baseline="-25000">
                <a:solidFill>
                  <a:schemeClr val="accent2"/>
                </a:solidFill>
              </a:rPr>
              <a:t>2</a:t>
            </a:r>
            <a:r>
              <a:rPr lang="fr-FR" sz="2800">
                <a:solidFill>
                  <a:schemeClr val="accent2"/>
                </a:solidFill>
              </a:rPr>
              <a:t> &gt; 10</a:t>
            </a:r>
            <a:r>
              <a:rPr lang="fr-FR" sz="2800" baseline="30000">
                <a:solidFill>
                  <a:schemeClr val="accent2"/>
                </a:solidFill>
              </a:rPr>
              <a:t>4</a:t>
            </a:r>
            <a:r>
              <a:rPr lang="fr-FR" sz="2800">
                <a:solidFill>
                  <a:schemeClr val="accent2"/>
                </a:solidFill>
              </a:rPr>
              <a:t>cm</a:t>
            </a:r>
            <a:r>
              <a:rPr lang="fr-FR" sz="2800" baseline="30000">
                <a:solidFill>
                  <a:schemeClr val="accent2"/>
                </a:solidFill>
              </a:rPr>
              <a:t>-3</a:t>
            </a:r>
            <a:endParaRPr lang="fr-FR" sz="2800">
              <a:solidFill>
                <a:schemeClr val="accent2"/>
              </a:solidFill>
            </a:endParaRPr>
          </a:p>
          <a:p>
            <a:r>
              <a:rPr lang="fr-FR" sz="2800">
                <a:solidFill>
                  <a:schemeClr val="accent2"/>
                </a:solidFill>
              </a:rPr>
              <a:t>exceptional merger </a:t>
            </a:r>
            <a:r>
              <a:rPr lang="fr-FR" sz="2800">
                <a:solidFill>
                  <a:schemeClr val="accent1"/>
                </a:solidFill>
              </a:rPr>
              <a:t>N6240</a:t>
            </a:r>
            <a:r>
              <a:rPr lang="fr-FR" sz="2800">
                <a:solidFill>
                  <a:schemeClr val="accent2"/>
                </a:solidFill>
              </a:rPr>
              <a:t>: 0.01% of L in the 2.2 μ line (all vib lines 0.1%?)</a:t>
            </a:r>
          </a:p>
        </p:txBody>
      </p:sp>
    </p:spTree>
    <p:extLst>
      <p:ext uri="{BB962C8B-B14F-4D97-AF65-F5344CB8AC3E}">
        <p14:creationId xmlns:p14="http://schemas.microsoft.com/office/powerpoint/2010/main" val="163867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D199-DFC2-A141-81AA-0A75686065E8}" type="slidenum">
              <a:rPr lang="fr-FR"/>
              <a:pPr/>
              <a:t>6</a:t>
            </a:fld>
            <a:endParaRPr lang="fr-FR"/>
          </a:p>
        </p:txBody>
      </p:sp>
      <p:pic>
        <p:nvPicPr>
          <p:cNvPr id="39939" name="Picture 3" descr="C:\Mes documents\Talks\ic443_h2_gatle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1763"/>
            <a:ext cx="8229600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13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4F5B-8A71-5741-B0DA-6914A00C2993}" type="slidenum">
              <a:rPr lang="fr-FR"/>
              <a:pPr/>
              <a:t>7</a:t>
            </a:fld>
            <a:endParaRPr lang="fr-FR"/>
          </a:p>
        </p:txBody>
      </p:sp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20000" cy="762000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</a:rPr>
              <a:t>UV Lines of H</a:t>
            </a:r>
            <a:r>
              <a:rPr lang="fr-FR" baseline="-25000">
                <a:solidFill>
                  <a:schemeClr val="accent1"/>
                </a:solidFill>
              </a:rPr>
              <a:t>2</a:t>
            </a:r>
            <a:endParaRPr lang="fr-FR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5105400"/>
          </a:xfrm>
        </p:spPr>
        <p:txBody>
          <a:bodyPr/>
          <a:lstStyle/>
          <a:p>
            <a:r>
              <a:rPr lang="fr-FR" sz="2400">
                <a:solidFill>
                  <a:schemeClr val="accent2"/>
                </a:solidFill>
              </a:rPr>
              <a:t>Absorption lines with </a:t>
            </a:r>
            <a:r>
              <a:rPr lang="fr-FR" sz="2400">
                <a:solidFill>
                  <a:srgbClr val="CC0000"/>
                </a:solidFill>
              </a:rPr>
              <a:t>FUSE</a:t>
            </a:r>
          </a:p>
          <a:p>
            <a:r>
              <a:rPr lang="fr-FR" sz="2400">
                <a:solidFill>
                  <a:schemeClr val="accent2"/>
                </a:solidFill>
              </a:rPr>
              <a:t>Very sensitive technique, down to column densities of NH</a:t>
            </a:r>
            <a:r>
              <a:rPr lang="fr-FR" sz="2400" baseline="-25000">
                <a:solidFill>
                  <a:schemeClr val="accent2"/>
                </a:solidFill>
              </a:rPr>
              <a:t>2</a:t>
            </a:r>
            <a:r>
              <a:rPr lang="fr-FR" sz="2400">
                <a:solidFill>
                  <a:schemeClr val="accent2"/>
                </a:solidFill>
              </a:rPr>
              <a:t>  10</a:t>
            </a:r>
            <a:r>
              <a:rPr lang="fr-FR" sz="2400" baseline="30000">
                <a:solidFill>
                  <a:schemeClr val="accent2"/>
                </a:solidFill>
              </a:rPr>
              <a:t>14</a:t>
            </a:r>
            <a:r>
              <a:rPr lang="fr-FR" sz="2400">
                <a:solidFill>
                  <a:schemeClr val="accent2"/>
                </a:solidFill>
              </a:rPr>
              <a:t> cm-2</a:t>
            </a:r>
          </a:p>
          <a:p>
            <a:endParaRPr lang="fr-FR" sz="2400">
              <a:solidFill>
                <a:schemeClr val="accent2"/>
              </a:solidFill>
            </a:endParaRPr>
          </a:p>
          <a:p>
            <a:r>
              <a:rPr lang="fr-FR" sz="2400">
                <a:solidFill>
                  <a:srgbClr val="CC0000"/>
                </a:solidFill>
              </a:rPr>
              <a:t>Ubiquitous H</a:t>
            </a:r>
            <a:r>
              <a:rPr lang="fr-FR" sz="2400" baseline="-25000">
                <a:solidFill>
                  <a:srgbClr val="CC0000"/>
                </a:solidFill>
              </a:rPr>
              <a:t>2</a:t>
            </a:r>
            <a:r>
              <a:rPr lang="fr-FR" sz="2400">
                <a:solidFill>
                  <a:schemeClr val="accent2"/>
                </a:solidFill>
              </a:rPr>
              <a:t> in our Galaxy (Shull et al 2000, Rachford et al 2001) translucent or diffuse clouds</a:t>
            </a:r>
          </a:p>
          <a:p>
            <a:endParaRPr lang="fr-FR" sz="2400">
              <a:solidFill>
                <a:schemeClr val="accent2"/>
              </a:solidFill>
            </a:endParaRPr>
          </a:p>
          <a:p>
            <a:r>
              <a:rPr lang="fr-FR" sz="2400">
                <a:solidFill>
                  <a:schemeClr val="accent2"/>
                </a:solidFill>
              </a:rPr>
              <a:t>Absorption in LMC/SMC reduced H</a:t>
            </a:r>
            <a:r>
              <a:rPr lang="fr-FR" sz="2400" baseline="-25000">
                <a:solidFill>
                  <a:schemeClr val="accent2"/>
                </a:solidFill>
              </a:rPr>
              <a:t>2</a:t>
            </a:r>
            <a:r>
              <a:rPr lang="fr-FR" sz="2400">
                <a:solidFill>
                  <a:schemeClr val="accent2"/>
                </a:solidFill>
              </a:rPr>
              <a:t> abundances, high UV field (Tumlinson et al 2002)</a:t>
            </a:r>
          </a:p>
          <a:p>
            <a:endParaRPr lang="fr-FR" sz="2400">
              <a:solidFill>
                <a:schemeClr val="accent2"/>
              </a:solidFill>
            </a:endParaRPr>
          </a:p>
          <a:p>
            <a:r>
              <a:rPr lang="fr-FR" sz="2400">
                <a:solidFill>
                  <a:schemeClr val="accent1"/>
                </a:solidFill>
              </a:rPr>
              <a:t>High Velocity Clouds</a:t>
            </a:r>
            <a:r>
              <a:rPr lang="fr-FR" sz="2400">
                <a:solidFill>
                  <a:schemeClr val="accent2"/>
                </a:solidFill>
              </a:rPr>
              <a:t> detected (Richter et al 2001)</a:t>
            </a:r>
          </a:p>
        </p:txBody>
      </p:sp>
    </p:spTree>
    <p:extLst>
      <p:ext uri="{BB962C8B-B14F-4D97-AF65-F5344CB8AC3E}">
        <p14:creationId xmlns:p14="http://schemas.microsoft.com/office/powerpoint/2010/main" val="135689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3F28-3739-2B44-BDDF-0842CA30B29A}" type="slidenum">
              <a:rPr lang="fr-FR"/>
              <a:pPr/>
              <a:t>8</a:t>
            </a:fld>
            <a:endParaRPr lang="fr-FR"/>
          </a:p>
        </p:txBody>
      </p:sp>
      <p:pic>
        <p:nvPicPr>
          <p:cNvPr id="30722" name="Picture 1026" descr="C:\Mes documents\Talks\tum02_f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"/>
            <a:ext cx="65786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228600" y="5791200"/>
            <a:ext cx="8213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FUSE Spectrum of the LMC star  Sk-67-166 (Tumlinson et al 02)</a:t>
            </a:r>
          </a:p>
          <a:p>
            <a:r>
              <a:rPr lang="fr-FR"/>
              <a:t>                  NH</a:t>
            </a:r>
            <a:r>
              <a:rPr lang="fr-FR" baseline="-25000"/>
              <a:t>2</a:t>
            </a:r>
            <a:r>
              <a:rPr lang="fr-FR"/>
              <a:t> = 5.5 10</a:t>
            </a:r>
            <a:r>
              <a:rPr lang="fr-FR" baseline="30000"/>
              <a:t>15</a:t>
            </a:r>
            <a:r>
              <a:rPr lang="fr-FR"/>
              <a:t>cm</a:t>
            </a:r>
            <a:r>
              <a:rPr lang="fr-FR" baseline="30000"/>
              <a:t>-2</a:t>
            </a:r>
            <a:endParaRPr lang="fr-FR"/>
          </a:p>
        </p:txBody>
      </p:sp>
      <p:sp>
        <p:nvSpPr>
          <p:cNvPr id="30724" name="Text Box 1028"/>
          <p:cNvSpPr txBox="1">
            <a:spLocks noChangeArrowheads="1"/>
          </p:cNvSpPr>
          <p:nvPr/>
        </p:nvSpPr>
        <p:spPr bwMode="auto">
          <a:xfrm>
            <a:off x="5699125" y="4994275"/>
            <a:ext cx="100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/>
              <a:t>Ly 4-0</a:t>
            </a:r>
          </a:p>
        </p:txBody>
      </p:sp>
    </p:spTree>
    <p:extLst>
      <p:ext uri="{BB962C8B-B14F-4D97-AF65-F5344CB8AC3E}">
        <p14:creationId xmlns:p14="http://schemas.microsoft.com/office/powerpoint/2010/main" val="135863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E367-7ACB-814E-9CB0-36485E3A3834}" type="slidenum">
              <a:rPr lang="fr-FR"/>
              <a:pPr/>
              <a:t>9</a:t>
            </a:fld>
            <a:endParaRPr lang="fr-F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524000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</a:rPr>
              <a:t>The CO Tracer</a:t>
            </a: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In galaxies, H</a:t>
            </a:r>
            <a:r>
              <a:rPr lang="fr-FR" sz="2400" baseline="-25000">
                <a:solidFill>
                  <a:schemeClr val="accent2"/>
                </a:solidFill>
              </a:rPr>
              <a:t>2</a:t>
            </a:r>
            <a:r>
              <a:rPr lang="fr-FR" sz="2400">
                <a:solidFill>
                  <a:schemeClr val="accent2"/>
                </a:solidFill>
              </a:rPr>
              <a:t> is traced by the CO rotational lines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CO/H</a:t>
            </a:r>
            <a:r>
              <a:rPr lang="fr-FR" sz="2400" baseline="-25000">
                <a:solidFill>
                  <a:schemeClr val="accent2"/>
                </a:solidFill>
              </a:rPr>
              <a:t>2</a:t>
            </a:r>
            <a:r>
              <a:rPr lang="fr-FR" sz="2400">
                <a:solidFill>
                  <a:schemeClr val="accent2"/>
                </a:solidFill>
              </a:rPr>
              <a:t> ~10</a:t>
            </a:r>
            <a:r>
              <a:rPr lang="fr-FR" sz="2400" baseline="30000">
                <a:solidFill>
                  <a:schemeClr val="accent2"/>
                </a:solidFill>
              </a:rPr>
              <a:t>-5</a:t>
            </a:r>
            <a:r>
              <a:rPr lang="fr-FR" sz="240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CO are excited by </a:t>
            </a:r>
            <a:r>
              <a:rPr lang="fr-FR" sz="2400">
                <a:solidFill>
                  <a:srgbClr val="CC0000"/>
                </a:solidFill>
              </a:rPr>
              <a:t>collision with H</a:t>
            </a:r>
            <a:r>
              <a:rPr lang="fr-FR" sz="2400" baseline="-25000">
                <a:solidFill>
                  <a:srgbClr val="CC0000"/>
                </a:solidFill>
              </a:rPr>
              <a:t>2</a:t>
            </a:r>
            <a:endParaRPr lang="fr-FR" sz="2400">
              <a:solidFill>
                <a:srgbClr val="CC000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The dipole moment of CO is relatively weak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 </a:t>
            </a:r>
            <a:r>
              <a:rPr lang="fr-FR" sz="2400">
                <a:solidFill>
                  <a:srgbClr val="CC0000"/>
                </a:solidFill>
                <a:sym typeface="Symbol" charset="0"/>
              </a:rPr>
              <a:t></a:t>
            </a:r>
            <a:r>
              <a:rPr lang="fr-FR" sz="2400">
                <a:solidFill>
                  <a:srgbClr val="CC0000"/>
                </a:solidFill>
              </a:rPr>
              <a:t> ~0.1 Debye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fr-FR" sz="2400">
              <a:solidFill>
                <a:schemeClr val="accent2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Spontaneous de-excitation rate A</a:t>
            </a:r>
            <a:r>
              <a:rPr lang="fr-FR" sz="2400" baseline="-25000">
                <a:solidFill>
                  <a:schemeClr val="accent2"/>
                </a:solidFill>
              </a:rPr>
              <a:t>ul</a:t>
            </a:r>
            <a:r>
              <a:rPr lang="fr-FR" sz="2400">
                <a:solidFill>
                  <a:schemeClr val="accent2"/>
                </a:solidFill>
              </a:rPr>
              <a:t> </a:t>
            </a:r>
            <a:r>
              <a:rPr lang="fr-FR" sz="2400">
                <a:solidFill>
                  <a:schemeClr val="accent2"/>
                </a:solidFill>
                <a:sym typeface="Symbol" charset="0"/>
              </a:rPr>
              <a:t></a:t>
            </a:r>
            <a:r>
              <a:rPr lang="fr-FR" sz="2400">
                <a:solidFill>
                  <a:schemeClr val="accent2"/>
                </a:solidFill>
              </a:rPr>
              <a:t>  </a:t>
            </a:r>
            <a:r>
              <a:rPr lang="fr-FR" sz="2400">
                <a:solidFill>
                  <a:schemeClr val="accent2"/>
                </a:solidFill>
                <a:sym typeface="Symbol" charset="0"/>
              </a:rPr>
              <a:t></a:t>
            </a:r>
            <a:r>
              <a:rPr lang="fr-FR" sz="2400" baseline="30000">
                <a:solidFill>
                  <a:schemeClr val="accent2"/>
                </a:solidFill>
              </a:rPr>
              <a:t>2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fr-FR" sz="2400">
                <a:solidFill>
                  <a:schemeClr val="accent2"/>
                </a:solidFill>
              </a:rPr>
              <a:t>A</a:t>
            </a:r>
            <a:r>
              <a:rPr lang="fr-FR" sz="2400" baseline="-25000">
                <a:solidFill>
                  <a:schemeClr val="accent2"/>
                </a:solidFill>
              </a:rPr>
              <a:t>ul</a:t>
            </a:r>
            <a:r>
              <a:rPr lang="fr-FR" sz="2400">
                <a:solidFill>
                  <a:schemeClr val="accent2"/>
                </a:solidFill>
              </a:rPr>
              <a:t> is low, molecules remain excited in low-density region  about 300 cm</a:t>
            </a:r>
            <a:r>
              <a:rPr lang="fr-FR" sz="2400" baseline="30000">
                <a:solidFill>
                  <a:schemeClr val="accent2"/>
                </a:solidFill>
              </a:rPr>
              <a:t>-3</a:t>
            </a:r>
            <a:endParaRPr lang="fr-FR" sz="2000">
              <a:solidFill>
                <a:schemeClr val="accent2"/>
              </a:solidFill>
            </a:endParaRPr>
          </a:p>
          <a:p>
            <a:endParaRPr lang="fr-FR" sz="2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703</Words>
  <Application>Microsoft Macintosh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H2 and other molecules</vt:lpstr>
      <vt:lpstr>PowerPoint Presentation</vt:lpstr>
      <vt:lpstr>The H2 molecule</vt:lpstr>
      <vt:lpstr>PowerPoint Presentation</vt:lpstr>
      <vt:lpstr>Infrared Lines of H2</vt:lpstr>
      <vt:lpstr>PowerPoint Presentation</vt:lpstr>
      <vt:lpstr>UV Lines of H2</vt:lpstr>
      <vt:lpstr>PowerPoint Presentation</vt:lpstr>
      <vt:lpstr>The CO Tracer</vt:lpstr>
      <vt:lpstr>PowerPoint Presentation</vt:lpstr>
      <vt:lpstr>PowerPoint Presentation</vt:lpstr>
      <vt:lpstr>Conclusion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Clouds (Tracers)</dc:title>
  <dc:creator>Shri Kulkarni</dc:creator>
  <cp:lastModifiedBy>Shri Kulkarni</cp:lastModifiedBy>
  <cp:revision>6</cp:revision>
  <dcterms:created xsi:type="dcterms:W3CDTF">2016-02-29T15:56:53Z</dcterms:created>
  <dcterms:modified xsi:type="dcterms:W3CDTF">2016-03-06T12:11:37Z</dcterms:modified>
</cp:coreProperties>
</file>