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4619" autoAdjust="0"/>
  </p:normalViewPr>
  <p:slideViewPr>
    <p:cSldViewPr snapToGrid="0">
      <p:cViewPr varScale="1">
        <p:scale>
          <a:sx n="86" d="100"/>
          <a:sy n="86" d="100"/>
        </p:scale>
        <p:origin x="1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10/30/2021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nvestopedia.com/terms/i/isp.asp" TargetMode="Externa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Telecom Retention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 new Perspective of Business</a:t>
            </a:r>
          </a:p>
        </p:txBody>
      </p:sp>
      <p:sp>
        <p:nvSpPr>
          <p:cNvPr id="4" name="TextBox 3">
            <a:extLst>
              <a:ext uri="{FF2B5EF4-FFF2-40B4-BE49-F238E27FC236}">
                <a16:creationId xmlns:a16="http://schemas.microsoft.com/office/drawing/2014/main" id="{E9D5B1B8-0E6F-4C17-8EFD-9F60F5D5ED73}"/>
              </a:ext>
            </a:extLst>
          </p:cNvPr>
          <p:cNvSpPr txBox="1"/>
          <p:nvPr/>
        </p:nvSpPr>
        <p:spPr>
          <a:xfrm>
            <a:off x="9223899" y="6365289"/>
            <a:ext cx="2778711" cy="369332"/>
          </a:xfrm>
          <a:prstGeom prst="rect">
            <a:avLst/>
          </a:prstGeom>
          <a:noFill/>
        </p:spPr>
        <p:txBody>
          <a:bodyPr wrap="square" rtlCol="0">
            <a:spAutoFit/>
          </a:bodyPr>
          <a:lstStyle/>
          <a:p>
            <a:r>
              <a:rPr lang="en-US" dirty="0">
                <a:solidFill>
                  <a:srgbClr val="002060"/>
                </a:solidFill>
              </a:rPr>
              <a:t>Akanksha Singh</a:t>
            </a:r>
            <a:endParaRPr lang="en-IN" dirty="0">
              <a:solidFill>
                <a:srgbClr val="002060"/>
              </a:solidFill>
            </a:endParaRPr>
          </a:p>
        </p:txBody>
      </p:sp>
      <p:pic>
        <p:nvPicPr>
          <p:cNvPr id="43" name="Graphic 42" descr="Cell Tower">
            <a:extLst>
              <a:ext uri="{FF2B5EF4-FFF2-40B4-BE49-F238E27FC236}">
                <a16:creationId xmlns:a16="http://schemas.microsoft.com/office/drawing/2014/main" id="{F71E308C-E69E-4F65-A3D7-B33B3C9DE1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405" y="452761"/>
            <a:ext cx="3820557" cy="525558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1DC6-6FF5-4BC2-9107-A0DA7D39D607}"/>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How data science useful in customer retention ?</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647E38C9-22BA-4014-905B-03FAF56941DC}"/>
              </a:ext>
            </a:extLst>
          </p:cNvPr>
          <p:cNvSpPr>
            <a:spLocks noGrp="1"/>
          </p:cNvSpPr>
          <p:nvPr>
            <p:ph idx="1"/>
          </p:nvPr>
        </p:nvSpPr>
        <p:spPr/>
        <p:txBody>
          <a:bodyPr/>
          <a:lstStyle/>
          <a:p>
            <a:r>
              <a:rPr lang="en-US" i="0" dirty="0">
                <a:solidFill>
                  <a:schemeClr val="accent5">
                    <a:lumMod val="50000"/>
                  </a:schemeClr>
                </a:solidFill>
                <a:effectLst/>
                <a:latin typeface="gilroybold"/>
              </a:rPr>
              <a:t>Data Science Predicts Customer Behavior So You Can Target Critical Segments</a:t>
            </a:r>
            <a:r>
              <a:rPr lang="en-IN" i="0" dirty="0">
                <a:solidFill>
                  <a:schemeClr val="accent5">
                    <a:lumMod val="50000"/>
                  </a:schemeClr>
                </a:solidFill>
                <a:effectLst/>
                <a:latin typeface="gilroybold"/>
              </a:rPr>
              <a:t>.</a:t>
            </a:r>
          </a:p>
          <a:p>
            <a:r>
              <a:rPr lang="en-US" i="0" dirty="0">
                <a:solidFill>
                  <a:schemeClr val="accent5">
                    <a:lumMod val="50000"/>
                  </a:schemeClr>
                </a:solidFill>
                <a:effectLst/>
                <a:latin typeface="proxima-nova"/>
              </a:rPr>
              <a:t>data science tools have transformed the segmentation process from an Excel exercise into a futuristic prediction machine.</a:t>
            </a:r>
            <a:endParaRPr lang="en-IN" dirty="0">
              <a:solidFill>
                <a:schemeClr val="accent5">
                  <a:lumMod val="50000"/>
                </a:schemeClr>
              </a:solidFill>
              <a:latin typeface="gilroybold"/>
            </a:endParaRPr>
          </a:p>
          <a:p>
            <a:pPr algn="l"/>
            <a:r>
              <a:rPr lang="en-US" i="0" dirty="0">
                <a:solidFill>
                  <a:schemeClr val="accent5">
                    <a:lumMod val="50000"/>
                  </a:schemeClr>
                </a:solidFill>
                <a:effectLst/>
                <a:latin typeface="proxima-nova"/>
              </a:rPr>
              <a:t>Classify Frequent Users</a:t>
            </a:r>
            <a:br>
              <a:rPr lang="en-US" i="0" dirty="0">
                <a:solidFill>
                  <a:schemeClr val="accent5">
                    <a:lumMod val="50000"/>
                  </a:schemeClr>
                </a:solidFill>
                <a:effectLst/>
                <a:latin typeface="proxima-nova"/>
              </a:rPr>
            </a:br>
            <a:r>
              <a:rPr lang="en-US" i="0" dirty="0">
                <a:solidFill>
                  <a:schemeClr val="accent5">
                    <a:lumMod val="50000"/>
                  </a:schemeClr>
                </a:solidFill>
                <a:effectLst/>
                <a:latin typeface="proxima-nova"/>
              </a:rPr>
              <a:t>But perhaps the greatest way AI and ML come to the rescue in retention efforts is by automating the segmentation process and pointing out:</a:t>
            </a:r>
          </a:p>
          <a:p>
            <a:pPr algn="l">
              <a:buFont typeface="Arial" panose="020B0604020202020204" pitchFamily="34" charset="0"/>
              <a:buChar char="•"/>
            </a:pPr>
            <a:r>
              <a:rPr lang="en-US" i="0" dirty="0">
                <a:solidFill>
                  <a:schemeClr val="accent5">
                    <a:lumMod val="50000"/>
                  </a:schemeClr>
                </a:solidFill>
                <a:effectLst/>
                <a:latin typeface="proxima-nova"/>
              </a:rPr>
              <a:t>Which users need critical attention so they don’t churn</a:t>
            </a:r>
          </a:p>
          <a:p>
            <a:pPr algn="l">
              <a:buFont typeface="Arial" panose="020B0604020202020204" pitchFamily="34" charset="0"/>
              <a:buChar char="•"/>
            </a:pPr>
            <a:r>
              <a:rPr lang="en-US" i="0" dirty="0">
                <a:solidFill>
                  <a:schemeClr val="accent5">
                    <a:lumMod val="50000"/>
                  </a:schemeClr>
                </a:solidFill>
                <a:effectLst/>
                <a:latin typeface="proxima-nova"/>
              </a:rPr>
              <a:t>Which users are unlikely to convert (so you can save your campaign dollars)</a:t>
            </a:r>
          </a:p>
          <a:p>
            <a:r>
              <a:rPr lang="en-US" i="0" dirty="0">
                <a:solidFill>
                  <a:schemeClr val="accent5">
                    <a:lumMod val="50000"/>
                  </a:schemeClr>
                </a:solidFill>
                <a:effectLst/>
                <a:latin typeface="gilroybold"/>
              </a:rPr>
              <a:t>Data Science Gives You Real-Time Insights to Drive Relationship Marketing</a:t>
            </a:r>
          </a:p>
          <a:p>
            <a:r>
              <a:rPr lang="en-US" i="0" dirty="0">
                <a:solidFill>
                  <a:schemeClr val="accent5">
                    <a:lumMod val="50000"/>
                  </a:schemeClr>
                </a:solidFill>
                <a:effectLst/>
                <a:latin typeface="proxima-nova"/>
              </a:rPr>
              <a:t>Personalize Down to Likes, Dislikes</a:t>
            </a:r>
            <a:endParaRPr lang="en-US" i="0" dirty="0">
              <a:solidFill>
                <a:schemeClr val="accent5">
                  <a:lumMod val="50000"/>
                </a:schemeClr>
              </a:solidFill>
              <a:effectLst/>
              <a:latin typeface="gilroybold"/>
            </a:endParaRPr>
          </a:p>
        </p:txBody>
      </p:sp>
    </p:spTree>
    <p:extLst>
      <p:ext uri="{BB962C8B-B14F-4D97-AF65-F5344CB8AC3E}">
        <p14:creationId xmlns:p14="http://schemas.microsoft.com/office/powerpoint/2010/main" val="102002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4694-E083-41A7-A53E-983115C69AD3}"/>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Project Insights</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9DAC96F9-0755-4622-A1BE-7475BD361704}"/>
              </a:ext>
            </a:extLst>
          </p:cNvPr>
          <p:cNvSpPr>
            <a:spLocks noGrp="1"/>
          </p:cNvSpPr>
          <p:nvPr>
            <p:ph idx="1"/>
          </p:nvPr>
        </p:nvSpPr>
        <p:spPr>
          <a:xfrm>
            <a:off x="1066800" y="1690256"/>
            <a:ext cx="10058400" cy="4262488"/>
          </a:xfrm>
        </p:spPr>
        <p:txBody>
          <a:bodyPr>
            <a:normAutofit/>
          </a:bodyPr>
          <a:lstStyle/>
          <a:p>
            <a:r>
              <a:rPr lang="en-US" sz="1800" dirty="0">
                <a:solidFill>
                  <a:schemeClr val="accent5">
                    <a:lumMod val="50000"/>
                  </a:schemeClr>
                </a:solidFill>
              </a:rPr>
              <a:t>Significant features which impact customer retention are </a:t>
            </a:r>
            <a:r>
              <a:rPr lang="en-US" sz="1800" dirty="0" err="1">
                <a:solidFill>
                  <a:schemeClr val="accent5">
                    <a:lumMod val="50000"/>
                  </a:schemeClr>
                </a:solidFill>
              </a:rPr>
              <a:t>tenture</a:t>
            </a:r>
            <a:r>
              <a:rPr lang="en-US" sz="1800" dirty="0">
                <a:solidFill>
                  <a:schemeClr val="accent5">
                    <a:lumMod val="50000"/>
                  </a:schemeClr>
                </a:solidFill>
              </a:rPr>
              <a:t>, </a:t>
            </a:r>
            <a:r>
              <a:rPr lang="en-US" sz="1800" dirty="0" err="1">
                <a:solidFill>
                  <a:schemeClr val="accent5">
                    <a:lumMod val="50000"/>
                  </a:schemeClr>
                </a:solidFill>
              </a:rPr>
              <a:t>contract_month_to_month</a:t>
            </a:r>
            <a:r>
              <a:rPr lang="en-US" sz="1800" dirty="0">
                <a:solidFill>
                  <a:schemeClr val="accent5">
                    <a:lumMod val="50000"/>
                  </a:schemeClr>
                </a:solidFill>
              </a:rPr>
              <a:t>, </a:t>
            </a:r>
            <a:r>
              <a:rPr lang="en-US" sz="1800" dirty="0" err="1">
                <a:solidFill>
                  <a:schemeClr val="accent5">
                    <a:lumMod val="50000"/>
                  </a:schemeClr>
                </a:solidFill>
              </a:rPr>
              <a:t>Total_charges</a:t>
            </a:r>
            <a:r>
              <a:rPr lang="en-US" sz="1800" dirty="0">
                <a:solidFill>
                  <a:schemeClr val="accent5">
                    <a:lumMod val="50000"/>
                  </a:schemeClr>
                </a:solidFill>
              </a:rPr>
              <a:t>, tenture_group_1-12, </a:t>
            </a:r>
            <a:r>
              <a:rPr lang="en-US" sz="1800" dirty="0" err="1">
                <a:solidFill>
                  <a:schemeClr val="accent5">
                    <a:lumMod val="50000"/>
                  </a:schemeClr>
                </a:solidFill>
              </a:rPr>
              <a:t>Contract_two_year</a:t>
            </a:r>
            <a:r>
              <a:rPr lang="en-US" sz="1800" dirty="0">
                <a:solidFill>
                  <a:schemeClr val="accent5">
                    <a:lumMod val="50000"/>
                  </a:schemeClr>
                </a:solidFill>
              </a:rPr>
              <a:t>, Monthly charges.</a:t>
            </a:r>
          </a:p>
          <a:p>
            <a:r>
              <a:rPr lang="en-US" sz="1800" i="0" dirty="0">
                <a:solidFill>
                  <a:schemeClr val="accent5">
                    <a:lumMod val="50000"/>
                  </a:schemeClr>
                </a:solidFill>
                <a:effectLst/>
                <a:latin typeface="Helvetica Neue"/>
              </a:rPr>
              <a:t>Customer churn who uses </a:t>
            </a:r>
            <a:r>
              <a:rPr lang="en-US" sz="1800" i="0" dirty="0" err="1">
                <a:solidFill>
                  <a:schemeClr val="accent5">
                    <a:lumMod val="50000"/>
                  </a:schemeClr>
                </a:solidFill>
                <a:effectLst/>
                <a:latin typeface="Helvetica Neue"/>
              </a:rPr>
              <a:t>elctronic</a:t>
            </a:r>
            <a:r>
              <a:rPr lang="en-US" sz="1800" i="0" dirty="0">
                <a:solidFill>
                  <a:schemeClr val="accent5">
                    <a:lumMod val="50000"/>
                  </a:schemeClr>
                </a:solidFill>
                <a:effectLst/>
                <a:latin typeface="Helvetica Neue"/>
              </a:rPr>
              <a:t> payment method.</a:t>
            </a:r>
            <a:endParaRPr lang="en-US" sz="1800" dirty="0">
              <a:solidFill>
                <a:schemeClr val="accent5">
                  <a:lumMod val="50000"/>
                </a:schemeClr>
              </a:solidFill>
            </a:endParaRPr>
          </a:p>
          <a:p>
            <a:r>
              <a:rPr lang="en-US" sz="1800" dirty="0">
                <a:solidFill>
                  <a:schemeClr val="accent5">
                    <a:lumMod val="50000"/>
                  </a:schemeClr>
                </a:solidFill>
              </a:rPr>
              <a:t>Senior citizens are </a:t>
            </a:r>
            <a:r>
              <a:rPr lang="en-US" sz="1800" dirty="0" err="1">
                <a:solidFill>
                  <a:schemeClr val="accent5">
                    <a:lumMod val="50000"/>
                  </a:schemeClr>
                </a:solidFill>
              </a:rPr>
              <a:t>lessly</a:t>
            </a:r>
            <a:r>
              <a:rPr lang="en-US" sz="1800" dirty="0">
                <a:solidFill>
                  <a:schemeClr val="accent5">
                    <a:lumMod val="50000"/>
                  </a:schemeClr>
                </a:solidFill>
              </a:rPr>
              <a:t> to churn.</a:t>
            </a:r>
          </a:p>
          <a:p>
            <a:r>
              <a:rPr lang="en-US" sz="1800" i="0" dirty="0">
                <a:solidFill>
                  <a:schemeClr val="accent5">
                    <a:lumMod val="50000"/>
                  </a:schemeClr>
                </a:solidFill>
                <a:effectLst/>
                <a:latin typeface="Helvetica Neue"/>
              </a:rPr>
              <a:t>Contract Type - Monthly customer are </a:t>
            </a:r>
            <a:r>
              <a:rPr lang="en-US" sz="1800" i="0" dirty="0" err="1">
                <a:solidFill>
                  <a:schemeClr val="accent5">
                    <a:lumMod val="50000"/>
                  </a:schemeClr>
                </a:solidFill>
                <a:effectLst/>
                <a:latin typeface="Helvetica Neue"/>
              </a:rPr>
              <a:t>morelikely</a:t>
            </a:r>
            <a:r>
              <a:rPr lang="en-US" sz="1800" i="0" dirty="0">
                <a:solidFill>
                  <a:schemeClr val="accent5">
                    <a:lumMod val="50000"/>
                  </a:schemeClr>
                </a:solidFill>
                <a:effectLst/>
                <a:latin typeface="Helvetica Neue"/>
              </a:rPr>
              <a:t> to churn because of no contract terms, as they are free to go customer.</a:t>
            </a:r>
          </a:p>
          <a:p>
            <a:r>
              <a:rPr lang="en-US" sz="1800" i="0" dirty="0">
                <a:solidFill>
                  <a:schemeClr val="accent5">
                    <a:lumMod val="50000"/>
                  </a:schemeClr>
                </a:solidFill>
                <a:effectLst/>
                <a:latin typeface="Helvetica Neue"/>
              </a:rPr>
              <a:t>No Online </a:t>
            </a:r>
            <a:r>
              <a:rPr lang="en-US" sz="1800" i="0" dirty="0" err="1">
                <a:solidFill>
                  <a:schemeClr val="accent5">
                    <a:lumMod val="50000"/>
                  </a:schemeClr>
                </a:solidFill>
                <a:effectLst/>
                <a:latin typeface="Helvetica Neue"/>
              </a:rPr>
              <a:t>security.No</a:t>
            </a:r>
            <a:r>
              <a:rPr lang="en-US" sz="1800" i="0" dirty="0">
                <a:solidFill>
                  <a:schemeClr val="accent5">
                    <a:lumMod val="50000"/>
                  </a:schemeClr>
                </a:solidFill>
                <a:effectLst/>
                <a:latin typeface="Helvetica Neue"/>
              </a:rPr>
              <a:t> Tech Support category are high churners.</a:t>
            </a:r>
          </a:p>
          <a:p>
            <a:r>
              <a:rPr lang="en-US" sz="1800" i="0" dirty="0">
                <a:solidFill>
                  <a:schemeClr val="accent5">
                    <a:lumMod val="50000"/>
                  </a:schemeClr>
                </a:solidFill>
                <a:effectLst/>
                <a:latin typeface="Helvetica Neue"/>
              </a:rPr>
              <a:t>Low Churn seen in case of Long term contracts, </a:t>
            </a:r>
            <a:r>
              <a:rPr lang="en-US" sz="1800" i="0" dirty="0" err="1">
                <a:solidFill>
                  <a:schemeClr val="accent5">
                    <a:lumMod val="50000"/>
                  </a:schemeClr>
                </a:solidFill>
                <a:effectLst/>
                <a:latin typeface="Helvetica Neue"/>
              </a:rPr>
              <a:t>Subsciptions</a:t>
            </a:r>
            <a:r>
              <a:rPr lang="en-US" sz="1800" i="0" dirty="0">
                <a:solidFill>
                  <a:schemeClr val="accent5">
                    <a:lumMod val="50000"/>
                  </a:schemeClr>
                </a:solidFill>
                <a:effectLst/>
                <a:latin typeface="Helvetica Neue"/>
              </a:rPr>
              <a:t> without internet service and The customers engaged for 5+ years.</a:t>
            </a:r>
            <a:endParaRPr lang="en-IN" sz="1800" dirty="0">
              <a:solidFill>
                <a:schemeClr val="accent5">
                  <a:lumMod val="50000"/>
                </a:schemeClr>
              </a:solidFill>
            </a:endParaRPr>
          </a:p>
        </p:txBody>
      </p:sp>
    </p:spTree>
    <p:extLst>
      <p:ext uri="{BB962C8B-B14F-4D97-AF65-F5344CB8AC3E}">
        <p14:creationId xmlns:p14="http://schemas.microsoft.com/office/powerpoint/2010/main" val="78782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C017-5C9E-4366-85D0-112FC677A5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Conclusion</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5F77746F-CD30-44CE-B23C-30BAD4164B2F}"/>
              </a:ext>
            </a:extLst>
          </p:cNvPr>
          <p:cNvSpPr>
            <a:spLocks noGrp="1"/>
          </p:cNvSpPr>
          <p:nvPr>
            <p:ph idx="1"/>
          </p:nvPr>
        </p:nvSpPr>
        <p:spPr/>
        <p:txBody>
          <a:bodyPr>
            <a:normAutofit fontScale="47500" lnSpcReduction="20000"/>
          </a:bodyPr>
          <a:lstStyle/>
          <a:p>
            <a:pPr marL="457200" indent="-457200">
              <a:lnSpc>
                <a:spcPct val="150000"/>
              </a:lnSpc>
              <a:buSzPct val="80000"/>
              <a:buFont typeface="Wingdings" panose="05000000000000000000" pitchFamily="2" charset="2"/>
              <a:buChar char="q"/>
            </a:pPr>
            <a:r>
              <a:rPr lang="en-US" sz="3600" dirty="0">
                <a:solidFill>
                  <a:schemeClr val="accent5">
                    <a:lumMod val="50000"/>
                  </a:schemeClr>
                </a:solidFill>
              </a:rPr>
              <a:t>Significant variables impacting “Churn”:  Type &amp; Tenure of Contract</a:t>
            </a:r>
          </a:p>
          <a:p>
            <a:pPr marL="457200" indent="-457200">
              <a:lnSpc>
                <a:spcPct val="150000"/>
              </a:lnSpc>
              <a:buSzPct val="80000"/>
              <a:buFont typeface="Wingdings" panose="05000000000000000000" pitchFamily="2" charset="2"/>
              <a:buChar char="q"/>
            </a:pPr>
            <a:r>
              <a:rPr lang="en-US" sz="3600" dirty="0">
                <a:solidFill>
                  <a:schemeClr val="accent5">
                    <a:lumMod val="50000"/>
                  </a:schemeClr>
                </a:solidFill>
              </a:rPr>
              <a:t>Churn is observed to be high for customers:</a:t>
            </a:r>
          </a:p>
          <a:p>
            <a:pPr marL="914400" lvl="1" indent="-442913">
              <a:lnSpc>
                <a:spcPct val="150000"/>
              </a:lnSpc>
              <a:buSzPct val="70000"/>
              <a:buFont typeface="Wingdings" panose="05000000000000000000" pitchFamily="2" charset="2"/>
              <a:buChar char="ü"/>
            </a:pPr>
            <a:r>
              <a:rPr lang="en-US" sz="3600" dirty="0">
                <a:solidFill>
                  <a:schemeClr val="accent5">
                    <a:lumMod val="50000"/>
                  </a:schemeClr>
                </a:solidFill>
              </a:rPr>
              <a:t>Without dependents</a:t>
            </a:r>
          </a:p>
          <a:p>
            <a:pPr marL="914400" lvl="1" indent="-442913">
              <a:lnSpc>
                <a:spcPct val="150000"/>
              </a:lnSpc>
              <a:buSzPct val="70000"/>
              <a:buFont typeface="Wingdings" panose="05000000000000000000" pitchFamily="2" charset="2"/>
              <a:buChar char="ü"/>
            </a:pPr>
            <a:r>
              <a:rPr lang="en-US" sz="3600" dirty="0">
                <a:solidFill>
                  <a:schemeClr val="accent5">
                    <a:lumMod val="50000"/>
                  </a:schemeClr>
                </a:solidFill>
              </a:rPr>
              <a:t>With high cost Phone Services</a:t>
            </a:r>
          </a:p>
          <a:p>
            <a:pPr marL="914400" lvl="1" indent="-442913">
              <a:lnSpc>
                <a:spcPct val="150000"/>
              </a:lnSpc>
              <a:buSzPct val="70000"/>
              <a:buFont typeface="Wingdings" panose="05000000000000000000" pitchFamily="2" charset="2"/>
              <a:buChar char="ü"/>
            </a:pPr>
            <a:r>
              <a:rPr lang="en-US" sz="3600" dirty="0">
                <a:solidFill>
                  <a:schemeClr val="accent5">
                    <a:lumMod val="50000"/>
                  </a:schemeClr>
                </a:solidFill>
              </a:rPr>
              <a:t>Having single line service (no combo services)</a:t>
            </a:r>
          </a:p>
          <a:p>
            <a:pPr marL="457200" indent="-457200">
              <a:lnSpc>
                <a:spcPct val="150000"/>
              </a:lnSpc>
              <a:buSzPct val="80000"/>
              <a:buFont typeface="Wingdings" panose="05000000000000000000" pitchFamily="2" charset="2"/>
              <a:buChar char="q"/>
            </a:pPr>
            <a:r>
              <a:rPr lang="en-US" sz="3600" dirty="0">
                <a:solidFill>
                  <a:schemeClr val="accent5">
                    <a:lumMod val="50000"/>
                  </a:schemeClr>
                </a:solidFill>
              </a:rPr>
              <a:t>Recommendation to Business Team for retaining Customer</a:t>
            </a:r>
          </a:p>
          <a:p>
            <a:pPr marL="914400" lvl="1" indent="-442913">
              <a:lnSpc>
                <a:spcPct val="150000"/>
              </a:lnSpc>
              <a:buSzPct val="70000"/>
              <a:buFont typeface="Wingdings" panose="05000000000000000000" pitchFamily="2" charset="2"/>
              <a:buChar char="ü"/>
            </a:pPr>
            <a:r>
              <a:rPr lang="en-US" sz="3600" dirty="0">
                <a:solidFill>
                  <a:schemeClr val="accent5">
                    <a:lumMod val="50000"/>
                  </a:schemeClr>
                </a:solidFill>
              </a:rPr>
              <a:t>Targeted Customer Promotion</a:t>
            </a:r>
          </a:p>
          <a:p>
            <a:pPr marL="914400" lvl="1" indent="-442913">
              <a:lnSpc>
                <a:spcPct val="150000"/>
              </a:lnSpc>
              <a:buSzPct val="70000"/>
              <a:buFont typeface="Wingdings" panose="05000000000000000000" pitchFamily="2" charset="2"/>
              <a:buChar char="ü"/>
            </a:pPr>
            <a:r>
              <a:rPr lang="en-US" sz="3600" dirty="0">
                <a:solidFill>
                  <a:schemeClr val="accent5">
                    <a:lumMod val="50000"/>
                  </a:schemeClr>
                </a:solidFill>
              </a:rPr>
              <a:t>Promote Long Term contract</a:t>
            </a:r>
          </a:p>
          <a:p>
            <a:pPr marL="914400" lvl="1" indent="-442913">
              <a:lnSpc>
                <a:spcPct val="150000"/>
              </a:lnSpc>
              <a:buSzPct val="70000"/>
              <a:buFont typeface="Wingdings" panose="05000000000000000000" pitchFamily="2" charset="2"/>
              <a:buChar char="ü"/>
            </a:pPr>
            <a:r>
              <a:rPr lang="en-US" sz="3600" dirty="0">
                <a:solidFill>
                  <a:schemeClr val="accent5">
                    <a:lumMod val="50000"/>
                  </a:schemeClr>
                </a:solidFill>
              </a:rPr>
              <a:t>Market more products as Combo (multi) service offerings</a:t>
            </a:r>
          </a:p>
          <a:p>
            <a:endParaRPr lang="en-IN" dirty="0"/>
          </a:p>
        </p:txBody>
      </p:sp>
    </p:spTree>
    <p:extLst>
      <p:ext uri="{BB962C8B-B14F-4D97-AF65-F5344CB8AC3E}">
        <p14:creationId xmlns:p14="http://schemas.microsoft.com/office/powerpoint/2010/main" val="7450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137E6D-7A9A-413D-B8C2-2A0A53BE8F7D}"/>
              </a:ext>
            </a:extLst>
          </p:cNvPr>
          <p:cNvSpPr txBox="1"/>
          <p:nvPr/>
        </p:nvSpPr>
        <p:spPr>
          <a:xfrm>
            <a:off x="1216241" y="2642417"/>
            <a:ext cx="8620217" cy="1107996"/>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THANKYOU</a:t>
            </a:r>
            <a:endParaRPr lang="en-IN" sz="6600" b="1" dirty="0">
              <a:ln/>
              <a:solidFill>
                <a:schemeClr val="accent3"/>
              </a:solidFill>
            </a:endParaRPr>
          </a:p>
        </p:txBody>
      </p:sp>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635B-A738-426E-8BDB-4FEDC3F703E7}"/>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solidFill>
                  <a:schemeClr val="accent5">
                    <a:lumMod val="75000"/>
                  </a:schemeClr>
                </a:solidFill>
              </a:rPr>
              <a:t>Telecom Sector</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685D345C-F611-4895-9391-F71863F9B0E9}"/>
              </a:ext>
            </a:extLst>
          </p:cNvPr>
          <p:cNvSpPr>
            <a:spLocks noGrp="1"/>
          </p:cNvSpPr>
          <p:nvPr>
            <p:ph idx="1"/>
          </p:nvPr>
        </p:nvSpPr>
        <p:spPr>
          <a:xfrm>
            <a:off x="1066800" y="2103120"/>
            <a:ext cx="6301666" cy="3849624"/>
          </a:xfrm>
        </p:spPr>
        <p:txBody>
          <a:bodyPr>
            <a:normAutofit/>
          </a:bodyPr>
          <a:lstStyle/>
          <a:p>
            <a:pPr marL="0" indent="0">
              <a:buNone/>
            </a:pPr>
            <a:r>
              <a:rPr lang="en-US" sz="2000" b="0" i="0" dirty="0">
                <a:solidFill>
                  <a:schemeClr val="accent5">
                    <a:lumMod val="50000"/>
                  </a:schemeClr>
                </a:solidFill>
                <a:effectLst/>
                <a:latin typeface="SourceSansPro"/>
              </a:rPr>
              <a:t>The telecommunication sector is made up of companies that make communication possible on a global scale, whether it is through the phone or the Internet, through airwaves or cables, through wires or wirelessly. These companies created the infrastructure that allows data in words, voice, audio, or video to be sent anywhere in the world. The largest companies in the sector are telephone (both wired and wireless) operators, satellite companies, cable companies, and </a:t>
            </a:r>
            <a:r>
              <a:rPr lang="en-US" sz="2000" b="0" i="0" u="sng" dirty="0">
                <a:solidFill>
                  <a:schemeClr val="accent5">
                    <a:lumMod val="50000"/>
                  </a:schemeClr>
                </a:solidFill>
                <a:effectLst/>
                <a:latin typeface="SourceSansPro"/>
                <a:hlinkClick r:id="rId2">
                  <a:extLst>
                    <a:ext uri="{A12FA001-AC4F-418D-AE19-62706E023703}">
                      <ahyp:hlinkClr xmlns:ahyp="http://schemas.microsoft.com/office/drawing/2018/hyperlinkcolor" val="tx"/>
                    </a:ext>
                  </a:extLst>
                </a:hlinkClick>
              </a:rPr>
              <a:t>Internet service providers</a:t>
            </a:r>
            <a:r>
              <a:rPr lang="en-US" sz="2000" b="0" i="0" dirty="0">
                <a:solidFill>
                  <a:schemeClr val="accent5">
                    <a:lumMod val="50000"/>
                  </a:schemeClr>
                </a:solidFill>
                <a:effectLst/>
                <a:latin typeface="SourceSansPro"/>
              </a:rPr>
              <a:t>.</a:t>
            </a:r>
            <a:endParaRPr lang="en-IN" sz="2000" dirty="0">
              <a:solidFill>
                <a:schemeClr val="accent5">
                  <a:lumMod val="50000"/>
                </a:schemeClr>
              </a:solidFill>
            </a:endParaRPr>
          </a:p>
        </p:txBody>
      </p:sp>
      <p:pic>
        <p:nvPicPr>
          <p:cNvPr id="7" name="Graphic 6" descr="Cell Tower">
            <a:extLst>
              <a:ext uri="{FF2B5EF4-FFF2-40B4-BE49-F238E27FC236}">
                <a16:creationId xmlns:a16="http://schemas.microsoft.com/office/drawing/2014/main" id="{366630AB-F019-41F9-8C44-85328F4D9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1328" y="976544"/>
            <a:ext cx="3383872" cy="4296792"/>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361777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B5A7-6898-404F-B013-A497D5BFC447}"/>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Challenges in the Telecom Industry</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F6E855D7-72A8-4EF9-9508-E1BCF27E8A42}"/>
              </a:ext>
            </a:extLst>
          </p:cNvPr>
          <p:cNvSpPr>
            <a:spLocks noGrp="1"/>
          </p:cNvSpPr>
          <p:nvPr>
            <p:ph idx="1"/>
          </p:nvPr>
        </p:nvSpPr>
        <p:spPr/>
        <p:txBody>
          <a:bodyPr/>
          <a:lstStyle/>
          <a:p>
            <a:pPr>
              <a:buFont typeface="Wingdings" panose="05000000000000000000" pitchFamily="2" charset="2"/>
              <a:buChar char="v"/>
            </a:pPr>
            <a:r>
              <a:rPr lang="en-US" dirty="0">
                <a:solidFill>
                  <a:schemeClr val="accent5">
                    <a:lumMod val="50000"/>
                  </a:schemeClr>
                </a:solidFill>
              </a:rPr>
              <a:t> </a:t>
            </a:r>
            <a:r>
              <a:rPr lang="en-US" b="1" i="0" dirty="0">
                <a:solidFill>
                  <a:schemeClr val="accent5">
                    <a:lumMod val="50000"/>
                  </a:schemeClr>
                </a:solidFill>
                <a:effectLst/>
                <a:latin typeface="Sailec-Regular"/>
              </a:rPr>
              <a:t> The Need for Quick and Personalized Customer Service</a:t>
            </a:r>
          </a:p>
          <a:p>
            <a:pPr>
              <a:buFont typeface="Wingdings" panose="05000000000000000000" pitchFamily="2" charset="2"/>
              <a:buChar char="v"/>
            </a:pPr>
            <a:r>
              <a:rPr lang="en-IN" dirty="0">
                <a:solidFill>
                  <a:schemeClr val="accent5">
                    <a:lumMod val="50000"/>
                  </a:schemeClr>
                </a:solidFill>
              </a:rPr>
              <a:t> </a:t>
            </a:r>
            <a:r>
              <a:rPr lang="en-IN" b="1" i="0" dirty="0">
                <a:solidFill>
                  <a:schemeClr val="accent5">
                    <a:lumMod val="50000"/>
                  </a:schemeClr>
                </a:solidFill>
                <a:effectLst/>
                <a:latin typeface="Sailec-Regular"/>
              </a:rPr>
              <a:t>Complex Operational Processes</a:t>
            </a:r>
          </a:p>
          <a:p>
            <a:pPr>
              <a:buFont typeface="Wingdings" panose="05000000000000000000" pitchFamily="2" charset="2"/>
              <a:buChar char="v"/>
            </a:pPr>
            <a:r>
              <a:rPr lang="en-IN" dirty="0">
                <a:solidFill>
                  <a:schemeClr val="accent5">
                    <a:lumMod val="50000"/>
                  </a:schemeClr>
                </a:solidFill>
              </a:rPr>
              <a:t> </a:t>
            </a:r>
            <a:r>
              <a:rPr lang="en-IN" b="1" i="0" dirty="0">
                <a:solidFill>
                  <a:schemeClr val="accent5">
                    <a:lumMod val="50000"/>
                  </a:schemeClr>
                </a:solidFill>
                <a:effectLst/>
                <a:latin typeface="Sailec-Regular"/>
              </a:rPr>
              <a:t>Network Security</a:t>
            </a:r>
          </a:p>
          <a:p>
            <a:pPr>
              <a:buFont typeface="Wingdings" panose="05000000000000000000" pitchFamily="2" charset="2"/>
              <a:buChar char="v"/>
            </a:pPr>
            <a:r>
              <a:rPr lang="en-IN" dirty="0">
                <a:solidFill>
                  <a:schemeClr val="accent5">
                    <a:lumMod val="50000"/>
                  </a:schemeClr>
                </a:solidFill>
              </a:rPr>
              <a:t> </a:t>
            </a:r>
            <a:r>
              <a:rPr lang="en-IN" b="1" i="0" dirty="0">
                <a:solidFill>
                  <a:schemeClr val="accent5">
                    <a:lumMod val="50000"/>
                  </a:schemeClr>
                </a:solidFill>
                <a:effectLst/>
                <a:latin typeface="Sailec-Regular"/>
              </a:rPr>
              <a:t>Leverage over-the-top players</a:t>
            </a:r>
          </a:p>
          <a:p>
            <a:pPr>
              <a:buFont typeface="Wingdings" panose="05000000000000000000" pitchFamily="2" charset="2"/>
              <a:buChar char="v"/>
            </a:pPr>
            <a:r>
              <a:rPr lang="en-IN" dirty="0">
                <a:solidFill>
                  <a:schemeClr val="accent5">
                    <a:lumMod val="50000"/>
                  </a:schemeClr>
                </a:solidFill>
              </a:rPr>
              <a:t> </a:t>
            </a:r>
            <a:r>
              <a:rPr lang="en-IN" b="1" i="0" dirty="0">
                <a:solidFill>
                  <a:schemeClr val="accent5">
                    <a:lumMod val="50000"/>
                  </a:schemeClr>
                </a:solidFill>
                <a:effectLst/>
                <a:latin typeface="Sailec-Regular"/>
              </a:rPr>
              <a:t>Customer Retention</a:t>
            </a:r>
          </a:p>
          <a:p>
            <a:pPr>
              <a:buFont typeface="Wingdings" panose="05000000000000000000" pitchFamily="2" charset="2"/>
              <a:buChar char="v"/>
            </a:pPr>
            <a:r>
              <a:rPr lang="en-IN" b="1" dirty="0">
                <a:solidFill>
                  <a:schemeClr val="accent5">
                    <a:lumMod val="50000"/>
                  </a:schemeClr>
                </a:solidFill>
                <a:latin typeface="Sailec-Regular"/>
              </a:rPr>
              <a:t>Customer </a:t>
            </a:r>
            <a:r>
              <a:rPr lang="en-IN" b="1" dirty="0" err="1">
                <a:solidFill>
                  <a:schemeClr val="accent5">
                    <a:lumMod val="50000"/>
                  </a:schemeClr>
                </a:solidFill>
                <a:latin typeface="Sailec-Regular"/>
              </a:rPr>
              <a:t>acquistion</a:t>
            </a:r>
            <a:endParaRPr lang="en-IN" b="1" i="0" dirty="0">
              <a:solidFill>
                <a:schemeClr val="accent5">
                  <a:lumMod val="50000"/>
                </a:schemeClr>
              </a:solidFill>
              <a:effectLst/>
              <a:latin typeface="Sailec-Regular"/>
            </a:endParaRPr>
          </a:p>
        </p:txBody>
      </p:sp>
      <p:pic>
        <p:nvPicPr>
          <p:cNvPr id="5" name="Picture 4">
            <a:extLst>
              <a:ext uri="{FF2B5EF4-FFF2-40B4-BE49-F238E27FC236}">
                <a16:creationId xmlns:a16="http://schemas.microsoft.com/office/drawing/2014/main" id="{2698488E-4161-4DD9-B9E3-F571DF756415}"/>
              </a:ext>
            </a:extLst>
          </p:cNvPr>
          <p:cNvPicPr>
            <a:picLocks noChangeAspect="1"/>
          </p:cNvPicPr>
          <p:nvPr/>
        </p:nvPicPr>
        <p:blipFill>
          <a:blip r:embed="rId2"/>
          <a:stretch>
            <a:fillRect/>
          </a:stretch>
        </p:blipFill>
        <p:spPr>
          <a:xfrm>
            <a:off x="4076330" y="2516775"/>
            <a:ext cx="6381565" cy="343596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56884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EB3E-71C5-4E58-8FBC-C893B13481FA}"/>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Retention</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95C601E3-235A-4598-BAF6-923C553ED1EC}"/>
              </a:ext>
            </a:extLst>
          </p:cNvPr>
          <p:cNvSpPr>
            <a:spLocks noGrp="1"/>
          </p:cNvSpPr>
          <p:nvPr>
            <p:ph idx="1"/>
          </p:nvPr>
        </p:nvSpPr>
        <p:spPr>
          <a:xfrm>
            <a:off x="1066800" y="2103120"/>
            <a:ext cx="5888182" cy="3849624"/>
          </a:xfrm>
        </p:spPr>
        <p:txBody>
          <a:bodyPr>
            <a:normAutofit/>
          </a:bodyPr>
          <a:lstStyle/>
          <a:p>
            <a:pPr marL="0" indent="0">
              <a:buNone/>
            </a:pPr>
            <a:r>
              <a:rPr lang="en-US" sz="2000" dirty="0">
                <a:solidFill>
                  <a:schemeClr val="accent5">
                    <a:lumMod val="50000"/>
                  </a:schemeClr>
                </a:solidFill>
                <a:latin typeface="gt_americaregular"/>
              </a:rPr>
              <a:t>R</a:t>
            </a:r>
            <a:r>
              <a:rPr lang="en-US" sz="2000" b="0" i="0" dirty="0">
                <a:solidFill>
                  <a:schemeClr val="accent5">
                    <a:lumMod val="50000"/>
                  </a:schemeClr>
                </a:solidFill>
                <a:effectLst/>
                <a:latin typeface="gt_americaregular"/>
              </a:rPr>
              <a:t>etention refers to the activities and actions companies and organizations take to reduce the number of customer defections.</a:t>
            </a:r>
          </a:p>
          <a:p>
            <a:pPr marL="0" indent="0">
              <a:buNone/>
            </a:pPr>
            <a:r>
              <a:rPr lang="en-US" sz="2000" b="0" i="0" dirty="0">
                <a:solidFill>
                  <a:schemeClr val="accent5">
                    <a:lumMod val="50000"/>
                  </a:schemeClr>
                </a:solidFill>
                <a:effectLst/>
                <a:latin typeface="gt_americaregular"/>
              </a:rPr>
              <a:t> The goal of customer retention programs is to help companies retain as many customers as possible, often through customer loyalty and brand loyalty initiatives. It is important to remember that customer retention begins with the first contact a customer has with a company and continues throughout the entire lifetime of the relationship. </a:t>
            </a:r>
            <a:endParaRPr lang="en-IN" sz="2000" dirty="0">
              <a:solidFill>
                <a:schemeClr val="accent5">
                  <a:lumMod val="50000"/>
                </a:schemeClr>
              </a:solidFill>
            </a:endParaRPr>
          </a:p>
        </p:txBody>
      </p:sp>
      <p:pic>
        <p:nvPicPr>
          <p:cNvPr id="5" name="Picture 4">
            <a:extLst>
              <a:ext uri="{FF2B5EF4-FFF2-40B4-BE49-F238E27FC236}">
                <a16:creationId xmlns:a16="http://schemas.microsoft.com/office/drawing/2014/main" id="{5A44AA61-6D34-487E-913B-980C290E1BC3}"/>
              </a:ext>
            </a:extLst>
          </p:cNvPr>
          <p:cNvPicPr>
            <a:picLocks noChangeAspect="1"/>
          </p:cNvPicPr>
          <p:nvPr/>
        </p:nvPicPr>
        <p:blipFill>
          <a:blip r:embed="rId2"/>
          <a:stretch>
            <a:fillRect/>
          </a:stretch>
        </p:blipFill>
        <p:spPr>
          <a:xfrm>
            <a:off x="6954982" y="2103120"/>
            <a:ext cx="4641273" cy="3516353"/>
          </a:xfrm>
          <a:prstGeom prst="rect">
            <a:avLst/>
          </a:prstGeom>
          <a:effectLst>
            <a:softEdge rad="317500"/>
          </a:effectLst>
        </p:spPr>
      </p:pic>
    </p:spTree>
    <p:extLst>
      <p:ext uri="{BB962C8B-B14F-4D97-AF65-F5344CB8AC3E}">
        <p14:creationId xmlns:p14="http://schemas.microsoft.com/office/powerpoint/2010/main" val="12687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70EB-C713-4E46-B75E-F44BD58BA541}"/>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Customer </a:t>
            </a:r>
            <a:r>
              <a:rPr lang="en-US" dirty="0" err="1">
                <a:solidFill>
                  <a:schemeClr val="accent5">
                    <a:lumMod val="75000"/>
                  </a:schemeClr>
                </a:solidFill>
              </a:rPr>
              <a:t>Churing</a:t>
            </a:r>
            <a:r>
              <a:rPr lang="en-US" dirty="0">
                <a:solidFill>
                  <a:schemeClr val="accent5">
                    <a:lumMod val="75000"/>
                  </a:schemeClr>
                </a:solidFill>
              </a:rPr>
              <a:t> Rate</a:t>
            </a:r>
            <a:endParaRPr lang="en-IN" dirty="0">
              <a:solidFill>
                <a:schemeClr val="accent5">
                  <a:lumMod val="75000"/>
                </a:schemeClr>
              </a:solidFill>
            </a:endParaRPr>
          </a:p>
        </p:txBody>
      </p:sp>
      <p:sp>
        <p:nvSpPr>
          <p:cNvPr id="7" name="Content Placeholder 6">
            <a:extLst>
              <a:ext uri="{FF2B5EF4-FFF2-40B4-BE49-F238E27FC236}">
                <a16:creationId xmlns:a16="http://schemas.microsoft.com/office/drawing/2014/main" id="{89092CAF-DDBB-4B48-B733-8E4AC6F02CA4}"/>
              </a:ext>
            </a:extLst>
          </p:cNvPr>
          <p:cNvSpPr>
            <a:spLocks noGrp="1"/>
          </p:cNvSpPr>
          <p:nvPr>
            <p:ph idx="1"/>
          </p:nvPr>
        </p:nvSpPr>
        <p:spPr>
          <a:xfrm>
            <a:off x="5672831" y="2092096"/>
            <a:ext cx="6073806" cy="3849624"/>
          </a:xfrm>
        </p:spPr>
        <p:txBody>
          <a:bodyPr>
            <a:normAutofit/>
          </a:bodyPr>
          <a:lstStyle/>
          <a:p>
            <a:r>
              <a:rPr lang="en-US" sz="1400" dirty="0">
                <a:solidFill>
                  <a:schemeClr val="accent5">
                    <a:lumMod val="50000"/>
                  </a:schemeClr>
                </a:solidFill>
              </a:rPr>
              <a:t>When customer leave to use particular services then we can said customer is going  to churn.</a:t>
            </a:r>
          </a:p>
          <a:p>
            <a:r>
              <a:rPr lang="en-US" sz="1400" dirty="0">
                <a:solidFill>
                  <a:schemeClr val="accent5">
                    <a:lumMod val="50000"/>
                  </a:schemeClr>
                </a:solidFill>
              </a:rPr>
              <a:t>Customer churn gives us idea ,how are we going with our product and services.</a:t>
            </a:r>
          </a:p>
          <a:p>
            <a:r>
              <a:rPr lang="en-US" sz="1400" dirty="0">
                <a:solidFill>
                  <a:schemeClr val="accent5">
                    <a:lumMod val="50000"/>
                  </a:schemeClr>
                </a:solidFill>
              </a:rPr>
              <a:t>Customer retention and customer churning rate have inversely proportional relationship.</a:t>
            </a:r>
          </a:p>
          <a:p>
            <a:r>
              <a:rPr lang="en-US" sz="1400" dirty="0">
                <a:solidFill>
                  <a:schemeClr val="accent5">
                    <a:lumMod val="50000"/>
                  </a:schemeClr>
                </a:solidFill>
              </a:rPr>
              <a:t>When we spot why customer are  churning then we can improve customer retention.</a:t>
            </a:r>
          </a:p>
          <a:p>
            <a:r>
              <a:rPr lang="en-IN" sz="1400" dirty="0">
                <a:solidFill>
                  <a:schemeClr val="accent5">
                    <a:lumMod val="50000"/>
                  </a:schemeClr>
                </a:solidFill>
                <a:effectLst/>
                <a:ea typeface="Calibri" panose="020F0502020204030204" pitchFamily="34" charset="0"/>
              </a:rPr>
              <a:t>Every telecoms provider knows that it is much cheaper to retain an existing customer than it is to acquire a new one.</a:t>
            </a:r>
            <a:endParaRPr lang="en-IN" sz="1400" dirty="0">
              <a:solidFill>
                <a:schemeClr val="accent5">
                  <a:lumMod val="50000"/>
                </a:schemeClr>
              </a:solidFill>
            </a:endParaRPr>
          </a:p>
        </p:txBody>
      </p:sp>
      <p:pic>
        <p:nvPicPr>
          <p:cNvPr id="9" name="Picture 8">
            <a:extLst>
              <a:ext uri="{FF2B5EF4-FFF2-40B4-BE49-F238E27FC236}">
                <a16:creationId xmlns:a16="http://schemas.microsoft.com/office/drawing/2014/main" id="{C4BBF1D3-1AE0-4E4C-B2FD-D4286359B595}"/>
              </a:ext>
            </a:extLst>
          </p:cNvPr>
          <p:cNvPicPr>
            <a:picLocks noChangeAspect="1"/>
          </p:cNvPicPr>
          <p:nvPr/>
        </p:nvPicPr>
        <p:blipFill>
          <a:blip r:embed="rId2"/>
          <a:stretch>
            <a:fillRect/>
          </a:stretch>
        </p:blipFill>
        <p:spPr>
          <a:xfrm>
            <a:off x="517860" y="2014194"/>
            <a:ext cx="5092823" cy="3489961"/>
          </a:xfrm>
          <a:prstGeom prst="rect">
            <a:avLst/>
          </a:prstGeom>
          <a:effectLst>
            <a:softEdge rad="317500"/>
          </a:effectLst>
        </p:spPr>
      </p:pic>
    </p:spTree>
    <p:extLst>
      <p:ext uri="{BB962C8B-B14F-4D97-AF65-F5344CB8AC3E}">
        <p14:creationId xmlns:p14="http://schemas.microsoft.com/office/powerpoint/2010/main" val="13330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717A-0D9A-4FE4-8DE6-96BADDE9BEC6}"/>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Four Churn Segments</a:t>
            </a:r>
            <a:endParaRPr lang="en-IN" dirty="0">
              <a:solidFill>
                <a:schemeClr val="accent5">
                  <a:lumMod val="75000"/>
                </a:schemeClr>
              </a:solidFill>
            </a:endParaRPr>
          </a:p>
        </p:txBody>
      </p:sp>
      <p:pic>
        <p:nvPicPr>
          <p:cNvPr id="12" name="Content Placeholder 11">
            <a:extLst>
              <a:ext uri="{FF2B5EF4-FFF2-40B4-BE49-F238E27FC236}">
                <a16:creationId xmlns:a16="http://schemas.microsoft.com/office/drawing/2014/main" id="{507BA576-90F8-4BE9-84F2-7D0B39FC0E4F}"/>
              </a:ext>
            </a:extLst>
          </p:cNvPr>
          <p:cNvPicPr>
            <a:picLocks noGrp="1" noChangeAspect="1"/>
          </p:cNvPicPr>
          <p:nvPr>
            <p:ph idx="1"/>
          </p:nvPr>
        </p:nvPicPr>
        <p:blipFill>
          <a:blip r:embed="rId2"/>
          <a:stretch>
            <a:fillRect/>
          </a:stretch>
        </p:blipFill>
        <p:spPr>
          <a:xfrm>
            <a:off x="683580" y="2574525"/>
            <a:ext cx="3863497" cy="2680402"/>
          </a:xfrm>
          <a:prstGeom prst="ellipse">
            <a:avLst/>
          </a:prstGeom>
          <a:ln w="190500" cap="rnd">
            <a:solidFill>
              <a:srgbClr val="C8C6BD"/>
            </a:solidFill>
            <a:prstDash val="solid"/>
          </a:ln>
          <a:effectLst>
            <a:outerShdw blurRad="76200" dir="18900000" sy="23000" kx="-1200000" algn="bl" rotWithShape="0">
              <a:prstClr val="black">
                <a:alpha val="20000"/>
              </a:prstClr>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3" name="Arrow: Right 12">
            <a:extLst>
              <a:ext uri="{FF2B5EF4-FFF2-40B4-BE49-F238E27FC236}">
                <a16:creationId xmlns:a16="http://schemas.microsoft.com/office/drawing/2014/main" id="{CD2F7DAB-5B90-49BB-9F52-61BD8C9269E3}"/>
              </a:ext>
            </a:extLst>
          </p:cNvPr>
          <p:cNvSpPr/>
          <p:nvPr/>
        </p:nvSpPr>
        <p:spPr>
          <a:xfrm>
            <a:off x="4145872" y="2423604"/>
            <a:ext cx="2183907" cy="292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1ABFCE0-6507-4F46-9BB6-D141EB307996}"/>
              </a:ext>
            </a:extLst>
          </p:cNvPr>
          <p:cNvSpPr/>
          <p:nvPr/>
        </p:nvSpPr>
        <p:spPr>
          <a:xfrm>
            <a:off x="4625266" y="3429000"/>
            <a:ext cx="1606858" cy="292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FE60778C-7B98-4BF2-B439-3DFFA63CD890}"/>
              </a:ext>
            </a:extLst>
          </p:cNvPr>
          <p:cNvSpPr/>
          <p:nvPr/>
        </p:nvSpPr>
        <p:spPr>
          <a:xfrm>
            <a:off x="4722920" y="4216893"/>
            <a:ext cx="1509204" cy="292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4E222DE-1B98-4C39-95F3-855581833DF9}"/>
              </a:ext>
            </a:extLst>
          </p:cNvPr>
          <p:cNvSpPr/>
          <p:nvPr/>
        </p:nvSpPr>
        <p:spPr>
          <a:xfrm>
            <a:off x="4057095" y="5254927"/>
            <a:ext cx="2183907" cy="292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DF36465B-A0EB-4B30-9410-4DF0DE5036E5}"/>
              </a:ext>
            </a:extLst>
          </p:cNvPr>
          <p:cNvSpPr txBox="1"/>
          <p:nvPr/>
        </p:nvSpPr>
        <p:spPr>
          <a:xfrm>
            <a:off x="6436311" y="2261913"/>
            <a:ext cx="3737499" cy="369332"/>
          </a:xfrm>
          <a:prstGeom prst="rect">
            <a:avLst/>
          </a:prstGeom>
          <a:noFill/>
        </p:spPr>
        <p:txBody>
          <a:bodyPr wrap="square" rtlCol="0">
            <a:spAutoFit/>
          </a:bodyPr>
          <a:lstStyle/>
          <a:p>
            <a:r>
              <a:rPr lang="en-US" dirty="0">
                <a:solidFill>
                  <a:schemeClr val="accent5">
                    <a:lumMod val="50000"/>
                  </a:schemeClr>
                </a:solidFill>
              </a:rPr>
              <a:t>Conditionally Loyal Subscriber</a:t>
            </a:r>
            <a:endParaRPr lang="en-IN" dirty="0">
              <a:solidFill>
                <a:schemeClr val="accent5">
                  <a:lumMod val="50000"/>
                </a:schemeClr>
              </a:solidFill>
            </a:endParaRPr>
          </a:p>
        </p:txBody>
      </p:sp>
      <p:sp>
        <p:nvSpPr>
          <p:cNvPr id="18" name="TextBox 17">
            <a:extLst>
              <a:ext uri="{FF2B5EF4-FFF2-40B4-BE49-F238E27FC236}">
                <a16:creationId xmlns:a16="http://schemas.microsoft.com/office/drawing/2014/main" id="{583DA571-1E35-4C7F-A40E-D2EA00EF7E87}"/>
              </a:ext>
            </a:extLst>
          </p:cNvPr>
          <p:cNvSpPr txBox="1"/>
          <p:nvPr/>
        </p:nvSpPr>
        <p:spPr>
          <a:xfrm>
            <a:off x="6436310" y="3347637"/>
            <a:ext cx="3737499" cy="369332"/>
          </a:xfrm>
          <a:prstGeom prst="rect">
            <a:avLst/>
          </a:prstGeom>
          <a:noFill/>
        </p:spPr>
        <p:txBody>
          <a:bodyPr wrap="square" rtlCol="0">
            <a:spAutoFit/>
          </a:bodyPr>
          <a:lstStyle/>
          <a:p>
            <a:r>
              <a:rPr lang="en-US" dirty="0">
                <a:solidFill>
                  <a:schemeClr val="accent5">
                    <a:lumMod val="50000"/>
                  </a:schemeClr>
                </a:solidFill>
              </a:rPr>
              <a:t>Conditional Churner</a:t>
            </a:r>
            <a:endParaRPr lang="en-IN" dirty="0">
              <a:solidFill>
                <a:schemeClr val="accent5">
                  <a:lumMod val="50000"/>
                </a:schemeClr>
              </a:solidFill>
            </a:endParaRPr>
          </a:p>
        </p:txBody>
      </p:sp>
      <p:sp>
        <p:nvSpPr>
          <p:cNvPr id="19" name="TextBox 18">
            <a:extLst>
              <a:ext uri="{FF2B5EF4-FFF2-40B4-BE49-F238E27FC236}">
                <a16:creationId xmlns:a16="http://schemas.microsoft.com/office/drawing/2014/main" id="{66870E59-27E1-4DFC-B18B-09004BA6A01C}"/>
              </a:ext>
            </a:extLst>
          </p:cNvPr>
          <p:cNvSpPr txBox="1"/>
          <p:nvPr/>
        </p:nvSpPr>
        <p:spPr>
          <a:xfrm>
            <a:off x="6436311" y="4216893"/>
            <a:ext cx="4039339" cy="369332"/>
          </a:xfrm>
          <a:prstGeom prst="rect">
            <a:avLst/>
          </a:prstGeom>
          <a:noFill/>
        </p:spPr>
        <p:txBody>
          <a:bodyPr wrap="square" rtlCol="0">
            <a:spAutoFit/>
          </a:bodyPr>
          <a:lstStyle/>
          <a:p>
            <a:r>
              <a:rPr lang="en-US" dirty="0">
                <a:solidFill>
                  <a:schemeClr val="accent5">
                    <a:lumMod val="50000"/>
                  </a:schemeClr>
                </a:solidFill>
              </a:rPr>
              <a:t>Lifestyle Churner</a:t>
            </a:r>
            <a:endParaRPr lang="en-IN" dirty="0">
              <a:solidFill>
                <a:schemeClr val="accent5">
                  <a:lumMod val="50000"/>
                </a:schemeClr>
              </a:solidFill>
            </a:endParaRPr>
          </a:p>
        </p:txBody>
      </p:sp>
      <p:sp>
        <p:nvSpPr>
          <p:cNvPr id="20" name="TextBox 19">
            <a:extLst>
              <a:ext uri="{FF2B5EF4-FFF2-40B4-BE49-F238E27FC236}">
                <a16:creationId xmlns:a16="http://schemas.microsoft.com/office/drawing/2014/main" id="{EA6D2C5D-565F-4E42-B7A4-1F2A07223B3F}"/>
              </a:ext>
            </a:extLst>
          </p:cNvPr>
          <p:cNvSpPr txBox="1"/>
          <p:nvPr/>
        </p:nvSpPr>
        <p:spPr>
          <a:xfrm>
            <a:off x="6436311" y="5216742"/>
            <a:ext cx="4039339" cy="369332"/>
          </a:xfrm>
          <a:prstGeom prst="rect">
            <a:avLst/>
          </a:prstGeom>
          <a:noFill/>
        </p:spPr>
        <p:txBody>
          <a:bodyPr wrap="square" rtlCol="0">
            <a:spAutoFit/>
          </a:bodyPr>
          <a:lstStyle/>
          <a:p>
            <a:r>
              <a:rPr lang="en-US" dirty="0">
                <a:solidFill>
                  <a:schemeClr val="accent5">
                    <a:lumMod val="50000"/>
                  </a:schemeClr>
                </a:solidFill>
              </a:rPr>
              <a:t>Unsatisfied Churner</a:t>
            </a:r>
            <a:endParaRPr lang="en-IN" dirty="0">
              <a:solidFill>
                <a:schemeClr val="accent5">
                  <a:lumMod val="50000"/>
                </a:schemeClr>
              </a:solidFill>
            </a:endParaRPr>
          </a:p>
        </p:txBody>
      </p:sp>
    </p:spTree>
    <p:extLst>
      <p:ext uri="{BB962C8B-B14F-4D97-AF65-F5344CB8AC3E}">
        <p14:creationId xmlns:p14="http://schemas.microsoft.com/office/powerpoint/2010/main" val="52775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F497-8157-467A-BFDD-B6E2D062265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Key Drivers that influence churn</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8382CB83-249C-4B3C-89E6-AC4011EC4FBA}"/>
              </a:ext>
            </a:extLst>
          </p:cNvPr>
          <p:cNvSpPr>
            <a:spLocks noGrp="1"/>
          </p:cNvSpPr>
          <p:nvPr>
            <p:ph idx="1"/>
          </p:nvPr>
        </p:nvSpPr>
        <p:spPr/>
        <p:txBody>
          <a:bodyPr/>
          <a:lstStyle/>
          <a:p>
            <a:r>
              <a:rPr lang="en-US" dirty="0">
                <a:solidFill>
                  <a:schemeClr val="accent5">
                    <a:lumMod val="50000"/>
                  </a:schemeClr>
                </a:solidFill>
              </a:rPr>
              <a:t>Handset Loss/Upgrade</a:t>
            </a:r>
          </a:p>
          <a:p>
            <a:r>
              <a:rPr lang="en-US" dirty="0">
                <a:solidFill>
                  <a:schemeClr val="accent5">
                    <a:lumMod val="50000"/>
                  </a:schemeClr>
                </a:solidFill>
              </a:rPr>
              <a:t>Cost of Service / Competitor</a:t>
            </a:r>
            <a:r>
              <a:rPr lang="en-IN" dirty="0">
                <a:solidFill>
                  <a:schemeClr val="accent5">
                    <a:lumMod val="50000"/>
                  </a:schemeClr>
                </a:solidFill>
              </a:rPr>
              <a:t> Pricing</a:t>
            </a:r>
          </a:p>
          <a:p>
            <a:r>
              <a:rPr lang="en-IN" dirty="0">
                <a:solidFill>
                  <a:schemeClr val="accent5">
                    <a:lumMod val="50000"/>
                  </a:schemeClr>
                </a:solidFill>
              </a:rPr>
              <a:t>Network Quality</a:t>
            </a:r>
          </a:p>
          <a:p>
            <a:r>
              <a:rPr lang="en-IN" dirty="0">
                <a:solidFill>
                  <a:schemeClr val="accent5">
                    <a:lumMod val="50000"/>
                  </a:schemeClr>
                </a:solidFill>
              </a:rPr>
              <a:t>Customer Care Quality</a:t>
            </a:r>
          </a:p>
          <a:p>
            <a:endParaRPr lang="en-IN" dirty="0"/>
          </a:p>
        </p:txBody>
      </p:sp>
      <p:pic>
        <p:nvPicPr>
          <p:cNvPr id="5" name="Picture 4">
            <a:extLst>
              <a:ext uri="{FF2B5EF4-FFF2-40B4-BE49-F238E27FC236}">
                <a16:creationId xmlns:a16="http://schemas.microsoft.com/office/drawing/2014/main" id="{11231F83-B7E0-41A9-ABAC-55B783F8229A}"/>
              </a:ext>
            </a:extLst>
          </p:cNvPr>
          <p:cNvPicPr>
            <a:picLocks noChangeAspect="1"/>
          </p:cNvPicPr>
          <p:nvPr/>
        </p:nvPicPr>
        <p:blipFill>
          <a:blip r:embed="rId2"/>
          <a:stretch>
            <a:fillRect/>
          </a:stretch>
        </p:blipFill>
        <p:spPr>
          <a:xfrm>
            <a:off x="4755242" y="2111998"/>
            <a:ext cx="6554910" cy="4112286"/>
          </a:xfrm>
          <a:prstGeom prst="rect">
            <a:avLst/>
          </a:prstGeom>
        </p:spPr>
      </p:pic>
      <p:pic>
        <p:nvPicPr>
          <p:cNvPr id="7" name="Picture 6">
            <a:extLst>
              <a:ext uri="{FF2B5EF4-FFF2-40B4-BE49-F238E27FC236}">
                <a16:creationId xmlns:a16="http://schemas.microsoft.com/office/drawing/2014/main" id="{AEF283D1-3B79-4E79-B9CE-44D06DFECD32}"/>
              </a:ext>
            </a:extLst>
          </p:cNvPr>
          <p:cNvPicPr>
            <a:picLocks noChangeAspect="1"/>
          </p:cNvPicPr>
          <p:nvPr/>
        </p:nvPicPr>
        <p:blipFill>
          <a:blip r:embed="rId3"/>
          <a:stretch>
            <a:fillRect/>
          </a:stretch>
        </p:blipFill>
        <p:spPr>
          <a:xfrm>
            <a:off x="1066800" y="3995988"/>
            <a:ext cx="2619375" cy="174307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0300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A34C-88D8-4F8A-A37A-64EED4DD85D0}"/>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Key drivers for subscriber loyalty </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3170F54B-D315-4237-9057-AE9C1455831B}"/>
              </a:ext>
            </a:extLst>
          </p:cNvPr>
          <p:cNvSpPr>
            <a:spLocks noGrp="1"/>
          </p:cNvSpPr>
          <p:nvPr>
            <p:ph idx="1"/>
          </p:nvPr>
        </p:nvSpPr>
        <p:spPr>
          <a:xfrm>
            <a:off x="1066800" y="2103120"/>
            <a:ext cx="4455111" cy="3849624"/>
          </a:xfrm>
        </p:spPr>
        <p:txBody>
          <a:bodyPr/>
          <a:lstStyle/>
          <a:p>
            <a:r>
              <a:rPr lang="en-US" dirty="0">
                <a:solidFill>
                  <a:schemeClr val="accent5">
                    <a:lumMod val="50000"/>
                  </a:schemeClr>
                </a:solidFill>
              </a:rPr>
              <a:t>Offers and services</a:t>
            </a:r>
          </a:p>
          <a:p>
            <a:r>
              <a:rPr lang="en-US" dirty="0">
                <a:solidFill>
                  <a:schemeClr val="accent5">
                    <a:lumMod val="50000"/>
                  </a:schemeClr>
                </a:solidFill>
              </a:rPr>
              <a:t>Price</a:t>
            </a:r>
          </a:p>
          <a:p>
            <a:r>
              <a:rPr lang="en-US" dirty="0">
                <a:solidFill>
                  <a:schemeClr val="accent5">
                    <a:lumMod val="50000"/>
                  </a:schemeClr>
                </a:solidFill>
              </a:rPr>
              <a:t>Quality  of Products and services</a:t>
            </a:r>
          </a:p>
          <a:p>
            <a:r>
              <a:rPr lang="en-US" dirty="0">
                <a:solidFill>
                  <a:schemeClr val="accent5">
                    <a:lumMod val="50000"/>
                  </a:schemeClr>
                </a:solidFill>
              </a:rPr>
              <a:t>Quality of products and services</a:t>
            </a:r>
          </a:p>
          <a:p>
            <a:r>
              <a:rPr lang="en-US" dirty="0">
                <a:solidFill>
                  <a:schemeClr val="accent5">
                    <a:lumMod val="50000"/>
                  </a:schemeClr>
                </a:solidFill>
              </a:rPr>
              <a:t>Length of contract period</a:t>
            </a:r>
          </a:p>
          <a:p>
            <a:r>
              <a:rPr lang="en-US" dirty="0">
                <a:solidFill>
                  <a:schemeClr val="accent5">
                    <a:lumMod val="50000"/>
                  </a:schemeClr>
                </a:solidFill>
              </a:rPr>
              <a:t>Perception of telecom brand</a:t>
            </a:r>
          </a:p>
          <a:p>
            <a:r>
              <a:rPr lang="en-US" dirty="0">
                <a:solidFill>
                  <a:schemeClr val="accent5">
                    <a:lumMod val="50000"/>
                  </a:schemeClr>
                </a:solidFill>
              </a:rPr>
              <a:t>Marketing </a:t>
            </a:r>
            <a:r>
              <a:rPr lang="en-US" dirty="0" err="1">
                <a:solidFill>
                  <a:schemeClr val="accent5">
                    <a:lumMod val="50000"/>
                  </a:schemeClr>
                </a:solidFill>
              </a:rPr>
              <a:t>programmes</a:t>
            </a:r>
            <a:r>
              <a:rPr lang="en-US" dirty="0">
                <a:solidFill>
                  <a:schemeClr val="accent5">
                    <a:lumMod val="50000"/>
                  </a:schemeClr>
                </a:solidFill>
              </a:rPr>
              <a:t> and campaigns</a:t>
            </a:r>
          </a:p>
        </p:txBody>
      </p:sp>
      <p:pic>
        <p:nvPicPr>
          <p:cNvPr id="5" name="Picture 4">
            <a:extLst>
              <a:ext uri="{FF2B5EF4-FFF2-40B4-BE49-F238E27FC236}">
                <a16:creationId xmlns:a16="http://schemas.microsoft.com/office/drawing/2014/main" id="{0AB86939-E873-42A2-A320-15C3136AA739}"/>
              </a:ext>
            </a:extLst>
          </p:cNvPr>
          <p:cNvPicPr>
            <a:picLocks noChangeAspect="1"/>
          </p:cNvPicPr>
          <p:nvPr/>
        </p:nvPicPr>
        <p:blipFill>
          <a:blip r:embed="rId2"/>
          <a:stretch>
            <a:fillRect/>
          </a:stretch>
        </p:blipFill>
        <p:spPr>
          <a:xfrm>
            <a:off x="5521911" y="2014194"/>
            <a:ext cx="5626085" cy="2725444"/>
          </a:xfrm>
          <a:prstGeom prst="rect">
            <a:avLst/>
          </a:prstGeom>
        </p:spPr>
      </p:pic>
    </p:spTree>
    <p:extLst>
      <p:ext uri="{BB962C8B-B14F-4D97-AF65-F5344CB8AC3E}">
        <p14:creationId xmlns:p14="http://schemas.microsoft.com/office/powerpoint/2010/main" val="321637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16A0-E4B2-490A-89E0-CDFA03A1514A}"/>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solidFill>
                  <a:schemeClr val="accent5">
                    <a:lumMod val="75000"/>
                  </a:schemeClr>
                </a:solidFill>
              </a:rPr>
              <a:t>Aspects of a Customer Retention Strategy That Can’t be Overlooked </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3E353A41-D8FF-4001-A2C7-7FB8DB957F5B}"/>
              </a:ext>
            </a:extLst>
          </p:cNvPr>
          <p:cNvSpPr>
            <a:spLocks noGrp="1"/>
          </p:cNvSpPr>
          <p:nvPr>
            <p:ph idx="1"/>
          </p:nvPr>
        </p:nvSpPr>
        <p:spPr/>
        <p:txBody>
          <a:bodyPr/>
          <a:lstStyle/>
          <a:p>
            <a:r>
              <a:rPr lang="en-US" dirty="0">
                <a:solidFill>
                  <a:schemeClr val="accent5">
                    <a:lumMod val="50000"/>
                  </a:schemeClr>
                </a:solidFill>
              </a:rPr>
              <a:t>Define what you mean by churn – according to you who are churners.</a:t>
            </a:r>
          </a:p>
          <a:p>
            <a:r>
              <a:rPr lang="en-US" dirty="0">
                <a:solidFill>
                  <a:schemeClr val="accent5">
                    <a:lumMod val="50000"/>
                  </a:schemeClr>
                </a:solidFill>
              </a:rPr>
              <a:t>Segment your customer base to build a more accurate profile of your users </a:t>
            </a:r>
          </a:p>
          <a:p>
            <a:r>
              <a:rPr lang="en-US" dirty="0">
                <a:solidFill>
                  <a:schemeClr val="accent5">
                    <a:lumMod val="50000"/>
                  </a:schemeClr>
                </a:solidFill>
              </a:rPr>
              <a:t>Segment your customer base to build a more accurate profile of your users</a:t>
            </a:r>
          </a:p>
          <a:p>
            <a:r>
              <a:rPr lang="en-US" dirty="0">
                <a:solidFill>
                  <a:schemeClr val="accent5">
                    <a:lumMod val="50000"/>
                  </a:schemeClr>
                </a:solidFill>
              </a:rPr>
              <a:t>Innovate and shout about your differentiating qualities </a:t>
            </a:r>
          </a:p>
          <a:p>
            <a:r>
              <a:rPr lang="en-US" dirty="0">
                <a:solidFill>
                  <a:schemeClr val="accent5">
                    <a:lumMod val="50000"/>
                  </a:schemeClr>
                </a:solidFill>
              </a:rPr>
              <a:t>. Focus on what your customers really care about</a:t>
            </a:r>
          </a:p>
          <a:p>
            <a:r>
              <a:rPr lang="en-IN" dirty="0">
                <a:solidFill>
                  <a:schemeClr val="accent5">
                    <a:lumMod val="50000"/>
                  </a:schemeClr>
                </a:solidFill>
              </a:rPr>
              <a:t>Re-vamp your loyalty programmes </a:t>
            </a:r>
            <a:endParaRPr lang="en-US" dirty="0">
              <a:solidFill>
                <a:schemeClr val="accent5">
                  <a:lumMod val="50000"/>
                </a:schemeClr>
              </a:solidFill>
            </a:endParaRPr>
          </a:p>
          <a:p>
            <a:r>
              <a:rPr lang="en-US" dirty="0">
                <a:solidFill>
                  <a:schemeClr val="accent5">
                    <a:lumMod val="50000"/>
                  </a:schemeClr>
                </a:solidFill>
              </a:rPr>
              <a:t>Ensure proper front-line training and materials</a:t>
            </a:r>
          </a:p>
          <a:p>
            <a:r>
              <a:rPr lang="en-US" dirty="0">
                <a:solidFill>
                  <a:schemeClr val="accent5">
                    <a:lumMod val="50000"/>
                  </a:schemeClr>
                </a:solidFill>
              </a:rPr>
              <a:t>Pilot your retention strategies before rolling out </a:t>
            </a:r>
          </a:p>
          <a:p>
            <a:r>
              <a:rPr lang="en-US" dirty="0">
                <a:solidFill>
                  <a:schemeClr val="accent5">
                    <a:lumMod val="50000"/>
                  </a:schemeClr>
                </a:solidFill>
              </a:rPr>
              <a:t>Throw out the rule book </a:t>
            </a:r>
            <a:endParaRPr lang="en-IN" dirty="0">
              <a:solidFill>
                <a:schemeClr val="accent5">
                  <a:lumMod val="50000"/>
                </a:schemeClr>
              </a:solidFill>
            </a:endParaRPr>
          </a:p>
        </p:txBody>
      </p:sp>
    </p:spTree>
    <p:extLst>
      <p:ext uri="{BB962C8B-B14F-4D97-AF65-F5344CB8AC3E}">
        <p14:creationId xmlns:p14="http://schemas.microsoft.com/office/powerpoint/2010/main" val="362141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{47E982B5-5997-4316-8A22-E3D3CD57B1F0}tf78438558_win32</Template>
  <TotalTime>786</TotalTime>
  <Words>721</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Century Gothic</vt:lpstr>
      <vt:lpstr>Garamond</vt:lpstr>
      <vt:lpstr>gilroybold</vt:lpstr>
      <vt:lpstr>gt_americaregular</vt:lpstr>
      <vt:lpstr>Helvetica Neue</vt:lpstr>
      <vt:lpstr>proxima-nova</vt:lpstr>
      <vt:lpstr>Sailec-Regular</vt:lpstr>
      <vt:lpstr>SourceSansPro</vt:lpstr>
      <vt:lpstr>Wingdings</vt:lpstr>
      <vt:lpstr>SavonVTI</vt:lpstr>
      <vt:lpstr>Telecom Retention </vt:lpstr>
      <vt:lpstr>Telecom Sector</vt:lpstr>
      <vt:lpstr>Challenges in the Telecom Industry</vt:lpstr>
      <vt:lpstr>Retention</vt:lpstr>
      <vt:lpstr>Customer Churing Rate</vt:lpstr>
      <vt:lpstr>Four Churn Segments</vt:lpstr>
      <vt:lpstr>Key Drivers that influence churn</vt:lpstr>
      <vt:lpstr>Key drivers for subscriber loyalty </vt:lpstr>
      <vt:lpstr>Aspects of a Customer Retention Strategy That Can’t be Overlooked </vt:lpstr>
      <vt:lpstr>How data science useful in customer retention ?</vt:lpstr>
      <vt:lpstr>Project 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Retention </dc:title>
  <dc:creator>Akanksha singh</dc:creator>
  <cp:lastModifiedBy>Akanksha singh</cp:lastModifiedBy>
  <cp:revision>2</cp:revision>
  <dcterms:created xsi:type="dcterms:W3CDTF">2021-10-30T05:45:51Z</dcterms:created>
  <dcterms:modified xsi:type="dcterms:W3CDTF">2021-10-30T18:52:47Z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