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76" r:id="rId4"/>
    <p:sldId id="279" r:id="rId5"/>
    <p:sldId id="277" r:id="rId6"/>
    <p:sldId id="280" r:id="rId7"/>
    <p:sldId id="278" r:id="rId8"/>
    <p:sldId id="286" r:id="rId9"/>
    <p:sldId id="281" r:id="rId10"/>
    <p:sldId id="284" r:id="rId11"/>
    <p:sldId id="287" r:id="rId12"/>
    <p:sldId id="282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 varScale="1">
        <p:scale>
          <a:sx n="111" d="100"/>
          <a:sy n="111" d="100"/>
        </p:scale>
        <p:origin x="672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5/4/22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5/4/22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5/4/22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lens.org/datasets/movielens/25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088472"/>
            <a:ext cx="10058400" cy="1711037"/>
          </a:xfrm>
        </p:spPr>
        <p:txBody>
          <a:bodyPr>
            <a:normAutofit/>
          </a:bodyPr>
          <a:lstStyle/>
          <a:p>
            <a:r>
              <a:rPr lang="en-US" sz="4800" dirty="0"/>
              <a:t>Movie Recommendation System</a:t>
            </a:r>
            <a:endParaRPr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7232" y="3799509"/>
            <a:ext cx="3478567" cy="6096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IDS 561 – Big Data </a:t>
            </a:r>
            <a:endParaRPr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A5137F3-B23C-48CA-B4A3-5A7335E1655B}"/>
              </a:ext>
            </a:extLst>
          </p:cNvPr>
          <p:cNvSpPr txBox="1">
            <a:spLocks/>
          </p:cNvSpPr>
          <p:nvPr/>
        </p:nvSpPr>
        <p:spPr bwMode="white">
          <a:xfrm>
            <a:off x="8382000" y="4800600"/>
            <a:ext cx="3733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Charu Yadav   – 653762591</a:t>
            </a:r>
          </a:p>
          <a:p>
            <a:r>
              <a:rPr lang="en-US"/>
              <a:t>Deepak Singhal- 672190946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304D-DE83-45D1-A86A-14F6EAE1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Tuning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A4E70-9772-87A0-3B98-B00526DDC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Rank:</a:t>
            </a:r>
          </a:p>
          <a:p>
            <a:pPr lvl="1"/>
            <a:r>
              <a:rPr lang="en-US" dirty="0"/>
              <a:t>It is the number of latent factors in the model (defaults = 10).</a:t>
            </a:r>
          </a:p>
          <a:p>
            <a:pPr lvl="1"/>
            <a:r>
              <a:rPr lang="en-US" dirty="0"/>
              <a:t>We used 10, 50, 100, 150</a:t>
            </a:r>
          </a:p>
          <a:p>
            <a:r>
              <a:rPr lang="en-US" dirty="0"/>
              <a:t>RegParam: </a:t>
            </a:r>
          </a:p>
          <a:p>
            <a:pPr lvl="1"/>
            <a:r>
              <a:rPr lang="en-US" dirty="0"/>
              <a:t>It specifies the regularization parameter in ALS (defaults = 1.0).</a:t>
            </a:r>
          </a:p>
          <a:p>
            <a:pPr lvl="1"/>
            <a:r>
              <a:rPr lang="en-US" dirty="0"/>
              <a:t>We used 0.01, 0.05, 0.1, 0.15, 1.0 </a:t>
            </a:r>
          </a:p>
          <a:p>
            <a:r>
              <a:rPr lang="en-US" dirty="0" err="1"/>
              <a:t>MaxIter</a:t>
            </a:r>
            <a:r>
              <a:rPr lang="en-US" dirty="0"/>
              <a:t>: </a:t>
            </a:r>
          </a:p>
          <a:p>
            <a:pPr lvl="1"/>
            <a:r>
              <a:rPr lang="en-US" dirty="0"/>
              <a:t>It is the maximum number of iterations to run (defaults = 10).</a:t>
            </a:r>
          </a:p>
          <a:p>
            <a:pPr lvl="1"/>
            <a:r>
              <a:rPr lang="en-US" dirty="0"/>
              <a:t>We used 10, 20, 30,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9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6C5D-8B61-D287-7DA6-1D7ABCCE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 Prediction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C20048-4028-6380-A1C3-59457D22C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52600"/>
            <a:ext cx="9144000" cy="2211150"/>
          </a:xfr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B53C45-F1D9-0096-597C-442B09C21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4038600"/>
            <a:ext cx="956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5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304D-DE83-45D1-A86A-14F6EAE1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matrix  &amp;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A1886-353B-50DA-37FF-F9754DA31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/>
          <a:p>
            <a:r>
              <a:rPr lang="en-US" dirty="0"/>
              <a:t>RMSE of 1.32 at given tuned hyper 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Recommended 10 movies to each user.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78128-B053-41E3-BCCC-C41C811B3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4210963"/>
            <a:ext cx="4343400" cy="1885037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AC5AD9-9C35-4C17-82B2-2822EB3E5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05679"/>
              </p:ext>
            </p:extLst>
          </p:nvPr>
        </p:nvGraphicFramePr>
        <p:xfrm>
          <a:off x="1752600" y="2595405"/>
          <a:ext cx="376428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509013927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55004578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45379603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732326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 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RegParam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62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65868"/>
                  </a:ext>
                </a:extLst>
              </a:tr>
            </a:tbl>
          </a:graphicData>
        </a:graphic>
      </p:graphicFrame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D208EAE-20FB-5704-8A0B-DF545B0BC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79" y="1941426"/>
            <a:ext cx="4343401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92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304D-DE83-45D1-A86A-14F6EAE1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2286000"/>
            <a:ext cx="3810000" cy="1447800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6992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98847" y="381000"/>
            <a:ext cx="8382000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Illustration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Datasets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Hyper Parameters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E1F8-A1CF-4D17-9752-40435162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09600"/>
            <a:ext cx="8382000" cy="53340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242D-127C-4D08-A443-1DC38424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474433"/>
            <a:ext cx="5791200" cy="4800600"/>
          </a:xfrm>
        </p:spPr>
        <p:txBody>
          <a:bodyPr/>
          <a:lstStyle/>
          <a:p>
            <a:r>
              <a:rPr lang="en-US" dirty="0"/>
              <a:t>We tend to like things  that are similar to other things</a:t>
            </a:r>
          </a:p>
          <a:p>
            <a:r>
              <a:rPr lang="en-US" dirty="0"/>
              <a:t>We tend to like things that similar people like</a:t>
            </a:r>
          </a:p>
          <a:p>
            <a:r>
              <a:rPr lang="en-US" dirty="0"/>
              <a:t> This information can be used to make predictions to offer  new things</a:t>
            </a:r>
          </a:p>
          <a:p>
            <a:r>
              <a:rPr lang="en-US" dirty="0"/>
              <a:t>Recommendation systems involve predicting user preferences for unseen items, such as movies, songs, or books</a:t>
            </a:r>
          </a:p>
          <a:p>
            <a:r>
              <a:rPr lang="en-US" dirty="0"/>
              <a:t>Recommendation systems have become very popular with the increasing availability of millions  of products online</a:t>
            </a:r>
          </a:p>
          <a:p>
            <a:r>
              <a:rPr lang="en-US" dirty="0"/>
              <a:t>Recommending similar and relevant products increases sales &amp; benefits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70318BB-AE2F-41CB-A617-946FC9A6A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524000"/>
            <a:ext cx="4512086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4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CC66-3C92-4C92-A7A6-CE5D2A59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93823"/>
            <a:ext cx="8010617" cy="34179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</a:t>
            </a:r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F3A228E-E108-4C41-A8A8-1BAFA4C98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99" y="1872503"/>
            <a:ext cx="990601" cy="1283955"/>
          </a:xfr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3F9CE0B-FC2B-4424-B84B-DC9C1F9E9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825915"/>
            <a:ext cx="1090613" cy="1377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09D30A-3A85-4AE2-A04E-4710D1788898}"/>
              </a:ext>
            </a:extLst>
          </p:cNvPr>
          <p:cNvSpPr txBox="1"/>
          <p:nvPr/>
        </p:nvSpPr>
        <p:spPr>
          <a:xfrm>
            <a:off x="2690812" y="1469651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44D54-523F-4A85-9CAC-995A33E1C106}"/>
              </a:ext>
            </a:extLst>
          </p:cNvPr>
          <p:cNvSpPr txBox="1"/>
          <p:nvPr/>
        </p:nvSpPr>
        <p:spPr>
          <a:xfrm>
            <a:off x="7010403" y="1499629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F4C6B0-20F7-42F9-A744-C14430295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399" y="3309587"/>
            <a:ext cx="5538788" cy="17833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D39ABA-0BC9-4CF9-8907-4421842B6E1A}"/>
              </a:ext>
            </a:extLst>
          </p:cNvPr>
          <p:cNvSpPr txBox="1"/>
          <p:nvPr/>
        </p:nvSpPr>
        <p:spPr>
          <a:xfrm>
            <a:off x="2005012" y="5561310"/>
            <a:ext cx="2209800" cy="99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F06EAA-D3CA-4D72-8D7B-6A0F745D8F24}"/>
              </a:ext>
            </a:extLst>
          </p:cNvPr>
          <p:cNvSpPr txBox="1"/>
          <p:nvPr/>
        </p:nvSpPr>
        <p:spPr>
          <a:xfrm>
            <a:off x="2590800" y="5503605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 for A - Shrek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9969D5-ED46-4832-BC39-0B48B7303B17}"/>
              </a:ext>
            </a:extLst>
          </p:cNvPr>
          <p:cNvSpPr txBox="1"/>
          <p:nvPr/>
        </p:nvSpPr>
        <p:spPr>
          <a:xfrm>
            <a:off x="7227163" y="551470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 for B – Jurassic Park</a:t>
            </a:r>
          </a:p>
        </p:txBody>
      </p:sp>
    </p:spTree>
    <p:extLst>
      <p:ext uri="{BB962C8B-B14F-4D97-AF65-F5344CB8AC3E}">
        <p14:creationId xmlns:p14="http://schemas.microsoft.com/office/powerpoint/2010/main" val="401851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94AE-5B2E-405B-BBFF-DD788A61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098" y="607852"/>
            <a:ext cx="8716333" cy="53465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867D-CC89-404B-B1EF-B19B5D80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098" y="1524000"/>
            <a:ext cx="4724400" cy="4876800"/>
          </a:xfrm>
        </p:spPr>
        <p:txBody>
          <a:bodyPr/>
          <a:lstStyle/>
          <a:p>
            <a:r>
              <a:rPr lang="en-US" dirty="0"/>
              <a:t>Collaborative</a:t>
            </a:r>
          </a:p>
          <a:p>
            <a:pPr lvl="1"/>
            <a:r>
              <a:rPr lang="en-US" dirty="0"/>
              <a:t>Recommend items that are preferred  by similar users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 Content-Based</a:t>
            </a:r>
          </a:p>
          <a:p>
            <a:pPr lvl="1"/>
            <a:r>
              <a:rPr lang="en-US" dirty="0"/>
              <a:t>Recommend items based on the similarity between items and user preferences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Hybrid</a:t>
            </a:r>
          </a:p>
          <a:p>
            <a:pPr lvl="1"/>
            <a:r>
              <a:rPr lang="en-US" dirty="0"/>
              <a:t>Combine both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EC41C01-C9F3-401F-8D8B-4FB6CD983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274109"/>
            <a:ext cx="2217547" cy="1697692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FBE8220-DC98-4E37-BD37-FCB06EE841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666" y="3254055"/>
            <a:ext cx="2248667" cy="1873889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79EA7A6-30FE-4EE8-8404-310DE39F54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410198"/>
            <a:ext cx="1570582" cy="120239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52D45FA-A655-4FD5-B9FE-4680483CB6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5352423"/>
            <a:ext cx="1524000" cy="1270000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F34ECEE-A19E-4594-A68F-C74843C94B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5638800"/>
            <a:ext cx="552056" cy="5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1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9B214DC-77CB-7A51-3D3F-43AF40F0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62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 – Alternating Least Square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1F03C3-AF45-4EEE-B0F0-AD2AA6D2C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183" y="2286000"/>
            <a:ext cx="9702297" cy="2449829"/>
          </a:xfrm>
          <a:noFill/>
        </p:spPr>
      </p:pic>
    </p:spTree>
    <p:extLst>
      <p:ext uri="{BB962C8B-B14F-4D97-AF65-F5344CB8AC3E}">
        <p14:creationId xmlns:p14="http://schemas.microsoft.com/office/powerpoint/2010/main" val="158750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692A-F1C9-4BD4-A3FB-247CE89E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6583"/>
            <a:ext cx="91440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558A-4761-40EF-9EF3-53C2045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4724400" cy="2286000"/>
          </a:xfrm>
        </p:spPr>
        <p:txBody>
          <a:bodyPr/>
          <a:lstStyle/>
          <a:p>
            <a:r>
              <a:rPr lang="en-US" dirty="0"/>
              <a:t>Movie Lens 25m dataset </a:t>
            </a:r>
          </a:p>
          <a:p>
            <a:r>
              <a:rPr lang="en-US" dirty="0"/>
              <a:t>Data has userID, movieId, rating &amp; timestamp.</a:t>
            </a:r>
          </a:p>
          <a:p>
            <a:r>
              <a:rPr lang="en-US" dirty="0"/>
              <a:t>Data were taken from –</a:t>
            </a:r>
          </a:p>
          <a:p>
            <a:pPr marL="365760" lvl="1" indent="0">
              <a:buNone/>
            </a:pPr>
            <a:r>
              <a:rPr lang="en-US" u="sng" dirty="0">
                <a:hlinkClick r:id="rId3"/>
              </a:rPr>
              <a:t>https://grouplens.org/datasets/movielens/25m/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8EC6423-15B5-4B9D-9737-3FFE4C00B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02878"/>
              </p:ext>
            </p:extLst>
          </p:nvPr>
        </p:nvGraphicFramePr>
        <p:xfrm>
          <a:off x="1905000" y="4724400"/>
          <a:ext cx="6629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1466817332"/>
                    </a:ext>
                  </a:extLst>
                </a:gridCol>
                <a:gridCol w="1278531">
                  <a:extLst>
                    <a:ext uri="{9D8B030D-6E8A-4147-A177-3AD203B41FA5}">
                      <a16:colId xmlns:a16="http://schemas.microsoft.com/office/drawing/2014/main" val="266192048"/>
                    </a:ext>
                  </a:extLst>
                </a:gridCol>
                <a:gridCol w="2226669">
                  <a:extLst>
                    <a:ext uri="{9D8B030D-6E8A-4147-A177-3AD203B41FA5}">
                      <a16:colId xmlns:a16="http://schemas.microsoft.com/office/drawing/2014/main" val="40080808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3887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dirty="0"/>
                        <a:t>Number of Ratings (count)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25,000,095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114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dirty="0"/>
                        <a:t>Number of Movies(unique)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62,423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548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dirty="0"/>
                        <a:t>Number of Users(unique)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162,541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51708"/>
                  </a:ext>
                </a:extLst>
              </a:tr>
            </a:tbl>
          </a:graphicData>
        </a:graphic>
      </p:graphicFrame>
      <p:pic>
        <p:nvPicPr>
          <p:cNvPr id="6" name="Picture 5" descr="Table&#10;&#10;Description automatically generated with low confidence">
            <a:extLst>
              <a:ext uri="{FF2B5EF4-FFF2-40B4-BE49-F238E27FC236}">
                <a16:creationId xmlns:a16="http://schemas.microsoft.com/office/drawing/2014/main" id="{A4CC9840-E29D-9340-C792-6188F50E0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8937"/>
            <a:ext cx="320675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67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BD24-4E07-4DA4-BD74-A45CCA92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6200"/>
            <a:ext cx="91440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AA910-7015-41CC-ADFF-0AF220D62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495197"/>
            <a:ext cx="4043049" cy="2590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8063B0-EF85-4099-8D34-07FFF001D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510733"/>
            <a:ext cx="2165909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B5B911-60D7-4AB0-8141-40DB8CCBD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2544024"/>
            <a:ext cx="1828799" cy="259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353AD1-4D48-4A9F-9B6D-186E9B20DDC2}"/>
              </a:ext>
            </a:extLst>
          </p:cNvPr>
          <p:cNvSpPr txBox="1"/>
          <p:nvPr/>
        </p:nvSpPr>
        <p:spPr>
          <a:xfrm>
            <a:off x="1430045" y="1828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Rated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1963B3-B5FB-42AE-9287-E94AF70E0A5B}"/>
              </a:ext>
            </a:extLst>
          </p:cNvPr>
          <p:cNvSpPr txBox="1"/>
          <p:nvPr/>
        </p:nvSpPr>
        <p:spPr>
          <a:xfrm>
            <a:off x="5791200" y="1905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Rated genres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2C7FB-D84F-48ED-AB69-CD36D46B6DF1}"/>
              </a:ext>
            </a:extLst>
          </p:cNvPr>
          <p:cNvSpPr txBox="1"/>
          <p:nvPr/>
        </p:nvSpPr>
        <p:spPr>
          <a:xfrm>
            <a:off x="8610600" y="1905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 genres</a:t>
            </a:r>
          </a:p>
        </p:txBody>
      </p:sp>
    </p:spTree>
    <p:extLst>
      <p:ext uri="{BB962C8B-B14F-4D97-AF65-F5344CB8AC3E}">
        <p14:creationId xmlns:p14="http://schemas.microsoft.com/office/powerpoint/2010/main" val="51557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304D-DE83-45D1-A86A-14F6EAE1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pic>
        <p:nvPicPr>
          <p:cNvPr id="4" name="Google Shape;113;p20">
            <a:extLst>
              <a:ext uri="{FF2B5EF4-FFF2-40B4-BE49-F238E27FC236}">
                <a16:creationId xmlns:a16="http://schemas.microsoft.com/office/drawing/2014/main" id="{85A80498-F96D-451A-9075-961C33AF33A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752600"/>
            <a:ext cx="9144000" cy="406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88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chComputer">
    <a:dk1>
      <a:srgbClr val="000000"/>
    </a:dk1>
    <a:lt1>
      <a:sysClr val="window" lastClr="FFFFFF"/>
    </a:lt1>
    <a:dk2>
      <a:srgbClr val="4D4D4D"/>
    </a:dk2>
    <a:lt2>
      <a:srgbClr val="DDDDDD"/>
    </a:lt2>
    <a:accent1>
      <a:srgbClr val="92D050"/>
    </a:accent1>
    <a:accent2>
      <a:srgbClr val="F7C331"/>
    </a:accent2>
    <a:accent3>
      <a:srgbClr val="47B8C7"/>
    </a:accent3>
    <a:accent4>
      <a:srgbClr val="B074BA"/>
    </a:accent4>
    <a:accent5>
      <a:srgbClr val="F34D47"/>
    </a:accent5>
    <a:accent6>
      <a:srgbClr val="FA8F30"/>
    </a:accent6>
    <a:hlink>
      <a:srgbClr val="47B8C7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339</Words>
  <Application>Microsoft Macintosh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Candara</vt:lpstr>
      <vt:lpstr>Consolas</vt:lpstr>
      <vt:lpstr>Times New Roman</vt:lpstr>
      <vt:lpstr>Tech Computer 16x9</vt:lpstr>
      <vt:lpstr>Movie Recommendation System</vt:lpstr>
      <vt:lpstr>Outline</vt:lpstr>
      <vt:lpstr>Introduction</vt:lpstr>
      <vt:lpstr>Illustration</vt:lpstr>
      <vt:lpstr>Methodology</vt:lpstr>
      <vt:lpstr>ALS – Alternating Least Square Matrix</vt:lpstr>
      <vt:lpstr>Dataset</vt:lpstr>
      <vt:lpstr>Exploratory Data Analysis</vt:lpstr>
      <vt:lpstr>Flow Chart</vt:lpstr>
      <vt:lpstr>Hyper parameter Tuning</vt:lpstr>
      <vt:lpstr>Actual vs Prediction</vt:lpstr>
      <vt:lpstr>Evaluation matrix  &amp; 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Charu Yadav</dc:creator>
  <cp:lastModifiedBy>Deepak Singhal</cp:lastModifiedBy>
  <cp:revision>52</cp:revision>
  <dcterms:created xsi:type="dcterms:W3CDTF">2022-04-16T21:43:27Z</dcterms:created>
  <dcterms:modified xsi:type="dcterms:W3CDTF">2022-05-04T20:26:50Z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