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Georgia" panose="02040502050405020303" pitchFamily="18" charset="0"/>
      <p:regular r:id="rId24"/>
      <p:bold r:id="rId25"/>
      <p:italic r:id="rId26"/>
      <p:boldItalic r:id="rId27"/>
    </p:embeddedFont>
    <p:embeddedFont>
      <p:font typeface="Old Standard TT" pitchFamily="2" charset="77"/>
      <p:regular r:id="rId28"/>
      <p:bold r:id="rId29"/>
      <p: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F9F70-614E-4850-BEE4-6922113F05DF}">
  <a:tblStyle styleId="{B09F9F70-614E-4850-BEE4-6922113F05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39226bdd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39226bdd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39226bdde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39226bdd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39226bdd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39226bdd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39226bdd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39226bdd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39226bdde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539226bdd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39226bdde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39226bdd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39226bdde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39226bdd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3faf3c8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3faf3c8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3faf3c8a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3faf3c8a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3faf3c8a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3faf3c8a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39226bdd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39226bdd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3faf3c8a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3faf3c8a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3faf3c8a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3faf3c8a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539226bdd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539226bdd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39226bdd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39226bdd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39226bdd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39226bdd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39226bd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39226bdd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39226bdde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39226bdd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39226bdd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39226bdd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39226bdd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39226bdd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571750"/>
            <a:ext cx="8520600" cy="1374300"/>
          </a:xfrm>
          <a:prstGeom prst="rect">
            <a:avLst/>
          </a:prstGeom>
        </p:spPr>
        <p:txBody>
          <a:bodyPr spcFirstLastPara="1" wrap="square" lIns="91425" tIns="91425" rIns="91425" bIns="91425" anchor="b" anchorCtr="0">
            <a:normAutofit/>
          </a:bodyPr>
          <a:lstStyle/>
          <a:p>
            <a:pPr marL="0" lvl="0" indent="0" algn="ctr" rtl="0">
              <a:spcBef>
                <a:spcPts val="0"/>
              </a:spcBef>
              <a:spcAft>
                <a:spcPts val="1900"/>
              </a:spcAft>
              <a:buNone/>
            </a:pPr>
            <a:r>
              <a:rPr lang="en" sz="3200" b="1" dirty="0">
                <a:solidFill>
                  <a:srgbClr val="F5C43F"/>
                </a:solidFill>
                <a:latin typeface="Old Standard TT"/>
                <a:ea typeface="Old Standard TT"/>
                <a:cs typeface="Old Standard TT"/>
                <a:sym typeface="Old Standard TT"/>
              </a:rPr>
              <a:t>Customer Review Actionability Classification</a:t>
            </a:r>
            <a:endParaRPr sz="3200" dirty="0">
              <a:latin typeface="Old Standard TT"/>
              <a:ea typeface="Old Standard TT"/>
              <a:cs typeface="Old Standard TT"/>
              <a:sym typeface="Old Standard TT"/>
            </a:endParaRPr>
          </a:p>
        </p:txBody>
      </p:sp>
      <p:sp>
        <p:nvSpPr>
          <p:cNvPr id="55" name="Google Shape;55;p13"/>
          <p:cNvSpPr txBox="1">
            <a:spLocks noGrp="1"/>
          </p:cNvSpPr>
          <p:nvPr>
            <p:ph type="subTitle" idx="1"/>
          </p:nvPr>
        </p:nvSpPr>
        <p:spPr>
          <a:xfrm>
            <a:off x="236300" y="3716432"/>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dirty="0">
                <a:solidFill>
                  <a:srgbClr val="F5C43F"/>
                </a:solidFill>
                <a:latin typeface="Georgia"/>
                <a:ea typeface="Georgia"/>
                <a:cs typeface="Georgia"/>
                <a:sym typeface="Georgia"/>
              </a:rPr>
              <a:t>Landon Smith &amp; Ayushi Singhal</a:t>
            </a:r>
            <a:endParaRPr sz="1600" dirty="0">
              <a:solidFill>
                <a:srgbClr val="F5C43F"/>
              </a:solidFill>
              <a:latin typeface="Georgia"/>
              <a:ea typeface="Georgia"/>
              <a:cs typeface="Georgia"/>
              <a:sym typeface="Georgia"/>
            </a:endParaRPr>
          </a:p>
          <a:p>
            <a:pPr marL="0" lvl="0" indent="0" algn="ctr" rtl="0">
              <a:spcBef>
                <a:spcPts val="0"/>
              </a:spcBef>
              <a:spcAft>
                <a:spcPts val="0"/>
              </a:spcAft>
              <a:buNone/>
            </a:pPr>
            <a:r>
              <a:rPr lang="en" sz="1600" dirty="0">
                <a:solidFill>
                  <a:srgbClr val="F5C43F"/>
                </a:solidFill>
                <a:latin typeface="Georgia"/>
                <a:ea typeface="Georgia"/>
                <a:cs typeface="Georgia"/>
                <a:sym typeface="Georgia"/>
              </a:rPr>
              <a:t>Professor </a:t>
            </a:r>
            <a:r>
              <a:rPr lang="en" sz="1600" dirty="0" err="1">
                <a:solidFill>
                  <a:srgbClr val="F5C43F"/>
                </a:solidFill>
                <a:latin typeface="Georgia"/>
                <a:ea typeface="Georgia"/>
                <a:cs typeface="Georgia"/>
                <a:sym typeface="Georgia"/>
              </a:rPr>
              <a:t>Ahmedin</a:t>
            </a:r>
            <a:r>
              <a:rPr lang="en" sz="1600" dirty="0">
                <a:solidFill>
                  <a:srgbClr val="F5C43F"/>
                </a:solidFill>
                <a:latin typeface="Georgia"/>
                <a:ea typeface="Georgia"/>
                <a:cs typeface="Georgia"/>
                <a:sym typeface="Georgia"/>
              </a:rPr>
              <a:t>, OPS 808 Machine Learning, Saint Mary’s College of California MSBA</a:t>
            </a:r>
            <a:endParaRPr sz="1600" dirty="0">
              <a:solidFill>
                <a:srgbClr val="F5C43F"/>
              </a:solidFill>
              <a:latin typeface="Georgia"/>
              <a:ea typeface="Georgia"/>
              <a:cs typeface="Georgia"/>
              <a:sym typeface="Georgia"/>
            </a:endParaRPr>
          </a:p>
        </p:txBody>
      </p:sp>
      <p:pic>
        <p:nvPicPr>
          <p:cNvPr id="56" name="Google Shape;56;p13"/>
          <p:cNvPicPr preferRelativeResize="0"/>
          <p:nvPr/>
        </p:nvPicPr>
        <p:blipFill>
          <a:blip r:embed="rId3">
            <a:alphaModFix/>
          </a:blip>
          <a:stretch>
            <a:fillRect/>
          </a:stretch>
        </p:blipFill>
        <p:spPr>
          <a:xfrm>
            <a:off x="2417950" y="719700"/>
            <a:ext cx="4157300" cy="226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Data Manipulation: Splitting &amp; Encoding</a:t>
            </a:r>
            <a:endParaRPr b="1">
              <a:solidFill>
                <a:srgbClr val="F5C43F"/>
              </a:solidFill>
              <a:latin typeface="Old Standard TT"/>
              <a:ea typeface="Old Standard TT"/>
              <a:cs typeface="Old Standard TT"/>
              <a:sym typeface="Old Standard TT"/>
            </a:endParaRPr>
          </a:p>
        </p:txBody>
      </p:sp>
      <p:sp>
        <p:nvSpPr>
          <p:cNvPr id="127" name="Google Shape;127;p2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20000"/>
          </a:bodyPr>
          <a:lstStyle/>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In order to be able to feed our data into our below-mentioned models of choice, we must first perform data manipulation in the form of splitting and encoding on each of our datasets</a:t>
            </a:r>
            <a:endParaRPr sz="1000">
              <a:solidFill>
                <a:srgbClr val="F5C43F"/>
              </a:solidFill>
              <a:latin typeface="Georgia"/>
              <a:ea typeface="Georgia"/>
              <a:cs typeface="Georgia"/>
              <a:sym typeface="Georgia"/>
            </a:endParaRPr>
          </a:p>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Using the sklearn Python library, we split our data into a training and test set, with 20% of each dataset being used to test the performance of our machine learning models</a:t>
            </a:r>
            <a:endParaRPr sz="1000">
              <a:solidFill>
                <a:srgbClr val="F5C43F"/>
              </a:solidFill>
              <a:latin typeface="Georgia"/>
              <a:ea typeface="Georgia"/>
              <a:cs typeface="Georgia"/>
              <a:sym typeface="Georgia"/>
            </a:endParaRPr>
          </a:p>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We then needed to encode our textual reviews data to be readable by our machine learning models</a:t>
            </a:r>
            <a:endParaRPr sz="1000">
              <a:solidFill>
                <a:srgbClr val="F5C43F"/>
              </a:solidFill>
              <a:latin typeface="Georgia"/>
              <a:ea typeface="Georgia"/>
              <a:cs typeface="Georgia"/>
              <a:sym typeface="Georgia"/>
            </a:endParaRPr>
          </a:p>
          <a:p>
            <a:pPr marL="914400" lvl="1"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To do this, we used the keras Python library and tokenized each word found in each review, assigning each word a unique integer</a:t>
            </a:r>
            <a:endParaRPr sz="1000">
              <a:solidFill>
                <a:srgbClr val="F5C43F"/>
              </a:solidFill>
              <a:latin typeface="Georgia"/>
              <a:ea typeface="Georgia"/>
              <a:cs typeface="Georgia"/>
              <a:sym typeface="Georgia"/>
            </a:endParaRPr>
          </a:p>
          <a:p>
            <a:pPr marL="914400" lvl="1"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As a final step, we converted these integers into vectors of 0 and 1, giving us data fully capable of being fed to our machine learning models of choice</a:t>
            </a:r>
            <a:endParaRPr sz="1000">
              <a:solidFill>
                <a:srgbClr val="F5C43F"/>
              </a:solidFill>
              <a:latin typeface="Georgia"/>
              <a:ea typeface="Georgia"/>
              <a:cs typeface="Georgia"/>
              <a:sym typeface="Georgia"/>
            </a:endParaRPr>
          </a:p>
          <a:p>
            <a:pPr marL="0" lvl="0" indent="0" algn="l" rtl="0">
              <a:lnSpc>
                <a:spcPct val="100000"/>
              </a:lnSpc>
              <a:spcBef>
                <a:spcPts val="0"/>
              </a:spcBef>
              <a:spcAft>
                <a:spcPts val="0"/>
              </a:spcAft>
              <a:buNone/>
            </a:pPr>
            <a:endParaRPr sz="1000">
              <a:solidFill>
                <a:srgbClr val="000000"/>
              </a:solidFill>
              <a:latin typeface="Times New Roman"/>
              <a:ea typeface="Times New Roman"/>
              <a:cs typeface="Times New Roman"/>
              <a:sym typeface="Times New Roman"/>
            </a:endParaRPr>
          </a:p>
          <a:p>
            <a:pPr marL="0" lvl="0" indent="0" algn="l" rtl="0">
              <a:spcBef>
                <a:spcPts val="800"/>
              </a:spcBef>
              <a:spcAft>
                <a:spcPts val="1200"/>
              </a:spcAft>
              <a:buNone/>
            </a:pPr>
            <a:endParaRPr/>
          </a:p>
        </p:txBody>
      </p:sp>
      <p:pic>
        <p:nvPicPr>
          <p:cNvPr id="128" name="Google Shape;128;p22"/>
          <p:cNvPicPr preferRelativeResize="0"/>
          <p:nvPr/>
        </p:nvPicPr>
        <p:blipFill>
          <a:blip r:embed="rId3">
            <a:alphaModFix/>
          </a:blip>
          <a:stretch>
            <a:fillRect/>
          </a:stretch>
        </p:blipFill>
        <p:spPr>
          <a:xfrm>
            <a:off x="5291500" y="1285061"/>
            <a:ext cx="3129275" cy="2573375"/>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2427" b="1">
                <a:solidFill>
                  <a:srgbClr val="F5C43F"/>
                </a:solidFill>
                <a:latin typeface="Old Standard TT"/>
                <a:ea typeface="Old Standard TT"/>
                <a:cs typeface="Old Standard TT"/>
                <a:sym typeface="Old Standard TT"/>
              </a:rPr>
              <a:t>Experimental Setup: Determination of Review Actionability</a:t>
            </a:r>
            <a:endParaRPr sz="2427" b="1">
              <a:solidFill>
                <a:srgbClr val="F5C43F"/>
              </a:solidFill>
              <a:latin typeface="Old Standard TT"/>
              <a:ea typeface="Old Standard TT"/>
              <a:cs typeface="Old Standard TT"/>
              <a:sym typeface="Old Standard TT"/>
            </a:endParaRPr>
          </a:p>
        </p:txBody>
      </p:sp>
      <p:sp>
        <p:nvSpPr>
          <p:cNvPr id="134" name="Google Shape;134;p23"/>
          <p:cNvSpPr txBox="1">
            <a:spLocks noGrp="1"/>
          </p:cNvSpPr>
          <p:nvPr>
            <p:ph type="body" idx="1"/>
          </p:nvPr>
        </p:nvSpPr>
        <p:spPr>
          <a:xfrm>
            <a:off x="311700" y="1169100"/>
            <a:ext cx="4260300" cy="3718800"/>
          </a:xfrm>
          <a:prstGeom prst="rect">
            <a:avLst/>
          </a:prstGeom>
        </p:spPr>
        <p:txBody>
          <a:bodyPr spcFirstLastPara="1" wrap="square" lIns="91425" tIns="91425" rIns="91425" bIns="91425" anchor="t" anchorCtr="0">
            <a:normAutofit fontScale="77500" lnSpcReduction="20000"/>
          </a:bodyPr>
          <a:lstStyle/>
          <a:p>
            <a:pPr marL="457200" lvl="0"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Creation of Baseline Models: Logistic Regression &amp; Random Forest Classifier</a:t>
            </a:r>
            <a:endParaRPr sz="1797">
              <a:solidFill>
                <a:srgbClr val="F5C43F"/>
              </a:solidFill>
              <a:latin typeface="Times New Roman"/>
              <a:ea typeface="Times New Roman"/>
              <a:cs typeface="Times New Roman"/>
              <a:sym typeface="Times New Roman"/>
            </a:endParaRPr>
          </a:p>
          <a:p>
            <a:pPr marL="457200" lvl="0"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Deep Neural Network Classification </a:t>
            </a:r>
            <a:endParaRPr sz="1797">
              <a:solidFill>
                <a:srgbClr val="F5C43F"/>
              </a:solidFill>
              <a:latin typeface="Times New Roman"/>
              <a:ea typeface="Times New Roman"/>
              <a:cs typeface="Times New Roman"/>
              <a:sym typeface="Times New Roman"/>
            </a:endParaRPr>
          </a:p>
          <a:p>
            <a:pPr marL="457200" lvl="0"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Metrics for Evaluation</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Accuracy</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Precision</a:t>
            </a:r>
            <a:endParaRPr sz="2800">
              <a:solidFill>
                <a:srgbClr val="F5C43F"/>
              </a:solidFill>
              <a:latin typeface="Old Standard TT"/>
              <a:ea typeface="Old Standard TT"/>
              <a:cs typeface="Old Standard TT"/>
              <a:sym typeface="Old Standard TT"/>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Recall</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F1 Score</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Confusion Matrix</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Precision-Recall Curve</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ROC Curve</a:t>
            </a:r>
            <a:endParaRPr sz="1797">
              <a:solidFill>
                <a:srgbClr val="F5C43F"/>
              </a:solidFill>
              <a:latin typeface="Times New Roman"/>
              <a:ea typeface="Times New Roman"/>
              <a:cs typeface="Times New Roman"/>
              <a:sym typeface="Times New Roman"/>
            </a:endParaRPr>
          </a:p>
          <a:p>
            <a:pPr marL="914400" lvl="1" indent="-317066" algn="l" rtl="0">
              <a:lnSpc>
                <a:spcPct val="150000"/>
              </a:lnSpc>
              <a:spcBef>
                <a:spcPts val="0"/>
              </a:spcBef>
              <a:spcAft>
                <a:spcPts val="0"/>
              </a:spcAft>
              <a:buClr>
                <a:srgbClr val="F5C43F"/>
              </a:buClr>
              <a:buSzPct val="100000"/>
              <a:buFont typeface="Times New Roman"/>
              <a:buChar char="○"/>
            </a:pPr>
            <a:r>
              <a:rPr lang="en" sz="1797">
                <a:solidFill>
                  <a:srgbClr val="F5C43F"/>
                </a:solidFill>
                <a:latin typeface="Times New Roman"/>
                <a:ea typeface="Times New Roman"/>
                <a:cs typeface="Times New Roman"/>
                <a:sym typeface="Times New Roman"/>
              </a:rPr>
              <a:t>AUC</a:t>
            </a:r>
            <a:endParaRPr sz="1797">
              <a:solidFill>
                <a:srgbClr val="F5C43F"/>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35" name="Google Shape;135;p23"/>
          <p:cNvPicPr preferRelativeResize="0"/>
          <p:nvPr/>
        </p:nvPicPr>
        <p:blipFill>
          <a:blip r:embed="rId3">
            <a:alphaModFix/>
          </a:blip>
          <a:stretch>
            <a:fillRect/>
          </a:stretch>
        </p:blipFill>
        <p:spPr>
          <a:xfrm>
            <a:off x="4397425" y="1635625"/>
            <a:ext cx="4267199" cy="2371280"/>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marL="0" lvl="0" indent="0" algn="l" rtl="0">
              <a:spcBef>
                <a:spcPts val="0"/>
              </a:spcBef>
              <a:spcAft>
                <a:spcPts val="800"/>
              </a:spcAft>
              <a:buNone/>
            </a:pPr>
            <a:r>
              <a:rPr lang="en" sz="2527" b="1">
                <a:solidFill>
                  <a:srgbClr val="F5C43F"/>
                </a:solidFill>
                <a:latin typeface="Old Standard TT"/>
                <a:ea typeface="Old Standard TT"/>
                <a:cs typeface="Old Standard TT"/>
                <a:sym typeface="Old Standard TT"/>
              </a:rPr>
              <a:t>Results: Determination of Review Actionability Summarization</a:t>
            </a:r>
            <a:endParaRPr>
              <a:solidFill>
                <a:srgbClr val="F5C43F"/>
              </a:solidFill>
              <a:latin typeface="Old Standard TT"/>
              <a:ea typeface="Old Standard TT"/>
              <a:cs typeface="Old Standard TT"/>
              <a:sym typeface="Old Standard TT"/>
            </a:endParaRPr>
          </a:p>
        </p:txBody>
      </p:sp>
      <p:graphicFrame>
        <p:nvGraphicFramePr>
          <p:cNvPr id="141" name="Google Shape;141;p24"/>
          <p:cNvGraphicFramePr/>
          <p:nvPr/>
        </p:nvGraphicFramePr>
        <p:xfrm>
          <a:off x="1364700" y="3172650"/>
          <a:ext cx="6414625" cy="1765200"/>
        </p:xfrm>
        <a:graphic>
          <a:graphicData uri="http://schemas.openxmlformats.org/drawingml/2006/table">
            <a:tbl>
              <a:tblPr>
                <a:noFill/>
                <a:tableStyleId>{B09F9F70-614E-4850-BEE4-6922113F05DF}</a:tableStyleId>
              </a:tblPr>
              <a:tblGrid>
                <a:gridCol w="916375">
                  <a:extLst>
                    <a:ext uri="{9D8B030D-6E8A-4147-A177-3AD203B41FA5}">
                      <a16:colId xmlns:a16="http://schemas.microsoft.com/office/drawing/2014/main" val="20000"/>
                    </a:ext>
                  </a:extLst>
                </a:gridCol>
                <a:gridCol w="916375">
                  <a:extLst>
                    <a:ext uri="{9D8B030D-6E8A-4147-A177-3AD203B41FA5}">
                      <a16:colId xmlns:a16="http://schemas.microsoft.com/office/drawing/2014/main" val="20001"/>
                    </a:ext>
                  </a:extLst>
                </a:gridCol>
                <a:gridCol w="916375">
                  <a:extLst>
                    <a:ext uri="{9D8B030D-6E8A-4147-A177-3AD203B41FA5}">
                      <a16:colId xmlns:a16="http://schemas.microsoft.com/office/drawing/2014/main" val="20002"/>
                    </a:ext>
                  </a:extLst>
                </a:gridCol>
                <a:gridCol w="916375">
                  <a:extLst>
                    <a:ext uri="{9D8B030D-6E8A-4147-A177-3AD203B41FA5}">
                      <a16:colId xmlns:a16="http://schemas.microsoft.com/office/drawing/2014/main" val="20003"/>
                    </a:ext>
                  </a:extLst>
                </a:gridCol>
                <a:gridCol w="916375">
                  <a:extLst>
                    <a:ext uri="{9D8B030D-6E8A-4147-A177-3AD203B41FA5}">
                      <a16:colId xmlns:a16="http://schemas.microsoft.com/office/drawing/2014/main" val="20004"/>
                    </a:ext>
                  </a:extLst>
                </a:gridCol>
                <a:gridCol w="916375">
                  <a:extLst>
                    <a:ext uri="{9D8B030D-6E8A-4147-A177-3AD203B41FA5}">
                      <a16:colId xmlns:a16="http://schemas.microsoft.com/office/drawing/2014/main" val="20005"/>
                    </a:ext>
                  </a:extLst>
                </a:gridCol>
                <a:gridCol w="916375">
                  <a:extLst>
                    <a:ext uri="{9D8B030D-6E8A-4147-A177-3AD203B41FA5}">
                      <a16:colId xmlns:a16="http://schemas.microsoft.com/office/drawing/2014/main" val="20006"/>
                    </a:ext>
                  </a:extLst>
                </a:gridCol>
              </a:tblGrid>
              <a:tr h="286600">
                <a:tc gridSpan="7">
                  <a:txBody>
                    <a:bodyPr/>
                    <a:lstStyle/>
                    <a:p>
                      <a:pPr marL="0" lvl="0" indent="0" algn="ctr" rtl="0">
                        <a:spcBef>
                          <a:spcPts val="0"/>
                        </a:spcBef>
                        <a:spcAft>
                          <a:spcPts val="0"/>
                        </a:spcAft>
                        <a:buNone/>
                      </a:pPr>
                      <a:r>
                        <a:rPr lang="en" sz="1000" b="1">
                          <a:solidFill>
                            <a:srgbClr val="F5C43F"/>
                          </a:solidFill>
                          <a:latin typeface="Times New Roman"/>
                          <a:ea typeface="Times New Roman"/>
                          <a:cs typeface="Times New Roman"/>
                          <a:sym typeface="Times New Roman"/>
                        </a:rPr>
                        <a:t>Identical Classification Dataset Summarization Table (n=843)</a:t>
                      </a:r>
                      <a:endParaRPr sz="1000" b="1">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705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Model</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Train Accuracy</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Accuracy</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Precision</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Recall</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F1 Score</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AUC</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1"/>
                  </a:ext>
                </a:extLst>
              </a:tr>
              <a:tr h="40385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Logistic Regression</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90.8%</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79.29%</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82.69%</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62.32%</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71.07%</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0.8604</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2"/>
                  </a:ext>
                </a:extLst>
              </a:tr>
              <a:tr h="40385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Random Forest Classifier</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97.18%</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79.29%</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84%</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60.87%</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70.59%</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0.8549</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3"/>
                  </a:ext>
                </a:extLst>
              </a:tr>
              <a:tr h="40385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Deep Neural Network</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98.67%</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85.33%</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40.82%</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100%</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57.98%</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0.8526</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42" name="Google Shape;142;p24"/>
          <p:cNvGraphicFramePr/>
          <p:nvPr/>
        </p:nvGraphicFramePr>
        <p:xfrm>
          <a:off x="1371613" y="1205350"/>
          <a:ext cx="6400800" cy="1747520"/>
        </p:xfrm>
        <a:graphic>
          <a:graphicData uri="http://schemas.openxmlformats.org/drawingml/2006/table">
            <a:tbl>
              <a:tblPr>
                <a:noFill/>
                <a:tableStyleId>{B09F9F70-614E-4850-BEE4-6922113F05DF}</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254000">
                <a:tc gridSpan="7">
                  <a:txBody>
                    <a:bodyPr/>
                    <a:lstStyle/>
                    <a:p>
                      <a:pPr marL="0" lvl="0" indent="0" algn="ctr" rtl="0">
                        <a:spcBef>
                          <a:spcPts val="0"/>
                        </a:spcBef>
                        <a:spcAft>
                          <a:spcPts val="0"/>
                        </a:spcAft>
                        <a:buNone/>
                      </a:pPr>
                      <a:r>
                        <a:rPr lang="en" sz="1000" b="1">
                          <a:solidFill>
                            <a:srgbClr val="F5C43F"/>
                          </a:solidFill>
                          <a:latin typeface="Times New Roman"/>
                          <a:ea typeface="Times New Roman"/>
                          <a:cs typeface="Times New Roman"/>
                          <a:sym typeface="Times New Roman"/>
                        </a:rPr>
                        <a:t>All OpenTable + Yelp Reviews Dataset Summarization Table (n=7060)</a:t>
                      </a:r>
                      <a:endParaRPr sz="1000" b="1">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Model</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Train Accuracy</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Accuracy</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Precision</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Recall</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F1 Score</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Test AUC</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Logistic Regression</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85.23%</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77.62%</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74.19%</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81.85%</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77.84%</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0.8470</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Random Forest Classifier</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87.92%</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77.2%</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74.72%</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79.35%</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76.97%</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0.8394</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Deep Neural Network</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99.75%</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84.67%</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48.01%</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100%</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64.88%</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F5C43F"/>
                          </a:solidFill>
                          <a:latin typeface="Times New Roman"/>
                          <a:ea typeface="Times New Roman"/>
                          <a:cs typeface="Times New Roman"/>
                          <a:sym typeface="Times New Roman"/>
                        </a:rPr>
                        <a:t>0.8467</a:t>
                      </a:r>
                      <a:endParaRPr sz="900">
                        <a:solidFill>
                          <a:srgbClr val="F5C43F"/>
                        </a:solidFill>
                        <a:latin typeface="Times New Roman"/>
                        <a:ea typeface="Times New Roman"/>
                        <a:cs typeface="Times New Roman"/>
                        <a:sym typeface="Times New Roman"/>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50" b="1">
                <a:solidFill>
                  <a:srgbClr val="F5C43F"/>
                </a:solidFill>
                <a:latin typeface="Old Standard TT"/>
                <a:ea typeface="Old Standard TT"/>
                <a:cs typeface="Old Standard TT"/>
                <a:sym typeface="Old Standard TT"/>
              </a:rPr>
              <a:t>Model Parameters &amp; Results</a:t>
            </a:r>
            <a:endParaRPr sz="2750" b="1">
              <a:solidFill>
                <a:srgbClr val="F5C43F"/>
              </a:solidFill>
              <a:latin typeface="Old Standard TT"/>
              <a:ea typeface="Old Standard TT"/>
              <a:cs typeface="Old Standard TT"/>
              <a:sym typeface="Old Standard TT"/>
            </a:endParaRPr>
          </a:p>
          <a:p>
            <a:pPr marL="0" lvl="0" indent="0" algn="l" rtl="0">
              <a:spcBef>
                <a:spcPts val="800"/>
              </a:spcBef>
              <a:spcAft>
                <a:spcPts val="0"/>
              </a:spcAft>
              <a:buNone/>
            </a:pPr>
            <a:endParaRPr/>
          </a:p>
        </p:txBody>
      </p:sp>
      <p:sp>
        <p:nvSpPr>
          <p:cNvPr id="148" name="Google Shape;148;p25"/>
          <p:cNvSpPr txBox="1">
            <a:spLocks noGrp="1"/>
          </p:cNvSpPr>
          <p:nvPr>
            <p:ph type="body" idx="1"/>
          </p:nvPr>
        </p:nvSpPr>
        <p:spPr>
          <a:xfrm>
            <a:off x="311700" y="914175"/>
            <a:ext cx="4260300" cy="3763200"/>
          </a:xfrm>
          <a:prstGeom prst="rect">
            <a:avLst/>
          </a:prstGeom>
        </p:spPr>
        <p:txBody>
          <a:bodyPr spcFirstLastPara="1" wrap="square" lIns="91425" tIns="91425" rIns="91425" bIns="91425" anchor="t" anchorCtr="0">
            <a:normAutofit fontScale="40000" lnSpcReduction="10000"/>
          </a:bodyPr>
          <a:lstStyle/>
          <a:p>
            <a:pPr marL="457200" lvl="0" indent="-303725" algn="l" rtl="0">
              <a:lnSpc>
                <a:spcPct val="150000"/>
              </a:lnSpc>
              <a:spcBef>
                <a:spcPts val="0"/>
              </a:spcBef>
              <a:spcAft>
                <a:spcPts val="0"/>
              </a:spcAft>
              <a:buClr>
                <a:srgbClr val="F5C43F"/>
              </a:buClr>
              <a:buSzPct val="100000"/>
              <a:buFont typeface="Georgia"/>
              <a:buChar char="●"/>
            </a:pPr>
            <a:r>
              <a:rPr lang="en" sz="2957">
                <a:solidFill>
                  <a:srgbClr val="F5C43F"/>
                </a:solidFill>
                <a:latin typeface="Georgia"/>
                <a:ea typeface="Georgia"/>
                <a:cs typeface="Georgia"/>
                <a:sym typeface="Georgia"/>
              </a:rPr>
              <a:t>First Baseline: Logistic Regression</a:t>
            </a:r>
            <a:endParaRPr sz="2957">
              <a:solidFill>
                <a:srgbClr val="F5C43F"/>
              </a:solidFill>
              <a:latin typeface="Georgia"/>
              <a:ea typeface="Georgia"/>
              <a:cs typeface="Georgia"/>
              <a:sym typeface="Georgia"/>
            </a:endParaRPr>
          </a:p>
          <a:p>
            <a:pPr marL="914400" lvl="1" indent="-303725" algn="l" rtl="0">
              <a:lnSpc>
                <a:spcPct val="150000"/>
              </a:lnSpc>
              <a:spcBef>
                <a:spcPts val="0"/>
              </a:spcBef>
              <a:spcAft>
                <a:spcPts val="0"/>
              </a:spcAft>
              <a:buClr>
                <a:srgbClr val="F5C43F"/>
              </a:buClr>
              <a:buSzPct val="100000"/>
              <a:buFont typeface="Georgia"/>
              <a:buChar char="○"/>
            </a:pPr>
            <a:r>
              <a:rPr lang="en" sz="2957">
                <a:solidFill>
                  <a:srgbClr val="F5C43F"/>
                </a:solidFill>
                <a:latin typeface="Georgia"/>
                <a:ea typeface="Georgia"/>
                <a:cs typeface="Georgia"/>
                <a:sym typeface="Georgia"/>
              </a:rPr>
              <a:t>When utilizing this model, we incorporated an L2 Regularization penalty of 0.1 to reduce the model complexity and help us to avoid overfitting and achieve a test accuracy of 79.29%. </a:t>
            </a:r>
            <a:endParaRPr sz="2957">
              <a:solidFill>
                <a:srgbClr val="F5C43F"/>
              </a:solidFill>
              <a:latin typeface="Georgia"/>
              <a:ea typeface="Georgia"/>
              <a:cs typeface="Georgia"/>
              <a:sym typeface="Georgia"/>
            </a:endParaRPr>
          </a:p>
          <a:p>
            <a:pPr marL="457200" lvl="0" indent="-303725" algn="l" rtl="0">
              <a:lnSpc>
                <a:spcPct val="150000"/>
              </a:lnSpc>
              <a:spcBef>
                <a:spcPts val="0"/>
              </a:spcBef>
              <a:spcAft>
                <a:spcPts val="0"/>
              </a:spcAft>
              <a:buClr>
                <a:srgbClr val="F5C43F"/>
              </a:buClr>
              <a:buSzPct val="100000"/>
              <a:buFont typeface="Georgia"/>
              <a:buChar char="●"/>
            </a:pPr>
            <a:r>
              <a:rPr lang="en" sz="2957">
                <a:solidFill>
                  <a:srgbClr val="F5C43F"/>
                </a:solidFill>
                <a:latin typeface="Georgia"/>
                <a:ea typeface="Georgia"/>
                <a:cs typeface="Georgia"/>
                <a:sym typeface="Georgia"/>
              </a:rPr>
              <a:t>Second Baseline: Random Forest Classification</a:t>
            </a:r>
            <a:endParaRPr sz="2957">
              <a:solidFill>
                <a:srgbClr val="F5C43F"/>
              </a:solidFill>
              <a:latin typeface="Georgia"/>
              <a:ea typeface="Georgia"/>
              <a:cs typeface="Georgia"/>
              <a:sym typeface="Georgia"/>
            </a:endParaRPr>
          </a:p>
          <a:p>
            <a:pPr marL="914400" lvl="1" indent="-303725" algn="l" rtl="0">
              <a:lnSpc>
                <a:spcPct val="150000"/>
              </a:lnSpc>
              <a:spcBef>
                <a:spcPts val="0"/>
              </a:spcBef>
              <a:spcAft>
                <a:spcPts val="0"/>
              </a:spcAft>
              <a:buClr>
                <a:srgbClr val="F5C43F"/>
              </a:buClr>
              <a:buSzPct val="100000"/>
              <a:buFont typeface="Georgia"/>
              <a:buChar char="○"/>
            </a:pPr>
            <a:r>
              <a:rPr lang="en" sz="2957">
                <a:solidFill>
                  <a:srgbClr val="F5C43F"/>
                </a:solidFill>
                <a:latin typeface="Georgia"/>
                <a:ea typeface="Georgia"/>
                <a:cs typeface="Georgia"/>
                <a:sym typeface="Georgia"/>
              </a:rPr>
              <a:t>Gave us results matching almost perfectly with logistic regression model</a:t>
            </a:r>
            <a:endParaRPr sz="2957">
              <a:solidFill>
                <a:srgbClr val="F5C43F"/>
              </a:solidFill>
              <a:latin typeface="Georgia"/>
              <a:ea typeface="Georgia"/>
              <a:cs typeface="Georgia"/>
              <a:sym typeface="Georgia"/>
            </a:endParaRPr>
          </a:p>
          <a:p>
            <a:pPr marL="914400" lvl="1" indent="-303725" algn="l" rtl="0">
              <a:lnSpc>
                <a:spcPct val="150000"/>
              </a:lnSpc>
              <a:spcBef>
                <a:spcPts val="0"/>
              </a:spcBef>
              <a:spcAft>
                <a:spcPts val="0"/>
              </a:spcAft>
              <a:buClr>
                <a:srgbClr val="F5C43F"/>
              </a:buClr>
              <a:buSzPct val="100000"/>
              <a:buFont typeface="Georgia"/>
              <a:buChar char="○"/>
            </a:pPr>
            <a:r>
              <a:rPr lang="en" sz="2957">
                <a:solidFill>
                  <a:srgbClr val="F5C43F"/>
                </a:solidFill>
                <a:latin typeface="Georgia"/>
                <a:ea typeface="Georgia"/>
                <a:cs typeface="Georgia"/>
                <a:sym typeface="Georgia"/>
              </a:rPr>
              <a:t>Achieved an identical test accuracy of 79.29% while optimizing our hyperparameters</a:t>
            </a:r>
            <a:endParaRPr sz="2957">
              <a:solidFill>
                <a:srgbClr val="F5C43F"/>
              </a:solidFill>
              <a:latin typeface="Georgia"/>
              <a:ea typeface="Georgia"/>
              <a:cs typeface="Georgia"/>
              <a:sym typeface="Georgia"/>
            </a:endParaRPr>
          </a:p>
          <a:p>
            <a:pPr marL="914400" lvl="1" indent="-303725" algn="l" rtl="0">
              <a:lnSpc>
                <a:spcPct val="150000"/>
              </a:lnSpc>
              <a:spcBef>
                <a:spcPts val="0"/>
              </a:spcBef>
              <a:spcAft>
                <a:spcPts val="0"/>
              </a:spcAft>
              <a:buClr>
                <a:srgbClr val="F5C43F"/>
              </a:buClr>
              <a:buSzPct val="100000"/>
              <a:buFont typeface="Georgia"/>
              <a:buChar char="○"/>
            </a:pPr>
            <a:r>
              <a:rPr lang="en" sz="2957">
                <a:solidFill>
                  <a:srgbClr val="F5C43F"/>
                </a:solidFill>
                <a:latin typeface="Georgia"/>
                <a:ea typeface="Georgia"/>
                <a:cs typeface="Georgia"/>
                <a:sym typeface="Georgia"/>
              </a:rPr>
              <a:t>Number of estimators was 1000 and maximum tree depth was 17 </a:t>
            </a:r>
            <a:endParaRPr sz="2957">
              <a:solidFill>
                <a:srgbClr val="F5C43F"/>
              </a:solidFill>
              <a:latin typeface="Georgia"/>
              <a:ea typeface="Georgia"/>
              <a:cs typeface="Georgia"/>
              <a:sym typeface="Georgia"/>
            </a:endParaRPr>
          </a:p>
          <a:p>
            <a:pPr marL="0" lvl="0" indent="0" algn="l" rtl="0">
              <a:lnSpc>
                <a:spcPct val="100000"/>
              </a:lnSpc>
              <a:spcBef>
                <a:spcPts val="0"/>
              </a:spcBef>
              <a:spcAft>
                <a:spcPts val="0"/>
              </a:spcAft>
              <a:buNone/>
            </a:pPr>
            <a:endParaRPr sz="1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49" name="Google Shape;149;p25"/>
          <p:cNvPicPr preferRelativeResize="0"/>
          <p:nvPr/>
        </p:nvPicPr>
        <p:blipFill>
          <a:blip r:embed="rId3">
            <a:alphaModFix/>
          </a:blip>
          <a:stretch>
            <a:fillRect/>
          </a:stretch>
        </p:blipFill>
        <p:spPr>
          <a:xfrm>
            <a:off x="4600123" y="642912"/>
            <a:ext cx="2097090" cy="2092662"/>
          </a:xfrm>
          <a:prstGeom prst="rect">
            <a:avLst/>
          </a:prstGeom>
          <a:noFill/>
          <a:ln w="28575" cap="flat" cmpd="sng">
            <a:solidFill>
              <a:srgbClr val="F5C43F"/>
            </a:solidFill>
            <a:prstDash val="solid"/>
            <a:round/>
            <a:headEnd type="none" w="sm" len="sm"/>
            <a:tailEnd type="none" w="sm" len="sm"/>
          </a:ln>
        </p:spPr>
      </p:pic>
      <p:pic>
        <p:nvPicPr>
          <p:cNvPr id="150" name="Google Shape;150;p25"/>
          <p:cNvPicPr preferRelativeResize="0"/>
          <p:nvPr/>
        </p:nvPicPr>
        <p:blipFill>
          <a:blip r:embed="rId4">
            <a:alphaModFix/>
          </a:blip>
          <a:stretch>
            <a:fillRect/>
          </a:stretch>
        </p:blipFill>
        <p:spPr>
          <a:xfrm>
            <a:off x="4600125" y="2858119"/>
            <a:ext cx="2097100" cy="2074932"/>
          </a:xfrm>
          <a:prstGeom prst="rect">
            <a:avLst/>
          </a:prstGeom>
          <a:noFill/>
          <a:ln w="28575" cap="flat" cmpd="sng">
            <a:solidFill>
              <a:srgbClr val="F5C43F"/>
            </a:solidFill>
            <a:prstDash val="solid"/>
            <a:round/>
            <a:headEnd type="none" w="sm" len="sm"/>
            <a:tailEnd type="none" w="sm" len="sm"/>
          </a:ln>
        </p:spPr>
      </p:pic>
      <p:pic>
        <p:nvPicPr>
          <p:cNvPr id="151" name="Google Shape;151;p25"/>
          <p:cNvPicPr preferRelativeResize="0"/>
          <p:nvPr/>
        </p:nvPicPr>
        <p:blipFill>
          <a:blip r:embed="rId5">
            <a:alphaModFix/>
          </a:blip>
          <a:stretch>
            <a:fillRect/>
          </a:stretch>
        </p:blipFill>
        <p:spPr>
          <a:xfrm>
            <a:off x="6894275" y="2855850"/>
            <a:ext cx="2097100" cy="2079475"/>
          </a:xfrm>
          <a:prstGeom prst="rect">
            <a:avLst/>
          </a:prstGeom>
          <a:noFill/>
          <a:ln w="28575" cap="flat" cmpd="sng">
            <a:solidFill>
              <a:srgbClr val="F5C43F"/>
            </a:solidFill>
            <a:prstDash val="solid"/>
            <a:round/>
            <a:headEnd type="none" w="sm" len="sm"/>
            <a:tailEnd type="none" w="sm" len="sm"/>
          </a:ln>
        </p:spPr>
      </p:pic>
      <p:pic>
        <p:nvPicPr>
          <p:cNvPr id="152" name="Google Shape;152;p25"/>
          <p:cNvPicPr preferRelativeResize="0"/>
          <p:nvPr/>
        </p:nvPicPr>
        <p:blipFill>
          <a:blip r:embed="rId6">
            <a:alphaModFix/>
          </a:blip>
          <a:stretch>
            <a:fillRect/>
          </a:stretch>
        </p:blipFill>
        <p:spPr>
          <a:xfrm>
            <a:off x="6894274" y="640688"/>
            <a:ext cx="2097100" cy="2097100"/>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50" b="1">
                <a:solidFill>
                  <a:srgbClr val="F5C43F"/>
                </a:solidFill>
                <a:latin typeface="Old Standard TT"/>
                <a:ea typeface="Old Standard TT"/>
                <a:cs typeface="Old Standard TT"/>
                <a:sym typeface="Old Standard TT"/>
              </a:rPr>
              <a:t>Model Parameters &amp; Results</a:t>
            </a:r>
            <a:endParaRPr sz="2750" b="1">
              <a:solidFill>
                <a:srgbClr val="F5C43F"/>
              </a:solidFill>
              <a:latin typeface="Old Standard TT"/>
              <a:ea typeface="Old Standard TT"/>
              <a:cs typeface="Old Standard TT"/>
              <a:sym typeface="Old Standard TT"/>
            </a:endParaRPr>
          </a:p>
          <a:p>
            <a:pPr marL="0" lvl="0" indent="0" algn="l" rtl="0">
              <a:spcBef>
                <a:spcPts val="800"/>
              </a:spcBef>
              <a:spcAft>
                <a:spcPts val="0"/>
              </a:spcAft>
              <a:buNone/>
            </a:pPr>
            <a:endParaRPr/>
          </a:p>
        </p:txBody>
      </p:sp>
      <p:sp>
        <p:nvSpPr>
          <p:cNvPr id="158" name="Google Shape;158;p26"/>
          <p:cNvSpPr txBox="1">
            <a:spLocks noGrp="1"/>
          </p:cNvSpPr>
          <p:nvPr>
            <p:ph type="body" idx="1"/>
          </p:nvPr>
        </p:nvSpPr>
        <p:spPr>
          <a:xfrm>
            <a:off x="311700" y="914175"/>
            <a:ext cx="4260300" cy="3763200"/>
          </a:xfrm>
          <a:prstGeom prst="rect">
            <a:avLst/>
          </a:prstGeom>
        </p:spPr>
        <p:txBody>
          <a:bodyPr spcFirstLastPara="1" wrap="square" lIns="91425" tIns="91425" rIns="91425" bIns="91425" anchor="t" anchorCtr="0">
            <a:normAutofit fontScale="25000" lnSpcReduction="20000"/>
          </a:bodyPr>
          <a:lstStyle/>
          <a:p>
            <a:pPr marL="457200" lvl="0"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Tested the usage of a Deep Neural Network against our baseline models</a:t>
            </a:r>
            <a:endParaRPr sz="3757">
              <a:solidFill>
                <a:srgbClr val="F5C43F"/>
              </a:solidFill>
              <a:latin typeface="Georgia"/>
              <a:ea typeface="Georgia"/>
              <a:cs typeface="Georgia"/>
              <a:sym typeface="Georgia"/>
            </a:endParaRPr>
          </a:p>
          <a:p>
            <a:pPr marL="914400" lvl="1"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Our deep neural network consisted of an input layer, four hidden layers, and an output layer</a:t>
            </a:r>
            <a:endParaRPr sz="3757">
              <a:solidFill>
                <a:srgbClr val="F5C43F"/>
              </a:solidFill>
              <a:latin typeface="Georgia"/>
              <a:ea typeface="Georgia"/>
              <a:cs typeface="Georgia"/>
              <a:sym typeface="Georgia"/>
            </a:endParaRPr>
          </a:p>
          <a:p>
            <a:pPr marL="1371600" lvl="2"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Each hidden layer was composed of 200 neurons, utilized the ReLU activation function, and was subject to L2 regularization at a value of 0.04 and dropout regularization at a value of 0.5</a:t>
            </a:r>
            <a:endParaRPr sz="3757">
              <a:solidFill>
                <a:srgbClr val="F5C43F"/>
              </a:solidFill>
              <a:latin typeface="Georgia"/>
              <a:ea typeface="Georgia"/>
              <a:cs typeface="Georgia"/>
              <a:sym typeface="Georgia"/>
            </a:endParaRPr>
          </a:p>
          <a:p>
            <a:pPr marL="1371600" lvl="2"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Our output layer utilized a single neuron with an activation function of sigmoid. Our deep neural network was compiled using Adam as our optimizer and our loss defined as binary cross-entropy. </a:t>
            </a:r>
            <a:endParaRPr sz="3757">
              <a:solidFill>
                <a:srgbClr val="F5C43F"/>
              </a:solidFill>
              <a:latin typeface="Georgia"/>
              <a:ea typeface="Georgia"/>
              <a:cs typeface="Georgia"/>
              <a:sym typeface="Georgia"/>
            </a:endParaRPr>
          </a:p>
          <a:p>
            <a:pPr marL="914400" lvl="1"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Our optimized deep neural network was able to reach a higher accuracy of 85.33%, higher than our baseline models by approximately 6%</a:t>
            </a:r>
            <a:endParaRPr sz="3757">
              <a:solidFill>
                <a:srgbClr val="F5C43F"/>
              </a:solidFill>
              <a:latin typeface="Georgia"/>
              <a:ea typeface="Georgia"/>
              <a:cs typeface="Georgia"/>
              <a:sym typeface="Georgia"/>
            </a:endParaRPr>
          </a:p>
          <a:p>
            <a:pPr marL="914400" lvl="1"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Major point of differentiation: precision and recall metrics at 40.82% and 100% respectively</a:t>
            </a:r>
            <a:endParaRPr sz="3757">
              <a:solidFill>
                <a:srgbClr val="F5C43F"/>
              </a:solidFill>
              <a:latin typeface="Georgia"/>
              <a:ea typeface="Georgia"/>
              <a:cs typeface="Georgia"/>
              <a:sym typeface="Georgia"/>
            </a:endParaRPr>
          </a:p>
          <a:p>
            <a:pPr marL="914400" lvl="1" indent="-288253" algn="l" rtl="0">
              <a:lnSpc>
                <a:spcPct val="150000"/>
              </a:lnSpc>
              <a:spcBef>
                <a:spcPts val="0"/>
              </a:spcBef>
              <a:spcAft>
                <a:spcPts val="0"/>
              </a:spcAft>
              <a:buClr>
                <a:srgbClr val="F5C43F"/>
              </a:buClr>
              <a:buSzPct val="100000"/>
              <a:buFont typeface="Georgia"/>
              <a:buChar char="○"/>
            </a:pPr>
            <a:r>
              <a:rPr lang="en" sz="3757">
                <a:solidFill>
                  <a:srgbClr val="F5C43F"/>
                </a:solidFill>
                <a:latin typeface="Georgia"/>
                <a:ea typeface="Georgia"/>
                <a:cs typeface="Georgia"/>
                <a:sym typeface="Georgia"/>
              </a:rPr>
              <a:t>This precision and recall differentiation severely damaged the F1 Score of our DNN model coming in at 57.98%</a:t>
            </a:r>
            <a:endParaRPr sz="3757">
              <a:solidFill>
                <a:srgbClr val="F5C43F"/>
              </a:solidFill>
              <a:latin typeface="Georgia"/>
              <a:ea typeface="Georgia"/>
              <a:cs typeface="Georgia"/>
              <a:sym typeface="Georgia"/>
            </a:endParaRPr>
          </a:p>
          <a:p>
            <a:pPr marL="0" lvl="0" indent="0" algn="l" rtl="0">
              <a:lnSpc>
                <a:spcPct val="100000"/>
              </a:lnSpc>
              <a:spcBef>
                <a:spcPts val="0"/>
              </a:spcBef>
              <a:spcAft>
                <a:spcPts val="0"/>
              </a:spcAft>
              <a:buNone/>
            </a:pPr>
            <a:endParaRPr sz="1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59" name="Google Shape;159;p26"/>
          <p:cNvPicPr preferRelativeResize="0"/>
          <p:nvPr/>
        </p:nvPicPr>
        <p:blipFill>
          <a:blip r:embed="rId3">
            <a:alphaModFix/>
          </a:blip>
          <a:stretch>
            <a:fillRect/>
          </a:stretch>
        </p:blipFill>
        <p:spPr>
          <a:xfrm>
            <a:off x="5530750" y="2571750"/>
            <a:ext cx="2468875" cy="2384250"/>
          </a:xfrm>
          <a:prstGeom prst="rect">
            <a:avLst/>
          </a:prstGeom>
          <a:noFill/>
          <a:ln w="28575" cap="flat" cmpd="sng">
            <a:solidFill>
              <a:srgbClr val="F5C43F"/>
            </a:solidFill>
            <a:prstDash val="solid"/>
            <a:round/>
            <a:headEnd type="none" w="sm" len="sm"/>
            <a:tailEnd type="none" w="sm" len="sm"/>
          </a:ln>
        </p:spPr>
      </p:pic>
      <p:pic>
        <p:nvPicPr>
          <p:cNvPr id="160" name="Google Shape;160;p26"/>
          <p:cNvPicPr preferRelativeResize="0"/>
          <p:nvPr/>
        </p:nvPicPr>
        <p:blipFill>
          <a:blip r:embed="rId4">
            <a:alphaModFix/>
          </a:blip>
          <a:stretch>
            <a:fillRect/>
          </a:stretch>
        </p:blipFill>
        <p:spPr>
          <a:xfrm>
            <a:off x="5457375" y="378525"/>
            <a:ext cx="2615625" cy="2059100"/>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Results Interpretation</a:t>
            </a:r>
            <a:endParaRPr/>
          </a:p>
        </p:txBody>
      </p:sp>
      <p:sp>
        <p:nvSpPr>
          <p:cNvPr id="166" name="Google Shape;166;p27"/>
          <p:cNvSpPr txBox="1">
            <a:spLocks noGrp="1"/>
          </p:cNvSpPr>
          <p:nvPr>
            <p:ph type="body" idx="1"/>
          </p:nvPr>
        </p:nvSpPr>
        <p:spPr>
          <a:xfrm>
            <a:off x="311700" y="1152475"/>
            <a:ext cx="4260300" cy="3851700"/>
          </a:xfrm>
          <a:prstGeom prst="rect">
            <a:avLst/>
          </a:prstGeom>
        </p:spPr>
        <p:txBody>
          <a:bodyPr spcFirstLastPara="1" wrap="square" lIns="91425" tIns="91425" rIns="91425" bIns="91425" anchor="t" anchorCtr="0">
            <a:normAutofit fontScale="92500" lnSpcReduction="20000"/>
          </a:bodyPr>
          <a:lstStyle/>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When we consider the 79% accuracy reported by our baseline models and 85% accuracy of our DNN, we came to the conclusion the most likely underlying cause for the inability to train a model which can achieve a higher accuracy is the aforementioned stochasticity of gpt-3.5-turbo’s review classifications</a:t>
            </a:r>
            <a:endParaRPr sz="1000">
              <a:solidFill>
                <a:srgbClr val="F5C43F"/>
              </a:solidFill>
              <a:latin typeface="Georgia"/>
              <a:ea typeface="Georgia"/>
              <a:cs typeface="Georgia"/>
              <a:sym typeface="Georgia"/>
            </a:endParaRPr>
          </a:p>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Despite utilizing our identical classification dataset, which attempted to account for this stochasticity by cross-referencing gpt-3.5-turbo’s outputs across 5 trials, we were likely not able to remove enough of the randomness in order to give the dataset labels that were 100% accurate</a:t>
            </a:r>
            <a:endParaRPr sz="1000">
              <a:solidFill>
                <a:srgbClr val="F5C43F"/>
              </a:solidFill>
              <a:latin typeface="Georgia"/>
              <a:ea typeface="Georgia"/>
              <a:cs typeface="Georgia"/>
              <a:sym typeface="Georgia"/>
            </a:endParaRPr>
          </a:p>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Evidence of this can be seen when referring back to the above table which tracks the cumulative percentage of observations that were classified identically</a:t>
            </a:r>
            <a:endParaRPr sz="1000">
              <a:solidFill>
                <a:srgbClr val="F5C43F"/>
              </a:solidFill>
              <a:latin typeface="Georgia"/>
              <a:ea typeface="Georgia"/>
              <a:cs typeface="Georgia"/>
              <a:sym typeface="Georgia"/>
            </a:endParaRPr>
          </a:p>
          <a:p>
            <a:pPr marL="914400" lvl="1"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Two trials: percentage of reviews that were classified identically was 91.3% of the original dataset</a:t>
            </a:r>
            <a:endParaRPr sz="1000">
              <a:solidFill>
                <a:srgbClr val="F5C43F"/>
              </a:solidFill>
              <a:latin typeface="Georgia"/>
              <a:ea typeface="Georgia"/>
              <a:cs typeface="Georgia"/>
              <a:sym typeface="Georgia"/>
            </a:endParaRPr>
          </a:p>
          <a:p>
            <a:pPr marL="914400" lvl="1"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Five trials: percentage drops to 84.3%</a:t>
            </a:r>
            <a:endParaRPr sz="1000">
              <a:solidFill>
                <a:srgbClr val="F5C43F"/>
              </a:solidFill>
              <a:latin typeface="Georgia"/>
              <a:ea typeface="Georgia"/>
              <a:cs typeface="Georgia"/>
              <a:sym typeface="Georgia"/>
            </a:endParaRPr>
          </a:p>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We believe this trend would have continued if we increased the number of trials performed</a:t>
            </a:r>
            <a:endParaRPr sz="1000">
              <a:solidFill>
                <a:srgbClr val="F5C43F"/>
              </a:solidFill>
              <a:latin typeface="Georgia"/>
              <a:ea typeface="Georgia"/>
              <a:cs typeface="Georgia"/>
              <a:sym typeface="Georgia"/>
            </a:endParaRPr>
          </a:p>
          <a:p>
            <a:pPr marL="457200" lvl="0" indent="-287337" algn="l" rtl="0">
              <a:lnSpc>
                <a:spcPct val="150000"/>
              </a:lnSpc>
              <a:spcBef>
                <a:spcPts val="0"/>
              </a:spcBef>
              <a:spcAft>
                <a:spcPts val="0"/>
              </a:spcAft>
              <a:buClr>
                <a:srgbClr val="F5C43F"/>
              </a:buClr>
              <a:buSzPct val="100000"/>
              <a:buFont typeface="Georgia"/>
              <a:buChar char="●"/>
            </a:pPr>
            <a:r>
              <a:rPr lang="en" sz="1000">
                <a:solidFill>
                  <a:srgbClr val="F5C43F"/>
                </a:solidFill>
                <a:latin typeface="Georgia"/>
                <a:ea typeface="Georgia"/>
                <a:cs typeface="Georgia"/>
                <a:sym typeface="Georgia"/>
              </a:rPr>
              <a:t>As a result of this limitation, we view our DNN accuracy of 85% as satisfactory</a:t>
            </a:r>
            <a:endParaRPr/>
          </a:p>
        </p:txBody>
      </p:sp>
      <p:pic>
        <p:nvPicPr>
          <p:cNvPr id="167" name="Google Shape;167;p27"/>
          <p:cNvPicPr preferRelativeResize="0"/>
          <p:nvPr/>
        </p:nvPicPr>
        <p:blipFill>
          <a:blip r:embed="rId3">
            <a:alphaModFix/>
          </a:blip>
          <a:stretch>
            <a:fillRect/>
          </a:stretch>
        </p:blipFill>
        <p:spPr>
          <a:xfrm>
            <a:off x="4875725" y="1324497"/>
            <a:ext cx="3901150" cy="2900525"/>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Results Interpretation</a:t>
            </a:r>
            <a:endParaRPr/>
          </a:p>
        </p:txBody>
      </p:sp>
      <p:sp>
        <p:nvSpPr>
          <p:cNvPr id="173" name="Google Shape;173;p2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292100" algn="l" rtl="0">
              <a:lnSpc>
                <a:spcPct val="150000"/>
              </a:lnSpc>
              <a:spcBef>
                <a:spcPts val="0"/>
              </a:spcBef>
              <a:spcAft>
                <a:spcPts val="0"/>
              </a:spcAft>
              <a:buClr>
                <a:srgbClr val="F5C43F"/>
              </a:buClr>
              <a:buSzPts val="1000"/>
              <a:buFont typeface="Georgia"/>
              <a:buChar char="●"/>
            </a:pPr>
            <a:r>
              <a:rPr lang="en" sz="1000">
                <a:solidFill>
                  <a:srgbClr val="F5C43F"/>
                </a:solidFill>
                <a:latin typeface="Georgia"/>
                <a:ea typeface="Georgia"/>
                <a:cs typeface="Georgia"/>
                <a:sym typeface="Georgia"/>
              </a:rPr>
              <a:t>We determined the restaurant would likely favor precision as their metric of choice in the context of classifying reviews as actionable or non-actionable</a:t>
            </a:r>
            <a:endParaRPr sz="1000">
              <a:solidFill>
                <a:srgbClr val="F5C43F"/>
              </a:solidFill>
              <a:latin typeface="Georgia"/>
              <a:ea typeface="Georgia"/>
              <a:cs typeface="Georgia"/>
              <a:sym typeface="Georgia"/>
            </a:endParaRPr>
          </a:p>
          <a:p>
            <a:pPr marL="914400" lvl="1" indent="-292100" algn="l" rtl="0">
              <a:lnSpc>
                <a:spcPct val="150000"/>
              </a:lnSpc>
              <a:spcBef>
                <a:spcPts val="0"/>
              </a:spcBef>
              <a:spcAft>
                <a:spcPts val="0"/>
              </a:spcAft>
              <a:buClr>
                <a:srgbClr val="F5C43F"/>
              </a:buClr>
              <a:buSzPts val="1000"/>
              <a:buFont typeface="Georgia"/>
              <a:buChar char="○"/>
            </a:pPr>
            <a:r>
              <a:rPr lang="en" sz="1000">
                <a:solidFill>
                  <a:srgbClr val="F5C43F"/>
                </a:solidFill>
                <a:latin typeface="Georgia"/>
                <a:ea typeface="Georgia"/>
                <a:cs typeface="Georgia"/>
                <a:sym typeface="Georgia"/>
              </a:rPr>
              <a:t>This is because we expect the restaurant to be sensitive to incorrectly identifying a review as non-actionable when it is actually actionable, but not so much the other way around</a:t>
            </a:r>
            <a:endParaRPr sz="1000">
              <a:solidFill>
                <a:srgbClr val="F5C43F"/>
              </a:solidFill>
              <a:latin typeface="Georgia"/>
              <a:ea typeface="Georgia"/>
              <a:cs typeface="Georgia"/>
              <a:sym typeface="Georgia"/>
            </a:endParaRPr>
          </a:p>
          <a:p>
            <a:pPr marL="914400" lvl="1" indent="-292100" algn="l" rtl="0">
              <a:lnSpc>
                <a:spcPct val="150000"/>
              </a:lnSpc>
              <a:spcBef>
                <a:spcPts val="0"/>
              </a:spcBef>
              <a:spcAft>
                <a:spcPts val="0"/>
              </a:spcAft>
              <a:buClr>
                <a:srgbClr val="F5C43F"/>
              </a:buClr>
              <a:buSzPts val="1000"/>
              <a:buFont typeface="Georgia"/>
              <a:buChar char="○"/>
            </a:pPr>
            <a:r>
              <a:rPr lang="en" sz="1000">
                <a:solidFill>
                  <a:srgbClr val="F5C43F"/>
                </a:solidFill>
                <a:latin typeface="Georgia"/>
                <a:ea typeface="Georgia"/>
                <a:cs typeface="Georgia"/>
                <a:sym typeface="Georgia"/>
              </a:rPr>
              <a:t>This decision comes despite the fact that our DNN model outputted a 100% recall and 40.82% precision</a:t>
            </a:r>
            <a:endParaRPr sz="1000">
              <a:solidFill>
                <a:srgbClr val="F5C43F"/>
              </a:solidFill>
              <a:latin typeface="Georgia"/>
              <a:ea typeface="Georgia"/>
              <a:cs typeface="Georgia"/>
              <a:sym typeface="Georgia"/>
            </a:endParaRPr>
          </a:p>
          <a:p>
            <a:pPr marL="457200" lvl="0" indent="-292100" algn="l" rtl="0">
              <a:lnSpc>
                <a:spcPct val="150000"/>
              </a:lnSpc>
              <a:spcBef>
                <a:spcPts val="0"/>
              </a:spcBef>
              <a:spcAft>
                <a:spcPts val="0"/>
              </a:spcAft>
              <a:buClr>
                <a:srgbClr val="F5C43F"/>
              </a:buClr>
              <a:buSzPts val="1000"/>
              <a:buFont typeface="Georgia"/>
              <a:buChar char="●"/>
            </a:pPr>
            <a:r>
              <a:rPr lang="en" sz="1000">
                <a:solidFill>
                  <a:srgbClr val="F5C43F"/>
                </a:solidFill>
                <a:latin typeface="Georgia"/>
                <a:ea typeface="Georgia"/>
                <a:cs typeface="Georgia"/>
                <a:sym typeface="Georgia"/>
              </a:rPr>
              <a:t>While this is our assumption of restaurant managements preference, we do not know their preference for the threshold</a:t>
            </a:r>
            <a:endParaRPr sz="1000">
              <a:solidFill>
                <a:srgbClr val="F5C43F"/>
              </a:solidFill>
              <a:latin typeface="Georgia"/>
              <a:ea typeface="Georgia"/>
              <a:cs typeface="Georgia"/>
              <a:sym typeface="Georgia"/>
            </a:endParaRPr>
          </a:p>
          <a:p>
            <a:pPr marL="457200" lvl="0" indent="-292100" algn="l" rtl="0">
              <a:lnSpc>
                <a:spcPct val="150000"/>
              </a:lnSpc>
              <a:spcBef>
                <a:spcPts val="0"/>
              </a:spcBef>
              <a:spcAft>
                <a:spcPts val="0"/>
              </a:spcAft>
              <a:buClr>
                <a:srgbClr val="F5C43F"/>
              </a:buClr>
              <a:buSzPts val="1000"/>
              <a:buFont typeface="Georgia"/>
              <a:buChar char="●"/>
            </a:pPr>
            <a:r>
              <a:rPr lang="en" sz="1000">
                <a:solidFill>
                  <a:srgbClr val="F5C43F"/>
                </a:solidFill>
                <a:latin typeface="Georgia"/>
                <a:ea typeface="Georgia"/>
                <a:cs typeface="Georgia"/>
                <a:sym typeface="Georgia"/>
              </a:rPr>
              <a:t>Future communication with management is needed to further optimize the model to their specific use case </a:t>
            </a:r>
            <a:endParaRPr sz="1000">
              <a:solidFill>
                <a:srgbClr val="F5C43F"/>
              </a:solidFill>
              <a:latin typeface="Georgia"/>
              <a:ea typeface="Georgia"/>
              <a:cs typeface="Georgia"/>
              <a:sym typeface="Georgia"/>
            </a:endParaRPr>
          </a:p>
        </p:txBody>
      </p:sp>
      <p:pic>
        <p:nvPicPr>
          <p:cNvPr id="174" name="Google Shape;174;p28"/>
          <p:cNvPicPr preferRelativeResize="0"/>
          <p:nvPr/>
        </p:nvPicPr>
        <p:blipFill>
          <a:blip r:embed="rId3">
            <a:alphaModFix/>
          </a:blip>
          <a:stretch>
            <a:fillRect/>
          </a:stretch>
        </p:blipFill>
        <p:spPr>
          <a:xfrm>
            <a:off x="4912050" y="864525"/>
            <a:ext cx="3831575" cy="3745200"/>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87900" y="411275"/>
            <a:ext cx="8852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2527" b="1">
                <a:solidFill>
                  <a:srgbClr val="F5C43F"/>
                </a:solidFill>
                <a:latin typeface="Old Standard TT"/>
                <a:ea typeface="Old Standard TT"/>
                <a:cs typeface="Old Standard TT"/>
                <a:sym typeface="Old Standard TT"/>
              </a:rPr>
              <a:t>Topic Modeling - Data Processing, Evaluation and Insights </a:t>
            </a:r>
            <a:endParaRPr sz="2527" b="1">
              <a:solidFill>
                <a:srgbClr val="F5C43F"/>
              </a:solidFill>
              <a:latin typeface="Old Standard TT"/>
              <a:ea typeface="Old Standard TT"/>
              <a:cs typeface="Old Standard TT"/>
              <a:sym typeface="Old Standard TT"/>
            </a:endParaRPr>
          </a:p>
        </p:txBody>
      </p:sp>
      <p:sp>
        <p:nvSpPr>
          <p:cNvPr id="180" name="Google Shape;180;p29"/>
          <p:cNvSpPr txBox="1">
            <a:spLocks noGrp="1"/>
          </p:cNvSpPr>
          <p:nvPr>
            <p:ph type="body" idx="1"/>
          </p:nvPr>
        </p:nvSpPr>
        <p:spPr>
          <a:xfrm>
            <a:off x="4858475" y="1147600"/>
            <a:ext cx="3742500" cy="29649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rgbClr val="F5C43F"/>
              </a:buClr>
              <a:buSzPts val="1000"/>
              <a:buFont typeface="Times New Roman"/>
              <a:buChar char="●"/>
            </a:pPr>
            <a:r>
              <a:rPr lang="en" sz="1000">
                <a:solidFill>
                  <a:srgbClr val="F5C43F"/>
                </a:solidFill>
                <a:latin typeface="Times New Roman"/>
                <a:ea typeface="Times New Roman"/>
                <a:cs typeface="Times New Roman"/>
                <a:sym typeface="Times New Roman"/>
              </a:rPr>
              <a:t>Implementation of topic modelling: Latent Data Preprocessing: </a:t>
            </a:r>
            <a:endParaRPr sz="1000">
              <a:solidFill>
                <a:srgbClr val="F5C43F"/>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rgbClr val="F5C43F"/>
              </a:buClr>
              <a:buSzPts val="1000"/>
              <a:buFont typeface="Times New Roman"/>
              <a:buChar char="●"/>
            </a:pPr>
            <a:r>
              <a:rPr lang="en" sz="1000">
                <a:solidFill>
                  <a:srgbClr val="F5C43F"/>
                </a:solidFill>
                <a:latin typeface="Times New Roman"/>
                <a:ea typeface="Times New Roman"/>
                <a:cs typeface="Times New Roman"/>
                <a:sym typeface="Times New Roman"/>
              </a:rPr>
              <a:t>Dataset loaded from CSV, unwanted columns removed, text preprocessed (punctuation removal, lowercase conversion, single quote elimination).</a:t>
            </a:r>
            <a:endParaRPr sz="1000">
              <a:solidFill>
                <a:srgbClr val="F5C43F"/>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rgbClr val="F5C43F"/>
              </a:buClr>
              <a:buSzPts val="1000"/>
              <a:buFont typeface="Times New Roman"/>
              <a:buChar char="●"/>
            </a:pPr>
            <a:r>
              <a:rPr lang="en" sz="1000">
                <a:solidFill>
                  <a:srgbClr val="F5C43F"/>
                </a:solidFill>
                <a:latin typeface="Times New Roman"/>
                <a:ea typeface="Times New Roman"/>
                <a:cs typeface="Times New Roman"/>
                <a:sym typeface="Times New Roman"/>
              </a:rPr>
              <a:t>EDA and Visualization: Word cloud and Intertopic distance plot used to visualize frequently occurring words and understand topics.</a:t>
            </a:r>
            <a:endParaRPr sz="1000">
              <a:solidFill>
                <a:srgbClr val="F5C43F"/>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rgbClr val="F5C43F"/>
              </a:buClr>
              <a:buSzPts val="1000"/>
              <a:buFont typeface="Times New Roman"/>
              <a:buChar char="●"/>
            </a:pPr>
            <a:r>
              <a:rPr lang="en" sz="1000">
                <a:solidFill>
                  <a:srgbClr val="F5C43F"/>
                </a:solidFill>
                <a:latin typeface="Times New Roman"/>
                <a:ea typeface="Times New Roman"/>
                <a:cs typeface="Times New Roman"/>
                <a:sym typeface="Times New Roman"/>
              </a:rPr>
              <a:t>Topic Modeling (LDA): Bag-of-words representation used for LDA topic modeling. Two approaches explored: bag-of-words and TF-IDF. Bag-of-words approach selected based on higher coherence score.</a:t>
            </a:r>
            <a:endParaRPr sz="1000">
              <a:solidFill>
                <a:srgbClr val="F5C43F"/>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rgbClr val="F5C43F"/>
              </a:buClr>
              <a:buSzPts val="1000"/>
              <a:buFont typeface="Times New Roman"/>
              <a:buChar char="●"/>
            </a:pPr>
            <a:r>
              <a:rPr lang="en" sz="1000">
                <a:solidFill>
                  <a:srgbClr val="F5C43F"/>
                </a:solidFill>
                <a:latin typeface="Times New Roman"/>
                <a:ea typeface="Times New Roman"/>
                <a:cs typeface="Times New Roman"/>
                <a:sym typeface="Times New Roman"/>
              </a:rPr>
              <a:t>Model Evaluation: </a:t>
            </a:r>
            <a:r>
              <a:rPr lang="en" sz="1000" b="1">
                <a:solidFill>
                  <a:srgbClr val="F5C43F"/>
                </a:solidFill>
                <a:latin typeface="Times New Roman"/>
                <a:ea typeface="Times New Roman"/>
                <a:cs typeface="Times New Roman"/>
                <a:sym typeface="Times New Roman"/>
              </a:rPr>
              <a:t>Perplexity </a:t>
            </a:r>
            <a:r>
              <a:rPr lang="en" sz="1000">
                <a:solidFill>
                  <a:srgbClr val="F5C43F"/>
                </a:solidFill>
                <a:latin typeface="Times New Roman"/>
                <a:ea typeface="Times New Roman"/>
                <a:cs typeface="Times New Roman"/>
                <a:sym typeface="Times New Roman"/>
              </a:rPr>
              <a:t>and </a:t>
            </a:r>
            <a:r>
              <a:rPr lang="en" sz="1000" b="1">
                <a:solidFill>
                  <a:srgbClr val="F5C43F"/>
                </a:solidFill>
                <a:latin typeface="Times New Roman"/>
                <a:ea typeface="Times New Roman"/>
                <a:cs typeface="Times New Roman"/>
                <a:sym typeface="Times New Roman"/>
              </a:rPr>
              <a:t>coherence </a:t>
            </a:r>
            <a:r>
              <a:rPr lang="en" sz="1000">
                <a:solidFill>
                  <a:srgbClr val="F5C43F"/>
                </a:solidFill>
                <a:latin typeface="Times New Roman"/>
                <a:ea typeface="Times New Roman"/>
                <a:cs typeface="Times New Roman"/>
                <a:sym typeface="Times New Roman"/>
              </a:rPr>
              <a:t>scores used to evaluate LDA models. Bag-of-words approach chosen for higher coherence.</a:t>
            </a:r>
            <a:endParaRPr sz="1000">
              <a:solidFill>
                <a:srgbClr val="F5C43F"/>
              </a:solidFill>
              <a:latin typeface="Times New Roman"/>
              <a:ea typeface="Times New Roman"/>
              <a:cs typeface="Times New Roman"/>
              <a:sym typeface="Times New Roman"/>
            </a:endParaRPr>
          </a:p>
          <a:p>
            <a:pPr marL="457200" lvl="0" indent="-292100" algn="l" rtl="0">
              <a:lnSpc>
                <a:spcPct val="100000"/>
              </a:lnSpc>
              <a:spcBef>
                <a:spcPts val="0"/>
              </a:spcBef>
              <a:spcAft>
                <a:spcPts val="0"/>
              </a:spcAft>
              <a:buClr>
                <a:srgbClr val="F5C43F"/>
              </a:buClr>
              <a:buSzPts val="1000"/>
              <a:buFont typeface="Times New Roman"/>
              <a:buChar char="●"/>
            </a:pPr>
            <a:r>
              <a:rPr lang="en" sz="1000">
                <a:solidFill>
                  <a:srgbClr val="F5C43F"/>
                </a:solidFill>
                <a:latin typeface="Times New Roman"/>
                <a:ea typeface="Times New Roman"/>
                <a:cs typeface="Times New Roman"/>
                <a:sym typeface="Times New Roman"/>
              </a:rPr>
              <a:t>Key Insights: Dataset processed for analysis. LDA topic modeling revealed distinct topics: Dining Frequency, Special Occasion, Steak and Salads, Food Items Overall, Positive feedbacks and Services, Staff, and Negative feedbacks.</a:t>
            </a:r>
            <a:endParaRPr sz="1000">
              <a:solidFill>
                <a:srgbClr val="F5C43F"/>
              </a:solidFill>
              <a:latin typeface="Times New Roman"/>
              <a:ea typeface="Times New Roman"/>
              <a:cs typeface="Times New Roman"/>
              <a:sym typeface="Times New Roman"/>
            </a:endParaRPr>
          </a:p>
          <a:p>
            <a:pPr marL="0" lvl="0" indent="0" algn="l" rtl="0">
              <a:lnSpc>
                <a:spcPct val="105000"/>
              </a:lnSpc>
              <a:spcBef>
                <a:spcPts val="1500"/>
              </a:spcBef>
              <a:spcAft>
                <a:spcPts val="1200"/>
              </a:spcAft>
              <a:buSzPts val="688"/>
              <a:buNone/>
            </a:pPr>
            <a:endParaRPr sz="1000"/>
          </a:p>
        </p:txBody>
      </p:sp>
      <p:pic>
        <p:nvPicPr>
          <p:cNvPr id="181" name="Google Shape;181;p29"/>
          <p:cNvPicPr preferRelativeResize="0"/>
          <p:nvPr/>
        </p:nvPicPr>
        <p:blipFill>
          <a:blip r:embed="rId3">
            <a:alphaModFix/>
          </a:blip>
          <a:stretch>
            <a:fillRect/>
          </a:stretch>
        </p:blipFill>
        <p:spPr>
          <a:xfrm>
            <a:off x="304800" y="1147600"/>
            <a:ext cx="4267200" cy="2964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marL="0" lvl="0" indent="0" algn="l" rtl="0">
              <a:spcBef>
                <a:spcPts val="0"/>
              </a:spcBef>
              <a:spcAft>
                <a:spcPts val="800"/>
              </a:spcAft>
              <a:buNone/>
            </a:pPr>
            <a:r>
              <a:rPr lang="en" sz="2527" b="1">
                <a:solidFill>
                  <a:srgbClr val="F5C43F"/>
                </a:solidFill>
                <a:latin typeface="Old Standard TT"/>
                <a:ea typeface="Old Standard TT"/>
                <a:cs typeface="Old Standard TT"/>
                <a:sym typeface="Old Standard TT"/>
              </a:rPr>
              <a:t>Visualization: Determination of Review Categorization </a:t>
            </a:r>
            <a:endParaRPr>
              <a:solidFill>
                <a:srgbClr val="F5C43F"/>
              </a:solidFill>
              <a:latin typeface="Old Standard TT"/>
              <a:ea typeface="Old Standard TT"/>
              <a:cs typeface="Old Standard TT"/>
              <a:sym typeface="Old Standard TT"/>
            </a:endParaRPr>
          </a:p>
        </p:txBody>
      </p:sp>
      <p:pic>
        <p:nvPicPr>
          <p:cNvPr id="187" name="Google Shape;187;p30"/>
          <p:cNvPicPr preferRelativeResize="0"/>
          <p:nvPr/>
        </p:nvPicPr>
        <p:blipFill>
          <a:blip r:embed="rId3">
            <a:alphaModFix/>
          </a:blip>
          <a:stretch>
            <a:fillRect/>
          </a:stretch>
        </p:blipFill>
        <p:spPr>
          <a:xfrm>
            <a:off x="445025" y="1226400"/>
            <a:ext cx="3204280" cy="2066925"/>
          </a:xfrm>
          <a:prstGeom prst="rect">
            <a:avLst/>
          </a:prstGeom>
          <a:noFill/>
          <a:ln w="12700" cap="flat" cmpd="sng">
            <a:solidFill>
              <a:srgbClr val="000000"/>
            </a:solidFill>
            <a:prstDash val="solid"/>
            <a:miter lim="8000"/>
            <a:headEnd type="none" w="sm" len="sm"/>
            <a:tailEnd type="none" w="sm" len="sm"/>
          </a:ln>
        </p:spPr>
      </p:pic>
      <p:sp>
        <p:nvSpPr>
          <p:cNvPr id="188" name="Google Shape;188;p30"/>
          <p:cNvSpPr txBox="1">
            <a:spLocks noGrp="1"/>
          </p:cNvSpPr>
          <p:nvPr>
            <p:ph type="body" idx="1"/>
          </p:nvPr>
        </p:nvSpPr>
        <p:spPr>
          <a:xfrm>
            <a:off x="311700" y="3774900"/>
            <a:ext cx="7940400" cy="1096500"/>
          </a:xfrm>
          <a:prstGeom prst="rect">
            <a:avLst/>
          </a:prstGeom>
        </p:spPr>
        <p:txBody>
          <a:bodyPr spcFirstLastPara="1" wrap="square" lIns="91425" tIns="91425" rIns="91425" bIns="91425" anchor="t" anchorCtr="0">
            <a:normAutofit fontScale="47500"/>
          </a:bodyPr>
          <a:lstStyle/>
          <a:p>
            <a:pPr marL="457200" lvl="0" indent="-288305" algn="l" rtl="0">
              <a:lnSpc>
                <a:spcPct val="150000"/>
              </a:lnSpc>
              <a:spcBef>
                <a:spcPts val="0"/>
              </a:spcBef>
              <a:spcAft>
                <a:spcPts val="0"/>
              </a:spcAft>
              <a:buClr>
                <a:srgbClr val="F5C43F"/>
              </a:buClr>
              <a:buSzPct val="100000"/>
              <a:buFont typeface="Times New Roman"/>
              <a:buChar char="●"/>
            </a:pPr>
            <a:r>
              <a:rPr lang="en" sz="1979">
                <a:solidFill>
                  <a:srgbClr val="F5C43F"/>
                </a:solidFill>
                <a:latin typeface="Times New Roman"/>
                <a:ea typeface="Times New Roman"/>
                <a:cs typeface="Times New Roman"/>
                <a:sym typeface="Times New Roman"/>
              </a:rPr>
              <a:t>To understand the relationship between the words for interpreting the topics, we used two visualization methods.</a:t>
            </a:r>
            <a:endParaRPr sz="1979">
              <a:solidFill>
                <a:srgbClr val="F5C43F"/>
              </a:solidFill>
              <a:latin typeface="Times New Roman"/>
              <a:ea typeface="Times New Roman"/>
              <a:cs typeface="Times New Roman"/>
              <a:sym typeface="Times New Roman"/>
            </a:endParaRPr>
          </a:p>
          <a:p>
            <a:pPr marL="457200" lvl="0" indent="-282821" algn="l" rtl="0">
              <a:lnSpc>
                <a:spcPct val="150000"/>
              </a:lnSpc>
              <a:spcBef>
                <a:spcPts val="0"/>
              </a:spcBef>
              <a:spcAft>
                <a:spcPts val="0"/>
              </a:spcAft>
              <a:buClr>
                <a:srgbClr val="F5C43F"/>
              </a:buClr>
              <a:buSzPct val="90814"/>
              <a:buFont typeface="Times New Roman"/>
              <a:buChar char="●"/>
            </a:pPr>
            <a:r>
              <a:rPr lang="en" sz="1979">
                <a:solidFill>
                  <a:srgbClr val="F5C43F"/>
                </a:solidFill>
                <a:latin typeface="Times New Roman"/>
                <a:ea typeface="Times New Roman"/>
                <a:cs typeface="Times New Roman"/>
                <a:sym typeface="Times New Roman"/>
              </a:rPr>
              <a:t>The word cloud visualization helps identify the most frequent words, providing an initial understanding of the prominent topics in the reviews</a:t>
            </a:r>
            <a:r>
              <a:rPr lang="en" sz="1381">
                <a:solidFill>
                  <a:srgbClr val="D1D5DB"/>
                </a:solidFill>
                <a:highlight>
                  <a:srgbClr val="444654"/>
                </a:highlight>
                <a:latin typeface="Roboto"/>
                <a:ea typeface="Roboto"/>
                <a:cs typeface="Roboto"/>
                <a:sym typeface="Roboto"/>
              </a:rPr>
              <a:t> </a:t>
            </a:r>
            <a:endParaRPr sz="1979">
              <a:solidFill>
                <a:srgbClr val="F5C43F"/>
              </a:solidFill>
              <a:latin typeface="Times New Roman"/>
              <a:ea typeface="Times New Roman"/>
              <a:cs typeface="Times New Roman"/>
              <a:sym typeface="Times New Roman"/>
            </a:endParaRPr>
          </a:p>
          <a:p>
            <a:pPr marL="457200" lvl="0" indent="-288305" algn="l" rtl="0">
              <a:lnSpc>
                <a:spcPct val="150000"/>
              </a:lnSpc>
              <a:spcBef>
                <a:spcPts val="0"/>
              </a:spcBef>
              <a:spcAft>
                <a:spcPts val="0"/>
              </a:spcAft>
              <a:buClr>
                <a:srgbClr val="F5C43F"/>
              </a:buClr>
              <a:buSzPct val="100000"/>
              <a:buFont typeface="Times New Roman"/>
              <a:buChar char="●"/>
            </a:pPr>
            <a:r>
              <a:rPr lang="en" sz="1979">
                <a:solidFill>
                  <a:srgbClr val="F5C43F"/>
                </a:solidFill>
                <a:latin typeface="Times New Roman"/>
                <a:ea typeface="Times New Roman"/>
                <a:cs typeface="Times New Roman"/>
                <a:sym typeface="Times New Roman"/>
              </a:rPr>
              <a:t>The Intertopic distance plot helped determine the relationship between the topics and the variation in the topics.</a:t>
            </a:r>
            <a:endParaRPr sz="1979">
              <a:solidFill>
                <a:srgbClr val="F5C43F"/>
              </a:solidFill>
              <a:latin typeface="Times New Roman"/>
              <a:ea typeface="Times New Roman"/>
              <a:cs typeface="Times New Roman"/>
              <a:sym typeface="Times New Roman"/>
            </a:endParaRPr>
          </a:p>
          <a:p>
            <a:pPr marL="0" lvl="0" indent="0" algn="l" rtl="0">
              <a:spcBef>
                <a:spcPts val="800"/>
              </a:spcBef>
              <a:spcAft>
                <a:spcPts val="1200"/>
              </a:spcAft>
              <a:buNone/>
            </a:pPr>
            <a:endParaRPr/>
          </a:p>
        </p:txBody>
      </p:sp>
      <p:pic>
        <p:nvPicPr>
          <p:cNvPr id="189" name="Google Shape;189;p30"/>
          <p:cNvPicPr preferRelativeResize="0"/>
          <p:nvPr/>
        </p:nvPicPr>
        <p:blipFill>
          <a:blip r:embed="rId4">
            <a:alphaModFix/>
          </a:blip>
          <a:stretch>
            <a:fillRect/>
          </a:stretch>
        </p:blipFill>
        <p:spPr>
          <a:xfrm>
            <a:off x="4083080" y="1125100"/>
            <a:ext cx="4605681" cy="2452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75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marL="0" lvl="0" indent="0" algn="l" rtl="0">
              <a:spcBef>
                <a:spcPts val="0"/>
              </a:spcBef>
              <a:spcAft>
                <a:spcPts val="800"/>
              </a:spcAft>
              <a:buNone/>
            </a:pPr>
            <a:r>
              <a:rPr lang="en" sz="2527" b="1">
                <a:solidFill>
                  <a:srgbClr val="F5C43F"/>
                </a:solidFill>
                <a:latin typeface="Old Standard TT"/>
                <a:ea typeface="Old Standard TT"/>
                <a:cs typeface="Old Standard TT"/>
                <a:sym typeface="Old Standard TT"/>
              </a:rPr>
              <a:t>Technical Results: Determination of Review Categorization - LDA </a:t>
            </a:r>
            <a:endParaRPr>
              <a:solidFill>
                <a:srgbClr val="F5C43F"/>
              </a:solidFill>
              <a:latin typeface="Old Standard TT"/>
              <a:ea typeface="Old Standard TT"/>
              <a:cs typeface="Old Standard TT"/>
              <a:sym typeface="Old Standard TT"/>
            </a:endParaRPr>
          </a:p>
        </p:txBody>
      </p:sp>
      <p:sp>
        <p:nvSpPr>
          <p:cNvPr id="195" name="Google Shape;195;p31"/>
          <p:cNvSpPr txBox="1">
            <a:spLocks noGrp="1"/>
          </p:cNvSpPr>
          <p:nvPr>
            <p:ph type="body" idx="1"/>
          </p:nvPr>
        </p:nvSpPr>
        <p:spPr>
          <a:xfrm>
            <a:off x="311700" y="2806975"/>
            <a:ext cx="8323200" cy="2064300"/>
          </a:xfrm>
          <a:prstGeom prst="rect">
            <a:avLst/>
          </a:prstGeom>
        </p:spPr>
        <p:txBody>
          <a:bodyPr spcFirstLastPara="1" wrap="square" lIns="91425" tIns="91425" rIns="91425" bIns="91425" anchor="t" anchorCtr="0">
            <a:normAutofit fontScale="92500" lnSpcReduction="10000"/>
          </a:bodyPr>
          <a:lstStyle/>
          <a:p>
            <a:pPr marL="457200" marR="0" lvl="0" indent="-290274" algn="l" rtl="0">
              <a:lnSpc>
                <a:spcPct val="115000"/>
              </a:lnSpc>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The LDA model with the bag-of-words representation identified 7 topics. The top keywords for each topic were displayed, providing an understanding of the main themes discussed in the reviews.</a:t>
            </a:r>
            <a:endParaRPr sz="1050">
              <a:solidFill>
                <a:srgbClr val="F5C43F"/>
              </a:solidFill>
              <a:latin typeface="Times New Roman"/>
              <a:ea typeface="Times New Roman"/>
              <a:cs typeface="Times New Roman"/>
              <a:sym typeface="Times New Roman"/>
            </a:endParaRPr>
          </a:p>
          <a:p>
            <a:pPr marL="457200" lvl="0" indent="-290274" algn="l" rtl="0">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The LDA model with the TF-IDF representation identified 7 topics as well. However, the coherence score for this model was lower, suggesting that the bag-of-words representation may be more suitable for this dataset.</a:t>
            </a:r>
            <a:endParaRPr sz="1050">
              <a:solidFill>
                <a:srgbClr val="F5C43F"/>
              </a:solidFill>
              <a:latin typeface="Times New Roman"/>
              <a:ea typeface="Times New Roman"/>
              <a:cs typeface="Times New Roman"/>
              <a:sym typeface="Times New Roman"/>
            </a:endParaRPr>
          </a:p>
          <a:p>
            <a:pPr marL="457200" lvl="0" indent="-290274" algn="l" rtl="0">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The topic distributions for individual reviews were generated, providing insights into the distribution of topics across the dataset.</a:t>
            </a:r>
            <a:endParaRPr sz="1050">
              <a:solidFill>
                <a:srgbClr val="F5C43F"/>
              </a:solidFill>
              <a:latin typeface="Times New Roman"/>
              <a:ea typeface="Times New Roman"/>
              <a:cs typeface="Times New Roman"/>
              <a:sym typeface="Times New Roman"/>
            </a:endParaRPr>
          </a:p>
          <a:p>
            <a:pPr marL="457200" lvl="0" indent="-290274" algn="l" rtl="0">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The top representative words and scores for each topic were displayed, giving an overview of the main themes and their importance within the dataset.</a:t>
            </a:r>
            <a:endParaRPr sz="1050">
              <a:solidFill>
                <a:srgbClr val="F5C43F"/>
              </a:solidFill>
              <a:latin typeface="Times New Roman"/>
              <a:ea typeface="Times New Roman"/>
              <a:cs typeface="Times New Roman"/>
              <a:sym typeface="Times New Roman"/>
            </a:endParaRPr>
          </a:p>
          <a:p>
            <a:pPr marL="457200" lvl="0" indent="-290274" algn="l" rtl="0">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The perplexity and coherence scores were computed for model evaluation. The perplexity score indicated the model's ability to predict unseen data, while the coherence score assessed the interpretability of the topics.</a:t>
            </a:r>
            <a:endParaRPr sz="1050">
              <a:solidFill>
                <a:srgbClr val="F5C43F"/>
              </a:solidFill>
              <a:latin typeface="Times New Roman"/>
              <a:ea typeface="Times New Roman"/>
              <a:cs typeface="Times New Roman"/>
              <a:sym typeface="Times New Roman"/>
            </a:endParaRPr>
          </a:p>
          <a:p>
            <a:pPr marL="457200" lvl="0" indent="-290274" algn="l" rtl="0">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Figure 1 represents  labels to each topic based on the identified themes. These labels provide a concise description of the main theme represented by each topic. </a:t>
            </a:r>
            <a:endParaRPr sz="1050">
              <a:solidFill>
                <a:srgbClr val="F5C43F"/>
              </a:solidFill>
              <a:latin typeface="Times New Roman"/>
              <a:ea typeface="Times New Roman"/>
              <a:cs typeface="Times New Roman"/>
              <a:sym typeface="Times New Roman"/>
            </a:endParaRPr>
          </a:p>
          <a:p>
            <a:pPr marL="457200" lvl="0" indent="-290274" algn="l" rtl="0">
              <a:spcBef>
                <a:spcPts val="0"/>
              </a:spcBef>
              <a:spcAft>
                <a:spcPts val="0"/>
              </a:spcAft>
              <a:buClr>
                <a:srgbClr val="F5C43F"/>
              </a:buClr>
              <a:buSzPct val="100000"/>
              <a:buFont typeface="Times New Roman"/>
              <a:buChar char="●"/>
            </a:pPr>
            <a:r>
              <a:rPr lang="en" sz="1050">
                <a:solidFill>
                  <a:srgbClr val="F5C43F"/>
                </a:solidFill>
                <a:latin typeface="Times New Roman"/>
                <a:ea typeface="Times New Roman"/>
                <a:cs typeface="Times New Roman"/>
                <a:sym typeface="Times New Roman"/>
              </a:rPr>
              <a:t>Figure 2 represents extracts the top words for each topic and generates topic summaries by combining these words. The summaries provide a brief overview of the main themes represented by each topic.</a:t>
            </a:r>
            <a:endParaRPr sz="1050">
              <a:solidFill>
                <a:srgbClr val="F5C43F"/>
              </a:solidFill>
              <a:latin typeface="Times New Roman"/>
              <a:ea typeface="Times New Roman"/>
              <a:cs typeface="Times New Roman"/>
              <a:sym typeface="Times New Roman"/>
            </a:endParaRPr>
          </a:p>
        </p:txBody>
      </p:sp>
      <p:pic>
        <p:nvPicPr>
          <p:cNvPr id="196" name="Google Shape;196;p31"/>
          <p:cNvPicPr preferRelativeResize="0"/>
          <p:nvPr/>
        </p:nvPicPr>
        <p:blipFill>
          <a:blip r:embed="rId3">
            <a:alphaModFix/>
          </a:blip>
          <a:stretch>
            <a:fillRect/>
          </a:stretch>
        </p:blipFill>
        <p:spPr>
          <a:xfrm>
            <a:off x="617525" y="1168750"/>
            <a:ext cx="3543926" cy="1487188"/>
          </a:xfrm>
          <a:prstGeom prst="rect">
            <a:avLst/>
          </a:prstGeom>
          <a:noFill/>
          <a:ln>
            <a:noFill/>
          </a:ln>
        </p:spPr>
      </p:pic>
      <p:pic>
        <p:nvPicPr>
          <p:cNvPr id="197" name="Google Shape;197;p31"/>
          <p:cNvPicPr preferRelativeResize="0"/>
          <p:nvPr/>
        </p:nvPicPr>
        <p:blipFill>
          <a:blip r:embed="rId4">
            <a:alphaModFix/>
          </a:blip>
          <a:stretch>
            <a:fillRect/>
          </a:stretch>
        </p:blipFill>
        <p:spPr>
          <a:xfrm>
            <a:off x="4764050" y="1168750"/>
            <a:ext cx="3441186" cy="148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Situation</a:t>
            </a:r>
            <a:endParaRPr>
              <a:solidFill>
                <a:srgbClr val="F5C43F"/>
              </a:solidFill>
              <a:latin typeface="Old Standard TT"/>
              <a:ea typeface="Old Standard TT"/>
              <a:cs typeface="Old Standard TT"/>
              <a:sym typeface="Old Standard TT"/>
            </a:endParaRPr>
          </a:p>
        </p:txBody>
      </p:sp>
      <p:sp>
        <p:nvSpPr>
          <p:cNvPr id="62" name="Google Shape;62;p14"/>
          <p:cNvSpPr txBox="1">
            <a:spLocks noGrp="1"/>
          </p:cNvSpPr>
          <p:nvPr>
            <p:ph type="body" idx="1"/>
          </p:nvPr>
        </p:nvSpPr>
        <p:spPr>
          <a:xfrm>
            <a:off x="311700" y="1017725"/>
            <a:ext cx="4294500" cy="3812400"/>
          </a:xfrm>
          <a:prstGeom prst="rect">
            <a:avLst/>
          </a:prstGeom>
        </p:spPr>
        <p:txBody>
          <a:bodyPr spcFirstLastPara="1" wrap="square" lIns="91425" tIns="91425" rIns="91425" bIns="91425" anchor="t" anchorCtr="0">
            <a:normAutofit fontScale="25000" lnSpcReduction="20000"/>
          </a:bodyPr>
          <a:lstStyle/>
          <a:p>
            <a:pPr marL="457200" lvl="0" indent="-309564" algn="just" rtl="0">
              <a:lnSpc>
                <a:spcPct val="150000"/>
              </a:lnSpc>
              <a:spcBef>
                <a:spcPts val="0"/>
              </a:spcBef>
              <a:spcAft>
                <a:spcPts val="0"/>
              </a:spcAft>
              <a:buClr>
                <a:srgbClr val="F5C43F"/>
              </a:buClr>
              <a:buSzPct val="100000"/>
              <a:buFont typeface="Georgia"/>
              <a:buChar char="●"/>
            </a:pPr>
            <a:r>
              <a:rPr lang="en" sz="5100" dirty="0">
                <a:solidFill>
                  <a:srgbClr val="F5C43F"/>
                </a:solidFill>
                <a:latin typeface="Georgia"/>
                <a:ea typeface="Georgia"/>
                <a:cs typeface="Georgia"/>
                <a:sym typeface="Georgia"/>
              </a:rPr>
              <a:t>A common practice by restaurant management is analyzing customer reviews posted on websites like OpenTable and Yelp in order to gain insights into how to improve their business practices</a:t>
            </a:r>
            <a:endParaRPr sz="5100" dirty="0">
              <a:solidFill>
                <a:srgbClr val="F5C43F"/>
              </a:solidFill>
              <a:latin typeface="Georgia"/>
              <a:ea typeface="Georgia"/>
              <a:cs typeface="Georgia"/>
              <a:sym typeface="Georgia"/>
            </a:endParaRPr>
          </a:p>
          <a:p>
            <a:pPr marL="457200" lvl="0" indent="-309564" algn="just" rtl="0">
              <a:lnSpc>
                <a:spcPct val="150000"/>
              </a:lnSpc>
              <a:spcBef>
                <a:spcPts val="0"/>
              </a:spcBef>
              <a:spcAft>
                <a:spcPts val="0"/>
              </a:spcAft>
              <a:buClr>
                <a:srgbClr val="F5C43F"/>
              </a:buClr>
              <a:buSzPct val="100000"/>
              <a:buFont typeface="Georgia"/>
              <a:buChar char="●"/>
            </a:pPr>
            <a:r>
              <a:rPr lang="en" sz="5100" dirty="0">
                <a:solidFill>
                  <a:srgbClr val="F5C43F"/>
                </a:solidFill>
                <a:latin typeface="Georgia"/>
                <a:ea typeface="Georgia"/>
                <a:cs typeface="Georgia"/>
                <a:sym typeface="Georgia"/>
              </a:rPr>
              <a:t>Customer reviews have the potential to offer feedback to restaurant management on a wide variety of topics, such as quality of food and service, ambience, and countless others </a:t>
            </a:r>
            <a:endParaRPr sz="5100" dirty="0">
              <a:solidFill>
                <a:srgbClr val="F5C43F"/>
              </a:solidFill>
              <a:latin typeface="Georgia"/>
              <a:ea typeface="Georgia"/>
              <a:cs typeface="Georgia"/>
              <a:sym typeface="Georgia"/>
            </a:endParaRPr>
          </a:p>
          <a:p>
            <a:pPr marL="457200" lvl="0" indent="-309564" algn="just" rtl="0">
              <a:lnSpc>
                <a:spcPct val="150000"/>
              </a:lnSpc>
              <a:spcBef>
                <a:spcPts val="0"/>
              </a:spcBef>
              <a:spcAft>
                <a:spcPts val="0"/>
              </a:spcAft>
              <a:buClr>
                <a:srgbClr val="F5C43F"/>
              </a:buClr>
              <a:buSzPct val="100000"/>
              <a:buFont typeface="Georgia"/>
              <a:buChar char="●"/>
            </a:pPr>
            <a:r>
              <a:rPr lang="en" sz="5100" dirty="0">
                <a:solidFill>
                  <a:srgbClr val="F5C43F"/>
                </a:solidFill>
                <a:latin typeface="Georgia"/>
                <a:ea typeface="Georgia"/>
                <a:cs typeface="Georgia"/>
                <a:sym typeface="Georgia"/>
              </a:rPr>
              <a:t>According to the 2022 Local Consumer Review Survey, 98% of consumers look at restaurant/cafe reviews before deciding where to eat</a:t>
            </a:r>
            <a:endParaRPr sz="5100" dirty="0">
              <a:solidFill>
                <a:srgbClr val="F5C43F"/>
              </a:solidFill>
              <a:latin typeface="Georgia"/>
              <a:ea typeface="Georgia"/>
              <a:cs typeface="Georgia"/>
              <a:sym typeface="Georgia"/>
            </a:endParaRPr>
          </a:p>
          <a:p>
            <a:pPr marL="914400" lvl="1" indent="-309564" algn="just" rtl="0">
              <a:lnSpc>
                <a:spcPct val="150000"/>
              </a:lnSpc>
              <a:spcBef>
                <a:spcPts val="0"/>
              </a:spcBef>
              <a:spcAft>
                <a:spcPts val="0"/>
              </a:spcAft>
              <a:buClr>
                <a:srgbClr val="F5C43F"/>
              </a:buClr>
              <a:buSzPct val="100000"/>
              <a:buFont typeface="Georgia"/>
              <a:buChar char="○"/>
            </a:pPr>
            <a:r>
              <a:rPr lang="en" sz="5100" dirty="0">
                <a:solidFill>
                  <a:srgbClr val="F5C43F"/>
                </a:solidFill>
                <a:latin typeface="Georgia"/>
                <a:ea typeface="Georgia"/>
                <a:cs typeface="Georgia"/>
                <a:sym typeface="Georgia"/>
              </a:rPr>
              <a:t>Restaurants have a vested interest in improving their operations to improve the reviews they receive online, thereby increasing customer traffic</a:t>
            </a:r>
            <a:endParaRPr sz="5100" dirty="0">
              <a:solidFill>
                <a:srgbClr val="F5C43F"/>
              </a:solidFill>
              <a:latin typeface="Georgia"/>
              <a:ea typeface="Georgia"/>
              <a:cs typeface="Georgia"/>
              <a:sym typeface="Georgia"/>
            </a:endParaRPr>
          </a:p>
          <a:p>
            <a:pPr marL="0" lvl="0" indent="0" algn="l" rtl="0">
              <a:spcBef>
                <a:spcPts val="800"/>
              </a:spcBef>
              <a:spcAft>
                <a:spcPts val="1200"/>
              </a:spcAft>
              <a:buNone/>
            </a:pPr>
            <a:endParaRPr dirty="0"/>
          </a:p>
        </p:txBody>
      </p:sp>
      <p:pic>
        <p:nvPicPr>
          <p:cNvPr id="63" name="Google Shape;63;p14"/>
          <p:cNvPicPr preferRelativeResize="0"/>
          <p:nvPr/>
        </p:nvPicPr>
        <p:blipFill>
          <a:blip r:embed="rId3">
            <a:alphaModFix/>
          </a:blip>
          <a:stretch>
            <a:fillRect/>
          </a:stretch>
        </p:blipFill>
        <p:spPr>
          <a:xfrm>
            <a:off x="5065662" y="1668073"/>
            <a:ext cx="3690075" cy="2264350"/>
          </a:xfrm>
          <a:prstGeom prst="rect">
            <a:avLst/>
          </a:prstGeom>
          <a:noFill/>
          <a:ln w="28575" cap="flat" cmpd="sng">
            <a:solidFill>
              <a:srgbClr val="F5C43F"/>
            </a:solidFill>
            <a:prstDash val="solid"/>
            <a:round/>
            <a:headEnd type="none" w="sm" len="sm"/>
            <a:tailEnd type="none" w="sm" len="sm"/>
          </a:ln>
        </p:spPr>
      </p:pic>
      <p:sp>
        <p:nvSpPr>
          <p:cNvPr id="64" name="Google Shape;64;p14"/>
          <p:cNvSpPr txBox="1"/>
          <p:nvPr/>
        </p:nvSpPr>
        <p:spPr>
          <a:xfrm>
            <a:off x="5854988" y="1191075"/>
            <a:ext cx="21114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a:solidFill>
                  <a:srgbClr val="F5C43F"/>
                </a:solidFill>
                <a:latin typeface="Georgia"/>
                <a:ea typeface="Georgia"/>
                <a:cs typeface="Georgia"/>
                <a:sym typeface="Georgia"/>
              </a:rPr>
              <a:t>OpenTable</a:t>
            </a:r>
            <a:endParaRPr sz="1900">
              <a:solidFill>
                <a:srgbClr val="F5C43F"/>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29950" y="445025"/>
            <a:ext cx="8402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marL="0" lvl="0" indent="0" algn="l" rtl="0">
              <a:spcBef>
                <a:spcPts val="0"/>
              </a:spcBef>
              <a:spcAft>
                <a:spcPts val="800"/>
              </a:spcAft>
              <a:buNone/>
            </a:pPr>
            <a:r>
              <a:rPr lang="en" sz="2527" b="1">
                <a:solidFill>
                  <a:srgbClr val="F5C43F"/>
                </a:solidFill>
                <a:latin typeface="Old Standard TT"/>
                <a:ea typeface="Old Standard TT"/>
                <a:cs typeface="Old Standard TT"/>
                <a:sym typeface="Old Standard TT"/>
              </a:rPr>
              <a:t>Results: Determination of Review Categorization - LDA </a:t>
            </a:r>
            <a:endParaRPr>
              <a:solidFill>
                <a:srgbClr val="F5C43F"/>
              </a:solidFill>
              <a:latin typeface="Old Standard TT"/>
              <a:ea typeface="Old Standard TT"/>
              <a:cs typeface="Old Standard TT"/>
              <a:sym typeface="Old Standard TT"/>
            </a:endParaRPr>
          </a:p>
        </p:txBody>
      </p:sp>
      <p:sp>
        <p:nvSpPr>
          <p:cNvPr id="203" name="Google Shape;203;p32"/>
          <p:cNvSpPr txBox="1">
            <a:spLocks noGrp="1"/>
          </p:cNvSpPr>
          <p:nvPr>
            <p:ph type="body" idx="1"/>
          </p:nvPr>
        </p:nvSpPr>
        <p:spPr>
          <a:xfrm>
            <a:off x="311700" y="2806975"/>
            <a:ext cx="7940400" cy="2064300"/>
          </a:xfrm>
          <a:prstGeom prst="rect">
            <a:avLst/>
          </a:prstGeom>
        </p:spPr>
        <p:txBody>
          <a:bodyPr spcFirstLastPara="1" wrap="square" lIns="91425" tIns="91425" rIns="91425" bIns="91425" anchor="t" anchorCtr="0">
            <a:normAutofit/>
          </a:bodyPr>
          <a:lstStyle/>
          <a:p>
            <a:pPr marL="457200" lvl="0" indent="-295275" algn="l" rtl="0">
              <a:spcBef>
                <a:spcPts val="0"/>
              </a:spcBef>
              <a:spcAft>
                <a:spcPts val="0"/>
              </a:spcAft>
              <a:buClr>
                <a:srgbClr val="F5C43F"/>
              </a:buClr>
              <a:buSzPts val="1050"/>
              <a:buFont typeface="Times New Roman"/>
              <a:buChar char="●"/>
            </a:pPr>
            <a:r>
              <a:rPr lang="en" sz="1050">
                <a:solidFill>
                  <a:srgbClr val="F5C43F"/>
                </a:solidFill>
                <a:latin typeface="Times New Roman"/>
                <a:ea typeface="Times New Roman"/>
                <a:cs typeface="Times New Roman"/>
                <a:sym typeface="Times New Roman"/>
              </a:rPr>
              <a:t>The LDA models successfully identify and extract latent topics from the dataset, revealing the underlying themes discussed by customers.</a:t>
            </a:r>
            <a:endParaRPr sz="1050">
              <a:solidFill>
                <a:srgbClr val="F5C43F"/>
              </a:solidFill>
              <a:latin typeface="Times New Roman"/>
              <a:ea typeface="Times New Roman"/>
              <a:cs typeface="Times New Roman"/>
              <a:sym typeface="Times New Roman"/>
            </a:endParaRPr>
          </a:p>
          <a:p>
            <a:pPr marL="457200" marR="0" lvl="0" indent="-295275" algn="l" rtl="0">
              <a:lnSpc>
                <a:spcPct val="115000"/>
              </a:lnSpc>
              <a:spcBef>
                <a:spcPts val="0"/>
              </a:spcBef>
              <a:spcAft>
                <a:spcPts val="0"/>
              </a:spcAft>
              <a:buClr>
                <a:srgbClr val="F5C43F"/>
              </a:buClr>
              <a:buSzPts val="1050"/>
              <a:buFont typeface="Times New Roman"/>
              <a:buChar char="●"/>
            </a:pPr>
            <a:r>
              <a:rPr lang="en" sz="1050">
                <a:solidFill>
                  <a:srgbClr val="F5C43F"/>
                </a:solidFill>
                <a:latin typeface="Times New Roman"/>
                <a:ea typeface="Times New Roman"/>
                <a:cs typeface="Times New Roman"/>
                <a:sym typeface="Times New Roman"/>
              </a:rPr>
              <a:t>The top keywords associated with each topic provide insights into the specific aspects of the reviews that customers focus on, such as dining frequency, special occasion, food such as steak and salads, positive feedbacks, services, staff and negative feedbacks.</a:t>
            </a:r>
            <a:endParaRPr sz="1050">
              <a:solidFill>
                <a:srgbClr val="F5C43F"/>
              </a:solidFill>
              <a:latin typeface="Times New Roman"/>
              <a:ea typeface="Times New Roman"/>
              <a:cs typeface="Times New Roman"/>
              <a:sym typeface="Times New Roman"/>
            </a:endParaRPr>
          </a:p>
          <a:p>
            <a:pPr marL="457200" marR="0" lvl="0" indent="-295275" algn="l" rtl="0">
              <a:lnSpc>
                <a:spcPct val="115000"/>
              </a:lnSpc>
              <a:spcBef>
                <a:spcPts val="0"/>
              </a:spcBef>
              <a:spcAft>
                <a:spcPts val="0"/>
              </a:spcAft>
              <a:buClr>
                <a:srgbClr val="F5C43F"/>
              </a:buClr>
              <a:buSzPts val="1050"/>
              <a:buFont typeface="Times New Roman"/>
              <a:buChar char="●"/>
            </a:pPr>
            <a:r>
              <a:rPr lang="en" sz="1050">
                <a:solidFill>
                  <a:srgbClr val="F5C43F"/>
                </a:solidFill>
                <a:latin typeface="Times New Roman"/>
                <a:ea typeface="Times New Roman"/>
                <a:cs typeface="Times New Roman"/>
                <a:sym typeface="Times New Roman"/>
              </a:rPr>
              <a:t>The perplexity and coherence scores evaluate the performance of the models, indicating their effectiveness in predicting unseen data and generating coherent topics.</a:t>
            </a:r>
            <a:endParaRPr sz="1050">
              <a:solidFill>
                <a:srgbClr val="F5C43F"/>
              </a:solidFill>
              <a:latin typeface="Times New Roman"/>
              <a:ea typeface="Times New Roman"/>
              <a:cs typeface="Times New Roman"/>
              <a:sym typeface="Times New Roman"/>
            </a:endParaRPr>
          </a:p>
          <a:p>
            <a:pPr marL="457200" marR="0" lvl="0" indent="-295275" algn="l" rtl="0">
              <a:lnSpc>
                <a:spcPct val="115000"/>
              </a:lnSpc>
              <a:spcBef>
                <a:spcPts val="0"/>
              </a:spcBef>
              <a:spcAft>
                <a:spcPts val="0"/>
              </a:spcAft>
              <a:buClr>
                <a:srgbClr val="F5C43F"/>
              </a:buClr>
              <a:buSzPts val="1050"/>
              <a:buFont typeface="Times New Roman"/>
              <a:buChar char="●"/>
            </a:pPr>
            <a:r>
              <a:rPr lang="en" sz="1050">
                <a:solidFill>
                  <a:srgbClr val="F5C43F"/>
                </a:solidFill>
                <a:latin typeface="Times New Roman"/>
                <a:ea typeface="Times New Roman"/>
                <a:cs typeface="Times New Roman"/>
                <a:sym typeface="Times New Roman"/>
              </a:rPr>
              <a:t>The identified topics can help management gain a deeper understanding of customer preferences and sentiments, enabling them to make informed decisions and improve their products or services.</a:t>
            </a:r>
            <a:endParaRPr sz="1200">
              <a:solidFill>
                <a:srgbClr val="D1D5DB"/>
              </a:solidFill>
              <a:highlight>
                <a:srgbClr val="444654"/>
              </a:highlight>
              <a:latin typeface="Roboto"/>
              <a:ea typeface="Roboto"/>
              <a:cs typeface="Roboto"/>
              <a:sym typeface="Roboto"/>
            </a:endParaRPr>
          </a:p>
        </p:txBody>
      </p:sp>
      <p:pic>
        <p:nvPicPr>
          <p:cNvPr id="204" name="Google Shape;204;p32"/>
          <p:cNvPicPr preferRelativeResize="0"/>
          <p:nvPr/>
        </p:nvPicPr>
        <p:blipFill>
          <a:blip r:embed="rId3">
            <a:alphaModFix/>
          </a:blip>
          <a:stretch>
            <a:fillRect/>
          </a:stretch>
        </p:blipFill>
        <p:spPr>
          <a:xfrm>
            <a:off x="562075" y="1105100"/>
            <a:ext cx="7940401" cy="161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29950" y="445025"/>
            <a:ext cx="8402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marL="0" lvl="0" indent="0" algn="l" rtl="0">
              <a:spcBef>
                <a:spcPts val="0"/>
              </a:spcBef>
              <a:spcAft>
                <a:spcPts val="800"/>
              </a:spcAft>
              <a:buNone/>
            </a:pPr>
            <a:r>
              <a:rPr lang="en" sz="2527" b="1">
                <a:solidFill>
                  <a:srgbClr val="F5C43F"/>
                </a:solidFill>
                <a:latin typeface="Old Standard TT"/>
                <a:ea typeface="Old Standard TT"/>
                <a:cs typeface="Old Standard TT"/>
                <a:sym typeface="Old Standard TT"/>
              </a:rPr>
              <a:t>Conclusion </a:t>
            </a:r>
            <a:endParaRPr>
              <a:solidFill>
                <a:srgbClr val="F5C43F"/>
              </a:solidFill>
              <a:latin typeface="Old Standard TT"/>
              <a:ea typeface="Old Standard TT"/>
              <a:cs typeface="Old Standard TT"/>
              <a:sym typeface="Old Standard TT"/>
            </a:endParaRPr>
          </a:p>
        </p:txBody>
      </p:sp>
      <p:sp>
        <p:nvSpPr>
          <p:cNvPr id="210" name="Google Shape;210;p33"/>
          <p:cNvSpPr txBox="1">
            <a:spLocks noGrp="1"/>
          </p:cNvSpPr>
          <p:nvPr>
            <p:ph type="body" idx="1"/>
          </p:nvPr>
        </p:nvSpPr>
        <p:spPr>
          <a:xfrm>
            <a:off x="311700" y="1231300"/>
            <a:ext cx="7940400" cy="3639900"/>
          </a:xfrm>
          <a:prstGeom prst="rect">
            <a:avLst/>
          </a:prstGeom>
        </p:spPr>
        <p:txBody>
          <a:bodyPr spcFirstLastPara="1" wrap="square" lIns="91425" tIns="91425" rIns="91425" bIns="91425" anchor="t" anchorCtr="0">
            <a:noAutofit/>
          </a:bodyPr>
          <a:lstStyle/>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Successful ML models were developed to automate actionable customer feedback determination for restaurant management</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Leveraged web scraped data from multiple open review platforms to extract a substantial amount of reviews</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Effective labeling of reviews as actionable or not actionable using OpenAI API</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Three models used: Logistic Regression, Random Forest, and Deep Neural Network (DNN)</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Logistic Regression and Random Forest models served as baselines with 79.29% test accuracy</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DNN architecture with 4 hidden layers and regularization techniques improved accuracy to 85.33%</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DNN's precision (40.82%) and recall (100%) metrics differentiated it from baseline models</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Topic Modeling performed using Latent Dirichlet Allocation (LDA) with bag-of-words and TF-IDF approaches</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LDA models provided insights into themes and relevant keywords in customer reviews</a:t>
            </a:r>
            <a:endParaRPr sz="1350">
              <a:solidFill>
                <a:srgbClr val="F5C43F"/>
              </a:solidFill>
              <a:latin typeface="Times New Roman"/>
              <a:ea typeface="Times New Roman"/>
              <a:cs typeface="Times New Roman"/>
              <a:sym typeface="Times New Roman"/>
            </a:endParaRPr>
          </a:p>
          <a:p>
            <a:pPr marL="457200" marR="0" lvl="0" indent="-314325" algn="l" rtl="0">
              <a:lnSpc>
                <a:spcPct val="115000"/>
              </a:lnSpc>
              <a:spcBef>
                <a:spcPts val="0"/>
              </a:spcBef>
              <a:spcAft>
                <a:spcPts val="0"/>
              </a:spcAft>
              <a:buClr>
                <a:srgbClr val="F5C43F"/>
              </a:buClr>
              <a:buSzPts val="1350"/>
              <a:buFont typeface="Times New Roman"/>
              <a:buChar char="●"/>
            </a:pPr>
            <a:r>
              <a:rPr lang="en" sz="1350">
                <a:solidFill>
                  <a:srgbClr val="F5C43F"/>
                </a:solidFill>
                <a:latin typeface="Times New Roman"/>
                <a:ea typeface="Times New Roman"/>
                <a:cs typeface="Times New Roman"/>
                <a:sym typeface="Times New Roman"/>
              </a:rPr>
              <a:t>Integration of review topic categorization enhances analysis and decision-making for restaurant management</a:t>
            </a:r>
            <a:endParaRPr sz="1500">
              <a:solidFill>
                <a:srgbClr val="D1D5DB"/>
              </a:solidFill>
              <a:highlight>
                <a:srgbClr val="444654"/>
              </a:highlight>
              <a:latin typeface="Roboto"/>
              <a:ea typeface="Roboto"/>
              <a:cs typeface="Roboto"/>
              <a:sym typeface="Roboto"/>
            </a:endParaRPr>
          </a:p>
          <a:p>
            <a:pPr marL="457200" lvl="0" indent="0" algn="l" rtl="0">
              <a:spcBef>
                <a:spcPts val="1200"/>
              </a:spcBef>
              <a:spcAft>
                <a:spcPts val="1200"/>
              </a:spcAft>
              <a:buNone/>
            </a:pPr>
            <a:endParaRPr sz="1350">
              <a:solidFill>
                <a:srgbClr val="F5C43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Problem Statement</a:t>
            </a:r>
            <a:endParaRPr sz="2527" b="1">
              <a:solidFill>
                <a:srgbClr val="F5C43F"/>
              </a:solidFill>
              <a:latin typeface="Old Standard TT"/>
              <a:ea typeface="Old Standard TT"/>
              <a:cs typeface="Old Standard TT"/>
              <a:sym typeface="Old Standard TT"/>
            </a:endParaRPr>
          </a:p>
        </p:txBody>
      </p:sp>
      <p:sp>
        <p:nvSpPr>
          <p:cNvPr id="70" name="Google Shape;70;p15"/>
          <p:cNvSpPr txBox="1">
            <a:spLocks noGrp="1"/>
          </p:cNvSpPr>
          <p:nvPr>
            <p:ph type="body" idx="1"/>
          </p:nvPr>
        </p:nvSpPr>
        <p:spPr>
          <a:xfrm>
            <a:off x="311700" y="1063800"/>
            <a:ext cx="4260300" cy="3835200"/>
          </a:xfrm>
          <a:prstGeom prst="rect">
            <a:avLst/>
          </a:prstGeom>
        </p:spPr>
        <p:txBody>
          <a:bodyPr spcFirstLastPara="1" wrap="square" lIns="91425" tIns="91425" rIns="91425" bIns="91425" anchor="t" anchorCtr="0">
            <a:noAutofit/>
          </a:bodyPr>
          <a:lstStyle/>
          <a:p>
            <a:pPr marL="457200" lvl="0" indent="-300355" algn="just" rtl="0">
              <a:lnSpc>
                <a:spcPct val="150000"/>
              </a:lnSpc>
              <a:spcBef>
                <a:spcPts val="0"/>
              </a:spcBef>
              <a:spcAft>
                <a:spcPts val="0"/>
              </a:spcAft>
              <a:buClr>
                <a:srgbClr val="F5C43F"/>
              </a:buClr>
              <a:buSzPts val="1130"/>
              <a:buFont typeface="Georgia"/>
              <a:buChar char="●"/>
            </a:pPr>
            <a:r>
              <a:rPr lang="en" sz="1130">
                <a:solidFill>
                  <a:srgbClr val="F5C43F"/>
                </a:solidFill>
                <a:latin typeface="Georgia"/>
                <a:ea typeface="Georgia"/>
                <a:cs typeface="Georgia"/>
                <a:sym typeface="Georgia"/>
              </a:rPr>
              <a:t>However, a large portion of the reviews restaurant management accesses online are far too vague to be actionable by restaurant management due to the reviews lacking specificity</a:t>
            </a:r>
            <a:endParaRPr sz="1130">
              <a:solidFill>
                <a:srgbClr val="F5C43F"/>
              </a:solidFill>
              <a:latin typeface="Georgia"/>
              <a:ea typeface="Georgia"/>
              <a:cs typeface="Georgia"/>
              <a:sym typeface="Georgia"/>
            </a:endParaRPr>
          </a:p>
          <a:p>
            <a:pPr marL="457200" lvl="0" indent="-300355" algn="just" rtl="0">
              <a:lnSpc>
                <a:spcPct val="150000"/>
              </a:lnSpc>
              <a:spcBef>
                <a:spcPts val="0"/>
              </a:spcBef>
              <a:spcAft>
                <a:spcPts val="0"/>
              </a:spcAft>
              <a:buClr>
                <a:srgbClr val="F5C43F"/>
              </a:buClr>
              <a:buSzPts val="1130"/>
              <a:buFont typeface="Georgia"/>
              <a:buChar char="●"/>
            </a:pPr>
            <a:r>
              <a:rPr lang="en" sz="1130">
                <a:solidFill>
                  <a:srgbClr val="F5C43F"/>
                </a:solidFill>
                <a:latin typeface="Georgia"/>
                <a:ea typeface="Georgia"/>
                <a:cs typeface="Georgia"/>
                <a:sym typeface="Georgia"/>
              </a:rPr>
              <a:t>The monotonous task of sifting through reviews that lack constructive content is time intensive for restaurant management and by extension, detracts from the overall productivity of the business</a:t>
            </a:r>
            <a:endParaRPr sz="1130">
              <a:solidFill>
                <a:srgbClr val="F5C43F"/>
              </a:solidFill>
              <a:latin typeface="Georgia"/>
              <a:ea typeface="Georgia"/>
              <a:cs typeface="Georgia"/>
              <a:sym typeface="Georgia"/>
            </a:endParaRPr>
          </a:p>
          <a:p>
            <a:pPr marL="457200" lvl="0" indent="-300355" algn="just" rtl="0">
              <a:lnSpc>
                <a:spcPct val="150000"/>
              </a:lnSpc>
              <a:spcBef>
                <a:spcPts val="0"/>
              </a:spcBef>
              <a:spcAft>
                <a:spcPts val="0"/>
              </a:spcAft>
              <a:buClr>
                <a:srgbClr val="F5C43F"/>
              </a:buClr>
              <a:buSzPts val="1130"/>
              <a:buFont typeface="Georgia"/>
              <a:buChar char="●"/>
            </a:pPr>
            <a:r>
              <a:rPr lang="en" sz="1130">
                <a:solidFill>
                  <a:srgbClr val="F5C43F"/>
                </a:solidFill>
                <a:latin typeface="Georgia"/>
                <a:ea typeface="Georgia"/>
                <a:cs typeface="Georgia"/>
                <a:sym typeface="Georgia"/>
              </a:rPr>
              <a:t>The goal of this project is to create a machine learning model that can parse customer reviews to automate the process of identifying actionable customer reviews, empowering restaurant management with a tool to analyze their customers' reviews with far more time efficiency</a:t>
            </a:r>
            <a:endParaRPr sz="1595"/>
          </a:p>
        </p:txBody>
      </p:sp>
      <p:pic>
        <p:nvPicPr>
          <p:cNvPr id="71" name="Google Shape;71;p15"/>
          <p:cNvPicPr preferRelativeResize="0"/>
          <p:nvPr/>
        </p:nvPicPr>
        <p:blipFill>
          <a:blip r:embed="rId3">
            <a:alphaModFix/>
          </a:blip>
          <a:stretch>
            <a:fillRect/>
          </a:stretch>
        </p:blipFill>
        <p:spPr>
          <a:xfrm>
            <a:off x="5111700" y="2445113"/>
            <a:ext cx="3598251" cy="1072558"/>
          </a:xfrm>
          <a:prstGeom prst="rect">
            <a:avLst/>
          </a:prstGeom>
          <a:noFill/>
          <a:ln w="28575" cap="flat" cmpd="sng">
            <a:solidFill>
              <a:srgbClr val="F5C43F"/>
            </a:solidFill>
            <a:prstDash val="solid"/>
            <a:round/>
            <a:headEnd type="none" w="sm" len="sm"/>
            <a:tailEnd type="none" w="sm" len="sm"/>
          </a:ln>
        </p:spPr>
      </p:pic>
      <p:pic>
        <p:nvPicPr>
          <p:cNvPr id="72" name="Google Shape;72;p15"/>
          <p:cNvPicPr preferRelativeResize="0"/>
          <p:nvPr/>
        </p:nvPicPr>
        <p:blipFill>
          <a:blip r:embed="rId4">
            <a:alphaModFix/>
          </a:blip>
          <a:stretch>
            <a:fillRect/>
          </a:stretch>
        </p:blipFill>
        <p:spPr>
          <a:xfrm>
            <a:off x="5111695" y="3707625"/>
            <a:ext cx="3598249" cy="1089325"/>
          </a:xfrm>
          <a:prstGeom prst="rect">
            <a:avLst/>
          </a:prstGeom>
          <a:noFill/>
          <a:ln w="28575" cap="flat" cmpd="sng">
            <a:solidFill>
              <a:srgbClr val="F5C43F"/>
            </a:solidFill>
            <a:prstDash val="solid"/>
            <a:round/>
            <a:headEnd type="none" w="sm" len="sm"/>
            <a:tailEnd type="none" w="sm" len="sm"/>
          </a:ln>
        </p:spPr>
      </p:pic>
      <p:pic>
        <p:nvPicPr>
          <p:cNvPr id="73" name="Google Shape;73;p15"/>
          <p:cNvPicPr preferRelativeResize="0"/>
          <p:nvPr/>
        </p:nvPicPr>
        <p:blipFill>
          <a:blip r:embed="rId5">
            <a:alphaModFix/>
          </a:blip>
          <a:stretch>
            <a:fillRect/>
          </a:stretch>
        </p:blipFill>
        <p:spPr>
          <a:xfrm>
            <a:off x="5111700" y="1190250"/>
            <a:ext cx="3598250" cy="1082355"/>
          </a:xfrm>
          <a:prstGeom prst="rect">
            <a:avLst/>
          </a:prstGeom>
          <a:noFill/>
          <a:ln w="28575" cap="flat" cmpd="sng">
            <a:solidFill>
              <a:srgbClr val="F5C43F"/>
            </a:solidFill>
            <a:prstDash val="solid"/>
            <a:round/>
            <a:headEnd type="none" w="sm" len="sm"/>
            <a:tailEnd type="none" w="sm" len="sm"/>
          </a:ln>
        </p:spPr>
      </p:pic>
      <p:sp>
        <p:nvSpPr>
          <p:cNvPr id="74" name="Google Shape;74;p15"/>
          <p:cNvSpPr txBox="1"/>
          <p:nvPr/>
        </p:nvSpPr>
        <p:spPr>
          <a:xfrm>
            <a:off x="5467225" y="790050"/>
            <a:ext cx="288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5C43F"/>
                </a:solidFill>
                <a:latin typeface="Georgia"/>
                <a:ea typeface="Georgia"/>
                <a:cs typeface="Georgia"/>
                <a:sym typeface="Georgia"/>
              </a:rPr>
              <a:t>Examples of Vague Reviews</a:t>
            </a:r>
            <a:endParaRPr>
              <a:solidFill>
                <a:srgbClr val="F5C43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Source and Description of Dataset</a:t>
            </a:r>
            <a:r>
              <a:rPr lang="en">
                <a:solidFill>
                  <a:srgbClr val="F5C43F"/>
                </a:solidFill>
                <a:latin typeface="Old Standard TT"/>
                <a:ea typeface="Old Standard TT"/>
                <a:cs typeface="Old Standard TT"/>
                <a:sym typeface="Old Standard TT"/>
              </a:rPr>
              <a:t> </a:t>
            </a:r>
            <a:endParaRPr>
              <a:solidFill>
                <a:srgbClr val="F5C43F"/>
              </a:solidFill>
              <a:latin typeface="Old Standard TT"/>
              <a:ea typeface="Old Standard TT"/>
              <a:cs typeface="Old Standard TT"/>
              <a:sym typeface="Old Standard TT"/>
            </a:endParaRPr>
          </a:p>
        </p:txBody>
      </p:sp>
      <p:sp>
        <p:nvSpPr>
          <p:cNvPr id="80" name="Google Shape;80;p16"/>
          <p:cNvSpPr txBox="1">
            <a:spLocks noGrp="1"/>
          </p:cNvSpPr>
          <p:nvPr>
            <p:ph type="body" idx="1"/>
          </p:nvPr>
        </p:nvSpPr>
        <p:spPr>
          <a:xfrm>
            <a:off x="311700" y="1152475"/>
            <a:ext cx="4282500" cy="3763200"/>
          </a:xfrm>
          <a:prstGeom prst="rect">
            <a:avLst/>
          </a:prstGeom>
        </p:spPr>
        <p:txBody>
          <a:bodyPr spcFirstLastPara="1" wrap="square" lIns="91425" tIns="91425" rIns="91425" bIns="91425" anchor="t" anchorCtr="0">
            <a:normAutofit fontScale="40000" lnSpcReduction="10000"/>
          </a:bodyPr>
          <a:lstStyle/>
          <a:p>
            <a:pPr marL="457200" lvl="0" indent="-292100" algn="l" rtl="0">
              <a:lnSpc>
                <a:spcPct val="150000"/>
              </a:lnSpc>
              <a:spcBef>
                <a:spcPts val="0"/>
              </a:spcBef>
              <a:spcAft>
                <a:spcPts val="0"/>
              </a:spcAft>
              <a:buClr>
                <a:srgbClr val="F5C43F"/>
              </a:buClr>
              <a:buSzPct val="100000"/>
              <a:buFont typeface="Georgia"/>
              <a:buChar char="●"/>
            </a:pPr>
            <a:r>
              <a:rPr lang="en" sz="2500">
                <a:solidFill>
                  <a:srgbClr val="F5C43F"/>
                </a:solidFill>
                <a:latin typeface="Georgia"/>
                <a:ea typeface="Georgia"/>
                <a:cs typeface="Georgia"/>
                <a:sym typeface="Georgia"/>
              </a:rPr>
              <a:t>The dataset utilized in this project will be constructed using web-scraped aggregated reviews of the Dal Rae restaurant in Pico Rivera, California</a:t>
            </a:r>
            <a:endParaRPr sz="2500">
              <a:solidFill>
                <a:srgbClr val="F5C43F"/>
              </a:solidFill>
              <a:latin typeface="Georgia"/>
              <a:ea typeface="Georgia"/>
              <a:cs typeface="Georgia"/>
              <a:sym typeface="Georgia"/>
            </a:endParaRPr>
          </a:p>
          <a:p>
            <a:pPr marL="457200" lvl="0" indent="-292100" algn="l" rtl="0">
              <a:lnSpc>
                <a:spcPct val="150000"/>
              </a:lnSpc>
              <a:spcBef>
                <a:spcPts val="0"/>
              </a:spcBef>
              <a:spcAft>
                <a:spcPts val="0"/>
              </a:spcAft>
              <a:buClr>
                <a:srgbClr val="F5C43F"/>
              </a:buClr>
              <a:buSzPct val="100000"/>
              <a:buFont typeface="Georgia"/>
              <a:buChar char="●"/>
            </a:pPr>
            <a:r>
              <a:rPr lang="en" sz="2500">
                <a:solidFill>
                  <a:srgbClr val="F5C43F"/>
                </a:solidFill>
                <a:latin typeface="Georgia"/>
                <a:ea typeface="Georgia"/>
                <a:cs typeface="Georgia"/>
                <a:sym typeface="Georgia"/>
              </a:rPr>
              <a:t>The platforms we will obtain our data from are OpenTable and Yelp</a:t>
            </a:r>
            <a:endParaRPr sz="2500">
              <a:solidFill>
                <a:srgbClr val="F5C43F"/>
              </a:solidFill>
              <a:latin typeface="Georgia"/>
              <a:ea typeface="Georgia"/>
              <a:cs typeface="Georgia"/>
              <a:sym typeface="Georgia"/>
            </a:endParaRPr>
          </a:p>
          <a:p>
            <a:pPr marL="457200" lvl="0" indent="-292100" algn="l" rtl="0">
              <a:lnSpc>
                <a:spcPct val="150000"/>
              </a:lnSpc>
              <a:spcBef>
                <a:spcPts val="0"/>
              </a:spcBef>
              <a:spcAft>
                <a:spcPts val="0"/>
              </a:spcAft>
              <a:buClr>
                <a:srgbClr val="F5C43F"/>
              </a:buClr>
              <a:buSzPct val="100000"/>
              <a:buFont typeface="Georgia"/>
              <a:buChar char="●"/>
            </a:pPr>
            <a:r>
              <a:rPr lang="en" sz="2500">
                <a:solidFill>
                  <a:srgbClr val="F5C43F"/>
                </a:solidFill>
                <a:latin typeface="Georgia"/>
                <a:ea typeface="Georgia"/>
                <a:cs typeface="Georgia"/>
                <a:sym typeface="Georgia"/>
              </a:rPr>
              <a:t>At the time of writing, the current review counts for each website are 5,275 and 1,785 respectively, bringing our total number of reviews to 7,060</a:t>
            </a:r>
            <a:endParaRPr sz="2500">
              <a:solidFill>
                <a:srgbClr val="F5C43F"/>
              </a:solidFill>
              <a:latin typeface="Georgia"/>
              <a:ea typeface="Georgia"/>
              <a:cs typeface="Georgia"/>
              <a:sym typeface="Georgia"/>
            </a:endParaRPr>
          </a:p>
          <a:p>
            <a:pPr marL="914400" lvl="1" indent="-292100" algn="l" rtl="0">
              <a:lnSpc>
                <a:spcPct val="150000"/>
              </a:lnSpc>
              <a:spcBef>
                <a:spcPts val="0"/>
              </a:spcBef>
              <a:spcAft>
                <a:spcPts val="0"/>
              </a:spcAft>
              <a:buClr>
                <a:srgbClr val="F5C43F"/>
              </a:buClr>
              <a:buSzPct val="100000"/>
              <a:buFont typeface="Georgia"/>
              <a:buChar char="○"/>
            </a:pPr>
            <a:r>
              <a:rPr lang="en" sz="2500">
                <a:solidFill>
                  <a:srgbClr val="F5C43F"/>
                </a:solidFill>
                <a:latin typeface="Georgia"/>
                <a:ea typeface="Georgia"/>
                <a:cs typeface="Georgia"/>
                <a:sym typeface="Georgia"/>
              </a:rPr>
              <a:t>Yelp allows users to update their reviews, so these nested reviews are also included in our count</a:t>
            </a:r>
            <a:endParaRPr sz="2500">
              <a:solidFill>
                <a:srgbClr val="F5C43F"/>
              </a:solidFill>
              <a:latin typeface="Georgia"/>
              <a:ea typeface="Georgia"/>
              <a:cs typeface="Georgia"/>
              <a:sym typeface="Georgia"/>
            </a:endParaRPr>
          </a:p>
          <a:p>
            <a:pPr marL="457200" lvl="0" indent="-292100" algn="l" rtl="0">
              <a:lnSpc>
                <a:spcPct val="150000"/>
              </a:lnSpc>
              <a:spcBef>
                <a:spcPts val="0"/>
              </a:spcBef>
              <a:spcAft>
                <a:spcPts val="0"/>
              </a:spcAft>
              <a:buClr>
                <a:srgbClr val="F5C43F"/>
              </a:buClr>
              <a:buSzPct val="100000"/>
              <a:buFont typeface="Georgia"/>
              <a:buChar char="●"/>
            </a:pPr>
            <a:r>
              <a:rPr lang="en" sz="2500">
                <a:solidFill>
                  <a:srgbClr val="F5C43F"/>
                </a:solidFill>
                <a:latin typeface="Georgia"/>
                <a:ea typeface="Georgia"/>
                <a:cs typeface="Georgia"/>
                <a:sym typeface="Georgia"/>
              </a:rPr>
              <a:t>The tools used to web-scrape the reviews are open-source Python libraries called BeautifulSoup and Selenium, while we will be using a library called Pandas for data manipulation</a:t>
            </a:r>
            <a:endParaRPr sz="2500">
              <a:solidFill>
                <a:srgbClr val="F5C43F"/>
              </a:solidFill>
              <a:latin typeface="Georgia"/>
              <a:ea typeface="Georgia"/>
              <a:cs typeface="Georgia"/>
              <a:sym typeface="Georgia"/>
            </a:endParaRPr>
          </a:p>
          <a:p>
            <a:pPr marL="457200" lvl="0" indent="-292100" algn="l" rtl="0">
              <a:lnSpc>
                <a:spcPct val="150000"/>
              </a:lnSpc>
              <a:spcBef>
                <a:spcPts val="0"/>
              </a:spcBef>
              <a:spcAft>
                <a:spcPts val="0"/>
              </a:spcAft>
              <a:buClr>
                <a:srgbClr val="F5C43F"/>
              </a:buClr>
              <a:buSzPct val="100000"/>
              <a:buFont typeface="Georgia"/>
              <a:buChar char="●"/>
            </a:pPr>
            <a:r>
              <a:rPr lang="en" sz="2500">
                <a:solidFill>
                  <a:srgbClr val="F5C43F"/>
                </a:solidFill>
                <a:latin typeface="Georgia"/>
                <a:ea typeface="Georgia"/>
                <a:cs typeface="Georgia"/>
                <a:sym typeface="Georgia"/>
              </a:rPr>
              <a:t>The web-scraped reviews from both OpenTable and Yelp will be stored in a single Pandas dataframe.</a:t>
            </a:r>
            <a:endParaRPr sz="2500">
              <a:solidFill>
                <a:srgbClr val="F5C43F"/>
              </a:solidFill>
              <a:latin typeface="Georgia"/>
              <a:ea typeface="Georgia"/>
              <a:cs typeface="Georgia"/>
              <a:sym typeface="Georgia"/>
            </a:endParaRPr>
          </a:p>
          <a:p>
            <a:pPr marL="0" lvl="0" indent="0" algn="l" rtl="0">
              <a:spcBef>
                <a:spcPts val="800"/>
              </a:spcBef>
              <a:spcAft>
                <a:spcPts val="1200"/>
              </a:spcAft>
              <a:buNone/>
            </a:pPr>
            <a:endParaRPr/>
          </a:p>
        </p:txBody>
      </p:sp>
      <p:pic>
        <p:nvPicPr>
          <p:cNvPr id="81" name="Google Shape;81;p16"/>
          <p:cNvPicPr preferRelativeResize="0"/>
          <p:nvPr/>
        </p:nvPicPr>
        <p:blipFill>
          <a:blip r:embed="rId3">
            <a:alphaModFix/>
          </a:blip>
          <a:stretch>
            <a:fillRect/>
          </a:stretch>
        </p:blipFill>
        <p:spPr>
          <a:xfrm>
            <a:off x="5207950" y="1555125"/>
            <a:ext cx="3261401" cy="1138550"/>
          </a:xfrm>
          <a:prstGeom prst="rect">
            <a:avLst/>
          </a:prstGeom>
          <a:noFill/>
          <a:ln w="28575" cap="flat" cmpd="sng">
            <a:solidFill>
              <a:srgbClr val="F5C43F"/>
            </a:solidFill>
            <a:prstDash val="solid"/>
            <a:round/>
            <a:headEnd type="none" w="sm" len="sm"/>
            <a:tailEnd type="none" w="sm" len="sm"/>
          </a:ln>
        </p:spPr>
      </p:pic>
      <p:sp>
        <p:nvSpPr>
          <p:cNvPr id="82" name="Google Shape;82;p16"/>
          <p:cNvSpPr txBox="1"/>
          <p:nvPr/>
        </p:nvSpPr>
        <p:spPr>
          <a:xfrm>
            <a:off x="6140400" y="1185950"/>
            <a:ext cx="139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5C43F"/>
                </a:solidFill>
                <a:latin typeface="Georgia"/>
                <a:ea typeface="Georgia"/>
                <a:cs typeface="Georgia"/>
                <a:sym typeface="Georgia"/>
              </a:rPr>
              <a:t>Yelp Website</a:t>
            </a:r>
            <a:endParaRPr>
              <a:solidFill>
                <a:srgbClr val="F5C43F"/>
              </a:solidFill>
              <a:latin typeface="Georgia"/>
              <a:ea typeface="Georgia"/>
              <a:cs typeface="Georgia"/>
              <a:sym typeface="Georgia"/>
            </a:endParaRPr>
          </a:p>
        </p:txBody>
      </p:sp>
      <p:sp>
        <p:nvSpPr>
          <p:cNvPr id="83" name="Google Shape;83;p16"/>
          <p:cNvSpPr txBox="1"/>
          <p:nvPr/>
        </p:nvSpPr>
        <p:spPr>
          <a:xfrm>
            <a:off x="5916000" y="2761350"/>
            <a:ext cx="184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5C43F"/>
                </a:solidFill>
                <a:latin typeface="Georgia"/>
                <a:ea typeface="Georgia"/>
                <a:cs typeface="Georgia"/>
                <a:sym typeface="Georgia"/>
              </a:rPr>
              <a:t>OpenTable Website</a:t>
            </a:r>
            <a:endParaRPr>
              <a:solidFill>
                <a:srgbClr val="F5C43F"/>
              </a:solidFill>
              <a:latin typeface="Georgia"/>
              <a:ea typeface="Georgia"/>
              <a:cs typeface="Georgia"/>
              <a:sym typeface="Georgia"/>
            </a:endParaRPr>
          </a:p>
        </p:txBody>
      </p:sp>
      <p:pic>
        <p:nvPicPr>
          <p:cNvPr id="84" name="Google Shape;84;p16"/>
          <p:cNvPicPr preferRelativeResize="0"/>
          <p:nvPr/>
        </p:nvPicPr>
        <p:blipFill>
          <a:blip r:embed="rId4">
            <a:alphaModFix/>
          </a:blip>
          <a:stretch>
            <a:fillRect/>
          </a:stretch>
        </p:blipFill>
        <p:spPr>
          <a:xfrm>
            <a:off x="5192350" y="3122750"/>
            <a:ext cx="3292603" cy="1138550"/>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Dataset Creation: OpenAI API</a:t>
            </a:r>
            <a:endParaRPr sz="2527" b="1">
              <a:solidFill>
                <a:srgbClr val="F5C43F"/>
              </a:solidFill>
              <a:latin typeface="Old Standard TT"/>
              <a:ea typeface="Old Standard TT"/>
              <a:cs typeface="Old Standard TT"/>
              <a:sym typeface="Old Standard TT"/>
            </a:endParaRPr>
          </a:p>
        </p:txBody>
      </p:sp>
      <p:sp>
        <p:nvSpPr>
          <p:cNvPr id="90" name="Google Shape;90;p17"/>
          <p:cNvSpPr txBox="1">
            <a:spLocks noGrp="1"/>
          </p:cNvSpPr>
          <p:nvPr>
            <p:ph type="body" idx="1"/>
          </p:nvPr>
        </p:nvSpPr>
        <p:spPr>
          <a:xfrm>
            <a:off x="311700" y="1152475"/>
            <a:ext cx="4260300" cy="3862800"/>
          </a:xfrm>
          <a:prstGeom prst="rect">
            <a:avLst/>
          </a:prstGeom>
        </p:spPr>
        <p:txBody>
          <a:bodyPr spcFirstLastPara="1" wrap="square" lIns="91425" tIns="91425" rIns="91425" bIns="91425" anchor="t" anchorCtr="0">
            <a:normAutofit fontScale="47500"/>
          </a:bodyPr>
          <a:lstStyle/>
          <a:p>
            <a:pPr marL="457200" lvl="0" indent="-286226" algn="l" rtl="0">
              <a:lnSpc>
                <a:spcPct val="150000"/>
              </a:lnSpc>
              <a:spcBef>
                <a:spcPts val="0"/>
              </a:spcBef>
              <a:spcAft>
                <a:spcPts val="0"/>
              </a:spcAft>
              <a:buClr>
                <a:srgbClr val="F5C43F"/>
              </a:buClr>
              <a:buSzPct val="100000"/>
              <a:buFont typeface="Georgia"/>
              <a:buChar char="●"/>
            </a:pPr>
            <a:r>
              <a:rPr lang="en" sz="1910">
                <a:solidFill>
                  <a:srgbClr val="F5C43F"/>
                </a:solidFill>
                <a:latin typeface="Georgia"/>
                <a:ea typeface="Georgia"/>
                <a:cs typeface="Georgia"/>
                <a:sym typeface="Georgia"/>
              </a:rPr>
              <a:t>Despite aggregating all of the Dal Rae reviews into a single dataframe to train our machine learning model on, we still need to accurately label each review as actionable or not actionable to restaurant management to create a fully fledged labeled dataset suitable for supervised machine learning</a:t>
            </a:r>
            <a:endParaRPr sz="1910">
              <a:solidFill>
                <a:srgbClr val="F5C43F"/>
              </a:solidFill>
              <a:latin typeface="Georgia"/>
              <a:ea typeface="Georgia"/>
              <a:cs typeface="Georgia"/>
              <a:sym typeface="Georgia"/>
            </a:endParaRPr>
          </a:p>
          <a:p>
            <a:pPr marL="914400" lvl="1" indent="-286226" algn="l" rtl="0">
              <a:lnSpc>
                <a:spcPct val="150000"/>
              </a:lnSpc>
              <a:spcBef>
                <a:spcPts val="0"/>
              </a:spcBef>
              <a:spcAft>
                <a:spcPts val="0"/>
              </a:spcAft>
              <a:buClr>
                <a:srgbClr val="F5C43F"/>
              </a:buClr>
              <a:buSzPct val="100000"/>
              <a:buFont typeface="Georgia"/>
              <a:buChar char="○"/>
            </a:pPr>
            <a:r>
              <a:rPr lang="en" sz="1910">
                <a:solidFill>
                  <a:srgbClr val="F5C43F"/>
                </a:solidFill>
                <a:latin typeface="Georgia"/>
                <a:ea typeface="Georgia"/>
                <a:cs typeface="Georgia"/>
                <a:sym typeface="Georgia"/>
              </a:rPr>
              <a:t>Due to the size of our dataset, labeling all 7,060 reviews manually is not feasible for a group of two individuals</a:t>
            </a:r>
            <a:endParaRPr sz="1910">
              <a:solidFill>
                <a:srgbClr val="F5C43F"/>
              </a:solidFill>
              <a:latin typeface="Georgia"/>
              <a:ea typeface="Georgia"/>
              <a:cs typeface="Georgia"/>
              <a:sym typeface="Georgia"/>
            </a:endParaRPr>
          </a:p>
          <a:p>
            <a:pPr marL="457200" lvl="0" indent="-286226" algn="l" rtl="0">
              <a:lnSpc>
                <a:spcPct val="150000"/>
              </a:lnSpc>
              <a:spcBef>
                <a:spcPts val="0"/>
              </a:spcBef>
              <a:spcAft>
                <a:spcPts val="0"/>
              </a:spcAft>
              <a:buClr>
                <a:srgbClr val="F5C43F"/>
              </a:buClr>
              <a:buSzPct val="100000"/>
              <a:buFont typeface="Georgia"/>
              <a:buChar char="●"/>
            </a:pPr>
            <a:r>
              <a:rPr lang="en" sz="1910">
                <a:solidFill>
                  <a:srgbClr val="F5C43F"/>
                </a:solidFill>
                <a:latin typeface="Georgia"/>
                <a:ea typeface="Georgia"/>
                <a:cs typeface="Georgia"/>
                <a:sym typeface="Georgia"/>
              </a:rPr>
              <a:t>In order to solve this problem and expedite our dataset creation, we have decided to employ the OpenAI API in order to enable the gpt-3.5-turbo LLM to accurately label the restaurant reviews as actionable and not actionable by restaurant management</a:t>
            </a:r>
            <a:endParaRPr sz="1910">
              <a:solidFill>
                <a:srgbClr val="F5C43F"/>
              </a:solidFill>
              <a:latin typeface="Georgia"/>
              <a:ea typeface="Georgia"/>
              <a:cs typeface="Georgia"/>
              <a:sym typeface="Georgia"/>
            </a:endParaRPr>
          </a:p>
          <a:p>
            <a:pPr marL="914400" lvl="1" indent="-286226" algn="l" rtl="0">
              <a:lnSpc>
                <a:spcPct val="150000"/>
              </a:lnSpc>
              <a:spcBef>
                <a:spcPts val="0"/>
              </a:spcBef>
              <a:spcAft>
                <a:spcPts val="0"/>
              </a:spcAft>
              <a:buClr>
                <a:srgbClr val="F5C43F"/>
              </a:buClr>
              <a:buSzPct val="100000"/>
              <a:buFont typeface="Georgia"/>
              <a:buChar char="○"/>
            </a:pPr>
            <a:r>
              <a:rPr lang="en" sz="1910">
                <a:solidFill>
                  <a:srgbClr val="F5C43F"/>
                </a:solidFill>
                <a:latin typeface="Georgia"/>
                <a:ea typeface="Georgia"/>
                <a:cs typeface="Georgia"/>
                <a:sym typeface="Georgia"/>
              </a:rPr>
              <a:t>The gpt-3.5-turbo model is the same model used in OpenAI’s ChatGPT model</a:t>
            </a:r>
            <a:endParaRPr sz="1910">
              <a:solidFill>
                <a:srgbClr val="F5C43F"/>
              </a:solidFill>
              <a:latin typeface="Georgia"/>
              <a:ea typeface="Georgia"/>
              <a:cs typeface="Georgia"/>
              <a:sym typeface="Georgia"/>
            </a:endParaRPr>
          </a:p>
          <a:p>
            <a:pPr marL="457200" lvl="0" indent="-286226" algn="l" rtl="0">
              <a:lnSpc>
                <a:spcPct val="150000"/>
              </a:lnSpc>
              <a:spcBef>
                <a:spcPts val="0"/>
              </a:spcBef>
              <a:spcAft>
                <a:spcPts val="0"/>
              </a:spcAft>
              <a:buClr>
                <a:srgbClr val="F5C43F"/>
              </a:buClr>
              <a:buSzPct val="100000"/>
              <a:buFont typeface="Georgia"/>
              <a:buChar char="●"/>
            </a:pPr>
            <a:r>
              <a:rPr lang="en" sz="1910">
                <a:solidFill>
                  <a:srgbClr val="F5C43F"/>
                </a:solidFill>
                <a:latin typeface="Georgia"/>
                <a:ea typeface="Georgia"/>
                <a:cs typeface="Georgia"/>
                <a:sym typeface="Georgia"/>
              </a:rPr>
              <a:t>In order to ensure gpt-3.5-turbo’s efficacy and accuracy at performing such a task, we performed several tests as a group and determined that the LLM is indeed capable of decoding the language used in the reviews as actionable or not actionable</a:t>
            </a:r>
            <a:endParaRPr/>
          </a:p>
        </p:txBody>
      </p:sp>
      <p:pic>
        <p:nvPicPr>
          <p:cNvPr id="91" name="Google Shape;91;p17"/>
          <p:cNvPicPr preferRelativeResize="0"/>
          <p:nvPr/>
        </p:nvPicPr>
        <p:blipFill>
          <a:blip r:embed="rId3">
            <a:alphaModFix/>
          </a:blip>
          <a:stretch>
            <a:fillRect/>
          </a:stretch>
        </p:blipFill>
        <p:spPr>
          <a:xfrm>
            <a:off x="4965450" y="1419037"/>
            <a:ext cx="3674226" cy="2305425"/>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Dataset Creation: OpenAI API</a:t>
            </a:r>
            <a:endParaRPr/>
          </a:p>
        </p:txBody>
      </p:sp>
      <p:sp>
        <p:nvSpPr>
          <p:cNvPr id="97" name="Google Shape;97;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10000"/>
          </a:bodyPr>
          <a:lstStyle/>
          <a:p>
            <a:pPr marL="457200" lvl="0" indent="-304800" algn="l" rtl="0">
              <a:lnSpc>
                <a:spcPct val="150000"/>
              </a:lnSpc>
              <a:spcBef>
                <a:spcPts val="0"/>
              </a:spcBef>
              <a:spcAft>
                <a:spcPts val="0"/>
              </a:spcAft>
              <a:buClr>
                <a:srgbClr val="F5C43F"/>
              </a:buClr>
              <a:buSzPts val="1200"/>
              <a:buFont typeface="Georgia"/>
              <a:buChar char="●"/>
            </a:pPr>
            <a:r>
              <a:rPr lang="en" sz="1200" dirty="0">
                <a:solidFill>
                  <a:srgbClr val="F5C43F"/>
                </a:solidFill>
                <a:latin typeface="Georgia"/>
                <a:ea typeface="Georgia"/>
                <a:cs typeface="Georgia"/>
                <a:sym typeface="Georgia"/>
              </a:rPr>
              <a:t>After confirming that gpt-3.5-turbo is capable of performing our desired task of classifying reviews based on their actionability, we created a Python script that feeds each review from our reviews </a:t>
            </a:r>
            <a:r>
              <a:rPr lang="en" sz="1200" dirty="0" err="1">
                <a:solidFill>
                  <a:srgbClr val="F5C43F"/>
                </a:solidFill>
                <a:latin typeface="Georgia"/>
                <a:ea typeface="Georgia"/>
                <a:cs typeface="Georgia"/>
                <a:sym typeface="Georgia"/>
              </a:rPr>
              <a:t>dataframe</a:t>
            </a:r>
            <a:r>
              <a:rPr lang="en" sz="1200" dirty="0">
                <a:solidFill>
                  <a:srgbClr val="F5C43F"/>
                </a:solidFill>
                <a:latin typeface="Georgia"/>
                <a:ea typeface="Georgia"/>
                <a:cs typeface="Georgia"/>
                <a:sym typeface="Georgia"/>
              </a:rPr>
              <a:t> to the </a:t>
            </a:r>
            <a:r>
              <a:rPr lang="en" sz="1200" dirty="0" err="1">
                <a:solidFill>
                  <a:srgbClr val="F5C43F"/>
                </a:solidFill>
                <a:latin typeface="Georgia"/>
                <a:ea typeface="Georgia"/>
                <a:cs typeface="Georgia"/>
                <a:sym typeface="Georgia"/>
              </a:rPr>
              <a:t>OpenAI</a:t>
            </a:r>
            <a:r>
              <a:rPr lang="en" sz="1200" dirty="0">
                <a:solidFill>
                  <a:srgbClr val="F5C43F"/>
                </a:solidFill>
                <a:latin typeface="Georgia"/>
                <a:ea typeface="Georgia"/>
                <a:cs typeface="Georgia"/>
                <a:sym typeface="Georgia"/>
              </a:rPr>
              <a:t> API for classification into a binary value of 0 for actionable and 1 for not actionable</a:t>
            </a:r>
            <a:endParaRPr sz="1200" dirty="0">
              <a:solidFill>
                <a:srgbClr val="F5C43F"/>
              </a:solidFill>
              <a:latin typeface="Georgia"/>
              <a:ea typeface="Georgia"/>
              <a:cs typeface="Georgia"/>
              <a:sym typeface="Georgia"/>
            </a:endParaRPr>
          </a:p>
          <a:p>
            <a:pPr marL="457200" lvl="0" indent="-304800" algn="l" rtl="0">
              <a:lnSpc>
                <a:spcPct val="150000"/>
              </a:lnSpc>
              <a:spcBef>
                <a:spcPts val="0"/>
              </a:spcBef>
              <a:spcAft>
                <a:spcPts val="0"/>
              </a:spcAft>
              <a:buClr>
                <a:srgbClr val="F5C43F"/>
              </a:buClr>
              <a:buSzPts val="1200"/>
              <a:buFont typeface="Georgia"/>
              <a:buChar char="●"/>
            </a:pPr>
            <a:r>
              <a:rPr lang="en" sz="1200" dirty="0">
                <a:solidFill>
                  <a:srgbClr val="F5C43F"/>
                </a:solidFill>
                <a:latin typeface="Georgia"/>
                <a:ea typeface="Georgia"/>
                <a:cs typeface="Georgia"/>
                <a:sym typeface="Georgia"/>
              </a:rPr>
              <a:t>The resulting dataset contains two columns, one containing the restaurant reviews themselves, and the other containing the binary classification of the reviews as actionable or not actionable. </a:t>
            </a:r>
            <a:endParaRPr sz="1200" dirty="0">
              <a:solidFill>
                <a:srgbClr val="F5C43F"/>
              </a:solidFill>
              <a:latin typeface="Georgia"/>
              <a:ea typeface="Georgia"/>
              <a:cs typeface="Georgia"/>
              <a:sym typeface="Georgia"/>
            </a:endParaRPr>
          </a:p>
          <a:p>
            <a:pPr marL="0" lvl="0" indent="0" algn="l" rtl="0">
              <a:spcBef>
                <a:spcPts val="800"/>
              </a:spcBef>
              <a:spcAft>
                <a:spcPts val="1200"/>
              </a:spcAft>
              <a:buNone/>
            </a:pPr>
            <a:endParaRPr dirty="0"/>
          </a:p>
        </p:txBody>
      </p:sp>
      <p:pic>
        <p:nvPicPr>
          <p:cNvPr id="98" name="Google Shape;98;p18"/>
          <p:cNvPicPr preferRelativeResize="0"/>
          <p:nvPr/>
        </p:nvPicPr>
        <p:blipFill>
          <a:blip r:embed="rId3">
            <a:alphaModFix/>
          </a:blip>
          <a:stretch>
            <a:fillRect/>
          </a:stretch>
        </p:blipFill>
        <p:spPr>
          <a:xfrm>
            <a:off x="4572000" y="1283666"/>
            <a:ext cx="4267199" cy="3154017"/>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OpenAI API Limitations: Rate Limit</a:t>
            </a:r>
            <a:endParaRPr>
              <a:solidFill>
                <a:srgbClr val="F5C43F"/>
              </a:solidFill>
              <a:latin typeface="Old Standard TT"/>
              <a:ea typeface="Old Standard TT"/>
              <a:cs typeface="Old Standard TT"/>
              <a:sym typeface="Old Standard TT"/>
            </a:endParaRPr>
          </a:p>
        </p:txBody>
      </p:sp>
      <p:sp>
        <p:nvSpPr>
          <p:cNvPr id="104" name="Google Shape;104;p19"/>
          <p:cNvSpPr txBox="1">
            <a:spLocks noGrp="1"/>
          </p:cNvSpPr>
          <p:nvPr>
            <p:ph type="body" idx="1"/>
          </p:nvPr>
        </p:nvSpPr>
        <p:spPr>
          <a:xfrm>
            <a:off x="311700" y="1017725"/>
            <a:ext cx="4260300" cy="3846300"/>
          </a:xfrm>
          <a:prstGeom prst="rect">
            <a:avLst/>
          </a:prstGeom>
        </p:spPr>
        <p:txBody>
          <a:bodyPr spcFirstLastPara="1" wrap="square" lIns="91425" tIns="91425" rIns="91425" bIns="91425" anchor="t" anchorCtr="0">
            <a:noAutofit/>
          </a:bodyPr>
          <a:lstStyle/>
          <a:p>
            <a:pPr marL="457200" lvl="0" indent="-282575" algn="l" rtl="0">
              <a:lnSpc>
                <a:spcPct val="140000"/>
              </a:lnSpc>
              <a:spcBef>
                <a:spcPts val="0"/>
              </a:spcBef>
              <a:spcAft>
                <a:spcPts val="0"/>
              </a:spcAft>
              <a:buClr>
                <a:srgbClr val="F5C43F"/>
              </a:buClr>
              <a:buSzPts val="850"/>
              <a:buFont typeface="Old Standard TT"/>
              <a:buChar char="●"/>
            </a:pPr>
            <a:r>
              <a:rPr lang="en" sz="850">
                <a:solidFill>
                  <a:srgbClr val="F5C43F"/>
                </a:solidFill>
                <a:latin typeface="Georgia"/>
                <a:ea typeface="Georgia"/>
                <a:cs typeface="Georgia"/>
                <a:sym typeface="Georgia"/>
              </a:rPr>
              <a:t>While our initial tests on gpt-3.5-turbo’s capabilities yielded positive results, further progression toward the project goal revealed limitations of the OpenAI API as well as the gpt-3.5-turbo LLM model itself</a:t>
            </a:r>
            <a:endParaRPr sz="850">
              <a:solidFill>
                <a:srgbClr val="F5C43F"/>
              </a:solidFill>
              <a:latin typeface="Georgia"/>
              <a:ea typeface="Georgia"/>
              <a:cs typeface="Georgia"/>
              <a:sym typeface="Georgia"/>
            </a:endParaRPr>
          </a:p>
          <a:p>
            <a:pPr marL="457200" lvl="0" indent="-282575" algn="l" rtl="0">
              <a:lnSpc>
                <a:spcPct val="140000"/>
              </a:lnSpc>
              <a:spcBef>
                <a:spcPts val="0"/>
              </a:spcBef>
              <a:spcAft>
                <a:spcPts val="0"/>
              </a:spcAft>
              <a:buClr>
                <a:srgbClr val="F5C43F"/>
              </a:buClr>
              <a:buSzPts val="850"/>
              <a:buFont typeface="Georgia"/>
              <a:buChar char="●"/>
            </a:pPr>
            <a:r>
              <a:rPr lang="en" sz="850">
                <a:solidFill>
                  <a:srgbClr val="F5C43F"/>
                </a:solidFill>
                <a:latin typeface="Georgia"/>
                <a:ea typeface="Georgia"/>
                <a:cs typeface="Georgia"/>
                <a:sym typeface="Georgia"/>
              </a:rPr>
              <a:t>The first limitation we discovered was the issue of the OpenAI API’s rate limit</a:t>
            </a:r>
            <a:endParaRPr sz="850">
              <a:solidFill>
                <a:srgbClr val="F5C43F"/>
              </a:solidFill>
              <a:latin typeface="Georgia"/>
              <a:ea typeface="Georgia"/>
              <a:cs typeface="Georgia"/>
              <a:sym typeface="Georgia"/>
            </a:endParaRPr>
          </a:p>
          <a:p>
            <a:pPr marL="914400" lvl="1" indent="-282575" algn="l" rtl="0">
              <a:lnSpc>
                <a:spcPct val="140000"/>
              </a:lnSpc>
              <a:spcBef>
                <a:spcPts val="0"/>
              </a:spcBef>
              <a:spcAft>
                <a:spcPts val="0"/>
              </a:spcAft>
              <a:buClr>
                <a:srgbClr val="F5C43F"/>
              </a:buClr>
              <a:buSzPts val="850"/>
              <a:buFont typeface="Old Standard TT"/>
              <a:buChar char="○"/>
            </a:pPr>
            <a:r>
              <a:rPr lang="en" sz="850">
                <a:solidFill>
                  <a:srgbClr val="F5C43F"/>
                </a:solidFill>
                <a:latin typeface="Georgia"/>
                <a:ea typeface="Georgia"/>
                <a:cs typeface="Georgia"/>
                <a:sym typeface="Georgia"/>
              </a:rPr>
              <a:t>Similar to Open AI’s native website for interfacing with ChatGPT, interacting with the OpenAI API using an API key is free of cost, allowing us to utilize Python code to programmatically query the gpt-3.5-turbo LLM model at no cost</a:t>
            </a:r>
            <a:endParaRPr sz="850">
              <a:solidFill>
                <a:srgbClr val="F5C43F"/>
              </a:solidFill>
              <a:latin typeface="Georgia"/>
              <a:ea typeface="Georgia"/>
              <a:cs typeface="Georgia"/>
              <a:sym typeface="Georgia"/>
            </a:endParaRPr>
          </a:p>
          <a:p>
            <a:pPr marL="914400" lvl="1" indent="-282575" algn="l" rtl="0">
              <a:lnSpc>
                <a:spcPct val="140000"/>
              </a:lnSpc>
              <a:spcBef>
                <a:spcPts val="0"/>
              </a:spcBef>
              <a:spcAft>
                <a:spcPts val="0"/>
              </a:spcAft>
              <a:buClr>
                <a:srgbClr val="F5C43F"/>
              </a:buClr>
              <a:buSzPts val="850"/>
              <a:buFont typeface="Old Standard TT"/>
              <a:buChar char="○"/>
            </a:pPr>
            <a:r>
              <a:rPr lang="en" sz="850">
                <a:solidFill>
                  <a:srgbClr val="F5C43F"/>
                </a:solidFill>
                <a:latin typeface="Georgia"/>
                <a:ea typeface="Georgia"/>
                <a:cs typeface="Georgia"/>
                <a:sym typeface="Georgia"/>
              </a:rPr>
              <a:t>Downside: maximum number of queries available to us on a free plan was three per minute</a:t>
            </a:r>
            <a:endParaRPr sz="850">
              <a:solidFill>
                <a:srgbClr val="F5C43F"/>
              </a:solidFill>
              <a:latin typeface="Georgia"/>
              <a:ea typeface="Georgia"/>
              <a:cs typeface="Georgia"/>
              <a:sym typeface="Georgia"/>
            </a:endParaRPr>
          </a:p>
          <a:p>
            <a:pPr marL="914400" lvl="1" indent="-282575" algn="l" rtl="0">
              <a:lnSpc>
                <a:spcPct val="140000"/>
              </a:lnSpc>
              <a:spcBef>
                <a:spcPts val="0"/>
              </a:spcBef>
              <a:spcAft>
                <a:spcPts val="0"/>
              </a:spcAft>
              <a:buClr>
                <a:srgbClr val="F5C43F"/>
              </a:buClr>
              <a:buSzPts val="850"/>
              <a:buFont typeface="Georgia"/>
              <a:buChar char="○"/>
            </a:pPr>
            <a:r>
              <a:rPr lang="en" sz="850">
                <a:solidFill>
                  <a:srgbClr val="F5C43F"/>
                </a:solidFill>
                <a:latin typeface="Georgia"/>
                <a:ea typeface="Georgia"/>
                <a:cs typeface="Georgia"/>
                <a:sym typeface="Georgia"/>
              </a:rPr>
              <a:t>We can only feed the API three reviews per minute via loops, making a full cycle through our 7,060 review dataframe take over 39 hours</a:t>
            </a:r>
            <a:endParaRPr sz="850">
              <a:solidFill>
                <a:srgbClr val="F5C43F"/>
              </a:solidFill>
              <a:latin typeface="Georgia"/>
              <a:ea typeface="Georgia"/>
              <a:cs typeface="Georgia"/>
              <a:sym typeface="Georgia"/>
            </a:endParaRPr>
          </a:p>
          <a:p>
            <a:pPr marL="457200" lvl="0" indent="-282575" algn="l" rtl="0">
              <a:lnSpc>
                <a:spcPct val="140000"/>
              </a:lnSpc>
              <a:spcBef>
                <a:spcPts val="0"/>
              </a:spcBef>
              <a:spcAft>
                <a:spcPts val="0"/>
              </a:spcAft>
              <a:buClr>
                <a:srgbClr val="F5C43F"/>
              </a:buClr>
              <a:buSzPts val="850"/>
              <a:buFont typeface="Georgia"/>
              <a:buChar char="●"/>
            </a:pPr>
            <a:r>
              <a:rPr lang="en" sz="850">
                <a:solidFill>
                  <a:srgbClr val="F5C43F"/>
                </a:solidFill>
                <a:latin typeface="Georgia"/>
                <a:ea typeface="Georgia"/>
                <a:cs typeface="Georgia"/>
                <a:sym typeface="Georgia"/>
              </a:rPr>
              <a:t>In order to bypass this issue, we decided to engineer a loop that instead processed reviews in batches of five</a:t>
            </a:r>
            <a:endParaRPr sz="850">
              <a:solidFill>
                <a:srgbClr val="F5C43F"/>
              </a:solidFill>
              <a:latin typeface="Georgia"/>
              <a:ea typeface="Georgia"/>
              <a:cs typeface="Georgia"/>
              <a:sym typeface="Georgia"/>
            </a:endParaRPr>
          </a:p>
          <a:p>
            <a:pPr marL="914400" lvl="1" indent="-282575" algn="l" rtl="0">
              <a:lnSpc>
                <a:spcPct val="140000"/>
              </a:lnSpc>
              <a:spcBef>
                <a:spcPts val="0"/>
              </a:spcBef>
              <a:spcAft>
                <a:spcPts val="0"/>
              </a:spcAft>
              <a:buClr>
                <a:srgbClr val="F5C43F"/>
              </a:buClr>
              <a:buSzPts val="850"/>
              <a:buFont typeface="Georgia"/>
              <a:buChar char="○"/>
            </a:pPr>
            <a:r>
              <a:rPr lang="en" sz="850">
                <a:solidFill>
                  <a:srgbClr val="F5C43F"/>
                </a:solidFill>
                <a:latin typeface="Georgia"/>
                <a:ea typeface="Georgia"/>
                <a:cs typeface="Georgia"/>
                <a:sym typeface="Georgia"/>
              </a:rPr>
              <a:t>We can now process 15 reviews per minute and &amp; fully loop in 8 hours</a:t>
            </a:r>
            <a:endParaRPr sz="850">
              <a:solidFill>
                <a:srgbClr val="F5C43F"/>
              </a:solidFill>
              <a:latin typeface="Georgia"/>
              <a:ea typeface="Georgia"/>
              <a:cs typeface="Georgia"/>
              <a:sym typeface="Georgia"/>
            </a:endParaRPr>
          </a:p>
          <a:p>
            <a:pPr marL="457200" lvl="0" indent="-282575" algn="l" rtl="0">
              <a:lnSpc>
                <a:spcPct val="140000"/>
              </a:lnSpc>
              <a:spcBef>
                <a:spcPts val="0"/>
              </a:spcBef>
              <a:spcAft>
                <a:spcPts val="0"/>
              </a:spcAft>
              <a:buClr>
                <a:srgbClr val="F5C43F"/>
              </a:buClr>
              <a:buSzPts val="850"/>
              <a:buFont typeface="Old Standard TT"/>
              <a:buChar char="●"/>
            </a:pPr>
            <a:r>
              <a:rPr lang="en" sz="850">
                <a:solidFill>
                  <a:srgbClr val="F5C43F"/>
                </a:solidFill>
                <a:latin typeface="Georgia"/>
                <a:ea typeface="Georgia"/>
                <a:cs typeface="Georgia"/>
                <a:sym typeface="Georgia"/>
              </a:rPr>
              <a:t>We decided not to raise the number of reviews per batch beyond five because of risks associated with gpt-3.5-turbo’s accuracy when evaluating too many reviews within a single query</a:t>
            </a:r>
            <a:endParaRPr sz="850">
              <a:solidFill>
                <a:srgbClr val="F5C43F"/>
              </a:solidFill>
              <a:latin typeface="Georgia"/>
              <a:ea typeface="Georgia"/>
              <a:cs typeface="Georgia"/>
              <a:sym typeface="Georgia"/>
            </a:endParaRPr>
          </a:p>
        </p:txBody>
      </p:sp>
      <p:pic>
        <p:nvPicPr>
          <p:cNvPr id="105" name="Google Shape;105;p19"/>
          <p:cNvPicPr preferRelativeResize="0"/>
          <p:nvPr/>
        </p:nvPicPr>
        <p:blipFill>
          <a:blip r:embed="rId3">
            <a:alphaModFix/>
          </a:blip>
          <a:stretch>
            <a:fillRect/>
          </a:stretch>
        </p:blipFill>
        <p:spPr>
          <a:xfrm>
            <a:off x="4759175" y="1773825"/>
            <a:ext cx="4073126" cy="1595875"/>
          </a:xfrm>
          <a:prstGeom prst="rect">
            <a:avLst/>
          </a:prstGeom>
          <a:noFill/>
          <a:ln w="28575" cap="flat" cmpd="sng">
            <a:solidFill>
              <a:srgbClr val="F5C43F"/>
            </a:solidFill>
            <a:prstDash val="solid"/>
            <a:round/>
            <a:headEnd type="none" w="sm" len="sm"/>
            <a:tailEnd type="none" w="sm" len="sm"/>
          </a:ln>
        </p:spPr>
      </p:pic>
      <p:sp>
        <p:nvSpPr>
          <p:cNvPr id="106" name="Google Shape;106;p19"/>
          <p:cNvSpPr txBox="1"/>
          <p:nvPr/>
        </p:nvSpPr>
        <p:spPr>
          <a:xfrm>
            <a:off x="5660388" y="1373625"/>
            <a:ext cx="227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5C43F"/>
                </a:solidFill>
                <a:latin typeface="Georgia"/>
                <a:ea typeface="Georgia"/>
                <a:cs typeface="Georgia"/>
                <a:sym typeface="Georgia"/>
              </a:rPr>
              <a:t>OpenAI API Rate Limits</a:t>
            </a:r>
            <a:endParaRPr>
              <a:solidFill>
                <a:srgbClr val="F5C43F"/>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OpenAI API Limitations: Stochasticity</a:t>
            </a:r>
            <a:r>
              <a:rPr lang="en">
                <a:solidFill>
                  <a:srgbClr val="F5C43F"/>
                </a:solidFill>
                <a:latin typeface="Old Standard TT"/>
                <a:ea typeface="Old Standard TT"/>
                <a:cs typeface="Old Standard TT"/>
                <a:sym typeface="Old Standard TT"/>
              </a:rPr>
              <a:t> </a:t>
            </a:r>
            <a:endParaRPr/>
          </a:p>
        </p:txBody>
      </p:sp>
      <p:sp>
        <p:nvSpPr>
          <p:cNvPr id="112" name="Google Shape;112;p20"/>
          <p:cNvSpPr txBox="1">
            <a:spLocks noGrp="1"/>
          </p:cNvSpPr>
          <p:nvPr>
            <p:ph type="body" idx="1"/>
          </p:nvPr>
        </p:nvSpPr>
        <p:spPr>
          <a:xfrm>
            <a:off x="311700" y="1152475"/>
            <a:ext cx="4260300" cy="3840600"/>
          </a:xfrm>
          <a:prstGeom prst="rect">
            <a:avLst/>
          </a:prstGeom>
        </p:spPr>
        <p:txBody>
          <a:bodyPr spcFirstLastPara="1" wrap="square" lIns="91425" tIns="91425" rIns="91425" bIns="91425" anchor="t" anchorCtr="0">
            <a:noAutofit/>
          </a:bodyPr>
          <a:lstStyle/>
          <a:p>
            <a:pPr marL="457200" lvl="0" indent="-276225" algn="l" rtl="0">
              <a:lnSpc>
                <a:spcPct val="150000"/>
              </a:lnSpc>
              <a:spcBef>
                <a:spcPts val="0"/>
              </a:spcBef>
              <a:spcAft>
                <a:spcPts val="0"/>
              </a:spcAft>
              <a:buClr>
                <a:srgbClr val="F5C43F"/>
              </a:buClr>
              <a:buSzPts val="750"/>
              <a:buFont typeface="Times New Roman"/>
              <a:buChar char="●"/>
            </a:pPr>
            <a:r>
              <a:rPr lang="en" sz="750">
                <a:solidFill>
                  <a:srgbClr val="F5C43F"/>
                </a:solidFill>
                <a:latin typeface="Georgia"/>
                <a:ea typeface="Georgia"/>
                <a:cs typeface="Georgia"/>
                <a:sym typeface="Georgia"/>
              </a:rPr>
              <a:t>The second limitation we encountered during the creation of our dataset was related to the aforementioned topic of  gpt-3.5-turbo’s classification accuracy</a:t>
            </a:r>
            <a:endParaRPr sz="750">
              <a:solidFill>
                <a:srgbClr val="F5C43F"/>
              </a:solidFill>
              <a:latin typeface="Georgia"/>
              <a:ea typeface="Georgia"/>
              <a:cs typeface="Georgia"/>
              <a:sym typeface="Georgia"/>
            </a:endParaRPr>
          </a:p>
          <a:p>
            <a:pPr marL="457200" lvl="0" indent="-276225" algn="l" rtl="0">
              <a:lnSpc>
                <a:spcPct val="150000"/>
              </a:lnSpc>
              <a:spcBef>
                <a:spcPts val="0"/>
              </a:spcBef>
              <a:spcAft>
                <a:spcPts val="0"/>
              </a:spcAft>
              <a:buClr>
                <a:srgbClr val="F5C43F"/>
              </a:buClr>
              <a:buSzPts val="750"/>
              <a:buFont typeface="Times New Roman"/>
              <a:buChar char="●"/>
            </a:pPr>
            <a:r>
              <a:rPr lang="en" sz="750">
                <a:solidFill>
                  <a:srgbClr val="F5C43F"/>
                </a:solidFill>
                <a:latin typeface="Georgia"/>
                <a:ea typeface="Georgia"/>
                <a:cs typeface="Georgia"/>
                <a:sym typeface="Georgia"/>
              </a:rPr>
              <a:t>While our initial tests determined that gpt-3.5-turbo was capable of understanding nuanced forms of speech often used in human speech like sarcasm, the stochasticity of the model wasn’t revealed to us until we performed further experimentation post-review processing</a:t>
            </a:r>
            <a:endParaRPr sz="750">
              <a:solidFill>
                <a:srgbClr val="F5C43F"/>
              </a:solidFill>
              <a:latin typeface="Georgia"/>
              <a:ea typeface="Georgia"/>
              <a:cs typeface="Georgia"/>
              <a:sym typeface="Georgia"/>
            </a:endParaRPr>
          </a:p>
          <a:p>
            <a:pPr marL="457200" lvl="0" indent="-276225" algn="l" rtl="0">
              <a:lnSpc>
                <a:spcPct val="150000"/>
              </a:lnSpc>
              <a:spcBef>
                <a:spcPts val="0"/>
              </a:spcBef>
              <a:spcAft>
                <a:spcPts val="0"/>
              </a:spcAft>
              <a:buClr>
                <a:srgbClr val="F5C43F"/>
              </a:buClr>
              <a:buSzPts val="750"/>
              <a:buFont typeface="Times New Roman"/>
              <a:buChar char="●"/>
            </a:pPr>
            <a:r>
              <a:rPr lang="en" sz="750">
                <a:solidFill>
                  <a:srgbClr val="F5C43F"/>
                </a:solidFill>
                <a:latin typeface="Georgia"/>
                <a:ea typeface="Georgia"/>
                <a:cs typeface="Georgia"/>
                <a:sym typeface="Georgia"/>
              </a:rPr>
              <a:t>When looping through a second time, we were able to see that gpt-3.5-turbo would at times come to different classification conclusions despite the prompt and supplied review being identical</a:t>
            </a:r>
            <a:endParaRPr sz="750">
              <a:solidFill>
                <a:srgbClr val="F5C43F"/>
              </a:solidFill>
              <a:latin typeface="Georgia"/>
              <a:ea typeface="Georgia"/>
              <a:cs typeface="Georgia"/>
              <a:sym typeface="Georgia"/>
            </a:endParaRPr>
          </a:p>
          <a:p>
            <a:pPr marL="457200" lvl="0" indent="-276225" algn="l" rtl="0">
              <a:lnSpc>
                <a:spcPct val="150000"/>
              </a:lnSpc>
              <a:spcBef>
                <a:spcPts val="0"/>
              </a:spcBef>
              <a:spcAft>
                <a:spcPts val="0"/>
              </a:spcAft>
              <a:buClr>
                <a:srgbClr val="F5C43F"/>
              </a:buClr>
              <a:buSzPts val="750"/>
              <a:buFont typeface="Georgia"/>
              <a:buChar char="●"/>
            </a:pPr>
            <a:r>
              <a:rPr lang="en" sz="750">
                <a:solidFill>
                  <a:srgbClr val="F5C43F"/>
                </a:solidFill>
                <a:latin typeface="Georgia"/>
                <a:ea typeface="Georgia"/>
                <a:cs typeface="Georgia"/>
                <a:sym typeface="Georgia"/>
              </a:rPr>
              <a:t>To further investigate this issue, we ran the first 1000 reviews of our dataset through the OpenAI API five separate times and compared each review's classification predictions throughout all five of our trials</a:t>
            </a:r>
            <a:endParaRPr sz="750">
              <a:solidFill>
                <a:srgbClr val="F5C43F"/>
              </a:solidFill>
              <a:latin typeface="Georgia"/>
              <a:ea typeface="Georgia"/>
              <a:cs typeface="Georgia"/>
              <a:sym typeface="Georgia"/>
            </a:endParaRPr>
          </a:p>
          <a:p>
            <a:pPr marL="914400" lvl="1" indent="-276225" algn="l" rtl="0">
              <a:lnSpc>
                <a:spcPct val="150000"/>
              </a:lnSpc>
              <a:spcBef>
                <a:spcPts val="0"/>
              </a:spcBef>
              <a:spcAft>
                <a:spcPts val="0"/>
              </a:spcAft>
              <a:buClr>
                <a:srgbClr val="F5C43F"/>
              </a:buClr>
              <a:buSzPts val="750"/>
              <a:buFont typeface="Times New Roman"/>
              <a:buChar char="○"/>
            </a:pPr>
            <a:r>
              <a:rPr lang="en" sz="750">
                <a:solidFill>
                  <a:srgbClr val="F5C43F"/>
                </a:solidFill>
                <a:latin typeface="Georgia"/>
                <a:ea typeface="Georgia"/>
                <a:cs typeface="Georgia"/>
                <a:sym typeface="Georgia"/>
              </a:rPr>
              <a:t>When evaluating our results, we observed that the percentage of reviews that were classified as actionable stayed relatively constant, denoted by the column </a:t>
            </a:r>
            <a:r>
              <a:rPr lang="en" sz="750" b="1">
                <a:solidFill>
                  <a:srgbClr val="F5C43F"/>
                </a:solidFill>
                <a:latin typeface="Georgia"/>
                <a:ea typeface="Georgia"/>
                <a:cs typeface="Georgia"/>
                <a:sym typeface="Georgia"/>
              </a:rPr>
              <a:t>Actionability (%)</a:t>
            </a:r>
            <a:r>
              <a:rPr lang="en" sz="750">
                <a:solidFill>
                  <a:srgbClr val="F5C43F"/>
                </a:solidFill>
                <a:latin typeface="Georgia"/>
                <a:ea typeface="Georgia"/>
                <a:cs typeface="Georgia"/>
                <a:sym typeface="Georgia"/>
              </a:rPr>
              <a:t> in the following table</a:t>
            </a:r>
            <a:endParaRPr sz="750">
              <a:solidFill>
                <a:srgbClr val="F5C43F"/>
              </a:solidFill>
              <a:latin typeface="Georgia"/>
              <a:ea typeface="Georgia"/>
              <a:cs typeface="Georgia"/>
              <a:sym typeface="Georgia"/>
            </a:endParaRPr>
          </a:p>
          <a:p>
            <a:pPr marL="914400" lvl="1" indent="-276225" algn="l" rtl="0">
              <a:lnSpc>
                <a:spcPct val="150000"/>
              </a:lnSpc>
              <a:spcBef>
                <a:spcPts val="0"/>
              </a:spcBef>
              <a:spcAft>
                <a:spcPts val="0"/>
              </a:spcAft>
              <a:buClr>
                <a:srgbClr val="F5C43F"/>
              </a:buClr>
              <a:buSzPts val="750"/>
              <a:buFont typeface="Times New Roman"/>
              <a:buChar char="○"/>
            </a:pPr>
            <a:r>
              <a:rPr lang="en" sz="750">
                <a:solidFill>
                  <a:srgbClr val="F5C43F"/>
                </a:solidFill>
                <a:latin typeface="Georgia"/>
                <a:ea typeface="Georgia"/>
                <a:cs typeface="Georgia"/>
                <a:sym typeface="Georgia"/>
              </a:rPr>
              <a:t>However, the percentage of reviews that shared the same classification across all trials continued to decrease as more trials were added, as shown by the column titled </a:t>
            </a:r>
            <a:r>
              <a:rPr lang="en" sz="750" b="1">
                <a:solidFill>
                  <a:srgbClr val="F5C43F"/>
                </a:solidFill>
                <a:latin typeface="Georgia"/>
                <a:ea typeface="Georgia"/>
                <a:cs typeface="Georgia"/>
                <a:sym typeface="Georgia"/>
              </a:rPr>
              <a:t>Identical Classification (Cumulative %) </a:t>
            </a:r>
            <a:r>
              <a:rPr lang="en" sz="750">
                <a:solidFill>
                  <a:srgbClr val="F5C43F"/>
                </a:solidFill>
                <a:latin typeface="Georgia"/>
                <a:ea typeface="Georgia"/>
                <a:cs typeface="Georgia"/>
                <a:sym typeface="Georgia"/>
              </a:rPr>
              <a:t>as well as the above graph</a:t>
            </a:r>
            <a:endParaRPr sz="750">
              <a:solidFill>
                <a:srgbClr val="F5C43F"/>
              </a:solidFill>
              <a:latin typeface="Georgia"/>
              <a:ea typeface="Georgia"/>
              <a:cs typeface="Georgia"/>
              <a:sym typeface="Georgia"/>
            </a:endParaRPr>
          </a:p>
        </p:txBody>
      </p:sp>
      <p:graphicFrame>
        <p:nvGraphicFramePr>
          <p:cNvPr id="113" name="Google Shape;113;p20"/>
          <p:cNvGraphicFramePr/>
          <p:nvPr/>
        </p:nvGraphicFramePr>
        <p:xfrm>
          <a:off x="4961313" y="1525325"/>
          <a:ext cx="3557850" cy="2341025"/>
        </p:xfrm>
        <a:graphic>
          <a:graphicData uri="http://schemas.openxmlformats.org/drawingml/2006/table">
            <a:tbl>
              <a:tblPr>
                <a:noFill/>
                <a:tableStyleId>{B09F9F70-614E-4850-BEE4-6922113F05DF}</a:tableStyleId>
              </a:tblPr>
              <a:tblGrid>
                <a:gridCol w="1185950">
                  <a:extLst>
                    <a:ext uri="{9D8B030D-6E8A-4147-A177-3AD203B41FA5}">
                      <a16:colId xmlns:a16="http://schemas.microsoft.com/office/drawing/2014/main" val="20000"/>
                    </a:ext>
                  </a:extLst>
                </a:gridCol>
                <a:gridCol w="1185950">
                  <a:extLst>
                    <a:ext uri="{9D8B030D-6E8A-4147-A177-3AD203B41FA5}">
                      <a16:colId xmlns:a16="http://schemas.microsoft.com/office/drawing/2014/main" val="20001"/>
                    </a:ext>
                  </a:extLst>
                </a:gridCol>
                <a:gridCol w="1185950">
                  <a:extLst>
                    <a:ext uri="{9D8B030D-6E8A-4147-A177-3AD203B41FA5}">
                      <a16:colId xmlns:a16="http://schemas.microsoft.com/office/drawing/2014/main" val="20002"/>
                    </a:ext>
                  </a:extLst>
                </a:gridCol>
              </a:tblGrid>
              <a:tr h="648150">
                <a:tc>
                  <a:txBody>
                    <a:bodyPr/>
                    <a:lstStyle/>
                    <a:p>
                      <a:pPr marL="0" lvl="0" indent="0" algn="l" rtl="0">
                        <a:spcBef>
                          <a:spcPts val="0"/>
                        </a:spcBef>
                        <a:spcAft>
                          <a:spcPts val="0"/>
                        </a:spcAft>
                        <a:buNone/>
                      </a:pPr>
                      <a:r>
                        <a:rPr lang="en" sz="1000" b="1">
                          <a:solidFill>
                            <a:srgbClr val="F5C43F"/>
                          </a:solidFill>
                          <a:latin typeface="Georgia"/>
                          <a:ea typeface="Georgia"/>
                          <a:cs typeface="Georgia"/>
                          <a:sym typeface="Georgia"/>
                        </a:rPr>
                        <a:t>Trial</a:t>
                      </a:r>
                      <a:endParaRPr sz="1000" b="1">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rgbClr val="F5C43F"/>
                          </a:solidFill>
                          <a:latin typeface="Georgia"/>
                          <a:ea typeface="Georgia"/>
                          <a:cs typeface="Georgia"/>
                          <a:sym typeface="Georgia"/>
                        </a:rPr>
                        <a:t>Actionability (%)</a:t>
                      </a:r>
                      <a:endParaRPr sz="1000" b="1">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rgbClr val="F5C43F"/>
                          </a:solidFill>
                          <a:latin typeface="Georgia"/>
                          <a:ea typeface="Georgia"/>
                          <a:cs typeface="Georgia"/>
                          <a:sym typeface="Georgia"/>
                        </a:rPr>
                        <a:t>Identical Classification (Cumulative %)</a:t>
                      </a:r>
                      <a:endParaRPr sz="1000" b="1">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0"/>
                  </a:ext>
                </a:extLst>
              </a:tr>
              <a:tr h="338575">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Trial 1</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60.6%</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100%</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1"/>
                  </a:ext>
                </a:extLst>
              </a:tr>
              <a:tr h="338575">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Trial 2</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61.1%</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91.3%</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2"/>
                  </a:ext>
                </a:extLst>
              </a:tr>
              <a:tr h="338575">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Trial 3</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61%</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87.7%</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3"/>
                  </a:ext>
                </a:extLst>
              </a:tr>
              <a:tr h="338575">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Trial 4</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61%</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87.7%</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4"/>
                  </a:ext>
                </a:extLst>
              </a:tr>
              <a:tr h="338575">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Trial 5</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60.9%</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F5C43F"/>
                          </a:solidFill>
                          <a:latin typeface="Georgia"/>
                          <a:ea typeface="Georgia"/>
                          <a:cs typeface="Georgia"/>
                          <a:sym typeface="Georgia"/>
                        </a:rPr>
                        <a:t>84.3%</a:t>
                      </a:r>
                      <a:endParaRPr sz="1000">
                        <a:solidFill>
                          <a:srgbClr val="F5C43F"/>
                        </a:solidFill>
                        <a:latin typeface="Georgia"/>
                        <a:ea typeface="Georgia"/>
                        <a:cs typeface="Georgia"/>
                        <a:sym typeface="Georgia"/>
                      </a:endParaRPr>
                    </a:p>
                  </a:txBody>
                  <a:tcPr marL="63500" marR="63500" marT="63500" marB="63500">
                    <a:lnL w="28575" cap="flat" cmpd="sng">
                      <a:solidFill>
                        <a:srgbClr val="F5C43F"/>
                      </a:solidFill>
                      <a:prstDash val="solid"/>
                      <a:round/>
                      <a:headEnd type="none" w="sm" len="sm"/>
                      <a:tailEnd type="none" w="sm" len="sm"/>
                    </a:lnL>
                    <a:lnR w="28575" cap="flat" cmpd="sng">
                      <a:solidFill>
                        <a:srgbClr val="F5C43F"/>
                      </a:solidFill>
                      <a:prstDash val="solid"/>
                      <a:round/>
                      <a:headEnd type="none" w="sm" len="sm"/>
                      <a:tailEnd type="none" w="sm" len="sm"/>
                    </a:lnR>
                    <a:lnT w="28575" cap="flat" cmpd="sng">
                      <a:solidFill>
                        <a:srgbClr val="F5C43F"/>
                      </a:solidFill>
                      <a:prstDash val="solid"/>
                      <a:round/>
                      <a:headEnd type="none" w="sm" len="sm"/>
                      <a:tailEnd type="none" w="sm" len="sm"/>
                    </a:lnT>
                    <a:lnB w="28575" cap="flat" cmpd="sng">
                      <a:solidFill>
                        <a:srgbClr val="F5C43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27" b="1">
                <a:solidFill>
                  <a:srgbClr val="F5C43F"/>
                </a:solidFill>
                <a:latin typeface="Old Standard TT"/>
                <a:ea typeface="Old Standard TT"/>
                <a:cs typeface="Old Standard TT"/>
                <a:sym typeface="Old Standard TT"/>
              </a:rPr>
              <a:t>Dataset Creation: Two Datasets</a:t>
            </a:r>
            <a:endParaRPr>
              <a:solidFill>
                <a:srgbClr val="F5C43F"/>
              </a:solidFill>
              <a:latin typeface="Old Standard TT"/>
              <a:ea typeface="Old Standard TT"/>
              <a:cs typeface="Old Standard TT"/>
              <a:sym typeface="Old Standard TT"/>
            </a:endParaRPr>
          </a:p>
        </p:txBody>
      </p:sp>
      <p:sp>
        <p:nvSpPr>
          <p:cNvPr id="119" name="Google Shape;119;p21"/>
          <p:cNvSpPr txBox="1">
            <a:spLocks noGrp="1"/>
          </p:cNvSpPr>
          <p:nvPr>
            <p:ph type="body" idx="1"/>
          </p:nvPr>
        </p:nvSpPr>
        <p:spPr>
          <a:xfrm>
            <a:off x="311700" y="902999"/>
            <a:ext cx="4260300" cy="4015529"/>
          </a:xfrm>
          <a:prstGeom prst="rect">
            <a:avLst/>
          </a:prstGeom>
        </p:spPr>
        <p:txBody>
          <a:bodyPr spcFirstLastPara="1" wrap="square" lIns="91425" tIns="91425" rIns="91425" bIns="91425" anchor="t" anchorCtr="0">
            <a:normAutofit fontScale="77500" lnSpcReduction="20000"/>
          </a:bodyPr>
          <a:lstStyle/>
          <a:p>
            <a:pPr marL="457200" lvl="0" indent="-277812" algn="l" rtl="0">
              <a:lnSpc>
                <a:spcPct val="150000"/>
              </a:lnSpc>
              <a:spcBef>
                <a:spcPts val="0"/>
              </a:spcBef>
              <a:spcAft>
                <a:spcPts val="0"/>
              </a:spcAft>
              <a:buClr>
                <a:srgbClr val="F5C43F"/>
              </a:buClr>
              <a:buSzPct val="100000"/>
              <a:buFont typeface="Georgia"/>
              <a:buChar char="●"/>
            </a:pPr>
            <a:r>
              <a:rPr lang="en" sz="1000" dirty="0">
                <a:solidFill>
                  <a:srgbClr val="F5C43F"/>
                </a:solidFill>
                <a:latin typeface="Georgia"/>
                <a:ea typeface="Georgia"/>
                <a:cs typeface="Georgia"/>
                <a:sym typeface="Georgia"/>
              </a:rPr>
              <a:t>Once the stochasticity of the gpt-3.5-turbo model’s decision making was revealed to us in our identical classification experiment, we decided to create two different datasets for our models to learn from in an effort to improve our final chosen models performance</a:t>
            </a:r>
            <a:endParaRPr sz="1000" dirty="0">
              <a:solidFill>
                <a:srgbClr val="F5C43F"/>
              </a:solidFill>
              <a:latin typeface="Georgia"/>
              <a:ea typeface="Georgia"/>
              <a:cs typeface="Georgia"/>
              <a:sym typeface="Georgia"/>
            </a:endParaRPr>
          </a:p>
          <a:p>
            <a:pPr marL="457200" lvl="0" indent="-277812" algn="l" rtl="0">
              <a:lnSpc>
                <a:spcPct val="150000"/>
              </a:lnSpc>
              <a:spcBef>
                <a:spcPts val="800"/>
              </a:spcBef>
              <a:spcAft>
                <a:spcPts val="0"/>
              </a:spcAft>
              <a:buClr>
                <a:srgbClr val="F5C43F"/>
              </a:buClr>
              <a:buSzPct val="100000"/>
              <a:buFont typeface="Georgia"/>
              <a:buChar char="●"/>
            </a:pPr>
            <a:r>
              <a:rPr lang="en" sz="1000" dirty="0">
                <a:solidFill>
                  <a:srgbClr val="F5C43F"/>
                </a:solidFill>
                <a:latin typeface="Georgia"/>
                <a:ea typeface="Georgia"/>
                <a:cs typeface="Georgia"/>
                <a:sym typeface="Georgia"/>
              </a:rPr>
              <a:t>The first dataset we created was a simple </a:t>
            </a:r>
            <a:r>
              <a:rPr lang="en" sz="1000" dirty="0" err="1">
                <a:solidFill>
                  <a:srgbClr val="F5C43F"/>
                </a:solidFill>
                <a:latin typeface="Georgia"/>
                <a:ea typeface="Georgia"/>
                <a:cs typeface="Georgia"/>
                <a:sym typeface="Georgia"/>
              </a:rPr>
              <a:t>dataframe</a:t>
            </a:r>
            <a:r>
              <a:rPr lang="en" sz="1000" dirty="0">
                <a:solidFill>
                  <a:srgbClr val="F5C43F"/>
                </a:solidFill>
                <a:latin typeface="Georgia"/>
                <a:ea typeface="Georgia"/>
                <a:cs typeface="Georgia"/>
                <a:sym typeface="Georgia"/>
              </a:rPr>
              <a:t> of all 7,060 reviews accompanied by the actionability value assigned to the review by gpt-3.5-turbo, with a 0 in the column meaning that the review was actionable and a 1 in this column signifying that the review was flagged as non-actionable and should be filtered out</a:t>
            </a:r>
            <a:endParaRPr sz="1000" dirty="0">
              <a:solidFill>
                <a:srgbClr val="F5C43F"/>
              </a:solidFill>
              <a:latin typeface="Georgia"/>
              <a:ea typeface="Georgia"/>
              <a:cs typeface="Georgia"/>
              <a:sym typeface="Georgia"/>
            </a:endParaRPr>
          </a:p>
          <a:p>
            <a:pPr marL="457200" lvl="0" indent="-277812" algn="l" rtl="0">
              <a:lnSpc>
                <a:spcPct val="150000"/>
              </a:lnSpc>
              <a:spcBef>
                <a:spcPts val="800"/>
              </a:spcBef>
              <a:spcAft>
                <a:spcPts val="0"/>
              </a:spcAft>
              <a:buClr>
                <a:srgbClr val="F5C43F"/>
              </a:buClr>
              <a:buSzPct val="100000"/>
              <a:buFont typeface="Georgia"/>
              <a:buChar char="●"/>
            </a:pPr>
            <a:r>
              <a:rPr lang="en" sz="1000" dirty="0">
                <a:solidFill>
                  <a:srgbClr val="F5C43F"/>
                </a:solidFill>
                <a:latin typeface="Georgia"/>
                <a:ea typeface="Georgia"/>
                <a:cs typeface="Georgia"/>
                <a:sym typeface="Georgia"/>
              </a:rPr>
              <a:t>However, due to our concern about gpt-3.5-turbo’s stochasticity, we also decided to create a dataset containing the first 1000 reviews that gpt-3.5-turbo identified with the same actionability value five times in a row</a:t>
            </a:r>
            <a:endParaRPr sz="1000" dirty="0">
              <a:solidFill>
                <a:srgbClr val="F5C43F"/>
              </a:solidFill>
              <a:latin typeface="Georgia"/>
              <a:ea typeface="Georgia"/>
              <a:cs typeface="Georgia"/>
              <a:sym typeface="Georgia"/>
            </a:endParaRPr>
          </a:p>
          <a:p>
            <a:pPr marL="457200" lvl="0" indent="-277812" algn="l" rtl="0">
              <a:lnSpc>
                <a:spcPct val="150000"/>
              </a:lnSpc>
              <a:spcBef>
                <a:spcPts val="800"/>
              </a:spcBef>
              <a:spcAft>
                <a:spcPts val="0"/>
              </a:spcAft>
              <a:buClr>
                <a:srgbClr val="F5C43F"/>
              </a:buClr>
              <a:buSzPct val="100000"/>
              <a:buFont typeface="Georgia"/>
              <a:buChar char="●"/>
            </a:pPr>
            <a:r>
              <a:rPr lang="en" sz="1000" dirty="0">
                <a:solidFill>
                  <a:srgbClr val="F5C43F"/>
                </a:solidFill>
                <a:latin typeface="Georgia"/>
                <a:ea typeface="Georgia"/>
                <a:cs typeface="Georgia"/>
                <a:sym typeface="Georgia"/>
              </a:rPr>
              <a:t>As detailed on the above chart, the percentage of reviews where this occurred was 84.3%, meaning that the length of this dataset was 843 observations by extension</a:t>
            </a:r>
            <a:endParaRPr sz="1000" dirty="0">
              <a:solidFill>
                <a:srgbClr val="F5C43F"/>
              </a:solidFill>
              <a:latin typeface="Georgia"/>
              <a:ea typeface="Georgia"/>
              <a:cs typeface="Georgia"/>
              <a:sym typeface="Georgia"/>
            </a:endParaRPr>
          </a:p>
          <a:p>
            <a:pPr marL="457200" lvl="0" indent="-277812" algn="l" rtl="0">
              <a:lnSpc>
                <a:spcPct val="150000"/>
              </a:lnSpc>
              <a:spcBef>
                <a:spcPts val="800"/>
              </a:spcBef>
              <a:spcAft>
                <a:spcPts val="0"/>
              </a:spcAft>
              <a:buClr>
                <a:srgbClr val="F5C43F"/>
              </a:buClr>
              <a:buSzPct val="100000"/>
              <a:buFont typeface="Georgia"/>
              <a:buChar char="●"/>
            </a:pPr>
            <a:r>
              <a:rPr lang="en" sz="1000" dirty="0">
                <a:solidFill>
                  <a:srgbClr val="F5C43F"/>
                </a:solidFill>
                <a:latin typeface="Georgia"/>
                <a:ea typeface="Georgia"/>
                <a:cs typeface="Georgia"/>
                <a:sym typeface="Georgia"/>
              </a:rPr>
              <a:t> We felt that gpt-3.5-turbo’s consistency in classifying these reviews could potentially yield a dataset where we can be much more confident that the actionability labels were in fact correct</a:t>
            </a:r>
            <a:endParaRPr sz="1000" dirty="0">
              <a:solidFill>
                <a:srgbClr val="F5C43F"/>
              </a:solidFill>
              <a:latin typeface="Georgia"/>
              <a:ea typeface="Georgia"/>
              <a:cs typeface="Georgia"/>
              <a:sym typeface="Georgia"/>
            </a:endParaRPr>
          </a:p>
          <a:p>
            <a:pPr marL="457200" lvl="0" indent="-277812" algn="l" rtl="0">
              <a:lnSpc>
                <a:spcPct val="150000"/>
              </a:lnSpc>
              <a:spcBef>
                <a:spcPts val="800"/>
              </a:spcBef>
              <a:spcAft>
                <a:spcPts val="800"/>
              </a:spcAft>
              <a:buClr>
                <a:srgbClr val="F5C43F"/>
              </a:buClr>
              <a:buSzPct val="100000"/>
              <a:buFont typeface="Georgia"/>
              <a:buChar char="●"/>
            </a:pPr>
            <a:r>
              <a:rPr lang="en" sz="1000" dirty="0">
                <a:solidFill>
                  <a:srgbClr val="F5C43F"/>
                </a:solidFill>
                <a:latin typeface="Georgia"/>
                <a:ea typeface="Georgia"/>
                <a:cs typeface="Georgia"/>
                <a:sym typeface="Georgia"/>
              </a:rPr>
              <a:t>The process performed to create this dataset could not be replicated on the full 7,060 review dataset due to time constraints</a:t>
            </a:r>
            <a:endParaRPr sz="1000" dirty="0">
              <a:solidFill>
                <a:srgbClr val="F5C43F"/>
              </a:solidFill>
              <a:latin typeface="Georgia"/>
              <a:ea typeface="Georgia"/>
              <a:cs typeface="Georgia"/>
              <a:sym typeface="Georgia"/>
            </a:endParaRPr>
          </a:p>
        </p:txBody>
      </p:sp>
      <p:pic>
        <p:nvPicPr>
          <p:cNvPr id="120" name="Google Shape;120;p21"/>
          <p:cNvPicPr preferRelativeResize="0"/>
          <p:nvPr/>
        </p:nvPicPr>
        <p:blipFill>
          <a:blip r:embed="rId3">
            <a:alphaModFix/>
          </a:blip>
          <a:stretch>
            <a:fillRect/>
          </a:stretch>
        </p:blipFill>
        <p:spPr>
          <a:xfrm>
            <a:off x="5437725" y="718175"/>
            <a:ext cx="2625600" cy="2024875"/>
          </a:xfrm>
          <a:prstGeom prst="rect">
            <a:avLst/>
          </a:prstGeom>
          <a:noFill/>
          <a:ln w="28575" cap="flat" cmpd="sng">
            <a:solidFill>
              <a:srgbClr val="F5C43F"/>
            </a:solidFill>
            <a:prstDash val="solid"/>
            <a:round/>
            <a:headEnd type="none" w="sm" len="sm"/>
            <a:tailEnd type="none" w="sm" len="sm"/>
          </a:ln>
        </p:spPr>
      </p:pic>
      <p:pic>
        <p:nvPicPr>
          <p:cNvPr id="121" name="Google Shape;121;p21"/>
          <p:cNvPicPr preferRelativeResize="0"/>
          <p:nvPr/>
        </p:nvPicPr>
        <p:blipFill>
          <a:blip r:embed="rId4">
            <a:alphaModFix/>
          </a:blip>
          <a:stretch>
            <a:fillRect/>
          </a:stretch>
        </p:blipFill>
        <p:spPr>
          <a:xfrm>
            <a:off x="5437725" y="2903524"/>
            <a:ext cx="2625600" cy="2015005"/>
          </a:xfrm>
          <a:prstGeom prst="rect">
            <a:avLst/>
          </a:prstGeom>
          <a:noFill/>
          <a:ln w="28575" cap="flat" cmpd="sng">
            <a:solidFill>
              <a:srgbClr val="F5C43F"/>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2850</Words>
  <Application>Microsoft Macintosh PowerPoint</Application>
  <PresentationFormat>On-screen Show (16:9)</PresentationFormat>
  <Paragraphs>220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Georgia</vt:lpstr>
      <vt:lpstr>Old Standard TT</vt:lpstr>
      <vt:lpstr>Roboto</vt:lpstr>
      <vt:lpstr>Arial</vt:lpstr>
      <vt:lpstr>Times New Roman</vt:lpstr>
      <vt:lpstr>Simple Dark</vt:lpstr>
      <vt:lpstr>Customer Review Actionability Classification</vt:lpstr>
      <vt:lpstr>Situation</vt:lpstr>
      <vt:lpstr>Problem Statement</vt:lpstr>
      <vt:lpstr>Source and Description of Dataset </vt:lpstr>
      <vt:lpstr>Dataset Creation: OpenAI API</vt:lpstr>
      <vt:lpstr>Dataset Creation: OpenAI API</vt:lpstr>
      <vt:lpstr>OpenAI API Limitations: Rate Limit</vt:lpstr>
      <vt:lpstr>OpenAI API Limitations: Stochasticity </vt:lpstr>
      <vt:lpstr>Dataset Creation: Two Datasets</vt:lpstr>
      <vt:lpstr>Data Manipulation: Splitting &amp; Encoding</vt:lpstr>
      <vt:lpstr>Experimental Setup: Determination of Review Actionability</vt:lpstr>
      <vt:lpstr>  Results: Determination of Review Actionability Summarization</vt:lpstr>
      <vt:lpstr>Model Parameters &amp; Results </vt:lpstr>
      <vt:lpstr>Model Parameters &amp; Results </vt:lpstr>
      <vt:lpstr>Results Interpretation</vt:lpstr>
      <vt:lpstr>Results Interpretation</vt:lpstr>
      <vt:lpstr>Topic Modeling - Data Processing, Evaluation and Insights </vt:lpstr>
      <vt:lpstr>  Visualization: Determination of Review Categorization </vt:lpstr>
      <vt:lpstr>  Technical Results: Determination of Review Categorization - LDA </vt:lpstr>
      <vt:lpstr>  Results: Determination of Review Categorization - LDA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Review Actionability Classification</dc:title>
  <cp:lastModifiedBy>Landon Smith</cp:lastModifiedBy>
  <cp:revision>1</cp:revision>
  <dcterms:modified xsi:type="dcterms:W3CDTF">2023-09-18T00:26:48Z</dcterms:modified>
</cp:coreProperties>
</file>