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2T20:50:45.476"/>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2T20:55:47.588"/>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2T20:59:14.910"/>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6/12/2020</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89051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6/12/2020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27658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6/12/2020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73741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6/12/2020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7973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6/12/2020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1225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6/12/2020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90247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6/12/2020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73825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6/12/2020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0043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6/12/2020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89318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6/12/2020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9258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6/12/2020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4858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6/12/2020</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254663460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88" r:id="rId7"/>
    <p:sldLayoutId id="2147483687" r:id="rId8"/>
    <p:sldLayoutId id="2147483686" r:id="rId9"/>
    <p:sldLayoutId id="2147483677" r:id="rId10"/>
    <p:sldLayoutId id="2147483679"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cityofchicago.org/api/views/qzdf-xmn8/rows.csv?accessType=DOWNLOAD" TargetMode="External"/><Relationship Id="rId2" Type="http://schemas.openxmlformats.org/officeDocument/2006/relationships/hyperlink" Target="https://en.wikipedia.org/wiki/List_of_neighborhoods_in_Chicago" TargetMode="Externa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hyperlink" Target="https://ibm.box.com/shared/static/05c3415cbfbtfnr2fx4atenb2sd361ze.csv"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ata.cityofchicago.org/api/views/qzdf-xmn8/rows.csv?accessType=DOWNLOAD" TargetMode="External"/><Relationship Id="rId2" Type="http://schemas.openxmlformats.org/officeDocument/2006/relationships/hyperlink" Target="https://en.wikipedia.org/wiki/List_of_neighborhoods_in_Chicago" TargetMode="Externa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hyperlink" Target="https://ibm.box.com/shared/static/05c3415cbfbtfnr2fx4atenb2sd361ze.csv"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descr="A group of people walking on a city street&#10;&#10;Description automatically generated">
            <a:extLst>
              <a:ext uri="{FF2B5EF4-FFF2-40B4-BE49-F238E27FC236}">
                <a16:creationId xmlns:a16="http://schemas.microsoft.com/office/drawing/2014/main" id="{A31FD176-AD57-44FE-B6D8-2D0828A78AED}"/>
              </a:ext>
            </a:extLst>
          </p:cNvPr>
          <p:cNvPicPr>
            <a:picLocks noChangeAspect="1"/>
          </p:cNvPicPr>
          <p:nvPr/>
        </p:nvPicPr>
        <p:blipFill rotWithShape="1">
          <a:blip r:embed="rId2">
            <a:alphaModFix amt="50000"/>
          </a:blip>
          <a:srcRect t="24981" r="-1" b="-1"/>
          <a:stretch/>
        </p:blipFill>
        <p:spPr>
          <a:xfrm>
            <a:off x="20" y="10"/>
            <a:ext cx="12188930" cy="6857990"/>
          </a:xfrm>
          <a:prstGeom prst="rect">
            <a:avLst/>
          </a:prstGeom>
        </p:spPr>
      </p:pic>
      <p:sp>
        <p:nvSpPr>
          <p:cNvPr id="2" name="Title 1">
            <a:extLst>
              <a:ext uri="{FF2B5EF4-FFF2-40B4-BE49-F238E27FC236}">
                <a16:creationId xmlns:a16="http://schemas.microsoft.com/office/drawing/2014/main" id="{67D54513-56C9-4595-9D35-582F6678CDE0}"/>
              </a:ext>
            </a:extLst>
          </p:cNvPr>
          <p:cNvSpPr>
            <a:spLocks noGrp="1"/>
          </p:cNvSpPr>
          <p:nvPr>
            <p:ph type="ctrTitle"/>
          </p:nvPr>
        </p:nvSpPr>
        <p:spPr>
          <a:xfrm>
            <a:off x="1524000" y="1122363"/>
            <a:ext cx="9144000" cy="3063240"/>
          </a:xfrm>
        </p:spPr>
        <p:txBody>
          <a:bodyPr>
            <a:normAutofit/>
          </a:bodyPr>
          <a:lstStyle/>
          <a:p>
            <a:pPr algn="ctr">
              <a:lnSpc>
                <a:spcPct val="90000"/>
              </a:lnSpc>
            </a:pPr>
            <a:r>
              <a:rPr lang="en-US" sz="6800" dirty="0"/>
              <a:t>THE BATTLE OF NEIGHBORHOODS: Chicago, Illinois</a:t>
            </a:r>
          </a:p>
        </p:txBody>
      </p:sp>
      <p:sp>
        <p:nvSpPr>
          <p:cNvPr id="3" name="Subtitle 2">
            <a:extLst>
              <a:ext uri="{FF2B5EF4-FFF2-40B4-BE49-F238E27FC236}">
                <a16:creationId xmlns:a16="http://schemas.microsoft.com/office/drawing/2014/main" id="{D0A307E7-E273-45AD-B52B-EAF9AE9C6E7C}"/>
              </a:ext>
            </a:extLst>
          </p:cNvPr>
          <p:cNvSpPr>
            <a:spLocks noGrp="1"/>
          </p:cNvSpPr>
          <p:nvPr>
            <p:ph type="subTitle" idx="1"/>
          </p:nvPr>
        </p:nvSpPr>
        <p:spPr>
          <a:xfrm>
            <a:off x="1527048" y="4599432"/>
            <a:ext cx="9144000" cy="1536192"/>
          </a:xfrm>
        </p:spPr>
        <p:txBody>
          <a:bodyPr>
            <a:normAutofit/>
          </a:bodyPr>
          <a:lstStyle/>
          <a:p>
            <a:pPr algn="ctr"/>
            <a:r>
              <a:rPr lang="en-US" sz="4000" b="1" dirty="0"/>
              <a:t>Submitted by:</a:t>
            </a:r>
          </a:p>
          <a:p>
            <a:pPr algn="ctr"/>
            <a:r>
              <a:rPr lang="en-US" sz="4000" b="1" dirty="0"/>
              <a:t>Garima Singhal</a:t>
            </a:r>
          </a:p>
        </p:txBody>
      </p:sp>
      <p:sp>
        <p:nvSpPr>
          <p:cNvPr id="27"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848881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9E7C9-FE60-4DF0-B701-92024F9C39B0}"/>
              </a:ext>
            </a:extLst>
          </p:cNvPr>
          <p:cNvSpPr>
            <a:spLocks noGrp="1"/>
          </p:cNvSpPr>
          <p:nvPr>
            <p:ph type="title"/>
          </p:nvPr>
        </p:nvSpPr>
        <p:spPr/>
        <p:txBody>
          <a:bodyPr/>
          <a:lstStyle/>
          <a:p>
            <a:r>
              <a:rPr lang="en-US" dirty="0"/>
              <a:t>ANALYZING CLUSTERS </a:t>
            </a:r>
          </a:p>
        </p:txBody>
      </p:sp>
      <p:sp>
        <p:nvSpPr>
          <p:cNvPr id="3" name="Content Placeholder 2">
            <a:extLst>
              <a:ext uri="{FF2B5EF4-FFF2-40B4-BE49-F238E27FC236}">
                <a16:creationId xmlns:a16="http://schemas.microsoft.com/office/drawing/2014/main" id="{B6DD51E4-4F6B-409C-A051-11EB5A3E18E8}"/>
              </a:ext>
            </a:extLst>
          </p:cNvPr>
          <p:cNvSpPr>
            <a:spLocks noGrp="1"/>
          </p:cNvSpPr>
          <p:nvPr>
            <p:ph idx="1"/>
          </p:nvPr>
        </p:nvSpPr>
        <p:spPr/>
        <p:txBody>
          <a:bodyPr/>
          <a:lstStyle/>
          <a:p>
            <a:r>
              <a:rPr lang="en-US" b="1" u="sng" dirty="0"/>
              <a:t>Cluster 1 </a:t>
            </a:r>
            <a:r>
              <a:rPr lang="en-US" b="1" dirty="0"/>
              <a:t>: This cluster consists of the maximum number of neighborhoods spared across Albany Park, Edison Park etc. Upon closely examining these neighborhoods, we see that the most common venues in these neighborhoods are food joints, bar, café, bike shop, gym/yoga studio, pharmacy, grocery stores, parks etc.  </a:t>
            </a:r>
          </a:p>
          <a:p>
            <a:pPr marL="0" indent="0">
              <a:buNone/>
            </a:pPr>
            <a:endParaRPr lang="en-US" dirty="0"/>
          </a:p>
        </p:txBody>
      </p:sp>
      <p:pic>
        <p:nvPicPr>
          <p:cNvPr id="10" name="Picture 9" descr="A screenshot of a cell phone&#10;&#10;Description automatically generated">
            <a:extLst>
              <a:ext uri="{FF2B5EF4-FFF2-40B4-BE49-F238E27FC236}">
                <a16:creationId xmlns:a16="http://schemas.microsoft.com/office/drawing/2014/main" id="{8F08AE8F-EE0F-419F-8DA3-B22C38693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46" y="3682313"/>
            <a:ext cx="11584354" cy="2736245"/>
          </a:xfrm>
          <a:prstGeom prst="rect">
            <a:avLst/>
          </a:prstGeom>
        </p:spPr>
      </p:pic>
      <p:pic>
        <p:nvPicPr>
          <p:cNvPr id="1028" name="Picture 4" descr="Clustering in Machine Learning - GeeksforGeeks">
            <a:extLst>
              <a:ext uri="{FF2B5EF4-FFF2-40B4-BE49-F238E27FC236}">
                <a16:creationId xmlns:a16="http://schemas.microsoft.com/office/drawing/2014/main" id="{6DD2F830-2664-4875-8419-64F3EA0AA7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9738" y="76200"/>
            <a:ext cx="2255837" cy="1550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321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195DD-97DE-44CF-82AE-28ECECDB7CE6}"/>
              </a:ext>
            </a:extLst>
          </p:cNvPr>
          <p:cNvSpPr>
            <a:spLocks noGrp="1"/>
          </p:cNvSpPr>
          <p:nvPr>
            <p:ph type="title"/>
          </p:nvPr>
        </p:nvSpPr>
        <p:spPr/>
        <p:txBody>
          <a:bodyPr/>
          <a:lstStyle/>
          <a:p>
            <a:r>
              <a:rPr lang="en-US" dirty="0"/>
              <a:t>ANALYZING CLUSTERS (CONT.)</a:t>
            </a:r>
          </a:p>
        </p:txBody>
      </p:sp>
      <p:sp>
        <p:nvSpPr>
          <p:cNvPr id="3" name="Content Placeholder 2">
            <a:extLst>
              <a:ext uri="{FF2B5EF4-FFF2-40B4-BE49-F238E27FC236}">
                <a16:creationId xmlns:a16="http://schemas.microsoft.com/office/drawing/2014/main" id="{CDE409B6-3A14-4CCB-95F9-6DD2163E9B1F}"/>
              </a:ext>
            </a:extLst>
          </p:cNvPr>
          <p:cNvSpPr>
            <a:spLocks noGrp="1"/>
          </p:cNvSpPr>
          <p:nvPr>
            <p:ph idx="1"/>
          </p:nvPr>
        </p:nvSpPr>
        <p:spPr/>
        <p:txBody>
          <a:bodyPr/>
          <a:lstStyle/>
          <a:p>
            <a:r>
              <a:rPr lang="en-US" b="1" u="sng" dirty="0"/>
              <a:t>Cluster 2</a:t>
            </a:r>
            <a:r>
              <a:rPr lang="en-US" b="1" dirty="0"/>
              <a:t>: The second cluster consists of two neighborhoods Old Norwood and Beverly. The most common venues in these neighborhoods are parks, breakfast places, farmers market, electronics store, Ethiopian restaurant.</a:t>
            </a:r>
          </a:p>
          <a:p>
            <a:endParaRPr lang="en-US" b="1" dirty="0"/>
          </a:p>
          <a:p>
            <a:pPr marL="0" indent="0">
              <a:buNone/>
            </a:pPr>
            <a:r>
              <a:rPr lang="en-US" b="1" dirty="0"/>
              <a:t> </a:t>
            </a:r>
          </a:p>
          <a:p>
            <a:pPr marL="0" indent="0">
              <a:buNone/>
            </a:pPr>
            <a:endParaRPr lang="en-US" b="1" dirty="0"/>
          </a:p>
          <a:p>
            <a:r>
              <a:rPr lang="en-US" b="1" dirty="0"/>
              <a:t>The third, fourth, and fifth clusters consist of just one neighborhood each. This is because of the unique venues in each of the neighborhoods, hence they could not be clustered into the similar neighborhoods. </a:t>
            </a:r>
          </a:p>
        </p:txBody>
      </p:sp>
      <p:pic>
        <p:nvPicPr>
          <p:cNvPr id="6" name="Picture 5">
            <a:extLst>
              <a:ext uri="{FF2B5EF4-FFF2-40B4-BE49-F238E27FC236}">
                <a16:creationId xmlns:a16="http://schemas.microsoft.com/office/drawing/2014/main" id="{86EA242C-1A34-48D6-83E7-712331500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281" y="3284908"/>
            <a:ext cx="10482717" cy="1047025"/>
          </a:xfrm>
          <a:prstGeom prst="rect">
            <a:avLst/>
          </a:prstGeom>
        </p:spPr>
      </p:pic>
    </p:spTree>
    <p:extLst>
      <p:ext uri="{BB962C8B-B14F-4D97-AF65-F5344CB8AC3E}">
        <p14:creationId xmlns:p14="http://schemas.microsoft.com/office/powerpoint/2010/main" val="563331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195DD-97DE-44CF-82AE-28ECECDB7CE6}"/>
              </a:ext>
            </a:extLst>
          </p:cNvPr>
          <p:cNvSpPr>
            <a:spLocks noGrp="1"/>
          </p:cNvSpPr>
          <p:nvPr>
            <p:ph type="title"/>
          </p:nvPr>
        </p:nvSpPr>
        <p:spPr/>
        <p:txBody>
          <a:bodyPr/>
          <a:lstStyle/>
          <a:p>
            <a:r>
              <a:rPr lang="en-US" dirty="0"/>
              <a:t>ANALYZING CLUSTERS (CONT.)</a:t>
            </a:r>
          </a:p>
        </p:txBody>
      </p:sp>
      <p:sp>
        <p:nvSpPr>
          <p:cNvPr id="3" name="Content Placeholder 2">
            <a:extLst>
              <a:ext uri="{FF2B5EF4-FFF2-40B4-BE49-F238E27FC236}">
                <a16:creationId xmlns:a16="http://schemas.microsoft.com/office/drawing/2014/main" id="{CDE409B6-3A14-4CCB-95F9-6DD2163E9B1F}"/>
              </a:ext>
            </a:extLst>
          </p:cNvPr>
          <p:cNvSpPr>
            <a:spLocks noGrp="1"/>
          </p:cNvSpPr>
          <p:nvPr>
            <p:ph idx="1"/>
          </p:nvPr>
        </p:nvSpPr>
        <p:spPr>
          <a:xfrm>
            <a:off x="838200" y="1929384"/>
            <a:ext cx="10515600" cy="5081016"/>
          </a:xfrm>
        </p:spPr>
        <p:txBody>
          <a:bodyPr/>
          <a:lstStyle/>
          <a:p>
            <a:r>
              <a:rPr lang="en-US" b="1" u="sng" dirty="0"/>
              <a:t>Cluster 3</a:t>
            </a:r>
            <a:r>
              <a:rPr lang="en-US" b="1" dirty="0"/>
              <a:t>: The most common venues in cluster three are a Mexican restaurant, gym/yoga studio, farmers market.</a:t>
            </a:r>
          </a:p>
          <a:p>
            <a:pPr marL="0" indent="0">
              <a:buNone/>
            </a:pPr>
            <a:endParaRPr lang="en-US" b="1" dirty="0"/>
          </a:p>
          <a:p>
            <a:pPr marL="0" indent="0">
              <a:buNone/>
            </a:pPr>
            <a:endParaRPr lang="en-US" b="1" dirty="0"/>
          </a:p>
          <a:p>
            <a:r>
              <a:rPr lang="en-US" b="1" u="sng" dirty="0"/>
              <a:t>Cluster 4</a:t>
            </a:r>
            <a:r>
              <a:rPr lang="en-US" b="1" dirty="0"/>
              <a:t>: The most common venues in cluster four are a convenience store, yoga studio, Ethiopian restaurant. </a:t>
            </a:r>
          </a:p>
          <a:p>
            <a:pPr marL="0" indent="0">
              <a:buNone/>
            </a:pPr>
            <a:endParaRPr lang="en-US" b="1" dirty="0"/>
          </a:p>
          <a:p>
            <a:pPr marL="0" indent="0">
              <a:buNone/>
            </a:pPr>
            <a:endParaRPr lang="en-US" b="1" dirty="0"/>
          </a:p>
          <a:p>
            <a:r>
              <a:rPr lang="en-US" b="1" u="sng" dirty="0"/>
              <a:t>Cluster 5</a:t>
            </a:r>
            <a:r>
              <a:rPr lang="en-US" b="1" dirty="0"/>
              <a:t>: The most common venues in cluster five are football stadiums, parks, yoga studio, farms.</a:t>
            </a:r>
          </a:p>
          <a:p>
            <a:pPr marL="0" indent="0">
              <a:buNone/>
            </a:pPr>
            <a:endParaRPr lang="en-US" dirty="0"/>
          </a:p>
        </p:txBody>
      </p:sp>
      <p:pic>
        <p:nvPicPr>
          <p:cNvPr id="6" name="Picture 5">
            <a:extLst>
              <a:ext uri="{FF2B5EF4-FFF2-40B4-BE49-F238E27FC236}">
                <a16:creationId xmlns:a16="http://schemas.microsoft.com/office/drawing/2014/main" id="{4F9C907C-495B-4CE2-B03B-FDAC17E11A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336" y="2631225"/>
            <a:ext cx="10934700" cy="889581"/>
          </a:xfrm>
          <a:prstGeom prst="rect">
            <a:avLst/>
          </a:prstGeom>
        </p:spPr>
      </p:pic>
      <p:pic>
        <p:nvPicPr>
          <p:cNvPr id="8" name="Picture 7">
            <a:extLst>
              <a:ext uri="{FF2B5EF4-FFF2-40B4-BE49-F238E27FC236}">
                <a16:creationId xmlns:a16="http://schemas.microsoft.com/office/drawing/2014/main" id="{8060308E-84BA-47CB-9493-573FAC4C78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337" y="4371600"/>
            <a:ext cx="10934700" cy="792181"/>
          </a:xfrm>
          <a:prstGeom prst="rect">
            <a:avLst/>
          </a:prstGeom>
        </p:spPr>
      </p:pic>
      <p:pic>
        <p:nvPicPr>
          <p:cNvPr id="10" name="Picture 9">
            <a:extLst>
              <a:ext uri="{FF2B5EF4-FFF2-40B4-BE49-F238E27FC236}">
                <a16:creationId xmlns:a16="http://schemas.microsoft.com/office/drawing/2014/main" id="{152192F3-D06C-40A8-9AFE-85C3805036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5987736"/>
            <a:ext cx="10797836" cy="842882"/>
          </a:xfrm>
          <a:prstGeom prst="rect">
            <a:avLst/>
          </a:prstGeom>
        </p:spPr>
      </p:pic>
    </p:spTree>
    <p:extLst>
      <p:ext uri="{BB962C8B-B14F-4D97-AF65-F5344CB8AC3E}">
        <p14:creationId xmlns:p14="http://schemas.microsoft.com/office/powerpoint/2010/main" val="220631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946F6A7-0B48-49A7-8E23-3C1F0993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594482 h 5722227"/>
              <a:gd name="connsiteX1" fmla="*/ 594482 w 11040872"/>
              <a:gd name="connsiteY1" fmla="*/ 0 h 5722227"/>
              <a:gd name="connsiteX2" fmla="*/ 1448314 w 11040872"/>
              <a:gd name="connsiteY2" fmla="*/ 0 h 5722227"/>
              <a:gd name="connsiteX3" fmla="*/ 1908070 w 11040872"/>
              <a:gd name="connsiteY3" fmla="*/ 0 h 5722227"/>
              <a:gd name="connsiteX4" fmla="*/ 2564864 w 11040872"/>
              <a:gd name="connsiteY4" fmla="*/ 0 h 5722227"/>
              <a:gd name="connsiteX5" fmla="*/ 3320177 w 11040872"/>
              <a:gd name="connsiteY5" fmla="*/ 0 h 5722227"/>
              <a:gd name="connsiteX6" fmla="*/ 4174009 w 11040872"/>
              <a:gd name="connsiteY6" fmla="*/ 0 h 5722227"/>
              <a:gd name="connsiteX7" fmla="*/ 4929322 w 11040872"/>
              <a:gd name="connsiteY7" fmla="*/ 0 h 5722227"/>
              <a:gd name="connsiteX8" fmla="*/ 5783154 w 11040872"/>
              <a:gd name="connsiteY8" fmla="*/ 0 h 5722227"/>
              <a:gd name="connsiteX9" fmla="*/ 6538466 w 11040872"/>
              <a:gd name="connsiteY9" fmla="*/ 0 h 5722227"/>
              <a:gd name="connsiteX10" fmla="*/ 6998222 w 11040872"/>
              <a:gd name="connsiteY10" fmla="*/ 0 h 5722227"/>
              <a:gd name="connsiteX11" fmla="*/ 7753535 w 11040872"/>
              <a:gd name="connsiteY11" fmla="*/ 0 h 5722227"/>
              <a:gd name="connsiteX12" fmla="*/ 8311810 w 11040872"/>
              <a:gd name="connsiteY12" fmla="*/ 0 h 5722227"/>
              <a:gd name="connsiteX13" fmla="*/ 8771566 w 11040872"/>
              <a:gd name="connsiteY13" fmla="*/ 0 h 5722227"/>
              <a:gd name="connsiteX14" fmla="*/ 9132802 w 11040872"/>
              <a:gd name="connsiteY14" fmla="*/ 0 h 5722227"/>
              <a:gd name="connsiteX15" fmla="*/ 9592558 w 11040872"/>
              <a:gd name="connsiteY15" fmla="*/ 0 h 5722227"/>
              <a:gd name="connsiteX16" fmla="*/ 10446390 w 11040872"/>
              <a:gd name="connsiteY16" fmla="*/ 0 h 5722227"/>
              <a:gd name="connsiteX17" fmla="*/ 11040872 w 11040872"/>
              <a:gd name="connsiteY17" fmla="*/ 594482 h 5722227"/>
              <a:gd name="connsiteX18" fmla="*/ 11040872 w 11040872"/>
              <a:gd name="connsiteY18" fmla="*/ 1332756 h 5722227"/>
              <a:gd name="connsiteX19" fmla="*/ 11040872 w 11040872"/>
              <a:gd name="connsiteY19" fmla="*/ 2071031 h 5722227"/>
              <a:gd name="connsiteX20" fmla="*/ 11040872 w 11040872"/>
              <a:gd name="connsiteY20" fmla="*/ 2627974 h 5722227"/>
              <a:gd name="connsiteX21" fmla="*/ 11040872 w 11040872"/>
              <a:gd name="connsiteY21" fmla="*/ 3366249 h 5722227"/>
              <a:gd name="connsiteX22" fmla="*/ 11040872 w 11040872"/>
              <a:gd name="connsiteY22" fmla="*/ 3923192 h 5722227"/>
              <a:gd name="connsiteX23" fmla="*/ 11040872 w 11040872"/>
              <a:gd name="connsiteY23" fmla="*/ 5127745 h 5722227"/>
              <a:gd name="connsiteX24" fmla="*/ 10446390 w 11040872"/>
              <a:gd name="connsiteY24" fmla="*/ 5722227 h 5722227"/>
              <a:gd name="connsiteX25" fmla="*/ 9986634 w 11040872"/>
              <a:gd name="connsiteY25" fmla="*/ 5722227 h 5722227"/>
              <a:gd name="connsiteX26" fmla="*/ 9132802 w 11040872"/>
              <a:gd name="connsiteY26" fmla="*/ 5722227 h 5722227"/>
              <a:gd name="connsiteX27" fmla="*/ 8771566 w 11040872"/>
              <a:gd name="connsiteY27" fmla="*/ 5722227 h 5722227"/>
              <a:gd name="connsiteX28" fmla="*/ 8114772 w 11040872"/>
              <a:gd name="connsiteY28" fmla="*/ 5722227 h 5722227"/>
              <a:gd name="connsiteX29" fmla="*/ 7556497 w 11040872"/>
              <a:gd name="connsiteY29" fmla="*/ 5722227 h 5722227"/>
              <a:gd name="connsiteX30" fmla="*/ 6998222 w 11040872"/>
              <a:gd name="connsiteY30" fmla="*/ 5722227 h 5722227"/>
              <a:gd name="connsiteX31" fmla="*/ 6439947 w 11040872"/>
              <a:gd name="connsiteY31" fmla="*/ 5722227 h 5722227"/>
              <a:gd name="connsiteX32" fmla="*/ 6078711 w 11040872"/>
              <a:gd name="connsiteY32" fmla="*/ 5722227 h 5722227"/>
              <a:gd name="connsiteX33" fmla="*/ 5224879 w 11040872"/>
              <a:gd name="connsiteY33" fmla="*/ 5722227 h 5722227"/>
              <a:gd name="connsiteX34" fmla="*/ 4371047 w 11040872"/>
              <a:gd name="connsiteY34" fmla="*/ 5722227 h 5722227"/>
              <a:gd name="connsiteX35" fmla="*/ 4009810 w 11040872"/>
              <a:gd name="connsiteY35" fmla="*/ 5722227 h 5722227"/>
              <a:gd name="connsiteX36" fmla="*/ 3550054 w 11040872"/>
              <a:gd name="connsiteY36" fmla="*/ 5722227 h 5722227"/>
              <a:gd name="connsiteX37" fmla="*/ 2893261 w 11040872"/>
              <a:gd name="connsiteY37" fmla="*/ 5722227 h 5722227"/>
              <a:gd name="connsiteX38" fmla="*/ 2137948 w 11040872"/>
              <a:gd name="connsiteY38" fmla="*/ 5722227 h 5722227"/>
              <a:gd name="connsiteX39" fmla="*/ 1579673 w 11040872"/>
              <a:gd name="connsiteY39" fmla="*/ 5722227 h 5722227"/>
              <a:gd name="connsiteX40" fmla="*/ 594482 w 11040872"/>
              <a:gd name="connsiteY40" fmla="*/ 5722227 h 5722227"/>
              <a:gd name="connsiteX41" fmla="*/ 0 w 11040872"/>
              <a:gd name="connsiteY41" fmla="*/ 5127745 h 5722227"/>
              <a:gd name="connsiteX42" fmla="*/ 0 w 11040872"/>
              <a:gd name="connsiteY42" fmla="*/ 4389471 h 5722227"/>
              <a:gd name="connsiteX43" fmla="*/ 0 w 11040872"/>
              <a:gd name="connsiteY43" fmla="*/ 3787194 h 5722227"/>
              <a:gd name="connsiteX44" fmla="*/ 0 w 11040872"/>
              <a:gd name="connsiteY44" fmla="*/ 3139585 h 5722227"/>
              <a:gd name="connsiteX45" fmla="*/ 0 w 11040872"/>
              <a:gd name="connsiteY45" fmla="*/ 2582642 h 5722227"/>
              <a:gd name="connsiteX46" fmla="*/ 0 w 11040872"/>
              <a:gd name="connsiteY46" fmla="*/ 1844367 h 5722227"/>
              <a:gd name="connsiteX47" fmla="*/ 0 w 11040872"/>
              <a:gd name="connsiteY47" fmla="*/ 1332756 h 5722227"/>
              <a:gd name="connsiteX48" fmla="*/ 0 w 11040872"/>
              <a:gd name="connsiteY48" fmla="*/ 594482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w="11040872" h="5722227" stroke="0" extrusionOk="0">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rgbClr val="A9A274"/>
          </a:solidFill>
          <a:ln w="25400">
            <a:solidFill>
              <a:srgbClr val="A9A274"/>
            </a:solidFill>
            <a:round/>
            <a:extLst>
              <a:ext uri="{C807C97D-BFC1-408E-A445-0C87EB9F89A2}">
                <ask:lineSketchStyleProps xmlns:ask="http://schemas.microsoft.com/office/drawing/2018/sketchyshapes" sd="1219033472">
                  <a:prstGeom prst="roundRect">
                    <a:avLst>
                      <a:gd name="adj" fmla="val 103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34BA85-2DD1-42C0-9D99-93966263DF60}"/>
              </a:ext>
            </a:extLst>
          </p:cNvPr>
          <p:cNvSpPr>
            <a:spLocks noGrp="1"/>
          </p:cNvSpPr>
          <p:nvPr>
            <p:ph type="title"/>
          </p:nvPr>
        </p:nvSpPr>
        <p:spPr>
          <a:xfrm>
            <a:off x="1151467" y="887973"/>
            <a:ext cx="9889067" cy="1325563"/>
          </a:xfrm>
        </p:spPr>
        <p:txBody>
          <a:bodyPr>
            <a:normAutofit/>
          </a:bodyPr>
          <a:lstStyle/>
          <a:p>
            <a:r>
              <a:rPr lang="en-US" sz="6600">
                <a:solidFill>
                  <a:schemeClr val="bg1"/>
                </a:solidFill>
              </a:rPr>
              <a:t>DISCUSSION</a:t>
            </a:r>
          </a:p>
        </p:txBody>
      </p:sp>
      <p:sp>
        <p:nvSpPr>
          <p:cNvPr id="19" name="Rectangle 6">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5B3214-0EBE-422A-B3E7-0BAF27BA4DED}"/>
              </a:ext>
            </a:extLst>
          </p:cNvPr>
          <p:cNvSpPr>
            <a:spLocks noGrp="1"/>
          </p:cNvSpPr>
          <p:nvPr>
            <p:ph idx="1"/>
          </p:nvPr>
        </p:nvSpPr>
        <p:spPr>
          <a:xfrm>
            <a:off x="1151467" y="2607733"/>
            <a:ext cx="9889067" cy="3285067"/>
          </a:xfrm>
        </p:spPr>
        <p:txBody>
          <a:bodyPr>
            <a:normAutofit/>
          </a:bodyPr>
          <a:lstStyle/>
          <a:p>
            <a:pPr marL="0" indent="0">
              <a:lnSpc>
                <a:spcPct val="100000"/>
              </a:lnSpc>
              <a:buNone/>
            </a:pPr>
            <a:r>
              <a:rPr lang="en-US" b="1">
                <a:solidFill>
                  <a:schemeClr val="bg1"/>
                </a:solidFill>
              </a:rPr>
              <a:t>We explored the city of Chicago, Illinois to find a best neighborhood in the city where the crime rate is lowest. We worked on Chicago crime data to understand various kinds of crimes in each community area of Chicago and later segregated them based on per capita income. This strategy helped us in selecting community areas with lower crime rate and higher per capita income. Once the community areas were short listed based on the lower crime rate and higher per capita income, consideration of neighborhoods became easier as the number of neighborhoods reduced. We further shortlisted the neighborhoods based on common venues, to choose a neighborhood which best suits the problem.</a:t>
            </a:r>
          </a:p>
        </p:txBody>
      </p:sp>
    </p:spTree>
    <p:extLst>
      <p:ext uri="{BB962C8B-B14F-4D97-AF65-F5344CB8AC3E}">
        <p14:creationId xmlns:p14="http://schemas.microsoft.com/office/powerpoint/2010/main" val="3560617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A9A274"/>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66F8054-C1F9-4A6A-AD60-FFB8B968AB7D}"/>
              </a:ext>
            </a:extLst>
          </p:cNvPr>
          <p:cNvSpPr>
            <a:spLocks noGrp="1"/>
          </p:cNvSpPr>
          <p:nvPr>
            <p:ph type="title"/>
          </p:nvPr>
        </p:nvSpPr>
        <p:spPr>
          <a:xfrm>
            <a:off x="838200" y="401221"/>
            <a:ext cx="10515600" cy="1348065"/>
          </a:xfrm>
        </p:spPr>
        <p:txBody>
          <a:bodyPr>
            <a:normAutofit/>
          </a:bodyPr>
          <a:lstStyle/>
          <a:p>
            <a:r>
              <a:rPr lang="en-US" sz="6800" dirty="0">
                <a:solidFill>
                  <a:schemeClr val="bg1"/>
                </a:solidFill>
              </a:rPr>
              <a:t>CONCLUSION </a:t>
            </a:r>
          </a:p>
        </p:txBody>
      </p:sp>
      <p:sp>
        <p:nvSpPr>
          <p:cNvPr id="3" name="Content Placeholder 2">
            <a:extLst>
              <a:ext uri="{FF2B5EF4-FFF2-40B4-BE49-F238E27FC236}">
                <a16:creationId xmlns:a16="http://schemas.microsoft.com/office/drawing/2014/main" id="{FB06BE8B-8FE3-488F-88B6-4B54B4496CC7}"/>
              </a:ext>
            </a:extLst>
          </p:cNvPr>
          <p:cNvSpPr>
            <a:spLocks noGrp="1"/>
          </p:cNvSpPr>
          <p:nvPr>
            <p:ph idx="1"/>
          </p:nvPr>
        </p:nvSpPr>
        <p:spPr>
          <a:xfrm>
            <a:off x="838200" y="2586789"/>
            <a:ext cx="10515600" cy="3590174"/>
          </a:xfrm>
        </p:spPr>
        <p:txBody>
          <a:bodyPr>
            <a:normAutofit/>
          </a:bodyPr>
          <a:lstStyle/>
          <a:p>
            <a:pPr marL="0" indent="0">
              <a:buNone/>
            </a:pPr>
            <a:r>
              <a:rPr lang="en-US" b="1" dirty="0"/>
              <a:t>The objective of this project was to find a safe neighborhood in the city of Chicago, Illinois based on low crime rate and high per capita income. This was achieved by analyzing the Chicago crime data to find a safe community area and by analyzing the Chicago Census Data for determining the per capita income of each of the community areas. After the selection of the community area based on the two factors: lower crime rate and higher per capita income, it was vital to choose a neighborhood where an individual can look for a place to live. We accomplished this by grouping the neighborhoods into clusters to assist an individual with finding a safe place by providing them with relevant data about total crime cases, per capita income, and common venues around a given neighborhood.</a:t>
            </a:r>
          </a:p>
        </p:txBody>
      </p:sp>
    </p:spTree>
    <p:extLst>
      <p:ext uri="{BB962C8B-B14F-4D97-AF65-F5344CB8AC3E}">
        <p14:creationId xmlns:p14="http://schemas.microsoft.com/office/powerpoint/2010/main" val="2239740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003F8C-3D30-411C-90CB-8C447A2D89E4}"/>
              </a:ext>
            </a:extLst>
          </p:cNvPr>
          <p:cNvSpPr>
            <a:spLocks noGrp="1"/>
          </p:cNvSpPr>
          <p:nvPr>
            <p:ph type="title"/>
          </p:nvPr>
        </p:nvSpPr>
        <p:spPr>
          <a:xfrm>
            <a:off x="4654296" y="329184"/>
            <a:ext cx="6894576" cy="1783080"/>
          </a:xfrm>
        </p:spPr>
        <p:txBody>
          <a:bodyPr anchor="b">
            <a:normAutofit/>
          </a:bodyPr>
          <a:lstStyle/>
          <a:p>
            <a:pPr>
              <a:lnSpc>
                <a:spcPct val="90000"/>
              </a:lnSpc>
            </a:pPr>
            <a:r>
              <a:rPr lang="en-US" sz="5600" dirty="0"/>
              <a:t>INTRODUCTION</a:t>
            </a:r>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A9A274"/>
          </a:solidFill>
          <a:ln w="38100" cap="rnd">
            <a:solidFill>
              <a:srgbClr val="A9A27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8A0709A-D81B-4784-849A-7BBEFC97514D}"/>
              </a:ext>
            </a:extLst>
          </p:cNvPr>
          <p:cNvSpPr>
            <a:spLocks noGrp="1"/>
          </p:cNvSpPr>
          <p:nvPr>
            <p:ph idx="1"/>
          </p:nvPr>
        </p:nvSpPr>
        <p:spPr>
          <a:xfrm>
            <a:off x="4654296" y="2706624"/>
            <a:ext cx="6894576" cy="3483864"/>
          </a:xfrm>
        </p:spPr>
        <p:txBody>
          <a:bodyPr>
            <a:normAutofit fontScale="92500" lnSpcReduction="20000"/>
          </a:bodyPr>
          <a:lstStyle/>
          <a:p>
            <a:pPr>
              <a:lnSpc>
                <a:spcPct val="100000"/>
              </a:lnSpc>
            </a:pPr>
            <a:r>
              <a:rPr lang="en-US" sz="2600" b="1" dirty="0"/>
              <a:t>Chicago, Illinois is one of the most populous big cities in the United States. It is famous for its bold architecture, consisting of skyscrapers such as Willis Tower, John Hancock Center, and the Tribune Tower. The city is renowned for its museums, and art galleries. It is also one of the greatest hubs for business, education, industry, culture, transportation, and a lot more. The city is highly diversified with people from all backgrounds and cultures making it the most balanced economy in the United States.</a:t>
            </a:r>
          </a:p>
          <a:p>
            <a:pPr>
              <a:lnSpc>
                <a:spcPct val="100000"/>
              </a:lnSpc>
            </a:pPr>
            <a:r>
              <a:rPr lang="en-US" sz="2600" b="1" dirty="0"/>
              <a:t>Chicago being one of the cities embodying highly paid corporate jobs, we see that more people are moving into the city every day. Considering Chicago, which has an overall crime rate higher than the US average, it becomes challenging to find a good and safe neighborhood.   </a:t>
            </a:r>
          </a:p>
          <a:p>
            <a:pPr marL="0" indent="0">
              <a:lnSpc>
                <a:spcPct val="100000"/>
              </a:lnSpc>
              <a:buNone/>
            </a:pPr>
            <a:endParaRPr lang="en-US" sz="2200" dirty="0"/>
          </a:p>
          <a:p>
            <a:pPr>
              <a:lnSpc>
                <a:spcPct val="100000"/>
              </a:lnSpc>
            </a:pPr>
            <a:endParaRPr lang="en-US" sz="2200" dirty="0"/>
          </a:p>
        </p:txBody>
      </p:sp>
      <p:pic>
        <p:nvPicPr>
          <p:cNvPr id="5" name="Picture 4">
            <a:extLst>
              <a:ext uri="{FF2B5EF4-FFF2-40B4-BE49-F238E27FC236}">
                <a16:creationId xmlns:a16="http://schemas.microsoft.com/office/drawing/2014/main" id="{45C08C64-9D59-4EF0-8382-B2B37AF8C803}"/>
              </a:ext>
            </a:extLst>
          </p:cNvPr>
          <p:cNvPicPr>
            <a:picLocks noChangeAspect="1"/>
          </p:cNvPicPr>
          <p:nvPr/>
        </p:nvPicPr>
        <p:blipFill rotWithShape="1">
          <a:blip r:embed="rId2"/>
          <a:srcRect l="21922" r="38634"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Tree>
    <p:extLst>
      <p:ext uri="{BB962C8B-B14F-4D97-AF65-F5344CB8AC3E}">
        <p14:creationId xmlns:p14="http://schemas.microsoft.com/office/powerpoint/2010/main" val="4233270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CBEFE9-8A79-4FDA-B442-1E2E7EB6B9BD}"/>
              </a:ext>
            </a:extLst>
          </p:cNvPr>
          <p:cNvSpPr>
            <a:spLocks noGrp="1"/>
          </p:cNvSpPr>
          <p:nvPr>
            <p:ph type="title"/>
          </p:nvPr>
        </p:nvSpPr>
        <p:spPr>
          <a:xfrm>
            <a:off x="4654296" y="329184"/>
            <a:ext cx="6894576" cy="1783080"/>
          </a:xfrm>
        </p:spPr>
        <p:txBody>
          <a:bodyPr anchor="b">
            <a:normAutofit/>
          </a:bodyPr>
          <a:lstStyle/>
          <a:p>
            <a:pPr>
              <a:lnSpc>
                <a:spcPct val="90000"/>
              </a:lnSpc>
            </a:pPr>
            <a:r>
              <a:rPr lang="en-US" sz="5600" dirty="0"/>
              <a:t>BUSINESS PROBLEM</a:t>
            </a:r>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A9A274"/>
          </a:solidFill>
          <a:ln w="38100" cap="rnd">
            <a:solidFill>
              <a:srgbClr val="A9A27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B05120-2DB1-47B5-97DB-EB5AEEE6DA0D}"/>
              </a:ext>
            </a:extLst>
          </p:cNvPr>
          <p:cNvSpPr>
            <a:spLocks noGrp="1"/>
          </p:cNvSpPr>
          <p:nvPr>
            <p:ph idx="1"/>
          </p:nvPr>
        </p:nvSpPr>
        <p:spPr>
          <a:xfrm>
            <a:off x="4654296" y="2706624"/>
            <a:ext cx="6894576" cy="3483864"/>
          </a:xfrm>
        </p:spPr>
        <p:txBody>
          <a:bodyPr>
            <a:normAutofit lnSpcReduction="10000"/>
          </a:bodyPr>
          <a:lstStyle/>
          <a:p>
            <a:pPr>
              <a:lnSpc>
                <a:spcPct val="100000"/>
              </a:lnSpc>
            </a:pPr>
            <a:r>
              <a:rPr lang="en-US" sz="2200" b="1" dirty="0"/>
              <a:t>In 2016, the city saw a surge in gun violence with 762 murders, 3550 shooting incidents, and 4331 shooting victims which was more than the number of murders in New York City and Los Angeles, combined. The estimated number of homicides in Chicago increased by 52% in 2016.</a:t>
            </a:r>
          </a:p>
          <a:p>
            <a:pPr>
              <a:lnSpc>
                <a:spcPct val="100000"/>
              </a:lnSpc>
            </a:pPr>
            <a:r>
              <a:rPr lang="en-US" sz="2200" b="1" dirty="0"/>
              <a:t>To buy an apartment or a house, deciding which neighborhood you should choose is one of the most important decisions. Safety is the foremost priority when it comes to finding the right neighborhood and income being the second most important. </a:t>
            </a:r>
          </a:p>
          <a:p>
            <a:pPr>
              <a:lnSpc>
                <a:spcPct val="100000"/>
              </a:lnSpc>
            </a:pPr>
            <a:r>
              <a:rPr lang="en-US" sz="2200" b="1" dirty="0"/>
              <a:t>The aim of this project is to find a safe neighborhood based on the crime rate and per capita income in various neighborhoods across the city of Chicago. The goal of this project is to help new people move into the city and help them find a neighborhood which is safe, has a low crime rate and fits into their budget.   </a:t>
            </a:r>
          </a:p>
          <a:p>
            <a:pPr marL="0" indent="0">
              <a:lnSpc>
                <a:spcPct val="100000"/>
              </a:lnSpc>
              <a:buNone/>
            </a:pPr>
            <a:endParaRPr lang="en-US" sz="2000" dirty="0"/>
          </a:p>
          <a:p>
            <a:pPr>
              <a:lnSpc>
                <a:spcPct val="100000"/>
              </a:lnSpc>
            </a:pPr>
            <a:endParaRPr lang="en-US" sz="2000" dirty="0"/>
          </a:p>
          <a:p>
            <a:pPr>
              <a:lnSpc>
                <a:spcPct val="100000"/>
              </a:lnSpc>
            </a:pPr>
            <a:endParaRPr lang="en-US" sz="2000" dirty="0"/>
          </a:p>
        </p:txBody>
      </p:sp>
      <p:pic>
        <p:nvPicPr>
          <p:cNvPr id="5" name="Picture 4">
            <a:extLst>
              <a:ext uri="{FF2B5EF4-FFF2-40B4-BE49-F238E27FC236}">
                <a16:creationId xmlns:a16="http://schemas.microsoft.com/office/drawing/2014/main" id="{3C69818B-8DE2-4A57-BC63-CCC536B708B6}"/>
              </a:ext>
            </a:extLst>
          </p:cNvPr>
          <p:cNvPicPr>
            <a:picLocks noChangeAspect="1"/>
          </p:cNvPicPr>
          <p:nvPr/>
        </p:nvPicPr>
        <p:blipFill rotWithShape="1">
          <a:blip r:embed="rId2"/>
          <a:srcRect l="32363" r="28488" b="-1"/>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Tree>
    <p:extLst>
      <p:ext uri="{BB962C8B-B14F-4D97-AF65-F5344CB8AC3E}">
        <p14:creationId xmlns:p14="http://schemas.microsoft.com/office/powerpoint/2010/main" val="3929429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F6D1A3-3F21-4F3A-A3E1-94AC84AEB1F0}"/>
              </a:ext>
            </a:extLst>
          </p:cNvPr>
          <p:cNvSpPr>
            <a:spLocks noGrp="1"/>
          </p:cNvSpPr>
          <p:nvPr>
            <p:ph type="title"/>
          </p:nvPr>
        </p:nvSpPr>
        <p:spPr>
          <a:xfrm>
            <a:off x="4654296" y="436602"/>
            <a:ext cx="6894576" cy="1666784"/>
          </a:xfrm>
        </p:spPr>
        <p:txBody>
          <a:bodyPr anchor="b">
            <a:normAutofit/>
          </a:bodyPr>
          <a:lstStyle/>
          <a:p>
            <a:pPr>
              <a:lnSpc>
                <a:spcPct val="90000"/>
              </a:lnSpc>
            </a:pPr>
            <a:r>
              <a:rPr lang="en-US" sz="5600" dirty="0"/>
              <a:t>METHODOLOGY </a:t>
            </a:r>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A9A274"/>
          </a:solidFill>
          <a:ln w="38100" cap="rnd">
            <a:solidFill>
              <a:srgbClr val="A9A27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98FFAB-4A32-4765-9396-05AF2D72166B}"/>
              </a:ext>
            </a:extLst>
          </p:cNvPr>
          <p:cNvSpPr>
            <a:spLocks noGrp="1"/>
          </p:cNvSpPr>
          <p:nvPr>
            <p:ph idx="1"/>
          </p:nvPr>
        </p:nvSpPr>
        <p:spPr>
          <a:xfrm>
            <a:off x="4654296" y="2706624"/>
            <a:ext cx="6894576" cy="3995218"/>
          </a:xfrm>
        </p:spPr>
        <p:txBody>
          <a:bodyPr>
            <a:normAutofit fontScale="55000" lnSpcReduction="20000"/>
          </a:bodyPr>
          <a:lstStyle/>
          <a:p>
            <a:pPr>
              <a:lnSpc>
                <a:spcPct val="100000"/>
              </a:lnSpc>
              <a:buNone/>
            </a:pPr>
            <a:r>
              <a:rPr lang="en-US" sz="5100" b="1" u="sng" dirty="0"/>
              <a:t>Data Acquisition:</a:t>
            </a:r>
          </a:p>
          <a:p>
            <a:pPr>
              <a:lnSpc>
                <a:spcPct val="100000"/>
              </a:lnSpc>
              <a:buNone/>
            </a:pPr>
            <a:r>
              <a:rPr lang="en-US" sz="4400" b="1" dirty="0"/>
              <a:t>The data acquired for this project is a combination of data from three sources. </a:t>
            </a:r>
          </a:p>
          <a:p>
            <a:pPr>
              <a:lnSpc>
                <a:spcPct val="100000"/>
              </a:lnSpc>
            </a:pPr>
            <a:r>
              <a:rPr lang="en-US" sz="4400" b="1" dirty="0"/>
              <a:t>The first source of data is scraped from a </a:t>
            </a:r>
            <a:r>
              <a:rPr lang="en-US" sz="4400" b="1" u="sng" dirty="0">
                <a:hlinkClick r:id="rId2">
                  <a:extLst>
                    <a:ext uri="{A12FA001-AC4F-418D-AE19-62706E023703}">
                      <ahyp:hlinkClr xmlns:ahyp="http://schemas.microsoft.com/office/drawing/2018/hyperlinkcolor" val="tx"/>
                    </a:ext>
                  </a:extLst>
                </a:hlinkClick>
              </a:rPr>
              <a:t>Wikipedia page</a:t>
            </a:r>
            <a:r>
              <a:rPr lang="en-US" sz="4400" b="1" dirty="0"/>
              <a:t> that contains the list of Chicago community area.</a:t>
            </a:r>
          </a:p>
          <a:p>
            <a:pPr>
              <a:lnSpc>
                <a:spcPct val="100000"/>
              </a:lnSpc>
            </a:pPr>
            <a:r>
              <a:rPr lang="en-US" sz="4400" b="1" dirty="0"/>
              <a:t>The second data source of the project uses a </a:t>
            </a:r>
            <a:r>
              <a:rPr lang="en-US" sz="4400" b="1" u="sng" dirty="0">
                <a:hlinkClick r:id="rId3">
                  <a:extLst>
                    <a:ext uri="{A12FA001-AC4F-418D-AE19-62706E023703}">
                      <ahyp:hlinkClr xmlns:ahyp="http://schemas.microsoft.com/office/drawing/2018/hyperlinkcolor" val="tx"/>
                    </a:ext>
                  </a:extLst>
                </a:hlinkClick>
              </a:rPr>
              <a:t>Chicago crime data</a:t>
            </a:r>
            <a:r>
              <a:rPr lang="en-US" sz="4400" b="1" dirty="0"/>
              <a:t> that shows the crime per community area in Chicago. </a:t>
            </a:r>
          </a:p>
          <a:p>
            <a:pPr>
              <a:lnSpc>
                <a:spcPct val="100000"/>
              </a:lnSpc>
            </a:pPr>
            <a:r>
              <a:rPr lang="en-US" sz="4400" b="1" dirty="0"/>
              <a:t> Third data source is </a:t>
            </a:r>
            <a:r>
              <a:rPr lang="en-US" sz="4400" b="1" u="sng" dirty="0">
                <a:hlinkClick r:id="rId4">
                  <a:extLst>
                    <a:ext uri="{A12FA001-AC4F-418D-AE19-62706E023703}">
                      <ahyp:hlinkClr xmlns:ahyp="http://schemas.microsoft.com/office/drawing/2018/hyperlinkcolor" val="tx"/>
                    </a:ext>
                  </a:extLst>
                </a:hlinkClick>
              </a:rPr>
              <a:t>Chicago Census Data - Selected socioeconomic indicators in Chicago, 2008 – 2012</a:t>
            </a:r>
            <a:r>
              <a:rPr lang="en-US" sz="4400" b="1" dirty="0"/>
              <a:t>. This dataset contains a selection of six socioeconomic indicators of public health significance and a “hardship index,” for each Chicago community area, for the years 2008 – 2012. </a:t>
            </a:r>
          </a:p>
          <a:p>
            <a:pPr>
              <a:lnSpc>
                <a:spcPct val="100000"/>
              </a:lnSpc>
            </a:pPr>
            <a:endParaRPr lang="en-US" sz="2000" dirty="0"/>
          </a:p>
        </p:txBody>
      </p:sp>
      <p:pic>
        <p:nvPicPr>
          <p:cNvPr id="5" name="Picture 4">
            <a:extLst>
              <a:ext uri="{FF2B5EF4-FFF2-40B4-BE49-F238E27FC236}">
                <a16:creationId xmlns:a16="http://schemas.microsoft.com/office/drawing/2014/main" id="{43DFE7C0-AD8B-4F0F-BE4C-E1580F47238B}"/>
              </a:ext>
            </a:extLst>
          </p:cNvPr>
          <p:cNvPicPr>
            <a:picLocks noChangeAspect="1"/>
          </p:cNvPicPr>
          <p:nvPr/>
        </p:nvPicPr>
        <p:blipFill rotWithShape="1">
          <a:blip r:embed="rId5"/>
          <a:srcRect l="37139" r="23416"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Tree>
    <p:extLst>
      <p:ext uri="{BB962C8B-B14F-4D97-AF65-F5344CB8AC3E}">
        <p14:creationId xmlns:p14="http://schemas.microsoft.com/office/powerpoint/2010/main" val="2938796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7DE717-ED7D-4D33-A3D5-A7666F2B654E}"/>
              </a:ext>
            </a:extLst>
          </p:cNvPr>
          <p:cNvSpPr>
            <a:spLocks noGrp="1"/>
          </p:cNvSpPr>
          <p:nvPr>
            <p:ph type="title"/>
          </p:nvPr>
        </p:nvSpPr>
        <p:spPr>
          <a:xfrm>
            <a:off x="4654296" y="329184"/>
            <a:ext cx="6894576" cy="1783080"/>
          </a:xfrm>
        </p:spPr>
        <p:txBody>
          <a:bodyPr anchor="b">
            <a:normAutofit/>
          </a:bodyPr>
          <a:lstStyle/>
          <a:p>
            <a:pPr>
              <a:lnSpc>
                <a:spcPct val="90000"/>
              </a:lnSpc>
            </a:pPr>
            <a:r>
              <a:rPr lang="en-US" sz="4500" dirty="0"/>
              <a:t>METHODOLOGY (CONT.) </a:t>
            </a:r>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A9A274"/>
          </a:solidFill>
          <a:ln w="38100" cap="rnd">
            <a:solidFill>
              <a:srgbClr val="A9A27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8D1E53-EEA1-49E1-9711-9CA6EF875F69}"/>
              </a:ext>
            </a:extLst>
          </p:cNvPr>
          <p:cNvSpPr>
            <a:spLocks noGrp="1"/>
          </p:cNvSpPr>
          <p:nvPr>
            <p:ph idx="1"/>
          </p:nvPr>
        </p:nvSpPr>
        <p:spPr>
          <a:xfrm>
            <a:off x="4654296" y="2539013"/>
            <a:ext cx="6894576" cy="4421079"/>
          </a:xfrm>
        </p:spPr>
        <p:txBody>
          <a:bodyPr>
            <a:normAutofit fontScale="92500" lnSpcReduction="10000"/>
          </a:bodyPr>
          <a:lstStyle/>
          <a:p>
            <a:pPr>
              <a:lnSpc>
                <a:spcPct val="100000"/>
              </a:lnSpc>
              <a:buNone/>
            </a:pPr>
            <a:r>
              <a:rPr lang="en-US" sz="3000" b="1" u="sng" dirty="0"/>
              <a:t>Data cleaning and processing:</a:t>
            </a:r>
          </a:p>
          <a:p>
            <a:pPr>
              <a:lnSpc>
                <a:spcPct val="100000"/>
              </a:lnSpc>
              <a:buNone/>
            </a:pPr>
            <a:r>
              <a:rPr lang="en-US" sz="2600" b="1" dirty="0"/>
              <a:t>The data cleaning for each of the three sources of data is done separately. </a:t>
            </a:r>
          </a:p>
          <a:p>
            <a:pPr>
              <a:lnSpc>
                <a:spcPct val="100000"/>
              </a:lnSpc>
            </a:pPr>
            <a:r>
              <a:rPr lang="en-US" sz="2600" b="1" dirty="0"/>
              <a:t>The First data is scraped from a </a:t>
            </a:r>
            <a:r>
              <a:rPr lang="en-US" sz="2600" b="1" u="sng" dirty="0">
                <a:hlinkClick r:id="rId2"/>
              </a:rPr>
              <a:t>Wikipedia page</a:t>
            </a:r>
            <a:r>
              <a:rPr lang="en-US" sz="2600" b="1" dirty="0"/>
              <a:t> using the Beautiful Soup package in python. Using this library we can extract the data in the tabular format as shown in the website.</a:t>
            </a:r>
          </a:p>
          <a:p>
            <a:pPr>
              <a:lnSpc>
                <a:spcPct val="100000"/>
              </a:lnSpc>
            </a:pPr>
            <a:r>
              <a:rPr lang="en-US" sz="2600" b="1" dirty="0"/>
              <a:t>The second data from the </a:t>
            </a:r>
            <a:r>
              <a:rPr lang="en-US" sz="2600" b="1" u="sng" dirty="0">
                <a:hlinkClick r:id="rId3"/>
              </a:rPr>
              <a:t>Chicago crime data</a:t>
            </a:r>
            <a:r>
              <a:rPr lang="en-US" sz="2600" b="1" dirty="0"/>
              <a:t>, we only selected the crimes during the most recent year of 2020. The major categories of crime are segregated by community area number to get the total crimes per community area.</a:t>
            </a:r>
          </a:p>
          <a:p>
            <a:pPr>
              <a:lnSpc>
                <a:spcPct val="100000"/>
              </a:lnSpc>
            </a:pPr>
            <a:r>
              <a:rPr lang="en-US" sz="2600" b="1" dirty="0"/>
              <a:t>The third dataset </a:t>
            </a:r>
            <a:r>
              <a:rPr lang="en-US" sz="2600" b="1" u="sng" dirty="0">
                <a:hlinkClick r:id="rId4"/>
              </a:rPr>
              <a:t>Chicago Census Data - Selected socioeconomic indicators in Chicago, 2008 – 2012</a:t>
            </a:r>
            <a:r>
              <a:rPr lang="en-US" sz="2600" b="1" dirty="0"/>
              <a:t>, we extracted the per capita income of each community area along with its community area number.</a:t>
            </a:r>
          </a:p>
        </p:txBody>
      </p:sp>
      <p:pic>
        <p:nvPicPr>
          <p:cNvPr id="5" name="Picture 4">
            <a:extLst>
              <a:ext uri="{FF2B5EF4-FFF2-40B4-BE49-F238E27FC236}">
                <a16:creationId xmlns:a16="http://schemas.microsoft.com/office/drawing/2014/main" id="{7DC42B74-FD3A-42D5-B32F-323411C42262}"/>
              </a:ext>
            </a:extLst>
          </p:cNvPr>
          <p:cNvPicPr>
            <a:picLocks noChangeAspect="1"/>
          </p:cNvPicPr>
          <p:nvPr/>
        </p:nvPicPr>
        <p:blipFill rotWithShape="1">
          <a:blip r:embed="rId5"/>
          <a:srcRect l="25901" r="37167"/>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Tree>
    <p:extLst>
      <p:ext uri="{BB962C8B-B14F-4D97-AF65-F5344CB8AC3E}">
        <p14:creationId xmlns:p14="http://schemas.microsoft.com/office/powerpoint/2010/main" val="1107929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865C05-CC74-4E17-AD8B-63DB18CE3F49}"/>
              </a:ext>
            </a:extLst>
          </p:cNvPr>
          <p:cNvSpPr>
            <a:spLocks noGrp="1"/>
          </p:cNvSpPr>
          <p:nvPr>
            <p:ph type="title"/>
          </p:nvPr>
        </p:nvSpPr>
        <p:spPr>
          <a:xfrm>
            <a:off x="630936" y="640080"/>
            <a:ext cx="4818888" cy="1481328"/>
          </a:xfrm>
        </p:spPr>
        <p:txBody>
          <a:bodyPr anchor="b">
            <a:normAutofit/>
          </a:bodyPr>
          <a:lstStyle/>
          <a:p>
            <a:pPr>
              <a:lnSpc>
                <a:spcPct val="90000"/>
              </a:lnSpc>
            </a:pPr>
            <a:r>
              <a:rPr lang="en-US" dirty="0"/>
              <a:t>METHODOLOGY (CONT.)</a:t>
            </a:r>
          </a:p>
        </p:txBody>
      </p:sp>
      <p:sp>
        <p:nvSpPr>
          <p:cNvPr id="15"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A9A274"/>
          </a:solidFill>
          <a:ln w="38100" cap="rnd">
            <a:solidFill>
              <a:srgbClr val="A9A27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F3DBA2B-490B-45A5-A858-F42B45877F49}"/>
              </a:ext>
            </a:extLst>
          </p:cNvPr>
          <p:cNvSpPr>
            <a:spLocks noGrp="1"/>
          </p:cNvSpPr>
          <p:nvPr>
            <p:ph idx="1"/>
          </p:nvPr>
        </p:nvSpPr>
        <p:spPr>
          <a:xfrm>
            <a:off x="630936" y="2660904"/>
            <a:ext cx="4818888" cy="4017644"/>
          </a:xfrm>
        </p:spPr>
        <p:txBody>
          <a:bodyPr anchor="t">
            <a:normAutofit/>
          </a:bodyPr>
          <a:lstStyle/>
          <a:p>
            <a:pPr marL="0" indent="0">
              <a:lnSpc>
                <a:spcPct val="100000"/>
              </a:lnSpc>
              <a:buNone/>
            </a:pPr>
            <a:r>
              <a:rPr lang="en-US" b="1" u="sng" dirty="0"/>
              <a:t>Data cleaning and processing (Cont.):</a:t>
            </a:r>
          </a:p>
          <a:p>
            <a:pPr>
              <a:lnSpc>
                <a:spcPct val="100000"/>
              </a:lnSpc>
            </a:pPr>
            <a:r>
              <a:rPr lang="en-US" sz="2500" b="1" dirty="0"/>
              <a:t>The two datasets are merged on the Community area Names to form a new dataset that combines the necessary information in one dataset. </a:t>
            </a:r>
          </a:p>
          <a:p>
            <a:pPr>
              <a:lnSpc>
                <a:spcPct val="100000"/>
              </a:lnSpc>
            </a:pPr>
            <a:r>
              <a:rPr lang="en-US" sz="2500" b="1" dirty="0"/>
              <a:t>The coordinates of the neighborhoods are fetched using Geocoder package to create a final consolidated dataset of the Neighborhoods, along with the community areas, total crime cases, and per capita income.</a:t>
            </a:r>
          </a:p>
          <a:p>
            <a:pPr>
              <a:lnSpc>
                <a:spcPct val="100000"/>
              </a:lnSpc>
            </a:pPr>
            <a:endParaRPr lang="en-US" sz="2600" b="1" dirty="0"/>
          </a:p>
          <a:p>
            <a:pPr marL="0" indent="0">
              <a:lnSpc>
                <a:spcPct val="100000"/>
              </a:lnSpc>
              <a:buNone/>
            </a:pPr>
            <a:endParaRPr lang="en-US" sz="2600" dirty="0"/>
          </a:p>
        </p:txBody>
      </p:sp>
      <mc:AlternateContent xmlns:mc="http://schemas.openxmlformats.org/markup-compatibility/2006">
        <mc:Choice xmlns:p14="http://schemas.microsoft.com/office/powerpoint/2010/main" Requires="p14">
          <p:contentPart p14:bwMode="auto" r:id="rId2">
            <p14:nvContentPartPr>
              <p14:cNvPr id="17" name="Ink 1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7" name="Ink 1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8" name="Picture 7">
            <a:extLst>
              <a:ext uri="{FF2B5EF4-FFF2-40B4-BE49-F238E27FC236}">
                <a16:creationId xmlns:a16="http://schemas.microsoft.com/office/drawing/2014/main" id="{9A720368-1A94-4FAC-8B50-38B75C877FAF}"/>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5907786" y="1543366"/>
            <a:ext cx="5826252" cy="3547872"/>
          </a:xfrm>
          <a:prstGeom prst="rect">
            <a:avLst/>
          </a:prstGeom>
          <a:noFill/>
        </p:spPr>
      </p:pic>
    </p:spTree>
    <p:extLst>
      <p:ext uri="{BB962C8B-B14F-4D97-AF65-F5344CB8AC3E}">
        <p14:creationId xmlns:p14="http://schemas.microsoft.com/office/powerpoint/2010/main" val="1591646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262AAF-45C3-4138-B9D4-5F73E311E2A8}"/>
              </a:ext>
            </a:extLst>
          </p:cNvPr>
          <p:cNvSpPr>
            <a:spLocks noGrp="1"/>
          </p:cNvSpPr>
          <p:nvPr>
            <p:ph type="title"/>
          </p:nvPr>
        </p:nvSpPr>
        <p:spPr>
          <a:xfrm>
            <a:off x="630936" y="640080"/>
            <a:ext cx="4818888" cy="1481328"/>
          </a:xfrm>
        </p:spPr>
        <p:txBody>
          <a:bodyPr anchor="b">
            <a:noAutofit/>
          </a:bodyPr>
          <a:lstStyle/>
          <a:p>
            <a:pPr>
              <a:lnSpc>
                <a:spcPct val="90000"/>
              </a:lnSpc>
            </a:pPr>
            <a:r>
              <a:rPr lang="en-US" sz="4000" dirty="0"/>
              <a:t>VISUALIZATION OF THE SELECTED NEIGHBORHOODS</a:t>
            </a:r>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A9A274"/>
          </a:solidFill>
          <a:ln w="38100" cap="rnd">
            <a:solidFill>
              <a:srgbClr val="A9A27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B32FE9-277A-4EA6-894B-AC03DD9F9E61}"/>
              </a:ext>
            </a:extLst>
          </p:cNvPr>
          <p:cNvSpPr>
            <a:spLocks noGrp="1"/>
          </p:cNvSpPr>
          <p:nvPr>
            <p:ph idx="1"/>
          </p:nvPr>
        </p:nvSpPr>
        <p:spPr>
          <a:xfrm>
            <a:off x="630936" y="2660904"/>
            <a:ext cx="4818888" cy="3547872"/>
          </a:xfrm>
        </p:spPr>
        <p:txBody>
          <a:bodyPr anchor="t">
            <a:normAutofit/>
          </a:bodyPr>
          <a:lstStyle/>
          <a:p>
            <a:r>
              <a:rPr lang="en-US" sz="3200" b="1" dirty="0"/>
              <a:t>Neighborhoods with low crime rate and high per capita income are selected. </a:t>
            </a:r>
          </a:p>
          <a:p>
            <a:r>
              <a:rPr lang="en-US" sz="3200" b="1" dirty="0"/>
              <a:t>The neighborhoods that satisfy the criteria are visualized using the Folium library in Python.</a:t>
            </a:r>
          </a:p>
          <a:p>
            <a:pPr marL="0" indent="0">
              <a:buNone/>
            </a:pPr>
            <a:r>
              <a:rPr lang="en-US" dirty="0"/>
              <a:t> </a:t>
            </a:r>
          </a:p>
        </p:txBody>
      </p:sp>
      <mc:AlternateContent xmlns:mc="http://schemas.openxmlformats.org/markup-compatibility/2006">
        <mc:Choice xmlns:p14="http://schemas.microsoft.com/office/powerpoint/2010/main" Requires="p14">
          <p:contentPart p14:bwMode="auto" r:id="rId2">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Picture 4">
            <a:extLst>
              <a:ext uri="{FF2B5EF4-FFF2-40B4-BE49-F238E27FC236}">
                <a16:creationId xmlns:a16="http://schemas.microsoft.com/office/drawing/2014/main" id="{358276F7-7019-44B4-96A3-85A5193BF60A}"/>
              </a:ext>
            </a:extLst>
          </p:cNvPr>
          <p:cNvPicPr/>
          <p:nvPr/>
        </p:nvPicPr>
        <p:blipFill rotWithShape="1">
          <a:blip r:embed="rId4" cstate="print">
            <a:extLst>
              <a:ext uri="{28A0092B-C50C-407E-A947-70E740481C1C}">
                <a14:useLocalDpi xmlns:a14="http://schemas.microsoft.com/office/drawing/2010/main" val="0"/>
              </a:ext>
            </a:extLst>
          </a:blip>
          <a:srcRect r="49231"/>
          <a:stretch/>
        </p:blipFill>
        <p:spPr bwMode="auto">
          <a:xfrm>
            <a:off x="5527547" y="1347739"/>
            <a:ext cx="6388227" cy="4162521"/>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3965408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5C6CA-AD92-4ECF-9AAD-9743206D500B}"/>
              </a:ext>
            </a:extLst>
          </p:cNvPr>
          <p:cNvSpPr>
            <a:spLocks noGrp="1"/>
          </p:cNvSpPr>
          <p:nvPr>
            <p:ph type="title"/>
          </p:nvPr>
        </p:nvSpPr>
        <p:spPr/>
        <p:txBody>
          <a:bodyPr/>
          <a:lstStyle/>
          <a:p>
            <a:r>
              <a:rPr lang="en-US" dirty="0"/>
              <a:t>DATA MODELING</a:t>
            </a:r>
          </a:p>
        </p:txBody>
      </p:sp>
      <p:sp>
        <p:nvSpPr>
          <p:cNvPr id="3" name="Content Placeholder 2">
            <a:extLst>
              <a:ext uri="{FF2B5EF4-FFF2-40B4-BE49-F238E27FC236}">
                <a16:creationId xmlns:a16="http://schemas.microsoft.com/office/drawing/2014/main" id="{B4190DC5-123E-46E7-AA8B-3F14AFAA087B}"/>
              </a:ext>
            </a:extLst>
          </p:cNvPr>
          <p:cNvSpPr>
            <a:spLocks noGrp="1"/>
          </p:cNvSpPr>
          <p:nvPr>
            <p:ph idx="1"/>
          </p:nvPr>
        </p:nvSpPr>
        <p:spPr/>
        <p:txBody>
          <a:bodyPr>
            <a:normAutofit/>
          </a:bodyPr>
          <a:lstStyle/>
          <a:p>
            <a:r>
              <a:rPr lang="en-US" b="1" dirty="0"/>
              <a:t>Using the final dataset containing the selected neighborhoods along with their latitudes and longitudes, we find all the venues within a 500-meter radius of each neighborhood by connecting to the Foursquare API.</a:t>
            </a:r>
          </a:p>
          <a:p>
            <a:pPr marL="0" indent="0">
              <a:buNone/>
            </a:pPr>
            <a:endParaRPr lang="en-US" b="1" dirty="0"/>
          </a:p>
          <a:p>
            <a:pPr marL="0" indent="0">
              <a:buNone/>
            </a:pPr>
            <a:endParaRPr lang="en-US" b="1" dirty="0"/>
          </a:p>
          <a:p>
            <a:r>
              <a:rPr lang="en-US" b="1" dirty="0"/>
              <a:t>One hot encoding is done on the venues data. The Venues data is then grouped by the Neighborhood and the mean of the venues are calculated, finally the 10 common venues are calculated for each of the neighborhoods.</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B7BA7E30-08C6-4DDC-B79E-DC42B9E79FE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14652" y="2952751"/>
            <a:ext cx="4867274" cy="1314449"/>
          </a:xfrm>
          <a:prstGeom prst="rect">
            <a:avLst/>
          </a:prstGeom>
          <a:noFill/>
          <a:ln>
            <a:noFill/>
          </a:ln>
        </p:spPr>
      </p:pic>
      <p:pic>
        <p:nvPicPr>
          <p:cNvPr id="5" name="Picture 4">
            <a:extLst>
              <a:ext uri="{FF2B5EF4-FFF2-40B4-BE49-F238E27FC236}">
                <a16:creationId xmlns:a16="http://schemas.microsoft.com/office/drawing/2014/main" id="{215F59D7-0CFC-4288-B726-47587C45C9B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5970" y="5367654"/>
            <a:ext cx="6888480" cy="1314449"/>
          </a:xfrm>
          <a:prstGeom prst="rect">
            <a:avLst/>
          </a:prstGeom>
          <a:noFill/>
          <a:ln>
            <a:noFill/>
          </a:ln>
        </p:spPr>
      </p:pic>
    </p:spTree>
    <p:extLst>
      <p:ext uri="{BB962C8B-B14F-4D97-AF65-F5344CB8AC3E}">
        <p14:creationId xmlns:p14="http://schemas.microsoft.com/office/powerpoint/2010/main" val="3550961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C66579-CB8E-43DF-A9B4-71D78D2FD325}"/>
              </a:ext>
            </a:extLst>
          </p:cNvPr>
          <p:cNvSpPr>
            <a:spLocks noGrp="1"/>
          </p:cNvSpPr>
          <p:nvPr>
            <p:ph type="title"/>
          </p:nvPr>
        </p:nvSpPr>
        <p:spPr>
          <a:xfrm>
            <a:off x="630936" y="639520"/>
            <a:ext cx="3429000" cy="1719072"/>
          </a:xfrm>
        </p:spPr>
        <p:txBody>
          <a:bodyPr anchor="b">
            <a:normAutofit/>
          </a:bodyPr>
          <a:lstStyle/>
          <a:p>
            <a:r>
              <a:rPr lang="en-US" sz="5400" dirty="0"/>
              <a:t>RESULTS</a:t>
            </a:r>
          </a:p>
        </p:txBody>
      </p:sp>
      <p:sp>
        <p:nvSpPr>
          <p:cNvPr id="1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A9A274"/>
          </a:solidFill>
          <a:ln w="38100" cap="rnd">
            <a:solidFill>
              <a:srgbClr val="A9A27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6BF73B0-E4FC-49F0-AC9B-2DAAA2B77C4D}"/>
              </a:ext>
            </a:extLst>
          </p:cNvPr>
          <p:cNvSpPr>
            <a:spLocks noGrp="1"/>
          </p:cNvSpPr>
          <p:nvPr>
            <p:ph idx="1"/>
          </p:nvPr>
        </p:nvSpPr>
        <p:spPr>
          <a:xfrm>
            <a:off x="630936" y="2807208"/>
            <a:ext cx="3429000" cy="3410712"/>
          </a:xfrm>
        </p:spPr>
        <p:txBody>
          <a:bodyPr anchor="t">
            <a:normAutofit fontScale="92500"/>
          </a:bodyPr>
          <a:lstStyle/>
          <a:p>
            <a:pPr>
              <a:lnSpc>
                <a:spcPct val="100000"/>
              </a:lnSpc>
            </a:pPr>
            <a:r>
              <a:rPr lang="en-US" b="1" dirty="0"/>
              <a:t>After running the K-means clustering we can access each cluster to see which neighborhoods were assigned to each of the five clusters. Visualizing the clustered neighborhoods on a map using the folium library in Python.</a:t>
            </a:r>
          </a:p>
          <a:p>
            <a:pPr>
              <a:lnSpc>
                <a:spcPct val="100000"/>
              </a:lnSpc>
            </a:pPr>
            <a:r>
              <a:rPr lang="en-US" b="1" dirty="0"/>
              <a:t>Each cluster is color coded for the ease of presentation.</a:t>
            </a:r>
          </a:p>
          <a:p>
            <a:pPr marL="0" indent="0">
              <a:lnSpc>
                <a:spcPct val="100000"/>
              </a:lnSpc>
              <a:buNone/>
            </a:pPr>
            <a:endParaRPr lang="en-US" sz="1500" dirty="0"/>
          </a:p>
          <a:p>
            <a:pPr>
              <a:lnSpc>
                <a:spcPct val="100000"/>
              </a:lnSpc>
            </a:pPr>
            <a:endParaRPr lang="en-US" sz="1500" dirty="0"/>
          </a:p>
          <a:p>
            <a:pPr>
              <a:lnSpc>
                <a:spcPct val="100000"/>
              </a:lnSpc>
            </a:pPr>
            <a:endParaRPr lang="en-US" sz="1500" dirty="0"/>
          </a:p>
          <a:p>
            <a:pPr>
              <a:lnSpc>
                <a:spcPct val="100000"/>
              </a:lnSpc>
            </a:pPr>
            <a:endParaRPr lang="en-US" sz="1500" dirty="0"/>
          </a:p>
          <a:p>
            <a:pPr>
              <a:lnSpc>
                <a:spcPct val="100000"/>
              </a:lnSpc>
            </a:pPr>
            <a:endParaRPr lang="en-US" sz="1500" dirty="0"/>
          </a:p>
          <a:p>
            <a:pPr marL="0" indent="0">
              <a:lnSpc>
                <a:spcPct val="100000"/>
              </a:lnSpc>
              <a:buNone/>
            </a:pPr>
            <a:endParaRPr lang="en-US" sz="1500" dirty="0"/>
          </a:p>
          <a:p>
            <a:pPr marL="0" indent="0">
              <a:lnSpc>
                <a:spcPct val="100000"/>
              </a:lnSpc>
              <a:buNone/>
            </a:pPr>
            <a:endParaRPr lang="en-US" sz="1500" dirty="0"/>
          </a:p>
          <a:p>
            <a:pPr>
              <a:lnSpc>
                <a:spcPct val="100000"/>
              </a:lnSpc>
            </a:pPr>
            <a:endParaRPr lang="en-US" sz="1500" dirty="0"/>
          </a:p>
        </p:txBody>
      </p:sp>
      <mc:AlternateContent xmlns:mc="http://schemas.openxmlformats.org/markup-compatibility/2006">
        <mc:Choice xmlns:p14="http://schemas.microsoft.com/office/powerpoint/2010/main" Requires="p14">
          <p:contentPart p14:bwMode="auto" r:id="rId2">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Picture 3">
            <a:extLst>
              <a:ext uri="{FF2B5EF4-FFF2-40B4-BE49-F238E27FC236}">
                <a16:creationId xmlns:a16="http://schemas.microsoft.com/office/drawing/2014/main" id="{6CDF2B5D-8CF5-4970-8AD4-53FA221DA1F8}"/>
              </a:ext>
            </a:extLst>
          </p:cNvPr>
          <p:cNvPicPr/>
          <p:nvPr/>
        </p:nvPicPr>
        <p:blipFill rotWithShape="1">
          <a:blip r:embed="rId4" cstate="print">
            <a:extLst>
              <a:ext uri="{28A0092B-C50C-407E-A947-70E740481C1C}">
                <a14:useLocalDpi xmlns:a14="http://schemas.microsoft.com/office/drawing/2010/main" val="0"/>
              </a:ext>
            </a:extLst>
          </a:blip>
          <a:srcRect r="57270"/>
          <a:stretch/>
        </p:blipFill>
        <p:spPr bwMode="auto">
          <a:xfrm>
            <a:off x="4650008" y="1569056"/>
            <a:ext cx="6908008" cy="4174519"/>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869860602"/>
      </p:ext>
    </p:extLst>
  </p:cSld>
  <p:clrMapOvr>
    <a:masterClrMapping/>
  </p:clrMapOvr>
</p:sld>
</file>

<file path=ppt/theme/theme1.xml><?xml version="1.0" encoding="utf-8"?>
<a:theme xmlns:a="http://schemas.openxmlformats.org/drawingml/2006/main" name="SketchyVTI">
  <a:themeElements>
    <a:clrScheme name="AnalogousFromLightSeed_2SEEDS">
      <a:dk1>
        <a:srgbClr val="000000"/>
      </a:dk1>
      <a:lt1>
        <a:srgbClr val="FFFFFF"/>
      </a:lt1>
      <a:dk2>
        <a:srgbClr val="2C2441"/>
      </a:dk2>
      <a:lt2>
        <a:srgbClr val="E2E3E8"/>
      </a:lt2>
      <a:accent1>
        <a:srgbClr val="A9A274"/>
      </a:accent1>
      <a:accent2>
        <a:srgbClr val="BB9B81"/>
      </a:accent2>
      <a:accent3>
        <a:srgbClr val="9AA57D"/>
      </a:accent3>
      <a:accent4>
        <a:srgbClr val="7F9FBA"/>
      </a:accent4>
      <a:accent5>
        <a:srgbClr val="969CC6"/>
      </a:accent5>
      <a:accent6>
        <a:srgbClr val="907FBA"/>
      </a:accent6>
      <a:hlink>
        <a:srgbClr val="6973AE"/>
      </a:hlink>
      <a:folHlink>
        <a:srgbClr val="7F7F7F"/>
      </a:folHlink>
    </a:clrScheme>
    <a:fontScheme name="Sketchy_SerifHand">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2</TotalTime>
  <Words>1288</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Modern Love</vt:lpstr>
      <vt:lpstr>The Hand</vt:lpstr>
      <vt:lpstr>SketchyVTI</vt:lpstr>
      <vt:lpstr>THE BATTLE OF NEIGHBORHOODS: Chicago, Illinois</vt:lpstr>
      <vt:lpstr>INTRODUCTION</vt:lpstr>
      <vt:lpstr>BUSINESS PROBLEM</vt:lpstr>
      <vt:lpstr>METHODOLOGY </vt:lpstr>
      <vt:lpstr>METHODOLOGY (CONT.) </vt:lpstr>
      <vt:lpstr>METHODOLOGY (CONT.)</vt:lpstr>
      <vt:lpstr>VISUALIZATION OF THE SELECTED NEIGHBORHOODS</vt:lpstr>
      <vt:lpstr>DATA MODELING</vt:lpstr>
      <vt:lpstr>RESULTS</vt:lpstr>
      <vt:lpstr>ANALYZING CLUSTERS </vt:lpstr>
      <vt:lpstr>ANALYZING CLUSTERS (CONT.)</vt:lpstr>
      <vt:lpstr>ANALYZING CLUSTERS (CONT.)</vt:lpstr>
      <vt:lpstr>DISCUSSION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Chicago, Illinois</dc:title>
  <dc:creator>Garima Singhal</dc:creator>
  <cp:lastModifiedBy>Garima Singhal</cp:lastModifiedBy>
  <cp:revision>2</cp:revision>
  <dcterms:created xsi:type="dcterms:W3CDTF">2020-06-12T21:06:54Z</dcterms:created>
  <dcterms:modified xsi:type="dcterms:W3CDTF">2020-06-12T21:09:38Z</dcterms:modified>
</cp:coreProperties>
</file>