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2453" autoAdjust="0"/>
  </p:normalViewPr>
  <p:slideViewPr>
    <p:cSldViewPr snapToGrid="0">
      <p:cViewPr varScale="1">
        <p:scale>
          <a:sx n="99" d="100"/>
          <a:sy n="99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inghalpriyank\ProjectF13\T2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inghalpriyank\ProjectF13\T3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inghalpriyank\ProjectF13\T4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inghalpriyank\ProjectF13\T5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inghalpriyank\ProjectF13\T-followup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People</a:t>
            </a:r>
            <a:r>
              <a:rPr lang="en-US" sz="1800" baseline="0"/>
              <a:t> who change privacy settings vs Frequency of accessing settings</a:t>
            </a:r>
            <a:endParaRPr lang="en-US" sz="1800"/>
          </a:p>
        </c:rich>
      </c:tx>
      <c:layout>
        <c:manualLayout>
          <c:xMode val="edge"/>
          <c:yMode val="edge"/>
          <c:x val="0.244867374532729"/>
          <c:y val="0.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154ACEAA-7270-400E-9C57-68ED1A3A950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57696D5-0865-408E-8DB2-3877C4ABDA8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46C684B-A12D-41CB-90C9-8E5BD6C3ADC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6C91498-97C6-401A-A141-3B878D6B8AC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973D0E4-2589-444C-ABD9-86D6E28BB32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05E1342-1DC0-41A8-92A2-C167FC63724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3B97F5-8356-4A9C-95C6-73F04F6BEE4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3DC4B97-F58F-43B6-BFB8-2A5FD109D46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A2E3091D-C959-4CFD-B4DE-858C980E67A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F42F7BE-4B73-4087-9902-570A9BDC179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Sheet1!$B$2:$F$2</c:f>
              <c:strCache>
                <c:ptCount val="5"/>
                <c:pt idx="0">
                  <c:v>Once a month</c:v>
                </c:pt>
                <c:pt idx="1">
                  <c:v>Few months</c:v>
                </c:pt>
                <c:pt idx="2">
                  <c:v>Six monthly</c:v>
                </c:pt>
                <c:pt idx="3">
                  <c:v>Yearly</c:v>
                </c:pt>
                <c:pt idx="4">
                  <c:v>Never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40.0</c:v>
                </c:pt>
                <c:pt idx="1">
                  <c:v>14.0</c:v>
                </c:pt>
                <c:pt idx="2">
                  <c:v>13.0</c:v>
                </c:pt>
                <c:pt idx="3">
                  <c:v>5.0</c:v>
                </c:pt>
                <c:pt idx="4">
                  <c:v>9.0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Sheet1!$B$4:$F$4</c15:f>
                <c15:dlblRangeCache>
                  <c:ptCount val="5"/>
                  <c:pt idx="0">
                    <c:v>49%</c:v>
                  </c:pt>
                  <c:pt idx="1">
                    <c:v>17%</c:v>
                  </c:pt>
                  <c:pt idx="2">
                    <c:v>16%</c:v>
                  </c:pt>
                  <c:pt idx="3">
                    <c:v>6%</c:v>
                  </c:pt>
                  <c:pt idx="4">
                    <c:v>11%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184856"/>
        <c:axId val="2030872936"/>
      </c:barChart>
      <c:catAx>
        <c:axId val="2074184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Frequency of Access</a:t>
                </a:r>
              </a:p>
            </c:rich>
          </c:tx>
          <c:layout>
            <c:manualLayout>
              <c:xMode val="edge"/>
              <c:yMode val="edge"/>
              <c:x val="0.448130716614969"/>
              <c:y val="0.91447513812154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72936"/>
        <c:crosses val="autoZero"/>
        <c:auto val="1"/>
        <c:lblAlgn val="ctr"/>
        <c:lblOffset val="100"/>
        <c:noMultiLvlLbl val="0"/>
      </c:catAx>
      <c:valAx>
        <c:axId val="203087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18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Users willing to pay for increased privacy based on age group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18-25 yr</c:v>
                </c:pt>
                <c:pt idx="1">
                  <c:v>26-35 yr</c:v>
                </c:pt>
                <c:pt idx="2">
                  <c:v>Others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9.0</c:v>
                </c:pt>
                <c:pt idx="1">
                  <c:v>9.0</c:v>
                </c:pt>
                <c:pt idx="2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Sheet2!$A$4</c:f>
              <c:strCache>
                <c:ptCount val="1"/>
                <c:pt idx="0">
                  <c:v>Unsure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18-25 yr</c:v>
                </c:pt>
                <c:pt idx="1">
                  <c:v>26-35 yr</c:v>
                </c:pt>
                <c:pt idx="2">
                  <c:v>Others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Sheet2!$A$5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18-25 yr</c:v>
                </c:pt>
                <c:pt idx="1">
                  <c:v>26-35 yr</c:v>
                </c:pt>
                <c:pt idx="2">
                  <c:v>Others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35.0</c:v>
                </c:pt>
                <c:pt idx="1">
                  <c:v>24.0</c:v>
                </c:pt>
                <c:pt idx="2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6168232"/>
        <c:axId val="2116174632"/>
      </c:barChart>
      <c:catAx>
        <c:axId val="2116168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Age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74632"/>
        <c:crosses val="autoZero"/>
        <c:auto val="1"/>
        <c:lblAlgn val="ctr"/>
        <c:lblOffset val="100"/>
        <c:noMultiLvlLbl val="0"/>
      </c:catAx>
      <c:valAx>
        <c:axId val="2116174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6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Users ready to give up</a:t>
            </a:r>
            <a:r>
              <a:rPr lang="en-US" sz="1800" baseline="0" dirty="0"/>
              <a:t> certain services for </a:t>
            </a:r>
            <a:r>
              <a:rPr lang="en-US" sz="1800" baseline="0" dirty="0" smtClean="0"/>
              <a:t>increased privacy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57197864471486"/>
          <c:y val="0.179503694634856"/>
          <c:w val="0.283079117951165"/>
          <c:h val="0.7078095072370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Sheet2!$A$2:$A$7</c:f>
              <c:strCache>
                <c:ptCount val="6"/>
                <c:pt idx="0">
                  <c:v>Photo sharing</c:v>
                </c:pt>
                <c:pt idx="1">
                  <c:v>Seeing friends of friends</c:v>
                </c:pt>
                <c:pt idx="2">
                  <c:v>Geotagging</c:v>
                </c:pt>
                <c:pt idx="3">
                  <c:v>Messaging</c:v>
                </c:pt>
                <c:pt idx="4">
                  <c:v>Search Availibility</c:v>
                </c:pt>
                <c:pt idx="5">
                  <c:v>Lists and groups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19.0</c:v>
                </c:pt>
                <c:pt idx="1">
                  <c:v>38.0</c:v>
                </c:pt>
                <c:pt idx="2">
                  <c:v>49.0</c:v>
                </c:pt>
                <c:pt idx="3">
                  <c:v>29.0</c:v>
                </c:pt>
                <c:pt idx="4">
                  <c:v>23.0</c:v>
                </c:pt>
                <c:pt idx="5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Choice</a:t>
            </a:r>
            <a:r>
              <a:rPr lang="en-US" sz="1800" baseline="0" dirty="0"/>
              <a:t> of Privacy </a:t>
            </a:r>
            <a:r>
              <a:rPr lang="en-US" sz="1800" baseline="0" dirty="0" smtClean="0"/>
              <a:t>Controls (online survey)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Survey model</c:v>
                </c:pt>
                <c:pt idx="1">
                  <c:v>Crowdsourced model</c:v>
                </c:pt>
                <c:pt idx="2">
                  <c:v>3-Option model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46.0</c:v>
                </c:pt>
                <c:pt idx="1">
                  <c:v>24.0</c:v>
                </c:pt>
                <c:pt idx="2">
                  <c:v>49.0</c:v>
                </c:pt>
              </c:numCache>
            </c:numRef>
          </c:val>
        </c:ser>
        <c:ser>
          <c:idx val="1"/>
          <c:order val="1"/>
          <c:tx>
            <c:strRef>
              <c:f>Sheet2!$A$4</c:f>
              <c:strCache>
                <c:ptCount val="1"/>
                <c:pt idx="0">
                  <c:v>Unsure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Survey model</c:v>
                </c:pt>
                <c:pt idx="1">
                  <c:v>Crowdsourced model</c:v>
                </c:pt>
                <c:pt idx="2">
                  <c:v>3-Option model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20.0</c:v>
                </c:pt>
                <c:pt idx="1">
                  <c:v>46.0</c:v>
                </c:pt>
                <c:pt idx="2">
                  <c:v>18.0</c:v>
                </c:pt>
              </c:numCache>
            </c:numRef>
          </c:val>
        </c:ser>
        <c:ser>
          <c:idx val="2"/>
          <c:order val="2"/>
          <c:tx>
            <c:strRef>
              <c:f>Sheet2!$A$5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Sheet2!$B$2:$D$2</c:f>
              <c:strCache>
                <c:ptCount val="3"/>
                <c:pt idx="0">
                  <c:v>Survey model</c:v>
                </c:pt>
                <c:pt idx="1">
                  <c:v>Crowdsourced model</c:v>
                </c:pt>
                <c:pt idx="2">
                  <c:v>3-Option model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22.0</c:v>
                </c:pt>
                <c:pt idx="1">
                  <c:v>18.0</c:v>
                </c:pt>
                <c:pt idx="2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5179544"/>
        <c:axId val="2115186008"/>
      </c:barChart>
      <c:catAx>
        <c:axId val="2115179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Privacy Control Models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186008"/>
        <c:crosses val="autoZero"/>
        <c:auto val="1"/>
        <c:lblAlgn val="ctr"/>
        <c:lblOffset val="100"/>
        <c:noMultiLvlLbl val="0"/>
      </c:catAx>
      <c:valAx>
        <c:axId val="2115186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17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Choice of</a:t>
            </a:r>
            <a:r>
              <a:rPr lang="en-US" sz="1800" baseline="0"/>
              <a:t> privacy controls (follow-up)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Survey model</c:v>
                </c:pt>
                <c:pt idx="1">
                  <c:v>Crowdsourced model</c:v>
                </c:pt>
                <c:pt idx="2">
                  <c:v>3-option model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7.0</c:v>
                </c:pt>
                <c:pt idx="1">
                  <c:v>11.0</c:v>
                </c:pt>
                <c:pt idx="2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Unsure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Survey model</c:v>
                </c:pt>
                <c:pt idx="1">
                  <c:v>Crowdsourced model</c:v>
                </c:pt>
                <c:pt idx="2">
                  <c:v>3-option model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4.0</c:v>
                </c:pt>
                <c:pt idx="1">
                  <c:v>0.0</c:v>
                </c:pt>
                <c:pt idx="2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Survey model</c:v>
                </c:pt>
                <c:pt idx="1">
                  <c:v>Crowdsourced model</c:v>
                </c:pt>
                <c:pt idx="2">
                  <c:v>3-option model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5259464"/>
        <c:axId val="2115265928"/>
      </c:barChart>
      <c:catAx>
        <c:axId val="2115259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Privacy control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265928"/>
        <c:crosses val="autoZero"/>
        <c:auto val="1"/>
        <c:lblAlgn val="ctr"/>
        <c:lblOffset val="100"/>
        <c:noMultiLvlLbl val="0"/>
      </c:catAx>
      <c:valAx>
        <c:axId val="2115265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25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1101666268989"/>
          <c:y val="0.896416981026543"/>
          <c:w val="0.259465041202499"/>
          <c:h val="0.07812554680664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1EA44-3DBC-4F43-8CBF-0ECEC8335808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86294-6B41-405C-9C0A-25871C10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 out via friends, family, privacy groups and</a:t>
            </a:r>
            <a:r>
              <a:rPr lang="en-US" baseline="0" dirty="0" smtClean="0"/>
              <a:t> enthusiasts </a:t>
            </a:r>
            <a:r>
              <a:rPr lang="en-US" dirty="0" smtClean="0"/>
              <a:t>on </a:t>
            </a:r>
            <a:r>
              <a:rPr lang="en-US" dirty="0" err="1" smtClean="0"/>
              <a:t>reddit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+,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6294-6B41-405C-9C0A-25871C10F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found that about 49% people changed their settings</a:t>
            </a:r>
            <a:r>
              <a:rPr lang="en-US" baseline="0" dirty="0" smtClean="0"/>
              <a:t> at least once a month and </a:t>
            </a:r>
            <a:r>
              <a:rPr lang="en-US" dirty="0" smtClean="0"/>
              <a:t>on running the Paired T-test,</a:t>
            </a:r>
            <a:r>
              <a:rPr lang="en-US" baseline="0" dirty="0" smtClean="0"/>
              <a:t> we proved that there is a significant effect of people accessing their settings once a month on them changing those, as compared to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6294-6B41-405C-9C0A-25871C10F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found that overall, 83%</a:t>
            </a:r>
            <a:r>
              <a:rPr lang="en-US" baseline="0" dirty="0" smtClean="0"/>
              <a:t> of people refused to pay for increased privacy, with</a:t>
            </a:r>
            <a:r>
              <a:rPr lang="en-US" dirty="0" smtClean="0"/>
              <a:t> the age range 18-25 (75%</a:t>
            </a:r>
            <a:r>
              <a:rPr lang="en-US" baseline="0" dirty="0" smtClean="0"/>
              <a:t> no) significantly more reluctant as compared to 26-35 (66% no) or 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6294-6B41-405C-9C0A-25871C10F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running the Z-test, we found</a:t>
            </a:r>
            <a:r>
              <a:rPr lang="en-US" baseline="0" dirty="0" smtClean="0"/>
              <a:t> that the users willing to give up </a:t>
            </a:r>
            <a:r>
              <a:rPr lang="en-US" baseline="0" dirty="0" err="1" smtClean="0"/>
              <a:t>Geotagging</a:t>
            </a:r>
            <a:r>
              <a:rPr lang="en-US" baseline="0" dirty="0" smtClean="0"/>
              <a:t> and Friends of friends visibility was statistically much higher than other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6294-6B41-405C-9C0A-25871C10F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found that a</a:t>
            </a:r>
            <a:r>
              <a:rPr lang="en-US" baseline="0" dirty="0" smtClean="0"/>
              <a:t> much larger number of users chose the 3-option or survey model as compared to </a:t>
            </a:r>
            <a:r>
              <a:rPr lang="en-US" baseline="0" dirty="0" err="1" smtClean="0"/>
              <a:t>crowdsourced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6294-6B41-405C-9C0A-25871C10F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whooping 73%</a:t>
            </a:r>
            <a:r>
              <a:rPr lang="en-US" baseline="0" dirty="0" smtClean="0"/>
              <a:t> users said they would prefer the </a:t>
            </a:r>
            <a:r>
              <a:rPr lang="en-US" baseline="0" dirty="0" err="1" smtClean="0"/>
              <a:t>crowdsourced</a:t>
            </a:r>
            <a:r>
              <a:rPr lang="en-US" baseline="0" dirty="0" smtClean="0"/>
              <a:t> model as compared to 33% for 3-option and 46% for survey, which was statistically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6294-6B41-405C-9C0A-25871C10F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8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49567-69AE-4F42-BE8E-84643C325FF5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F20B77-7A63-4614-962E-8897621CF5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Social Networks and Online Privacy Concerns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Priyank Singhal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SwapNeel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2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35591" y="2521804"/>
            <a:ext cx="3090898" cy="7181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Privacy settings are difficult to understand and configure</a:t>
            </a:r>
          </a:p>
          <a:p>
            <a:endParaRPr lang="en-US" sz="2400" dirty="0" smtClean="0"/>
          </a:p>
          <a:p>
            <a:r>
              <a:rPr lang="en-US" sz="2400" dirty="0" smtClean="0"/>
              <a:t>Multi parted problem:</a:t>
            </a:r>
          </a:p>
          <a:p>
            <a:pPr lvl="1"/>
            <a:r>
              <a:rPr lang="en-US" sz="2000" dirty="0" smtClean="0"/>
              <a:t>Settings are changed constantly and make users auto opt-in</a:t>
            </a:r>
          </a:p>
          <a:p>
            <a:pPr lvl="1"/>
            <a:r>
              <a:rPr lang="en-US" sz="2000" dirty="0" smtClean="0"/>
              <a:t>Settings are also placed so that they are hard to discover</a:t>
            </a:r>
          </a:p>
          <a:p>
            <a:pPr lvl="1"/>
            <a:r>
              <a:rPr lang="en-US" sz="2000" dirty="0" smtClean="0"/>
              <a:t>No historical view exists for users to understand changed settings</a:t>
            </a:r>
          </a:p>
          <a:p>
            <a:pPr marL="201168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Previous studies have tried to solve the problem by:</a:t>
            </a:r>
          </a:p>
          <a:p>
            <a:pPr lvl="1"/>
            <a:r>
              <a:rPr lang="en-US" sz="2000" dirty="0" smtClean="0"/>
              <a:t>Creating third party systems to control access settings</a:t>
            </a:r>
          </a:p>
          <a:p>
            <a:pPr lvl="1"/>
            <a:r>
              <a:rPr lang="en-US" sz="2000" dirty="0" smtClean="0"/>
              <a:t>Giving users information from an outside perspective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49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Continuing on the work done in the previous semesters</a:t>
            </a:r>
          </a:p>
          <a:p>
            <a:endParaRPr lang="en-US" sz="2400" dirty="0" smtClean="0"/>
          </a:p>
          <a:p>
            <a:r>
              <a:rPr lang="en-US" sz="2400" dirty="0" smtClean="0"/>
              <a:t>Getting more responses for our online privacy concerns survey</a:t>
            </a:r>
          </a:p>
          <a:p>
            <a:endParaRPr lang="en-US" sz="2400" dirty="0" smtClean="0"/>
          </a:p>
          <a:p>
            <a:r>
              <a:rPr lang="en-US" sz="2400" dirty="0" smtClean="0"/>
              <a:t>Conducting more follow up interviews</a:t>
            </a:r>
          </a:p>
          <a:p>
            <a:endParaRPr lang="en-US" sz="2400" dirty="0" smtClean="0"/>
          </a:p>
          <a:p>
            <a:r>
              <a:rPr lang="en-US" sz="2400" dirty="0" smtClean="0"/>
              <a:t>Helping in improving the paper for WWW</a:t>
            </a:r>
          </a:p>
          <a:p>
            <a:endParaRPr lang="en-US" sz="2400" dirty="0" smtClean="0"/>
          </a:p>
          <a:p>
            <a:r>
              <a:rPr lang="en-US" sz="2400" dirty="0" smtClean="0"/>
              <a:t>Data analysis on data collected and finding interesting trends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4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overall 105 responses to the online survey; 63 individually</a:t>
            </a:r>
          </a:p>
          <a:p>
            <a:endParaRPr lang="en-US" dirty="0" smtClean="0"/>
          </a:p>
          <a:p>
            <a:r>
              <a:rPr lang="en-US" dirty="0" smtClean="0"/>
              <a:t>Conducted 17 follow up interviews; 7 individually</a:t>
            </a:r>
          </a:p>
          <a:p>
            <a:endParaRPr lang="en-US" dirty="0" smtClean="0"/>
          </a:p>
          <a:p>
            <a:r>
              <a:rPr lang="en-US" dirty="0" smtClean="0"/>
              <a:t>Helped write and submit paper for the ICSE ‘14 Formal Demo</a:t>
            </a:r>
          </a:p>
          <a:p>
            <a:endParaRPr lang="en-US" dirty="0"/>
          </a:p>
          <a:p>
            <a:r>
              <a:rPr lang="en-US" dirty="0" smtClean="0"/>
              <a:t>Data analysis (continued...)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2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frequency of access affect changing privacy settings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329349"/>
              </p:ext>
            </p:extLst>
          </p:nvPr>
        </p:nvGraphicFramePr>
        <p:xfrm>
          <a:off x="1096963" y="1737361"/>
          <a:ext cx="10058400" cy="413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834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age of users affect their decision to pay or not for privacy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475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63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features are users ready to give up for increased privacy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4969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95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privacy control models did users prefer?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756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62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 In follow-up interviews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8013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1999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501</Words>
  <Application>Microsoft Macintosh PowerPoint</Application>
  <PresentationFormat>Custom</PresentationFormat>
  <Paragraphs>68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Social Networks and Online Privacy Concerns</vt:lpstr>
      <vt:lpstr>Current Social Networks</vt:lpstr>
      <vt:lpstr>Objectives</vt:lpstr>
      <vt:lpstr>Work Completed</vt:lpstr>
      <vt:lpstr>How does frequency of access affect changing privacy settings</vt:lpstr>
      <vt:lpstr>How does age of users affect their decision to pay or not for privacy</vt:lpstr>
      <vt:lpstr>Which features are users ready to give up for increased privacy</vt:lpstr>
      <vt:lpstr>Which privacy control models did users prefer?</vt:lpstr>
      <vt:lpstr>However… In follow-up interviews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Heads are Better than One</dc:title>
  <dc:creator>Priyank Singhal</dc:creator>
  <cp:lastModifiedBy>Priyank Singhal</cp:lastModifiedBy>
  <cp:revision>95</cp:revision>
  <dcterms:created xsi:type="dcterms:W3CDTF">2013-12-09T21:14:54Z</dcterms:created>
  <dcterms:modified xsi:type="dcterms:W3CDTF">2013-12-10T15:50:07Z</dcterms:modified>
</cp:coreProperties>
</file>