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1"/>
  </p:notesMasterIdLst>
  <p:sldIdLst>
    <p:sldId id="256" r:id="rId2"/>
    <p:sldId id="266" r:id="rId3"/>
    <p:sldId id="259" r:id="rId4"/>
    <p:sldId id="260" r:id="rId5"/>
    <p:sldId id="261" r:id="rId6"/>
    <p:sldId id="262" r:id="rId7"/>
    <p:sldId id="263" r:id="rId8"/>
    <p:sldId id="267" r:id="rId9"/>
    <p:sldId id="265" r:id="rId10"/>
  </p:sldIdLst>
  <p:sldSz cx="9144000" cy="5143500" type="screen16x9"/>
  <p:notesSz cx="6858000" cy="9144000"/>
  <p:embeddedFontLst>
    <p:embeddedFont>
      <p:font typeface="Century Gothic" panose="020B0502020202020204" pitchFamily="34" charset="0"/>
      <p:regular r:id="rId12"/>
      <p:bold r:id="rId13"/>
      <p:italic r:id="rId14"/>
      <p:boldItalic r:id="rId15"/>
    </p:embeddedFont>
    <p:embeddedFont>
      <p:font typeface="Proxima Nova" panose="020B0604020202020204" charset="0"/>
      <p:regular r:id="rId16"/>
      <p:bold r:id="rId17"/>
      <p:italic r:id="rId18"/>
      <p:boldItalic r:id="rId19"/>
    </p:embeddedFont>
    <p:embeddedFont>
      <p:font typeface="Roboto" panose="02000000000000000000" pitchFamily="2" charset="0"/>
      <p:regular r:id="rId20"/>
      <p:bold r:id="rId21"/>
      <p:italic r:id="rId22"/>
      <p:boldItalic r:id="rId23"/>
    </p:embeddedFont>
    <p:embeddedFont>
      <p:font typeface="Wingdings 3" panose="05040102010807070707" pitchFamily="18" charset="2"/>
      <p:regular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746" autoAdjust="0"/>
  </p:normalViewPr>
  <p:slideViewPr>
    <p:cSldViewPr snapToGrid="0">
      <p:cViewPr varScale="1">
        <p:scale>
          <a:sx n="74" d="100"/>
          <a:sy n="74" d="100"/>
        </p:scale>
        <p:origin x="1060" y="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77EBD0-B83F-40E2-9433-00BD6BFB2C40}"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EE1F6715-997F-4088-AD6E-9760A7BD598C}">
      <dgm:prSet/>
      <dgm:spPr/>
      <dgm:t>
        <a:bodyPr/>
        <a:lstStyle/>
        <a:p>
          <a:r>
            <a:rPr lang="en-US"/>
            <a:t>Thank you!</a:t>
          </a:r>
        </a:p>
      </dgm:t>
    </dgm:pt>
    <dgm:pt modelId="{D29413A4-AE5B-437F-96CE-41E0FF5391D4}" type="parTrans" cxnId="{784D7C0D-1CFB-4DD2-ADAD-59901D7F81CE}">
      <dgm:prSet/>
      <dgm:spPr/>
      <dgm:t>
        <a:bodyPr/>
        <a:lstStyle/>
        <a:p>
          <a:endParaRPr lang="en-US"/>
        </a:p>
      </dgm:t>
    </dgm:pt>
    <dgm:pt modelId="{C422A7E5-CE79-4C76-83EA-621A992C6134}" type="sibTrans" cxnId="{784D7C0D-1CFB-4DD2-ADAD-59901D7F81CE}">
      <dgm:prSet/>
      <dgm:spPr/>
      <dgm:t>
        <a:bodyPr/>
        <a:lstStyle/>
        <a:p>
          <a:endParaRPr lang="en-US"/>
        </a:p>
      </dgm:t>
    </dgm:pt>
    <dgm:pt modelId="{9565F734-BE76-4971-95DE-5644209AA4F5}">
      <dgm:prSet/>
      <dgm:spPr/>
      <dgm:t>
        <a:bodyPr/>
        <a:lstStyle/>
        <a:p>
          <a:r>
            <a:rPr lang="en-US"/>
            <a:t>Feedback / Questions?</a:t>
          </a:r>
        </a:p>
      </dgm:t>
    </dgm:pt>
    <dgm:pt modelId="{BE7593FA-38B6-4099-A0A0-85E6E5E51B9C}" type="parTrans" cxnId="{F44B5779-FA68-4AA7-9091-8F8718AC51B9}">
      <dgm:prSet/>
      <dgm:spPr/>
      <dgm:t>
        <a:bodyPr/>
        <a:lstStyle/>
        <a:p>
          <a:endParaRPr lang="en-US"/>
        </a:p>
      </dgm:t>
    </dgm:pt>
    <dgm:pt modelId="{3185F145-A6C7-485C-AFD7-1A3A4A63F2D8}" type="sibTrans" cxnId="{F44B5779-FA68-4AA7-9091-8F8718AC51B9}">
      <dgm:prSet/>
      <dgm:spPr/>
      <dgm:t>
        <a:bodyPr/>
        <a:lstStyle/>
        <a:p>
          <a:endParaRPr lang="en-US"/>
        </a:p>
      </dgm:t>
    </dgm:pt>
    <dgm:pt modelId="{C49EA85E-9E6E-42E4-9C2A-F528E62D1C10}" type="pres">
      <dgm:prSet presAssocID="{9577EBD0-B83F-40E2-9433-00BD6BFB2C40}" presName="root" presStyleCnt="0">
        <dgm:presLayoutVars>
          <dgm:dir/>
          <dgm:resizeHandles val="exact"/>
        </dgm:presLayoutVars>
      </dgm:prSet>
      <dgm:spPr/>
    </dgm:pt>
    <dgm:pt modelId="{C8493939-700D-40B5-9006-847A8D6C6E19}" type="pres">
      <dgm:prSet presAssocID="{EE1F6715-997F-4088-AD6E-9760A7BD598C}" presName="compNode" presStyleCnt="0"/>
      <dgm:spPr/>
    </dgm:pt>
    <dgm:pt modelId="{F48CC03D-407D-49D9-85FE-79647DF81A03}" type="pres">
      <dgm:prSet presAssocID="{EE1F6715-997F-4088-AD6E-9760A7BD598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Handshake outline"/>
        </a:ext>
      </dgm:extLst>
    </dgm:pt>
    <dgm:pt modelId="{5605E74E-45C4-49C3-B9D8-BB71F3ECB9A0}" type="pres">
      <dgm:prSet presAssocID="{EE1F6715-997F-4088-AD6E-9760A7BD598C}" presName="spaceRect" presStyleCnt="0"/>
      <dgm:spPr/>
    </dgm:pt>
    <dgm:pt modelId="{0676B51E-79B1-4EC3-A3A0-C53DDD3495F2}" type="pres">
      <dgm:prSet presAssocID="{EE1F6715-997F-4088-AD6E-9760A7BD598C}" presName="textRect" presStyleLbl="revTx" presStyleIdx="0" presStyleCnt="2">
        <dgm:presLayoutVars>
          <dgm:chMax val="1"/>
          <dgm:chPref val="1"/>
        </dgm:presLayoutVars>
      </dgm:prSet>
      <dgm:spPr/>
    </dgm:pt>
    <dgm:pt modelId="{3A5593A4-A38E-4F1F-9712-B3148C2C6000}" type="pres">
      <dgm:prSet presAssocID="{C422A7E5-CE79-4C76-83EA-621A992C6134}" presName="sibTrans" presStyleCnt="0"/>
      <dgm:spPr/>
    </dgm:pt>
    <dgm:pt modelId="{4892C50B-2761-40DF-A8CF-5F49ACA7EDF1}" type="pres">
      <dgm:prSet presAssocID="{9565F734-BE76-4971-95DE-5644209AA4F5}" presName="compNode" presStyleCnt="0"/>
      <dgm:spPr/>
    </dgm:pt>
    <dgm:pt modelId="{BA474357-EB2D-470B-A3F2-E842AFE518EA}" type="pres">
      <dgm:prSet presAssocID="{9565F734-BE76-4971-95DE-5644209AA4F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ustomer Review"/>
        </a:ext>
      </dgm:extLst>
    </dgm:pt>
    <dgm:pt modelId="{2850BFDC-D5E7-4E9A-B995-CE077EBFAA07}" type="pres">
      <dgm:prSet presAssocID="{9565F734-BE76-4971-95DE-5644209AA4F5}" presName="spaceRect" presStyleCnt="0"/>
      <dgm:spPr/>
    </dgm:pt>
    <dgm:pt modelId="{0A26CD78-C166-4B3F-8B2F-784C41DD495E}" type="pres">
      <dgm:prSet presAssocID="{9565F734-BE76-4971-95DE-5644209AA4F5}" presName="textRect" presStyleLbl="revTx" presStyleIdx="1" presStyleCnt="2">
        <dgm:presLayoutVars>
          <dgm:chMax val="1"/>
          <dgm:chPref val="1"/>
        </dgm:presLayoutVars>
      </dgm:prSet>
      <dgm:spPr/>
    </dgm:pt>
  </dgm:ptLst>
  <dgm:cxnLst>
    <dgm:cxn modelId="{784D7C0D-1CFB-4DD2-ADAD-59901D7F81CE}" srcId="{9577EBD0-B83F-40E2-9433-00BD6BFB2C40}" destId="{EE1F6715-997F-4088-AD6E-9760A7BD598C}" srcOrd="0" destOrd="0" parTransId="{D29413A4-AE5B-437F-96CE-41E0FF5391D4}" sibTransId="{C422A7E5-CE79-4C76-83EA-621A992C6134}"/>
    <dgm:cxn modelId="{AEE95549-2F54-42E6-A714-56B500A548AA}" type="presOf" srcId="{EE1F6715-997F-4088-AD6E-9760A7BD598C}" destId="{0676B51E-79B1-4EC3-A3A0-C53DDD3495F2}" srcOrd="0" destOrd="0" presId="urn:microsoft.com/office/officeart/2018/2/layout/IconLabelList"/>
    <dgm:cxn modelId="{8F041956-B06D-4558-9FA0-ED7DD4C48860}" type="presOf" srcId="{9577EBD0-B83F-40E2-9433-00BD6BFB2C40}" destId="{C49EA85E-9E6E-42E4-9C2A-F528E62D1C10}" srcOrd="0" destOrd="0" presId="urn:microsoft.com/office/officeart/2018/2/layout/IconLabelList"/>
    <dgm:cxn modelId="{F44B5779-FA68-4AA7-9091-8F8718AC51B9}" srcId="{9577EBD0-B83F-40E2-9433-00BD6BFB2C40}" destId="{9565F734-BE76-4971-95DE-5644209AA4F5}" srcOrd="1" destOrd="0" parTransId="{BE7593FA-38B6-4099-A0A0-85E6E5E51B9C}" sibTransId="{3185F145-A6C7-485C-AFD7-1A3A4A63F2D8}"/>
    <dgm:cxn modelId="{965922C2-C1A8-4687-9B44-06DD54274FD7}" type="presOf" srcId="{9565F734-BE76-4971-95DE-5644209AA4F5}" destId="{0A26CD78-C166-4B3F-8B2F-784C41DD495E}" srcOrd="0" destOrd="0" presId="urn:microsoft.com/office/officeart/2018/2/layout/IconLabelList"/>
    <dgm:cxn modelId="{60A4B570-17FB-4451-9607-9432B7BA925F}" type="presParOf" srcId="{C49EA85E-9E6E-42E4-9C2A-F528E62D1C10}" destId="{C8493939-700D-40B5-9006-847A8D6C6E19}" srcOrd="0" destOrd="0" presId="urn:microsoft.com/office/officeart/2018/2/layout/IconLabelList"/>
    <dgm:cxn modelId="{3352518C-08CB-4013-897A-83F386D9C3B2}" type="presParOf" srcId="{C8493939-700D-40B5-9006-847A8D6C6E19}" destId="{F48CC03D-407D-49D9-85FE-79647DF81A03}" srcOrd="0" destOrd="0" presId="urn:microsoft.com/office/officeart/2018/2/layout/IconLabelList"/>
    <dgm:cxn modelId="{FE370991-55E5-49CF-B841-33A1E26F8028}" type="presParOf" srcId="{C8493939-700D-40B5-9006-847A8D6C6E19}" destId="{5605E74E-45C4-49C3-B9D8-BB71F3ECB9A0}" srcOrd="1" destOrd="0" presId="urn:microsoft.com/office/officeart/2018/2/layout/IconLabelList"/>
    <dgm:cxn modelId="{9C4ABD03-C8A4-44B1-87C2-CE25232535C3}" type="presParOf" srcId="{C8493939-700D-40B5-9006-847A8D6C6E19}" destId="{0676B51E-79B1-4EC3-A3A0-C53DDD3495F2}" srcOrd="2" destOrd="0" presId="urn:microsoft.com/office/officeart/2018/2/layout/IconLabelList"/>
    <dgm:cxn modelId="{64B00AFF-0255-4C9E-B3C2-6418D523A283}" type="presParOf" srcId="{C49EA85E-9E6E-42E4-9C2A-F528E62D1C10}" destId="{3A5593A4-A38E-4F1F-9712-B3148C2C6000}" srcOrd="1" destOrd="0" presId="urn:microsoft.com/office/officeart/2018/2/layout/IconLabelList"/>
    <dgm:cxn modelId="{7F46138C-43C2-4FA8-B634-FB8E222F6A90}" type="presParOf" srcId="{C49EA85E-9E6E-42E4-9C2A-F528E62D1C10}" destId="{4892C50B-2761-40DF-A8CF-5F49ACA7EDF1}" srcOrd="2" destOrd="0" presId="urn:microsoft.com/office/officeart/2018/2/layout/IconLabelList"/>
    <dgm:cxn modelId="{0A0CD6ED-627C-42A1-849A-E973C1CA3C3F}" type="presParOf" srcId="{4892C50B-2761-40DF-A8CF-5F49ACA7EDF1}" destId="{BA474357-EB2D-470B-A3F2-E842AFE518EA}" srcOrd="0" destOrd="0" presId="urn:microsoft.com/office/officeart/2018/2/layout/IconLabelList"/>
    <dgm:cxn modelId="{4EF4C796-5F8C-46A8-A29A-A03E75991D0E}" type="presParOf" srcId="{4892C50B-2761-40DF-A8CF-5F49ACA7EDF1}" destId="{2850BFDC-D5E7-4E9A-B995-CE077EBFAA07}" srcOrd="1" destOrd="0" presId="urn:microsoft.com/office/officeart/2018/2/layout/IconLabelList"/>
    <dgm:cxn modelId="{C21C4565-382F-47C3-82A3-D1F0E208DA4D}" type="presParOf" srcId="{4892C50B-2761-40DF-A8CF-5F49ACA7EDF1}" destId="{0A26CD78-C166-4B3F-8B2F-784C41DD495E}" srcOrd="2" destOrd="0" presId="urn:microsoft.com/office/officeart/2018/2/layout/IconLabel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8CC03D-407D-49D9-85FE-79647DF81A03}">
      <dsp:nvSpPr>
        <dsp:cNvPr id="0" name=""/>
        <dsp:cNvSpPr/>
      </dsp:nvSpPr>
      <dsp:spPr>
        <a:xfrm>
          <a:off x="1663498" y="63906"/>
          <a:ext cx="1341562" cy="134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676B51E-79B1-4EC3-A3A0-C53DDD3495F2}">
      <dsp:nvSpPr>
        <dsp:cNvPr id="0" name=""/>
        <dsp:cNvSpPr/>
      </dsp:nvSpPr>
      <dsp:spPr>
        <a:xfrm>
          <a:off x="843654" y="176930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Thank you!</a:t>
          </a:r>
        </a:p>
      </dsp:txBody>
      <dsp:txXfrm>
        <a:off x="843654" y="1769300"/>
        <a:ext cx="2981250" cy="720000"/>
      </dsp:txXfrm>
    </dsp:sp>
    <dsp:sp modelId="{BA474357-EB2D-470B-A3F2-E842AFE518EA}">
      <dsp:nvSpPr>
        <dsp:cNvPr id="0" name=""/>
        <dsp:cNvSpPr/>
      </dsp:nvSpPr>
      <dsp:spPr>
        <a:xfrm>
          <a:off x="5166467" y="63906"/>
          <a:ext cx="1341562" cy="134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A26CD78-C166-4B3F-8B2F-784C41DD495E}">
      <dsp:nvSpPr>
        <dsp:cNvPr id="0" name=""/>
        <dsp:cNvSpPr/>
      </dsp:nvSpPr>
      <dsp:spPr>
        <a:xfrm>
          <a:off x="4346623" y="176930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Feedback / Questions?</a:t>
          </a:r>
        </a:p>
      </dsp:txBody>
      <dsp:txXfrm>
        <a:off x="4346623" y="1769300"/>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5de5b1d8e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5de5b1d8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dirty="0"/>
          </a:p>
        </p:txBody>
      </p:sp>
    </p:spTree>
    <p:extLst>
      <p:ext uri="{BB962C8B-B14F-4D97-AF65-F5344CB8AC3E}">
        <p14:creationId xmlns:p14="http://schemas.microsoft.com/office/powerpoint/2010/main" val="2616097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a5de5b1d8e_0_4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a5de5b1d8e_0_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00" dirty="0">
              <a:solidFill>
                <a:srgbClr val="1155CC"/>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a5de5b1d8e_0_5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a5de5b1d8e_0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00" dirty="0">
              <a:solidFill>
                <a:srgbClr val="1155CC"/>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a5de5b1d8e_0_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a5de5b1d8e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00" dirty="0">
              <a:solidFill>
                <a:srgbClr val="1155CC"/>
              </a:solidFill>
              <a:latin typeface="+mn-l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5de5b1d8e_0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5de5b1d8e_0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00" dirty="0">
              <a:solidFill>
                <a:srgbClr val="1155CC"/>
              </a:solidFill>
              <a:latin typeface="+mn-l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a5de5b1d8e_0_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a5de5b1d8e_0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00" dirty="0">
              <a:solidFill>
                <a:srgbClr val="1155CC"/>
              </a:solidFill>
              <a:latin typeface="+mn-l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a5de5b1d8e_0_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a5de5b1d8e_0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00" dirty="0">
              <a:solidFill>
                <a:srgbClr val="1155CC"/>
              </a:solidFill>
              <a:latin typeface="+mn-lt"/>
            </a:endParaRPr>
          </a:p>
        </p:txBody>
      </p:sp>
    </p:spTree>
    <p:extLst>
      <p:ext uri="{BB962C8B-B14F-4D97-AF65-F5344CB8AC3E}">
        <p14:creationId xmlns:p14="http://schemas.microsoft.com/office/powerpoint/2010/main" val="192091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a5de5b1d8e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a5de5b1d8e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5930324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231253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0016653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319765547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869910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0332317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7861271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9410329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1845905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4006037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8"/>
        <p:cNvGrpSpPr/>
        <p:nvPr/>
      </p:nvGrpSpPr>
      <p:grpSpPr>
        <a:xfrm>
          <a:off x="0" y="0"/>
          <a:ext cx="0" cy="0"/>
          <a:chOff x="0" y="0"/>
          <a:chExt cx="0" cy="0"/>
        </a:xfrm>
      </p:grpSpPr>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016586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9678663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517584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5616788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5522969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11/19/2023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729611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11/19/2023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3465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11/19/2023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3082323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0661495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dirty="0"/>
              <a:t>11/19/2023</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471104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hyperlink" Target="https://www.kaggle.com/datasets/osmihelp/osmi-mental-health-in-tech-survey-2019"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2.png"/><Relationship Id="rId7" Type="http://schemas.openxmlformats.org/officeDocument/2006/relationships/diagramData" Target="../diagrams/data1.xml"/><Relationship Id="rId2" Type="http://schemas.openxmlformats.org/officeDocument/2006/relationships/notesSlide" Target="../notesSlides/notesSlide9.xml"/><Relationship Id="rId1" Type="http://schemas.openxmlformats.org/officeDocument/2006/relationships/slideLayout" Target="../slideLayouts/slideLayout19.xml"/><Relationship Id="rId6" Type="http://schemas.openxmlformats.org/officeDocument/2006/relationships/image" Target="../media/image5.png"/><Relationship Id="rId11" Type="http://schemas.microsoft.com/office/2007/relationships/diagramDrawing" Target="../diagrams/drawing1.xml"/><Relationship Id="rId5" Type="http://schemas.openxmlformats.org/officeDocument/2006/relationships/image" Target="../media/image4.png"/><Relationship Id="rId10" Type="http://schemas.openxmlformats.org/officeDocument/2006/relationships/diagramColors" Target="../diagrams/colors1.xml"/><Relationship Id="rId4" Type="http://schemas.openxmlformats.org/officeDocument/2006/relationships/image" Target="../media/image3.png"/><Relationship Id="rId9"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8"/>
        <p:cNvGrpSpPr/>
        <p:nvPr/>
      </p:nvGrpSpPr>
      <p:grpSpPr>
        <a:xfrm>
          <a:off x="0" y="0"/>
          <a:ext cx="0" cy="0"/>
          <a:chOff x="0" y="0"/>
          <a:chExt cx="0" cy="0"/>
        </a:xfrm>
      </p:grpSpPr>
      <p:sp>
        <p:nvSpPr>
          <p:cNvPr id="78" name="Rectangle 77">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9" name="Google Shape;59;p13"/>
          <p:cNvSpPr txBox="1">
            <a:spLocks noGrp="1"/>
          </p:cNvSpPr>
          <p:nvPr>
            <p:ph type="ctrTitle"/>
          </p:nvPr>
        </p:nvSpPr>
        <p:spPr>
          <a:xfrm>
            <a:off x="3654009" y="1085850"/>
            <a:ext cx="3916743" cy="2497185"/>
          </a:xfrm>
          <a:prstGeom prst="rect">
            <a:avLst/>
          </a:prstGeom>
        </p:spPr>
        <p:txBody>
          <a:bodyPr spcFirstLastPara="1" lIns="91425" tIns="91425" rIns="91425" bIns="91425" anchorCtr="0">
            <a:normAutofit/>
          </a:bodyPr>
          <a:lstStyle/>
          <a:p>
            <a:pPr marL="0" lvl="0" indent="0" rtl="0">
              <a:lnSpc>
                <a:spcPct val="90000"/>
              </a:lnSpc>
              <a:spcBef>
                <a:spcPts val="0"/>
              </a:spcBef>
              <a:spcAft>
                <a:spcPts val="0"/>
              </a:spcAft>
              <a:buNone/>
            </a:pPr>
            <a:r>
              <a:rPr lang="en-US" sz="3400" b="1">
                <a:solidFill>
                  <a:srgbClr val="EBEBEB"/>
                </a:solidFill>
              </a:rPr>
              <a:t>MENTAL HEALTH IN TECH INDUSTRY</a:t>
            </a:r>
          </a:p>
          <a:p>
            <a:pPr marL="0" lvl="0" indent="0" rtl="0">
              <a:lnSpc>
                <a:spcPct val="90000"/>
              </a:lnSpc>
              <a:spcBef>
                <a:spcPts val="0"/>
              </a:spcBef>
              <a:spcAft>
                <a:spcPts val="0"/>
              </a:spcAft>
              <a:buNone/>
            </a:pPr>
            <a:r>
              <a:rPr lang="en-US" sz="3400">
                <a:solidFill>
                  <a:srgbClr val="EBEBEB"/>
                </a:solidFill>
              </a:rPr>
              <a:t>An Exploratory Data Analysis</a:t>
            </a:r>
          </a:p>
        </p:txBody>
      </p:sp>
      <p:sp>
        <p:nvSpPr>
          <p:cNvPr id="60" name="Google Shape;60;p13"/>
          <p:cNvSpPr txBox="1">
            <a:spLocks noGrp="1"/>
          </p:cNvSpPr>
          <p:nvPr>
            <p:ph type="subTitle" idx="1"/>
          </p:nvPr>
        </p:nvSpPr>
        <p:spPr>
          <a:xfrm>
            <a:off x="3654009" y="3583035"/>
            <a:ext cx="3916744" cy="646065"/>
          </a:xfrm>
          <a:prstGeom prst="rect">
            <a:avLst/>
          </a:prstGeom>
        </p:spPr>
        <p:txBody>
          <a:bodyPr spcFirstLastPara="1" lIns="91425" tIns="91425" rIns="91425" bIns="91425" anchorCtr="0">
            <a:normAutofit/>
          </a:bodyPr>
          <a:lstStyle/>
          <a:p>
            <a:pPr marL="0" lvl="0" indent="0" rtl="0">
              <a:spcBef>
                <a:spcPts val="0"/>
              </a:spcBef>
              <a:spcAft>
                <a:spcPts val="600"/>
              </a:spcAft>
              <a:buNone/>
            </a:pPr>
            <a:r>
              <a:rPr lang="en-US">
                <a:solidFill>
                  <a:schemeClr val="tx2">
                    <a:lumMod val="40000"/>
                    <a:lumOff val="60000"/>
                  </a:schemeClr>
                </a:solidFill>
              </a:rPr>
              <a:t>Rohit Singhal</a:t>
            </a:r>
          </a:p>
          <a:p>
            <a:pPr marL="0" lvl="0" indent="0" rtl="0">
              <a:spcBef>
                <a:spcPts val="0"/>
              </a:spcBef>
              <a:spcAft>
                <a:spcPts val="600"/>
              </a:spcAft>
              <a:buNone/>
            </a:pPr>
            <a:endParaRPr lang="en-US">
              <a:solidFill>
                <a:schemeClr val="tx2">
                  <a:lumMod val="40000"/>
                  <a:lumOff val="60000"/>
                </a:schemeClr>
              </a:solidFill>
            </a:endParaRPr>
          </a:p>
        </p:txBody>
      </p:sp>
      <p:sp>
        <p:nvSpPr>
          <p:cNvPr id="80"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101769"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82" name="Freeform: Shape 81">
            <a:extLst>
              <a:ext uri="{FF2B5EF4-FFF2-40B4-BE49-F238E27FC236}">
                <a16:creationId xmlns:a16="http://schemas.microsoft.com/office/drawing/2014/main" id="{09811DF6-66E4-43D5-B564-315179653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61473" cy="5143500"/>
          </a:xfrm>
          <a:custGeom>
            <a:avLst/>
            <a:gdLst>
              <a:gd name="connsiteX0" fmla="*/ 3137249 w 4481964"/>
              <a:gd name="connsiteY0" fmla="*/ 0 h 6858000"/>
              <a:gd name="connsiteX1" fmla="*/ 4480787 w 4481964"/>
              <a:gd name="connsiteY1" fmla="*/ 0 h 6858000"/>
              <a:gd name="connsiteX2" fmla="*/ 4455742 w 4481964"/>
              <a:gd name="connsiteY2" fmla="*/ 155676 h 6858000"/>
              <a:gd name="connsiteX3" fmla="*/ 4431873 w 4481964"/>
              <a:gd name="connsiteY3" fmla="*/ 310667 h 6858000"/>
              <a:gd name="connsiteX4" fmla="*/ 4408509 w 4481964"/>
              <a:gd name="connsiteY4" fmla="*/ 466344 h 6858000"/>
              <a:gd name="connsiteX5" fmla="*/ 4388506 w 4481964"/>
              <a:gd name="connsiteY5" fmla="*/ 622706 h 6858000"/>
              <a:gd name="connsiteX6" fmla="*/ 4368335 w 4481964"/>
              <a:gd name="connsiteY6" fmla="*/ 778383 h 6858000"/>
              <a:gd name="connsiteX7" fmla="*/ 4349509 w 4481964"/>
              <a:gd name="connsiteY7" fmla="*/ 934745 h 6858000"/>
              <a:gd name="connsiteX8" fmla="*/ 4333373 w 4481964"/>
              <a:gd name="connsiteY8" fmla="*/ 1089050 h 6858000"/>
              <a:gd name="connsiteX9" fmla="*/ 4318077 w 4481964"/>
              <a:gd name="connsiteY9" fmla="*/ 1245413 h 6858000"/>
              <a:gd name="connsiteX10" fmla="*/ 4304125 w 4481964"/>
              <a:gd name="connsiteY10" fmla="*/ 1401089 h 6858000"/>
              <a:gd name="connsiteX11" fmla="*/ 4292023 w 4481964"/>
              <a:gd name="connsiteY11" fmla="*/ 1554023 h 6858000"/>
              <a:gd name="connsiteX12" fmla="*/ 4279920 w 4481964"/>
              <a:gd name="connsiteY12" fmla="*/ 1709013 h 6858000"/>
              <a:gd name="connsiteX13" fmla="*/ 4269835 w 4481964"/>
              <a:gd name="connsiteY13" fmla="*/ 1861947 h 6858000"/>
              <a:gd name="connsiteX14" fmla="*/ 4261935 w 4481964"/>
              <a:gd name="connsiteY14" fmla="*/ 2014880 h 6858000"/>
              <a:gd name="connsiteX15" fmla="*/ 4253698 w 4481964"/>
              <a:gd name="connsiteY15" fmla="*/ 2167128 h 6858000"/>
              <a:gd name="connsiteX16" fmla="*/ 4246807 w 4481964"/>
              <a:gd name="connsiteY16" fmla="*/ 2318004 h 6858000"/>
              <a:gd name="connsiteX17" fmla="*/ 4241932 w 4481964"/>
              <a:gd name="connsiteY17" fmla="*/ 2467508 h 6858000"/>
              <a:gd name="connsiteX18" fmla="*/ 4237730 w 4481964"/>
              <a:gd name="connsiteY18" fmla="*/ 2617013 h 6858000"/>
              <a:gd name="connsiteX19" fmla="*/ 4233696 w 4481964"/>
              <a:gd name="connsiteY19" fmla="*/ 2765145 h 6858000"/>
              <a:gd name="connsiteX20" fmla="*/ 4231847 w 4481964"/>
              <a:gd name="connsiteY20" fmla="*/ 2911221 h 6858000"/>
              <a:gd name="connsiteX21" fmla="*/ 4229830 w 4481964"/>
              <a:gd name="connsiteY21" fmla="*/ 3057296 h 6858000"/>
              <a:gd name="connsiteX22" fmla="*/ 4228821 w 4481964"/>
              <a:gd name="connsiteY22" fmla="*/ 3201314 h 6858000"/>
              <a:gd name="connsiteX23" fmla="*/ 4229830 w 4481964"/>
              <a:gd name="connsiteY23" fmla="*/ 3343960 h 6858000"/>
              <a:gd name="connsiteX24" fmla="*/ 4229830 w 4481964"/>
              <a:gd name="connsiteY24" fmla="*/ 3485235 h 6858000"/>
              <a:gd name="connsiteX25" fmla="*/ 4231847 w 4481964"/>
              <a:gd name="connsiteY25" fmla="*/ 3625138 h 6858000"/>
              <a:gd name="connsiteX26" fmla="*/ 4234872 w 4481964"/>
              <a:gd name="connsiteY26" fmla="*/ 3762298 h 6858000"/>
              <a:gd name="connsiteX27" fmla="*/ 4237730 w 4481964"/>
              <a:gd name="connsiteY27" fmla="*/ 3898087 h 6858000"/>
              <a:gd name="connsiteX28" fmla="*/ 4240924 w 4481964"/>
              <a:gd name="connsiteY28" fmla="*/ 4031132 h 6858000"/>
              <a:gd name="connsiteX29" fmla="*/ 4245798 w 4481964"/>
              <a:gd name="connsiteY29" fmla="*/ 4163491 h 6858000"/>
              <a:gd name="connsiteX30" fmla="*/ 4251009 w 4481964"/>
              <a:gd name="connsiteY30" fmla="*/ 4293793 h 6858000"/>
              <a:gd name="connsiteX31" fmla="*/ 4255715 w 4481964"/>
              <a:gd name="connsiteY31" fmla="*/ 4421352 h 6858000"/>
              <a:gd name="connsiteX32" fmla="*/ 4268995 w 4481964"/>
              <a:gd name="connsiteY32" fmla="*/ 4670298 h 6858000"/>
              <a:gd name="connsiteX33" fmla="*/ 4283114 w 4481964"/>
              <a:gd name="connsiteY33" fmla="*/ 4908956 h 6858000"/>
              <a:gd name="connsiteX34" fmla="*/ 4297906 w 4481964"/>
              <a:gd name="connsiteY34" fmla="*/ 5138013 h 6858000"/>
              <a:gd name="connsiteX35" fmla="*/ 4314211 w 4481964"/>
              <a:gd name="connsiteY35" fmla="*/ 5354726 h 6858000"/>
              <a:gd name="connsiteX36" fmla="*/ 4331188 w 4481964"/>
              <a:gd name="connsiteY36" fmla="*/ 5561838 h 6858000"/>
              <a:gd name="connsiteX37" fmla="*/ 4349509 w 4481964"/>
              <a:gd name="connsiteY37" fmla="*/ 5753862 h 6858000"/>
              <a:gd name="connsiteX38" fmla="*/ 4367495 w 4481964"/>
              <a:gd name="connsiteY38" fmla="*/ 5934227 h 6858000"/>
              <a:gd name="connsiteX39" fmla="*/ 4385480 w 4481964"/>
              <a:gd name="connsiteY39" fmla="*/ 6100191 h 6858000"/>
              <a:gd name="connsiteX40" fmla="*/ 4402457 w 4481964"/>
              <a:gd name="connsiteY40" fmla="*/ 6252438 h 6858000"/>
              <a:gd name="connsiteX41" fmla="*/ 4418594 w 4481964"/>
              <a:gd name="connsiteY41" fmla="*/ 6387541 h 6858000"/>
              <a:gd name="connsiteX42" fmla="*/ 4433890 w 4481964"/>
              <a:gd name="connsiteY42" fmla="*/ 6509613 h 6858000"/>
              <a:gd name="connsiteX43" fmla="*/ 4446665 w 4481964"/>
              <a:gd name="connsiteY43" fmla="*/ 6612483 h 6858000"/>
              <a:gd name="connsiteX44" fmla="*/ 4458767 w 4481964"/>
              <a:gd name="connsiteY44" fmla="*/ 6698894 h 6858000"/>
              <a:gd name="connsiteX45" fmla="*/ 4476081 w 4481964"/>
              <a:gd name="connsiteY45" fmla="*/ 6817538 h 6858000"/>
              <a:gd name="connsiteX46" fmla="*/ 4481964 w 4481964"/>
              <a:gd name="connsiteY46" fmla="*/ 6858000 h 6858000"/>
              <a:gd name="connsiteX47" fmla="*/ 3577807 w 4481964"/>
              <a:gd name="connsiteY47" fmla="*/ 6858000 h 6858000"/>
              <a:gd name="connsiteX48" fmla="*/ 3577807 w 4481964"/>
              <a:gd name="connsiteY48" fmla="*/ 6858000 h 6858000"/>
              <a:gd name="connsiteX49" fmla="*/ 0 w 4481964"/>
              <a:gd name="connsiteY49" fmla="*/ 6858000 h 6858000"/>
              <a:gd name="connsiteX50" fmla="*/ 0 w 4481964"/>
              <a:gd name="connsiteY50" fmla="*/ 0 h 6858000"/>
              <a:gd name="connsiteX51" fmla="*/ 3137249 w 448196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481964" h="6858000">
                <a:moveTo>
                  <a:pt x="3137249" y="0"/>
                </a:move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3577807" y="6858000"/>
                </a:lnTo>
                <a:lnTo>
                  <a:pt x="0" y="6858000"/>
                </a:lnTo>
                <a:lnTo>
                  <a:pt x="0" y="0"/>
                </a:lnTo>
                <a:lnTo>
                  <a:pt x="313724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Rectangle 83">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75" name="Graphic 74" descr="Head with Gears">
            <a:extLst>
              <a:ext uri="{FF2B5EF4-FFF2-40B4-BE49-F238E27FC236}">
                <a16:creationId xmlns:a16="http://schemas.microsoft.com/office/drawing/2014/main" id="{E568278B-7B27-9E1F-2FAF-F86A363904B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5430" y="1556161"/>
            <a:ext cx="2202627" cy="2202627"/>
          </a:xfrm>
          <a:prstGeom prst="rect">
            <a:avLst/>
          </a:prstGeom>
          <a:effectLst/>
        </p:spPr>
      </p:pic>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Shape 72"/>
        <p:cNvGrpSpPr/>
        <p:nvPr/>
      </p:nvGrpSpPr>
      <p:grpSpPr>
        <a:xfrm>
          <a:off x="0" y="0"/>
          <a:ext cx="0" cy="0"/>
          <a:chOff x="0" y="0"/>
          <a:chExt cx="0" cy="0"/>
        </a:xfrm>
      </p:grpSpPr>
      <p:pic>
        <p:nvPicPr>
          <p:cNvPr id="117" name="Picture 116">
            <a:extLst>
              <a:ext uri="{FF2B5EF4-FFF2-40B4-BE49-F238E27FC236}">
                <a16:creationId xmlns:a16="http://schemas.microsoft.com/office/drawing/2014/main" id="{3CC8D252-8044-458D-A776-6A5833FEFD2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18" name="Picture 117">
            <a:extLst>
              <a:ext uri="{FF2B5EF4-FFF2-40B4-BE49-F238E27FC236}">
                <a16:creationId xmlns:a16="http://schemas.microsoft.com/office/drawing/2014/main" id="{E884AA69-7728-499C-8FA7-A3FCA738EB7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19" name="Oval 118">
            <a:extLst>
              <a:ext uri="{FF2B5EF4-FFF2-40B4-BE49-F238E27FC236}">
                <a16:creationId xmlns:a16="http://schemas.microsoft.com/office/drawing/2014/main" id="{79760FB8-CC91-426C-9EF3-A58786866B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20" name="Picture 119">
            <a:extLst>
              <a:ext uri="{FF2B5EF4-FFF2-40B4-BE49-F238E27FC236}">
                <a16:creationId xmlns:a16="http://schemas.microsoft.com/office/drawing/2014/main" id="{CE274F2C-FBD9-4A60-B6A0-FB7532F599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21" name="Picture 120">
            <a:extLst>
              <a:ext uri="{FF2B5EF4-FFF2-40B4-BE49-F238E27FC236}">
                <a16:creationId xmlns:a16="http://schemas.microsoft.com/office/drawing/2014/main" id="{D543DFE3-F007-48D9-A223-F7351802D47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22" name="Rectangle 121">
            <a:extLst>
              <a:ext uri="{FF2B5EF4-FFF2-40B4-BE49-F238E27FC236}">
                <a16:creationId xmlns:a16="http://schemas.microsoft.com/office/drawing/2014/main" id="{09E7EBD1-9868-4F2F-B4FF-A89B93CFB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23" name="Rectangle 122">
            <a:extLst>
              <a:ext uri="{FF2B5EF4-FFF2-40B4-BE49-F238E27FC236}">
                <a16:creationId xmlns:a16="http://schemas.microsoft.com/office/drawing/2014/main" id="{552CF15B-B62D-425C-826D-EDECC5BA3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C3299DF8-AE9C-4FAD-9FFA-8EF6DD8EC6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599" y="482601"/>
            <a:ext cx="8178800" cy="41782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E988BDCF-FA66-4854-A037-4AC6C70E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F54F5317-715A-4856-908F-8B232EB6D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5" name="Group 4">
            <a:extLst>
              <a:ext uri="{FF2B5EF4-FFF2-40B4-BE49-F238E27FC236}">
                <a16:creationId xmlns:a16="http://schemas.microsoft.com/office/drawing/2014/main" id="{FF67A779-8529-67A9-2E59-B5D980D19128}"/>
              </a:ext>
            </a:extLst>
          </p:cNvPr>
          <p:cNvGrpSpPr/>
          <p:nvPr/>
        </p:nvGrpSpPr>
        <p:grpSpPr>
          <a:xfrm>
            <a:off x="4045306" y="657657"/>
            <a:ext cx="4263037" cy="3647965"/>
            <a:chOff x="4045306" y="657657"/>
            <a:chExt cx="4263037" cy="3647965"/>
          </a:xfrm>
        </p:grpSpPr>
        <p:pic>
          <p:nvPicPr>
            <p:cNvPr id="74" name="Google Shape;74;p15"/>
            <p:cNvPicPr preferRelativeResize="0"/>
            <p:nvPr/>
          </p:nvPicPr>
          <p:blipFill>
            <a:blip r:embed="rId8"/>
            <a:stretch/>
          </p:blipFill>
          <p:spPr>
            <a:xfrm>
              <a:off x="4965372" y="1667754"/>
              <a:ext cx="2402106" cy="1511890"/>
            </a:xfrm>
            <a:prstGeom prst="rect">
              <a:avLst/>
            </a:prstGeom>
            <a:noFill/>
          </p:spPr>
        </p:pic>
        <p:grpSp>
          <p:nvGrpSpPr>
            <p:cNvPr id="75" name="Google Shape;75;p15"/>
            <p:cNvGrpSpPr/>
            <p:nvPr/>
          </p:nvGrpSpPr>
          <p:grpSpPr>
            <a:xfrm>
              <a:off x="4045306" y="657657"/>
              <a:ext cx="4263037" cy="3647965"/>
              <a:chOff x="2026330" y="557659"/>
              <a:chExt cx="5497407" cy="4249690"/>
            </a:xfrm>
          </p:grpSpPr>
          <p:grpSp>
            <p:nvGrpSpPr>
              <p:cNvPr id="76" name="Google Shape;76;p15"/>
              <p:cNvGrpSpPr/>
              <p:nvPr/>
            </p:nvGrpSpPr>
            <p:grpSpPr>
              <a:xfrm>
                <a:off x="2596898" y="698151"/>
                <a:ext cx="4206822" cy="3848342"/>
                <a:chOff x="2820225" y="891450"/>
                <a:chExt cx="3175200" cy="3175200"/>
              </a:xfrm>
            </p:grpSpPr>
            <p:sp>
              <p:nvSpPr>
                <p:cNvPr id="77" name="Google Shape;77;p15"/>
                <p:cNvSpPr/>
                <p:nvPr/>
              </p:nvSpPr>
              <p:spPr>
                <a:xfrm rot="10800000">
                  <a:off x="2820225" y="891450"/>
                  <a:ext cx="3175200" cy="3175200"/>
                </a:xfrm>
                <a:prstGeom prst="blockArc">
                  <a:avLst>
                    <a:gd name="adj1" fmla="val 5399801"/>
                    <a:gd name="adj2" fmla="val 3012680"/>
                    <a:gd name="adj3" fmla="val 6939"/>
                  </a:avLst>
                </a:prstGeom>
                <a:solidFill>
                  <a:srgbClr val="83E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15"/>
                <p:cNvSpPr/>
                <p:nvPr/>
              </p:nvSpPr>
              <p:spPr>
                <a:xfrm rot="10800000">
                  <a:off x="3175023" y="1179900"/>
                  <a:ext cx="450600" cy="450600"/>
                </a:xfrm>
                <a:prstGeom prst="rtTriangle">
                  <a:avLst/>
                </a:prstGeom>
                <a:solidFill>
                  <a:srgbClr val="83E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 name="Google Shape;79;p15"/>
              <p:cNvGrpSpPr/>
              <p:nvPr/>
            </p:nvGrpSpPr>
            <p:grpSpPr>
              <a:xfrm>
                <a:off x="3892452" y="557659"/>
                <a:ext cx="1765164" cy="1108616"/>
                <a:chOff x="3798075" y="775532"/>
                <a:chExt cx="1332300" cy="914700"/>
              </a:xfrm>
            </p:grpSpPr>
            <p:sp>
              <p:nvSpPr>
                <p:cNvPr id="80" name="Google Shape;80;p15"/>
                <p:cNvSpPr/>
                <p:nvPr/>
              </p:nvSpPr>
              <p:spPr>
                <a:xfrm>
                  <a:off x="3798075" y="1060532"/>
                  <a:ext cx="1332300" cy="629700"/>
                </a:xfrm>
                <a:prstGeom prst="rect">
                  <a:avLst/>
                </a:prstGeom>
                <a:solidFill>
                  <a:srgbClr val="1B786E"/>
                </a:solidFill>
                <a:ln>
                  <a:noFill/>
                </a:ln>
              </p:spPr>
              <p:txBody>
                <a:bodyPr spcFirstLastPara="1" wrap="square" lIns="91425" tIns="91425" rIns="91425" bIns="91425" anchor="t" anchorCtr="0">
                  <a:noAutofit/>
                </a:bodyPr>
                <a:lstStyle/>
                <a:p>
                  <a:pPr defTabSz="228600">
                    <a:spcAft>
                      <a:spcPts val="600"/>
                    </a:spcAft>
                  </a:pPr>
                  <a:r>
                    <a:rPr lang="en" sz="700" kern="1200" dirty="0">
                      <a:latin typeface="Roboto"/>
                      <a:ea typeface="Roboto"/>
                      <a:cs typeface="Roboto"/>
                      <a:sym typeface="Roboto"/>
                    </a:rPr>
                    <a:t>Do employees feel that the tech industry supports mental health and wellbeing?</a:t>
                  </a:r>
                  <a:endParaRPr sz="1100" dirty="0"/>
                </a:p>
              </p:txBody>
            </p:sp>
            <p:sp>
              <p:nvSpPr>
                <p:cNvPr id="81" name="Google Shape;81;p15"/>
                <p:cNvSpPr/>
                <p:nvPr/>
              </p:nvSpPr>
              <p:spPr>
                <a:xfrm>
                  <a:off x="3798075" y="775532"/>
                  <a:ext cx="1332300" cy="285000"/>
                </a:xfrm>
                <a:prstGeom prst="round1Rect">
                  <a:avLst>
                    <a:gd name="adj" fmla="val 50000"/>
                  </a:avLst>
                </a:prstGeom>
                <a:solidFill>
                  <a:srgbClr val="155B54"/>
                </a:solidFill>
                <a:ln>
                  <a:noFill/>
                </a:ln>
              </p:spPr>
              <p:txBody>
                <a:bodyPr spcFirstLastPara="1" wrap="square" lIns="91425" tIns="91425" rIns="91425" bIns="91425" anchor="ctr" anchorCtr="0">
                  <a:noAutofit/>
                </a:bodyPr>
                <a:lstStyle/>
                <a:p>
                  <a:pPr defTabSz="228600">
                    <a:spcAft>
                      <a:spcPts val="600"/>
                    </a:spcAft>
                  </a:pPr>
                  <a:r>
                    <a:rPr lang="en" sz="600" b="1" kern="1200">
                      <a:latin typeface="Roboto"/>
                      <a:ea typeface="Roboto"/>
                      <a:cs typeface="Roboto"/>
                      <a:sym typeface="Roboto"/>
                    </a:rPr>
                    <a:t>1. SUPPORT IN TECH</a:t>
                  </a:r>
                  <a:endParaRPr sz="1000" b="1"/>
                </a:p>
              </p:txBody>
            </p:sp>
          </p:grpSp>
          <p:grpSp>
            <p:nvGrpSpPr>
              <p:cNvPr id="82" name="Google Shape;82;p15"/>
              <p:cNvGrpSpPr/>
              <p:nvPr/>
            </p:nvGrpSpPr>
            <p:grpSpPr>
              <a:xfrm>
                <a:off x="2026330" y="2128345"/>
                <a:ext cx="1765164" cy="1108616"/>
                <a:chOff x="2389575" y="2071477"/>
                <a:chExt cx="1332300" cy="914700"/>
              </a:xfrm>
            </p:grpSpPr>
            <p:sp>
              <p:nvSpPr>
                <p:cNvPr id="83" name="Google Shape;83;p15"/>
                <p:cNvSpPr/>
                <p:nvPr/>
              </p:nvSpPr>
              <p:spPr>
                <a:xfrm>
                  <a:off x="2389575" y="2356477"/>
                  <a:ext cx="1332300" cy="629700"/>
                </a:xfrm>
                <a:prstGeom prst="rect">
                  <a:avLst/>
                </a:prstGeom>
                <a:solidFill>
                  <a:srgbClr val="1B786E"/>
                </a:solidFill>
                <a:ln>
                  <a:noFill/>
                </a:ln>
              </p:spPr>
              <p:txBody>
                <a:bodyPr spcFirstLastPara="1" wrap="square" lIns="91425" tIns="91425" rIns="91425" bIns="91425" anchor="t" anchorCtr="0">
                  <a:noAutofit/>
                </a:bodyPr>
                <a:lstStyle/>
                <a:p>
                  <a:pPr defTabSz="228600">
                    <a:spcAft>
                      <a:spcPts val="600"/>
                    </a:spcAft>
                  </a:pPr>
                  <a:r>
                    <a:rPr lang="en" sz="700" kern="1200" dirty="0">
                      <a:latin typeface="Roboto"/>
                      <a:ea typeface="Roboto"/>
                      <a:cs typeface="Roboto"/>
                      <a:sym typeface="Roboto"/>
                    </a:rPr>
                    <a:t>Are the leave policies favourable to those undergoing mental health issues?</a:t>
                  </a:r>
                  <a:endParaRPr sz="1100" dirty="0"/>
                </a:p>
              </p:txBody>
            </p:sp>
            <p:sp>
              <p:nvSpPr>
                <p:cNvPr id="84" name="Google Shape;84;p15"/>
                <p:cNvSpPr/>
                <p:nvPr/>
              </p:nvSpPr>
              <p:spPr>
                <a:xfrm>
                  <a:off x="2389575" y="2071477"/>
                  <a:ext cx="1332300" cy="285000"/>
                </a:xfrm>
                <a:prstGeom prst="round1Rect">
                  <a:avLst>
                    <a:gd name="adj" fmla="val 50000"/>
                  </a:avLst>
                </a:prstGeom>
                <a:solidFill>
                  <a:srgbClr val="155B54"/>
                </a:solidFill>
                <a:ln>
                  <a:noFill/>
                </a:ln>
              </p:spPr>
              <p:txBody>
                <a:bodyPr spcFirstLastPara="1" wrap="square" lIns="91425" tIns="91425" rIns="91425" bIns="91425" anchor="ctr" anchorCtr="0">
                  <a:noAutofit/>
                </a:bodyPr>
                <a:lstStyle/>
                <a:p>
                  <a:pPr defTabSz="228600">
                    <a:spcAft>
                      <a:spcPts val="600"/>
                    </a:spcAft>
                  </a:pPr>
                  <a:r>
                    <a:rPr lang="en" sz="600" b="1" kern="1200">
                      <a:latin typeface="Roboto"/>
                      <a:ea typeface="Roboto"/>
                      <a:cs typeface="Roboto"/>
                      <a:sym typeface="Roboto"/>
                    </a:rPr>
                    <a:t>5. LEAVE POLICY</a:t>
                  </a:r>
                  <a:endParaRPr sz="1000" b="1"/>
                </a:p>
              </p:txBody>
            </p:sp>
          </p:grpSp>
          <p:grpSp>
            <p:nvGrpSpPr>
              <p:cNvPr id="85" name="Google Shape;85;p15"/>
              <p:cNvGrpSpPr/>
              <p:nvPr/>
            </p:nvGrpSpPr>
            <p:grpSpPr>
              <a:xfrm>
                <a:off x="5128584" y="3699036"/>
                <a:ext cx="1765164" cy="1108313"/>
                <a:chOff x="4731075" y="3367427"/>
                <a:chExt cx="1332300" cy="914450"/>
              </a:xfrm>
            </p:grpSpPr>
            <p:sp>
              <p:nvSpPr>
                <p:cNvPr id="86" name="Google Shape;86;p15"/>
                <p:cNvSpPr/>
                <p:nvPr/>
              </p:nvSpPr>
              <p:spPr>
                <a:xfrm>
                  <a:off x="4731075" y="3652177"/>
                  <a:ext cx="1332300" cy="629700"/>
                </a:xfrm>
                <a:prstGeom prst="rect">
                  <a:avLst/>
                </a:prstGeom>
                <a:solidFill>
                  <a:srgbClr val="1B786E"/>
                </a:solidFill>
                <a:ln>
                  <a:noFill/>
                </a:ln>
              </p:spPr>
              <p:txBody>
                <a:bodyPr spcFirstLastPara="1" wrap="square" lIns="91425" tIns="91425" rIns="91425" bIns="91425" anchor="t" anchorCtr="0">
                  <a:noAutofit/>
                </a:bodyPr>
                <a:lstStyle/>
                <a:p>
                  <a:pPr defTabSz="228600">
                    <a:spcAft>
                      <a:spcPts val="600"/>
                    </a:spcAft>
                  </a:pPr>
                  <a:r>
                    <a:rPr lang="en" sz="700" kern="1200">
                      <a:latin typeface="Roboto"/>
                      <a:ea typeface="Roboto"/>
                      <a:cs typeface="Roboto"/>
                      <a:sym typeface="Roboto"/>
                    </a:rPr>
                    <a:t>What are healthcare benefits, awareness initiatives and help resources available to employees at workplaces? </a:t>
                  </a:r>
                  <a:endParaRPr sz="1100"/>
                </a:p>
              </p:txBody>
            </p:sp>
            <p:sp>
              <p:nvSpPr>
                <p:cNvPr id="87" name="Google Shape;87;p15"/>
                <p:cNvSpPr/>
                <p:nvPr/>
              </p:nvSpPr>
              <p:spPr>
                <a:xfrm>
                  <a:off x="4731075" y="3367427"/>
                  <a:ext cx="1332300" cy="285000"/>
                </a:xfrm>
                <a:prstGeom prst="round1Rect">
                  <a:avLst>
                    <a:gd name="adj" fmla="val 50000"/>
                  </a:avLst>
                </a:prstGeom>
                <a:solidFill>
                  <a:srgbClr val="155B54"/>
                </a:solidFill>
                <a:ln>
                  <a:noFill/>
                </a:ln>
              </p:spPr>
              <p:txBody>
                <a:bodyPr spcFirstLastPara="1" wrap="square" lIns="91425" tIns="91425" rIns="91425" bIns="91425" anchor="ctr" anchorCtr="0">
                  <a:noAutofit/>
                </a:bodyPr>
                <a:lstStyle/>
                <a:p>
                  <a:pPr defTabSz="228600">
                    <a:spcAft>
                      <a:spcPts val="600"/>
                    </a:spcAft>
                  </a:pPr>
                  <a:r>
                    <a:rPr lang="en" sz="600" b="1" kern="1200">
                      <a:latin typeface="Roboto"/>
                      <a:ea typeface="Roboto"/>
                      <a:cs typeface="Roboto"/>
                      <a:sym typeface="Roboto"/>
                    </a:rPr>
                    <a:t>3. HEALTHCARE &amp; HELP</a:t>
                  </a:r>
                  <a:endParaRPr sz="1000" b="1"/>
                </a:p>
              </p:txBody>
            </p:sp>
          </p:grpSp>
          <p:grpSp>
            <p:nvGrpSpPr>
              <p:cNvPr id="88" name="Google Shape;88;p15"/>
              <p:cNvGrpSpPr/>
              <p:nvPr/>
            </p:nvGrpSpPr>
            <p:grpSpPr>
              <a:xfrm>
                <a:off x="2482891" y="3698733"/>
                <a:ext cx="1765164" cy="1108616"/>
                <a:chOff x="2734175" y="3367177"/>
                <a:chExt cx="1332300" cy="914700"/>
              </a:xfrm>
            </p:grpSpPr>
            <p:sp>
              <p:nvSpPr>
                <p:cNvPr id="89" name="Google Shape;89;p15"/>
                <p:cNvSpPr/>
                <p:nvPr/>
              </p:nvSpPr>
              <p:spPr>
                <a:xfrm>
                  <a:off x="2734175" y="3652177"/>
                  <a:ext cx="1332300" cy="629700"/>
                </a:xfrm>
                <a:prstGeom prst="rect">
                  <a:avLst/>
                </a:prstGeom>
                <a:solidFill>
                  <a:srgbClr val="1B786E"/>
                </a:solidFill>
                <a:ln>
                  <a:noFill/>
                </a:ln>
              </p:spPr>
              <p:txBody>
                <a:bodyPr spcFirstLastPara="1" wrap="square" lIns="91425" tIns="91425" rIns="91425" bIns="91425" anchor="t" anchorCtr="0">
                  <a:noAutofit/>
                </a:bodyPr>
                <a:lstStyle/>
                <a:p>
                  <a:pPr defTabSz="228600">
                    <a:spcAft>
                      <a:spcPts val="600"/>
                    </a:spcAft>
                  </a:pPr>
                  <a:r>
                    <a:rPr lang="en" sz="700" kern="1200">
                      <a:latin typeface="Roboto"/>
                      <a:ea typeface="Roboto"/>
                      <a:cs typeface="Roboto"/>
                      <a:sym typeface="Roboto"/>
                    </a:rPr>
                    <a:t>Do employers give the same amount of importance to mental health and physical health issues?</a:t>
                  </a:r>
                  <a:endParaRPr sz="1100"/>
                </a:p>
              </p:txBody>
            </p:sp>
            <p:sp>
              <p:nvSpPr>
                <p:cNvPr id="90" name="Google Shape;90;p15"/>
                <p:cNvSpPr/>
                <p:nvPr/>
              </p:nvSpPr>
              <p:spPr>
                <a:xfrm>
                  <a:off x="2734175" y="3367177"/>
                  <a:ext cx="1332300" cy="285000"/>
                </a:xfrm>
                <a:prstGeom prst="round1Rect">
                  <a:avLst>
                    <a:gd name="adj" fmla="val 50000"/>
                  </a:avLst>
                </a:prstGeom>
                <a:solidFill>
                  <a:srgbClr val="155B54"/>
                </a:solidFill>
                <a:ln>
                  <a:noFill/>
                </a:ln>
              </p:spPr>
              <p:txBody>
                <a:bodyPr spcFirstLastPara="1" wrap="square" lIns="91425" tIns="91425" rIns="91425" bIns="91425" anchor="ctr" anchorCtr="0">
                  <a:noAutofit/>
                </a:bodyPr>
                <a:lstStyle/>
                <a:p>
                  <a:pPr defTabSz="228600">
                    <a:spcAft>
                      <a:spcPts val="600"/>
                    </a:spcAft>
                  </a:pPr>
                  <a:r>
                    <a:rPr lang="en" sz="600" b="1" kern="1200" dirty="0">
                      <a:latin typeface="Roboto"/>
                      <a:ea typeface="Roboto"/>
                      <a:cs typeface="Roboto"/>
                      <a:sym typeface="Roboto"/>
                    </a:rPr>
                    <a:t>4. MENTAL VS. PHYSICAL HEALTH</a:t>
                  </a:r>
                  <a:endParaRPr sz="1000" b="1" dirty="0"/>
                </a:p>
              </p:txBody>
            </p:sp>
          </p:grpSp>
          <p:grpSp>
            <p:nvGrpSpPr>
              <p:cNvPr id="91" name="Google Shape;91;p15"/>
              <p:cNvGrpSpPr/>
              <p:nvPr/>
            </p:nvGrpSpPr>
            <p:grpSpPr>
              <a:xfrm>
                <a:off x="5758573" y="2128345"/>
                <a:ext cx="1765164" cy="1108616"/>
                <a:chOff x="5206575" y="2071477"/>
                <a:chExt cx="1332300" cy="914700"/>
              </a:xfrm>
            </p:grpSpPr>
            <p:sp>
              <p:nvSpPr>
                <p:cNvPr id="92" name="Google Shape;92;p15"/>
                <p:cNvSpPr/>
                <p:nvPr/>
              </p:nvSpPr>
              <p:spPr>
                <a:xfrm>
                  <a:off x="5206575" y="2356477"/>
                  <a:ext cx="1332300" cy="629700"/>
                </a:xfrm>
                <a:prstGeom prst="rect">
                  <a:avLst/>
                </a:prstGeom>
                <a:solidFill>
                  <a:srgbClr val="1B786E"/>
                </a:solidFill>
                <a:ln>
                  <a:noFill/>
                </a:ln>
              </p:spPr>
              <p:txBody>
                <a:bodyPr spcFirstLastPara="1" wrap="square" lIns="91425" tIns="91425" rIns="91425" bIns="91425" anchor="t" anchorCtr="0">
                  <a:noAutofit/>
                </a:bodyPr>
                <a:lstStyle/>
                <a:p>
                  <a:pPr defTabSz="228600">
                    <a:spcAft>
                      <a:spcPts val="600"/>
                    </a:spcAft>
                  </a:pPr>
                  <a:r>
                    <a:rPr lang="en" sz="700" kern="1200" dirty="0">
                      <a:latin typeface="Roboto"/>
                      <a:ea typeface="Roboto"/>
                      <a:cs typeface="Roboto"/>
                      <a:sym typeface="Roboto"/>
                    </a:rPr>
                    <a:t>How many respondents have experienced mental health problems or are currently being diagnosed?</a:t>
                  </a:r>
                  <a:endParaRPr sz="1100" dirty="0"/>
                </a:p>
              </p:txBody>
            </p:sp>
            <p:sp>
              <p:nvSpPr>
                <p:cNvPr id="93" name="Google Shape;93;p15"/>
                <p:cNvSpPr/>
                <p:nvPr/>
              </p:nvSpPr>
              <p:spPr>
                <a:xfrm>
                  <a:off x="5206575" y="2071477"/>
                  <a:ext cx="1332300" cy="285000"/>
                </a:xfrm>
                <a:prstGeom prst="round1Rect">
                  <a:avLst>
                    <a:gd name="adj" fmla="val 50000"/>
                  </a:avLst>
                </a:prstGeom>
                <a:solidFill>
                  <a:srgbClr val="155B54"/>
                </a:solidFill>
                <a:ln>
                  <a:noFill/>
                </a:ln>
              </p:spPr>
              <p:txBody>
                <a:bodyPr spcFirstLastPara="1" wrap="square" lIns="91425" tIns="91425" rIns="91425" bIns="91425" anchor="ctr" anchorCtr="0">
                  <a:noAutofit/>
                </a:bodyPr>
                <a:lstStyle/>
                <a:p>
                  <a:pPr defTabSz="228600">
                    <a:spcAft>
                      <a:spcPts val="600"/>
                    </a:spcAft>
                  </a:pPr>
                  <a:r>
                    <a:rPr lang="en" sz="600" b="1" kern="1200">
                      <a:latin typeface="Roboto"/>
                      <a:ea typeface="Roboto"/>
                      <a:cs typeface="Roboto"/>
                      <a:sym typeface="Roboto"/>
                    </a:rPr>
                    <a:t>2. EXPERIENCING ISSUES</a:t>
                  </a:r>
                  <a:endParaRPr sz="1000" b="1"/>
                </a:p>
              </p:txBody>
            </p:sp>
          </p:grpSp>
        </p:grpSp>
      </p:grpSp>
      <p:sp>
        <p:nvSpPr>
          <p:cNvPr id="2" name="TextBox 1">
            <a:extLst>
              <a:ext uri="{FF2B5EF4-FFF2-40B4-BE49-F238E27FC236}">
                <a16:creationId xmlns:a16="http://schemas.microsoft.com/office/drawing/2014/main" id="{C9F09A2C-8C51-C1A7-AF20-18831126BFEA}"/>
              </a:ext>
            </a:extLst>
          </p:cNvPr>
          <p:cNvSpPr txBox="1"/>
          <p:nvPr/>
        </p:nvSpPr>
        <p:spPr>
          <a:xfrm>
            <a:off x="229483" y="0"/>
            <a:ext cx="3260772" cy="369332"/>
          </a:xfrm>
          <a:prstGeom prst="rect">
            <a:avLst/>
          </a:prstGeom>
          <a:noFill/>
        </p:spPr>
        <p:txBody>
          <a:bodyPr wrap="square" rtlCol="0">
            <a:spAutoFit/>
          </a:bodyPr>
          <a:lstStyle/>
          <a:p>
            <a:r>
              <a:rPr lang="en-US" dirty="0"/>
              <a:t> Research Questions</a:t>
            </a:r>
          </a:p>
        </p:txBody>
      </p:sp>
      <p:sp>
        <p:nvSpPr>
          <p:cNvPr id="3" name="TextBox 2">
            <a:extLst>
              <a:ext uri="{FF2B5EF4-FFF2-40B4-BE49-F238E27FC236}">
                <a16:creationId xmlns:a16="http://schemas.microsoft.com/office/drawing/2014/main" id="{3489824A-5ADC-0511-8FAD-619948F3C21B}"/>
              </a:ext>
            </a:extLst>
          </p:cNvPr>
          <p:cNvSpPr txBox="1"/>
          <p:nvPr/>
        </p:nvSpPr>
        <p:spPr>
          <a:xfrm>
            <a:off x="627410" y="657657"/>
            <a:ext cx="3497953" cy="584775"/>
          </a:xfrm>
          <a:prstGeom prst="rect">
            <a:avLst/>
          </a:prstGeom>
          <a:noFill/>
        </p:spPr>
        <p:txBody>
          <a:bodyPr wrap="square" rtlCol="0">
            <a:spAutoFit/>
          </a:bodyPr>
          <a:lstStyle/>
          <a:p>
            <a:r>
              <a:rPr lang="en-US" sz="800" b="1" dirty="0">
                <a:solidFill>
                  <a:schemeClr val="bg1"/>
                </a:solidFill>
              </a:rPr>
              <a:t>Data Source:</a:t>
            </a:r>
          </a:p>
          <a:p>
            <a:r>
              <a:rPr lang="en-US" sz="800" dirty="0">
                <a:solidFill>
                  <a:schemeClr val="bg1"/>
                </a:solidFill>
              </a:rPr>
              <a:t>OSMI 2019 Mental Health in Tech Survey</a:t>
            </a:r>
          </a:p>
          <a:p>
            <a:r>
              <a:rPr lang="en-US" sz="800" dirty="0">
                <a:solidFill>
                  <a:srgbClr val="0070C0"/>
                </a:solidFill>
                <a:hlinkClick r:id="rId9">
                  <a:extLst>
                    <a:ext uri="{A12FA001-AC4F-418D-AE19-62706E023703}">
                      <ahyp:hlinkClr xmlns:ahyp="http://schemas.microsoft.com/office/drawing/2018/hyperlinkcolor" val="tx"/>
                    </a:ext>
                  </a:extLst>
                </a:hlinkClick>
              </a:rPr>
              <a:t>https://www.kaggle.com/datasets/osmihelp/osmi-mental-health-in-tech-survey-2019</a:t>
            </a:r>
            <a:endParaRPr lang="en-US" sz="800" dirty="0">
              <a:solidFill>
                <a:srgbClr val="0070C0"/>
              </a:solidFill>
            </a:endParaRPr>
          </a:p>
        </p:txBody>
      </p:sp>
    </p:spTree>
    <p:extLst>
      <p:ext uri="{BB962C8B-B14F-4D97-AF65-F5344CB8AC3E}">
        <p14:creationId xmlns:p14="http://schemas.microsoft.com/office/powerpoint/2010/main" val="3392314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8"/>
        <p:cNvGrpSpPr/>
        <p:nvPr/>
      </p:nvGrpSpPr>
      <p:grpSpPr>
        <a:xfrm>
          <a:off x="0" y="0"/>
          <a:ext cx="0" cy="0"/>
          <a:chOff x="0" y="0"/>
          <a:chExt cx="0" cy="0"/>
        </a:xfrm>
      </p:grpSpPr>
      <p:pic>
        <p:nvPicPr>
          <p:cNvPr id="105" name="Picture 10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07" name="Picture 10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09" name="Oval 10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11" name="Picture 11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13" name="Picture 11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15" name="Rectangle 11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7" name="Rectangle 116">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1"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99" name="Google Shape;99;p16"/>
          <p:cNvSpPr txBox="1">
            <a:spLocks noGrp="1"/>
          </p:cNvSpPr>
          <p:nvPr>
            <p:ph type="title"/>
          </p:nvPr>
        </p:nvSpPr>
        <p:spPr>
          <a:xfrm>
            <a:off x="486697" y="471950"/>
            <a:ext cx="6939116" cy="762490"/>
          </a:xfrm>
          <a:prstGeom prst="rect">
            <a:avLst/>
          </a:prstGeom>
        </p:spPr>
        <p:txBody>
          <a:bodyPr spcFirstLastPara="1" vert="horz" lIns="91440" tIns="45720" rIns="91440" bIns="45720" rtlCol="0" anchor="t" anchorCtr="0">
            <a:normAutofit/>
          </a:bodyPr>
          <a:lstStyle/>
          <a:p>
            <a:pPr marL="0" lvl="0" indent="0" defTabSz="457200">
              <a:lnSpc>
                <a:spcPct val="90000"/>
              </a:lnSpc>
              <a:spcBef>
                <a:spcPct val="0"/>
              </a:spcBef>
              <a:spcAft>
                <a:spcPts val="0"/>
              </a:spcAft>
            </a:pPr>
            <a:r>
              <a:rPr lang="en-US" sz="2900" b="0" i="0" kern="1200" dirty="0">
                <a:solidFill>
                  <a:srgbClr val="EBEBEB"/>
                </a:solidFill>
                <a:latin typeface="+mj-lt"/>
                <a:ea typeface="+mj-ea"/>
                <a:cs typeface="+mj-cs"/>
              </a:rPr>
              <a:t>Support for Mental Health in Tech</a:t>
            </a:r>
          </a:p>
          <a:p>
            <a:pPr marL="0" lvl="0" indent="0" defTabSz="457200">
              <a:lnSpc>
                <a:spcPct val="90000"/>
              </a:lnSpc>
              <a:spcBef>
                <a:spcPct val="0"/>
              </a:spcBef>
              <a:spcAft>
                <a:spcPts val="0"/>
              </a:spcAft>
            </a:pPr>
            <a:endParaRPr lang="en-US" sz="2900" b="0" i="0" kern="1200" dirty="0">
              <a:solidFill>
                <a:srgbClr val="EBEBEB"/>
              </a:solidFill>
              <a:latin typeface="+mj-lt"/>
              <a:ea typeface="+mj-ea"/>
              <a:cs typeface="+mj-cs"/>
            </a:endParaRPr>
          </a:p>
          <a:p>
            <a:pPr marL="0" lvl="0" indent="0" defTabSz="457200">
              <a:lnSpc>
                <a:spcPct val="90000"/>
              </a:lnSpc>
              <a:spcBef>
                <a:spcPct val="0"/>
              </a:spcBef>
              <a:spcAft>
                <a:spcPts val="0"/>
              </a:spcAft>
            </a:pPr>
            <a:endParaRPr lang="en-US" sz="2900" b="0" i="0" kern="1200" dirty="0">
              <a:solidFill>
                <a:srgbClr val="EBEBEB"/>
              </a:solidFill>
              <a:highlight>
                <a:srgbClr val="FFFFFF"/>
              </a:highlight>
              <a:latin typeface="+mj-lt"/>
              <a:ea typeface="+mj-ea"/>
              <a:cs typeface="+mj-cs"/>
            </a:endParaRPr>
          </a:p>
          <a:p>
            <a:pPr marL="0" lvl="0" indent="0" defTabSz="457200">
              <a:lnSpc>
                <a:spcPct val="90000"/>
              </a:lnSpc>
              <a:spcBef>
                <a:spcPct val="0"/>
              </a:spcBef>
              <a:spcAft>
                <a:spcPts val="0"/>
              </a:spcAft>
            </a:pPr>
            <a:endParaRPr lang="en-US" sz="2900" b="0" i="0" kern="1200" dirty="0">
              <a:solidFill>
                <a:srgbClr val="EBEBEB"/>
              </a:solidFill>
              <a:highlight>
                <a:srgbClr val="FFFFFF"/>
              </a:highlight>
              <a:latin typeface="+mj-lt"/>
              <a:ea typeface="+mj-ea"/>
              <a:cs typeface="+mj-cs"/>
            </a:endParaRPr>
          </a:p>
          <a:p>
            <a:pPr marL="0" lvl="0" indent="0" defTabSz="457200">
              <a:lnSpc>
                <a:spcPct val="90000"/>
              </a:lnSpc>
              <a:spcBef>
                <a:spcPct val="0"/>
              </a:spcBef>
              <a:spcAft>
                <a:spcPts val="0"/>
              </a:spcAft>
            </a:pPr>
            <a:endParaRPr lang="en-US" sz="2900" b="0" i="0" kern="1200" dirty="0">
              <a:solidFill>
                <a:srgbClr val="EBEBEB"/>
              </a:solidFill>
              <a:highlight>
                <a:srgbClr val="FFFFFF"/>
              </a:highlight>
              <a:latin typeface="+mj-lt"/>
              <a:ea typeface="+mj-ea"/>
              <a:cs typeface="+mj-cs"/>
            </a:endParaRPr>
          </a:p>
          <a:p>
            <a:pPr marL="0" lvl="0" indent="0" defTabSz="457200">
              <a:lnSpc>
                <a:spcPct val="90000"/>
              </a:lnSpc>
              <a:spcBef>
                <a:spcPct val="0"/>
              </a:spcBef>
              <a:spcAft>
                <a:spcPts val="0"/>
              </a:spcAft>
            </a:pPr>
            <a:endParaRPr lang="en-US" sz="2900" b="0" i="0" kern="1200" dirty="0">
              <a:solidFill>
                <a:srgbClr val="EBEBEB"/>
              </a:solidFill>
              <a:highlight>
                <a:srgbClr val="FFFFFF"/>
              </a:highlight>
              <a:latin typeface="+mj-lt"/>
              <a:ea typeface="+mj-ea"/>
              <a:cs typeface="+mj-cs"/>
            </a:endParaRPr>
          </a:p>
          <a:p>
            <a:pPr marL="0" lvl="0" indent="0" defTabSz="457200">
              <a:lnSpc>
                <a:spcPct val="90000"/>
              </a:lnSpc>
              <a:spcBef>
                <a:spcPct val="0"/>
              </a:spcBef>
              <a:spcAft>
                <a:spcPts val="0"/>
              </a:spcAft>
            </a:pPr>
            <a:endParaRPr lang="en-US" sz="2900" b="0" i="0" kern="1200" dirty="0">
              <a:solidFill>
                <a:srgbClr val="EBEBEB"/>
              </a:solidFill>
              <a:highlight>
                <a:srgbClr val="FFFFFF"/>
              </a:highlight>
              <a:latin typeface="+mj-lt"/>
              <a:ea typeface="+mj-ea"/>
              <a:cs typeface="+mj-cs"/>
            </a:endParaRPr>
          </a:p>
          <a:p>
            <a:pPr marL="0" lvl="0" indent="0" defTabSz="457200">
              <a:lnSpc>
                <a:spcPct val="90000"/>
              </a:lnSpc>
              <a:spcBef>
                <a:spcPct val="0"/>
              </a:spcBef>
              <a:spcAft>
                <a:spcPts val="0"/>
              </a:spcAft>
            </a:pPr>
            <a:endParaRPr lang="en-US" sz="2900" b="0" i="0" kern="1200" dirty="0">
              <a:solidFill>
                <a:srgbClr val="EBEBEB"/>
              </a:solidFill>
              <a:highlight>
                <a:srgbClr val="FFFFFF"/>
              </a:highlight>
              <a:latin typeface="+mj-lt"/>
              <a:ea typeface="+mj-ea"/>
              <a:cs typeface="+mj-cs"/>
            </a:endParaRPr>
          </a:p>
        </p:txBody>
      </p:sp>
      <p:sp useBgFill="1">
        <p:nvSpPr>
          <p:cNvPr id="123" name="Freeform: Shape 122">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extBox 1">
            <a:extLst>
              <a:ext uri="{FF2B5EF4-FFF2-40B4-BE49-F238E27FC236}">
                <a16:creationId xmlns:a16="http://schemas.microsoft.com/office/drawing/2014/main" id="{7A9A62FA-EC5D-3C36-C89A-CF087C4BFB5D}"/>
              </a:ext>
            </a:extLst>
          </p:cNvPr>
          <p:cNvSpPr txBox="1"/>
          <p:nvPr/>
        </p:nvSpPr>
        <p:spPr>
          <a:xfrm>
            <a:off x="290623" y="1911211"/>
            <a:ext cx="4038029" cy="2660790"/>
          </a:xfrm>
          <a:prstGeom prst="rect">
            <a:avLst/>
          </a:prstGeom>
        </p:spPr>
        <p:txBody>
          <a:bodyPr vert="horz" lIns="91440" tIns="45720" rIns="91440" bIns="45720" rtlCol="0">
            <a:normAutofit/>
          </a:bodyPr>
          <a:lstStyle/>
          <a:p>
            <a:pPr marL="171450" lvl="0" indent="-171450">
              <a:lnSpc>
                <a:spcPct val="90000"/>
              </a:lnSpc>
              <a:spcBef>
                <a:spcPts val="1000"/>
              </a:spcBef>
              <a:buClr>
                <a:schemeClr val="tx1"/>
              </a:buClr>
              <a:buSzPct val="80000"/>
              <a:buFont typeface="Wingdings" panose="05000000000000000000" pitchFamily="2" charset="2"/>
              <a:buChar char="§"/>
            </a:pPr>
            <a:r>
              <a:rPr lang="en-US" sz="1100" dirty="0">
                <a:highlight>
                  <a:srgbClr val="FFFFFF"/>
                </a:highlight>
                <a:latin typeface="+mj-lt"/>
                <a:ea typeface="+mj-ea"/>
                <a:cs typeface="+mj-cs"/>
              </a:rPr>
              <a:t>84% of the participants have responded with a score between 1 to 3 to indicate inadequate support</a:t>
            </a:r>
          </a:p>
          <a:p>
            <a:pPr marL="171450" lvl="0" indent="-171450">
              <a:lnSpc>
                <a:spcPct val="90000"/>
              </a:lnSpc>
              <a:spcBef>
                <a:spcPts val="1000"/>
              </a:spcBef>
              <a:buClr>
                <a:schemeClr val="tx1"/>
              </a:buClr>
              <a:buSzPct val="80000"/>
              <a:buFont typeface="Wingdings" panose="05000000000000000000" pitchFamily="2" charset="2"/>
              <a:buChar char="§"/>
            </a:pPr>
            <a:r>
              <a:rPr lang="en-US" sz="1100" dirty="0">
                <a:highlight>
                  <a:srgbClr val="FFFFFF"/>
                </a:highlight>
                <a:latin typeface="+mj-lt"/>
                <a:ea typeface="+mj-ea"/>
                <a:cs typeface="+mj-cs"/>
              </a:rPr>
              <a:t>40% participants have voted for score 3 indicating moderate support</a:t>
            </a:r>
          </a:p>
          <a:p>
            <a:pPr marL="171450" lvl="0" indent="-171450">
              <a:lnSpc>
                <a:spcPct val="90000"/>
              </a:lnSpc>
              <a:spcBef>
                <a:spcPts val="1000"/>
              </a:spcBef>
              <a:buClr>
                <a:schemeClr val="tx1"/>
              </a:buClr>
              <a:buSzPct val="80000"/>
              <a:buFont typeface="Wingdings" panose="05000000000000000000" pitchFamily="2" charset="2"/>
              <a:buChar char="§"/>
            </a:pPr>
            <a:r>
              <a:rPr lang="en-US" sz="1100" dirty="0">
                <a:highlight>
                  <a:srgbClr val="FFFFFF"/>
                </a:highlight>
                <a:latin typeface="+mj-lt"/>
                <a:ea typeface="+mj-ea"/>
                <a:cs typeface="+mj-cs"/>
              </a:rPr>
              <a:t>Only 16% of the participants have responded with a score between 4 and 5 to indicate good support</a:t>
            </a:r>
          </a:p>
          <a:p>
            <a:pPr marL="0" lvl="0" indent="0">
              <a:lnSpc>
                <a:spcPct val="90000"/>
              </a:lnSpc>
              <a:spcBef>
                <a:spcPts val="1000"/>
              </a:spcBef>
              <a:buClr>
                <a:schemeClr val="bg2">
                  <a:lumMod val="40000"/>
                  <a:lumOff val="60000"/>
                </a:schemeClr>
              </a:buClr>
              <a:buSzPct val="80000"/>
              <a:buFont typeface="Wingdings 3" charset="2"/>
              <a:buChar char=""/>
            </a:pPr>
            <a:endParaRPr lang="en-US" sz="1100" dirty="0">
              <a:highlight>
                <a:srgbClr val="FFFFFF"/>
              </a:highlight>
              <a:latin typeface="+mj-lt"/>
              <a:ea typeface="+mj-ea"/>
              <a:cs typeface="+mj-cs"/>
            </a:endParaRPr>
          </a:p>
          <a:p>
            <a:pPr marL="0" lvl="0" indent="0">
              <a:lnSpc>
                <a:spcPct val="90000"/>
              </a:lnSpc>
              <a:spcBef>
                <a:spcPts val="1000"/>
              </a:spcBef>
              <a:buClr>
                <a:schemeClr val="bg2">
                  <a:lumMod val="40000"/>
                  <a:lumOff val="60000"/>
                </a:schemeClr>
              </a:buClr>
              <a:buSzPct val="80000"/>
              <a:buFont typeface="Wingdings 3" charset="2"/>
              <a:buChar char=""/>
            </a:pPr>
            <a:r>
              <a:rPr lang="en-US" sz="1100" u="sng" dirty="0">
                <a:highlight>
                  <a:srgbClr val="FFFFFF"/>
                </a:highlight>
                <a:latin typeface="+mj-lt"/>
                <a:ea typeface="+mj-ea"/>
                <a:cs typeface="+mj-cs"/>
              </a:rPr>
              <a:t>Implications</a:t>
            </a:r>
          </a:p>
          <a:p>
            <a:pPr marL="171450" lvl="0" indent="-171450">
              <a:lnSpc>
                <a:spcPct val="90000"/>
              </a:lnSpc>
              <a:spcBef>
                <a:spcPts val="1000"/>
              </a:spcBef>
              <a:buClr>
                <a:schemeClr val="tx1"/>
              </a:buClr>
              <a:buSzPct val="80000"/>
              <a:buFont typeface="Wingdings" panose="05000000000000000000" pitchFamily="2" charset="2"/>
              <a:buChar char="v"/>
            </a:pPr>
            <a:r>
              <a:rPr lang="en-US" sz="1100" dirty="0">
                <a:highlight>
                  <a:srgbClr val="FFFFFF"/>
                </a:highlight>
                <a:latin typeface="+mj-lt"/>
                <a:ea typeface="+mj-ea"/>
                <a:cs typeface="+mj-cs"/>
              </a:rPr>
              <a:t>Overall perception of support for mental health in tech is not adequate </a:t>
            </a:r>
          </a:p>
          <a:p>
            <a:pPr marL="0" lvl="0" indent="0">
              <a:lnSpc>
                <a:spcPct val="90000"/>
              </a:lnSpc>
              <a:spcBef>
                <a:spcPts val="1000"/>
              </a:spcBef>
              <a:buClr>
                <a:schemeClr val="bg2">
                  <a:lumMod val="40000"/>
                  <a:lumOff val="60000"/>
                </a:schemeClr>
              </a:buClr>
              <a:buSzPct val="80000"/>
              <a:buFont typeface="Wingdings 3" charset="2"/>
              <a:buChar char=""/>
            </a:pPr>
            <a:endParaRPr lang="en-US" sz="1100" dirty="0">
              <a:highlight>
                <a:srgbClr val="FFFFFF"/>
              </a:highlight>
              <a:latin typeface="+mj-lt"/>
              <a:ea typeface="+mj-ea"/>
              <a:cs typeface="+mj-cs"/>
            </a:endParaRPr>
          </a:p>
        </p:txBody>
      </p:sp>
      <p:pic>
        <p:nvPicPr>
          <p:cNvPr id="100" name="Google Shape;100;p16"/>
          <p:cNvPicPr preferRelativeResize="0"/>
          <p:nvPr/>
        </p:nvPicPr>
        <p:blipFill>
          <a:blip r:embed="rId7"/>
          <a:stretch>
            <a:fillRect/>
          </a:stretch>
        </p:blipFill>
        <p:spPr>
          <a:xfrm>
            <a:off x="4568937" y="2165180"/>
            <a:ext cx="4088720" cy="2238573"/>
          </a:xfrm>
          <a:prstGeom prst="rect">
            <a:avLst/>
          </a:prstGeom>
          <a:noFill/>
          <a:effectLst/>
        </p:spPr>
      </p:pic>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4"/>
        <p:cNvGrpSpPr/>
        <p:nvPr/>
      </p:nvGrpSpPr>
      <p:grpSpPr>
        <a:xfrm>
          <a:off x="0" y="0"/>
          <a:ext cx="0" cy="0"/>
          <a:chOff x="0" y="0"/>
          <a:chExt cx="0" cy="0"/>
        </a:xfrm>
      </p:grpSpPr>
      <p:pic>
        <p:nvPicPr>
          <p:cNvPr id="131" name="Picture 13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32" name="Picture 13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33" name="Oval 13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34" name="Picture 133">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35" name="Picture 134">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36" name="Rectangle 135">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7" name="Rectangle 136">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9"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05" name="Google Shape;105;p17"/>
          <p:cNvSpPr txBox="1">
            <a:spLocks noGrp="1"/>
          </p:cNvSpPr>
          <p:nvPr>
            <p:ph type="title"/>
          </p:nvPr>
        </p:nvSpPr>
        <p:spPr>
          <a:xfrm>
            <a:off x="486697" y="471950"/>
            <a:ext cx="6939116" cy="762490"/>
          </a:xfrm>
          <a:prstGeom prst="rect">
            <a:avLst/>
          </a:prstGeom>
        </p:spPr>
        <p:txBody>
          <a:bodyPr spcFirstLastPara="1" vert="horz" lIns="91440" tIns="45720" rIns="91440" bIns="45720" rtlCol="0" anchor="t" anchorCtr="0">
            <a:normAutofit/>
          </a:bodyPr>
          <a:lstStyle/>
          <a:p>
            <a:pPr marL="0" lvl="0" indent="0" defTabSz="457200">
              <a:lnSpc>
                <a:spcPct val="90000"/>
              </a:lnSpc>
              <a:spcBef>
                <a:spcPct val="0"/>
              </a:spcBef>
              <a:spcAft>
                <a:spcPts val="0"/>
              </a:spcAft>
            </a:pPr>
            <a:r>
              <a:rPr lang="en-US" sz="2900" b="0" i="0" kern="1200" dirty="0">
                <a:solidFill>
                  <a:srgbClr val="EBEBEB"/>
                </a:solidFill>
                <a:latin typeface="+mj-lt"/>
                <a:ea typeface="+mj-ea"/>
                <a:cs typeface="+mj-cs"/>
              </a:rPr>
              <a:t>Mental Health Issues Experienced</a:t>
            </a:r>
          </a:p>
          <a:p>
            <a:pPr marL="0" lvl="0" indent="0" defTabSz="457200">
              <a:lnSpc>
                <a:spcPct val="90000"/>
              </a:lnSpc>
              <a:spcBef>
                <a:spcPct val="0"/>
              </a:spcBef>
              <a:spcAft>
                <a:spcPts val="0"/>
              </a:spcAft>
            </a:pPr>
            <a:endParaRPr lang="en-US" sz="2900" b="0" i="0" kern="1200" dirty="0">
              <a:solidFill>
                <a:srgbClr val="EBEBEB"/>
              </a:solidFill>
              <a:latin typeface="+mj-lt"/>
              <a:ea typeface="+mj-ea"/>
              <a:cs typeface="+mj-cs"/>
            </a:endParaRPr>
          </a:p>
          <a:p>
            <a:pPr marL="0" lvl="0" indent="0" defTabSz="457200">
              <a:lnSpc>
                <a:spcPct val="90000"/>
              </a:lnSpc>
              <a:spcBef>
                <a:spcPct val="0"/>
              </a:spcBef>
              <a:spcAft>
                <a:spcPts val="0"/>
              </a:spcAft>
            </a:pPr>
            <a:endParaRPr lang="en-US" sz="2900" b="0" i="0" kern="1200" dirty="0">
              <a:solidFill>
                <a:srgbClr val="EBEBEB"/>
              </a:solidFill>
              <a:highlight>
                <a:srgbClr val="FFFFFF"/>
              </a:highlight>
              <a:latin typeface="+mj-lt"/>
              <a:ea typeface="+mj-ea"/>
              <a:cs typeface="+mj-cs"/>
            </a:endParaRPr>
          </a:p>
          <a:p>
            <a:pPr marL="0" lvl="0" indent="0" defTabSz="457200">
              <a:lnSpc>
                <a:spcPct val="90000"/>
              </a:lnSpc>
              <a:spcBef>
                <a:spcPct val="0"/>
              </a:spcBef>
              <a:spcAft>
                <a:spcPts val="0"/>
              </a:spcAft>
            </a:pPr>
            <a:endParaRPr lang="en-US" sz="2900" b="0" i="0" kern="1200" dirty="0">
              <a:solidFill>
                <a:srgbClr val="EBEBEB"/>
              </a:solidFill>
              <a:highlight>
                <a:srgbClr val="FFFFFF"/>
              </a:highlight>
              <a:latin typeface="+mj-lt"/>
              <a:ea typeface="+mj-ea"/>
              <a:cs typeface="+mj-cs"/>
            </a:endParaRPr>
          </a:p>
          <a:p>
            <a:pPr marL="0" lvl="0" indent="0" defTabSz="457200">
              <a:lnSpc>
                <a:spcPct val="90000"/>
              </a:lnSpc>
              <a:spcBef>
                <a:spcPct val="0"/>
              </a:spcBef>
              <a:spcAft>
                <a:spcPts val="0"/>
              </a:spcAft>
            </a:pPr>
            <a:endParaRPr lang="en-US" sz="2900" b="0" i="0" kern="1200" dirty="0">
              <a:solidFill>
                <a:srgbClr val="EBEBEB"/>
              </a:solidFill>
              <a:highlight>
                <a:srgbClr val="FFFFFF"/>
              </a:highlight>
              <a:latin typeface="+mj-lt"/>
              <a:ea typeface="+mj-ea"/>
              <a:cs typeface="+mj-cs"/>
            </a:endParaRPr>
          </a:p>
          <a:p>
            <a:pPr marL="0" lvl="0" indent="0" defTabSz="457200">
              <a:lnSpc>
                <a:spcPct val="90000"/>
              </a:lnSpc>
              <a:spcBef>
                <a:spcPct val="0"/>
              </a:spcBef>
              <a:spcAft>
                <a:spcPts val="0"/>
              </a:spcAft>
            </a:pPr>
            <a:endParaRPr lang="en-US" sz="2900" b="0" i="0" kern="1200" dirty="0">
              <a:solidFill>
                <a:srgbClr val="EBEBEB"/>
              </a:solidFill>
              <a:highlight>
                <a:srgbClr val="FFFFFF"/>
              </a:highlight>
              <a:latin typeface="+mj-lt"/>
              <a:ea typeface="+mj-ea"/>
              <a:cs typeface="+mj-cs"/>
            </a:endParaRPr>
          </a:p>
          <a:p>
            <a:pPr marL="0" lvl="0" indent="0" defTabSz="457200">
              <a:lnSpc>
                <a:spcPct val="90000"/>
              </a:lnSpc>
              <a:spcBef>
                <a:spcPct val="0"/>
              </a:spcBef>
              <a:spcAft>
                <a:spcPts val="0"/>
              </a:spcAft>
            </a:pPr>
            <a:endParaRPr lang="en-US" sz="2900" b="0" i="0" kern="1200" dirty="0">
              <a:solidFill>
                <a:srgbClr val="EBEBEB"/>
              </a:solidFill>
              <a:highlight>
                <a:srgbClr val="FFFFFF"/>
              </a:highlight>
              <a:latin typeface="+mj-lt"/>
              <a:ea typeface="+mj-ea"/>
              <a:cs typeface="+mj-cs"/>
            </a:endParaRPr>
          </a:p>
        </p:txBody>
      </p:sp>
      <p:sp useBgFill="1">
        <p:nvSpPr>
          <p:cNvPr id="140" name="Freeform: Shape 139">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extBox 1">
            <a:extLst>
              <a:ext uri="{FF2B5EF4-FFF2-40B4-BE49-F238E27FC236}">
                <a16:creationId xmlns:a16="http://schemas.microsoft.com/office/drawing/2014/main" id="{DCB94919-7A3D-6B95-6020-3145DAC0BEB7}"/>
              </a:ext>
            </a:extLst>
          </p:cNvPr>
          <p:cNvSpPr txBox="1"/>
          <p:nvPr/>
        </p:nvSpPr>
        <p:spPr>
          <a:xfrm>
            <a:off x="163347" y="1827983"/>
            <a:ext cx="4839091" cy="2744017"/>
          </a:xfrm>
          <a:prstGeom prst="rect">
            <a:avLst/>
          </a:prstGeom>
        </p:spPr>
        <p:txBody>
          <a:bodyPr vert="horz" lIns="91440" tIns="45720" rIns="91440" bIns="45720" rtlCol="0">
            <a:noAutofit/>
          </a:bodyPr>
          <a:lstStyle/>
          <a:p>
            <a:pPr marL="171450" lvl="0" indent="-171450">
              <a:lnSpc>
                <a:spcPct val="90000"/>
              </a:lnSpc>
              <a:spcBef>
                <a:spcPts val="1000"/>
              </a:spcBef>
              <a:buClr>
                <a:schemeClr val="tx1"/>
              </a:buClr>
              <a:buSzPct val="80000"/>
              <a:buFont typeface="Wingdings" panose="05000000000000000000" pitchFamily="2" charset="2"/>
              <a:buChar char="§"/>
            </a:pPr>
            <a:r>
              <a:rPr lang="en-US" sz="1100" dirty="0">
                <a:highlight>
                  <a:srgbClr val="FFFFFF"/>
                </a:highlight>
                <a:latin typeface="+mj-lt"/>
                <a:ea typeface="+mj-ea"/>
                <a:cs typeface="+mj-cs"/>
              </a:rPr>
              <a:t>~42% respondents (~147 / 352) have experienced a mental disorder in the past/at present</a:t>
            </a:r>
          </a:p>
          <a:p>
            <a:pPr marL="171450" lvl="0" indent="-171450">
              <a:lnSpc>
                <a:spcPct val="90000"/>
              </a:lnSpc>
              <a:spcBef>
                <a:spcPts val="1000"/>
              </a:spcBef>
              <a:buClr>
                <a:schemeClr val="tx1"/>
              </a:buClr>
              <a:buSzPct val="80000"/>
              <a:buFont typeface="Wingdings" panose="05000000000000000000" pitchFamily="2" charset="2"/>
              <a:buChar char="§"/>
            </a:pPr>
            <a:r>
              <a:rPr lang="en-US" sz="1100" dirty="0">
                <a:highlight>
                  <a:srgbClr val="FFFFFF"/>
                </a:highlight>
                <a:latin typeface="+mj-lt"/>
                <a:ea typeface="+mj-ea"/>
                <a:cs typeface="+mj-cs"/>
              </a:rPr>
              <a:t>~30% participants (~107 / 352) have never experienced any mental illness</a:t>
            </a:r>
          </a:p>
          <a:p>
            <a:pPr marL="171450" lvl="0" indent="-171450">
              <a:lnSpc>
                <a:spcPct val="90000"/>
              </a:lnSpc>
              <a:spcBef>
                <a:spcPts val="1000"/>
              </a:spcBef>
              <a:buClr>
                <a:schemeClr val="tx1"/>
              </a:buClr>
              <a:buSzPct val="80000"/>
              <a:buFont typeface="Wingdings" panose="05000000000000000000" pitchFamily="2" charset="2"/>
              <a:buChar char="§"/>
            </a:pPr>
            <a:r>
              <a:rPr lang="en-US" sz="1100" dirty="0">
                <a:highlight>
                  <a:srgbClr val="FFFFFF"/>
                </a:highlight>
                <a:latin typeface="+mj-lt"/>
                <a:ea typeface="+mj-ea"/>
                <a:cs typeface="+mj-cs"/>
              </a:rPr>
              <a:t>~21% participants (~75 / 352) are unsure if they have ever suffered from a mental disorder </a:t>
            </a:r>
          </a:p>
          <a:p>
            <a:pPr marL="0" lvl="0" indent="0">
              <a:lnSpc>
                <a:spcPct val="90000"/>
              </a:lnSpc>
              <a:spcBef>
                <a:spcPts val="1000"/>
              </a:spcBef>
              <a:buClr>
                <a:schemeClr val="bg2">
                  <a:lumMod val="40000"/>
                  <a:lumOff val="60000"/>
                </a:schemeClr>
              </a:buClr>
              <a:buSzPct val="80000"/>
              <a:buFont typeface="Wingdings 3" charset="2"/>
              <a:buChar char=""/>
            </a:pPr>
            <a:endParaRPr lang="en-US" sz="1100" dirty="0">
              <a:highlight>
                <a:srgbClr val="FFFFFF"/>
              </a:highlight>
              <a:latin typeface="+mj-lt"/>
              <a:ea typeface="+mj-ea"/>
              <a:cs typeface="+mj-cs"/>
            </a:endParaRPr>
          </a:p>
          <a:p>
            <a:pPr marL="0" lvl="0" indent="0">
              <a:lnSpc>
                <a:spcPct val="90000"/>
              </a:lnSpc>
              <a:spcBef>
                <a:spcPts val="1000"/>
              </a:spcBef>
              <a:buClr>
                <a:schemeClr val="bg2">
                  <a:lumMod val="40000"/>
                  <a:lumOff val="60000"/>
                </a:schemeClr>
              </a:buClr>
              <a:buSzPct val="80000"/>
              <a:buFont typeface="Wingdings 3" charset="2"/>
              <a:buChar char=""/>
            </a:pPr>
            <a:r>
              <a:rPr lang="en-US" sz="1100" u="sng" dirty="0">
                <a:highlight>
                  <a:srgbClr val="FFFFFF"/>
                </a:highlight>
                <a:latin typeface="+mj-lt"/>
                <a:ea typeface="+mj-ea"/>
                <a:cs typeface="+mj-cs"/>
              </a:rPr>
              <a:t>Implications</a:t>
            </a:r>
          </a:p>
          <a:p>
            <a:pPr marL="171450" lvl="0" indent="-171450">
              <a:lnSpc>
                <a:spcPct val="90000"/>
              </a:lnSpc>
              <a:spcBef>
                <a:spcPts val="1000"/>
              </a:spcBef>
              <a:buClr>
                <a:schemeClr val="tx1"/>
              </a:buClr>
              <a:buSzPct val="80000"/>
              <a:buFont typeface="Wingdings" panose="05000000000000000000" pitchFamily="2" charset="2"/>
              <a:buChar char="v"/>
            </a:pPr>
            <a:r>
              <a:rPr lang="en-US" sz="1100" dirty="0">
                <a:highlight>
                  <a:srgbClr val="FFFFFF"/>
                </a:highlight>
                <a:latin typeface="+mj-lt"/>
                <a:ea typeface="+mj-ea"/>
                <a:cs typeface="+mj-cs"/>
              </a:rPr>
              <a:t>More participation from employees who have faced a mental health issue or are not too sure could lead to potential bias in data</a:t>
            </a:r>
            <a:endParaRPr lang="en-US" sz="1100" dirty="0">
              <a:highlight>
                <a:srgbClr val="FFFFFF"/>
              </a:highlight>
              <a:latin typeface="+mj-lt"/>
              <a:ea typeface="+mj-ea"/>
              <a:cs typeface="+mj-cs"/>
              <a:sym typeface="Arial"/>
            </a:endParaRPr>
          </a:p>
          <a:p>
            <a:pPr marL="171450" lvl="0" indent="-171450">
              <a:lnSpc>
                <a:spcPct val="90000"/>
              </a:lnSpc>
              <a:spcBef>
                <a:spcPts val="1000"/>
              </a:spcBef>
              <a:buClr>
                <a:schemeClr val="tx1"/>
              </a:buClr>
              <a:buSzPct val="80000"/>
              <a:buFont typeface="Wingdings" panose="05000000000000000000" pitchFamily="2" charset="2"/>
              <a:buChar char="v"/>
            </a:pPr>
            <a:r>
              <a:rPr lang="en-US" sz="1100" dirty="0">
                <a:highlight>
                  <a:srgbClr val="FFFFFF"/>
                </a:highlight>
                <a:latin typeface="+mj-lt"/>
                <a:ea typeface="+mj-ea"/>
                <a:cs typeface="+mj-cs"/>
              </a:rPr>
              <a:t>Since only 30% of the total participants can confidently say that they are/have not experienced mental health issues, the concern about growing mental health issues in tech industry is validated.</a:t>
            </a:r>
          </a:p>
          <a:p>
            <a:pPr>
              <a:lnSpc>
                <a:spcPct val="90000"/>
              </a:lnSpc>
              <a:spcBef>
                <a:spcPts val="1000"/>
              </a:spcBef>
              <a:buClr>
                <a:schemeClr val="bg2">
                  <a:lumMod val="40000"/>
                  <a:lumOff val="60000"/>
                </a:schemeClr>
              </a:buClr>
              <a:buSzPct val="80000"/>
              <a:buFont typeface="Wingdings 3" charset="2"/>
              <a:buChar char=""/>
            </a:pPr>
            <a:endParaRPr lang="en-US" sz="1100" dirty="0">
              <a:latin typeface="+mj-lt"/>
              <a:ea typeface="+mj-ea"/>
              <a:cs typeface="+mj-cs"/>
            </a:endParaRPr>
          </a:p>
        </p:txBody>
      </p:sp>
      <p:pic>
        <p:nvPicPr>
          <p:cNvPr id="106" name="Google Shape;106;p17"/>
          <p:cNvPicPr preferRelativeResize="0"/>
          <p:nvPr/>
        </p:nvPicPr>
        <p:blipFill>
          <a:blip r:embed="rId7"/>
          <a:stretch>
            <a:fillRect/>
          </a:stretch>
        </p:blipFill>
        <p:spPr>
          <a:xfrm>
            <a:off x="5002438" y="1911210"/>
            <a:ext cx="3710241" cy="2954088"/>
          </a:xfrm>
          <a:prstGeom prst="rect">
            <a:avLst/>
          </a:prstGeom>
          <a:noFill/>
          <a:effectLst/>
        </p:spPr>
      </p:pic>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Shape 110"/>
        <p:cNvGrpSpPr/>
        <p:nvPr/>
      </p:nvGrpSpPr>
      <p:grpSpPr>
        <a:xfrm>
          <a:off x="0" y="0"/>
          <a:ext cx="0" cy="0"/>
          <a:chOff x="0" y="0"/>
          <a:chExt cx="0" cy="0"/>
        </a:xfrm>
      </p:grpSpPr>
      <p:pic>
        <p:nvPicPr>
          <p:cNvPr id="142" name="Picture 141">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44" name="Picture 143">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46" name="Oval 145">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48" name="Picture 147">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50" name="Picture 149">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52" name="Rectangle 151">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4" name="Freeform: Shape 153">
            <a:extLst>
              <a:ext uri="{FF2B5EF4-FFF2-40B4-BE49-F238E27FC236}">
                <a16:creationId xmlns:a16="http://schemas.microsoft.com/office/drawing/2014/main" id="{BC004C91-9324-4E94-BC28-856AE162D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solidFill>
            <a:srgbClr val="FFFFFF"/>
          </a:solidFill>
          <a:ln>
            <a:noFill/>
          </a:ln>
        </p:spPr>
        <p:txBody>
          <a:bodyPr/>
          <a:lstStyle/>
          <a:p>
            <a:endParaRPr lang="en-US"/>
          </a:p>
        </p:txBody>
      </p:sp>
      <p:sp>
        <p:nvSpPr>
          <p:cNvPr id="156" name="Freeform 7">
            <a:extLst>
              <a:ext uri="{FF2B5EF4-FFF2-40B4-BE49-F238E27FC236}">
                <a16:creationId xmlns:a16="http://schemas.microsoft.com/office/drawing/2014/main" id="{5B562CD4-39C5-44ED-BD68-B789B305E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111" name="Google Shape;111;p18"/>
          <p:cNvSpPr txBox="1">
            <a:spLocks noGrp="1"/>
          </p:cNvSpPr>
          <p:nvPr>
            <p:ph type="title"/>
          </p:nvPr>
        </p:nvSpPr>
        <p:spPr>
          <a:xfrm>
            <a:off x="484583" y="339538"/>
            <a:ext cx="7053542" cy="885533"/>
          </a:xfrm>
          <a:prstGeom prst="rect">
            <a:avLst/>
          </a:prstGeom>
        </p:spPr>
        <p:txBody>
          <a:bodyPr spcFirstLastPara="1" vert="horz" lIns="91440" tIns="45720" rIns="91440" bIns="45720" rtlCol="0" anchor="t" anchorCtr="0">
            <a:normAutofit/>
          </a:bodyPr>
          <a:lstStyle/>
          <a:p>
            <a:pPr marL="0" lvl="0" indent="0" defTabSz="457200">
              <a:lnSpc>
                <a:spcPct val="90000"/>
              </a:lnSpc>
              <a:spcBef>
                <a:spcPct val="0"/>
              </a:spcBef>
              <a:spcAft>
                <a:spcPts val="0"/>
              </a:spcAft>
            </a:pPr>
            <a:r>
              <a:rPr lang="en-US" sz="2900" dirty="0"/>
              <a:t>Medical Healthcare &amp; Help Resources</a:t>
            </a:r>
          </a:p>
          <a:p>
            <a:pPr marL="0" lvl="0" indent="0" defTabSz="457200">
              <a:lnSpc>
                <a:spcPct val="90000"/>
              </a:lnSpc>
              <a:spcBef>
                <a:spcPct val="0"/>
              </a:spcBef>
              <a:spcAft>
                <a:spcPts val="0"/>
              </a:spcAft>
            </a:pPr>
            <a:endParaRPr lang="en-US" sz="2900" dirty="0"/>
          </a:p>
          <a:p>
            <a:pPr marL="0" lvl="0" indent="0" defTabSz="457200">
              <a:lnSpc>
                <a:spcPct val="90000"/>
              </a:lnSpc>
              <a:spcBef>
                <a:spcPct val="0"/>
              </a:spcBef>
              <a:spcAft>
                <a:spcPts val="0"/>
              </a:spcAft>
            </a:pPr>
            <a:endParaRPr lang="en-US" sz="2900" dirty="0"/>
          </a:p>
          <a:p>
            <a:pPr marL="0" lvl="0" indent="0" defTabSz="457200">
              <a:lnSpc>
                <a:spcPct val="90000"/>
              </a:lnSpc>
              <a:spcBef>
                <a:spcPct val="0"/>
              </a:spcBef>
              <a:spcAft>
                <a:spcPts val="0"/>
              </a:spcAft>
            </a:pPr>
            <a:endParaRPr lang="en-US" sz="2900" dirty="0"/>
          </a:p>
          <a:p>
            <a:pPr marL="0" lvl="0" indent="0" defTabSz="457200">
              <a:lnSpc>
                <a:spcPct val="90000"/>
              </a:lnSpc>
              <a:spcBef>
                <a:spcPct val="0"/>
              </a:spcBef>
              <a:spcAft>
                <a:spcPts val="0"/>
              </a:spcAft>
            </a:pPr>
            <a:endParaRPr lang="en-US" sz="2900" dirty="0"/>
          </a:p>
          <a:p>
            <a:pPr marL="0" lvl="0" indent="0" defTabSz="457200">
              <a:lnSpc>
                <a:spcPct val="90000"/>
              </a:lnSpc>
              <a:spcBef>
                <a:spcPct val="0"/>
              </a:spcBef>
              <a:spcAft>
                <a:spcPts val="0"/>
              </a:spcAft>
            </a:pPr>
            <a:endParaRPr lang="en-US" sz="2900" dirty="0"/>
          </a:p>
          <a:p>
            <a:pPr marL="0" lvl="0" indent="0" defTabSz="457200">
              <a:lnSpc>
                <a:spcPct val="90000"/>
              </a:lnSpc>
              <a:spcBef>
                <a:spcPct val="0"/>
              </a:spcBef>
              <a:spcAft>
                <a:spcPts val="0"/>
              </a:spcAft>
            </a:pPr>
            <a:endParaRPr lang="en-US" sz="2900" dirty="0"/>
          </a:p>
          <a:p>
            <a:pPr marL="0" lvl="0" indent="0" defTabSz="457200">
              <a:lnSpc>
                <a:spcPct val="90000"/>
              </a:lnSpc>
              <a:spcBef>
                <a:spcPct val="0"/>
              </a:spcBef>
              <a:spcAft>
                <a:spcPts val="0"/>
              </a:spcAft>
            </a:pPr>
            <a:endParaRPr lang="en-US" sz="2900" dirty="0"/>
          </a:p>
          <a:p>
            <a:pPr marL="0" lvl="0" indent="0" defTabSz="457200">
              <a:lnSpc>
                <a:spcPct val="90000"/>
              </a:lnSpc>
              <a:spcBef>
                <a:spcPct val="0"/>
              </a:spcBef>
              <a:spcAft>
                <a:spcPts val="0"/>
              </a:spcAft>
            </a:pPr>
            <a:endParaRPr lang="en-US" sz="2900" dirty="0"/>
          </a:p>
          <a:p>
            <a:pPr marL="0" lvl="0" indent="0" defTabSz="457200">
              <a:lnSpc>
                <a:spcPct val="90000"/>
              </a:lnSpc>
              <a:spcBef>
                <a:spcPct val="0"/>
              </a:spcBef>
              <a:spcAft>
                <a:spcPts val="0"/>
              </a:spcAft>
            </a:pPr>
            <a:endParaRPr lang="en-US" sz="2900" dirty="0"/>
          </a:p>
        </p:txBody>
      </p:sp>
      <p:sp>
        <p:nvSpPr>
          <p:cNvPr id="2" name="TextBox 1">
            <a:extLst>
              <a:ext uri="{FF2B5EF4-FFF2-40B4-BE49-F238E27FC236}">
                <a16:creationId xmlns:a16="http://schemas.microsoft.com/office/drawing/2014/main" id="{E5E8CACD-0745-4F59-96A1-7B284A1EF941}"/>
              </a:ext>
            </a:extLst>
          </p:cNvPr>
          <p:cNvSpPr txBox="1"/>
          <p:nvPr/>
        </p:nvSpPr>
        <p:spPr>
          <a:xfrm>
            <a:off x="345436" y="1905784"/>
            <a:ext cx="5364645" cy="2740792"/>
          </a:xfrm>
          <a:prstGeom prst="rect">
            <a:avLst/>
          </a:prstGeom>
        </p:spPr>
        <p:txBody>
          <a:bodyPr vert="horz" lIns="91440" tIns="45720" rIns="91440" bIns="45720" rtlCol="0">
            <a:normAutofit/>
          </a:bodyPr>
          <a:lstStyle/>
          <a:p>
            <a:pPr marL="285750" lvl="0" indent="-285750">
              <a:lnSpc>
                <a:spcPct val="90000"/>
              </a:lnSpc>
              <a:spcBef>
                <a:spcPts val="1000"/>
              </a:spcBef>
              <a:buClr>
                <a:schemeClr val="bg1"/>
              </a:buClr>
              <a:buSzPct val="80000"/>
              <a:buFont typeface="Wingdings" panose="05000000000000000000" pitchFamily="2" charset="2"/>
              <a:buChar char="§"/>
            </a:pPr>
            <a:r>
              <a:rPr lang="en-US" sz="1100" dirty="0">
                <a:solidFill>
                  <a:schemeClr val="bg1"/>
                </a:solidFill>
                <a:latin typeface="+mj-lt"/>
                <a:ea typeface="+mj-ea"/>
                <a:cs typeface="+mj-cs"/>
              </a:rPr>
              <a:t>The number of participants goes on decreasing as we move down the stages from coverage (47%), awareness (37%), discussions (30%) and help resources (29%).</a:t>
            </a:r>
          </a:p>
          <a:p>
            <a:pPr marL="285750" lvl="0" indent="-285750">
              <a:lnSpc>
                <a:spcPct val="90000"/>
              </a:lnSpc>
              <a:spcBef>
                <a:spcPts val="1000"/>
              </a:spcBef>
              <a:buClr>
                <a:schemeClr val="bg1"/>
              </a:buClr>
              <a:buSzPct val="80000"/>
              <a:buFont typeface="Wingdings" panose="05000000000000000000" pitchFamily="2" charset="2"/>
              <a:buChar char="§"/>
            </a:pPr>
            <a:r>
              <a:rPr lang="en-US" sz="1100" dirty="0">
                <a:solidFill>
                  <a:schemeClr val="bg1"/>
                </a:solidFill>
                <a:latin typeface="+mj-lt"/>
                <a:ea typeface="+mj-ea"/>
                <a:cs typeface="+mj-cs"/>
              </a:rPr>
              <a:t>Less than 50% of the participants have healthcare coverage for mental health issues and merely 30% end up getting additional help and resources</a:t>
            </a:r>
          </a:p>
          <a:p>
            <a:pPr lvl="0">
              <a:lnSpc>
                <a:spcPct val="90000"/>
              </a:lnSpc>
              <a:spcBef>
                <a:spcPts val="1000"/>
              </a:spcBef>
              <a:buClr>
                <a:schemeClr val="bg1"/>
              </a:buClr>
              <a:buSzPct val="80000"/>
            </a:pPr>
            <a:endParaRPr lang="en-US" sz="1100" dirty="0">
              <a:solidFill>
                <a:schemeClr val="bg1"/>
              </a:solidFill>
              <a:latin typeface="+mj-lt"/>
              <a:ea typeface="+mj-ea"/>
              <a:cs typeface="+mj-cs"/>
            </a:endParaRPr>
          </a:p>
          <a:p>
            <a:pPr marL="0" lvl="0" indent="0">
              <a:lnSpc>
                <a:spcPct val="90000"/>
              </a:lnSpc>
              <a:spcBef>
                <a:spcPts val="1000"/>
              </a:spcBef>
              <a:buClr>
                <a:schemeClr val="bg2">
                  <a:lumMod val="40000"/>
                  <a:lumOff val="60000"/>
                </a:schemeClr>
              </a:buClr>
              <a:buSzPct val="80000"/>
            </a:pPr>
            <a:r>
              <a:rPr lang="en-US" sz="1100" u="sng" dirty="0">
                <a:solidFill>
                  <a:schemeClr val="bg1"/>
                </a:solidFill>
                <a:highlight>
                  <a:srgbClr val="FFFFFF"/>
                </a:highlight>
                <a:latin typeface="+mj-lt"/>
                <a:ea typeface="+mj-ea"/>
                <a:cs typeface="+mj-cs"/>
              </a:rPr>
              <a:t>Implications</a:t>
            </a:r>
            <a:endParaRPr lang="en-US" sz="1100" u="sng" dirty="0">
              <a:solidFill>
                <a:schemeClr val="bg1"/>
              </a:solidFill>
              <a:latin typeface="+mj-lt"/>
              <a:ea typeface="+mj-ea"/>
              <a:cs typeface="+mj-cs"/>
            </a:endParaRPr>
          </a:p>
          <a:p>
            <a:pPr marL="285750" lvl="0" indent="-285750">
              <a:lnSpc>
                <a:spcPct val="90000"/>
              </a:lnSpc>
              <a:spcBef>
                <a:spcPts val="1000"/>
              </a:spcBef>
              <a:buClr>
                <a:schemeClr val="bg1"/>
              </a:buClr>
              <a:buSzPct val="80000"/>
              <a:buFont typeface="Wingdings" panose="05000000000000000000" pitchFamily="2" charset="2"/>
              <a:buChar char="v"/>
            </a:pPr>
            <a:r>
              <a:rPr lang="en-US" sz="1100" dirty="0">
                <a:solidFill>
                  <a:schemeClr val="bg1"/>
                </a:solidFill>
                <a:latin typeface="+mj-lt"/>
                <a:ea typeface="+mj-ea"/>
                <a:cs typeface="+mj-cs"/>
              </a:rPr>
              <a:t>This suggests that the medical coverage for mental health disorders, awareness of the benefits, discussions about such issues and resources for additional help are quite limited in the tech workplaces and have room for improvement.</a:t>
            </a:r>
          </a:p>
        </p:txBody>
      </p:sp>
      <p:pic>
        <p:nvPicPr>
          <p:cNvPr id="112" name="Google Shape;112;p18"/>
          <p:cNvPicPr preferRelativeResize="0"/>
          <p:nvPr/>
        </p:nvPicPr>
        <p:blipFill>
          <a:blip r:embed="rId8"/>
          <a:stretch>
            <a:fillRect/>
          </a:stretch>
        </p:blipFill>
        <p:spPr>
          <a:xfrm>
            <a:off x="6289849" y="1746850"/>
            <a:ext cx="2281460" cy="1464139"/>
          </a:xfrm>
          <a:prstGeom prst="rect">
            <a:avLst/>
          </a:prstGeom>
          <a:noFill/>
          <a:effectLst/>
        </p:spPr>
      </p:pic>
      <p:grpSp>
        <p:nvGrpSpPr>
          <p:cNvPr id="113" name="Google Shape;113;p18"/>
          <p:cNvGrpSpPr/>
          <p:nvPr/>
        </p:nvGrpSpPr>
        <p:grpSpPr>
          <a:xfrm>
            <a:off x="6116243" y="3307468"/>
            <a:ext cx="2604045" cy="1526289"/>
            <a:chOff x="4682775" y="167400"/>
            <a:chExt cx="4461225" cy="2406807"/>
          </a:xfrm>
        </p:grpSpPr>
        <p:pic>
          <p:nvPicPr>
            <p:cNvPr id="114" name="Google Shape;114;p18"/>
            <p:cNvPicPr preferRelativeResize="0"/>
            <p:nvPr/>
          </p:nvPicPr>
          <p:blipFill>
            <a:blip r:embed="rId9">
              <a:alphaModFix/>
            </a:blip>
            <a:stretch>
              <a:fillRect/>
            </a:stretch>
          </p:blipFill>
          <p:spPr>
            <a:xfrm>
              <a:off x="4682775" y="167400"/>
              <a:ext cx="4461225" cy="2406807"/>
            </a:xfrm>
            <a:prstGeom prst="rect">
              <a:avLst/>
            </a:prstGeom>
            <a:noFill/>
            <a:ln>
              <a:noFill/>
            </a:ln>
          </p:spPr>
        </p:pic>
        <p:sp>
          <p:nvSpPr>
            <p:cNvPr id="115" name="Google Shape;115;p18"/>
            <p:cNvSpPr txBox="1"/>
            <p:nvPr/>
          </p:nvSpPr>
          <p:spPr>
            <a:xfrm>
              <a:off x="6026325" y="294025"/>
              <a:ext cx="2569200" cy="368700"/>
            </a:xfrm>
            <a:prstGeom prst="rect">
              <a:avLst/>
            </a:prstGeom>
            <a:noFill/>
            <a:ln>
              <a:noFill/>
            </a:ln>
          </p:spPr>
          <p:txBody>
            <a:bodyPr spcFirstLastPara="1" wrap="square" lIns="91425" tIns="91425" rIns="91425" bIns="91425" anchor="ctr" anchorCtr="0">
              <a:noAutofit/>
            </a:bodyPr>
            <a:lstStyle/>
            <a:p>
              <a:pPr defTabSz="245425">
                <a:lnSpc>
                  <a:spcPct val="115000"/>
                </a:lnSpc>
                <a:spcBef>
                  <a:spcPts val="590"/>
                </a:spcBef>
                <a:spcAft>
                  <a:spcPts val="376"/>
                </a:spcAft>
              </a:pPr>
              <a:r>
                <a:rPr lang="en" sz="429" b="1" kern="1200">
                  <a:solidFill>
                    <a:srgbClr val="555555"/>
                  </a:solidFill>
                  <a:latin typeface="Proxima Nova"/>
                  <a:ea typeface="+mn-ea"/>
                  <a:cs typeface="+mn-cs"/>
                  <a:sym typeface="Proxima Nova"/>
                </a:rPr>
                <a:t>Mental health benefits are part of healthcare plan</a:t>
              </a:r>
              <a:endParaRPr sz="800" b="1">
                <a:solidFill>
                  <a:srgbClr val="FFFFFF"/>
                </a:solidFill>
                <a:latin typeface="Proxima Nova"/>
                <a:ea typeface="Proxima Nova"/>
                <a:cs typeface="Proxima Nova"/>
                <a:sym typeface="Proxima Nova"/>
              </a:endParaRPr>
            </a:p>
          </p:txBody>
        </p:sp>
        <p:sp>
          <p:nvSpPr>
            <p:cNvPr id="116" name="Google Shape;116;p18"/>
            <p:cNvSpPr txBox="1"/>
            <p:nvPr/>
          </p:nvSpPr>
          <p:spPr>
            <a:xfrm>
              <a:off x="6131700" y="831750"/>
              <a:ext cx="2540100" cy="368700"/>
            </a:xfrm>
            <a:prstGeom prst="rect">
              <a:avLst/>
            </a:prstGeom>
            <a:noFill/>
            <a:ln>
              <a:noFill/>
            </a:ln>
          </p:spPr>
          <p:txBody>
            <a:bodyPr spcFirstLastPara="1" wrap="square" lIns="91425" tIns="91425" rIns="91425" bIns="91425" anchor="ctr" anchorCtr="0">
              <a:noAutofit/>
            </a:bodyPr>
            <a:lstStyle/>
            <a:p>
              <a:pPr defTabSz="245425">
                <a:lnSpc>
                  <a:spcPct val="115000"/>
                </a:lnSpc>
                <a:spcBef>
                  <a:spcPts val="590"/>
                </a:spcBef>
                <a:spcAft>
                  <a:spcPts val="376"/>
                </a:spcAft>
              </a:pPr>
              <a:r>
                <a:rPr lang="en" sz="429" b="1" kern="1200">
                  <a:solidFill>
                    <a:srgbClr val="555555"/>
                  </a:solidFill>
                  <a:latin typeface="Proxima Nova"/>
                  <a:ea typeface="+mn-ea"/>
                  <a:cs typeface="+mn-cs"/>
                  <a:sym typeface="Proxima Nova"/>
                </a:rPr>
                <a:t>Employee knows options under health coverage</a:t>
              </a:r>
              <a:endParaRPr sz="800" b="1">
                <a:solidFill>
                  <a:srgbClr val="FFFFFF"/>
                </a:solidFill>
                <a:latin typeface="Proxima Nova"/>
                <a:ea typeface="Proxima Nova"/>
                <a:cs typeface="Proxima Nova"/>
                <a:sym typeface="Proxima Nova"/>
              </a:endParaRPr>
            </a:p>
          </p:txBody>
        </p:sp>
        <p:sp>
          <p:nvSpPr>
            <p:cNvPr id="117" name="Google Shape;117;p18"/>
            <p:cNvSpPr txBox="1"/>
            <p:nvPr/>
          </p:nvSpPr>
          <p:spPr>
            <a:xfrm>
              <a:off x="6296400" y="1399450"/>
              <a:ext cx="2174400" cy="368700"/>
            </a:xfrm>
            <a:prstGeom prst="rect">
              <a:avLst/>
            </a:prstGeom>
            <a:noFill/>
            <a:ln>
              <a:noFill/>
            </a:ln>
          </p:spPr>
          <p:txBody>
            <a:bodyPr spcFirstLastPara="1" wrap="square" lIns="91425" tIns="91425" rIns="91425" bIns="91425" anchor="ctr" anchorCtr="0">
              <a:noAutofit/>
            </a:bodyPr>
            <a:lstStyle/>
            <a:p>
              <a:pPr defTabSz="245425">
                <a:lnSpc>
                  <a:spcPct val="115000"/>
                </a:lnSpc>
                <a:spcBef>
                  <a:spcPts val="590"/>
                </a:spcBef>
                <a:spcAft>
                  <a:spcPts val="376"/>
                </a:spcAft>
              </a:pPr>
              <a:r>
                <a:rPr lang="en" sz="429" b="1" kern="1200" dirty="0">
                  <a:solidFill>
                    <a:srgbClr val="555555"/>
                  </a:solidFill>
                  <a:latin typeface="Proxima Nova"/>
                  <a:ea typeface="+mn-ea"/>
                  <a:cs typeface="+mn-cs"/>
                  <a:sym typeface="Proxima Nova"/>
                </a:rPr>
                <a:t>Formal discussions, wellness campaigns</a:t>
              </a:r>
              <a:endParaRPr sz="800" b="1" dirty="0">
                <a:solidFill>
                  <a:srgbClr val="FFFFFF"/>
                </a:solidFill>
                <a:latin typeface="Proxima Nova"/>
                <a:ea typeface="Proxima Nova"/>
                <a:cs typeface="Proxima Nova"/>
                <a:sym typeface="Proxima Nova"/>
              </a:endParaRPr>
            </a:p>
          </p:txBody>
        </p:sp>
        <p:sp>
          <p:nvSpPr>
            <p:cNvPr id="118" name="Google Shape;118;p18"/>
            <p:cNvSpPr txBox="1"/>
            <p:nvPr/>
          </p:nvSpPr>
          <p:spPr>
            <a:xfrm>
              <a:off x="6296400" y="1932850"/>
              <a:ext cx="2174400" cy="368700"/>
            </a:xfrm>
            <a:prstGeom prst="rect">
              <a:avLst/>
            </a:prstGeom>
            <a:noFill/>
            <a:ln>
              <a:noFill/>
            </a:ln>
          </p:spPr>
          <p:txBody>
            <a:bodyPr spcFirstLastPara="1" wrap="square" lIns="91425" tIns="91425" rIns="91425" bIns="91425" anchor="ctr" anchorCtr="0">
              <a:noAutofit/>
            </a:bodyPr>
            <a:lstStyle/>
            <a:p>
              <a:pPr defTabSz="245425">
                <a:lnSpc>
                  <a:spcPct val="115000"/>
                </a:lnSpc>
                <a:spcBef>
                  <a:spcPts val="590"/>
                </a:spcBef>
                <a:spcAft>
                  <a:spcPts val="376"/>
                </a:spcAft>
              </a:pPr>
              <a:r>
                <a:rPr lang="en" sz="429" b="1" kern="1200">
                  <a:solidFill>
                    <a:srgbClr val="555555"/>
                  </a:solidFill>
                  <a:latin typeface="Proxima Nova"/>
                  <a:ea typeface="+mn-ea"/>
                  <a:cs typeface="+mn-cs"/>
                  <a:sym typeface="Proxima Nova"/>
                </a:rPr>
                <a:t>Resources to learn more and seek help</a:t>
              </a:r>
              <a:endParaRPr sz="800" b="1">
                <a:solidFill>
                  <a:srgbClr val="FFFFFF"/>
                </a:solidFill>
                <a:latin typeface="Proxima Nova"/>
                <a:ea typeface="Proxima Nova"/>
                <a:cs typeface="Proxima Nova"/>
                <a:sym typeface="Proxima Nova"/>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2"/>
        <p:cNvGrpSpPr/>
        <p:nvPr/>
      </p:nvGrpSpPr>
      <p:grpSpPr>
        <a:xfrm>
          <a:off x="0" y="0"/>
          <a:ext cx="0" cy="0"/>
          <a:chOff x="0" y="0"/>
          <a:chExt cx="0" cy="0"/>
        </a:xfrm>
      </p:grpSpPr>
      <p:pic>
        <p:nvPicPr>
          <p:cNvPr id="129" name="Picture 12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31" name="Picture 13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33" name="Oval 13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35" name="Picture 13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37" name="Picture 13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39" name="Rectangle 13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1" name="Rectangle 140">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5"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23" name="Google Shape;123;p19"/>
          <p:cNvSpPr txBox="1">
            <a:spLocks noGrp="1"/>
          </p:cNvSpPr>
          <p:nvPr>
            <p:ph type="title"/>
          </p:nvPr>
        </p:nvSpPr>
        <p:spPr>
          <a:xfrm>
            <a:off x="486697" y="471950"/>
            <a:ext cx="6939116" cy="762490"/>
          </a:xfrm>
          <a:prstGeom prst="rect">
            <a:avLst/>
          </a:prstGeom>
        </p:spPr>
        <p:txBody>
          <a:bodyPr spcFirstLastPara="1" vert="horz" lIns="91440" tIns="45720" rIns="91440" bIns="45720" rtlCol="0" anchor="t" anchorCtr="0">
            <a:noAutofit/>
          </a:bodyPr>
          <a:lstStyle/>
          <a:p>
            <a:pPr marL="0" lvl="0" indent="0" defTabSz="457200">
              <a:lnSpc>
                <a:spcPct val="90000"/>
              </a:lnSpc>
              <a:spcBef>
                <a:spcPct val="0"/>
              </a:spcBef>
              <a:spcAft>
                <a:spcPts val="0"/>
              </a:spcAft>
            </a:pPr>
            <a:r>
              <a:rPr lang="en-US" sz="2900" b="0" i="0" kern="1200" dirty="0">
                <a:solidFill>
                  <a:srgbClr val="EBEBEB"/>
                </a:solidFill>
                <a:latin typeface="+mj-lt"/>
                <a:ea typeface="+mj-ea"/>
                <a:cs typeface="+mj-cs"/>
              </a:rPr>
              <a:t>Importance for Physical &amp; Mental Health</a:t>
            </a:r>
          </a:p>
          <a:p>
            <a:pPr marL="0" lvl="0" indent="0" defTabSz="457200">
              <a:lnSpc>
                <a:spcPct val="90000"/>
              </a:lnSpc>
              <a:spcBef>
                <a:spcPct val="0"/>
              </a:spcBef>
              <a:spcAft>
                <a:spcPts val="0"/>
              </a:spcAft>
            </a:pPr>
            <a:endParaRPr lang="en-US" sz="2900" b="0" i="0" kern="1200" dirty="0">
              <a:solidFill>
                <a:srgbClr val="EBEBEB"/>
              </a:solidFill>
              <a:latin typeface="+mj-lt"/>
              <a:ea typeface="+mj-ea"/>
              <a:cs typeface="+mj-cs"/>
            </a:endParaRPr>
          </a:p>
          <a:p>
            <a:pPr marL="0" lvl="0" indent="0" defTabSz="457200">
              <a:lnSpc>
                <a:spcPct val="90000"/>
              </a:lnSpc>
              <a:spcBef>
                <a:spcPct val="0"/>
              </a:spcBef>
              <a:spcAft>
                <a:spcPts val="0"/>
              </a:spcAft>
            </a:pPr>
            <a:endParaRPr lang="en-US" sz="2900" b="0" i="0" kern="1200" dirty="0">
              <a:solidFill>
                <a:srgbClr val="EBEBEB"/>
              </a:solidFill>
              <a:latin typeface="+mj-lt"/>
              <a:ea typeface="+mj-ea"/>
              <a:cs typeface="+mj-cs"/>
            </a:endParaRPr>
          </a:p>
          <a:p>
            <a:pPr marL="0" lvl="0" indent="0" defTabSz="457200">
              <a:lnSpc>
                <a:spcPct val="90000"/>
              </a:lnSpc>
              <a:spcBef>
                <a:spcPct val="0"/>
              </a:spcBef>
              <a:spcAft>
                <a:spcPts val="0"/>
              </a:spcAft>
            </a:pPr>
            <a:endParaRPr lang="en-US" sz="2900" b="0" i="0" kern="1200" dirty="0">
              <a:solidFill>
                <a:srgbClr val="EBEBEB"/>
              </a:solidFill>
              <a:latin typeface="+mj-lt"/>
              <a:ea typeface="+mj-ea"/>
              <a:cs typeface="+mj-cs"/>
            </a:endParaRPr>
          </a:p>
          <a:p>
            <a:pPr marL="0" lvl="0" indent="0" defTabSz="457200">
              <a:lnSpc>
                <a:spcPct val="90000"/>
              </a:lnSpc>
              <a:spcBef>
                <a:spcPct val="0"/>
              </a:spcBef>
              <a:spcAft>
                <a:spcPts val="0"/>
              </a:spcAft>
            </a:pPr>
            <a:endParaRPr lang="en-US" sz="2900" b="0" i="0" kern="1200" dirty="0">
              <a:solidFill>
                <a:srgbClr val="EBEBEB"/>
              </a:solidFill>
              <a:latin typeface="+mj-lt"/>
              <a:ea typeface="+mj-ea"/>
              <a:cs typeface="+mj-cs"/>
            </a:endParaRPr>
          </a:p>
          <a:p>
            <a:pPr marL="0" lvl="0" indent="0" defTabSz="457200">
              <a:lnSpc>
                <a:spcPct val="90000"/>
              </a:lnSpc>
              <a:spcBef>
                <a:spcPct val="0"/>
              </a:spcBef>
              <a:spcAft>
                <a:spcPts val="0"/>
              </a:spcAft>
            </a:pPr>
            <a:endParaRPr lang="en-US" sz="2900" b="0" i="0" kern="1200" dirty="0">
              <a:solidFill>
                <a:srgbClr val="EBEBEB"/>
              </a:solidFill>
              <a:latin typeface="+mj-lt"/>
              <a:ea typeface="+mj-ea"/>
              <a:cs typeface="+mj-cs"/>
            </a:endParaRPr>
          </a:p>
          <a:p>
            <a:pPr marL="0" lvl="0" indent="0" defTabSz="457200">
              <a:lnSpc>
                <a:spcPct val="90000"/>
              </a:lnSpc>
              <a:spcBef>
                <a:spcPct val="0"/>
              </a:spcBef>
              <a:spcAft>
                <a:spcPts val="0"/>
              </a:spcAft>
            </a:pPr>
            <a:endParaRPr lang="en-US" sz="2900" b="0" i="0" kern="1200" dirty="0">
              <a:solidFill>
                <a:srgbClr val="EBEBEB"/>
              </a:solidFill>
              <a:latin typeface="+mj-lt"/>
              <a:ea typeface="+mj-ea"/>
              <a:cs typeface="+mj-cs"/>
            </a:endParaRPr>
          </a:p>
          <a:p>
            <a:pPr marL="0" lvl="0" indent="0" defTabSz="457200">
              <a:lnSpc>
                <a:spcPct val="90000"/>
              </a:lnSpc>
              <a:spcBef>
                <a:spcPct val="0"/>
              </a:spcBef>
              <a:spcAft>
                <a:spcPts val="0"/>
              </a:spcAft>
            </a:pPr>
            <a:endParaRPr lang="en-US" sz="2900" b="0" i="0" kern="1200" dirty="0">
              <a:solidFill>
                <a:srgbClr val="EBEBEB"/>
              </a:solidFill>
              <a:latin typeface="+mj-lt"/>
              <a:ea typeface="+mj-ea"/>
              <a:cs typeface="+mj-cs"/>
            </a:endParaRPr>
          </a:p>
          <a:p>
            <a:pPr marL="0" lvl="0" indent="0" defTabSz="457200">
              <a:lnSpc>
                <a:spcPct val="90000"/>
              </a:lnSpc>
              <a:spcBef>
                <a:spcPct val="0"/>
              </a:spcBef>
              <a:spcAft>
                <a:spcPts val="0"/>
              </a:spcAft>
            </a:pPr>
            <a:endParaRPr lang="en-US" sz="2900" b="0" i="0" kern="1200" dirty="0">
              <a:solidFill>
                <a:srgbClr val="EBEBEB"/>
              </a:solidFill>
              <a:latin typeface="+mj-lt"/>
              <a:ea typeface="+mj-ea"/>
              <a:cs typeface="+mj-cs"/>
            </a:endParaRPr>
          </a:p>
          <a:p>
            <a:pPr marL="0" lvl="0" indent="0" defTabSz="457200">
              <a:lnSpc>
                <a:spcPct val="90000"/>
              </a:lnSpc>
              <a:spcBef>
                <a:spcPct val="0"/>
              </a:spcBef>
              <a:spcAft>
                <a:spcPts val="0"/>
              </a:spcAft>
            </a:pPr>
            <a:endParaRPr lang="en-US" sz="2900" b="0" i="0" kern="1200" dirty="0">
              <a:solidFill>
                <a:srgbClr val="EBEBEB"/>
              </a:solidFill>
              <a:latin typeface="+mj-lt"/>
              <a:ea typeface="+mj-ea"/>
              <a:cs typeface="+mj-cs"/>
            </a:endParaRPr>
          </a:p>
          <a:p>
            <a:pPr marL="0" lvl="0" indent="0" defTabSz="457200">
              <a:lnSpc>
                <a:spcPct val="90000"/>
              </a:lnSpc>
              <a:spcBef>
                <a:spcPct val="0"/>
              </a:spcBef>
              <a:spcAft>
                <a:spcPts val="0"/>
              </a:spcAft>
            </a:pPr>
            <a:endParaRPr lang="en-US" sz="2900" b="0" i="0" kern="1200" dirty="0">
              <a:solidFill>
                <a:srgbClr val="EBEBEB"/>
              </a:solidFill>
              <a:latin typeface="+mj-lt"/>
              <a:ea typeface="+mj-ea"/>
              <a:cs typeface="+mj-cs"/>
            </a:endParaRPr>
          </a:p>
        </p:txBody>
      </p:sp>
      <p:sp useBgFill="1">
        <p:nvSpPr>
          <p:cNvPr id="147" name="Freeform: Shape 146">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extBox 1">
            <a:extLst>
              <a:ext uri="{FF2B5EF4-FFF2-40B4-BE49-F238E27FC236}">
                <a16:creationId xmlns:a16="http://schemas.microsoft.com/office/drawing/2014/main" id="{66C71CC8-995E-ED32-F328-AD52165C4668}"/>
              </a:ext>
            </a:extLst>
          </p:cNvPr>
          <p:cNvSpPr txBox="1"/>
          <p:nvPr/>
        </p:nvSpPr>
        <p:spPr>
          <a:xfrm>
            <a:off x="239932" y="1911210"/>
            <a:ext cx="4088720" cy="2744017"/>
          </a:xfrm>
          <a:prstGeom prst="rect">
            <a:avLst/>
          </a:prstGeom>
        </p:spPr>
        <p:txBody>
          <a:bodyPr vert="horz" lIns="91440" tIns="45720" rIns="91440" bIns="45720" rtlCol="0">
            <a:normAutofit/>
          </a:bodyPr>
          <a:lstStyle/>
          <a:p>
            <a:pPr marL="171450" lvl="0" indent="-171450">
              <a:lnSpc>
                <a:spcPct val="90000"/>
              </a:lnSpc>
              <a:spcBef>
                <a:spcPts val="1000"/>
              </a:spcBef>
              <a:buClr>
                <a:schemeClr val="tx1"/>
              </a:buClr>
              <a:buSzPct val="80000"/>
              <a:buFont typeface="Wingdings" panose="05000000000000000000" pitchFamily="2" charset="2"/>
              <a:buChar char="§"/>
            </a:pPr>
            <a:r>
              <a:rPr lang="en-US" sz="1100" dirty="0">
                <a:latin typeface="+mj-lt"/>
                <a:ea typeface="+mj-ea"/>
                <a:cs typeface="+mj-cs"/>
              </a:rPr>
              <a:t>Importance given by employers to physical health has higher distribution between scores 5 to 10 with the peak at 5</a:t>
            </a:r>
          </a:p>
          <a:p>
            <a:pPr marL="171450" lvl="0" indent="-171450">
              <a:lnSpc>
                <a:spcPct val="90000"/>
              </a:lnSpc>
              <a:spcBef>
                <a:spcPts val="1000"/>
              </a:spcBef>
              <a:buClr>
                <a:schemeClr val="tx1"/>
              </a:buClr>
              <a:buSzPct val="80000"/>
              <a:buFont typeface="Wingdings" panose="05000000000000000000" pitchFamily="2" charset="2"/>
              <a:buChar char="§"/>
            </a:pPr>
            <a:r>
              <a:rPr lang="en-US" sz="1100" dirty="0">
                <a:latin typeface="+mj-lt"/>
                <a:ea typeface="+mj-ea"/>
                <a:cs typeface="+mj-cs"/>
              </a:rPr>
              <a:t>Importance given by employers to mental health has higher distribution between scores 3 to 7 with the peak at 5</a:t>
            </a:r>
            <a:endParaRPr lang="en-US" sz="1100" dirty="0">
              <a:highlight>
                <a:srgbClr val="FFFFFF"/>
              </a:highlight>
              <a:latin typeface="+mj-lt"/>
              <a:ea typeface="+mj-ea"/>
              <a:cs typeface="+mj-cs"/>
              <a:sym typeface="Arial"/>
            </a:endParaRPr>
          </a:p>
          <a:p>
            <a:pPr marL="0" lvl="0" indent="0">
              <a:lnSpc>
                <a:spcPct val="90000"/>
              </a:lnSpc>
              <a:spcBef>
                <a:spcPts val="1000"/>
              </a:spcBef>
              <a:buClr>
                <a:schemeClr val="bg2">
                  <a:lumMod val="40000"/>
                  <a:lumOff val="60000"/>
                </a:schemeClr>
              </a:buClr>
              <a:buSzPct val="80000"/>
              <a:buFont typeface="Wingdings 3" charset="2"/>
              <a:buChar char=""/>
            </a:pPr>
            <a:br>
              <a:rPr lang="en-US" sz="1100" dirty="0">
                <a:highlight>
                  <a:srgbClr val="FFFFFF"/>
                </a:highlight>
                <a:latin typeface="+mj-lt"/>
                <a:ea typeface="+mj-ea"/>
                <a:cs typeface="+mj-cs"/>
                <a:sym typeface="Arial"/>
              </a:rPr>
            </a:br>
            <a:r>
              <a:rPr lang="en-US" sz="1100" u="sng" dirty="0">
                <a:latin typeface="+mj-lt"/>
                <a:ea typeface="+mj-ea"/>
                <a:cs typeface="+mj-cs"/>
              </a:rPr>
              <a:t>Implications</a:t>
            </a:r>
          </a:p>
          <a:p>
            <a:pPr marL="171450" lvl="0" indent="-171450">
              <a:lnSpc>
                <a:spcPct val="90000"/>
              </a:lnSpc>
              <a:spcBef>
                <a:spcPts val="1000"/>
              </a:spcBef>
              <a:buClr>
                <a:schemeClr val="tx1"/>
              </a:buClr>
              <a:buSzPct val="80000"/>
              <a:buFont typeface="Wingdings" panose="05000000000000000000" pitchFamily="2" charset="2"/>
              <a:buChar char="v"/>
            </a:pPr>
            <a:r>
              <a:rPr lang="en-US" sz="1100" dirty="0">
                <a:latin typeface="+mj-lt"/>
                <a:ea typeface="+mj-ea"/>
                <a:cs typeface="+mj-cs"/>
              </a:rPr>
              <a:t>This suggests that the perception is that employers give more importance to physical health compared to mental health and should focus on moving the scores for mental health importance towards the right.</a:t>
            </a:r>
          </a:p>
        </p:txBody>
      </p:sp>
      <p:pic>
        <p:nvPicPr>
          <p:cNvPr id="124" name="Google Shape;124;p19"/>
          <p:cNvPicPr preferRelativeResize="0"/>
          <p:nvPr/>
        </p:nvPicPr>
        <p:blipFill>
          <a:blip r:embed="rId7"/>
          <a:stretch>
            <a:fillRect/>
          </a:stretch>
        </p:blipFill>
        <p:spPr>
          <a:xfrm>
            <a:off x="4568937" y="2175402"/>
            <a:ext cx="4088720" cy="2218129"/>
          </a:xfrm>
          <a:prstGeom prst="rect">
            <a:avLst/>
          </a:prstGeom>
          <a:noFill/>
          <a:effectLst/>
        </p:spPr>
      </p:pic>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8"/>
        <p:cNvGrpSpPr/>
        <p:nvPr/>
      </p:nvGrpSpPr>
      <p:grpSpPr>
        <a:xfrm>
          <a:off x="0" y="0"/>
          <a:ext cx="0" cy="0"/>
          <a:chOff x="0" y="0"/>
          <a:chExt cx="0" cy="0"/>
        </a:xfrm>
      </p:grpSpPr>
      <p:pic>
        <p:nvPicPr>
          <p:cNvPr id="135" name="Picture 13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37" name="Picture 13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39" name="Oval 13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41" name="Picture 14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43" name="Picture 14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5" name="Rectangle 14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7" name="Rectangle 146">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1"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29" name="Google Shape;129;p20"/>
          <p:cNvSpPr txBox="1">
            <a:spLocks noGrp="1"/>
          </p:cNvSpPr>
          <p:nvPr>
            <p:ph type="title"/>
          </p:nvPr>
        </p:nvSpPr>
        <p:spPr>
          <a:xfrm>
            <a:off x="486697" y="471950"/>
            <a:ext cx="6939116" cy="762490"/>
          </a:xfrm>
          <a:prstGeom prst="rect">
            <a:avLst/>
          </a:prstGeom>
        </p:spPr>
        <p:txBody>
          <a:bodyPr spcFirstLastPara="1" vert="horz" lIns="91440" tIns="45720" rIns="91440" bIns="45720" rtlCol="0" anchor="t" anchorCtr="0">
            <a:normAutofit/>
          </a:bodyPr>
          <a:lstStyle/>
          <a:p>
            <a:pPr marL="0" lvl="0" indent="0" defTabSz="457200">
              <a:lnSpc>
                <a:spcPct val="90000"/>
              </a:lnSpc>
              <a:spcBef>
                <a:spcPct val="0"/>
              </a:spcBef>
              <a:spcAft>
                <a:spcPts val="0"/>
              </a:spcAft>
            </a:pPr>
            <a:r>
              <a:rPr lang="en-US" sz="2900" b="0" i="0" kern="1200" dirty="0">
                <a:solidFill>
                  <a:srgbClr val="EBEBEB"/>
                </a:solidFill>
                <a:latin typeface="+mj-lt"/>
                <a:ea typeface="+mj-ea"/>
                <a:cs typeface="+mj-cs"/>
              </a:rPr>
              <a:t>Leave Policy for Mental Health Issues</a:t>
            </a:r>
          </a:p>
          <a:p>
            <a:pPr marL="0" lvl="0" indent="0" defTabSz="457200">
              <a:lnSpc>
                <a:spcPct val="90000"/>
              </a:lnSpc>
              <a:spcBef>
                <a:spcPct val="0"/>
              </a:spcBef>
              <a:spcAft>
                <a:spcPts val="0"/>
              </a:spcAft>
            </a:pPr>
            <a:endParaRPr lang="en-US" sz="2900" b="0" i="0" kern="1200" dirty="0">
              <a:solidFill>
                <a:srgbClr val="EBEBEB"/>
              </a:solidFill>
              <a:latin typeface="+mj-lt"/>
              <a:ea typeface="+mj-ea"/>
              <a:cs typeface="+mj-cs"/>
            </a:endParaRPr>
          </a:p>
          <a:p>
            <a:pPr marL="0" lvl="0" indent="0" defTabSz="457200">
              <a:lnSpc>
                <a:spcPct val="90000"/>
              </a:lnSpc>
              <a:spcBef>
                <a:spcPct val="0"/>
              </a:spcBef>
              <a:spcAft>
                <a:spcPts val="0"/>
              </a:spcAft>
            </a:pPr>
            <a:endParaRPr lang="en-US" sz="2900" b="0" i="0" kern="1200" dirty="0">
              <a:solidFill>
                <a:srgbClr val="EBEBEB"/>
              </a:solidFill>
              <a:latin typeface="+mj-lt"/>
              <a:ea typeface="+mj-ea"/>
              <a:cs typeface="+mj-cs"/>
            </a:endParaRPr>
          </a:p>
          <a:p>
            <a:pPr marL="0" lvl="0" indent="0" defTabSz="457200">
              <a:lnSpc>
                <a:spcPct val="90000"/>
              </a:lnSpc>
              <a:spcBef>
                <a:spcPct val="0"/>
              </a:spcBef>
              <a:spcAft>
                <a:spcPts val="0"/>
              </a:spcAft>
            </a:pPr>
            <a:endParaRPr lang="en-US" sz="2900" b="0" i="0" kern="1200" dirty="0">
              <a:solidFill>
                <a:srgbClr val="EBEBEB"/>
              </a:solidFill>
              <a:latin typeface="+mj-lt"/>
              <a:ea typeface="+mj-ea"/>
              <a:cs typeface="+mj-cs"/>
            </a:endParaRPr>
          </a:p>
          <a:p>
            <a:pPr marL="0" lvl="0" indent="0" defTabSz="457200">
              <a:lnSpc>
                <a:spcPct val="90000"/>
              </a:lnSpc>
              <a:spcBef>
                <a:spcPct val="0"/>
              </a:spcBef>
              <a:spcAft>
                <a:spcPts val="0"/>
              </a:spcAft>
            </a:pPr>
            <a:endParaRPr lang="en-US" sz="2900" b="0" i="0" kern="1200" dirty="0">
              <a:solidFill>
                <a:srgbClr val="EBEBEB"/>
              </a:solidFill>
              <a:latin typeface="+mj-lt"/>
              <a:ea typeface="+mj-ea"/>
              <a:cs typeface="+mj-cs"/>
            </a:endParaRPr>
          </a:p>
          <a:p>
            <a:pPr marL="0" lvl="0" indent="0" defTabSz="457200">
              <a:lnSpc>
                <a:spcPct val="90000"/>
              </a:lnSpc>
              <a:spcBef>
                <a:spcPct val="0"/>
              </a:spcBef>
              <a:spcAft>
                <a:spcPts val="0"/>
              </a:spcAft>
            </a:pPr>
            <a:endParaRPr lang="en-US" sz="2900" b="0" i="0" kern="1200" dirty="0">
              <a:solidFill>
                <a:srgbClr val="EBEBEB"/>
              </a:solidFill>
              <a:latin typeface="+mj-lt"/>
              <a:ea typeface="+mj-ea"/>
              <a:cs typeface="+mj-cs"/>
            </a:endParaRPr>
          </a:p>
          <a:p>
            <a:pPr marL="0" lvl="0" indent="0" defTabSz="457200">
              <a:lnSpc>
                <a:spcPct val="90000"/>
              </a:lnSpc>
              <a:spcBef>
                <a:spcPct val="0"/>
              </a:spcBef>
              <a:spcAft>
                <a:spcPts val="0"/>
              </a:spcAft>
            </a:pPr>
            <a:endParaRPr lang="en-US" sz="2900" b="0" i="0" kern="1200" dirty="0">
              <a:solidFill>
                <a:srgbClr val="EBEBEB"/>
              </a:solidFill>
              <a:latin typeface="+mj-lt"/>
              <a:ea typeface="+mj-ea"/>
              <a:cs typeface="+mj-cs"/>
            </a:endParaRPr>
          </a:p>
          <a:p>
            <a:pPr marL="0" lvl="0" indent="0" defTabSz="457200">
              <a:lnSpc>
                <a:spcPct val="90000"/>
              </a:lnSpc>
              <a:spcBef>
                <a:spcPct val="0"/>
              </a:spcBef>
              <a:spcAft>
                <a:spcPts val="0"/>
              </a:spcAft>
            </a:pPr>
            <a:endParaRPr lang="en-US" sz="2900" b="0" i="0" kern="1200" dirty="0">
              <a:solidFill>
                <a:srgbClr val="EBEBEB"/>
              </a:solidFill>
              <a:latin typeface="+mj-lt"/>
              <a:ea typeface="+mj-ea"/>
              <a:cs typeface="+mj-cs"/>
            </a:endParaRPr>
          </a:p>
          <a:p>
            <a:pPr marL="0" lvl="0" indent="0" defTabSz="457200">
              <a:lnSpc>
                <a:spcPct val="90000"/>
              </a:lnSpc>
              <a:spcBef>
                <a:spcPct val="0"/>
              </a:spcBef>
              <a:spcAft>
                <a:spcPts val="0"/>
              </a:spcAft>
            </a:pPr>
            <a:endParaRPr lang="en-US" sz="2900" b="0" i="0" kern="1200" dirty="0">
              <a:solidFill>
                <a:srgbClr val="EBEBEB"/>
              </a:solidFill>
              <a:latin typeface="+mj-lt"/>
              <a:ea typeface="+mj-ea"/>
              <a:cs typeface="+mj-cs"/>
            </a:endParaRPr>
          </a:p>
        </p:txBody>
      </p:sp>
      <p:sp useBgFill="1">
        <p:nvSpPr>
          <p:cNvPr id="153" name="Freeform: Shape 152">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extBox 1">
            <a:extLst>
              <a:ext uri="{FF2B5EF4-FFF2-40B4-BE49-F238E27FC236}">
                <a16:creationId xmlns:a16="http://schemas.microsoft.com/office/drawing/2014/main" id="{4E9DF981-CAEF-9DC9-9B5B-E6F4CCF2A767}"/>
              </a:ext>
            </a:extLst>
          </p:cNvPr>
          <p:cNvSpPr txBox="1"/>
          <p:nvPr/>
        </p:nvSpPr>
        <p:spPr>
          <a:xfrm>
            <a:off x="177209" y="1911210"/>
            <a:ext cx="4151443" cy="2744017"/>
          </a:xfrm>
          <a:prstGeom prst="rect">
            <a:avLst/>
          </a:prstGeom>
        </p:spPr>
        <p:txBody>
          <a:bodyPr vert="horz" lIns="91440" tIns="45720" rIns="91440" bIns="45720" rtlCol="0">
            <a:normAutofit/>
          </a:bodyPr>
          <a:lstStyle/>
          <a:p>
            <a:pPr marL="171450" lvl="0" indent="-171450">
              <a:lnSpc>
                <a:spcPct val="90000"/>
              </a:lnSpc>
              <a:spcBef>
                <a:spcPts val="1000"/>
              </a:spcBef>
              <a:buClr>
                <a:schemeClr val="tx1"/>
              </a:buClr>
              <a:buSzPct val="80000"/>
              <a:buFont typeface="Wingdings" panose="05000000000000000000" pitchFamily="2" charset="2"/>
              <a:buChar char="§"/>
            </a:pPr>
            <a:r>
              <a:rPr lang="en-US" sz="1100" dirty="0">
                <a:latin typeface="+mj-lt"/>
                <a:ea typeface="+mj-ea"/>
                <a:cs typeface="+mj-cs"/>
              </a:rPr>
              <a:t>44% respondents find it relatively easy to ask for leaves for mental health while 19% respondents find it relatively difficult</a:t>
            </a:r>
          </a:p>
          <a:p>
            <a:pPr marL="171450" lvl="0" indent="-171450">
              <a:lnSpc>
                <a:spcPct val="90000"/>
              </a:lnSpc>
              <a:spcBef>
                <a:spcPts val="1000"/>
              </a:spcBef>
              <a:buClr>
                <a:schemeClr val="tx1"/>
              </a:buClr>
              <a:buSzPct val="80000"/>
              <a:buFont typeface="Wingdings" panose="05000000000000000000" pitchFamily="2" charset="2"/>
              <a:buChar char="§"/>
            </a:pPr>
            <a:r>
              <a:rPr lang="en-US" sz="1100" dirty="0">
                <a:latin typeface="+mj-lt"/>
                <a:ea typeface="+mj-ea"/>
                <a:cs typeface="+mj-cs"/>
              </a:rPr>
              <a:t>24% respondents are neutral/unaware of the difficulty they may pose while asking for time off.</a:t>
            </a:r>
            <a:br>
              <a:rPr lang="en-US" sz="1100" dirty="0">
                <a:latin typeface="+mj-lt"/>
                <a:ea typeface="+mj-ea"/>
                <a:cs typeface="+mj-cs"/>
              </a:rPr>
            </a:br>
            <a:endParaRPr lang="en-US" sz="1100" dirty="0">
              <a:latin typeface="+mj-lt"/>
              <a:ea typeface="+mj-ea"/>
              <a:cs typeface="+mj-cs"/>
            </a:endParaRPr>
          </a:p>
          <a:p>
            <a:pPr marL="0" lvl="0" indent="0">
              <a:lnSpc>
                <a:spcPct val="90000"/>
              </a:lnSpc>
              <a:spcBef>
                <a:spcPts val="1000"/>
              </a:spcBef>
              <a:buClr>
                <a:schemeClr val="bg2">
                  <a:lumMod val="40000"/>
                  <a:lumOff val="60000"/>
                </a:schemeClr>
              </a:buClr>
              <a:buSzPct val="80000"/>
              <a:buFont typeface="Wingdings 3" charset="2"/>
              <a:buChar char=""/>
            </a:pPr>
            <a:r>
              <a:rPr lang="en-US" sz="1100" u="sng" dirty="0">
                <a:latin typeface="+mj-lt"/>
                <a:ea typeface="+mj-ea"/>
                <a:cs typeface="+mj-cs"/>
              </a:rPr>
              <a:t>Implications</a:t>
            </a:r>
          </a:p>
          <a:p>
            <a:pPr marL="171450" lvl="0" indent="-171450">
              <a:lnSpc>
                <a:spcPct val="90000"/>
              </a:lnSpc>
              <a:spcBef>
                <a:spcPts val="1000"/>
              </a:spcBef>
              <a:buClr>
                <a:schemeClr val="tx1"/>
              </a:buClr>
              <a:buSzPct val="80000"/>
              <a:buFont typeface="Wingdings" panose="05000000000000000000" pitchFamily="2" charset="2"/>
              <a:buChar char="v"/>
            </a:pPr>
            <a:r>
              <a:rPr lang="en-US" sz="1100" dirty="0">
                <a:latin typeface="+mj-lt"/>
                <a:ea typeface="+mj-ea"/>
                <a:cs typeface="+mj-cs"/>
              </a:rPr>
              <a:t>This suggests that the leave policies around mental health issues may be in favor of the employees at many workplaces. Employers should take more effort to improve these and create awareness among employees to shift the needle from neutral/negative responses to positive ones.</a:t>
            </a:r>
          </a:p>
          <a:p>
            <a:pPr marL="0" lvl="0" indent="0">
              <a:lnSpc>
                <a:spcPct val="90000"/>
              </a:lnSpc>
              <a:spcBef>
                <a:spcPts val="1000"/>
              </a:spcBef>
              <a:buClr>
                <a:schemeClr val="bg2">
                  <a:lumMod val="40000"/>
                  <a:lumOff val="60000"/>
                </a:schemeClr>
              </a:buClr>
              <a:buSzPct val="80000"/>
              <a:buFont typeface="Wingdings 3" charset="2"/>
              <a:buChar char=""/>
            </a:pPr>
            <a:endParaRPr lang="en-US" sz="1100" dirty="0">
              <a:latin typeface="+mj-lt"/>
              <a:ea typeface="+mj-ea"/>
              <a:cs typeface="+mj-cs"/>
            </a:endParaRPr>
          </a:p>
          <a:p>
            <a:pPr>
              <a:lnSpc>
                <a:spcPct val="90000"/>
              </a:lnSpc>
              <a:spcBef>
                <a:spcPts val="1000"/>
              </a:spcBef>
              <a:buClr>
                <a:schemeClr val="bg2">
                  <a:lumMod val="40000"/>
                  <a:lumOff val="60000"/>
                </a:schemeClr>
              </a:buClr>
              <a:buSzPct val="80000"/>
              <a:buFont typeface="Wingdings 3" charset="2"/>
              <a:buChar char=""/>
            </a:pPr>
            <a:endParaRPr lang="en-US" sz="1100" dirty="0">
              <a:latin typeface="+mj-lt"/>
              <a:ea typeface="+mj-ea"/>
              <a:cs typeface="+mj-cs"/>
            </a:endParaRPr>
          </a:p>
        </p:txBody>
      </p:sp>
      <p:pic>
        <p:nvPicPr>
          <p:cNvPr id="130" name="Google Shape;130;p20"/>
          <p:cNvPicPr preferRelativeResize="0"/>
          <p:nvPr/>
        </p:nvPicPr>
        <p:blipFill>
          <a:blip r:embed="rId7"/>
          <a:stretch>
            <a:fillRect/>
          </a:stretch>
        </p:blipFill>
        <p:spPr>
          <a:xfrm>
            <a:off x="4568937" y="2175402"/>
            <a:ext cx="4088720" cy="2218129"/>
          </a:xfrm>
          <a:prstGeom prst="rect">
            <a:avLst/>
          </a:prstGeom>
          <a:noFill/>
          <a:effectLst/>
        </p:spPr>
      </p:pic>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8"/>
        <p:cNvGrpSpPr/>
        <p:nvPr/>
      </p:nvGrpSpPr>
      <p:grpSpPr>
        <a:xfrm>
          <a:off x="0" y="0"/>
          <a:ext cx="0" cy="0"/>
          <a:chOff x="0" y="0"/>
          <a:chExt cx="0" cy="0"/>
        </a:xfrm>
      </p:grpSpPr>
      <p:pic>
        <p:nvPicPr>
          <p:cNvPr id="135" name="Picture 13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37" name="Picture 13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39" name="Oval 13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41" name="Picture 14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43" name="Picture 14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5" name="Rectangle 14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7" name="Rectangle 146">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1"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29" name="Google Shape;129;p20"/>
          <p:cNvSpPr txBox="1">
            <a:spLocks noGrp="1"/>
          </p:cNvSpPr>
          <p:nvPr>
            <p:ph type="title"/>
          </p:nvPr>
        </p:nvSpPr>
        <p:spPr>
          <a:xfrm>
            <a:off x="486697" y="471950"/>
            <a:ext cx="6939116" cy="762490"/>
          </a:xfrm>
          <a:prstGeom prst="rect">
            <a:avLst/>
          </a:prstGeom>
        </p:spPr>
        <p:txBody>
          <a:bodyPr spcFirstLastPara="1" vert="horz" lIns="91440" tIns="45720" rIns="91440" bIns="45720" rtlCol="0" anchor="t" anchorCtr="0">
            <a:normAutofit/>
          </a:bodyPr>
          <a:lstStyle/>
          <a:p>
            <a:pPr marL="0" lvl="0" indent="0" defTabSz="457200">
              <a:lnSpc>
                <a:spcPct val="90000"/>
              </a:lnSpc>
              <a:spcBef>
                <a:spcPct val="0"/>
              </a:spcBef>
              <a:spcAft>
                <a:spcPts val="0"/>
              </a:spcAft>
            </a:pPr>
            <a:r>
              <a:rPr lang="en-US" sz="2900" b="0" i="0" kern="1200" dirty="0">
                <a:solidFill>
                  <a:srgbClr val="EBEBEB"/>
                </a:solidFill>
                <a:latin typeface="+mj-lt"/>
                <a:ea typeface="+mj-ea"/>
                <a:cs typeface="+mj-cs"/>
              </a:rPr>
              <a:t>Conclusion</a:t>
            </a:r>
          </a:p>
          <a:p>
            <a:pPr marL="0" lvl="0" indent="0" defTabSz="457200">
              <a:lnSpc>
                <a:spcPct val="90000"/>
              </a:lnSpc>
              <a:spcBef>
                <a:spcPct val="0"/>
              </a:spcBef>
              <a:spcAft>
                <a:spcPts val="0"/>
              </a:spcAft>
            </a:pPr>
            <a:endParaRPr lang="en-US" sz="2900" b="0" i="0" kern="1200" dirty="0">
              <a:solidFill>
                <a:srgbClr val="EBEBEB"/>
              </a:solidFill>
              <a:latin typeface="+mj-lt"/>
              <a:ea typeface="+mj-ea"/>
              <a:cs typeface="+mj-cs"/>
            </a:endParaRPr>
          </a:p>
          <a:p>
            <a:pPr marL="0" lvl="0" indent="0" defTabSz="457200">
              <a:lnSpc>
                <a:spcPct val="90000"/>
              </a:lnSpc>
              <a:spcBef>
                <a:spcPct val="0"/>
              </a:spcBef>
              <a:spcAft>
                <a:spcPts val="0"/>
              </a:spcAft>
            </a:pPr>
            <a:endParaRPr lang="en-US" sz="2900" b="0" i="0" kern="1200" dirty="0">
              <a:solidFill>
                <a:srgbClr val="EBEBEB"/>
              </a:solidFill>
              <a:latin typeface="+mj-lt"/>
              <a:ea typeface="+mj-ea"/>
              <a:cs typeface="+mj-cs"/>
            </a:endParaRPr>
          </a:p>
          <a:p>
            <a:pPr marL="0" lvl="0" indent="0" defTabSz="457200">
              <a:lnSpc>
                <a:spcPct val="90000"/>
              </a:lnSpc>
              <a:spcBef>
                <a:spcPct val="0"/>
              </a:spcBef>
              <a:spcAft>
                <a:spcPts val="0"/>
              </a:spcAft>
            </a:pPr>
            <a:endParaRPr lang="en-US" sz="2900" b="0" i="0" kern="1200" dirty="0">
              <a:solidFill>
                <a:srgbClr val="EBEBEB"/>
              </a:solidFill>
              <a:latin typeface="+mj-lt"/>
              <a:ea typeface="+mj-ea"/>
              <a:cs typeface="+mj-cs"/>
            </a:endParaRPr>
          </a:p>
          <a:p>
            <a:pPr marL="0" lvl="0" indent="0" defTabSz="457200">
              <a:lnSpc>
                <a:spcPct val="90000"/>
              </a:lnSpc>
              <a:spcBef>
                <a:spcPct val="0"/>
              </a:spcBef>
              <a:spcAft>
                <a:spcPts val="0"/>
              </a:spcAft>
            </a:pPr>
            <a:endParaRPr lang="en-US" sz="2900" b="0" i="0" kern="1200" dirty="0">
              <a:solidFill>
                <a:srgbClr val="EBEBEB"/>
              </a:solidFill>
              <a:latin typeface="+mj-lt"/>
              <a:ea typeface="+mj-ea"/>
              <a:cs typeface="+mj-cs"/>
            </a:endParaRPr>
          </a:p>
          <a:p>
            <a:pPr marL="0" lvl="0" indent="0" defTabSz="457200">
              <a:lnSpc>
                <a:spcPct val="90000"/>
              </a:lnSpc>
              <a:spcBef>
                <a:spcPct val="0"/>
              </a:spcBef>
              <a:spcAft>
                <a:spcPts val="0"/>
              </a:spcAft>
            </a:pPr>
            <a:endParaRPr lang="en-US" sz="2900" b="0" i="0" kern="1200" dirty="0">
              <a:solidFill>
                <a:srgbClr val="EBEBEB"/>
              </a:solidFill>
              <a:latin typeface="+mj-lt"/>
              <a:ea typeface="+mj-ea"/>
              <a:cs typeface="+mj-cs"/>
            </a:endParaRPr>
          </a:p>
          <a:p>
            <a:pPr marL="0" lvl="0" indent="0" defTabSz="457200">
              <a:lnSpc>
                <a:spcPct val="90000"/>
              </a:lnSpc>
              <a:spcBef>
                <a:spcPct val="0"/>
              </a:spcBef>
              <a:spcAft>
                <a:spcPts val="0"/>
              </a:spcAft>
            </a:pPr>
            <a:endParaRPr lang="en-US" sz="2900" b="0" i="0" kern="1200" dirty="0">
              <a:solidFill>
                <a:srgbClr val="EBEBEB"/>
              </a:solidFill>
              <a:latin typeface="+mj-lt"/>
              <a:ea typeface="+mj-ea"/>
              <a:cs typeface="+mj-cs"/>
            </a:endParaRPr>
          </a:p>
          <a:p>
            <a:pPr marL="0" lvl="0" indent="0" defTabSz="457200">
              <a:lnSpc>
                <a:spcPct val="90000"/>
              </a:lnSpc>
              <a:spcBef>
                <a:spcPct val="0"/>
              </a:spcBef>
              <a:spcAft>
                <a:spcPts val="0"/>
              </a:spcAft>
            </a:pPr>
            <a:endParaRPr lang="en-US" sz="2900" b="0" i="0" kern="1200" dirty="0">
              <a:solidFill>
                <a:srgbClr val="EBEBEB"/>
              </a:solidFill>
              <a:latin typeface="+mj-lt"/>
              <a:ea typeface="+mj-ea"/>
              <a:cs typeface="+mj-cs"/>
            </a:endParaRPr>
          </a:p>
          <a:p>
            <a:pPr marL="0" lvl="0" indent="0" defTabSz="457200">
              <a:lnSpc>
                <a:spcPct val="90000"/>
              </a:lnSpc>
              <a:spcBef>
                <a:spcPct val="0"/>
              </a:spcBef>
              <a:spcAft>
                <a:spcPts val="0"/>
              </a:spcAft>
            </a:pPr>
            <a:endParaRPr lang="en-US" sz="2900" b="0" i="0" kern="1200" dirty="0">
              <a:solidFill>
                <a:srgbClr val="EBEBEB"/>
              </a:solidFill>
              <a:latin typeface="+mj-lt"/>
              <a:ea typeface="+mj-ea"/>
              <a:cs typeface="+mj-cs"/>
            </a:endParaRPr>
          </a:p>
        </p:txBody>
      </p:sp>
      <p:sp useBgFill="1">
        <p:nvSpPr>
          <p:cNvPr id="153" name="Freeform: Shape 152">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extBox 1">
            <a:extLst>
              <a:ext uri="{FF2B5EF4-FFF2-40B4-BE49-F238E27FC236}">
                <a16:creationId xmlns:a16="http://schemas.microsoft.com/office/drawing/2014/main" id="{4E9DF981-CAEF-9DC9-9B5B-E6F4CCF2A767}"/>
              </a:ext>
            </a:extLst>
          </p:cNvPr>
          <p:cNvSpPr txBox="1"/>
          <p:nvPr/>
        </p:nvSpPr>
        <p:spPr>
          <a:xfrm>
            <a:off x="77040" y="1941470"/>
            <a:ext cx="4935628" cy="3262821"/>
          </a:xfrm>
          <a:prstGeom prst="rect">
            <a:avLst/>
          </a:prstGeom>
        </p:spPr>
        <p:txBody>
          <a:bodyPr vert="horz" lIns="91440" tIns="45720" rIns="91440" bIns="45720" rtlCol="0">
            <a:noAutofit/>
          </a:bodyPr>
          <a:lstStyle/>
          <a:p>
            <a:pPr marL="0" lvl="0" indent="0" algn="l" rtl="0">
              <a:lnSpc>
                <a:spcPct val="115000"/>
              </a:lnSpc>
              <a:spcBef>
                <a:spcPts val="0"/>
              </a:spcBef>
              <a:spcAft>
                <a:spcPts val="0"/>
              </a:spcAft>
              <a:buNone/>
            </a:pPr>
            <a:r>
              <a:rPr lang="en-US" sz="1100" b="1" dirty="0">
                <a:solidFill>
                  <a:srgbClr val="FF0000"/>
                </a:solidFill>
                <a:highlight>
                  <a:srgbClr val="FFFFFF"/>
                </a:highlight>
              </a:rPr>
              <a:t>84%</a:t>
            </a:r>
            <a:r>
              <a:rPr lang="en-US" sz="1100" dirty="0">
                <a:solidFill>
                  <a:srgbClr val="666666"/>
                </a:solidFill>
                <a:highlight>
                  <a:srgbClr val="FFFFFF"/>
                </a:highlight>
              </a:rPr>
              <a:t> - inadequate </a:t>
            </a:r>
            <a:r>
              <a:rPr lang="en-US" sz="1100" b="1" dirty="0">
                <a:solidFill>
                  <a:srgbClr val="000000"/>
                </a:solidFill>
                <a:highlight>
                  <a:srgbClr val="FFFFFF"/>
                </a:highlight>
              </a:rPr>
              <a:t>support </a:t>
            </a:r>
            <a:r>
              <a:rPr lang="en-US" sz="1100" dirty="0">
                <a:solidFill>
                  <a:srgbClr val="666666"/>
                </a:solidFill>
                <a:highlight>
                  <a:srgbClr val="FFFFFF"/>
                </a:highlight>
              </a:rPr>
              <a:t>to mental health in tech</a:t>
            </a:r>
          </a:p>
          <a:p>
            <a:pPr marL="0" lvl="0" indent="0" algn="l" rtl="0">
              <a:lnSpc>
                <a:spcPct val="115000"/>
              </a:lnSpc>
              <a:spcBef>
                <a:spcPts val="0"/>
              </a:spcBef>
              <a:spcAft>
                <a:spcPts val="0"/>
              </a:spcAft>
              <a:buNone/>
            </a:pPr>
            <a:r>
              <a:rPr lang="en-US" sz="1100" b="1" dirty="0">
                <a:solidFill>
                  <a:srgbClr val="FF0000"/>
                </a:solidFill>
                <a:highlight>
                  <a:srgbClr val="FFFFFF"/>
                </a:highlight>
              </a:rPr>
              <a:t>60%</a:t>
            </a:r>
            <a:r>
              <a:rPr lang="en-US" sz="1100" dirty="0">
                <a:solidFill>
                  <a:srgbClr val="666666"/>
                </a:solidFill>
                <a:highlight>
                  <a:srgbClr val="FFFFFF"/>
                </a:highlight>
              </a:rPr>
              <a:t> - may have </a:t>
            </a:r>
            <a:r>
              <a:rPr lang="en-US" sz="1100" b="1" dirty="0">
                <a:solidFill>
                  <a:srgbClr val="000000"/>
                </a:solidFill>
                <a:highlight>
                  <a:srgbClr val="FFFFFF"/>
                </a:highlight>
              </a:rPr>
              <a:t>experienced </a:t>
            </a:r>
            <a:r>
              <a:rPr lang="en-US" sz="1100" dirty="0">
                <a:solidFill>
                  <a:srgbClr val="666666"/>
                </a:solidFill>
                <a:highlight>
                  <a:srgbClr val="FFFFFF"/>
                </a:highlight>
              </a:rPr>
              <a:t>mental disorders </a:t>
            </a:r>
          </a:p>
          <a:p>
            <a:pPr marL="0" lvl="0" indent="0" algn="l" rtl="0">
              <a:lnSpc>
                <a:spcPct val="115000"/>
              </a:lnSpc>
              <a:spcBef>
                <a:spcPts val="0"/>
              </a:spcBef>
              <a:spcAft>
                <a:spcPts val="0"/>
              </a:spcAft>
              <a:buNone/>
            </a:pPr>
            <a:r>
              <a:rPr lang="en-US" sz="1100" b="1" dirty="0">
                <a:solidFill>
                  <a:srgbClr val="FF0000"/>
                </a:solidFill>
                <a:highlight>
                  <a:srgbClr val="FFFFFF"/>
                </a:highlight>
              </a:rPr>
              <a:t>50% or more</a:t>
            </a:r>
            <a:r>
              <a:rPr lang="en-US" sz="1100" dirty="0">
                <a:solidFill>
                  <a:srgbClr val="666666"/>
                </a:solidFill>
                <a:highlight>
                  <a:srgbClr val="FFFFFF"/>
                </a:highlight>
              </a:rPr>
              <a:t>- don’t have </a:t>
            </a:r>
            <a:r>
              <a:rPr lang="en-US" sz="1100" b="1" dirty="0">
                <a:solidFill>
                  <a:srgbClr val="000000"/>
                </a:solidFill>
                <a:highlight>
                  <a:srgbClr val="FFFFFF"/>
                </a:highlight>
              </a:rPr>
              <a:t>medical </a:t>
            </a:r>
            <a:r>
              <a:rPr lang="en-US" sz="1100" dirty="0">
                <a:solidFill>
                  <a:srgbClr val="000000"/>
                </a:solidFill>
                <a:highlight>
                  <a:srgbClr val="FFFFFF"/>
                </a:highlight>
              </a:rPr>
              <a:t>coverage</a:t>
            </a:r>
            <a:r>
              <a:rPr lang="en-US" sz="1100" dirty="0">
                <a:solidFill>
                  <a:srgbClr val="666666"/>
                </a:solidFill>
                <a:highlight>
                  <a:srgbClr val="FFFFFF"/>
                </a:highlight>
              </a:rPr>
              <a:t> for mental issues</a:t>
            </a:r>
          </a:p>
          <a:p>
            <a:pPr marL="0" lvl="0" indent="0" algn="l" rtl="0">
              <a:lnSpc>
                <a:spcPct val="115000"/>
              </a:lnSpc>
              <a:spcBef>
                <a:spcPts val="0"/>
              </a:spcBef>
              <a:spcAft>
                <a:spcPts val="0"/>
              </a:spcAft>
              <a:buNone/>
            </a:pPr>
            <a:r>
              <a:rPr lang="en-US" sz="1100" b="1" dirty="0">
                <a:solidFill>
                  <a:srgbClr val="FF0000"/>
                </a:solidFill>
                <a:highlight>
                  <a:srgbClr val="FFFFFF"/>
                </a:highlight>
              </a:rPr>
              <a:t>70%</a:t>
            </a:r>
            <a:r>
              <a:rPr lang="en-US" sz="1100" dirty="0">
                <a:solidFill>
                  <a:srgbClr val="666666"/>
                </a:solidFill>
                <a:highlight>
                  <a:srgbClr val="FFFFFF"/>
                </a:highlight>
              </a:rPr>
              <a:t> - don’t have </a:t>
            </a:r>
            <a:r>
              <a:rPr lang="en-US" sz="1100" b="1" dirty="0">
                <a:solidFill>
                  <a:srgbClr val="000000"/>
                </a:solidFill>
                <a:highlight>
                  <a:srgbClr val="FFFFFF"/>
                </a:highlight>
              </a:rPr>
              <a:t>forums </a:t>
            </a:r>
            <a:r>
              <a:rPr lang="en-US" sz="1100" dirty="0">
                <a:solidFill>
                  <a:srgbClr val="666666"/>
                </a:solidFill>
                <a:highlight>
                  <a:srgbClr val="FFFFFF"/>
                </a:highlight>
              </a:rPr>
              <a:t>to discuss and seek help</a:t>
            </a:r>
          </a:p>
          <a:p>
            <a:pPr marL="0" lvl="0" indent="0" algn="l" rtl="0">
              <a:lnSpc>
                <a:spcPct val="115000"/>
              </a:lnSpc>
              <a:spcBef>
                <a:spcPts val="0"/>
              </a:spcBef>
              <a:spcAft>
                <a:spcPts val="0"/>
              </a:spcAft>
              <a:buNone/>
            </a:pPr>
            <a:r>
              <a:rPr lang="en-US" sz="1100" b="1" dirty="0">
                <a:solidFill>
                  <a:srgbClr val="FF0000"/>
                </a:solidFill>
                <a:highlight>
                  <a:srgbClr val="FFFFFF"/>
                </a:highlight>
              </a:rPr>
              <a:t>Majority - </a:t>
            </a:r>
            <a:r>
              <a:rPr lang="en-US" sz="1100" dirty="0">
                <a:solidFill>
                  <a:srgbClr val="666666"/>
                </a:solidFill>
                <a:highlight>
                  <a:srgbClr val="FFFFFF"/>
                </a:highlight>
              </a:rPr>
              <a:t>Physical</a:t>
            </a:r>
            <a:r>
              <a:rPr lang="en-US" sz="1100" dirty="0">
                <a:solidFill>
                  <a:srgbClr val="FF0000"/>
                </a:solidFill>
                <a:highlight>
                  <a:srgbClr val="FFFFFF"/>
                </a:highlight>
              </a:rPr>
              <a:t> </a:t>
            </a:r>
            <a:r>
              <a:rPr lang="en-US" sz="1100" dirty="0">
                <a:solidFill>
                  <a:srgbClr val="666666"/>
                </a:solidFill>
                <a:highlight>
                  <a:srgbClr val="FFFFFF"/>
                </a:highlight>
              </a:rPr>
              <a:t>Health </a:t>
            </a:r>
            <a:r>
              <a:rPr lang="en-US" sz="1100" b="1" dirty="0">
                <a:solidFill>
                  <a:srgbClr val="000000"/>
                </a:solidFill>
                <a:highlight>
                  <a:srgbClr val="FFFFFF"/>
                </a:highlight>
              </a:rPr>
              <a:t>importance </a:t>
            </a:r>
            <a:r>
              <a:rPr lang="en-US" sz="1100" dirty="0">
                <a:solidFill>
                  <a:srgbClr val="666666"/>
                </a:solidFill>
                <a:highlight>
                  <a:srgbClr val="FFFFFF"/>
                </a:highlight>
              </a:rPr>
              <a:t>then Mental Health </a:t>
            </a:r>
          </a:p>
          <a:p>
            <a:pPr marL="0" lvl="0" indent="0" algn="l" rtl="0">
              <a:lnSpc>
                <a:spcPct val="115000"/>
              </a:lnSpc>
              <a:spcBef>
                <a:spcPts val="0"/>
              </a:spcBef>
              <a:spcAft>
                <a:spcPts val="0"/>
              </a:spcAft>
              <a:buNone/>
            </a:pPr>
            <a:r>
              <a:rPr lang="en-US" sz="1100" dirty="0">
                <a:highlight>
                  <a:srgbClr val="FFFFFF"/>
                </a:highlight>
              </a:rPr>
              <a:t>The </a:t>
            </a:r>
            <a:r>
              <a:rPr lang="en-US" sz="1100" b="1" dirty="0">
                <a:highlight>
                  <a:srgbClr val="FFFFFF"/>
                </a:highlight>
              </a:rPr>
              <a:t>leave</a:t>
            </a:r>
            <a:r>
              <a:rPr lang="en-US" sz="1100" dirty="0">
                <a:highlight>
                  <a:srgbClr val="FFFFFF"/>
                </a:highlight>
              </a:rPr>
              <a:t> policies seem to be in favor of employees, but employers may to take more efforts to make employees aware and comfortable of seeking time off for mental wellbeing</a:t>
            </a:r>
          </a:p>
          <a:p>
            <a:pPr marL="0" lvl="0" indent="0" algn="l" rtl="0">
              <a:lnSpc>
                <a:spcPct val="100000"/>
              </a:lnSpc>
              <a:spcBef>
                <a:spcPts val="0"/>
              </a:spcBef>
              <a:spcAft>
                <a:spcPts val="0"/>
              </a:spcAft>
              <a:buNone/>
            </a:pPr>
            <a:endParaRPr lang="en-US" sz="1100" dirty="0">
              <a:solidFill>
                <a:srgbClr val="666666"/>
              </a:solidFill>
              <a:highlight>
                <a:srgbClr val="FFFFFF"/>
              </a:highlight>
            </a:endParaRPr>
          </a:p>
          <a:p>
            <a:pPr marL="0" lvl="0" indent="0" algn="l" rtl="0">
              <a:lnSpc>
                <a:spcPct val="115000"/>
              </a:lnSpc>
              <a:spcBef>
                <a:spcPts val="0"/>
              </a:spcBef>
              <a:spcAft>
                <a:spcPts val="0"/>
              </a:spcAft>
              <a:buNone/>
            </a:pPr>
            <a:r>
              <a:rPr lang="en-US" sz="1100" b="1" dirty="0">
                <a:solidFill>
                  <a:srgbClr val="666666"/>
                </a:solidFill>
                <a:highlight>
                  <a:srgbClr val="FFFFFF"/>
                </a:highlight>
              </a:rPr>
              <a:t>Limitations</a:t>
            </a:r>
            <a:endParaRPr lang="en-US" sz="1100" dirty="0">
              <a:solidFill>
                <a:srgbClr val="666666"/>
              </a:solidFill>
              <a:highlight>
                <a:srgbClr val="FFFFFF"/>
              </a:highlight>
            </a:endParaRPr>
          </a:p>
          <a:p>
            <a:pPr marL="0" lvl="0" indent="0" algn="l" rtl="0">
              <a:lnSpc>
                <a:spcPct val="100000"/>
              </a:lnSpc>
              <a:spcBef>
                <a:spcPts val="0"/>
              </a:spcBef>
              <a:spcAft>
                <a:spcPts val="0"/>
              </a:spcAft>
              <a:buNone/>
            </a:pPr>
            <a:r>
              <a:rPr lang="en-US" sz="1100" dirty="0">
                <a:solidFill>
                  <a:srgbClr val="666666"/>
                </a:solidFill>
                <a:highlight>
                  <a:srgbClr val="FFFFFF"/>
                </a:highlight>
              </a:rPr>
              <a:t>Findings and Insights of this research are limited to the participants who responded to the survey and may not be a generalization of the entire tech industry and workplaces. </a:t>
            </a:r>
          </a:p>
          <a:p>
            <a:pPr marL="0" lvl="0" indent="0" algn="l" rtl="0">
              <a:lnSpc>
                <a:spcPct val="100000"/>
              </a:lnSpc>
              <a:spcBef>
                <a:spcPts val="0"/>
              </a:spcBef>
              <a:spcAft>
                <a:spcPts val="0"/>
              </a:spcAft>
              <a:buNone/>
            </a:pPr>
            <a:endParaRPr lang="en-US" sz="1100" dirty="0">
              <a:solidFill>
                <a:srgbClr val="666666"/>
              </a:solidFill>
              <a:highlight>
                <a:srgbClr val="FFFFFF"/>
              </a:highlight>
            </a:endParaRPr>
          </a:p>
          <a:p>
            <a:pPr marL="0" lvl="0" indent="0" algn="l" rtl="0">
              <a:lnSpc>
                <a:spcPct val="100000"/>
              </a:lnSpc>
              <a:spcBef>
                <a:spcPts val="0"/>
              </a:spcBef>
              <a:spcAft>
                <a:spcPts val="0"/>
              </a:spcAft>
              <a:buNone/>
            </a:pPr>
            <a:r>
              <a:rPr lang="en-US" sz="1100" dirty="0">
                <a:solidFill>
                  <a:srgbClr val="666666"/>
                </a:solidFill>
                <a:highlight>
                  <a:srgbClr val="FFFFFF"/>
                </a:highlight>
              </a:rPr>
              <a:t>A study of this kind should be conducted at all workplaces to assess how employees feel about mental health.</a:t>
            </a:r>
          </a:p>
          <a:p>
            <a:pPr marL="0" lvl="0" indent="0" algn="l" rtl="0">
              <a:lnSpc>
                <a:spcPct val="100000"/>
              </a:lnSpc>
              <a:spcBef>
                <a:spcPts val="0"/>
              </a:spcBef>
              <a:spcAft>
                <a:spcPts val="0"/>
              </a:spcAft>
              <a:buNone/>
            </a:pPr>
            <a:endParaRPr lang="en-US" sz="1100" b="1" dirty="0">
              <a:solidFill>
                <a:srgbClr val="666666"/>
              </a:solidFill>
              <a:highlight>
                <a:srgbClr val="FFFFFF"/>
              </a:highlight>
            </a:endParaRPr>
          </a:p>
          <a:p>
            <a:pPr>
              <a:lnSpc>
                <a:spcPct val="90000"/>
              </a:lnSpc>
              <a:spcBef>
                <a:spcPts val="1000"/>
              </a:spcBef>
              <a:buClr>
                <a:schemeClr val="bg2">
                  <a:lumMod val="40000"/>
                  <a:lumOff val="60000"/>
                </a:schemeClr>
              </a:buClr>
              <a:buSzPct val="80000"/>
              <a:buFont typeface="Wingdings 3" charset="2"/>
              <a:buChar char=""/>
            </a:pPr>
            <a:endParaRPr lang="en-US" sz="1100" dirty="0">
              <a:latin typeface="+mj-lt"/>
              <a:ea typeface="+mj-ea"/>
              <a:cs typeface="+mj-cs"/>
            </a:endParaRPr>
          </a:p>
        </p:txBody>
      </p:sp>
      <p:pic>
        <p:nvPicPr>
          <p:cNvPr id="3" name="Google Shape;135;p21">
            <a:extLst>
              <a:ext uri="{FF2B5EF4-FFF2-40B4-BE49-F238E27FC236}">
                <a16:creationId xmlns:a16="http://schemas.microsoft.com/office/drawing/2014/main" id="{A2A24ED3-F0FD-EEB9-6E5C-F74E3902E54B}"/>
              </a:ext>
            </a:extLst>
          </p:cNvPr>
          <p:cNvPicPr preferRelativeResize="0"/>
          <p:nvPr/>
        </p:nvPicPr>
        <p:blipFill>
          <a:blip r:embed="rId7">
            <a:alphaModFix/>
          </a:blip>
          <a:stretch>
            <a:fillRect/>
          </a:stretch>
        </p:blipFill>
        <p:spPr>
          <a:xfrm>
            <a:off x="5685528" y="1945695"/>
            <a:ext cx="2785612" cy="2722420"/>
          </a:xfrm>
          <a:prstGeom prst="rect">
            <a:avLst/>
          </a:prstGeom>
          <a:noFill/>
          <a:ln>
            <a:noFill/>
          </a:ln>
        </p:spPr>
      </p:pic>
    </p:spTree>
    <p:extLst>
      <p:ext uri="{BB962C8B-B14F-4D97-AF65-F5344CB8AC3E}">
        <p14:creationId xmlns:p14="http://schemas.microsoft.com/office/powerpoint/2010/main" val="359698725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2"/>
        <p:cNvGrpSpPr/>
        <p:nvPr/>
      </p:nvGrpSpPr>
      <p:grpSpPr>
        <a:xfrm>
          <a:off x="0" y="0"/>
          <a:ext cx="0" cy="0"/>
          <a:chOff x="0" y="0"/>
          <a:chExt cx="0" cy="0"/>
        </a:xfrm>
      </p:grpSpPr>
      <p:pic>
        <p:nvPicPr>
          <p:cNvPr id="151" name="Picture 150">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53" name="Picture 152">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55" name="Oval 154">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7" name="Picture 156">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59" name="Picture 158">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61" name="Rectangle 160">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3" name="Rectangle 162">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65"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67" name="Rectangle 166">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9" name="Freeform: Shape 168">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2" cy="3821950"/>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graphicFrame>
        <p:nvGraphicFramePr>
          <p:cNvPr id="146" name="Google Shape;143;p22">
            <a:extLst>
              <a:ext uri="{FF2B5EF4-FFF2-40B4-BE49-F238E27FC236}">
                <a16:creationId xmlns:a16="http://schemas.microsoft.com/office/drawing/2014/main" id="{C5796500-210A-2CAE-9167-2939704883C5}"/>
              </a:ext>
            </a:extLst>
          </p:cNvPr>
          <p:cNvGraphicFramePr/>
          <p:nvPr>
            <p:extLst>
              <p:ext uri="{D42A27DB-BD31-4B8C-83A1-F6EECF244321}">
                <p14:modId xmlns:p14="http://schemas.microsoft.com/office/powerpoint/2010/main" val="3585267185"/>
              </p:ext>
            </p:extLst>
          </p:nvPr>
        </p:nvGraphicFramePr>
        <p:xfrm>
          <a:off x="486697" y="2107692"/>
          <a:ext cx="8171528" cy="255320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2098</TotalTime>
  <Words>760</Words>
  <Application>Microsoft Office PowerPoint</Application>
  <PresentationFormat>On-screen Show (16:9)</PresentationFormat>
  <Paragraphs>102</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Wingdings 3</vt:lpstr>
      <vt:lpstr>Proxima Nova</vt:lpstr>
      <vt:lpstr>Arial</vt:lpstr>
      <vt:lpstr>Century Gothic</vt:lpstr>
      <vt:lpstr>Wingdings</vt:lpstr>
      <vt:lpstr>Roboto</vt:lpstr>
      <vt:lpstr>Ion</vt:lpstr>
      <vt:lpstr>MENTAL HEALTH IN TECH INDUSTRY An Exploratory Data Analysis</vt:lpstr>
      <vt:lpstr>PowerPoint Presentation</vt:lpstr>
      <vt:lpstr>Support for Mental Health in Tech       </vt:lpstr>
      <vt:lpstr>Mental Health Issues Experienced      </vt:lpstr>
      <vt:lpstr>Medical Healthcare &amp; Help Resources         </vt:lpstr>
      <vt:lpstr>Importance for Physical &amp; Mental Health          </vt:lpstr>
      <vt:lpstr>Leave Policy for Mental Health Issues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MENTAL HEALTH IN TECH INDUSTRY An Exploratory Data Analysis</dc:title>
  <cp:lastModifiedBy>ROHIT SINGHAL</cp:lastModifiedBy>
  <cp:revision>51</cp:revision>
  <dcterms:modified xsi:type="dcterms:W3CDTF">2023-11-21T00:44:40Z</dcterms:modified>
</cp:coreProperties>
</file>