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384" r:id="rId4"/>
    <p:sldId id="382" r:id="rId5"/>
    <p:sldId id="386" r:id="rId6"/>
    <p:sldId id="387" r:id="rId7"/>
    <p:sldId id="388" r:id="rId8"/>
    <p:sldId id="390" r:id="rId9"/>
    <p:sldId id="389" r:id="rId10"/>
    <p:sldId id="391" r:id="rId11"/>
    <p:sldId id="258" r:id="rId12"/>
    <p:sldId id="385" r:id="rId13"/>
    <p:sldId id="260" r:id="rId14"/>
    <p:sldId id="276" r:id="rId15"/>
    <p:sldId id="392" r:id="rId16"/>
    <p:sldId id="393" r:id="rId17"/>
    <p:sldId id="394" r:id="rId18"/>
    <p:sldId id="281" r:id="rId19"/>
    <p:sldId id="395" r:id="rId20"/>
    <p:sldId id="39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C90B9-EA06-4510-93B8-1E57CACA2948}" type="datetimeFigureOut">
              <a:rPr lang="en-US" smtClean="0"/>
              <a:t>7/17/2018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62FB75-A48B-4182-AE18-A3FA8FFA5D11}" type="slidenum">
              <a:rPr lang="en-US" smtClean="0"/>
              <a:t>‹#›</a:t>
            </a:fld>
            <a:endParaRPr lang="en-US"/>
          </a:p>
        </p:txBody>
      </p:sp>
    </p:spTree>
    <p:extLst>
      <p:ext uri="{BB962C8B-B14F-4D97-AF65-F5344CB8AC3E}">
        <p14:creationId xmlns:p14="http://schemas.microsoft.com/office/powerpoint/2010/main" val="1857308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a:solidFill>
                  <a:srgbClr val="C00000"/>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2B6414-733B-4D67-A53F-88090C75DDDE}" type="datetime1">
              <a:rPr lang="en-US" smtClean="0"/>
              <a:t>7/17/2018</a:t>
            </a:fld>
            <a:endParaRPr lang="en-US"/>
          </a:p>
        </p:txBody>
      </p:sp>
      <p:sp>
        <p:nvSpPr>
          <p:cNvPr id="5" name="Footer Placeholder 4"/>
          <p:cNvSpPr>
            <a:spLocks noGrp="1"/>
          </p:cNvSpPr>
          <p:nvPr>
            <p:ph type="ftr" sz="quarter" idx="11"/>
          </p:nvPr>
        </p:nvSpPr>
        <p:spPr/>
        <p:txBody>
          <a:bodyPr/>
          <a:lstStyle/>
          <a:p>
            <a:r>
              <a:rPr lang="en-US" dirty="0"/>
              <a:t>Supply Chain Analytics</a:t>
            </a:r>
          </a:p>
        </p:txBody>
      </p:sp>
      <p:sp>
        <p:nvSpPr>
          <p:cNvPr id="6" name="Slide Number Placeholder 5"/>
          <p:cNvSpPr>
            <a:spLocks noGrp="1"/>
          </p:cNvSpPr>
          <p:nvPr>
            <p:ph type="sldNum" sz="quarter" idx="12"/>
          </p:nvPr>
        </p:nvSpPr>
        <p:spPr/>
        <p:txBody>
          <a:bodyPr/>
          <a:lstStyle/>
          <a:p>
            <a:fld id="{6B48BB7F-6EBF-4D44-AED7-9BC7F9860345}" type="slidenum">
              <a:rPr lang="en-US" smtClean="0"/>
              <a:t>‹#›</a:t>
            </a:fld>
            <a:endParaRPr lang="en-US"/>
          </a:p>
        </p:txBody>
      </p:sp>
    </p:spTree>
    <p:extLst>
      <p:ext uri="{BB962C8B-B14F-4D97-AF65-F5344CB8AC3E}">
        <p14:creationId xmlns:p14="http://schemas.microsoft.com/office/powerpoint/2010/main" val="1918960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B56C87-8570-4399-9984-091D9A1836F5}" type="datetime1">
              <a:rPr lang="en-US" smtClean="0"/>
              <a:t>7/17/2018</a:t>
            </a:fld>
            <a:endParaRPr lang="en-US"/>
          </a:p>
        </p:txBody>
      </p:sp>
      <p:sp>
        <p:nvSpPr>
          <p:cNvPr id="5" name="Footer Placeholder 4"/>
          <p:cNvSpPr>
            <a:spLocks noGrp="1"/>
          </p:cNvSpPr>
          <p:nvPr>
            <p:ph type="ftr" sz="quarter" idx="11"/>
          </p:nvPr>
        </p:nvSpPr>
        <p:spPr/>
        <p:txBody>
          <a:bodyPr/>
          <a:lstStyle/>
          <a:p>
            <a:r>
              <a:rPr lang="en-US"/>
              <a:t>Supply Chain Analytics</a:t>
            </a:r>
          </a:p>
        </p:txBody>
      </p:sp>
      <p:sp>
        <p:nvSpPr>
          <p:cNvPr id="6" name="Slide Number Placeholder 5"/>
          <p:cNvSpPr>
            <a:spLocks noGrp="1"/>
          </p:cNvSpPr>
          <p:nvPr>
            <p:ph type="sldNum" sz="quarter" idx="12"/>
          </p:nvPr>
        </p:nvSpPr>
        <p:spPr/>
        <p:txBody>
          <a:bodyPr/>
          <a:lstStyle/>
          <a:p>
            <a:fld id="{6B48BB7F-6EBF-4D44-AED7-9BC7F9860345}" type="slidenum">
              <a:rPr lang="en-US" smtClean="0"/>
              <a:t>‹#›</a:t>
            </a:fld>
            <a:endParaRPr lang="en-US"/>
          </a:p>
        </p:txBody>
      </p:sp>
    </p:spTree>
    <p:extLst>
      <p:ext uri="{BB962C8B-B14F-4D97-AF65-F5344CB8AC3E}">
        <p14:creationId xmlns:p14="http://schemas.microsoft.com/office/powerpoint/2010/main" val="3136131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CCFDF4-F874-46DC-B3DE-3F856B23BD56}" type="datetime1">
              <a:rPr lang="en-US" smtClean="0"/>
              <a:t>7/17/2018</a:t>
            </a:fld>
            <a:endParaRPr lang="en-US"/>
          </a:p>
        </p:txBody>
      </p:sp>
      <p:sp>
        <p:nvSpPr>
          <p:cNvPr id="5" name="Footer Placeholder 4"/>
          <p:cNvSpPr>
            <a:spLocks noGrp="1"/>
          </p:cNvSpPr>
          <p:nvPr>
            <p:ph type="ftr" sz="quarter" idx="11"/>
          </p:nvPr>
        </p:nvSpPr>
        <p:spPr/>
        <p:txBody>
          <a:bodyPr/>
          <a:lstStyle/>
          <a:p>
            <a:r>
              <a:rPr lang="en-US"/>
              <a:t>Supply Chain Analytics</a:t>
            </a:r>
          </a:p>
        </p:txBody>
      </p:sp>
      <p:sp>
        <p:nvSpPr>
          <p:cNvPr id="6" name="Slide Number Placeholder 5"/>
          <p:cNvSpPr>
            <a:spLocks noGrp="1"/>
          </p:cNvSpPr>
          <p:nvPr>
            <p:ph type="sldNum" sz="quarter" idx="12"/>
          </p:nvPr>
        </p:nvSpPr>
        <p:spPr/>
        <p:txBody>
          <a:bodyPr/>
          <a:lstStyle/>
          <a:p>
            <a:fld id="{6B48BB7F-6EBF-4D44-AED7-9BC7F9860345}" type="slidenum">
              <a:rPr lang="en-US" smtClean="0"/>
              <a:t>‹#›</a:t>
            </a:fld>
            <a:endParaRPr lang="en-US"/>
          </a:p>
        </p:txBody>
      </p:sp>
    </p:spTree>
    <p:extLst>
      <p:ext uri="{BB962C8B-B14F-4D97-AF65-F5344CB8AC3E}">
        <p14:creationId xmlns:p14="http://schemas.microsoft.com/office/powerpoint/2010/main" val="1459290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6903" y="512422"/>
            <a:ext cx="10515600" cy="565604"/>
          </a:xfrm>
        </p:spPr>
        <p:txBody>
          <a:bodyPr>
            <a:normAutofit/>
          </a:bodyPr>
          <a:lstStyle>
            <a:lvl1pPr>
              <a:defRPr sz="3200" b="1">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838200" y="1392917"/>
            <a:ext cx="10515600" cy="4632325"/>
          </a:xfrm>
        </p:spPr>
        <p:txBody>
          <a:bodyPr/>
          <a:lstStyle>
            <a:lvl1pPr>
              <a:defRPr sz="2400" b="1">
                <a:solidFill>
                  <a:srgbClr val="7030A0"/>
                </a:solidFill>
              </a:defRPr>
            </a:lvl1pPr>
            <a:lvl2pPr>
              <a:defRPr sz="2200" b="1">
                <a:solidFill>
                  <a:schemeClr val="accent2">
                    <a:lumMod val="50000"/>
                  </a:schemeClr>
                </a:solidFill>
              </a:defRPr>
            </a:lvl2pPr>
            <a:lvl3pPr>
              <a:defRPr b="1">
                <a:solidFill>
                  <a:srgbClr val="00B050"/>
                </a:solidFill>
              </a:defRPr>
            </a:lvl3pPr>
            <a:lvl4pPr>
              <a:defRPr b="1">
                <a:solidFill>
                  <a:schemeClr val="accent2"/>
                </a:solidFill>
              </a:defRPr>
            </a:lvl4pPr>
            <a:lvl5pPr>
              <a:defRPr b="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04E32E2-5DE4-430A-BC5E-822EAED0A19B}" type="datetime1">
              <a:rPr lang="en-US" smtClean="0"/>
              <a:t>7/17/2018</a:t>
            </a:fld>
            <a:endParaRPr lang="en-US"/>
          </a:p>
        </p:txBody>
      </p:sp>
      <p:sp>
        <p:nvSpPr>
          <p:cNvPr id="5" name="Footer Placeholder 4"/>
          <p:cNvSpPr>
            <a:spLocks noGrp="1"/>
          </p:cNvSpPr>
          <p:nvPr>
            <p:ph type="ftr" sz="quarter" idx="11"/>
          </p:nvPr>
        </p:nvSpPr>
        <p:spPr/>
        <p:txBody>
          <a:bodyPr/>
          <a:lstStyle/>
          <a:p>
            <a:r>
              <a:rPr lang="en-US"/>
              <a:t>Supply Chain Analytics</a:t>
            </a:r>
          </a:p>
        </p:txBody>
      </p:sp>
      <p:sp>
        <p:nvSpPr>
          <p:cNvPr id="6" name="Slide Number Placeholder 5"/>
          <p:cNvSpPr>
            <a:spLocks noGrp="1"/>
          </p:cNvSpPr>
          <p:nvPr>
            <p:ph type="sldNum" sz="quarter" idx="12"/>
          </p:nvPr>
        </p:nvSpPr>
        <p:spPr/>
        <p:txBody>
          <a:bodyPr/>
          <a:lstStyle/>
          <a:p>
            <a:fld id="{6B48BB7F-6EBF-4D44-AED7-9BC7F9860345}" type="slidenum">
              <a:rPr lang="en-US" smtClean="0"/>
              <a:t>‹#›</a:t>
            </a:fld>
            <a:endParaRPr lang="en-US"/>
          </a:p>
        </p:txBody>
      </p:sp>
      <p:cxnSp>
        <p:nvCxnSpPr>
          <p:cNvPr id="8" name="Straight Connector 7"/>
          <p:cNvCxnSpPr/>
          <p:nvPr userDrawn="1"/>
        </p:nvCxnSpPr>
        <p:spPr>
          <a:xfrm flipV="1">
            <a:off x="775607" y="1102180"/>
            <a:ext cx="10578193" cy="7937"/>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userDrawn="1"/>
        </p:nvCxnSpPr>
        <p:spPr>
          <a:xfrm flipV="1">
            <a:off x="775607" y="6300105"/>
            <a:ext cx="10578193" cy="7937"/>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53050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0EE62-D8AE-4BFC-8446-D60CDA76968A}" type="datetime1">
              <a:rPr lang="en-US" smtClean="0"/>
              <a:t>7/17/2018</a:t>
            </a:fld>
            <a:endParaRPr lang="en-US"/>
          </a:p>
        </p:txBody>
      </p:sp>
      <p:sp>
        <p:nvSpPr>
          <p:cNvPr id="5" name="Footer Placeholder 4"/>
          <p:cNvSpPr>
            <a:spLocks noGrp="1"/>
          </p:cNvSpPr>
          <p:nvPr>
            <p:ph type="ftr" sz="quarter" idx="11"/>
          </p:nvPr>
        </p:nvSpPr>
        <p:spPr/>
        <p:txBody>
          <a:bodyPr/>
          <a:lstStyle/>
          <a:p>
            <a:r>
              <a:rPr lang="en-US"/>
              <a:t>Supply Chain Analytics</a:t>
            </a:r>
          </a:p>
        </p:txBody>
      </p:sp>
      <p:sp>
        <p:nvSpPr>
          <p:cNvPr id="6" name="Slide Number Placeholder 5"/>
          <p:cNvSpPr>
            <a:spLocks noGrp="1"/>
          </p:cNvSpPr>
          <p:nvPr>
            <p:ph type="sldNum" sz="quarter" idx="12"/>
          </p:nvPr>
        </p:nvSpPr>
        <p:spPr/>
        <p:txBody>
          <a:bodyPr/>
          <a:lstStyle/>
          <a:p>
            <a:fld id="{6B48BB7F-6EBF-4D44-AED7-9BC7F9860345}" type="slidenum">
              <a:rPr lang="en-US" smtClean="0"/>
              <a:t>‹#›</a:t>
            </a:fld>
            <a:endParaRPr lang="en-US"/>
          </a:p>
        </p:txBody>
      </p:sp>
    </p:spTree>
    <p:extLst>
      <p:ext uri="{BB962C8B-B14F-4D97-AF65-F5344CB8AC3E}">
        <p14:creationId xmlns:p14="http://schemas.microsoft.com/office/powerpoint/2010/main" val="378154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3C45DA-D163-4751-9D91-3F300A2BCB05}" type="datetime1">
              <a:rPr lang="en-US" smtClean="0"/>
              <a:t>7/17/2018</a:t>
            </a:fld>
            <a:endParaRPr lang="en-US"/>
          </a:p>
        </p:txBody>
      </p:sp>
      <p:sp>
        <p:nvSpPr>
          <p:cNvPr id="6" name="Footer Placeholder 5"/>
          <p:cNvSpPr>
            <a:spLocks noGrp="1"/>
          </p:cNvSpPr>
          <p:nvPr>
            <p:ph type="ftr" sz="quarter" idx="11"/>
          </p:nvPr>
        </p:nvSpPr>
        <p:spPr/>
        <p:txBody>
          <a:bodyPr/>
          <a:lstStyle/>
          <a:p>
            <a:r>
              <a:rPr lang="en-US"/>
              <a:t>Supply Chain Analytics</a:t>
            </a:r>
          </a:p>
        </p:txBody>
      </p:sp>
      <p:sp>
        <p:nvSpPr>
          <p:cNvPr id="7" name="Slide Number Placeholder 6"/>
          <p:cNvSpPr>
            <a:spLocks noGrp="1"/>
          </p:cNvSpPr>
          <p:nvPr>
            <p:ph type="sldNum" sz="quarter" idx="12"/>
          </p:nvPr>
        </p:nvSpPr>
        <p:spPr/>
        <p:txBody>
          <a:bodyPr/>
          <a:lstStyle/>
          <a:p>
            <a:fld id="{6B48BB7F-6EBF-4D44-AED7-9BC7F9860345}" type="slidenum">
              <a:rPr lang="en-US" smtClean="0"/>
              <a:t>‹#›</a:t>
            </a:fld>
            <a:endParaRPr lang="en-US"/>
          </a:p>
        </p:txBody>
      </p:sp>
    </p:spTree>
    <p:extLst>
      <p:ext uri="{BB962C8B-B14F-4D97-AF65-F5344CB8AC3E}">
        <p14:creationId xmlns:p14="http://schemas.microsoft.com/office/powerpoint/2010/main" val="3732901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9BA243-74BA-4221-A5CE-102AF9B72C37}" type="datetime1">
              <a:rPr lang="en-US" smtClean="0"/>
              <a:t>7/17/2018</a:t>
            </a:fld>
            <a:endParaRPr lang="en-US"/>
          </a:p>
        </p:txBody>
      </p:sp>
      <p:sp>
        <p:nvSpPr>
          <p:cNvPr id="8" name="Footer Placeholder 7"/>
          <p:cNvSpPr>
            <a:spLocks noGrp="1"/>
          </p:cNvSpPr>
          <p:nvPr>
            <p:ph type="ftr" sz="quarter" idx="11"/>
          </p:nvPr>
        </p:nvSpPr>
        <p:spPr/>
        <p:txBody>
          <a:bodyPr/>
          <a:lstStyle/>
          <a:p>
            <a:r>
              <a:rPr lang="en-US"/>
              <a:t>Supply Chain Analytics</a:t>
            </a:r>
          </a:p>
        </p:txBody>
      </p:sp>
      <p:sp>
        <p:nvSpPr>
          <p:cNvPr id="9" name="Slide Number Placeholder 8"/>
          <p:cNvSpPr>
            <a:spLocks noGrp="1"/>
          </p:cNvSpPr>
          <p:nvPr>
            <p:ph type="sldNum" sz="quarter" idx="12"/>
          </p:nvPr>
        </p:nvSpPr>
        <p:spPr/>
        <p:txBody>
          <a:bodyPr/>
          <a:lstStyle/>
          <a:p>
            <a:fld id="{6B48BB7F-6EBF-4D44-AED7-9BC7F9860345}" type="slidenum">
              <a:rPr lang="en-US" smtClean="0"/>
              <a:t>‹#›</a:t>
            </a:fld>
            <a:endParaRPr lang="en-US"/>
          </a:p>
        </p:txBody>
      </p:sp>
    </p:spTree>
    <p:extLst>
      <p:ext uri="{BB962C8B-B14F-4D97-AF65-F5344CB8AC3E}">
        <p14:creationId xmlns:p14="http://schemas.microsoft.com/office/powerpoint/2010/main" val="2175202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03695C-653A-4C28-90DE-1CCBBDD5B501}" type="datetime1">
              <a:rPr lang="en-US" smtClean="0"/>
              <a:t>7/17/2018</a:t>
            </a:fld>
            <a:endParaRPr lang="en-US"/>
          </a:p>
        </p:txBody>
      </p:sp>
      <p:sp>
        <p:nvSpPr>
          <p:cNvPr id="4" name="Footer Placeholder 3"/>
          <p:cNvSpPr>
            <a:spLocks noGrp="1"/>
          </p:cNvSpPr>
          <p:nvPr>
            <p:ph type="ftr" sz="quarter" idx="11"/>
          </p:nvPr>
        </p:nvSpPr>
        <p:spPr/>
        <p:txBody>
          <a:bodyPr/>
          <a:lstStyle/>
          <a:p>
            <a:r>
              <a:rPr lang="en-US"/>
              <a:t>Supply Chain Analytics</a:t>
            </a:r>
          </a:p>
        </p:txBody>
      </p:sp>
      <p:sp>
        <p:nvSpPr>
          <p:cNvPr id="5" name="Slide Number Placeholder 4"/>
          <p:cNvSpPr>
            <a:spLocks noGrp="1"/>
          </p:cNvSpPr>
          <p:nvPr>
            <p:ph type="sldNum" sz="quarter" idx="12"/>
          </p:nvPr>
        </p:nvSpPr>
        <p:spPr/>
        <p:txBody>
          <a:bodyPr/>
          <a:lstStyle/>
          <a:p>
            <a:fld id="{6B48BB7F-6EBF-4D44-AED7-9BC7F9860345}" type="slidenum">
              <a:rPr lang="en-US" smtClean="0"/>
              <a:t>‹#›</a:t>
            </a:fld>
            <a:endParaRPr lang="en-US"/>
          </a:p>
        </p:txBody>
      </p:sp>
    </p:spTree>
    <p:extLst>
      <p:ext uri="{BB962C8B-B14F-4D97-AF65-F5344CB8AC3E}">
        <p14:creationId xmlns:p14="http://schemas.microsoft.com/office/powerpoint/2010/main" val="1747345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4881FE-6E6A-4747-9837-9025340AF432}" type="datetime1">
              <a:rPr lang="en-US" smtClean="0"/>
              <a:t>7/17/2018</a:t>
            </a:fld>
            <a:endParaRPr lang="en-US"/>
          </a:p>
        </p:txBody>
      </p:sp>
      <p:sp>
        <p:nvSpPr>
          <p:cNvPr id="3" name="Footer Placeholder 2"/>
          <p:cNvSpPr>
            <a:spLocks noGrp="1"/>
          </p:cNvSpPr>
          <p:nvPr>
            <p:ph type="ftr" sz="quarter" idx="11"/>
          </p:nvPr>
        </p:nvSpPr>
        <p:spPr/>
        <p:txBody>
          <a:bodyPr/>
          <a:lstStyle/>
          <a:p>
            <a:r>
              <a:rPr lang="en-US"/>
              <a:t>Supply Chain Analytics</a:t>
            </a:r>
          </a:p>
        </p:txBody>
      </p:sp>
      <p:sp>
        <p:nvSpPr>
          <p:cNvPr id="4" name="Slide Number Placeholder 3"/>
          <p:cNvSpPr>
            <a:spLocks noGrp="1"/>
          </p:cNvSpPr>
          <p:nvPr>
            <p:ph type="sldNum" sz="quarter" idx="12"/>
          </p:nvPr>
        </p:nvSpPr>
        <p:spPr/>
        <p:txBody>
          <a:bodyPr/>
          <a:lstStyle/>
          <a:p>
            <a:fld id="{6B48BB7F-6EBF-4D44-AED7-9BC7F9860345}" type="slidenum">
              <a:rPr lang="en-US" smtClean="0"/>
              <a:t>‹#›</a:t>
            </a:fld>
            <a:endParaRPr lang="en-US"/>
          </a:p>
        </p:txBody>
      </p:sp>
    </p:spTree>
    <p:extLst>
      <p:ext uri="{BB962C8B-B14F-4D97-AF65-F5344CB8AC3E}">
        <p14:creationId xmlns:p14="http://schemas.microsoft.com/office/powerpoint/2010/main" val="91451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0F949F-38BD-4BF8-89B1-01226652A57F}" type="datetime1">
              <a:rPr lang="en-US" smtClean="0"/>
              <a:t>7/17/2018</a:t>
            </a:fld>
            <a:endParaRPr lang="en-US"/>
          </a:p>
        </p:txBody>
      </p:sp>
      <p:sp>
        <p:nvSpPr>
          <p:cNvPr id="6" name="Footer Placeholder 5"/>
          <p:cNvSpPr>
            <a:spLocks noGrp="1"/>
          </p:cNvSpPr>
          <p:nvPr>
            <p:ph type="ftr" sz="quarter" idx="11"/>
          </p:nvPr>
        </p:nvSpPr>
        <p:spPr/>
        <p:txBody>
          <a:bodyPr/>
          <a:lstStyle/>
          <a:p>
            <a:r>
              <a:rPr lang="en-US"/>
              <a:t>Supply Chain Analytics</a:t>
            </a:r>
          </a:p>
        </p:txBody>
      </p:sp>
      <p:sp>
        <p:nvSpPr>
          <p:cNvPr id="7" name="Slide Number Placeholder 6"/>
          <p:cNvSpPr>
            <a:spLocks noGrp="1"/>
          </p:cNvSpPr>
          <p:nvPr>
            <p:ph type="sldNum" sz="quarter" idx="12"/>
          </p:nvPr>
        </p:nvSpPr>
        <p:spPr/>
        <p:txBody>
          <a:bodyPr/>
          <a:lstStyle/>
          <a:p>
            <a:fld id="{6B48BB7F-6EBF-4D44-AED7-9BC7F9860345}" type="slidenum">
              <a:rPr lang="en-US" smtClean="0"/>
              <a:t>‹#›</a:t>
            </a:fld>
            <a:endParaRPr lang="en-US"/>
          </a:p>
        </p:txBody>
      </p:sp>
    </p:spTree>
    <p:extLst>
      <p:ext uri="{BB962C8B-B14F-4D97-AF65-F5344CB8AC3E}">
        <p14:creationId xmlns:p14="http://schemas.microsoft.com/office/powerpoint/2010/main" val="418425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CD7961-ECE0-48C3-8AA1-9A86FC95C96B}" type="datetime1">
              <a:rPr lang="en-US" smtClean="0"/>
              <a:t>7/17/2018</a:t>
            </a:fld>
            <a:endParaRPr lang="en-US"/>
          </a:p>
        </p:txBody>
      </p:sp>
      <p:sp>
        <p:nvSpPr>
          <p:cNvPr id="6" name="Footer Placeholder 5"/>
          <p:cNvSpPr>
            <a:spLocks noGrp="1"/>
          </p:cNvSpPr>
          <p:nvPr>
            <p:ph type="ftr" sz="quarter" idx="11"/>
          </p:nvPr>
        </p:nvSpPr>
        <p:spPr/>
        <p:txBody>
          <a:bodyPr/>
          <a:lstStyle/>
          <a:p>
            <a:r>
              <a:rPr lang="en-US"/>
              <a:t>Supply Chain Analytics</a:t>
            </a:r>
          </a:p>
        </p:txBody>
      </p:sp>
      <p:sp>
        <p:nvSpPr>
          <p:cNvPr id="7" name="Slide Number Placeholder 6"/>
          <p:cNvSpPr>
            <a:spLocks noGrp="1"/>
          </p:cNvSpPr>
          <p:nvPr>
            <p:ph type="sldNum" sz="quarter" idx="12"/>
          </p:nvPr>
        </p:nvSpPr>
        <p:spPr/>
        <p:txBody>
          <a:bodyPr/>
          <a:lstStyle/>
          <a:p>
            <a:fld id="{6B48BB7F-6EBF-4D44-AED7-9BC7F9860345}" type="slidenum">
              <a:rPr lang="en-US" smtClean="0"/>
              <a:t>‹#›</a:t>
            </a:fld>
            <a:endParaRPr lang="en-US"/>
          </a:p>
        </p:txBody>
      </p:sp>
    </p:spTree>
    <p:extLst>
      <p:ext uri="{BB962C8B-B14F-4D97-AF65-F5344CB8AC3E}">
        <p14:creationId xmlns:p14="http://schemas.microsoft.com/office/powerpoint/2010/main" val="1410889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6E04D5-D487-44C9-BB8C-C96CE6DCA27F}" type="datetime1">
              <a:rPr lang="en-US" smtClean="0"/>
              <a:t>7/17/2018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Supply Chain Analytics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48BB7F-6EBF-4D44-AED7-9BC7F9860345}" type="slidenum">
              <a:rPr lang="en-US" smtClean="0"/>
              <a:t>‹#›</a:t>
            </a:fld>
            <a:endParaRPr lang="en-US"/>
          </a:p>
        </p:txBody>
      </p:sp>
    </p:spTree>
    <p:extLst>
      <p:ext uri="{BB962C8B-B14F-4D97-AF65-F5344CB8AC3E}">
        <p14:creationId xmlns:p14="http://schemas.microsoft.com/office/powerpoint/2010/main" val="963429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Supply Chain Analytics</a:t>
            </a:r>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29D62866-CEB7-463A-9E61-64FAE6455E3C}" type="datetime1">
              <a:rPr lang="en-US" smtClean="0"/>
              <a:t>7/17/2018</a:t>
            </a:fld>
            <a:endParaRPr lang="en-US"/>
          </a:p>
        </p:txBody>
      </p:sp>
      <p:sp>
        <p:nvSpPr>
          <p:cNvPr id="5" name="Footer Placeholder 4"/>
          <p:cNvSpPr>
            <a:spLocks noGrp="1"/>
          </p:cNvSpPr>
          <p:nvPr>
            <p:ph type="ftr" sz="quarter" idx="11"/>
          </p:nvPr>
        </p:nvSpPr>
        <p:spPr/>
        <p:txBody>
          <a:bodyPr/>
          <a:lstStyle/>
          <a:p>
            <a:r>
              <a:rPr lang="en-US"/>
              <a:t>Supply Chain Analytics</a:t>
            </a:r>
          </a:p>
        </p:txBody>
      </p:sp>
      <p:sp>
        <p:nvSpPr>
          <p:cNvPr id="6" name="Slide Number Placeholder 5"/>
          <p:cNvSpPr>
            <a:spLocks noGrp="1"/>
          </p:cNvSpPr>
          <p:nvPr>
            <p:ph type="sldNum" sz="quarter" idx="12"/>
          </p:nvPr>
        </p:nvSpPr>
        <p:spPr/>
        <p:txBody>
          <a:bodyPr/>
          <a:lstStyle/>
          <a:p>
            <a:fld id="{6B48BB7F-6EBF-4D44-AED7-9BC7F9860345}" type="slidenum">
              <a:rPr lang="en-US" smtClean="0"/>
              <a:t>1</a:t>
            </a:fld>
            <a:endParaRPr lang="en-US"/>
          </a:p>
        </p:txBody>
      </p:sp>
    </p:spTree>
    <p:extLst>
      <p:ext uri="{BB962C8B-B14F-4D97-AF65-F5344CB8AC3E}">
        <p14:creationId xmlns:p14="http://schemas.microsoft.com/office/powerpoint/2010/main" val="3217779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D19A4-C238-4D4A-803E-DBB339999E25}"/>
              </a:ext>
            </a:extLst>
          </p:cNvPr>
          <p:cNvSpPr>
            <a:spLocks noGrp="1"/>
          </p:cNvSpPr>
          <p:nvPr>
            <p:ph type="title"/>
          </p:nvPr>
        </p:nvSpPr>
        <p:spPr/>
        <p:txBody>
          <a:bodyPr/>
          <a:lstStyle/>
          <a:p>
            <a:r>
              <a:rPr lang="en-US" dirty="0"/>
              <a:t>Types of analytics</a:t>
            </a:r>
            <a:endParaRPr lang="en-IN" dirty="0"/>
          </a:p>
        </p:txBody>
      </p:sp>
      <p:sp>
        <p:nvSpPr>
          <p:cNvPr id="3" name="Content Placeholder 2">
            <a:extLst>
              <a:ext uri="{FF2B5EF4-FFF2-40B4-BE49-F238E27FC236}">
                <a16:creationId xmlns:a16="http://schemas.microsoft.com/office/drawing/2014/main" id="{20333DC3-9DC6-43B9-A147-3ED3BC847CEA}"/>
              </a:ext>
            </a:extLst>
          </p:cNvPr>
          <p:cNvSpPr>
            <a:spLocks noGrp="1"/>
          </p:cNvSpPr>
          <p:nvPr>
            <p:ph idx="1"/>
          </p:nvPr>
        </p:nvSpPr>
        <p:spPr/>
        <p:txBody>
          <a:bodyPr>
            <a:normAutofit/>
          </a:bodyPr>
          <a:lstStyle/>
          <a:p>
            <a:r>
              <a:rPr lang="en-US" dirty="0"/>
              <a:t>Descriptive analytics</a:t>
            </a:r>
          </a:p>
          <a:p>
            <a:pPr lvl="1"/>
            <a:r>
              <a:rPr lang="en-US" dirty="0"/>
              <a:t>It is the looking for the reasons behind past failure and success. </a:t>
            </a:r>
          </a:p>
          <a:p>
            <a:pPr lvl="1"/>
            <a:r>
              <a:rPr lang="en-US" dirty="0"/>
              <a:t>What happened, where, and why?</a:t>
            </a:r>
          </a:p>
          <a:p>
            <a:r>
              <a:rPr lang="en-US" dirty="0"/>
              <a:t>Predictive analytics</a:t>
            </a:r>
          </a:p>
          <a:p>
            <a:pPr lvl="1"/>
            <a:r>
              <a:rPr lang="en-US" dirty="0"/>
              <a:t>Use historical and transactional data to determine the possible future outcome of an event or a likelihood of the situation occurring.</a:t>
            </a:r>
          </a:p>
          <a:p>
            <a:pPr lvl="1"/>
            <a:r>
              <a:rPr lang="en-US" dirty="0"/>
              <a:t>It exploit patterns found in the data to identify future risks and opportunities</a:t>
            </a:r>
          </a:p>
          <a:p>
            <a:pPr lvl="1"/>
            <a:r>
              <a:rPr lang="en-US" dirty="0"/>
              <a:t>What will happened and what should be done next?</a:t>
            </a:r>
          </a:p>
          <a:p>
            <a:r>
              <a:rPr lang="en-US" dirty="0"/>
              <a:t>Prescriptive analytics</a:t>
            </a:r>
          </a:p>
          <a:p>
            <a:pPr lvl="1"/>
            <a:r>
              <a:rPr lang="en-US" dirty="0"/>
              <a:t>Goes beyond prediction, suggest action to benefit from prediction and showing the decision maker the implication of each decision option.</a:t>
            </a:r>
          </a:p>
          <a:p>
            <a:pPr lvl="1"/>
            <a:r>
              <a:rPr lang="en-US" dirty="0"/>
              <a:t>What are my best outcomes and what do I need to do make them happen?</a:t>
            </a:r>
          </a:p>
          <a:p>
            <a:pPr lvl="1"/>
            <a:endParaRPr lang="en-US" dirty="0"/>
          </a:p>
        </p:txBody>
      </p:sp>
      <p:sp>
        <p:nvSpPr>
          <p:cNvPr id="4" name="Date Placeholder 3">
            <a:extLst>
              <a:ext uri="{FF2B5EF4-FFF2-40B4-BE49-F238E27FC236}">
                <a16:creationId xmlns:a16="http://schemas.microsoft.com/office/drawing/2014/main" id="{ACE78BBD-AA12-4469-BD32-B8583AB80F41}"/>
              </a:ext>
            </a:extLst>
          </p:cNvPr>
          <p:cNvSpPr>
            <a:spLocks noGrp="1"/>
          </p:cNvSpPr>
          <p:nvPr>
            <p:ph type="dt" sz="half" idx="10"/>
          </p:nvPr>
        </p:nvSpPr>
        <p:spPr/>
        <p:txBody>
          <a:bodyPr/>
          <a:lstStyle/>
          <a:p>
            <a:fld id="{D04E32E2-5DE4-430A-BC5E-822EAED0A19B}" type="datetime1">
              <a:rPr lang="en-US" smtClean="0"/>
              <a:t>7/17/2018</a:t>
            </a:fld>
            <a:endParaRPr lang="en-US"/>
          </a:p>
        </p:txBody>
      </p:sp>
      <p:sp>
        <p:nvSpPr>
          <p:cNvPr id="5" name="Footer Placeholder 4">
            <a:extLst>
              <a:ext uri="{FF2B5EF4-FFF2-40B4-BE49-F238E27FC236}">
                <a16:creationId xmlns:a16="http://schemas.microsoft.com/office/drawing/2014/main" id="{A1111FE0-8360-410C-8770-91495E704E79}"/>
              </a:ext>
            </a:extLst>
          </p:cNvPr>
          <p:cNvSpPr>
            <a:spLocks noGrp="1"/>
          </p:cNvSpPr>
          <p:nvPr>
            <p:ph type="ftr" sz="quarter" idx="11"/>
          </p:nvPr>
        </p:nvSpPr>
        <p:spPr/>
        <p:txBody>
          <a:bodyPr/>
          <a:lstStyle/>
          <a:p>
            <a:r>
              <a:rPr lang="en-US"/>
              <a:t>Supply Chain Analytics</a:t>
            </a:r>
          </a:p>
        </p:txBody>
      </p:sp>
      <p:sp>
        <p:nvSpPr>
          <p:cNvPr id="6" name="Slide Number Placeholder 5">
            <a:extLst>
              <a:ext uri="{FF2B5EF4-FFF2-40B4-BE49-F238E27FC236}">
                <a16:creationId xmlns:a16="http://schemas.microsoft.com/office/drawing/2014/main" id="{953A163E-9DA5-4358-91B8-8B4B3422EEA9}"/>
              </a:ext>
            </a:extLst>
          </p:cNvPr>
          <p:cNvSpPr>
            <a:spLocks noGrp="1"/>
          </p:cNvSpPr>
          <p:nvPr>
            <p:ph type="sldNum" sz="quarter" idx="12"/>
          </p:nvPr>
        </p:nvSpPr>
        <p:spPr/>
        <p:txBody>
          <a:bodyPr/>
          <a:lstStyle/>
          <a:p>
            <a:fld id="{6B48BB7F-6EBF-4D44-AED7-9BC7F9860345}" type="slidenum">
              <a:rPr lang="en-US" smtClean="0"/>
              <a:t>10</a:t>
            </a:fld>
            <a:endParaRPr lang="en-US"/>
          </a:p>
        </p:txBody>
      </p:sp>
    </p:spTree>
    <p:extLst>
      <p:ext uri="{BB962C8B-B14F-4D97-AF65-F5344CB8AC3E}">
        <p14:creationId xmlns:p14="http://schemas.microsoft.com/office/powerpoint/2010/main" val="1935838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importance of supply chain analytics</a:t>
            </a:r>
          </a:p>
        </p:txBody>
      </p:sp>
      <p:sp>
        <p:nvSpPr>
          <p:cNvPr id="3" name="Content Placeholder 2"/>
          <p:cNvSpPr>
            <a:spLocks noGrp="1"/>
          </p:cNvSpPr>
          <p:nvPr>
            <p:ph idx="1"/>
          </p:nvPr>
        </p:nvSpPr>
        <p:spPr/>
        <p:txBody>
          <a:bodyPr/>
          <a:lstStyle/>
          <a:p>
            <a:pPr algn="just">
              <a:lnSpc>
                <a:spcPct val="80000"/>
              </a:lnSpc>
            </a:pPr>
            <a:r>
              <a:rPr lang="en-US" dirty="0"/>
              <a:t>As manufacturing becomes more efficient (or is outsourced), companies look for ways to reduce costs</a:t>
            </a:r>
          </a:p>
          <a:p>
            <a:pPr algn="just">
              <a:lnSpc>
                <a:spcPct val="80000"/>
              </a:lnSpc>
            </a:pPr>
            <a:r>
              <a:rPr lang="en-US" dirty="0"/>
              <a:t>Several significant success stories:</a:t>
            </a:r>
          </a:p>
          <a:p>
            <a:pPr lvl="1" algn="just">
              <a:lnSpc>
                <a:spcPct val="80000"/>
              </a:lnSpc>
            </a:pPr>
            <a:r>
              <a:rPr lang="en-US" dirty="0"/>
              <a:t>Efficient SCM at Walmart, HP, Dell Computer</a:t>
            </a:r>
          </a:p>
          <a:p>
            <a:pPr algn="just">
              <a:lnSpc>
                <a:spcPct val="80000"/>
              </a:lnSpc>
            </a:pPr>
            <a:r>
              <a:rPr lang="en-US" dirty="0"/>
              <a:t>SCM considers the broad, integrated, view of materials management from purchasing through distribution</a:t>
            </a:r>
          </a:p>
          <a:p>
            <a:endParaRPr lang="en-US" dirty="0"/>
          </a:p>
        </p:txBody>
      </p:sp>
      <p:sp>
        <p:nvSpPr>
          <p:cNvPr id="4" name="Date Placeholder 3"/>
          <p:cNvSpPr>
            <a:spLocks noGrp="1"/>
          </p:cNvSpPr>
          <p:nvPr>
            <p:ph type="dt" sz="half" idx="10"/>
          </p:nvPr>
        </p:nvSpPr>
        <p:spPr/>
        <p:txBody>
          <a:bodyPr/>
          <a:lstStyle/>
          <a:p>
            <a:fld id="{D04E32E2-5DE4-430A-BC5E-822EAED0A19B}" type="datetime1">
              <a:rPr lang="en-US" smtClean="0"/>
              <a:t>7/17/2018</a:t>
            </a:fld>
            <a:endParaRPr lang="en-US"/>
          </a:p>
        </p:txBody>
      </p:sp>
      <p:sp>
        <p:nvSpPr>
          <p:cNvPr id="5" name="Footer Placeholder 4"/>
          <p:cNvSpPr>
            <a:spLocks noGrp="1"/>
          </p:cNvSpPr>
          <p:nvPr>
            <p:ph type="ftr" sz="quarter" idx="11"/>
          </p:nvPr>
        </p:nvSpPr>
        <p:spPr/>
        <p:txBody>
          <a:bodyPr/>
          <a:lstStyle/>
          <a:p>
            <a:r>
              <a:rPr lang="en-US"/>
              <a:t>Supply Chain Analytics</a:t>
            </a:r>
          </a:p>
        </p:txBody>
      </p:sp>
      <p:sp>
        <p:nvSpPr>
          <p:cNvPr id="6" name="Slide Number Placeholder 5"/>
          <p:cNvSpPr>
            <a:spLocks noGrp="1"/>
          </p:cNvSpPr>
          <p:nvPr>
            <p:ph type="sldNum" sz="quarter" idx="12"/>
          </p:nvPr>
        </p:nvSpPr>
        <p:spPr/>
        <p:txBody>
          <a:bodyPr/>
          <a:lstStyle/>
          <a:p>
            <a:fld id="{6B48BB7F-6EBF-4D44-AED7-9BC7F9860345}" type="slidenum">
              <a:rPr lang="en-US" smtClean="0"/>
              <a:t>11</a:t>
            </a:fld>
            <a:endParaRPr lang="en-US"/>
          </a:p>
        </p:txBody>
      </p:sp>
    </p:spTree>
    <p:extLst>
      <p:ext uri="{BB962C8B-B14F-4D97-AF65-F5344CB8AC3E}">
        <p14:creationId xmlns:p14="http://schemas.microsoft.com/office/powerpoint/2010/main" val="2908599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C5255-FAC2-4733-8AE9-4F5985403828}"/>
              </a:ext>
            </a:extLst>
          </p:cNvPr>
          <p:cNvSpPr>
            <a:spLocks noGrp="1"/>
          </p:cNvSpPr>
          <p:nvPr>
            <p:ph type="title"/>
          </p:nvPr>
        </p:nvSpPr>
        <p:spPr/>
        <p:txBody>
          <a:bodyPr/>
          <a:lstStyle/>
          <a:p>
            <a:r>
              <a:rPr lang="en-US" altLang="en-US" dirty="0"/>
              <a:t>Importance of Supply Chain Management</a:t>
            </a:r>
            <a:endParaRPr lang="en-IN" dirty="0"/>
          </a:p>
        </p:txBody>
      </p:sp>
      <p:sp>
        <p:nvSpPr>
          <p:cNvPr id="3" name="Content Placeholder 2">
            <a:extLst>
              <a:ext uri="{FF2B5EF4-FFF2-40B4-BE49-F238E27FC236}">
                <a16:creationId xmlns:a16="http://schemas.microsoft.com/office/drawing/2014/main" id="{FE02AF61-3B2A-4588-B6CF-6267413EAAFC}"/>
              </a:ext>
            </a:extLst>
          </p:cNvPr>
          <p:cNvSpPr>
            <a:spLocks noGrp="1"/>
          </p:cNvSpPr>
          <p:nvPr>
            <p:ph idx="1"/>
          </p:nvPr>
        </p:nvSpPr>
        <p:spPr>
          <a:xfrm>
            <a:off x="838200" y="1392917"/>
            <a:ext cx="10515600" cy="4751209"/>
          </a:xfrm>
        </p:spPr>
        <p:txBody>
          <a:bodyPr>
            <a:normAutofit/>
          </a:bodyPr>
          <a:lstStyle/>
          <a:p>
            <a:r>
              <a:rPr lang="en-US" altLang="en-US" dirty="0"/>
              <a:t>In 2000, the US companies spent $1 trillion (10% of GNP)  on supply-related activities (movement, storage, and control of products across supply chains). </a:t>
            </a:r>
            <a:r>
              <a:rPr lang="en-US" altLang="en-US" sz="1050" dirty="0"/>
              <a:t>Source: State of Logistics Report</a:t>
            </a:r>
          </a:p>
          <a:p>
            <a:endParaRPr lang="en-US" altLang="en-US" sz="1050" dirty="0"/>
          </a:p>
          <a:p>
            <a:endParaRPr lang="en-US" altLang="en-US" sz="1050" dirty="0"/>
          </a:p>
          <a:p>
            <a:endParaRPr lang="en-US" altLang="en-US" sz="1050" dirty="0"/>
          </a:p>
          <a:p>
            <a:endParaRPr lang="en-US" altLang="en-US" sz="1050" dirty="0"/>
          </a:p>
          <a:p>
            <a:endParaRPr lang="en-US" altLang="en-US" sz="1050" dirty="0"/>
          </a:p>
          <a:p>
            <a:endParaRPr lang="en-US" altLang="en-US" sz="1050" dirty="0"/>
          </a:p>
          <a:p>
            <a:endParaRPr lang="en-US" altLang="en-US" sz="1050" dirty="0"/>
          </a:p>
          <a:p>
            <a:endParaRPr lang="en-US" altLang="en-US" sz="1050" dirty="0"/>
          </a:p>
          <a:p>
            <a:endParaRPr lang="en-US" altLang="en-US" sz="1050" dirty="0"/>
          </a:p>
          <a:p>
            <a:endParaRPr lang="en-US" altLang="en-US" sz="1050" dirty="0"/>
          </a:p>
          <a:p>
            <a:endParaRPr lang="en-US" altLang="en-US" sz="1050" dirty="0"/>
          </a:p>
          <a:p>
            <a:endParaRPr lang="en-US" altLang="en-US" sz="1050" dirty="0"/>
          </a:p>
          <a:p>
            <a:r>
              <a:rPr lang="en-US" altLang="en-US" dirty="0"/>
              <a:t>Eliminating inefficiencies in supply chains can save millions of $.</a:t>
            </a:r>
          </a:p>
          <a:p>
            <a:pPr marL="0" indent="0">
              <a:buNone/>
            </a:pPr>
            <a:endParaRPr lang="en-US" altLang="en-US" sz="1050" dirty="0"/>
          </a:p>
          <a:p>
            <a:endParaRPr lang="en-IN" dirty="0"/>
          </a:p>
        </p:txBody>
      </p:sp>
      <p:sp>
        <p:nvSpPr>
          <p:cNvPr id="4" name="Date Placeholder 3">
            <a:extLst>
              <a:ext uri="{FF2B5EF4-FFF2-40B4-BE49-F238E27FC236}">
                <a16:creationId xmlns:a16="http://schemas.microsoft.com/office/drawing/2014/main" id="{E78B197E-2B31-4F25-87D9-613C2359D7A7}"/>
              </a:ext>
            </a:extLst>
          </p:cNvPr>
          <p:cNvSpPr>
            <a:spLocks noGrp="1"/>
          </p:cNvSpPr>
          <p:nvPr>
            <p:ph type="dt" sz="half" idx="10"/>
          </p:nvPr>
        </p:nvSpPr>
        <p:spPr/>
        <p:txBody>
          <a:bodyPr/>
          <a:lstStyle/>
          <a:p>
            <a:fld id="{D04E32E2-5DE4-430A-BC5E-822EAED0A19B}" type="datetime1">
              <a:rPr lang="en-US" smtClean="0"/>
              <a:t>7/17/2018</a:t>
            </a:fld>
            <a:endParaRPr lang="en-US"/>
          </a:p>
        </p:txBody>
      </p:sp>
      <p:sp>
        <p:nvSpPr>
          <p:cNvPr id="5" name="Footer Placeholder 4">
            <a:extLst>
              <a:ext uri="{FF2B5EF4-FFF2-40B4-BE49-F238E27FC236}">
                <a16:creationId xmlns:a16="http://schemas.microsoft.com/office/drawing/2014/main" id="{68CFA6C9-5E26-4817-AC5D-DE2A42C249BB}"/>
              </a:ext>
            </a:extLst>
          </p:cNvPr>
          <p:cNvSpPr>
            <a:spLocks noGrp="1"/>
          </p:cNvSpPr>
          <p:nvPr>
            <p:ph type="ftr" sz="quarter" idx="11"/>
          </p:nvPr>
        </p:nvSpPr>
        <p:spPr/>
        <p:txBody>
          <a:bodyPr/>
          <a:lstStyle/>
          <a:p>
            <a:r>
              <a:rPr lang="en-US"/>
              <a:t>Supply Chain Analytics</a:t>
            </a:r>
          </a:p>
        </p:txBody>
      </p:sp>
      <p:sp>
        <p:nvSpPr>
          <p:cNvPr id="6" name="Slide Number Placeholder 5">
            <a:extLst>
              <a:ext uri="{FF2B5EF4-FFF2-40B4-BE49-F238E27FC236}">
                <a16:creationId xmlns:a16="http://schemas.microsoft.com/office/drawing/2014/main" id="{C522FAC4-8B6A-45F7-A6C7-7510A5D26C94}"/>
              </a:ext>
            </a:extLst>
          </p:cNvPr>
          <p:cNvSpPr>
            <a:spLocks noGrp="1"/>
          </p:cNvSpPr>
          <p:nvPr>
            <p:ph type="sldNum" sz="quarter" idx="12"/>
          </p:nvPr>
        </p:nvSpPr>
        <p:spPr/>
        <p:txBody>
          <a:bodyPr/>
          <a:lstStyle/>
          <a:p>
            <a:fld id="{6B48BB7F-6EBF-4D44-AED7-9BC7F9860345}" type="slidenum">
              <a:rPr lang="en-US" smtClean="0"/>
              <a:t>12</a:t>
            </a:fld>
            <a:endParaRPr lang="en-US"/>
          </a:p>
        </p:txBody>
      </p:sp>
      <p:grpSp>
        <p:nvGrpSpPr>
          <p:cNvPr id="7" name="Group 215">
            <a:extLst>
              <a:ext uri="{FF2B5EF4-FFF2-40B4-BE49-F238E27FC236}">
                <a16:creationId xmlns:a16="http://schemas.microsoft.com/office/drawing/2014/main" id="{F55FEAA9-353A-451E-9F4D-F958C3A288BD}"/>
              </a:ext>
            </a:extLst>
          </p:cNvPr>
          <p:cNvGrpSpPr>
            <a:grpSpLocks/>
          </p:cNvGrpSpPr>
          <p:nvPr/>
        </p:nvGrpSpPr>
        <p:grpSpPr bwMode="auto">
          <a:xfrm>
            <a:off x="2362200" y="2592388"/>
            <a:ext cx="8085138" cy="2544762"/>
            <a:chOff x="528" y="1633"/>
            <a:chExt cx="5093" cy="1603"/>
          </a:xfrm>
        </p:grpSpPr>
        <p:grpSp>
          <p:nvGrpSpPr>
            <p:cNvPr id="8" name="Group 216">
              <a:extLst>
                <a:ext uri="{FF2B5EF4-FFF2-40B4-BE49-F238E27FC236}">
                  <a16:creationId xmlns:a16="http://schemas.microsoft.com/office/drawing/2014/main" id="{507D97A4-4904-4240-AA19-C0EB02924ED1}"/>
                </a:ext>
              </a:extLst>
            </p:cNvPr>
            <p:cNvGrpSpPr>
              <a:grpSpLocks/>
            </p:cNvGrpSpPr>
            <p:nvPr/>
          </p:nvGrpSpPr>
          <p:grpSpPr bwMode="auto">
            <a:xfrm>
              <a:off x="1028" y="2065"/>
              <a:ext cx="3820" cy="803"/>
              <a:chOff x="1028" y="1776"/>
              <a:chExt cx="3820" cy="803"/>
            </a:xfrm>
          </p:grpSpPr>
          <p:sp>
            <p:nvSpPr>
              <p:cNvPr id="17" name="Text Box 217">
                <a:extLst>
                  <a:ext uri="{FF2B5EF4-FFF2-40B4-BE49-F238E27FC236}">
                    <a16:creationId xmlns:a16="http://schemas.microsoft.com/office/drawing/2014/main" id="{0172FAC7-1CA0-4BBF-8496-AD7F71B179FE}"/>
                  </a:ext>
                </a:extLst>
              </p:cNvPr>
              <p:cNvSpPr txBox="1">
                <a:spLocks noChangeArrowheads="1"/>
              </p:cNvSpPr>
              <p:nvPr/>
            </p:nvSpPr>
            <p:spPr bwMode="auto">
              <a:xfrm>
                <a:off x="1028" y="1776"/>
                <a:ext cx="530" cy="330"/>
              </a:xfrm>
              <a:prstGeom prst="rect">
                <a:avLst/>
              </a:prstGeom>
              <a:noFill/>
              <a:ln w="25400">
                <a:noFill/>
                <a:miter lim="800000"/>
                <a:headEnd/>
                <a:tailEnd/>
              </a:ln>
              <a:effectLst/>
            </p:spPr>
            <p:txBody>
              <a:bodyPr wrap="none">
                <a:spAutoFit/>
              </a:bodyPr>
              <a:lstStyle/>
              <a:p>
                <a:pPr algn="ctr" eaLnBrk="1" hangingPunct="1">
                  <a:lnSpc>
                    <a:spcPct val="100000"/>
                  </a:lnSpc>
                  <a:spcBef>
                    <a:spcPct val="50000"/>
                  </a:spcBef>
                  <a:buClrTx/>
                  <a:buSzTx/>
                  <a:defRPr/>
                </a:pPr>
                <a:r>
                  <a:rPr lang="en-US" sz="1400">
                    <a:effectLst>
                      <a:outerShdw blurRad="38100" dist="38100" dir="2700000" algn="tl">
                        <a:srgbClr val="C0C0C0"/>
                      </a:outerShdw>
                    </a:effectLst>
                    <a:latin typeface="Arial" charset="0"/>
                  </a:rPr>
                  <a:t>Tier 1 </a:t>
                </a:r>
                <a:br>
                  <a:rPr lang="en-US" sz="1400">
                    <a:effectLst>
                      <a:outerShdw blurRad="38100" dist="38100" dir="2700000" algn="tl">
                        <a:srgbClr val="C0C0C0"/>
                      </a:outerShdw>
                    </a:effectLst>
                    <a:latin typeface="Arial" charset="0"/>
                  </a:rPr>
                </a:br>
                <a:r>
                  <a:rPr lang="en-US" sz="1400">
                    <a:effectLst>
                      <a:outerShdw blurRad="38100" dist="38100" dir="2700000" algn="tl">
                        <a:srgbClr val="C0C0C0"/>
                      </a:outerShdw>
                    </a:effectLst>
                    <a:latin typeface="Arial" charset="0"/>
                  </a:rPr>
                  <a:t>Supplier</a:t>
                </a:r>
              </a:p>
            </p:txBody>
          </p:sp>
          <p:pic>
            <p:nvPicPr>
              <p:cNvPr id="18" name="Picture 218" descr="chain">
                <a:extLst>
                  <a:ext uri="{FF2B5EF4-FFF2-40B4-BE49-F238E27FC236}">
                    <a16:creationId xmlns:a16="http://schemas.microsoft.com/office/drawing/2014/main" id="{22CC7E9B-F303-4C56-ACBE-86D8FF8D4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 y="2128"/>
                <a:ext cx="27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219">
                <a:extLst>
                  <a:ext uri="{FF2B5EF4-FFF2-40B4-BE49-F238E27FC236}">
                    <a16:creationId xmlns:a16="http://schemas.microsoft.com/office/drawing/2014/main" id="{85A37556-F343-41C8-86C4-D434FBF8E1B5}"/>
                  </a:ext>
                </a:extLst>
              </p:cNvPr>
              <p:cNvSpPr txBox="1">
                <a:spLocks noChangeArrowheads="1"/>
              </p:cNvSpPr>
              <p:nvPr/>
            </p:nvSpPr>
            <p:spPr bwMode="auto">
              <a:xfrm>
                <a:off x="1899" y="1776"/>
                <a:ext cx="773" cy="192"/>
              </a:xfrm>
              <a:prstGeom prst="rect">
                <a:avLst/>
              </a:prstGeom>
              <a:noFill/>
              <a:ln w="25400">
                <a:noFill/>
                <a:miter lim="800000"/>
                <a:headEnd/>
                <a:tailEnd/>
              </a:ln>
              <a:effectLst/>
            </p:spPr>
            <p:txBody>
              <a:bodyPr wrap="none">
                <a:spAutoFit/>
              </a:bodyPr>
              <a:lstStyle/>
              <a:p>
                <a:pPr algn="ctr" eaLnBrk="1" hangingPunct="1">
                  <a:lnSpc>
                    <a:spcPct val="100000"/>
                  </a:lnSpc>
                  <a:spcBef>
                    <a:spcPct val="50000"/>
                  </a:spcBef>
                  <a:buClrTx/>
                  <a:buSzTx/>
                  <a:defRPr/>
                </a:pPr>
                <a:r>
                  <a:rPr lang="en-US" sz="1400">
                    <a:effectLst>
                      <a:outerShdw blurRad="38100" dist="38100" dir="2700000" algn="tl">
                        <a:srgbClr val="C0C0C0"/>
                      </a:outerShdw>
                    </a:effectLst>
                    <a:latin typeface="Arial" charset="0"/>
                  </a:rPr>
                  <a:t>Manufacturer</a:t>
                </a:r>
              </a:p>
            </p:txBody>
          </p:sp>
          <p:sp>
            <p:nvSpPr>
              <p:cNvPr id="20" name="Text Box 220">
                <a:extLst>
                  <a:ext uri="{FF2B5EF4-FFF2-40B4-BE49-F238E27FC236}">
                    <a16:creationId xmlns:a16="http://schemas.microsoft.com/office/drawing/2014/main" id="{813849AA-1316-463D-9EE0-4A1C12EBF530}"/>
                  </a:ext>
                </a:extLst>
              </p:cNvPr>
              <p:cNvSpPr txBox="1">
                <a:spLocks noChangeArrowheads="1"/>
              </p:cNvSpPr>
              <p:nvPr/>
            </p:nvSpPr>
            <p:spPr bwMode="auto">
              <a:xfrm>
                <a:off x="2816" y="1776"/>
                <a:ext cx="625" cy="192"/>
              </a:xfrm>
              <a:prstGeom prst="rect">
                <a:avLst/>
              </a:prstGeom>
              <a:noFill/>
              <a:ln w="25400">
                <a:noFill/>
                <a:miter lim="800000"/>
                <a:headEnd/>
                <a:tailEnd/>
              </a:ln>
              <a:effectLst/>
            </p:spPr>
            <p:txBody>
              <a:bodyPr wrap="none">
                <a:spAutoFit/>
              </a:bodyPr>
              <a:lstStyle/>
              <a:p>
                <a:pPr algn="ctr" eaLnBrk="1" hangingPunct="1">
                  <a:lnSpc>
                    <a:spcPct val="100000"/>
                  </a:lnSpc>
                  <a:spcBef>
                    <a:spcPct val="50000"/>
                  </a:spcBef>
                  <a:buClrTx/>
                  <a:buSzTx/>
                  <a:defRPr/>
                </a:pPr>
                <a:r>
                  <a:rPr lang="en-US" sz="1400">
                    <a:effectLst>
                      <a:outerShdw blurRad="38100" dist="38100" dir="2700000" algn="tl">
                        <a:srgbClr val="C0C0C0"/>
                      </a:outerShdw>
                    </a:effectLst>
                    <a:latin typeface="Arial" charset="0"/>
                  </a:rPr>
                  <a:t>Distributor</a:t>
                </a:r>
              </a:p>
            </p:txBody>
          </p:sp>
          <p:sp>
            <p:nvSpPr>
              <p:cNvPr id="21" name="Text Box 221">
                <a:extLst>
                  <a:ext uri="{FF2B5EF4-FFF2-40B4-BE49-F238E27FC236}">
                    <a16:creationId xmlns:a16="http://schemas.microsoft.com/office/drawing/2014/main" id="{CE99C78B-CFB3-4090-AA41-DB0E03E8BBBF}"/>
                  </a:ext>
                </a:extLst>
              </p:cNvPr>
              <p:cNvSpPr txBox="1">
                <a:spLocks noChangeArrowheads="1"/>
              </p:cNvSpPr>
              <p:nvPr/>
            </p:nvSpPr>
            <p:spPr bwMode="auto">
              <a:xfrm>
                <a:off x="3635" y="1776"/>
                <a:ext cx="501" cy="192"/>
              </a:xfrm>
              <a:prstGeom prst="rect">
                <a:avLst/>
              </a:prstGeom>
              <a:noFill/>
              <a:ln w="25400">
                <a:noFill/>
                <a:miter lim="800000"/>
                <a:headEnd/>
                <a:tailEnd/>
              </a:ln>
              <a:effectLst/>
            </p:spPr>
            <p:txBody>
              <a:bodyPr wrap="none">
                <a:spAutoFit/>
              </a:bodyPr>
              <a:lstStyle/>
              <a:p>
                <a:pPr algn="ctr" eaLnBrk="1" hangingPunct="1">
                  <a:lnSpc>
                    <a:spcPct val="100000"/>
                  </a:lnSpc>
                  <a:spcBef>
                    <a:spcPct val="50000"/>
                  </a:spcBef>
                  <a:buClrTx/>
                  <a:buSzTx/>
                  <a:defRPr/>
                </a:pPr>
                <a:r>
                  <a:rPr lang="en-US" sz="1400">
                    <a:effectLst>
                      <a:outerShdw blurRad="38100" dist="38100" dir="2700000" algn="tl">
                        <a:srgbClr val="C0C0C0"/>
                      </a:outerShdw>
                    </a:effectLst>
                    <a:latin typeface="Arial" charset="0"/>
                  </a:rPr>
                  <a:t>Retailer</a:t>
                </a:r>
              </a:p>
            </p:txBody>
          </p:sp>
          <p:grpSp>
            <p:nvGrpSpPr>
              <p:cNvPr id="22" name="Group 222">
                <a:extLst>
                  <a:ext uri="{FF2B5EF4-FFF2-40B4-BE49-F238E27FC236}">
                    <a16:creationId xmlns:a16="http://schemas.microsoft.com/office/drawing/2014/main" id="{35EDE994-BE8C-4005-BB75-7065F585F362}"/>
                  </a:ext>
                </a:extLst>
              </p:cNvPr>
              <p:cNvGrpSpPr>
                <a:grpSpLocks/>
              </p:cNvGrpSpPr>
              <p:nvPr/>
            </p:nvGrpSpPr>
            <p:grpSpPr bwMode="auto">
              <a:xfrm>
                <a:off x="2902" y="2064"/>
                <a:ext cx="504" cy="405"/>
                <a:chOff x="2232" y="2859"/>
                <a:chExt cx="504" cy="405"/>
              </a:xfrm>
            </p:grpSpPr>
            <p:sp>
              <p:nvSpPr>
                <p:cNvPr id="72" name="Line 223">
                  <a:extLst>
                    <a:ext uri="{FF2B5EF4-FFF2-40B4-BE49-F238E27FC236}">
                      <a16:creationId xmlns:a16="http://schemas.microsoft.com/office/drawing/2014/main" id="{856B3736-10D3-416E-BB95-CD7AD174DEAC}"/>
                    </a:ext>
                  </a:extLst>
                </p:cNvPr>
                <p:cNvSpPr>
                  <a:spLocks noChangeShapeType="1"/>
                </p:cNvSpPr>
                <p:nvPr/>
              </p:nvSpPr>
              <p:spPr bwMode="auto">
                <a:xfrm flipV="1">
                  <a:off x="2713" y="3071"/>
                  <a:ext cx="0" cy="3"/>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73" name="Freeform 224">
                  <a:extLst>
                    <a:ext uri="{FF2B5EF4-FFF2-40B4-BE49-F238E27FC236}">
                      <a16:creationId xmlns:a16="http://schemas.microsoft.com/office/drawing/2014/main" id="{F829D251-54D5-44D5-9E85-94E22EBF8ADB}"/>
                    </a:ext>
                  </a:extLst>
                </p:cNvPr>
                <p:cNvSpPr>
                  <a:spLocks/>
                </p:cNvSpPr>
                <p:nvPr/>
              </p:nvSpPr>
              <p:spPr bwMode="auto">
                <a:xfrm>
                  <a:off x="2582" y="3050"/>
                  <a:ext cx="24" cy="42"/>
                </a:xfrm>
                <a:custGeom>
                  <a:avLst/>
                  <a:gdLst>
                    <a:gd name="T0" fmla="*/ 25 w 26"/>
                    <a:gd name="T1" fmla="*/ 13 h 44"/>
                    <a:gd name="T2" fmla="*/ 0 w 26"/>
                    <a:gd name="T3" fmla="*/ 0 h 44"/>
                    <a:gd name="T4" fmla="*/ 0 w 26"/>
                    <a:gd name="T5" fmla="*/ 28 h 44"/>
                    <a:gd name="T6" fmla="*/ 25 w 26"/>
                    <a:gd name="T7" fmla="*/ 43 h 44"/>
                    <a:gd name="T8" fmla="*/ 25 w 26"/>
                    <a:gd name="T9" fmla="*/ 13 h 44"/>
                    <a:gd name="T10" fmla="*/ 0 60000 65536"/>
                    <a:gd name="T11" fmla="*/ 0 60000 65536"/>
                    <a:gd name="T12" fmla="*/ 0 60000 65536"/>
                    <a:gd name="T13" fmla="*/ 0 60000 65536"/>
                    <a:gd name="T14" fmla="*/ 0 60000 65536"/>
                    <a:gd name="T15" fmla="*/ 0 w 26"/>
                    <a:gd name="T16" fmla="*/ 0 h 44"/>
                    <a:gd name="T17" fmla="*/ 26 w 26"/>
                    <a:gd name="T18" fmla="*/ 44 h 44"/>
                  </a:gdLst>
                  <a:ahLst/>
                  <a:cxnLst>
                    <a:cxn ang="T10">
                      <a:pos x="T0" y="T1"/>
                    </a:cxn>
                    <a:cxn ang="T11">
                      <a:pos x="T2" y="T3"/>
                    </a:cxn>
                    <a:cxn ang="T12">
                      <a:pos x="T4" y="T5"/>
                    </a:cxn>
                    <a:cxn ang="T13">
                      <a:pos x="T6" y="T7"/>
                    </a:cxn>
                    <a:cxn ang="T14">
                      <a:pos x="T8" y="T9"/>
                    </a:cxn>
                  </a:cxnLst>
                  <a:rect l="T15" t="T16" r="T17" b="T18"/>
                  <a:pathLst>
                    <a:path w="26" h="44">
                      <a:moveTo>
                        <a:pt x="25" y="13"/>
                      </a:moveTo>
                      <a:lnTo>
                        <a:pt x="0" y="0"/>
                      </a:lnTo>
                      <a:lnTo>
                        <a:pt x="0" y="28"/>
                      </a:lnTo>
                      <a:lnTo>
                        <a:pt x="25" y="43"/>
                      </a:lnTo>
                      <a:lnTo>
                        <a:pt x="25" y="13"/>
                      </a:lnTo>
                    </a:path>
                  </a:pathLst>
                </a:custGeom>
                <a:solidFill>
                  <a:srgbClr val="99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74" name="Freeform 225">
                  <a:extLst>
                    <a:ext uri="{FF2B5EF4-FFF2-40B4-BE49-F238E27FC236}">
                      <a16:creationId xmlns:a16="http://schemas.microsoft.com/office/drawing/2014/main" id="{5A46BAC5-6766-48ED-AF0C-81AEE540F08A}"/>
                    </a:ext>
                  </a:extLst>
                </p:cNvPr>
                <p:cNvSpPr>
                  <a:spLocks/>
                </p:cNvSpPr>
                <p:nvPr/>
              </p:nvSpPr>
              <p:spPr bwMode="auto">
                <a:xfrm>
                  <a:off x="2605" y="3010"/>
                  <a:ext cx="89" cy="82"/>
                </a:xfrm>
                <a:custGeom>
                  <a:avLst/>
                  <a:gdLst>
                    <a:gd name="T0" fmla="*/ 96 w 97"/>
                    <a:gd name="T1" fmla="*/ 0 h 86"/>
                    <a:gd name="T2" fmla="*/ 0 w 97"/>
                    <a:gd name="T3" fmla="*/ 55 h 86"/>
                    <a:gd name="T4" fmla="*/ 0 w 97"/>
                    <a:gd name="T5" fmla="*/ 85 h 86"/>
                    <a:gd name="T6" fmla="*/ 96 w 97"/>
                    <a:gd name="T7" fmla="*/ 29 h 86"/>
                    <a:gd name="T8" fmla="*/ 96 w 97"/>
                    <a:gd name="T9" fmla="*/ 0 h 86"/>
                    <a:gd name="T10" fmla="*/ 0 60000 65536"/>
                    <a:gd name="T11" fmla="*/ 0 60000 65536"/>
                    <a:gd name="T12" fmla="*/ 0 60000 65536"/>
                    <a:gd name="T13" fmla="*/ 0 60000 65536"/>
                    <a:gd name="T14" fmla="*/ 0 60000 65536"/>
                    <a:gd name="T15" fmla="*/ 0 w 97"/>
                    <a:gd name="T16" fmla="*/ 0 h 86"/>
                    <a:gd name="T17" fmla="*/ 97 w 97"/>
                    <a:gd name="T18" fmla="*/ 86 h 86"/>
                  </a:gdLst>
                  <a:ahLst/>
                  <a:cxnLst>
                    <a:cxn ang="T10">
                      <a:pos x="T0" y="T1"/>
                    </a:cxn>
                    <a:cxn ang="T11">
                      <a:pos x="T2" y="T3"/>
                    </a:cxn>
                    <a:cxn ang="T12">
                      <a:pos x="T4" y="T5"/>
                    </a:cxn>
                    <a:cxn ang="T13">
                      <a:pos x="T6" y="T7"/>
                    </a:cxn>
                    <a:cxn ang="T14">
                      <a:pos x="T8" y="T9"/>
                    </a:cxn>
                  </a:cxnLst>
                  <a:rect l="T15" t="T16" r="T17" b="T18"/>
                  <a:pathLst>
                    <a:path w="97" h="86">
                      <a:moveTo>
                        <a:pt x="96" y="0"/>
                      </a:moveTo>
                      <a:lnTo>
                        <a:pt x="0" y="55"/>
                      </a:lnTo>
                      <a:lnTo>
                        <a:pt x="0" y="85"/>
                      </a:lnTo>
                      <a:lnTo>
                        <a:pt x="96" y="29"/>
                      </a:lnTo>
                      <a:lnTo>
                        <a:pt x="96" y="0"/>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75" name="Line 226">
                  <a:extLst>
                    <a:ext uri="{FF2B5EF4-FFF2-40B4-BE49-F238E27FC236}">
                      <a16:creationId xmlns:a16="http://schemas.microsoft.com/office/drawing/2014/main" id="{3C0214E7-E2ED-4055-B485-0105D64C9951}"/>
                    </a:ext>
                  </a:extLst>
                </p:cNvPr>
                <p:cNvSpPr>
                  <a:spLocks noChangeShapeType="1"/>
                </p:cNvSpPr>
                <p:nvPr/>
              </p:nvSpPr>
              <p:spPr bwMode="auto">
                <a:xfrm flipV="1">
                  <a:off x="2674" y="3046"/>
                  <a:ext cx="0" cy="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76" name="Freeform 227">
                  <a:extLst>
                    <a:ext uri="{FF2B5EF4-FFF2-40B4-BE49-F238E27FC236}">
                      <a16:creationId xmlns:a16="http://schemas.microsoft.com/office/drawing/2014/main" id="{EBD4120F-14FA-4E7C-8FE1-D0553FDC116A}"/>
                    </a:ext>
                  </a:extLst>
                </p:cNvPr>
                <p:cNvSpPr>
                  <a:spLocks/>
                </p:cNvSpPr>
                <p:nvPr/>
              </p:nvSpPr>
              <p:spPr bwMode="auto">
                <a:xfrm>
                  <a:off x="2674" y="3052"/>
                  <a:ext cx="15" cy="16"/>
                </a:xfrm>
                <a:custGeom>
                  <a:avLst/>
                  <a:gdLst>
                    <a:gd name="T0" fmla="*/ 3 w 17"/>
                    <a:gd name="T1" fmla="*/ 16 h 17"/>
                    <a:gd name="T2" fmla="*/ 0 w 17"/>
                    <a:gd name="T3" fmla="*/ 13 h 17"/>
                    <a:gd name="T4" fmla="*/ 0 w 17"/>
                    <a:gd name="T5" fmla="*/ 10 h 17"/>
                    <a:gd name="T6" fmla="*/ 0 w 17"/>
                    <a:gd name="T7" fmla="*/ 5 h 17"/>
                    <a:gd name="T8" fmla="*/ 0 w 17"/>
                    <a:gd name="T9" fmla="*/ 2 h 17"/>
                    <a:gd name="T10" fmla="*/ 3 w 17"/>
                    <a:gd name="T11" fmla="*/ 2 h 17"/>
                    <a:gd name="T12" fmla="*/ 6 w 17"/>
                    <a:gd name="T13" fmla="*/ 0 h 17"/>
                    <a:gd name="T14" fmla="*/ 9 w 17"/>
                    <a:gd name="T15" fmla="*/ 0 h 17"/>
                    <a:gd name="T16" fmla="*/ 12 w 17"/>
                    <a:gd name="T17" fmla="*/ 2 h 17"/>
                    <a:gd name="T18" fmla="*/ 16 w 17"/>
                    <a:gd name="T19" fmla="*/ 5 h 17"/>
                    <a:gd name="T20" fmla="*/ 12 w 17"/>
                    <a:gd name="T21" fmla="*/ 13 h 17"/>
                    <a:gd name="T22" fmla="*/ 9 w 17"/>
                    <a:gd name="T23" fmla="*/ 16 h 17"/>
                    <a:gd name="T24" fmla="*/ 6 w 17"/>
                    <a:gd name="T25" fmla="*/ 16 h 17"/>
                    <a:gd name="T26" fmla="*/ 3 w 17"/>
                    <a:gd name="T27" fmla="*/ 16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7"/>
                    <a:gd name="T43" fmla="*/ 0 h 17"/>
                    <a:gd name="T44" fmla="*/ 17 w 17"/>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7" h="17">
                      <a:moveTo>
                        <a:pt x="3" y="16"/>
                      </a:moveTo>
                      <a:lnTo>
                        <a:pt x="0" y="13"/>
                      </a:lnTo>
                      <a:lnTo>
                        <a:pt x="0" y="10"/>
                      </a:lnTo>
                      <a:lnTo>
                        <a:pt x="0" y="5"/>
                      </a:lnTo>
                      <a:lnTo>
                        <a:pt x="0" y="2"/>
                      </a:lnTo>
                      <a:lnTo>
                        <a:pt x="3" y="2"/>
                      </a:lnTo>
                      <a:lnTo>
                        <a:pt x="6" y="0"/>
                      </a:lnTo>
                      <a:lnTo>
                        <a:pt x="9" y="0"/>
                      </a:lnTo>
                      <a:lnTo>
                        <a:pt x="12" y="2"/>
                      </a:lnTo>
                      <a:lnTo>
                        <a:pt x="16" y="5"/>
                      </a:lnTo>
                      <a:lnTo>
                        <a:pt x="12" y="13"/>
                      </a:lnTo>
                      <a:lnTo>
                        <a:pt x="9" y="16"/>
                      </a:lnTo>
                      <a:lnTo>
                        <a:pt x="6" y="16"/>
                      </a:lnTo>
                      <a:lnTo>
                        <a:pt x="3" y="16"/>
                      </a:lnTo>
                    </a:path>
                  </a:pathLst>
                </a:custGeom>
                <a:solidFill>
                  <a:srgbClr val="99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77" name="Freeform 228">
                  <a:extLst>
                    <a:ext uri="{FF2B5EF4-FFF2-40B4-BE49-F238E27FC236}">
                      <a16:creationId xmlns:a16="http://schemas.microsoft.com/office/drawing/2014/main" id="{5ECA4453-FD96-4D69-861C-281E90E5B63A}"/>
                    </a:ext>
                  </a:extLst>
                </p:cNvPr>
                <p:cNvSpPr>
                  <a:spLocks/>
                </p:cNvSpPr>
                <p:nvPr/>
              </p:nvSpPr>
              <p:spPr bwMode="auto">
                <a:xfrm>
                  <a:off x="2674" y="3052"/>
                  <a:ext cx="15" cy="16"/>
                </a:xfrm>
                <a:custGeom>
                  <a:avLst/>
                  <a:gdLst>
                    <a:gd name="T0" fmla="*/ 12 w 17"/>
                    <a:gd name="T1" fmla="*/ 12 h 17"/>
                    <a:gd name="T2" fmla="*/ 16 w 17"/>
                    <a:gd name="T3" fmla="*/ 3 h 17"/>
                    <a:gd name="T4" fmla="*/ 12 w 17"/>
                    <a:gd name="T5" fmla="*/ 0 h 17"/>
                    <a:gd name="T6" fmla="*/ 9 w 17"/>
                    <a:gd name="T7" fmla="*/ 3 h 17"/>
                    <a:gd name="T8" fmla="*/ 3 w 17"/>
                    <a:gd name="T9" fmla="*/ 6 h 17"/>
                    <a:gd name="T10" fmla="*/ 0 w 17"/>
                    <a:gd name="T11" fmla="*/ 12 h 17"/>
                    <a:gd name="T12" fmla="*/ 3 w 17"/>
                    <a:gd name="T13" fmla="*/ 16 h 17"/>
                    <a:gd name="T14" fmla="*/ 6 w 17"/>
                    <a:gd name="T15" fmla="*/ 16 h 17"/>
                    <a:gd name="T16" fmla="*/ 9 w 17"/>
                    <a:gd name="T17" fmla="*/ 16 h 17"/>
                    <a:gd name="T18" fmla="*/ 12 w 17"/>
                    <a:gd name="T19" fmla="*/ 1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12" y="12"/>
                      </a:moveTo>
                      <a:lnTo>
                        <a:pt x="16" y="3"/>
                      </a:lnTo>
                      <a:lnTo>
                        <a:pt x="12" y="0"/>
                      </a:lnTo>
                      <a:lnTo>
                        <a:pt x="9" y="3"/>
                      </a:lnTo>
                      <a:lnTo>
                        <a:pt x="3" y="6"/>
                      </a:lnTo>
                      <a:lnTo>
                        <a:pt x="0" y="12"/>
                      </a:lnTo>
                      <a:lnTo>
                        <a:pt x="3" y="16"/>
                      </a:lnTo>
                      <a:lnTo>
                        <a:pt x="6" y="16"/>
                      </a:lnTo>
                      <a:lnTo>
                        <a:pt x="9" y="16"/>
                      </a:lnTo>
                      <a:lnTo>
                        <a:pt x="12" y="12"/>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78" name="Freeform 229">
                  <a:extLst>
                    <a:ext uri="{FF2B5EF4-FFF2-40B4-BE49-F238E27FC236}">
                      <a16:creationId xmlns:a16="http://schemas.microsoft.com/office/drawing/2014/main" id="{AB29BB03-241B-404E-A954-868CDDF986C9}"/>
                    </a:ext>
                  </a:extLst>
                </p:cNvPr>
                <p:cNvSpPr>
                  <a:spLocks/>
                </p:cNvSpPr>
                <p:nvPr/>
              </p:nvSpPr>
              <p:spPr bwMode="auto">
                <a:xfrm>
                  <a:off x="2622" y="3021"/>
                  <a:ext cx="111" cy="67"/>
                </a:xfrm>
                <a:custGeom>
                  <a:avLst/>
                  <a:gdLst>
                    <a:gd name="T0" fmla="*/ 120 w 121"/>
                    <a:gd name="T1" fmla="*/ 14 h 71"/>
                    <a:gd name="T2" fmla="*/ 95 w 121"/>
                    <a:gd name="T3" fmla="*/ 0 h 71"/>
                    <a:gd name="T4" fmla="*/ 0 w 121"/>
                    <a:gd name="T5" fmla="*/ 55 h 71"/>
                    <a:gd name="T6" fmla="*/ 24 w 121"/>
                    <a:gd name="T7" fmla="*/ 70 h 71"/>
                    <a:gd name="T8" fmla="*/ 120 w 121"/>
                    <a:gd name="T9" fmla="*/ 14 h 71"/>
                    <a:gd name="T10" fmla="*/ 0 60000 65536"/>
                    <a:gd name="T11" fmla="*/ 0 60000 65536"/>
                    <a:gd name="T12" fmla="*/ 0 60000 65536"/>
                    <a:gd name="T13" fmla="*/ 0 60000 65536"/>
                    <a:gd name="T14" fmla="*/ 0 60000 65536"/>
                    <a:gd name="T15" fmla="*/ 0 w 121"/>
                    <a:gd name="T16" fmla="*/ 0 h 71"/>
                    <a:gd name="T17" fmla="*/ 121 w 121"/>
                    <a:gd name="T18" fmla="*/ 71 h 71"/>
                  </a:gdLst>
                  <a:ahLst/>
                  <a:cxnLst>
                    <a:cxn ang="T10">
                      <a:pos x="T0" y="T1"/>
                    </a:cxn>
                    <a:cxn ang="T11">
                      <a:pos x="T2" y="T3"/>
                    </a:cxn>
                    <a:cxn ang="T12">
                      <a:pos x="T4" y="T5"/>
                    </a:cxn>
                    <a:cxn ang="T13">
                      <a:pos x="T6" y="T7"/>
                    </a:cxn>
                    <a:cxn ang="T14">
                      <a:pos x="T8" y="T9"/>
                    </a:cxn>
                  </a:cxnLst>
                  <a:rect l="T15" t="T16" r="T17" b="T18"/>
                  <a:pathLst>
                    <a:path w="121" h="71">
                      <a:moveTo>
                        <a:pt x="120" y="14"/>
                      </a:moveTo>
                      <a:lnTo>
                        <a:pt x="95" y="0"/>
                      </a:lnTo>
                      <a:lnTo>
                        <a:pt x="0" y="55"/>
                      </a:lnTo>
                      <a:lnTo>
                        <a:pt x="24" y="70"/>
                      </a:lnTo>
                      <a:lnTo>
                        <a:pt x="120" y="14"/>
                      </a:lnTo>
                    </a:path>
                  </a:pathLst>
                </a:custGeom>
                <a:solidFill>
                  <a:srgbClr val="CCCCCC"/>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79" name="Freeform 230">
                  <a:extLst>
                    <a:ext uri="{FF2B5EF4-FFF2-40B4-BE49-F238E27FC236}">
                      <a16:creationId xmlns:a16="http://schemas.microsoft.com/office/drawing/2014/main" id="{1DFE67D0-8017-44CD-ABE9-16109E219E5B}"/>
                    </a:ext>
                  </a:extLst>
                </p:cNvPr>
                <p:cNvSpPr>
                  <a:spLocks/>
                </p:cNvSpPr>
                <p:nvPr/>
              </p:nvSpPr>
              <p:spPr bwMode="auto">
                <a:xfrm>
                  <a:off x="2644" y="3035"/>
                  <a:ext cx="89" cy="81"/>
                </a:xfrm>
                <a:custGeom>
                  <a:avLst/>
                  <a:gdLst>
                    <a:gd name="T0" fmla="*/ 96 w 97"/>
                    <a:gd name="T1" fmla="*/ 0 h 85"/>
                    <a:gd name="T2" fmla="*/ 0 w 97"/>
                    <a:gd name="T3" fmla="*/ 55 h 85"/>
                    <a:gd name="T4" fmla="*/ 0 w 97"/>
                    <a:gd name="T5" fmla="*/ 84 h 85"/>
                    <a:gd name="T6" fmla="*/ 96 w 97"/>
                    <a:gd name="T7" fmla="*/ 28 h 85"/>
                    <a:gd name="T8" fmla="*/ 96 w 97"/>
                    <a:gd name="T9" fmla="*/ 0 h 85"/>
                    <a:gd name="T10" fmla="*/ 0 60000 65536"/>
                    <a:gd name="T11" fmla="*/ 0 60000 65536"/>
                    <a:gd name="T12" fmla="*/ 0 60000 65536"/>
                    <a:gd name="T13" fmla="*/ 0 60000 65536"/>
                    <a:gd name="T14" fmla="*/ 0 60000 65536"/>
                    <a:gd name="T15" fmla="*/ 0 w 97"/>
                    <a:gd name="T16" fmla="*/ 0 h 85"/>
                    <a:gd name="T17" fmla="*/ 97 w 97"/>
                    <a:gd name="T18" fmla="*/ 85 h 85"/>
                  </a:gdLst>
                  <a:ahLst/>
                  <a:cxnLst>
                    <a:cxn ang="T10">
                      <a:pos x="T0" y="T1"/>
                    </a:cxn>
                    <a:cxn ang="T11">
                      <a:pos x="T2" y="T3"/>
                    </a:cxn>
                    <a:cxn ang="T12">
                      <a:pos x="T4" y="T5"/>
                    </a:cxn>
                    <a:cxn ang="T13">
                      <a:pos x="T6" y="T7"/>
                    </a:cxn>
                    <a:cxn ang="T14">
                      <a:pos x="T8" y="T9"/>
                    </a:cxn>
                  </a:cxnLst>
                  <a:rect l="T15" t="T16" r="T17" b="T18"/>
                  <a:pathLst>
                    <a:path w="97" h="85">
                      <a:moveTo>
                        <a:pt x="96" y="0"/>
                      </a:moveTo>
                      <a:lnTo>
                        <a:pt x="0" y="55"/>
                      </a:lnTo>
                      <a:lnTo>
                        <a:pt x="0" y="84"/>
                      </a:lnTo>
                      <a:lnTo>
                        <a:pt x="96" y="28"/>
                      </a:lnTo>
                      <a:lnTo>
                        <a:pt x="96" y="0"/>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80" name="Freeform 231">
                  <a:extLst>
                    <a:ext uri="{FF2B5EF4-FFF2-40B4-BE49-F238E27FC236}">
                      <a16:creationId xmlns:a16="http://schemas.microsoft.com/office/drawing/2014/main" id="{432E69B3-D3B5-4558-8079-B9FD629248FE}"/>
                    </a:ext>
                  </a:extLst>
                </p:cNvPr>
                <p:cNvSpPr>
                  <a:spLocks/>
                </p:cNvSpPr>
                <p:nvPr/>
              </p:nvSpPr>
              <p:spPr bwMode="auto">
                <a:xfrm>
                  <a:off x="2504" y="3003"/>
                  <a:ext cx="24" cy="42"/>
                </a:xfrm>
                <a:custGeom>
                  <a:avLst/>
                  <a:gdLst>
                    <a:gd name="T0" fmla="*/ 25 w 26"/>
                    <a:gd name="T1" fmla="*/ 14 h 45"/>
                    <a:gd name="T2" fmla="*/ 0 w 26"/>
                    <a:gd name="T3" fmla="*/ 0 h 45"/>
                    <a:gd name="T4" fmla="*/ 0 w 26"/>
                    <a:gd name="T5" fmla="*/ 29 h 45"/>
                    <a:gd name="T6" fmla="*/ 25 w 26"/>
                    <a:gd name="T7" fmla="*/ 44 h 45"/>
                    <a:gd name="T8" fmla="*/ 25 w 26"/>
                    <a:gd name="T9" fmla="*/ 14 h 45"/>
                    <a:gd name="T10" fmla="*/ 0 60000 65536"/>
                    <a:gd name="T11" fmla="*/ 0 60000 65536"/>
                    <a:gd name="T12" fmla="*/ 0 60000 65536"/>
                    <a:gd name="T13" fmla="*/ 0 60000 65536"/>
                    <a:gd name="T14" fmla="*/ 0 60000 65536"/>
                    <a:gd name="T15" fmla="*/ 0 w 26"/>
                    <a:gd name="T16" fmla="*/ 0 h 45"/>
                    <a:gd name="T17" fmla="*/ 26 w 26"/>
                    <a:gd name="T18" fmla="*/ 45 h 45"/>
                  </a:gdLst>
                  <a:ahLst/>
                  <a:cxnLst>
                    <a:cxn ang="T10">
                      <a:pos x="T0" y="T1"/>
                    </a:cxn>
                    <a:cxn ang="T11">
                      <a:pos x="T2" y="T3"/>
                    </a:cxn>
                    <a:cxn ang="T12">
                      <a:pos x="T4" y="T5"/>
                    </a:cxn>
                    <a:cxn ang="T13">
                      <a:pos x="T6" y="T7"/>
                    </a:cxn>
                    <a:cxn ang="T14">
                      <a:pos x="T8" y="T9"/>
                    </a:cxn>
                  </a:cxnLst>
                  <a:rect l="T15" t="T16" r="T17" b="T18"/>
                  <a:pathLst>
                    <a:path w="26" h="45">
                      <a:moveTo>
                        <a:pt x="25" y="14"/>
                      </a:moveTo>
                      <a:lnTo>
                        <a:pt x="0" y="0"/>
                      </a:lnTo>
                      <a:lnTo>
                        <a:pt x="0" y="29"/>
                      </a:lnTo>
                      <a:lnTo>
                        <a:pt x="25" y="44"/>
                      </a:lnTo>
                      <a:lnTo>
                        <a:pt x="25" y="14"/>
                      </a:lnTo>
                    </a:path>
                  </a:pathLst>
                </a:custGeom>
                <a:solidFill>
                  <a:srgbClr val="99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81" name="Freeform 232">
                  <a:extLst>
                    <a:ext uri="{FF2B5EF4-FFF2-40B4-BE49-F238E27FC236}">
                      <a16:creationId xmlns:a16="http://schemas.microsoft.com/office/drawing/2014/main" id="{961F0997-A755-4BB4-99E4-19DA01343F51}"/>
                    </a:ext>
                  </a:extLst>
                </p:cNvPr>
                <p:cNvSpPr>
                  <a:spLocks/>
                </p:cNvSpPr>
                <p:nvPr/>
              </p:nvSpPr>
              <p:spPr bwMode="auto">
                <a:xfrm>
                  <a:off x="2622" y="3073"/>
                  <a:ext cx="23" cy="43"/>
                </a:xfrm>
                <a:custGeom>
                  <a:avLst/>
                  <a:gdLst>
                    <a:gd name="T0" fmla="*/ 24 w 25"/>
                    <a:gd name="T1" fmla="*/ 14 h 45"/>
                    <a:gd name="T2" fmla="*/ 0 w 25"/>
                    <a:gd name="T3" fmla="*/ 0 h 45"/>
                    <a:gd name="T4" fmla="*/ 0 w 25"/>
                    <a:gd name="T5" fmla="*/ 29 h 45"/>
                    <a:gd name="T6" fmla="*/ 24 w 25"/>
                    <a:gd name="T7" fmla="*/ 44 h 45"/>
                    <a:gd name="T8" fmla="*/ 24 w 25"/>
                    <a:gd name="T9" fmla="*/ 14 h 45"/>
                    <a:gd name="T10" fmla="*/ 0 60000 65536"/>
                    <a:gd name="T11" fmla="*/ 0 60000 65536"/>
                    <a:gd name="T12" fmla="*/ 0 60000 65536"/>
                    <a:gd name="T13" fmla="*/ 0 60000 65536"/>
                    <a:gd name="T14" fmla="*/ 0 60000 65536"/>
                    <a:gd name="T15" fmla="*/ 0 w 25"/>
                    <a:gd name="T16" fmla="*/ 0 h 45"/>
                    <a:gd name="T17" fmla="*/ 25 w 25"/>
                    <a:gd name="T18" fmla="*/ 45 h 45"/>
                  </a:gdLst>
                  <a:ahLst/>
                  <a:cxnLst>
                    <a:cxn ang="T10">
                      <a:pos x="T0" y="T1"/>
                    </a:cxn>
                    <a:cxn ang="T11">
                      <a:pos x="T2" y="T3"/>
                    </a:cxn>
                    <a:cxn ang="T12">
                      <a:pos x="T4" y="T5"/>
                    </a:cxn>
                    <a:cxn ang="T13">
                      <a:pos x="T6" y="T7"/>
                    </a:cxn>
                    <a:cxn ang="T14">
                      <a:pos x="T8" y="T9"/>
                    </a:cxn>
                  </a:cxnLst>
                  <a:rect l="T15" t="T16" r="T17" b="T18"/>
                  <a:pathLst>
                    <a:path w="25" h="45">
                      <a:moveTo>
                        <a:pt x="24" y="14"/>
                      </a:moveTo>
                      <a:lnTo>
                        <a:pt x="0" y="0"/>
                      </a:lnTo>
                      <a:lnTo>
                        <a:pt x="0" y="29"/>
                      </a:lnTo>
                      <a:lnTo>
                        <a:pt x="24" y="44"/>
                      </a:lnTo>
                      <a:lnTo>
                        <a:pt x="24" y="14"/>
                      </a:lnTo>
                    </a:path>
                  </a:pathLst>
                </a:custGeom>
                <a:solidFill>
                  <a:srgbClr val="99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82" name="Freeform 233">
                  <a:extLst>
                    <a:ext uri="{FF2B5EF4-FFF2-40B4-BE49-F238E27FC236}">
                      <a16:creationId xmlns:a16="http://schemas.microsoft.com/office/drawing/2014/main" id="{0F31E3D6-5215-4C7C-A660-48057522033D}"/>
                    </a:ext>
                  </a:extLst>
                </p:cNvPr>
                <p:cNvSpPr>
                  <a:spLocks/>
                </p:cNvSpPr>
                <p:nvPr/>
              </p:nvSpPr>
              <p:spPr bwMode="auto">
                <a:xfrm>
                  <a:off x="2527" y="2965"/>
                  <a:ext cx="88" cy="80"/>
                </a:xfrm>
                <a:custGeom>
                  <a:avLst/>
                  <a:gdLst>
                    <a:gd name="T0" fmla="*/ 94 w 96"/>
                    <a:gd name="T1" fmla="*/ 0 h 85"/>
                    <a:gd name="T2" fmla="*/ 0 w 96"/>
                    <a:gd name="T3" fmla="*/ 55 h 85"/>
                    <a:gd name="T4" fmla="*/ 0 w 96"/>
                    <a:gd name="T5" fmla="*/ 84 h 85"/>
                    <a:gd name="T6" fmla="*/ 95 w 96"/>
                    <a:gd name="T7" fmla="*/ 28 h 85"/>
                    <a:gd name="T8" fmla="*/ 94 w 96"/>
                    <a:gd name="T9" fmla="*/ 0 h 85"/>
                    <a:gd name="T10" fmla="*/ 0 60000 65536"/>
                    <a:gd name="T11" fmla="*/ 0 60000 65536"/>
                    <a:gd name="T12" fmla="*/ 0 60000 65536"/>
                    <a:gd name="T13" fmla="*/ 0 60000 65536"/>
                    <a:gd name="T14" fmla="*/ 0 60000 65536"/>
                    <a:gd name="T15" fmla="*/ 0 w 96"/>
                    <a:gd name="T16" fmla="*/ 0 h 85"/>
                    <a:gd name="T17" fmla="*/ 96 w 96"/>
                    <a:gd name="T18" fmla="*/ 85 h 85"/>
                  </a:gdLst>
                  <a:ahLst/>
                  <a:cxnLst>
                    <a:cxn ang="T10">
                      <a:pos x="T0" y="T1"/>
                    </a:cxn>
                    <a:cxn ang="T11">
                      <a:pos x="T2" y="T3"/>
                    </a:cxn>
                    <a:cxn ang="T12">
                      <a:pos x="T4" y="T5"/>
                    </a:cxn>
                    <a:cxn ang="T13">
                      <a:pos x="T6" y="T7"/>
                    </a:cxn>
                    <a:cxn ang="T14">
                      <a:pos x="T8" y="T9"/>
                    </a:cxn>
                  </a:cxnLst>
                  <a:rect l="T15" t="T16" r="T17" b="T18"/>
                  <a:pathLst>
                    <a:path w="96" h="85">
                      <a:moveTo>
                        <a:pt x="94" y="0"/>
                      </a:moveTo>
                      <a:lnTo>
                        <a:pt x="0" y="55"/>
                      </a:lnTo>
                      <a:lnTo>
                        <a:pt x="0" y="84"/>
                      </a:lnTo>
                      <a:lnTo>
                        <a:pt x="95" y="28"/>
                      </a:lnTo>
                      <a:lnTo>
                        <a:pt x="94" y="0"/>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grpSp>
              <p:nvGrpSpPr>
                <p:cNvPr id="83" name="Group 234">
                  <a:extLst>
                    <a:ext uri="{FF2B5EF4-FFF2-40B4-BE49-F238E27FC236}">
                      <a16:creationId xmlns:a16="http://schemas.microsoft.com/office/drawing/2014/main" id="{9B337C43-29CD-4384-B2ED-7807BF744BCB}"/>
                    </a:ext>
                  </a:extLst>
                </p:cNvPr>
                <p:cNvGrpSpPr>
                  <a:grpSpLocks/>
                </p:cNvGrpSpPr>
                <p:nvPr/>
              </p:nvGrpSpPr>
              <p:grpSpPr bwMode="auto">
                <a:xfrm>
                  <a:off x="2587" y="2873"/>
                  <a:ext cx="149" cy="130"/>
                  <a:chOff x="2587" y="2873"/>
                  <a:chExt cx="149" cy="130"/>
                </a:xfrm>
              </p:grpSpPr>
              <p:sp>
                <p:nvSpPr>
                  <p:cNvPr id="177" name="Line 235">
                    <a:extLst>
                      <a:ext uri="{FF2B5EF4-FFF2-40B4-BE49-F238E27FC236}">
                        <a16:creationId xmlns:a16="http://schemas.microsoft.com/office/drawing/2014/main" id="{416A1C1A-D21B-4A2C-B54E-2C1BA92E040E}"/>
                      </a:ext>
                    </a:extLst>
                  </p:cNvPr>
                  <p:cNvSpPr>
                    <a:spLocks noChangeShapeType="1"/>
                  </p:cNvSpPr>
                  <p:nvPr/>
                </p:nvSpPr>
                <p:spPr bwMode="auto">
                  <a:xfrm flipV="1">
                    <a:off x="2662" y="2954"/>
                    <a:ext cx="0" cy="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78" name="Freeform 236">
                    <a:extLst>
                      <a:ext uri="{FF2B5EF4-FFF2-40B4-BE49-F238E27FC236}">
                        <a16:creationId xmlns:a16="http://schemas.microsoft.com/office/drawing/2014/main" id="{367A6586-F0D9-4CE4-998E-35AF13DD456C}"/>
                      </a:ext>
                    </a:extLst>
                  </p:cNvPr>
                  <p:cNvSpPr>
                    <a:spLocks/>
                  </p:cNvSpPr>
                  <p:nvPr/>
                </p:nvSpPr>
                <p:spPr bwMode="auto">
                  <a:xfrm>
                    <a:off x="2658" y="2960"/>
                    <a:ext cx="16" cy="16"/>
                  </a:xfrm>
                  <a:custGeom>
                    <a:avLst/>
                    <a:gdLst>
                      <a:gd name="T0" fmla="*/ 9 w 17"/>
                      <a:gd name="T1" fmla="*/ 13 h 17"/>
                      <a:gd name="T2" fmla="*/ 16 w 17"/>
                      <a:gd name="T3" fmla="*/ 11 h 17"/>
                      <a:gd name="T4" fmla="*/ 16 w 17"/>
                      <a:gd name="T5" fmla="*/ 9 h 17"/>
                      <a:gd name="T6" fmla="*/ 16 w 17"/>
                      <a:gd name="T7" fmla="*/ 4 h 17"/>
                      <a:gd name="T8" fmla="*/ 12 w 17"/>
                      <a:gd name="T9" fmla="*/ 2 h 17"/>
                      <a:gd name="T10" fmla="*/ 9 w 17"/>
                      <a:gd name="T11" fmla="*/ 0 h 17"/>
                      <a:gd name="T12" fmla="*/ 6 w 17"/>
                      <a:gd name="T13" fmla="*/ 0 h 17"/>
                      <a:gd name="T14" fmla="*/ 0 w 17"/>
                      <a:gd name="T15" fmla="*/ 2 h 17"/>
                      <a:gd name="T16" fmla="*/ 0 w 17"/>
                      <a:gd name="T17" fmla="*/ 4 h 17"/>
                      <a:gd name="T18" fmla="*/ 0 w 17"/>
                      <a:gd name="T19" fmla="*/ 9 h 17"/>
                      <a:gd name="T20" fmla="*/ 3 w 17"/>
                      <a:gd name="T21" fmla="*/ 11 h 17"/>
                      <a:gd name="T22" fmla="*/ 6 w 17"/>
                      <a:gd name="T23" fmla="*/ 13 h 17"/>
                      <a:gd name="T24" fmla="*/ 6 w 17"/>
                      <a:gd name="T25" fmla="*/ 16 h 17"/>
                      <a:gd name="T26" fmla="*/ 9 w 17"/>
                      <a:gd name="T27" fmla="*/ 13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7"/>
                      <a:gd name="T43" fmla="*/ 0 h 17"/>
                      <a:gd name="T44" fmla="*/ 17 w 17"/>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7" h="17">
                        <a:moveTo>
                          <a:pt x="9" y="13"/>
                        </a:moveTo>
                        <a:lnTo>
                          <a:pt x="16" y="11"/>
                        </a:lnTo>
                        <a:lnTo>
                          <a:pt x="16" y="9"/>
                        </a:lnTo>
                        <a:lnTo>
                          <a:pt x="16" y="4"/>
                        </a:lnTo>
                        <a:lnTo>
                          <a:pt x="12" y="2"/>
                        </a:lnTo>
                        <a:lnTo>
                          <a:pt x="9" y="0"/>
                        </a:lnTo>
                        <a:lnTo>
                          <a:pt x="6" y="0"/>
                        </a:lnTo>
                        <a:lnTo>
                          <a:pt x="0" y="2"/>
                        </a:lnTo>
                        <a:lnTo>
                          <a:pt x="0" y="4"/>
                        </a:lnTo>
                        <a:lnTo>
                          <a:pt x="0" y="9"/>
                        </a:lnTo>
                        <a:lnTo>
                          <a:pt x="3" y="11"/>
                        </a:lnTo>
                        <a:lnTo>
                          <a:pt x="6" y="13"/>
                        </a:lnTo>
                        <a:lnTo>
                          <a:pt x="6" y="16"/>
                        </a:lnTo>
                        <a:lnTo>
                          <a:pt x="9" y="13"/>
                        </a:lnTo>
                      </a:path>
                    </a:pathLst>
                  </a:custGeom>
                  <a:solidFill>
                    <a:srgbClr val="99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79" name="Freeform 237">
                    <a:extLst>
                      <a:ext uri="{FF2B5EF4-FFF2-40B4-BE49-F238E27FC236}">
                        <a16:creationId xmlns:a16="http://schemas.microsoft.com/office/drawing/2014/main" id="{22F3BF8A-9705-41C9-98DA-223A961788E6}"/>
                      </a:ext>
                    </a:extLst>
                  </p:cNvPr>
                  <p:cNvSpPr>
                    <a:spLocks/>
                  </p:cNvSpPr>
                  <p:nvPr/>
                </p:nvSpPr>
                <p:spPr bwMode="auto">
                  <a:xfrm>
                    <a:off x="2658" y="2961"/>
                    <a:ext cx="16" cy="16"/>
                  </a:xfrm>
                  <a:custGeom>
                    <a:avLst/>
                    <a:gdLst>
                      <a:gd name="T0" fmla="*/ 0 w 17"/>
                      <a:gd name="T1" fmla="*/ 8 h 17"/>
                      <a:gd name="T2" fmla="*/ 0 w 17"/>
                      <a:gd name="T3" fmla="*/ 2 h 17"/>
                      <a:gd name="T4" fmla="*/ 0 w 17"/>
                      <a:gd name="T5" fmla="*/ 0 h 17"/>
                      <a:gd name="T6" fmla="*/ 4 w 17"/>
                      <a:gd name="T7" fmla="*/ 0 h 17"/>
                      <a:gd name="T8" fmla="*/ 8 w 17"/>
                      <a:gd name="T9" fmla="*/ 0 h 17"/>
                      <a:gd name="T10" fmla="*/ 12 w 17"/>
                      <a:gd name="T11" fmla="*/ 5 h 17"/>
                      <a:gd name="T12" fmla="*/ 16 w 17"/>
                      <a:gd name="T13" fmla="*/ 10 h 17"/>
                      <a:gd name="T14" fmla="*/ 16 w 17"/>
                      <a:gd name="T15" fmla="*/ 13 h 17"/>
                      <a:gd name="T16" fmla="*/ 12 w 17"/>
                      <a:gd name="T17" fmla="*/ 13 h 17"/>
                      <a:gd name="T18" fmla="*/ 8 w 17"/>
                      <a:gd name="T19" fmla="*/ 16 h 17"/>
                      <a:gd name="T20" fmla="*/ 8 w 17"/>
                      <a:gd name="T21" fmla="*/ 13 h 17"/>
                      <a:gd name="T22" fmla="*/ 0 w 17"/>
                      <a:gd name="T23" fmla="*/ 8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17"/>
                      <a:gd name="T38" fmla="*/ 17 w 17"/>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17">
                        <a:moveTo>
                          <a:pt x="0" y="8"/>
                        </a:moveTo>
                        <a:lnTo>
                          <a:pt x="0" y="2"/>
                        </a:lnTo>
                        <a:lnTo>
                          <a:pt x="0" y="0"/>
                        </a:lnTo>
                        <a:lnTo>
                          <a:pt x="4" y="0"/>
                        </a:lnTo>
                        <a:lnTo>
                          <a:pt x="8" y="0"/>
                        </a:lnTo>
                        <a:lnTo>
                          <a:pt x="12" y="5"/>
                        </a:lnTo>
                        <a:lnTo>
                          <a:pt x="16" y="10"/>
                        </a:lnTo>
                        <a:lnTo>
                          <a:pt x="16" y="13"/>
                        </a:lnTo>
                        <a:lnTo>
                          <a:pt x="12" y="13"/>
                        </a:lnTo>
                        <a:lnTo>
                          <a:pt x="8" y="16"/>
                        </a:lnTo>
                        <a:lnTo>
                          <a:pt x="8" y="13"/>
                        </a:lnTo>
                        <a:lnTo>
                          <a:pt x="0" y="8"/>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80" name="Freeform 238">
                    <a:extLst>
                      <a:ext uri="{FF2B5EF4-FFF2-40B4-BE49-F238E27FC236}">
                        <a16:creationId xmlns:a16="http://schemas.microsoft.com/office/drawing/2014/main" id="{29067BA5-AEC9-4073-966A-8644C814C832}"/>
                      </a:ext>
                    </a:extLst>
                  </p:cNvPr>
                  <p:cNvSpPr>
                    <a:spLocks/>
                  </p:cNvSpPr>
                  <p:nvPr/>
                </p:nvSpPr>
                <p:spPr bwMode="auto">
                  <a:xfrm>
                    <a:off x="2668" y="2960"/>
                    <a:ext cx="16" cy="16"/>
                  </a:xfrm>
                  <a:custGeom>
                    <a:avLst/>
                    <a:gdLst>
                      <a:gd name="T0" fmla="*/ 9 w 17"/>
                      <a:gd name="T1" fmla="*/ 16 h 17"/>
                      <a:gd name="T2" fmla="*/ 13 w 17"/>
                      <a:gd name="T3" fmla="*/ 13 h 17"/>
                      <a:gd name="T4" fmla="*/ 14 w 17"/>
                      <a:gd name="T5" fmla="*/ 12 h 17"/>
                      <a:gd name="T6" fmla="*/ 16 w 17"/>
                      <a:gd name="T7" fmla="*/ 12 h 17"/>
                      <a:gd name="T8" fmla="*/ 16 w 17"/>
                      <a:gd name="T9" fmla="*/ 10 h 17"/>
                      <a:gd name="T10" fmla="*/ 16 w 17"/>
                      <a:gd name="T11" fmla="*/ 8 h 17"/>
                      <a:gd name="T12" fmla="*/ 13 w 17"/>
                      <a:gd name="T13" fmla="*/ 3 h 17"/>
                      <a:gd name="T14" fmla="*/ 12 w 17"/>
                      <a:gd name="T15" fmla="*/ 2 h 17"/>
                      <a:gd name="T16" fmla="*/ 9 w 17"/>
                      <a:gd name="T17" fmla="*/ 0 h 17"/>
                      <a:gd name="T18" fmla="*/ 7 w 17"/>
                      <a:gd name="T19" fmla="*/ 0 h 17"/>
                      <a:gd name="T20" fmla="*/ 6 w 17"/>
                      <a:gd name="T21" fmla="*/ 0 h 17"/>
                      <a:gd name="T22" fmla="*/ 4 w 17"/>
                      <a:gd name="T23" fmla="*/ 0 h 17"/>
                      <a:gd name="T24" fmla="*/ 1 w 17"/>
                      <a:gd name="T25" fmla="*/ 1 h 17"/>
                      <a:gd name="T26" fmla="*/ 1 w 17"/>
                      <a:gd name="T27" fmla="*/ 2 h 17"/>
                      <a:gd name="T28" fmla="*/ 0 w 17"/>
                      <a:gd name="T29" fmla="*/ 3 h 17"/>
                      <a:gd name="T30" fmla="*/ 0 w 17"/>
                      <a:gd name="T31" fmla="*/ 5 h 17"/>
                      <a:gd name="T32" fmla="*/ 0 w 17"/>
                      <a:gd name="T33" fmla="*/ 8 h 17"/>
                      <a:gd name="T34" fmla="*/ 1 w 17"/>
                      <a:gd name="T35" fmla="*/ 11 h 17"/>
                      <a:gd name="T36" fmla="*/ 3 w 17"/>
                      <a:gd name="T37" fmla="*/ 13 h 17"/>
                      <a:gd name="T38" fmla="*/ 6 w 17"/>
                      <a:gd name="T39" fmla="*/ 14 h 17"/>
                      <a:gd name="T40" fmla="*/ 8 w 17"/>
                      <a:gd name="T41" fmla="*/ 16 h 17"/>
                      <a:gd name="T42" fmla="*/ 9 w 17"/>
                      <a:gd name="T43" fmla="*/ 16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
                      <a:gd name="T67" fmla="*/ 0 h 17"/>
                      <a:gd name="T68" fmla="*/ 17 w 17"/>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 h="17">
                        <a:moveTo>
                          <a:pt x="9" y="16"/>
                        </a:moveTo>
                        <a:lnTo>
                          <a:pt x="13" y="13"/>
                        </a:lnTo>
                        <a:lnTo>
                          <a:pt x="14" y="12"/>
                        </a:lnTo>
                        <a:lnTo>
                          <a:pt x="16" y="12"/>
                        </a:lnTo>
                        <a:lnTo>
                          <a:pt x="16" y="10"/>
                        </a:lnTo>
                        <a:lnTo>
                          <a:pt x="16" y="8"/>
                        </a:lnTo>
                        <a:lnTo>
                          <a:pt x="13" y="3"/>
                        </a:lnTo>
                        <a:lnTo>
                          <a:pt x="12" y="2"/>
                        </a:lnTo>
                        <a:lnTo>
                          <a:pt x="9" y="0"/>
                        </a:lnTo>
                        <a:lnTo>
                          <a:pt x="7" y="0"/>
                        </a:lnTo>
                        <a:lnTo>
                          <a:pt x="6" y="0"/>
                        </a:lnTo>
                        <a:lnTo>
                          <a:pt x="4" y="0"/>
                        </a:lnTo>
                        <a:lnTo>
                          <a:pt x="1" y="1"/>
                        </a:lnTo>
                        <a:lnTo>
                          <a:pt x="1" y="2"/>
                        </a:lnTo>
                        <a:lnTo>
                          <a:pt x="0" y="3"/>
                        </a:lnTo>
                        <a:lnTo>
                          <a:pt x="0" y="5"/>
                        </a:lnTo>
                        <a:lnTo>
                          <a:pt x="0" y="8"/>
                        </a:lnTo>
                        <a:lnTo>
                          <a:pt x="1" y="11"/>
                        </a:lnTo>
                        <a:lnTo>
                          <a:pt x="3" y="13"/>
                        </a:lnTo>
                        <a:lnTo>
                          <a:pt x="6" y="14"/>
                        </a:lnTo>
                        <a:lnTo>
                          <a:pt x="8" y="16"/>
                        </a:lnTo>
                        <a:lnTo>
                          <a:pt x="9"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81" name="Freeform 239">
                    <a:extLst>
                      <a:ext uri="{FF2B5EF4-FFF2-40B4-BE49-F238E27FC236}">
                        <a16:creationId xmlns:a16="http://schemas.microsoft.com/office/drawing/2014/main" id="{043CC5D7-D628-45B6-A595-5674DC05391C}"/>
                      </a:ext>
                    </a:extLst>
                  </p:cNvPr>
                  <p:cNvSpPr>
                    <a:spLocks/>
                  </p:cNvSpPr>
                  <p:nvPr/>
                </p:nvSpPr>
                <p:spPr bwMode="auto">
                  <a:xfrm>
                    <a:off x="2668" y="2961"/>
                    <a:ext cx="16" cy="16"/>
                  </a:xfrm>
                  <a:custGeom>
                    <a:avLst/>
                    <a:gdLst>
                      <a:gd name="T0" fmla="*/ 1 w 17"/>
                      <a:gd name="T1" fmla="*/ 11 h 17"/>
                      <a:gd name="T2" fmla="*/ 0 w 17"/>
                      <a:gd name="T3" fmla="*/ 7 h 17"/>
                      <a:gd name="T4" fmla="*/ 0 w 17"/>
                      <a:gd name="T5" fmla="*/ 4 h 17"/>
                      <a:gd name="T6" fmla="*/ 0 w 17"/>
                      <a:gd name="T7" fmla="*/ 2 h 17"/>
                      <a:gd name="T8" fmla="*/ 1 w 17"/>
                      <a:gd name="T9" fmla="*/ 1 h 17"/>
                      <a:gd name="T10" fmla="*/ 4 w 17"/>
                      <a:gd name="T11" fmla="*/ 0 h 17"/>
                      <a:gd name="T12" fmla="*/ 8 w 17"/>
                      <a:gd name="T13" fmla="*/ 1 h 17"/>
                      <a:gd name="T14" fmla="*/ 11 w 17"/>
                      <a:gd name="T15" fmla="*/ 2 h 17"/>
                      <a:gd name="T16" fmla="*/ 12 w 17"/>
                      <a:gd name="T17" fmla="*/ 6 h 17"/>
                      <a:gd name="T18" fmla="*/ 16 w 17"/>
                      <a:gd name="T19" fmla="*/ 8 h 17"/>
                      <a:gd name="T20" fmla="*/ 16 w 17"/>
                      <a:gd name="T21" fmla="*/ 11 h 17"/>
                      <a:gd name="T22" fmla="*/ 16 w 17"/>
                      <a:gd name="T23" fmla="*/ 14 h 17"/>
                      <a:gd name="T24" fmla="*/ 14 w 17"/>
                      <a:gd name="T25" fmla="*/ 14 h 17"/>
                      <a:gd name="T26" fmla="*/ 12 w 17"/>
                      <a:gd name="T27" fmla="*/ 16 h 17"/>
                      <a:gd name="T28" fmla="*/ 11 w 17"/>
                      <a:gd name="T29" fmla="*/ 16 h 17"/>
                      <a:gd name="T30" fmla="*/ 8 w 17"/>
                      <a:gd name="T31" fmla="*/ 14 h 17"/>
                      <a:gd name="T32" fmla="*/ 4 w 17"/>
                      <a:gd name="T33" fmla="*/ 13 h 17"/>
                      <a:gd name="T34" fmla="*/ 1 w 17"/>
                      <a:gd name="T35" fmla="*/ 11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7"/>
                      <a:gd name="T56" fmla="*/ 17 w 1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7">
                        <a:moveTo>
                          <a:pt x="1" y="11"/>
                        </a:moveTo>
                        <a:lnTo>
                          <a:pt x="0" y="7"/>
                        </a:lnTo>
                        <a:lnTo>
                          <a:pt x="0" y="4"/>
                        </a:lnTo>
                        <a:lnTo>
                          <a:pt x="0" y="2"/>
                        </a:lnTo>
                        <a:lnTo>
                          <a:pt x="1" y="1"/>
                        </a:lnTo>
                        <a:lnTo>
                          <a:pt x="4" y="0"/>
                        </a:lnTo>
                        <a:lnTo>
                          <a:pt x="8" y="1"/>
                        </a:lnTo>
                        <a:lnTo>
                          <a:pt x="11" y="2"/>
                        </a:lnTo>
                        <a:lnTo>
                          <a:pt x="12" y="6"/>
                        </a:lnTo>
                        <a:lnTo>
                          <a:pt x="16" y="8"/>
                        </a:lnTo>
                        <a:lnTo>
                          <a:pt x="16" y="11"/>
                        </a:lnTo>
                        <a:lnTo>
                          <a:pt x="16" y="14"/>
                        </a:lnTo>
                        <a:lnTo>
                          <a:pt x="14" y="14"/>
                        </a:lnTo>
                        <a:lnTo>
                          <a:pt x="12" y="16"/>
                        </a:lnTo>
                        <a:lnTo>
                          <a:pt x="11" y="16"/>
                        </a:lnTo>
                        <a:lnTo>
                          <a:pt x="8" y="14"/>
                        </a:lnTo>
                        <a:lnTo>
                          <a:pt x="4" y="13"/>
                        </a:lnTo>
                        <a:lnTo>
                          <a:pt x="1" y="11"/>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82" name="Freeform 240">
                    <a:extLst>
                      <a:ext uri="{FF2B5EF4-FFF2-40B4-BE49-F238E27FC236}">
                        <a16:creationId xmlns:a16="http://schemas.microsoft.com/office/drawing/2014/main" id="{29FAAA99-A8BB-45D6-AF48-2F12435A69F9}"/>
                      </a:ext>
                    </a:extLst>
                  </p:cNvPr>
                  <p:cNvSpPr>
                    <a:spLocks/>
                  </p:cNvSpPr>
                  <p:nvPr/>
                </p:nvSpPr>
                <p:spPr bwMode="auto">
                  <a:xfrm>
                    <a:off x="2670" y="2963"/>
                    <a:ext cx="16" cy="16"/>
                  </a:xfrm>
                  <a:custGeom>
                    <a:avLst/>
                    <a:gdLst>
                      <a:gd name="T0" fmla="*/ 3 w 17"/>
                      <a:gd name="T1" fmla="*/ 11 h 17"/>
                      <a:gd name="T2" fmla="*/ 0 w 17"/>
                      <a:gd name="T3" fmla="*/ 6 h 17"/>
                      <a:gd name="T4" fmla="*/ 0 w 17"/>
                      <a:gd name="T5" fmla="*/ 2 h 17"/>
                      <a:gd name="T6" fmla="*/ 3 w 17"/>
                      <a:gd name="T7" fmla="*/ 2 h 17"/>
                      <a:gd name="T8" fmla="*/ 6 w 17"/>
                      <a:gd name="T9" fmla="*/ 0 h 17"/>
                      <a:gd name="T10" fmla="*/ 6 w 17"/>
                      <a:gd name="T11" fmla="*/ 2 h 17"/>
                      <a:gd name="T12" fmla="*/ 16 w 17"/>
                      <a:gd name="T13" fmla="*/ 6 h 17"/>
                      <a:gd name="T14" fmla="*/ 16 w 17"/>
                      <a:gd name="T15" fmla="*/ 9 h 17"/>
                      <a:gd name="T16" fmla="*/ 16 w 17"/>
                      <a:gd name="T17" fmla="*/ 13 h 17"/>
                      <a:gd name="T18" fmla="*/ 16 w 17"/>
                      <a:gd name="T19" fmla="*/ 16 h 17"/>
                      <a:gd name="T20" fmla="*/ 12 w 17"/>
                      <a:gd name="T21" fmla="*/ 16 h 17"/>
                      <a:gd name="T22" fmla="*/ 9 w 17"/>
                      <a:gd name="T23" fmla="*/ 16 h 17"/>
                      <a:gd name="T24" fmla="*/ 3 w 17"/>
                      <a:gd name="T25" fmla="*/ 11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3" y="11"/>
                        </a:moveTo>
                        <a:lnTo>
                          <a:pt x="0" y="6"/>
                        </a:lnTo>
                        <a:lnTo>
                          <a:pt x="0" y="2"/>
                        </a:lnTo>
                        <a:lnTo>
                          <a:pt x="3" y="2"/>
                        </a:lnTo>
                        <a:lnTo>
                          <a:pt x="6" y="0"/>
                        </a:lnTo>
                        <a:lnTo>
                          <a:pt x="6" y="2"/>
                        </a:lnTo>
                        <a:lnTo>
                          <a:pt x="16" y="6"/>
                        </a:lnTo>
                        <a:lnTo>
                          <a:pt x="16" y="9"/>
                        </a:lnTo>
                        <a:lnTo>
                          <a:pt x="16" y="13"/>
                        </a:lnTo>
                        <a:lnTo>
                          <a:pt x="16" y="16"/>
                        </a:lnTo>
                        <a:lnTo>
                          <a:pt x="12" y="16"/>
                        </a:lnTo>
                        <a:lnTo>
                          <a:pt x="9" y="16"/>
                        </a:lnTo>
                        <a:lnTo>
                          <a:pt x="3" y="11"/>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83" name="Freeform 241">
                    <a:extLst>
                      <a:ext uri="{FF2B5EF4-FFF2-40B4-BE49-F238E27FC236}">
                        <a16:creationId xmlns:a16="http://schemas.microsoft.com/office/drawing/2014/main" id="{D0C44A9A-350A-421F-897B-68E2FA653C0B}"/>
                      </a:ext>
                    </a:extLst>
                  </p:cNvPr>
                  <p:cNvSpPr>
                    <a:spLocks/>
                  </p:cNvSpPr>
                  <p:nvPr/>
                </p:nvSpPr>
                <p:spPr bwMode="auto">
                  <a:xfrm>
                    <a:off x="2676" y="2965"/>
                    <a:ext cx="16" cy="17"/>
                  </a:xfrm>
                  <a:custGeom>
                    <a:avLst/>
                    <a:gdLst>
                      <a:gd name="T0" fmla="*/ 11 w 17"/>
                      <a:gd name="T1" fmla="*/ 16 h 17"/>
                      <a:gd name="T2" fmla="*/ 14 w 17"/>
                      <a:gd name="T3" fmla="*/ 13 h 17"/>
                      <a:gd name="T4" fmla="*/ 14 w 17"/>
                      <a:gd name="T5" fmla="*/ 12 h 17"/>
                      <a:gd name="T6" fmla="*/ 14 w 17"/>
                      <a:gd name="T7" fmla="*/ 11 h 17"/>
                      <a:gd name="T8" fmla="*/ 16 w 17"/>
                      <a:gd name="T9" fmla="*/ 10 h 17"/>
                      <a:gd name="T10" fmla="*/ 14 w 17"/>
                      <a:gd name="T11" fmla="*/ 6 h 17"/>
                      <a:gd name="T12" fmla="*/ 14 w 17"/>
                      <a:gd name="T13" fmla="*/ 3 h 17"/>
                      <a:gd name="T14" fmla="*/ 12 w 17"/>
                      <a:gd name="T15" fmla="*/ 1 h 17"/>
                      <a:gd name="T16" fmla="*/ 10 w 17"/>
                      <a:gd name="T17" fmla="*/ 0 h 17"/>
                      <a:gd name="T18" fmla="*/ 8 w 17"/>
                      <a:gd name="T19" fmla="*/ 0 h 17"/>
                      <a:gd name="T20" fmla="*/ 6 w 17"/>
                      <a:gd name="T21" fmla="*/ 0 h 17"/>
                      <a:gd name="T22" fmla="*/ 2 w 17"/>
                      <a:gd name="T23" fmla="*/ 1 h 17"/>
                      <a:gd name="T24" fmla="*/ 2 w 17"/>
                      <a:gd name="T25" fmla="*/ 2 h 17"/>
                      <a:gd name="T26" fmla="*/ 1 w 17"/>
                      <a:gd name="T27" fmla="*/ 3 h 17"/>
                      <a:gd name="T28" fmla="*/ 0 w 17"/>
                      <a:gd name="T29" fmla="*/ 5 h 17"/>
                      <a:gd name="T30" fmla="*/ 1 w 17"/>
                      <a:gd name="T31" fmla="*/ 8 h 17"/>
                      <a:gd name="T32" fmla="*/ 2 w 17"/>
                      <a:gd name="T33" fmla="*/ 10 h 17"/>
                      <a:gd name="T34" fmla="*/ 4 w 17"/>
                      <a:gd name="T35" fmla="*/ 13 h 17"/>
                      <a:gd name="T36" fmla="*/ 6 w 17"/>
                      <a:gd name="T37" fmla="*/ 14 h 17"/>
                      <a:gd name="T38" fmla="*/ 9 w 17"/>
                      <a:gd name="T39" fmla="*/ 16 h 17"/>
                      <a:gd name="T40" fmla="*/ 10 w 17"/>
                      <a:gd name="T41" fmla="*/ 16 h 17"/>
                      <a:gd name="T42" fmla="*/ 11 w 17"/>
                      <a:gd name="T43" fmla="*/ 16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
                      <a:gd name="T67" fmla="*/ 0 h 17"/>
                      <a:gd name="T68" fmla="*/ 17 w 17"/>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 h="17">
                        <a:moveTo>
                          <a:pt x="11" y="16"/>
                        </a:moveTo>
                        <a:lnTo>
                          <a:pt x="14" y="13"/>
                        </a:lnTo>
                        <a:lnTo>
                          <a:pt x="14" y="12"/>
                        </a:lnTo>
                        <a:lnTo>
                          <a:pt x="14" y="11"/>
                        </a:lnTo>
                        <a:lnTo>
                          <a:pt x="16" y="10"/>
                        </a:lnTo>
                        <a:lnTo>
                          <a:pt x="14" y="6"/>
                        </a:lnTo>
                        <a:lnTo>
                          <a:pt x="14" y="3"/>
                        </a:lnTo>
                        <a:lnTo>
                          <a:pt x="12" y="1"/>
                        </a:lnTo>
                        <a:lnTo>
                          <a:pt x="10" y="0"/>
                        </a:lnTo>
                        <a:lnTo>
                          <a:pt x="8" y="0"/>
                        </a:lnTo>
                        <a:lnTo>
                          <a:pt x="6" y="0"/>
                        </a:lnTo>
                        <a:lnTo>
                          <a:pt x="2" y="1"/>
                        </a:lnTo>
                        <a:lnTo>
                          <a:pt x="2" y="2"/>
                        </a:lnTo>
                        <a:lnTo>
                          <a:pt x="1" y="3"/>
                        </a:lnTo>
                        <a:lnTo>
                          <a:pt x="0" y="5"/>
                        </a:lnTo>
                        <a:lnTo>
                          <a:pt x="1" y="8"/>
                        </a:lnTo>
                        <a:lnTo>
                          <a:pt x="2" y="10"/>
                        </a:lnTo>
                        <a:lnTo>
                          <a:pt x="4" y="13"/>
                        </a:lnTo>
                        <a:lnTo>
                          <a:pt x="6" y="14"/>
                        </a:lnTo>
                        <a:lnTo>
                          <a:pt x="9" y="16"/>
                        </a:lnTo>
                        <a:lnTo>
                          <a:pt x="10" y="16"/>
                        </a:lnTo>
                        <a:lnTo>
                          <a:pt x="11"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84" name="Freeform 242">
                    <a:extLst>
                      <a:ext uri="{FF2B5EF4-FFF2-40B4-BE49-F238E27FC236}">
                        <a16:creationId xmlns:a16="http://schemas.microsoft.com/office/drawing/2014/main" id="{3F6F71A2-6A17-4642-9DF2-60A74B9F3ED7}"/>
                      </a:ext>
                    </a:extLst>
                  </p:cNvPr>
                  <p:cNvSpPr>
                    <a:spLocks/>
                  </p:cNvSpPr>
                  <p:nvPr/>
                </p:nvSpPr>
                <p:spPr bwMode="auto">
                  <a:xfrm>
                    <a:off x="2676" y="2966"/>
                    <a:ext cx="16" cy="17"/>
                  </a:xfrm>
                  <a:custGeom>
                    <a:avLst/>
                    <a:gdLst>
                      <a:gd name="T0" fmla="*/ 2 w 17"/>
                      <a:gd name="T1" fmla="*/ 9 h 17"/>
                      <a:gd name="T2" fmla="*/ 1 w 17"/>
                      <a:gd name="T3" fmla="*/ 7 h 17"/>
                      <a:gd name="T4" fmla="*/ 0 w 17"/>
                      <a:gd name="T5" fmla="*/ 4 h 17"/>
                      <a:gd name="T6" fmla="*/ 1 w 17"/>
                      <a:gd name="T7" fmla="*/ 2 h 17"/>
                      <a:gd name="T8" fmla="*/ 2 w 17"/>
                      <a:gd name="T9" fmla="*/ 1 h 17"/>
                      <a:gd name="T10" fmla="*/ 2 w 17"/>
                      <a:gd name="T11" fmla="*/ 0 h 17"/>
                      <a:gd name="T12" fmla="*/ 5 w 17"/>
                      <a:gd name="T13" fmla="*/ 0 h 17"/>
                      <a:gd name="T14" fmla="*/ 8 w 17"/>
                      <a:gd name="T15" fmla="*/ 1 h 17"/>
                      <a:gd name="T16" fmla="*/ 10 w 17"/>
                      <a:gd name="T17" fmla="*/ 2 h 17"/>
                      <a:gd name="T18" fmla="*/ 14 w 17"/>
                      <a:gd name="T19" fmla="*/ 6 h 17"/>
                      <a:gd name="T20" fmla="*/ 14 w 17"/>
                      <a:gd name="T21" fmla="*/ 8 h 17"/>
                      <a:gd name="T22" fmla="*/ 16 w 17"/>
                      <a:gd name="T23" fmla="*/ 11 h 17"/>
                      <a:gd name="T24" fmla="*/ 14 w 17"/>
                      <a:gd name="T25" fmla="*/ 14 h 17"/>
                      <a:gd name="T26" fmla="*/ 14 w 17"/>
                      <a:gd name="T27" fmla="*/ 16 h 17"/>
                      <a:gd name="T28" fmla="*/ 11 w 17"/>
                      <a:gd name="T29" fmla="*/ 16 h 17"/>
                      <a:gd name="T30" fmla="*/ 8 w 17"/>
                      <a:gd name="T31" fmla="*/ 14 h 17"/>
                      <a:gd name="T32" fmla="*/ 5 w 17"/>
                      <a:gd name="T33" fmla="*/ 13 h 17"/>
                      <a:gd name="T34" fmla="*/ 2 w 17"/>
                      <a:gd name="T35" fmla="*/ 9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7"/>
                      <a:gd name="T56" fmla="*/ 17 w 1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7">
                        <a:moveTo>
                          <a:pt x="2" y="9"/>
                        </a:moveTo>
                        <a:lnTo>
                          <a:pt x="1" y="7"/>
                        </a:lnTo>
                        <a:lnTo>
                          <a:pt x="0" y="4"/>
                        </a:lnTo>
                        <a:lnTo>
                          <a:pt x="1" y="2"/>
                        </a:lnTo>
                        <a:lnTo>
                          <a:pt x="2" y="1"/>
                        </a:lnTo>
                        <a:lnTo>
                          <a:pt x="2" y="0"/>
                        </a:lnTo>
                        <a:lnTo>
                          <a:pt x="5" y="0"/>
                        </a:lnTo>
                        <a:lnTo>
                          <a:pt x="8" y="1"/>
                        </a:lnTo>
                        <a:lnTo>
                          <a:pt x="10" y="2"/>
                        </a:lnTo>
                        <a:lnTo>
                          <a:pt x="14" y="6"/>
                        </a:lnTo>
                        <a:lnTo>
                          <a:pt x="14" y="8"/>
                        </a:lnTo>
                        <a:lnTo>
                          <a:pt x="16" y="11"/>
                        </a:lnTo>
                        <a:lnTo>
                          <a:pt x="14" y="14"/>
                        </a:lnTo>
                        <a:lnTo>
                          <a:pt x="14" y="16"/>
                        </a:lnTo>
                        <a:lnTo>
                          <a:pt x="11" y="16"/>
                        </a:lnTo>
                        <a:lnTo>
                          <a:pt x="8" y="14"/>
                        </a:lnTo>
                        <a:lnTo>
                          <a:pt x="5" y="13"/>
                        </a:lnTo>
                        <a:lnTo>
                          <a:pt x="2" y="9"/>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85" name="Freeform 243">
                    <a:extLst>
                      <a:ext uri="{FF2B5EF4-FFF2-40B4-BE49-F238E27FC236}">
                        <a16:creationId xmlns:a16="http://schemas.microsoft.com/office/drawing/2014/main" id="{6ABD1EE6-A0C2-4549-AEE5-EECDC47EBE3F}"/>
                      </a:ext>
                    </a:extLst>
                  </p:cNvPr>
                  <p:cNvSpPr>
                    <a:spLocks/>
                  </p:cNvSpPr>
                  <p:nvPr/>
                </p:nvSpPr>
                <p:spPr bwMode="auto">
                  <a:xfrm>
                    <a:off x="2679" y="2967"/>
                    <a:ext cx="16" cy="17"/>
                  </a:xfrm>
                  <a:custGeom>
                    <a:avLst/>
                    <a:gdLst>
                      <a:gd name="T0" fmla="*/ 3 w 17"/>
                      <a:gd name="T1" fmla="*/ 11 h 17"/>
                      <a:gd name="T2" fmla="*/ 0 w 17"/>
                      <a:gd name="T3" fmla="*/ 6 h 17"/>
                      <a:gd name="T4" fmla="*/ 0 w 17"/>
                      <a:gd name="T5" fmla="*/ 4 h 17"/>
                      <a:gd name="T6" fmla="*/ 0 w 17"/>
                      <a:gd name="T7" fmla="*/ 2 h 17"/>
                      <a:gd name="T8" fmla="*/ 3 w 17"/>
                      <a:gd name="T9" fmla="*/ 2 h 17"/>
                      <a:gd name="T10" fmla="*/ 6 w 17"/>
                      <a:gd name="T11" fmla="*/ 0 h 17"/>
                      <a:gd name="T12" fmla="*/ 9 w 17"/>
                      <a:gd name="T13" fmla="*/ 2 h 17"/>
                      <a:gd name="T14" fmla="*/ 12 w 17"/>
                      <a:gd name="T15" fmla="*/ 4 h 17"/>
                      <a:gd name="T16" fmla="*/ 16 w 17"/>
                      <a:gd name="T17" fmla="*/ 9 h 17"/>
                      <a:gd name="T18" fmla="*/ 16 w 17"/>
                      <a:gd name="T19" fmla="*/ 11 h 17"/>
                      <a:gd name="T20" fmla="*/ 16 w 17"/>
                      <a:gd name="T21" fmla="*/ 13 h 17"/>
                      <a:gd name="T22" fmla="*/ 12 w 17"/>
                      <a:gd name="T23" fmla="*/ 16 h 17"/>
                      <a:gd name="T24" fmla="*/ 9 w 17"/>
                      <a:gd name="T25" fmla="*/ 16 h 17"/>
                      <a:gd name="T26" fmla="*/ 3 w 17"/>
                      <a:gd name="T27" fmla="*/ 11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7"/>
                      <a:gd name="T43" fmla="*/ 0 h 17"/>
                      <a:gd name="T44" fmla="*/ 17 w 17"/>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7" h="17">
                        <a:moveTo>
                          <a:pt x="3" y="11"/>
                        </a:moveTo>
                        <a:lnTo>
                          <a:pt x="0" y="6"/>
                        </a:lnTo>
                        <a:lnTo>
                          <a:pt x="0" y="4"/>
                        </a:lnTo>
                        <a:lnTo>
                          <a:pt x="0" y="2"/>
                        </a:lnTo>
                        <a:lnTo>
                          <a:pt x="3" y="2"/>
                        </a:lnTo>
                        <a:lnTo>
                          <a:pt x="6" y="0"/>
                        </a:lnTo>
                        <a:lnTo>
                          <a:pt x="9" y="2"/>
                        </a:lnTo>
                        <a:lnTo>
                          <a:pt x="12" y="4"/>
                        </a:lnTo>
                        <a:lnTo>
                          <a:pt x="16" y="9"/>
                        </a:lnTo>
                        <a:lnTo>
                          <a:pt x="16" y="11"/>
                        </a:lnTo>
                        <a:lnTo>
                          <a:pt x="16" y="13"/>
                        </a:lnTo>
                        <a:lnTo>
                          <a:pt x="12" y="16"/>
                        </a:lnTo>
                        <a:lnTo>
                          <a:pt x="9" y="16"/>
                        </a:lnTo>
                        <a:lnTo>
                          <a:pt x="3" y="11"/>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86" name="Freeform 244">
                    <a:extLst>
                      <a:ext uri="{FF2B5EF4-FFF2-40B4-BE49-F238E27FC236}">
                        <a16:creationId xmlns:a16="http://schemas.microsoft.com/office/drawing/2014/main" id="{827B4CC9-4DDD-40C2-960F-551E70606ACA}"/>
                      </a:ext>
                    </a:extLst>
                  </p:cNvPr>
                  <p:cNvSpPr>
                    <a:spLocks/>
                  </p:cNvSpPr>
                  <p:nvPr/>
                </p:nvSpPr>
                <p:spPr bwMode="auto">
                  <a:xfrm>
                    <a:off x="2664" y="2963"/>
                    <a:ext cx="15" cy="16"/>
                  </a:xfrm>
                  <a:custGeom>
                    <a:avLst/>
                    <a:gdLst>
                      <a:gd name="T0" fmla="*/ 11 w 17"/>
                      <a:gd name="T1" fmla="*/ 16 h 17"/>
                      <a:gd name="T2" fmla="*/ 14 w 17"/>
                      <a:gd name="T3" fmla="*/ 13 h 17"/>
                      <a:gd name="T4" fmla="*/ 16 w 17"/>
                      <a:gd name="T5" fmla="*/ 13 h 17"/>
                      <a:gd name="T6" fmla="*/ 16 w 17"/>
                      <a:gd name="T7" fmla="*/ 12 h 17"/>
                      <a:gd name="T8" fmla="*/ 16 w 17"/>
                      <a:gd name="T9" fmla="*/ 10 h 17"/>
                      <a:gd name="T10" fmla="*/ 16 w 17"/>
                      <a:gd name="T11" fmla="*/ 8 h 17"/>
                      <a:gd name="T12" fmla="*/ 14 w 17"/>
                      <a:gd name="T13" fmla="*/ 4 h 17"/>
                      <a:gd name="T14" fmla="*/ 12 w 17"/>
                      <a:gd name="T15" fmla="*/ 2 h 17"/>
                      <a:gd name="T16" fmla="*/ 11 w 17"/>
                      <a:gd name="T17" fmla="*/ 0 h 17"/>
                      <a:gd name="T18" fmla="*/ 8 w 17"/>
                      <a:gd name="T19" fmla="*/ 0 h 17"/>
                      <a:gd name="T20" fmla="*/ 7 w 17"/>
                      <a:gd name="T21" fmla="*/ 0 h 17"/>
                      <a:gd name="T22" fmla="*/ 6 w 17"/>
                      <a:gd name="T23" fmla="*/ 0 h 17"/>
                      <a:gd name="T24" fmla="*/ 2 w 17"/>
                      <a:gd name="T25" fmla="*/ 2 h 17"/>
                      <a:gd name="T26" fmla="*/ 1 w 17"/>
                      <a:gd name="T27" fmla="*/ 2 h 17"/>
                      <a:gd name="T28" fmla="*/ 0 w 17"/>
                      <a:gd name="T29" fmla="*/ 3 h 17"/>
                      <a:gd name="T30" fmla="*/ 0 w 17"/>
                      <a:gd name="T31" fmla="*/ 5 h 17"/>
                      <a:gd name="T32" fmla="*/ 0 w 17"/>
                      <a:gd name="T33" fmla="*/ 8 h 17"/>
                      <a:gd name="T34" fmla="*/ 2 w 17"/>
                      <a:gd name="T35" fmla="*/ 11 h 17"/>
                      <a:gd name="T36" fmla="*/ 4 w 17"/>
                      <a:gd name="T37" fmla="*/ 13 h 17"/>
                      <a:gd name="T38" fmla="*/ 7 w 17"/>
                      <a:gd name="T39" fmla="*/ 14 h 17"/>
                      <a:gd name="T40" fmla="*/ 8 w 17"/>
                      <a:gd name="T41" fmla="*/ 16 h 17"/>
                      <a:gd name="T42" fmla="*/ 9 w 17"/>
                      <a:gd name="T43" fmla="*/ 16 h 17"/>
                      <a:gd name="T44" fmla="*/ 11 w 17"/>
                      <a:gd name="T45" fmla="*/ 16 h 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
                      <a:gd name="T70" fmla="*/ 0 h 17"/>
                      <a:gd name="T71" fmla="*/ 17 w 17"/>
                      <a:gd name="T72" fmla="*/ 17 h 1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 h="17">
                        <a:moveTo>
                          <a:pt x="11" y="16"/>
                        </a:moveTo>
                        <a:lnTo>
                          <a:pt x="14" y="13"/>
                        </a:lnTo>
                        <a:lnTo>
                          <a:pt x="16" y="13"/>
                        </a:lnTo>
                        <a:lnTo>
                          <a:pt x="16" y="12"/>
                        </a:lnTo>
                        <a:lnTo>
                          <a:pt x="16" y="10"/>
                        </a:lnTo>
                        <a:lnTo>
                          <a:pt x="16" y="8"/>
                        </a:lnTo>
                        <a:lnTo>
                          <a:pt x="14" y="4"/>
                        </a:lnTo>
                        <a:lnTo>
                          <a:pt x="12" y="2"/>
                        </a:lnTo>
                        <a:lnTo>
                          <a:pt x="11" y="0"/>
                        </a:lnTo>
                        <a:lnTo>
                          <a:pt x="8" y="0"/>
                        </a:lnTo>
                        <a:lnTo>
                          <a:pt x="7" y="0"/>
                        </a:lnTo>
                        <a:lnTo>
                          <a:pt x="6" y="0"/>
                        </a:lnTo>
                        <a:lnTo>
                          <a:pt x="2" y="2"/>
                        </a:lnTo>
                        <a:lnTo>
                          <a:pt x="1" y="2"/>
                        </a:lnTo>
                        <a:lnTo>
                          <a:pt x="0" y="3"/>
                        </a:lnTo>
                        <a:lnTo>
                          <a:pt x="0" y="5"/>
                        </a:lnTo>
                        <a:lnTo>
                          <a:pt x="0" y="8"/>
                        </a:lnTo>
                        <a:lnTo>
                          <a:pt x="2" y="11"/>
                        </a:lnTo>
                        <a:lnTo>
                          <a:pt x="4" y="13"/>
                        </a:lnTo>
                        <a:lnTo>
                          <a:pt x="7" y="14"/>
                        </a:lnTo>
                        <a:lnTo>
                          <a:pt x="8" y="16"/>
                        </a:lnTo>
                        <a:lnTo>
                          <a:pt x="9" y="16"/>
                        </a:lnTo>
                        <a:lnTo>
                          <a:pt x="11"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87" name="Freeform 245">
                    <a:extLst>
                      <a:ext uri="{FF2B5EF4-FFF2-40B4-BE49-F238E27FC236}">
                        <a16:creationId xmlns:a16="http://schemas.microsoft.com/office/drawing/2014/main" id="{43BAF9D6-8806-4EBB-A8E1-79D1D6B0A29E}"/>
                      </a:ext>
                    </a:extLst>
                  </p:cNvPr>
                  <p:cNvSpPr>
                    <a:spLocks/>
                  </p:cNvSpPr>
                  <p:nvPr/>
                </p:nvSpPr>
                <p:spPr bwMode="auto">
                  <a:xfrm>
                    <a:off x="2664" y="2963"/>
                    <a:ext cx="15" cy="16"/>
                  </a:xfrm>
                  <a:custGeom>
                    <a:avLst/>
                    <a:gdLst>
                      <a:gd name="T0" fmla="*/ 3 w 17"/>
                      <a:gd name="T1" fmla="*/ 11 h 17"/>
                      <a:gd name="T2" fmla="*/ 0 w 17"/>
                      <a:gd name="T3" fmla="*/ 7 h 17"/>
                      <a:gd name="T4" fmla="*/ 0 w 17"/>
                      <a:gd name="T5" fmla="*/ 4 h 17"/>
                      <a:gd name="T6" fmla="*/ 0 w 17"/>
                      <a:gd name="T7" fmla="*/ 2 h 17"/>
                      <a:gd name="T8" fmla="*/ 1 w 17"/>
                      <a:gd name="T9" fmla="*/ 1 h 17"/>
                      <a:gd name="T10" fmla="*/ 3 w 17"/>
                      <a:gd name="T11" fmla="*/ 1 h 17"/>
                      <a:gd name="T12" fmla="*/ 6 w 17"/>
                      <a:gd name="T13" fmla="*/ 0 h 17"/>
                      <a:gd name="T14" fmla="*/ 9 w 17"/>
                      <a:gd name="T15" fmla="*/ 1 h 17"/>
                      <a:gd name="T16" fmla="*/ 11 w 17"/>
                      <a:gd name="T17" fmla="*/ 3 h 17"/>
                      <a:gd name="T18" fmla="*/ 14 w 17"/>
                      <a:gd name="T19" fmla="*/ 6 h 17"/>
                      <a:gd name="T20" fmla="*/ 16 w 17"/>
                      <a:gd name="T21" fmla="*/ 8 h 17"/>
                      <a:gd name="T22" fmla="*/ 16 w 17"/>
                      <a:gd name="T23" fmla="*/ 11 h 17"/>
                      <a:gd name="T24" fmla="*/ 16 w 17"/>
                      <a:gd name="T25" fmla="*/ 14 h 17"/>
                      <a:gd name="T26" fmla="*/ 14 w 17"/>
                      <a:gd name="T27" fmla="*/ 16 h 17"/>
                      <a:gd name="T28" fmla="*/ 11 w 17"/>
                      <a:gd name="T29" fmla="*/ 16 h 17"/>
                      <a:gd name="T30" fmla="*/ 9 w 17"/>
                      <a:gd name="T31" fmla="*/ 14 h 17"/>
                      <a:gd name="T32" fmla="*/ 6 w 17"/>
                      <a:gd name="T33" fmla="*/ 13 h 17"/>
                      <a:gd name="T34" fmla="*/ 3 w 17"/>
                      <a:gd name="T35" fmla="*/ 11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7"/>
                      <a:gd name="T56" fmla="*/ 17 w 1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7">
                        <a:moveTo>
                          <a:pt x="3" y="11"/>
                        </a:moveTo>
                        <a:lnTo>
                          <a:pt x="0" y="7"/>
                        </a:lnTo>
                        <a:lnTo>
                          <a:pt x="0" y="4"/>
                        </a:lnTo>
                        <a:lnTo>
                          <a:pt x="0" y="2"/>
                        </a:lnTo>
                        <a:lnTo>
                          <a:pt x="1" y="1"/>
                        </a:lnTo>
                        <a:lnTo>
                          <a:pt x="3" y="1"/>
                        </a:lnTo>
                        <a:lnTo>
                          <a:pt x="6" y="0"/>
                        </a:lnTo>
                        <a:lnTo>
                          <a:pt x="9" y="1"/>
                        </a:lnTo>
                        <a:lnTo>
                          <a:pt x="11" y="3"/>
                        </a:lnTo>
                        <a:lnTo>
                          <a:pt x="14" y="6"/>
                        </a:lnTo>
                        <a:lnTo>
                          <a:pt x="16" y="8"/>
                        </a:lnTo>
                        <a:lnTo>
                          <a:pt x="16" y="11"/>
                        </a:lnTo>
                        <a:lnTo>
                          <a:pt x="16" y="14"/>
                        </a:lnTo>
                        <a:lnTo>
                          <a:pt x="14" y="16"/>
                        </a:lnTo>
                        <a:lnTo>
                          <a:pt x="11" y="16"/>
                        </a:lnTo>
                        <a:lnTo>
                          <a:pt x="9" y="14"/>
                        </a:lnTo>
                        <a:lnTo>
                          <a:pt x="6" y="13"/>
                        </a:lnTo>
                        <a:lnTo>
                          <a:pt x="3" y="11"/>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88" name="Freeform 246">
                    <a:extLst>
                      <a:ext uri="{FF2B5EF4-FFF2-40B4-BE49-F238E27FC236}">
                        <a16:creationId xmlns:a16="http://schemas.microsoft.com/office/drawing/2014/main" id="{5F53A163-03CD-4292-8F5D-DDAED12E0C11}"/>
                      </a:ext>
                    </a:extLst>
                  </p:cNvPr>
                  <p:cNvSpPr>
                    <a:spLocks/>
                  </p:cNvSpPr>
                  <p:nvPr/>
                </p:nvSpPr>
                <p:spPr bwMode="auto">
                  <a:xfrm>
                    <a:off x="2673" y="2967"/>
                    <a:ext cx="15" cy="17"/>
                  </a:xfrm>
                  <a:custGeom>
                    <a:avLst/>
                    <a:gdLst>
                      <a:gd name="T0" fmla="*/ 10 w 17"/>
                      <a:gd name="T1" fmla="*/ 16 h 17"/>
                      <a:gd name="T2" fmla="*/ 13 w 17"/>
                      <a:gd name="T3" fmla="*/ 13 h 17"/>
                      <a:gd name="T4" fmla="*/ 14 w 17"/>
                      <a:gd name="T5" fmla="*/ 12 h 17"/>
                      <a:gd name="T6" fmla="*/ 16 w 17"/>
                      <a:gd name="T7" fmla="*/ 10 h 17"/>
                      <a:gd name="T8" fmla="*/ 14 w 17"/>
                      <a:gd name="T9" fmla="*/ 6 h 17"/>
                      <a:gd name="T10" fmla="*/ 13 w 17"/>
                      <a:gd name="T11" fmla="*/ 3 h 17"/>
                      <a:gd name="T12" fmla="*/ 12 w 17"/>
                      <a:gd name="T13" fmla="*/ 2 h 17"/>
                      <a:gd name="T14" fmla="*/ 9 w 17"/>
                      <a:gd name="T15" fmla="*/ 0 h 17"/>
                      <a:gd name="T16" fmla="*/ 8 w 17"/>
                      <a:gd name="T17" fmla="*/ 0 h 17"/>
                      <a:gd name="T18" fmla="*/ 6 w 17"/>
                      <a:gd name="T19" fmla="*/ 0 h 17"/>
                      <a:gd name="T20" fmla="*/ 5 w 17"/>
                      <a:gd name="T21" fmla="*/ 0 h 17"/>
                      <a:gd name="T22" fmla="*/ 1 w 17"/>
                      <a:gd name="T23" fmla="*/ 1 h 17"/>
                      <a:gd name="T24" fmla="*/ 1 w 17"/>
                      <a:gd name="T25" fmla="*/ 2 h 17"/>
                      <a:gd name="T26" fmla="*/ 1 w 17"/>
                      <a:gd name="T27" fmla="*/ 3 h 17"/>
                      <a:gd name="T28" fmla="*/ 0 w 17"/>
                      <a:gd name="T29" fmla="*/ 5 h 17"/>
                      <a:gd name="T30" fmla="*/ 1 w 17"/>
                      <a:gd name="T31" fmla="*/ 8 h 17"/>
                      <a:gd name="T32" fmla="*/ 1 w 17"/>
                      <a:gd name="T33" fmla="*/ 11 h 17"/>
                      <a:gd name="T34" fmla="*/ 4 w 17"/>
                      <a:gd name="T35" fmla="*/ 13 h 17"/>
                      <a:gd name="T36" fmla="*/ 5 w 17"/>
                      <a:gd name="T37" fmla="*/ 14 h 17"/>
                      <a:gd name="T38" fmla="*/ 8 w 17"/>
                      <a:gd name="T39" fmla="*/ 16 h 17"/>
                      <a:gd name="T40" fmla="*/ 9 w 17"/>
                      <a:gd name="T41" fmla="*/ 16 h 17"/>
                      <a:gd name="T42" fmla="*/ 10 w 17"/>
                      <a:gd name="T43" fmla="*/ 16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
                      <a:gd name="T67" fmla="*/ 0 h 17"/>
                      <a:gd name="T68" fmla="*/ 17 w 17"/>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 h="17">
                        <a:moveTo>
                          <a:pt x="10" y="16"/>
                        </a:moveTo>
                        <a:lnTo>
                          <a:pt x="13" y="13"/>
                        </a:lnTo>
                        <a:lnTo>
                          <a:pt x="14" y="12"/>
                        </a:lnTo>
                        <a:lnTo>
                          <a:pt x="16" y="10"/>
                        </a:lnTo>
                        <a:lnTo>
                          <a:pt x="14" y="6"/>
                        </a:lnTo>
                        <a:lnTo>
                          <a:pt x="13" y="3"/>
                        </a:lnTo>
                        <a:lnTo>
                          <a:pt x="12" y="2"/>
                        </a:lnTo>
                        <a:lnTo>
                          <a:pt x="9" y="0"/>
                        </a:lnTo>
                        <a:lnTo>
                          <a:pt x="8" y="0"/>
                        </a:lnTo>
                        <a:lnTo>
                          <a:pt x="6" y="0"/>
                        </a:lnTo>
                        <a:lnTo>
                          <a:pt x="5" y="0"/>
                        </a:lnTo>
                        <a:lnTo>
                          <a:pt x="1" y="1"/>
                        </a:lnTo>
                        <a:lnTo>
                          <a:pt x="1" y="2"/>
                        </a:lnTo>
                        <a:lnTo>
                          <a:pt x="1" y="3"/>
                        </a:lnTo>
                        <a:lnTo>
                          <a:pt x="0" y="5"/>
                        </a:lnTo>
                        <a:lnTo>
                          <a:pt x="1" y="8"/>
                        </a:lnTo>
                        <a:lnTo>
                          <a:pt x="1" y="11"/>
                        </a:lnTo>
                        <a:lnTo>
                          <a:pt x="4" y="13"/>
                        </a:lnTo>
                        <a:lnTo>
                          <a:pt x="5" y="14"/>
                        </a:lnTo>
                        <a:lnTo>
                          <a:pt x="8" y="16"/>
                        </a:lnTo>
                        <a:lnTo>
                          <a:pt x="9" y="16"/>
                        </a:lnTo>
                        <a:lnTo>
                          <a:pt x="1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89" name="Freeform 247">
                    <a:extLst>
                      <a:ext uri="{FF2B5EF4-FFF2-40B4-BE49-F238E27FC236}">
                        <a16:creationId xmlns:a16="http://schemas.microsoft.com/office/drawing/2014/main" id="{149D4CCC-6FB1-4541-B28F-B623BC3094F5}"/>
                      </a:ext>
                    </a:extLst>
                  </p:cNvPr>
                  <p:cNvSpPr>
                    <a:spLocks/>
                  </p:cNvSpPr>
                  <p:nvPr/>
                </p:nvSpPr>
                <p:spPr bwMode="auto">
                  <a:xfrm>
                    <a:off x="2673" y="2967"/>
                    <a:ext cx="15" cy="17"/>
                  </a:xfrm>
                  <a:custGeom>
                    <a:avLst/>
                    <a:gdLst>
                      <a:gd name="T0" fmla="*/ 1 w 17"/>
                      <a:gd name="T1" fmla="*/ 11 h 17"/>
                      <a:gd name="T2" fmla="*/ 1 w 17"/>
                      <a:gd name="T3" fmla="*/ 7 h 17"/>
                      <a:gd name="T4" fmla="*/ 0 w 17"/>
                      <a:gd name="T5" fmla="*/ 4 h 17"/>
                      <a:gd name="T6" fmla="*/ 1 w 17"/>
                      <a:gd name="T7" fmla="*/ 2 h 17"/>
                      <a:gd name="T8" fmla="*/ 1 w 17"/>
                      <a:gd name="T9" fmla="*/ 1 h 17"/>
                      <a:gd name="T10" fmla="*/ 5 w 17"/>
                      <a:gd name="T11" fmla="*/ 0 h 17"/>
                      <a:gd name="T12" fmla="*/ 7 w 17"/>
                      <a:gd name="T13" fmla="*/ 1 h 17"/>
                      <a:gd name="T14" fmla="*/ 10 w 17"/>
                      <a:gd name="T15" fmla="*/ 2 h 17"/>
                      <a:gd name="T16" fmla="*/ 13 w 17"/>
                      <a:gd name="T17" fmla="*/ 6 h 17"/>
                      <a:gd name="T18" fmla="*/ 14 w 17"/>
                      <a:gd name="T19" fmla="*/ 8 h 17"/>
                      <a:gd name="T20" fmla="*/ 16 w 17"/>
                      <a:gd name="T21" fmla="*/ 11 h 17"/>
                      <a:gd name="T22" fmla="*/ 14 w 17"/>
                      <a:gd name="T23" fmla="*/ 14 h 17"/>
                      <a:gd name="T24" fmla="*/ 13 w 17"/>
                      <a:gd name="T25" fmla="*/ 14 h 17"/>
                      <a:gd name="T26" fmla="*/ 13 w 17"/>
                      <a:gd name="T27" fmla="*/ 16 h 17"/>
                      <a:gd name="T28" fmla="*/ 10 w 17"/>
                      <a:gd name="T29" fmla="*/ 16 h 17"/>
                      <a:gd name="T30" fmla="*/ 7 w 17"/>
                      <a:gd name="T31" fmla="*/ 14 h 17"/>
                      <a:gd name="T32" fmla="*/ 5 w 17"/>
                      <a:gd name="T33" fmla="*/ 13 h 17"/>
                      <a:gd name="T34" fmla="*/ 1 w 17"/>
                      <a:gd name="T35" fmla="*/ 11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7"/>
                      <a:gd name="T56" fmla="*/ 17 w 1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7">
                        <a:moveTo>
                          <a:pt x="1" y="11"/>
                        </a:moveTo>
                        <a:lnTo>
                          <a:pt x="1" y="7"/>
                        </a:lnTo>
                        <a:lnTo>
                          <a:pt x="0" y="4"/>
                        </a:lnTo>
                        <a:lnTo>
                          <a:pt x="1" y="2"/>
                        </a:lnTo>
                        <a:lnTo>
                          <a:pt x="1" y="1"/>
                        </a:lnTo>
                        <a:lnTo>
                          <a:pt x="5" y="0"/>
                        </a:lnTo>
                        <a:lnTo>
                          <a:pt x="7" y="1"/>
                        </a:lnTo>
                        <a:lnTo>
                          <a:pt x="10" y="2"/>
                        </a:lnTo>
                        <a:lnTo>
                          <a:pt x="13" y="6"/>
                        </a:lnTo>
                        <a:lnTo>
                          <a:pt x="14" y="8"/>
                        </a:lnTo>
                        <a:lnTo>
                          <a:pt x="16" y="11"/>
                        </a:lnTo>
                        <a:lnTo>
                          <a:pt x="14" y="14"/>
                        </a:lnTo>
                        <a:lnTo>
                          <a:pt x="13" y="14"/>
                        </a:lnTo>
                        <a:lnTo>
                          <a:pt x="13" y="16"/>
                        </a:lnTo>
                        <a:lnTo>
                          <a:pt x="10" y="16"/>
                        </a:lnTo>
                        <a:lnTo>
                          <a:pt x="7" y="14"/>
                        </a:lnTo>
                        <a:lnTo>
                          <a:pt x="5" y="13"/>
                        </a:lnTo>
                        <a:lnTo>
                          <a:pt x="1" y="11"/>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90" name="Freeform 248">
                    <a:extLst>
                      <a:ext uri="{FF2B5EF4-FFF2-40B4-BE49-F238E27FC236}">
                        <a16:creationId xmlns:a16="http://schemas.microsoft.com/office/drawing/2014/main" id="{CB561624-8B2A-414B-9445-93C0875656CF}"/>
                      </a:ext>
                    </a:extLst>
                  </p:cNvPr>
                  <p:cNvSpPr>
                    <a:spLocks/>
                  </p:cNvSpPr>
                  <p:nvPr/>
                </p:nvSpPr>
                <p:spPr bwMode="auto">
                  <a:xfrm>
                    <a:off x="2707" y="2986"/>
                    <a:ext cx="15" cy="17"/>
                  </a:xfrm>
                  <a:custGeom>
                    <a:avLst/>
                    <a:gdLst>
                      <a:gd name="T0" fmla="*/ 1 w 17"/>
                      <a:gd name="T1" fmla="*/ 9 h 17"/>
                      <a:gd name="T2" fmla="*/ 1 w 17"/>
                      <a:gd name="T3" fmla="*/ 6 h 17"/>
                      <a:gd name="T4" fmla="*/ 0 w 17"/>
                      <a:gd name="T5" fmla="*/ 3 h 17"/>
                      <a:gd name="T6" fmla="*/ 1 w 17"/>
                      <a:gd name="T7" fmla="*/ 1 h 17"/>
                      <a:gd name="T8" fmla="*/ 1 w 17"/>
                      <a:gd name="T9" fmla="*/ 0 h 17"/>
                      <a:gd name="T10" fmla="*/ 4 w 17"/>
                      <a:gd name="T11" fmla="*/ 0 h 17"/>
                      <a:gd name="T12" fmla="*/ 8 w 17"/>
                      <a:gd name="T13" fmla="*/ 0 h 17"/>
                      <a:gd name="T14" fmla="*/ 11 w 17"/>
                      <a:gd name="T15" fmla="*/ 1 h 17"/>
                      <a:gd name="T16" fmla="*/ 12 w 17"/>
                      <a:gd name="T17" fmla="*/ 4 h 17"/>
                      <a:gd name="T18" fmla="*/ 16 w 17"/>
                      <a:gd name="T19" fmla="*/ 8 h 17"/>
                      <a:gd name="T20" fmla="*/ 16 w 17"/>
                      <a:gd name="T21" fmla="*/ 11 h 17"/>
                      <a:gd name="T22" fmla="*/ 16 w 17"/>
                      <a:gd name="T23" fmla="*/ 13 h 17"/>
                      <a:gd name="T24" fmla="*/ 14 w 17"/>
                      <a:gd name="T25" fmla="*/ 13 h 17"/>
                      <a:gd name="T26" fmla="*/ 12 w 17"/>
                      <a:gd name="T27" fmla="*/ 14 h 17"/>
                      <a:gd name="T28" fmla="*/ 11 w 17"/>
                      <a:gd name="T29" fmla="*/ 16 h 17"/>
                      <a:gd name="T30" fmla="*/ 8 w 17"/>
                      <a:gd name="T31" fmla="*/ 14 h 17"/>
                      <a:gd name="T32" fmla="*/ 4 w 17"/>
                      <a:gd name="T33" fmla="*/ 13 h 17"/>
                      <a:gd name="T34" fmla="*/ 1 w 17"/>
                      <a:gd name="T35" fmla="*/ 9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7"/>
                      <a:gd name="T56" fmla="*/ 17 w 1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7">
                        <a:moveTo>
                          <a:pt x="1" y="9"/>
                        </a:moveTo>
                        <a:lnTo>
                          <a:pt x="1" y="6"/>
                        </a:lnTo>
                        <a:lnTo>
                          <a:pt x="0" y="3"/>
                        </a:lnTo>
                        <a:lnTo>
                          <a:pt x="1" y="1"/>
                        </a:lnTo>
                        <a:lnTo>
                          <a:pt x="1" y="0"/>
                        </a:lnTo>
                        <a:lnTo>
                          <a:pt x="4" y="0"/>
                        </a:lnTo>
                        <a:lnTo>
                          <a:pt x="8" y="0"/>
                        </a:lnTo>
                        <a:lnTo>
                          <a:pt x="11" y="1"/>
                        </a:lnTo>
                        <a:lnTo>
                          <a:pt x="12" y="4"/>
                        </a:lnTo>
                        <a:lnTo>
                          <a:pt x="16" y="8"/>
                        </a:lnTo>
                        <a:lnTo>
                          <a:pt x="16" y="11"/>
                        </a:lnTo>
                        <a:lnTo>
                          <a:pt x="16" y="13"/>
                        </a:lnTo>
                        <a:lnTo>
                          <a:pt x="14" y="13"/>
                        </a:lnTo>
                        <a:lnTo>
                          <a:pt x="12" y="14"/>
                        </a:lnTo>
                        <a:lnTo>
                          <a:pt x="11" y="16"/>
                        </a:lnTo>
                        <a:lnTo>
                          <a:pt x="8" y="14"/>
                        </a:lnTo>
                        <a:lnTo>
                          <a:pt x="4" y="13"/>
                        </a:lnTo>
                        <a:lnTo>
                          <a:pt x="1" y="9"/>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91" name="Freeform 249">
                    <a:extLst>
                      <a:ext uri="{FF2B5EF4-FFF2-40B4-BE49-F238E27FC236}">
                        <a16:creationId xmlns:a16="http://schemas.microsoft.com/office/drawing/2014/main" id="{BC132FE1-721C-4DD5-8260-AFDA8453D320}"/>
                      </a:ext>
                    </a:extLst>
                  </p:cNvPr>
                  <p:cNvSpPr>
                    <a:spLocks/>
                  </p:cNvSpPr>
                  <p:nvPr/>
                </p:nvSpPr>
                <p:spPr bwMode="auto">
                  <a:xfrm>
                    <a:off x="2675" y="2925"/>
                    <a:ext cx="24" cy="42"/>
                  </a:xfrm>
                  <a:custGeom>
                    <a:avLst/>
                    <a:gdLst>
                      <a:gd name="T0" fmla="*/ 0 w 27"/>
                      <a:gd name="T1" fmla="*/ 14 h 45"/>
                      <a:gd name="T2" fmla="*/ 26 w 27"/>
                      <a:gd name="T3" fmla="*/ 0 h 45"/>
                      <a:gd name="T4" fmla="*/ 26 w 27"/>
                      <a:gd name="T5" fmla="*/ 29 h 45"/>
                      <a:gd name="T6" fmla="*/ 0 w 27"/>
                      <a:gd name="T7" fmla="*/ 44 h 45"/>
                      <a:gd name="T8" fmla="*/ 0 w 27"/>
                      <a:gd name="T9" fmla="*/ 14 h 45"/>
                      <a:gd name="T10" fmla="*/ 0 60000 65536"/>
                      <a:gd name="T11" fmla="*/ 0 60000 65536"/>
                      <a:gd name="T12" fmla="*/ 0 60000 65536"/>
                      <a:gd name="T13" fmla="*/ 0 60000 65536"/>
                      <a:gd name="T14" fmla="*/ 0 60000 65536"/>
                      <a:gd name="T15" fmla="*/ 0 w 27"/>
                      <a:gd name="T16" fmla="*/ 0 h 45"/>
                      <a:gd name="T17" fmla="*/ 27 w 27"/>
                      <a:gd name="T18" fmla="*/ 45 h 45"/>
                    </a:gdLst>
                    <a:ahLst/>
                    <a:cxnLst>
                      <a:cxn ang="T10">
                        <a:pos x="T0" y="T1"/>
                      </a:cxn>
                      <a:cxn ang="T11">
                        <a:pos x="T2" y="T3"/>
                      </a:cxn>
                      <a:cxn ang="T12">
                        <a:pos x="T4" y="T5"/>
                      </a:cxn>
                      <a:cxn ang="T13">
                        <a:pos x="T6" y="T7"/>
                      </a:cxn>
                      <a:cxn ang="T14">
                        <a:pos x="T8" y="T9"/>
                      </a:cxn>
                    </a:cxnLst>
                    <a:rect l="T15" t="T16" r="T17" b="T18"/>
                    <a:pathLst>
                      <a:path w="27" h="45">
                        <a:moveTo>
                          <a:pt x="0" y="14"/>
                        </a:moveTo>
                        <a:lnTo>
                          <a:pt x="26" y="0"/>
                        </a:lnTo>
                        <a:lnTo>
                          <a:pt x="26" y="29"/>
                        </a:lnTo>
                        <a:lnTo>
                          <a:pt x="0" y="44"/>
                        </a:lnTo>
                        <a:lnTo>
                          <a:pt x="0" y="14"/>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92" name="Freeform 250">
                    <a:extLst>
                      <a:ext uri="{FF2B5EF4-FFF2-40B4-BE49-F238E27FC236}">
                        <a16:creationId xmlns:a16="http://schemas.microsoft.com/office/drawing/2014/main" id="{55D141BB-C9DC-41F4-AF9A-13AABE1C5173}"/>
                      </a:ext>
                    </a:extLst>
                  </p:cNvPr>
                  <p:cNvSpPr>
                    <a:spLocks/>
                  </p:cNvSpPr>
                  <p:nvPr/>
                </p:nvSpPr>
                <p:spPr bwMode="auto">
                  <a:xfrm>
                    <a:off x="2600" y="2917"/>
                    <a:ext cx="16" cy="16"/>
                  </a:xfrm>
                  <a:custGeom>
                    <a:avLst/>
                    <a:gdLst>
                      <a:gd name="T0" fmla="*/ 9 w 17"/>
                      <a:gd name="T1" fmla="*/ 16 h 17"/>
                      <a:gd name="T2" fmla="*/ 13 w 17"/>
                      <a:gd name="T3" fmla="*/ 13 h 17"/>
                      <a:gd name="T4" fmla="*/ 14 w 17"/>
                      <a:gd name="T5" fmla="*/ 12 h 17"/>
                      <a:gd name="T6" fmla="*/ 16 w 17"/>
                      <a:gd name="T7" fmla="*/ 12 h 17"/>
                      <a:gd name="T8" fmla="*/ 16 w 17"/>
                      <a:gd name="T9" fmla="*/ 9 h 17"/>
                      <a:gd name="T10" fmla="*/ 16 w 17"/>
                      <a:gd name="T11" fmla="*/ 7 h 17"/>
                      <a:gd name="T12" fmla="*/ 13 w 17"/>
                      <a:gd name="T13" fmla="*/ 5 h 17"/>
                      <a:gd name="T14" fmla="*/ 12 w 17"/>
                      <a:gd name="T15" fmla="*/ 2 h 17"/>
                      <a:gd name="T16" fmla="*/ 9 w 17"/>
                      <a:gd name="T17" fmla="*/ 1 h 17"/>
                      <a:gd name="T18" fmla="*/ 7 w 17"/>
                      <a:gd name="T19" fmla="*/ 0 h 17"/>
                      <a:gd name="T20" fmla="*/ 6 w 17"/>
                      <a:gd name="T21" fmla="*/ 0 h 17"/>
                      <a:gd name="T22" fmla="*/ 6 w 17"/>
                      <a:gd name="T23" fmla="*/ 1 h 17"/>
                      <a:gd name="T24" fmla="*/ 2 w 17"/>
                      <a:gd name="T25" fmla="*/ 2 h 17"/>
                      <a:gd name="T26" fmla="*/ 1 w 17"/>
                      <a:gd name="T27" fmla="*/ 3 h 17"/>
                      <a:gd name="T28" fmla="*/ 0 w 17"/>
                      <a:gd name="T29" fmla="*/ 4 h 17"/>
                      <a:gd name="T30" fmla="*/ 0 w 17"/>
                      <a:gd name="T31" fmla="*/ 5 h 17"/>
                      <a:gd name="T32" fmla="*/ 0 w 17"/>
                      <a:gd name="T33" fmla="*/ 8 h 17"/>
                      <a:gd name="T34" fmla="*/ 2 w 17"/>
                      <a:gd name="T35" fmla="*/ 11 h 17"/>
                      <a:gd name="T36" fmla="*/ 3 w 17"/>
                      <a:gd name="T37" fmla="*/ 13 h 17"/>
                      <a:gd name="T38" fmla="*/ 6 w 17"/>
                      <a:gd name="T39" fmla="*/ 16 h 17"/>
                      <a:gd name="T40" fmla="*/ 8 w 17"/>
                      <a:gd name="T41" fmla="*/ 16 h 17"/>
                      <a:gd name="T42" fmla="*/ 9 w 17"/>
                      <a:gd name="T43" fmla="*/ 16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
                      <a:gd name="T67" fmla="*/ 0 h 17"/>
                      <a:gd name="T68" fmla="*/ 17 w 17"/>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 h="17">
                        <a:moveTo>
                          <a:pt x="9" y="16"/>
                        </a:moveTo>
                        <a:lnTo>
                          <a:pt x="13" y="13"/>
                        </a:lnTo>
                        <a:lnTo>
                          <a:pt x="14" y="12"/>
                        </a:lnTo>
                        <a:lnTo>
                          <a:pt x="16" y="12"/>
                        </a:lnTo>
                        <a:lnTo>
                          <a:pt x="16" y="9"/>
                        </a:lnTo>
                        <a:lnTo>
                          <a:pt x="16" y="7"/>
                        </a:lnTo>
                        <a:lnTo>
                          <a:pt x="13" y="5"/>
                        </a:lnTo>
                        <a:lnTo>
                          <a:pt x="12" y="2"/>
                        </a:lnTo>
                        <a:lnTo>
                          <a:pt x="9" y="1"/>
                        </a:lnTo>
                        <a:lnTo>
                          <a:pt x="7" y="0"/>
                        </a:lnTo>
                        <a:lnTo>
                          <a:pt x="6" y="0"/>
                        </a:lnTo>
                        <a:lnTo>
                          <a:pt x="6" y="1"/>
                        </a:lnTo>
                        <a:lnTo>
                          <a:pt x="2" y="2"/>
                        </a:lnTo>
                        <a:lnTo>
                          <a:pt x="1" y="3"/>
                        </a:lnTo>
                        <a:lnTo>
                          <a:pt x="0" y="4"/>
                        </a:lnTo>
                        <a:lnTo>
                          <a:pt x="0" y="5"/>
                        </a:lnTo>
                        <a:lnTo>
                          <a:pt x="0" y="8"/>
                        </a:lnTo>
                        <a:lnTo>
                          <a:pt x="2" y="11"/>
                        </a:lnTo>
                        <a:lnTo>
                          <a:pt x="3" y="13"/>
                        </a:lnTo>
                        <a:lnTo>
                          <a:pt x="6" y="16"/>
                        </a:lnTo>
                        <a:lnTo>
                          <a:pt x="8" y="16"/>
                        </a:lnTo>
                        <a:lnTo>
                          <a:pt x="9"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93" name="Freeform 251">
                    <a:extLst>
                      <a:ext uri="{FF2B5EF4-FFF2-40B4-BE49-F238E27FC236}">
                        <a16:creationId xmlns:a16="http://schemas.microsoft.com/office/drawing/2014/main" id="{2D444A0B-EE57-44D9-82AB-68420954F3F9}"/>
                      </a:ext>
                    </a:extLst>
                  </p:cNvPr>
                  <p:cNvSpPr>
                    <a:spLocks/>
                  </p:cNvSpPr>
                  <p:nvPr/>
                </p:nvSpPr>
                <p:spPr bwMode="auto">
                  <a:xfrm>
                    <a:off x="2600" y="2920"/>
                    <a:ext cx="16" cy="16"/>
                  </a:xfrm>
                  <a:custGeom>
                    <a:avLst/>
                    <a:gdLst>
                      <a:gd name="T0" fmla="*/ 3 w 17"/>
                      <a:gd name="T1" fmla="*/ 11 h 17"/>
                      <a:gd name="T2" fmla="*/ 0 w 17"/>
                      <a:gd name="T3" fmla="*/ 7 h 17"/>
                      <a:gd name="T4" fmla="*/ 0 w 17"/>
                      <a:gd name="T5" fmla="*/ 3 h 17"/>
                      <a:gd name="T6" fmla="*/ 0 w 17"/>
                      <a:gd name="T7" fmla="*/ 2 h 17"/>
                      <a:gd name="T8" fmla="*/ 1 w 17"/>
                      <a:gd name="T9" fmla="*/ 1 h 17"/>
                      <a:gd name="T10" fmla="*/ 3 w 17"/>
                      <a:gd name="T11" fmla="*/ 0 h 17"/>
                      <a:gd name="T12" fmla="*/ 4 w 17"/>
                      <a:gd name="T13" fmla="*/ 0 h 17"/>
                      <a:gd name="T14" fmla="*/ 8 w 17"/>
                      <a:gd name="T15" fmla="*/ 0 h 17"/>
                      <a:gd name="T16" fmla="*/ 11 w 17"/>
                      <a:gd name="T17" fmla="*/ 2 h 17"/>
                      <a:gd name="T18" fmla="*/ 12 w 17"/>
                      <a:gd name="T19" fmla="*/ 4 h 17"/>
                      <a:gd name="T20" fmla="*/ 14 w 17"/>
                      <a:gd name="T21" fmla="*/ 8 h 17"/>
                      <a:gd name="T22" fmla="*/ 16 w 17"/>
                      <a:gd name="T23" fmla="*/ 12 h 17"/>
                      <a:gd name="T24" fmla="*/ 14 w 17"/>
                      <a:gd name="T25" fmla="*/ 13 h 17"/>
                      <a:gd name="T26" fmla="*/ 14 w 17"/>
                      <a:gd name="T27" fmla="*/ 14 h 17"/>
                      <a:gd name="T28" fmla="*/ 12 w 17"/>
                      <a:gd name="T29" fmla="*/ 16 h 17"/>
                      <a:gd name="T30" fmla="*/ 11 w 17"/>
                      <a:gd name="T31" fmla="*/ 16 h 17"/>
                      <a:gd name="T32" fmla="*/ 8 w 17"/>
                      <a:gd name="T33" fmla="*/ 16 h 17"/>
                      <a:gd name="T34" fmla="*/ 4 w 17"/>
                      <a:gd name="T35" fmla="*/ 13 h 17"/>
                      <a:gd name="T36" fmla="*/ 3 w 17"/>
                      <a:gd name="T37" fmla="*/ 11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3" y="11"/>
                        </a:moveTo>
                        <a:lnTo>
                          <a:pt x="0" y="7"/>
                        </a:lnTo>
                        <a:lnTo>
                          <a:pt x="0" y="3"/>
                        </a:lnTo>
                        <a:lnTo>
                          <a:pt x="0" y="2"/>
                        </a:lnTo>
                        <a:lnTo>
                          <a:pt x="1" y="1"/>
                        </a:lnTo>
                        <a:lnTo>
                          <a:pt x="3" y="0"/>
                        </a:lnTo>
                        <a:lnTo>
                          <a:pt x="4" y="0"/>
                        </a:lnTo>
                        <a:lnTo>
                          <a:pt x="8" y="0"/>
                        </a:lnTo>
                        <a:lnTo>
                          <a:pt x="11" y="2"/>
                        </a:lnTo>
                        <a:lnTo>
                          <a:pt x="12" y="4"/>
                        </a:lnTo>
                        <a:lnTo>
                          <a:pt x="14" y="8"/>
                        </a:lnTo>
                        <a:lnTo>
                          <a:pt x="16" y="12"/>
                        </a:lnTo>
                        <a:lnTo>
                          <a:pt x="14" y="13"/>
                        </a:lnTo>
                        <a:lnTo>
                          <a:pt x="14" y="14"/>
                        </a:lnTo>
                        <a:lnTo>
                          <a:pt x="12" y="16"/>
                        </a:lnTo>
                        <a:lnTo>
                          <a:pt x="11" y="16"/>
                        </a:lnTo>
                        <a:lnTo>
                          <a:pt x="8" y="16"/>
                        </a:lnTo>
                        <a:lnTo>
                          <a:pt x="4" y="13"/>
                        </a:lnTo>
                        <a:lnTo>
                          <a:pt x="3" y="11"/>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94" name="Freeform 252">
                    <a:extLst>
                      <a:ext uri="{FF2B5EF4-FFF2-40B4-BE49-F238E27FC236}">
                        <a16:creationId xmlns:a16="http://schemas.microsoft.com/office/drawing/2014/main" id="{837BEEE9-04B7-4ECD-BBE1-F47C3F87C7CD}"/>
                      </a:ext>
                    </a:extLst>
                  </p:cNvPr>
                  <p:cNvSpPr>
                    <a:spLocks/>
                  </p:cNvSpPr>
                  <p:nvPr/>
                </p:nvSpPr>
                <p:spPr bwMode="auto">
                  <a:xfrm>
                    <a:off x="2601" y="2922"/>
                    <a:ext cx="16" cy="16"/>
                  </a:xfrm>
                  <a:custGeom>
                    <a:avLst/>
                    <a:gdLst>
                      <a:gd name="T0" fmla="*/ 2 w 17"/>
                      <a:gd name="T1" fmla="*/ 11 h 17"/>
                      <a:gd name="T2" fmla="*/ 0 w 17"/>
                      <a:gd name="T3" fmla="*/ 9 h 17"/>
                      <a:gd name="T4" fmla="*/ 0 w 17"/>
                      <a:gd name="T5" fmla="*/ 4 h 17"/>
                      <a:gd name="T6" fmla="*/ 0 w 17"/>
                      <a:gd name="T7" fmla="*/ 2 h 17"/>
                      <a:gd name="T8" fmla="*/ 2 w 17"/>
                      <a:gd name="T9" fmla="*/ 0 h 17"/>
                      <a:gd name="T10" fmla="*/ 5 w 17"/>
                      <a:gd name="T11" fmla="*/ 0 h 17"/>
                      <a:gd name="T12" fmla="*/ 8 w 17"/>
                      <a:gd name="T13" fmla="*/ 0 h 17"/>
                      <a:gd name="T14" fmla="*/ 13 w 17"/>
                      <a:gd name="T15" fmla="*/ 6 h 17"/>
                      <a:gd name="T16" fmla="*/ 13 w 17"/>
                      <a:gd name="T17" fmla="*/ 9 h 17"/>
                      <a:gd name="T18" fmla="*/ 16 w 17"/>
                      <a:gd name="T19" fmla="*/ 11 h 17"/>
                      <a:gd name="T20" fmla="*/ 13 w 17"/>
                      <a:gd name="T21" fmla="*/ 13 h 17"/>
                      <a:gd name="T22" fmla="*/ 13 w 17"/>
                      <a:gd name="T23" fmla="*/ 16 h 17"/>
                      <a:gd name="T24" fmla="*/ 10 w 17"/>
                      <a:gd name="T25" fmla="*/ 16 h 17"/>
                      <a:gd name="T26" fmla="*/ 8 w 17"/>
                      <a:gd name="T27" fmla="*/ 16 h 17"/>
                      <a:gd name="T28" fmla="*/ 2 w 17"/>
                      <a:gd name="T29" fmla="*/ 11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17"/>
                      <a:gd name="T47" fmla="*/ 17 w 17"/>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17">
                        <a:moveTo>
                          <a:pt x="2" y="11"/>
                        </a:moveTo>
                        <a:lnTo>
                          <a:pt x="0" y="9"/>
                        </a:lnTo>
                        <a:lnTo>
                          <a:pt x="0" y="4"/>
                        </a:lnTo>
                        <a:lnTo>
                          <a:pt x="0" y="2"/>
                        </a:lnTo>
                        <a:lnTo>
                          <a:pt x="2" y="0"/>
                        </a:lnTo>
                        <a:lnTo>
                          <a:pt x="5" y="0"/>
                        </a:lnTo>
                        <a:lnTo>
                          <a:pt x="8" y="0"/>
                        </a:lnTo>
                        <a:lnTo>
                          <a:pt x="13" y="6"/>
                        </a:lnTo>
                        <a:lnTo>
                          <a:pt x="13" y="9"/>
                        </a:lnTo>
                        <a:lnTo>
                          <a:pt x="16" y="11"/>
                        </a:lnTo>
                        <a:lnTo>
                          <a:pt x="13" y="13"/>
                        </a:lnTo>
                        <a:lnTo>
                          <a:pt x="13" y="16"/>
                        </a:lnTo>
                        <a:lnTo>
                          <a:pt x="10" y="16"/>
                        </a:lnTo>
                        <a:lnTo>
                          <a:pt x="8" y="16"/>
                        </a:lnTo>
                        <a:lnTo>
                          <a:pt x="2" y="11"/>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95" name="Freeform 253">
                    <a:extLst>
                      <a:ext uri="{FF2B5EF4-FFF2-40B4-BE49-F238E27FC236}">
                        <a16:creationId xmlns:a16="http://schemas.microsoft.com/office/drawing/2014/main" id="{07C90620-9425-405E-A6FF-47B3BF5FF9D4}"/>
                      </a:ext>
                    </a:extLst>
                  </p:cNvPr>
                  <p:cNvSpPr>
                    <a:spLocks/>
                  </p:cNvSpPr>
                  <p:nvPr/>
                </p:nvSpPr>
                <p:spPr bwMode="auto">
                  <a:xfrm>
                    <a:off x="2608" y="2924"/>
                    <a:ext cx="15" cy="16"/>
                  </a:xfrm>
                  <a:custGeom>
                    <a:avLst/>
                    <a:gdLst>
                      <a:gd name="T0" fmla="*/ 10 w 17"/>
                      <a:gd name="T1" fmla="*/ 16 h 17"/>
                      <a:gd name="T2" fmla="*/ 14 w 17"/>
                      <a:gd name="T3" fmla="*/ 13 h 17"/>
                      <a:gd name="T4" fmla="*/ 14 w 17"/>
                      <a:gd name="T5" fmla="*/ 12 h 17"/>
                      <a:gd name="T6" fmla="*/ 14 w 17"/>
                      <a:gd name="T7" fmla="*/ 11 h 17"/>
                      <a:gd name="T8" fmla="*/ 16 w 17"/>
                      <a:gd name="T9" fmla="*/ 9 h 17"/>
                      <a:gd name="T10" fmla="*/ 14 w 17"/>
                      <a:gd name="T11" fmla="*/ 7 h 17"/>
                      <a:gd name="T12" fmla="*/ 14 w 17"/>
                      <a:gd name="T13" fmla="*/ 5 h 17"/>
                      <a:gd name="T14" fmla="*/ 11 w 17"/>
                      <a:gd name="T15" fmla="*/ 2 h 17"/>
                      <a:gd name="T16" fmla="*/ 10 w 17"/>
                      <a:gd name="T17" fmla="*/ 1 h 17"/>
                      <a:gd name="T18" fmla="*/ 8 w 17"/>
                      <a:gd name="T19" fmla="*/ 0 h 17"/>
                      <a:gd name="T20" fmla="*/ 6 w 17"/>
                      <a:gd name="T21" fmla="*/ 0 h 17"/>
                      <a:gd name="T22" fmla="*/ 5 w 17"/>
                      <a:gd name="T23" fmla="*/ 0 h 17"/>
                      <a:gd name="T24" fmla="*/ 2 w 17"/>
                      <a:gd name="T25" fmla="*/ 2 h 17"/>
                      <a:gd name="T26" fmla="*/ 1 w 17"/>
                      <a:gd name="T27" fmla="*/ 3 h 17"/>
                      <a:gd name="T28" fmla="*/ 1 w 17"/>
                      <a:gd name="T29" fmla="*/ 4 h 17"/>
                      <a:gd name="T30" fmla="*/ 0 w 17"/>
                      <a:gd name="T31" fmla="*/ 5 h 17"/>
                      <a:gd name="T32" fmla="*/ 1 w 17"/>
                      <a:gd name="T33" fmla="*/ 8 h 17"/>
                      <a:gd name="T34" fmla="*/ 2 w 17"/>
                      <a:gd name="T35" fmla="*/ 11 h 17"/>
                      <a:gd name="T36" fmla="*/ 4 w 17"/>
                      <a:gd name="T37" fmla="*/ 13 h 17"/>
                      <a:gd name="T38" fmla="*/ 6 w 17"/>
                      <a:gd name="T39" fmla="*/ 16 h 17"/>
                      <a:gd name="T40" fmla="*/ 8 w 17"/>
                      <a:gd name="T41" fmla="*/ 16 h 17"/>
                      <a:gd name="T42" fmla="*/ 9 w 17"/>
                      <a:gd name="T43" fmla="*/ 16 h 17"/>
                      <a:gd name="T44" fmla="*/ 10 w 17"/>
                      <a:gd name="T45" fmla="*/ 16 h 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
                      <a:gd name="T70" fmla="*/ 0 h 17"/>
                      <a:gd name="T71" fmla="*/ 17 w 17"/>
                      <a:gd name="T72" fmla="*/ 17 h 1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 h="17">
                        <a:moveTo>
                          <a:pt x="10" y="16"/>
                        </a:moveTo>
                        <a:lnTo>
                          <a:pt x="14" y="13"/>
                        </a:lnTo>
                        <a:lnTo>
                          <a:pt x="14" y="12"/>
                        </a:lnTo>
                        <a:lnTo>
                          <a:pt x="14" y="11"/>
                        </a:lnTo>
                        <a:lnTo>
                          <a:pt x="16" y="9"/>
                        </a:lnTo>
                        <a:lnTo>
                          <a:pt x="14" y="7"/>
                        </a:lnTo>
                        <a:lnTo>
                          <a:pt x="14" y="5"/>
                        </a:lnTo>
                        <a:lnTo>
                          <a:pt x="11" y="2"/>
                        </a:lnTo>
                        <a:lnTo>
                          <a:pt x="10" y="1"/>
                        </a:lnTo>
                        <a:lnTo>
                          <a:pt x="8" y="0"/>
                        </a:lnTo>
                        <a:lnTo>
                          <a:pt x="6" y="0"/>
                        </a:lnTo>
                        <a:lnTo>
                          <a:pt x="5" y="0"/>
                        </a:lnTo>
                        <a:lnTo>
                          <a:pt x="2" y="2"/>
                        </a:lnTo>
                        <a:lnTo>
                          <a:pt x="1" y="3"/>
                        </a:lnTo>
                        <a:lnTo>
                          <a:pt x="1" y="4"/>
                        </a:lnTo>
                        <a:lnTo>
                          <a:pt x="0" y="5"/>
                        </a:lnTo>
                        <a:lnTo>
                          <a:pt x="1" y="8"/>
                        </a:lnTo>
                        <a:lnTo>
                          <a:pt x="2" y="11"/>
                        </a:lnTo>
                        <a:lnTo>
                          <a:pt x="4" y="13"/>
                        </a:lnTo>
                        <a:lnTo>
                          <a:pt x="6" y="16"/>
                        </a:lnTo>
                        <a:lnTo>
                          <a:pt x="8" y="16"/>
                        </a:lnTo>
                        <a:lnTo>
                          <a:pt x="9" y="16"/>
                        </a:lnTo>
                        <a:lnTo>
                          <a:pt x="1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96" name="Freeform 254">
                    <a:extLst>
                      <a:ext uri="{FF2B5EF4-FFF2-40B4-BE49-F238E27FC236}">
                        <a16:creationId xmlns:a16="http://schemas.microsoft.com/office/drawing/2014/main" id="{F499C7AD-ABAF-41B3-8F42-CA0F680E63AC}"/>
                      </a:ext>
                    </a:extLst>
                  </p:cNvPr>
                  <p:cNvSpPr>
                    <a:spLocks/>
                  </p:cNvSpPr>
                  <p:nvPr/>
                </p:nvSpPr>
                <p:spPr bwMode="auto">
                  <a:xfrm>
                    <a:off x="2608" y="2925"/>
                    <a:ext cx="15" cy="16"/>
                  </a:xfrm>
                  <a:custGeom>
                    <a:avLst/>
                    <a:gdLst>
                      <a:gd name="T0" fmla="*/ 3 w 17"/>
                      <a:gd name="T1" fmla="*/ 11 h 17"/>
                      <a:gd name="T2" fmla="*/ 1 w 17"/>
                      <a:gd name="T3" fmla="*/ 7 h 17"/>
                      <a:gd name="T4" fmla="*/ 0 w 17"/>
                      <a:gd name="T5" fmla="*/ 3 h 17"/>
                      <a:gd name="T6" fmla="*/ 1 w 17"/>
                      <a:gd name="T7" fmla="*/ 2 h 17"/>
                      <a:gd name="T8" fmla="*/ 1 w 17"/>
                      <a:gd name="T9" fmla="*/ 1 h 17"/>
                      <a:gd name="T10" fmla="*/ 3 w 17"/>
                      <a:gd name="T11" fmla="*/ 0 h 17"/>
                      <a:gd name="T12" fmla="*/ 6 w 17"/>
                      <a:gd name="T13" fmla="*/ 0 h 17"/>
                      <a:gd name="T14" fmla="*/ 9 w 17"/>
                      <a:gd name="T15" fmla="*/ 0 h 17"/>
                      <a:gd name="T16" fmla="*/ 11 w 17"/>
                      <a:gd name="T17" fmla="*/ 2 h 17"/>
                      <a:gd name="T18" fmla="*/ 14 w 17"/>
                      <a:gd name="T19" fmla="*/ 4 h 17"/>
                      <a:gd name="T20" fmla="*/ 16 w 17"/>
                      <a:gd name="T21" fmla="*/ 8 h 17"/>
                      <a:gd name="T22" fmla="*/ 16 w 17"/>
                      <a:gd name="T23" fmla="*/ 11 h 17"/>
                      <a:gd name="T24" fmla="*/ 16 w 17"/>
                      <a:gd name="T25" fmla="*/ 13 h 17"/>
                      <a:gd name="T26" fmla="*/ 16 w 17"/>
                      <a:gd name="T27" fmla="*/ 14 h 17"/>
                      <a:gd name="T28" fmla="*/ 14 w 17"/>
                      <a:gd name="T29" fmla="*/ 16 h 17"/>
                      <a:gd name="T30" fmla="*/ 11 w 17"/>
                      <a:gd name="T31" fmla="*/ 16 h 17"/>
                      <a:gd name="T32" fmla="*/ 9 w 17"/>
                      <a:gd name="T33" fmla="*/ 16 h 17"/>
                      <a:gd name="T34" fmla="*/ 6 w 17"/>
                      <a:gd name="T35" fmla="*/ 13 h 17"/>
                      <a:gd name="T36" fmla="*/ 3 w 17"/>
                      <a:gd name="T37" fmla="*/ 11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3" y="11"/>
                        </a:moveTo>
                        <a:lnTo>
                          <a:pt x="1" y="7"/>
                        </a:lnTo>
                        <a:lnTo>
                          <a:pt x="0" y="3"/>
                        </a:lnTo>
                        <a:lnTo>
                          <a:pt x="1" y="2"/>
                        </a:lnTo>
                        <a:lnTo>
                          <a:pt x="1" y="1"/>
                        </a:lnTo>
                        <a:lnTo>
                          <a:pt x="3" y="0"/>
                        </a:lnTo>
                        <a:lnTo>
                          <a:pt x="6" y="0"/>
                        </a:lnTo>
                        <a:lnTo>
                          <a:pt x="9" y="0"/>
                        </a:lnTo>
                        <a:lnTo>
                          <a:pt x="11" y="2"/>
                        </a:lnTo>
                        <a:lnTo>
                          <a:pt x="14" y="4"/>
                        </a:lnTo>
                        <a:lnTo>
                          <a:pt x="16" y="8"/>
                        </a:lnTo>
                        <a:lnTo>
                          <a:pt x="16" y="11"/>
                        </a:lnTo>
                        <a:lnTo>
                          <a:pt x="16" y="13"/>
                        </a:lnTo>
                        <a:lnTo>
                          <a:pt x="16" y="14"/>
                        </a:lnTo>
                        <a:lnTo>
                          <a:pt x="14" y="16"/>
                        </a:lnTo>
                        <a:lnTo>
                          <a:pt x="11" y="16"/>
                        </a:lnTo>
                        <a:lnTo>
                          <a:pt x="9" y="16"/>
                        </a:lnTo>
                        <a:lnTo>
                          <a:pt x="6" y="13"/>
                        </a:lnTo>
                        <a:lnTo>
                          <a:pt x="3" y="11"/>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97" name="Freeform 255">
                    <a:extLst>
                      <a:ext uri="{FF2B5EF4-FFF2-40B4-BE49-F238E27FC236}">
                        <a16:creationId xmlns:a16="http://schemas.microsoft.com/office/drawing/2014/main" id="{4EA67B69-99CD-4E22-A720-71DC6D8E5E2E}"/>
                      </a:ext>
                    </a:extLst>
                  </p:cNvPr>
                  <p:cNvSpPr>
                    <a:spLocks/>
                  </p:cNvSpPr>
                  <p:nvPr/>
                </p:nvSpPr>
                <p:spPr bwMode="auto">
                  <a:xfrm>
                    <a:off x="2610" y="2927"/>
                    <a:ext cx="16" cy="16"/>
                  </a:xfrm>
                  <a:custGeom>
                    <a:avLst/>
                    <a:gdLst>
                      <a:gd name="T0" fmla="*/ 3 w 17"/>
                      <a:gd name="T1" fmla="*/ 10 h 17"/>
                      <a:gd name="T2" fmla="*/ 3 w 17"/>
                      <a:gd name="T3" fmla="*/ 8 h 17"/>
                      <a:gd name="T4" fmla="*/ 0 w 17"/>
                      <a:gd name="T5" fmla="*/ 5 h 17"/>
                      <a:gd name="T6" fmla="*/ 3 w 17"/>
                      <a:gd name="T7" fmla="*/ 2 h 17"/>
                      <a:gd name="T8" fmla="*/ 3 w 17"/>
                      <a:gd name="T9" fmla="*/ 0 h 17"/>
                      <a:gd name="T10" fmla="*/ 9 w 17"/>
                      <a:gd name="T11" fmla="*/ 0 h 17"/>
                      <a:gd name="T12" fmla="*/ 12 w 17"/>
                      <a:gd name="T13" fmla="*/ 8 h 17"/>
                      <a:gd name="T14" fmla="*/ 16 w 17"/>
                      <a:gd name="T15" fmla="*/ 8 h 17"/>
                      <a:gd name="T16" fmla="*/ 16 w 17"/>
                      <a:gd name="T17" fmla="*/ 13 h 17"/>
                      <a:gd name="T18" fmla="*/ 16 w 17"/>
                      <a:gd name="T19" fmla="*/ 16 h 17"/>
                      <a:gd name="T20" fmla="*/ 12 w 17"/>
                      <a:gd name="T21" fmla="*/ 16 h 17"/>
                      <a:gd name="T22" fmla="*/ 9 w 17"/>
                      <a:gd name="T23" fmla="*/ 16 h 17"/>
                      <a:gd name="T24" fmla="*/ 3 w 17"/>
                      <a:gd name="T25" fmla="*/ 1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3" y="10"/>
                        </a:moveTo>
                        <a:lnTo>
                          <a:pt x="3" y="8"/>
                        </a:lnTo>
                        <a:lnTo>
                          <a:pt x="0" y="5"/>
                        </a:lnTo>
                        <a:lnTo>
                          <a:pt x="3" y="2"/>
                        </a:lnTo>
                        <a:lnTo>
                          <a:pt x="3" y="0"/>
                        </a:lnTo>
                        <a:lnTo>
                          <a:pt x="9" y="0"/>
                        </a:lnTo>
                        <a:lnTo>
                          <a:pt x="12" y="8"/>
                        </a:lnTo>
                        <a:lnTo>
                          <a:pt x="16" y="8"/>
                        </a:lnTo>
                        <a:lnTo>
                          <a:pt x="16" y="13"/>
                        </a:lnTo>
                        <a:lnTo>
                          <a:pt x="16" y="16"/>
                        </a:lnTo>
                        <a:lnTo>
                          <a:pt x="12" y="16"/>
                        </a:lnTo>
                        <a:lnTo>
                          <a:pt x="9" y="16"/>
                        </a:lnTo>
                        <a:lnTo>
                          <a:pt x="3" y="1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98" name="Freeform 256">
                    <a:extLst>
                      <a:ext uri="{FF2B5EF4-FFF2-40B4-BE49-F238E27FC236}">
                        <a16:creationId xmlns:a16="http://schemas.microsoft.com/office/drawing/2014/main" id="{AEBD8D26-6043-4D32-9E1B-B1DBD9928B83}"/>
                      </a:ext>
                    </a:extLst>
                  </p:cNvPr>
                  <p:cNvSpPr>
                    <a:spLocks/>
                  </p:cNvSpPr>
                  <p:nvPr/>
                </p:nvSpPr>
                <p:spPr bwMode="auto">
                  <a:xfrm>
                    <a:off x="2596" y="2920"/>
                    <a:ext cx="15" cy="16"/>
                  </a:xfrm>
                  <a:custGeom>
                    <a:avLst/>
                    <a:gdLst>
                      <a:gd name="T0" fmla="*/ 9 w 17"/>
                      <a:gd name="T1" fmla="*/ 16 h 17"/>
                      <a:gd name="T2" fmla="*/ 13 w 17"/>
                      <a:gd name="T3" fmla="*/ 13 h 17"/>
                      <a:gd name="T4" fmla="*/ 14 w 17"/>
                      <a:gd name="T5" fmla="*/ 12 h 17"/>
                      <a:gd name="T6" fmla="*/ 16 w 17"/>
                      <a:gd name="T7" fmla="*/ 12 h 17"/>
                      <a:gd name="T8" fmla="*/ 16 w 17"/>
                      <a:gd name="T9" fmla="*/ 9 h 17"/>
                      <a:gd name="T10" fmla="*/ 16 w 17"/>
                      <a:gd name="T11" fmla="*/ 7 h 17"/>
                      <a:gd name="T12" fmla="*/ 13 w 17"/>
                      <a:gd name="T13" fmla="*/ 5 h 17"/>
                      <a:gd name="T14" fmla="*/ 12 w 17"/>
                      <a:gd name="T15" fmla="*/ 2 h 17"/>
                      <a:gd name="T16" fmla="*/ 8 w 17"/>
                      <a:gd name="T17" fmla="*/ 1 h 17"/>
                      <a:gd name="T18" fmla="*/ 7 w 17"/>
                      <a:gd name="T19" fmla="*/ 0 h 17"/>
                      <a:gd name="T20" fmla="*/ 6 w 17"/>
                      <a:gd name="T21" fmla="*/ 0 h 17"/>
                      <a:gd name="T22" fmla="*/ 4 w 17"/>
                      <a:gd name="T23" fmla="*/ 1 h 17"/>
                      <a:gd name="T24" fmla="*/ 1 w 17"/>
                      <a:gd name="T25" fmla="*/ 2 h 17"/>
                      <a:gd name="T26" fmla="*/ 0 w 17"/>
                      <a:gd name="T27" fmla="*/ 3 h 17"/>
                      <a:gd name="T28" fmla="*/ 0 w 17"/>
                      <a:gd name="T29" fmla="*/ 4 h 17"/>
                      <a:gd name="T30" fmla="*/ 0 w 17"/>
                      <a:gd name="T31" fmla="*/ 6 h 17"/>
                      <a:gd name="T32" fmla="*/ 0 w 17"/>
                      <a:gd name="T33" fmla="*/ 8 h 17"/>
                      <a:gd name="T34" fmla="*/ 1 w 17"/>
                      <a:gd name="T35" fmla="*/ 11 h 17"/>
                      <a:gd name="T36" fmla="*/ 3 w 17"/>
                      <a:gd name="T37" fmla="*/ 13 h 17"/>
                      <a:gd name="T38" fmla="*/ 4 w 17"/>
                      <a:gd name="T39" fmla="*/ 16 h 17"/>
                      <a:gd name="T40" fmla="*/ 8 w 17"/>
                      <a:gd name="T41" fmla="*/ 16 h 17"/>
                      <a:gd name="T42" fmla="*/ 9 w 17"/>
                      <a:gd name="T43" fmla="*/ 16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
                      <a:gd name="T67" fmla="*/ 0 h 17"/>
                      <a:gd name="T68" fmla="*/ 17 w 17"/>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 h="17">
                        <a:moveTo>
                          <a:pt x="9" y="16"/>
                        </a:moveTo>
                        <a:lnTo>
                          <a:pt x="13" y="13"/>
                        </a:lnTo>
                        <a:lnTo>
                          <a:pt x="14" y="12"/>
                        </a:lnTo>
                        <a:lnTo>
                          <a:pt x="16" y="12"/>
                        </a:lnTo>
                        <a:lnTo>
                          <a:pt x="16" y="9"/>
                        </a:lnTo>
                        <a:lnTo>
                          <a:pt x="16" y="7"/>
                        </a:lnTo>
                        <a:lnTo>
                          <a:pt x="13" y="5"/>
                        </a:lnTo>
                        <a:lnTo>
                          <a:pt x="12" y="2"/>
                        </a:lnTo>
                        <a:lnTo>
                          <a:pt x="8" y="1"/>
                        </a:lnTo>
                        <a:lnTo>
                          <a:pt x="7" y="0"/>
                        </a:lnTo>
                        <a:lnTo>
                          <a:pt x="6" y="0"/>
                        </a:lnTo>
                        <a:lnTo>
                          <a:pt x="4" y="1"/>
                        </a:lnTo>
                        <a:lnTo>
                          <a:pt x="1" y="2"/>
                        </a:lnTo>
                        <a:lnTo>
                          <a:pt x="0" y="3"/>
                        </a:lnTo>
                        <a:lnTo>
                          <a:pt x="0" y="4"/>
                        </a:lnTo>
                        <a:lnTo>
                          <a:pt x="0" y="6"/>
                        </a:lnTo>
                        <a:lnTo>
                          <a:pt x="0" y="8"/>
                        </a:lnTo>
                        <a:lnTo>
                          <a:pt x="1" y="11"/>
                        </a:lnTo>
                        <a:lnTo>
                          <a:pt x="3" y="13"/>
                        </a:lnTo>
                        <a:lnTo>
                          <a:pt x="4" y="16"/>
                        </a:lnTo>
                        <a:lnTo>
                          <a:pt x="8" y="16"/>
                        </a:lnTo>
                        <a:lnTo>
                          <a:pt x="9"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99" name="Freeform 257">
                    <a:extLst>
                      <a:ext uri="{FF2B5EF4-FFF2-40B4-BE49-F238E27FC236}">
                        <a16:creationId xmlns:a16="http://schemas.microsoft.com/office/drawing/2014/main" id="{3A073629-45FD-431A-8BFC-27B074049C29}"/>
                      </a:ext>
                    </a:extLst>
                  </p:cNvPr>
                  <p:cNvSpPr>
                    <a:spLocks/>
                  </p:cNvSpPr>
                  <p:nvPr/>
                </p:nvSpPr>
                <p:spPr bwMode="auto">
                  <a:xfrm>
                    <a:off x="2596" y="2922"/>
                    <a:ext cx="15" cy="16"/>
                  </a:xfrm>
                  <a:custGeom>
                    <a:avLst/>
                    <a:gdLst>
                      <a:gd name="T0" fmla="*/ 1 w 17"/>
                      <a:gd name="T1" fmla="*/ 11 h 17"/>
                      <a:gd name="T2" fmla="*/ 0 w 17"/>
                      <a:gd name="T3" fmla="*/ 7 h 17"/>
                      <a:gd name="T4" fmla="*/ 0 w 17"/>
                      <a:gd name="T5" fmla="*/ 4 h 17"/>
                      <a:gd name="T6" fmla="*/ 0 w 17"/>
                      <a:gd name="T7" fmla="*/ 2 h 17"/>
                      <a:gd name="T8" fmla="*/ 0 w 17"/>
                      <a:gd name="T9" fmla="*/ 1 h 17"/>
                      <a:gd name="T10" fmla="*/ 1 w 17"/>
                      <a:gd name="T11" fmla="*/ 0 h 17"/>
                      <a:gd name="T12" fmla="*/ 4 w 17"/>
                      <a:gd name="T13" fmla="*/ 0 h 17"/>
                      <a:gd name="T14" fmla="*/ 6 w 17"/>
                      <a:gd name="T15" fmla="*/ 1 h 17"/>
                      <a:gd name="T16" fmla="*/ 11 w 17"/>
                      <a:gd name="T17" fmla="*/ 3 h 17"/>
                      <a:gd name="T18" fmla="*/ 12 w 17"/>
                      <a:gd name="T19" fmla="*/ 4 h 17"/>
                      <a:gd name="T20" fmla="*/ 14 w 17"/>
                      <a:gd name="T21" fmla="*/ 8 h 17"/>
                      <a:gd name="T22" fmla="*/ 16 w 17"/>
                      <a:gd name="T23" fmla="*/ 12 h 17"/>
                      <a:gd name="T24" fmla="*/ 14 w 17"/>
                      <a:gd name="T25" fmla="*/ 13 h 17"/>
                      <a:gd name="T26" fmla="*/ 14 w 17"/>
                      <a:gd name="T27" fmla="*/ 14 h 17"/>
                      <a:gd name="T28" fmla="*/ 12 w 17"/>
                      <a:gd name="T29" fmla="*/ 16 h 17"/>
                      <a:gd name="T30" fmla="*/ 11 w 17"/>
                      <a:gd name="T31" fmla="*/ 16 h 17"/>
                      <a:gd name="T32" fmla="*/ 6 w 17"/>
                      <a:gd name="T33" fmla="*/ 16 h 17"/>
                      <a:gd name="T34" fmla="*/ 4 w 17"/>
                      <a:gd name="T35" fmla="*/ 13 h 17"/>
                      <a:gd name="T36" fmla="*/ 1 w 17"/>
                      <a:gd name="T37" fmla="*/ 11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 y="11"/>
                        </a:moveTo>
                        <a:lnTo>
                          <a:pt x="0" y="7"/>
                        </a:lnTo>
                        <a:lnTo>
                          <a:pt x="0" y="4"/>
                        </a:lnTo>
                        <a:lnTo>
                          <a:pt x="0" y="2"/>
                        </a:lnTo>
                        <a:lnTo>
                          <a:pt x="0" y="1"/>
                        </a:lnTo>
                        <a:lnTo>
                          <a:pt x="1" y="0"/>
                        </a:lnTo>
                        <a:lnTo>
                          <a:pt x="4" y="0"/>
                        </a:lnTo>
                        <a:lnTo>
                          <a:pt x="6" y="1"/>
                        </a:lnTo>
                        <a:lnTo>
                          <a:pt x="11" y="3"/>
                        </a:lnTo>
                        <a:lnTo>
                          <a:pt x="12" y="4"/>
                        </a:lnTo>
                        <a:lnTo>
                          <a:pt x="14" y="8"/>
                        </a:lnTo>
                        <a:lnTo>
                          <a:pt x="16" y="12"/>
                        </a:lnTo>
                        <a:lnTo>
                          <a:pt x="14" y="13"/>
                        </a:lnTo>
                        <a:lnTo>
                          <a:pt x="14" y="14"/>
                        </a:lnTo>
                        <a:lnTo>
                          <a:pt x="12" y="16"/>
                        </a:lnTo>
                        <a:lnTo>
                          <a:pt x="11" y="16"/>
                        </a:lnTo>
                        <a:lnTo>
                          <a:pt x="6" y="16"/>
                        </a:lnTo>
                        <a:lnTo>
                          <a:pt x="4" y="13"/>
                        </a:lnTo>
                        <a:lnTo>
                          <a:pt x="1" y="11"/>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200" name="Freeform 258">
                    <a:extLst>
                      <a:ext uri="{FF2B5EF4-FFF2-40B4-BE49-F238E27FC236}">
                        <a16:creationId xmlns:a16="http://schemas.microsoft.com/office/drawing/2014/main" id="{B4482DD5-A3E1-4EDF-9191-233FA70A0D29}"/>
                      </a:ext>
                    </a:extLst>
                  </p:cNvPr>
                  <p:cNvSpPr>
                    <a:spLocks/>
                  </p:cNvSpPr>
                  <p:nvPr/>
                </p:nvSpPr>
                <p:spPr bwMode="auto">
                  <a:xfrm>
                    <a:off x="2604" y="2926"/>
                    <a:ext cx="16" cy="16"/>
                  </a:xfrm>
                  <a:custGeom>
                    <a:avLst/>
                    <a:gdLst>
                      <a:gd name="T0" fmla="*/ 10 w 17"/>
                      <a:gd name="T1" fmla="*/ 16 h 17"/>
                      <a:gd name="T2" fmla="*/ 13 w 17"/>
                      <a:gd name="T3" fmla="*/ 13 h 17"/>
                      <a:gd name="T4" fmla="*/ 13 w 17"/>
                      <a:gd name="T5" fmla="*/ 12 h 17"/>
                      <a:gd name="T6" fmla="*/ 14 w 17"/>
                      <a:gd name="T7" fmla="*/ 12 h 17"/>
                      <a:gd name="T8" fmla="*/ 16 w 17"/>
                      <a:gd name="T9" fmla="*/ 9 h 17"/>
                      <a:gd name="T10" fmla="*/ 14 w 17"/>
                      <a:gd name="T11" fmla="*/ 7 h 17"/>
                      <a:gd name="T12" fmla="*/ 13 w 17"/>
                      <a:gd name="T13" fmla="*/ 5 h 17"/>
                      <a:gd name="T14" fmla="*/ 11 w 17"/>
                      <a:gd name="T15" fmla="*/ 2 h 17"/>
                      <a:gd name="T16" fmla="*/ 10 w 17"/>
                      <a:gd name="T17" fmla="*/ 1 h 17"/>
                      <a:gd name="T18" fmla="*/ 6 w 17"/>
                      <a:gd name="T19" fmla="*/ 0 h 17"/>
                      <a:gd name="T20" fmla="*/ 5 w 17"/>
                      <a:gd name="T21" fmla="*/ 0 h 17"/>
                      <a:gd name="T22" fmla="*/ 5 w 17"/>
                      <a:gd name="T23" fmla="*/ 1 h 17"/>
                      <a:gd name="T24" fmla="*/ 2 w 17"/>
                      <a:gd name="T25" fmla="*/ 2 h 17"/>
                      <a:gd name="T26" fmla="*/ 1 w 17"/>
                      <a:gd name="T27" fmla="*/ 3 h 17"/>
                      <a:gd name="T28" fmla="*/ 1 w 17"/>
                      <a:gd name="T29" fmla="*/ 4 h 17"/>
                      <a:gd name="T30" fmla="*/ 0 w 17"/>
                      <a:gd name="T31" fmla="*/ 5 h 17"/>
                      <a:gd name="T32" fmla="*/ 1 w 17"/>
                      <a:gd name="T33" fmla="*/ 8 h 17"/>
                      <a:gd name="T34" fmla="*/ 2 w 17"/>
                      <a:gd name="T35" fmla="*/ 11 h 17"/>
                      <a:gd name="T36" fmla="*/ 3 w 17"/>
                      <a:gd name="T37" fmla="*/ 13 h 17"/>
                      <a:gd name="T38" fmla="*/ 5 w 17"/>
                      <a:gd name="T39" fmla="*/ 16 h 17"/>
                      <a:gd name="T40" fmla="*/ 8 w 17"/>
                      <a:gd name="T41" fmla="*/ 16 h 17"/>
                      <a:gd name="T42" fmla="*/ 9 w 17"/>
                      <a:gd name="T43" fmla="*/ 16 h 17"/>
                      <a:gd name="T44" fmla="*/ 10 w 17"/>
                      <a:gd name="T45" fmla="*/ 16 h 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
                      <a:gd name="T70" fmla="*/ 0 h 17"/>
                      <a:gd name="T71" fmla="*/ 17 w 17"/>
                      <a:gd name="T72" fmla="*/ 17 h 1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 h="17">
                        <a:moveTo>
                          <a:pt x="10" y="16"/>
                        </a:moveTo>
                        <a:lnTo>
                          <a:pt x="13" y="13"/>
                        </a:lnTo>
                        <a:lnTo>
                          <a:pt x="13" y="12"/>
                        </a:lnTo>
                        <a:lnTo>
                          <a:pt x="14" y="12"/>
                        </a:lnTo>
                        <a:lnTo>
                          <a:pt x="16" y="9"/>
                        </a:lnTo>
                        <a:lnTo>
                          <a:pt x="14" y="7"/>
                        </a:lnTo>
                        <a:lnTo>
                          <a:pt x="13" y="5"/>
                        </a:lnTo>
                        <a:lnTo>
                          <a:pt x="11" y="2"/>
                        </a:lnTo>
                        <a:lnTo>
                          <a:pt x="10" y="1"/>
                        </a:lnTo>
                        <a:lnTo>
                          <a:pt x="6" y="0"/>
                        </a:lnTo>
                        <a:lnTo>
                          <a:pt x="5" y="0"/>
                        </a:lnTo>
                        <a:lnTo>
                          <a:pt x="5" y="1"/>
                        </a:lnTo>
                        <a:lnTo>
                          <a:pt x="2" y="2"/>
                        </a:lnTo>
                        <a:lnTo>
                          <a:pt x="1" y="3"/>
                        </a:lnTo>
                        <a:lnTo>
                          <a:pt x="1" y="4"/>
                        </a:lnTo>
                        <a:lnTo>
                          <a:pt x="0" y="5"/>
                        </a:lnTo>
                        <a:lnTo>
                          <a:pt x="1" y="8"/>
                        </a:lnTo>
                        <a:lnTo>
                          <a:pt x="2" y="11"/>
                        </a:lnTo>
                        <a:lnTo>
                          <a:pt x="3" y="13"/>
                        </a:lnTo>
                        <a:lnTo>
                          <a:pt x="5" y="16"/>
                        </a:lnTo>
                        <a:lnTo>
                          <a:pt x="8" y="16"/>
                        </a:lnTo>
                        <a:lnTo>
                          <a:pt x="9" y="16"/>
                        </a:lnTo>
                        <a:lnTo>
                          <a:pt x="10"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201" name="Freeform 259">
                    <a:extLst>
                      <a:ext uri="{FF2B5EF4-FFF2-40B4-BE49-F238E27FC236}">
                        <a16:creationId xmlns:a16="http://schemas.microsoft.com/office/drawing/2014/main" id="{174C8843-8B9B-4211-B701-9B40BAC11D83}"/>
                      </a:ext>
                    </a:extLst>
                  </p:cNvPr>
                  <p:cNvSpPr>
                    <a:spLocks/>
                  </p:cNvSpPr>
                  <p:nvPr/>
                </p:nvSpPr>
                <p:spPr bwMode="auto">
                  <a:xfrm>
                    <a:off x="2604" y="2927"/>
                    <a:ext cx="16" cy="16"/>
                  </a:xfrm>
                  <a:custGeom>
                    <a:avLst/>
                    <a:gdLst>
                      <a:gd name="T0" fmla="*/ 3 w 17"/>
                      <a:gd name="T1" fmla="*/ 11 h 17"/>
                      <a:gd name="T2" fmla="*/ 1 w 17"/>
                      <a:gd name="T3" fmla="*/ 7 h 17"/>
                      <a:gd name="T4" fmla="*/ 0 w 17"/>
                      <a:gd name="T5" fmla="*/ 3 h 17"/>
                      <a:gd name="T6" fmla="*/ 1 w 17"/>
                      <a:gd name="T7" fmla="*/ 2 h 17"/>
                      <a:gd name="T8" fmla="*/ 1 w 17"/>
                      <a:gd name="T9" fmla="*/ 1 h 17"/>
                      <a:gd name="T10" fmla="*/ 3 w 17"/>
                      <a:gd name="T11" fmla="*/ 0 h 17"/>
                      <a:gd name="T12" fmla="*/ 4 w 17"/>
                      <a:gd name="T13" fmla="*/ 0 h 17"/>
                      <a:gd name="T14" fmla="*/ 8 w 17"/>
                      <a:gd name="T15" fmla="*/ 0 h 17"/>
                      <a:gd name="T16" fmla="*/ 11 w 17"/>
                      <a:gd name="T17" fmla="*/ 2 h 17"/>
                      <a:gd name="T18" fmla="*/ 14 w 17"/>
                      <a:gd name="T19" fmla="*/ 4 h 17"/>
                      <a:gd name="T20" fmla="*/ 16 w 17"/>
                      <a:gd name="T21" fmla="*/ 8 h 17"/>
                      <a:gd name="T22" fmla="*/ 16 w 17"/>
                      <a:gd name="T23" fmla="*/ 12 h 17"/>
                      <a:gd name="T24" fmla="*/ 16 w 17"/>
                      <a:gd name="T25" fmla="*/ 13 h 17"/>
                      <a:gd name="T26" fmla="*/ 14 w 17"/>
                      <a:gd name="T27" fmla="*/ 14 h 17"/>
                      <a:gd name="T28" fmla="*/ 14 w 17"/>
                      <a:gd name="T29" fmla="*/ 16 h 17"/>
                      <a:gd name="T30" fmla="*/ 11 w 17"/>
                      <a:gd name="T31" fmla="*/ 16 h 17"/>
                      <a:gd name="T32" fmla="*/ 8 w 17"/>
                      <a:gd name="T33" fmla="*/ 16 h 17"/>
                      <a:gd name="T34" fmla="*/ 4 w 17"/>
                      <a:gd name="T35" fmla="*/ 13 h 17"/>
                      <a:gd name="T36" fmla="*/ 3 w 17"/>
                      <a:gd name="T37" fmla="*/ 11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3" y="11"/>
                        </a:moveTo>
                        <a:lnTo>
                          <a:pt x="1" y="7"/>
                        </a:lnTo>
                        <a:lnTo>
                          <a:pt x="0" y="3"/>
                        </a:lnTo>
                        <a:lnTo>
                          <a:pt x="1" y="2"/>
                        </a:lnTo>
                        <a:lnTo>
                          <a:pt x="1" y="1"/>
                        </a:lnTo>
                        <a:lnTo>
                          <a:pt x="3" y="0"/>
                        </a:lnTo>
                        <a:lnTo>
                          <a:pt x="4" y="0"/>
                        </a:lnTo>
                        <a:lnTo>
                          <a:pt x="8" y="0"/>
                        </a:lnTo>
                        <a:lnTo>
                          <a:pt x="11" y="2"/>
                        </a:lnTo>
                        <a:lnTo>
                          <a:pt x="14" y="4"/>
                        </a:lnTo>
                        <a:lnTo>
                          <a:pt x="16" y="8"/>
                        </a:lnTo>
                        <a:lnTo>
                          <a:pt x="16" y="12"/>
                        </a:lnTo>
                        <a:lnTo>
                          <a:pt x="16" y="13"/>
                        </a:lnTo>
                        <a:lnTo>
                          <a:pt x="14" y="14"/>
                        </a:lnTo>
                        <a:lnTo>
                          <a:pt x="14" y="16"/>
                        </a:lnTo>
                        <a:lnTo>
                          <a:pt x="11" y="16"/>
                        </a:lnTo>
                        <a:lnTo>
                          <a:pt x="8" y="16"/>
                        </a:lnTo>
                        <a:lnTo>
                          <a:pt x="4" y="13"/>
                        </a:lnTo>
                        <a:lnTo>
                          <a:pt x="3" y="11"/>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202" name="Freeform 260">
                    <a:extLst>
                      <a:ext uri="{FF2B5EF4-FFF2-40B4-BE49-F238E27FC236}">
                        <a16:creationId xmlns:a16="http://schemas.microsoft.com/office/drawing/2014/main" id="{F4C5017C-A5F4-44BA-94B7-66EF1A6792FF}"/>
                      </a:ext>
                    </a:extLst>
                  </p:cNvPr>
                  <p:cNvSpPr>
                    <a:spLocks/>
                  </p:cNvSpPr>
                  <p:nvPr/>
                </p:nvSpPr>
                <p:spPr bwMode="auto">
                  <a:xfrm>
                    <a:off x="2587" y="2873"/>
                    <a:ext cx="112" cy="67"/>
                  </a:xfrm>
                  <a:custGeom>
                    <a:avLst/>
                    <a:gdLst>
                      <a:gd name="T0" fmla="*/ 0 w 123"/>
                      <a:gd name="T1" fmla="*/ 13 h 70"/>
                      <a:gd name="T2" fmla="*/ 24 w 123"/>
                      <a:gd name="T3" fmla="*/ 0 h 70"/>
                      <a:gd name="T4" fmla="*/ 122 w 123"/>
                      <a:gd name="T5" fmla="*/ 54 h 70"/>
                      <a:gd name="T6" fmla="*/ 96 w 123"/>
                      <a:gd name="T7" fmla="*/ 69 h 70"/>
                      <a:gd name="T8" fmla="*/ 0 w 123"/>
                      <a:gd name="T9" fmla="*/ 13 h 70"/>
                      <a:gd name="T10" fmla="*/ 0 60000 65536"/>
                      <a:gd name="T11" fmla="*/ 0 60000 65536"/>
                      <a:gd name="T12" fmla="*/ 0 60000 65536"/>
                      <a:gd name="T13" fmla="*/ 0 60000 65536"/>
                      <a:gd name="T14" fmla="*/ 0 60000 65536"/>
                      <a:gd name="T15" fmla="*/ 0 w 123"/>
                      <a:gd name="T16" fmla="*/ 0 h 70"/>
                      <a:gd name="T17" fmla="*/ 123 w 123"/>
                      <a:gd name="T18" fmla="*/ 70 h 70"/>
                    </a:gdLst>
                    <a:ahLst/>
                    <a:cxnLst>
                      <a:cxn ang="T10">
                        <a:pos x="T0" y="T1"/>
                      </a:cxn>
                      <a:cxn ang="T11">
                        <a:pos x="T2" y="T3"/>
                      </a:cxn>
                      <a:cxn ang="T12">
                        <a:pos x="T4" y="T5"/>
                      </a:cxn>
                      <a:cxn ang="T13">
                        <a:pos x="T6" y="T7"/>
                      </a:cxn>
                      <a:cxn ang="T14">
                        <a:pos x="T8" y="T9"/>
                      </a:cxn>
                    </a:cxnLst>
                    <a:rect l="T15" t="T16" r="T17" b="T18"/>
                    <a:pathLst>
                      <a:path w="123" h="70">
                        <a:moveTo>
                          <a:pt x="0" y="13"/>
                        </a:moveTo>
                        <a:lnTo>
                          <a:pt x="24" y="0"/>
                        </a:lnTo>
                        <a:lnTo>
                          <a:pt x="122" y="54"/>
                        </a:lnTo>
                        <a:lnTo>
                          <a:pt x="96" y="69"/>
                        </a:lnTo>
                        <a:lnTo>
                          <a:pt x="0" y="13"/>
                        </a:lnTo>
                      </a:path>
                    </a:pathLst>
                  </a:custGeom>
                  <a:solidFill>
                    <a:srgbClr val="CCCCCC"/>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203" name="Freeform 261">
                    <a:extLst>
                      <a:ext uri="{FF2B5EF4-FFF2-40B4-BE49-F238E27FC236}">
                        <a16:creationId xmlns:a16="http://schemas.microsoft.com/office/drawing/2014/main" id="{0B5F6D9F-0DFD-47A3-BFA5-C596D0BD89FE}"/>
                      </a:ext>
                    </a:extLst>
                  </p:cNvPr>
                  <p:cNvSpPr>
                    <a:spLocks/>
                  </p:cNvSpPr>
                  <p:nvPr/>
                </p:nvSpPr>
                <p:spPr bwMode="auto">
                  <a:xfrm>
                    <a:off x="2587" y="2885"/>
                    <a:ext cx="89" cy="82"/>
                  </a:xfrm>
                  <a:custGeom>
                    <a:avLst/>
                    <a:gdLst>
                      <a:gd name="T0" fmla="*/ 0 w 97"/>
                      <a:gd name="T1" fmla="*/ 0 h 87"/>
                      <a:gd name="T2" fmla="*/ 96 w 97"/>
                      <a:gd name="T3" fmla="*/ 57 h 87"/>
                      <a:gd name="T4" fmla="*/ 96 w 97"/>
                      <a:gd name="T5" fmla="*/ 86 h 87"/>
                      <a:gd name="T6" fmla="*/ 0 w 97"/>
                      <a:gd name="T7" fmla="*/ 28 h 87"/>
                      <a:gd name="T8" fmla="*/ 0 w 97"/>
                      <a:gd name="T9" fmla="*/ 0 h 87"/>
                      <a:gd name="T10" fmla="*/ 0 60000 65536"/>
                      <a:gd name="T11" fmla="*/ 0 60000 65536"/>
                      <a:gd name="T12" fmla="*/ 0 60000 65536"/>
                      <a:gd name="T13" fmla="*/ 0 60000 65536"/>
                      <a:gd name="T14" fmla="*/ 0 60000 65536"/>
                      <a:gd name="T15" fmla="*/ 0 w 97"/>
                      <a:gd name="T16" fmla="*/ 0 h 87"/>
                      <a:gd name="T17" fmla="*/ 97 w 97"/>
                      <a:gd name="T18" fmla="*/ 87 h 87"/>
                    </a:gdLst>
                    <a:ahLst/>
                    <a:cxnLst>
                      <a:cxn ang="T10">
                        <a:pos x="T0" y="T1"/>
                      </a:cxn>
                      <a:cxn ang="T11">
                        <a:pos x="T2" y="T3"/>
                      </a:cxn>
                      <a:cxn ang="T12">
                        <a:pos x="T4" y="T5"/>
                      </a:cxn>
                      <a:cxn ang="T13">
                        <a:pos x="T6" y="T7"/>
                      </a:cxn>
                      <a:cxn ang="T14">
                        <a:pos x="T8" y="T9"/>
                      </a:cxn>
                    </a:cxnLst>
                    <a:rect l="T15" t="T16" r="T17" b="T18"/>
                    <a:pathLst>
                      <a:path w="97" h="87">
                        <a:moveTo>
                          <a:pt x="0" y="0"/>
                        </a:moveTo>
                        <a:lnTo>
                          <a:pt x="96" y="57"/>
                        </a:lnTo>
                        <a:lnTo>
                          <a:pt x="96" y="86"/>
                        </a:lnTo>
                        <a:lnTo>
                          <a:pt x="0" y="28"/>
                        </a:lnTo>
                        <a:lnTo>
                          <a:pt x="0" y="0"/>
                        </a:lnTo>
                      </a:path>
                    </a:pathLst>
                  </a:custGeom>
                  <a:solidFill>
                    <a:srgbClr val="99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204" name="Freeform 262">
                    <a:extLst>
                      <a:ext uri="{FF2B5EF4-FFF2-40B4-BE49-F238E27FC236}">
                        <a16:creationId xmlns:a16="http://schemas.microsoft.com/office/drawing/2014/main" id="{97140348-DAEC-4C66-A5A5-F4428558A326}"/>
                      </a:ext>
                    </a:extLst>
                  </p:cNvPr>
                  <p:cNvSpPr>
                    <a:spLocks/>
                  </p:cNvSpPr>
                  <p:nvPr/>
                </p:nvSpPr>
                <p:spPr bwMode="auto">
                  <a:xfrm>
                    <a:off x="2720" y="2970"/>
                    <a:ext cx="16" cy="16"/>
                  </a:xfrm>
                  <a:custGeom>
                    <a:avLst/>
                    <a:gdLst>
                      <a:gd name="T0" fmla="*/ 4 w 17"/>
                      <a:gd name="T1" fmla="*/ 0 h 17"/>
                      <a:gd name="T2" fmla="*/ 16 w 17"/>
                      <a:gd name="T3" fmla="*/ 9 h 17"/>
                      <a:gd name="T4" fmla="*/ 12 w 17"/>
                      <a:gd name="T5" fmla="*/ 16 h 17"/>
                      <a:gd name="T6" fmla="*/ 0 w 17"/>
                      <a:gd name="T7" fmla="*/ 5 h 17"/>
                      <a:gd name="T8" fmla="*/ 4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4" y="0"/>
                        </a:moveTo>
                        <a:lnTo>
                          <a:pt x="16" y="9"/>
                        </a:lnTo>
                        <a:lnTo>
                          <a:pt x="12" y="16"/>
                        </a:lnTo>
                        <a:lnTo>
                          <a:pt x="0" y="5"/>
                        </a:lnTo>
                        <a:lnTo>
                          <a:pt x="4" y="0"/>
                        </a:lnTo>
                      </a:path>
                    </a:pathLst>
                  </a:custGeom>
                  <a:solidFill>
                    <a:srgbClr val="F934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205" name="Freeform 263">
                    <a:extLst>
                      <a:ext uri="{FF2B5EF4-FFF2-40B4-BE49-F238E27FC236}">
                        <a16:creationId xmlns:a16="http://schemas.microsoft.com/office/drawing/2014/main" id="{597B19E4-F47F-4210-A336-1DD9D5D2A37D}"/>
                      </a:ext>
                    </a:extLst>
                  </p:cNvPr>
                  <p:cNvSpPr>
                    <a:spLocks/>
                  </p:cNvSpPr>
                  <p:nvPr/>
                </p:nvSpPr>
                <p:spPr bwMode="auto">
                  <a:xfrm>
                    <a:off x="2682" y="2940"/>
                    <a:ext cx="33" cy="20"/>
                  </a:xfrm>
                  <a:custGeom>
                    <a:avLst/>
                    <a:gdLst>
                      <a:gd name="T0" fmla="*/ 23 w 36"/>
                      <a:gd name="T1" fmla="*/ 0 h 21"/>
                      <a:gd name="T2" fmla="*/ 35 w 36"/>
                      <a:gd name="T3" fmla="*/ 7 h 21"/>
                      <a:gd name="T4" fmla="*/ 12 w 36"/>
                      <a:gd name="T5" fmla="*/ 20 h 21"/>
                      <a:gd name="T6" fmla="*/ 0 w 36"/>
                      <a:gd name="T7" fmla="*/ 12 h 21"/>
                      <a:gd name="T8" fmla="*/ 23 w 36"/>
                      <a:gd name="T9" fmla="*/ 0 h 21"/>
                      <a:gd name="T10" fmla="*/ 0 60000 65536"/>
                      <a:gd name="T11" fmla="*/ 0 60000 65536"/>
                      <a:gd name="T12" fmla="*/ 0 60000 65536"/>
                      <a:gd name="T13" fmla="*/ 0 60000 65536"/>
                      <a:gd name="T14" fmla="*/ 0 60000 65536"/>
                      <a:gd name="T15" fmla="*/ 0 w 36"/>
                      <a:gd name="T16" fmla="*/ 0 h 21"/>
                      <a:gd name="T17" fmla="*/ 36 w 36"/>
                      <a:gd name="T18" fmla="*/ 21 h 21"/>
                    </a:gdLst>
                    <a:ahLst/>
                    <a:cxnLst>
                      <a:cxn ang="T10">
                        <a:pos x="T0" y="T1"/>
                      </a:cxn>
                      <a:cxn ang="T11">
                        <a:pos x="T2" y="T3"/>
                      </a:cxn>
                      <a:cxn ang="T12">
                        <a:pos x="T4" y="T5"/>
                      </a:cxn>
                      <a:cxn ang="T13">
                        <a:pos x="T6" y="T7"/>
                      </a:cxn>
                      <a:cxn ang="T14">
                        <a:pos x="T8" y="T9"/>
                      </a:cxn>
                    </a:cxnLst>
                    <a:rect l="T15" t="T16" r="T17" b="T18"/>
                    <a:pathLst>
                      <a:path w="36" h="21">
                        <a:moveTo>
                          <a:pt x="23" y="0"/>
                        </a:moveTo>
                        <a:lnTo>
                          <a:pt x="35" y="7"/>
                        </a:lnTo>
                        <a:lnTo>
                          <a:pt x="12" y="20"/>
                        </a:lnTo>
                        <a:lnTo>
                          <a:pt x="0" y="12"/>
                        </a:lnTo>
                        <a:lnTo>
                          <a:pt x="23" y="0"/>
                        </a:lnTo>
                      </a:path>
                    </a:pathLst>
                  </a:custGeom>
                  <a:solidFill>
                    <a:srgbClr val="FC677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206" name="Freeform 264">
                    <a:extLst>
                      <a:ext uri="{FF2B5EF4-FFF2-40B4-BE49-F238E27FC236}">
                        <a16:creationId xmlns:a16="http://schemas.microsoft.com/office/drawing/2014/main" id="{586AD583-3217-45CA-8128-CB9C6455A338}"/>
                      </a:ext>
                    </a:extLst>
                  </p:cNvPr>
                  <p:cNvSpPr>
                    <a:spLocks/>
                  </p:cNvSpPr>
                  <p:nvPr/>
                </p:nvSpPr>
                <p:spPr bwMode="auto">
                  <a:xfrm>
                    <a:off x="2682" y="2952"/>
                    <a:ext cx="16" cy="32"/>
                  </a:xfrm>
                  <a:custGeom>
                    <a:avLst/>
                    <a:gdLst>
                      <a:gd name="T0" fmla="*/ 0 w 17"/>
                      <a:gd name="T1" fmla="*/ 26 h 33"/>
                      <a:gd name="T2" fmla="*/ 16 w 17"/>
                      <a:gd name="T3" fmla="*/ 32 h 33"/>
                      <a:gd name="T4" fmla="*/ 16 w 17"/>
                      <a:gd name="T5" fmla="*/ 7 h 33"/>
                      <a:gd name="T6" fmla="*/ 0 w 17"/>
                      <a:gd name="T7" fmla="*/ 0 h 33"/>
                      <a:gd name="T8" fmla="*/ 0 w 17"/>
                      <a:gd name="T9" fmla="*/ 26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26"/>
                        </a:moveTo>
                        <a:lnTo>
                          <a:pt x="16" y="32"/>
                        </a:lnTo>
                        <a:lnTo>
                          <a:pt x="16" y="7"/>
                        </a:lnTo>
                        <a:lnTo>
                          <a:pt x="0" y="0"/>
                        </a:lnTo>
                        <a:lnTo>
                          <a:pt x="0" y="26"/>
                        </a:lnTo>
                      </a:path>
                    </a:pathLst>
                  </a:custGeom>
                  <a:solidFill>
                    <a:srgbClr val="F901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207" name="Freeform 265">
                    <a:extLst>
                      <a:ext uri="{FF2B5EF4-FFF2-40B4-BE49-F238E27FC236}">
                        <a16:creationId xmlns:a16="http://schemas.microsoft.com/office/drawing/2014/main" id="{F55F96A8-F823-42AF-9101-2AE474B29C05}"/>
                      </a:ext>
                    </a:extLst>
                  </p:cNvPr>
                  <p:cNvSpPr>
                    <a:spLocks/>
                  </p:cNvSpPr>
                  <p:nvPr/>
                </p:nvSpPr>
                <p:spPr bwMode="auto">
                  <a:xfrm>
                    <a:off x="2693" y="2946"/>
                    <a:ext cx="22" cy="38"/>
                  </a:xfrm>
                  <a:custGeom>
                    <a:avLst/>
                    <a:gdLst>
                      <a:gd name="T0" fmla="*/ 23 w 24"/>
                      <a:gd name="T1" fmla="*/ 26 h 39"/>
                      <a:gd name="T2" fmla="*/ 0 w 24"/>
                      <a:gd name="T3" fmla="*/ 38 h 39"/>
                      <a:gd name="T4" fmla="*/ 0 w 24"/>
                      <a:gd name="T5" fmla="*/ 13 h 39"/>
                      <a:gd name="T6" fmla="*/ 23 w 24"/>
                      <a:gd name="T7" fmla="*/ 0 h 39"/>
                      <a:gd name="T8" fmla="*/ 23 w 24"/>
                      <a:gd name="T9" fmla="*/ 26 h 39"/>
                      <a:gd name="T10" fmla="*/ 0 60000 65536"/>
                      <a:gd name="T11" fmla="*/ 0 60000 65536"/>
                      <a:gd name="T12" fmla="*/ 0 60000 65536"/>
                      <a:gd name="T13" fmla="*/ 0 60000 65536"/>
                      <a:gd name="T14" fmla="*/ 0 60000 65536"/>
                      <a:gd name="T15" fmla="*/ 0 w 24"/>
                      <a:gd name="T16" fmla="*/ 0 h 39"/>
                      <a:gd name="T17" fmla="*/ 24 w 24"/>
                      <a:gd name="T18" fmla="*/ 39 h 39"/>
                    </a:gdLst>
                    <a:ahLst/>
                    <a:cxnLst>
                      <a:cxn ang="T10">
                        <a:pos x="T0" y="T1"/>
                      </a:cxn>
                      <a:cxn ang="T11">
                        <a:pos x="T2" y="T3"/>
                      </a:cxn>
                      <a:cxn ang="T12">
                        <a:pos x="T4" y="T5"/>
                      </a:cxn>
                      <a:cxn ang="T13">
                        <a:pos x="T6" y="T7"/>
                      </a:cxn>
                      <a:cxn ang="T14">
                        <a:pos x="T8" y="T9"/>
                      </a:cxn>
                    </a:cxnLst>
                    <a:rect l="T15" t="T16" r="T17" b="T18"/>
                    <a:pathLst>
                      <a:path w="24" h="39">
                        <a:moveTo>
                          <a:pt x="23" y="26"/>
                        </a:moveTo>
                        <a:lnTo>
                          <a:pt x="0" y="38"/>
                        </a:lnTo>
                        <a:lnTo>
                          <a:pt x="0" y="13"/>
                        </a:lnTo>
                        <a:lnTo>
                          <a:pt x="23" y="0"/>
                        </a:lnTo>
                        <a:lnTo>
                          <a:pt x="23" y="26"/>
                        </a:lnTo>
                      </a:path>
                    </a:pathLst>
                  </a:custGeom>
                  <a:solidFill>
                    <a:srgbClr val="99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208" name="Freeform 266">
                    <a:extLst>
                      <a:ext uri="{FF2B5EF4-FFF2-40B4-BE49-F238E27FC236}">
                        <a16:creationId xmlns:a16="http://schemas.microsoft.com/office/drawing/2014/main" id="{8A300CF2-6A8E-4E6B-9381-8A5CC9E66AD3}"/>
                      </a:ext>
                    </a:extLst>
                  </p:cNvPr>
                  <p:cNvSpPr>
                    <a:spLocks/>
                  </p:cNvSpPr>
                  <p:nvPr/>
                </p:nvSpPr>
                <p:spPr bwMode="auto">
                  <a:xfrm>
                    <a:off x="2695" y="2953"/>
                    <a:ext cx="25" cy="16"/>
                  </a:xfrm>
                  <a:custGeom>
                    <a:avLst/>
                    <a:gdLst>
                      <a:gd name="T0" fmla="*/ 18 w 27"/>
                      <a:gd name="T1" fmla="*/ 0 h 17"/>
                      <a:gd name="T2" fmla="*/ 26 w 27"/>
                      <a:gd name="T3" fmla="*/ 5 h 17"/>
                      <a:gd name="T4" fmla="*/ 21 w 27"/>
                      <a:gd name="T5" fmla="*/ 13 h 17"/>
                      <a:gd name="T6" fmla="*/ 9 w 27"/>
                      <a:gd name="T7" fmla="*/ 16 h 17"/>
                      <a:gd name="T8" fmla="*/ 0 w 27"/>
                      <a:gd name="T9" fmla="*/ 10 h 17"/>
                      <a:gd name="T10" fmla="*/ 18 w 27"/>
                      <a:gd name="T11" fmla="*/ 0 h 17"/>
                      <a:gd name="T12" fmla="*/ 0 60000 65536"/>
                      <a:gd name="T13" fmla="*/ 0 60000 65536"/>
                      <a:gd name="T14" fmla="*/ 0 60000 65536"/>
                      <a:gd name="T15" fmla="*/ 0 60000 65536"/>
                      <a:gd name="T16" fmla="*/ 0 60000 65536"/>
                      <a:gd name="T17" fmla="*/ 0 60000 65536"/>
                      <a:gd name="T18" fmla="*/ 0 w 27"/>
                      <a:gd name="T19" fmla="*/ 0 h 17"/>
                      <a:gd name="T20" fmla="*/ 27 w 2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27" h="17">
                        <a:moveTo>
                          <a:pt x="18" y="0"/>
                        </a:moveTo>
                        <a:lnTo>
                          <a:pt x="26" y="5"/>
                        </a:lnTo>
                        <a:lnTo>
                          <a:pt x="21" y="13"/>
                        </a:lnTo>
                        <a:lnTo>
                          <a:pt x="9" y="16"/>
                        </a:lnTo>
                        <a:lnTo>
                          <a:pt x="0" y="10"/>
                        </a:lnTo>
                        <a:lnTo>
                          <a:pt x="18" y="0"/>
                        </a:lnTo>
                      </a:path>
                    </a:pathLst>
                  </a:custGeom>
                  <a:solidFill>
                    <a:srgbClr val="F934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209" name="Freeform 267">
                    <a:extLst>
                      <a:ext uri="{FF2B5EF4-FFF2-40B4-BE49-F238E27FC236}">
                        <a16:creationId xmlns:a16="http://schemas.microsoft.com/office/drawing/2014/main" id="{A3C9FA19-C0F8-4D40-8855-7DEFE17E5C9B}"/>
                      </a:ext>
                    </a:extLst>
                  </p:cNvPr>
                  <p:cNvSpPr>
                    <a:spLocks/>
                  </p:cNvSpPr>
                  <p:nvPr/>
                </p:nvSpPr>
                <p:spPr bwMode="auto">
                  <a:xfrm>
                    <a:off x="2695" y="2963"/>
                    <a:ext cx="15" cy="28"/>
                  </a:xfrm>
                  <a:custGeom>
                    <a:avLst/>
                    <a:gdLst>
                      <a:gd name="T0" fmla="*/ 0 w 17"/>
                      <a:gd name="T1" fmla="*/ 20 h 30"/>
                      <a:gd name="T2" fmla="*/ 15 w 17"/>
                      <a:gd name="T3" fmla="*/ 29 h 30"/>
                      <a:gd name="T4" fmla="*/ 16 w 17"/>
                      <a:gd name="T5" fmla="*/ 13 h 30"/>
                      <a:gd name="T6" fmla="*/ 12 w 17"/>
                      <a:gd name="T7" fmla="*/ 4 h 30"/>
                      <a:gd name="T8" fmla="*/ 0 w 17"/>
                      <a:gd name="T9" fmla="*/ 0 h 30"/>
                      <a:gd name="T10" fmla="*/ 0 w 17"/>
                      <a:gd name="T11" fmla="*/ 20 h 30"/>
                      <a:gd name="T12" fmla="*/ 0 60000 65536"/>
                      <a:gd name="T13" fmla="*/ 0 60000 65536"/>
                      <a:gd name="T14" fmla="*/ 0 60000 65536"/>
                      <a:gd name="T15" fmla="*/ 0 60000 65536"/>
                      <a:gd name="T16" fmla="*/ 0 60000 65536"/>
                      <a:gd name="T17" fmla="*/ 0 60000 65536"/>
                      <a:gd name="T18" fmla="*/ 0 w 17"/>
                      <a:gd name="T19" fmla="*/ 0 h 30"/>
                      <a:gd name="T20" fmla="*/ 17 w 17"/>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7" h="30">
                        <a:moveTo>
                          <a:pt x="0" y="20"/>
                        </a:moveTo>
                        <a:lnTo>
                          <a:pt x="15" y="29"/>
                        </a:lnTo>
                        <a:lnTo>
                          <a:pt x="16" y="13"/>
                        </a:lnTo>
                        <a:lnTo>
                          <a:pt x="12" y="4"/>
                        </a:lnTo>
                        <a:lnTo>
                          <a:pt x="0" y="0"/>
                        </a:lnTo>
                        <a:lnTo>
                          <a:pt x="0" y="20"/>
                        </a:lnTo>
                      </a:path>
                    </a:pathLst>
                  </a:custGeom>
                  <a:solidFill>
                    <a:srgbClr val="F901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210" name="Freeform 268">
                    <a:extLst>
                      <a:ext uri="{FF2B5EF4-FFF2-40B4-BE49-F238E27FC236}">
                        <a16:creationId xmlns:a16="http://schemas.microsoft.com/office/drawing/2014/main" id="{454507C0-24BB-4CD9-B8CF-CEBD6B9E794F}"/>
                      </a:ext>
                    </a:extLst>
                  </p:cNvPr>
                  <p:cNvSpPr>
                    <a:spLocks/>
                  </p:cNvSpPr>
                  <p:nvPr/>
                </p:nvSpPr>
                <p:spPr bwMode="auto">
                  <a:xfrm>
                    <a:off x="2707" y="2975"/>
                    <a:ext cx="15" cy="21"/>
                  </a:xfrm>
                  <a:custGeom>
                    <a:avLst/>
                    <a:gdLst>
                      <a:gd name="T0" fmla="*/ 0 w 17"/>
                      <a:gd name="T1" fmla="*/ 15 h 22"/>
                      <a:gd name="T2" fmla="*/ 2 w 17"/>
                      <a:gd name="T3" fmla="*/ 10 h 22"/>
                      <a:gd name="T4" fmla="*/ 9 w 17"/>
                      <a:gd name="T5" fmla="*/ 12 h 22"/>
                      <a:gd name="T6" fmla="*/ 13 w 17"/>
                      <a:gd name="T7" fmla="*/ 21 h 22"/>
                      <a:gd name="T8" fmla="*/ 16 w 17"/>
                      <a:gd name="T9" fmla="*/ 20 h 22"/>
                      <a:gd name="T10" fmla="*/ 13 w 17"/>
                      <a:gd name="T11" fmla="*/ 8 h 22"/>
                      <a:gd name="T12" fmla="*/ 0 w 17"/>
                      <a:gd name="T13" fmla="*/ 0 h 22"/>
                      <a:gd name="T14" fmla="*/ 0 w 17"/>
                      <a:gd name="T15" fmla="*/ 15 h 22"/>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22"/>
                      <a:gd name="T26" fmla="*/ 17 w 17"/>
                      <a:gd name="T27" fmla="*/ 22 h 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22">
                        <a:moveTo>
                          <a:pt x="0" y="15"/>
                        </a:moveTo>
                        <a:lnTo>
                          <a:pt x="2" y="10"/>
                        </a:lnTo>
                        <a:lnTo>
                          <a:pt x="9" y="12"/>
                        </a:lnTo>
                        <a:lnTo>
                          <a:pt x="13" y="21"/>
                        </a:lnTo>
                        <a:lnTo>
                          <a:pt x="16" y="20"/>
                        </a:lnTo>
                        <a:lnTo>
                          <a:pt x="13" y="8"/>
                        </a:lnTo>
                        <a:lnTo>
                          <a:pt x="0" y="0"/>
                        </a:lnTo>
                        <a:lnTo>
                          <a:pt x="0" y="15"/>
                        </a:lnTo>
                      </a:path>
                    </a:pathLst>
                  </a:custGeom>
                  <a:solidFill>
                    <a:srgbClr val="F901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211" name="Freeform 269">
                    <a:extLst>
                      <a:ext uri="{FF2B5EF4-FFF2-40B4-BE49-F238E27FC236}">
                        <a16:creationId xmlns:a16="http://schemas.microsoft.com/office/drawing/2014/main" id="{C723B5BA-48B8-4C4D-95B1-8BFD8A40D49F}"/>
                      </a:ext>
                    </a:extLst>
                  </p:cNvPr>
                  <p:cNvSpPr>
                    <a:spLocks/>
                  </p:cNvSpPr>
                  <p:nvPr/>
                </p:nvSpPr>
                <p:spPr bwMode="auto">
                  <a:xfrm>
                    <a:off x="2720" y="2977"/>
                    <a:ext cx="16" cy="19"/>
                  </a:xfrm>
                  <a:custGeom>
                    <a:avLst/>
                    <a:gdLst>
                      <a:gd name="T0" fmla="*/ 16 w 17"/>
                      <a:gd name="T1" fmla="*/ 13 h 20"/>
                      <a:gd name="T2" fmla="*/ 2 w 17"/>
                      <a:gd name="T3" fmla="*/ 19 h 20"/>
                      <a:gd name="T4" fmla="*/ 0 w 17"/>
                      <a:gd name="T5" fmla="*/ 6 h 20"/>
                      <a:gd name="T6" fmla="*/ 9 w 17"/>
                      <a:gd name="T7" fmla="*/ 4 h 20"/>
                      <a:gd name="T8" fmla="*/ 14 w 17"/>
                      <a:gd name="T9" fmla="*/ 0 h 20"/>
                      <a:gd name="T10" fmla="*/ 16 w 17"/>
                      <a:gd name="T11" fmla="*/ 13 h 20"/>
                      <a:gd name="T12" fmla="*/ 0 60000 65536"/>
                      <a:gd name="T13" fmla="*/ 0 60000 65536"/>
                      <a:gd name="T14" fmla="*/ 0 60000 65536"/>
                      <a:gd name="T15" fmla="*/ 0 60000 65536"/>
                      <a:gd name="T16" fmla="*/ 0 60000 65536"/>
                      <a:gd name="T17" fmla="*/ 0 60000 65536"/>
                      <a:gd name="T18" fmla="*/ 0 w 17"/>
                      <a:gd name="T19" fmla="*/ 0 h 20"/>
                      <a:gd name="T20" fmla="*/ 17 w 1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7" h="20">
                        <a:moveTo>
                          <a:pt x="16" y="13"/>
                        </a:moveTo>
                        <a:lnTo>
                          <a:pt x="2" y="19"/>
                        </a:lnTo>
                        <a:lnTo>
                          <a:pt x="0" y="6"/>
                        </a:lnTo>
                        <a:lnTo>
                          <a:pt x="9" y="4"/>
                        </a:lnTo>
                        <a:lnTo>
                          <a:pt x="14" y="0"/>
                        </a:lnTo>
                        <a:lnTo>
                          <a:pt x="16" y="13"/>
                        </a:lnTo>
                      </a:path>
                    </a:pathLst>
                  </a:custGeom>
                  <a:solidFill>
                    <a:srgbClr val="99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212" name="Freeform 270">
                    <a:extLst>
                      <a:ext uri="{FF2B5EF4-FFF2-40B4-BE49-F238E27FC236}">
                        <a16:creationId xmlns:a16="http://schemas.microsoft.com/office/drawing/2014/main" id="{4B80F675-6862-428E-8812-76BD102E3929}"/>
                      </a:ext>
                    </a:extLst>
                  </p:cNvPr>
                  <p:cNvSpPr>
                    <a:spLocks/>
                  </p:cNvSpPr>
                  <p:nvPr/>
                </p:nvSpPr>
                <p:spPr bwMode="auto">
                  <a:xfrm>
                    <a:off x="2696" y="2965"/>
                    <a:ext cx="15" cy="17"/>
                  </a:xfrm>
                  <a:custGeom>
                    <a:avLst/>
                    <a:gdLst>
                      <a:gd name="T0" fmla="*/ 0 w 17"/>
                      <a:gd name="T1" fmla="*/ 9 h 17"/>
                      <a:gd name="T2" fmla="*/ 16 w 17"/>
                      <a:gd name="T3" fmla="*/ 16 h 17"/>
                      <a:gd name="T4" fmla="*/ 11 w 17"/>
                      <a:gd name="T5" fmla="*/ 4 h 17"/>
                      <a:gd name="T6" fmla="*/ 0 w 17"/>
                      <a:gd name="T7" fmla="*/ 0 h 17"/>
                      <a:gd name="T8" fmla="*/ 0 w 17"/>
                      <a:gd name="T9" fmla="*/ 9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9"/>
                        </a:moveTo>
                        <a:lnTo>
                          <a:pt x="16" y="16"/>
                        </a:lnTo>
                        <a:lnTo>
                          <a:pt x="11" y="4"/>
                        </a:lnTo>
                        <a:lnTo>
                          <a:pt x="0" y="0"/>
                        </a:lnTo>
                        <a:lnTo>
                          <a:pt x="0" y="9"/>
                        </a:lnTo>
                      </a:path>
                    </a:pathLst>
                  </a:custGeom>
                  <a:solidFill>
                    <a:srgbClr val="CEE1E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213" name="Freeform 271">
                    <a:extLst>
                      <a:ext uri="{FF2B5EF4-FFF2-40B4-BE49-F238E27FC236}">
                        <a16:creationId xmlns:a16="http://schemas.microsoft.com/office/drawing/2014/main" id="{BDD2DF89-E9D2-4B38-A024-8E048D088767}"/>
                      </a:ext>
                    </a:extLst>
                  </p:cNvPr>
                  <p:cNvSpPr>
                    <a:spLocks/>
                  </p:cNvSpPr>
                  <p:nvPr/>
                </p:nvSpPr>
                <p:spPr bwMode="auto">
                  <a:xfrm>
                    <a:off x="2707" y="2973"/>
                    <a:ext cx="22" cy="16"/>
                  </a:xfrm>
                  <a:custGeom>
                    <a:avLst/>
                    <a:gdLst>
                      <a:gd name="T0" fmla="*/ 23 w 24"/>
                      <a:gd name="T1" fmla="*/ 12 h 17"/>
                      <a:gd name="T2" fmla="*/ 14 w 24"/>
                      <a:gd name="T3" fmla="*/ 16 h 17"/>
                      <a:gd name="T4" fmla="*/ 0 w 24"/>
                      <a:gd name="T5" fmla="*/ 3 h 17"/>
                      <a:gd name="T6" fmla="*/ 13 w 24"/>
                      <a:gd name="T7" fmla="*/ 0 h 17"/>
                      <a:gd name="T8" fmla="*/ 23 w 24"/>
                      <a:gd name="T9" fmla="*/ 12 h 17"/>
                      <a:gd name="T10" fmla="*/ 0 60000 65536"/>
                      <a:gd name="T11" fmla="*/ 0 60000 65536"/>
                      <a:gd name="T12" fmla="*/ 0 60000 65536"/>
                      <a:gd name="T13" fmla="*/ 0 60000 65536"/>
                      <a:gd name="T14" fmla="*/ 0 60000 65536"/>
                      <a:gd name="T15" fmla="*/ 0 w 24"/>
                      <a:gd name="T16" fmla="*/ 0 h 17"/>
                      <a:gd name="T17" fmla="*/ 24 w 24"/>
                      <a:gd name="T18" fmla="*/ 17 h 17"/>
                    </a:gdLst>
                    <a:ahLst/>
                    <a:cxnLst>
                      <a:cxn ang="T10">
                        <a:pos x="T0" y="T1"/>
                      </a:cxn>
                      <a:cxn ang="T11">
                        <a:pos x="T2" y="T3"/>
                      </a:cxn>
                      <a:cxn ang="T12">
                        <a:pos x="T4" y="T5"/>
                      </a:cxn>
                      <a:cxn ang="T13">
                        <a:pos x="T6" y="T7"/>
                      </a:cxn>
                      <a:cxn ang="T14">
                        <a:pos x="T8" y="T9"/>
                      </a:cxn>
                    </a:cxnLst>
                    <a:rect l="T15" t="T16" r="T17" b="T18"/>
                    <a:pathLst>
                      <a:path w="24" h="17">
                        <a:moveTo>
                          <a:pt x="23" y="12"/>
                        </a:moveTo>
                        <a:lnTo>
                          <a:pt x="14" y="16"/>
                        </a:lnTo>
                        <a:lnTo>
                          <a:pt x="0" y="3"/>
                        </a:lnTo>
                        <a:lnTo>
                          <a:pt x="13" y="0"/>
                        </a:lnTo>
                        <a:lnTo>
                          <a:pt x="23" y="12"/>
                        </a:lnTo>
                      </a:path>
                    </a:pathLst>
                  </a:custGeom>
                  <a:solidFill>
                    <a:srgbClr val="F934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214" name="Freeform 272">
                    <a:extLst>
                      <a:ext uri="{FF2B5EF4-FFF2-40B4-BE49-F238E27FC236}">
                        <a16:creationId xmlns:a16="http://schemas.microsoft.com/office/drawing/2014/main" id="{67A3C325-BDFB-4CFE-8C6A-4A6F23AFEEC4}"/>
                      </a:ext>
                    </a:extLst>
                  </p:cNvPr>
                  <p:cNvSpPr>
                    <a:spLocks/>
                  </p:cNvSpPr>
                  <p:nvPr/>
                </p:nvSpPr>
                <p:spPr bwMode="auto">
                  <a:xfrm>
                    <a:off x="2719" y="2966"/>
                    <a:ext cx="15" cy="17"/>
                  </a:xfrm>
                  <a:custGeom>
                    <a:avLst/>
                    <a:gdLst>
                      <a:gd name="T0" fmla="*/ 0 w 17"/>
                      <a:gd name="T1" fmla="*/ 7 h 17"/>
                      <a:gd name="T2" fmla="*/ 3 w 17"/>
                      <a:gd name="T3" fmla="*/ 0 h 17"/>
                      <a:gd name="T4" fmla="*/ 16 w 17"/>
                      <a:gd name="T5" fmla="*/ 12 h 17"/>
                      <a:gd name="T6" fmla="*/ 11 w 17"/>
                      <a:gd name="T7" fmla="*/ 16 h 17"/>
                      <a:gd name="T8" fmla="*/ 0 w 17"/>
                      <a:gd name="T9" fmla="*/ 7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7"/>
                        </a:moveTo>
                        <a:lnTo>
                          <a:pt x="3" y="0"/>
                        </a:lnTo>
                        <a:lnTo>
                          <a:pt x="16" y="12"/>
                        </a:lnTo>
                        <a:lnTo>
                          <a:pt x="11" y="16"/>
                        </a:lnTo>
                        <a:lnTo>
                          <a:pt x="0" y="7"/>
                        </a:lnTo>
                      </a:path>
                    </a:pathLst>
                  </a:custGeom>
                  <a:solidFill>
                    <a:srgbClr val="F901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215" name="Freeform 273">
                    <a:extLst>
                      <a:ext uri="{FF2B5EF4-FFF2-40B4-BE49-F238E27FC236}">
                        <a16:creationId xmlns:a16="http://schemas.microsoft.com/office/drawing/2014/main" id="{6C96ECA9-21C6-473B-9A9B-E8CEBC232C38}"/>
                      </a:ext>
                    </a:extLst>
                  </p:cNvPr>
                  <p:cNvSpPr>
                    <a:spLocks/>
                  </p:cNvSpPr>
                  <p:nvPr/>
                </p:nvSpPr>
                <p:spPr bwMode="auto">
                  <a:xfrm>
                    <a:off x="2704" y="2961"/>
                    <a:ext cx="21" cy="18"/>
                  </a:xfrm>
                  <a:custGeom>
                    <a:avLst/>
                    <a:gdLst>
                      <a:gd name="T0" fmla="*/ 22 w 23"/>
                      <a:gd name="T1" fmla="*/ 13 h 19"/>
                      <a:gd name="T2" fmla="*/ 4 w 23"/>
                      <a:gd name="T3" fmla="*/ 18 h 19"/>
                      <a:gd name="T4" fmla="*/ 0 w 23"/>
                      <a:gd name="T5" fmla="*/ 4 h 19"/>
                      <a:gd name="T6" fmla="*/ 16 w 23"/>
                      <a:gd name="T7" fmla="*/ 0 h 19"/>
                      <a:gd name="T8" fmla="*/ 22 w 23"/>
                      <a:gd name="T9" fmla="*/ 13 h 19"/>
                      <a:gd name="T10" fmla="*/ 0 60000 65536"/>
                      <a:gd name="T11" fmla="*/ 0 60000 65536"/>
                      <a:gd name="T12" fmla="*/ 0 60000 65536"/>
                      <a:gd name="T13" fmla="*/ 0 60000 65536"/>
                      <a:gd name="T14" fmla="*/ 0 60000 65536"/>
                      <a:gd name="T15" fmla="*/ 0 w 23"/>
                      <a:gd name="T16" fmla="*/ 0 h 19"/>
                      <a:gd name="T17" fmla="*/ 23 w 23"/>
                      <a:gd name="T18" fmla="*/ 19 h 19"/>
                    </a:gdLst>
                    <a:ahLst/>
                    <a:cxnLst>
                      <a:cxn ang="T10">
                        <a:pos x="T0" y="T1"/>
                      </a:cxn>
                      <a:cxn ang="T11">
                        <a:pos x="T2" y="T3"/>
                      </a:cxn>
                      <a:cxn ang="T12">
                        <a:pos x="T4" y="T5"/>
                      </a:cxn>
                      <a:cxn ang="T13">
                        <a:pos x="T6" y="T7"/>
                      </a:cxn>
                      <a:cxn ang="T14">
                        <a:pos x="T8" y="T9"/>
                      </a:cxn>
                    </a:cxnLst>
                    <a:rect l="T15" t="T16" r="T17" b="T18"/>
                    <a:pathLst>
                      <a:path w="23" h="19">
                        <a:moveTo>
                          <a:pt x="22" y="13"/>
                        </a:moveTo>
                        <a:lnTo>
                          <a:pt x="4" y="18"/>
                        </a:lnTo>
                        <a:lnTo>
                          <a:pt x="0" y="4"/>
                        </a:lnTo>
                        <a:lnTo>
                          <a:pt x="16" y="0"/>
                        </a:lnTo>
                        <a:lnTo>
                          <a:pt x="22" y="13"/>
                        </a:lnTo>
                      </a:path>
                    </a:pathLst>
                  </a:custGeom>
                  <a:solidFill>
                    <a:srgbClr val="9DB9DA"/>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grpSp>
            <p:sp>
              <p:nvSpPr>
                <p:cNvPr id="84" name="Freeform 274">
                  <a:extLst>
                    <a:ext uri="{FF2B5EF4-FFF2-40B4-BE49-F238E27FC236}">
                      <a16:creationId xmlns:a16="http://schemas.microsoft.com/office/drawing/2014/main" id="{9189B78C-D3D6-4276-A5EB-315966F3C9E3}"/>
                    </a:ext>
                  </a:extLst>
                </p:cNvPr>
                <p:cNvSpPr>
                  <a:spLocks/>
                </p:cNvSpPr>
                <p:nvPr/>
              </p:nvSpPr>
              <p:spPr bwMode="auto">
                <a:xfrm>
                  <a:off x="2582" y="2997"/>
                  <a:ext cx="112" cy="67"/>
                </a:xfrm>
                <a:custGeom>
                  <a:avLst/>
                  <a:gdLst>
                    <a:gd name="T0" fmla="*/ 121 w 122"/>
                    <a:gd name="T1" fmla="*/ 14 h 71"/>
                    <a:gd name="T2" fmla="*/ 96 w 122"/>
                    <a:gd name="T3" fmla="*/ 0 h 71"/>
                    <a:gd name="T4" fmla="*/ 0 w 122"/>
                    <a:gd name="T5" fmla="*/ 56 h 71"/>
                    <a:gd name="T6" fmla="*/ 25 w 122"/>
                    <a:gd name="T7" fmla="*/ 70 h 71"/>
                    <a:gd name="T8" fmla="*/ 121 w 122"/>
                    <a:gd name="T9" fmla="*/ 14 h 71"/>
                    <a:gd name="T10" fmla="*/ 0 60000 65536"/>
                    <a:gd name="T11" fmla="*/ 0 60000 65536"/>
                    <a:gd name="T12" fmla="*/ 0 60000 65536"/>
                    <a:gd name="T13" fmla="*/ 0 60000 65536"/>
                    <a:gd name="T14" fmla="*/ 0 60000 65536"/>
                    <a:gd name="T15" fmla="*/ 0 w 122"/>
                    <a:gd name="T16" fmla="*/ 0 h 71"/>
                    <a:gd name="T17" fmla="*/ 122 w 122"/>
                    <a:gd name="T18" fmla="*/ 71 h 71"/>
                  </a:gdLst>
                  <a:ahLst/>
                  <a:cxnLst>
                    <a:cxn ang="T10">
                      <a:pos x="T0" y="T1"/>
                    </a:cxn>
                    <a:cxn ang="T11">
                      <a:pos x="T2" y="T3"/>
                    </a:cxn>
                    <a:cxn ang="T12">
                      <a:pos x="T4" y="T5"/>
                    </a:cxn>
                    <a:cxn ang="T13">
                      <a:pos x="T6" y="T7"/>
                    </a:cxn>
                    <a:cxn ang="T14">
                      <a:pos x="T8" y="T9"/>
                    </a:cxn>
                  </a:cxnLst>
                  <a:rect l="T15" t="T16" r="T17" b="T18"/>
                  <a:pathLst>
                    <a:path w="122" h="71">
                      <a:moveTo>
                        <a:pt x="121" y="14"/>
                      </a:moveTo>
                      <a:lnTo>
                        <a:pt x="96" y="0"/>
                      </a:lnTo>
                      <a:lnTo>
                        <a:pt x="0" y="56"/>
                      </a:lnTo>
                      <a:lnTo>
                        <a:pt x="25" y="70"/>
                      </a:lnTo>
                      <a:lnTo>
                        <a:pt x="121" y="14"/>
                      </a:lnTo>
                    </a:path>
                  </a:pathLst>
                </a:custGeom>
                <a:solidFill>
                  <a:srgbClr val="CCCCCC"/>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85" name="Freeform 275">
                  <a:extLst>
                    <a:ext uri="{FF2B5EF4-FFF2-40B4-BE49-F238E27FC236}">
                      <a16:creationId xmlns:a16="http://schemas.microsoft.com/office/drawing/2014/main" id="{9873B5FE-AA13-4114-A53F-0BA661CC315C}"/>
                    </a:ext>
                  </a:extLst>
                </p:cNvPr>
                <p:cNvSpPr>
                  <a:spLocks/>
                </p:cNvSpPr>
                <p:nvPr/>
              </p:nvSpPr>
              <p:spPr bwMode="auto">
                <a:xfrm>
                  <a:off x="2504" y="2950"/>
                  <a:ext cx="111" cy="68"/>
                </a:xfrm>
                <a:custGeom>
                  <a:avLst/>
                  <a:gdLst>
                    <a:gd name="T0" fmla="*/ 120 w 121"/>
                    <a:gd name="T1" fmla="*/ 14 h 71"/>
                    <a:gd name="T2" fmla="*/ 95 w 121"/>
                    <a:gd name="T3" fmla="*/ 0 h 71"/>
                    <a:gd name="T4" fmla="*/ 0 w 121"/>
                    <a:gd name="T5" fmla="*/ 55 h 71"/>
                    <a:gd name="T6" fmla="*/ 24 w 121"/>
                    <a:gd name="T7" fmla="*/ 70 h 71"/>
                    <a:gd name="T8" fmla="*/ 120 w 121"/>
                    <a:gd name="T9" fmla="*/ 14 h 71"/>
                    <a:gd name="T10" fmla="*/ 0 60000 65536"/>
                    <a:gd name="T11" fmla="*/ 0 60000 65536"/>
                    <a:gd name="T12" fmla="*/ 0 60000 65536"/>
                    <a:gd name="T13" fmla="*/ 0 60000 65536"/>
                    <a:gd name="T14" fmla="*/ 0 60000 65536"/>
                    <a:gd name="T15" fmla="*/ 0 w 121"/>
                    <a:gd name="T16" fmla="*/ 0 h 71"/>
                    <a:gd name="T17" fmla="*/ 121 w 121"/>
                    <a:gd name="T18" fmla="*/ 71 h 71"/>
                  </a:gdLst>
                  <a:ahLst/>
                  <a:cxnLst>
                    <a:cxn ang="T10">
                      <a:pos x="T0" y="T1"/>
                    </a:cxn>
                    <a:cxn ang="T11">
                      <a:pos x="T2" y="T3"/>
                    </a:cxn>
                    <a:cxn ang="T12">
                      <a:pos x="T4" y="T5"/>
                    </a:cxn>
                    <a:cxn ang="T13">
                      <a:pos x="T6" y="T7"/>
                    </a:cxn>
                    <a:cxn ang="T14">
                      <a:pos x="T8" y="T9"/>
                    </a:cxn>
                  </a:cxnLst>
                  <a:rect l="T15" t="T16" r="T17" b="T18"/>
                  <a:pathLst>
                    <a:path w="121" h="71">
                      <a:moveTo>
                        <a:pt x="120" y="14"/>
                      </a:moveTo>
                      <a:lnTo>
                        <a:pt x="95" y="0"/>
                      </a:lnTo>
                      <a:lnTo>
                        <a:pt x="0" y="55"/>
                      </a:lnTo>
                      <a:lnTo>
                        <a:pt x="24" y="70"/>
                      </a:lnTo>
                      <a:lnTo>
                        <a:pt x="120" y="14"/>
                      </a:lnTo>
                    </a:path>
                  </a:pathLst>
                </a:custGeom>
                <a:solidFill>
                  <a:srgbClr val="CCCCCC"/>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86" name="Freeform 276">
                  <a:extLst>
                    <a:ext uri="{FF2B5EF4-FFF2-40B4-BE49-F238E27FC236}">
                      <a16:creationId xmlns:a16="http://schemas.microsoft.com/office/drawing/2014/main" id="{1404381C-F989-44C0-9A09-3B7C328086FF}"/>
                    </a:ext>
                  </a:extLst>
                </p:cNvPr>
                <p:cNvSpPr>
                  <a:spLocks/>
                </p:cNvSpPr>
                <p:nvPr/>
              </p:nvSpPr>
              <p:spPr bwMode="auto">
                <a:xfrm>
                  <a:off x="2235" y="2975"/>
                  <a:ext cx="84" cy="166"/>
                </a:xfrm>
                <a:custGeom>
                  <a:avLst/>
                  <a:gdLst>
                    <a:gd name="T0" fmla="*/ 91 w 92"/>
                    <a:gd name="T1" fmla="*/ 52 h 175"/>
                    <a:gd name="T2" fmla="*/ 0 w 92"/>
                    <a:gd name="T3" fmla="*/ 0 h 175"/>
                    <a:gd name="T4" fmla="*/ 0 w 92"/>
                    <a:gd name="T5" fmla="*/ 121 h 175"/>
                    <a:gd name="T6" fmla="*/ 91 w 92"/>
                    <a:gd name="T7" fmla="*/ 174 h 175"/>
                    <a:gd name="T8" fmla="*/ 91 w 92"/>
                    <a:gd name="T9" fmla="*/ 52 h 175"/>
                    <a:gd name="T10" fmla="*/ 0 60000 65536"/>
                    <a:gd name="T11" fmla="*/ 0 60000 65536"/>
                    <a:gd name="T12" fmla="*/ 0 60000 65536"/>
                    <a:gd name="T13" fmla="*/ 0 60000 65536"/>
                    <a:gd name="T14" fmla="*/ 0 60000 65536"/>
                    <a:gd name="T15" fmla="*/ 0 w 92"/>
                    <a:gd name="T16" fmla="*/ 0 h 175"/>
                    <a:gd name="T17" fmla="*/ 92 w 92"/>
                    <a:gd name="T18" fmla="*/ 175 h 175"/>
                  </a:gdLst>
                  <a:ahLst/>
                  <a:cxnLst>
                    <a:cxn ang="T10">
                      <a:pos x="T0" y="T1"/>
                    </a:cxn>
                    <a:cxn ang="T11">
                      <a:pos x="T2" y="T3"/>
                    </a:cxn>
                    <a:cxn ang="T12">
                      <a:pos x="T4" y="T5"/>
                    </a:cxn>
                    <a:cxn ang="T13">
                      <a:pos x="T6" y="T7"/>
                    </a:cxn>
                    <a:cxn ang="T14">
                      <a:pos x="T8" y="T9"/>
                    </a:cxn>
                  </a:cxnLst>
                  <a:rect l="T15" t="T16" r="T17" b="T18"/>
                  <a:pathLst>
                    <a:path w="92" h="175">
                      <a:moveTo>
                        <a:pt x="91" y="52"/>
                      </a:moveTo>
                      <a:lnTo>
                        <a:pt x="0" y="0"/>
                      </a:lnTo>
                      <a:lnTo>
                        <a:pt x="0" y="121"/>
                      </a:lnTo>
                      <a:lnTo>
                        <a:pt x="91" y="174"/>
                      </a:lnTo>
                      <a:lnTo>
                        <a:pt x="91" y="52"/>
                      </a:lnTo>
                    </a:path>
                  </a:pathLst>
                </a:custGeom>
                <a:solidFill>
                  <a:srgbClr val="A19ACB"/>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87" name="Freeform 277">
                  <a:extLst>
                    <a:ext uri="{FF2B5EF4-FFF2-40B4-BE49-F238E27FC236}">
                      <a16:creationId xmlns:a16="http://schemas.microsoft.com/office/drawing/2014/main" id="{E1F62DAF-A2E2-4B01-8BB0-1C81618FA295}"/>
                    </a:ext>
                  </a:extLst>
                </p:cNvPr>
                <p:cNvSpPr>
                  <a:spLocks/>
                </p:cNvSpPr>
                <p:nvPr/>
              </p:nvSpPr>
              <p:spPr bwMode="auto">
                <a:xfrm>
                  <a:off x="2235" y="2859"/>
                  <a:ext cx="278" cy="167"/>
                </a:xfrm>
                <a:custGeom>
                  <a:avLst/>
                  <a:gdLst>
                    <a:gd name="T0" fmla="*/ 303 w 304"/>
                    <a:gd name="T1" fmla="*/ 53 h 176"/>
                    <a:gd name="T2" fmla="*/ 210 w 304"/>
                    <a:gd name="T3" fmla="*/ 0 h 176"/>
                    <a:gd name="T4" fmla="*/ 0 w 304"/>
                    <a:gd name="T5" fmla="*/ 121 h 176"/>
                    <a:gd name="T6" fmla="*/ 91 w 304"/>
                    <a:gd name="T7" fmla="*/ 175 h 176"/>
                    <a:gd name="T8" fmla="*/ 303 w 304"/>
                    <a:gd name="T9" fmla="*/ 53 h 176"/>
                    <a:gd name="T10" fmla="*/ 0 60000 65536"/>
                    <a:gd name="T11" fmla="*/ 0 60000 65536"/>
                    <a:gd name="T12" fmla="*/ 0 60000 65536"/>
                    <a:gd name="T13" fmla="*/ 0 60000 65536"/>
                    <a:gd name="T14" fmla="*/ 0 60000 65536"/>
                    <a:gd name="T15" fmla="*/ 0 w 304"/>
                    <a:gd name="T16" fmla="*/ 0 h 176"/>
                    <a:gd name="T17" fmla="*/ 304 w 304"/>
                    <a:gd name="T18" fmla="*/ 176 h 176"/>
                  </a:gdLst>
                  <a:ahLst/>
                  <a:cxnLst>
                    <a:cxn ang="T10">
                      <a:pos x="T0" y="T1"/>
                    </a:cxn>
                    <a:cxn ang="T11">
                      <a:pos x="T2" y="T3"/>
                    </a:cxn>
                    <a:cxn ang="T12">
                      <a:pos x="T4" y="T5"/>
                    </a:cxn>
                    <a:cxn ang="T13">
                      <a:pos x="T6" y="T7"/>
                    </a:cxn>
                    <a:cxn ang="T14">
                      <a:pos x="T8" y="T9"/>
                    </a:cxn>
                  </a:cxnLst>
                  <a:rect l="T15" t="T16" r="T17" b="T18"/>
                  <a:pathLst>
                    <a:path w="304" h="176">
                      <a:moveTo>
                        <a:pt x="303" y="53"/>
                      </a:moveTo>
                      <a:lnTo>
                        <a:pt x="210" y="0"/>
                      </a:lnTo>
                      <a:lnTo>
                        <a:pt x="0" y="121"/>
                      </a:lnTo>
                      <a:lnTo>
                        <a:pt x="91" y="175"/>
                      </a:lnTo>
                      <a:lnTo>
                        <a:pt x="303" y="53"/>
                      </a:lnTo>
                    </a:path>
                  </a:pathLst>
                </a:custGeom>
                <a:solidFill>
                  <a:srgbClr val="D0CDE5"/>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88" name="Freeform 278">
                  <a:extLst>
                    <a:ext uri="{FF2B5EF4-FFF2-40B4-BE49-F238E27FC236}">
                      <a16:creationId xmlns:a16="http://schemas.microsoft.com/office/drawing/2014/main" id="{572F408F-B202-495B-9C4F-4FDAB015D311}"/>
                    </a:ext>
                  </a:extLst>
                </p:cNvPr>
                <p:cNvSpPr>
                  <a:spLocks/>
                </p:cNvSpPr>
                <p:nvPr/>
              </p:nvSpPr>
              <p:spPr bwMode="auto">
                <a:xfrm>
                  <a:off x="2318" y="2909"/>
                  <a:ext cx="195" cy="232"/>
                </a:xfrm>
                <a:custGeom>
                  <a:avLst/>
                  <a:gdLst>
                    <a:gd name="T0" fmla="*/ 212 w 213"/>
                    <a:gd name="T1" fmla="*/ 0 h 244"/>
                    <a:gd name="T2" fmla="*/ 0 w 213"/>
                    <a:gd name="T3" fmla="*/ 121 h 244"/>
                    <a:gd name="T4" fmla="*/ 0 w 213"/>
                    <a:gd name="T5" fmla="*/ 243 h 244"/>
                    <a:gd name="T6" fmla="*/ 212 w 213"/>
                    <a:gd name="T7" fmla="*/ 121 h 244"/>
                    <a:gd name="T8" fmla="*/ 212 w 213"/>
                    <a:gd name="T9" fmla="*/ 0 h 244"/>
                    <a:gd name="T10" fmla="*/ 0 60000 65536"/>
                    <a:gd name="T11" fmla="*/ 0 60000 65536"/>
                    <a:gd name="T12" fmla="*/ 0 60000 65536"/>
                    <a:gd name="T13" fmla="*/ 0 60000 65536"/>
                    <a:gd name="T14" fmla="*/ 0 60000 65536"/>
                    <a:gd name="T15" fmla="*/ 0 w 213"/>
                    <a:gd name="T16" fmla="*/ 0 h 244"/>
                    <a:gd name="T17" fmla="*/ 213 w 213"/>
                    <a:gd name="T18" fmla="*/ 244 h 244"/>
                  </a:gdLst>
                  <a:ahLst/>
                  <a:cxnLst>
                    <a:cxn ang="T10">
                      <a:pos x="T0" y="T1"/>
                    </a:cxn>
                    <a:cxn ang="T11">
                      <a:pos x="T2" y="T3"/>
                    </a:cxn>
                    <a:cxn ang="T12">
                      <a:pos x="T4" y="T5"/>
                    </a:cxn>
                    <a:cxn ang="T13">
                      <a:pos x="T6" y="T7"/>
                    </a:cxn>
                    <a:cxn ang="T14">
                      <a:pos x="T8" y="T9"/>
                    </a:cxn>
                  </a:cxnLst>
                  <a:rect l="T15" t="T16" r="T17" b="T18"/>
                  <a:pathLst>
                    <a:path w="213" h="244">
                      <a:moveTo>
                        <a:pt x="212" y="0"/>
                      </a:moveTo>
                      <a:lnTo>
                        <a:pt x="0" y="121"/>
                      </a:lnTo>
                      <a:lnTo>
                        <a:pt x="0" y="243"/>
                      </a:lnTo>
                      <a:lnTo>
                        <a:pt x="212" y="121"/>
                      </a:lnTo>
                      <a:lnTo>
                        <a:pt x="212" y="0"/>
                      </a:lnTo>
                    </a:path>
                  </a:pathLst>
                </a:custGeom>
                <a:solidFill>
                  <a:srgbClr val="3E347E"/>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89" name="Freeform 279">
                  <a:extLst>
                    <a:ext uri="{FF2B5EF4-FFF2-40B4-BE49-F238E27FC236}">
                      <a16:creationId xmlns:a16="http://schemas.microsoft.com/office/drawing/2014/main" id="{5DC1EF4D-0585-4C11-B339-FA7EFFBE79E3}"/>
                    </a:ext>
                  </a:extLst>
                </p:cNvPr>
                <p:cNvSpPr>
                  <a:spLocks/>
                </p:cNvSpPr>
                <p:nvPr/>
              </p:nvSpPr>
              <p:spPr bwMode="auto">
                <a:xfrm>
                  <a:off x="2339" y="3044"/>
                  <a:ext cx="170" cy="186"/>
                </a:xfrm>
                <a:custGeom>
                  <a:avLst/>
                  <a:gdLst>
                    <a:gd name="T0" fmla="*/ 184 w 185"/>
                    <a:gd name="T1" fmla="*/ 106 h 195"/>
                    <a:gd name="T2" fmla="*/ 0 w 185"/>
                    <a:gd name="T3" fmla="*/ 0 h 195"/>
                    <a:gd name="T4" fmla="*/ 0 w 185"/>
                    <a:gd name="T5" fmla="*/ 88 h 195"/>
                    <a:gd name="T6" fmla="*/ 184 w 185"/>
                    <a:gd name="T7" fmla="*/ 194 h 195"/>
                    <a:gd name="T8" fmla="*/ 184 w 185"/>
                    <a:gd name="T9" fmla="*/ 106 h 195"/>
                    <a:gd name="T10" fmla="*/ 0 60000 65536"/>
                    <a:gd name="T11" fmla="*/ 0 60000 65536"/>
                    <a:gd name="T12" fmla="*/ 0 60000 65536"/>
                    <a:gd name="T13" fmla="*/ 0 60000 65536"/>
                    <a:gd name="T14" fmla="*/ 0 60000 65536"/>
                    <a:gd name="T15" fmla="*/ 0 w 185"/>
                    <a:gd name="T16" fmla="*/ 0 h 195"/>
                    <a:gd name="T17" fmla="*/ 185 w 185"/>
                    <a:gd name="T18" fmla="*/ 195 h 195"/>
                  </a:gdLst>
                  <a:ahLst/>
                  <a:cxnLst>
                    <a:cxn ang="T10">
                      <a:pos x="T0" y="T1"/>
                    </a:cxn>
                    <a:cxn ang="T11">
                      <a:pos x="T2" y="T3"/>
                    </a:cxn>
                    <a:cxn ang="T12">
                      <a:pos x="T4" y="T5"/>
                    </a:cxn>
                    <a:cxn ang="T13">
                      <a:pos x="T6" y="T7"/>
                    </a:cxn>
                    <a:cxn ang="T14">
                      <a:pos x="T8" y="T9"/>
                    </a:cxn>
                  </a:cxnLst>
                  <a:rect l="T15" t="T16" r="T17" b="T18"/>
                  <a:pathLst>
                    <a:path w="185" h="195">
                      <a:moveTo>
                        <a:pt x="184" y="106"/>
                      </a:moveTo>
                      <a:lnTo>
                        <a:pt x="0" y="0"/>
                      </a:lnTo>
                      <a:lnTo>
                        <a:pt x="0" y="88"/>
                      </a:lnTo>
                      <a:lnTo>
                        <a:pt x="184" y="194"/>
                      </a:lnTo>
                      <a:lnTo>
                        <a:pt x="184" y="106"/>
                      </a:lnTo>
                    </a:path>
                  </a:pathLst>
                </a:custGeom>
                <a:solidFill>
                  <a:srgbClr val="A19ACB"/>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90" name="Freeform 280">
                  <a:extLst>
                    <a:ext uri="{FF2B5EF4-FFF2-40B4-BE49-F238E27FC236}">
                      <a16:creationId xmlns:a16="http://schemas.microsoft.com/office/drawing/2014/main" id="{835B247D-0270-4EB2-905E-E26B9E496E76}"/>
                    </a:ext>
                  </a:extLst>
                </p:cNvPr>
                <p:cNvSpPr>
                  <a:spLocks/>
                </p:cNvSpPr>
                <p:nvPr/>
              </p:nvSpPr>
              <p:spPr bwMode="auto">
                <a:xfrm>
                  <a:off x="2339" y="2948"/>
                  <a:ext cx="330" cy="199"/>
                </a:xfrm>
                <a:custGeom>
                  <a:avLst/>
                  <a:gdLst>
                    <a:gd name="T0" fmla="*/ 359 w 360"/>
                    <a:gd name="T1" fmla="*/ 107 h 209"/>
                    <a:gd name="T2" fmla="*/ 174 w 360"/>
                    <a:gd name="T3" fmla="*/ 0 h 209"/>
                    <a:gd name="T4" fmla="*/ 0 w 360"/>
                    <a:gd name="T5" fmla="*/ 100 h 209"/>
                    <a:gd name="T6" fmla="*/ 184 w 360"/>
                    <a:gd name="T7" fmla="*/ 208 h 209"/>
                    <a:gd name="T8" fmla="*/ 359 w 360"/>
                    <a:gd name="T9" fmla="*/ 107 h 209"/>
                    <a:gd name="T10" fmla="*/ 0 60000 65536"/>
                    <a:gd name="T11" fmla="*/ 0 60000 65536"/>
                    <a:gd name="T12" fmla="*/ 0 60000 65536"/>
                    <a:gd name="T13" fmla="*/ 0 60000 65536"/>
                    <a:gd name="T14" fmla="*/ 0 60000 65536"/>
                    <a:gd name="T15" fmla="*/ 0 w 360"/>
                    <a:gd name="T16" fmla="*/ 0 h 209"/>
                    <a:gd name="T17" fmla="*/ 360 w 360"/>
                    <a:gd name="T18" fmla="*/ 209 h 209"/>
                  </a:gdLst>
                  <a:ahLst/>
                  <a:cxnLst>
                    <a:cxn ang="T10">
                      <a:pos x="T0" y="T1"/>
                    </a:cxn>
                    <a:cxn ang="T11">
                      <a:pos x="T2" y="T3"/>
                    </a:cxn>
                    <a:cxn ang="T12">
                      <a:pos x="T4" y="T5"/>
                    </a:cxn>
                    <a:cxn ang="T13">
                      <a:pos x="T6" y="T7"/>
                    </a:cxn>
                    <a:cxn ang="T14">
                      <a:pos x="T8" y="T9"/>
                    </a:cxn>
                  </a:cxnLst>
                  <a:rect l="T15" t="T16" r="T17" b="T18"/>
                  <a:pathLst>
                    <a:path w="360" h="209">
                      <a:moveTo>
                        <a:pt x="359" y="107"/>
                      </a:moveTo>
                      <a:lnTo>
                        <a:pt x="174" y="0"/>
                      </a:lnTo>
                      <a:lnTo>
                        <a:pt x="0" y="100"/>
                      </a:lnTo>
                      <a:lnTo>
                        <a:pt x="184" y="208"/>
                      </a:lnTo>
                      <a:lnTo>
                        <a:pt x="359" y="107"/>
                      </a:lnTo>
                    </a:path>
                  </a:pathLst>
                </a:custGeom>
                <a:solidFill>
                  <a:srgbClr val="D0CDE5"/>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91" name="Freeform 281">
                  <a:extLst>
                    <a:ext uri="{FF2B5EF4-FFF2-40B4-BE49-F238E27FC236}">
                      <a16:creationId xmlns:a16="http://schemas.microsoft.com/office/drawing/2014/main" id="{617D08CD-7E95-446A-9747-F654B0311DA9}"/>
                    </a:ext>
                  </a:extLst>
                </p:cNvPr>
                <p:cNvSpPr>
                  <a:spLocks/>
                </p:cNvSpPr>
                <p:nvPr/>
              </p:nvSpPr>
              <p:spPr bwMode="auto">
                <a:xfrm>
                  <a:off x="2508" y="3050"/>
                  <a:ext cx="161" cy="180"/>
                </a:xfrm>
                <a:custGeom>
                  <a:avLst/>
                  <a:gdLst>
                    <a:gd name="T0" fmla="*/ 175 w 176"/>
                    <a:gd name="T1" fmla="*/ 0 h 189"/>
                    <a:gd name="T2" fmla="*/ 0 w 176"/>
                    <a:gd name="T3" fmla="*/ 100 h 189"/>
                    <a:gd name="T4" fmla="*/ 0 w 176"/>
                    <a:gd name="T5" fmla="*/ 188 h 189"/>
                    <a:gd name="T6" fmla="*/ 175 w 176"/>
                    <a:gd name="T7" fmla="*/ 87 h 189"/>
                    <a:gd name="T8" fmla="*/ 175 w 176"/>
                    <a:gd name="T9" fmla="*/ 0 h 189"/>
                    <a:gd name="T10" fmla="*/ 0 60000 65536"/>
                    <a:gd name="T11" fmla="*/ 0 60000 65536"/>
                    <a:gd name="T12" fmla="*/ 0 60000 65536"/>
                    <a:gd name="T13" fmla="*/ 0 60000 65536"/>
                    <a:gd name="T14" fmla="*/ 0 60000 65536"/>
                    <a:gd name="T15" fmla="*/ 0 w 176"/>
                    <a:gd name="T16" fmla="*/ 0 h 189"/>
                    <a:gd name="T17" fmla="*/ 176 w 176"/>
                    <a:gd name="T18" fmla="*/ 189 h 189"/>
                  </a:gdLst>
                  <a:ahLst/>
                  <a:cxnLst>
                    <a:cxn ang="T10">
                      <a:pos x="T0" y="T1"/>
                    </a:cxn>
                    <a:cxn ang="T11">
                      <a:pos x="T2" y="T3"/>
                    </a:cxn>
                    <a:cxn ang="T12">
                      <a:pos x="T4" y="T5"/>
                    </a:cxn>
                    <a:cxn ang="T13">
                      <a:pos x="T6" y="T7"/>
                    </a:cxn>
                    <a:cxn ang="T14">
                      <a:pos x="T8" y="T9"/>
                    </a:cxn>
                  </a:cxnLst>
                  <a:rect l="T15" t="T16" r="T17" b="T18"/>
                  <a:pathLst>
                    <a:path w="176" h="189">
                      <a:moveTo>
                        <a:pt x="175" y="0"/>
                      </a:moveTo>
                      <a:lnTo>
                        <a:pt x="0" y="100"/>
                      </a:lnTo>
                      <a:lnTo>
                        <a:pt x="0" y="188"/>
                      </a:lnTo>
                      <a:lnTo>
                        <a:pt x="175" y="87"/>
                      </a:lnTo>
                      <a:lnTo>
                        <a:pt x="175" y="0"/>
                      </a:lnTo>
                    </a:path>
                  </a:pathLst>
                </a:custGeom>
                <a:solidFill>
                  <a:srgbClr val="3E347E"/>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92" name="Freeform 282">
                  <a:extLst>
                    <a:ext uri="{FF2B5EF4-FFF2-40B4-BE49-F238E27FC236}">
                      <a16:creationId xmlns:a16="http://schemas.microsoft.com/office/drawing/2014/main" id="{76037DA9-15FF-4633-97E2-AF32A78996E2}"/>
                    </a:ext>
                  </a:extLst>
                </p:cNvPr>
                <p:cNvSpPr>
                  <a:spLocks/>
                </p:cNvSpPr>
                <p:nvPr/>
              </p:nvSpPr>
              <p:spPr bwMode="auto">
                <a:xfrm>
                  <a:off x="2350" y="3088"/>
                  <a:ext cx="30" cy="59"/>
                </a:xfrm>
                <a:custGeom>
                  <a:avLst/>
                  <a:gdLst>
                    <a:gd name="T0" fmla="*/ 31 w 32"/>
                    <a:gd name="T1" fmla="*/ 61 h 62"/>
                    <a:gd name="T2" fmla="*/ 31 w 32"/>
                    <a:gd name="T3" fmla="*/ 18 h 62"/>
                    <a:gd name="T4" fmla="*/ 0 w 32"/>
                    <a:gd name="T5" fmla="*/ 0 h 62"/>
                    <a:gd name="T6" fmla="*/ 0 w 32"/>
                    <a:gd name="T7" fmla="*/ 42 h 62"/>
                    <a:gd name="T8" fmla="*/ 31 w 32"/>
                    <a:gd name="T9" fmla="*/ 61 h 62"/>
                    <a:gd name="T10" fmla="*/ 0 60000 65536"/>
                    <a:gd name="T11" fmla="*/ 0 60000 65536"/>
                    <a:gd name="T12" fmla="*/ 0 60000 65536"/>
                    <a:gd name="T13" fmla="*/ 0 60000 65536"/>
                    <a:gd name="T14" fmla="*/ 0 60000 65536"/>
                    <a:gd name="T15" fmla="*/ 0 w 32"/>
                    <a:gd name="T16" fmla="*/ 0 h 62"/>
                    <a:gd name="T17" fmla="*/ 32 w 32"/>
                    <a:gd name="T18" fmla="*/ 62 h 62"/>
                  </a:gdLst>
                  <a:ahLst/>
                  <a:cxnLst>
                    <a:cxn ang="T10">
                      <a:pos x="T0" y="T1"/>
                    </a:cxn>
                    <a:cxn ang="T11">
                      <a:pos x="T2" y="T3"/>
                    </a:cxn>
                    <a:cxn ang="T12">
                      <a:pos x="T4" y="T5"/>
                    </a:cxn>
                    <a:cxn ang="T13">
                      <a:pos x="T6" y="T7"/>
                    </a:cxn>
                    <a:cxn ang="T14">
                      <a:pos x="T8" y="T9"/>
                    </a:cxn>
                  </a:cxnLst>
                  <a:rect l="T15" t="T16" r="T17" b="T18"/>
                  <a:pathLst>
                    <a:path w="32" h="62">
                      <a:moveTo>
                        <a:pt x="31" y="61"/>
                      </a:moveTo>
                      <a:lnTo>
                        <a:pt x="31" y="18"/>
                      </a:lnTo>
                      <a:lnTo>
                        <a:pt x="0" y="0"/>
                      </a:lnTo>
                      <a:lnTo>
                        <a:pt x="0" y="42"/>
                      </a:lnTo>
                      <a:lnTo>
                        <a:pt x="31" y="61"/>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93" name="Freeform 283">
                  <a:extLst>
                    <a:ext uri="{FF2B5EF4-FFF2-40B4-BE49-F238E27FC236}">
                      <a16:creationId xmlns:a16="http://schemas.microsoft.com/office/drawing/2014/main" id="{BFA62EF1-E832-44D9-B698-204E82894BB2}"/>
                    </a:ext>
                  </a:extLst>
                </p:cNvPr>
                <p:cNvSpPr>
                  <a:spLocks/>
                </p:cNvSpPr>
                <p:nvPr/>
              </p:nvSpPr>
              <p:spPr bwMode="auto">
                <a:xfrm>
                  <a:off x="2350" y="3126"/>
                  <a:ext cx="30" cy="21"/>
                </a:xfrm>
                <a:custGeom>
                  <a:avLst/>
                  <a:gdLst>
                    <a:gd name="T0" fmla="*/ 31 w 32"/>
                    <a:gd name="T1" fmla="*/ 14 h 22"/>
                    <a:gd name="T2" fmla="*/ 5 w 32"/>
                    <a:gd name="T3" fmla="*/ 0 h 22"/>
                    <a:gd name="T4" fmla="*/ 0 w 32"/>
                    <a:gd name="T5" fmla="*/ 3 h 22"/>
                    <a:gd name="T6" fmla="*/ 31 w 32"/>
                    <a:gd name="T7" fmla="*/ 21 h 22"/>
                    <a:gd name="T8" fmla="*/ 31 w 32"/>
                    <a:gd name="T9" fmla="*/ 14 h 22"/>
                    <a:gd name="T10" fmla="*/ 0 60000 65536"/>
                    <a:gd name="T11" fmla="*/ 0 60000 65536"/>
                    <a:gd name="T12" fmla="*/ 0 60000 65536"/>
                    <a:gd name="T13" fmla="*/ 0 60000 65536"/>
                    <a:gd name="T14" fmla="*/ 0 60000 65536"/>
                    <a:gd name="T15" fmla="*/ 0 w 32"/>
                    <a:gd name="T16" fmla="*/ 0 h 22"/>
                    <a:gd name="T17" fmla="*/ 32 w 32"/>
                    <a:gd name="T18" fmla="*/ 22 h 22"/>
                  </a:gdLst>
                  <a:ahLst/>
                  <a:cxnLst>
                    <a:cxn ang="T10">
                      <a:pos x="T0" y="T1"/>
                    </a:cxn>
                    <a:cxn ang="T11">
                      <a:pos x="T2" y="T3"/>
                    </a:cxn>
                    <a:cxn ang="T12">
                      <a:pos x="T4" y="T5"/>
                    </a:cxn>
                    <a:cxn ang="T13">
                      <a:pos x="T6" y="T7"/>
                    </a:cxn>
                    <a:cxn ang="T14">
                      <a:pos x="T8" y="T9"/>
                    </a:cxn>
                  </a:cxnLst>
                  <a:rect l="T15" t="T16" r="T17" b="T18"/>
                  <a:pathLst>
                    <a:path w="32" h="22">
                      <a:moveTo>
                        <a:pt x="31" y="14"/>
                      </a:moveTo>
                      <a:lnTo>
                        <a:pt x="5" y="0"/>
                      </a:lnTo>
                      <a:lnTo>
                        <a:pt x="0" y="3"/>
                      </a:lnTo>
                      <a:lnTo>
                        <a:pt x="31" y="21"/>
                      </a:lnTo>
                      <a:lnTo>
                        <a:pt x="31" y="14"/>
                      </a:lnTo>
                    </a:path>
                  </a:pathLst>
                </a:custGeom>
                <a:solidFill>
                  <a:srgbClr val="D0CDE5"/>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94" name="Freeform 284">
                  <a:extLst>
                    <a:ext uri="{FF2B5EF4-FFF2-40B4-BE49-F238E27FC236}">
                      <a16:creationId xmlns:a16="http://schemas.microsoft.com/office/drawing/2014/main" id="{86DF5611-9F9E-44D3-97C5-01A96E6AA4EF}"/>
                    </a:ext>
                  </a:extLst>
                </p:cNvPr>
                <p:cNvSpPr>
                  <a:spLocks/>
                </p:cNvSpPr>
                <p:nvPr/>
              </p:nvSpPr>
              <p:spPr bwMode="auto">
                <a:xfrm>
                  <a:off x="2387" y="3111"/>
                  <a:ext cx="29" cy="58"/>
                </a:xfrm>
                <a:custGeom>
                  <a:avLst/>
                  <a:gdLst>
                    <a:gd name="T0" fmla="*/ 31 w 32"/>
                    <a:gd name="T1" fmla="*/ 60 h 61"/>
                    <a:gd name="T2" fmla="*/ 31 w 32"/>
                    <a:gd name="T3" fmla="*/ 17 h 61"/>
                    <a:gd name="T4" fmla="*/ 0 w 32"/>
                    <a:gd name="T5" fmla="*/ 0 h 61"/>
                    <a:gd name="T6" fmla="*/ 0 w 32"/>
                    <a:gd name="T7" fmla="*/ 42 h 61"/>
                    <a:gd name="T8" fmla="*/ 31 w 32"/>
                    <a:gd name="T9" fmla="*/ 60 h 61"/>
                    <a:gd name="T10" fmla="*/ 0 60000 65536"/>
                    <a:gd name="T11" fmla="*/ 0 60000 65536"/>
                    <a:gd name="T12" fmla="*/ 0 60000 65536"/>
                    <a:gd name="T13" fmla="*/ 0 60000 65536"/>
                    <a:gd name="T14" fmla="*/ 0 60000 65536"/>
                    <a:gd name="T15" fmla="*/ 0 w 32"/>
                    <a:gd name="T16" fmla="*/ 0 h 61"/>
                    <a:gd name="T17" fmla="*/ 32 w 32"/>
                    <a:gd name="T18" fmla="*/ 61 h 61"/>
                  </a:gdLst>
                  <a:ahLst/>
                  <a:cxnLst>
                    <a:cxn ang="T10">
                      <a:pos x="T0" y="T1"/>
                    </a:cxn>
                    <a:cxn ang="T11">
                      <a:pos x="T2" y="T3"/>
                    </a:cxn>
                    <a:cxn ang="T12">
                      <a:pos x="T4" y="T5"/>
                    </a:cxn>
                    <a:cxn ang="T13">
                      <a:pos x="T6" y="T7"/>
                    </a:cxn>
                    <a:cxn ang="T14">
                      <a:pos x="T8" y="T9"/>
                    </a:cxn>
                  </a:cxnLst>
                  <a:rect l="T15" t="T16" r="T17" b="T18"/>
                  <a:pathLst>
                    <a:path w="32" h="61">
                      <a:moveTo>
                        <a:pt x="31" y="60"/>
                      </a:moveTo>
                      <a:lnTo>
                        <a:pt x="31" y="17"/>
                      </a:lnTo>
                      <a:lnTo>
                        <a:pt x="0" y="0"/>
                      </a:lnTo>
                      <a:lnTo>
                        <a:pt x="0" y="42"/>
                      </a:lnTo>
                      <a:lnTo>
                        <a:pt x="31" y="6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95" name="Freeform 285">
                  <a:extLst>
                    <a:ext uri="{FF2B5EF4-FFF2-40B4-BE49-F238E27FC236}">
                      <a16:creationId xmlns:a16="http://schemas.microsoft.com/office/drawing/2014/main" id="{03DC552C-BB72-47EF-B13E-B0D08C9C7616}"/>
                    </a:ext>
                  </a:extLst>
                </p:cNvPr>
                <p:cNvSpPr>
                  <a:spLocks/>
                </p:cNvSpPr>
                <p:nvPr/>
              </p:nvSpPr>
              <p:spPr bwMode="auto">
                <a:xfrm>
                  <a:off x="2423" y="3132"/>
                  <a:ext cx="29" cy="59"/>
                </a:xfrm>
                <a:custGeom>
                  <a:avLst/>
                  <a:gdLst>
                    <a:gd name="T0" fmla="*/ 31 w 32"/>
                    <a:gd name="T1" fmla="*/ 61 h 62"/>
                    <a:gd name="T2" fmla="*/ 31 w 32"/>
                    <a:gd name="T3" fmla="*/ 18 h 62"/>
                    <a:gd name="T4" fmla="*/ 0 w 32"/>
                    <a:gd name="T5" fmla="*/ 0 h 62"/>
                    <a:gd name="T6" fmla="*/ 0 w 32"/>
                    <a:gd name="T7" fmla="*/ 42 h 62"/>
                    <a:gd name="T8" fmla="*/ 31 w 32"/>
                    <a:gd name="T9" fmla="*/ 61 h 62"/>
                    <a:gd name="T10" fmla="*/ 0 60000 65536"/>
                    <a:gd name="T11" fmla="*/ 0 60000 65536"/>
                    <a:gd name="T12" fmla="*/ 0 60000 65536"/>
                    <a:gd name="T13" fmla="*/ 0 60000 65536"/>
                    <a:gd name="T14" fmla="*/ 0 60000 65536"/>
                    <a:gd name="T15" fmla="*/ 0 w 32"/>
                    <a:gd name="T16" fmla="*/ 0 h 62"/>
                    <a:gd name="T17" fmla="*/ 32 w 32"/>
                    <a:gd name="T18" fmla="*/ 62 h 62"/>
                  </a:gdLst>
                  <a:ahLst/>
                  <a:cxnLst>
                    <a:cxn ang="T10">
                      <a:pos x="T0" y="T1"/>
                    </a:cxn>
                    <a:cxn ang="T11">
                      <a:pos x="T2" y="T3"/>
                    </a:cxn>
                    <a:cxn ang="T12">
                      <a:pos x="T4" y="T5"/>
                    </a:cxn>
                    <a:cxn ang="T13">
                      <a:pos x="T6" y="T7"/>
                    </a:cxn>
                    <a:cxn ang="T14">
                      <a:pos x="T8" y="T9"/>
                    </a:cxn>
                  </a:cxnLst>
                  <a:rect l="T15" t="T16" r="T17" b="T18"/>
                  <a:pathLst>
                    <a:path w="32" h="62">
                      <a:moveTo>
                        <a:pt x="31" y="61"/>
                      </a:moveTo>
                      <a:lnTo>
                        <a:pt x="31" y="18"/>
                      </a:lnTo>
                      <a:lnTo>
                        <a:pt x="0" y="0"/>
                      </a:lnTo>
                      <a:lnTo>
                        <a:pt x="0" y="42"/>
                      </a:lnTo>
                      <a:lnTo>
                        <a:pt x="31" y="61"/>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96" name="Freeform 286">
                  <a:extLst>
                    <a:ext uri="{FF2B5EF4-FFF2-40B4-BE49-F238E27FC236}">
                      <a16:creationId xmlns:a16="http://schemas.microsoft.com/office/drawing/2014/main" id="{C2731190-9E5C-41E8-AEF3-078E94A27E6E}"/>
                    </a:ext>
                  </a:extLst>
                </p:cNvPr>
                <p:cNvSpPr>
                  <a:spLocks/>
                </p:cNvSpPr>
                <p:nvPr/>
              </p:nvSpPr>
              <p:spPr bwMode="auto">
                <a:xfrm>
                  <a:off x="2459" y="3155"/>
                  <a:ext cx="30" cy="59"/>
                </a:xfrm>
                <a:custGeom>
                  <a:avLst/>
                  <a:gdLst>
                    <a:gd name="T0" fmla="*/ 32 w 33"/>
                    <a:gd name="T1" fmla="*/ 61 h 62"/>
                    <a:gd name="T2" fmla="*/ 32 w 33"/>
                    <a:gd name="T3" fmla="*/ 18 h 62"/>
                    <a:gd name="T4" fmla="*/ 0 w 33"/>
                    <a:gd name="T5" fmla="*/ 0 h 62"/>
                    <a:gd name="T6" fmla="*/ 0 w 33"/>
                    <a:gd name="T7" fmla="*/ 42 h 62"/>
                    <a:gd name="T8" fmla="*/ 32 w 33"/>
                    <a:gd name="T9" fmla="*/ 61 h 62"/>
                    <a:gd name="T10" fmla="*/ 0 60000 65536"/>
                    <a:gd name="T11" fmla="*/ 0 60000 65536"/>
                    <a:gd name="T12" fmla="*/ 0 60000 65536"/>
                    <a:gd name="T13" fmla="*/ 0 60000 65536"/>
                    <a:gd name="T14" fmla="*/ 0 60000 65536"/>
                    <a:gd name="T15" fmla="*/ 0 w 33"/>
                    <a:gd name="T16" fmla="*/ 0 h 62"/>
                    <a:gd name="T17" fmla="*/ 33 w 33"/>
                    <a:gd name="T18" fmla="*/ 62 h 62"/>
                  </a:gdLst>
                  <a:ahLst/>
                  <a:cxnLst>
                    <a:cxn ang="T10">
                      <a:pos x="T0" y="T1"/>
                    </a:cxn>
                    <a:cxn ang="T11">
                      <a:pos x="T2" y="T3"/>
                    </a:cxn>
                    <a:cxn ang="T12">
                      <a:pos x="T4" y="T5"/>
                    </a:cxn>
                    <a:cxn ang="T13">
                      <a:pos x="T6" y="T7"/>
                    </a:cxn>
                    <a:cxn ang="T14">
                      <a:pos x="T8" y="T9"/>
                    </a:cxn>
                  </a:cxnLst>
                  <a:rect l="T15" t="T16" r="T17" b="T18"/>
                  <a:pathLst>
                    <a:path w="33" h="62">
                      <a:moveTo>
                        <a:pt x="32" y="61"/>
                      </a:moveTo>
                      <a:lnTo>
                        <a:pt x="32" y="18"/>
                      </a:lnTo>
                      <a:lnTo>
                        <a:pt x="0" y="0"/>
                      </a:lnTo>
                      <a:lnTo>
                        <a:pt x="0" y="42"/>
                      </a:lnTo>
                      <a:lnTo>
                        <a:pt x="32" y="61"/>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97" name="Line 287">
                  <a:extLst>
                    <a:ext uri="{FF2B5EF4-FFF2-40B4-BE49-F238E27FC236}">
                      <a16:creationId xmlns:a16="http://schemas.microsoft.com/office/drawing/2014/main" id="{025FFA91-A2C5-46F4-BA9D-28AB1C9A83B6}"/>
                    </a:ext>
                  </a:extLst>
                </p:cNvPr>
                <p:cNvSpPr>
                  <a:spLocks noChangeShapeType="1"/>
                </p:cNvSpPr>
                <p:nvPr/>
              </p:nvSpPr>
              <p:spPr bwMode="auto">
                <a:xfrm>
                  <a:off x="2239" y="2998"/>
                  <a:ext cx="79" cy="44"/>
                </a:xfrm>
                <a:prstGeom prst="line">
                  <a:avLst/>
                </a:prstGeom>
                <a:noFill/>
                <a:ln w="12700">
                  <a:solidFill>
                    <a:srgbClr val="00008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98" name="Line 288">
                  <a:extLst>
                    <a:ext uri="{FF2B5EF4-FFF2-40B4-BE49-F238E27FC236}">
                      <a16:creationId xmlns:a16="http://schemas.microsoft.com/office/drawing/2014/main" id="{20743624-88BB-42F4-AB69-08DBF2D867D4}"/>
                    </a:ext>
                  </a:extLst>
                </p:cNvPr>
                <p:cNvSpPr>
                  <a:spLocks noChangeShapeType="1"/>
                </p:cNvSpPr>
                <p:nvPr/>
              </p:nvSpPr>
              <p:spPr bwMode="auto">
                <a:xfrm>
                  <a:off x="2239" y="3002"/>
                  <a:ext cx="79" cy="44"/>
                </a:xfrm>
                <a:prstGeom prst="line">
                  <a:avLst/>
                </a:prstGeom>
                <a:noFill/>
                <a:ln w="12700">
                  <a:solidFill>
                    <a:srgbClr val="00008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99" name="Line 289">
                  <a:extLst>
                    <a:ext uri="{FF2B5EF4-FFF2-40B4-BE49-F238E27FC236}">
                      <a16:creationId xmlns:a16="http://schemas.microsoft.com/office/drawing/2014/main" id="{3B743120-651A-42FC-A567-28CC1F490F86}"/>
                    </a:ext>
                  </a:extLst>
                </p:cNvPr>
                <p:cNvSpPr>
                  <a:spLocks noChangeShapeType="1"/>
                </p:cNvSpPr>
                <p:nvPr/>
              </p:nvSpPr>
              <p:spPr bwMode="auto">
                <a:xfrm>
                  <a:off x="2239" y="3006"/>
                  <a:ext cx="79" cy="46"/>
                </a:xfrm>
                <a:prstGeom prst="line">
                  <a:avLst/>
                </a:prstGeom>
                <a:noFill/>
                <a:ln w="12700">
                  <a:solidFill>
                    <a:srgbClr val="00008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00" name="Line 290">
                  <a:extLst>
                    <a:ext uri="{FF2B5EF4-FFF2-40B4-BE49-F238E27FC236}">
                      <a16:creationId xmlns:a16="http://schemas.microsoft.com/office/drawing/2014/main" id="{7ACB268B-29F5-46E6-9826-F144DB21E885}"/>
                    </a:ext>
                  </a:extLst>
                </p:cNvPr>
                <p:cNvSpPr>
                  <a:spLocks noChangeShapeType="1"/>
                </p:cNvSpPr>
                <p:nvPr/>
              </p:nvSpPr>
              <p:spPr bwMode="auto">
                <a:xfrm>
                  <a:off x="2239" y="3010"/>
                  <a:ext cx="79" cy="46"/>
                </a:xfrm>
                <a:prstGeom prst="line">
                  <a:avLst/>
                </a:prstGeom>
                <a:noFill/>
                <a:ln w="12700">
                  <a:solidFill>
                    <a:srgbClr val="00008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01" name="Line 291">
                  <a:extLst>
                    <a:ext uri="{FF2B5EF4-FFF2-40B4-BE49-F238E27FC236}">
                      <a16:creationId xmlns:a16="http://schemas.microsoft.com/office/drawing/2014/main" id="{7470EE48-0EFC-429D-B893-2357BA604B01}"/>
                    </a:ext>
                  </a:extLst>
                </p:cNvPr>
                <p:cNvSpPr>
                  <a:spLocks noChangeShapeType="1"/>
                </p:cNvSpPr>
                <p:nvPr/>
              </p:nvSpPr>
              <p:spPr bwMode="auto">
                <a:xfrm>
                  <a:off x="2239" y="3015"/>
                  <a:ext cx="79" cy="46"/>
                </a:xfrm>
                <a:prstGeom prst="line">
                  <a:avLst/>
                </a:prstGeom>
                <a:noFill/>
                <a:ln w="12700">
                  <a:solidFill>
                    <a:srgbClr val="00008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02" name="Line 292">
                  <a:extLst>
                    <a:ext uri="{FF2B5EF4-FFF2-40B4-BE49-F238E27FC236}">
                      <a16:creationId xmlns:a16="http://schemas.microsoft.com/office/drawing/2014/main" id="{6476C10C-8BAF-41E5-89C0-DDEFC87915DC}"/>
                    </a:ext>
                  </a:extLst>
                </p:cNvPr>
                <p:cNvSpPr>
                  <a:spLocks noChangeShapeType="1"/>
                </p:cNvSpPr>
                <p:nvPr/>
              </p:nvSpPr>
              <p:spPr bwMode="auto">
                <a:xfrm>
                  <a:off x="2239" y="3020"/>
                  <a:ext cx="79" cy="45"/>
                </a:xfrm>
                <a:prstGeom prst="line">
                  <a:avLst/>
                </a:prstGeom>
                <a:noFill/>
                <a:ln w="12700">
                  <a:solidFill>
                    <a:srgbClr val="00008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03" name="Line 293">
                  <a:extLst>
                    <a:ext uri="{FF2B5EF4-FFF2-40B4-BE49-F238E27FC236}">
                      <a16:creationId xmlns:a16="http://schemas.microsoft.com/office/drawing/2014/main" id="{296332A9-0F48-4A77-A145-06C462F7043F}"/>
                    </a:ext>
                  </a:extLst>
                </p:cNvPr>
                <p:cNvSpPr>
                  <a:spLocks noChangeShapeType="1"/>
                </p:cNvSpPr>
                <p:nvPr/>
              </p:nvSpPr>
              <p:spPr bwMode="auto">
                <a:xfrm>
                  <a:off x="2239" y="3024"/>
                  <a:ext cx="79" cy="46"/>
                </a:xfrm>
                <a:prstGeom prst="line">
                  <a:avLst/>
                </a:prstGeom>
                <a:noFill/>
                <a:ln w="12700">
                  <a:solidFill>
                    <a:srgbClr val="00008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04" name="Line 294">
                  <a:extLst>
                    <a:ext uri="{FF2B5EF4-FFF2-40B4-BE49-F238E27FC236}">
                      <a16:creationId xmlns:a16="http://schemas.microsoft.com/office/drawing/2014/main" id="{5D407710-5A48-4382-A797-D8885E1AA018}"/>
                    </a:ext>
                  </a:extLst>
                </p:cNvPr>
                <p:cNvSpPr>
                  <a:spLocks noChangeShapeType="1"/>
                </p:cNvSpPr>
                <p:nvPr/>
              </p:nvSpPr>
              <p:spPr bwMode="auto">
                <a:xfrm>
                  <a:off x="2239" y="3029"/>
                  <a:ext cx="79" cy="47"/>
                </a:xfrm>
                <a:prstGeom prst="line">
                  <a:avLst/>
                </a:prstGeom>
                <a:noFill/>
                <a:ln w="12700">
                  <a:solidFill>
                    <a:srgbClr val="00008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05" name="Line 295">
                  <a:extLst>
                    <a:ext uri="{FF2B5EF4-FFF2-40B4-BE49-F238E27FC236}">
                      <a16:creationId xmlns:a16="http://schemas.microsoft.com/office/drawing/2014/main" id="{2BB818C6-11CF-4C5F-BB51-8FA4ABF151E2}"/>
                    </a:ext>
                  </a:extLst>
                </p:cNvPr>
                <p:cNvSpPr>
                  <a:spLocks noChangeShapeType="1"/>
                </p:cNvSpPr>
                <p:nvPr/>
              </p:nvSpPr>
              <p:spPr bwMode="auto">
                <a:xfrm>
                  <a:off x="2239" y="3034"/>
                  <a:ext cx="79" cy="44"/>
                </a:xfrm>
                <a:prstGeom prst="line">
                  <a:avLst/>
                </a:prstGeom>
                <a:noFill/>
                <a:ln w="12700">
                  <a:solidFill>
                    <a:srgbClr val="00008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06" name="Line 296">
                  <a:extLst>
                    <a:ext uri="{FF2B5EF4-FFF2-40B4-BE49-F238E27FC236}">
                      <a16:creationId xmlns:a16="http://schemas.microsoft.com/office/drawing/2014/main" id="{9D66638D-879F-4400-AFEE-4272F7BC612E}"/>
                    </a:ext>
                  </a:extLst>
                </p:cNvPr>
                <p:cNvSpPr>
                  <a:spLocks noChangeShapeType="1"/>
                </p:cNvSpPr>
                <p:nvPr/>
              </p:nvSpPr>
              <p:spPr bwMode="auto">
                <a:xfrm>
                  <a:off x="2239" y="3038"/>
                  <a:ext cx="79" cy="45"/>
                </a:xfrm>
                <a:prstGeom prst="line">
                  <a:avLst/>
                </a:prstGeom>
                <a:noFill/>
                <a:ln w="12700">
                  <a:solidFill>
                    <a:srgbClr val="00008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07" name="Line 297">
                  <a:extLst>
                    <a:ext uri="{FF2B5EF4-FFF2-40B4-BE49-F238E27FC236}">
                      <a16:creationId xmlns:a16="http://schemas.microsoft.com/office/drawing/2014/main" id="{4372BB29-DCC8-4907-855C-8BA8D3EFA698}"/>
                    </a:ext>
                  </a:extLst>
                </p:cNvPr>
                <p:cNvSpPr>
                  <a:spLocks noChangeShapeType="1"/>
                </p:cNvSpPr>
                <p:nvPr/>
              </p:nvSpPr>
              <p:spPr bwMode="auto">
                <a:xfrm>
                  <a:off x="2239" y="3042"/>
                  <a:ext cx="79" cy="46"/>
                </a:xfrm>
                <a:prstGeom prst="line">
                  <a:avLst/>
                </a:prstGeom>
                <a:noFill/>
                <a:ln w="12700">
                  <a:solidFill>
                    <a:srgbClr val="00008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08" name="Line 298">
                  <a:extLst>
                    <a:ext uri="{FF2B5EF4-FFF2-40B4-BE49-F238E27FC236}">
                      <a16:creationId xmlns:a16="http://schemas.microsoft.com/office/drawing/2014/main" id="{B4001DE5-2309-434B-9B8D-89B4DA9E97A1}"/>
                    </a:ext>
                  </a:extLst>
                </p:cNvPr>
                <p:cNvSpPr>
                  <a:spLocks noChangeShapeType="1"/>
                </p:cNvSpPr>
                <p:nvPr/>
              </p:nvSpPr>
              <p:spPr bwMode="auto">
                <a:xfrm>
                  <a:off x="2239" y="3047"/>
                  <a:ext cx="79" cy="46"/>
                </a:xfrm>
                <a:prstGeom prst="line">
                  <a:avLst/>
                </a:prstGeom>
                <a:noFill/>
                <a:ln w="12700">
                  <a:solidFill>
                    <a:srgbClr val="00008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09" name="Line 299">
                  <a:extLst>
                    <a:ext uri="{FF2B5EF4-FFF2-40B4-BE49-F238E27FC236}">
                      <a16:creationId xmlns:a16="http://schemas.microsoft.com/office/drawing/2014/main" id="{6F7BBC03-75EB-4384-A7CD-80E36DB7A633}"/>
                    </a:ext>
                  </a:extLst>
                </p:cNvPr>
                <p:cNvSpPr>
                  <a:spLocks noChangeShapeType="1"/>
                </p:cNvSpPr>
                <p:nvPr/>
              </p:nvSpPr>
              <p:spPr bwMode="auto">
                <a:xfrm>
                  <a:off x="2239" y="3051"/>
                  <a:ext cx="79" cy="46"/>
                </a:xfrm>
                <a:prstGeom prst="line">
                  <a:avLst/>
                </a:prstGeom>
                <a:noFill/>
                <a:ln w="12700">
                  <a:solidFill>
                    <a:srgbClr val="00008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10" name="Line 300">
                  <a:extLst>
                    <a:ext uri="{FF2B5EF4-FFF2-40B4-BE49-F238E27FC236}">
                      <a16:creationId xmlns:a16="http://schemas.microsoft.com/office/drawing/2014/main" id="{0CC8053C-8432-4AD8-9435-5E8DBAF73574}"/>
                    </a:ext>
                  </a:extLst>
                </p:cNvPr>
                <p:cNvSpPr>
                  <a:spLocks noChangeShapeType="1"/>
                </p:cNvSpPr>
                <p:nvPr/>
              </p:nvSpPr>
              <p:spPr bwMode="auto">
                <a:xfrm>
                  <a:off x="2239" y="3057"/>
                  <a:ext cx="79" cy="44"/>
                </a:xfrm>
                <a:prstGeom prst="line">
                  <a:avLst/>
                </a:prstGeom>
                <a:noFill/>
                <a:ln w="12700">
                  <a:solidFill>
                    <a:srgbClr val="00008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11" name="Line 301">
                  <a:extLst>
                    <a:ext uri="{FF2B5EF4-FFF2-40B4-BE49-F238E27FC236}">
                      <a16:creationId xmlns:a16="http://schemas.microsoft.com/office/drawing/2014/main" id="{E7C9CBCD-35C8-4117-BF04-48532B65001D}"/>
                    </a:ext>
                  </a:extLst>
                </p:cNvPr>
                <p:cNvSpPr>
                  <a:spLocks noChangeShapeType="1"/>
                </p:cNvSpPr>
                <p:nvPr/>
              </p:nvSpPr>
              <p:spPr bwMode="auto">
                <a:xfrm>
                  <a:off x="2239" y="3061"/>
                  <a:ext cx="79" cy="44"/>
                </a:xfrm>
                <a:prstGeom prst="line">
                  <a:avLst/>
                </a:prstGeom>
                <a:noFill/>
                <a:ln w="12700">
                  <a:solidFill>
                    <a:srgbClr val="00008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12" name="Line 302">
                  <a:extLst>
                    <a:ext uri="{FF2B5EF4-FFF2-40B4-BE49-F238E27FC236}">
                      <a16:creationId xmlns:a16="http://schemas.microsoft.com/office/drawing/2014/main" id="{52B9AEF6-EE61-45F2-9CDE-160D0FD2B58D}"/>
                    </a:ext>
                  </a:extLst>
                </p:cNvPr>
                <p:cNvSpPr>
                  <a:spLocks noChangeShapeType="1"/>
                </p:cNvSpPr>
                <p:nvPr/>
              </p:nvSpPr>
              <p:spPr bwMode="auto">
                <a:xfrm>
                  <a:off x="2239" y="3065"/>
                  <a:ext cx="79" cy="46"/>
                </a:xfrm>
                <a:prstGeom prst="line">
                  <a:avLst/>
                </a:prstGeom>
                <a:noFill/>
                <a:ln w="12700">
                  <a:solidFill>
                    <a:srgbClr val="00008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13" name="Line 303">
                  <a:extLst>
                    <a:ext uri="{FF2B5EF4-FFF2-40B4-BE49-F238E27FC236}">
                      <a16:creationId xmlns:a16="http://schemas.microsoft.com/office/drawing/2014/main" id="{69EFBD07-B269-49AB-ACEF-DC2605B17A7C}"/>
                    </a:ext>
                  </a:extLst>
                </p:cNvPr>
                <p:cNvSpPr>
                  <a:spLocks noChangeShapeType="1"/>
                </p:cNvSpPr>
                <p:nvPr/>
              </p:nvSpPr>
              <p:spPr bwMode="auto">
                <a:xfrm>
                  <a:off x="2239" y="3069"/>
                  <a:ext cx="79" cy="46"/>
                </a:xfrm>
                <a:prstGeom prst="line">
                  <a:avLst/>
                </a:prstGeom>
                <a:noFill/>
                <a:ln w="12700">
                  <a:solidFill>
                    <a:srgbClr val="00008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14" name="Line 304">
                  <a:extLst>
                    <a:ext uri="{FF2B5EF4-FFF2-40B4-BE49-F238E27FC236}">
                      <a16:creationId xmlns:a16="http://schemas.microsoft.com/office/drawing/2014/main" id="{7B3257A8-B2FD-47B4-88C9-BFC45B809EF3}"/>
                    </a:ext>
                  </a:extLst>
                </p:cNvPr>
                <p:cNvSpPr>
                  <a:spLocks noChangeShapeType="1"/>
                </p:cNvSpPr>
                <p:nvPr/>
              </p:nvSpPr>
              <p:spPr bwMode="auto">
                <a:xfrm>
                  <a:off x="2239" y="3074"/>
                  <a:ext cx="79" cy="45"/>
                </a:xfrm>
                <a:prstGeom prst="line">
                  <a:avLst/>
                </a:prstGeom>
                <a:noFill/>
                <a:ln w="12700">
                  <a:solidFill>
                    <a:srgbClr val="00008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15" name="Line 305">
                  <a:extLst>
                    <a:ext uri="{FF2B5EF4-FFF2-40B4-BE49-F238E27FC236}">
                      <a16:creationId xmlns:a16="http://schemas.microsoft.com/office/drawing/2014/main" id="{C26A63E5-20A7-45DB-BBD5-6AB6E7FFC16E}"/>
                    </a:ext>
                  </a:extLst>
                </p:cNvPr>
                <p:cNvSpPr>
                  <a:spLocks noChangeShapeType="1"/>
                </p:cNvSpPr>
                <p:nvPr/>
              </p:nvSpPr>
              <p:spPr bwMode="auto">
                <a:xfrm>
                  <a:off x="2239" y="3079"/>
                  <a:ext cx="79" cy="44"/>
                </a:xfrm>
                <a:prstGeom prst="line">
                  <a:avLst/>
                </a:prstGeom>
                <a:noFill/>
                <a:ln w="12700">
                  <a:solidFill>
                    <a:srgbClr val="00008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16" name="Line 306">
                  <a:extLst>
                    <a:ext uri="{FF2B5EF4-FFF2-40B4-BE49-F238E27FC236}">
                      <a16:creationId xmlns:a16="http://schemas.microsoft.com/office/drawing/2014/main" id="{39A19E10-5481-433E-BCC2-602139B46E75}"/>
                    </a:ext>
                  </a:extLst>
                </p:cNvPr>
                <p:cNvSpPr>
                  <a:spLocks noChangeShapeType="1"/>
                </p:cNvSpPr>
                <p:nvPr/>
              </p:nvSpPr>
              <p:spPr bwMode="auto">
                <a:xfrm>
                  <a:off x="2239" y="3082"/>
                  <a:ext cx="79" cy="46"/>
                </a:xfrm>
                <a:prstGeom prst="line">
                  <a:avLst/>
                </a:prstGeom>
                <a:noFill/>
                <a:ln w="12700">
                  <a:solidFill>
                    <a:srgbClr val="00008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17" name="Line 307">
                  <a:extLst>
                    <a:ext uri="{FF2B5EF4-FFF2-40B4-BE49-F238E27FC236}">
                      <a16:creationId xmlns:a16="http://schemas.microsoft.com/office/drawing/2014/main" id="{4AADB865-19CD-41E2-87D2-47FC933E3A76}"/>
                    </a:ext>
                  </a:extLst>
                </p:cNvPr>
                <p:cNvSpPr>
                  <a:spLocks noChangeShapeType="1"/>
                </p:cNvSpPr>
                <p:nvPr/>
              </p:nvSpPr>
              <p:spPr bwMode="auto">
                <a:xfrm>
                  <a:off x="2239" y="3088"/>
                  <a:ext cx="79" cy="46"/>
                </a:xfrm>
                <a:prstGeom prst="line">
                  <a:avLst/>
                </a:prstGeom>
                <a:noFill/>
                <a:ln w="12700">
                  <a:solidFill>
                    <a:srgbClr val="00008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18" name="Line 308">
                  <a:extLst>
                    <a:ext uri="{FF2B5EF4-FFF2-40B4-BE49-F238E27FC236}">
                      <a16:creationId xmlns:a16="http://schemas.microsoft.com/office/drawing/2014/main" id="{24607A36-1C9C-4B9E-9CD2-89A53BF738F3}"/>
                    </a:ext>
                  </a:extLst>
                </p:cNvPr>
                <p:cNvSpPr>
                  <a:spLocks noChangeShapeType="1"/>
                </p:cNvSpPr>
                <p:nvPr/>
              </p:nvSpPr>
              <p:spPr bwMode="auto">
                <a:xfrm>
                  <a:off x="2239" y="3092"/>
                  <a:ext cx="79" cy="45"/>
                </a:xfrm>
                <a:prstGeom prst="line">
                  <a:avLst/>
                </a:prstGeom>
                <a:noFill/>
                <a:ln w="12700">
                  <a:solidFill>
                    <a:srgbClr val="00008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19" name="Freeform 309">
                  <a:extLst>
                    <a:ext uri="{FF2B5EF4-FFF2-40B4-BE49-F238E27FC236}">
                      <a16:creationId xmlns:a16="http://schemas.microsoft.com/office/drawing/2014/main" id="{DFAB71EE-D266-48CB-BCFC-F84382BBA4E9}"/>
                    </a:ext>
                  </a:extLst>
                </p:cNvPr>
                <p:cNvSpPr>
                  <a:spLocks/>
                </p:cNvSpPr>
                <p:nvPr/>
              </p:nvSpPr>
              <p:spPr bwMode="auto">
                <a:xfrm>
                  <a:off x="2232" y="2976"/>
                  <a:ext cx="16" cy="121"/>
                </a:xfrm>
                <a:custGeom>
                  <a:avLst/>
                  <a:gdLst>
                    <a:gd name="T0" fmla="*/ 0 w 17"/>
                    <a:gd name="T1" fmla="*/ 122 h 127"/>
                    <a:gd name="T2" fmla="*/ 0 w 17"/>
                    <a:gd name="T3" fmla="*/ 0 h 127"/>
                    <a:gd name="T4" fmla="*/ 16 w 17"/>
                    <a:gd name="T5" fmla="*/ 4 h 127"/>
                    <a:gd name="T6" fmla="*/ 16 w 17"/>
                    <a:gd name="T7" fmla="*/ 126 h 127"/>
                    <a:gd name="T8" fmla="*/ 0 w 17"/>
                    <a:gd name="T9" fmla="*/ 122 h 127"/>
                    <a:gd name="T10" fmla="*/ 0 60000 65536"/>
                    <a:gd name="T11" fmla="*/ 0 60000 65536"/>
                    <a:gd name="T12" fmla="*/ 0 60000 65536"/>
                    <a:gd name="T13" fmla="*/ 0 60000 65536"/>
                    <a:gd name="T14" fmla="*/ 0 60000 65536"/>
                    <a:gd name="T15" fmla="*/ 0 w 17"/>
                    <a:gd name="T16" fmla="*/ 0 h 127"/>
                    <a:gd name="T17" fmla="*/ 17 w 17"/>
                    <a:gd name="T18" fmla="*/ 127 h 127"/>
                  </a:gdLst>
                  <a:ahLst/>
                  <a:cxnLst>
                    <a:cxn ang="T10">
                      <a:pos x="T0" y="T1"/>
                    </a:cxn>
                    <a:cxn ang="T11">
                      <a:pos x="T2" y="T3"/>
                    </a:cxn>
                    <a:cxn ang="T12">
                      <a:pos x="T4" y="T5"/>
                    </a:cxn>
                    <a:cxn ang="T13">
                      <a:pos x="T6" y="T7"/>
                    </a:cxn>
                    <a:cxn ang="T14">
                      <a:pos x="T8" y="T9"/>
                    </a:cxn>
                  </a:cxnLst>
                  <a:rect l="T15" t="T16" r="T17" b="T18"/>
                  <a:pathLst>
                    <a:path w="17" h="127">
                      <a:moveTo>
                        <a:pt x="0" y="122"/>
                      </a:moveTo>
                      <a:lnTo>
                        <a:pt x="0" y="0"/>
                      </a:lnTo>
                      <a:lnTo>
                        <a:pt x="16" y="4"/>
                      </a:lnTo>
                      <a:lnTo>
                        <a:pt x="16" y="126"/>
                      </a:lnTo>
                      <a:lnTo>
                        <a:pt x="0" y="122"/>
                      </a:lnTo>
                    </a:path>
                  </a:pathLst>
                </a:custGeom>
                <a:solidFill>
                  <a:srgbClr val="FFFF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20" name="Freeform 310">
                  <a:extLst>
                    <a:ext uri="{FF2B5EF4-FFF2-40B4-BE49-F238E27FC236}">
                      <a16:creationId xmlns:a16="http://schemas.microsoft.com/office/drawing/2014/main" id="{9CBE0C9D-2891-44CC-8D2D-75229768BEF8}"/>
                    </a:ext>
                  </a:extLst>
                </p:cNvPr>
                <p:cNvSpPr>
                  <a:spLocks/>
                </p:cNvSpPr>
                <p:nvPr/>
              </p:nvSpPr>
              <p:spPr bwMode="auto">
                <a:xfrm>
                  <a:off x="2251" y="2989"/>
                  <a:ext cx="16" cy="120"/>
                </a:xfrm>
                <a:custGeom>
                  <a:avLst/>
                  <a:gdLst>
                    <a:gd name="T0" fmla="*/ 0 w 17"/>
                    <a:gd name="T1" fmla="*/ 120 h 126"/>
                    <a:gd name="T2" fmla="*/ 0 w 17"/>
                    <a:gd name="T3" fmla="*/ 0 h 126"/>
                    <a:gd name="T4" fmla="*/ 16 w 17"/>
                    <a:gd name="T5" fmla="*/ 4 h 126"/>
                    <a:gd name="T6" fmla="*/ 16 w 17"/>
                    <a:gd name="T7" fmla="*/ 125 h 126"/>
                    <a:gd name="T8" fmla="*/ 0 w 17"/>
                    <a:gd name="T9" fmla="*/ 120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20"/>
                      </a:moveTo>
                      <a:lnTo>
                        <a:pt x="0" y="0"/>
                      </a:lnTo>
                      <a:lnTo>
                        <a:pt x="16" y="4"/>
                      </a:lnTo>
                      <a:lnTo>
                        <a:pt x="16" y="125"/>
                      </a:lnTo>
                      <a:lnTo>
                        <a:pt x="0" y="120"/>
                      </a:lnTo>
                    </a:path>
                  </a:pathLst>
                </a:custGeom>
                <a:solidFill>
                  <a:srgbClr val="FFFF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21" name="Freeform 311">
                  <a:extLst>
                    <a:ext uri="{FF2B5EF4-FFF2-40B4-BE49-F238E27FC236}">
                      <a16:creationId xmlns:a16="http://schemas.microsoft.com/office/drawing/2014/main" id="{7E2848B2-B45E-486D-A501-5960C48BBD1E}"/>
                    </a:ext>
                  </a:extLst>
                </p:cNvPr>
                <p:cNvSpPr>
                  <a:spLocks/>
                </p:cNvSpPr>
                <p:nvPr/>
              </p:nvSpPr>
              <p:spPr bwMode="auto">
                <a:xfrm>
                  <a:off x="2271" y="3000"/>
                  <a:ext cx="16" cy="119"/>
                </a:xfrm>
                <a:custGeom>
                  <a:avLst/>
                  <a:gdLst>
                    <a:gd name="T0" fmla="*/ 0 w 17"/>
                    <a:gd name="T1" fmla="*/ 120 h 125"/>
                    <a:gd name="T2" fmla="*/ 0 w 17"/>
                    <a:gd name="T3" fmla="*/ 0 h 125"/>
                    <a:gd name="T4" fmla="*/ 16 w 17"/>
                    <a:gd name="T5" fmla="*/ 2 h 125"/>
                    <a:gd name="T6" fmla="*/ 16 w 17"/>
                    <a:gd name="T7" fmla="*/ 124 h 125"/>
                    <a:gd name="T8" fmla="*/ 0 w 17"/>
                    <a:gd name="T9" fmla="*/ 120 h 125"/>
                    <a:gd name="T10" fmla="*/ 0 60000 65536"/>
                    <a:gd name="T11" fmla="*/ 0 60000 65536"/>
                    <a:gd name="T12" fmla="*/ 0 60000 65536"/>
                    <a:gd name="T13" fmla="*/ 0 60000 65536"/>
                    <a:gd name="T14" fmla="*/ 0 60000 65536"/>
                    <a:gd name="T15" fmla="*/ 0 w 17"/>
                    <a:gd name="T16" fmla="*/ 0 h 125"/>
                    <a:gd name="T17" fmla="*/ 17 w 17"/>
                    <a:gd name="T18" fmla="*/ 125 h 125"/>
                  </a:gdLst>
                  <a:ahLst/>
                  <a:cxnLst>
                    <a:cxn ang="T10">
                      <a:pos x="T0" y="T1"/>
                    </a:cxn>
                    <a:cxn ang="T11">
                      <a:pos x="T2" y="T3"/>
                    </a:cxn>
                    <a:cxn ang="T12">
                      <a:pos x="T4" y="T5"/>
                    </a:cxn>
                    <a:cxn ang="T13">
                      <a:pos x="T6" y="T7"/>
                    </a:cxn>
                    <a:cxn ang="T14">
                      <a:pos x="T8" y="T9"/>
                    </a:cxn>
                  </a:cxnLst>
                  <a:rect l="T15" t="T16" r="T17" b="T18"/>
                  <a:pathLst>
                    <a:path w="17" h="125">
                      <a:moveTo>
                        <a:pt x="0" y="120"/>
                      </a:moveTo>
                      <a:lnTo>
                        <a:pt x="0" y="0"/>
                      </a:lnTo>
                      <a:lnTo>
                        <a:pt x="16" y="2"/>
                      </a:lnTo>
                      <a:lnTo>
                        <a:pt x="16" y="124"/>
                      </a:lnTo>
                      <a:lnTo>
                        <a:pt x="0" y="120"/>
                      </a:lnTo>
                    </a:path>
                  </a:pathLst>
                </a:custGeom>
                <a:solidFill>
                  <a:srgbClr val="FFFF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22" name="Freeform 312">
                  <a:extLst>
                    <a:ext uri="{FF2B5EF4-FFF2-40B4-BE49-F238E27FC236}">
                      <a16:creationId xmlns:a16="http://schemas.microsoft.com/office/drawing/2014/main" id="{8150733A-1ED5-4F03-BAF8-0E9131770C2D}"/>
                    </a:ext>
                  </a:extLst>
                </p:cNvPr>
                <p:cNvSpPr>
                  <a:spLocks/>
                </p:cNvSpPr>
                <p:nvPr/>
              </p:nvSpPr>
              <p:spPr bwMode="auto">
                <a:xfrm>
                  <a:off x="2290" y="3011"/>
                  <a:ext cx="15" cy="121"/>
                </a:xfrm>
                <a:custGeom>
                  <a:avLst/>
                  <a:gdLst>
                    <a:gd name="T0" fmla="*/ 1 w 17"/>
                    <a:gd name="T1" fmla="*/ 122 h 127"/>
                    <a:gd name="T2" fmla="*/ 0 w 17"/>
                    <a:gd name="T3" fmla="*/ 0 h 127"/>
                    <a:gd name="T4" fmla="*/ 16 w 17"/>
                    <a:gd name="T5" fmla="*/ 4 h 127"/>
                    <a:gd name="T6" fmla="*/ 16 w 17"/>
                    <a:gd name="T7" fmla="*/ 126 h 127"/>
                    <a:gd name="T8" fmla="*/ 1 w 17"/>
                    <a:gd name="T9" fmla="*/ 122 h 127"/>
                    <a:gd name="T10" fmla="*/ 0 60000 65536"/>
                    <a:gd name="T11" fmla="*/ 0 60000 65536"/>
                    <a:gd name="T12" fmla="*/ 0 60000 65536"/>
                    <a:gd name="T13" fmla="*/ 0 60000 65536"/>
                    <a:gd name="T14" fmla="*/ 0 60000 65536"/>
                    <a:gd name="T15" fmla="*/ 0 w 17"/>
                    <a:gd name="T16" fmla="*/ 0 h 127"/>
                    <a:gd name="T17" fmla="*/ 17 w 17"/>
                    <a:gd name="T18" fmla="*/ 127 h 127"/>
                  </a:gdLst>
                  <a:ahLst/>
                  <a:cxnLst>
                    <a:cxn ang="T10">
                      <a:pos x="T0" y="T1"/>
                    </a:cxn>
                    <a:cxn ang="T11">
                      <a:pos x="T2" y="T3"/>
                    </a:cxn>
                    <a:cxn ang="T12">
                      <a:pos x="T4" y="T5"/>
                    </a:cxn>
                    <a:cxn ang="T13">
                      <a:pos x="T6" y="T7"/>
                    </a:cxn>
                    <a:cxn ang="T14">
                      <a:pos x="T8" y="T9"/>
                    </a:cxn>
                  </a:cxnLst>
                  <a:rect l="T15" t="T16" r="T17" b="T18"/>
                  <a:pathLst>
                    <a:path w="17" h="127">
                      <a:moveTo>
                        <a:pt x="1" y="122"/>
                      </a:moveTo>
                      <a:lnTo>
                        <a:pt x="0" y="0"/>
                      </a:lnTo>
                      <a:lnTo>
                        <a:pt x="16" y="4"/>
                      </a:lnTo>
                      <a:lnTo>
                        <a:pt x="16" y="126"/>
                      </a:lnTo>
                      <a:lnTo>
                        <a:pt x="1" y="122"/>
                      </a:lnTo>
                    </a:path>
                  </a:pathLst>
                </a:custGeom>
                <a:solidFill>
                  <a:srgbClr val="FFFF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23" name="Freeform 313">
                  <a:extLst>
                    <a:ext uri="{FF2B5EF4-FFF2-40B4-BE49-F238E27FC236}">
                      <a16:creationId xmlns:a16="http://schemas.microsoft.com/office/drawing/2014/main" id="{55F55EED-14CB-4F55-BAB5-C49D96B850BD}"/>
                    </a:ext>
                  </a:extLst>
                </p:cNvPr>
                <p:cNvSpPr>
                  <a:spLocks/>
                </p:cNvSpPr>
                <p:nvPr/>
              </p:nvSpPr>
              <p:spPr bwMode="auto">
                <a:xfrm>
                  <a:off x="2311" y="3023"/>
                  <a:ext cx="15" cy="120"/>
                </a:xfrm>
                <a:custGeom>
                  <a:avLst/>
                  <a:gdLst>
                    <a:gd name="T0" fmla="*/ 0 w 17"/>
                    <a:gd name="T1" fmla="*/ 121 h 127"/>
                    <a:gd name="T2" fmla="*/ 0 w 17"/>
                    <a:gd name="T3" fmla="*/ 0 h 127"/>
                    <a:gd name="T4" fmla="*/ 16 w 17"/>
                    <a:gd name="T5" fmla="*/ 4 h 127"/>
                    <a:gd name="T6" fmla="*/ 16 w 17"/>
                    <a:gd name="T7" fmla="*/ 126 h 127"/>
                    <a:gd name="T8" fmla="*/ 0 w 17"/>
                    <a:gd name="T9" fmla="*/ 121 h 127"/>
                    <a:gd name="T10" fmla="*/ 0 60000 65536"/>
                    <a:gd name="T11" fmla="*/ 0 60000 65536"/>
                    <a:gd name="T12" fmla="*/ 0 60000 65536"/>
                    <a:gd name="T13" fmla="*/ 0 60000 65536"/>
                    <a:gd name="T14" fmla="*/ 0 60000 65536"/>
                    <a:gd name="T15" fmla="*/ 0 w 17"/>
                    <a:gd name="T16" fmla="*/ 0 h 127"/>
                    <a:gd name="T17" fmla="*/ 17 w 17"/>
                    <a:gd name="T18" fmla="*/ 127 h 127"/>
                  </a:gdLst>
                  <a:ahLst/>
                  <a:cxnLst>
                    <a:cxn ang="T10">
                      <a:pos x="T0" y="T1"/>
                    </a:cxn>
                    <a:cxn ang="T11">
                      <a:pos x="T2" y="T3"/>
                    </a:cxn>
                    <a:cxn ang="T12">
                      <a:pos x="T4" y="T5"/>
                    </a:cxn>
                    <a:cxn ang="T13">
                      <a:pos x="T6" y="T7"/>
                    </a:cxn>
                    <a:cxn ang="T14">
                      <a:pos x="T8" y="T9"/>
                    </a:cxn>
                  </a:cxnLst>
                  <a:rect l="T15" t="T16" r="T17" b="T18"/>
                  <a:pathLst>
                    <a:path w="17" h="127">
                      <a:moveTo>
                        <a:pt x="0" y="121"/>
                      </a:moveTo>
                      <a:lnTo>
                        <a:pt x="0" y="0"/>
                      </a:lnTo>
                      <a:lnTo>
                        <a:pt x="16" y="4"/>
                      </a:lnTo>
                      <a:lnTo>
                        <a:pt x="16" y="126"/>
                      </a:lnTo>
                      <a:lnTo>
                        <a:pt x="0" y="121"/>
                      </a:lnTo>
                    </a:path>
                  </a:pathLst>
                </a:custGeom>
                <a:solidFill>
                  <a:srgbClr val="FFFF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24" name="Freeform 314">
                  <a:extLst>
                    <a:ext uri="{FF2B5EF4-FFF2-40B4-BE49-F238E27FC236}">
                      <a16:creationId xmlns:a16="http://schemas.microsoft.com/office/drawing/2014/main" id="{A99057E2-C8DD-4418-968F-2CDAAA9722B5}"/>
                    </a:ext>
                  </a:extLst>
                </p:cNvPr>
                <p:cNvSpPr>
                  <a:spLocks/>
                </p:cNvSpPr>
                <p:nvPr/>
              </p:nvSpPr>
              <p:spPr bwMode="auto">
                <a:xfrm>
                  <a:off x="2264" y="3103"/>
                  <a:ext cx="112" cy="69"/>
                </a:xfrm>
                <a:custGeom>
                  <a:avLst/>
                  <a:gdLst>
                    <a:gd name="T0" fmla="*/ 121 w 122"/>
                    <a:gd name="T1" fmla="*/ 14 h 72"/>
                    <a:gd name="T2" fmla="*/ 97 w 122"/>
                    <a:gd name="T3" fmla="*/ 0 h 72"/>
                    <a:gd name="T4" fmla="*/ 0 w 122"/>
                    <a:gd name="T5" fmla="*/ 56 h 72"/>
                    <a:gd name="T6" fmla="*/ 24 w 122"/>
                    <a:gd name="T7" fmla="*/ 71 h 72"/>
                    <a:gd name="T8" fmla="*/ 121 w 122"/>
                    <a:gd name="T9" fmla="*/ 14 h 72"/>
                    <a:gd name="T10" fmla="*/ 0 60000 65536"/>
                    <a:gd name="T11" fmla="*/ 0 60000 65536"/>
                    <a:gd name="T12" fmla="*/ 0 60000 65536"/>
                    <a:gd name="T13" fmla="*/ 0 60000 65536"/>
                    <a:gd name="T14" fmla="*/ 0 60000 65536"/>
                    <a:gd name="T15" fmla="*/ 0 w 122"/>
                    <a:gd name="T16" fmla="*/ 0 h 72"/>
                    <a:gd name="T17" fmla="*/ 122 w 122"/>
                    <a:gd name="T18" fmla="*/ 72 h 72"/>
                  </a:gdLst>
                  <a:ahLst/>
                  <a:cxnLst>
                    <a:cxn ang="T10">
                      <a:pos x="T0" y="T1"/>
                    </a:cxn>
                    <a:cxn ang="T11">
                      <a:pos x="T2" y="T3"/>
                    </a:cxn>
                    <a:cxn ang="T12">
                      <a:pos x="T4" y="T5"/>
                    </a:cxn>
                    <a:cxn ang="T13">
                      <a:pos x="T6" y="T7"/>
                    </a:cxn>
                    <a:cxn ang="T14">
                      <a:pos x="T8" y="T9"/>
                    </a:cxn>
                  </a:cxnLst>
                  <a:rect l="T15" t="T16" r="T17" b="T18"/>
                  <a:pathLst>
                    <a:path w="122" h="72">
                      <a:moveTo>
                        <a:pt x="121" y="14"/>
                      </a:moveTo>
                      <a:lnTo>
                        <a:pt x="97" y="0"/>
                      </a:lnTo>
                      <a:lnTo>
                        <a:pt x="0" y="56"/>
                      </a:lnTo>
                      <a:lnTo>
                        <a:pt x="24" y="71"/>
                      </a:lnTo>
                      <a:lnTo>
                        <a:pt x="121" y="14"/>
                      </a:lnTo>
                    </a:path>
                  </a:pathLst>
                </a:custGeom>
                <a:solidFill>
                  <a:srgbClr val="CCCCCC"/>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25" name="Freeform 315">
                  <a:extLst>
                    <a:ext uri="{FF2B5EF4-FFF2-40B4-BE49-F238E27FC236}">
                      <a16:creationId xmlns:a16="http://schemas.microsoft.com/office/drawing/2014/main" id="{3B4D6597-4F05-4C84-BD18-D9F72D885325}"/>
                    </a:ext>
                  </a:extLst>
                </p:cNvPr>
                <p:cNvSpPr>
                  <a:spLocks/>
                </p:cNvSpPr>
                <p:nvPr/>
              </p:nvSpPr>
              <p:spPr bwMode="auto">
                <a:xfrm>
                  <a:off x="2264" y="3157"/>
                  <a:ext cx="23" cy="41"/>
                </a:xfrm>
                <a:custGeom>
                  <a:avLst/>
                  <a:gdLst>
                    <a:gd name="T0" fmla="*/ 24 w 25"/>
                    <a:gd name="T1" fmla="*/ 14 h 44"/>
                    <a:gd name="T2" fmla="*/ 0 w 25"/>
                    <a:gd name="T3" fmla="*/ 0 h 44"/>
                    <a:gd name="T4" fmla="*/ 0 w 25"/>
                    <a:gd name="T5" fmla="*/ 28 h 44"/>
                    <a:gd name="T6" fmla="*/ 24 w 25"/>
                    <a:gd name="T7" fmla="*/ 43 h 44"/>
                    <a:gd name="T8" fmla="*/ 24 w 25"/>
                    <a:gd name="T9" fmla="*/ 14 h 44"/>
                    <a:gd name="T10" fmla="*/ 0 60000 65536"/>
                    <a:gd name="T11" fmla="*/ 0 60000 65536"/>
                    <a:gd name="T12" fmla="*/ 0 60000 65536"/>
                    <a:gd name="T13" fmla="*/ 0 60000 65536"/>
                    <a:gd name="T14" fmla="*/ 0 60000 65536"/>
                    <a:gd name="T15" fmla="*/ 0 w 25"/>
                    <a:gd name="T16" fmla="*/ 0 h 44"/>
                    <a:gd name="T17" fmla="*/ 25 w 25"/>
                    <a:gd name="T18" fmla="*/ 44 h 44"/>
                  </a:gdLst>
                  <a:ahLst/>
                  <a:cxnLst>
                    <a:cxn ang="T10">
                      <a:pos x="T0" y="T1"/>
                    </a:cxn>
                    <a:cxn ang="T11">
                      <a:pos x="T2" y="T3"/>
                    </a:cxn>
                    <a:cxn ang="T12">
                      <a:pos x="T4" y="T5"/>
                    </a:cxn>
                    <a:cxn ang="T13">
                      <a:pos x="T6" y="T7"/>
                    </a:cxn>
                    <a:cxn ang="T14">
                      <a:pos x="T8" y="T9"/>
                    </a:cxn>
                  </a:cxnLst>
                  <a:rect l="T15" t="T16" r="T17" b="T18"/>
                  <a:pathLst>
                    <a:path w="25" h="44">
                      <a:moveTo>
                        <a:pt x="24" y="14"/>
                      </a:moveTo>
                      <a:lnTo>
                        <a:pt x="0" y="0"/>
                      </a:lnTo>
                      <a:lnTo>
                        <a:pt x="0" y="28"/>
                      </a:lnTo>
                      <a:lnTo>
                        <a:pt x="24" y="43"/>
                      </a:lnTo>
                      <a:lnTo>
                        <a:pt x="24" y="14"/>
                      </a:lnTo>
                    </a:path>
                  </a:pathLst>
                </a:custGeom>
                <a:solidFill>
                  <a:srgbClr val="99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26" name="Freeform 316">
                  <a:extLst>
                    <a:ext uri="{FF2B5EF4-FFF2-40B4-BE49-F238E27FC236}">
                      <a16:creationId xmlns:a16="http://schemas.microsoft.com/office/drawing/2014/main" id="{3BC825AD-0ECC-4D1A-A842-F246B4CA0888}"/>
                    </a:ext>
                  </a:extLst>
                </p:cNvPr>
                <p:cNvSpPr>
                  <a:spLocks/>
                </p:cNvSpPr>
                <p:nvPr/>
              </p:nvSpPr>
              <p:spPr bwMode="auto">
                <a:xfrm>
                  <a:off x="2286" y="3117"/>
                  <a:ext cx="90" cy="81"/>
                </a:xfrm>
                <a:custGeom>
                  <a:avLst/>
                  <a:gdLst>
                    <a:gd name="T0" fmla="*/ 97 w 98"/>
                    <a:gd name="T1" fmla="*/ 0 h 86"/>
                    <a:gd name="T2" fmla="*/ 0 w 98"/>
                    <a:gd name="T3" fmla="*/ 56 h 86"/>
                    <a:gd name="T4" fmla="*/ 0 w 98"/>
                    <a:gd name="T5" fmla="*/ 85 h 86"/>
                    <a:gd name="T6" fmla="*/ 97 w 98"/>
                    <a:gd name="T7" fmla="*/ 28 h 86"/>
                    <a:gd name="T8" fmla="*/ 97 w 98"/>
                    <a:gd name="T9" fmla="*/ 0 h 86"/>
                    <a:gd name="T10" fmla="*/ 0 60000 65536"/>
                    <a:gd name="T11" fmla="*/ 0 60000 65536"/>
                    <a:gd name="T12" fmla="*/ 0 60000 65536"/>
                    <a:gd name="T13" fmla="*/ 0 60000 65536"/>
                    <a:gd name="T14" fmla="*/ 0 60000 65536"/>
                    <a:gd name="T15" fmla="*/ 0 w 98"/>
                    <a:gd name="T16" fmla="*/ 0 h 86"/>
                    <a:gd name="T17" fmla="*/ 98 w 98"/>
                    <a:gd name="T18" fmla="*/ 86 h 86"/>
                  </a:gdLst>
                  <a:ahLst/>
                  <a:cxnLst>
                    <a:cxn ang="T10">
                      <a:pos x="T0" y="T1"/>
                    </a:cxn>
                    <a:cxn ang="T11">
                      <a:pos x="T2" y="T3"/>
                    </a:cxn>
                    <a:cxn ang="T12">
                      <a:pos x="T4" y="T5"/>
                    </a:cxn>
                    <a:cxn ang="T13">
                      <a:pos x="T6" y="T7"/>
                    </a:cxn>
                    <a:cxn ang="T14">
                      <a:pos x="T8" y="T9"/>
                    </a:cxn>
                  </a:cxnLst>
                  <a:rect l="T15" t="T16" r="T17" b="T18"/>
                  <a:pathLst>
                    <a:path w="98" h="86">
                      <a:moveTo>
                        <a:pt x="97" y="0"/>
                      </a:moveTo>
                      <a:lnTo>
                        <a:pt x="0" y="56"/>
                      </a:lnTo>
                      <a:lnTo>
                        <a:pt x="0" y="85"/>
                      </a:lnTo>
                      <a:lnTo>
                        <a:pt x="97" y="28"/>
                      </a:lnTo>
                      <a:lnTo>
                        <a:pt x="97" y="0"/>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27" name="Freeform 317">
                  <a:extLst>
                    <a:ext uri="{FF2B5EF4-FFF2-40B4-BE49-F238E27FC236}">
                      <a16:creationId xmlns:a16="http://schemas.microsoft.com/office/drawing/2014/main" id="{83EE4FF1-DB4F-4AE5-A329-E4D19F377A5A}"/>
                    </a:ext>
                  </a:extLst>
                </p:cNvPr>
                <p:cNvSpPr>
                  <a:spLocks/>
                </p:cNvSpPr>
                <p:nvPr/>
              </p:nvSpPr>
              <p:spPr bwMode="auto">
                <a:xfrm>
                  <a:off x="2353" y="3150"/>
                  <a:ext cx="16" cy="16"/>
                </a:xfrm>
                <a:custGeom>
                  <a:avLst/>
                  <a:gdLst>
                    <a:gd name="T0" fmla="*/ 4 w 17"/>
                    <a:gd name="T1" fmla="*/ 16 h 17"/>
                    <a:gd name="T2" fmla="*/ 1 w 17"/>
                    <a:gd name="T3" fmla="*/ 13 h 17"/>
                    <a:gd name="T4" fmla="*/ 1 w 17"/>
                    <a:gd name="T5" fmla="*/ 12 h 17"/>
                    <a:gd name="T6" fmla="*/ 1 w 17"/>
                    <a:gd name="T7" fmla="*/ 11 h 17"/>
                    <a:gd name="T8" fmla="*/ 0 w 17"/>
                    <a:gd name="T9" fmla="*/ 9 h 17"/>
                    <a:gd name="T10" fmla="*/ 1 w 17"/>
                    <a:gd name="T11" fmla="*/ 7 h 17"/>
                    <a:gd name="T12" fmla="*/ 1 w 17"/>
                    <a:gd name="T13" fmla="*/ 5 h 17"/>
                    <a:gd name="T14" fmla="*/ 3 w 17"/>
                    <a:gd name="T15" fmla="*/ 2 h 17"/>
                    <a:gd name="T16" fmla="*/ 5 w 17"/>
                    <a:gd name="T17" fmla="*/ 1 h 17"/>
                    <a:gd name="T18" fmla="*/ 8 w 17"/>
                    <a:gd name="T19" fmla="*/ 0 h 17"/>
                    <a:gd name="T20" fmla="*/ 9 w 17"/>
                    <a:gd name="T21" fmla="*/ 0 h 17"/>
                    <a:gd name="T22" fmla="*/ 13 w 17"/>
                    <a:gd name="T23" fmla="*/ 2 h 17"/>
                    <a:gd name="T24" fmla="*/ 13 w 17"/>
                    <a:gd name="T25" fmla="*/ 3 h 17"/>
                    <a:gd name="T26" fmla="*/ 14 w 17"/>
                    <a:gd name="T27" fmla="*/ 4 h 17"/>
                    <a:gd name="T28" fmla="*/ 16 w 17"/>
                    <a:gd name="T29" fmla="*/ 5 h 17"/>
                    <a:gd name="T30" fmla="*/ 14 w 17"/>
                    <a:gd name="T31" fmla="*/ 8 h 17"/>
                    <a:gd name="T32" fmla="*/ 13 w 17"/>
                    <a:gd name="T33" fmla="*/ 11 h 17"/>
                    <a:gd name="T34" fmla="*/ 11 w 17"/>
                    <a:gd name="T35" fmla="*/ 13 h 17"/>
                    <a:gd name="T36" fmla="*/ 9 w 17"/>
                    <a:gd name="T37" fmla="*/ 16 h 17"/>
                    <a:gd name="T38" fmla="*/ 6 w 17"/>
                    <a:gd name="T39" fmla="*/ 16 h 17"/>
                    <a:gd name="T40" fmla="*/ 5 w 17"/>
                    <a:gd name="T41" fmla="*/ 16 h 17"/>
                    <a:gd name="T42" fmla="*/ 4 w 17"/>
                    <a:gd name="T43" fmla="*/ 16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
                    <a:gd name="T67" fmla="*/ 0 h 17"/>
                    <a:gd name="T68" fmla="*/ 17 w 17"/>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 h="17">
                      <a:moveTo>
                        <a:pt x="4" y="16"/>
                      </a:moveTo>
                      <a:lnTo>
                        <a:pt x="1" y="13"/>
                      </a:lnTo>
                      <a:lnTo>
                        <a:pt x="1" y="12"/>
                      </a:lnTo>
                      <a:lnTo>
                        <a:pt x="1" y="11"/>
                      </a:lnTo>
                      <a:lnTo>
                        <a:pt x="0" y="9"/>
                      </a:lnTo>
                      <a:lnTo>
                        <a:pt x="1" y="7"/>
                      </a:lnTo>
                      <a:lnTo>
                        <a:pt x="1" y="5"/>
                      </a:lnTo>
                      <a:lnTo>
                        <a:pt x="3" y="2"/>
                      </a:lnTo>
                      <a:lnTo>
                        <a:pt x="5" y="1"/>
                      </a:lnTo>
                      <a:lnTo>
                        <a:pt x="8" y="0"/>
                      </a:lnTo>
                      <a:lnTo>
                        <a:pt x="9" y="0"/>
                      </a:lnTo>
                      <a:lnTo>
                        <a:pt x="13" y="2"/>
                      </a:lnTo>
                      <a:lnTo>
                        <a:pt x="13" y="3"/>
                      </a:lnTo>
                      <a:lnTo>
                        <a:pt x="14" y="4"/>
                      </a:lnTo>
                      <a:lnTo>
                        <a:pt x="16" y="5"/>
                      </a:lnTo>
                      <a:lnTo>
                        <a:pt x="14" y="8"/>
                      </a:lnTo>
                      <a:lnTo>
                        <a:pt x="13" y="11"/>
                      </a:lnTo>
                      <a:lnTo>
                        <a:pt x="11" y="13"/>
                      </a:lnTo>
                      <a:lnTo>
                        <a:pt x="9" y="16"/>
                      </a:lnTo>
                      <a:lnTo>
                        <a:pt x="6" y="16"/>
                      </a:lnTo>
                      <a:lnTo>
                        <a:pt x="5" y="16"/>
                      </a:lnTo>
                      <a:lnTo>
                        <a:pt x="4" y="16"/>
                      </a:lnTo>
                    </a:path>
                  </a:pathLst>
                </a:custGeom>
                <a:solidFill>
                  <a:srgbClr val="99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28" name="Freeform 318">
                  <a:extLst>
                    <a:ext uri="{FF2B5EF4-FFF2-40B4-BE49-F238E27FC236}">
                      <a16:creationId xmlns:a16="http://schemas.microsoft.com/office/drawing/2014/main" id="{CEB76813-1C04-4D86-BA17-F4A55B1BAA17}"/>
                    </a:ext>
                  </a:extLst>
                </p:cNvPr>
                <p:cNvSpPr>
                  <a:spLocks/>
                </p:cNvSpPr>
                <p:nvPr/>
              </p:nvSpPr>
              <p:spPr bwMode="auto">
                <a:xfrm>
                  <a:off x="2355" y="3152"/>
                  <a:ext cx="15" cy="16"/>
                </a:xfrm>
                <a:custGeom>
                  <a:avLst/>
                  <a:gdLst>
                    <a:gd name="T0" fmla="*/ 13 w 17"/>
                    <a:gd name="T1" fmla="*/ 11 h 17"/>
                    <a:gd name="T2" fmla="*/ 14 w 17"/>
                    <a:gd name="T3" fmla="*/ 7 h 17"/>
                    <a:gd name="T4" fmla="*/ 16 w 17"/>
                    <a:gd name="T5" fmla="*/ 3 h 17"/>
                    <a:gd name="T6" fmla="*/ 14 w 17"/>
                    <a:gd name="T7" fmla="*/ 2 h 17"/>
                    <a:gd name="T8" fmla="*/ 13 w 17"/>
                    <a:gd name="T9" fmla="*/ 1 h 17"/>
                    <a:gd name="T10" fmla="*/ 13 w 17"/>
                    <a:gd name="T11" fmla="*/ 0 h 17"/>
                    <a:gd name="T12" fmla="*/ 10 w 17"/>
                    <a:gd name="T13" fmla="*/ 0 h 17"/>
                    <a:gd name="T14" fmla="*/ 7 w 17"/>
                    <a:gd name="T15" fmla="*/ 0 h 17"/>
                    <a:gd name="T16" fmla="*/ 4 w 17"/>
                    <a:gd name="T17" fmla="*/ 2 h 17"/>
                    <a:gd name="T18" fmla="*/ 1 w 17"/>
                    <a:gd name="T19" fmla="*/ 4 h 17"/>
                    <a:gd name="T20" fmla="*/ 1 w 17"/>
                    <a:gd name="T21" fmla="*/ 8 h 17"/>
                    <a:gd name="T22" fmla="*/ 0 w 17"/>
                    <a:gd name="T23" fmla="*/ 11 h 17"/>
                    <a:gd name="T24" fmla="*/ 1 w 17"/>
                    <a:gd name="T25" fmla="*/ 13 h 17"/>
                    <a:gd name="T26" fmla="*/ 1 w 17"/>
                    <a:gd name="T27" fmla="*/ 14 h 17"/>
                    <a:gd name="T28" fmla="*/ 1 w 17"/>
                    <a:gd name="T29" fmla="*/ 16 h 17"/>
                    <a:gd name="T30" fmla="*/ 4 w 17"/>
                    <a:gd name="T31" fmla="*/ 16 h 17"/>
                    <a:gd name="T32" fmla="*/ 7 w 17"/>
                    <a:gd name="T33" fmla="*/ 16 h 17"/>
                    <a:gd name="T34" fmla="*/ 10 w 17"/>
                    <a:gd name="T35" fmla="*/ 13 h 17"/>
                    <a:gd name="T36" fmla="*/ 13 w 17"/>
                    <a:gd name="T37" fmla="*/ 11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3" y="11"/>
                      </a:moveTo>
                      <a:lnTo>
                        <a:pt x="14" y="7"/>
                      </a:lnTo>
                      <a:lnTo>
                        <a:pt x="16" y="3"/>
                      </a:lnTo>
                      <a:lnTo>
                        <a:pt x="14" y="2"/>
                      </a:lnTo>
                      <a:lnTo>
                        <a:pt x="13" y="1"/>
                      </a:lnTo>
                      <a:lnTo>
                        <a:pt x="13" y="0"/>
                      </a:lnTo>
                      <a:lnTo>
                        <a:pt x="10" y="0"/>
                      </a:lnTo>
                      <a:lnTo>
                        <a:pt x="7" y="0"/>
                      </a:lnTo>
                      <a:lnTo>
                        <a:pt x="4" y="2"/>
                      </a:lnTo>
                      <a:lnTo>
                        <a:pt x="1" y="4"/>
                      </a:lnTo>
                      <a:lnTo>
                        <a:pt x="1" y="8"/>
                      </a:lnTo>
                      <a:lnTo>
                        <a:pt x="0" y="11"/>
                      </a:lnTo>
                      <a:lnTo>
                        <a:pt x="1" y="13"/>
                      </a:lnTo>
                      <a:lnTo>
                        <a:pt x="1" y="14"/>
                      </a:lnTo>
                      <a:lnTo>
                        <a:pt x="1" y="16"/>
                      </a:lnTo>
                      <a:lnTo>
                        <a:pt x="4" y="16"/>
                      </a:lnTo>
                      <a:lnTo>
                        <a:pt x="7" y="16"/>
                      </a:lnTo>
                      <a:lnTo>
                        <a:pt x="10" y="13"/>
                      </a:lnTo>
                      <a:lnTo>
                        <a:pt x="13" y="11"/>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29" name="Freeform 319">
                  <a:extLst>
                    <a:ext uri="{FF2B5EF4-FFF2-40B4-BE49-F238E27FC236}">
                      <a16:creationId xmlns:a16="http://schemas.microsoft.com/office/drawing/2014/main" id="{DB127F53-908A-43D4-B889-4FDA7B14F7E7}"/>
                    </a:ext>
                  </a:extLst>
                </p:cNvPr>
                <p:cNvSpPr>
                  <a:spLocks/>
                </p:cNvSpPr>
                <p:nvPr/>
              </p:nvSpPr>
              <p:spPr bwMode="auto">
                <a:xfrm>
                  <a:off x="2357" y="3155"/>
                  <a:ext cx="15" cy="16"/>
                </a:xfrm>
                <a:custGeom>
                  <a:avLst/>
                  <a:gdLst>
                    <a:gd name="T0" fmla="*/ 16 w 17"/>
                    <a:gd name="T1" fmla="*/ 10 h 17"/>
                    <a:gd name="T2" fmla="*/ 16 w 17"/>
                    <a:gd name="T3" fmla="*/ 8 h 17"/>
                    <a:gd name="T4" fmla="*/ 16 w 17"/>
                    <a:gd name="T5" fmla="*/ 5 h 17"/>
                    <a:gd name="T6" fmla="*/ 16 w 17"/>
                    <a:gd name="T7" fmla="*/ 2 h 17"/>
                    <a:gd name="T8" fmla="*/ 16 w 17"/>
                    <a:gd name="T9" fmla="*/ 0 h 17"/>
                    <a:gd name="T10" fmla="*/ 12 w 17"/>
                    <a:gd name="T11" fmla="*/ 0 h 17"/>
                    <a:gd name="T12" fmla="*/ 8 w 17"/>
                    <a:gd name="T13" fmla="*/ 0 h 17"/>
                    <a:gd name="T14" fmla="*/ 4 w 17"/>
                    <a:gd name="T15" fmla="*/ 8 h 17"/>
                    <a:gd name="T16" fmla="*/ 0 w 17"/>
                    <a:gd name="T17" fmla="*/ 8 h 17"/>
                    <a:gd name="T18" fmla="*/ 0 w 17"/>
                    <a:gd name="T19" fmla="*/ 13 h 17"/>
                    <a:gd name="T20" fmla="*/ 0 w 17"/>
                    <a:gd name="T21" fmla="*/ 16 h 17"/>
                    <a:gd name="T22" fmla="*/ 4 w 17"/>
                    <a:gd name="T23" fmla="*/ 16 h 17"/>
                    <a:gd name="T24" fmla="*/ 8 w 17"/>
                    <a:gd name="T25" fmla="*/ 16 h 17"/>
                    <a:gd name="T26" fmla="*/ 16 w 17"/>
                    <a:gd name="T27" fmla="*/ 1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7"/>
                    <a:gd name="T43" fmla="*/ 0 h 17"/>
                    <a:gd name="T44" fmla="*/ 17 w 17"/>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7" h="17">
                      <a:moveTo>
                        <a:pt x="16" y="10"/>
                      </a:moveTo>
                      <a:lnTo>
                        <a:pt x="16" y="8"/>
                      </a:lnTo>
                      <a:lnTo>
                        <a:pt x="16" y="5"/>
                      </a:lnTo>
                      <a:lnTo>
                        <a:pt x="16" y="2"/>
                      </a:lnTo>
                      <a:lnTo>
                        <a:pt x="16" y="0"/>
                      </a:lnTo>
                      <a:lnTo>
                        <a:pt x="12" y="0"/>
                      </a:lnTo>
                      <a:lnTo>
                        <a:pt x="8" y="0"/>
                      </a:lnTo>
                      <a:lnTo>
                        <a:pt x="4" y="8"/>
                      </a:lnTo>
                      <a:lnTo>
                        <a:pt x="0" y="8"/>
                      </a:lnTo>
                      <a:lnTo>
                        <a:pt x="0" y="13"/>
                      </a:lnTo>
                      <a:lnTo>
                        <a:pt x="0" y="16"/>
                      </a:lnTo>
                      <a:lnTo>
                        <a:pt x="4" y="16"/>
                      </a:lnTo>
                      <a:lnTo>
                        <a:pt x="8" y="16"/>
                      </a:lnTo>
                      <a:lnTo>
                        <a:pt x="16" y="1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30" name="Freeform 320">
                  <a:extLst>
                    <a:ext uri="{FF2B5EF4-FFF2-40B4-BE49-F238E27FC236}">
                      <a16:creationId xmlns:a16="http://schemas.microsoft.com/office/drawing/2014/main" id="{CC29EC42-2FFC-4E11-90AC-50B1D1F2CE83}"/>
                    </a:ext>
                  </a:extLst>
                </p:cNvPr>
                <p:cNvSpPr>
                  <a:spLocks/>
                </p:cNvSpPr>
                <p:nvPr/>
              </p:nvSpPr>
              <p:spPr bwMode="auto">
                <a:xfrm>
                  <a:off x="2343" y="3156"/>
                  <a:ext cx="15" cy="16"/>
                </a:xfrm>
                <a:custGeom>
                  <a:avLst/>
                  <a:gdLst>
                    <a:gd name="T0" fmla="*/ 6 w 17"/>
                    <a:gd name="T1" fmla="*/ 16 h 17"/>
                    <a:gd name="T2" fmla="*/ 2 w 17"/>
                    <a:gd name="T3" fmla="*/ 13 h 17"/>
                    <a:gd name="T4" fmla="*/ 1 w 17"/>
                    <a:gd name="T5" fmla="*/ 13 h 17"/>
                    <a:gd name="T6" fmla="*/ 0 w 17"/>
                    <a:gd name="T7" fmla="*/ 12 h 17"/>
                    <a:gd name="T8" fmla="*/ 0 w 17"/>
                    <a:gd name="T9" fmla="*/ 10 h 17"/>
                    <a:gd name="T10" fmla="*/ 0 w 17"/>
                    <a:gd name="T11" fmla="*/ 8 h 17"/>
                    <a:gd name="T12" fmla="*/ 2 w 17"/>
                    <a:gd name="T13" fmla="*/ 4 h 17"/>
                    <a:gd name="T14" fmla="*/ 3 w 17"/>
                    <a:gd name="T15" fmla="*/ 2 h 17"/>
                    <a:gd name="T16" fmla="*/ 6 w 17"/>
                    <a:gd name="T17" fmla="*/ 1 h 17"/>
                    <a:gd name="T18" fmla="*/ 8 w 17"/>
                    <a:gd name="T19" fmla="*/ 0 h 17"/>
                    <a:gd name="T20" fmla="*/ 9 w 17"/>
                    <a:gd name="T21" fmla="*/ 0 h 17"/>
                    <a:gd name="T22" fmla="*/ 11 w 17"/>
                    <a:gd name="T23" fmla="*/ 0 h 17"/>
                    <a:gd name="T24" fmla="*/ 14 w 17"/>
                    <a:gd name="T25" fmla="*/ 2 h 17"/>
                    <a:gd name="T26" fmla="*/ 16 w 17"/>
                    <a:gd name="T27" fmla="*/ 3 h 17"/>
                    <a:gd name="T28" fmla="*/ 16 w 17"/>
                    <a:gd name="T29" fmla="*/ 5 h 17"/>
                    <a:gd name="T30" fmla="*/ 16 w 17"/>
                    <a:gd name="T31" fmla="*/ 9 h 17"/>
                    <a:gd name="T32" fmla="*/ 14 w 17"/>
                    <a:gd name="T33" fmla="*/ 12 h 17"/>
                    <a:gd name="T34" fmla="*/ 12 w 17"/>
                    <a:gd name="T35" fmla="*/ 13 h 17"/>
                    <a:gd name="T36" fmla="*/ 9 w 17"/>
                    <a:gd name="T37" fmla="*/ 16 h 17"/>
                    <a:gd name="T38" fmla="*/ 7 w 17"/>
                    <a:gd name="T39" fmla="*/ 16 h 17"/>
                    <a:gd name="T40" fmla="*/ 6 w 17"/>
                    <a:gd name="T41" fmla="*/ 16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17"/>
                    <a:gd name="T65" fmla="*/ 17 w 17"/>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17">
                      <a:moveTo>
                        <a:pt x="6" y="16"/>
                      </a:moveTo>
                      <a:lnTo>
                        <a:pt x="2" y="13"/>
                      </a:lnTo>
                      <a:lnTo>
                        <a:pt x="1" y="13"/>
                      </a:lnTo>
                      <a:lnTo>
                        <a:pt x="0" y="12"/>
                      </a:lnTo>
                      <a:lnTo>
                        <a:pt x="0" y="10"/>
                      </a:lnTo>
                      <a:lnTo>
                        <a:pt x="0" y="8"/>
                      </a:lnTo>
                      <a:lnTo>
                        <a:pt x="2" y="4"/>
                      </a:lnTo>
                      <a:lnTo>
                        <a:pt x="3" y="2"/>
                      </a:lnTo>
                      <a:lnTo>
                        <a:pt x="6" y="1"/>
                      </a:lnTo>
                      <a:lnTo>
                        <a:pt x="8" y="0"/>
                      </a:lnTo>
                      <a:lnTo>
                        <a:pt x="9" y="0"/>
                      </a:lnTo>
                      <a:lnTo>
                        <a:pt x="11" y="0"/>
                      </a:lnTo>
                      <a:lnTo>
                        <a:pt x="14" y="2"/>
                      </a:lnTo>
                      <a:lnTo>
                        <a:pt x="16" y="3"/>
                      </a:lnTo>
                      <a:lnTo>
                        <a:pt x="16" y="5"/>
                      </a:lnTo>
                      <a:lnTo>
                        <a:pt x="16" y="9"/>
                      </a:lnTo>
                      <a:lnTo>
                        <a:pt x="14" y="12"/>
                      </a:lnTo>
                      <a:lnTo>
                        <a:pt x="12" y="13"/>
                      </a:lnTo>
                      <a:lnTo>
                        <a:pt x="9" y="16"/>
                      </a:lnTo>
                      <a:lnTo>
                        <a:pt x="7" y="16"/>
                      </a:lnTo>
                      <a:lnTo>
                        <a:pt x="6" y="16"/>
                      </a:lnTo>
                    </a:path>
                  </a:pathLst>
                </a:custGeom>
                <a:solidFill>
                  <a:srgbClr val="99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31" name="Freeform 321">
                  <a:extLst>
                    <a:ext uri="{FF2B5EF4-FFF2-40B4-BE49-F238E27FC236}">
                      <a16:creationId xmlns:a16="http://schemas.microsoft.com/office/drawing/2014/main" id="{71335468-58D9-4A98-B1B5-0228CDC87D9C}"/>
                    </a:ext>
                  </a:extLst>
                </p:cNvPr>
                <p:cNvSpPr>
                  <a:spLocks/>
                </p:cNvSpPr>
                <p:nvPr/>
              </p:nvSpPr>
              <p:spPr bwMode="auto">
                <a:xfrm>
                  <a:off x="2345" y="3156"/>
                  <a:ext cx="15" cy="16"/>
                </a:xfrm>
                <a:custGeom>
                  <a:avLst/>
                  <a:gdLst>
                    <a:gd name="T0" fmla="*/ 14 w 17"/>
                    <a:gd name="T1" fmla="*/ 12 h 17"/>
                    <a:gd name="T2" fmla="*/ 16 w 17"/>
                    <a:gd name="T3" fmla="*/ 8 h 17"/>
                    <a:gd name="T4" fmla="*/ 16 w 17"/>
                    <a:gd name="T5" fmla="*/ 4 h 17"/>
                    <a:gd name="T6" fmla="*/ 16 w 17"/>
                    <a:gd name="T7" fmla="*/ 2 h 17"/>
                    <a:gd name="T8" fmla="*/ 14 w 17"/>
                    <a:gd name="T9" fmla="*/ 1 h 17"/>
                    <a:gd name="T10" fmla="*/ 11 w 17"/>
                    <a:gd name="T11" fmla="*/ 0 h 17"/>
                    <a:gd name="T12" fmla="*/ 8 w 17"/>
                    <a:gd name="T13" fmla="*/ 1 h 17"/>
                    <a:gd name="T14" fmla="*/ 4 w 17"/>
                    <a:gd name="T15" fmla="*/ 3 h 17"/>
                    <a:gd name="T16" fmla="*/ 3 w 17"/>
                    <a:gd name="T17" fmla="*/ 6 h 17"/>
                    <a:gd name="T18" fmla="*/ 0 w 17"/>
                    <a:gd name="T19" fmla="*/ 9 h 17"/>
                    <a:gd name="T20" fmla="*/ 0 w 17"/>
                    <a:gd name="T21" fmla="*/ 12 h 17"/>
                    <a:gd name="T22" fmla="*/ 0 w 17"/>
                    <a:gd name="T23" fmla="*/ 14 h 17"/>
                    <a:gd name="T24" fmla="*/ 1 w 17"/>
                    <a:gd name="T25" fmla="*/ 16 h 17"/>
                    <a:gd name="T26" fmla="*/ 3 w 17"/>
                    <a:gd name="T27" fmla="*/ 16 h 17"/>
                    <a:gd name="T28" fmla="*/ 4 w 17"/>
                    <a:gd name="T29" fmla="*/ 16 h 17"/>
                    <a:gd name="T30" fmla="*/ 8 w 17"/>
                    <a:gd name="T31" fmla="*/ 16 h 17"/>
                    <a:gd name="T32" fmla="*/ 11 w 17"/>
                    <a:gd name="T33" fmla="*/ 13 h 17"/>
                    <a:gd name="T34" fmla="*/ 14 w 17"/>
                    <a:gd name="T35" fmla="*/ 12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7"/>
                    <a:gd name="T56" fmla="*/ 17 w 1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7">
                      <a:moveTo>
                        <a:pt x="14" y="12"/>
                      </a:moveTo>
                      <a:lnTo>
                        <a:pt x="16" y="8"/>
                      </a:lnTo>
                      <a:lnTo>
                        <a:pt x="16" y="4"/>
                      </a:lnTo>
                      <a:lnTo>
                        <a:pt x="16" y="2"/>
                      </a:lnTo>
                      <a:lnTo>
                        <a:pt x="14" y="1"/>
                      </a:lnTo>
                      <a:lnTo>
                        <a:pt x="11" y="0"/>
                      </a:lnTo>
                      <a:lnTo>
                        <a:pt x="8" y="1"/>
                      </a:lnTo>
                      <a:lnTo>
                        <a:pt x="4" y="3"/>
                      </a:lnTo>
                      <a:lnTo>
                        <a:pt x="3" y="6"/>
                      </a:lnTo>
                      <a:lnTo>
                        <a:pt x="0" y="9"/>
                      </a:lnTo>
                      <a:lnTo>
                        <a:pt x="0" y="12"/>
                      </a:lnTo>
                      <a:lnTo>
                        <a:pt x="0" y="14"/>
                      </a:lnTo>
                      <a:lnTo>
                        <a:pt x="1" y="16"/>
                      </a:lnTo>
                      <a:lnTo>
                        <a:pt x="3" y="16"/>
                      </a:lnTo>
                      <a:lnTo>
                        <a:pt x="4" y="16"/>
                      </a:lnTo>
                      <a:lnTo>
                        <a:pt x="8" y="16"/>
                      </a:lnTo>
                      <a:lnTo>
                        <a:pt x="11" y="13"/>
                      </a:lnTo>
                      <a:lnTo>
                        <a:pt x="14" y="12"/>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32" name="Freeform 322">
                  <a:extLst>
                    <a:ext uri="{FF2B5EF4-FFF2-40B4-BE49-F238E27FC236}">
                      <a16:creationId xmlns:a16="http://schemas.microsoft.com/office/drawing/2014/main" id="{41B08F49-9C1C-4BCB-A106-619A309A5B6C}"/>
                    </a:ext>
                  </a:extLst>
                </p:cNvPr>
                <p:cNvSpPr>
                  <a:spLocks/>
                </p:cNvSpPr>
                <p:nvPr/>
              </p:nvSpPr>
              <p:spPr bwMode="auto">
                <a:xfrm>
                  <a:off x="2347" y="3159"/>
                  <a:ext cx="16" cy="17"/>
                </a:xfrm>
                <a:custGeom>
                  <a:avLst/>
                  <a:gdLst>
                    <a:gd name="T0" fmla="*/ 12 w 17"/>
                    <a:gd name="T1" fmla="*/ 10 h 17"/>
                    <a:gd name="T2" fmla="*/ 16 w 17"/>
                    <a:gd name="T3" fmla="*/ 8 h 17"/>
                    <a:gd name="T4" fmla="*/ 16 w 17"/>
                    <a:gd name="T5" fmla="*/ 5 h 17"/>
                    <a:gd name="T6" fmla="*/ 16 w 17"/>
                    <a:gd name="T7" fmla="*/ 2 h 17"/>
                    <a:gd name="T8" fmla="*/ 12 w 17"/>
                    <a:gd name="T9" fmla="*/ 0 h 17"/>
                    <a:gd name="T10" fmla="*/ 9 w 17"/>
                    <a:gd name="T11" fmla="*/ 0 h 17"/>
                    <a:gd name="T12" fmla="*/ 0 w 17"/>
                    <a:gd name="T13" fmla="*/ 8 h 17"/>
                    <a:gd name="T14" fmla="*/ 0 w 17"/>
                    <a:gd name="T15" fmla="*/ 13 h 17"/>
                    <a:gd name="T16" fmla="*/ 0 w 17"/>
                    <a:gd name="T17" fmla="*/ 16 h 17"/>
                    <a:gd name="T18" fmla="*/ 3 w 17"/>
                    <a:gd name="T19" fmla="*/ 16 h 17"/>
                    <a:gd name="T20" fmla="*/ 9 w 17"/>
                    <a:gd name="T21" fmla="*/ 16 h 17"/>
                    <a:gd name="T22" fmla="*/ 12 w 17"/>
                    <a:gd name="T23" fmla="*/ 1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17"/>
                    <a:gd name="T38" fmla="*/ 17 w 17"/>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17">
                      <a:moveTo>
                        <a:pt x="12" y="10"/>
                      </a:moveTo>
                      <a:lnTo>
                        <a:pt x="16" y="8"/>
                      </a:lnTo>
                      <a:lnTo>
                        <a:pt x="16" y="5"/>
                      </a:lnTo>
                      <a:lnTo>
                        <a:pt x="16" y="2"/>
                      </a:lnTo>
                      <a:lnTo>
                        <a:pt x="12" y="0"/>
                      </a:lnTo>
                      <a:lnTo>
                        <a:pt x="9" y="0"/>
                      </a:lnTo>
                      <a:lnTo>
                        <a:pt x="0" y="8"/>
                      </a:lnTo>
                      <a:lnTo>
                        <a:pt x="0" y="13"/>
                      </a:lnTo>
                      <a:lnTo>
                        <a:pt x="0" y="16"/>
                      </a:lnTo>
                      <a:lnTo>
                        <a:pt x="3" y="16"/>
                      </a:lnTo>
                      <a:lnTo>
                        <a:pt x="9" y="16"/>
                      </a:lnTo>
                      <a:lnTo>
                        <a:pt x="12" y="1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33" name="Line 323">
                  <a:extLst>
                    <a:ext uri="{FF2B5EF4-FFF2-40B4-BE49-F238E27FC236}">
                      <a16:creationId xmlns:a16="http://schemas.microsoft.com/office/drawing/2014/main" id="{8A2B1894-38FE-4008-BCB6-BF129E620631}"/>
                    </a:ext>
                  </a:extLst>
                </p:cNvPr>
                <p:cNvSpPr>
                  <a:spLocks noChangeShapeType="1"/>
                </p:cNvSpPr>
                <p:nvPr/>
              </p:nvSpPr>
              <p:spPr bwMode="auto">
                <a:xfrm flipV="1">
                  <a:off x="2301" y="3186"/>
                  <a:ext cx="0" cy="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34" name="Freeform 324">
                  <a:extLst>
                    <a:ext uri="{FF2B5EF4-FFF2-40B4-BE49-F238E27FC236}">
                      <a16:creationId xmlns:a16="http://schemas.microsoft.com/office/drawing/2014/main" id="{92F150B3-BFE8-42B3-8D7B-9C321E56AABD}"/>
                    </a:ext>
                  </a:extLst>
                </p:cNvPr>
                <p:cNvSpPr>
                  <a:spLocks/>
                </p:cNvSpPr>
                <p:nvPr/>
              </p:nvSpPr>
              <p:spPr bwMode="auto">
                <a:xfrm>
                  <a:off x="2356" y="3152"/>
                  <a:ext cx="15" cy="16"/>
                </a:xfrm>
                <a:custGeom>
                  <a:avLst/>
                  <a:gdLst>
                    <a:gd name="T0" fmla="*/ 5 w 17"/>
                    <a:gd name="T1" fmla="*/ 16 h 17"/>
                    <a:gd name="T2" fmla="*/ 2 w 17"/>
                    <a:gd name="T3" fmla="*/ 13 h 17"/>
                    <a:gd name="T4" fmla="*/ 1 w 17"/>
                    <a:gd name="T5" fmla="*/ 12 h 17"/>
                    <a:gd name="T6" fmla="*/ 0 w 17"/>
                    <a:gd name="T7" fmla="*/ 9 h 17"/>
                    <a:gd name="T8" fmla="*/ 1 w 17"/>
                    <a:gd name="T9" fmla="*/ 7 h 17"/>
                    <a:gd name="T10" fmla="*/ 2 w 17"/>
                    <a:gd name="T11" fmla="*/ 5 h 17"/>
                    <a:gd name="T12" fmla="*/ 3 w 17"/>
                    <a:gd name="T13" fmla="*/ 2 h 17"/>
                    <a:gd name="T14" fmla="*/ 5 w 17"/>
                    <a:gd name="T15" fmla="*/ 1 h 17"/>
                    <a:gd name="T16" fmla="*/ 8 w 17"/>
                    <a:gd name="T17" fmla="*/ 0 h 17"/>
                    <a:gd name="T18" fmla="*/ 9 w 17"/>
                    <a:gd name="T19" fmla="*/ 0 h 17"/>
                    <a:gd name="T20" fmla="*/ 10 w 17"/>
                    <a:gd name="T21" fmla="*/ 1 h 17"/>
                    <a:gd name="T22" fmla="*/ 13 w 17"/>
                    <a:gd name="T23" fmla="*/ 2 h 17"/>
                    <a:gd name="T24" fmla="*/ 13 w 17"/>
                    <a:gd name="T25" fmla="*/ 3 h 17"/>
                    <a:gd name="T26" fmla="*/ 14 w 17"/>
                    <a:gd name="T27" fmla="*/ 4 h 17"/>
                    <a:gd name="T28" fmla="*/ 16 w 17"/>
                    <a:gd name="T29" fmla="*/ 5 h 17"/>
                    <a:gd name="T30" fmla="*/ 14 w 17"/>
                    <a:gd name="T31" fmla="*/ 8 h 17"/>
                    <a:gd name="T32" fmla="*/ 13 w 17"/>
                    <a:gd name="T33" fmla="*/ 11 h 17"/>
                    <a:gd name="T34" fmla="*/ 11 w 17"/>
                    <a:gd name="T35" fmla="*/ 13 h 17"/>
                    <a:gd name="T36" fmla="*/ 10 w 17"/>
                    <a:gd name="T37" fmla="*/ 16 h 17"/>
                    <a:gd name="T38" fmla="*/ 8 w 17"/>
                    <a:gd name="T39" fmla="*/ 16 h 17"/>
                    <a:gd name="T40" fmla="*/ 5 w 17"/>
                    <a:gd name="T41" fmla="*/ 16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17"/>
                    <a:gd name="T65" fmla="*/ 17 w 17"/>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17">
                      <a:moveTo>
                        <a:pt x="5" y="16"/>
                      </a:moveTo>
                      <a:lnTo>
                        <a:pt x="2" y="13"/>
                      </a:lnTo>
                      <a:lnTo>
                        <a:pt x="1" y="12"/>
                      </a:lnTo>
                      <a:lnTo>
                        <a:pt x="0" y="9"/>
                      </a:lnTo>
                      <a:lnTo>
                        <a:pt x="1" y="7"/>
                      </a:lnTo>
                      <a:lnTo>
                        <a:pt x="2" y="5"/>
                      </a:lnTo>
                      <a:lnTo>
                        <a:pt x="3" y="2"/>
                      </a:lnTo>
                      <a:lnTo>
                        <a:pt x="5" y="1"/>
                      </a:lnTo>
                      <a:lnTo>
                        <a:pt x="8" y="0"/>
                      </a:lnTo>
                      <a:lnTo>
                        <a:pt x="9" y="0"/>
                      </a:lnTo>
                      <a:lnTo>
                        <a:pt x="10" y="1"/>
                      </a:lnTo>
                      <a:lnTo>
                        <a:pt x="13" y="2"/>
                      </a:lnTo>
                      <a:lnTo>
                        <a:pt x="13" y="3"/>
                      </a:lnTo>
                      <a:lnTo>
                        <a:pt x="14" y="4"/>
                      </a:lnTo>
                      <a:lnTo>
                        <a:pt x="16" y="5"/>
                      </a:lnTo>
                      <a:lnTo>
                        <a:pt x="14" y="8"/>
                      </a:lnTo>
                      <a:lnTo>
                        <a:pt x="13" y="11"/>
                      </a:lnTo>
                      <a:lnTo>
                        <a:pt x="11" y="13"/>
                      </a:lnTo>
                      <a:lnTo>
                        <a:pt x="10" y="16"/>
                      </a:lnTo>
                      <a:lnTo>
                        <a:pt x="8" y="16"/>
                      </a:lnTo>
                      <a:lnTo>
                        <a:pt x="5" y="16"/>
                      </a:lnTo>
                    </a:path>
                  </a:pathLst>
                </a:custGeom>
                <a:solidFill>
                  <a:srgbClr val="99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35" name="Freeform 325">
                  <a:extLst>
                    <a:ext uri="{FF2B5EF4-FFF2-40B4-BE49-F238E27FC236}">
                      <a16:creationId xmlns:a16="http://schemas.microsoft.com/office/drawing/2014/main" id="{8C5DB6E1-7DD1-4A11-95CA-6DB19A41A940}"/>
                    </a:ext>
                  </a:extLst>
                </p:cNvPr>
                <p:cNvSpPr>
                  <a:spLocks/>
                </p:cNvSpPr>
                <p:nvPr/>
              </p:nvSpPr>
              <p:spPr bwMode="auto">
                <a:xfrm>
                  <a:off x="2358" y="3155"/>
                  <a:ext cx="16" cy="16"/>
                </a:xfrm>
                <a:custGeom>
                  <a:avLst/>
                  <a:gdLst>
                    <a:gd name="T0" fmla="*/ 13 w 17"/>
                    <a:gd name="T1" fmla="*/ 11 h 17"/>
                    <a:gd name="T2" fmla="*/ 14 w 17"/>
                    <a:gd name="T3" fmla="*/ 7 h 17"/>
                    <a:gd name="T4" fmla="*/ 16 w 17"/>
                    <a:gd name="T5" fmla="*/ 3 h 17"/>
                    <a:gd name="T6" fmla="*/ 14 w 17"/>
                    <a:gd name="T7" fmla="*/ 2 h 17"/>
                    <a:gd name="T8" fmla="*/ 13 w 17"/>
                    <a:gd name="T9" fmla="*/ 1 h 17"/>
                    <a:gd name="T10" fmla="*/ 13 w 17"/>
                    <a:gd name="T11" fmla="*/ 0 h 17"/>
                    <a:gd name="T12" fmla="*/ 10 w 17"/>
                    <a:gd name="T13" fmla="*/ 0 h 17"/>
                    <a:gd name="T14" fmla="*/ 8 w 17"/>
                    <a:gd name="T15" fmla="*/ 0 h 17"/>
                    <a:gd name="T16" fmla="*/ 5 w 17"/>
                    <a:gd name="T17" fmla="*/ 2 h 17"/>
                    <a:gd name="T18" fmla="*/ 2 w 17"/>
                    <a:gd name="T19" fmla="*/ 4 h 17"/>
                    <a:gd name="T20" fmla="*/ 1 w 17"/>
                    <a:gd name="T21" fmla="*/ 8 h 17"/>
                    <a:gd name="T22" fmla="*/ 0 w 17"/>
                    <a:gd name="T23" fmla="*/ 12 h 17"/>
                    <a:gd name="T24" fmla="*/ 1 w 17"/>
                    <a:gd name="T25" fmla="*/ 13 h 17"/>
                    <a:gd name="T26" fmla="*/ 2 w 17"/>
                    <a:gd name="T27" fmla="*/ 14 h 17"/>
                    <a:gd name="T28" fmla="*/ 2 w 17"/>
                    <a:gd name="T29" fmla="*/ 16 h 17"/>
                    <a:gd name="T30" fmla="*/ 5 w 17"/>
                    <a:gd name="T31" fmla="*/ 16 h 17"/>
                    <a:gd name="T32" fmla="*/ 8 w 17"/>
                    <a:gd name="T33" fmla="*/ 16 h 17"/>
                    <a:gd name="T34" fmla="*/ 10 w 17"/>
                    <a:gd name="T35" fmla="*/ 13 h 17"/>
                    <a:gd name="T36" fmla="*/ 13 w 17"/>
                    <a:gd name="T37" fmla="*/ 11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3" y="11"/>
                      </a:moveTo>
                      <a:lnTo>
                        <a:pt x="14" y="7"/>
                      </a:lnTo>
                      <a:lnTo>
                        <a:pt x="16" y="3"/>
                      </a:lnTo>
                      <a:lnTo>
                        <a:pt x="14" y="2"/>
                      </a:lnTo>
                      <a:lnTo>
                        <a:pt x="13" y="1"/>
                      </a:lnTo>
                      <a:lnTo>
                        <a:pt x="13" y="0"/>
                      </a:lnTo>
                      <a:lnTo>
                        <a:pt x="10" y="0"/>
                      </a:lnTo>
                      <a:lnTo>
                        <a:pt x="8" y="0"/>
                      </a:lnTo>
                      <a:lnTo>
                        <a:pt x="5" y="2"/>
                      </a:lnTo>
                      <a:lnTo>
                        <a:pt x="2" y="4"/>
                      </a:lnTo>
                      <a:lnTo>
                        <a:pt x="1" y="8"/>
                      </a:lnTo>
                      <a:lnTo>
                        <a:pt x="0" y="12"/>
                      </a:lnTo>
                      <a:lnTo>
                        <a:pt x="1" y="13"/>
                      </a:lnTo>
                      <a:lnTo>
                        <a:pt x="2" y="14"/>
                      </a:lnTo>
                      <a:lnTo>
                        <a:pt x="2" y="16"/>
                      </a:lnTo>
                      <a:lnTo>
                        <a:pt x="5" y="16"/>
                      </a:lnTo>
                      <a:lnTo>
                        <a:pt x="8" y="16"/>
                      </a:lnTo>
                      <a:lnTo>
                        <a:pt x="10" y="13"/>
                      </a:lnTo>
                      <a:lnTo>
                        <a:pt x="13" y="11"/>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36" name="Freeform 326">
                  <a:extLst>
                    <a:ext uri="{FF2B5EF4-FFF2-40B4-BE49-F238E27FC236}">
                      <a16:creationId xmlns:a16="http://schemas.microsoft.com/office/drawing/2014/main" id="{0839ED6F-CAB3-4D58-9E3A-23CDDEF0C0C5}"/>
                    </a:ext>
                  </a:extLst>
                </p:cNvPr>
                <p:cNvSpPr>
                  <a:spLocks/>
                </p:cNvSpPr>
                <p:nvPr/>
              </p:nvSpPr>
              <p:spPr bwMode="auto">
                <a:xfrm>
                  <a:off x="2360" y="3156"/>
                  <a:ext cx="16" cy="16"/>
                </a:xfrm>
                <a:custGeom>
                  <a:avLst/>
                  <a:gdLst>
                    <a:gd name="T0" fmla="*/ 12 w 17"/>
                    <a:gd name="T1" fmla="*/ 11 h 17"/>
                    <a:gd name="T2" fmla="*/ 16 w 17"/>
                    <a:gd name="T3" fmla="*/ 6 h 17"/>
                    <a:gd name="T4" fmla="*/ 16 w 17"/>
                    <a:gd name="T5" fmla="*/ 4 h 17"/>
                    <a:gd name="T6" fmla="*/ 16 w 17"/>
                    <a:gd name="T7" fmla="*/ 2 h 17"/>
                    <a:gd name="T8" fmla="*/ 12 w 17"/>
                    <a:gd name="T9" fmla="*/ 0 h 17"/>
                    <a:gd name="T10" fmla="*/ 9 w 17"/>
                    <a:gd name="T11" fmla="*/ 0 h 17"/>
                    <a:gd name="T12" fmla="*/ 3 w 17"/>
                    <a:gd name="T13" fmla="*/ 6 h 17"/>
                    <a:gd name="T14" fmla="*/ 0 w 17"/>
                    <a:gd name="T15" fmla="*/ 6 h 17"/>
                    <a:gd name="T16" fmla="*/ 0 w 17"/>
                    <a:gd name="T17" fmla="*/ 11 h 17"/>
                    <a:gd name="T18" fmla="*/ 0 w 17"/>
                    <a:gd name="T19" fmla="*/ 13 h 17"/>
                    <a:gd name="T20" fmla="*/ 3 w 17"/>
                    <a:gd name="T21" fmla="*/ 16 h 17"/>
                    <a:gd name="T22" fmla="*/ 6 w 17"/>
                    <a:gd name="T23" fmla="*/ 16 h 17"/>
                    <a:gd name="T24" fmla="*/ 9 w 17"/>
                    <a:gd name="T25" fmla="*/ 16 h 17"/>
                    <a:gd name="T26" fmla="*/ 12 w 17"/>
                    <a:gd name="T27" fmla="*/ 11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7"/>
                    <a:gd name="T43" fmla="*/ 0 h 17"/>
                    <a:gd name="T44" fmla="*/ 17 w 17"/>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7" h="17">
                      <a:moveTo>
                        <a:pt x="12" y="11"/>
                      </a:moveTo>
                      <a:lnTo>
                        <a:pt x="16" y="6"/>
                      </a:lnTo>
                      <a:lnTo>
                        <a:pt x="16" y="4"/>
                      </a:lnTo>
                      <a:lnTo>
                        <a:pt x="16" y="2"/>
                      </a:lnTo>
                      <a:lnTo>
                        <a:pt x="12" y="0"/>
                      </a:lnTo>
                      <a:lnTo>
                        <a:pt x="9" y="0"/>
                      </a:lnTo>
                      <a:lnTo>
                        <a:pt x="3" y="6"/>
                      </a:lnTo>
                      <a:lnTo>
                        <a:pt x="0" y="6"/>
                      </a:lnTo>
                      <a:lnTo>
                        <a:pt x="0" y="11"/>
                      </a:lnTo>
                      <a:lnTo>
                        <a:pt x="0" y="13"/>
                      </a:lnTo>
                      <a:lnTo>
                        <a:pt x="3" y="16"/>
                      </a:lnTo>
                      <a:lnTo>
                        <a:pt x="6" y="16"/>
                      </a:lnTo>
                      <a:lnTo>
                        <a:pt x="9" y="16"/>
                      </a:lnTo>
                      <a:lnTo>
                        <a:pt x="12" y="11"/>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37" name="Freeform 327">
                  <a:extLst>
                    <a:ext uri="{FF2B5EF4-FFF2-40B4-BE49-F238E27FC236}">
                      <a16:creationId xmlns:a16="http://schemas.microsoft.com/office/drawing/2014/main" id="{ED8CA7FB-F204-4BC9-99D4-5DB2FDF084F6}"/>
                    </a:ext>
                  </a:extLst>
                </p:cNvPr>
                <p:cNvSpPr>
                  <a:spLocks/>
                </p:cNvSpPr>
                <p:nvPr/>
              </p:nvSpPr>
              <p:spPr bwMode="auto">
                <a:xfrm>
                  <a:off x="2347" y="3158"/>
                  <a:ext cx="16" cy="16"/>
                </a:xfrm>
                <a:custGeom>
                  <a:avLst/>
                  <a:gdLst>
                    <a:gd name="T0" fmla="*/ 4 w 17"/>
                    <a:gd name="T1" fmla="*/ 16 h 17"/>
                    <a:gd name="T2" fmla="*/ 1 w 17"/>
                    <a:gd name="T3" fmla="*/ 14 h 17"/>
                    <a:gd name="T4" fmla="*/ 0 w 17"/>
                    <a:gd name="T5" fmla="*/ 13 h 17"/>
                    <a:gd name="T6" fmla="*/ 0 w 17"/>
                    <a:gd name="T7" fmla="*/ 12 h 17"/>
                    <a:gd name="T8" fmla="*/ 0 w 17"/>
                    <a:gd name="T9" fmla="*/ 10 h 17"/>
                    <a:gd name="T10" fmla="*/ 0 w 17"/>
                    <a:gd name="T11" fmla="*/ 8 h 17"/>
                    <a:gd name="T12" fmla="*/ 1 w 17"/>
                    <a:gd name="T13" fmla="*/ 5 h 17"/>
                    <a:gd name="T14" fmla="*/ 3 w 17"/>
                    <a:gd name="T15" fmla="*/ 2 h 17"/>
                    <a:gd name="T16" fmla="*/ 4 w 17"/>
                    <a:gd name="T17" fmla="*/ 1 h 17"/>
                    <a:gd name="T18" fmla="*/ 8 w 17"/>
                    <a:gd name="T19" fmla="*/ 0 h 17"/>
                    <a:gd name="T20" fmla="*/ 9 w 17"/>
                    <a:gd name="T21" fmla="*/ 0 h 17"/>
                    <a:gd name="T22" fmla="*/ 13 w 17"/>
                    <a:gd name="T23" fmla="*/ 2 h 17"/>
                    <a:gd name="T24" fmla="*/ 14 w 17"/>
                    <a:gd name="T25" fmla="*/ 3 h 17"/>
                    <a:gd name="T26" fmla="*/ 16 w 17"/>
                    <a:gd name="T27" fmla="*/ 4 h 17"/>
                    <a:gd name="T28" fmla="*/ 16 w 17"/>
                    <a:gd name="T29" fmla="*/ 5 h 17"/>
                    <a:gd name="T30" fmla="*/ 16 w 17"/>
                    <a:gd name="T31" fmla="*/ 9 h 17"/>
                    <a:gd name="T32" fmla="*/ 13 w 17"/>
                    <a:gd name="T33" fmla="*/ 12 h 17"/>
                    <a:gd name="T34" fmla="*/ 12 w 17"/>
                    <a:gd name="T35" fmla="*/ 14 h 17"/>
                    <a:gd name="T36" fmla="*/ 9 w 17"/>
                    <a:gd name="T37" fmla="*/ 16 h 17"/>
                    <a:gd name="T38" fmla="*/ 7 w 17"/>
                    <a:gd name="T39" fmla="*/ 16 h 17"/>
                    <a:gd name="T40" fmla="*/ 6 w 17"/>
                    <a:gd name="T41" fmla="*/ 16 h 17"/>
                    <a:gd name="T42" fmla="*/ 4 w 17"/>
                    <a:gd name="T43" fmla="*/ 16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
                    <a:gd name="T67" fmla="*/ 0 h 17"/>
                    <a:gd name="T68" fmla="*/ 17 w 17"/>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 h="17">
                      <a:moveTo>
                        <a:pt x="4" y="16"/>
                      </a:moveTo>
                      <a:lnTo>
                        <a:pt x="1" y="14"/>
                      </a:lnTo>
                      <a:lnTo>
                        <a:pt x="0" y="13"/>
                      </a:lnTo>
                      <a:lnTo>
                        <a:pt x="0" y="12"/>
                      </a:lnTo>
                      <a:lnTo>
                        <a:pt x="0" y="10"/>
                      </a:lnTo>
                      <a:lnTo>
                        <a:pt x="0" y="8"/>
                      </a:lnTo>
                      <a:lnTo>
                        <a:pt x="1" y="5"/>
                      </a:lnTo>
                      <a:lnTo>
                        <a:pt x="3" y="2"/>
                      </a:lnTo>
                      <a:lnTo>
                        <a:pt x="4" y="1"/>
                      </a:lnTo>
                      <a:lnTo>
                        <a:pt x="8" y="0"/>
                      </a:lnTo>
                      <a:lnTo>
                        <a:pt x="9" y="0"/>
                      </a:lnTo>
                      <a:lnTo>
                        <a:pt x="13" y="2"/>
                      </a:lnTo>
                      <a:lnTo>
                        <a:pt x="14" y="3"/>
                      </a:lnTo>
                      <a:lnTo>
                        <a:pt x="16" y="4"/>
                      </a:lnTo>
                      <a:lnTo>
                        <a:pt x="16" y="5"/>
                      </a:lnTo>
                      <a:lnTo>
                        <a:pt x="16" y="9"/>
                      </a:lnTo>
                      <a:lnTo>
                        <a:pt x="13" y="12"/>
                      </a:lnTo>
                      <a:lnTo>
                        <a:pt x="12" y="14"/>
                      </a:lnTo>
                      <a:lnTo>
                        <a:pt x="9" y="16"/>
                      </a:lnTo>
                      <a:lnTo>
                        <a:pt x="7" y="16"/>
                      </a:lnTo>
                      <a:lnTo>
                        <a:pt x="6" y="16"/>
                      </a:lnTo>
                      <a:lnTo>
                        <a:pt x="4" y="16"/>
                      </a:lnTo>
                    </a:path>
                  </a:pathLst>
                </a:custGeom>
                <a:solidFill>
                  <a:srgbClr val="99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38" name="Freeform 328">
                  <a:extLst>
                    <a:ext uri="{FF2B5EF4-FFF2-40B4-BE49-F238E27FC236}">
                      <a16:creationId xmlns:a16="http://schemas.microsoft.com/office/drawing/2014/main" id="{33E6DA35-0249-4C96-8E23-B3177D285642}"/>
                    </a:ext>
                  </a:extLst>
                </p:cNvPr>
                <p:cNvSpPr>
                  <a:spLocks/>
                </p:cNvSpPr>
                <p:nvPr/>
              </p:nvSpPr>
              <p:spPr bwMode="auto">
                <a:xfrm>
                  <a:off x="2350" y="3158"/>
                  <a:ext cx="16" cy="16"/>
                </a:xfrm>
                <a:custGeom>
                  <a:avLst/>
                  <a:gdLst>
                    <a:gd name="T0" fmla="*/ 12 w 17"/>
                    <a:gd name="T1" fmla="*/ 12 h 17"/>
                    <a:gd name="T2" fmla="*/ 16 w 17"/>
                    <a:gd name="T3" fmla="*/ 8 h 17"/>
                    <a:gd name="T4" fmla="*/ 16 w 17"/>
                    <a:gd name="T5" fmla="*/ 4 h 17"/>
                    <a:gd name="T6" fmla="*/ 16 w 17"/>
                    <a:gd name="T7" fmla="*/ 3 h 17"/>
                    <a:gd name="T8" fmla="*/ 14 w 17"/>
                    <a:gd name="T9" fmla="*/ 2 h 17"/>
                    <a:gd name="T10" fmla="*/ 12 w 17"/>
                    <a:gd name="T11" fmla="*/ 1 h 17"/>
                    <a:gd name="T12" fmla="*/ 11 w 17"/>
                    <a:gd name="T13" fmla="*/ 0 h 17"/>
                    <a:gd name="T14" fmla="*/ 8 w 17"/>
                    <a:gd name="T15" fmla="*/ 1 h 17"/>
                    <a:gd name="T16" fmla="*/ 4 w 17"/>
                    <a:gd name="T17" fmla="*/ 3 h 17"/>
                    <a:gd name="T18" fmla="*/ 1 w 17"/>
                    <a:gd name="T19" fmla="*/ 6 h 17"/>
                    <a:gd name="T20" fmla="*/ 0 w 17"/>
                    <a:gd name="T21" fmla="*/ 9 h 17"/>
                    <a:gd name="T22" fmla="*/ 0 w 17"/>
                    <a:gd name="T23" fmla="*/ 12 h 17"/>
                    <a:gd name="T24" fmla="*/ 0 w 17"/>
                    <a:gd name="T25" fmla="*/ 14 h 17"/>
                    <a:gd name="T26" fmla="*/ 0 w 17"/>
                    <a:gd name="T27" fmla="*/ 16 h 17"/>
                    <a:gd name="T28" fmla="*/ 1 w 17"/>
                    <a:gd name="T29" fmla="*/ 16 h 17"/>
                    <a:gd name="T30" fmla="*/ 4 w 17"/>
                    <a:gd name="T31" fmla="*/ 16 h 17"/>
                    <a:gd name="T32" fmla="*/ 8 w 17"/>
                    <a:gd name="T33" fmla="*/ 16 h 17"/>
                    <a:gd name="T34" fmla="*/ 11 w 17"/>
                    <a:gd name="T35" fmla="*/ 14 h 17"/>
                    <a:gd name="T36" fmla="*/ 12 w 17"/>
                    <a:gd name="T37" fmla="*/ 12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2" y="12"/>
                      </a:moveTo>
                      <a:lnTo>
                        <a:pt x="16" y="8"/>
                      </a:lnTo>
                      <a:lnTo>
                        <a:pt x="16" y="4"/>
                      </a:lnTo>
                      <a:lnTo>
                        <a:pt x="16" y="3"/>
                      </a:lnTo>
                      <a:lnTo>
                        <a:pt x="14" y="2"/>
                      </a:lnTo>
                      <a:lnTo>
                        <a:pt x="12" y="1"/>
                      </a:lnTo>
                      <a:lnTo>
                        <a:pt x="11" y="0"/>
                      </a:lnTo>
                      <a:lnTo>
                        <a:pt x="8" y="1"/>
                      </a:lnTo>
                      <a:lnTo>
                        <a:pt x="4" y="3"/>
                      </a:lnTo>
                      <a:lnTo>
                        <a:pt x="1" y="6"/>
                      </a:lnTo>
                      <a:lnTo>
                        <a:pt x="0" y="9"/>
                      </a:lnTo>
                      <a:lnTo>
                        <a:pt x="0" y="12"/>
                      </a:lnTo>
                      <a:lnTo>
                        <a:pt x="0" y="14"/>
                      </a:lnTo>
                      <a:lnTo>
                        <a:pt x="0" y="16"/>
                      </a:lnTo>
                      <a:lnTo>
                        <a:pt x="1" y="16"/>
                      </a:lnTo>
                      <a:lnTo>
                        <a:pt x="4" y="16"/>
                      </a:lnTo>
                      <a:lnTo>
                        <a:pt x="8" y="16"/>
                      </a:lnTo>
                      <a:lnTo>
                        <a:pt x="11" y="14"/>
                      </a:lnTo>
                      <a:lnTo>
                        <a:pt x="12" y="12"/>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39" name="Freeform 329">
                  <a:extLst>
                    <a:ext uri="{FF2B5EF4-FFF2-40B4-BE49-F238E27FC236}">
                      <a16:creationId xmlns:a16="http://schemas.microsoft.com/office/drawing/2014/main" id="{2DEDA900-E732-430A-AAFE-CD05A366D58E}"/>
                    </a:ext>
                  </a:extLst>
                </p:cNvPr>
                <p:cNvSpPr>
                  <a:spLocks/>
                </p:cNvSpPr>
                <p:nvPr/>
              </p:nvSpPr>
              <p:spPr bwMode="auto">
                <a:xfrm>
                  <a:off x="2351" y="3161"/>
                  <a:ext cx="16" cy="16"/>
                </a:xfrm>
                <a:custGeom>
                  <a:avLst/>
                  <a:gdLst>
                    <a:gd name="T0" fmla="*/ 16 w 17"/>
                    <a:gd name="T1" fmla="*/ 10 h 17"/>
                    <a:gd name="T2" fmla="*/ 16 w 17"/>
                    <a:gd name="T3" fmla="*/ 8 h 17"/>
                    <a:gd name="T4" fmla="*/ 16 w 17"/>
                    <a:gd name="T5" fmla="*/ 5 h 17"/>
                    <a:gd name="T6" fmla="*/ 16 w 17"/>
                    <a:gd name="T7" fmla="*/ 2 h 17"/>
                    <a:gd name="T8" fmla="*/ 16 w 17"/>
                    <a:gd name="T9" fmla="*/ 0 h 17"/>
                    <a:gd name="T10" fmla="*/ 12 w 17"/>
                    <a:gd name="T11" fmla="*/ 0 h 17"/>
                    <a:gd name="T12" fmla="*/ 9 w 17"/>
                    <a:gd name="T13" fmla="*/ 0 h 17"/>
                    <a:gd name="T14" fmla="*/ 3 w 17"/>
                    <a:gd name="T15" fmla="*/ 8 h 17"/>
                    <a:gd name="T16" fmla="*/ 0 w 17"/>
                    <a:gd name="T17" fmla="*/ 8 h 17"/>
                    <a:gd name="T18" fmla="*/ 0 w 17"/>
                    <a:gd name="T19" fmla="*/ 13 h 17"/>
                    <a:gd name="T20" fmla="*/ 0 w 17"/>
                    <a:gd name="T21" fmla="*/ 16 h 17"/>
                    <a:gd name="T22" fmla="*/ 3 w 17"/>
                    <a:gd name="T23" fmla="*/ 16 h 17"/>
                    <a:gd name="T24" fmla="*/ 6 w 17"/>
                    <a:gd name="T25" fmla="*/ 16 h 17"/>
                    <a:gd name="T26" fmla="*/ 9 w 17"/>
                    <a:gd name="T27" fmla="*/ 16 h 17"/>
                    <a:gd name="T28" fmla="*/ 16 w 17"/>
                    <a:gd name="T29" fmla="*/ 1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17"/>
                    <a:gd name="T47" fmla="*/ 17 w 17"/>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17">
                      <a:moveTo>
                        <a:pt x="16" y="10"/>
                      </a:moveTo>
                      <a:lnTo>
                        <a:pt x="16" y="8"/>
                      </a:lnTo>
                      <a:lnTo>
                        <a:pt x="16" y="5"/>
                      </a:lnTo>
                      <a:lnTo>
                        <a:pt x="16" y="2"/>
                      </a:lnTo>
                      <a:lnTo>
                        <a:pt x="16" y="0"/>
                      </a:lnTo>
                      <a:lnTo>
                        <a:pt x="12" y="0"/>
                      </a:lnTo>
                      <a:lnTo>
                        <a:pt x="9" y="0"/>
                      </a:lnTo>
                      <a:lnTo>
                        <a:pt x="3" y="8"/>
                      </a:lnTo>
                      <a:lnTo>
                        <a:pt x="0" y="8"/>
                      </a:lnTo>
                      <a:lnTo>
                        <a:pt x="0" y="13"/>
                      </a:lnTo>
                      <a:lnTo>
                        <a:pt x="0" y="16"/>
                      </a:lnTo>
                      <a:lnTo>
                        <a:pt x="3" y="16"/>
                      </a:lnTo>
                      <a:lnTo>
                        <a:pt x="6" y="16"/>
                      </a:lnTo>
                      <a:lnTo>
                        <a:pt x="9" y="16"/>
                      </a:lnTo>
                      <a:lnTo>
                        <a:pt x="16" y="1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40" name="Freeform 330">
                  <a:extLst>
                    <a:ext uri="{FF2B5EF4-FFF2-40B4-BE49-F238E27FC236}">
                      <a16:creationId xmlns:a16="http://schemas.microsoft.com/office/drawing/2014/main" id="{D19BFE1D-7DCE-4434-A51B-8190DBE09CDD}"/>
                    </a:ext>
                  </a:extLst>
                </p:cNvPr>
                <p:cNvSpPr>
                  <a:spLocks/>
                </p:cNvSpPr>
                <p:nvPr/>
              </p:nvSpPr>
              <p:spPr bwMode="auto">
                <a:xfrm>
                  <a:off x="2299" y="3192"/>
                  <a:ext cx="15" cy="16"/>
                </a:xfrm>
                <a:custGeom>
                  <a:avLst/>
                  <a:gdLst>
                    <a:gd name="T0" fmla="*/ 8 w 17"/>
                    <a:gd name="T1" fmla="*/ 16 h 17"/>
                    <a:gd name="T2" fmla="*/ 2 w 17"/>
                    <a:gd name="T3" fmla="*/ 13 h 17"/>
                    <a:gd name="T4" fmla="*/ 0 w 17"/>
                    <a:gd name="T5" fmla="*/ 10 h 17"/>
                    <a:gd name="T6" fmla="*/ 2 w 17"/>
                    <a:gd name="T7" fmla="*/ 5 h 17"/>
                    <a:gd name="T8" fmla="*/ 5 w 17"/>
                    <a:gd name="T9" fmla="*/ 2 h 17"/>
                    <a:gd name="T10" fmla="*/ 8 w 17"/>
                    <a:gd name="T11" fmla="*/ 0 h 17"/>
                    <a:gd name="T12" fmla="*/ 10 w 17"/>
                    <a:gd name="T13" fmla="*/ 0 h 17"/>
                    <a:gd name="T14" fmla="*/ 16 w 17"/>
                    <a:gd name="T15" fmla="*/ 2 h 17"/>
                    <a:gd name="T16" fmla="*/ 16 w 17"/>
                    <a:gd name="T17" fmla="*/ 5 h 17"/>
                    <a:gd name="T18" fmla="*/ 16 w 17"/>
                    <a:gd name="T19" fmla="*/ 10 h 17"/>
                    <a:gd name="T20" fmla="*/ 13 w 17"/>
                    <a:gd name="T21" fmla="*/ 13 h 17"/>
                    <a:gd name="T22" fmla="*/ 10 w 17"/>
                    <a:gd name="T23" fmla="*/ 16 h 17"/>
                    <a:gd name="T24" fmla="*/ 8 w 17"/>
                    <a:gd name="T25" fmla="*/ 16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8" y="16"/>
                      </a:moveTo>
                      <a:lnTo>
                        <a:pt x="2" y="13"/>
                      </a:lnTo>
                      <a:lnTo>
                        <a:pt x="0" y="10"/>
                      </a:lnTo>
                      <a:lnTo>
                        <a:pt x="2" y="5"/>
                      </a:lnTo>
                      <a:lnTo>
                        <a:pt x="5" y="2"/>
                      </a:lnTo>
                      <a:lnTo>
                        <a:pt x="8" y="0"/>
                      </a:lnTo>
                      <a:lnTo>
                        <a:pt x="10" y="0"/>
                      </a:lnTo>
                      <a:lnTo>
                        <a:pt x="16" y="2"/>
                      </a:lnTo>
                      <a:lnTo>
                        <a:pt x="16" y="5"/>
                      </a:lnTo>
                      <a:lnTo>
                        <a:pt x="16" y="10"/>
                      </a:lnTo>
                      <a:lnTo>
                        <a:pt x="13" y="13"/>
                      </a:lnTo>
                      <a:lnTo>
                        <a:pt x="10" y="16"/>
                      </a:lnTo>
                      <a:lnTo>
                        <a:pt x="8" y="16"/>
                      </a:lnTo>
                    </a:path>
                  </a:pathLst>
                </a:custGeom>
                <a:solidFill>
                  <a:srgbClr val="99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41" name="Freeform 331">
                  <a:extLst>
                    <a:ext uri="{FF2B5EF4-FFF2-40B4-BE49-F238E27FC236}">
                      <a16:creationId xmlns:a16="http://schemas.microsoft.com/office/drawing/2014/main" id="{BF81BCA0-9B8A-4B30-8AA9-292465452C4B}"/>
                    </a:ext>
                  </a:extLst>
                </p:cNvPr>
                <p:cNvSpPr>
                  <a:spLocks/>
                </p:cNvSpPr>
                <p:nvPr/>
              </p:nvSpPr>
              <p:spPr bwMode="auto">
                <a:xfrm>
                  <a:off x="2301" y="3192"/>
                  <a:ext cx="15" cy="16"/>
                </a:xfrm>
                <a:custGeom>
                  <a:avLst/>
                  <a:gdLst>
                    <a:gd name="T0" fmla="*/ 16 w 17"/>
                    <a:gd name="T1" fmla="*/ 10 h 17"/>
                    <a:gd name="T2" fmla="*/ 16 w 17"/>
                    <a:gd name="T3" fmla="*/ 5 h 17"/>
                    <a:gd name="T4" fmla="*/ 16 w 17"/>
                    <a:gd name="T5" fmla="*/ 2 h 17"/>
                    <a:gd name="T6" fmla="*/ 12 w 17"/>
                    <a:gd name="T7" fmla="*/ 0 h 17"/>
                    <a:gd name="T8" fmla="*/ 8 w 17"/>
                    <a:gd name="T9" fmla="*/ 2 h 17"/>
                    <a:gd name="T10" fmla="*/ 4 w 17"/>
                    <a:gd name="T11" fmla="*/ 8 h 17"/>
                    <a:gd name="T12" fmla="*/ 0 w 17"/>
                    <a:gd name="T13" fmla="*/ 13 h 17"/>
                    <a:gd name="T14" fmla="*/ 0 w 17"/>
                    <a:gd name="T15" fmla="*/ 16 h 17"/>
                    <a:gd name="T16" fmla="*/ 4 w 17"/>
                    <a:gd name="T17" fmla="*/ 16 h 17"/>
                    <a:gd name="T18" fmla="*/ 8 w 17"/>
                    <a:gd name="T19" fmla="*/ 16 h 17"/>
                    <a:gd name="T20" fmla="*/ 16 w 17"/>
                    <a:gd name="T21" fmla="*/ 1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17"/>
                    <a:gd name="T35" fmla="*/ 17 w 17"/>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17">
                      <a:moveTo>
                        <a:pt x="16" y="10"/>
                      </a:moveTo>
                      <a:lnTo>
                        <a:pt x="16" y="5"/>
                      </a:lnTo>
                      <a:lnTo>
                        <a:pt x="16" y="2"/>
                      </a:lnTo>
                      <a:lnTo>
                        <a:pt x="12" y="0"/>
                      </a:lnTo>
                      <a:lnTo>
                        <a:pt x="8" y="2"/>
                      </a:lnTo>
                      <a:lnTo>
                        <a:pt x="4" y="8"/>
                      </a:lnTo>
                      <a:lnTo>
                        <a:pt x="0" y="13"/>
                      </a:lnTo>
                      <a:lnTo>
                        <a:pt x="0" y="16"/>
                      </a:lnTo>
                      <a:lnTo>
                        <a:pt x="4" y="16"/>
                      </a:lnTo>
                      <a:lnTo>
                        <a:pt x="8" y="16"/>
                      </a:lnTo>
                      <a:lnTo>
                        <a:pt x="16" y="10"/>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42" name="Line 332">
                  <a:extLst>
                    <a:ext uri="{FF2B5EF4-FFF2-40B4-BE49-F238E27FC236}">
                      <a16:creationId xmlns:a16="http://schemas.microsoft.com/office/drawing/2014/main" id="{FDCCA151-2FF8-45F9-94E7-E8DFFF431876}"/>
                    </a:ext>
                  </a:extLst>
                </p:cNvPr>
                <p:cNvSpPr>
                  <a:spLocks noChangeShapeType="1"/>
                </p:cNvSpPr>
                <p:nvPr/>
              </p:nvSpPr>
              <p:spPr bwMode="auto">
                <a:xfrm flipV="1">
                  <a:off x="2336" y="3210"/>
                  <a:ext cx="0" cy="3"/>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43" name="Freeform 333">
                  <a:extLst>
                    <a:ext uri="{FF2B5EF4-FFF2-40B4-BE49-F238E27FC236}">
                      <a16:creationId xmlns:a16="http://schemas.microsoft.com/office/drawing/2014/main" id="{415651F0-ADBA-44D4-A252-DBE744262164}"/>
                    </a:ext>
                  </a:extLst>
                </p:cNvPr>
                <p:cNvSpPr>
                  <a:spLocks/>
                </p:cNvSpPr>
                <p:nvPr/>
              </p:nvSpPr>
              <p:spPr bwMode="auto">
                <a:xfrm>
                  <a:off x="2318" y="3213"/>
                  <a:ext cx="16" cy="16"/>
                </a:xfrm>
                <a:custGeom>
                  <a:avLst/>
                  <a:gdLst>
                    <a:gd name="T0" fmla="*/ 5 w 17"/>
                    <a:gd name="T1" fmla="*/ 16 h 17"/>
                    <a:gd name="T2" fmla="*/ 2 w 17"/>
                    <a:gd name="T3" fmla="*/ 13 h 17"/>
                    <a:gd name="T4" fmla="*/ 1 w 17"/>
                    <a:gd name="T5" fmla="*/ 12 h 17"/>
                    <a:gd name="T6" fmla="*/ 1 w 17"/>
                    <a:gd name="T7" fmla="*/ 11 h 17"/>
                    <a:gd name="T8" fmla="*/ 0 w 17"/>
                    <a:gd name="T9" fmla="*/ 10 h 17"/>
                    <a:gd name="T10" fmla="*/ 1 w 17"/>
                    <a:gd name="T11" fmla="*/ 8 h 17"/>
                    <a:gd name="T12" fmla="*/ 2 w 17"/>
                    <a:gd name="T13" fmla="*/ 5 h 17"/>
                    <a:gd name="T14" fmla="*/ 4 w 17"/>
                    <a:gd name="T15" fmla="*/ 2 h 17"/>
                    <a:gd name="T16" fmla="*/ 6 w 17"/>
                    <a:gd name="T17" fmla="*/ 1 h 17"/>
                    <a:gd name="T18" fmla="*/ 8 w 17"/>
                    <a:gd name="T19" fmla="*/ 0 h 17"/>
                    <a:gd name="T20" fmla="*/ 10 w 17"/>
                    <a:gd name="T21" fmla="*/ 0 h 17"/>
                    <a:gd name="T22" fmla="*/ 11 w 17"/>
                    <a:gd name="T23" fmla="*/ 1 h 17"/>
                    <a:gd name="T24" fmla="*/ 14 w 17"/>
                    <a:gd name="T25" fmla="*/ 2 h 17"/>
                    <a:gd name="T26" fmla="*/ 14 w 17"/>
                    <a:gd name="T27" fmla="*/ 3 h 17"/>
                    <a:gd name="T28" fmla="*/ 14 w 17"/>
                    <a:gd name="T29" fmla="*/ 4 h 17"/>
                    <a:gd name="T30" fmla="*/ 16 w 17"/>
                    <a:gd name="T31" fmla="*/ 6 h 17"/>
                    <a:gd name="T32" fmla="*/ 14 w 17"/>
                    <a:gd name="T33" fmla="*/ 8 h 17"/>
                    <a:gd name="T34" fmla="*/ 14 w 17"/>
                    <a:gd name="T35" fmla="*/ 11 h 17"/>
                    <a:gd name="T36" fmla="*/ 12 w 17"/>
                    <a:gd name="T37" fmla="*/ 13 h 17"/>
                    <a:gd name="T38" fmla="*/ 10 w 17"/>
                    <a:gd name="T39" fmla="*/ 16 h 17"/>
                    <a:gd name="T40" fmla="*/ 8 w 17"/>
                    <a:gd name="T41" fmla="*/ 16 h 17"/>
                    <a:gd name="T42" fmla="*/ 6 w 17"/>
                    <a:gd name="T43" fmla="*/ 16 h 17"/>
                    <a:gd name="T44" fmla="*/ 5 w 17"/>
                    <a:gd name="T45" fmla="*/ 16 h 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
                    <a:gd name="T70" fmla="*/ 0 h 17"/>
                    <a:gd name="T71" fmla="*/ 17 w 17"/>
                    <a:gd name="T72" fmla="*/ 17 h 1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 h="17">
                      <a:moveTo>
                        <a:pt x="5" y="16"/>
                      </a:moveTo>
                      <a:lnTo>
                        <a:pt x="2" y="13"/>
                      </a:lnTo>
                      <a:lnTo>
                        <a:pt x="1" y="12"/>
                      </a:lnTo>
                      <a:lnTo>
                        <a:pt x="1" y="11"/>
                      </a:lnTo>
                      <a:lnTo>
                        <a:pt x="0" y="10"/>
                      </a:lnTo>
                      <a:lnTo>
                        <a:pt x="1" y="8"/>
                      </a:lnTo>
                      <a:lnTo>
                        <a:pt x="2" y="5"/>
                      </a:lnTo>
                      <a:lnTo>
                        <a:pt x="4" y="2"/>
                      </a:lnTo>
                      <a:lnTo>
                        <a:pt x="6" y="1"/>
                      </a:lnTo>
                      <a:lnTo>
                        <a:pt x="8" y="0"/>
                      </a:lnTo>
                      <a:lnTo>
                        <a:pt x="10" y="0"/>
                      </a:lnTo>
                      <a:lnTo>
                        <a:pt x="11" y="1"/>
                      </a:lnTo>
                      <a:lnTo>
                        <a:pt x="14" y="2"/>
                      </a:lnTo>
                      <a:lnTo>
                        <a:pt x="14" y="3"/>
                      </a:lnTo>
                      <a:lnTo>
                        <a:pt x="14" y="4"/>
                      </a:lnTo>
                      <a:lnTo>
                        <a:pt x="16" y="6"/>
                      </a:lnTo>
                      <a:lnTo>
                        <a:pt x="14" y="8"/>
                      </a:lnTo>
                      <a:lnTo>
                        <a:pt x="14" y="11"/>
                      </a:lnTo>
                      <a:lnTo>
                        <a:pt x="12" y="13"/>
                      </a:lnTo>
                      <a:lnTo>
                        <a:pt x="10" y="16"/>
                      </a:lnTo>
                      <a:lnTo>
                        <a:pt x="8" y="16"/>
                      </a:lnTo>
                      <a:lnTo>
                        <a:pt x="6" y="16"/>
                      </a:lnTo>
                      <a:lnTo>
                        <a:pt x="5"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44" name="Freeform 334">
                  <a:extLst>
                    <a:ext uri="{FF2B5EF4-FFF2-40B4-BE49-F238E27FC236}">
                      <a16:creationId xmlns:a16="http://schemas.microsoft.com/office/drawing/2014/main" id="{8FBC1F79-F267-43DF-A14B-F5D0EFE3EE7A}"/>
                    </a:ext>
                  </a:extLst>
                </p:cNvPr>
                <p:cNvSpPr>
                  <a:spLocks/>
                </p:cNvSpPr>
                <p:nvPr/>
              </p:nvSpPr>
              <p:spPr bwMode="auto">
                <a:xfrm>
                  <a:off x="2322" y="3215"/>
                  <a:ext cx="15" cy="16"/>
                </a:xfrm>
                <a:custGeom>
                  <a:avLst/>
                  <a:gdLst>
                    <a:gd name="T0" fmla="*/ 14 w 17"/>
                    <a:gd name="T1" fmla="*/ 11 h 17"/>
                    <a:gd name="T2" fmla="*/ 14 w 17"/>
                    <a:gd name="T3" fmla="*/ 7 h 17"/>
                    <a:gd name="T4" fmla="*/ 16 w 17"/>
                    <a:gd name="T5" fmla="*/ 4 h 17"/>
                    <a:gd name="T6" fmla="*/ 14 w 17"/>
                    <a:gd name="T7" fmla="*/ 2 h 17"/>
                    <a:gd name="T8" fmla="*/ 14 w 17"/>
                    <a:gd name="T9" fmla="*/ 1 h 17"/>
                    <a:gd name="T10" fmla="*/ 14 w 17"/>
                    <a:gd name="T11" fmla="*/ 0 h 17"/>
                    <a:gd name="T12" fmla="*/ 11 w 17"/>
                    <a:gd name="T13" fmla="*/ 0 h 17"/>
                    <a:gd name="T14" fmla="*/ 8 w 17"/>
                    <a:gd name="T15" fmla="*/ 1 h 17"/>
                    <a:gd name="T16" fmla="*/ 4 w 17"/>
                    <a:gd name="T17" fmla="*/ 3 h 17"/>
                    <a:gd name="T18" fmla="*/ 3 w 17"/>
                    <a:gd name="T19" fmla="*/ 6 h 17"/>
                    <a:gd name="T20" fmla="*/ 0 w 17"/>
                    <a:gd name="T21" fmla="*/ 8 h 17"/>
                    <a:gd name="T22" fmla="*/ 0 w 17"/>
                    <a:gd name="T23" fmla="*/ 11 h 17"/>
                    <a:gd name="T24" fmla="*/ 0 w 17"/>
                    <a:gd name="T25" fmla="*/ 14 h 17"/>
                    <a:gd name="T26" fmla="*/ 1 w 17"/>
                    <a:gd name="T27" fmla="*/ 16 h 17"/>
                    <a:gd name="T28" fmla="*/ 3 w 17"/>
                    <a:gd name="T29" fmla="*/ 16 h 17"/>
                    <a:gd name="T30" fmla="*/ 4 w 17"/>
                    <a:gd name="T31" fmla="*/ 16 h 17"/>
                    <a:gd name="T32" fmla="*/ 8 w 17"/>
                    <a:gd name="T33" fmla="*/ 16 h 17"/>
                    <a:gd name="T34" fmla="*/ 11 w 17"/>
                    <a:gd name="T35" fmla="*/ 13 h 17"/>
                    <a:gd name="T36" fmla="*/ 14 w 17"/>
                    <a:gd name="T37" fmla="*/ 11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4" y="11"/>
                      </a:moveTo>
                      <a:lnTo>
                        <a:pt x="14" y="7"/>
                      </a:lnTo>
                      <a:lnTo>
                        <a:pt x="16" y="4"/>
                      </a:lnTo>
                      <a:lnTo>
                        <a:pt x="14" y="2"/>
                      </a:lnTo>
                      <a:lnTo>
                        <a:pt x="14" y="1"/>
                      </a:lnTo>
                      <a:lnTo>
                        <a:pt x="14" y="0"/>
                      </a:lnTo>
                      <a:lnTo>
                        <a:pt x="11" y="0"/>
                      </a:lnTo>
                      <a:lnTo>
                        <a:pt x="8" y="1"/>
                      </a:lnTo>
                      <a:lnTo>
                        <a:pt x="4" y="3"/>
                      </a:lnTo>
                      <a:lnTo>
                        <a:pt x="3" y="6"/>
                      </a:lnTo>
                      <a:lnTo>
                        <a:pt x="0" y="8"/>
                      </a:lnTo>
                      <a:lnTo>
                        <a:pt x="0" y="11"/>
                      </a:lnTo>
                      <a:lnTo>
                        <a:pt x="0" y="14"/>
                      </a:lnTo>
                      <a:lnTo>
                        <a:pt x="1" y="16"/>
                      </a:lnTo>
                      <a:lnTo>
                        <a:pt x="3" y="16"/>
                      </a:lnTo>
                      <a:lnTo>
                        <a:pt x="4" y="16"/>
                      </a:lnTo>
                      <a:lnTo>
                        <a:pt x="8" y="16"/>
                      </a:lnTo>
                      <a:lnTo>
                        <a:pt x="11" y="13"/>
                      </a:lnTo>
                      <a:lnTo>
                        <a:pt x="14" y="11"/>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45" name="Freeform 335">
                  <a:extLst>
                    <a:ext uri="{FF2B5EF4-FFF2-40B4-BE49-F238E27FC236}">
                      <a16:creationId xmlns:a16="http://schemas.microsoft.com/office/drawing/2014/main" id="{A7908F6F-DA52-4763-9252-39BD8B0BF182}"/>
                    </a:ext>
                  </a:extLst>
                </p:cNvPr>
                <p:cNvSpPr>
                  <a:spLocks/>
                </p:cNvSpPr>
                <p:nvPr/>
              </p:nvSpPr>
              <p:spPr bwMode="auto">
                <a:xfrm>
                  <a:off x="2323" y="3217"/>
                  <a:ext cx="15" cy="17"/>
                </a:xfrm>
                <a:custGeom>
                  <a:avLst/>
                  <a:gdLst>
                    <a:gd name="T0" fmla="*/ 13 w 17"/>
                    <a:gd name="T1" fmla="*/ 11 h 17"/>
                    <a:gd name="T2" fmla="*/ 13 w 17"/>
                    <a:gd name="T3" fmla="*/ 6 h 17"/>
                    <a:gd name="T4" fmla="*/ 16 w 17"/>
                    <a:gd name="T5" fmla="*/ 6 h 17"/>
                    <a:gd name="T6" fmla="*/ 13 w 17"/>
                    <a:gd name="T7" fmla="*/ 2 h 17"/>
                    <a:gd name="T8" fmla="*/ 13 w 17"/>
                    <a:gd name="T9" fmla="*/ 0 h 17"/>
                    <a:gd name="T10" fmla="*/ 10 w 17"/>
                    <a:gd name="T11" fmla="*/ 0 h 17"/>
                    <a:gd name="T12" fmla="*/ 8 w 17"/>
                    <a:gd name="T13" fmla="*/ 2 h 17"/>
                    <a:gd name="T14" fmla="*/ 2 w 17"/>
                    <a:gd name="T15" fmla="*/ 6 h 17"/>
                    <a:gd name="T16" fmla="*/ 0 w 17"/>
                    <a:gd name="T17" fmla="*/ 9 h 17"/>
                    <a:gd name="T18" fmla="*/ 0 w 17"/>
                    <a:gd name="T19" fmla="*/ 11 h 17"/>
                    <a:gd name="T20" fmla="*/ 0 w 17"/>
                    <a:gd name="T21" fmla="*/ 13 h 17"/>
                    <a:gd name="T22" fmla="*/ 2 w 17"/>
                    <a:gd name="T23" fmla="*/ 16 h 17"/>
                    <a:gd name="T24" fmla="*/ 5 w 17"/>
                    <a:gd name="T25" fmla="*/ 16 h 17"/>
                    <a:gd name="T26" fmla="*/ 8 w 17"/>
                    <a:gd name="T27" fmla="*/ 13 h 17"/>
                    <a:gd name="T28" fmla="*/ 13 w 17"/>
                    <a:gd name="T29" fmla="*/ 11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17"/>
                    <a:gd name="T47" fmla="*/ 17 w 17"/>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17">
                      <a:moveTo>
                        <a:pt x="13" y="11"/>
                      </a:moveTo>
                      <a:lnTo>
                        <a:pt x="13" y="6"/>
                      </a:lnTo>
                      <a:lnTo>
                        <a:pt x="16" y="6"/>
                      </a:lnTo>
                      <a:lnTo>
                        <a:pt x="13" y="2"/>
                      </a:lnTo>
                      <a:lnTo>
                        <a:pt x="13" y="0"/>
                      </a:lnTo>
                      <a:lnTo>
                        <a:pt x="10" y="0"/>
                      </a:lnTo>
                      <a:lnTo>
                        <a:pt x="8" y="2"/>
                      </a:lnTo>
                      <a:lnTo>
                        <a:pt x="2" y="6"/>
                      </a:lnTo>
                      <a:lnTo>
                        <a:pt x="0" y="9"/>
                      </a:lnTo>
                      <a:lnTo>
                        <a:pt x="0" y="11"/>
                      </a:lnTo>
                      <a:lnTo>
                        <a:pt x="0" y="13"/>
                      </a:lnTo>
                      <a:lnTo>
                        <a:pt x="2" y="16"/>
                      </a:lnTo>
                      <a:lnTo>
                        <a:pt x="5" y="16"/>
                      </a:lnTo>
                      <a:lnTo>
                        <a:pt x="8" y="13"/>
                      </a:lnTo>
                      <a:lnTo>
                        <a:pt x="13" y="11"/>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46" name="Freeform 336">
                  <a:extLst>
                    <a:ext uri="{FF2B5EF4-FFF2-40B4-BE49-F238E27FC236}">
                      <a16:creationId xmlns:a16="http://schemas.microsoft.com/office/drawing/2014/main" id="{E497A5DD-C6EC-4A24-984C-F194865E017A}"/>
                    </a:ext>
                  </a:extLst>
                </p:cNvPr>
                <p:cNvSpPr>
                  <a:spLocks/>
                </p:cNvSpPr>
                <p:nvPr/>
              </p:nvSpPr>
              <p:spPr bwMode="auto">
                <a:xfrm>
                  <a:off x="2311" y="3217"/>
                  <a:ext cx="15" cy="17"/>
                </a:xfrm>
                <a:custGeom>
                  <a:avLst/>
                  <a:gdLst>
                    <a:gd name="T0" fmla="*/ 4 w 17"/>
                    <a:gd name="T1" fmla="*/ 14 h 17"/>
                    <a:gd name="T2" fmla="*/ 1 w 17"/>
                    <a:gd name="T3" fmla="*/ 13 h 17"/>
                    <a:gd name="T4" fmla="*/ 1 w 17"/>
                    <a:gd name="T5" fmla="*/ 12 h 17"/>
                    <a:gd name="T6" fmla="*/ 0 w 17"/>
                    <a:gd name="T7" fmla="*/ 11 h 17"/>
                    <a:gd name="T8" fmla="*/ 0 w 17"/>
                    <a:gd name="T9" fmla="*/ 10 h 17"/>
                    <a:gd name="T10" fmla="*/ 0 w 17"/>
                    <a:gd name="T11" fmla="*/ 8 h 17"/>
                    <a:gd name="T12" fmla="*/ 1 w 17"/>
                    <a:gd name="T13" fmla="*/ 4 h 17"/>
                    <a:gd name="T14" fmla="*/ 3 w 17"/>
                    <a:gd name="T15" fmla="*/ 2 h 17"/>
                    <a:gd name="T16" fmla="*/ 6 w 17"/>
                    <a:gd name="T17" fmla="*/ 1 h 17"/>
                    <a:gd name="T18" fmla="*/ 8 w 17"/>
                    <a:gd name="T19" fmla="*/ 0 h 17"/>
                    <a:gd name="T20" fmla="*/ 9 w 17"/>
                    <a:gd name="T21" fmla="*/ 0 h 17"/>
                    <a:gd name="T22" fmla="*/ 9 w 17"/>
                    <a:gd name="T23" fmla="*/ 1 h 17"/>
                    <a:gd name="T24" fmla="*/ 13 w 17"/>
                    <a:gd name="T25" fmla="*/ 2 h 17"/>
                    <a:gd name="T26" fmla="*/ 14 w 17"/>
                    <a:gd name="T27" fmla="*/ 3 h 17"/>
                    <a:gd name="T28" fmla="*/ 16 w 17"/>
                    <a:gd name="T29" fmla="*/ 4 h 17"/>
                    <a:gd name="T30" fmla="*/ 16 w 17"/>
                    <a:gd name="T31" fmla="*/ 5 h 17"/>
                    <a:gd name="T32" fmla="*/ 16 w 17"/>
                    <a:gd name="T33" fmla="*/ 8 h 17"/>
                    <a:gd name="T34" fmla="*/ 13 w 17"/>
                    <a:gd name="T35" fmla="*/ 11 h 17"/>
                    <a:gd name="T36" fmla="*/ 12 w 17"/>
                    <a:gd name="T37" fmla="*/ 13 h 17"/>
                    <a:gd name="T38" fmla="*/ 9 w 17"/>
                    <a:gd name="T39" fmla="*/ 14 h 17"/>
                    <a:gd name="T40" fmla="*/ 7 w 17"/>
                    <a:gd name="T41" fmla="*/ 16 h 17"/>
                    <a:gd name="T42" fmla="*/ 6 w 17"/>
                    <a:gd name="T43" fmla="*/ 16 h 17"/>
                    <a:gd name="T44" fmla="*/ 4 w 17"/>
                    <a:gd name="T45" fmla="*/ 14 h 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
                    <a:gd name="T70" fmla="*/ 0 h 17"/>
                    <a:gd name="T71" fmla="*/ 17 w 17"/>
                    <a:gd name="T72" fmla="*/ 17 h 1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 h="17">
                      <a:moveTo>
                        <a:pt x="4" y="14"/>
                      </a:moveTo>
                      <a:lnTo>
                        <a:pt x="1" y="13"/>
                      </a:lnTo>
                      <a:lnTo>
                        <a:pt x="1" y="12"/>
                      </a:lnTo>
                      <a:lnTo>
                        <a:pt x="0" y="11"/>
                      </a:lnTo>
                      <a:lnTo>
                        <a:pt x="0" y="10"/>
                      </a:lnTo>
                      <a:lnTo>
                        <a:pt x="0" y="8"/>
                      </a:lnTo>
                      <a:lnTo>
                        <a:pt x="1" y="4"/>
                      </a:lnTo>
                      <a:lnTo>
                        <a:pt x="3" y="2"/>
                      </a:lnTo>
                      <a:lnTo>
                        <a:pt x="6" y="1"/>
                      </a:lnTo>
                      <a:lnTo>
                        <a:pt x="8" y="0"/>
                      </a:lnTo>
                      <a:lnTo>
                        <a:pt x="9" y="0"/>
                      </a:lnTo>
                      <a:lnTo>
                        <a:pt x="9" y="1"/>
                      </a:lnTo>
                      <a:lnTo>
                        <a:pt x="13" y="2"/>
                      </a:lnTo>
                      <a:lnTo>
                        <a:pt x="14" y="3"/>
                      </a:lnTo>
                      <a:lnTo>
                        <a:pt x="16" y="4"/>
                      </a:lnTo>
                      <a:lnTo>
                        <a:pt x="16" y="5"/>
                      </a:lnTo>
                      <a:lnTo>
                        <a:pt x="16" y="8"/>
                      </a:lnTo>
                      <a:lnTo>
                        <a:pt x="13" y="11"/>
                      </a:lnTo>
                      <a:lnTo>
                        <a:pt x="12" y="13"/>
                      </a:lnTo>
                      <a:lnTo>
                        <a:pt x="9" y="14"/>
                      </a:lnTo>
                      <a:lnTo>
                        <a:pt x="7" y="16"/>
                      </a:lnTo>
                      <a:lnTo>
                        <a:pt x="6" y="16"/>
                      </a:lnTo>
                      <a:lnTo>
                        <a:pt x="4" y="14"/>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47" name="Freeform 337">
                  <a:extLst>
                    <a:ext uri="{FF2B5EF4-FFF2-40B4-BE49-F238E27FC236}">
                      <a16:creationId xmlns:a16="http://schemas.microsoft.com/office/drawing/2014/main" id="{48B03FF2-7CA1-4D8A-8120-8EE65021F39C}"/>
                    </a:ext>
                  </a:extLst>
                </p:cNvPr>
                <p:cNvSpPr>
                  <a:spLocks/>
                </p:cNvSpPr>
                <p:nvPr/>
              </p:nvSpPr>
              <p:spPr bwMode="auto">
                <a:xfrm>
                  <a:off x="2314" y="3219"/>
                  <a:ext cx="15" cy="16"/>
                </a:xfrm>
                <a:custGeom>
                  <a:avLst/>
                  <a:gdLst>
                    <a:gd name="T0" fmla="*/ 12 w 17"/>
                    <a:gd name="T1" fmla="*/ 11 h 17"/>
                    <a:gd name="T2" fmla="*/ 16 w 17"/>
                    <a:gd name="T3" fmla="*/ 7 h 17"/>
                    <a:gd name="T4" fmla="*/ 16 w 17"/>
                    <a:gd name="T5" fmla="*/ 3 h 17"/>
                    <a:gd name="T6" fmla="*/ 16 w 17"/>
                    <a:gd name="T7" fmla="*/ 2 h 17"/>
                    <a:gd name="T8" fmla="*/ 14 w 17"/>
                    <a:gd name="T9" fmla="*/ 1 h 17"/>
                    <a:gd name="T10" fmla="*/ 12 w 17"/>
                    <a:gd name="T11" fmla="*/ 0 h 17"/>
                    <a:gd name="T12" fmla="*/ 11 w 17"/>
                    <a:gd name="T13" fmla="*/ 0 h 17"/>
                    <a:gd name="T14" fmla="*/ 8 w 17"/>
                    <a:gd name="T15" fmla="*/ 1 h 17"/>
                    <a:gd name="T16" fmla="*/ 4 w 17"/>
                    <a:gd name="T17" fmla="*/ 2 h 17"/>
                    <a:gd name="T18" fmla="*/ 1 w 17"/>
                    <a:gd name="T19" fmla="*/ 6 h 17"/>
                    <a:gd name="T20" fmla="*/ 1 w 17"/>
                    <a:gd name="T21" fmla="*/ 8 h 17"/>
                    <a:gd name="T22" fmla="*/ 0 w 17"/>
                    <a:gd name="T23" fmla="*/ 11 h 17"/>
                    <a:gd name="T24" fmla="*/ 1 w 17"/>
                    <a:gd name="T25" fmla="*/ 14 h 17"/>
                    <a:gd name="T26" fmla="*/ 4 w 17"/>
                    <a:gd name="T27" fmla="*/ 16 h 17"/>
                    <a:gd name="T28" fmla="*/ 8 w 17"/>
                    <a:gd name="T29" fmla="*/ 14 h 17"/>
                    <a:gd name="T30" fmla="*/ 11 w 17"/>
                    <a:gd name="T31" fmla="*/ 13 h 17"/>
                    <a:gd name="T32" fmla="*/ 12 w 17"/>
                    <a:gd name="T33" fmla="*/ 11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7"/>
                    <a:gd name="T53" fmla="*/ 17 w 17"/>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7">
                      <a:moveTo>
                        <a:pt x="12" y="11"/>
                      </a:moveTo>
                      <a:lnTo>
                        <a:pt x="16" y="7"/>
                      </a:lnTo>
                      <a:lnTo>
                        <a:pt x="16" y="3"/>
                      </a:lnTo>
                      <a:lnTo>
                        <a:pt x="16" y="2"/>
                      </a:lnTo>
                      <a:lnTo>
                        <a:pt x="14" y="1"/>
                      </a:lnTo>
                      <a:lnTo>
                        <a:pt x="12" y="0"/>
                      </a:lnTo>
                      <a:lnTo>
                        <a:pt x="11" y="0"/>
                      </a:lnTo>
                      <a:lnTo>
                        <a:pt x="8" y="1"/>
                      </a:lnTo>
                      <a:lnTo>
                        <a:pt x="4" y="2"/>
                      </a:lnTo>
                      <a:lnTo>
                        <a:pt x="1" y="6"/>
                      </a:lnTo>
                      <a:lnTo>
                        <a:pt x="1" y="8"/>
                      </a:lnTo>
                      <a:lnTo>
                        <a:pt x="0" y="11"/>
                      </a:lnTo>
                      <a:lnTo>
                        <a:pt x="1" y="14"/>
                      </a:lnTo>
                      <a:lnTo>
                        <a:pt x="4" y="16"/>
                      </a:lnTo>
                      <a:lnTo>
                        <a:pt x="8" y="14"/>
                      </a:lnTo>
                      <a:lnTo>
                        <a:pt x="11" y="13"/>
                      </a:lnTo>
                      <a:lnTo>
                        <a:pt x="12" y="11"/>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48" name="Freeform 338">
                  <a:extLst>
                    <a:ext uri="{FF2B5EF4-FFF2-40B4-BE49-F238E27FC236}">
                      <a16:creationId xmlns:a16="http://schemas.microsoft.com/office/drawing/2014/main" id="{F94E4E4F-BD39-49B2-8D30-7370EB1CB98C}"/>
                    </a:ext>
                  </a:extLst>
                </p:cNvPr>
                <p:cNvSpPr>
                  <a:spLocks/>
                </p:cNvSpPr>
                <p:nvPr/>
              </p:nvSpPr>
              <p:spPr bwMode="auto">
                <a:xfrm>
                  <a:off x="2314" y="3222"/>
                  <a:ext cx="16" cy="16"/>
                </a:xfrm>
                <a:custGeom>
                  <a:avLst/>
                  <a:gdLst>
                    <a:gd name="T0" fmla="*/ 13 w 17"/>
                    <a:gd name="T1" fmla="*/ 11 h 17"/>
                    <a:gd name="T2" fmla="*/ 16 w 17"/>
                    <a:gd name="T3" fmla="*/ 6 h 17"/>
                    <a:gd name="T4" fmla="*/ 16 w 17"/>
                    <a:gd name="T5" fmla="*/ 4 h 17"/>
                    <a:gd name="T6" fmla="*/ 16 w 17"/>
                    <a:gd name="T7" fmla="*/ 2 h 17"/>
                    <a:gd name="T8" fmla="*/ 13 w 17"/>
                    <a:gd name="T9" fmla="*/ 0 h 17"/>
                    <a:gd name="T10" fmla="*/ 10 w 17"/>
                    <a:gd name="T11" fmla="*/ 0 h 17"/>
                    <a:gd name="T12" fmla="*/ 8 w 17"/>
                    <a:gd name="T13" fmla="*/ 2 h 17"/>
                    <a:gd name="T14" fmla="*/ 2 w 17"/>
                    <a:gd name="T15" fmla="*/ 6 h 17"/>
                    <a:gd name="T16" fmla="*/ 2 w 17"/>
                    <a:gd name="T17" fmla="*/ 9 h 17"/>
                    <a:gd name="T18" fmla="*/ 0 w 17"/>
                    <a:gd name="T19" fmla="*/ 11 h 17"/>
                    <a:gd name="T20" fmla="*/ 2 w 17"/>
                    <a:gd name="T21" fmla="*/ 13 h 17"/>
                    <a:gd name="T22" fmla="*/ 2 w 17"/>
                    <a:gd name="T23" fmla="*/ 16 h 17"/>
                    <a:gd name="T24" fmla="*/ 5 w 17"/>
                    <a:gd name="T25" fmla="*/ 16 h 17"/>
                    <a:gd name="T26" fmla="*/ 8 w 17"/>
                    <a:gd name="T27" fmla="*/ 13 h 17"/>
                    <a:gd name="T28" fmla="*/ 13 w 17"/>
                    <a:gd name="T29" fmla="*/ 11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17"/>
                    <a:gd name="T47" fmla="*/ 17 w 17"/>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17">
                      <a:moveTo>
                        <a:pt x="13" y="11"/>
                      </a:moveTo>
                      <a:lnTo>
                        <a:pt x="16" y="6"/>
                      </a:lnTo>
                      <a:lnTo>
                        <a:pt x="16" y="4"/>
                      </a:lnTo>
                      <a:lnTo>
                        <a:pt x="16" y="2"/>
                      </a:lnTo>
                      <a:lnTo>
                        <a:pt x="13" y="0"/>
                      </a:lnTo>
                      <a:lnTo>
                        <a:pt x="10" y="0"/>
                      </a:lnTo>
                      <a:lnTo>
                        <a:pt x="8" y="2"/>
                      </a:lnTo>
                      <a:lnTo>
                        <a:pt x="2" y="6"/>
                      </a:lnTo>
                      <a:lnTo>
                        <a:pt x="2" y="9"/>
                      </a:lnTo>
                      <a:lnTo>
                        <a:pt x="0" y="11"/>
                      </a:lnTo>
                      <a:lnTo>
                        <a:pt x="2" y="13"/>
                      </a:lnTo>
                      <a:lnTo>
                        <a:pt x="2" y="16"/>
                      </a:lnTo>
                      <a:lnTo>
                        <a:pt x="5" y="16"/>
                      </a:lnTo>
                      <a:lnTo>
                        <a:pt x="8" y="13"/>
                      </a:lnTo>
                      <a:lnTo>
                        <a:pt x="13" y="11"/>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49" name="Freeform 339">
                  <a:extLst>
                    <a:ext uri="{FF2B5EF4-FFF2-40B4-BE49-F238E27FC236}">
                      <a16:creationId xmlns:a16="http://schemas.microsoft.com/office/drawing/2014/main" id="{60D0B4F7-34DE-4752-92F1-FC31291C8B37}"/>
                    </a:ext>
                  </a:extLst>
                </p:cNvPr>
                <p:cNvSpPr>
                  <a:spLocks/>
                </p:cNvSpPr>
                <p:nvPr/>
              </p:nvSpPr>
              <p:spPr bwMode="auto">
                <a:xfrm>
                  <a:off x="2323" y="3216"/>
                  <a:ext cx="15" cy="16"/>
                </a:xfrm>
                <a:custGeom>
                  <a:avLst/>
                  <a:gdLst>
                    <a:gd name="T0" fmla="*/ 6 w 17"/>
                    <a:gd name="T1" fmla="*/ 16 h 17"/>
                    <a:gd name="T2" fmla="*/ 1 w 17"/>
                    <a:gd name="T3" fmla="*/ 13 h 17"/>
                    <a:gd name="T4" fmla="*/ 1 w 17"/>
                    <a:gd name="T5" fmla="*/ 12 h 17"/>
                    <a:gd name="T6" fmla="*/ 0 w 17"/>
                    <a:gd name="T7" fmla="*/ 12 h 17"/>
                    <a:gd name="T8" fmla="*/ 0 w 17"/>
                    <a:gd name="T9" fmla="*/ 10 h 17"/>
                    <a:gd name="T10" fmla="*/ 0 w 17"/>
                    <a:gd name="T11" fmla="*/ 8 h 17"/>
                    <a:gd name="T12" fmla="*/ 1 w 17"/>
                    <a:gd name="T13" fmla="*/ 4 h 17"/>
                    <a:gd name="T14" fmla="*/ 4 w 17"/>
                    <a:gd name="T15" fmla="*/ 1 h 17"/>
                    <a:gd name="T16" fmla="*/ 6 w 17"/>
                    <a:gd name="T17" fmla="*/ 0 h 17"/>
                    <a:gd name="T18" fmla="*/ 8 w 17"/>
                    <a:gd name="T19" fmla="*/ 0 h 17"/>
                    <a:gd name="T20" fmla="*/ 9 w 17"/>
                    <a:gd name="T21" fmla="*/ 0 h 17"/>
                    <a:gd name="T22" fmla="*/ 11 w 17"/>
                    <a:gd name="T23" fmla="*/ 0 h 17"/>
                    <a:gd name="T24" fmla="*/ 14 w 17"/>
                    <a:gd name="T25" fmla="*/ 1 h 17"/>
                    <a:gd name="T26" fmla="*/ 16 w 17"/>
                    <a:gd name="T27" fmla="*/ 2 h 17"/>
                    <a:gd name="T28" fmla="*/ 16 w 17"/>
                    <a:gd name="T29" fmla="*/ 3 h 17"/>
                    <a:gd name="T30" fmla="*/ 16 w 17"/>
                    <a:gd name="T31" fmla="*/ 5 h 17"/>
                    <a:gd name="T32" fmla="*/ 16 w 17"/>
                    <a:gd name="T33" fmla="*/ 8 h 17"/>
                    <a:gd name="T34" fmla="*/ 14 w 17"/>
                    <a:gd name="T35" fmla="*/ 11 h 17"/>
                    <a:gd name="T36" fmla="*/ 12 w 17"/>
                    <a:gd name="T37" fmla="*/ 13 h 17"/>
                    <a:gd name="T38" fmla="*/ 9 w 17"/>
                    <a:gd name="T39" fmla="*/ 16 h 17"/>
                    <a:gd name="T40" fmla="*/ 8 w 17"/>
                    <a:gd name="T41" fmla="*/ 16 h 17"/>
                    <a:gd name="T42" fmla="*/ 7 w 17"/>
                    <a:gd name="T43" fmla="*/ 16 h 17"/>
                    <a:gd name="T44" fmla="*/ 6 w 17"/>
                    <a:gd name="T45" fmla="*/ 16 h 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
                    <a:gd name="T70" fmla="*/ 0 h 17"/>
                    <a:gd name="T71" fmla="*/ 17 w 17"/>
                    <a:gd name="T72" fmla="*/ 17 h 1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 h="17">
                      <a:moveTo>
                        <a:pt x="6" y="16"/>
                      </a:moveTo>
                      <a:lnTo>
                        <a:pt x="1" y="13"/>
                      </a:lnTo>
                      <a:lnTo>
                        <a:pt x="1" y="12"/>
                      </a:lnTo>
                      <a:lnTo>
                        <a:pt x="0" y="12"/>
                      </a:lnTo>
                      <a:lnTo>
                        <a:pt x="0" y="10"/>
                      </a:lnTo>
                      <a:lnTo>
                        <a:pt x="0" y="8"/>
                      </a:lnTo>
                      <a:lnTo>
                        <a:pt x="1" y="4"/>
                      </a:lnTo>
                      <a:lnTo>
                        <a:pt x="4" y="1"/>
                      </a:lnTo>
                      <a:lnTo>
                        <a:pt x="6" y="0"/>
                      </a:lnTo>
                      <a:lnTo>
                        <a:pt x="8" y="0"/>
                      </a:lnTo>
                      <a:lnTo>
                        <a:pt x="9" y="0"/>
                      </a:lnTo>
                      <a:lnTo>
                        <a:pt x="11" y="0"/>
                      </a:lnTo>
                      <a:lnTo>
                        <a:pt x="14" y="1"/>
                      </a:lnTo>
                      <a:lnTo>
                        <a:pt x="16" y="2"/>
                      </a:lnTo>
                      <a:lnTo>
                        <a:pt x="16" y="3"/>
                      </a:lnTo>
                      <a:lnTo>
                        <a:pt x="16" y="5"/>
                      </a:lnTo>
                      <a:lnTo>
                        <a:pt x="16" y="8"/>
                      </a:lnTo>
                      <a:lnTo>
                        <a:pt x="14" y="11"/>
                      </a:lnTo>
                      <a:lnTo>
                        <a:pt x="12" y="13"/>
                      </a:lnTo>
                      <a:lnTo>
                        <a:pt x="9" y="16"/>
                      </a:lnTo>
                      <a:lnTo>
                        <a:pt x="8" y="16"/>
                      </a:lnTo>
                      <a:lnTo>
                        <a:pt x="7" y="16"/>
                      </a:lnTo>
                      <a:lnTo>
                        <a:pt x="6"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50" name="Freeform 340">
                  <a:extLst>
                    <a:ext uri="{FF2B5EF4-FFF2-40B4-BE49-F238E27FC236}">
                      <a16:creationId xmlns:a16="http://schemas.microsoft.com/office/drawing/2014/main" id="{56E3E827-2B94-4017-8FE6-7F2A392992E5}"/>
                    </a:ext>
                  </a:extLst>
                </p:cNvPr>
                <p:cNvSpPr>
                  <a:spLocks/>
                </p:cNvSpPr>
                <p:nvPr/>
              </p:nvSpPr>
              <p:spPr bwMode="auto">
                <a:xfrm>
                  <a:off x="2325" y="3217"/>
                  <a:ext cx="16" cy="17"/>
                </a:xfrm>
                <a:custGeom>
                  <a:avLst/>
                  <a:gdLst>
                    <a:gd name="T0" fmla="*/ 14 w 17"/>
                    <a:gd name="T1" fmla="*/ 11 h 17"/>
                    <a:gd name="T2" fmla="*/ 16 w 17"/>
                    <a:gd name="T3" fmla="*/ 7 h 17"/>
                    <a:gd name="T4" fmla="*/ 16 w 17"/>
                    <a:gd name="T5" fmla="*/ 4 h 17"/>
                    <a:gd name="T6" fmla="*/ 16 w 17"/>
                    <a:gd name="T7" fmla="*/ 2 h 17"/>
                    <a:gd name="T8" fmla="*/ 16 w 17"/>
                    <a:gd name="T9" fmla="*/ 1 h 17"/>
                    <a:gd name="T10" fmla="*/ 14 w 17"/>
                    <a:gd name="T11" fmla="*/ 0 h 17"/>
                    <a:gd name="T12" fmla="*/ 10 w 17"/>
                    <a:gd name="T13" fmla="*/ 0 h 17"/>
                    <a:gd name="T14" fmla="*/ 7 w 17"/>
                    <a:gd name="T15" fmla="*/ 1 h 17"/>
                    <a:gd name="T16" fmla="*/ 5 w 17"/>
                    <a:gd name="T17" fmla="*/ 3 h 17"/>
                    <a:gd name="T18" fmla="*/ 1 w 17"/>
                    <a:gd name="T19" fmla="*/ 6 h 17"/>
                    <a:gd name="T20" fmla="*/ 0 w 17"/>
                    <a:gd name="T21" fmla="*/ 8 h 17"/>
                    <a:gd name="T22" fmla="*/ 0 w 17"/>
                    <a:gd name="T23" fmla="*/ 12 h 17"/>
                    <a:gd name="T24" fmla="*/ 0 w 17"/>
                    <a:gd name="T25" fmla="*/ 14 h 17"/>
                    <a:gd name="T26" fmla="*/ 0 w 17"/>
                    <a:gd name="T27" fmla="*/ 16 h 17"/>
                    <a:gd name="T28" fmla="*/ 1 w 17"/>
                    <a:gd name="T29" fmla="*/ 16 h 17"/>
                    <a:gd name="T30" fmla="*/ 5 w 17"/>
                    <a:gd name="T31" fmla="*/ 16 h 17"/>
                    <a:gd name="T32" fmla="*/ 7 w 17"/>
                    <a:gd name="T33" fmla="*/ 16 h 17"/>
                    <a:gd name="T34" fmla="*/ 10 w 17"/>
                    <a:gd name="T35" fmla="*/ 13 h 17"/>
                    <a:gd name="T36" fmla="*/ 14 w 17"/>
                    <a:gd name="T37" fmla="*/ 11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4" y="11"/>
                      </a:moveTo>
                      <a:lnTo>
                        <a:pt x="16" y="7"/>
                      </a:lnTo>
                      <a:lnTo>
                        <a:pt x="16" y="4"/>
                      </a:lnTo>
                      <a:lnTo>
                        <a:pt x="16" y="2"/>
                      </a:lnTo>
                      <a:lnTo>
                        <a:pt x="16" y="1"/>
                      </a:lnTo>
                      <a:lnTo>
                        <a:pt x="14" y="0"/>
                      </a:lnTo>
                      <a:lnTo>
                        <a:pt x="10" y="0"/>
                      </a:lnTo>
                      <a:lnTo>
                        <a:pt x="7" y="1"/>
                      </a:lnTo>
                      <a:lnTo>
                        <a:pt x="5" y="3"/>
                      </a:lnTo>
                      <a:lnTo>
                        <a:pt x="1" y="6"/>
                      </a:lnTo>
                      <a:lnTo>
                        <a:pt x="0" y="8"/>
                      </a:lnTo>
                      <a:lnTo>
                        <a:pt x="0" y="12"/>
                      </a:lnTo>
                      <a:lnTo>
                        <a:pt x="0" y="14"/>
                      </a:lnTo>
                      <a:lnTo>
                        <a:pt x="0" y="16"/>
                      </a:lnTo>
                      <a:lnTo>
                        <a:pt x="1" y="16"/>
                      </a:lnTo>
                      <a:lnTo>
                        <a:pt x="5" y="16"/>
                      </a:lnTo>
                      <a:lnTo>
                        <a:pt x="7" y="16"/>
                      </a:lnTo>
                      <a:lnTo>
                        <a:pt x="10" y="13"/>
                      </a:lnTo>
                      <a:lnTo>
                        <a:pt x="14" y="11"/>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51" name="Freeform 341">
                  <a:extLst>
                    <a:ext uri="{FF2B5EF4-FFF2-40B4-BE49-F238E27FC236}">
                      <a16:creationId xmlns:a16="http://schemas.microsoft.com/office/drawing/2014/main" id="{4BA82C1E-5309-4778-994C-08F4FDFD2CE0}"/>
                    </a:ext>
                  </a:extLst>
                </p:cNvPr>
                <p:cNvSpPr>
                  <a:spLocks/>
                </p:cNvSpPr>
                <p:nvPr/>
              </p:nvSpPr>
              <p:spPr bwMode="auto">
                <a:xfrm>
                  <a:off x="2314" y="3220"/>
                  <a:ext cx="16" cy="16"/>
                </a:xfrm>
                <a:custGeom>
                  <a:avLst/>
                  <a:gdLst>
                    <a:gd name="T0" fmla="*/ 6 w 17"/>
                    <a:gd name="T1" fmla="*/ 14 h 17"/>
                    <a:gd name="T2" fmla="*/ 2 w 17"/>
                    <a:gd name="T3" fmla="*/ 13 h 17"/>
                    <a:gd name="T4" fmla="*/ 1 w 17"/>
                    <a:gd name="T5" fmla="*/ 12 h 17"/>
                    <a:gd name="T6" fmla="*/ 0 w 17"/>
                    <a:gd name="T7" fmla="*/ 11 h 17"/>
                    <a:gd name="T8" fmla="*/ 0 w 17"/>
                    <a:gd name="T9" fmla="*/ 10 h 17"/>
                    <a:gd name="T10" fmla="*/ 0 w 17"/>
                    <a:gd name="T11" fmla="*/ 8 h 17"/>
                    <a:gd name="T12" fmla="*/ 2 w 17"/>
                    <a:gd name="T13" fmla="*/ 5 h 17"/>
                    <a:gd name="T14" fmla="*/ 3 w 17"/>
                    <a:gd name="T15" fmla="*/ 2 h 17"/>
                    <a:gd name="T16" fmla="*/ 7 w 17"/>
                    <a:gd name="T17" fmla="*/ 1 h 17"/>
                    <a:gd name="T18" fmla="*/ 8 w 17"/>
                    <a:gd name="T19" fmla="*/ 0 h 17"/>
                    <a:gd name="T20" fmla="*/ 9 w 17"/>
                    <a:gd name="T21" fmla="*/ 0 h 17"/>
                    <a:gd name="T22" fmla="*/ 11 w 17"/>
                    <a:gd name="T23" fmla="*/ 1 h 17"/>
                    <a:gd name="T24" fmla="*/ 14 w 17"/>
                    <a:gd name="T25" fmla="*/ 2 h 17"/>
                    <a:gd name="T26" fmla="*/ 14 w 17"/>
                    <a:gd name="T27" fmla="*/ 3 h 17"/>
                    <a:gd name="T28" fmla="*/ 16 w 17"/>
                    <a:gd name="T29" fmla="*/ 4 h 17"/>
                    <a:gd name="T30" fmla="*/ 16 w 17"/>
                    <a:gd name="T31" fmla="*/ 6 h 17"/>
                    <a:gd name="T32" fmla="*/ 16 w 17"/>
                    <a:gd name="T33" fmla="*/ 8 h 17"/>
                    <a:gd name="T34" fmla="*/ 14 w 17"/>
                    <a:gd name="T35" fmla="*/ 11 h 17"/>
                    <a:gd name="T36" fmla="*/ 12 w 17"/>
                    <a:gd name="T37" fmla="*/ 13 h 17"/>
                    <a:gd name="T38" fmla="*/ 11 w 17"/>
                    <a:gd name="T39" fmla="*/ 14 h 17"/>
                    <a:gd name="T40" fmla="*/ 7 w 17"/>
                    <a:gd name="T41" fmla="*/ 16 h 17"/>
                    <a:gd name="T42" fmla="*/ 6 w 17"/>
                    <a:gd name="T43" fmla="*/ 14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
                    <a:gd name="T67" fmla="*/ 0 h 17"/>
                    <a:gd name="T68" fmla="*/ 17 w 17"/>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 h="17">
                      <a:moveTo>
                        <a:pt x="6" y="14"/>
                      </a:moveTo>
                      <a:lnTo>
                        <a:pt x="2" y="13"/>
                      </a:lnTo>
                      <a:lnTo>
                        <a:pt x="1" y="12"/>
                      </a:lnTo>
                      <a:lnTo>
                        <a:pt x="0" y="11"/>
                      </a:lnTo>
                      <a:lnTo>
                        <a:pt x="0" y="10"/>
                      </a:lnTo>
                      <a:lnTo>
                        <a:pt x="0" y="8"/>
                      </a:lnTo>
                      <a:lnTo>
                        <a:pt x="2" y="5"/>
                      </a:lnTo>
                      <a:lnTo>
                        <a:pt x="3" y="2"/>
                      </a:lnTo>
                      <a:lnTo>
                        <a:pt x="7" y="1"/>
                      </a:lnTo>
                      <a:lnTo>
                        <a:pt x="8" y="0"/>
                      </a:lnTo>
                      <a:lnTo>
                        <a:pt x="9" y="0"/>
                      </a:lnTo>
                      <a:lnTo>
                        <a:pt x="11" y="1"/>
                      </a:lnTo>
                      <a:lnTo>
                        <a:pt x="14" y="2"/>
                      </a:lnTo>
                      <a:lnTo>
                        <a:pt x="14" y="3"/>
                      </a:lnTo>
                      <a:lnTo>
                        <a:pt x="16" y="4"/>
                      </a:lnTo>
                      <a:lnTo>
                        <a:pt x="16" y="6"/>
                      </a:lnTo>
                      <a:lnTo>
                        <a:pt x="16" y="8"/>
                      </a:lnTo>
                      <a:lnTo>
                        <a:pt x="14" y="11"/>
                      </a:lnTo>
                      <a:lnTo>
                        <a:pt x="12" y="13"/>
                      </a:lnTo>
                      <a:lnTo>
                        <a:pt x="11" y="14"/>
                      </a:lnTo>
                      <a:lnTo>
                        <a:pt x="7" y="16"/>
                      </a:lnTo>
                      <a:lnTo>
                        <a:pt x="6" y="14"/>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52" name="Freeform 342">
                  <a:extLst>
                    <a:ext uri="{FF2B5EF4-FFF2-40B4-BE49-F238E27FC236}">
                      <a16:creationId xmlns:a16="http://schemas.microsoft.com/office/drawing/2014/main" id="{71A7A66A-4090-4607-BFFE-7549FFE5528E}"/>
                    </a:ext>
                  </a:extLst>
                </p:cNvPr>
                <p:cNvSpPr>
                  <a:spLocks/>
                </p:cNvSpPr>
                <p:nvPr/>
              </p:nvSpPr>
              <p:spPr bwMode="auto">
                <a:xfrm>
                  <a:off x="2316" y="3222"/>
                  <a:ext cx="16" cy="16"/>
                </a:xfrm>
                <a:custGeom>
                  <a:avLst/>
                  <a:gdLst>
                    <a:gd name="T0" fmla="*/ 14 w 17"/>
                    <a:gd name="T1" fmla="*/ 11 h 17"/>
                    <a:gd name="T2" fmla="*/ 16 w 17"/>
                    <a:gd name="T3" fmla="*/ 7 h 17"/>
                    <a:gd name="T4" fmla="*/ 16 w 17"/>
                    <a:gd name="T5" fmla="*/ 4 h 17"/>
                    <a:gd name="T6" fmla="*/ 16 w 17"/>
                    <a:gd name="T7" fmla="*/ 2 h 17"/>
                    <a:gd name="T8" fmla="*/ 14 w 17"/>
                    <a:gd name="T9" fmla="*/ 1 h 17"/>
                    <a:gd name="T10" fmla="*/ 14 w 17"/>
                    <a:gd name="T11" fmla="*/ 0 h 17"/>
                    <a:gd name="T12" fmla="*/ 11 w 17"/>
                    <a:gd name="T13" fmla="*/ 0 h 17"/>
                    <a:gd name="T14" fmla="*/ 9 w 17"/>
                    <a:gd name="T15" fmla="*/ 1 h 17"/>
                    <a:gd name="T16" fmla="*/ 4 w 17"/>
                    <a:gd name="T17" fmla="*/ 3 h 17"/>
                    <a:gd name="T18" fmla="*/ 3 w 17"/>
                    <a:gd name="T19" fmla="*/ 6 h 17"/>
                    <a:gd name="T20" fmla="*/ 1 w 17"/>
                    <a:gd name="T21" fmla="*/ 8 h 17"/>
                    <a:gd name="T22" fmla="*/ 0 w 17"/>
                    <a:gd name="T23" fmla="*/ 11 h 17"/>
                    <a:gd name="T24" fmla="*/ 1 w 17"/>
                    <a:gd name="T25" fmla="*/ 14 h 17"/>
                    <a:gd name="T26" fmla="*/ 3 w 17"/>
                    <a:gd name="T27" fmla="*/ 14 h 17"/>
                    <a:gd name="T28" fmla="*/ 4 w 17"/>
                    <a:gd name="T29" fmla="*/ 16 h 17"/>
                    <a:gd name="T30" fmla="*/ 9 w 17"/>
                    <a:gd name="T31" fmla="*/ 14 h 17"/>
                    <a:gd name="T32" fmla="*/ 11 w 17"/>
                    <a:gd name="T33" fmla="*/ 13 h 17"/>
                    <a:gd name="T34" fmla="*/ 14 w 17"/>
                    <a:gd name="T35" fmla="*/ 11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7"/>
                    <a:gd name="T56" fmla="*/ 17 w 1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7">
                      <a:moveTo>
                        <a:pt x="14" y="11"/>
                      </a:moveTo>
                      <a:lnTo>
                        <a:pt x="16" y="7"/>
                      </a:lnTo>
                      <a:lnTo>
                        <a:pt x="16" y="4"/>
                      </a:lnTo>
                      <a:lnTo>
                        <a:pt x="16" y="2"/>
                      </a:lnTo>
                      <a:lnTo>
                        <a:pt x="14" y="1"/>
                      </a:lnTo>
                      <a:lnTo>
                        <a:pt x="14" y="0"/>
                      </a:lnTo>
                      <a:lnTo>
                        <a:pt x="11" y="0"/>
                      </a:lnTo>
                      <a:lnTo>
                        <a:pt x="9" y="1"/>
                      </a:lnTo>
                      <a:lnTo>
                        <a:pt x="4" y="3"/>
                      </a:lnTo>
                      <a:lnTo>
                        <a:pt x="3" y="6"/>
                      </a:lnTo>
                      <a:lnTo>
                        <a:pt x="1" y="8"/>
                      </a:lnTo>
                      <a:lnTo>
                        <a:pt x="0" y="11"/>
                      </a:lnTo>
                      <a:lnTo>
                        <a:pt x="1" y="14"/>
                      </a:lnTo>
                      <a:lnTo>
                        <a:pt x="3" y="14"/>
                      </a:lnTo>
                      <a:lnTo>
                        <a:pt x="4" y="16"/>
                      </a:lnTo>
                      <a:lnTo>
                        <a:pt x="9" y="14"/>
                      </a:lnTo>
                      <a:lnTo>
                        <a:pt x="11" y="13"/>
                      </a:lnTo>
                      <a:lnTo>
                        <a:pt x="14" y="11"/>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53" name="Freeform 343">
                  <a:extLst>
                    <a:ext uri="{FF2B5EF4-FFF2-40B4-BE49-F238E27FC236}">
                      <a16:creationId xmlns:a16="http://schemas.microsoft.com/office/drawing/2014/main" id="{45A0BA97-9E43-412D-8CFD-7ED9934448DA}"/>
                    </a:ext>
                  </a:extLst>
                </p:cNvPr>
                <p:cNvSpPr>
                  <a:spLocks/>
                </p:cNvSpPr>
                <p:nvPr/>
              </p:nvSpPr>
              <p:spPr bwMode="auto">
                <a:xfrm>
                  <a:off x="2388" y="3172"/>
                  <a:ext cx="15" cy="16"/>
                </a:xfrm>
                <a:custGeom>
                  <a:avLst/>
                  <a:gdLst>
                    <a:gd name="T0" fmla="*/ 6 w 17"/>
                    <a:gd name="T1" fmla="*/ 16 h 17"/>
                    <a:gd name="T2" fmla="*/ 2 w 17"/>
                    <a:gd name="T3" fmla="*/ 13 h 17"/>
                    <a:gd name="T4" fmla="*/ 1 w 17"/>
                    <a:gd name="T5" fmla="*/ 13 h 17"/>
                    <a:gd name="T6" fmla="*/ 0 w 17"/>
                    <a:gd name="T7" fmla="*/ 12 h 17"/>
                    <a:gd name="T8" fmla="*/ 0 w 17"/>
                    <a:gd name="T9" fmla="*/ 9 h 17"/>
                    <a:gd name="T10" fmla="*/ 0 w 17"/>
                    <a:gd name="T11" fmla="*/ 7 h 17"/>
                    <a:gd name="T12" fmla="*/ 2 w 17"/>
                    <a:gd name="T13" fmla="*/ 5 h 17"/>
                    <a:gd name="T14" fmla="*/ 3 w 17"/>
                    <a:gd name="T15" fmla="*/ 3 h 17"/>
                    <a:gd name="T16" fmla="*/ 6 w 17"/>
                    <a:gd name="T17" fmla="*/ 1 h 17"/>
                    <a:gd name="T18" fmla="*/ 8 w 17"/>
                    <a:gd name="T19" fmla="*/ 0 h 17"/>
                    <a:gd name="T20" fmla="*/ 9 w 17"/>
                    <a:gd name="T21" fmla="*/ 0 h 17"/>
                    <a:gd name="T22" fmla="*/ 13 w 17"/>
                    <a:gd name="T23" fmla="*/ 3 h 17"/>
                    <a:gd name="T24" fmla="*/ 14 w 17"/>
                    <a:gd name="T25" fmla="*/ 3 h 17"/>
                    <a:gd name="T26" fmla="*/ 16 w 17"/>
                    <a:gd name="T27" fmla="*/ 6 h 17"/>
                    <a:gd name="T28" fmla="*/ 14 w 17"/>
                    <a:gd name="T29" fmla="*/ 8 h 17"/>
                    <a:gd name="T30" fmla="*/ 13 w 17"/>
                    <a:gd name="T31" fmla="*/ 10 h 17"/>
                    <a:gd name="T32" fmla="*/ 12 w 17"/>
                    <a:gd name="T33" fmla="*/ 13 h 17"/>
                    <a:gd name="T34" fmla="*/ 9 w 17"/>
                    <a:gd name="T35" fmla="*/ 14 h 17"/>
                    <a:gd name="T36" fmla="*/ 7 w 17"/>
                    <a:gd name="T37" fmla="*/ 16 h 17"/>
                    <a:gd name="T38" fmla="*/ 6 w 17"/>
                    <a:gd name="T39" fmla="*/ 16 h 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
                    <a:gd name="T61" fmla="*/ 0 h 17"/>
                    <a:gd name="T62" fmla="*/ 17 w 17"/>
                    <a:gd name="T63" fmla="*/ 17 h 1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 h="17">
                      <a:moveTo>
                        <a:pt x="6" y="16"/>
                      </a:moveTo>
                      <a:lnTo>
                        <a:pt x="2" y="13"/>
                      </a:lnTo>
                      <a:lnTo>
                        <a:pt x="1" y="13"/>
                      </a:lnTo>
                      <a:lnTo>
                        <a:pt x="0" y="12"/>
                      </a:lnTo>
                      <a:lnTo>
                        <a:pt x="0" y="9"/>
                      </a:lnTo>
                      <a:lnTo>
                        <a:pt x="0" y="7"/>
                      </a:lnTo>
                      <a:lnTo>
                        <a:pt x="2" y="5"/>
                      </a:lnTo>
                      <a:lnTo>
                        <a:pt x="3" y="3"/>
                      </a:lnTo>
                      <a:lnTo>
                        <a:pt x="6" y="1"/>
                      </a:lnTo>
                      <a:lnTo>
                        <a:pt x="8" y="0"/>
                      </a:lnTo>
                      <a:lnTo>
                        <a:pt x="9" y="0"/>
                      </a:lnTo>
                      <a:lnTo>
                        <a:pt x="13" y="3"/>
                      </a:lnTo>
                      <a:lnTo>
                        <a:pt x="14" y="3"/>
                      </a:lnTo>
                      <a:lnTo>
                        <a:pt x="16" y="6"/>
                      </a:lnTo>
                      <a:lnTo>
                        <a:pt x="14" y="8"/>
                      </a:lnTo>
                      <a:lnTo>
                        <a:pt x="13" y="10"/>
                      </a:lnTo>
                      <a:lnTo>
                        <a:pt x="12" y="13"/>
                      </a:lnTo>
                      <a:lnTo>
                        <a:pt x="9" y="14"/>
                      </a:lnTo>
                      <a:lnTo>
                        <a:pt x="7" y="16"/>
                      </a:lnTo>
                      <a:lnTo>
                        <a:pt x="6"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54" name="Freeform 344">
                  <a:extLst>
                    <a:ext uri="{FF2B5EF4-FFF2-40B4-BE49-F238E27FC236}">
                      <a16:creationId xmlns:a16="http://schemas.microsoft.com/office/drawing/2014/main" id="{0DCF51A4-BD80-401D-AD82-57180B5098E2}"/>
                    </a:ext>
                  </a:extLst>
                </p:cNvPr>
                <p:cNvSpPr>
                  <a:spLocks/>
                </p:cNvSpPr>
                <p:nvPr/>
              </p:nvSpPr>
              <p:spPr bwMode="auto">
                <a:xfrm>
                  <a:off x="2391" y="3174"/>
                  <a:ext cx="15" cy="16"/>
                </a:xfrm>
                <a:custGeom>
                  <a:avLst/>
                  <a:gdLst>
                    <a:gd name="T0" fmla="*/ 12 w 17"/>
                    <a:gd name="T1" fmla="*/ 9 h 17"/>
                    <a:gd name="T2" fmla="*/ 14 w 17"/>
                    <a:gd name="T3" fmla="*/ 7 h 17"/>
                    <a:gd name="T4" fmla="*/ 16 w 17"/>
                    <a:gd name="T5" fmla="*/ 4 h 17"/>
                    <a:gd name="T6" fmla="*/ 14 w 17"/>
                    <a:gd name="T7" fmla="*/ 1 h 17"/>
                    <a:gd name="T8" fmla="*/ 12 w 17"/>
                    <a:gd name="T9" fmla="*/ 1 h 17"/>
                    <a:gd name="T10" fmla="*/ 11 w 17"/>
                    <a:gd name="T11" fmla="*/ 0 h 17"/>
                    <a:gd name="T12" fmla="*/ 8 w 17"/>
                    <a:gd name="T13" fmla="*/ 1 h 17"/>
                    <a:gd name="T14" fmla="*/ 4 w 17"/>
                    <a:gd name="T15" fmla="*/ 2 h 17"/>
                    <a:gd name="T16" fmla="*/ 3 w 17"/>
                    <a:gd name="T17" fmla="*/ 4 h 17"/>
                    <a:gd name="T18" fmla="*/ 0 w 17"/>
                    <a:gd name="T19" fmla="*/ 8 h 17"/>
                    <a:gd name="T20" fmla="*/ 0 w 17"/>
                    <a:gd name="T21" fmla="*/ 12 h 17"/>
                    <a:gd name="T22" fmla="*/ 0 w 17"/>
                    <a:gd name="T23" fmla="*/ 13 h 17"/>
                    <a:gd name="T24" fmla="*/ 1 w 17"/>
                    <a:gd name="T25" fmla="*/ 14 h 17"/>
                    <a:gd name="T26" fmla="*/ 3 w 17"/>
                    <a:gd name="T27" fmla="*/ 16 h 17"/>
                    <a:gd name="T28" fmla="*/ 4 w 17"/>
                    <a:gd name="T29" fmla="*/ 16 h 17"/>
                    <a:gd name="T30" fmla="*/ 8 w 17"/>
                    <a:gd name="T31" fmla="*/ 14 h 17"/>
                    <a:gd name="T32" fmla="*/ 11 w 17"/>
                    <a:gd name="T33" fmla="*/ 13 h 17"/>
                    <a:gd name="T34" fmla="*/ 12 w 17"/>
                    <a:gd name="T35" fmla="*/ 9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7"/>
                    <a:gd name="T56" fmla="*/ 17 w 1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7">
                      <a:moveTo>
                        <a:pt x="12" y="9"/>
                      </a:moveTo>
                      <a:lnTo>
                        <a:pt x="14" y="7"/>
                      </a:lnTo>
                      <a:lnTo>
                        <a:pt x="16" y="4"/>
                      </a:lnTo>
                      <a:lnTo>
                        <a:pt x="14" y="1"/>
                      </a:lnTo>
                      <a:lnTo>
                        <a:pt x="12" y="1"/>
                      </a:lnTo>
                      <a:lnTo>
                        <a:pt x="11" y="0"/>
                      </a:lnTo>
                      <a:lnTo>
                        <a:pt x="8" y="1"/>
                      </a:lnTo>
                      <a:lnTo>
                        <a:pt x="4" y="2"/>
                      </a:lnTo>
                      <a:lnTo>
                        <a:pt x="3" y="4"/>
                      </a:lnTo>
                      <a:lnTo>
                        <a:pt x="0" y="8"/>
                      </a:lnTo>
                      <a:lnTo>
                        <a:pt x="0" y="12"/>
                      </a:lnTo>
                      <a:lnTo>
                        <a:pt x="0" y="13"/>
                      </a:lnTo>
                      <a:lnTo>
                        <a:pt x="1" y="14"/>
                      </a:lnTo>
                      <a:lnTo>
                        <a:pt x="3" y="16"/>
                      </a:lnTo>
                      <a:lnTo>
                        <a:pt x="4" y="16"/>
                      </a:lnTo>
                      <a:lnTo>
                        <a:pt x="8" y="14"/>
                      </a:lnTo>
                      <a:lnTo>
                        <a:pt x="11" y="13"/>
                      </a:lnTo>
                      <a:lnTo>
                        <a:pt x="12" y="9"/>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55" name="Freeform 345">
                  <a:extLst>
                    <a:ext uri="{FF2B5EF4-FFF2-40B4-BE49-F238E27FC236}">
                      <a16:creationId xmlns:a16="http://schemas.microsoft.com/office/drawing/2014/main" id="{F72679BC-8A49-4352-9708-DBEE862D431D}"/>
                    </a:ext>
                  </a:extLst>
                </p:cNvPr>
                <p:cNvSpPr>
                  <a:spLocks/>
                </p:cNvSpPr>
                <p:nvPr/>
              </p:nvSpPr>
              <p:spPr bwMode="auto">
                <a:xfrm>
                  <a:off x="2391" y="3177"/>
                  <a:ext cx="16" cy="16"/>
                </a:xfrm>
                <a:custGeom>
                  <a:avLst/>
                  <a:gdLst>
                    <a:gd name="T0" fmla="*/ 13 w 17"/>
                    <a:gd name="T1" fmla="*/ 8 h 17"/>
                    <a:gd name="T2" fmla="*/ 16 w 17"/>
                    <a:gd name="T3" fmla="*/ 8 h 17"/>
                    <a:gd name="T4" fmla="*/ 16 w 17"/>
                    <a:gd name="T5" fmla="*/ 2 h 17"/>
                    <a:gd name="T6" fmla="*/ 16 w 17"/>
                    <a:gd name="T7" fmla="*/ 0 h 17"/>
                    <a:gd name="T8" fmla="*/ 13 w 17"/>
                    <a:gd name="T9" fmla="*/ 0 h 17"/>
                    <a:gd name="T10" fmla="*/ 10 w 17"/>
                    <a:gd name="T11" fmla="*/ 0 h 17"/>
                    <a:gd name="T12" fmla="*/ 8 w 17"/>
                    <a:gd name="T13" fmla="*/ 0 h 17"/>
                    <a:gd name="T14" fmla="*/ 2 w 17"/>
                    <a:gd name="T15" fmla="*/ 5 h 17"/>
                    <a:gd name="T16" fmla="*/ 0 w 17"/>
                    <a:gd name="T17" fmla="*/ 8 h 17"/>
                    <a:gd name="T18" fmla="*/ 0 w 17"/>
                    <a:gd name="T19" fmla="*/ 10 h 17"/>
                    <a:gd name="T20" fmla="*/ 0 w 17"/>
                    <a:gd name="T21" fmla="*/ 13 h 17"/>
                    <a:gd name="T22" fmla="*/ 2 w 17"/>
                    <a:gd name="T23" fmla="*/ 16 h 17"/>
                    <a:gd name="T24" fmla="*/ 5 w 17"/>
                    <a:gd name="T25" fmla="*/ 16 h 17"/>
                    <a:gd name="T26" fmla="*/ 8 w 17"/>
                    <a:gd name="T27" fmla="*/ 16 h 17"/>
                    <a:gd name="T28" fmla="*/ 13 w 17"/>
                    <a:gd name="T29" fmla="*/ 8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17"/>
                    <a:gd name="T47" fmla="*/ 17 w 17"/>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17">
                      <a:moveTo>
                        <a:pt x="13" y="8"/>
                      </a:moveTo>
                      <a:lnTo>
                        <a:pt x="16" y="8"/>
                      </a:lnTo>
                      <a:lnTo>
                        <a:pt x="16" y="2"/>
                      </a:lnTo>
                      <a:lnTo>
                        <a:pt x="16" y="0"/>
                      </a:lnTo>
                      <a:lnTo>
                        <a:pt x="13" y="0"/>
                      </a:lnTo>
                      <a:lnTo>
                        <a:pt x="10" y="0"/>
                      </a:lnTo>
                      <a:lnTo>
                        <a:pt x="8" y="0"/>
                      </a:lnTo>
                      <a:lnTo>
                        <a:pt x="2" y="5"/>
                      </a:lnTo>
                      <a:lnTo>
                        <a:pt x="0" y="8"/>
                      </a:lnTo>
                      <a:lnTo>
                        <a:pt x="0" y="10"/>
                      </a:lnTo>
                      <a:lnTo>
                        <a:pt x="0" y="13"/>
                      </a:lnTo>
                      <a:lnTo>
                        <a:pt x="2" y="16"/>
                      </a:lnTo>
                      <a:lnTo>
                        <a:pt x="5" y="16"/>
                      </a:lnTo>
                      <a:lnTo>
                        <a:pt x="8" y="16"/>
                      </a:lnTo>
                      <a:lnTo>
                        <a:pt x="13" y="8"/>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56" name="Freeform 346">
                  <a:extLst>
                    <a:ext uri="{FF2B5EF4-FFF2-40B4-BE49-F238E27FC236}">
                      <a16:creationId xmlns:a16="http://schemas.microsoft.com/office/drawing/2014/main" id="{CEC75B27-23ED-4785-9A71-461381261598}"/>
                    </a:ext>
                  </a:extLst>
                </p:cNvPr>
                <p:cNvSpPr>
                  <a:spLocks/>
                </p:cNvSpPr>
                <p:nvPr/>
              </p:nvSpPr>
              <p:spPr bwMode="auto">
                <a:xfrm>
                  <a:off x="2379" y="3177"/>
                  <a:ext cx="15" cy="17"/>
                </a:xfrm>
                <a:custGeom>
                  <a:avLst/>
                  <a:gdLst>
                    <a:gd name="T0" fmla="*/ 4 w 17"/>
                    <a:gd name="T1" fmla="*/ 16 h 17"/>
                    <a:gd name="T2" fmla="*/ 1 w 17"/>
                    <a:gd name="T3" fmla="*/ 12 h 17"/>
                    <a:gd name="T4" fmla="*/ 0 w 17"/>
                    <a:gd name="T5" fmla="*/ 12 h 17"/>
                    <a:gd name="T6" fmla="*/ 0 w 17"/>
                    <a:gd name="T7" fmla="*/ 9 h 17"/>
                    <a:gd name="T8" fmla="*/ 0 w 17"/>
                    <a:gd name="T9" fmla="*/ 7 h 17"/>
                    <a:gd name="T10" fmla="*/ 1 w 17"/>
                    <a:gd name="T11" fmla="*/ 5 h 17"/>
                    <a:gd name="T12" fmla="*/ 3 w 17"/>
                    <a:gd name="T13" fmla="*/ 2 h 17"/>
                    <a:gd name="T14" fmla="*/ 6 w 17"/>
                    <a:gd name="T15" fmla="*/ 1 h 17"/>
                    <a:gd name="T16" fmla="*/ 8 w 17"/>
                    <a:gd name="T17" fmla="*/ 0 h 17"/>
                    <a:gd name="T18" fmla="*/ 9 w 17"/>
                    <a:gd name="T19" fmla="*/ 0 h 17"/>
                    <a:gd name="T20" fmla="*/ 14 w 17"/>
                    <a:gd name="T21" fmla="*/ 2 h 17"/>
                    <a:gd name="T22" fmla="*/ 16 w 17"/>
                    <a:gd name="T23" fmla="*/ 3 h 17"/>
                    <a:gd name="T24" fmla="*/ 16 w 17"/>
                    <a:gd name="T25" fmla="*/ 6 h 17"/>
                    <a:gd name="T26" fmla="*/ 16 w 17"/>
                    <a:gd name="T27" fmla="*/ 8 h 17"/>
                    <a:gd name="T28" fmla="*/ 14 w 17"/>
                    <a:gd name="T29" fmla="*/ 10 h 17"/>
                    <a:gd name="T30" fmla="*/ 12 w 17"/>
                    <a:gd name="T31" fmla="*/ 12 h 17"/>
                    <a:gd name="T32" fmla="*/ 9 w 17"/>
                    <a:gd name="T33" fmla="*/ 14 h 17"/>
                    <a:gd name="T34" fmla="*/ 7 w 17"/>
                    <a:gd name="T35" fmla="*/ 16 h 17"/>
                    <a:gd name="T36" fmla="*/ 6 w 17"/>
                    <a:gd name="T37" fmla="*/ 16 h 17"/>
                    <a:gd name="T38" fmla="*/ 4 w 17"/>
                    <a:gd name="T39" fmla="*/ 16 h 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
                    <a:gd name="T61" fmla="*/ 0 h 17"/>
                    <a:gd name="T62" fmla="*/ 17 w 17"/>
                    <a:gd name="T63" fmla="*/ 17 h 1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 h="17">
                      <a:moveTo>
                        <a:pt x="4" y="16"/>
                      </a:moveTo>
                      <a:lnTo>
                        <a:pt x="1" y="12"/>
                      </a:lnTo>
                      <a:lnTo>
                        <a:pt x="0" y="12"/>
                      </a:lnTo>
                      <a:lnTo>
                        <a:pt x="0" y="9"/>
                      </a:lnTo>
                      <a:lnTo>
                        <a:pt x="0" y="7"/>
                      </a:lnTo>
                      <a:lnTo>
                        <a:pt x="1" y="5"/>
                      </a:lnTo>
                      <a:lnTo>
                        <a:pt x="3" y="2"/>
                      </a:lnTo>
                      <a:lnTo>
                        <a:pt x="6" y="1"/>
                      </a:lnTo>
                      <a:lnTo>
                        <a:pt x="8" y="0"/>
                      </a:lnTo>
                      <a:lnTo>
                        <a:pt x="9" y="0"/>
                      </a:lnTo>
                      <a:lnTo>
                        <a:pt x="14" y="2"/>
                      </a:lnTo>
                      <a:lnTo>
                        <a:pt x="16" y="3"/>
                      </a:lnTo>
                      <a:lnTo>
                        <a:pt x="16" y="6"/>
                      </a:lnTo>
                      <a:lnTo>
                        <a:pt x="16" y="8"/>
                      </a:lnTo>
                      <a:lnTo>
                        <a:pt x="14" y="10"/>
                      </a:lnTo>
                      <a:lnTo>
                        <a:pt x="12" y="12"/>
                      </a:lnTo>
                      <a:lnTo>
                        <a:pt x="9" y="14"/>
                      </a:lnTo>
                      <a:lnTo>
                        <a:pt x="7" y="16"/>
                      </a:lnTo>
                      <a:lnTo>
                        <a:pt x="6" y="16"/>
                      </a:lnTo>
                      <a:lnTo>
                        <a:pt x="4"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57" name="Freeform 347">
                  <a:extLst>
                    <a:ext uri="{FF2B5EF4-FFF2-40B4-BE49-F238E27FC236}">
                      <a16:creationId xmlns:a16="http://schemas.microsoft.com/office/drawing/2014/main" id="{1A5EFBC7-BC51-4BCB-9642-7DB5E4C1E9B8}"/>
                    </a:ext>
                  </a:extLst>
                </p:cNvPr>
                <p:cNvSpPr>
                  <a:spLocks/>
                </p:cNvSpPr>
                <p:nvPr/>
              </p:nvSpPr>
              <p:spPr bwMode="auto">
                <a:xfrm>
                  <a:off x="2381" y="3178"/>
                  <a:ext cx="16" cy="17"/>
                </a:xfrm>
                <a:custGeom>
                  <a:avLst/>
                  <a:gdLst>
                    <a:gd name="T0" fmla="*/ 14 w 17"/>
                    <a:gd name="T1" fmla="*/ 9 h 17"/>
                    <a:gd name="T2" fmla="*/ 16 w 17"/>
                    <a:gd name="T3" fmla="*/ 7 h 17"/>
                    <a:gd name="T4" fmla="*/ 16 w 17"/>
                    <a:gd name="T5" fmla="*/ 4 h 17"/>
                    <a:gd name="T6" fmla="*/ 16 w 17"/>
                    <a:gd name="T7" fmla="*/ 1 h 17"/>
                    <a:gd name="T8" fmla="*/ 14 w 17"/>
                    <a:gd name="T9" fmla="*/ 0 h 17"/>
                    <a:gd name="T10" fmla="*/ 11 w 17"/>
                    <a:gd name="T11" fmla="*/ 0 h 17"/>
                    <a:gd name="T12" fmla="*/ 8 w 17"/>
                    <a:gd name="T13" fmla="*/ 0 h 17"/>
                    <a:gd name="T14" fmla="*/ 4 w 17"/>
                    <a:gd name="T15" fmla="*/ 2 h 17"/>
                    <a:gd name="T16" fmla="*/ 1 w 17"/>
                    <a:gd name="T17" fmla="*/ 4 h 17"/>
                    <a:gd name="T18" fmla="*/ 1 w 17"/>
                    <a:gd name="T19" fmla="*/ 8 h 17"/>
                    <a:gd name="T20" fmla="*/ 0 w 17"/>
                    <a:gd name="T21" fmla="*/ 12 h 17"/>
                    <a:gd name="T22" fmla="*/ 1 w 17"/>
                    <a:gd name="T23" fmla="*/ 13 h 17"/>
                    <a:gd name="T24" fmla="*/ 1 w 17"/>
                    <a:gd name="T25" fmla="*/ 14 h 17"/>
                    <a:gd name="T26" fmla="*/ 1 w 17"/>
                    <a:gd name="T27" fmla="*/ 16 h 17"/>
                    <a:gd name="T28" fmla="*/ 4 w 17"/>
                    <a:gd name="T29" fmla="*/ 16 h 17"/>
                    <a:gd name="T30" fmla="*/ 8 w 17"/>
                    <a:gd name="T31" fmla="*/ 14 h 17"/>
                    <a:gd name="T32" fmla="*/ 11 w 17"/>
                    <a:gd name="T33" fmla="*/ 12 h 17"/>
                    <a:gd name="T34" fmla="*/ 14 w 17"/>
                    <a:gd name="T35" fmla="*/ 9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7"/>
                    <a:gd name="T56" fmla="*/ 17 w 1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7">
                      <a:moveTo>
                        <a:pt x="14" y="9"/>
                      </a:moveTo>
                      <a:lnTo>
                        <a:pt x="16" y="7"/>
                      </a:lnTo>
                      <a:lnTo>
                        <a:pt x="16" y="4"/>
                      </a:lnTo>
                      <a:lnTo>
                        <a:pt x="16" y="1"/>
                      </a:lnTo>
                      <a:lnTo>
                        <a:pt x="14" y="0"/>
                      </a:lnTo>
                      <a:lnTo>
                        <a:pt x="11" y="0"/>
                      </a:lnTo>
                      <a:lnTo>
                        <a:pt x="8" y="0"/>
                      </a:lnTo>
                      <a:lnTo>
                        <a:pt x="4" y="2"/>
                      </a:lnTo>
                      <a:lnTo>
                        <a:pt x="1" y="4"/>
                      </a:lnTo>
                      <a:lnTo>
                        <a:pt x="1" y="8"/>
                      </a:lnTo>
                      <a:lnTo>
                        <a:pt x="0" y="12"/>
                      </a:lnTo>
                      <a:lnTo>
                        <a:pt x="1" y="13"/>
                      </a:lnTo>
                      <a:lnTo>
                        <a:pt x="1" y="14"/>
                      </a:lnTo>
                      <a:lnTo>
                        <a:pt x="1" y="16"/>
                      </a:lnTo>
                      <a:lnTo>
                        <a:pt x="4" y="16"/>
                      </a:lnTo>
                      <a:lnTo>
                        <a:pt x="8" y="14"/>
                      </a:lnTo>
                      <a:lnTo>
                        <a:pt x="11" y="12"/>
                      </a:lnTo>
                      <a:lnTo>
                        <a:pt x="14" y="9"/>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58" name="Freeform 348">
                  <a:extLst>
                    <a:ext uri="{FF2B5EF4-FFF2-40B4-BE49-F238E27FC236}">
                      <a16:creationId xmlns:a16="http://schemas.microsoft.com/office/drawing/2014/main" id="{CAF30808-3D95-4CA7-B070-48BADBA9D7F2}"/>
                    </a:ext>
                  </a:extLst>
                </p:cNvPr>
                <p:cNvSpPr>
                  <a:spLocks/>
                </p:cNvSpPr>
                <p:nvPr/>
              </p:nvSpPr>
              <p:spPr bwMode="auto">
                <a:xfrm>
                  <a:off x="2383" y="3181"/>
                  <a:ext cx="16" cy="16"/>
                </a:xfrm>
                <a:custGeom>
                  <a:avLst/>
                  <a:gdLst>
                    <a:gd name="T0" fmla="*/ 16 w 17"/>
                    <a:gd name="T1" fmla="*/ 8 h 17"/>
                    <a:gd name="T2" fmla="*/ 16 w 17"/>
                    <a:gd name="T3" fmla="*/ 8 h 17"/>
                    <a:gd name="T4" fmla="*/ 16 w 17"/>
                    <a:gd name="T5" fmla="*/ 2 h 17"/>
                    <a:gd name="T6" fmla="*/ 16 w 17"/>
                    <a:gd name="T7" fmla="*/ 0 h 17"/>
                    <a:gd name="T8" fmla="*/ 12 w 17"/>
                    <a:gd name="T9" fmla="*/ 0 h 17"/>
                    <a:gd name="T10" fmla="*/ 8 w 17"/>
                    <a:gd name="T11" fmla="*/ 0 h 17"/>
                    <a:gd name="T12" fmla="*/ 4 w 17"/>
                    <a:gd name="T13" fmla="*/ 2 h 17"/>
                    <a:gd name="T14" fmla="*/ 0 w 17"/>
                    <a:gd name="T15" fmla="*/ 8 h 17"/>
                    <a:gd name="T16" fmla="*/ 0 w 17"/>
                    <a:gd name="T17" fmla="*/ 10 h 17"/>
                    <a:gd name="T18" fmla="*/ 0 w 17"/>
                    <a:gd name="T19" fmla="*/ 13 h 17"/>
                    <a:gd name="T20" fmla="*/ 4 w 17"/>
                    <a:gd name="T21" fmla="*/ 16 h 17"/>
                    <a:gd name="T22" fmla="*/ 8 w 17"/>
                    <a:gd name="T23" fmla="*/ 16 h 17"/>
                    <a:gd name="T24" fmla="*/ 16 w 17"/>
                    <a:gd name="T25" fmla="*/ 8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6" y="8"/>
                      </a:moveTo>
                      <a:lnTo>
                        <a:pt x="16" y="8"/>
                      </a:lnTo>
                      <a:lnTo>
                        <a:pt x="16" y="2"/>
                      </a:lnTo>
                      <a:lnTo>
                        <a:pt x="16" y="0"/>
                      </a:lnTo>
                      <a:lnTo>
                        <a:pt x="12" y="0"/>
                      </a:lnTo>
                      <a:lnTo>
                        <a:pt x="8" y="0"/>
                      </a:lnTo>
                      <a:lnTo>
                        <a:pt x="4" y="2"/>
                      </a:lnTo>
                      <a:lnTo>
                        <a:pt x="0" y="8"/>
                      </a:lnTo>
                      <a:lnTo>
                        <a:pt x="0" y="10"/>
                      </a:lnTo>
                      <a:lnTo>
                        <a:pt x="0" y="13"/>
                      </a:lnTo>
                      <a:lnTo>
                        <a:pt x="4" y="16"/>
                      </a:lnTo>
                      <a:lnTo>
                        <a:pt x="8" y="16"/>
                      </a:lnTo>
                      <a:lnTo>
                        <a:pt x="16" y="8"/>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59" name="Freeform 349">
                  <a:extLst>
                    <a:ext uri="{FF2B5EF4-FFF2-40B4-BE49-F238E27FC236}">
                      <a16:creationId xmlns:a16="http://schemas.microsoft.com/office/drawing/2014/main" id="{F4004D6E-B82B-42AD-B43E-11545C8592CF}"/>
                    </a:ext>
                  </a:extLst>
                </p:cNvPr>
                <p:cNvSpPr>
                  <a:spLocks/>
                </p:cNvSpPr>
                <p:nvPr/>
              </p:nvSpPr>
              <p:spPr bwMode="auto">
                <a:xfrm>
                  <a:off x="2391" y="3175"/>
                  <a:ext cx="16" cy="16"/>
                </a:xfrm>
                <a:custGeom>
                  <a:avLst/>
                  <a:gdLst>
                    <a:gd name="T0" fmla="*/ 6 w 17"/>
                    <a:gd name="T1" fmla="*/ 16 h 17"/>
                    <a:gd name="T2" fmla="*/ 2 w 17"/>
                    <a:gd name="T3" fmla="*/ 13 h 17"/>
                    <a:gd name="T4" fmla="*/ 1 w 17"/>
                    <a:gd name="T5" fmla="*/ 13 h 17"/>
                    <a:gd name="T6" fmla="*/ 0 w 17"/>
                    <a:gd name="T7" fmla="*/ 12 h 17"/>
                    <a:gd name="T8" fmla="*/ 0 w 17"/>
                    <a:gd name="T9" fmla="*/ 10 h 17"/>
                    <a:gd name="T10" fmla="*/ 0 w 17"/>
                    <a:gd name="T11" fmla="*/ 7 h 17"/>
                    <a:gd name="T12" fmla="*/ 2 w 17"/>
                    <a:gd name="T13" fmla="*/ 5 h 17"/>
                    <a:gd name="T14" fmla="*/ 3 w 17"/>
                    <a:gd name="T15" fmla="*/ 3 h 17"/>
                    <a:gd name="T16" fmla="*/ 6 w 17"/>
                    <a:gd name="T17" fmla="*/ 1 h 17"/>
                    <a:gd name="T18" fmla="*/ 8 w 17"/>
                    <a:gd name="T19" fmla="*/ 0 h 17"/>
                    <a:gd name="T20" fmla="*/ 9 w 17"/>
                    <a:gd name="T21" fmla="*/ 0 h 17"/>
                    <a:gd name="T22" fmla="*/ 11 w 17"/>
                    <a:gd name="T23" fmla="*/ 0 h 17"/>
                    <a:gd name="T24" fmla="*/ 14 w 17"/>
                    <a:gd name="T25" fmla="*/ 3 h 17"/>
                    <a:gd name="T26" fmla="*/ 16 w 17"/>
                    <a:gd name="T27" fmla="*/ 3 h 17"/>
                    <a:gd name="T28" fmla="*/ 16 w 17"/>
                    <a:gd name="T29" fmla="*/ 6 h 17"/>
                    <a:gd name="T30" fmla="*/ 16 w 17"/>
                    <a:gd name="T31" fmla="*/ 8 h 17"/>
                    <a:gd name="T32" fmla="*/ 14 w 17"/>
                    <a:gd name="T33" fmla="*/ 11 h 17"/>
                    <a:gd name="T34" fmla="*/ 12 w 17"/>
                    <a:gd name="T35" fmla="*/ 13 h 17"/>
                    <a:gd name="T36" fmla="*/ 9 w 17"/>
                    <a:gd name="T37" fmla="*/ 14 h 17"/>
                    <a:gd name="T38" fmla="*/ 7 w 17"/>
                    <a:gd name="T39" fmla="*/ 16 h 17"/>
                    <a:gd name="T40" fmla="*/ 6 w 17"/>
                    <a:gd name="T41" fmla="*/ 16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17"/>
                    <a:gd name="T65" fmla="*/ 17 w 17"/>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17">
                      <a:moveTo>
                        <a:pt x="6" y="16"/>
                      </a:moveTo>
                      <a:lnTo>
                        <a:pt x="2" y="13"/>
                      </a:lnTo>
                      <a:lnTo>
                        <a:pt x="1" y="13"/>
                      </a:lnTo>
                      <a:lnTo>
                        <a:pt x="0" y="12"/>
                      </a:lnTo>
                      <a:lnTo>
                        <a:pt x="0" y="10"/>
                      </a:lnTo>
                      <a:lnTo>
                        <a:pt x="0" y="7"/>
                      </a:lnTo>
                      <a:lnTo>
                        <a:pt x="2" y="5"/>
                      </a:lnTo>
                      <a:lnTo>
                        <a:pt x="3" y="3"/>
                      </a:lnTo>
                      <a:lnTo>
                        <a:pt x="6" y="1"/>
                      </a:lnTo>
                      <a:lnTo>
                        <a:pt x="8" y="0"/>
                      </a:lnTo>
                      <a:lnTo>
                        <a:pt x="9" y="0"/>
                      </a:lnTo>
                      <a:lnTo>
                        <a:pt x="11" y="0"/>
                      </a:lnTo>
                      <a:lnTo>
                        <a:pt x="14" y="3"/>
                      </a:lnTo>
                      <a:lnTo>
                        <a:pt x="16" y="3"/>
                      </a:lnTo>
                      <a:lnTo>
                        <a:pt x="16" y="6"/>
                      </a:lnTo>
                      <a:lnTo>
                        <a:pt x="16" y="8"/>
                      </a:lnTo>
                      <a:lnTo>
                        <a:pt x="14" y="11"/>
                      </a:lnTo>
                      <a:lnTo>
                        <a:pt x="12" y="13"/>
                      </a:lnTo>
                      <a:lnTo>
                        <a:pt x="9" y="14"/>
                      </a:lnTo>
                      <a:lnTo>
                        <a:pt x="7" y="16"/>
                      </a:lnTo>
                      <a:lnTo>
                        <a:pt x="6" y="16"/>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60" name="Freeform 350">
                  <a:extLst>
                    <a:ext uri="{FF2B5EF4-FFF2-40B4-BE49-F238E27FC236}">
                      <a16:creationId xmlns:a16="http://schemas.microsoft.com/office/drawing/2014/main" id="{DB6FB93B-CBFF-439E-9097-BED571F13C58}"/>
                    </a:ext>
                  </a:extLst>
                </p:cNvPr>
                <p:cNvSpPr>
                  <a:spLocks/>
                </p:cNvSpPr>
                <p:nvPr/>
              </p:nvSpPr>
              <p:spPr bwMode="auto">
                <a:xfrm>
                  <a:off x="2385" y="3181"/>
                  <a:ext cx="16" cy="16"/>
                </a:xfrm>
                <a:custGeom>
                  <a:avLst/>
                  <a:gdLst>
                    <a:gd name="T0" fmla="*/ 13 w 17"/>
                    <a:gd name="T1" fmla="*/ 9 h 17"/>
                    <a:gd name="T2" fmla="*/ 14 w 17"/>
                    <a:gd name="T3" fmla="*/ 7 h 17"/>
                    <a:gd name="T4" fmla="*/ 16 w 17"/>
                    <a:gd name="T5" fmla="*/ 4 h 17"/>
                    <a:gd name="T6" fmla="*/ 14 w 17"/>
                    <a:gd name="T7" fmla="*/ 1 h 17"/>
                    <a:gd name="T8" fmla="*/ 13 w 17"/>
                    <a:gd name="T9" fmla="*/ 1 h 17"/>
                    <a:gd name="T10" fmla="*/ 10 w 17"/>
                    <a:gd name="T11" fmla="*/ 0 h 17"/>
                    <a:gd name="T12" fmla="*/ 8 w 17"/>
                    <a:gd name="T13" fmla="*/ 1 h 17"/>
                    <a:gd name="T14" fmla="*/ 5 w 17"/>
                    <a:gd name="T15" fmla="*/ 2 h 17"/>
                    <a:gd name="T16" fmla="*/ 2 w 17"/>
                    <a:gd name="T17" fmla="*/ 4 h 17"/>
                    <a:gd name="T18" fmla="*/ 1 w 17"/>
                    <a:gd name="T19" fmla="*/ 8 h 17"/>
                    <a:gd name="T20" fmla="*/ 0 w 17"/>
                    <a:gd name="T21" fmla="*/ 12 h 17"/>
                    <a:gd name="T22" fmla="*/ 1 w 17"/>
                    <a:gd name="T23" fmla="*/ 13 h 17"/>
                    <a:gd name="T24" fmla="*/ 1 w 17"/>
                    <a:gd name="T25" fmla="*/ 14 h 17"/>
                    <a:gd name="T26" fmla="*/ 2 w 17"/>
                    <a:gd name="T27" fmla="*/ 16 h 17"/>
                    <a:gd name="T28" fmla="*/ 4 w 17"/>
                    <a:gd name="T29" fmla="*/ 16 h 17"/>
                    <a:gd name="T30" fmla="*/ 8 w 17"/>
                    <a:gd name="T31" fmla="*/ 14 h 17"/>
                    <a:gd name="T32" fmla="*/ 10 w 17"/>
                    <a:gd name="T33" fmla="*/ 12 h 17"/>
                    <a:gd name="T34" fmla="*/ 13 w 17"/>
                    <a:gd name="T35" fmla="*/ 9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7"/>
                    <a:gd name="T56" fmla="*/ 17 w 1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7">
                      <a:moveTo>
                        <a:pt x="13" y="9"/>
                      </a:moveTo>
                      <a:lnTo>
                        <a:pt x="14" y="7"/>
                      </a:lnTo>
                      <a:lnTo>
                        <a:pt x="16" y="4"/>
                      </a:lnTo>
                      <a:lnTo>
                        <a:pt x="14" y="1"/>
                      </a:lnTo>
                      <a:lnTo>
                        <a:pt x="13" y="1"/>
                      </a:lnTo>
                      <a:lnTo>
                        <a:pt x="10" y="0"/>
                      </a:lnTo>
                      <a:lnTo>
                        <a:pt x="8" y="1"/>
                      </a:lnTo>
                      <a:lnTo>
                        <a:pt x="5" y="2"/>
                      </a:lnTo>
                      <a:lnTo>
                        <a:pt x="2" y="4"/>
                      </a:lnTo>
                      <a:lnTo>
                        <a:pt x="1" y="8"/>
                      </a:lnTo>
                      <a:lnTo>
                        <a:pt x="0" y="12"/>
                      </a:lnTo>
                      <a:lnTo>
                        <a:pt x="1" y="13"/>
                      </a:lnTo>
                      <a:lnTo>
                        <a:pt x="1" y="14"/>
                      </a:lnTo>
                      <a:lnTo>
                        <a:pt x="2" y="16"/>
                      </a:lnTo>
                      <a:lnTo>
                        <a:pt x="4" y="16"/>
                      </a:lnTo>
                      <a:lnTo>
                        <a:pt x="8" y="14"/>
                      </a:lnTo>
                      <a:lnTo>
                        <a:pt x="10" y="12"/>
                      </a:lnTo>
                      <a:lnTo>
                        <a:pt x="13" y="9"/>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61" name="Freeform 351">
                  <a:extLst>
                    <a:ext uri="{FF2B5EF4-FFF2-40B4-BE49-F238E27FC236}">
                      <a16:creationId xmlns:a16="http://schemas.microsoft.com/office/drawing/2014/main" id="{681856A3-F0F1-4BA7-909A-1B1551967C59}"/>
                    </a:ext>
                  </a:extLst>
                </p:cNvPr>
                <p:cNvSpPr>
                  <a:spLocks/>
                </p:cNvSpPr>
                <p:nvPr/>
              </p:nvSpPr>
              <p:spPr bwMode="auto">
                <a:xfrm>
                  <a:off x="2283" y="3198"/>
                  <a:ext cx="21" cy="40"/>
                </a:xfrm>
                <a:custGeom>
                  <a:avLst/>
                  <a:gdLst>
                    <a:gd name="T0" fmla="*/ 0 w 23"/>
                    <a:gd name="T1" fmla="*/ 28 h 42"/>
                    <a:gd name="T2" fmla="*/ 22 w 23"/>
                    <a:gd name="T3" fmla="*/ 41 h 42"/>
                    <a:gd name="T4" fmla="*/ 22 w 23"/>
                    <a:gd name="T5" fmla="*/ 13 h 42"/>
                    <a:gd name="T6" fmla="*/ 0 w 23"/>
                    <a:gd name="T7" fmla="*/ 0 h 42"/>
                    <a:gd name="T8" fmla="*/ 0 w 23"/>
                    <a:gd name="T9" fmla="*/ 28 h 42"/>
                    <a:gd name="T10" fmla="*/ 0 60000 65536"/>
                    <a:gd name="T11" fmla="*/ 0 60000 65536"/>
                    <a:gd name="T12" fmla="*/ 0 60000 65536"/>
                    <a:gd name="T13" fmla="*/ 0 60000 65536"/>
                    <a:gd name="T14" fmla="*/ 0 60000 65536"/>
                    <a:gd name="T15" fmla="*/ 0 w 23"/>
                    <a:gd name="T16" fmla="*/ 0 h 42"/>
                    <a:gd name="T17" fmla="*/ 23 w 23"/>
                    <a:gd name="T18" fmla="*/ 42 h 42"/>
                  </a:gdLst>
                  <a:ahLst/>
                  <a:cxnLst>
                    <a:cxn ang="T10">
                      <a:pos x="T0" y="T1"/>
                    </a:cxn>
                    <a:cxn ang="T11">
                      <a:pos x="T2" y="T3"/>
                    </a:cxn>
                    <a:cxn ang="T12">
                      <a:pos x="T4" y="T5"/>
                    </a:cxn>
                    <a:cxn ang="T13">
                      <a:pos x="T6" y="T7"/>
                    </a:cxn>
                    <a:cxn ang="T14">
                      <a:pos x="T8" y="T9"/>
                    </a:cxn>
                  </a:cxnLst>
                  <a:rect l="T15" t="T16" r="T17" b="T18"/>
                  <a:pathLst>
                    <a:path w="23" h="42">
                      <a:moveTo>
                        <a:pt x="0" y="28"/>
                      </a:moveTo>
                      <a:lnTo>
                        <a:pt x="22" y="41"/>
                      </a:lnTo>
                      <a:lnTo>
                        <a:pt x="22" y="13"/>
                      </a:lnTo>
                      <a:lnTo>
                        <a:pt x="0" y="0"/>
                      </a:lnTo>
                      <a:lnTo>
                        <a:pt x="0" y="28"/>
                      </a:lnTo>
                    </a:path>
                  </a:pathLst>
                </a:custGeom>
                <a:solidFill>
                  <a:srgbClr val="F901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62" name="Freeform 352">
                  <a:extLst>
                    <a:ext uri="{FF2B5EF4-FFF2-40B4-BE49-F238E27FC236}">
                      <a16:creationId xmlns:a16="http://schemas.microsoft.com/office/drawing/2014/main" id="{050B0DED-2DF9-4398-BCA9-2E2BB1820B22}"/>
                    </a:ext>
                  </a:extLst>
                </p:cNvPr>
                <p:cNvSpPr>
                  <a:spLocks/>
                </p:cNvSpPr>
                <p:nvPr/>
              </p:nvSpPr>
              <p:spPr bwMode="auto">
                <a:xfrm>
                  <a:off x="2278" y="3207"/>
                  <a:ext cx="25" cy="16"/>
                </a:xfrm>
                <a:custGeom>
                  <a:avLst/>
                  <a:gdLst>
                    <a:gd name="T0" fmla="*/ 8 w 28"/>
                    <a:gd name="T1" fmla="*/ 0 h 17"/>
                    <a:gd name="T2" fmla="*/ 0 w 28"/>
                    <a:gd name="T3" fmla="*/ 5 h 17"/>
                    <a:gd name="T4" fmla="*/ 4 w 28"/>
                    <a:gd name="T5" fmla="*/ 13 h 17"/>
                    <a:gd name="T6" fmla="*/ 17 w 28"/>
                    <a:gd name="T7" fmla="*/ 16 h 17"/>
                    <a:gd name="T8" fmla="*/ 27 w 28"/>
                    <a:gd name="T9" fmla="*/ 10 h 17"/>
                    <a:gd name="T10" fmla="*/ 8 w 28"/>
                    <a:gd name="T11" fmla="*/ 0 h 17"/>
                    <a:gd name="T12" fmla="*/ 0 60000 65536"/>
                    <a:gd name="T13" fmla="*/ 0 60000 65536"/>
                    <a:gd name="T14" fmla="*/ 0 60000 65536"/>
                    <a:gd name="T15" fmla="*/ 0 60000 65536"/>
                    <a:gd name="T16" fmla="*/ 0 60000 65536"/>
                    <a:gd name="T17" fmla="*/ 0 60000 65536"/>
                    <a:gd name="T18" fmla="*/ 0 w 28"/>
                    <a:gd name="T19" fmla="*/ 0 h 17"/>
                    <a:gd name="T20" fmla="*/ 28 w 28"/>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28" h="17">
                      <a:moveTo>
                        <a:pt x="8" y="0"/>
                      </a:moveTo>
                      <a:lnTo>
                        <a:pt x="0" y="5"/>
                      </a:lnTo>
                      <a:lnTo>
                        <a:pt x="4" y="13"/>
                      </a:lnTo>
                      <a:lnTo>
                        <a:pt x="17" y="16"/>
                      </a:lnTo>
                      <a:lnTo>
                        <a:pt x="27" y="10"/>
                      </a:lnTo>
                      <a:lnTo>
                        <a:pt x="8" y="0"/>
                      </a:lnTo>
                    </a:path>
                  </a:pathLst>
                </a:custGeom>
                <a:solidFill>
                  <a:srgbClr val="F934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63" name="Freeform 353">
                  <a:extLst>
                    <a:ext uri="{FF2B5EF4-FFF2-40B4-BE49-F238E27FC236}">
                      <a16:creationId xmlns:a16="http://schemas.microsoft.com/office/drawing/2014/main" id="{E2DA980B-50D4-418E-BA54-2B464122114B}"/>
                    </a:ext>
                  </a:extLst>
                </p:cNvPr>
                <p:cNvSpPr>
                  <a:spLocks/>
                </p:cNvSpPr>
                <p:nvPr/>
              </p:nvSpPr>
              <p:spPr bwMode="auto">
                <a:xfrm>
                  <a:off x="2291" y="3217"/>
                  <a:ext cx="15" cy="27"/>
                </a:xfrm>
                <a:custGeom>
                  <a:avLst/>
                  <a:gdLst>
                    <a:gd name="T0" fmla="*/ 16 w 17"/>
                    <a:gd name="T1" fmla="*/ 19 h 28"/>
                    <a:gd name="T2" fmla="*/ 0 w 17"/>
                    <a:gd name="T3" fmla="*/ 27 h 28"/>
                    <a:gd name="T4" fmla="*/ 0 w 17"/>
                    <a:gd name="T5" fmla="*/ 12 h 28"/>
                    <a:gd name="T6" fmla="*/ 4 w 17"/>
                    <a:gd name="T7" fmla="*/ 4 h 28"/>
                    <a:gd name="T8" fmla="*/ 16 w 17"/>
                    <a:gd name="T9" fmla="*/ 0 h 28"/>
                    <a:gd name="T10" fmla="*/ 16 w 17"/>
                    <a:gd name="T11" fmla="*/ 19 h 28"/>
                    <a:gd name="T12" fmla="*/ 0 60000 65536"/>
                    <a:gd name="T13" fmla="*/ 0 60000 65536"/>
                    <a:gd name="T14" fmla="*/ 0 60000 65536"/>
                    <a:gd name="T15" fmla="*/ 0 60000 65536"/>
                    <a:gd name="T16" fmla="*/ 0 60000 65536"/>
                    <a:gd name="T17" fmla="*/ 0 60000 65536"/>
                    <a:gd name="T18" fmla="*/ 0 w 17"/>
                    <a:gd name="T19" fmla="*/ 0 h 28"/>
                    <a:gd name="T20" fmla="*/ 17 w 17"/>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17" h="28">
                      <a:moveTo>
                        <a:pt x="16" y="19"/>
                      </a:moveTo>
                      <a:lnTo>
                        <a:pt x="0" y="27"/>
                      </a:lnTo>
                      <a:lnTo>
                        <a:pt x="0" y="12"/>
                      </a:lnTo>
                      <a:lnTo>
                        <a:pt x="4" y="4"/>
                      </a:lnTo>
                      <a:lnTo>
                        <a:pt x="16" y="0"/>
                      </a:lnTo>
                      <a:lnTo>
                        <a:pt x="16" y="19"/>
                      </a:lnTo>
                    </a:path>
                  </a:pathLst>
                </a:custGeom>
                <a:solidFill>
                  <a:srgbClr val="99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64" name="Freeform 354">
                  <a:extLst>
                    <a:ext uri="{FF2B5EF4-FFF2-40B4-BE49-F238E27FC236}">
                      <a16:creationId xmlns:a16="http://schemas.microsoft.com/office/drawing/2014/main" id="{CBDED6B1-B2F3-45AC-A33C-E3D332FB95F3}"/>
                    </a:ext>
                  </a:extLst>
                </p:cNvPr>
                <p:cNvSpPr>
                  <a:spLocks/>
                </p:cNvSpPr>
                <p:nvPr/>
              </p:nvSpPr>
              <p:spPr bwMode="auto">
                <a:xfrm>
                  <a:off x="2271" y="3228"/>
                  <a:ext cx="21" cy="22"/>
                </a:xfrm>
                <a:custGeom>
                  <a:avLst/>
                  <a:gdLst>
                    <a:gd name="T0" fmla="*/ 21 w 22"/>
                    <a:gd name="T1" fmla="*/ 15 h 23"/>
                    <a:gd name="T2" fmla="*/ 19 w 22"/>
                    <a:gd name="T3" fmla="*/ 11 h 23"/>
                    <a:gd name="T4" fmla="*/ 9 w 22"/>
                    <a:gd name="T5" fmla="*/ 13 h 23"/>
                    <a:gd name="T6" fmla="*/ 2 w 22"/>
                    <a:gd name="T7" fmla="*/ 22 h 23"/>
                    <a:gd name="T8" fmla="*/ 0 w 22"/>
                    <a:gd name="T9" fmla="*/ 21 h 23"/>
                    <a:gd name="T10" fmla="*/ 3 w 22"/>
                    <a:gd name="T11" fmla="*/ 9 h 23"/>
                    <a:gd name="T12" fmla="*/ 21 w 22"/>
                    <a:gd name="T13" fmla="*/ 0 h 23"/>
                    <a:gd name="T14" fmla="*/ 21 w 22"/>
                    <a:gd name="T15" fmla="*/ 15 h 23"/>
                    <a:gd name="T16" fmla="*/ 0 60000 65536"/>
                    <a:gd name="T17" fmla="*/ 0 60000 65536"/>
                    <a:gd name="T18" fmla="*/ 0 60000 65536"/>
                    <a:gd name="T19" fmla="*/ 0 60000 65536"/>
                    <a:gd name="T20" fmla="*/ 0 60000 65536"/>
                    <a:gd name="T21" fmla="*/ 0 60000 65536"/>
                    <a:gd name="T22" fmla="*/ 0 60000 65536"/>
                    <a:gd name="T23" fmla="*/ 0 60000 65536"/>
                    <a:gd name="T24" fmla="*/ 0 w 22"/>
                    <a:gd name="T25" fmla="*/ 0 h 23"/>
                    <a:gd name="T26" fmla="*/ 22 w 22"/>
                    <a:gd name="T27" fmla="*/ 23 h 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 h="23">
                      <a:moveTo>
                        <a:pt x="21" y="15"/>
                      </a:moveTo>
                      <a:lnTo>
                        <a:pt x="19" y="11"/>
                      </a:lnTo>
                      <a:lnTo>
                        <a:pt x="9" y="13"/>
                      </a:lnTo>
                      <a:lnTo>
                        <a:pt x="2" y="22"/>
                      </a:lnTo>
                      <a:lnTo>
                        <a:pt x="0" y="21"/>
                      </a:lnTo>
                      <a:lnTo>
                        <a:pt x="3" y="9"/>
                      </a:lnTo>
                      <a:lnTo>
                        <a:pt x="21" y="0"/>
                      </a:lnTo>
                      <a:lnTo>
                        <a:pt x="21" y="15"/>
                      </a:lnTo>
                    </a:path>
                  </a:pathLst>
                </a:custGeom>
                <a:solidFill>
                  <a:srgbClr val="99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65" name="Freeform 355">
                  <a:extLst>
                    <a:ext uri="{FF2B5EF4-FFF2-40B4-BE49-F238E27FC236}">
                      <a16:creationId xmlns:a16="http://schemas.microsoft.com/office/drawing/2014/main" id="{EE2CEAA7-4350-4796-AD01-977B74158435}"/>
                    </a:ext>
                  </a:extLst>
                </p:cNvPr>
                <p:cNvSpPr>
                  <a:spLocks/>
                </p:cNvSpPr>
                <p:nvPr/>
              </p:nvSpPr>
              <p:spPr bwMode="auto">
                <a:xfrm>
                  <a:off x="2262" y="3232"/>
                  <a:ext cx="16" cy="18"/>
                </a:xfrm>
                <a:custGeom>
                  <a:avLst/>
                  <a:gdLst>
                    <a:gd name="T0" fmla="*/ 0 w 17"/>
                    <a:gd name="T1" fmla="*/ 12 h 19"/>
                    <a:gd name="T2" fmla="*/ 12 w 17"/>
                    <a:gd name="T3" fmla="*/ 18 h 19"/>
                    <a:gd name="T4" fmla="*/ 16 w 17"/>
                    <a:gd name="T5" fmla="*/ 6 h 19"/>
                    <a:gd name="T6" fmla="*/ 6 w 17"/>
                    <a:gd name="T7" fmla="*/ 3 h 19"/>
                    <a:gd name="T8" fmla="*/ 0 w 17"/>
                    <a:gd name="T9" fmla="*/ 0 h 19"/>
                    <a:gd name="T10" fmla="*/ 0 w 17"/>
                    <a:gd name="T11" fmla="*/ 12 h 19"/>
                    <a:gd name="T12" fmla="*/ 0 60000 65536"/>
                    <a:gd name="T13" fmla="*/ 0 60000 65536"/>
                    <a:gd name="T14" fmla="*/ 0 60000 65536"/>
                    <a:gd name="T15" fmla="*/ 0 60000 65536"/>
                    <a:gd name="T16" fmla="*/ 0 60000 65536"/>
                    <a:gd name="T17" fmla="*/ 0 60000 65536"/>
                    <a:gd name="T18" fmla="*/ 0 w 17"/>
                    <a:gd name="T19" fmla="*/ 0 h 19"/>
                    <a:gd name="T20" fmla="*/ 17 w 17"/>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17" h="19">
                      <a:moveTo>
                        <a:pt x="0" y="12"/>
                      </a:moveTo>
                      <a:lnTo>
                        <a:pt x="12" y="18"/>
                      </a:lnTo>
                      <a:lnTo>
                        <a:pt x="16" y="6"/>
                      </a:lnTo>
                      <a:lnTo>
                        <a:pt x="6" y="3"/>
                      </a:lnTo>
                      <a:lnTo>
                        <a:pt x="0" y="0"/>
                      </a:lnTo>
                      <a:lnTo>
                        <a:pt x="0" y="12"/>
                      </a:lnTo>
                    </a:path>
                  </a:pathLst>
                </a:custGeom>
                <a:solidFill>
                  <a:srgbClr val="F901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66" name="Freeform 356">
                  <a:extLst>
                    <a:ext uri="{FF2B5EF4-FFF2-40B4-BE49-F238E27FC236}">
                      <a16:creationId xmlns:a16="http://schemas.microsoft.com/office/drawing/2014/main" id="{1B1DA3D0-02DC-4B3B-B24A-E75C5AD729B3}"/>
                    </a:ext>
                  </a:extLst>
                </p:cNvPr>
                <p:cNvSpPr>
                  <a:spLocks/>
                </p:cNvSpPr>
                <p:nvPr/>
              </p:nvSpPr>
              <p:spPr bwMode="auto">
                <a:xfrm>
                  <a:off x="2292" y="3218"/>
                  <a:ext cx="16" cy="17"/>
                </a:xfrm>
                <a:custGeom>
                  <a:avLst/>
                  <a:gdLst>
                    <a:gd name="T0" fmla="*/ 16 w 17"/>
                    <a:gd name="T1" fmla="*/ 9 h 17"/>
                    <a:gd name="T2" fmla="*/ 0 w 17"/>
                    <a:gd name="T3" fmla="*/ 16 h 17"/>
                    <a:gd name="T4" fmla="*/ 4 w 17"/>
                    <a:gd name="T5" fmla="*/ 4 h 17"/>
                    <a:gd name="T6" fmla="*/ 16 w 17"/>
                    <a:gd name="T7" fmla="*/ 0 h 17"/>
                    <a:gd name="T8" fmla="*/ 16 w 17"/>
                    <a:gd name="T9" fmla="*/ 9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6" y="9"/>
                      </a:moveTo>
                      <a:lnTo>
                        <a:pt x="0" y="16"/>
                      </a:lnTo>
                      <a:lnTo>
                        <a:pt x="4" y="4"/>
                      </a:lnTo>
                      <a:lnTo>
                        <a:pt x="16" y="0"/>
                      </a:lnTo>
                      <a:lnTo>
                        <a:pt x="16" y="9"/>
                      </a:lnTo>
                    </a:path>
                  </a:pathLst>
                </a:custGeom>
                <a:solidFill>
                  <a:srgbClr val="6E87C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67" name="Freeform 357">
                  <a:extLst>
                    <a:ext uri="{FF2B5EF4-FFF2-40B4-BE49-F238E27FC236}">
                      <a16:creationId xmlns:a16="http://schemas.microsoft.com/office/drawing/2014/main" id="{1B093C8C-AAD5-4D3E-AC05-CE4C953EF79C}"/>
                    </a:ext>
                  </a:extLst>
                </p:cNvPr>
                <p:cNvSpPr>
                  <a:spLocks/>
                </p:cNvSpPr>
                <p:nvPr/>
              </p:nvSpPr>
              <p:spPr bwMode="auto">
                <a:xfrm>
                  <a:off x="2260" y="3222"/>
                  <a:ext cx="32" cy="17"/>
                </a:xfrm>
                <a:custGeom>
                  <a:avLst/>
                  <a:gdLst>
                    <a:gd name="T0" fmla="*/ 0 w 34"/>
                    <a:gd name="T1" fmla="*/ 13 h 18"/>
                    <a:gd name="T2" fmla="*/ 11 w 34"/>
                    <a:gd name="T3" fmla="*/ 17 h 18"/>
                    <a:gd name="T4" fmla="*/ 33 w 34"/>
                    <a:gd name="T5" fmla="*/ 3 h 18"/>
                    <a:gd name="T6" fmla="*/ 14 w 34"/>
                    <a:gd name="T7" fmla="*/ 0 h 18"/>
                    <a:gd name="T8" fmla="*/ 0 w 34"/>
                    <a:gd name="T9" fmla="*/ 13 h 18"/>
                    <a:gd name="T10" fmla="*/ 0 60000 65536"/>
                    <a:gd name="T11" fmla="*/ 0 60000 65536"/>
                    <a:gd name="T12" fmla="*/ 0 60000 65536"/>
                    <a:gd name="T13" fmla="*/ 0 60000 65536"/>
                    <a:gd name="T14" fmla="*/ 0 60000 65536"/>
                    <a:gd name="T15" fmla="*/ 0 w 34"/>
                    <a:gd name="T16" fmla="*/ 0 h 18"/>
                    <a:gd name="T17" fmla="*/ 34 w 34"/>
                    <a:gd name="T18" fmla="*/ 18 h 18"/>
                  </a:gdLst>
                  <a:ahLst/>
                  <a:cxnLst>
                    <a:cxn ang="T10">
                      <a:pos x="T0" y="T1"/>
                    </a:cxn>
                    <a:cxn ang="T11">
                      <a:pos x="T2" y="T3"/>
                    </a:cxn>
                    <a:cxn ang="T12">
                      <a:pos x="T4" y="T5"/>
                    </a:cxn>
                    <a:cxn ang="T13">
                      <a:pos x="T6" y="T7"/>
                    </a:cxn>
                    <a:cxn ang="T14">
                      <a:pos x="T8" y="T9"/>
                    </a:cxn>
                  </a:cxnLst>
                  <a:rect l="T15" t="T16" r="T17" b="T18"/>
                  <a:pathLst>
                    <a:path w="34" h="18">
                      <a:moveTo>
                        <a:pt x="0" y="13"/>
                      </a:moveTo>
                      <a:lnTo>
                        <a:pt x="11" y="17"/>
                      </a:lnTo>
                      <a:lnTo>
                        <a:pt x="33" y="3"/>
                      </a:lnTo>
                      <a:lnTo>
                        <a:pt x="14" y="0"/>
                      </a:lnTo>
                      <a:lnTo>
                        <a:pt x="0" y="13"/>
                      </a:lnTo>
                    </a:path>
                  </a:pathLst>
                </a:custGeom>
                <a:solidFill>
                  <a:srgbClr val="F934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68" name="Freeform 358">
                  <a:extLst>
                    <a:ext uri="{FF2B5EF4-FFF2-40B4-BE49-F238E27FC236}">
                      <a16:creationId xmlns:a16="http://schemas.microsoft.com/office/drawing/2014/main" id="{E97FB39E-ACCF-4B1B-8ADC-3576FA3B1A52}"/>
                    </a:ext>
                  </a:extLst>
                </p:cNvPr>
                <p:cNvSpPr>
                  <a:spLocks/>
                </p:cNvSpPr>
                <p:nvPr/>
              </p:nvSpPr>
              <p:spPr bwMode="auto">
                <a:xfrm>
                  <a:off x="2276" y="3211"/>
                  <a:ext cx="20" cy="20"/>
                </a:xfrm>
                <a:custGeom>
                  <a:avLst/>
                  <a:gdLst>
                    <a:gd name="T0" fmla="*/ 21 w 22"/>
                    <a:gd name="T1" fmla="*/ 10 h 21"/>
                    <a:gd name="T2" fmla="*/ 7 w 22"/>
                    <a:gd name="T3" fmla="*/ 0 h 21"/>
                    <a:gd name="T4" fmla="*/ 0 w 22"/>
                    <a:gd name="T5" fmla="*/ 11 h 21"/>
                    <a:gd name="T6" fmla="*/ 10 w 22"/>
                    <a:gd name="T7" fmla="*/ 20 h 21"/>
                    <a:gd name="T8" fmla="*/ 21 w 22"/>
                    <a:gd name="T9" fmla="*/ 10 h 21"/>
                    <a:gd name="T10" fmla="*/ 0 60000 65536"/>
                    <a:gd name="T11" fmla="*/ 0 60000 65536"/>
                    <a:gd name="T12" fmla="*/ 0 60000 65536"/>
                    <a:gd name="T13" fmla="*/ 0 60000 65536"/>
                    <a:gd name="T14" fmla="*/ 0 60000 65536"/>
                    <a:gd name="T15" fmla="*/ 0 w 22"/>
                    <a:gd name="T16" fmla="*/ 0 h 21"/>
                    <a:gd name="T17" fmla="*/ 22 w 22"/>
                    <a:gd name="T18" fmla="*/ 21 h 21"/>
                  </a:gdLst>
                  <a:ahLst/>
                  <a:cxnLst>
                    <a:cxn ang="T10">
                      <a:pos x="T0" y="T1"/>
                    </a:cxn>
                    <a:cxn ang="T11">
                      <a:pos x="T2" y="T3"/>
                    </a:cxn>
                    <a:cxn ang="T12">
                      <a:pos x="T4" y="T5"/>
                    </a:cxn>
                    <a:cxn ang="T13">
                      <a:pos x="T6" y="T7"/>
                    </a:cxn>
                    <a:cxn ang="T14">
                      <a:pos x="T8" y="T9"/>
                    </a:cxn>
                  </a:cxnLst>
                  <a:rect l="T15" t="T16" r="T17" b="T18"/>
                  <a:pathLst>
                    <a:path w="22" h="21">
                      <a:moveTo>
                        <a:pt x="21" y="10"/>
                      </a:moveTo>
                      <a:lnTo>
                        <a:pt x="7" y="0"/>
                      </a:lnTo>
                      <a:lnTo>
                        <a:pt x="0" y="11"/>
                      </a:lnTo>
                      <a:lnTo>
                        <a:pt x="10" y="20"/>
                      </a:lnTo>
                      <a:lnTo>
                        <a:pt x="21" y="10"/>
                      </a:lnTo>
                    </a:path>
                  </a:pathLst>
                </a:custGeom>
                <a:solidFill>
                  <a:srgbClr val="CEE1E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69" name="Freeform 359">
                  <a:extLst>
                    <a:ext uri="{FF2B5EF4-FFF2-40B4-BE49-F238E27FC236}">
                      <a16:creationId xmlns:a16="http://schemas.microsoft.com/office/drawing/2014/main" id="{5C5065C7-5C09-4A34-9B88-1C711AD644C7}"/>
                    </a:ext>
                  </a:extLst>
                </p:cNvPr>
                <p:cNvSpPr>
                  <a:spLocks/>
                </p:cNvSpPr>
                <p:nvPr/>
              </p:nvSpPr>
              <p:spPr bwMode="auto">
                <a:xfrm>
                  <a:off x="2300" y="3126"/>
                  <a:ext cx="112" cy="67"/>
                </a:xfrm>
                <a:custGeom>
                  <a:avLst/>
                  <a:gdLst>
                    <a:gd name="T0" fmla="*/ 121 w 122"/>
                    <a:gd name="T1" fmla="*/ 13 h 70"/>
                    <a:gd name="T2" fmla="*/ 95 w 122"/>
                    <a:gd name="T3" fmla="*/ 0 h 70"/>
                    <a:gd name="T4" fmla="*/ 0 w 122"/>
                    <a:gd name="T5" fmla="*/ 55 h 70"/>
                    <a:gd name="T6" fmla="*/ 25 w 122"/>
                    <a:gd name="T7" fmla="*/ 69 h 70"/>
                    <a:gd name="T8" fmla="*/ 121 w 122"/>
                    <a:gd name="T9" fmla="*/ 13 h 70"/>
                    <a:gd name="T10" fmla="*/ 0 60000 65536"/>
                    <a:gd name="T11" fmla="*/ 0 60000 65536"/>
                    <a:gd name="T12" fmla="*/ 0 60000 65536"/>
                    <a:gd name="T13" fmla="*/ 0 60000 65536"/>
                    <a:gd name="T14" fmla="*/ 0 60000 65536"/>
                    <a:gd name="T15" fmla="*/ 0 w 122"/>
                    <a:gd name="T16" fmla="*/ 0 h 70"/>
                    <a:gd name="T17" fmla="*/ 122 w 122"/>
                    <a:gd name="T18" fmla="*/ 70 h 70"/>
                  </a:gdLst>
                  <a:ahLst/>
                  <a:cxnLst>
                    <a:cxn ang="T10">
                      <a:pos x="T0" y="T1"/>
                    </a:cxn>
                    <a:cxn ang="T11">
                      <a:pos x="T2" y="T3"/>
                    </a:cxn>
                    <a:cxn ang="T12">
                      <a:pos x="T4" y="T5"/>
                    </a:cxn>
                    <a:cxn ang="T13">
                      <a:pos x="T6" y="T7"/>
                    </a:cxn>
                    <a:cxn ang="T14">
                      <a:pos x="T8" y="T9"/>
                    </a:cxn>
                  </a:cxnLst>
                  <a:rect l="T15" t="T16" r="T17" b="T18"/>
                  <a:pathLst>
                    <a:path w="122" h="70">
                      <a:moveTo>
                        <a:pt x="121" y="13"/>
                      </a:moveTo>
                      <a:lnTo>
                        <a:pt x="95" y="0"/>
                      </a:lnTo>
                      <a:lnTo>
                        <a:pt x="0" y="55"/>
                      </a:lnTo>
                      <a:lnTo>
                        <a:pt x="25" y="69"/>
                      </a:lnTo>
                      <a:lnTo>
                        <a:pt x="121" y="13"/>
                      </a:lnTo>
                    </a:path>
                  </a:pathLst>
                </a:custGeom>
                <a:solidFill>
                  <a:srgbClr val="CCCCCC"/>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70" name="Freeform 360">
                  <a:extLst>
                    <a:ext uri="{FF2B5EF4-FFF2-40B4-BE49-F238E27FC236}">
                      <a16:creationId xmlns:a16="http://schemas.microsoft.com/office/drawing/2014/main" id="{16462B5E-015E-42A8-A707-E658391186A1}"/>
                    </a:ext>
                  </a:extLst>
                </p:cNvPr>
                <p:cNvSpPr>
                  <a:spLocks/>
                </p:cNvSpPr>
                <p:nvPr/>
              </p:nvSpPr>
              <p:spPr bwMode="auto">
                <a:xfrm>
                  <a:off x="2323" y="3139"/>
                  <a:ext cx="89" cy="80"/>
                </a:xfrm>
                <a:custGeom>
                  <a:avLst/>
                  <a:gdLst>
                    <a:gd name="T0" fmla="*/ 96 w 97"/>
                    <a:gd name="T1" fmla="*/ 0 h 84"/>
                    <a:gd name="T2" fmla="*/ 0 w 97"/>
                    <a:gd name="T3" fmla="*/ 54 h 84"/>
                    <a:gd name="T4" fmla="*/ 0 w 97"/>
                    <a:gd name="T5" fmla="*/ 83 h 84"/>
                    <a:gd name="T6" fmla="*/ 96 w 97"/>
                    <a:gd name="T7" fmla="*/ 28 h 84"/>
                    <a:gd name="T8" fmla="*/ 96 w 97"/>
                    <a:gd name="T9" fmla="*/ 0 h 84"/>
                    <a:gd name="T10" fmla="*/ 0 60000 65536"/>
                    <a:gd name="T11" fmla="*/ 0 60000 65536"/>
                    <a:gd name="T12" fmla="*/ 0 60000 65536"/>
                    <a:gd name="T13" fmla="*/ 0 60000 65536"/>
                    <a:gd name="T14" fmla="*/ 0 60000 65536"/>
                    <a:gd name="T15" fmla="*/ 0 w 97"/>
                    <a:gd name="T16" fmla="*/ 0 h 84"/>
                    <a:gd name="T17" fmla="*/ 97 w 97"/>
                    <a:gd name="T18" fmla="*/ 84 h 84"/>
                  </a:gdLst>
                  <a:ahLst/>
                  <a:cxnLst>
                    <a:cxn ang="T10">
                      <a:pos x="T0" y="T1"/>
                    </a:cxn>
                    <a:cxn ang="T11">
                      <a:pos x="T2" y="T3"/>
                    </a:cxn>
                    <a:cxn ang="T12">
                      <a:pos x="T4" y="T5"/>
                    </a:cxn>
                    <a:cxn ang="T13">
                      <a:pos x="T6" y="T7"/>
                    </a:cxn>
                    <a:cxn ang="T14">
                      <a:pos x="T8" y="T9"/>
                    </a:cxn>
                  </a:cxnLst>
                  <a:rect l="T15" t="T16" r="T17" b="T18"/>
                  <a:pathLst>
                    <a:path w="97" h="84">
                      <a:moveTo>
                        <a:pt x="96" y="0"/>
                      </a:moveTo>
                      <a:lnTo>
                        <a:pt x="0" y="54"/>
                      </a:lnTo>
                      <a:lnTo>
                        <a:pt x="0" y="83"/>
                      </a:lnTo>
                      <a:lnTo>
                        <a:pt x="96" y="28"/>
                      </a:lnTo>
                      <a:lnTo>
                        <a:pt x="96" y="0"/>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71" name="Freeform 361">
                  <a:extLst>
                    <a:ext uri="{FF2B5EF4-FFF2-40B4-BE49-F238E27FC236}">
                      <a16:creationId xmlns:a16="http://schemas.microsoft.com/office/drawing/2014/main" id="{CE9FC883-94C0-4ADD-8EFC-524682365E06}"/>
                    </a:ext>
                  </a:extLst>
                </p:cNvPr>
                <p:cNvSpPr>
                  <a:spLocks/>
                </p:cNvSpPr>
                <p:nvPr/>
              </p:nvSpPr>
              <p:spPr bwMode="auto">
                <a:xfrm>
                  <a:off x="2300" y="3178"/>
                  <a:ext cx="24" cy="41"/>
                </a:xfrm>
                <a:custGeom>
                  <a:avLst/>
                  <a:gdLst>
                    <a:gd name="T0" fmla="*/ 25 w 26"/>
                    <a:gd name="T1" fmla="*/ 13 h 43"/>
                    <a:gd name="T2" fmla="*/ 0 w 26"/>
                    <a:gd name="T3" fmla="*/ 0 h 43"/>
                    <a:gd name="T4" fmla="*/ 0 w 26"/>
                    <a:gd name="T5" fmla="*/ 28 h 43"/>
                    <a:gd name="T6" fmla="*/ 25 w 26"/>
                    <a:gd name="T7" fmla="*/ 42 h 43"/>
                    <a:gd name="T8" fmla="*/ 25 w 26"/>
                    <a:gd name="T9" fmla="*/ 13 h 43"/>
                    <a:gd name="T10" fmla="*/ 0 60000 65536"/>
                    <a:gd name="T11" fmla="*/ 0 60000 65536"/>
                    <a:gd name="T12" fmla="*/ 0 60000 65536"/>
                    <a:gd name="T13" fmla="*/ 0 60000 65536"/>
                    <a:gd name="T14" fmla="*/ 0 60000 65536"/>
                    <a:gd name="T15" fmla="*/ 0 w 26"/>
                    <a:gd name="T16" fmla="*/ 0 h 43"/>
                    <a:gd name="T17" fmla="*/ 26 w 26"/>
                    <a:gd name="T18" fmla="*/ 43 h 43"/>
                  </a:gdLst>
                  <a:ahLst/>
                  <a:cxnLst>
                    <a:cxn ang="T10">
                      <a:pos x="T0" y="T1"/>
                    </a:cxn>
                    <a:cxn ang="T11">
                      <a:pos x="T2" y="T3"/>
                    </a:cxn>
                    <a:cxn ang="T12">
                      <a:pos x="T4" y="T5"/>
                    </a:cxn>
                    <a:cxn ang="T13">
                      <a:pos x="T6" y="T7"/>
                    </a:cxn>
                    <a:cxn ang="T14">
                      <a:pos x="T8" y="T9"/>
                    </a:cxn>
                  </a:cxnLst>
                  <a:rect l="T15" t="T16" r="T17" b="T18"/>
                  <a:pathLst>
                    <a:path w="26" h="43">
                      <a:moveTo>
                        <a:pt x="25" y="13"/>
                      </a:moveTo>
                      <a:lnTo>
                        <a:pt x="0" y="0"/>
                      </a:lnTo>
                      <a:lnTo>
                        <a:pt x="0" y="28"/>
                      </a:lnTo>
                      <a:lnTo>
                        <a:pt x="25" y="42"/>
                      </a:lnTo>
                      <a:lnTo>
                        <a:pt x="25" y="13"/>
                      </a:lnTo>
                    </a:path>
                  </a:pathLst>
                </a:custGeom>
                <a:solidFill>
                  <a:srgbClr val="99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72" name="Freeform 362">
                  <a:extLst>
                    <a:ext uri="{FF2B5EF4-FFF2-40B4-BE49-F238E27FC236}">
                      <a16:creationId xmlns:a16="http://schemas.microsoft.com/office/drawing/2014/main" id="{9E86CAFB-0009-4CFB-876B-DA197EC2F98A}"/>
                    </a:ext>
                  </a:extLst>
                </p:cNvPr>
                <p:cNvSpPr>
                  <a:spLocks/>
                </p:cNvSpPr>
                <p:nvPr/>
              </p:nvSpPr>
              <p:spPr bwMode="auto">
                <a:xfrm>
                  <a:off x="2283" y="3194"/>
                  <a:ext cx="32" cy="20"/>
                </a:xfrm>
                <a:custGeom>
                  <a:avLst/>
                  <a:gdLst>
                    <a:gd name="T0" fmla="*/ 11 w 35"/>
                    <a:gd name="T1" fmla="*/ 0 h 21"/>
                    <a:gd name="T2" fmla="*/ 0 w 35"/>
                    <a:gd name="T3" fmla="*/ 6 h 21"/>
                    <a:gd name="T4" fmla="*/ 21 w 35"/>
                    <a:gd name="T5" fmla="*/ 20 h 21"/>
                    <a:gd name="T6" fmla="*/ 34 w 35"/>
                    <a:gd name="T7" fmla="*/ 13 h 21"/>
                    <a:gd name="T8" fmla="*/ 11 w 35"/>
                    <a:gd name="T9" fmla="*/ 0 h 21"/>
                    <a:gd name="T10" fmla="*/ 0 60000 65536"/>
                    <a:gd name="T11" fmla="*/ 0 60000 65536"/>
                    <a:gd name="T12" fmla="*/ 0 60000 65536"/>
                    <a:gd name="T13" fmla="*/ 0 60000 65536"/>
                    <a:gd name="T14" fmla="*/ 0 60000 65536"/>
                    <a:gd name="T15" fmla="*/ 0 w 35"/>
                    <a:gd name="T16" fmla="*/ 0 h 21"/>
                    <a:gd name="T17" fmla="*/ 35 w 35"/>
                    <a:gd name="T18" fmla="*/ 21 h 21"/>
                  </a:gdLst>
                  <a:ahLst/>
                  <a:cxnLst>
                    <a:cxn ang="T10">
                      <a:pos x="T0" y="T1"/>
                    </a:cxn>
                    <a:cxn ang="T11">
                      <a:pos x="T2" y="T3"/>
                    </a:cxn>
                    <a:cxn ang="T12">
                      <a:pos x="T4" y="T5"/>
                    </a:cxn>
                    <a:cxn ang="T13">
                      <a:pos x="T6" y="T7"/>
                    </a:cxn>
                    <a:cxn ang="T14">
                      <a:pos x="T8" y="T9"/>
                    </a:cxn>
                  </a:cxnLst>
                  <a:rect l="T15" t="T16" r="T17" b="T18"/>
                  <a:pathLst>
                    <a:path w="35" h="21">
                      <a:moveTo>
                        <a:pt x="11" y="0"/>
                      </a:moveTo>
                      <a:lnTo>
                        <a:pt x="0" y="6"/>
                      </a:lnTo>
                      <a:lnTo>
                        <a:pt x="21" y="20"/>
                      </a:lnTo>
                      <a:lnTo>
                        <a:pt x="34" y="13"/>
                      </a:lnTo>
                      <a:lnTo>
                        <a:pt x="11" y="0"/>
                      </a:lnTo>
                    </a:path>
                  </a:pathLst>
                </a:custGeom>
                <a:solidFill>
                  <a:srgbClr val="FC677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73" name="Freeform 363">
                  <a:extLst>
                    <a:ext uri="{FF2B5EF4-FFF2-40B4-BE49-F238E27FC236}">
                      <a16:creationId xmlns:a16="http://schemas.microsoft.com/office/drawing/2014/main" id="{0E6C6CDE-6720-493B-BBB0-F457DD008A55}"/>
                    </a:ext>
                  </a:extLst>
                </p:cNvPr>
                <p:cNvSpPr>
                  <a:spLocks/>
                </p:cNvSpPr>
                <p:nvPr/>
              </p:nvSpPr>
              <p:spPr bwMode="auto">
                <a:xfrm>
                  <a:off x="2303" y="3206"/>
                  <a:ext cx="16" cy="32"/>
                </a:xfrm>
                <a:custGeom>
                  <a:avLst/>
                  <a:gdLst>
                    <a:gd name="T0" fmla="*/ 16 w 17"/>
                    <a:gd name="T1" fmla="*/ 25 h 34"/>
                    <a:gd name="T2" fmla="*/ 0 w 17"/>
                    <a:gd name="T3" fmla="*/ 33 h 34"/>
                    <a:gd name="T4" fmla="*/ 0 w 17"/>
                    <a:gd name="T5" fmla="*/ 6 h 34"/>
                    <a:gd name="T6" fmla="*/ 16 w 17"/>
                    <a:gd name="T7" fmla="*/ 0 h 34"/>
                    <a:gd name="T8" fmla="*/ 16 w 17"/>
                    <a:gd name="T9" fmla="*/ 25 h 34"/>
                    <a:gd name="T10" fmla="*/ 0 60000 65536"/>
                    <a:gd name="T11" fmla="*/ 0 60000 65536"/>
                    <a:gd name="T12" fmla="*/ 0 60000 65536"/>
                    <a:gd name="T13" fmla="*/ 0 60000 65536"/>
                    <a:gd name="T14" fmla="*/ 0 60000 65536"/>
                    <a:gd name="T15" fmla="*/ 0 w 17"/>
                    <a:gd name="T16" fmla="*/ 0 h 34"/>
                    <a:gd name="T17" fmla="*/ 17 w 17"/>
                    <a:gd name="T18" fmla="*/ 34 h 34"/>
                  </a:gdLst>
                  <a:ahLst/>
                  <a:cxnLst>
                    <a:cxn ang="T10">
                      <a:pos x="T0" y="T1"/>
                    </a:cxn>
                    <a:cxn ang="T11">
                      <a:pos x="T2" y="T3"/>
                    </a:cxn>
                    <a:cxn ang="T12">
                      <a:pos x="T4" y="T5"/>
                    </a:cxn>
                    <a:cxn ang="T13">
                      <a:pos x="T6" y="T7"/>
                    </a:cxn>
                    <a:cxn ang="T14">
                      <a:pos x="T8" y="T9"/>
                    </a:cxn>
                  </a:cxnLst>
                  <a:rect l="T15" t="T16" r="T17" b="T18"/>
                  <a:pathLst>
                    <a:path w="17" h="34">
                      <a:moveTo>
                        <a:pt x="16" y="25"/>
                      </a:moveTo>
                      <a:lnTo>
                        <a:pt x="0" y="33"/>
                      </a:lnTo>
                      <a:lnTo>
                        <a:pt x="0" y="6"/>
                      </a:lnTo>
                      <a:lnTo>
                        <a:pt x="16" y="0"/>
                      </a:lnTo>
                      <a:lnTo>
                        <a:pt x="16" y="25"/>
                      </a:lnTo>
                    </a:path>
                  </a:pathLst>
                </a:custGeom>
                <a:solidFill>
                  <a:srgbClr val="99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74" name="Freeform 364">
                  <a:extLst>
                    <a:ext uri="{FF2B5EF4-FFF2-40B4-BE49-F238E27FC236}">
                      <a16:creationId xmlns:a16="http://schemas.microsoft.com/office/drawing/2014/main" id="{84DB037B-287D-432F-8CB7-E86CA829C01F}"/>
                    </a:ext>
                  </a:extLst>
                </p:cNvPr>
                <p:cNvSpPr>
                  <a:spLocks/>
                </p:cNvSpPr>
                <p:nvPr/>
              </p:nvSpPr>
              <p:spPr bwMode="auto">
                <a:xfrm>
                  <a:off x="2373" y="3169"/>
                  <a:ext cx="113" cy="68"/>
                </a:xfrm>
                <a:custGeom>
                  <a:avLst/>
                  <a:gdLst>
                    <a:gd name="T0" fmla="*/ 122 w 123"/>
                    <a:gd name="T1" fmla="*/ 14 h 72"/>
                    <a:gd name="T2" fmla="*/ 97 w 123"/>
                    <a:gd name="T3" fmla="*/ 0 h 72"/>
                    <a:gd name="T4" fmla="*/ 0 w 123"/>
                    <a:gd name="T5" fmla="*/ 56 h 72"/>
                    <a:gd name="T6" fmla="*/ 24 w 123"/>
                    <a:gd name="T7" fmla="*/ 71 h 72"/>
                    <a:gd name="T8" fmla="*/ 122 w 123"/>
                    <a:gd name="T9" fmla="*/ 14 h 72"/>
                    <a:gd name="T10" fmla="*/ 0 60000 65536"/>
                    <a:gd name="T11" fmla="*/ 0 60000 65536"/>
                    <a:gd name="T12" fmla="*/ 0 60000 65536"/>
                    <a:gd name="T13" fmla="*/ 0 60000 65536"/>
                    <a:gd name="T14" fmla="*/ 0 60000 65536"/>
                    <a:gd name="T15" fmla="*/ 0 w 123"/>
                    <a:gd name="T16" fmla="*/ 0 h 72"/>
                    <a:gd name="T17" fmla="*/ 123 w 123"/>
                    <a:gd name="T18" fmla="*/ 72 h 72"/>
                  </a:gdLst>
                  <a:ahLst/>
                  <a:cxnLst>
                    <a:cxn ang="T10">
                      <a:pos x="T0" y="T1"/>
                    </a:cxn>
                    <a:cxn ang="T11">
                      <a:pos x="T2" y="T3"/>
                    </a:cxn>
                    <a:cxn ang="T12">
                      <a:pos x="T4" y="T5"/>
                    </a:cxn>
                    <a:cxn ang="T13">
                      <a:pos x="T6" y="T7"/>
                    </a:cxn>
                    <a:cxn ang="T14">
                      <a:pos x="T8" y="T9"/>
                    </a:cxn>
                  </a:cxnLst>
                  <a:rect l="T15" t="T16" r="T17" b="T18"/>
                  <a:pathLst>
                    <a:path w="123" h="72">
                      <a:moveTo>
                        <a:pt x="122" y="14"/>
                      </a:moveTo>
                      <a:lnTo>
                        <a:pt x="97" y="0"/>
                      </a:lnTo>
                      <a:lnTo>
                        <a:pt x="0" y="56"/>
                      </a:lnTo>
                      <a:lnTo>
                        <a:pt x="24" y="71"/>
                      </a:lnTo>
                      <a:lnTo>
                        <a:pt x="122" y="14"/>
                      </a:lnTo>
                    </a:path>
                  </a:pathLst>
                </a:custGeom>
                <a:solidFill>
                  <a:srgbClr val="CCCCCC"/>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75" name="Freeform 365">
                  <a:extLst>
                    <a:ext uri="{FF2B5EF4-FFF2-40B4-BE49-F238E27FC236}">
                      <a16:creationId xmlns:a16="http://schemas.microsoft.com/office/drawing/2014/main" id="{F816955A-D065-4D76-A5BC-614680BE56AD}"/>
                    </a:ext>
                  </a:extLst>
                </p:cNvPr>
                <p:cNvSpPr>
                  <a:spLocks/>
                </p:cNvSpPr>
                <p:nvPr/>
              </p:nvSpPr>
              <p:spPr bwMode="auto">
                <a:xfrm>
                  <a:off x="2373" y="3222"/>
                  <a:ext cx="24" cy="42"/>
                </a:xfrm>
                <a:custGeom>
                  <a:avLst/>
                  <a:gdLst>
                    <a:gd name="T0" fmla="*/ 25 w 26"/>
                    <a:gd name="T1" fmla="*/ 14 h 44"/>
                    <a:gd name="T2" fmla="*/ 0 w 26"/>
                    <a:gd name="T3" fmla="*/ 0 h 44"/>
                    <a:gd name="T4" fmla="*/ 0 w 26"/>
                    <a:gd name="T5" fmla="*/ 28 h 44"/>
                    <a:gd name="T6" fmla="*/ 25 w 26"/>
                    <a:gd name="T7" fmla="*/ 43 h 44"/>
                    <a:gd name="T8" fmla="*/ 25 w 26"/>
                    <a:gd name="T9" fmla="*/ 14 h 44"/>
                    <a:gd name="T10" fmla="*/ 0 60000 65536"/>
                    <a:gd name="T11" fmla="*/ 0 60000 65536"/>
                    <a:gd name="T12" fmla="*/ 0 60000 65536"/>
                    <a:gd name="T13" fmla="*/ 0 60000 65536"/>
                    <a:gd name="T14" fmla="*/ 0 60000 65536"/>
                    <a:gd name="T15" fmla="*/ 0 w 26"/>
                    <a:gd name="T16" fmla="*/ 0 h 44"/>
                    <a:gd name="T17" fmla="*/ 26 w 26"/>
                    <a:gd name="T18" fmla="*/ 44 h 44"/>
                  </a:gdLst>
                  <a:ahLst/>
                  <a:cxnLst>
                    <a:cxn ang="T10">
                      <a:pos x="T0" y="T1"/>
                    </a:cxn>
                    <a:cxn ang="T11">
                      <a:pos x="T2" y="T3"/>
                    </a:cxn>
                    <a:cxn ang="T12">
                      <a:pos x="T4" y="T5"/>
                    </a:cxn>
                    <a:cxn ang="T13">
                      <a:pos x="T6" y="T7"/>
                    </a:cxn>
                    <a:cxn ang="T14">
                      <a:pos x="T8" y="T9"/>
                    </a:cxn>
                  </a:cxnLst>
                  <a:rect l="T15" t="T16" r="T17" b="T18"/>
                  <a:pathLst>
                    <a:path w="26" h="44">
                      <a:moveTo>
                        <a:pt x="25" y="14"/>
                      </a:moveTo>
                      <a:lnTo>
                        <a:pt x="0" y="0"/>
                      </a:lnTo>
                      <a:lnTo>
                        <a:pt x="0" y="28"/>
                      </a:lnTo>
                      <a:lnTo>
                        <a:pt x="25" y="43"/>
                      </a:lnTo>
                      <a:lnTo>
                        <a:pt x="25" y="14"/>
                      </a:lnTo>
                    </a:path>
                  </a:pathLst>
                </a:custGeom>
                <a:solidFill>
                  <a:srgbClr val="99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176" name="Freeform 366">
                  <a:extLst>
                    <a:ext uri="{FF2B5EF4-FFF2-40B4-BE49-F238E27FC236}">
                      <a16:creationId xmlns:a16="http://schemas.microsoft.com/office/drawing/2014/main" id="{E75A2459-C8D0-4186-A1E8-E5E1BB60568B}"/>
                    </a:ext>
                  </a:extLst>
                </p:cNvPr>
                <p:cNvSpPr>
                  <a:spLocks/>
                </p:cNvSpPr>
                <p:nvPr/>
              </p:nvSpPr>
              <p:spPr bwMode="auto">
                <a:xfrm>
                  <a:off x="2396" y="3183"/>
                  <a:ext cx="90" cy="81"/>
                </a:xfrm>
                <a:custGeom>
                  <a:avLst/>
                  <a:gdLst>
                    <a:gd name="T0" fmla="*/ 97 w 98"/>
                    <a:gd name="T1" fmla="*/ 0 h 85"/>
                    <a:gd name="T2" fmla="*/ 0 w 98"/>
                    <a:gd name="T3" fmla="*/ 55 h 85"/>
                    <a:gd name="T4" fmla="*/ 0 w 98"/>
                    <a:gd name="T5" fmla="*/ 84 h 85"/>
                    <a:gd name="T6" fmla="*/ 97 w 98"/>
                    <a:gd name="T7" fmla="*/ 28 h 85"/>
                    <a:gd name="T8" fmla="*/ 97 w 98"/>
                    <a:gd name="T9" fmla="*/ 0 h 85"/>
                    <a:gd name="T10" fmla="*/ 0 60000 65536"/>
                    <a:gd name="T11" fmla="*/ 0 60000 65536"/>
                    <a:gd name="T12" fmla="*/ 0 60000 65536"/>
                    <a:gd name="T13" fmla="*/ 0 60000 65536"/>
                    <a:gd name="T14" fmla="*/ 0 60000 65536"/>
                    <a:gd name="T15" fmla="*/ 0 w 98"/>
                    <a:gd name="T16" fmla="*/ 0 h 85"/>
                    <a:gd name="T17" fmla="*/ 98 w 98"/>
                    <a:gd name="T18" fmla="*/ 85 h 85"/>
                  </a:gdLst>
                  <a:ahLst/>
                  <a:cxnLst>
                    <a:cxn ang="T10">
                      <a:pos x="T0" y="T1"/>
                    </a:cxn>
                    <a:cxn ang="T11">
                      <a:pos x="T2" y="T3"/>
                    </a:cxn>
                    <a:cxn ang="T12">
                      <a:pos x="T4" y="T5"/>
                    </a:cxn>
                    <a:cxn ang="T13">
                      <a:pos x="T6" y="T7"/>
                    </a:cxn>
                    <a:cxn ang="T14">
                      <a:pos x="T8" y="T9"/>
                    </a:cxn>
                  </a:cxnLst>
                  <a:rect l="T15" t="T16" r="T17" b="T18"/>
                  <a:pathLst>
                    <a:path w="98" h="85">
                      <a:moveTo>
                        <a:pt x="97" y="0"/>
                      </a:moveTo>
                      <a:lnTo>
                        <a:pt x="0" y="55"/>
                      </a:lnTo>
                      <a:lnTo>
                        <a:pt x="0" y="84"/>
                      </a:lnTo>
                      <a:lnTo>
                        <a:pt x="97" y="28"/>
                      </a:lnTo>
                      <a:lnTo>
                        <a:pt x="97" y="0"/>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grpSp>
          <p:pic>
            <p:nvPicPr>
              <p:cNvPr id="23" name="Picture 367">
                <a:extLst>
                  <a:ext uri="{FF2B5EF4-FFF2-40B4-BE49-F238E27FC236}">
                    <a16:creationId xmlns:a16="http://schemas.microsoft.com/office/drawing/2014/main" id="{C7376470-0908-4E22-893F-4155CC46E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2" y="2016"/>
                <a:ext cx="407"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4" name="Picture 368">
                <a:extLst>
                  <a:ext uri="{FF2B5EF4-FFF2-40B4-BE49-F238E27FC236}">
                    <a16:creationId xmlns:a16="http://schemas.microsoft.com/office/drawing/2014/main" id="{A4AFECCD-ED97-4371-9E1F-4B7FD220EC4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6" y="2062"/>
                <a:ext cx="57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grpSp>
            <p:nvGrpSpPr>
              <p:cNvPr id="25" name="Group 369">
                <a:extLst>
                  <a:ext uri="{FF2B5EF4-FFF2-40B4-BE49-F238E27FC236}">
                    <a16:creationId xmlns:a16="http://schemas.microsoft.com/office/drawing/2014/main" id="{A41A511A-0658-4D56-83FF-8B080E874DD7}"/>
                  </a:ext>
                </a:extLst>
              </p:cNvPr>
              <p:cNvGrpSpPr>
                <a:grpSpLocks/>
              </p:cNvGrpSpPr>
              <p:nvPr/>
            </p:nvGrpSpPr>
            <p:grpSpPr bwMode="auto">
              <a:xfrm>
                <a:off x="1318" y="1968"/>
                <a:ext cx="368" cy="515"/>
                <a:chOff x="1166" y="1703"/>
                <a:chExt cx="401" cy="542"/>
              </a:xfrm>
            </p:grpSpPr>
            <p:sp>
              <p:nvSpPr>
                <p:cNvPr id="28" name="Freeform 370">
                  <a:extLst>
                    <a:ext uri="{FF2B5EF4-FFF2-40B4-BE49-F238E27FC236}">
                      <a16:creationId xmlns:a16="http://schemas.microsoft.com/office/drawing/2014/main" id="{7C2BFAAB-FA39-4A04-B789-3A42E1AE83BC}"/>
                    </a:ext>
                  </a:extLst>
                </p:cNvPr>
                <p:cNvSpPr>
                  <a:spLocks/>
                </p:cNvSpPr>
                <p:nvPr/>
              </p:nvSpPr>
              <p:spPr bwMode="auto">
                <a:xfrm>
                  <a:off x="1385" y="1703"/>
                  <a:ext cx="63" cy="277"/>
                </a:xfrm>
                <a:custGeom>
                  <a:avLst/>
                  <a:gdLst>
                    <a:gd name="T0" fmla="*/ 0 w 63"/>
                    <a:gd name="T1" fmla="*/ 262 h 277"/>
                    <a:gd name="T2" fmla="*/ 15 w 63"/>
                    <a:gd name="T3" fmla="*/ 2 h 277"/>
                    <a:gd name="T4" fmla="*/ 28 w 63"/>
                    <a:gd name="T5" fmla="*/ 0 h 277"/>
                    <a:gd name="T6" fmla="*/ 41 w 63"/>
                    <a:gd name="T7" fmla="*/ 2 h 277"/>
                    <a:gd name="T8" fmla="*/ 62 w 63"/>
                    <a:gd name="T9" fmla="*/ 262 h 277"/>
                    <a:gd name="T10" fmla="*/ 59 w 63"/>
                    <a:gd name="T11" fmla="*/ 264 h 277"/>
                    <a:gd name="T12" fmla="*/ 56 w 63"/>
                    <a:gd name="T13" fmla="*/ 267 h 277"/>
                    <a:gd name="T14" fmla="*/ 52 w 63"/>
                    <a:gd name="T15" fmla="*/ 269 h 277"/>
                    <a:gd name="T16" fmla="*/ 48 w 63"/>
                    <a:gd name="T17" fmla="*/ 271 h 277"/>
                    <a:gd name="T18" fmla="*/ 42 w 63"/>
                    <a:gd name="T19" fmla="*/ 273 h 277"/>
                    <a:gd name="T20" fmla="*/ 36 w 63"/>
                    <a:gd name="T21" fmla="*/ 275 h 277"/>
                    <a:gd name="T22" fmla="*/ 32 w 63"/>
                    <a:gd name="T23" fmla="*/ 276 h 277"/>
                    <a:gd name="T24" fmla="*/ 29 w 63"/>
                    <a:gd name="T25" fmla="*/ 276 h 277"/>
                    <a:gd name="T26" fmla="*/ 25 w 63"/>
                    <a:gd name="T27" fmla="*/ 276 h 277"/>
                    <a:gd name="T28" fmla="*/ 20 w 63"/>
                    <a:gd name="T29" fmla="*/ 275 h 277"/>
                    <a:gd name="T30" fmla="*/ 17 w 63"/>
                    <a:gd name="T31" fmla="*/ 274 h 277"/>
                    <a:gd name="T32" fmla="*/ 14 w 63"/>
                    <a:gd name="T33" fmla="*/ 273 h 277"/>
                    <a:gd name="T34" fmla="*/ 11 w 63"/>
                    <a:gd name="T35" fmla="*/ 273 h 277"/>
                    <a:gd name="T36" fmla="*/ 9 w 63"/>
                    <a:gd name="T37" fmla="*/ 271 h 277"/>
                    <a:gd name="T38" fmla="*/ 5 w 63"/>
                    <a:gd name="T39" fmla="*/ 269 h 277"/>
                    <a:gd name="T40" fmla="*/ 2 w 63"/>
                    <a:gd name="T41" fmla="*/ 267 h 277"/>
                    <a:gd name="T42" fmla="*/ 1 w 63"/>
                    <a:gd name="T43" fmla="*/ 264 h 277"/>
                    <a:gd name="T44" fmla="*/ 0 w 63"/>
                    <a:gd name="T45" fmla="*/ 263 h 277"/>
                    <a:gd name="T46" fmla="*/ 0 w 63"/>
                    <a:gd name="T47" fmla="*/ 262 h 27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3"/>
                    <a:gd name="T73" fmla="*/ 0 h 277"/>
                    <a:gd name="T74" fmla="*/ 63 w 63"/>
                    <a:gd name="T75" fmla="*/ 277 h 27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3" h="277">
                      <a:moveTo>
                        <a:pt x="0" y="262"/>
                      </a:moveTo>
                      <a:lnTo>
                        <a:pt x="15" y="2"/>
                      </a:lnTo>
                      <a:lnTo>
                        <a:pt x="28" y="0"/>
                      </a:lnTo>
                      <a:lnTo>
                        <a:pt x="41" y="2"/>
                      </a:lnTo>
                      <a:lnTo>
                        <a:pt x="62" y="262"/>
                      </a:lnTo>
                      <a:lnTo>
                        <a:pt x="59" y="264"/>
                      </a:lnTo>
                      <a:lnTo>
                        <a:pt x="56" y="267"/>
                      </a:lnTo>
                      <a:lnTo>
                        <a:pt x="52" y="269"/>
                      </a:lnTo>
                      <a:lnTo>
                        <a:pt x="48" y="271"/>
                      </a:lnTo>
                      <a:lnTo>
                        <a:pt x="42" y="273"/>
                      </a:lnTo>
                      <a:lnTo>
                        <a:pt x="36" y="275"/>
                      </a:lnTo>
                      <a:lnTo>
                        <a:pt x="32" y="276"/>
                      </a:lnTo>
                      <a:lnTo>
                        <a:pt x="29" y="276"/>
                      </a:lnTo>
                      <a:lnTo>
                        <a:pt x="25" y="276"/>
                      </a:lnTo>
                      <a:lnTo>
                        <a:pt x="20" y="275"/>
                      </a:lnTo>
                      <a:lnTo>
                        <a:pt x="17" y="274"/>
                      </a:lnTo>
                      <a:lnTo>
                        <a:pt x="14" y="273"/>
                      </a:lnTo>
                      <a:lnTo>
                        <a:pt x="11" y="273"/>
                      </a:lnTo>
                      <a:lnTo>
                        <a:pt x="9" y="271"/>
                      </a:lnTo>
                      <a:lnTo>
                        <a:pt x="5" y="269"/>
                      </a:lnTo>
                      <a:lnTo>
                        <a:pt x="2" y="267"/>
                      </a:lnTo>
                      <a:lnTo>
                        <a:pt x="1" y="264"/>
                      </a:lnTo>
                      <a:lnTo>
                        <a:pt x="0" y="263"/>
                      </a:lnTo>
                      <a:lnTo>
                        <a:pt x="0" y="262"/>
                      </a:lnTo>
                    </a:path>
                  </a:pathLst>
                </a:custGeom>
                <a:solidFill>
                  <a:srgbClr val="9966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29" name="Freeform 371">
                  <a:extLst>
                    <a:ext uri="{FF2B5EF4-FFF2-40B4-BE49-F238E27FC236}">
                      <a16:creationId xmlns:a16="http://schemas.microsoft.com/office/drawing/2014/main" id="{DA89A8B3-B7B1-4560-9966-9B2489C7D47A}"/>
                    </a:ext>
                  </a:extLst>
                </p:cNvPr>
                <p:cNvSpPr>
                  <a:spLocks/>
                </p:cNvSpPr>
                <p:nvPr/>
              </p:nvSpPr>
              <p:spPr bwMode="auto">
                <a:xfrm>
                  <a:off x="1444" y="1737"/>
                  <a:ext cx="62" cy="276"/>
                </a:xfrm>
                <a:custGeom>
                  <a:avLst/>
                  <a:gdLst>
                    <a:gd name="T0" fmla="*/ 0 w 62"/>
                    <a:gd name="T1" fmla="*/ 261 h 276"/>
                    <a:gd name="T2" fmla="*/ 15 w 62"/>
                    <a:gd name="T3" fmla="*/ 2 h 276"/>
                    <a:gd name="T4" fmla="*/ 28 w 62"/>
                    <a:gd name="T5" fmla="*/ 0 h 276"/>
                    <a:gd name="T6" fmla="*/ 39 w 62"/>
                    <a:gd name="T7" fmla="*/ 2 h 276"/>
                    <a:gd name="T8" fmla="*/ 61 w 62"/>
                    <a:gd name="T9" fmla="*/ 261 h 276"/>
                    <a:gd name="T10" fmla="*/ 58 w 62"/>
                    <a:gd name="T11" fmla="*/ 264 h 276"/>
                    <a:gd name="T12" fmla="*/ 55 w 62"/>
                    <a:gd name="T13" fmla="*/ 266 h 276"/>
                    <a:gd name="T14" fmla="*/ 51 w 62"/>
                    <a:gd name="T15" fmla="*/ 268 h 276"/>
                    <a:gd name="T16" fmla="*/ 47 w 62"/>
                    <a:gd name="T17" fmla="*/ 270 h 276"/>
                    <a:gd name="T18" fmla="*/ 41 w 62"/>
                    <a:gd name="T19" fmla="*/ 272 h 276"/>
                    <a:gd name="T20" fmla="*/ 35 w 62"/>
                    <a:gd name="T21" fmla="*/ 275 h 276"/>
                    <a:gd name="T22" fmla="*/ 32 w 62"/>
                    <a:gd name="T23" fmla="*/ 275 h 276"/>
                    <a:gd name="T24" fmla="*/ 29 w 62"/>
                    <a:gd name="T25" fmla="*/ 275 h 276"/>
                    <a:gd name="T26" fmla="*/ 25 w 62"/>
                    <a:gd name="T27" fmla="*/ 275 h 276"/>
                    <a:gd name="T28" fmla="*/ 21 w 62"/>
                    <a:gd name="T29" fmla="*/ 275 h 276"/>
                    <a:gd name="T30" fmla="*/ 17 w 62"/>
                    <a:gd name="T31" fmla="*/ 274 h 276"/>
                    <a:gd name="T32" fmla="*/ 14 w 62"/>
                    <a:gd name="T33" fmla="*/ 272 h 276"/>
                    <a:gd name="T34" fmla="*/ 12 w 62"/>
                    <a:gd name="T35" fmla="*/ 271 h 276"/>
                    <a:gd name="T36" fmla="*/ 8 w 62"/>
                    <a:gd name="T37" fmla="*/ 270 h 276"/>
                    <a:gd name="T38" fmla="*/ 6 w 62"/>
                    <a:gd name="T39" fmla="*/ 268 h 276"/>
                    <a:gd name="T40" fmla="*/ 2 w 62"/>
                    <a:gd name="T41" fmla="*/ 266 h 276"/>
                    <a:gd name="T42" fmla="*/ 1 w 62"/>
                    <a:gd name="T43" fmla="*/ 264 h 276"/>
                    <a:gd name="T44" fmla="*/ 0 w 62"/>
                    <a:gd name="T45" fmla="*/ 262 h 276"/>
                    <a:gd name="T46" fmla="*/ 0 w 62"/>
                    <a:gd name="T47" fmla="*/ 261 h 27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2"/>
                    <a:gd name="T73" fmla="*/ 0 h 276"/>
                    <a:gd name="T74" fmla="*/ 62 w 62"/>
                    <a:gd name="T75" fmla="*/ 276 h 27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2" h="276">
                      <a:moveTo>
                        <a:pt x="0" y="261"/>
                      </a:moveTo>
                      <a:lnTo>
                        <a:pt x="15" y="2"/>
                      </a:lnTo>
                      <a:lnTo>
                        <a:pt x="28" y="0"/>
                      </a:lnTo>
                      <a:lnTo>
                        <a:pt x="39" y="2"/>
                      </a:lnTo>
                      <a:lnTo>
                        <a:pt x="61" y="261"/>
                      </a:lnTo>
                      <a:lnTo>
                        <a:pt x="58" y="264"/>
                      </a:lnTo>
                      <a:lnTo>
                        <a:pt x="55" y="266"/>
                      </a:lnTo>
                      <a:lnTo>
                        <a:pt x="51" y="268"/>
                      </a:lnTo>
                      <a:lnTo>
                        <a:pt x="47" y="270"/>
                      </a:lnTo>
                      <a:lnTo>
                        <a:pt x="41" y="272"/>
                      </a:lnTo>
                      <a:lnTo>
                        <a:pt x="35" y="275"/>
                      </a:lnTo>
                      <a:lnTo>
                        <a:pt x="32" y="275"/>
                      </a:lnTo>
                      <a:lnTo>
                        <a:pt x="29" y="275"/>
                      </a:lnTo>
                      <a:lnTo>
                        <a:pt x="25" y="275"/>
                      </a:lnTo>
                      <a:lnTo>
                        <a:pt x="21" y="275"/>
                      </a:lnTo>
                      <a:lnTo>
                        <a:pt x="17" y="274"/>
                      </a:lnTo>
                      <a:lnTo>
                        <a:pt x="14" y="272"/>
                      </a:lnTo>
                      <a:lnTo>
                        <a:pt x="12" y="271"/>
                      </a:lnTo>
                      <a:lnTo>
                        <a:pt x="8" y="270"/>
                      </a:lnTo>
                      <a:lnTo>
                        <a:pt x="6" y="268"/>
                      </a:lnTo>
                      <a:lnTo>
                        <a:pt x="2" y="266"/>
                      </a:lnTo>
                      <a:lnTo>
                        <a:pt x="1" y="264"/>
                      </a:lnTo>
                      <a:lnTo>
                        <a:pt x="0" y="262"/>
                      </a:lnTo>
                      <a:lnTo>
                        <a:pt x="0" y="261"/>
                      </a:lnTo>
                    </a:path>
                  </a:pathLst>
                </a:custGeom>
                <a:solidFill>
                  <a:srgbClr val="9966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30" name="Freeform 372">
                  <a:extLst>
                    <a:ext uri="{FF2B5EF4-FFF2-40B4-BE49-F238E27FC236}">
                      <a16:creationId xmlns:a16="http://schemas.microsoft.com/office/drawing/2014/main" id="{8FCADDAB-5226-438F-BC91-FA8A88859798}"/>
                    </a:ext>
                  </a:extLst>
                </p:cNvPr>
                <p:cNvSpPr>
                  <a:spLocks/>
                </p:cNvSpPr>
                <p:nvPr/>
              </p:nvSpPr>
              <p:spPr bwMode="auto">
                <a:xfrm>
                  <a:off x="1413" y="1703"/>
                  <a:ext cx="34" cy="277"/>
                </a:xfrm>
                <a:custGeom>
                  <a:avLst/>
                  <a:gdLst>
                    <a:gd name="T0" fmla="*/ 6 w 34"/>
                    <a:gd name="T1" fmla="*/ 276 h 277"/>
                    <a:gd name="T2" fmla="*/ 10 w 34"/>
                    <a:gd name="T3" fmla="*/ 276 h 277"/>
                    <a:gd name="T4" fmla="*/ 13 w 34"/>
                    <a:gd name="T5" fmla="*/ 275 h 277"/>
                    <a:gd name="T6" fmla="*/ 17 w 34"/>
                    <a:gd name="T7" fmla="*/ 274 h 277"/>
                    <a:gd name="T8" fmla="*/ 19 w 34"/>
                    <a:gd name="T9" fmla="*/ 273 h 277"/>
                    <a:gd name="T10" fmla="*/ 24 w 34"/>
                    <a:gd name="T11" fmla="*/ 271 h 277"/>
                    <a:gd name="T12" fmla="*/ 26 w 34"/>
                    <a:gd name="T13" fmla="*/ 270 h 277"/>
                    <a:gd name="T14" fmla="*/ 28 w 34"/>
                    <a:gd name="T15" fmla="*/ 269 h 277"/>
                    <a:gd name="T16" fmla="*/ 30 w 34"/>
                    <a:gd name="T17" fmla="*/ 267 h 277"/>
                    <a:gd name="T18" fmla="*/ 32 w 34"/>
                    <a:gd name="T19" fmla="*/ 264 h 277"/>
                    <a:gd name="T20" fmla="*/ 33 w 34"/>
                    <a:gd name="T21" fmla="*/ 262 h 277"/>
                    <a:gd name="T22" fmla="*/ 12 w 34"/>
                    <a:gd name="T23" fmla="*/ 2 h 277"/>
                    <a:gd name="T24" fmla="*/ 0 w 34"/>
                    <a:gd name="T25" fmla="*/ 0 h 277"/>
                    <a:gd name="T26" fmla="*/ 0 w 34"/>
                    <a:gd name="T27" fmla="*/ 276 h 277"/>
                    <a:gd name="T28" fmla="*/ 6 w 34"/>
                    <a:gd name="T29" fmla="*/ 276 h 2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277"/>
                    <a:gd name="T47" fmla="*/ 34 w 34"/>
                    <a:gd name="T48" fmla="*/ 277 h 27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277">
                      <a:moveTo>
                        <a:pt x="6" y="276"/>
                      </a:moveTo>
                      <a:lnTo>
                        <a:pt x="10" y="276"/>
                      </a:lnTo>
                      <a:lnTo>
                        <a:pt x="13" y="275"/>
                      </a:lnTo>
                      <a:lnTo>
                        <a:pt x="17" y="274"/>
                      </a:lnTo>
                      <a:lnTo>
                        <a:pt x="19" y="273"/>
                      </a:lnTo>
                      <a:lnTo>
                        <a:pt x="24" y="271"/>
                      </a:lnTo>
                      <a:lnTo>
                        <a:pt x="26" y="270"/>
                      </a:lnTo>
                      <a:lnTo>
                        <a:pt x="28" y="269"/>
                      </a:lnTo>
                      <a:lnTo>
                        <a:pt x="30" y="267"/>
                      </a:lnTo>
                      <a:lnTo>
                        <a:pt x="32" y="264"/>
                      </a:lnTo>
                      <a:lnTo>
                        <a:pt x="33" y="262"/>
                      </a:lnTo>
                      <a:lnTo>
                        <a:pt x="12" y="2"/>
                      </a:lnTo>
                      <a:lnTo>
                        <a:pt x="0" y="0"/>
                      </a:lnTo>
                      <a:lnTo>
                        <a:pt x="0" y="276"/>
                      </a:lnTo>
                      <a:lnTo>
                        <a:pt x="6" y="276"/>
                      </a:lnTo>
                    </a:path>
                  </a:pathLst>
                </a:custGeom>
                <a:solidFill>
                  <a:srgbClr val="9966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31" name="Freeform 373">
                  <a:extLst>
                    <a:ext uri="{FF2B5EF4-FFF2-40B4-BE49-F238E27FC236}">
                      <a16:creationId xmlns:a16="http://schemas.microsoft.com/office/drawing/2014/main" id="{26DE245C-EBF2-475B-AF9B-0B4CA6E0521F}"/>
                    </a:ext>
                  </a:extLst>
                </p:cNvPr>
                <p:cNvSpPr>
                  <a:spLocks/>
                </p:cNvSpPr>
                <p:nvPr/>
              </p:nvSpPr>
              <p:spPr bwMode="auto">
                <a:xfrm>
                  <a:off x="1385" y="1998"/>
                  <a:ext cx="182" cy="195"/>
                </a:xfrm>
                <a:custGeom>
                  <a:avLst/>
                  <a:gdLst>
                    <a:gd name="T0" fmla="*/ 181 w 182"/>
                    <a:gd name="T1" fmla="*/ 0 h 195"/>
                    <a:gd name="T2" fmla="*/ 0 w 182"/>
                    <a:gd name="T3" fmla="*/ 103 h 195"/>
                    <a:gd name="T4" fmla="*/ 0 w 182"/>
                    <a:gd name="T5" fmla="*/ 194 h 195"/>
                    <a:gd name="T6" fmla="*/ 181 w 182"/>
                    <a:gd name="T7" fmla="*/ 89 h 195"/>
                    <a:gd name="T8" fmla="*/ 181 w 182"/>
                    <a:gd name="T9" fmla="*/ 0 h 195"/>
                    <a:gd name="T10" fmla="*/ 0 60000 65536"/>
                    <a:gd name="T11" fmla="*/ 0 60000 65536"/>
                    <a:gd name="T12" fmla="*/ 0 60000 65536"/>
                    <a:gd name="T13" fmla="*/ 0 60000 65536"/>
                    <a:gd name="T14" fmla="*/ 0 60000 65536"/>
                    <a:gd name="T15" fmla="*/ 0 w 182"/>
                    <a:gd name="T16" fmla="*/ 0 h 195"/>
                    <a:gd name="T17" fmla="*/ 182 w 182"/>
                    <a:gd name="T18" fmla="*/ 195 h 195"/>
                  </a:gdLst>
                  <a:ahLst/>
                  <a:cxnLst>
                    <a:cxn ang="T10">
                      <a:pos x="T0" y="T1"/>
                    </a:cxn>
                    <a:cxn ang="T11">
                      <a:pos x="T2" y="T3"/>
                    </a:cxn>
                    <a:cxn ang="T12">
                      <a:pos x="T4" y="T5"/>
                    </a:cxn>
                    <a:cxn ang="T13">
                      <a:pos x="T6" y="T7"/>
                    </a:cxn>
                    <a:cxn ang="T14">
                      <a:pos x="T8" y="T9"/>
                    </a:cxn>
                  </a:cxnLst>
                  <a:rect l="T15" t="T16" r="T17" b="T18"/>
                  <a:pathLst>
                    <a:path w="182" h="195">
                      <a:moveTo>
                        <a:pt x="181" y="0"/>
                      </a:moveTo>
                      <a:lnTo>
                        <a:pt x="0" y="103"/>
                      </a:lnTo>
                      <a:lnTo>
                        <a:pt x="0" y="194"/>
                      </a:lnTo>
                      <a:lnTo>
                        <a:pt x="181" y="89"/>
                      </a:lnTo>
                      <a:lnTo>
                        <a:pt x="181" y="0"/>
                      </a:lnTo>
                    </a:path>
                  </a:pathLst>
                </a:custGeom>
                <a:solidFill>
                  <a:srgbClr val="8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32" name="Freeform 374">
                  <a:extLst>
                    <a:ext uri="{FF2B5EF4-FFF2-40B4-BE49-F238E27FC236}">
                      <a16:creationId xmlns:a16="http://schemas.microsoft.com/office/drawing/2014/main" id="{801FFDBA-6CFC-493F-865E-501456E73C40}"/>
                    </a:ext>
                  </a:extLst>
                </p:cNvPr>
                <p:cNvSpPr>
                  <a:spLocks/>
                </p:cNvSpPr>
                <p:nvPr/>
              </p:nvSpPr>
              <p:spPr bwMode="auto">
                <a:xfrm>
                  <a:off x="1166" y="1976"/>
                  <a:ext cx="220" cy="217"/>
                </a:xfrm>
                <a:custGeom>
                  <a:avLst/>
                  <a:gdLst>
                    <a:gd name="T0" fmla="*/ 0 w 220"/>
                    <a:gd name="T1" fmla="*/ 0 h 217"/>
                    <a:gd name="T2" fmla="*/ 219 w 220"/>
                    <a:gd name="T3" fmla="*/ 125 h 217"/>
                    <a:gd name="T4" fmla="*/ 219 w 220"/>
                    <a:gd name="T5" fmla="*/ 216 h 217"/>
                    <a:gd name="T6" fmla="*/ 0 w 220"/>
                    <a:gd name="T7" fmla="*/ 90 h 217"/>
                    <a:gd name="T8" fmla="*/ 0 w 220"/>
                    <a:gd name="T9" fmla="*/ 0 h 217"/>
                    <a:gd name="T10" fmla="*/ 0 60000 65536"/>
                    <a:gd name="T11" fmla="*/ 0 60000 65536"/>
                    <a:gd name="T12" fmla="*/ 0 60000 65536"/>
                    <a:gd name="T13" fmla="*/ 0 60000 65536"/>
                    <a:gd name="T14" fmla="*/ 0 60000 65536"/>
                    <a:gd name="T15" fmla="*/ 0 w 220"/>
                    <a:gd name="T16" fmla="*/ 0 h 217"/>
                    <a:gd name="T17" fmla="*/ 220 w 220"/>
                    <a:gd name="T18" fmla="*/ 217 h 217"/>
                  </a:gdLst>
                  <a:ahLst/>
                  <a:cxnLst>
                    <a:cxn ang="T10">
                      <a:pos x="T0" y="T1"/>
                    </a:cxn>
                    <a:cxn ang="T11">
                      <a:pos x="T2" y="T3"/>
                    </a:cxn>
                    <a:cxn ang="T12">
                      <a:pos x="T4" y="T5"/>
                    </a:cxn>
                    <a:cxn ang="T13">
                      <a:pos x="T6" y="T7"/>
                    </a:cxn>
                    <a:cxn ang="T14">
                      <a:pos x="T8" y="T9"/>
                    </a:cxn>
                  </a:cxnLst>
                  <a:rect l="T15" t="T16" r="T17" b="T18"/>
                  <a:pathLst>
                    <a:path w="220" h="217">
                      <a:moveTo>
                        <a:pt x="0" y="0"/>
                      </a:moveTo>
                      <a:lnTo>
                        <a:pt x="219" y="125"/>
                      </a:lnTo>
                      <a:lnTo>
                        <a:pt x="219" y="216"/>
                      </a:lnTo>
                      <a:lnTo>
                        <a:pt x="0" y="90"/>
                      </a:lnTo>
                      <a:lnTo>
                        <a:pt x="0" y="0"/>
                      </a:lnTo>
                    </a:path>
                  </a:pathLst>
                </a:custGeom>
                <a:solidFill>
                  <a:srgbClr val="99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33" name="Freeform 375">
                  <a:extLst>
                    <a:ext uri="{FF2B5EF4-FFF2-40B4-BE49-F238E27FC236}">
                      <a16:creationId xmlns:a16="http://schemas.microsoft.com/office/drawing/2014/main" id="{734511D9-9929-449C-B190-54A5797FD890}"/>
                    </a:ext>
                  </a:extLst>
                </p:cNvPr>
                <p:cNvSpPr>
                  <a:spLocks/>
                </p:cNvSpPr>
                <p:nvPr/>
              </p:nvSpPr>
              <p:spPr bwMode="auto">
                <a:xfrm>
                  <a:off x="1166" y="1871"/>
                  <a:ext cx="401" cy="231"/>
                </a:xfrm>
                <a:custGeom>
                  <a:avLst/>
                  <a:gdLst>
                    <a:gd name="T0" fmla="*/ 400 w 401"/>
                    <a:gd name="T1" fmla="*/ 126 h 231"/>
                    <a:gd name="T2" fmla="*/ 219 w 401"/>
                    <a:gd name="T3" fmla="*/ 230 h 231"/>
                    <a:gd name="T4" fmla="*/ 0 w 401"/>
                    <a:gd name="T5" fmla="*/ 103 h 231"/>
                    <a:gd name="T6" fmla="*/ 180 w 401"/>
                    <a:gd name="T7" fmla="*/ 0 h 231"/>
                    <a:gd name="T8" fmla="*/ 400 w 401"/>
                    <a:gd name="T9" fmla="*/ 126 h 231"/>
                    <a:gd name="T10" fmla="*/ 0 60000 65536"/>
                    <a:gd name="T11" fmla="*/ 0 60000 65536"/>
                    <a:gd name="T12" fmla="*/ 0 60000 65536"/>
                    <a:gd name="T13" fmla="*/ 0 60000 65536"/>
                    <a:gd name="T14" fmla="*/ 0 60000 65536"/>
                    <a:gd name="T15" fmla="*/ 0 w 401"/>
                    <a:gd name="T16" fmla="*/ 0 h 231"/>
                    <a:gd name="T17" fmla="*/ 401 w 401"/>
                    <a:gd name="T18" fmla="*/ 231 h 231"/>
                  </a:gdLst>
                  <a:ahLst/>
                  <a:cxnLst>
                    <a:cxn ang="T10">
                      <a:pos x="T0" y="T1"/>
                    </a:cxn>
                    <a:cxn ang="T11">
                      <a:pos x="T2" y="T3"/>
                    </a:cxn>
                    <a:cxn ang="T12">
                      <a:pos x="T4" y="T5"/>
                    </a:cxn>
                    <a:cxn ang="T13">
                      <a:pos x="T6" y="T7"/>
                    </a:cxn>
                    <a:cxn ang="T14">
                      <a:pos x="T8" y="T9"/>
                    </a:cxn>
                  </a:cxnLst>
                  <a:rect l="T15" t="T16" r="T17" b="T18"/>
                  <a:pathLst>
                    <a:path w="401" h="231">
                      <a:moveTo>
                        <a:pt x="400" y="126"/>
                      </a:moveTo>
                      <a:lnTo>
                        <a:pt x="219" y="230"/>
                      </a:lnTo>
                      <a:lnTo>
                        <a:pt x="0" y="103"/>
                      </a:lnTo>
                      <a:lnTo>
                        <a:pt x="180" y="0"/>
                      </a:lnTo>
                      <a:lnTo>
                        <a:pt x="400" y="126"/>
                      </a:lnTo>
                    </a:path>
                  </a:pathLst>
                </a:custGeom>
                <a:solidFill>
                  <a:srgbClr val="CC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34" name="Freeform 376">
                  <a:extLst>
                    <a:ext uri="{FF2B5EF4-FFF2-40B4-BE49-F238E27FC236}">
                      <a16:creationId xmlns:a16="http://schemas.microsoft.com/office/drawing/2014/main" id="{B5809AD4-CDA8-48ED-A44F-7C2CDC4A3FC0}"/>
                    </a:ext>
                  </a:extLst>
                </p:cNvPr>
                <p:cNvSpPr>
                  <a:spLocks/>
                </p:cNvSpPr>
                <p:nvPr/>
              </p:nvSpPr>
              <p:spPr bwMode="auto">
                <a:xfrm>
                  <a:off x="1246" y="1986"/>
                  <a:ext cx="59" cy="70"/>
                </a:xfrm>
                <a:custGeom>
                  <a:avLst/>
                  <a:gdLst>
                    <a:gd name="T0" fmla="*/ 58 w 59"/>
                    <a:gd name="T1" fmla="*/ 0 h 70"/>
                    <a:gd name="T2" fmla="*/ 58 w 59"/>
                    <a:gd name="T3" fmla="*/ 69 h 70"/>
                    <a:gd name="T4" fmla="*/ 0 w 59"/>
                    <a:gd name="T5" fmla="*/ 35 h 70"/>
                    <a:gd name="T6" fmla="*/ 58 w 59"/>
                    <a:gd name="T7" fmla="*/ 0 h 70"/>
                    <a:gd name="T8" fmla="*/ 0 60000 65536"/>
                    <a:gd name="T9" fmla="*/ 0 60000 65536"/>
                    <a:gd name="T10" fmla="*/ 0 60000 65536"/>
                    <a:gd name="T11" fmla="*/ 0 60000 65536"/>
                    <a:gd name="T12" fmla="*/ 0 w 59"/>
                    <a:gd name="T13" fmla="*/ 0 h 70"/>
                    <a:gd name="T14" fmla="*/ 59 w 59"/>
                    <a:gd name="T15" fmla="*/ 70 h 70"/>
                  </a:gdLst>
                  <a:ahLst/>
                  <a:cxnLst>
                    <a:cxn ang="T8">
                      <a:pos x="T0" y="T1"/>
                    </a:cxn>
                    <a:cxn ang="T9">
                      <a:pos x="T2" y="T3"/>
                    </a:cxn>
                    <a:cxn ang="T10">
                      <a:pos x="T4" y="T5"/>
                    </a:cxn>
                    <a:cxn ang="T11">
                      <a:pos x="T6" y="T7"/>
                    </a:cxn>
                  </a:cxnLst>
                  <a:rect l="T12" t="T13" r="T14" b="T15"/>
                  <a:pathLst>
                    <a:path w="59" h="70">
                      <a:moveTo>
                        <a:pt x="58" y="0"/>
                      </a:moveTo>
                      <a:lnTo>
                        <a:pt x="58" y="69"/>
                      </a:lnTo>
                      <a:lnTo>
                        <a:pt x="0" y="35"/>
                      </a:lnTo>
                      <a:lnTo>
                        <a:pt x="58" y="0"/>
                      </a:lnTo>
                    </a:path>
                  </a:pathLst>
                </a:custGeom>
                <a:solidFill>
                  <a:srgbClr val="99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35" name="Freeform 377">
                  <a:extLst>
                    <a:ext uri="{FF2B5EF4-FFF2-40B4-BE49-F238E27FC236}">
                      <a16:creationId xmlns:a16="http://schemas.microsoft.com/office/drawing/2014/main" id="{8DE925A5-785D-41F6-94DE-2C0EF8C73FFD}"/>
                    </a:ext>
                  </a:extLst>
                </p:cNvPr>
                <p:cNvSpPr>
                  <a:spLocks/>
                </p:cNvSpPr>
                <p:nvPr/>
              </p:nvSpPr>
              <p:spPr bwMode="auto">
                <a:xfrm>
                  <a:off x="1398" y="2103"/>
                  <a:ext cx="33" cy="64"/>
                </a:xfrm>
                <a:custGeom>
                  <a:avLst/>
                  <a:gdLst>
                    <a:gd name="T0" fmla="*/ 32 w 33"/>
                    <a:gd name="T1" fmla="*/ 0 h 64"/>
                    <a:gd name="T2" fmla="*/ 0 w 33"/>
                    <a:gd name="T3" fmla="*/ 18 h 64"/>
                    <a:gd name="T4" fmla="*/ 0 w 33"/>
                    <a:gd name="T5" fmla="*/ 63 h 64"/>
                    <a:gd name="T6" fmla="*/ 32 w 33"/>
                    <a:gd name="T7" fmla="*/ 45 h 64"/>
                    <a:gd name="T8" fmla="*/ 32 w 33"/>
                    <a:gd name="T9" fmla="*/ 0 h 64"/>
                    <a:gd name="T10" fmla="*/ 0 60000 65536"/>
                    <a:gd name="T11" fmla="*/ 0 60000 65536"/>
                    <a:gd name="T12" fmla="*/ 0 60000 65536"/>
                    <a:gd name="T13" fmla="*/ 0 60000 65536"/>
                    <a:gd name="T14" fmla="*/ 0 60000 65536"/>
                    <a:gd name="T15" fmla="*/ 0 w 33"/>
                    <a:gd name="T16" fmla="*/ 0 h 64"/>
                    <a:gd name="T17" fmla="*/ 33 w 33"/>
                    <a:gd name="T18" fmla="*/ 64 h 64"/>
                  </a:gdLst>
                  <a:ahLst/>
                  <a:cxnLst>
                    <a:cxn ang="T10">
                      <a:pos x="T0" y="T1"/>
                    </a:cxn>
                    <a:cxn ang="T11">
                      <a:pos x="T2" y="T3"/>
                    </a:cxn>
                    <a:cxn ang="T12">
                      <a:pos x="T4" y="T5"/>
                    </a:cxn>
                    <a:cxn ang="T13">
                      <a:pos x="T6" y="T7"/>
                    </a:cxn>
                    <a:cxn ang="T14">
                      <a:pos x="T8" y="T9"/>
                    </a:cxn>
                  </a:cxnLst>
                  <a:rect l="T15" t="T16" r="T17" b="T18"/>
                  <a:pathLst>
                    <a:path w="33" h="64">
                      <a:moveTo>
                        <a:pt x="32" y="0"/>
                      </a:moveTo>
                      <a:lnTo>
                        <a:pt x="0" y="18"/>
                      </a:lnTo>
                      <a:lnTo>
                        <a:pt x="0" y="63"/>
                      </a:lnTo>
                      <a:lnTo>
                        <a:pt x="32" y="45"/>
                      </a:lnTo>
                      <a:lnTo>
                        <a:pt x="32"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36" name="Freeform 378">
                  <a:extLst>
                    <a:ext uri="{FF2B5EF4-FFF2-40B4-BE49-F238E27FC236}">
                      <a16:creationId xmlns:a16="http://schemas.microsoft.com/office/drawing/2014/main" id="{81D73E68-AAC6-4B42-A47C-22B5433A7CA0}"/>
                    </a:ext>
                  </a:extLst>
                </p:cNvPr>
                <p:cNvSpPr>
                  <a:spLocks/>
                </p:cNvSpPr>
                <p:nvPr/>
              </p:nvSpPr>
              <p:spPr bwMode="auto">
                <a:xfrm>
                  <a:off x="1185" y="2080"/>
                  <a:ext cx="107" cy="104"/>
                </a:xfrm>
                <a:custGeom>
                  <a:avLst/>
                  <a:gdLst>
                    <a:gd name="T0" fmla="*/ 0 w 107"/>
                    <a:gd name="T1" fmla="*/ 0 h 104"/>
                    <a:gd name="T2" fmla="*/ 106 w 107"/>
                    <a:gd name="T3" fmla="*/ 61 h 104"/>
                    <a:gd name="T4" fmla="*/ 106 w 107"/>
                    <a:gd name="T5" fmla="*/ 103 h 104"/>
                    <a:gd name="T6" fmla="*/ 0 w 107"/>
                    <a:gd name="T7" fmla="*/ 42 h 104"/>
                    <a:gd name="T8" fmla="*/ 0 w 107"/>
                    <a:gd name="T9" fmla="*/ 0 h 104"/>
                    <a:gd name="T10" fmla="*/ 0 60000 65536"/>
                    <a:gd name="T11" fmla="*/ 0 60000 65536"/>
                    <a:gd name="T12" fmla="*/ 0 60000 65536"/>
                    <a:gd name="T13" fmla="*/ 0 60000 65536"/>
                    <a:gd name="T14" fmla="*/ 0 60000 65536"/>
                    <a:gd name="T15" fmla="*/ 0 w 107"/>
                    <a:gd name="T16" fmla="*/ 0 h 104"/>
                    <a:gd name="T17" fmla="*/ 107 w 107"/>
                    <a:gd name="T18" fmla="*/ 104 h 104"/>
                  </a:gdLst>
                  <a:ahLst/>
                  <a:cxnLst>
                    <a:cxn ang="T10">
                      <a:pos x="T0" y="T1"/>
                    </a:cxn>
                    <a:cxn ang="T11">
                      <a:pos x="T2" y="T3"/>
                    </a:cxn>
                    <a:cxn ang="T12">
                      <a:pos x="T4" y="T5"/>
                    </a:cxn>
                    <a:cxn ang="T13">
                      <a:pos x="T6" y="T7"/>
                    </a:cxn>
                    <a:cxn ang="T14">
                      <a:pos x="T8" y="T9"/>
                    </a:cxn>
                  </a:cxnLst>
                  <a:rect l="T15" t="T16" r="T17" b="T18"/>
                  <a:pathLst>
                    <a:path w="107" h="104">
                      <a:moveTo>
                        <a:pt x="0" y="0"/>
                      </a:moveTo>
                      <a:lnTo>
                        <a:pt x="106" y="61"/>
                      </a:lnTo>
                      <a:lnTo>
                        <a:pt x="106" y="103"/>
                      </a:lnTo>
                      <a:lnTo>
                        <a:pt x="0" y="42"/>
                      </a:lnTo>
                      <a:lnTo>
                        <a:pt x="0" y="0"/>
                      </a:lnTo>
                    </a:path>
                  </a:pathLst>
                </a:custGeom>
                <a:solidFill>
                  <a:srgbClr val="FF66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37" name="Freeform 379">
                  <a:extLst>
                    <a:ext uri="{FF2B5EF4-FFF2-40B4-BE49-F238E27FC236}">
                      <a16:creationId xmlns:a16="http://schemas.microsoft.com/office/drawing/2014/main" id="{FA985372-1ACF-4E25-9E92-B298D3B407BB}"/>
                    </a:ext>
                  </a:extLst>
                </p:cNvPr>
                <p:cNvSpPr>
                  <a:spLocks/>
                </p:cNvSpPr>
                <p:nvPr/>
              </p:nvSpPr>
              <p:spPr bwMode="auto">
                <a:xfrm>
                  <a:off x="1290" y="2117"/>
                  <a:ext cx="41" cy="67"/>
                </a:xfrm>
                <a:custGeom>
                  <a:avLst/>
                  <a:gdLst>
                    <a:gd name="T0" fmla="*/ 40 w 41"/>
                    <a:gd name="T1" fmla="*/ 0 h 67"/>
                    <a:gd name="T2" fmla="*/ 0 w 41"/>
                    <a:gd name="T3" fmla="*/ 22 h 67"/>
                    <a:gd name="T4" fmla="*/ 0 w 41"/>
                    <a:gd name="T5" fmla="*/ 66 h 67"/>
                    <a:gd name="T6" fmla="*/ 40 w 41"/>
                    <a:gd name="T7" fmla="*/ 43 h 67"/>
                    <a:gd name="T8" fmla="*/ 40 w 41"/>
                    <a:gd name="T9" fmla="*/ 0 h 67"/>
                    <a:gd name="T10" fmla="*/ 0 60000 65536"/>
                    <a:gd name="T11" fmla="*/ 0 60000 65536"/>
                    <a:gd name="T12" fmla="*/ 0 60000 65536"/>
                    <a:gd name="T13" fmla="*/ 0 60000 65536"/>
                    <a:gd name="T14" fmla="*/ 0 60000 65536"/>
                    <a:gd name="T15" fmla="*/ 0 w 41"/>
                    <a:gd name="T16" fmla="*/ 0 h 67"/>
                    <a:gd name="T17" fmla="*/ 41 w 41"/>
                    <a:gd name="T18" fmla="*/ 67 h 67"/>
                  </a:gdLst>
                  <a:ahLst/>
                  <a:cxnLst>
                    <a:cxn ang="T10">
                      <a:pos x="T0" y="T1"/>
                    </a:cxn>
                    <a:cxn ang="T11">
                      <a:pos x="T2" y="T3"/>
                    </a:cxn>
                    <a:cxn ang="T12">
                      <a:pos x="T4" y="T5"/>
                    </a:cxn>
                    <a:cxn ang="T13">
                      <a:pos x="T6" y="T7"/>
                    </a:cxn>
                    <a:cxn ang="T14">
                      <a:pos x="T8" y="T9"/>
                    </a:cxn>
                  </a:cxnLst>
                  <a:rect l="T15" t="T16" r="T17" b="T18"/>
                  <a:pathLst>
                    <a:path w="41" h="67">
                      <a:moveTo>
                        <a:pt x="40" y="0"/>
                      </a:moveTo>
                      <a:lnTo>
                        <a:pt x="0" y="22"/>
                      </a:lnTo>
                      <a:lnTo>
                        <a:pt x="0" y="66"/>
                      </a:lnTo>
                      <a:lnTo>
                        <a:pt x="40" y="43"/>
                      </a:lnTo>
                      <a:lnTo>
                        <a:pt x="40" y="0"/>
                      </a:lnTo>
                    </a:path>
                  </a:pathLst>
                </a:custGeom>
                <a:solidFill>
                  <a:srgbClr val="FF33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38" name="Freeform 380">
                  <a:extLst>
                    <a:ext uri="{FF2B5EF4-FFF2-40B4-BE49-F238E27FC236}">
                      <a16:creationId xmlns:a16="http://schemas.microsoft.com/office/drawing/2014/main" id="{AFB15FDE-3D49-4B11-B917-EB86481125A3}"/>
                    </a:ext>
                  </a:extLst>
                </p:cNvPr>
                <p:cNvSpPr>
                  <a:spLocks/>
                </p:cNvSpPr>
                <p:nvPr/>
              </p:nvSpPr>
              <p:spPr bwMode="auto">
                <a:xfrm>
                  <a:off x="1184" y="2058"/>
                  <a:ext cx="146" cy="84"/>
                </a:xfrm>
                <a:custGeom>
                  <a:avLst/>
                  <a:gdLst>
                    <a:gd name="T0" fmla="*/ 145 w 146"/>
                    <a:gd name="T1" fmla="*/ 61 h 84"/>
                    <a:gd name="T2" fmla="*/ 105 w 146"/>
                    <a:gd name="T3" fmla="*/ 83 h 84"/>
                    <a:gd name="T4" fmla="*/ 0 w 146"/>
                    <a:gd name="T5" fmla="*/ 21 h 84"/>
                    <a:gd name="T6" fmla="*/ 37 w 146"/>
                    <a:gd name="T7" fmla="*/ 0 h 84"/>
                    <a:gd name="T8" fmla="*/ 145 w 146"/>
                    <a:gd name="T9" fmla="*/ 61 h 84"/>
                    <a:gd name="T10" fmla="*/ 0 60000 65536"/>
                    <a:gd name="T11" fmla="*/ 0 60000 65536"/>
                    <a:gd name="T12" fmla="*/ 0 60000 65536"/>
                    <a:gd name="T13" fmla="*/ 0 60000 65536"/>
                    <a:gd name="T14" fmla="*/ 0 60000 65536"/>
                    <a:gd name="T15" fmla="*/ 0 w 146"/>
                    <a:gd name="T16" fmla="*/ 0 h 84"/>
                    <a:gd name="T17" fmla="*/ 146 w 146"/>
                    <a:gd name="T18" fmla="*/ 84 h 84"/>
                  </a:gdLst>
                  <a:ahLst/>
                  <a:cxnLst>
                    <a:cxn ang="T10">
                      <a:pos x="T0" y="T1"/>
                    </a:cxn>
                    <a:cxn ang="T11">
                      <a:pos x="T2" y="T3"/>
                    </a:cxn>
                    <a:cxn ang="T12">
                      <a:pos x="T4" y="T5"/>
                    </a:cxn>
                    <a:cxn ang="T13">
                      <a:pos x="T6" y="T7"/>
                    </a:cxn>
                    <a:cxn ang="T14">
                      <a:pos x="T8" y="T9"/>
                    </a:cxn>
                  </a:cxnLst>
                  <a:rect l="T15" t="T16" r="T17" b="T18"/>
                  <a:pathLst>
                    <a:path w="146" h="84">
                      <a:moveTo>
                        <a:pt x="145" y="61"/>
                      </a:moveTo>
                      <a:lnTo>
                        <a:pt x="105" y="83"/>
                      </a:lnTo>
                      <a:lnTo>
                        <a:pt x="0" y="21"/>
                      </a:lnTo>
                      <a:lnTo>
                        <a:pt x="37" y="0"/>
                      </a:lnTo>
                      <a:lnTo>
                        <a:pt x="145" y="61"/>
                      </a:lnTo>
                    </a:path>
                  </a:pathLst>
                </a:custGeom>
                <a:solidFill>
                  <a:srgbClr val="99999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39" name="Freeform 381">
                  <a:extLst>
                    <a:ext uri="{FF2B5EF4-FFF2-40B4-BE49-F238E27FC236}">
                      <a16:creationId xmlns:a16="http://schemas.microsoft.com/office/drawing/2014/main" id="{5275E9C9-64B3-43D0-A91D-ADFF2454B607}"/>
                    </a:ext>
                  </a:extLst>
                </p:cNvPr>
                <p:cNvSpPr>
                  <a:spLocks/>
                </p:cNvSpPr>
                <p:nvPr/>
              </p:nvSpPr>
              <p:spPr bwMode="auto">
                <a:xfrm>
                  <a:off x="1456" y="2070"/>
                  <a:ext cx="32" cy="64"/>
                </a:xfrm>
                <a:custGeom>
                  <a:avLst/>
                  <a:gdLst>
                    <a:gd name="T0" fmla="*/ 31 w 32"/>
                    <a:gd name="T1" fmla="*/ 0 h 64"/>
                    <a:gd name="T2" fmla="*/ 0 w 32"/>
                    <a:gd name="T3" fmla="*/ 18 h 64"/>
                    <a:gd name="T4" fmla="*/ 0 w 32"/>
                    <a:gd name="T5" fmla="*/ 63 h 64"/>
                    <a:gd name="T6" fmla="*/ 31 w 32"/>
                    <a:gd name="T7" fmla="*/ 45 h 64"/>
                    <a:gd name="T8" fmla="*/ 31 w 32"/>
                    <a:gd name="T9" fmla="*/ 0 h 64"/>
                    <a:gd name="T10" fmla="*/ 0 60000 65536"/>
                    <a:gd name="T11" fmla="*/ 0 60000 65536"/>
                    <a:gd name="T12" fmla="*/ 0 60000 65536"/>
                    <a:gd name="T13" fmla="*/ 0 60000 65536"/>
                    <a:gd name="T14" fmla="*/ 0 60000 65536"/>
                    <a:gd name="T15" fmla="*/ 0 w 32"/>
                    <a:gd name="T16" fmla="*/ 0 h 64"/>
                    <a:gd name="T17" fmla="*/ 32 w 32"/>
                    <a:gd name="T18" fmla="*/ 64 h 64"/>
                  </a:gdLst>
                  <a:ahLst/>
                  <a:cxnLst>
                    <a:cxn ang="T10">
                      <a:pos x="T0" y="T1"/>
                    </a:cxn>
                    <a:cxn ang="T11">
                      <a:pos x="T2" y="T3"/>
                    </a:cxn>
                    <a:cxn ang="T12">
                      <a:pos x="T4" y="T5"/>
                    </a:cxn>
                    <a:cxn ang="T13">
                      <a:pos x="T6" y="T7"/>
                    </a:cxn>
                    <a:cxn ang="T14">
                      <a:pos x="T8" y="T9"/>
                    </a:cxn>
                  </a:cxnLst>
                  <a:rect l="T15" t="T16" r="T17" b="T18"/>
                  <a:pathLst>
                    <a:path w="32" h="64">
                      <a:moveTo>
                        <a:pt x="31" y="0"/>
                      </a:moveTo>
                      <a:lnTo>
                        <a:pt x="0" y="18"/>
                      </a:lnTo>
                      <a:lnTo>
                        <a:pt x="0" y="63"/>
                      </a:lnTo>
                      <a:lnTo>
                        <a:pt x="31" y="45"/>
                      </a:lnTo>
                      <a:lnTo>
                        <a:pt x="31"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40" name="Freeform 382">
                  <a:extLst>
                    <a:ext uri="{FF2B5EF4-FFF2-40B4-BE49-F238E27FC236}">
                      <a16:creationId xmlns:a16="http://schemas.microsoft.com/office/drawing/2014/main" id="{572D0DF4-3227-4B30-9476-8FBF5DD1365B}"/>
                    </a:ext>
                  </a:extLst>
                </p:cNvPr>
                <p:cNvSpPr>
                  <a:spLocks/>
                </p:cNvSpPr>
                <p:nvPr/>
              </p:nvSpPr>
              <p:spPr bwMode="auto">
                <a:xfrm>
                  <a:off x="1166" y="1939"/>
                  <a:ext cx="59" cy="71"/>
                </a:xfrm>
                <a:custGeom>
                  <a:avLst/>
                  <a:gdLst>
                    <a:gd name="T0" fmla="*/ 58 w 59"/>
                    <a:gd name="T1" fmla="*/ 0 h 71"/>
                    <a:gd name="T2" fmla="*/ 58 w 59"/>
                    <a:gd name="T3" fmla="*/ 70 h 71"/>
                    <a:gd name="T4" fmla="*/ 0 w 59"/>
                    <a:gd name="T5" fmla="*/ 36 h 71"/>
                    <a:gd name="T6" fmla="*/ 58 w 59"/>
                    <a:gd name="T7" fmla="*/ 0 h 71"/>
                    <a:gd name="T8" fmla="*/ 0 60000 65536"/>
                    <a:gd name="T9" fmla="*/ 0 60000 65536"/>
                    <a:gd name="T10" fmla="*/ 0 60000 65536"/>
                    <a:gd name="T11" fmla="*/ 0 60000 65536"/>
                    <a:gd name="T12" fmla="*/ 0 w 59"/>
                    <a:gd name="T13" fmla="*/ 0 h 71"/>
                    <a:gd name="T14" fmla="*/ 59 w 59"/>
                    <a:gd name="T15" fmla="*/ 71 h 71"/>
                  </a:gdLst>
                  <a:ahLst/>
                  <a:cxnLst>
                    <a:cxn ang="T8">
                      <a:pos x="T0" y="T1"/>
                    </a:cxn>
                    <a:cxn ang="T9">
                      <a:pos x="T2" y="T3"/>
                    </a:cxn>
                    <a:cxn ang="T10">
                      <a:pos x="T4" y="T5"/>
                    </a:cxn>
                    <a:cxn ang="T11">
                      <a:pos x="T6" y="T7"/>
                    </a:cxn>
                  </a:cxnLst>
                  <a:rect l="T12" t="T13" r="T14" b="T15"/>
                  <a:pathLst>
                    <a:path w="59" h="71">
                      <a:moveTo>
                        <a:pt x="58" y="0"/>
                      </a:moveTo>
                      <a:lnTo>
                        <a:pt x="58" y="70"/>
                      </a:lnTo>
                      <a:lnTo>
                        <a:pt x="0" y="36"/>
                      </a:lnTo>
                      <a:lnTo>
                        <a:pt x="58" y="0"/>
                      </a:lnTo>
                    </a:path>
                  </a:pathLst>
                </a:custGeom>
                <a:solidFill>
                  <a:srgbClr val="B3B3B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41" name="Freeform 383">
                  <a:extLst>
                    <a:ext uri="{FF2B5EF4-FFF2-40B4-BE49-F238E27FC236}">
                      <a16:creationId xmlns:a16="http://schemas.microsoft.com/office/drawing/2014/main" id="{FB907119-B7B7-45CD-9AC0-6B4EAEAFE5B9}"/>
                    </a:ext>
                  </a:extLst>
                </p:cNvPr>
                <p:cNvSpPr>
                  <a:spLocks/>
                </p:cNvSpPr>
                <p:nvPr/>
              </p:nvSpPr>
              <p:spPr bwMode="auto">
                <a:xfrm>
                  <a:off x="1224" y="1834"/>
                  <a:ext cx="181" cy="175"/>
                </a:xfrm>
                <a:custGeom>
                  <a:avLst/>
                  <a:gdLst>
                    <a:gd name="T0" fmla="*/ 180 w 181"/>
                    <a:gd name="T1" fmla="*/ 69 h 175"/>
                    <a:gd name="T2" fmla="*/ 0 w 181"/>
                    <a:gd name="T3" fmla="*/ 174 h 175"/>
                    <a:gd name="T4" fmla="*/ 0 w 181"/>
                    <a:gd name="T5" fmla="*/ 104 h 175"/>
                    <a:gd name="T6" fmla="*/ 180 w 181"/>
                    <a:gd name="T7" fmla="*/ 0 h 175"/>
                    <a:gd name="T8" fmla="*/ 180 w 181"/>
                    <a:gd name="T9" fmla="*/ 69 h 175"/>
                    <a:gd name="T10" fmla="*/ 0 60000 65536"/>
                    <a:gd name="T11" fmla="*/ 0 60000 65536"/>
                    <a:gd name="T12" fmla="*/ 0 60000 65536"/>
                    <a:gd name="T13" fmla="*/ 0 60000 65536"/>
                    <a:gd name="T14" fmla="*/ 0 60000 65536"/>
                    <a:gd name="T15" fmla="*/ 0 w 181"/>
                    <a:gd name="T16" fmla="*/ 0 h 175"/>
                    <a:gd name="T17" fmla="*/ 181 w 181"/>
                    <a:gd name="T18" fmla="*/ 175 h 175"/>
                  </a:gdLst>
                  <a:ahLst/>
                  <a:cxnLst>
                    <a:cxn ang="T10">
                      <a:pos x="T0" y="T1"/>
                    </a:cxn>
                    <a:cxn ang="T11">
                      <a:pos x="T2" y="T3"/>
                    </a:cxn>
                    <a:cxn ang="T12">
                      <a:pos x="T4" y="T5"/>
                    </a:cxn>
                    <a:cxn ang="T13">
                      <a:pos x="T6" y="T7"/>
                    </a:cxn>
                    <a:cxn ang="T14">
                      <a:pos x="T8" y="T9"/>
                    </a:cxn>
                  </a:cxnLst>
                  <a:rect l="T15" t="T16" r="T17" b="T18"/>
                  <a:pathLst>
                    <a:path w="181" h="175">
                      <a:moveTo>
                        <a:pt x="180" y="69"/>
                      </a:moveTo>
                      <a:lnTo>
                        <a:pt x="0" y="174"/>
                      </a:lnTo>
                      <a:lnTo>
                        <a:pt x="0" y="104"/>
                      </a:lnTo>
                      <a:lnTo>
                        <a:pt x="180" y="0"/>
                      </a:lnTo>
                      <a:lnTo>
                        <a:pt x="180" y="69"/>
                      </a:lnTo>
                    </a:path>
                  </a:pathLst>
                </a:custGeom>
                <a:solidFill>
                  <a:srgbClr val="4C4C4C"/>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42" name="Freeform 384">
                  <a:extLst>
                    <a:ext uri="{FF2B5EF4-FFF2-40B4-BE49-F238E27FC236}">
                      <a16:creationId xmlns:a16="http://schemas.microsoft.com/office/drawing/2014/main" id="{D6A248FC-E609-43C4-9410-61C14AF25F5C}"/>
                    </a:ext>
                  </a:extLst>
                </p:cNvPr>
                <p:cNvSpPr>
                  <a:spLocks/>
                </p:cNvSpPr>
                <p:nvPr/>
              </p:nvSpPr>
              <p:spPr bwMode="auto">
                <a:xfrm>
                  <a:off x="1246" y="1986"/>
                  <a:ext cx="59" cy="70"/>
                </a:xfrm>
                <a:custGeom>
                  <a:avLst/>
                  <a:gdLst>
                    <a:gd name="T0" fmla="*/ 58 w 59"/>
                    <a:gd name="T1" fmla="*/ 0 h 70"/>
                    <a:gd name="T2" fmla="*/ 58 w 59"/>
                    <a:gd name="T3" fmla="*/ 69 h 70"/>
                    <a:gd name="T4" fmla="*/ 0 w 59"/>
                    <a:gd name="T5" fmla="*/ 35 h 70"/>
                    <a:gd name="T6" fmla="*/ 58 w 59"/>
                    <a:gd name="T7" fmla="*/ 0 h 70"/>
                    <a:gd name="T8" fmla="*/ 0 60000 65536"/>
                    <a:gd name="T9" fmla="*/ 0 60000 65536"/>
                    <a:gd name="T10" fmla="*/ 0 60000 65536"/>
                    <a:gd name="T11" fmla="*/ 0 60000 65536"/>
                    <a:gd name="T12" fmla="*/ 0 w 59"/>
                    <a:gd name="T13" fmla="*/ 0 h 70"/>
                    <a:gd name="T14" fmla="*/ 59 w 59"/>
                    <a:gd name="T15" fmla="*/ 70 h 70"/>
                  </a:gdLst>
                  <a:ahLst/>
                  <a:cxnLst>
                    <a:cxn ang="T8">
                      <a:pos x="T0" y="T1"/>
                    </a:cxn>
                    <a:cxn ang="T9">
                      <a:pos x="T2" y="T3"/>
                    </a:cxn>
                    <a:cxn ang="T10">
                      <a:pos x="T4" y="T5"/>
                    </a:cxn>
                    <a:cxn ang="T11">
                      <a:pos x="T6" y="T7"/>
                    </a:cxn>
                  </a:cxnLst>
                  <a:rect l="T12" t="T13" r="T14" b="T15"/>
                  <a:pathLst>
                    <a:path w="59" h="70">
                      <a:moveTo>
                        <a:pt x="58" y="0"/>
                      </a:moveTo>
                      <a:lnTo>
                        <a:pt x="58" y="69"/>
                      </a:lnTo>
                      <a:lnTo>
                        <a:pt x="0" y="35"/>
                      </a:lnTo>
                      <a:lnTo>
                        <a:pt x="58" y="0"/>
                      </a:lnTo>
                    </a:path>
                  </a:pathLst>
                </a:custGeom>
                <a:solidFill>
                  <a:srgbClr val="B3B3B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43" name="Freeform 385">
                  <a:extLst>
                    <a:ext uri="{FF2B5EF4-FFF2-40B4-BE49-F238E27FC236}">
                      <a16:creationId xmlns:a16="http://schemas.microsoft.com/office/drawing/2014/main" id="{AFFE6404-8DDB-4B57-BE55-27AE6C70A147}"/>
                    </a:ext>
                  </a:extLst>
                </p:cNvPr>
                <p:cNvSpPr>
                  <a:spLocks/>
                </p:cNvSpPr>
                <p:nvPr/>
              </p:nvSpPr>
              <p:spPr bwMode="auto">
                <a:xfrm>
                  <a:off x="1304" y="1880"/>
                  <a:ext cx="182" cy="176"/>
                </a:xfrm>
                <a:custGeom>
                  <a:avLst/>
                  <a:gdLst>
                    <a:gd name="T0" fmla="*/ 181 w 182"/>
                    <a:gd name="T1" fmla="*/ 70 h 176"/>
                    <a:gd name="T2" fmla="*/ 0 w 182"/>
                    <a:gd name="T3" fmla="*/ 175 h 176"/>
                    <a:gd name="T4" fmla="*/ 0 w 182"/>
                    <a:gd name="T5" fmla="*/ 105 h 176"/>
                    <a:gd name="T6" fmla="*/ 181 w 182"/>
                    <a:gd name="T7" fmla="*/ 0 h 176"/>
                    <a:gd name="T8" fmla="*/ 181 w 182"/>
                    <a:gd name="T9" fmla="*/ 70 h 176"/>
                    <a:gd name="T10" fmla="*/ 0 60000 65536"/>
                    <a:gd name="T11" fmla="*/ 0 60000 65536"/>
                    <a:gd name="T12" fmla="*/ 0 60000 65536"/>
                    <a:gd name="T13" fmla="*/ 0 60000 65536"/>
                    <a:gd name="T14" fmla="*/ 0 60000 65536"/>
                    <a:gd name="T15" fmla="*/ 0 w 182"/>
                    <a:gd name="T16" fmla="*/ 0 h 176"/>
                    <a:gd name="T17" fmla="*/ 182 w 182"/>
                    <a:gd name="T18" fmla="*/ 176 h 176"/>
                  </a:gdLst>
                  <a:ahLst/>
                  <a:cxnLst>
                    <a:cxn ang="T10">
                      <a:pos x="T0" y="T1"/>
                    </a:cxn>
                    <a:cxn ang="T11">
                      <a:pos x="T2" y="T3"/>
                    </a:cxn>
                    <a:cxn ang="T12">
                      <a:pos x="T4" y="T5"/>
                    </a:cxn>
                    <a:cxn ang="T13">
                      <a:pos x="T6" y="T7"/>
                    </a:cxn>
                    <a:cxn ang="T14">
                      <a:pos x="T8" y="T9"/>
                    </a:cxn>
                  </a:cxnLst>
                  <a:rect l="T15" t="T16" r="T17" b="T18"/>
                  <a:pathLst>
                    <a:path w="182" h="176">
                      <a:moveTo>
                        <a:pt x="181" y="70"/>
                      </a:moveTo>
                      <a:lnTo>
                        <a:pt x="0" y="175"/>
                      </a:lnTo>
                      <a:lnTo>
                        <a:pt x="0" y="105"/>
                      </a:lnTo>
                      <a:lnTo>
                        <a:pt x="181" y="0"/>
                      </a:lnTo>
                      <a:lnTo>
                        <a:pt x="181" y="70"/>
                      </a:lnTo>
                    </a:path>
                  </a:pathLst>
                </a:custGeom>
                <a:solidFill>
                  <a:srgbClr val="4C4C4C"/>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44" name="Freeform 386">
                  <a:extLst>
                    <a:ext uri="{FF2B5EF4-FFF2-40B4-BE49-F238E27FC236}">
                      <a16:creationId xmlns:a16="http://schemas.microsoft.com/office/drawing/2014/main" id="{D84E3E13-6171-4EEA-AA1C-B286974DCAF8}"/>
                    </a:ext>
                  </a:extLst>
                </p:cNvPr>
                <p:cNvSpPr>
                  <a:spLocks/>
                </p:cNvSpPr>
                <p:nvPr/>
              </p:nvSpPr>
              <p:spPr bwMode="auto">
                <a:xfrm>
                  <a:off x="1327" y="2033"/>
                  <a:ext cx="58" cy="69"/>
                </a:xfrm>
                <a:custGeom>
                  <a:avLst/>
                  <a:gdLst>
                    <a:gd name="T0" fmla="*/ 57 w 58"/>
                    <a:gd name="T1" fmla="*/ 0 h 69"/>
                    <a:gd name="T2" fmla="*/ 57 w 58"/>
                    <a:gd name="T3" fmla="*/ 68 h 69"/>
                    <a:gd name="T4" fmla="*/ 0 w 58"/>
                    <a:gd name="T5" fmla="*/ 35 h 69"/>
                    <a:gd name="T6" fmla="*/ 57 w 58"/>
                    <a:gd name="T7" fmla="*/ 0 h 69"/>
                    <a:gd name="T8" fmla="*/ 0 60000 65536"/>
                    <a:gd name="T9" fmla="*/ 0 60000 65536"/>
                    <a:gd name="T10" fmla="*/ 0 60000 65536"/>
                    <a:gd name="T11" fmla="*/ 0 60000 65536"/>
                    <a:gd name="T12" fmla="*/ 0 w 58"/>
                    <a:gd name="T13" fmla="*/ 0 h 69"/>
                    <a:gd name="T14" fmla="*/ 58 w 58"/>
                    <a:gd name="T15" fmla="*/ 69 h 69"/>
                  </a:gdLst>
                  <a:ahLst/>
                  <a:cxnLst>
                    <a:cxn ang="T8">
                      <a:pos x="T0" y="T1"/>
                    </a:cxn>
                    <a:cxn ang="T9">
                      <a:pos x="T2" y="T3"/>
                    </a:cxn>
                    <a:cxn ang="T10">
                      <a:pos x="T4" y="T5"/>
                    </a:cxn>
                    <a:cxn ang="T11">
                      <a:pos x="T6" y="T7"/>
                    </a:cxn>
                  </a:cxnLst>
                  <a:rect l="T12" t="T13" r="T14" b="T15"/>
                  <a:pathLst>
                    <a:path w="58" h="69">
                      <a:moveTo>
                        <a:pt x="57" y="0"/>
                      </a:moveTo>
                      <a:lnTo>
                        <a:pt x="57" y="68"/>
                      </a:lnTo>
                      <a:lnTo>
                        <a:pt x="0" y="35"/>
                      </a:lnTo>
                      <a:lnTo>
                        <a:pt x="57" y="0"/>
                      </a:lnTo>
                    </a:path>
                  </a:pathLst>
                </a:custGeom>
                <a:solidFill>
                  <a:srgbClr val="B3B3B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45" name="Freeform 387">
                  <a:extLst>
                    <a:ext uri="{FF2B5EF4-FFF2-40B4-BE49-F238E27FC236}">
                      <a16:creationId xmlns:a16="http://schemas.microsoft.com/office/drawing/2014/main" id="{FFC93337-3B2D-4DC5-B810-5A42028B0714}"/>
                    </a:ext>
                  </a:extLst>
                </p:cNvPr>
                <p:cNvSpPr>
                  <a:spLocks/>
                </p:cNvSpPr>
                <p:nvPr/>
              </p:nvSpPr>
              <p:spPr bwMode="auto">
                <a:xfrm>
                  <a:off x="1385" y="1929"/>
                  <a:ext cx="182" cy="173"/>
                </a:xfrm>
                <a:custGeom>
                  <a:avLst/>
                  <a:gdLst>
                    <a:gd name="T0" fmla="*/ 181 w 182"/>
                    <a:gd name="T1" fmla="*/ 68 h 173"/>
                    <a:gd name="T2" fmla="*/ 0 w 182"/>
                    <a:gd name="T3" fmla="*/ 172 h 173"/>
                    <a:gd name="T4" fmla="*/ 0 w 182"/>
                    <a:gd name="T5" fmla="*/ 103 h 173"/>
                    <a:gd name="T6" fmla="*/ 181 w 182"/>
                    <a:gd name="T7" fmla="*/ 0 h 173"/>
                    <a:gd name="T8" fmla="*/ 181 w 182"/>
                    <a:gd name="T9" fmla="*/ 68 h 173"/>
                    <a:gd name="T10" fmla="*/ 0 60000 65536"/>
                    <a:gd name="T11" fmla="*/ 0 60000 65536"/>
                    <a:gd name="T12" fmla="*/ 0 60000 65536"/>
                    <a:gd name="T13" fmla="*/ 0 60000 65536"/>
                    <a:gd name="T14" fmla="*/ 0 60000 65536"/>
                    <a:gd name="T15" fmla="*/ 0 w 182"/>
                    <a:gd name="T16" fmla="*/ 0 h 173"/>
                    <a:gd name="T17" fmla="*/ 182 w 182"/>
                    <a:gd name="T18" fmla="*/ 173 h 173"/>
                  </a:gdLst>
                  <a:ahLst/>
                  <a:cxnLst>
                    <a:cxn ang="T10">
                      <a:pos x="T0" y="T1"/>
                    </a:cxn>
                    <a:cxn ang="T11">
                      <a:pos x="T2" y="T3"/>
                    </a:cxn>
                    <a:cxn ang="T12">
                      <a:pos x="T4" y="T5"/>
                    </a:cxn>
                    <a:cxn ang="T13">
                      <a:pos x="T6" y="T7"/>
                    </a:cxn>
                    <a:cxn ang="T14">
                      <a:pos x="T8" y="T9"/>
                    </a:cxn>
                  </a:cxnLst>
                  <a:rect l="T15" t="T16" r="T17" b="T18"/>
                  <a:pathLst>
                    <a:path w="182" h="173">
                      <a:moveTo>
                        <a:pt x="181" y="68"/>
                      </a:moveTo>
                      <a:lnTo>
                        <a:pt x="0" y="172"/>
                      </a:lnTo>
                      <a:lnTo>
                        <a:pt x="0" y="103"/>
                      </a:lnTo>
                      <a:lnTo>
                        <a:pt x="181" y="0"/>
                      </a:lnTo>
                      <a:lnTo>
                        <a:pt x="181" y="68"/>
                      </a:lnTo>
                    </a:path>
                  </a:pathLst>
                </a:custGeom>
                <a:solidFill>
                  <a:srgbClr val="4C4C4C"/>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46" name="Freeform 388">
                  <a:extLst>
                    <a:ext uri="{FF2B5EF4-FFF2-40B4-BE49-F238E27FC236}">
                      <a16:creationId xmlns:a16="http://schemas.microsoft.com/office/drawing/2014/main" id="{167D0999-7B77-415E-BD87-32BCD21D199C}"/>
                    </a:ext>
                  </a:extLst>
                </p:cNvPr>
                <p:cNvSpPr>
                  <a:spLocks/>
                </p:cNvSpPr>
                <p:nvPr/>
              </p:nvSpPr>
              <p:spPr bwMode="auto">
                <a:xfrm>
                  <a:off x="1310" y="1893"/>
                  <a:ext cx="166" cy="152"/>
                </a:xfrm>
                <a:custGeom>
                  <a:avLst/>
                  <a:gdLst>
                    <a:gd name="T0" fmla="*/ 165 w 166"/>
                    <a:gd name="T1" fmla="*/ 55 h 152"/>
                    <a:gd name="T2" fmla="*/ 165 w 166"/>
                    <a:gd name="T3" fmla="*/ 0 h 152"/>
                    <a:gd name="T4" fmla="*/ 0 w 166"/>
                    <a:gd name="T5" fmla="*/ 93 h 152"/>
                    <a:gd name="T6" fmla="*/ 0 w 166"/>
                    <a:gd name="T7" fmla="*/ 151 h 152"/>
                    <a:gd name="T8" fmla="*/ 165 w 166"/>
                    <a:gd name="T9" fmla="*/ 55 h 152"/>
                    <a:gd name="T10" fmla="*/ 0 60000 65536"/>
                    <a:gd name="T11" fmla="*/ 0 60000 65536"/>
                    <a:gd name="T12" fmla="*/ 0 60000 65536"/>
                    <a:gd name="T13" fmla="*/ 0 60000 65536"/>
                    <a:gd name="T14" fmla="*/ 0 60000 65536"/>
                    <a:gd name="T15" fmla="*/ 0 w 166"/>
                    <a:gd name="T16" fmla="*/ 0 h 152"/>
                    <a:gd name="T17" fmla="*/ 166 w 166"/>
                    <a:gd name="T18" fmla="*/ 152 h 152"/>
                  </a:gdLst>
                  <a:ahLst/>
                  <a:cxnLst>
                    <a:cxn ang="T10">
                      <a:pos x="T0" y="T1"/>
                    </a:cxn>
                    <a:cxn ang="T11">
                      <a:pos x="T2" y="T3"/>
                    </a:cxn>
                    <a:cxn ang="T12">
                      <a:pos x="T4" y="T5"/>
                    </a:cxn>
                    <a:cxn ang="T13">
                      <a:pos x="T6" y="T7"/>
                    </a:cxn>
                    <a:cxn ang="T14">
                      <a:pos x="T8" y="T9"/>
                    </a:cxn>
                  </a:cxnLst>
                  <a:rect l="T15" t="T16" r="T17" b="T18"/>
                  <a:pathLst>
                    <a:path w="166" h="152">
                      <a:moveTo>
                        <a:pt x="165" y="55"/>
                      </a:moveTo>
                      <a:lnTo>
                        <a:pt x="165" y="0"/>
                      </a:lnTo>
                      <a:lnTo>
                        <a:pt x="0" y="93"/>
                      </a:lnTo>
                      <a:lnTo>
                        <a:pt x="0" y="151"/>
                      </a:lnTo>
                      <a:lnTo>
                        <a:pt x="165" y="55"/>
                      </a:lnTo>
                    </a:path>
                  </a:pathLst>
                </a:custGeom>
                <a:solidFill>
                  <a:srgbClr val="CEE1E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47" name="Line 389">
                  <a:extLst>
                    <a:ext uri="{FF2B5EF4-FFF2-40B4-BE49-F238E27FC236}">
                      <a16:creationId xmlns:a16="http://schemas.microsoft.com/office/drawing/2014/main" id="{FEBFB081-BC48-4105-9C2A-9915E344B726}"/>
                    </a:ext>
                  </a:extLst>
                </p:cNvPr>
                <p:cNvSpPr>
                  <a:spLocks noChangeShapeType="1"/>
                </p:cNvSpPr>
                <p:nvPr/>
              </p:nvSpPr>
              <p:spPr bwMode="auto">
                <a:xfrm flipV="1">
                  <a:off x="1479" y="2206"/>
                  <a:ext cx="0" cy="3"/>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48" name="Freeform 390">
                  <a:extLst>
                    <a:ext uri="{FF2B5EF4-FFF2-40B4-BE49-F238E27FC236}">
                      <a16:creationId xmlns:a16="http://schemas.microsoft.com/office/drawing/2014/main" id="{2A6D47E0-0D81-4721-99C5-A091C7D6EC70}"/>
                    </a:ext>
                  </a:extLst>
                </p:cNvPr>
                <p:cNvSpPr>
                  <a:spLocks/>
                </p:cNvSpPr>
                <p:nvPr/>
              </p:nvSpPr>
              <p:spPr bwMode="auto">
                <a:xfrm>
                  <a:off x="1486" y="2209"/>
                  <a:ext cx="17" cy="17"/>
                </a:xfrm>
                <a:custGeom>
                  <a:avLst/>
                  <a:gdLst>
                    <a:gd name="T0" fmla="*/ 10 w 17"/>
                    <a:gd name="T1" fmla="*/ 15 h 17"/>
                    <a:gd name="T2" fmla="*/ 13 w 17"/>
                    <a:gd name="T3" fmla="*/ 14 h 17"/>
                    <a:gd name="T4" fmla="*/ 14 w 17"/>
                    <a:gd name="T5" fmla="*/ 13 h 17"/>
                    <a:gd name="T6" fmla="*/ 14 w 17"/>
                    <a:gd name="T7" fmla="*/ 12 h 17"/>
                    <a:gd name="T8" fmla="*/ 16 w 17"/>
                    <a:gd name="T9" fmla="*/ 10 h 17"/>
                    <a:gd name="T10" fmla="*/ 14 w 17"/>
                    <a:gd name="T11" fmla="*/ 7 h 17"/>
                    <a:gd name="T12" fmla="*/ 13 w 17"/>
                    <a:gd name="T13" fmla="*/ 5 h 17"/>
                    <a:gd name="T14" fmla="*/ 11 w 17"/>
                    <a:gd name="T15" fmla="*/ 2 h 17"/>
                    <a:gd name="T16" fmla="*/ 9 w 17"/>
                    <a:gd name="T17" fmla="*/ 1 h 17"/>
                    <a:gd name="T18" fmla="*/ 7 w 17"/>
                    <a:gd name="T19" fmla="*/ 0 h 17"/>
                    <a:gd name="T20" fmla="*/ 6 w 17"/>
                    <a:gd name="T21" fmla="*/ 0 h 17"/>
                    <a:gd name="T22" fmla="*/ 5 w 17"/>
                    <a:gd name="T23" fmla="*/ 1 h 17"/>
                    <a:gd name="T24" fmla="*/ 1 w 17"/>
                    <a:gd name="T25" fmla="*/ 2 h 17"/>
                    <a:gd name="T26" fmla="*/ 1 w 17"/>
                    <a:gd name="T27" fmla="*/ 3 h 17"/>
                    <a:gd name="T28" fmla="*/ 1 w 17"/>
                    <a:gd name="T29" fmla="*/ 4 h 17"/>
                    <a:gd name="T30" fmla="*/ 0 w 17"/>
                    <a:gd name="T31" fmla="*/ 6 h 17"/>
                    <a:gd name="T32" fmla="*/ 1 w 17"/>
                    <a:gd name="T33" fmla="*/ 8 h 17"/>
                    <a:gd name="T34" fmla="*/ 1 w 17"/>
                    <a:gd name="T35" fmla="*/ 11 h 17"/>
                    <a:gd name="T36" fmla="*/ 4 w 17"/>
                    <a:gd name="T37" fmla="*/ 14 h 17"/>
                    <a:gd name="T38" fmla="*/ 5 w 17"/>
                    <a:gd name="T39" fmla="*/ 15 h 17"/>
                    <a:gd name="T40" fmla="*/ 8 w 17"/>
                    <a:gd name="T41" fmla="*/ 16 h 17"/>
                    <a:gd name="T42" fmla="*/ 9 w 17"/>
                    <a:gd name="T43" fmla="*/ 16 h 17"/>
                    <a:gd name="T44" fmla="*/ 10 w 17"/>
                    <a:gd name="T45" fmla="*/ 15 h 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
                    <a:gd name="T70" fmla="*/ 0 h 17"/>
                    <a:gd name="T71" fmla="*/ 17 w 17"/>
                    <a:gd name="T72" fmla="*/ 17 h 1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 h="17">
                      <a:moveTo>
                        <a:pt x="10" y="15"/>
                      </a:moveTo>
                      <a:lnTo>
                        <a:pt x="13" y="14"/>
                      </a:lnTo>
                      <a:lnTo>
                        <a:pt x="14" y="13"/>
                      </a:lnTo>
                      <a:lnTo>
                        <a:pt x="14" y="12"/>
                      </a:lnTo>
                      <a:lnTo>
                        <a:pt x="16" y="10"/>
                      </a:lnTo>
                      <a:lnTo>
                        <a:pt x="14" y="7"/>
                      </a:lnTo>
                      <a:lnTo>
                        <a:pt x="13" y="5"/>
                      </a:lnTo>
                      <a:lnTo>
                        <a:pt x="11" y="2"/>
                      </a:lnTo>
                      <a:lnTo>
                        <a:pt x="9" y="1"/>
                      </a:lnTo>
                      <a:lnTo>
                        <a:pt x="7" y="0"/>
                      </a:lnTo>
                      <a:lnTo>
                        <a:pt x="6" y="0"/>
                      </a:lnTo>
                      <a:lnTo>
                        <a:pt x="5" y="1"/>
                      </a:lnTo>
                      <a:lnTo>
                        <a:pt x="1" y="2"/>
                      </a:lnTo>
                      <a:lnTo>
                        <a:pt x="1" y="3"/>
                      </a:lnTo>
                      <a:lnTo>
                        <a:pt x="1" y="4"/>
                      </a:lnTo>
                      <a:lnTo>
                        <a:pt x="0" y="6"/>
                      </a:lnTo>
                      <a:lnTo>
                        <a:pt x="1" y="8"/>
                      </a:lnTo>
                      <a:lnTo>
                        <a:pt x="1" y="11"/>
                      </a:lnTo>
                      <a:lnTo>
                        <a:pt x="4" y="14"/>
                      </a:lnTo>
                      <a:lnTo>
                        <a:pt x="5" y="15"/>
                      </a:lnTo>
                      <a:lnTo>
                        <a:pt x="8" y="16"/>
                      </a:lnTo>
                      <a:lnTo>
                        <a:pt x="9" y="16"/>
                      </a:lnTo>
                      <a:lnTo>
                        <a:pt x="10" y="15"/>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49" name="Freeform 391">
                  <a:extLst>
                    <a:ext uri="{FF2B5EF4-FFF2-40B4-BE49-F238E27FC236}">
                      <a16:creationId xmlns:a16="http://schemas.microsoft.com/office/drawing/2014/main" id="{31B9D106-A6C5-4DC3-8F13-720A6727F6F4}"/>
                    </a:ext>
                  </a:extLst>
                </p:cNvPr>
                <p:cNvSpPr>
                  <a:spLocks/>
                </p:cNvSpPr>
                <p:nvPr/>
              </p:nvSpPr>
              <p:spPr bwMode="auto">
                <a:xfrm>
                  <a:off x="1486" y="2211"/>
                  <a:ext cx="17" cy="17"/>
                </a:xfrm>
                <a:custGeom>
                  <a:avLst/>
                  <a:gdLst>
                    <a:gd name="T0" fmla="*/ 1 w 17"/>
                    <a:gd name="T1" fmla="*/ 10 h 17"/>
                    <a:gd name="T2" fmla="*/ 1 w 17"/>
                    <a:gd name="T3" fmla="*/ 6 h 17"/>
                    <a:gd name="T4" fmla="*/ 0 w 17"/>
                    <a:gd name="T5" fmla="*/ 4 h 17"/>
                    <a:gd name="T6" fmla="*/ 1 w 17"/>
                    <a:gd name="T7" fmla="*/ 2 h 17"/>
                    <a:gd name="T8" fmla="*/ 1 w 17"/>
                    <a:gd name="T9" fmla="*/ 1 h 17"/>
                    <a:gd name="T10" fmla="*/ 1 w 17"/>
                    <a:gd name="T11" fmla="*/ 0 h 17"/>
                    <a:gd name="T12" fmla="*/ 5 w 17"/>
                    <a:gd name="T13" fmla="*/ 0 h 17"/>
                    <a:gd name="T14" fmla="*/ 7 w 17"/>
                    <a:gd name="T15" fmla="*/ 1 h 17"/>
                    <a:gd name="T16" fmla="*/ 11 w 17"/>
                    <a:gd name="T17" fmla="*/ 3 h 17"/>
                    <a:gd name="T18" fmla="*/ 14 w 17"/>
                    <a:gd name="T19" fmla="*/ 4 h 17"/>
                    <a:gd name="T20" fmla="*/ 14 w 17"/>
                    <a:gd name="T21" fmla="*/ 9 h 17"/>
                    <a:gd name="T22" fmla="*/ 16 w 17"/>
                    <a:gd name="T23" fmla="*/ 11 h 17"/>
                    <a:gd name="T24" fmla="*/ 14 w 17"/>
                    <a:gd name="T25" fmla="*/ 14 h 17"/>
                    <a:gd name="T26" fmla="*/ 11 w 17"/>
                    <a:gd name="T27" fmla="*/ 16 h 17"/>
                    <a:gd name="T28" fmla="*/ 7 w 17"/>
                    <a:gd name="T29" fmla="*/ 14 h 17"/>
                    <a:gd name="T30" fmla="*/ 5 w 17"/>
                    <a:gd name="T31" fmla="*/ 13 h 17"/>
                    <a:gd name="T32" fmla="*/ 1 w 17"/>
                    <a:gd name="T33" fmla="*/ 1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7"/>
                    <a:gd name="T53" fmla="*/ 17 w 17"/>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7">
                      <a:moveTo>
                        <a:pt x="1" y="10"/>
                      </a:moveTo>
                      <a:lnTo>
                        <a:pt x="1" y="6"/>
                      </a:lnTo>
                      <a:lnTo>
                        <a:pt x="0" y="4"/>
                      </a:lnTo>
                      <a:lnTo>
                        <a:pt x="1" y="2"/>
                      </a:lnTo>
                      <a:lnTo>
                        <a:pt x="1" y="1"/>
                      </a:lnTo>
                      <a:lnTo>
                        <a:pt x="1" y="0"/>
                      </a:lnTo>
                      <a:lnTo>
                        <a:pt x="5" y="0"/>
                      </a:lnTo>
                      <a:lnTo>
                        <a:pt x="7" y="1"/>
                      </a:lnTo>
                      <a:lnTo>
                        <a:pt x="11" y="3"/>
                      </a:lnTo>
                      <a:lnTo>
                        <a:pt x="14" y="4"/>
                      </a:lnTo>
                      <a:lnTo>
                        <a:pt x="14" y="9"/>
                      </a:lnTo>
                      <a:lnTo>
                        <a:pt x="16" y="11"/>
                      </a:lnTo>
                      <a:lnTo>
                        <a:pt x="14" y="14"/>
                      </a:lnTo>
                      <a:lnTo>
                        <a:pt x="11" y="16"/>
                      </a:lnTo>
                      <a:lnTo>
                        <a:pt x="7" y="14"/>
                      </a:lnTo>
                      <a:lnTo>
                        <a:pt x="5" y="13"/>
                      </a:lnTo>
                      <a:lnTo>
                        <a:pt x="1" y="10"/>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50" name="Freeform 392">
                  <a:extLst>
                    <a:ext uri="{FF2B5EF4-FFF2-40B4-BE49-F238E27FC236}">
                      <a16:creationId xmlns:a16="http://schemas.microsoft.com/office/drawing/2014/main" id="{72356981-BF9A-4857-B0AA-BC7032818C24}"/>
                    </a:ext>
                  </a:extLst>
                </p:cNvPr>
                <p:cNvSpPr>
                  <a:spLocks/>
                </p:cNvSpPr>
                <p:nvPr/>
              </p:nvSpPr>
              <p:spPr bwMode="auto">
                <a:xfrm>
                  <a:off x="1486" y="2213"/>
                  <a:ext cx="17" cy="17"/>
                </a:xfrm>
                <a:custGeom>
                  <a:avLst/>
                  <a:gdLst>
                    <a:gd name="T0" fmla="*/ 3 w 17"/>
                    <a:gd name="T1" fmla="*/ 9 h 17"/>
                    <a:gd name="T2" fmla="*/ 0 w 17"/>
                    <a:gd name="T3" fmla="*/ 6 h 17"/>
                    <a:gd name="T4" fmla="*/ 0 w 17"/>
                    <a:gd name="T5" fmla="*/ 2 h 17"/>
                    <a:gd name="T6" fmla="*/ 0 w 17"/>
                    <a:gd name="T7" fmla="*/ 0 h 17"/>
                    <a:gd name="T8" fmla="*/ 3 w 17"/>
                    <a:gd name="T9" fmla="*/ 0 h 17"/>
                    <a:gd name="T10" fmla="*/ 6 w 17"/>
                    <a:gd name="T11" fmla="*/ 0 h 17"/>
                    <a:gd name="T12" fmla="*/ 12 w 17"/>
                    <a:gd name="T13" fmla="*/ 4 h 17"/>
                    <a:gd name="T14" fmla="*/ 16 w 17"/>
                    <a:gd name="T15" fmla="*/ 9 h 17"/>
                    <a:gd name="T16" fmla="*/ 16 w 17"/>
                    <a:gd name="T17" fmla="*/ 13 h 17"/>
                    <a:gd name="T18" fmla="*/ 12 w 17"/>
                    <a:gd name="T19" fmla="*/ 13 h 17"/>
                    <a:gd name="T20" fmla="*/ 9 w 17"/>
                    <a:gd name="T21" fmla="*/ 16 h 17"/>
                    <a:gd name="T22" fmla="*/ 6 w 17"/>
                    <a:gd name="T23" fmla="*/ 13 h 17"/>
                    <a:gd name="T24" fmla="*/ 3 w 17"/>
                    <a:gd name="T25" fmla="*/ 9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3" y="9"/>
                      </a:moveTo>
                      <a:lnTo>
                        <a:pt x="0" y="6"/>
                      </a:lnTo>
                      <a:lnTo>
                        <a:pt x="0" y="2"/>
                      </a:lnTo>
                      <a:lnTo>
                        <a:pt x="0" y="0"/>
                      </a:lnTo>
                      <a:lnTo>
                        <a:pt x="3" y="0"/>
                      </a:lnTo>
                      <a:lnTo>
                        <a:pt x="6" y="0"/>
                      </a:lnTo>
                      <a:lnTo>
                        <a:pt x="12" y="4"/>
                      </a:lnTo>
                      <a:lnTo>
                        <a:pt x="16" y="9"/>
                      </a:lnTo>
                      <a:lnTo>
                        <a:pt x="16" y="13"/>
                      </a:lnTo>
                      <a:lnTo>
                        <a:pt x="12" y="13"/>
                      </a:lnTo>
                      <a:lnTo>
                        <a:pt x="9" y="16"/>
                      </a:lnTo>
                      <a:lnTo>
                        <a:pt x="6" y="13"/>
                      </a:lnTo>
                      <a:lnTo>
                        <a:pt x="3" y="9"/>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51" name="Freeform 393">
                  <a:extLst>
                    <a:ext uri="{FF2B5EF4-FFF2-40B4-BE49-F238E27FC236}">
                      <a16:creationId xmlns:a16="http://schemas.microsoft.com/office/drawing/2014/main" id="{8D1F6BAB-0C19-48EC-8248-F258A35FCA03}"/>
                    </a:ext>
                  </a:extLst>
                </p:cNvPr>
                <p:cNvSpPr>
                  <a:spLocks/>
                </p:cNvSpPr>
                <p:nvPr/>
              </p:nvSpPr>
              <p:spPr bwMode="auto">
                <a:xfrm>
                  <a:off x="1494" y="2213"/>
                  <a:ext cx="17" cy="17"/>
                </a:xfrm>
                <a:custGeom>
                  <a:avLst/>
                  <a:gdLst>
                    <a:gd name="T0" fmla="*/ 10 w 17"/>
                    <a:gd name="T1" fmla="*/ 15 h 17"/>
                    <a:gd name="T2" fmla="*/ 13 w 17"/>
                    <a:gd name="T3" fmla="*/ 13 h 17"/>
                    <a:gd name="T4" fmla="*/ 14 w 17"/>
                    <a:gd name="T5" fmla="*/ 12 h 17"/>
                    <a:gd name="T6" fmla="*/ 16 w 17"/>
                    <a:gd name="T7" fmla="*/ 12 h 17"/>
                    <a:gd name="T8" fmla="*/ 16 w 17"/>
                    <a:gd name="T9" fmla="*/ 9 h 17"/>
                    <a:gd name="T10" fmla="*/ 16 w 17"/>
                    <a:gd name="T11" fmla="*/ 7 h 17"/>
                    <a:gd name="T12" fmla="*/ 13 w 17"/>
                    <a:gd name="T13" fmla="*/ 4 h 17"/>
                    <a:gd name="T14" fmla="*/ 12 w 17"/>
                    <a:gd name="T15" fmla="*/ 2 h 17"/>
                    <a:gd name="T16" fmla="*/ 10 w 17"/>
                    <a:gd name="T17" fmla="*/ 0 h 17"/>
                    <a:gd name="T18" fmla="*/ 8 w 17"/>
                    <a:gd name="T19" fmla="*/ 0 h 17"/>
                    <a:gd name="T20" fmla="*/ 6 w 17"/>
                    <a:gd name="T21" fmla="*/ 0 h 17"/>
                    <a:gd name="T22" fmla="*/ 5 w 17"/>
                    <a:gd name="T23" fmla="*/ 0 h 17"/>
                    <a:gd name="T24" fmla="*/ 2 w 17"/>
                    <a:gd name="T25" fmla="*/ 2 h 17"/>
                    <a:gd name="T26" fmla="*/ 1 w 17"/>
                    <a:gd name="T27" fmla="*/ 2 h 17"/>
                    <a:gd name="T28" fmla="*/ 0 w 17"/>
                    <a:gd name="T29" fmla="*/ 3 h 17"/>
                    <a:gd name="T30" fmla="*/ 0 w 17"/>
                    <a:gd name="T31" fmla="*/ 5 h 17"/>
                    <a:gd name="T32" fmla="*/ 0 w 17"/>
                    <a:gd name="T33" fmla="*/ 7 h 17"/>
                    <a:gd name="T34" fmla="*/ 2 w 17"/>
                    <a:gd name="T35" fmla="*/ 11 h 17"/>
                    <a:gd name="T36" fmla="*/ 3 w 17"/>
                    <a:gd name="T37" fmla="*/ 13 h 17"/>
                    <a:gd name="T38" fmla="*/ 6 w 17"/>
                    <a:gd name="T39" fmla="*/ 15 h 17"/>
                    <a:gd name="T40" fmla="*/ 8 w 17"/>
                    <a:gd name="T41" fmla="*/ 16 h 17"/>
                    <a:gd name="T42" fmla="*/ 9 w 17"/>
                    <a:gd name="T43" fmla="*/ 16 h 17"/>
                    <a:gd name="T44" fmla="*/ 10 w 17"/>
                    <a:gd name="T45" fmla="*/ 15 h 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
                    <a:gd name="T70" fmla="*/ 0 h 17"/>
                    <a:gd name="T71" fmla="*/ 17 w 17"/>
                    <a:gd name="T72" fmla="*/ 17 h 1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 h="17">
                      <a:moveTo>
                        <a:pt x="10" y="15"/>
                      </a:moveTo>
                      <a:lnTo>
                        <a:pt x="13" y="13"/>
                      </a:lnTo>
                      <a:lnTo>
                        <a:pt x="14" y="12"/>
                      </a:lnTo>
                      <a:lnTo>
                        <a:pt x="16" y="12"/>
                      </a:lnTo>
                      <a:lnTo>
                        <a:pt x="16" y="9"/>
                      </a:lnTo>
                      <a:lnTo>
                        <a:pt x="16" y="7"/>
                      </a:lnTo>
                      <a:lnTo>
                        <a:pt x="13" y="4"/>
                      </a:lnTo>
                      <a:lnTo>
                        <a:pt x="12" y="2"/>
                      </a:lnTo>
                      <a:lnTo>
                        <a:pt x="10" y="0"/>
                      </a:lnTo>
                      <a:lnTo>
                        <a:pt x="8" y="0"/>
                      </a:lnTo>
                      <a:lnTo>
                        <a:pt x="6" y="0"/>
                      </a:lnTo>
                      <a:lnTo>
                        <a:pt x="5" y="0"/>
                      </a:lnTo>
                      <a:lnTo>
                        <a:pt x="2" y="2"/>
                      </a:lnTo>
                      <a:lnTo>
                        <a:pt x="1" y="2"/>
                      </a:lnTo>
                      <a:lnTo>
                        <a:pt x="0" y="3"/>
                      </a:lnTo>
                      <a:lnTo>
                        <a:pt x="0" y="5"/>
                      </a:lnTo>
                      <a:lnTo>
                        <a:pt x="0" y="7"/>
                      </a:lnTo>
                      <a:lnTo>
                        <a:pt x="2" y="11"/>
                      </a:lnTo>
                      <a:lnTo>
                        <a:pt x="3" y="13"/>
                      </a:lnTo>
                      <a:lnTo>
                        <a:pt x="6" y="15"/>
                      </a:lnTo>
                      <a:lnTo>
                        <a:pt x="8" y="16"/>
                      </a:lnTo>
                      <a:lnTo>
                        <a:pt x="9" y="16"/>
                      </a:lnTo>
                      <a:lnTo>
                        <a:pt x="10" y="15"/>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52" name="Freeform 394">
                  <a:extLst>
                    <a:ext uri="{FF2B5EF4-FFF2-40B4-BE49-F238E27FC236}">
                      <a16:creationId xmlns:a16="http://schemas.microsoft.com/office/drawing/2014/main" id="{5840CECE-A980-4E67-A5F5-C4D1DC3615D1}"/>
                    </a:ext>
                  </a:extLst>
                </p:cNvPr>
                <p:cNvSpPr>
                  <a:spLocks/>
                </p:cNvSpPr>
                <p:nvPr/>
              </p:nvSpPr>
              <p:spPr bwMode="auto">
                <a:xfrm>
                  <a:off x="1494" y="2216"/>
                  <a:ext cx="17" cy="17"/>
                </a:xfrm>
                <a:custGeom>
                  <a:avLst/>
                  <a:gdLst>
                    <a:gd name="T0" fmla="*/ 2 w 17"/>
                    <a:gd name="T1" fmla="*/ 10 h 17"/>
                    <a:gd name="T2" fmla="*/ 0 w 17"/>
                    <a:gd name="T3" fmla="*/ 5 h 17"/>
                    <a:gd name="T4" fmla="*/ 0 w 17"/>
                    <a:gd name="T5" fmla="*/ 3 h 17"/>
                    <a:gd name="T6" fmla="*/ 0 w 17"/>
                    <a:gd name="T7" fmla="*/ 1 h 17"/>
                    <a:gd name="T8" fmla="*/ 1 w 17"/>
                    <a:gd name="T9" fmla="*/ 0 h 17"/>
                    <a:gd name="T10" fmla="*/ 2 w 17"/>
                    <a:gd name="T11" fmla="*/ 0 h 17"/>
                    <a:gd name="T12" fmla="*/ 4 w 17"/>
                    <a:gd name="T13" fmla="*/ 0 h 17"/>
                    <a:gd name="T14" fmla="*/ 7 w 17"/>
                    <a:gd name="T15" fmla="*/ 0 h 17"/>
                    <a:gd name="T16" fmla="*/ 10 w 17"/>
                    <a:gd name="T17" fmla="*/ 1 h 17"/>
                    <a:gd name="T18" fmla="*/ 13 w 17"/>
                    <a:gd name="T19" fmla="*/ 4 h 17"/>
                    <a:gd name="T20" fmla="*/ 16 w 17"/>
                    <a:gd name="T21" fmla="*/ 8 h 17"/>
                    <a:gd name="T22" fmla="*/ 16 w 17"/>
                    <a:gd name="T23" fmla="*/ 11 h 17"/>
                    <a:gd name="T24" fmla="*/ 16 w 17"/>
                    <a:gd name="T25" fmla="*/ 12 h 17"/>
                    <a:gd name="T26" fmla="*/ 14 w 17"/>
                    <a:gd name="T27" fmla="*/ 13 h 17"/>
                    <a:gd name="T28" fmla="*/ 13 w 17"/>
                    <a:gd name="T29" fmla="*/ 14 h 17"/>
                    <a:gd name="T30" fmla="*/ 10 w 17"/>
                    <a:gd name="T31" fmla="*/ 16 h 17"/>
                    <a:gd name="T32" fmla="*/ 8 w 17"/>
                    <a:gd name="T33" fmla="*/ 14 h 17"/>
                    <a:gd name="T34" fmla="*/ 4 w 17"/>
                    <a:gd name="T35" fmla="*/ 12 h 17"/>
                    <a:gd name="T36" fmla="*/ 2 w 17"/>
                    <a:gd name="T37" fmla="*/ 10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2" y="10"/>
                      </a:moveTo>
                      <a:lnTo>
                        <a:pt x="0" y="5"/>
                      </a:lnTo>
                      <a:lnTo>
                        <a:pt x="0" y="3"/>
                      </a:lnTo>
                      <a:lnTo>
                        <a:pt x="0" y="1"/>
                      </a:lnTo>
                      <a:lnTo>
                        <a:pt x="1" y="0"/>
                      </a:lnTo>
                      <a:lnTo>
                        <a:pt x="2" y="0"/>
                      </a:lnTo>
                      <a:lnTo>
                        <a:pt x="4" y="0"/>
                      </a:lnTo>
                      <a:lnTo>
                        <a:pt x="7" y="0"/>
                      </a:lnTo>
                      <a:lnTo>
                        <a:pt x="10" y="1"/>
                      </a:lnTo>
                      <a:lnTo>
                        <a:pt x="13" y="4"/>
                      </a:lnTo>
                      <a:lnTo>
                        <a:pt x="16" y="8"/>
                      </a:lnTo>
                      <a:lnTo>
                        <a:pt x="16" y="11"/>
                      </a:lnTo>
                      <a:lnTo>
                        <a:pt x="16" y="12"/>
                      </a:lnTo>
                      <a:lnTo>
                        <a:pt x="14" y="13"/>
                      </a:lnTo>
                      <a:lnTo>
                        <a:pt x="13" y="14"/>
                      </a:lnTo>
                      <a:lnTo>
                        <a:pt x="10" y="16"/>
                      </a:lnTo>
                      <a:lnTo>
                        <a:pt x="8" y="14"/>
                      </a:lnTo>
                      <a:lnTo>
                        <a:pt x="4" y="12"/>
                      </a:lnTo>
                      <a:lnTo>
                        <a:pt x="2" y="10"/>
                      </a:lnTo>
                    </a:path>
                  </a:pathLst>
                </a:custGeom>
                <a:solidFill>
                  <a:srgbClr val="6666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53" name="Freeform 395">
                  <a:extLst>
                    <a:ext uri="{FF2B5EF4-FFF2-40B4-BE49-F238E27FC236}">
                      <a16:creationId xmlns:a16="http://schemas.microsoft.com/office/drawing/2014/main" id="{F724F89C-6914-479B-B2B3-E2A32B31961A}"/>
                    </a:ext>
                  </a:extLst>
                </p:cNvPr>
                <p:cNvSpPr>
                  <a:spLocks/>
                </p:cNvSpPr>
                <p:nvPr/>
              </p:nvSpPr>
              <p:spPr bwMode="auto">
                <a:xfrm>
                  <a:off x="1495" y="2218"/>
                  <a:ext cx="17" cy="17"/>
                </a:xfrm>
                <a:custGeom>
                  <a:avLst/>
                  <a:gdLst>
                    <a:gd name="T0" fmla="*/ 2 w 17"/>
                    <a:gd name="T1" fmla="*/ 11 h 17"/>
                    <a:gd name="T2" fmla="*/ 0 w 17"/>
                    <a:gd name="T3" fmla="*/ 6 h 17"/>
                    <a:gd name="T4" fmla="*/ 0 w 17"/>
                    <a:gd name="T5" fmla="*/ 4 h 17"/>
                    <a:gd name="T6" fmla="*/ 0 w 17"/>
                    <a:gd name="T7" fmla="*/ 2 h 17"/>
                    <a:gd name="T8" fmla="*/ 2 w 17"/>
                    <a:gd name="T9" fmla="*/ 0 h 17"/>
                    <a:gd name="T10" fmla="*/ 5 w 17"/>
                    <a:gd name="T11" fmla="*/ 0 h 17"/>
                    <a:gd name="T12" fmla="*/ 8 w 17"/>
                    <a:gd name="T13" fmla="*/ 0 h 17"/>
                    <a:gd name="T14" fmla="*/ 13 w 17"/>
                    <a:gd name="T15" fmla="*/ 4 h 17"/>
                    <a:gd name="T16" fmla="*/ 16 w 17"/>
                    <a:gd name="T17" fmla="*/ 9 h 17"/>
                    <a:gd name="T18" fmla="*/ 16 w 17"/>
                    <a:gd name="T19" fmla="*/ 11 h 17"/>
                    <a:gd name="T20" fmla="*/ 16 w 17"/>
                    <a:gd name="T21" fmla="*/ 13 h 17"/>
                    <a:gd name="T22" fmla="*/ 13 w 17"/>
                    <a:gd name="T23" fmla="*/ 16 h 17"/>
                    <a:gd name="T24" fmla="*/ 8 w 17"/>
                    <a:gd name="T25" fmla="*/ 16 h 17"/>
                    <a:gd name="T26" fmla="*/ 2 w 17"/>
                    <a:gd name="T27" fmla="*/ 11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7"/>
                    <a:gd name="T43" fmla="*/ 0 h 17"/>
                    <a:gd name="T44" fmla="*/ 17 w 17"/>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7" h="17">
                      <a:moveTo>
                        <a:pt x="2" y="11"/>
                      </a:moveTo>
                      <a:lnTo>
                        <a:pt x="0" y="6"/>
                      </a:lnTo>
                      <a:lnTo>
                        <a:pt x="0" y="4"/>
                      </a:lnTo>
                      <a:lnTo>
                        <a:pt x="0" y="2"/>
                      </a:lnTo>
                      <a:lnTo>
                        <a:pt x="2" y="0"/>
                      </a:lnTo>
                      <a:lnTo>
                        <a:pt x="5" y="0"/>
                      </a:lnTo>
                      <a:lnTo>
                        <a:pt x="8" y="0"/>
                      </a:lnTo>
                      <a:lnTo>
                        <a:pt x="13" y="4"/>
                      </a:lnTo>
                      <a:lnTo>
                        <a:pt x="16" y="9"/>
                      </a:lnTo>
                      <a:lnTo>
                        <a:pt x="16" y="11"/>
                      </a:lnTo>
                      <a:lnTo>
                        <a:pt x="16" y="13"/>
                      </a:lnTo>
                      <a:lnTo>
                        <a:pt x="13" y="16"/>
                      </a:lnTo>
                      <a:lnTo>
                        <a:pt x="8" y="16"/>
                      </a:lnTo>
                      <a:lnTo>
                        <a:pt x="2" y="11"/>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54" name="Freeform 396">
                  <a:extLst>
                    <a:ext uri="{FF2B5EF4-FFF2-40B4-BE49-F238E27FC236}">
                      <a16:creationId xmlns:a16="http://schemas.microsoft.com/office/drawing/2014/main" id="{068A6BDB-241E-4DBA-B821-63E4C04BCFB1}"/>
                    </a:ext>
                  </a:extLst>
                </p:cNvPr>
                <p:cNvSpPr>
                  <a:spLocks/>
                </p:cNvSpPr>
                <p:nvPr/>
              </p:nvSpPr>
              <p:spPr bwMode="auto">
                <a:xfrm>
                  <a:off x="1481" y="2212"/>
                  <a:ext cx="17" cy="17"/>
                </a:xfrm>
                <a:custGeom>
                  <a:avLst/>
                  <a:gdLst>
                    <a:gd name="T0" fmla="*/ 10 w 17"/>
                    <a:gd name="T1" fmla="*/ 15 h 17"/>
                    <a:gd name="T2" fmla="*/ 13 w 17"/>
                    <a:gd name="T3" fmla="*/ 13 h 17"/>
                    <a:gd name="T4" fmla="*/ 14 w 17"/>
                    <a:gd name="T5" fmla="*/ 12 h 17"/>
                    <a:gd name="T6" fmla="*/ 14 w 17"/>
                    <a:gd name="T7" fmla="*/ 11 h 17"/>
                    <a:gd name="T8" fmla="*/ 16 w 17"/>
                    <a:gd name="T9" fmla="*/ 10 h 17"/>
                    <a:gd name="T10" fmla="*/ 14 w 17"/>
                    <a:gd name="T11" fmla="*/ 6 h 17"/>
                    <a:gd name="T12" fmla="*/ 13 w 17"/>
                    <a:gd name="T13" fmla="*/ 4 h 17"/>
                    <a:gd name="T14" fmla="*/ 11 w 17"/>
                    <a:gd name="T15" fmla="*/ 2 h 17"/>
                    <a:gd name="T16" fmla="*/ 9 w 17"/>
                    <a:gd name="T17" fmla="*/ 0 h 17"/>
                    <a:gd name="T18" fmla="*/ 7 w 17"/>
                    <a:gd name="T19" fmla="*/ 0 h 17"/>
                    <a:gd name="T20" fmla="*/ 6 w 17"/>
                    <a:gd name="T21" fmla="*/ 0 h 17"/>
                    <a:gd name="T22" fmla="*/ 2 w 17"/>
                    <a:gd name="T23" fmla="*/ 2 h 17"/>
                    <a:gd name="T24" fmla="*/ 1 w 17"/>
                    <a:gd name="T25" fmla="*/ 3 h 17"/>
                    <a:gd name="T26" fmla="*/ 0 w 17"/>
                    <a:gd name="T27" fmla="*/ 5 h 17"/>
                    <a:gd name="T28" fmla="*/ 1 w 17"/>
                    <a:gd name="T29" fmla="*/ 8 h 17"/>
                    <a:gd name="T30" fmla="*/ 2 w 17"/>
                    <a:gd name="T31" fmla="*/ 11 h 17"/>
                    <a:gd name="T32" fmla="*/ 4 w 17"/>
                    <a:gd name="T33" fmla="*/ 13 h 17"/>
                    <a:gd name="T34" fmla="*/ 6 w 17"/>
                    <a:gd name="T35" fmla="*/ 15 h 17"/>
                    <a:gd name="T36" fmla="*/ 7 w 17"/>
                    <a:gd name="T37" fmla="*/ 16 h 17"/>
                    <a:gd name="T38" fmla="*/ 9 w 17"/>
                    <a:gd name="T39" fmla="*/ 16 h 17"/>
                    <a:gd name="T40" fmla="*/ 10 w 17"/>
                    <a:gd name="T41" fmla="*/ 15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17"/>
                    <a:gd name="T65" fmla="*/ 17 w 17"/>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17">
                      <a:moveTo>
                        <a:pt x="10" y="15"/>
                      </a:moveTo>
                      <a:lnTo>
                        <a:pt x="13" y="13"/>
                      </a:lnTo>
                      <a:lnTo>
                        <a:pt x="14" y="12"/>
                      </a:lnTo>
                      <a:lnTo>
                        <a:pt x="14" y="11"/>
                      </a:lnTo>
                      <a:lnTo>
                        <a:pt x="16" y="10"/>
                      </a:lnTo>
                      <a:lnTo>
                        <a:pt x="14" y="6"/>
                      </a:lnTo>
                      <a:lnTo>
                        <a:pt x="13" y="4"/>
                      </a:lnTo>
                      <a:lnTo>
                        <a:pt x="11" y="2"/>
                      </a:lnTo>
                      <a:lnTo>
                        <a:pt x="9" y="0"/>
                      </a:lnTo>
                      <a:lnTo>
                        <a:pt x="7" y="0"/>
                      </a:lnTo>
                      <a:lnTo>
                        <a:pt x="6" y="0"/>
                      </a:lnTo>
                      <a:lnTo>
                        <a:pt x="2" y="2"/>
                      </a:lnTo>
                      <a:lnTo>
                        <a:pt x="1" y="3"/>
                      </a:lnTo>
                      <a:lnTo>
                        <a:pt x="0" y="5"/>
                      </a:lnTo>
                      <a:lnTo>
                        <a:pt x="1" y="8"/>
                      </a:lnTo>
                      <a:lnTo>
                        <a:pt x="2" y="11"/>
                      </a:lnTo>
                      <a:lnTo>
                        <a:pt x="4" y="13"/>
                      </a:lnTo>
                      <a:lnTo>
                        <a:pt x="6" y="15"/>
                      </a:lnTo>
                      <a:lnTo>
                        <a:pt x="7" y="16"/>
                      </a:lnTo>
                      <a:lnTo>
                        <a:pt x="9" y="16"/>
                      </a:lnTo>
                      <a:lnTo>
                        <a:pt x="10" y="15"/>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55" name="Freeform 397">
                  <a:extLst>
                    <a:ext uri="{FF2B5EF4-FFF2-40B4-BE49-F238E27FC236}">
                      <a16:creationId xmlns:a16="http://schemas.microsoft.com/office/drawing/2014/main" id="{EF1820E4-28BA-4DFC-B9C7-5AD75F473A6E}"/>
                    </a:ext>
                  </a:extLst>
                </p:cNvPr>
                <p:cNvSpPr>
                  <a:spLocks/>
                </p:cNvSpPr>
                <p:nvPr/>
              </p:nvSpPr>
              <p:spPr bwMode="auto">
                <a:xfrm>
                  <a:off x="1491" y="2216"/>
                  <a:ext cx="17" cy="17"/>
                </a:xfrm>
                <a:custGeom>
                  <a:avLst/>
                  <a:gdLst>
                    <a:gd name="T0" fmla="*/ 10 w 17"/>
                    <a:gd name="T1" fmla="*/ 15 h 17"/>
                    <a:gd name="T2" fmla="*/ 14 w 17"/>
                    <a:gd name="T3" fmla="*/ 14 h 17"/>
                    <a:gd name="T4" fmla="*/ 14 w 17"/>
                    <a:gd name="T5" fmla="*/ 13 h 17"/>
                    <a:gd name="T6" fmla="*/ 16 w 17"/>
                    <a:gd name="T7" fmla="*/ 12 h 17"/>
                    <a:gd name="T8" fmla="*/ 16 w 17"/>
                    <a:gd name="T9" fmla="*/ 10 h 17"/>
                    <a:gd name="T10" fmla="*/ 16 w 17"/>
                    <a:gd name="T11" fmla="*/ 7 h 17"/>
                    <a:gd name="T12" fmla="*/ 14 w 17"/>
                    <a:gd name="T13" fmla="*/ 4 h 17"/>
                    <a:gd name="T14" fmla="*/ 12 w 17"/>
                    <a:gd name="T15" fmla="*/ 2 h 17"/>
                    <a:gd name="T16" fmla="*/ 10 w 17"/>
                    <a:gd name="T17" fmla="*/ 0 h 17"/>
                    <a:gd name="T18" fmla="*/ 8 w 17"/>
                    <a:gd name="T19" fmla="*/ 0 h 17"/>
                    <a:gd name="T20" fmla="*/ 6 w 17"/>
                    <a:gd name="T21" fmla="*/ 0 h 17"/>
                    <a:gd name="T22" fmla="*/ 5 w 17"/>
                    <a:gd name="T23" fmla="*/ 0 h 17"/>
                    <a:gd name="T24" fmla="*/ 2 w 17"/>
                    <a:gd name="T25" fmla="*/ 2 h 17"/>
                    <a:gd name="T26" fmla="*/ 1 w 17"/>
                    <a:gd name="T27" fmla="*/ 3 h 17"/>
                    <a:gd name="T28" fmla="*/ 0 w 17"/>
                    <a:gd name="T29" fmla="*/ 4 h 17"/>
                    <a:gd name="T30" fmla="*/ 0 w 17"/>
                    <a:gd name="T31" fmla="*/ 5 h 17"/>
                    <a:gd name="T32" fmla="*/ 0 w 17"/>
                    <a:gd name="T33" fmla="*/ 8 h 17"/>
                    <a:gd name="T34" fmla="*/ 2 w 17"/>
                    <a:gd name="T35" fmla="*/ 11 h 17"/>
                    <a:gd name="T36" fmla="*/ 3 w 17"/>
                    <a:gd name="T37" fmla="*/ 14 h 17"/>
                    <a:gd name="T38" fmla="*/ 5 w 17"/>
                    <a:gd name="T39" fmla="*/ 15 h 17"/>
                    <a:gd name="T40" fmla="*/ 9 w 17"/>
                    <a:gd name="T41" fmla="*/ 16 h 17"/>
                    <a:gd name="T42" fmla="*/ 10 w 17"/>
                    <a:gd name="T43" fmla="*/ 15 h 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
                    <a:gd name="T67" fmla="*/ 0 h 17"/>
                    <a:gd name="T68" fmla="*/ 17 w 17"/>
                    <a:gd name="T69" fmla="*/ 17 h 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 h="17">
                      <a:moveTo>
                        <a:pt x="10" y="15"/>
                      </a:moveTo>
                      <a:lnTo>
                        <a:pt x="14" y="14"/>
                      </a:lnTo>
                      <a:lnTo>
                        <a:pt x="14" y="13"/>
                      </a:lnTo>
                      <a:lnTo>
                        <a:pt x="16" y="12"/>
                      </a:lnTo>
                      <a:lnTo>
                        <a:pt x="16" y="10"/>
                      </a:lnTo>
                      <a:lnTo>
                        <a:pt x="16" y="7"/>
                      </a:lnTo>
                      <a:lnTo>
                        <a:pt x="14" y="4"/>
                      </a:lnTo>
                      <a:lnTo>
                        <a:pt x="12" y="2"/>
                      </a:lnTo>
                      <a:lnTo>
                        <a:pt x="10" y="0"/>
                      </a:lnTo>
                      <a:lnTo>
                        <a:pt x="8" y="0"/>
                      </a:lnTo>
                      <a:lnTo>
                        <a:pt x="6" y="0"/>
                      </a:lnTo>
                      <a:lnTo>
                        <a:pt x="5" y="0"/>
                      </a:lnTo>
                      <a:lnTo>
                        <a:pt x="2" y="2"/>
                      </a:lnTo>
                      <a:lnTo>
                        <a:pt x="1" y="3"/>
                      </a:lnTo>
                      <a:lnTo>
                        <a:pt x="0" y="4"/>
                      </a:lnTo>
                      <a:lnTo>
                        <a:pt x="0" y="5"/>
                      </a:lnTo>
                      <a:lnTo>
                        <a:pt x="0" y="8"/>
                      </a:lnTo>
                      <a:lnTo>
                        <a:pt x="2" y="11"/>
                      </a:lnTo>
                      <a:lnTo>
                        <a:pt x="3" y="14"/>
                      </a:lnTo>
                      <a:lnTo>
                        <a:pt x="5" y="15"/>
                      </a:lnTo>
                      <a:lnTo>
                        <a:pt x="9" y="16"/>
                      </a:lnTo>
                      <a:lnTo>
                        <a:pt x="10" y="15"/>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56" name="Freeform 398">
                  <a:extLst>
                    <a:ext uri="{FF2B5EF4-FFF2-40B4-BE49-F238E27FC236}">
                      <a16:creationId xmlns:a16="http://schemas.microsoft.com/office/drawing/2014/main" id="{93F6353A-970F-4FBB-9860-E71CB92B0662}"/>
                    </a:ext>
                  </a:extLst>
                </p:cNvPr>
                <p:cNvSpPr>
                  <a:spLocks/>
                </p:cNvSpPr>
                <p:nvPr/>
              </p:nvSpPr>
              <p:spPr bwMode="auto">
                <a:xfrm>
                  <a:off x="1492" y="2177"/>
                  <a:ext cx="23" cy="39"/>
                </a:xfrm>
                <a:custGeom>
                  <a:avLst/>
                  <a:gdLst>
                    <a:gd name="T0" fmla="*/ 0 w 23"/>
                    <a:gd name="T1" fmla="*/ 12 h 39"/>
                    <a:gd name="T2" fmla="*/ 22 w 23"/>
                    <a:gd name="T3" fmla="*/ 0 h 39"/>
                    <a:gd name="T4" fmla="*/ 22 w 23"/>
                    <a:gd name="T5" fmla="*/ 25 h 39"/>
                    <a:gd name="T6" fmla="*/ 0 w 23"/>
                    <a:gd name="T7" fmla="*/ 38 h 39"/>
                    <a:gd name="T8" fmla="*/ 0 w 23"/>
                    <a:gd name="T9" fmla="*/ 12 h 39"/>
                    <a:gd name="T10" fmla="*/ 0 60000 65536"/>
                    <a:gd name="T11" fmla="*/ 0 60000 65536"/>
                    <a:gd name="T12" fmla="*/ 0 60000 65536"/>
                    <a:gd name="T13" fmla="*/ 0 60000 65536"/>
                    <a:gd name="T14" fmla="*/ 0 60000 65536"/>
                    <a:gd name="T15" fmla="*/ 0 w 23"/>
                    <a:gd name="T16" fmla="*/ 0 h 39"/>
                    <a:gd name="T17" fmla="*/ 23 w 23"/>
                    <a:gd name="T18" fmla="*/ 39 h 39"/>
                  </a:gdLst>
                  <a:ahLst/>
                  <a:cxnLst>
                    <a:cxn ang="T10">
                      <a:pos x="T0" y="T1"/>
                    </a:cxn>
                    <a:cxn ang="T11">
                      <a:pos x="T2" y="T3"/>
                    </a:cxn>
                    <a:cxn ang="T12">
                      <a:pos x="T4" y="T5"/>
                    </a:cxn>
                    <a:cxn ang="T13">
                      <a:pos x="T6" y="T7"/>
                    </a:cxn>
                    <a:cxn ang="T14">
                      <a:pos x="T8" y="T9"/>
                    </a:cxn>
                  </a:cxnLst>
                  <a:rect l="T15" t="T16" r="T17" b="T18"/>
                  <a:pathLst>
                    <a:path w="23" h="39">
                      <a:moveTo>
                        <a:pt x="0" y="12"/>
                      </a:moveTo>
                      <a:lnTo>
                        <a:pt x="22" y="0"/>
                      </a:lnTo>
                      <a:lnTo>
                        <a:pt x="22" y="25"/>
                      </a:lnTo>
                      <a:lnTo>
                        <a:pt x="0" y="38"/>
                      </a:lnTo>
                      <a:lnTo>
                        <a:pt x="0" y="12"/>
                      </a:lnTo>
                    </a:path>
                  </a:pathLst>
                </a:custGeom>
                <a:solidFill>
                  <a:srgbClr val="7F7F7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57" name="Freeform 399">
                  <a:extLst>
                    <a:ext uri="{FF2B5EF4-FFF2-40B4-BE49-F238E27FC236}">
                      <a16:creationId xmlns:a16="http://schemas.microsoft.com/office/drawing/2014/main" id="{389FDDCF-246A-4A99-959E-A36DB2550E04}"/>
                    </a:ext>
                  </a:extLst>
                </p:cNvPr>
                <p:cNvSpPr>
                  <a:spLocks/>
                </p:cNvSpPr>
                <p:nvPr/>
              </p:nvSpPr>
              <p:spPr bwMode="auto">
                <a:xfrm>
                  <a:off x="1404" y="2126"/>
                  <a:ext cx="111" cy="64"/>
                </a:xfrm>
                <a:custGeom>
                  <a:avLst/>
                  <a:gdLst>
                    <a:gd name="T0" fmla="*/ 0 w 111"/>
                    <a:gd name="T1" fmla="*/ 13 h 64"/>
                    <a:gd name="T2" fmla="*/ 22 w 111"/>
                    <a:gd name="T3" fmla="*/ 0 h 64"/>
                    <a:gd name="T4" fmla="*/ 110 w 111"/>
                    <a:gd name="T5" fmla="*/ 49 h 64"/>
                    <a:gd name="T6" fmla="*/ 87 w 111"/>
                    <a:gd name="T7" fmla="*/ 63 h 64"/>
                    <a:gd name="T8" fmla="*/ 0 w 111"/>
                    <a:gd name="T9" fmla="*/ 13 h 64"/>
                    <a:gd name="T10" fmla="*/ 0 60000 65536"/>
                    <a:gd name="T11" fmla="*/ 0 60000 65536"/>
                    <a:gd name="T12" fmla="*/ 0 60000 65536"/>
                    <a:gd name="T13" fmla="*/ 0 60000 65536"/>
                    <a:gd name="T14" fmla="*/ 0 60000 65536"/>
                    <a:gd name="T15" fmla="*/ 0 w 111"/>
                    <a:gd name="T16" fmla="*/ 0 h 64"/>
                    <a:gd name="T17" fmla="*/ 111 w 111"/>
                    <a:gd name="T18" fmla="*/ 64 h 64"/>
                  </a:gdLst>
                  <a:ahLst/>
                  <a:cxnLst>
                    <a:cxn ang="T10">
                      <a:pos x="T0" y="T1"/>
                    </a:cxn>
                    <a:cxn ang="T11">
                      <a:pos x="T2" y="T3"/>
                    </a:cxn>
                    <a:cxn ang="T12">
                      <a:pos x="T4" y="T5"/>
                    </a:cxn>
                    <a:cxn ang="T13">
                      <a:pos x="T6" y="T7"/>
                    </a:cxn>
                    <a:cxn ang="T14">
                      <a:pos x="T8" y="T9"/>
                    </a:cxn>
                  </a:cxnLst>
                  <a:rect l="T15" t="T16" r="T17" b="T18"/>
                  <a:pathLst>
                    <a:path w="111" h="64">
                      <a:moveTo>
                        <a:pt x="0" y="13"/>
                      </a:moveTo>
                      <a:lnTo>
                        <a:pt x="22" y="0"/>
                      </a:lnTo>
                      <a:lnTo>
                        <a:pt x="110" y="49"/>
                      </a:lnTo>
                      <a:lnTo>
                        <a:pt x="87" y="63"/>
                      </a:lnTo>
                      <a:lnTo>
                        <a:pt x="0" y="13"/>
                      </a:lnTo>
                    </a:path>
                  </a:pathLst>
                </a:custGeom>
                <a:solidFill>
                  <a:srgbClr val="E6E6E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58" name="Freeform 400">
                  <a:extLst>
                    <a:ext uri="{FF2B5EF4-FFF2-40B4-BE49-F238E27FC236}">
                      <a16:creationId xmlns:a16="http://schemas.microsoft.com/office/drawing/2014/main" id="{D62F5165-77ED-4CB4-AD27-B980E8691FDE}"/>
                    </a:ext>
                  </a:extLst>
                </p:cNvPr>
                <p:cNvSpPr>
                  <a:spLocks/>
                </p:cNvSpPr>
                <p:nvPr/>
              </p:nvSpPr>
              <p:spPr bwMode="auto">
                <a:xfrm>
                  <a:off x="1404" y="2139"/>
                  <a:ext cx="89" cy="77"/>
                </a:xfrm>
                <a:custGeom>
                  <a:avLst/>
                  <a:gdLst>
                    <a:gd name="T0" fmla="*/ 0 w 89"/>
                    <a:gd name="T1" fmla="*/ 0 h 77"/>
                    <a:gd name="T2" fmla="*/ 88 w 89"/>
                    <a:gd name="T3" fmla="*/ 49 h 77"/>
                    <a:gd name="T4" fmla="*/ 88 w 89"/>
                    <a:gd name="T5" fmla="*/ 76 h 77"/>
                    <a:gd name="T6" fmla="*/ 0 w 89"/>
                    <a:gd name="T7" fmla="*/ 25 h 77"/>
                    <a:gd name="T8" fmla="*/ 0 w 89"/>
                    <a:gd name="T9" fmla="*/ 0 h 77"/>
                    <a:gd name="T10" fmla="*/ 0 60000 65536"/>
                    <a:gd name="T11" fmla="*/ 0 60000 65536"/>
                    <a:gd name="T12" fmla="*/ 0 60000 65536"/>
                    <a:gd name="T13" fmla="*/ 0 60000 65536"/>
                    <a:gd name="T14" fmla="*/ 0 60000 65536"/>
                    <a:gd name="T15" fmla="*/ 0 w 89"/>
                    <a:gd name="T16" fmla="*/ 0 h 77"/>
                    <a:gd name="T17" fmla="*/ 89 w 89"/>
                    <a:gd name="T18" fmla="*/ 77 h 77"/>
                  </a:gdLst>
                  <a:ahLst/>
                  <a:cxnLst>
                    <a:cxn ang="T10">
                      <a:pos x="T0" y="T1"/>
                    </a:cxn>
                    <a:cxn ang="T11">
                      <a:pos x="T2" y="T3"/>
                    </a:cxn>
                    <a:cxn ang="T12">
                      <a:pos x="T4" y="T5"/>
                    </a:cxn>
                    <a:cxn ang="T13">
                      <a:pos x="T6" y="T7"/>
                    </a:cxn>
                    <a:cxn ang="T14">
                      <a:pos x="T8" y="T9"/>
                    </a:cxn>
                  </a:cxnLst>
                  <a:rect l="T15" t="T16" r="T17" b="T18"/>
                  <a:pathLst>
                    <a:path w="89" h="77">
                      <a:moveTo>
                        <a:pt x="0" y="0"/>
                      </a:moveTo>
                      <a:lnTo>
                        <a:pt x="88" y="49"/>
                      </a:lnTo>
                      <a:lnTo>
                        <a:pt x="88" y="76"/>
                      </a:lnTo>
                      <a:lnTo>
                        <a:pt x="0" y="25"/>
                      </a:lnTo>
                      <a:lnTo>
                        <a:pt x="0" y="0"/>
                      </a:lnTo>
                    </a:path>
                  </a:pathLst>
                </a:custGeom>
                <a:solidFill>
                  <a:srgbClr val="B3B3B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59" name="Freeform 401">
                  <a:extLst>
                    <a:ext uri="{FF2B5EF4-FFF2-40B4-BE49-F238E27FC236}">
                      <a16:creationId xmlns:a16="http://schemas.microsoft.com/office/drawing/2014/main" id="{949F1333-E90A-473F-B774-29EF737D4940}"/>
                    </a:ext>
                  </a:extLst>
                </p:cNvPr>
                <p:cNvSpPr>
                  <a:spLocks/>
                </p:cNvSpPr>
                <p:nvPr/>
              </p:nvSpPr>
              <p:spPr bwMode="auto">
                <a:xfrm>
                  <a:off x="1499" y="2190"/>
                  <a:ext cx="32" cy="20"/>
                </a:xfrm>
                <a:custGeom>
                  <a:avLst/>
                  <a:gdLst>
                    <a:gd name="T0" fmla="*/ 20 w 32"/>
                    <a:gd name="T1" fmla="*/ 0 h 20"/>
                    <a:gd name="T2" fmla="*/ 31 w 32"/>
                    <a:gd name="T3" fmla="*/ 6 h 20"/>
                    <a:gd name="T4" fmla="*/ 10 w 32"/>
                    <a:gd name="T5" fmla="*/ 19 h 20"/>
                    <a:gd name="T6" fmla="*/ 0 w 32"/>
                    <a:gd name="T7" fmla="*/ 12 h 20"/>
                    <a:gd name="T8" fmla="*/ 20 w 32"/>
                    <a:gd name="T9" fmla="*/ 0 h 20"/>
                    <a:gd name="T10" fmla="*/ 0 60000 65536"/>
                    <a:gd name="T11" fmla="*/ 0 60000 65536"/>
                    <a:gd name="T12" fmla="*/ 0 60000 65536"/>
                    <a:gd name="T13" fmla="*/ 0 60000 65536"/>
                    <a:gd name="T14" fmla="*/ 0 60000 65536"/>
                    <a:gd name="T15" fmla="*/ 0 w 32"/>
                    <a:gd name="T16" fmla="*/ 0 h 20"/>
                    <a:gd name="T17" fmla="*/ 32 w 32"/>
                    <a:gd name="T18" fmla="*/ 20 h 20"/>
                  </a:gdLst>
                  <a:ahLst/>
                  <a:cxnLst>
                    <a:cxn ang="T10">
                      <a:pos x="T0" y="T1"/>
                    </a:cxn>
                    <a:cxn ang="T11">
                      <a:pos x="T2" y="T3"/>
                    </a:cxn>
                    <a:cxn ang="T12">
                      <a:pos x="T4" y="T5"/>
                    </a:cxn>
                    <a:cxn ang="T13">
                      <a:pos x="T6" y="T7"/>
                    </a:cxn>
                    <a:cxn ang="T14">
                      <a:pos x="T8" y="T9"/>
                    </a:cxn>
                  </a:cxnLst>
                  <a:rect l="T15" t="T16" r="T17" b="T18"/>
                  <a:pathLst>
                    <a:path w="32" h="20">
                      <a:moveTo>
                        <a:pt x="20" y="0"/>
                      </a:moveTo>
                      <a:lnTo>
                        <a:pt x="31" y="6"/>
                      </a:lnTo>
                      <a:lnTo>
                        <a:pt x="10" y="19"/>
                      </a:lnTo>
                      <a:lnTo>
                        <a:pt x="0" y="12"/>
                      </a:lnTo>
                      <a:lnTo>
                        <a:pt x="20" y="0"/>
                      </a:lnTo>
                    </a:path>
                  </a:pathLst>
                </a:custGeom>
                <a:solidFill>
                  <a:srgbClr val="FC677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60" name="Freeform 402">
                  <a:extLst>
                    <a:ext uri="{FF2B5EF4-FFF2-40B4-BE49-F238E27FC236}">
                      <a16:creationId xmlns:a16="http://schemas.microsoft.com/office/drawing/2014/main" id="{8B839E72-34D7-45A4-BE6A-E190755CD601}"/>
                    </a:ext>
                  </a:extLst>
                </p:cNvPr>
                <p:cNvSpPr>
                  <a:spLocks/>
                </p:cNvSpPr>
                <p:nvPr/>
              </p:nvSpPr>
              <p:spPr bwMode="auto">
                <a:xfrm>
                  <a:off x="1500" y="2202"/>
                  <a:ext cx="17" cy="31"/>
                </a:xfrm>
                <a:custGeom>
                  <a:avLst/>
                  <a:gdLst>
                    <a:gd name="T0" fmla="*/ 0 w 17"/>
                    <a:gd name="T1" fmla="*/ 23 h 31"/>
                    <a:gd name="T2" fmla="*/ 16 w 17"/>
                    <a:gd name="T3" fmla="*/ 30 h 31"/>
                    <a:gd name="T4" fmla="*/ 16 w 17"/>
                    <a:gd name="T5" fmla="*/ 6 h 31"/>
                    <a:gd name="T6" fmla="*/ 0 w 17"/>
                    <a:gd name="T7" fmla="*/ 0 h 31"/>
                    <a:gd name="T8" fmla="*/ 0 w 17"/>
                    <a:gd name="T9" fmla="*/ 23 h 31"/>
                    <a:gd name="T10" fmla="*/ 0 60000 65536"/>
                    <a:gd name="T11" fmla="*/ 0 60000 65536"/>
                    <a:gd name="T12" fmla="*/ 0 60000 65536"/>
                    <a:gd name="T13" fmla="*/ 0 60000 65536"/>
                    <a:gd name="T14" fmla="*/ 0 60000 65536"/>
                    <a:gd name="T15" fmla="*/ 0 w 17"/>
                    <a:gd name="T16" fmla="*/ 0 h 31"/>
                    <a:gd name="T17" fmla="*/ 17 w 17"/>
                    <a:gd name="T18" fmla="*/ 31 h 31"/>
                  </a:gdLst>
                  <a:ahLst/>
                  <a:cxnLst>
                    <a:cxn ang="T10">
                      <a:pos x="T0" y="T1"/>
                    </a:cxn>
                    <a:cxn ang="T11">
                      <a:pos x="T2" y="T3"/>
                    </a:cxn>
                    <a:cxn ang="T12">
                      <a:pos x="T4" y="T5"/>
                    </a:cxn>
                    <a:cxn ang="T13">
                      <a:pos x="T6" y="T7"/>
                    </a:cxn>
                    <a:cxn ang="T14">
                      <a:pos x="T8" y="T9"/>
                    </a:cxn>
                  </a:cxnLst>
                  <a:rect l="T15" t="T16" r="T17" b="T18"/>
                  <a:pathLst>
                    <a:path w="17" h="31">
                      <a:moveTo>
                        <a:pt x="0" y="23"/>
                      </a:moveTo>
                      <a:lnTo>
                        <a:pt x="16" y="30"/>
                      </a:lnTo>
                      <a:lnTo>
                        <a:pt x="16" y="6"/>
                      </a:lnTo>
                      <a:lnTo>
                        <a:pt x="0" y="0"/>
                      </a:lnTo>
                      <a:lnTo>
                        <a:pt x="0" y="23"/>
                      </a:lnTo>
                    </a:path>
                  </a:pathLst>
                </a:custGeom>
                <a:solidFill>
                  <a:srgbClr val="F901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61" name="Freeform 403">
                  <a:extLst>
                    <a:ext uri="{FF2B5EF4-FFF2-40B4-BE49-F238E27FC236}">
                      <a16:creationId xmlns:a16="http://schemas.microsoft.com/office/drawing/2014/main" id="{8E24EA48-6B07-476C-81AA-769D92072FF9}"/>
                    </a:ext>
                  </a:extLst>
                </p:cNvPr>
                <p:cNvSpPr>
                  <a:spLocks/>
                </p:cNvSpPr>
                <p:nvPr/>
              </p:nvSpPr>
              <p:spPr bwMode="auto">
                <a:xfrm>
                  <a:off x="1510" y="2197"/>
                  <a:ext cx="22" cy="36"/>
                </a:xfrm>
                <a:custGeom>
                  <a:avLst/>
                  <a:gdLst>
                    <a:gd name="T0" fmla="*/ 21 w 22"/>
                    <a:gd name="T1" fmla="*/ 24 h 36"/>
                    <a:gd name="T2" fmla="*/ 0 w 22"/>
                    <a:gd name="T3" fmla="*/ 35 h 36"/>
                    <a:gd name="T4" fmla="*/ 0 w 22"/>
                    <a:gd name="T5" fmla="*/ 11 h 36"/>
                    <a:gd name="T6" fmla="*/ 20 w 22"/>
                    <a:gd name="T7" fmla="*/ 0 h 36"/>
                    <a:gd name="T8" fmla="*/ 21 w 22"/>
                    <a:gd name="T9" fmla="*/ 24 h 36"/>
                    <a:gd name="T10" fmla="*/ 0 60000 65536"/>
                    <a:gd name="T11" fmla="*/ 0 60000 65536"/>
                    <a:gd name="T12" fmla="*/ 0 60000 65536"/>
                    <a:gd name="T13" fmla="*/ 0 60000 65536"/>
                    <a:gd name="T14" fmla="*/ 0 60000 65536"/>
                    <a:gd name="T15" fmla="*/ 0 w 22"/>
                    <a:gd name="T16" fmla="*/ 0 h 36"/>
                    <a:gd name="T17" fmla="*/ 22 w 22"/>
                    <a:gd name="T18" fmla="*/ 36 h 36"/>
                  </a:gdLst>
                  <a:ahLst/>
                  <a:cxnLst>
                    <a:cxn ang="T10">
                      <a:pos x="T0" y="T1"/>
                    </a:cxn>
                    <a:cxn ang="T11">
                      <a:pos x="T2" y="T3"/>
                    </a:cxn>
                    <a:cxn ang="T12">
                      <a:pos x="T4" y="T5"/>
                    </a:cxn>
                    <a:cxn ang="T13">
                      <a:pos x="T6" y="T7"/>
                    </a:cxn>
                    <a:cxn ang="T14">
                      <a:pos x="T8" y="T9"/>
                    </a:cxn>
                  </a:cxnLst>
                  <a:rect l="T15" t="T16" r="T17" b="T18"/>
                  <a:pathLst>
                    <a:path w="22" h="36">
                      <a:moveTo>
                        <a:pt x="21" y="24"/>
                      </a:moveTo>
                      <a:lnTo>
                        <a:pt x="0" y="35"/>
                      </a:lnTo>
                      <a:lnTo>
                        <a:pt x="0" y="11"/>
                      </a:lnTo>
                      <a:lnTo>
                        <a:pt x="20" y="0"/>
                      </a:lnTo>
                      <a:lnTo>
                        <a:pt x="21" y="24"/>
                      </a:lnTo>
                    </a:path>
                  </a:pathLst>
                </a:custGeom>
                <a:solidFill>
                  <a:srgbClr val="CC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62" name="Freeform 404">
                  <a:extLst>
                    <a:ext uri="{FF2B5EF4-FFF2-40B4-BE49-F238E27FC236}">
                      <a16:creationId xmlns:a16="http://schemas.microsoft.com/office/drawing/2014/main" id="{7964ACF9-85FC-4D39-A11F-F1CA8BC0A90A}"/>
                    </a:ext>
                  </a:extLst>
                </p:cNvPr>
                <p:cNvSpPr>
                  <a:spLocks/>
                </p:cNvSpPr>
                <p:nvPr/>
              </p:nvSpPr>
              <p:spPr bwMode="auto">
                <a:xfrm>
                  <a:off x="1512" y="2203"/>
                  <a:ext cx="25" cy="17"/>
                </a:xfrm>
                <a:custGeom>
                  <a:avLst/>
                  <a:gdLst>
                    <a:gd name="T0" fmla="*/ 16 w 25"/>
                    <a:gd name="T1" fmla="*/ 0 h 17"/>
                    <a:gd name="T2" fmla="*/ 24 w 25"/>
                    <a:gd name="T3" fmla="*/ 4 h 17"/>
                    <a:gd name="T4" fmla="*/ 19 w 25"/>
                    <a:gd name="T5" fmla="*/ 12 h 17"/>
                    <a:gd name="T6" fmla="*/ 8 w 25"/>
                    <a:gd name="T7" fmla="*/ 16 h 17"/>
                    <a:gd name="T8" fmla="*/ 0 w 25"/>
                    <a:gd name="T9" fmla="*/ 11 h 17"/>
                    <a:gd name="T10" fmla="*/ 16 w 25"/>
                    <a:gd name="T11" fmla="*/ 0 h 17"/>
                    <a:gd name="T12" fmla="*/ 0 60000 65536"/>
                    <a:gd name="T13" fmla="*/ 0 60000 65536"/>
                    <a:gd name="T14" fmla="*/ 0 60000 65536"/>
                    <a:gd name="T15" fmla="*/ 0 60000 65536"/>
                    <a:gd name="T16" fmla="*/ 0 60000 65536"/>
                    <a:gd name="T17" fmla="*/ 0 60000 65536"/>
                    <a:gd name="T18" fmla="*/ 0 w 25"/>
                    <a:gd name="T19" fmla="*/ 0 h 17"/>
                    <a:gd name="T20" fmla="*/ 25 w 25"/>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25" h="17">
                      <a:moveTo>
                        <a:pt x="16" y="0"/>
                      </a:moveTo>
                      <a:lnTo>
                        <a:pt x="24" y="4"/>
                      </a:lnTo>
                      <a:lnTo>
                        <a:pt x="19" y="12"/>
                      </a:lnTo>
                      <a:lnTo>
                        <a:pt x="8" y="16"/>
                      </a:lnTo>
                      <a:lnTo>
                        <a:pt x="0" y="11"/>
                      </a:lnTo>
                      <a:lnTo>
                        <a:pt x="16" y="0"/>
                      </a:lnTo>
                    </a:path>
                  </a:pathLst>
                </a:custGeom>
                <a:solidFill>
                  <a:srgbClr val="F934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63" name="Freeform 405">
                  <a:extLst>
                    <a:ext uri="{FF2B5EF4-FFF2-40B4-BE49-F238E27FC236}">
                      <a16:creationId xmlns:a16="http://schemas.microsoft.com/office/drawing/2014/main" id="{C8AF41BD-ED67-4181-AC2B-C6EBB817A865}"/>
                    </a:ext>
                  </a:extLst>
                </p:cNvPr>
                <p:cNvSpPr>
                  <a:spLocks/>
                </p:cNvSpPr>
                <p:nvPr/>
              </p:nvSpPr>
              <p:spPr bwMode="auto">
                <a:xfrm>
                  <a:off x="1512" y="2213"/>
                  <a:ext cx="17" cy="26"/>
                </a:xfrm>
                <a:custGeom>
                  <a:avLst/>
                  <a:gdLst>
                    <a:gd name="T0" fmla="*/ 0 w 17"/>
                    <a:gd name="T1" fmla="*/ 18 h 26"/>
                    <a:gd name="T2" fmla="*/ 16 w 17"/>
                    <a:gd name="T3" fmla="*/ 25 h 26"/>
                    <a:gd name="T4" fmla="*/ 16 w 17"/>
                    <a:gd name="T5" fmla="*/ 11 h 26"/>
                    <a:gd name="T6" fmla="*/ 12 w 17"/>
                    <a:gd name="T7" fmla="*/ 4 h 26"/>
                    <a:gd name="T8" fmla="*/ 0 w 17"/>
                    <a:gd name="T9" fmla="*/ 0 h 26"/>
                    <a:gd name="T10" fmla="*/ 0 w 17"/>
                    <a:gd name="T11" fmla="*/ 18 h 26"/>
                    <a:gd name="T12" fmla="*/ 0 60000 65536"/>
                    <a:gd name="T13" fmla="*/ 0 60000 65536"/>
                    <a:gd name="T14" fmla="*/ 0 60000 65536"/>
                    <a:gd name="T15" fmla="*/ 0 60000 65536"/>
                    <a:gd name="T16" fmla="*/ 0 60000 65536"/>
                    <a:gd name="T17" fmla="*/ 0 60000 65536"/>
                    <a:gd name="T18" fmla="*/ 0 w 17"/>
                    <a:gd name="T19" fmla="*/ 0 h 26"/>
                    <a:gd name="T20" fmla="*/ 17 w 17"/>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17" h="26">
                      <a:moveTo>
                        <a:pt x="0" y="18"/>
                      </a:moveTo>
                      <a:lnTo>
                        <a:pt x="16" y="25"/>
                      </a:lnTo>
                      <a:lnTo>
                        <a:pt x="16" y="11"/>
                      </a:lnTo>
                      <a:lnTo>
                        <a:pt x="12" y="4"/>
                      </a:lnTo>
                      <a:lnTo>
                        <a:pt x="0" y="0"/>
                      </a:lnTo>
                      <a:lnTo>
                        <a:pt x="0" y="18"/>
                      </a:lnTo>
                    </a:path>
                  </a:pathLst>
                </a:custGeom>
                <a:solidFill>
                  <a:srgbClr val="F901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64" name="Freeform 406">
                  <a:extLst>
                    <a:ext uri="{FF2B5EF4-FFF2-40B4-BE49-F238E27FC236}">
                      <a16:creationId xmlns:a16="http://schemas.microsoft.com/office/drawing/2014/main" id="{AF69D8FF-69C3-4454-BDBF-655CBE465787}"/>
                    </a:ext>
                  </a:extLst>
                </p:cNvPr>
                <p:cNvSpPr>
                  <a:spLocks/>
                </p:cNvSpPr>
                <p:nvPr/>
              </p:nvSpPr>
              <p:spPr bwMode="auto">
                <a:xfrm>
                  <a:off x="1523" y="2224"/>
                  <a:ext cx="17" cy="21"/>
                </a:xfrm>
                <a:custGeom>
                  <a:avLst/>
                  <a:gdLst>
                    <a:gd name="T0" fmla="*/ 0 w 17"/>
                    <a:gd name="T1" fmla="*/ 14 h 21"/>
                    <a:gd name="T2" fmla="*/ 1 w 17"/>
                    <a:gd name="T3" fmla="*/ 10 h 21"/>
                    <a:gd name="T4" fmla="*/ 9 w 17"/>
                    <a:gd name="T5" fmla="*/ 12 h 21"/>
                    <a:gd name="T6" fmla="*/ 14 w 17"/>
                    <a:gd name="T7" fmla="*/ 20 h 21"/>
                    <a:gd name="T8" fmla="*/ 16 w 17"/>
                    <a:gd name="T9" fmla="*/ 18 h 21"/>
                    <a:gd name="T10" fmla="*/ 13 w 17"/>
                    <a:gd name="T11" fmla="*/ 8 h 21"/>
                    <a:gd name="T12" fmla="*/ 0 w 17"/>
                    <a:gd name="T13" fmla="*/ 0 h 21"/>
                    <a:gd name="T14" fmla="*/ 0 w 17"/>
                    <a:gd name="T15" fmla="*/ 14 h 21"/>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21"/>
                    <a:gd name="T26" fmla="*/ 17 w 17"/>
                    <a:gd name="T27" fmla="*/ 21 h 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21">
                      <a:moveTo>
                        <a:pt x="0" y="14"/>
                      </a:moveTo>
                      <a:lnTo>
                        <a:pt x="1" y="10"/>
                      </a:lnTo>
                      <a:lnTo>
                        <a:pt x="9" y="12"/>
                      </a:lnTo>
                      <a:lnTo>
                        <a:pt x="14" y="20"/>
                      </a:lnTo>
                      <a:lnTo>
                        <a:pt x="16" y="18"/>
                      </a:lnTo>
                      <a:lnTo>
                        <a:pt x="13" y="8"/>
                      </a:lnTo>
                      <a:lnTo>
                        <a:pt x="0" y="0"/>
                      </a:lnTo>
                      <a:lnTo>
                        <a:pt x="0" y="14"/>
                      </a:lnTo>
                    </a:path>
                  </a:pathLst>
                </a:custGeom>
                <a:solidFill>
                  <a:srgbClr val="F9013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65" name="Freeform 407">
                  <a:extLst>
                    <a:ext uri="{FF2B5EF4-FFF2-40B4-BE49-F238E27FC236}">
                      <a16:creationId xmlns:a16="http://schemas.microsoft.com/office/drawing/2014/main" id="{20908C3D-A361-48D1-B1B6-241CA7807908}"/>
                    </a:ext>
                  </a:extLst>
                </p:cNvPr>
                <p:cNvSpPr>
                  <a:spLocks/>
                </p:cNvSpPr>
                <p:nvPr/>
              </p:nvSpPr>
              <p:spPr bwMode="auto">
                <a:xfrm>
                  <a:off x="1536" y="2226"/>
                  <a:ext cx="17" cy="18"/>
                </a:xfrm>
                <a:custGeom>
                  <a:avLst/>
                  <a:gdLst>
                    <a:gd name="T0" fmla="*/ 16 w 17"/>
                    <a:gd name="T1" fmla="*/ 12 h 18"/>
                    <a:gd name="T2" fmla="*/ 3 w 17"/>
                    <a:gd name="T3" fmla="*/ 17 h 18"/>
                    <a:gd name="T4" fmla="*/ 0 w 17"/>
                    <a:gd name="T5" fmla="*/ 6 h 18"/>
                    <a:gd name="T6" fmla="*/ 10 w 17"/>
                    <a:gd name="T7" fmla="*/ 3 h 18"/>
                    <a:gd name="T8" fmla="*/ 14 w 17"/>
                    <a:gd name="T9" fmla="*/ 0 h 18"/>
                    <a:gd name="T10" fmla="*/ 16 w 17"/>
                    <a:gd name="T11" fmla="*/ 12 h 18"/>
                    <a:gd name="T12" fmla="*/ 0 60000 65536"/>
                    <a:gd name="T13" fmla="*/ 0 60000 65536"/>
                    <a:gd name="T14" fmla="*/ 0 60000 65536"/>
                    <a:gd name="T15" fmla="*/ 0 60000 65536"/>
                    <a:gd name="T16" fmla="*/ 0 60000 65536"/>
                    <a:gd name="T17" fmla="*/ 0 60000 65536"/>
                    <a:gd name="T18" fmla="*/ 0 w 17"/>
                    <a:gd name="T19" fmla="*/ 0 h 18"/>
                    <a:gd name="T20" fmla="*/ 17 w 17"/>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7" h="18">
                      <a:moveTo>
                        <a:pt x="16" y="12"/>
                      </a:moveTo>
                      <a:lnTo>
                        <a:pt x="3" y="17"/>
                      </a:lnTo>
                      <a:lnTo>
                        <a:pt x="0" y="6"/>
                      </a:lnTo>
                      <a:lnTo>
                        <a:pt x="10" y="3"/>
                      </a:lnTo>
                      <a:lnTo>
                        <a:pt x="14" y="0"/>
                      </a:lnTo>
                      <a:lnTo>
                        <a:pt x="16" y="12"/>
                      </a:lnTo>
                    </a:path>
                  </a:pathLst>
                </a:custGeom>
                <a:solidFill>
                  <a:srgbClr val="8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66" name="Freeform 408">
                  <a:extLst>
                    <a:ext uri="{FF2B5EF4-FFF2-40B4-BE49-F238E27FC236}">
                      <a16:creationId xmlns:a16="http://schemas.microsoft.com/office/drawing/2014/main" id="{D4E9F70D-B070-42B9-9FBC-94EF48CCF43B}"/>
                    </a:ext>
                  </a:extLst>
                </p:cNvPr>
                <p:cNvSpPr>
                  <a:spLocks/>
                </p:cNvSpPr>
                <p:nvPr/>
              </p:nvSpPr>
              <p:spPr bwMode="auto">
                <a:xfrm>
                  <a:off x="1514" y="2215"/>
                  <a:ext cx="17" cy="17"/>
                </a:xfrm>
                <a:custGeom>
                  <a:avLst/>
                  <a:gdLst>
                    <a:gd name="T0" fmla="*/ 0 w 17"/>
                    <a:gd name="T1" fmla="*/ 9 h 17"/>
                    <a:gd name="T2" fmla="*/ 16 w 17"/>
                    <a:gd name="T3" fmla="*/ 16 h 17"/>
                    <a:gd name="T4" fmla="*/ 10 w 17"/>
                    <a:gd name="T5" fmla="*/ 4 h 17"/>
                    <a:gd name="T6" fmla="*/ 0 w 17"/>
                    <a:gd name="T7" fmla="*/ 0 h 17"/>
                    <a:gd name="T8" fmla="*/ 0 w 17"/>
                    <a:gd name="T9" fmla="*/ 9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9"/>
                      </a:moveTo>
                      <a:lnTo>
                        <a:pt x="16" y="16"/>
                      </a:lnTo>
                      <a:lnTo>
                        <a:pt x="10" y="4"/>
                      </a:lnTo>
                      <a:lnTo>
                        <a:pt x="0" y="0"/>
                      </a:lnTo>
                      <a:lnTo>
                        <a:pt x="0" y="9"/>
                      </a:lnTo>
                    </a:path>
                  </a:pathLst>
                </a:custGeom>
                <a:solidFill>
                  <a:srgbClr val="9DB9DA"/>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67" name="Freeform 409">
                  <a:extLst>
                    <a:ext uri="{FF2B5EF4-FFF2-40B4-BE49-F238E27FC236}">
                      <a16:creationId xmlns:a16="http://schemas.microsoft.com/office/drawing/2014/main" id="{6B0E5C50-4842-43CC-8490-64F611D33023}"/>
                    </a:ext>
                  </a:extLst>
                </p:cNvPr>
                <p:cNvSpPr>
                  <a:spLocks/>
                </p:cNvSpPr>
                <p:nvPr/>
              </p:nvSpPr>
              <p:spPr bwMode="auto">
                <a:xfrm>
                  <a:off x="1518" y="2213"/>
                  <a:ext cx="31" cy="23"/>
                </a:xfrm>
                <a:custGeom>
                  <a:avLst/>
                  <a:gdLst>
                    <a:gd name="T0" fmla="*/ 30 w 31"/>
                    <a:gd name="T1" fmla="*/ 16 h 23"/>
                    <a:gd name="T2" fmla="*/ 18 w 31"/>
                    <a:gd name="T3" fmla="*/ 22 h 23"/>
                    <a:gd name="T4" fmla="*/ 0 w 31"/>
                    <a:gd name="T5" fmla="*/ 4 h 23"/>
                    <a:gd name="T6" fmla="*/ 16 w 31"/>
                    <a:gd name="T7" fmla="*/ 0 h 23"/>
                    <a:gd name="T8" fmla="*/ 30 w 31"/>
                    <a:gd name="T9" fmla="*/ 16 h 23"/>
                    <a:gd name="T10" fmla="*/ 0 60000 65536"/>
                    <a:gd name="T11" fmla="*/ 0 60000 65536"/>
                    <a:gd name="T12" fmla="*/ 0 60000 65536"/>
                    <a:gd name="T13" fmla="*/ 0 60000 65536"/>
                    <a:gd name="T14" fmla="*/ 0 60000 65536"/>
                    <a:gd name="T15" fmla="*/ 0 w 31"/>
                    <a:gd name="T16" fmla="*/ 0 h 23"/>
                    <a:gd name="T17" fmla="*/ 31 w 31"/>
                    <a:gd name="T18" fmla="*/ 23 h 23"/>
                  </a:gdLst>
                  <a:ahLst/>
                  <a:cxnLst>
                    <a:cxn ang="T10">
                      <a:pos x="T0" y="T1"/>
                    </a:cxn>
                    <a:cxn ang="T11">
                      <a:pos x="T2" y="T3"/>
                    </a:cxn>
                    <a:cxn ang="T12">
                      <a:pos x="T4" y="T5"/>
                    </a:cxn>
                    <a:cxn ang="T13">
                      <a:pos x="T6" y="T7"/>
                    </a:cxn>
                    <a:cxn ang="T14">
                      <a:pos x="T8" y="T9"/>
                    </a:cxn>
                  </a:cxnLst>
                  <a:rect l="T15" t="T16" r="T17" b="T18"/>
                  <a:pathLst>
                    <a:path w="31" h="23">
                      <a:moveTo>
                        <a:pt x="30" y="16"/>
                      </a:moveTo>
                      <a:lnTo>
                        <a:pt x="18" y="22"/>
                      </a:lnTo>
                      <a:lnTo>
                        <a:pt x="0" y="4"/>
                      </a:lnTo>
                      <a:lnTo>
                        <a:pt x="16" y="0"/>
                      </a:lnTo>
                      <a:lnTo>
                        <a:pt x="30" y="16"/>
                      </a:lnTo>
                    </a:path>
                  </a:pathLst>
                </a:custGeom>
                <a:solidFill>
                  <a:srgbClr val="F9346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68" name="Freeform 410">
                  <a:extLst>
                    <a:ext uri="{FF2B5EF4-FFF2-40B4-BE49-F238E27FC236}">
                      <a16:creationId xmlns:a16="http://schemas.microsoft.com/office/drawing/2014/main" id="{F91680F6-9985-41B6-AB98-4EB5B22844CA}"/>
                    </a:ext>
                  </a:extLst>
                </p:cNvPr>
                <p:cNvSpPr>
                  <a:spLocks/>
                </p:cNvSpPr>
                <p:nvPr/>
              </p:nvSpPr>
              <p:spPr bwMode="auto">
                <a:xfrm>
                  <a:off x="1521" y="2208"/>
                  <a:ext cx="19" cy="19"/>
                </a:xfrm>
                <a:custGeom>
                  <a:avLst/>
                  <a:gdLst>
                    <a:gd name="T0" fmla="*/ 18 w 19"/>
                    <a:gd name="T1" fmla="*/ 14 h 19"/>
                    <a:gd name="T2" fmla="*/ 3 w 19"/>
                    <a:gd name="T3" fmla="*/ 18 h 19"/>
                    <a:gd name="T4" fmla="*/ 0 w 19"/>
                    <a:gd name="T5" fmla="*/ 5 h 19"/>
                    <a:gd name="T6" fmla="*/ 13 w 19"/>
                    <a:gd name="T7" fmla="*/ 0 h 19"/>
                    <a:gd name="T8" fmla="*/ 18 w 19"/>
                    <a:gd name="T9" fmla="*/ 14 h 19"/>
                    <a:gd name="T10" fmla="*/ 0 60000 65536"/>
                    <a:gd name="T11" fmla="*/ 0 60000 65536"/>
                    <a:gd name="T12" fmla="*/ 0 60000 65536"/>
                    <a:gd name="T13" fmla="*/ 0 60000 65536"/>
                    <a:gd name="T14" fmla="*/ 0 60000 65536"/>
                    <a:gd name="T15" fmla="*/ 0 w 19"/>
                    <a:gd name="T16" fmla="*/ 0 h 19"/>
                    <a:gd name="T17" fmla="*/ 19 w 19"/>
                    <a:gd name="T18" fmla="*/ 19 h 19"/>
                  </a:gdLst>
                  <a:ahLst/>
                  <a:cxnLst>
                    <a:cxn ang="T10">
                      <a:pos x="T0" y="T1"/>
                    </a:cxn>
                    <a:cxn ang="T11">
                      <a:pos x="T2" y="T3"/>
                    </a:cxn>
                    <a:cxn ang="T12">
                      <a:pos x="T4" y="T5"/>
                    </a:cxn>
                    <a:cxn ang="T13">
                      <a:pos x="T6" y="T7"/>
                    </a:cxn>
                    <a:cxn ang="T14">
                      <a:pos x="T8" y="T9"/>
                    </a:cxn>
                  </a:cxnLst>
                  <a:rect l="T15" t="T16" r="T17" b="T18"/>
                  <a:pathLst>
                    <a:path w="19" h="19">
                      <a:moveTo>
                        <a:pt x="18" y="14"/>
                      </a:moveTo>
                      <a:lnTo>
                        <a:pt x="3" y="18"/>
                      </a:lnTo>
                      <a:lnTo>
                        <a:pt x="0" y="5"/>
                      </a:lnTo>
                      <a:lnTo>
                        <a:pt x="13" y="0"/>
                      </a:lnTo>
                      <a:lnTo>
                        <a:pt x="18" y="14"/>
                      </a:lnTo>
                    </a:path>
                  </a:pathLst>
                </a:custGeom>
                <a:solidFill>
                  <a:srgbClr val="9DB9DA"/>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69" name="Freeform 411">
                  <a:extLst>
                    <a:ext uri="{FF2B5EF4-FFF2-40B4-BE49-F238E27FC236}">
                      <a16:creationId xmlns:a16="http://schemas.microsoft.com/office/drawing/2014/main" id="{7894F516-5A50-4B7E-B19C-3C8F67CA1655}"/>
                    </a:ext>
                  </a:extLst>
                </p:cNvPr>
                <p:cNvSpPr>
                  <a:spLocks/>
                </p:cNvSpPr>
                <p:nvPr/>
              </p:nvSpPr>
              <p:spPr bwMode="auto">
                <a:xfrm>
                  <a:off x="1515" y="2035"/>
                  <a:ext cx="33" cy="64"/>
                </a:xfrm>
                <a:custGeom>
                  <a:avLst/>
                  <a:gdLst>
                    <a:gd name="T0" fmla="*/ 32 w 33"/>
                    <a:gd name="T1" fmla="*/ 0 h 64"/>
                    <a:gd name="T2" fmla="*/ 0 w 33"/>
                    <a:gd name="T3" fmla="*/ 18 h 64"/>
                    <a:gd name="T4" fmla="*/ 0 w 33"/>
                    <a:gd name="T5" fmla="*/ 63 h 64"/>
                    <a:gd name="T6" fmla="*/ 32 w 33"/>
                    <a:gd name="T7" fmla="*/ 45 h 64"/>
                    <a:gd name="T8" fmla="*/ 32 w 33"/>
                    <a:gd name="T9" fmla="*/ 0 h 64"/>
                    <a:gd name="T10" fmla="*/ 0 60000 65536"/>
                    <a:gd name="T11" fmla="*/ 0 60000 65536"/>
                    <a:gd name="T12" fmla="*/ 0 60000 65536"/>
                    <a:gd name="T13" fmla="*/ 0 60000 65536"/>
                    <a:gd name="T14" fmla="*/ 0 60000 65536"/>
                    <a:gd name="T15" fmla="*/ 0 w 33"/>
                    <a:gd name="T16" fmla="*/ 0 h 64"/>
                    <a:gd name="T17" fmla="*/ 33 w 33"/>
                    <a:gd name="T18" fmla="*/ 64 h 64"/>
                  </a:gdLst>
                  <a:ahLst/>
                  <a:cxnLst>
                    <a:cxn ang="T10">
                      <a:pos x="T0" y="T1"/>
                    </a:cxn>
                    <a:cxn ang="T11">
                      <a:pos x="T2" y="T3"/>
                    </a:cxn>
                    <a:cxn ang="T12">
                      <a:pos x="T4" y="T5"/>
                    </a:cxn>
                    <a:cxn ang="T13">
                      <a:pos x="T6" y="T7"/>
                    </a:cxn>
                    <a:cxn ang="T14">
                      <a:pos x="T8" y="T9"/>
                    </a:cxn>
                  </a:cxnLst>
                  <a:rect l="T15" t="T16" r="T17" b="T18"/>
                  <a:pathLst>
                    <a:path w="33" h="64">
                      <a:moveTo>
                        <a:pt x="32" y="0"/>
                      </a:moveTo>
                      <a:lnTo>
                        <a:pt x="0" y="18"/>
                      </a:lnTo>
                      <a:lnTo>
                        <a:pt x="0" y="63"/>
                      </a:lnTo>
                      <a:lnTo>
                        <a:pt x="32" y="45"/>
                      </a:lnTo>
                      <a:lnTo>
                        <a:pt x="32"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70" name="Freeform 412">
                  <a:extLst>
                    <a:ext uri="{FF2B5EF4-FFF2-40B4-BE49-F238E27FC236}">
                      <a16:creationId xmlns:a16="http://schemas.microsoft.com/office/drawing/2014/main" id="{9E3FB993-039E-4DB2-8065-7307DD7D49B4}"/>
                    </a:ext>
                  </a:extLst>
                </p:cNvPr>
                <p:cNvSpPr>
                  <a:spLocks/>
                </p:cNvSpPr>
                <p:nvPr/>
              </p:nvSpPr>
              <p:spPr bwMode="auto">
                <a:xfrm>
                  <a:off x="1390" y="1941"/>
                  <a:ext cx="166" cy="152"/>
                </a:xfrm>
                <a:custGeom>
                  <a:avLst/>
                  <a:gdLst>
                    <a:gd name="T0" fmla="*/ 165 w 166"/>
                    <a:gd name="T1" fmla="*/ 55 h 152"/>
                    <a:gd name="T2" fmla="*/ 165 w 166"/>
                    <a:gd name="T3" fmla="*/ 0 h 152"/>
                    <a:gd name="T4" fmla="*/ 0 w 166"/>
                    <a:gd name="T5" fmla="*/ 93 h 152"/>
                    <a:gd name="T6" fmla="*/ 0 w 166"/>
                    <a:gd name="T7" fmla="*/ 151 h 152"/>
                    <a:gd name="T8" fmla="*/ 165 w 166"/>
                    <a:gd name="T9" fmla="*/ 55 h 152"/>
                    <a:gd name="T10" fmla="*/ 0 60000 65536"/>
                    <a:gd name="T11" fmla="*/ 0 60000 65536"/>
                    <a:gd name="T12" fmla="*/ 0 60000 65536"/>
                    <a:gd name="T13" fmla="*/ 0 60000 65536"/>
                    <a:gd name="T14" fmla="*/ 0 60000 65536"/>
                    <a:gd name="T15" fmla="*/ 0 w 166"/>
                    <a:gd name="T16" fmla="*/ 0 h 152"/>
                    <a:gd name="T17" fmla="*/ 166 w 166"/>
                    <a:gd name="T18" fmla="*/ 152 h 152"/>
                  </a:gdLst>
                  <a:ahLst/>
                  <a:cxnLst>
                    <a:cxn ang="T10">
                      <a:pos x="T0" y="T1"/>
                    </a:cxn>
                    <a:cxn ang="T11">
                      <a:pos x="T2" y="T3"/>
                    </a:cxn>
                    <a:cxn ang="T12">
                      <a:pos x="T4" y="T5"/>
                    </a:cxn>
                    <a:cxn ang="T13">
                      <a:pos x="T6" y="T7"/>
                    </a:cxn>
                    <a:cxn ang="T14">
                      <a:pos x="T8" y="T9"/>
                    </a:cxn>
                  </a:cxnLst>
                  <a:rect l="T15" t="T16" r="T17" b="T18"/>
                  <a:pathLst>
                    <a:path w="166" h="152">
                      <a:moveTo>
                        <a:pt x="165" y="55"/>
                      </a:moveTo>
                      <a:lnTo>
                        <a:pt x="165" y="0"/>
                      </a:lnTo>
                      <a:lnTo>
                        <a:pt x="0" y="93"/>
                      </a:lnTo>
                      <a:lnTo>
                        <a:pt x="0" y="151"/>
                      </a:lnTo>
                      <a:lnTo>
                        <a:pt x="165" y="55"/>
                      </a:lnTo>
                    </a:path>
                  </a:pathLst>
                </a:custGeom>
                <a:solidFill>
                  <a:srgbClr val="CEE1E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sp>
              <p:nvSpPr>
                <p:cNvPr id="71" name="Freeform 413">
                  <a:extLst>
                    <a:ext uri="{FF2B5EF4-FFF2-40B4-BE49-F238E27FC236}">
                      <a16:creationId xmlns:a16="http://schemas.microsoft.com/office/drawing/2014/main" id="{11248ECE-36E5-48F3-823D-EE49FBE283FE}"/>
                    </a:ext>
                  </a:extLst>
                </p:cNvPr>
                <p:cNvSpPr>
                  <a:spLocks/>
                </p:cNvSpPr>
                <p:nvPr/>
              </p:nvSpPr>
              <p:spPr bwMode="auto">
                <a:xfrm>
                  <a:off x="1226" y="1847"/>
                  <a:ext cx="166" cy="153"/>
                </a:xfrm>
                <a:custGeom>
                  <a:avLst/>
                  <a:gdLst>
                    <a:gd name="T0" fmla="*/ 165 w 166"/>
                    <a:gd name="T1" fmla="*/ 55 h 153"/>
                    <a:gd name="T2" fmla="*/ 165 w 166"/>
                    <a:gd name="T3" fmla="*/ 0 h 153"/>
                    <a:gd name="T4" fmla="*/ 0 w 166"/>
                    <a:gd name="T5" fmla="*/ 93 h 153"/>
                    <a:gd name="T6" fmla="*/ 0 w 166"/>
                    <a:gd name="T7" fmla="*/ 152 h 153"/>
                    <a:gd name="T8" fmla="*/ 165 w 166"/>
                    <a:gd name="T9" fmla="*/ 55 h 153"/>
                    <a:gd name="T10" fmla="*/ 0 60000 65536"/>
                    <a:gd name="T11" fmla="*/ 0 60000 65536"/>
                    <a:gd name="T12" fmla="*/ 0 60000 65536"/>
                    <a:gd name="T13" fmla="*/ 0 60000 65536"/>
                    <a:gd name="T14" fmla="*/ 0 60000 65536"/>
                    <a:gd name="T15" fmla="*/ 0 w 166"/>
                    <a:gd name="T16" fmla="*/ 0 h 153"/>
                    <a:gd name="T17" fmla="*/ 166 w 166"/>
                    <a:gd name="T18" fmla="*/ 153 h 153"/>
                  </a:gdLst>
                  <a:ahLst/>
                  <a:cxnLst>
                    <a:cxn ang="T10">
                      <a:pos x="T0" y="T1"/>
                    </a:cxn>
                    <a:cxn ang="T11">
                      <a:pos x="T2" y="T3"/>
                    </a:cxn>
                    <a:cxn ang="T12">
                      <a:pos x="T4" y="T5"/>
                    </a:cxn>
                    <a:cxn ang="T13">
                      <a:pos x="T6" y="T7"/>
                    </a:cxn>
                    <a:cxn ang="T14">
                      <a:pos x="T8" y="T9"/>
                    </a:cxn>
                  </a:cxnLst>
                  <a:rect l="T15" t="T16" r="T17" b="T18"/>
                  <a:pathLst>
                    <a:path w="166" h="153">
                      <a:moveTo>
                        <a:pt x="165" y="55"/>
                      </a:moveTo>
                      <a:lnTo>
                        <a:pt x="165" y="0"/>
                      </a:lnTo>
                      <a:lnTo>
                        <a:pt x="0" y="93"/>
                      </a:lnTo>
                      <a:lnTo>
                        <a:pt x="0" y="152"/>
                      </a:lnTo>
                      <a:lnTo>
                        <a:pt x="165" y="55"/>
                      </a:lnTo>
                    </a:path>
                  </a:pathLst>
                </a:custGeom>
                <a:solidFill>
                  <a:srgbClr val="CEE1E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endParaRPr lang="en-US" altLang="en-US"/>
                </a:p>
              </p:txBody>
            </p:sp>
          </p:grpSp>
          <p:pic>
            <p:nvPicPr>
              <p:cNvPr id="26" name="Picture 414" descr="pe01302_">
                <a:extLst>
                  <a:ext uri="{FF2B5EF4-FFF2-40B4-BE49-F238E27FC236}">
                    <a16:creationId xmlns:a16="http://schemas.microsoft.com/office/drawing/2014/main" id="{54541B75-0B3C-4916-8B03-A60AA20E32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6" y="2016"/>
                <a:ext cx="602"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 Box 415">
                <a:extLst>
                  <a:ext uri="{FF2B5EF4-FFF2-40B4-BE49-F238E27FC236}">
                    <a16:creationId xmlns:a16="http://schemas.microsoft.com/office/drawing/2014/main" id="{9AEBC073-6246-49DE-8279-12293F5F5AC3}"/>
                  </a:ext>
                </a:extLst>
              </p:cNvPr>
              <p:cNvSpPr txBox="1">
                <a:spLocks noChangeArrowheads="1"/>
              </p:cNvSpPr>
              <p:nvPr/>
            </p:nvSpPr>
            <p:spPr bwMode="auto">
              <a:xfrm>
                <a:off x="4246" y="1776"/>
                <a:ext cx="600" cy="192"/>
              </a:xfrm>
              <a:prstGeom prst="rect">
                <a:avLst/>
              </a:prstGeom>
              <a:noFill/>
              <a:ln w="25400">
                <a:noFill/>
                <a:miter lim="800000"/>
                <a:headEnd/>
                <a:tailEnd/>
              </a:ln>
              <a:effectLst/>
            </p:spPr>
            <p:txBody>
              <a:bodyPr wrap="none">
                <a:spAutoFit/>
              </a:bodyPr>
              <a:lstStyle/>
              <a:p>
                <a:pPr algn="ctr" eaLnBrk="1" hangingPunct="1">
                  <a:lnSpc>
                    <a:spcPct val="100000"/>
                  </a:lnSpc>
                  <a:spcBef>
                    <a:spcPct val="50000"/>
                  </a:spcBef>
                  <a:buClrTx/>
                  <a:buSzTx/>
                  <a:defRPr/>
                </a:pPr>
                <a:r>
                  <a:rPr lang="en-US" sz="1400">
                    <a:effectLst>
                      <a:outerShdw blurRad="38100" dist="38100" dir="2700000" algn="tl">
                        <a:srgbClr val="C0C0C0"/>
                      </a:outerShdw>
                    </a:effectLst>
                    <a:latin typeface="Arial" charset="0"/>
                  </a:rPr>
                  <a:t>Customer</a:t>
                </a:r>
              </a:p>
            </p:txBody>
          </p:sp>
        </p:grpSp>
        <p:sp>
          <p:nvSpPr>
            <p:cNvPr id="9" name="AutoShape 416">
              <a:extLst>
                <a:ext uri="{FF2B5EF4-FFF2-40B4-BE49-F238E27FC236}">
                  <a16:creationId xmlns:a16="http://schemas.microsoft.com/office/drawing/2014/main" id="{99F56775-C701-4AF1-9A17-3D4CE61EC8C8}"/>
                </a:ext>
              </a:extLst>
            </p:cNvPr>
            <p:cNvSpPr>
              <a:spLocks noChangeArrowheads="1"/>
            </p:cNvSpPr>
            <p:nvPr/>
          </p:nvSpPr>
          <p:spPr bwMode="auto">
            <a:xfrm>
              <a:off x="3168" y="1729"/>
              <a:ext cx="619" cy="322"/>
            </a:xfrm>
            <a:prstGeom prst="wedgeRoundRectCallout">
              <a:avLst>
                <a:gd name="adj1" fmla="val 40273"/>
                <a:gd name="adj2" fmla="val 75125"/>
                <a:gd name="adj3" fmla="val 16667"/>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pPr algn="ctr" eaLnBrk="1" hangingPunct="1">
                <a:lnSpc>
                  <a:spcPct val="100000"/>
                </a:lnSpc>
                <a:spcBef>
                  <a:spcPct val="0"/>
                </a:spcBef>
                <a:spcAft>
                  <a:spcPct val="20000"/>
                </a:spcAft>
                <a:buClr>
                  <a:schemeClr val="folHlink"/>
                </a:buClr>
                <a:buSzPct val="65000"/>
                <a:buFont typeface="Wingdings" panose="05000000000000000000" pitchFamily="2" charset="2"/>
                <a:buNone/>
              </a:pPr>
              <a:r>
                <a:rPr lang="en-US" altLang="en-US" sz="1200" b="1">
                  <a:solidFill>
                    <a:schemeClr val="bg1"/>
                  </a:solidFill>
                  <a:latin typeface="Arial" panose="020B0604020202020204" pitchFamily="34" charset="0"/>
                </a:rPr>
                <a:t>Inefficient logistics</a:t>
              </a:r>
            </a:p>
          </p:txBody>
        </p:sp>
        <p:sp>
          <p:nvSpPr>
            <p:cNvPr id="10" name="AutoShape 417">
              <a:extLst>
                <a:ext uri="{FF2B5EF4-FFF2-40B4-BE49-F238E27FC236}">
                  <a16:creationId xmlns:a16="http://schemas.microsoft.com/office/drawing/2014/main" id="{11EF9A2F-54C9-4626-AC85-191ECECC5968}"/>
                </a:ext>
              </a:extLst>
            </p:cNvPr>
            <p:cNvSpPr>
              <a:spLocks noChangeArrowheads="1"/>
            </p:cNvSpPr>
            <p:nvPr/>
          </p:nvSpPr>
          <p:spPr bwMode="auto">
            <a:xfrm>
              <a:off x="5040" y="1997"/>
              <a:ext cx="581" cy="322"/>
            </a:xfrm>
            <a:prstGeom prst="wedgeRoundRectCallout">
              <a:avLst>
                <a:gd name="adj1" fmla="val -45352"/>
                <a:gd name="adj2" fmla="val 136366"/>
                <a:gd name="adj3" fmla="val 16667"/>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pPr algn="ctr" eaLnBrk="1" hangingPunct="1">
                <a:lnSpc>
                  <a:spcPct val="100000"/>
                </a:lnSpc>
                <a:spcBef>
                  <a:spcPct val="0"/>
                </a:spcBef>
                <a:spcAft>
                  <a:spcPct val="20000"/>
                </a:spcAft>
                <a:buClr>
                  <a:schemeClr val="folHlink"/>
                </a:buClr>
                <a:buSzPct val="65000"/>
                <a:buFont typeface="Wingdings" panose="05000000000000000000" pitchFamily="2" charset="2"/>
                <a:buNone/>
              </a:pPr>
              <a:r>
                <a:rPr lang="en-US" altLang="en-US" sz="1200" b="1">
                  <a:solidFill>
                    <a:schemeClr val="bg1"/>
                  </a:solidFill>
                  <a:latin typeface="Arial" panose="020B0604020202020204" pitchFamily="34" charset="0"/>
                </a:rPr>
                <a:t>High stockouts</a:t>
              </a:r>
            </a:p>
          </p:txBody>
        </p:sp>
        <p:sp>
          <p:nvSpPr>
            <p:cNvPr id="11" name="AutoShape 418">
              <a:extLst>
                <a:ext uri="{FF2B5EF4-FFF2-40B4-BE49-F238E27FC236}">
                  <a16:creationId xmlns:a16="http://schemas.microsoft.com/office/drawing/2014/main" id="{5BDB3D2D-B70B-4170-9FDE-7CBDBD0D95AC}"/>
                </a:ext>
              </a:extLst>
            </p:cNvPr>
            <p:cNvSpPr>
              <a:spLocks noChangeArrowheads="1"/>
            </p:cNvSpPr>
            <p:nvPr/>
          </p:nvSpPr>
          <p:spPr bwMode="auto">
            <a:xfrm>
              <a:off x="3696" y="2833"/>
              <a:ext cx="641" cy="322"/>
            </a:xfrm>
            <a:prstGeom prst="wedgeRoundRectCallout">
              <a:avLst>
                <a:gd name="adj1" fmla="val 122699"/>
                <a:gd name="adj2" fmla="val -93181"/>
                <a:gd name="adj3" fmla="val 16667"/>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pPr algn="ctr" eaLnBrk="1" hangingPunct="1">
                <a:lnSpc>
                  <a:spcPct val="100000"/>
                </a:lnSpc>
                <a:spcBef>
                  <a:spcPct val="0"/>
                </a:spcBef>
                <a:spcAft>
                  <a:spcPct val="20000"/>
                </a:spcAft>
                <a:buClr>
                  <a:schemeClr val="folHlink"/>
                </a:buClr>
                <a:buSzPct val="65000"/>
                <a:buFont typeface="Wingdings" panose="05000000000000000000" pitchFamily="2" charset="2"/>
                <a:buNone/>
              </a:pPr>
              <a:r>
                <a:rPr lang="en-US" altLang="en-US" sz="1200" b="1">
                  <a:solidFill>
                    <a:schemeClr val="bg1"/>
                  </a:solidFill>
                  <a:latin typeface="Arial" panose="020B0604020202020204" pitchFamily="34" charset="0"/>
                </a:rPr>
                <a:t>Ineffective promotions</a:t>
              </a:r>
            </a:p>
          </p:txBody>
        </p:sp>
        <p:sp>
          <p:nvSpPr>
            <p:cNvPr id="12" name="AutoShape 419">
              <a:extLst>
                <a:ext uri="{FF2B5EF4-FFF2-40B4-BE49-F238E27FC236}">
                  <a16:creationId xmlns:a16="http://schemas.microsoft.com/office/drawing/2014/main" id="{FCA14F01-5B07-4017-8B3B-A015419BDE58}"/>
                </a:ext>
              </a:extLst>
            </p:cNvPr>
            <p:cNvSpPr>
              <a:spLocks noChangeArrowheads="1"/>
            </p:cNvSpPr>
            <p:nvPr/>
          </p:nvSpPr>
          <p:spPr bwMode="auto">
            <a:xfrm>
              <a:off x="1056" y="1633"/>
              <a:ext cx="1316" cy="193"/>
            </a:xfrm>
            <a:prstGeom prst="wedgeRoundRectCallout">
              <a:avLst>
                <a:gd name="adj1" fmla="val 7301"/>
                <a:gd name="adj2" fmla="val 122361"/>
                <a:gd name="adj3" fmla="val 16667"/>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pPr algn="ctr" eaLnBrk="1" hangingPunct="1">
                <a:lnSpc>
                  <a:spcPct val="100000"/>
                </a:lnSpc>
                <a:spcBef>
                  <a:spcPct val="0"/>
                </a:spcBef>
                <a:spcAft>
                  <a:spcPct val="20000"/>
                </a:spcAft>
                <a:buClr>
                  <a:schemeClr val="folHlink"/>
                </a:buClr>
                <a:buSzPct val="65000"/>
                <a:buFont typeface="Wingdings" panose="05000000000000000000" pitchFamily="2" charset="2"/>
                <a:buNone/>
              </a:pPr>
              <a:r>
                <a:rPr lang="en-US" altLang="en-US" sz="1200" b="1" dirty="0">
                  <a:solidFill>
                    <a:schemeClr val="bg1"/>
                  </a:solidFill>
                  <a:latin typeface="Arial" panose="020B0604020202020204" pitchFamily="34" charset="0"/>
                </a:rPr>
                <a:t>Frequent Supply shortages</a:t>
              </a:r>
            </a:p>
          </p:txBody>
        </p:sp>
        <p:sp>
          <p:nvSpPr>
            <p:cNvPr id="13" name="AutoShape 420">
              <a:extLst>
                <a:ext uri="{FF2B5EF4-FFF2-40B4-BE49-F238E27FC236}">
                  <a16:creationId xmlns:a16="http://schemas.microsoft.com/office/drawing/2014/main" id="{89AD3934-D0E6-411D-BE1A-CC87CA836BBF}"/>
                </a:ext>
              </a:extLst>
            </p:cNvPr>
            <p:cNvSpPr>
              <a:spLocks noChangeArrowheads="1"/>
            </p:cNvSpPr>
            <p:nvPr/>
          </p:nvSpPr>
          <p:spPr bwMode="auto">
            <a:xfrm>
              <a:off x="4436" y="2861"/>
              <a:ext cx="988" cy="322"/>
            </a:xfrm>
            <a:prstGeom prst="wedgeRoundRectCallout">
              <a:avLst>
                <a:gd name="adj1" fmla="val 14171"/>
                <a:gd name="adj2" fmla="val -100000"/>
                <a:gd name="adj3" fmla="val 16667"/>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pPr algn="ctr" eaLnBrk="1" hangingPunct="1">
                <a:lnSpc>
                  <a:spcPct val="100000"/>
                </a:lnSpc>
                <a:spcBef>
                  <a:spcPct val="0"/>
                </a:spcBef>
                <a:spcAft>
                  <a:spcPct val="20000"/>
                </a:spcAft>
                <a:buClr>
                  <a:schemeClr val="folHlink"/>
                </a:buClr>
                <a:buSzPct val="65000"/>
                <a:buFont typeface="Wingdings" panose="05000000000000000000" pitchFamily="2" charset="2"/>
                <a:buNone/>
              </a:pPr>
              <a:r>
                <a:rPr lang="en-US" altLang="en-US" sz="1200" b="1">
                  <a:solidFill>
                    <a:schemeClr val="bg1"/>
                  </a:solidFill>
                  <a:latin typeface="Arial" panose="020B0604020202020204" pitchFamily="34" charset="0"/>
                </a:rPr>
                <a:t>High landed costs to the shelf</a:t>
              </a:r>
            </a:p>
          </p:txBody>
        </p:sp>
        <p:sp>
          <p:nvSpPr>
            <p:cNvPr id="14" name="AutoShape 421">
              <a:extLst>
                <a:ext uri="{FF2B5EF4-FFF2-40B4-BE49-F238E27FC236}">
                  <a16:creationId xmlns:a16="http://schemas.microsoft.com/office/drawing/2014/main" id="{522F789D-D244-49AD-BB08-4937663401F8}"/>
                </a:ext>
              </a:extLst>
            </p:cNvPr>
            <p:cNvSpPr>
              <a:spLocks noChangeArrowheads="1"/>
            </p:cNvSpPr>
            <p:nvPr/>
          </p:nvSpPr>
          <p:spPr bwMode="auto">
            <a:xfrm>
              <a:off x="1955" y="2861"/>
              <a:ext cx="1145" cy="322"/>
            </a:xfrm>
            <a:prstGeom prst="wedgeRoundRectCallout">
              <a:avLst>
                <a:gd name="adj1" fmla="val 44356"/>
                <a:gd name="adj2" fmla="val -113569"/>
                <a:gd name="adj3" fmla="val 16667"/>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pPr algn="ctr" eaLnBrk="1" hangingPunct="1">
                <a:lnSpc>
                  <a:spcPct val="100000"/>
                </a:lnSpc>
                <a:spcBef>
                  <a:spcPct val="0"/>
                </a:spcBef>
                <a:spcAft>
                  <a:spcPct val="20000"/>
                </a:spcAft>
                <a:buClr>
                  <a:schemeClr val="folHlink"/>
                </a:buClr>
                <a:buSzPct val="65000"/>
                <a:buFont typeface="Wingdings" panose="05000000000000000000" pitchFamily="2" charset="2"/>
                <a:buNone/>
              </a:pPr>
              <a:r>
                <a:rPr lang="en-US" altLang="en-US" sz="1200" b="1">
                  <a:solidFill>
                    <a:schemeClr val="bg1"/>
                  </a:solidFill>
                  <a:latin typeface="Arial" panose="020B0604020202020204" pitchFamily="34" charset="0"/>
                </a:rPr>
                <a:t>High inventories through the chain</a:t>
              </a:r>
            </a:p>
          </p:txBody>
        </p:sp>
        <p:sp>
          <p:nvSpPr>
            <p:cNvPr id="15" name="AutoShape 422">
              <a:extLst>
                <a:ext uri="{FF2B5EF4-FFF2-40B4-BE49-F238E27FC236}">
                  <a16:creationId xmlns:a16="http://schemas.microsoft.com/office/drawing/2014/main" id="{388CEBCE-08F7-4104-8EC0-4C7FE306C34B}"/>
                </a:ext>
              </a:extLst>
            </p:cNvPr>
            <p:cNvSpPr>
              <a:spLocks noChangeArrowheads="1"/>
            </p:cNvSpPr>
            <p:nvPr/>
          </p:nvSpPr>
          <p:spPr bwMode="auto">
            <a:xfrm>
              <a:off x="4272" y="1633"/>
              <a:ext cx="695" cy="322"/>
            </a:xfrm>
            <a:prstGeom prst="wedgeRoundRectCallout">
              <a:avLst>
                <a:gd name="adj1" fmla="val 34750"/>
                <a:gd name="adj2" fmla="val 117856"/>
                <a:gd name="adj3" fmla="val 16667"/>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pPr algn="ctr" eaLnBrk="1" hangingPunct="1">
                <a:lnSpc>
                  <a:spcPct val="100000"/>
                </a:lnSpc>
                <a:spcBef>
                  <a:spcPct val="0"/>
                </a:spcBef>
                <a:spcAft>
                  <a:spcPct val="20000"/>
                </a:spcAft>
                <a:buClr>
                  <a:schemeClr val="folHlink"/>
                </a:buClr>
                <a:buSzPct val="65000"/>
                <a:buFont typeface="Wingdings" panose="05000000000000000000" pitchFamily="2" charset="2"/>
                <a:buNone/>
              </a:pPr>
              <a:r>
                <a:rPr lang="en-US" altLang="en-US" sz="1200" b="1">
                  <a:solidFill>
                    <a:schemeClr val="bg1"/>
                  </a:solidFill>
                  <a:latin typeface="Arial" panose="020B0604020202020204" pitchFamily="34" charset="0"/>
                </a:rPr>
                <a:t>Low order fill rates</a:t>
              </a:r>
            </a:p>
          </p:txBody>
        </p:sp>
        <p:sp>
          <p:nvSpPr>
            <p:cNvPr id="16" name="AutoShape 423">
              <a:extLst>
                <a:ext uri="{FF2B5EF4-FFF2-40B4-BE49-F238E27FC236}">
                  <a16:creationId xmlns:a16="http://schemas.microsoft.com/office/drawing/2014/main" id="{1C22A7FE-4FB4-4DCD-A45C-5AFAB6FAFB6D}"/>
                </a:ext>
              </a:extLst>
            </p:cNvPr>
            <p:cNvSpPr>
              <a:spLocks noChangeArrowheads="1"/>
            </p:cNvSpPr>
            <p:nvPr/>
          </p:nvSpPr>
          <p:spPr bwMode="auto">
            <a:xfrm>
              <a:off x="528" y="2785"/>
              <a:ext cx="1145" cy="451"/>
            </a:xfrm>
            <a:prstGeom prst="wedgeRoundRectCallout">
              <a:avLst>
                <a:gd name="adj1" fmla="val 28514"/>
                <a:gd name="adj2" fmla="val -111486"/>
                <a:gd name="adj3" fmla="val 16667"/>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Clr>
                  <a:schemeClr val="bg1"/>
                </a:buClr>
                <a:buSzPct val="100000"/>
                <a:defRPr sz="1600">
                  <a:solidFill>
                    <a:schemeClr val="tx1"/>
                  </a:solidFill>
                  <a:latin typeface="Times New Roman" panose="02020603050405020304" pitchFamily="18" charset="0"/>
                </a:defRPr>
              </a:lvl9pPr>
            </a:lstStyle>
            <a:p>
              <a:pPr algn="ctr" eaLnBrk="1" hangingPunct="1">
                <a:lnSpc>
                  <a:spcPct val="100000"/>
                </a:lnSpc>
                <a:spcBef>
                  <a:spcPct val="0"/>
                </a:spcBef>
                <a:spcAft>
                  <a:spcPct val="20000"/>
                </a:spcAft>
                <a:buClr>
                  <a:schemeClr val="folHlink"/>
                </a:buClr>
                <a:buSzPct val="65000"/>
                <a:buFont typeface="Wingdings" panose="05000000000000000000" pitchFamily="2" charset="2"/>
                <a:buNone/>
              </a:pPr>
              <a:r>
                <a:rPr lang="en-US" altLang="en-US" sz="1200" b="1">
                  <a:solidFill>
                    <a:schemeClr val="bg1"/>
                  </a:solidFill>
                  <a:latin typeface="Arial" panose="020B0604020202020204" pitchFamily="34" charset="0"/>
                </a:rPr>
                <a:t>Glitch-Wrong Material, Machine is Down – effect snowballs</a:t>
              </a:r>
            </a:p>
          </p:txBody>
        </p:sp>
      </p:grpSp>
    </p:spTree>
    <p:extLst>
      <p:ext uri="{BB962C8B-B14F-4D97-AF65-F5344CB8AC3E}">
        <p14:creationId xmlns:p14="http://schemas.microsoft.com/office/powerpoint/2010/main" val="1649021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in the supply chain</a:t>
            </a:r>
          </a:p>
        </p:txBody>
      </p:sp>
      <p:sp>
        <p:nvSpPr>
          <p:cNvPr id="3" name="Content Placeholder 2"/>
          <p:cNvSpPr>
            <a:spLocks noGrp="1"/>
          </p:cNvSpPr>
          <p:nvPr>
            <p:ph idx="1"/>
          </p:nvPr>
        </p:nvSpPr>
        <p:spPr/>
        <p:txBody>
          <a:bodyPr/>
          <a:lstStyle/>
          <a:p>
            <a:r>
              <a:rPr lang="en-US" dirty="0"/>
              <a:t>The volume of data in every supply chain is exploding from different data sources, business processes and IT systems.</a:t>
            </a:r>
          </a:p>
          <a:p>
            <a:r>
              <a:rPr lang="en-US" dirty="0"/>
              <a:t>Recent research has predicted that there would be 163ZB (A zettabyte is one trillion gigabytes) of digital data will be in existence by 2025.</a:t>
            </a:r>
          </a:p>
          <a:p>
            <a:r>
              <a:rPr lang="en-US" dirty="0"/>
              <a:t>Data too big to fit on single server</a:t>
            </a:r>
          </a:p>
          <a:p>
            <a:r>
              <a:rPr lang="en-US" dirty="0"/>
              <a:t>Too unstructured to fit in row-and-column database</a:t>
            </a:r>
          </a:p>
          <a:p>
            <a:r>
              <a:rPr lang="en-US" dirty="0"/>
              <a:t>Too continuously flowing to fit into static data warehouse</a:t>
            </a:r>
          </a:p>
          <a:p>
            <a:r>
              <a:rPr lang="en-US" dirty="0"/>
              <a:t>THE MOST IMPORTANT ASPECT IS LACK OF STRUCTURE, NOT SIZE</a:t>
            </a:r>
          </a:p>
          <a:p>
            <a:pPr lvl="1"/>
            <a:r>
              <a:rPr lang="en-US" dirty="0"/>
              <a:t>The point is to ANALYZE</a:t>
            </a:r>
          </a:p>
          <a:p>
            <a:pPr lvl="1"/>
            <a:r>
              <a:rPr lang="en-US" dirty="0"/>
              <a:t>Convert data into insights, innovation, business value</a:t>
            </a:r>
          </a:p>
        </p:txBody>
      </p:sp>
    </p:spTree>
    <p:extLst>
      <p:ext uri="{BB962C8B-B14F-4D97-AF65-F5344CB8AC3E}">
        <p14:creationId xmlns:p14="http://schemas.microsoft.com/office/powerpoint/2010/main" val="679172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in the supply chain</a:t>
            </a:r>
          </a:p>
        </p:txBody>
      </p:sp>
      <p:sp>
        <p:nvSpPr>
          <p:cNvPr id="3" name="Content Placeholder 2"/>
          <p:cNvSpPr>
            <a:spLocks noGrp="1"/>
          </p:cNvSpPr>
          <p:nvPr>
            <p:ph idx="1"/>
          </p:nvPr>
        </p:nvSpPr>
        <p:spPr/>
        <p:txBody>
          <a:bodyPr/>
          <a:lstStyle/>
          <a:p>
            <a:r>
              <a:rPr lang="en-US" dirty="0"/>
              <a:t>Large amount of data which requires new technologies and architectures so that it becomes possible to extract value from it by capturing and analysis process </a:t>
            </a:r>
          </a:p>
          <a:p>
            <a:r>
              <a:rPr lang="en-US" dirty="0"/>
              <a:t>The 5 Vs of Big Data </a:t>
            </a:r>
          </a:p>
          <a:p>
            <a:pPr lvl="1"/>
            <a:r>
              <a:rPr lang="en-US" dirty="0"/>
              <a:t>Volume  :  The amount of data that is stored within supply chain</a:t>
            </a:r>
          </a:p>
          <a:p>
            <a:pPr lvl="1"/>
            <a:r>
              <a:rPr lang="en-US" dirty="0"/>
              <a:t>Velocity :  The amount of data passing along supply chain at any time</a:t>
            </a:r>
          </a:p>
          <a:p>
            <a:pPr lvl="1"/>
            <a:r>
              <a:rPr lang="en-US" dirty="0"/>
              <a:t>Variety   :  The different types of data, in terms of both format and function</a:t>
            </a:r>
          </a:p>
          <a:p>
            <a:pPr lvl="1"/>
            <a:r>
              <a:rPr lang="en-US" dirty="0"/>
              <a:t>Veracity :   Veracity is the quality or trustworthiness of the data. </a:t>
            </a:r>
          </a:p>
          <a:p>
            <a:pPr lvl="1"/>
            <a:r>
              <a:rPr lang="en-US" dirty="0"/>
              <a:t>Value      :  Worth of the data being extracted. </a:t>
            </a:r>
          </a:p>
        </p:txBody>
      </p:sp>
      <p:sp>
        <p:nvSpPr>
          <p:cNvPr id="4" name="Date Placeholder 3"/>
          <p:cNvSpPr>
            <a:spLocks noGrp="1"/>
          </p:cNvSpPr>
          <p:nvPr>
            <p:ph type="dt" sz="half" idx="10"/>
          </p:nvPr>
        </p:nvSpPr>
        <p:spPr/>
        <p:txBody>
          <a:bodyPr/>
          <a:lstStyle/>
          <a:p>
            <a:fld id="{D04E32E2-5DE4-430A-BC5E-822EAED0A19B}" type="datetime1">
              <a:rPr lang="en-US" smtClean="0"/>
              <a:t>7/17/2018</a:t>
            </a:fld>
            <a:endParaRPr lang="en-US"/>
          </a:p>
        </p:txBody>
      </p:sp>
      <p:sp>
        <p:nvSpPr>
          <p:cNvPr id="5" name="Footer Placeholder 4"/>
          <p:cNvSpPr>
            <a:spLocks noGrp="1"/>
          </p:cNvSpPr>
          <p:nvPr>
            <p:ph type="ftr" sz="quarter" idx="11"/>
          </p:nvPr>
        </p:nvSpPr>
        <p:spPr/>
        <p:txBody>
          <a:bodyPr/>
          <a:lstStyle/>
          <a:p>
            <a:r>
              <a:rPr lang="en-US"/>
              <a:t>Supply Chain Analytics</a:t>
            </a:r>
          </a:p>
        </p:txBody>
      </p:sp>
      <p:sp>
        <p:nvSpPr>
          <p:cNvPr id="6" name="Slide Number Placeholder 5"/>
          <p:cNvSpPr>
            <a:spLocks noGrp="1"/>
          </p:cNvSpPr>
          <p:nvPr>
            <p:ph type="sldNum" sz="quarter" idx="12"/>
          </p:nvPr>
        </p:nvSpPr>
        <p:spPr/>
        <p:txBody>
          <a:bodyPr/>
          <a:lstStyle/>
          <a:p>
            <a:fld id="{6B48BB7F-6EBF-4D44-AED7-9BC7F9860345}" type="slidenum">
              <a:rPr lang="en-US" smtClean="0"/>
              <a:t>14</a:t>
            </a:fld>
            <a:endParaRPr lang="en-US"/>
          </a:p>
        </p:txBody>
      </p:sp>
    </p:spTree>
    <p:extLst>
      <p:ext uri="{BB962C8B-B14F-4D97-AF65-F5344CB8AC3E}">
        <p14:creationId xmlns:p14="http://schemas.microsoft.com/office/powerpoint/2010/main" val="1213536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D5991-C88A-4D54-890A-759C9996AC50}"/>
              </a:ext>
            </a:extLst>
          </p:cNvPr>
          <p:cNvSpPr>
            <a:spLocks noGrp="1"/>
          </p:cNvSpPr>
          <p:nvPr>
            <p:ph type="title"/>
          </p:nvPr>
        </p:nvSpPr>
        <p:spPr/>
        <p:txBody>
          <a:bodyPr/>
          <a:lstStyle/>
          <a:p>
            <a:r>
              <a:rPr lang="en-US" dirty="0"/>
              <a:t>Benefits of analytics</a:t>
            </a:r>
            <a:endParaRPr lang="en-IN" dirty="0"/>
          </a:p>
        </p:txBody>
      </p:sp>
      <p:sp>
        <p:nvSpPr>
          <p:cNvPr id="3" name="Content Placeholder 2">
            <a:extLst>
              <a:ext uri="{FF2B5EF4-FFF2-40B4-BE49-F238E27FC236}">
                <a16:creationId xmlns:a16="http://schemas.microsoft.com/office/drawing/2014/main" id="{417AC43E-C8A0-4E15-9B2D-36F645B3A648}"/>
              </a:ext>
            </a:extLst>
          </p:cNvPr>
          <p:cNvSpPr>
            <a:spLocks noGrp="1"/>
          </p:cNvSpPr>
          <p:nvPr>
            <p:ph idx="1"/>
          </p:nvPr>
        </p:nvSpPr>
        <p:spPr/>
        <p:txBody>
          <a:bodyPr>
            <a:normAutofit fontScale="92500" lnSpcReduction="10000"/>
          </a:bodyPr>
          <a:lstStyle/>
          <a:p>
            <a:r>
              <a:rPr lang="en-US" dirty="0"/>
              <a:t>Planning and scheduling</a:t>
            </a:r>
          </a:p>
          <a:p>
            <a:pPr lvl="1"/>
            <a:r>
              <a:rPr lang="en-US" dirty="0"/>
              <a:t>SCA provides better insights into inventory levels across different locations</a:t>
            </a:r>
          </a:p>
          <a:p>
            <a:pPr lvl="1"/>
            <a:r>
              <a:rPr lang="en-US" dirty="0"/>
              <a:t>High quality decision support through near real-time information </a:t>
            </a:r>
          </a:p>
          <a:p>
            <a:r>
              <a:rPr lang="en-US" dirty="0"/>
              <a:t>Improved responsiveness</a:t>
            </a:r>
          </a:p>
          <a:p>
            <a:pPr lvl="1"/>
            <a:r>
              <a:rPr lang="en-US" dirty="0"/>
              <a:t>Help in determining the stock you need in your supply chain</a:t>
            </a:r>
          </a:p>
          <a:p>
            <a:pPr lvl="1"/>
            <a:r>
              <a:rPr lang="en-US" dirty="0"/>
              <a:t>You can predict what’s likely to happen, so you can determine what items to buy and what items you will need more of.</a:t>
            </a:r>
          </a:p>
          <a:p>
            <a:r>
              <a:rPr lang="en-US" dirty="0"/>
              <a:t>Improved demand planning</a:t>
            </a:r>
          </a:p>
          <a:p>
            <a:pPr lvl="1"/>
            <a:r>
              <a:rPr lang="en-US" dirty="0"/>
              <a:t>With SCA, you can examine past trends to predicts what stock and in what amount your customer will requires in future</a:t>
            </a:r>
          </a:p>
          <a:p>
            <a:r>
              <a:rPr lang="en-US" dirty="0"/>
              <a:t>Order optimization</a:t>
            </a:r>
          </a:p>
          <a:p>
            <a:pPr lvl="1"/>
            <a:r>
              <a:rPr lang="en-US" dirty="0"/>
              <a:t>SCA lets you optimize both the items you are ordering and the overall ordering process</a:t>
            </a:r>
          </a:p>
          <a:p>
            <a:pPr lvl="1"/>
            <a:r>
              <a:rPr lang="en-US" dirty="0"/>
              <a:t>You can decrease the number of on-time orders, decrease the cost of acquiring items, and make sure you get what you order</a:t>
            </a:r>
          </a:p>
          <a:p>
            <a:pPr lvl="1"/>
            <a:endParaRPr lang="en-IN" dirty="0"/>
          </a:p>
        </p:txBody>
      </p:sp>
      <p:sp>
        <p:nvSpPr>
          <p:cNvPr id="4" name="Date Placeholder 3">
            <a:extLst>
              <a:ext uri="{FF2B5EF4-FFF2-40B4-BE49-F238E27FC236}">
                <a16:creationId xmlns:a16="http://schemas.microsoft.com/office/drawing/2014/main" id="{336FD313-E666-47D3-996F-E3CD62A8D5E9}"/>
              </a:ext>
            </a:extLst>
          </p:cNvPr>
          <p:cNvSpPr>
            <a:spLocks noGrp="1"/>
          </p:cNvSpPr>
          <p:nvPr>
            <p:ph type="dt" sz="half" idx="10"/>
          </p:nvPr>
        </p:nvSpPr>
        <p:spPr/>
        <p:txBody>
          <a:bodyPr/>
          <a:lstStyle/>
          <a:p>
            <a:fld id="{D04E32E2-5DE4-430A-BC5E-822EAED0A19B}" type="datetime1">
              <a:rPr lang="en-US" smtClean="0"/>
              <a:t>7/17/2018</a:t>
            </a:fld>
            <a:endParaRPr lang="en-US"/>
          </a:p>
        </p:txBody>
      </p:sp>
      <p:sp>
        <p:nvSpPr>
          <p:cNvPr id="5" name="Footer Placeholder 4">
            <a:extLst>
              <a:ext uri="{FF2B5EF4-FFF2-40B4-BE49-F238E27FC236}">
                <a16:creationId xmlns:a16="http://schemas.microsoft.com/office/drawing/2014/main" id="{BC35787F-3D8F-4E53-B93F-6F387B6A9F5B}"/>
              </a:ext>
            </a:extLst>
          </p:cNvPr>
          <p:cNvSpPr>
            <a:spLocks noGrp="1"/>
          </p:cNvSpPr>
          <p:nvPr>
            <p:ph type="ftr" sz="quarter" idx="11"/>
          </p:nvPr>
        </p:nvSpPr>
        <p:spPr/>
        <p:txBody>
          <a:bodyPr/>
          <a:lstStyle/>
          <a:p>
            <a:r>
              <a:rPr lang="en-US"/>
              <a:t>Supply Chain Analytics</a:t>
            </a:r>
          </a:p>
        </p:txBody>
      </p:sp>
      <p:sp>
        <p:nvSpPr>
          <p:cNvPr id="6" name="Slide Number Placeholder 5">
            <a:extLst>
              <a:ext uri="{FF2B5EF4-FFF2-40B4-BE49-F238E27FC236}">
                <a16:creationId xmlns:a16="http://schemas.microsoft.com/office/drawing/2014/main" id="{5567461F-B01D-45A7-950C-6EC43405DCFE}"/>
              </a:ext>
            </a:extLst>
          </p:cNvPr>
          <p:cNvSpPr>
            <a:spLocks noGrp="1"/>
          </p:cNvSpPr>
          <p:nvPr>
            <p:ph type="sldNum" sz="quarter" idx="12"/>
          </p:nvPr>
        </p:nvSpPr>
        <p:spPr/>
        <p:txBody>
          <a:bodyPr/>
          <a:lstStyle/>
          <a:p>
            <a:fld id="{6B48BB7F-6EBF-4D44-AED7-9BC7F9860345}" type="slidenum">
              <a:rPr lang="en-US" smtClean="0"/>
              <a:t>15</a:t>
            </a:fld>
            <a:endParaRPr lang="en-US"/>
          </a:p>
        </p:txBody>
      </p:sp>
    </p:spTree>
    <p:extLst>
      <p:ext uri="{BB962C8B-B14F-4D97-AF65-F5344CB8AC3E}">
        <p14:creationId xmlns:p14="http://schemas.microsoft.com/office/powerpoint/2010/main" val="4041529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1A5B9-EFFB-43BE-845B-A4AE97DB239E}"/>
              </a:ext>
            </a:extLst>
          </p:cNvPr>
          <p:cNvSpPr>
            <a:spLocks noGrp="1"/>
          </p:cNvSpPr>
          <p:nvPr>
            <p:ph type="title"/>
          </p:nvPr>
        </p:nvSpPr>
        <p:spPr/>
        <p:txBody>
          <a:bodyPr/>
          <a:lstStyle/>
          <a:p>
            <a:r>
              <a:rPr lang="en-US" dirty="0"/>
              <a:t>Benefits of analytics</a:t>
            </a:r>
            <a:endParaRPr lang="en-IN" dirty="0"/>
          </a:p>
        </p:txBody>
      </p:sp>
      <p:sp>
        <p:nvSpPr>
          <p:cNvPr id="3" name="Content Placeholder 2">
            <a:extLst>
              <a:ext uri="{FF2B5EF4-FFF2-40B4-BE49-F238E27FC236}">
                <a16:creationId xmlns:a16="http://schemas.microsoft.com/office/drawing/2014/main" id="{9965EC68-819C-48B7-81B7-6CDE9593C8CB}"/>
              </a:ext>
            </a:extLst>
          </p:cNvPr>
          <p:cNvSpPr>
            <a:spLocks noGrp="1"/>
          </p:cNvSpPr>
          <p:nvPr>
            <p:ph idx="1"/>
          </p:nvPr>
        </p:nvSpPr>
        <p:spPr/>
        <p:txBody>
          <a:bodyPr/>
          <a:lstStyle/>
          <a:p>
            <a:r>
              <a:rPr lang="en-US" dirty="0"/>
              <a:t>Real-time supply chain execution</a:t>
            </a:r>
          </a:p>
          <a:p>
            <a:pPr lvl="1"/>
            <a:r>
              <a:rPr lang="en-US" dirty="0"/>
              <a:t>You don’t have to worry about where orders are, what’s happening with them, or you need to make change</a:t>
            </a:r>
          </a:p>
          <a:p>
            <a:pPr lvl="1"/>
            <a:r>
              <a:rPr lang="en-US" dirty="0"/>
              <a:t>Prescriptive based analysis wouldn’t just see what happened; it shows you the options you have to do something about it right then.</a:t>
            </a:r>
          </a:p>
          <a:p>
            <a:r>
              <a:rPr lang="en-US" dirty="0"/>
              <a:t>Inventory management</a:t>
            </a:r>
          </a:p>
          <a:p>
            <a:pPr lvl="1"/>
            <a:r>
              <a:rPr lang="en-US" dirty="0"/>
              <a:t>With SCA, you can plan, forecast, and fully optimize your inventory so you don’t waste space or waste money with stock.</a:t>
            </a:r>
          </a:p>
          <a:p>
            <a:r>
              <a:rPr lang="en-US" dirty="0"/>
              <a:t>Replenishment planning</a:t>
            </a:r>
          </a:p>
          <a:p>
            <a:pPr lvl="1"/>
            <a:r>
              <a:rPr lang="en-US" dirty="0"/>
              <a:t>With SCA, you can keep a close eye on inventory levels, </a:t>
            </a:r>
          </a:p>
          <a:p>
            <a:pPr lvl="1"/>
            <a:r>
              <a:rPr lang="en-US" dirty="0"/>
              <a:t>You can see across your network of trading partners to discover who has the stock that you need and how you can avoid over stocking.</a:t>
            </a:r>
            <a:endParaRPr lang="en-IN" dirty="0"/>
          </a:p>
        </p:txBody>
      </p:sp>
      <p:sp>
        <p:nvSpPr>
          <p:cNvPr id="4" name="Date Placeholder 3">
            <a:extLst>
              <a:ext uri="{FF2B5EF4-FFF2-40B4-BE49-F238E27FC236}">
                <a16:creationId xmlns:a16="http://schemas.microsoft.com/office/drawing/2014/main" id="{F49A116A-E0A1-4FEC-8E92-4E0F60763069}"/>
              </a:ext>
            </a:extLst>
          </p:cNvPr>
          <p:cNvSpPr>
            <a:spLocks noGrp="1"/>
          </p:cNvSpPr>
          <p:nvPr>
            <p:ph type="dt" sz="half" idx="10"/>
          </p:nvPr>
        </p:nvSpPr>
        <p:spPr/>
        <p:txBody>
          <a:bodyPr/>
          <a:lstStyle/>
          <a:p>
            <a:fld id="{D04E32E2-5DE4-430A-BC5E-822EAED0A19B}" type="datetime1">
              <a:rPr lang="en-US" smtClean="0"/>
              <a:t>7/17/2018</a:t>
            </a:fld>
            <a:endParaRPr lang="en-US"/>
          </a:p>
        </p:txBody>
      </p:sp>
      <p:sp>
        <p:nvSpPr>
          <p:cNvPr id="5" name="Footer Placeholder 4">
            <a:extLst>
              <a:ext uri="{FF2B5EF4-FFF2-40B4-BE49-F238E27FC236}">
                <a16:creationId xmlns:a16="http://schemas.microsoft.com/office/drawing/2014/main" id="{A9691C3F-0EDF-4BB9-91DE-DED86EBE7F9B}"/>
              </a:ext>
            </a:extLst>
          </p:cNvPr>
          <p:cNvSpPr>
            <a:spLocks noGrp="1"/>
          </p:cNvSpPr>
          <p:nvPr>
            <p:ph type="ftr" sz="quarter" idx="11"/>
          </p:nvPr>
        </p:nvSpPr>
        <p:spPr/>
        <p:txBody>
          <a:bodyPr/>
          <a:lstStyle/>
          <a:p>
            <a:r>
              <a:rPr lang="en-US"/>
              <a:t>Supply Chain Analytics</a:t>
            </a:r>
          </a:p>
        </p:txBody>
      </p:sp>
      <p:sp>
        <p:nvSpPr>
          <p:cNvPr id="6" name="Slide Number Placeholder 5">
            <a:extLst>
              <a:ext uri="{FF2B5EF4-FFF2-40B4-BE49-F238E27FC236}">
                <a16:creationId xmlns:a16="http://schemas.microsoft.com/office/drawing/2014/main" id="{CF0D4083-5C21-4F2E-B740-B48742D97247}"/>
              </a:ext>
            </a:extLst>
          </p:cNvPr>
          <p:cNvSpPr>
            <a:spLocks noGrp="1"/>
          </p:cNvSpPr>
          <p:nvPr>
            <p:ph type="sldNum" sz="quarter" idx="12"/>
          </p:nvPr>
        </p:nvSpPr>
        <p:spPr/>
        <p:txBody>
          <a:bodyPr/>
          <a:lstStyle/>
          <a:p>
            <a:fld id="{6B48BB7F-6EBF-4D44-AED7-9BC7F9860345}" type="slidenum">
              <a:rPr lang="en-US" smtClean="0"/>
              <a:t>16</a:t>
            </a:fld>
            <a:endParaRPr lang="en-US"/>
          </a:p>
        </p:txBody>
      </p:sp>
    </p:spTree>
    <p:extLst>
      <p:ext uri="{BB962C8B-B14F-4D97-AF65-F5344CB8AC3E}">
        <p14:creationId xmlns:p14="http://schemas.microsoft.com/office/powerpoint/2010/main" val="2419703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1A5B9-EFFB-43BE-845B-A4AE97DB239E}"/>
              </a:ext>
            </a:extLst>
          </p:cNvPr>
          <p:cNvSpPr>
            <a:spLocks noGrp="1"/>
          </p:cNvSpPr>
          <p:nvPr>
            <p:ph type="title"/>
          </p:nvPr>
        </p:nvSpPr>
        <p:spPr/>
        <p:txBody>
          <a:bodyPr/>
          <a:lstStyle/>
          <a:p>
            <a:r>
              <a:rPr lang="en-US" dirty="0"/>
              <a:t>Benefits of analytics</a:t>
            </a:r>
            <a:endParaRPr lang="en-IN" dirty="0"/>
          </a:p>
        </p:txBody>
      </p:sp>
      <p:sp>
        <p:nvSpPr>
          <p:cNvPr id="3" name="Content Placeholder 2">
            <a:extLst>
              <a:ext uri="{FF2B5EF4-FFF2-40B4-BE49-F238E27FC236}">
                <a16:creationId xmlns:a16="http://schemas.microsoft.com/office/drawing/2014/main" id="{9965EC68-819C-48B7-81B7-6CDE9593C8CB}"/>
              </a:ext>
            </a:extLst>
          </p:cNvPr>
          <p:cNvSpPr>
            <a:spLocks noGrp="1"/>
          </p:cNvSpPr>
          <p:nvPr>
            <p:ph idx="1"/>
          </p:nvPr>
        </p:nvSpPr>
        <p:spPr/>
        <p:txBody>
          <a:bodyPr/>
          <a:lstStyle/>
          <a:p>
            <a:r>
              <a:rPr lang="en-US" dirty="0"/>
              <a:t>Improved partners performance</a:t>
            </a:r>
          </a:p>
          <a:p>
            <a:pPr lvl="1"/>
            <a:r>
              <a:rPr lang="en-US" dirty="0"/>
              <a:t>Give much greater visibility into your trading partners activities and performance</a:t>
            </a:r>
          </a:p>
          <a:p>
            <a:pPr lvl="1"/>
            <a:r>
              <a:rPr lang="en-US" dirty="0"/>
              <a:t>You can quickly see which ones are delivering the most profitable business for you.</a:t>
            </a:r>
          </a:p>
          <a:p>
            <a:pPr lvl="1"/>
            <a:r>
              <a:rPr lang="en-US" dirty="0"/>
              <a:t>You can determine which supplier are good to work with</a:t>
            </a:r>
          </a:p>
          <a:p>
            <a:r>
              <a:rPr lang="en-US" dirty="0"/>
              <a:t>Improved cash management</a:t>
            </a:r>
          </a:p>
          <a:p>
            <a:pPr lvl="1"/>
            <a:r>
              <a:rPr lang="en-US" dirty="0"/>
              <a:t>By helping to focus on elements like delivering perfect orders and controlling inventory levels, SCA helps with cash management.</a:t>
            </a:r>
          </a:p>
        </p:txBody>
      </p:sp>
      <p:sp>
        <p:nvSpPr>
          <p:cNvPr id="4" name="Date Placeholder 3">
            <a:extLst>
              <a:ext uri="{FF2B5EF4-FFF2-40B4-BE49-F238E27FC236}">
                <a16:creationId xmlns:a16="http://schemas.microsoft.com/office/drawing/2014/main" id="{F49A116A-E0A1-4FEC-8E92-4E0F60763069}"/>
              </a:ext>
            </a:extLst>
          </p:cNvPr>
          <p:cNvSpPr>
            <a:spLocks noGrp="1"/>
          </p:cNvSpPr>
          <p:nvPr>
            <p:ph type="dt" sz="half" idx="10"/>
          </p:nvPr>
        </p:nvSpPr>
        <p:spPr/>
        <p:txBody>
          <a:bodyPr/>
          <a:lstStyle/>
          <a:p>
            <a:fld id="{D04E32E2-5DE4-430A-BC5E-822EAED0A19B}" type="datetime1">
              <a:rPr lang="en-US" smtClean="0"/>
              <a:t>7/17/2018</a:t>
            </a:fld>
            <a:endParaRPr lang="en-US"/>
          </a:p>
        </p:txBody>
      </p:sp>
      <p:sp>
        <p:nvSpPr>
          <p:cNvPr id="5" name="Footer Placeholder 4">
            <a:extLst>
              <a:ext uri="{FF2B5EF4-FFF2-40B4-BE49-F238E27FC236}">
                <a16:creationId xmlns:a16="http://schemas.microsoft.com/office/drawing/2014/main" id="{A9691C3F-0EDF-4BB9-91DE-DED86EBE7F9B}"/>
              </a:ext>
            </a:extLst>
          </p:cNvPr>
          <p:cNvSpPr>
            <a:spLocks noGrp="1"/>
          </p:cNvSpPr>
          <p:nvPr>
            <p:ph type="ftr" sz="quarter" idx="11"/>
          </p:nvPr>
        </p:nvSpPr>
        <p:spPr/>
        <p:txBody>
          <a:bodyPr/>
          <a:lstStyle/>
          <a:p>
            <a:r>
              <a:rPr lang="en-US"/>
              <a:t>Supply Chain Analytics</a:t>
            </a:r>
          </a:p>
        </p:txBody>
      </p:sp>
      <p:sp>
        <p:nvSpPr>
          <p:cNvPr id="6" name="Slide Number Placeholder 5">
            <a:extLst>
              <a:ext uri="{FF2B5EF4-FFF2-40B4-BE49-F238E27FC236}">
                <a16:creationId xmlns:a16="http://schemas.microsoft.com/office/drawing/2014/main" id="{CF0D4083-5C21-4F2E-B740-B48742D97247}"/>
              </a:ext>
            </a:extLst>
          </p:cNvPr>
          <p:cNvSpPr>
            <a:spLocks noGrp="1"/>
          </p:cNvSpPr>
          <p:nvPr>
            <p:ph type="sldNum" sz="quarter" idx="12"/>
          </p:nvPr>
        </p:nvSpPr>
        <p:spPr/>
        <p:txBody>
          <a:bodyPr/>
          <a:lstStyle/>
          <a:p>
            <a:fld id="{6B48BB7F-6EBF-4D44-AED7-9BC7F9860345}" type="slidenum">
              <a:rPr lang="en-US" smtClean="0"/>
              <a:t>17</a:t>
            </a:fld>
            <a:endParaRPr lang="en-US"/>
          </a:p>
        </p:txBody>
      </p:sp>
    </p:spTree>
    <p:extLst>
      <p:ext uri="{BB962C8B-B14F-4D97-AF65-F5344CB8AC3E}">
        <p14:creationId xmlns:p14="http://schemas.microsoft.com/office/powerpoint/2010/main" val="896085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BDA-enabled Supply Chain Capabilities Framework</a:t>
            </a:r>
          </a:p>
        </p:txBody>
      </p:sp>
      <p:sp>
        <p:nvSpPr>
          <p:cNvPr id="4" name="Date Placeholder 3"/>
          <p:cNvSpPr>
            <a:spLocks noGrp="1"/>
          </p:cNvSpPr>
          <p:nvPr>
            <p:ph type="dt" sz="half" idx="10"/>
          </p:nvPr>
        </p:nvSpPr>
        <p:spPr/>
        <p:txBody>
          <a:bodyPr/>
          <a:lstStyle/>
          <a:p>
            <a:fld id="{D04E32E2-5DE4-430A-BC5E-822EAED0A19B}" type="datetime1">
              <a:rPr lang="en-US" smtClean="0"/>
              <a:t>7/17/2018</a:t>
            </a:fld>
            <a:endParaRPr lang="en-US"/>
          </a:p>
        </p:txBody>
      </p:sp>
      <p:sp>
        <p:nvSpPr>
          <p:cNvPr id="5" name="Footer Placeholder 4"/>
          <p:cNvSpPr>
            <a:spLocks noGrp="1"/>
          </p:cNvSpPr>
          <p:nvPr>
            <p:ph type="ftr" sz="quarter" idx="11"/>
          </p:nvPr>
        </p:nvSpPr>
        <p:spPr/>
        <p:txBody>
          <a:bodyPr/>
          <a:lstStyle/>
          <a:p>
            <a:r>
              <a:rPr lang="en-US"/>
              <a:t>Supply Chain Analytics</a:t>
            </a:r>
          </a:p>
        </p:txBody>
      </p:sp>
      <p:sp>
        <p:nvSpPr>
          <p:cNvPr id="6" name="Slide Number Placeholder 5"/>
          <p:cNvSpPr>
            <a:spLocks noGrp="1"/>
          </p:cNvSpPr>
          <p:nvPr>
            <p:ph type="sldNum" sz="quarter" idx="12"/>
          </p:nvPr>
        </p:nvSpPr>
        <p:spPr/>
        <p:txBody>
          <a:bodyPr/>
          <a:lstStyle/>
          <a:p>
            <a:fld id="{6B48BB7F-6EBF-4D44-AED7-9BC7F9860345}" type="slidenum">
              <a:rPr lang="en-US" smtClean="0"/>
              <a:t>18</a:t>
            </a:fld>
            <a:endParaRPr lang="en-US"/>
          </a:p>
        </p:txBody>
      </p:sp>
      <p:pic>
        <p:nvPicPr>
          <p:cNvPr id="7" name="Picture 6"/>
          <p:cNvPicPr>
            <a:picLocks noChangeAspect="1"/>
          </p:cNvPicPr>
          <p:nvPr/>
        </p:nvPicPr>
        <p:blipFill>
          <a:blip r:embed="rId2"/>
          <a:stretch>
            <a:fillRect/>
          </a:stretch>
        </p:blipFill>
        <p:spPr>
          <a:xfrm>
            <a:off x="1782247" y="1492551"/>
            <a:ext cx="8627506" cy="4449274"/>
          </a:xfrm>
          <a:prstGeom prst="rect">
            <a:avLst/>
          </a:prstGeom>
        </p:spPr>
      </p:pic>
    </p:spTree>
    <p:extLst>
      <p:ext uri="{BB962C8B-B14F-4D97-AF65-F5344CB8AC3E}">
        <p14:creationId xmlns:p14="http://schemas.microsoft.com/office/powerpoint/2010/main" val="2835435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4B331-E4E9-4A44-862E-7DE665B350C8}"/>
              </a:ext>
            </a:extLst>
          </p:cNvPr>
          <p:cNvSpPr>
            <a:spLocks noGrp="1"/>
          </p:cNvSpPr>
          <p:nvPr>
            <p:ph type="title"/>
          </p:nvPr>
        </p:nvSpPr>
        <p:spPr/>
        <p:txBody>
          <a:bodyPr/>
          <a:lstStyle/>
          <a:p>
            <a:r>
              <a:rPr lang="en-US" dirty="0"/>
              <a:t>Use cases for supply chain analytics</a:t>
            </a:r>
            <a:endParaRPr lang="en-IN" dirty="0"/>
          </a:p>
        </p:txBody>
      </p:sp>
      <p:sp>
        <p:nvSpPr>
          <p:cNvPr id="3" name="Content Placeholder 2">
            <a:extLst>
              <a:ext uri="{FF2B5EF4-FFF2-40B4-BE49-F238E27FC236}">
                <a16:creationId xmlns:a16="http://schemas.microsoft.com/office/drawing/2014/main" id="{DFD24FC5-B9EB-49D7-AB2F-E5D5AE9B2BF3}"/>
              </a:ext>
            </a:extLst>
          </p:cNvPr>
          <p:cNvSpPr>
            <a:spLocks noGrp="1"/>
          </p:cNvSpPr>
          <p:nvPr>
            <p:ph idx="1"/>
          </p:nvPr>
        </p:nvSpPr>
        <p:spPr/>
        <p:txBody>
          <a:bodyPr>
            <a:normAutofit lnSpcReduction="10000"/>
          </a:bodyPr>
          <a:lstStyle/>
          <a:p>
            <a:r>
              <a:rPr lang="en-US" dirty="0"/>
              <a:t>Demand forecasting</a:t>
            </a:r>
          </a:p>
          <a:p>
            <a:pPr lvl="1"/>
            <a:r>
              <a:rPr lang="en-US" dirty="0"/>
              <a:t>Accurately predict consumer buying pattern</a:t>
            </a:r>
          </a:p>
          <a:p>
            <a:pPr lvl="1"/>
            <a:r>
              <a:rPr lang="en-US" dirty="0"/>
              <a:t>Combine buying patterns with input from marketing system to provide more context for decision </a:t>
            </a:r>
          </a:p>
          <a:p>
            <a:r>
              <a:rPr lang="en-US" dirty="0"/>
              <a:t>Inventory Visibility</a:t>
            </a:r>
          </a:p>
          <a:p>
            <a:pPr lvl="1"/>
            <a:r>
              <a:rPr lang="en-US" dirty="0"/>
              <a:t>Inventory visibility enables an organisation to combine inventory data with other elements to evaluate supply chain performance</a:t>
            </a:r>
          </a:p>
          <a:p>
            <a:r>
              <a:rPr lang="en-US" dirty="0"/>
              <a:t>Invoice reporting</a:t>
            </a:r>
          </a:p>
          <a:p>
            <a:pPr lvl="1"/>
            <a:r>
              <a:rPr lang="en-US" dirty="0"/>
              <a:t>Procurement and finance managers want to know about expenditures by product, supplier, region or date change</a:t>
            </a:r>
          </a:p>
          <a:p>
            <a:pPr lvl="1"/>
            <a:r>
              <a:rPr lang="en-US" dirty="0"/>
              <a:t>They want to know how quickly expenditures were processes and how often they were rejected</a:t>
            </a:r>
          </a:p>
          <a:p>
            <a:pPr lvl="1"/>
            <a:r>
              <a:rPr lang="en-US" dirty="0"/>
              <a:t>Supply chain operations want to know which trading partners are performing best.</a:t>
            </a:r>
          </a:p>
          <a:p>
            <a:endParaRPr lang="en-IN" dirty="0"/>
          </a:p>
        </p:txBody>
      </p:sp>
      <p:sp>
        <p:nvSpPr>
          <p:cNvPr id="4" name="Date Placeholder 3">
            <a:extLst>
              <a:ext uri="{FF2B5EF4-FFF2-40B4-BE49-F238E27FC236}">
                <a16:creationId xmlns:a16="http://schemas.microsoft.com/office/drawing/2014/main" id="{FEBBC084-760B-4C4B-9B6B-9E14F88E22FE}"/>
              </a:ext>
            </a:extLst>
          </p:cNvPr>
          <p:cNvSpPr>
            <a:spLocks noGrp="1"/>
          </p:cNvSpPr>
          <p:nvPr>
            <p:ph type="dt" sz="half" idx="10"/>
          </p:nvPr>
        </p:nvSpPr>
        <p:spPr/>
        <p:txBody>
          <a:bodyPr/>
          <a:lstStyle/>
          <a:p>
            <a:fld id="{D04E32E2-5DE4-430A-BC5E-822EAED0A19B}" type="datetime1">
              <a:rPr lang="en-US" smtClean="0"/>
              <a:t>7/17/2018</a:t>
            </a:fld>
            <a:endParaRPr lang="en-US"/>
          </a:p>
        </p:txBody>
      </p:sp>
      <p:sp>
        <p:nvSpPr>
          <p:cNvPr id="5" name="Footer Placeholder 4">
            <a:extLst>
              <a:ext uri="{FF2B5EF4-FFF2-40B4-BE49-F238E27FC236}">
                <a16:creationId xmlns:a16="http://schemas.microsoft.com/office/drawing/2014/main" id="{C3BCCC73-37F7-4874-B9F4-5744EB2CD5A8}"/>
              </a:ext>
            </a:extLst>
          </p:cNvPr>
          <p:cNvSpPr>
            <a:spLocks noGrp="1"/>
          </p:cNvSpPr>
          <p:nvPr>
            <p:ph type="ftr" sz="quarter" idx="11"/>
          </p:nvPr>
        </p:nvSpPr>
        <p:spPr/>
        <p:txBody>
          <a:bodyPr/>
          <a:lstStyle/>
          <a:p>
            <a:r>
              <a:rPr lang="en-US"/>
              <a:t>Supply Chain Analytics</a:t>
            </a:r>
          </a:p>
        </p:txBody>
      </p:sp>
      <p:sp>
        <p:nvSpPr>
          <p:cNvPr id="6" name="Slide Number Placeholder 5">
            <a:extLst>
              <a:ext uri="{FF2B5EF4-FFF2-40B4-BE49-F238E27FC236}">
                <a16:creationId xmlns:a16="http://schemas.microsoft.com/office/drawing/2014/main" id="{5AEF71D6-8AD2-403E-9AC6-D68BA8016B5C}"/>
              </a:ext>
            </a:extLst>
          </p:cNvPr>
          <p:cNvSpPr>
            <a:spLocks noGrp="1"/>
          </p:cNvSpPr>
          <p:nvPr>
            <p:ph type="sldNum" sz="quarter" idx="12"/>
          </p:nvPr>
        </p:nvSpPr>
        <p:spPr/>
        <p:txBody>
          <a:bodyPr/>
          <a:lstStyle/>
          <a:p>
            <a:fld id="{6B48BB7F-6EBF-4D44-AED7-9BC7F9860345}" type="slidenum">
              <a:rPr lang="en-US" smtClean="0"/>
              <a:t>19</a:t>
            </a:fld>
            <a:endParaRPr lang="en-US"/>
          </a:p>
        </p:txBody>
      </p:sp>
    </p:spTree>
    <p:extLst>
      <p:ext uri="{BB962C8B-B14F-4D97-AF65-F5344CB8AC3E}">
        <p14:creationId xmlns:p14="http://schemas.microsoft.com/office/powerpoint/2010/main" val="2138285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SCM?</a:t>
            </a:r>
          </a:p>
        </p:txBody>
      </p:sp>
      <p:sp>
        <p:nvSpPr>
          <p:cNvPr id="3" name="Content Placeholder 2"/>
          <p:cNvSpPr>
            <a:spLocks noGrp="1"/>
          </p:cNvSpPr>
          <p:nvPr>
            <p:ph idx="1"/>
          </p:nvPr>
        </p:nvSpPr>
        <p:spPr/>
        <p:txBody>
          <a:bodyPr>
            <a:normAutofit fontScale="92500"/>
          </a:bodyPr>
          <a:lstStyle/>
          <a:p>
            <a:pPr algn="just"/>
            <a:r>
              <a:rPr lang="en-US" altLang="en-US" dirty="0"/>
              <a:t>Supply chain management is a set of approaches utilized to efficiently integrate suppliers, manufacturers, warehouses, and stores, so that merchandise is produced and distributed at the right quantities, to the right locations, and at the right time, in order to minimize system wide costs while satisfying service level requirements.</a:t>
            </a:r>
          </a:p>
          <a:p>
            <a:pPr algn="just">
              <a:lnSpc>
                <a:spcPct val="80000"/>
              </a:lnSpc>
            </a:pPr>
            <a:r>
              <a:rPr lang="en-US" altLang="en-US" dirty="0"/>
              <a:t>Flow of products and services from:</a:t>
            </a:r>
          </a:p>
          <a:p>
            <a:pPr lvl="1">
              <a:lnSpc>
                <a:spcPct val="80000"/>
              </a:lnSpc>
            </a:pPr>
            <a:r>
              <a:rPr lang="en-US" altLang="en-US" sz="2400" dirty="0"/>
              <a:t>Raw materials manufacturers</a:t>
            </a:r>
          </a:p>
          <a:p>
            <a:pPr lvl="1">
              <a:lnSpc>
                <a:spcPct val="80000"/>
              </a:lnSpc>
            </a:pPr>
            <a:r>
              <a:rPr lang="en-US" altLang="en-US" sz="2400" dirty="0"/>
              <a:t>Intermediate products manufacturers</a:t>
            </a:r>
          </a:p>
          <a:p>
            <a:pPr lvl="1">
              <a:lnSpc>
                <a:spcPct val="80000"/>
              </a:lnSpc>
            </a:pPr>
            <a:r>
              <a:rPr lang="en-US" altLang="en-US" sz="2400" dirty="0"/>
              <a:t>End product manufacturers</a:t>
            </a:r>
          </a:p>
          <a:p>
            <a:pPr lvl="1">
              <a:lnSpc>
                <a:spcPct val="80000"/>
              </a:lnSpc>
            </a:pPr>
            <a:r>
              <a:rPr lang="en-US" altLang="en-US" sz="2400" dirty="0"/>
              <a:t>Wholesalers and distributors and</a:t>
            </a:r>
          </a:p>
          <a:p>
            <a:pPr lvl="1">
              <a:lnSpc>
                <a:spcPct val="80000"/>
              </a:lnSpc>
            </a:pPr>
            <a:r>
              <a:rPr lang="en-US" altLang="en-US" sz="2400" dirty="0"/>
              <a:t>Retailers</a:t>
            </a:r>
          </a:p>
          <a:p>
            <a:pPr>
              <a:lnSpc>
                <a:spcPct val="80000"/>
              </a:lnSpc>
              <a:buFontTx/>
              <a:buChar char="•"/>
            </a:pPr>
            <a:r>
              <a:rPr lang="en-US" altLang="en-US" dirty="0"/>
              <a:t>Connected by transportation and storage activities</a:t>
            </a:r>
          </a:p>
          <a:p>
            <a:pPr>
              <a:lnSpc>
                <a:spcPct val="80000"/>
              </a:lnSpc>
              <a:buFontTx/>
              <a:buChar char="•"/>
            </a:pPr>
            <a:r>
              <a:rPr lang="en-US" altLang="en-US" dirty="0"/>
              <a:t>Integrated through information, planning, and integration activities</a:t>
            </a:r>
          </a:p>
          <a:p>
            <a:pPr>
              <a:lnSpc>
                <a:spcPct val="80000"/>
              </a:lnSpc>
              <a:buFontTx/>
              <a:buChar char="•"/>
            </a:pPr>
            <a:r>
              <a:rPr lang="en-US" altLang="en-US" dirty="0"/>
              <a:t>Cost and service levels</a:t>
            </a:r>
          </a:p>
          <a:p>
            <a:endParaRPr lang="en-US" dirty="0"/>
          </a:p>
        </p:txBody>
      </p:sp>
      <p:sp>
        <p:nvSpPr>
          <p:cNvPr id="4" name="Date Placeholder 3"/>
          <p:cNvSpPr>
            <a:spLocks noGrp="1"/>
          </p:cNvSpPr>
          <p:nvPr>
            <p:ph type="dt" sz="half" idx="10"/>
          </p:nvPr>
        </p:nvSpPr>
        <p:spPr/>
        <p:txBody>
          <a:bodyPr/>
          <a:lstStyle/>
          <a:p>
            <a:fld id="{D04E32E2-5DE4-430A-BC5E-822EAED0A19B}" type="datetime1">
              <a:rPr lang="en-US" smtClean="0"/>
              <a:t>7/17/2018</a:t>
            </a:fld>
            <a:endParaRPr lang="en-US"/>
          </a:p>
        </p:txBody>
      </p:sp>
      <p:sp>
        <p:nvSpPr>
          <p:cNvPr id="5" name="Footer Placeholder 4"/>
          <p:cNvSpPr>
            <a:spLocks noGrp="1"/>
          </p:cNvSpPr>
          <p:nvPr>
            <p:ph type="ftr" sz="quarter" idx="11"/>
          </p:nvPr>
        </p:nvSpPr>
        <p:spPr/>
        <p:txBody>
          <a:bodyPr/>
          <a:lstStyle/>
          <a:p>
            <a:r>
              <a:rPr lang="en-US"/>
              <a:t>Supply Chain Analytics</a:t>
            </a:r>
          </a:p>
        </p:txBody>
      </p:sp>
      <p:sp>
        <p:nvSpPr>
          <p:cNvPr id="6" name="Slide Number Placeholder 5"/>
          <p:cNvSpPr>
            <a:spLocks noGrp="1"/>
          </p:cNvSpPr>
          <p:nvPr>
            <p:ph type="sldNum" sz="quarter" idx="12"/>
          </p:nvPr>
        </p:nvSpPr>
        <p:spPr/>
        <p:txBody>
          <a:bodyPr/>
          <a:lstStyle/>
          <a:p>
            <a:fld id="{6B48BB7F-6EBF-4D44-AED7-9BC7F9860345}" type="slidenum">
              <a:rPr lang="en-US" smtClean="0"/>
              <a:t>2</a:t>
            </a:fld>
            <a:endParaRPr lang="en-US"/>
          </a:p>
        </p:txBody>
      </p:sp>
    </p:spTree>
    <p:extLst>
      <p:ext uri="{BB962C8B-B14F-4D97-AF65-F5344CB8AC3E}">
        <p14:creationId xmlns:p14="http://schemas.microsoft.com/office/powerpoint/2010/main" val="366786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B64D-6EFE-4B7D-811C-67F0CA0CFAEE}"/>
              </a:ext>
            </a:extLst>
          </p:cNvPr>
          <p:cNvSpPr>
            <a:spLocks noGrp="1"/>
          </p:cNvSpPr>
          <p:nvPr>
            <p:ph type="title"/>
          </p:nvPr>
        </p:nvSpPr>
        <p:spPr/>
        <p:txBody>
          <a:bodyPr/>
          <a:lstStyle/>
          <a:p>
            <a:r>
              <a:rPr lang="en-US" dirty="0"/>
              <a:t>Use cases for supply chain analytics</a:t>
            </a:r>
            <a:endParaRPr lang="en-IN" dirty="0"/>
          </a:p>
        </p:txBody>
      </p:sp>
      <p:sp>
        <p:nvSpPr>
          <p:cNvPr id="3" name="Content Placeholder 2">
            <a:extLst>
              <a:ext uri="{FF2B5EF4-FFF2-40B4-BE49-F238E27FC236}">
                <a16:creationId xmlns:a16="http://schemas.microsoft.com/office/drawing/2014/main" id="{0DAA0D57-BE08-4F9C-A204-7C68266352B6}"/>
              </a:ext>
            </a:extLst>
          </p:cNvPr>
          <p:cNvSpPr>
            <a:spLocks noGrp="1"/>
          </p:cNvSpPr>
          <p:nvPr>
            <p:ph idx="1"/>
          </p:nvPr>
        </p:nvSpPr>
        <p:spPr/>
        <p:txBody>
          <a:bodyPr/>
          <a:lstStyle/>
          <a:p>
            <a:r>
              <a:rPr lang="en-US" dirty="0"/>
              <a:t>Partner performance reporting</a:t>
            </a:r>
          </a:p>
          <a:p>
            <a:pPr lvl="1"/>
            <a:r>
              <a:rPr lang="en-US" dirty="0"/>
              <a:t>You want to know what your partners are doing and how well they are doing</a:t>
            </a:r>
          </a:p>
          <a:p>
            <a:r>
              <a:rPr lang="en-US" dirty="0"/>
              <a:t>Procurement Reporting</a:t>
            </a:r>
          </a:p>
          <a:p>
            <a:pPr lvl="1"/>
            <a:r>
              <a:rPr lang="en-US" dirty="0"/>
              <a:t>Procurement reporting provides the information foundation improving the procure-to-pay process</a:t>
            </a:r>
          </a:p>
          <a:p>
            <a:pPr lvl="1"/>
            <a:r>
              <a:rPr lang="en-US" dirty="0"/>
              <a:t>It provides a clear idea of the amount of business the company is doing with each of its suppliers and how well each supplier is performing.  </a:t>
            </a:r>
            <a:endParaRPr lang="en-IN" dirty="0"/>
          </a:p>
        </p:txBody>
      </p:sp>
      <p:sp>
        <p:nvSpPr>
          <p:cNvPr id="4" name="Date Placeholder 3">
            <a:extLst>
              <a:ext uri="{FF2B5EF4-FFF2-40B4-BE49-F238E27FC236}">
                <a16:creationId xmlns:a16="http://schemas.microsoft.com/office/drawing/2014/main" id="{E115DA5F-17A6-487A-8199-134DC45A6200}"/>
              </a:ext>
            </a:extLst>
          </p:cNvPr>
          <p:cNvSpPr>
            <a:spLocks noGrp="1"/>
          </p:cNvSpPr>
          <p:nvPr>
            <p:ph type="dt" sz="half" idx="10"/>
          </p:nvPr>
        </p:nvSpPr>
        <p:spPr/>
        <p:txBody>
          <a:bodyPr/>
          <a:lstStyle/>
          <a:p>
            <a:fld id="{D04E32E2-5DE4-430A-BC5E-822EAED0A19B}" type="datetime1">
              <a:rPr lang="en-US" smtClean="0"/>
              <a:t>7/17/2018</a:t>
            </a:fld>
            <a:endParaRPr lang="en-US"/>
          </a:p>
        </p:txBody>
      </p:sp>
      <p:sp>
        <p:nvSpPr>
          <p:cNvPr id="5" name="Footer Placeholder 4">
            <a:extLst>
              <a:ext uri="{FF2B5EF4-FFF2-40B4-BE49-F238E27FC236}">
                <a16:creationId xmlns:a16="http://schemas.microsoft.com/office/drawing/2014/main" id="{F222A911-BDA4-48B3-8FDE-82E910598156}"/>
              </a:ext>
            </a:extLst>
          </p:cNvPr>
          <p:cNvSpPr>
            <a:spLocks noGrp="1"/>
          </p:cNvSpPr>
          <p:nvPr>
            <p:ph type="ftr" sz="quarter" idx="11"/>
          </p:nvPr>
        </p:nvSpPr>
        <p:spPr/>
        <p:txBody>
          <a:bodyPr/>
          <a:lstStyle/>
          <a:p>
            <a:r>
              <a:rPr lang="en-US"/>
              <a:t>Supply Chain Analytics</a:t>
            </a:r>
          </a:p>
        </p:txBody>
      </p:sp>
      <p:sp>
        <p:nvSpPr>
          <p:cNvPr id="6" name="Slide Number Placeholder 5">
            <a:extLst>
              <a:ext uri="{FF2B5EF4-FFF2-40B4-BE49-F238E27FC236}">
                <a16:creationId xmlns:a16="http://schemas.microsoft.com/office/drawing/2014/main" id="{62E4F7AF-A5C0-4C03-A9AA-EA9F23E76968}"/>
              </a:ext>
            </a:extLst>
          </p:cNvPr>
          <p:cNvSpPr>
            <a:spLocks noGrp="1"/>
          </p:cNvSpPr>
          <p:nvPr>
            <p:ph type="sldNum" sz="quarter" idx="12"/>
          </p:nvPr>
        </p:nvSpPr>
        <p:spPr/>
        <p:txBody>
          <a:bodyPr/>
          <a:lstStyle/>
          <a:p>
            <a:fld id="{6B48BB7F-6EBF-4D44-AED7-9BC7F9860345}" type="slidenum">
              <a:rPr lang="en-US" smtClean="0"/>
              <a:t>20</a:t>
            </a:fld>
            <a:endParaRPr lang="en-US"/>
          </a:p>
        </p:txBody>
      </p:sp>
    </p:spTree>
    <p:extLst>
      <p:ext uri="{BB962C8B-B14F-4D97-AF65-F5344CB8AC3E}">
        <p14:creationId xmlns:p14="http://schemas.microsoft.com/office/powerpoint/2010/main" val="2317642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AEC07-57FC-4A67-8667-3613BECF7241}"/>
              </a:ext>
            </a:extLst>
          </p:cNvPr>
          <p:cNvSpPr>
            <a:spLocks noGrp="1"/>
          </p:cNvSpPr>
          <p:nvPr>
            <p:ph type="title"/>
          </p:nvPr>
        </p:nvSpPr>
        <p:spPr/>
        <p:txBody>
          <a:bodyPr/>
          <a:lstStyle/>
          <a:p>
            <a:r>
              <a:rPr lang="en-US" altLang="en-US" dirty="0"/>
              <a:t>Two Other Formal Definitions</a:t>
            </a:r>
            <a:endParaRPr lang="en-IN" dirty="0"/>
          </a:p>
        </p:txBody>
      </p:sp>
      <p:sp>
        <p:nvSpPr>
          <p:cNvPr id="3" name="Content Placeholder 2">
            <a:extLst>
              <a:ext uri="{FF2B5EF4-FFF2-40B4-BE49-F238E27FC236}">
                <a16:creationId xmlns:a16="http://schemas.microsoft.com/office/drawing/2014/main" id="{6D9A5776-FA31-43D7-93AE-E0958CF54774}"/>
              </a:ext>
            </a:extLst>
          </p:cNvPr>
          <p:cNvSpPr>
            <a:spLocks noGrp="1"/>
          </p:cNvSpPr>
          <p:nvPr>
            <p:ph idx="1"/>
          </p:nvPr>
        </p:nvSpPr>
        <p:spPr>
          <a:xfrm>
            <a:off x="838200" y="1392917"/>
            <a:ext cx="10123311" cy="4632325"/>
          </a:xfrm>
        </p:spPr>
        <p:txBody>
          <a:bodyPr/>
          <a:lstStyle/>
          <a:p>
            <a:r>
              <a:rPr lang="en-US" altLang="en-US" dirty="0"/>
              <a:t>The design and management of seamless, value-added process across organizational boundaries to meet the real needs of the end customer</a:t>
            </a:r>
            <a:endParaRPr lang="en-US" altLang="en-US" sz="3200" dirty="0"/>
          </a:p>
          <a:p>
            <a:pPr marL="0" indent="0" algn="r">
              <a:buNone/>
            </a:pPr>
            <a:r>
              <a:rPr lang="en-US" altLang="en-US" dirty="0">
                <a:solidFill>
                  <a:srgbClr val="FF0066"/>
                </a:solidFill>
              </a:rPr>
              <a:t>Institute for Supply Management</a:t>
            </a:r>
          </a:p>
          <a:p>
            <a:r>
              <a:rPr lang="en-US" altLang="en-US" dirty="0"/>
              <a:t>Managing supply and demand, sourcing raw materials and parts, manufacturing and assembly, warehousing and inventory tracking, order entry and order management, distribution across all channels, and delivery to the customer</a:t>
            </a:r>
          </a:p>
          <a:p>
            <a:pPr marL="0" indent="0" algn="r">
              <a:buNone/>
            </a:pPr>
            <a:r>
              <a:rPr lang="en-US" altLang="en-US" dirty="0">
                <a:solidFill>
                  <a:srgbClr val="FF0066"/>
                </a:solidFill>
              </a:rPr>
              <a:t>The Supply Chain Council</a:t>
            </a:r>
          </a:p>
          <a:p>
            <a:endParaRPr lang="en-IN" dirty="0"/>
          </a:p>
        </p:txBody>
      </p:sp>
      <p:sp>
        <p:nvSpPr>
          <p:cNvPr id="4" name="Date Placeholder 3">
            <a:extLst>
              <a:ext uri="{FF2B5EF4-FFF2-40B4-BE49-F238E27FC236}">
                <a16:creationId xmlns:a16="http://schemas.microsoft.com/office/drawing/2014/main" id="{FA2602C0-2FC0-4CC6-B4AD-4A27129FA83E}"/>
              </a:ext>
            </a:extLst>
          </p:cNvPr>
          <p:cNvSpPr>
            <a:spLocks noGrp="1"/>
          </p:cNvSpPr>
          <p:nvPr>
            <p:ph type="dt" sz="half" idx="10"/>
          </p:nvPr>
        </p:nvSpPr>
        <p:spPr/>
        <p:txBody>
          <a:bodyPr/>
          <a:lstStyle/>
          <a:p>
            <a:fld id="{D04E32E2-5DE4-430A-BC5E-822EAED0A19B}" type="datetime1">
              <a:rPr lang="en-US" smtClean="0"/>
              <a:t>7/17/2018</a:t>
            </a:fld>
            <a:endParaRPr lang="en-US"/>
          </a:p>
        </p:txBody>
      </p:sp>
      <p:sp>
        <p:nvSpPr>
          <p:cNvPr id="5" name="Footer Placeholder 4">
            <a:extLst>
              <a:ext uri="{FF2B5EF4-FFF2-40B4-BE49-F238E27FC236}">
                <a16:creationId xmlns:a16="http://schemas.microsoft.com/office/drawing/2014/main" id="{157FC308-BD54-4C7D-B500-A8CB3F312BFA}"/>
              </a:ext>
            </a:extLst>
          </p:cNvPr>
          <p:cNvSpPr>
            <a:spLocks noGrp="1"/>
          </p:cNvSpPr>
          <p:nvPr>
            <p:ph type="ftr" sz="quarter" idx="11"/>
          </p:nvPr>
        </p:nvSpPr>
        <p:spPr/>
        <p:txBody>
          <a:bodyPr/>
          <a:lstStyle/>
          <a:p>
            <a:r>
              <a:rPr lang="en-US"/>
              <a:t>Supply Chain Analytics</a:t>
            </a:r>
          </a:p>
        </p:txBody>
      </p:sp>
      <p:sp>
        <p:nvSpPr>
          <p:cNvPr id="6" name="Slide Number Placeholder 5">
            <a:extLst>
              <a:ext uri="{FF2B5EF4-FFF2-40B4-BE49-F238E27FC236}">
                <a16:creationId xmlns:a16="http://schemas.microsoft.com/office/drawing/2014/main" id="{09E3E146-B997-46D9-841A-46F8AE39BABA}"/>
              </a:ext>
            </a:extLst>
          </p:cNvPr>
          <p:cNvSpPr>
            <a:spLocks noGrp="1"/>
          </p:cNvSpPr>
          <p:nvPr>
            <p:ph type="sldNum" sz="quarter" idx="12"/>
          </p:nvPr>
        </p:nvSpPr>
        <p:spPr/>
        <p:txBody>
          <a:bodyPr/>
          <a:lstStyle/>
          <a:p>
            <a:fld id="{6B48BB7F-6EBF-4D44-AED7-9BC7F9860345}" type="slidenum">
              <a:rPr lang="en-US" smtClean="0"/>
              <a:t>3</a:t>
            </a:fld>
            <a:endParaRPr lang="en-US"/>
          </a:p>
        </p:txBody>
      </p:sp>
    </p:spTree>
    <p:extLst>
      <p:ext uri="{BB962C8B-B14F-4D97-AF65-F5344CB8AC3E}">
        <p14:creationId xmlns:p14="http://schemas.microsoft.com/office/powerpoint/2010/main" val="381623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 name="Footer Placeholder 4">
            <a:extLst>
              <a:ext uri="{FF2B5EF4-FFF2-40B4-BE49-F238E27FC236}">
                <a16:creationId xmlns:a16="http://schemas.microsoft.com/office/drawing/2014/main" id="{6D158EC0-B04A-450F-BF26-E14B9E4C9DB3}"/>
              </a:ext>
            </a:extLst>
          </p:cNvPr>
          <p:cNvSpPr>
            <a:spLocks noGrp="1"/>
          </p:cNvSpPr>
          <p:nvPr>
            <p:ph type="ftr" sz="quarter" idx="11"/>
          </p:nvPr>
        </p:nvSpPr>
        <p:spPr/>
        <p:txBody>
          <a:bodyPr/>
          <a:lstStyle/>
          <a:p>
            <a:r>
              <a:rPr lang="en-US" altLang="zh-CN"/>
              <a:t>Dickson Chiu 2006</a:t>
            </a:r>
          </a:p>
        </p:txBody>
      </p:sp>
      <p:sp>
        <p:nvSpPr>
          <p:cNvPr id="971" name="Slide Number Placeholder 5">
            <a:extLst>
              <a:ext uri="{FF2B5EF4-FFF2-40B4-BE49-F238E27FC236}">
                <a16:creationId xmlns:a16="http://schemas.microsoft.com/office/drawing/2014/main" id="{27CF6F7B-D820-40FA-AE84-06627C3C8A7F}"/>
              </a:ext>
            </a:extLst>
          </p:cNvPr>
          <p:cNvSpPr>
            <a:spLocks noGrp="1"/>
          </p:cNvSpPr>
          <p:nvPr>
            <p:ph type="sldNum" sz="quarter" idx="12"/>
          </p:nvPr>
        </p:nvSpPr>
        <p:spPr/>
        <p:txBody>
          <a:bodyPr/>
          <a:lstStyle/>
          <a:p>
            <a:r>
              <a:rPr lang="en-US" altLang="zh-CN"/>
              <a:t>SCM-</a:t>
            </a:r>
            <a:fld id="{EA44A86C-4DEC-4D80-9561-89AFE18FFF6D}" type="slidenum">
              <a:rPr lang="en-US" altLang="zh-CN"/>
              <a:pPr/>
              <a:t>4</a:t>
            </a:fld>
            <a:endParaRPr lang="en-US" altLang="zh-CN"/>
          </a:p>
        </p:txBody>
      </p:sp>
      <p:sp>
        <p:nvSpPr>
          <p:cNvPr id="676808" name="Text Box 968">
            <a:extLst>
              <a:ext uri="{FF2B5EF4-FFF2-40B4-BE49-F238E27FC236}">
                <a16:creationId xmlns:a16="http://schemas.microsoft.com/office/drawing/2014/main" id="{44055314-A3CC-419E-B2AC-A8D1DFBDABDB}"/>
              </a:ext>
            </a:extLst>
          </p:cNvPr>
          <p:cNvSpPr txBox="1">
            <a:spLocks noChangeArrowheads="1"/>
          </p:cNvSpPr>
          <p:nvPr/>
        </p:nvSpPr>
        <p:spPr bwMode="auto">
          <a:xfrm>
            <a:off x="1828801" y="6292850"/>
            <a:ext cx="21193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200" i="1">
                <a:latin typeface="Arial" panose="020B0604020202020204" pitchFamily="34" charset="0"/>
                <a:ea typeface="宋体" panose="02010600030101010101" pitchFamily="2" charset="-122"/>
              </a:rPr>
              <a:t>CR (2004) Prentice Hall, Inc.</a:t>
            </a:r>
          </a:p>
        </p:txBody>
      </p:sp>
      <p:sp>
        <p:nvSpPr>
          <p:cNvPr id="676809" name="Text Box 969">
            <a:extLst>
              <a:ext uri="{FF2B5EF4-FFF2-40B4-BE49-F238E27FC236}">
                <a16:creationId xmlns:a16="http://schemas.microsoft.com/office/drawing/2014/main" id="{5EC44D62-6545-40C3-8128-79420D968CC9}"/>
              </a:ext>
            </a:extLst>
          </p:cNvPr>
          <p:cNvSpPr txBox="1">
            <a:spLocks noChangeArrowheads="1"/>
          </p:cNvSpPr>
          <p:nvPr/>
        </p:nvSpPr>
        <p:spPr bwMode="auto">
          <a:xfrm>
            <a:off x="10021889" y="6296025"/>
            <a:ext cx="454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400">
                <a:latin typeface="Arial" panose="020B0604020202020204" pitchFamily="34" charset="0"/>
                <a:ea typeface="宋体" panose="02010600030101010101" pitchFamily="2" charset="-122"/>
              </a:rPr>
              <a:t>1-2</a:t>
            </a:r>
          </a:p>
        </p:txBody>
      </p:sp>
      <p:sp>
        <p:nvSpPr>
          <p:cNvPr id="676810" name="Rectangle 970">
            <a:extLst>
              <a:ext uri="{FF2B5EF4-FFF2-40B4-BE49-F238E27FC236}">
                <a16:creationId xmlns:a16="http://schemas.microsoft.com/office/drawing/2014/main" id="{9C37982F-9567-4C04-9A03-287CB409F4CB}"/>
              </a:ext>
            </a:extLst>
          </p:cNvPr>
          <p:cNvSpPr>
            <a:spLocks noGrp="1" noChangeArrowheads="1"/>
          </p:cNvSpPr>
          <p:nvPr>
            <p:ph type="title"/>
          </p:nvPr>
        </p:nvSpPr>
        <p:spPr>
          <a:xfrm>
            <a:off x="2667000" y="228600"/>
            <a:ext cx="7793038" cy="846138"/>
          </a:xfrm>
        </p:spPr>
        <p:txBody>
          <a:bodyPr/>
          <a:lstStyle/>
          <a:p>
            <a:r>
              <a:rPr lang="en-US" altLang="zh-CN">
                <a:solidFill>
                  <a:srgbClr val="0033CC"/>
                </a:solidFill>
                <a:ea typeface="宋体" panose="02010600030101010101" pitchFamily="2" charset="-122"/>
              </a:rPr>
              <a:t>Supply Chain Overview</a:t>
            </a:r>
            <a:endParaRPr lang="zh-CN" altLang="en-US">
              <a:solidFill>
                <a:srgbClr val="0033CC"/>
              </a:solidFill>
              <a:ea typeface="宋体" panose="02010600030101010101" pitchFamily="2" charset="-122"/>
            </a:endParaRPr>
          </a:p>
        </p:txBody>
      </p:sp>
      <p:grpSp>
        <p:nvGrpSpPr>
          <p:cNvPr id="676812" name="Group 972">
            <a:extLst>
              <a:ext uri="{FF2B5EF4-FFF2-40B4-BE49-F238E27FC236}">
                <a16:creationId xmlns:a16="http://schemas.microsoft.com/office/drawing/2014/main" id="{B40CCE4B-522A-49B7-9D0D-96DBB7CFAD18}"/>
              </a:ext>
            </a:extLst>
          </p:cNvPr>
          <p:cNvGrpSpPr>
            <a:grpSpLocks/>
          </p:cNvGrpSpPr>
          <p:nvPr/>
        </p:nvGrpSpPr>
        <p:grpSpPr bwMode="auto">
          <a:xfrm>
            <a:off x="1808164" y="1331914"/>
            <a:ext cx="8231187" cy="4772025"/>
            <a:chOff x="179" y="839"/>
            <a:chExt cx="5185" cy="3006"/>
          </a:xfrm>
        </p:grpSpPr>
        <p:grpSp>
          <p:nvGrpSpPr>
            <p:cNvPr id="676813" name="Group 973">
              <a:extLst>
                <a:ext uri="{FF2B5EF4-FFF2-40B4-BE49-F238E27FC236}">
                  <a16:creationId xmlns:a16="http://schemas.microsoft.com/office/drawing/2014/main" id="{310C6027-A0FB-4D1A-BAD6-A4DA7FC24F7C}"/>
                </a:ext>
              </a:extLst>
            </p:cNvPr>
            <p:cNvGrpSpPr>
              <a:grpSpLocks/>
            </p:cNvGrpSpPr>
            <p:nvPr/>
          </p:nvGrpSpPr>
          <p:grpSpPr bwMode="auto">
            <a:xfrm>
              <a:off x="179" y="1469"/>
              <a:ext cx="1183" cy="599"/>
              <a:chOff x="434" y="1276"/>
              <a:chExt cx="1183" cy="599"/>
            </a:xfrm>
          </p:grpSpPr>
          <p:grpSp>
            <p:nvGrpSpPr>
              <p:cNvPr id="676814" name="Group 974">
                <a:extLst>
                  <a:ext uri="{FF2B5EF4-FFF2-40B4-BE49-F238E27FC236}">
                    <a16:creationId xmlns:a16="http://schemas.microsoft.com/office/drawing/2014/main" id="{C62EAC26-B581-4FAE-AFE6-A48C2132C416}"/>
                  </a:ext>
                </a:extLst>
              </p:cNvPr>
              <p:cNvGrpSpPr>
                <a:grpSpLocks/>
              </p:cNvGrpSpPr>
              <p:nvPr/>
            </p:nvGrpSpPr>
            <p:grpSpPr bwMode="auto">
              <a:xfrm>
                <a:off x="1312" y="1276"/>
                <a:ext cx="127" cy="475"/>
                <a:chOff x="1312" y="1276"/>
                <a:chExt cx="127" cy="475"/>
              </a:xfrm>
            </p:grpSpPr>
            <p:sp>
              <p:nvSpPr>
                <p:cNvPr id="676815" name="Freeform 975">
                  <a:extLst>
                    <a:ext uri="{FF2B5EF4-FFF2-40B4-BE49-F238E27FC236}">
                      <a16:creationId xmlns:a16="http://schemas.microsoft.com/office/drawing/2014/main" id="{2334EBE3-8A37-4FA9-B844-A6ADCB563326}"/>
                    </a:ext>
                  </a:extLst>
                </p:cNvPr>
                <p:cNvSpPr>
                  <a:spLocks/>
                </p:cNvSpPr>
                <p:nvPr/>
              </p:nvSpPr>
              <p:spPr bwMode="auto">
                <a:xfrm>
                  <a:off x="1312" y="1276"/>
                  <a:ext cx="44" cy="475"/>
                </a:xfrm>
                <a:custGeom>
                  <a:avLst/>
                  <a:gdLst>
                    <a:gd name="T0" fmla="*/ 23 w 88"/>
                    <a:gd name="T1" fmla="*/ 0 h 948"/>
                    <a:gd name="T2" fmla="*/ 23 w 88"/>
                    <a:gd name="T3" fmla="*/ 149 h 948"/>
                    <a:gd name="T4" fmla="*/ 16 w 88"/>
                    <a:gd name="T5" fmla="*/ 149 h 948"/>
                    <a:gd name="T6" fmla="*/ 16 w 88"/>
                    <a:gd name="T7" fmla="*/ 301 h 948"/>
                    <a:gd name="T8" fmla="*/ 8 w 88"/>
                    <a:gd name="T9" fmla="*/ 301 h 948"/>
                    <a:gd name="T10" fmla="*/ 8 w 88"/>
                    <a:gd name="T11" fmla="*/ 443 h 948"/>
                    <a:gd name="T12" fmla="*/ 4 w 88"/>
                    <a:gd name="T13" fmla="*/ 443 h 948"/>
                    <a:gd name="T14" fmla="*/ 4 w 88"/>
                    <a:gd name="T15" fmla="*/ 633 h 948"/>
                    <a:gd name="T16" fmla="*/ 0 w 88"/>
                    <a:gd name="T17" fmla="*/ 633 h 948"/>
                    <a:gd name="T18" fmla="*/ 0 w 88"/>
                    <a:gd name="T19" fmla="*/ 948 h 948"/>
                    <a:gd name="T20" fmla="*/ 48 w 88"/>
                    <a:gd name="T21" fmla="*/ 948 h 948"/>
                    <a:gd name="T22" fmla="*/ 88 w 88"/>
                    <a:gd name="T23" fmla="*/ 629 h 948"/>
                    <a:gd name="T24" fmla="*/ 88 w 88"/>
                    <a:gd name="T25" fmla="*/ 441 h 948"/>
                    <a:gd name="T26" fmla="*/ 85 w 88"/>
                    <a:gd name="T27" fmla="*/ 441 h 948"/>
                    <a:gd name="T28" fmla="*/ 85 w 88"/>
                    <a:gd name="T29" fmla="*/ 301 h 948"/>
                    <a:gd name="T30" fmla="*/ 79 w 88"/>
                    <a:gd name="T31" fmla="*/ 301 h 948"/>
                    <a:gd name="T32" fmla="*/ 79 w 88"/>
                    <a:gd name="T33" fmla="*/ 149 h 948"/>
                    <a:gd name="T34" fmla="*/ 71 w 88"/>
                    <a:gd name="T35" fmla="*/ 149 h 948"/>
                    <a:gd name="T36" fmla="*/ 71 w 88"/>
                    <a:gd name="T37" fmla="*/ 0 h 948"/>
                    <a:gd name="T38" fmla="*/ 23 w 88"/>
                    <a:gd name="T39" fmla="*/ 0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8" h="948">
                      <a:moveTo>
                        <a:pt x="23" y="0"/>
                      </a:moveTo>
                      <a:lnTo>
                        <a:pt x="23" y="149"/>
                      </a:lnTo>
                      <a:lnTo>
                        <a:pt x="16" y="149"/>
                      </a:lnTo>
                      <a:lnTo>
                        <a:pt x="16" y="301"/>
                      </a:lnTo>
                      <a:lnTo>
                        <a:pt x="8" y="301"/>
                      </a:lnTo>
                      <a:lnTo>
                        <a:pt x="8" y="443"/>
                      </a:lnTo>
                      <a:lnTo>
                        <a:pt x="4" y="443"/>
                      </a:lnTo>
                      <a:lnTo>
                        <a:pt x="4" y="633"/>
                      </a:lnTo>
                      <a:lnTo>
                        <a:pt x="0" y="633"/>
                      </a:lnTo>
                      <a:lnTo>
                        <a:pt x="0" y="948"/>
                      </a:lnTo>
                      <a:lnTo>
                        <a:pt x="48" y="948"/>
                      </a:lnTo>
                      <a:lnTo>
                        <a:pt x="88" y="629"/>
                      </a:lnTo>
                      <a:lnTo>
                        <a:pt x="88" y="441"/>
                      </a:lnTo>
                      <a:lnTo>
                        <a:pt x="85" y="441"/>
                      </a:lnTo>
                      <a:lnTo>
                        <a:pt x="85" y="301"/>
                      </a:lnTo>
                      <a:lnTo>
                        <a:pt x="79" y="301"/>
                      </a:lnTo>
                      <a:lnTo>
                        <a:pt x="79" y="149"/>
                      </a:lnTo>
                      <a:lnTo>
                        <a:pt x="71" y="149"/>
                      </a:lnTo>
                      <a:lnTo>
                        <a:pt x="71" y="0"/>
                      </a:lnTo>
                      <a:lnTo>
                        <a:pt x="23" y="0"/>
                      </a:lnTo>
                      <a:close/>
                    </a:path>
                  </a:pathLst>
                </a:custGeom>
                <a:solidFill>
                  <a:srgbClr val="808080"/>
                </a:solidFill>
                <a:ln w="4763">
                  <a:solidFill>
                    <a:srgbClr val="000000"/>
                  </a:solidFill>
                  <a:prstDash val="solid"/>
                  <a:round/>
                  <a:headEnd/>
                  <a:tailEnd/>
                </a:ln>
              </p:spPr>
              <p:txBody>
                <a:bodyPr/>
                <a:lstStyle/>
                <a:p>
                  <a:endParaRPr lang="en-IN"/>
                </a:p>
              </p:txBody>
            </p:sp>
            <p:sp>
              <p:nvSpPr>
                <p:cNvPr id="676816" name="Freeform 976">
                  <a:extLst>
                    <a:ext uri="{FF2B5EF4-FFF2-40B4-BE49-F238E27FC236}">
                      <a16:creationId xmlns:a16="http://schemas.microsoft.com/office/drawing/2014/main" id="{287C3C21-C107-4285-8CCD-9DCC121B5FF5}"/>
                    </a:ext>
                  </a:extLst>
                </p:cNvPr>
                <p:cNvSpPr>
                  <a:spLocks/>
                </p:cNvSpPr>
                <p:nvPr/>
              </p:nvSpPr>
              <p:spPr bwMode="auto">
                <a:xfrm>
                  <a:off x="1391" y="1276"/>
                  <a:ext cx="48" cy="475"/>
                </a:xfrm>
                <a:custGeom>
                  <a:avLst/>
                  <a:gdLst>
                    <a:gd name="T0" fmla="*/ 23 w 96"/>
                    <a:gd name="T1" fmla="*/ 0 h 948"/>
                    <a:gd name="T2" fmla="*/ 23 w 96"/>
                    <a:gd name="T3" fmla="*/ 149 h 948"/>
                    <a:gd name="T4" fmla="*/ 17 w 96"/>
                    <a:gd name="T5" fmla="*/ 149 h 948"/>
                    <a:gd name="T6" fmla="*/ 17 w 96"/>
                    <a:gd name="T7" fmla="*/ 301 h 948"/>
                    <a:gd name="T8" fmla="*/ 10 w 96"/>
                    <a:gd name="T9" fmla="*/ 301 h 948"/>
                    <a:gd name="T10" fmla="*/ 10 w 96"/>
                    <a:gd name="T11" fmla="*/ 443 h 948"/>
                    <a:gd name="T12" fmla="*/ 6 w 96"/>
                    <a:gd name="T13" fmla="*/ 443 h 948"/>
                    <a:gd name="T14" fmla="*/ 6 w 96"/>
                    <a:gd name="T15" fmla="*/ 633 h 948"/>
                    <a:gd name="T16" fmla="*/ 0 w 96"/>
                    <a:gd name="T17" fmla="*/ 633 h 948"/>
                    <a:gd name="T18" fmla="*/ 0 w 96"/>
                    <a:gd name="T19" fmla="*/ 948 h 948"/>
                    <a:gd name="T20" fmla="*/ 96 w 96"/>
                    <a:gd name="T21" fmla="*/ 948 h 948"/>
                    <a:gd name="T22" fmla="*/ 96 w 96"/>
                    <a:gd name="T23" fmla="*/ 631 h 948"/>
                    <a:gd name="T24" fmla="*/ 90 w 96"/>
                    <a:gd name="T25" fmla="*/ 631 h 948"/>
                    <a:gd name="T26" fmla="*/ 90 w 96"/>
                    <a:gd name="T27" fmla="*/ 441 h 948"/>
                    <a:gd name="T28" fmla="*/ 86 w 96"/>
                    <a:gd name="T29" fmla="*/ 441 h 948"/>
                    <a:gd name="T30" fmla="*/ 86 w 96"/>
                    <a:gd name="T31" fmla="*/ 301 h 948"/>
                    <a:gd name="T32" fmla="*/ 79 w 96"/>
                    <a:gd name="T33" fmla="*/ 301 h 948"/>
                    <a:gd name="T34" fmla="*/ 79 w 96"/>
                    <a:gd name="T35" fmla="*/ 149 h 948"/>
                    <a:gd name="T36" fmla="*/ 73 w 96"/>
                    <a:gd name="T37" fmla="*/ 149 h 948"/>
                    <a:gd name="T38" fmla="*/ 73 w 96"/>
                    <a:gd name="T39" fmla="*/ 0 h 948"/>
                    <a:gd name="T40" fmla="*/ 23 w 96"/>
                    <a:gd name="T41" fmla="*/ 0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48">
                      <a:moveTo>
                        <a:pt x="23" y="0"/>
                      </a:moveTo>
                      <a:lnTo>
                        <a:pt x="23" y="149"/>
                      </a:lnTo>
                      <a:lnTo>
                        <a:pt x="17" y="149"/>
                      </a:lnTo>
                      <a:lnTo>
                        <a:pt x="17" y="301"/>
                      </a:lnTo>
                      <a:lnTo>
                        <a:pt x="10" y="301"/>
                      </a:lnTo>
                      <a:lnTo>
                        <a:pt x="10" y="443"/>
                      </a:lnTo>
                      <a:lnTo>
                        <a:pt x="6" y="443"/>
                      </a:lnTo>
                      <a:lnTo>
                        <a:pt x="6" y="633"/>
                      </a:lnTo>
                      <a:lnTo>
                        <a:pt x="0" y="633"/>
                      </a:lnTo>
                      <a:lnTo>
                        <a:pt x="0" y="948"/>
                      </a:lnTo>
                      <a:lnTo>
                        <a:pt x="96" y="948"/>
                      </a:lnTo>
                      <a:lnTo>
                        <a:pt x="96" y="631"/>
                      </a:lnTo>
                      <a:lnTo>
                        <a:pt x="90" y="631"/>
                      </a:lnTo>
                      <a:lnTo>
                        <a:pt x="90" y="441"/>
                      </a:lnTo>
                      <a:lnTo>
                        <a:pt x="86" y="441"/>
                      </a:lnTo>
                      <a:lnTo>
                        <a:pt x="86" y="301"/>
                      </a:lnTo>
                      <a:lnTo>
                        <a:pt x="79" y="301"/>
                      </a:lnTo>
                      <a:lnTo>
                        <a:pt x="79" y="149"/>
                      </a:lnTo>
                      <a:lnTo>
                        <a:pt x="73" y="149"/>
                      </a:lnTo>
                      <a:lnTo>
                        <a:pt x="73" y="0"/>
                      </a:lnTo>
                      <a:lnTo>
                        <a:pt x="23" y="0"/>
                      </a:lnTo>
                      <a:close/>
                    </a:path>
                  </a:pathLst>
                </a:custGeom>
                <a:solidFill>
                  <a:srgbClr val="808080"/>
                </a:solidFill>
                <a:ln w="4763">
                  <a:solidFill>
                    <a:srgbClr val="000000"/>
                  </a:solidFill>
                  <a:prstDash val="solid"/>
                  <a:round/>
                  <a:headEnd/>
                  <a:tailEnd/>
                </a:ln>
              </p:spPr>
              <p:txBody>
                <a:bodyPr/>
                <a:lstStyle/>
                <a:p>
                  <a:endParaRPr lang="en-IN"/>
                </a:p>
              </p:txBody>
            </p:sp>
          </p:grpSp>
          <p:grpSp>
            <p:nvGrpSpPr>
              <p:cNvPr id="676817" name="Group 977">
                <a:extLst>
                  <a:ext uri="{FF2B5EF4-FFF2-40B4-BE49-F238E27FC236}">
                    <a16:creationId xmlns:a16="http://schemas.microsoft.com/office/drawing/2014/main" id="{BE779CB2-F2C7-47B4-AD5D-36E4E7C96621}"/>
                  </a:ext>
                </a:extLst>
              </p:cNvPr>
              <p:cNvGrpSpPr>
                <a:grpSpLocks/>
              </p:cNvGrpSpPr>
              <p:nvPr/>
            </p:nvGrpSpPr>
            <p:grpSpPr bwMode="auto">
              <a:xfrm>
                <a:off x="1408" y="1655"/>
                <a:ext cx="209" cy="203"/>
                <a:chOff x="1408" y="1655"/>
                <a:chExt cx="209" cy="203"/>
              </a:xfrm>
            </p:grpSpPr>
            <p:grpSp>
              <p:nvGrpSpPr>
                <p:cNvPr id="676818" name="Group 978">
                  <a:extLst>
                    <a:ext uri="{FF2B5EF4-FFF2-40B4-BE49-F238E27FC236}">
                      <a16:creationId xmlns:a16="http://schemas.microsoft.com/office/drawing/2014/main" id="{3CE1FB31-F811-464C-A7F5-32E4E5183A1E}"/>
                    </a:ext>
                  </a:extLst>
                </p:cNvPr>
                <p:cNvGrpSpPr>
                  <a:grpSpLocks/>
                </p:cNvGrpSpPr>
                <p:nvPr/>
              </p:nvGrpSpPr>
              <p:grpSpPr bwMode="auto">
                <a:xfrm>
                  <a:off x="1408" y="1655"/>
                  <a:ext cx="209" cy="203"/>
                  <a:chOff x="1408" y="1655"/>
                  <a:chExt cx="209" cy="203"/>
                </a:xfrm>
              </p:grpSpPr>
              <p:grpSp>
                <p:nvGrpSpPr>
                  <p:cNvPr id="676819" name="Group 979">
                    <a:extLst>
                      <a:ext uri="{FF2B5EF4-FFF2-40B4-BE49-F238E27FC236}">
                        <a16:creationId xmlns:a16="http://schemas.microsoft.com/office/drawing/2014/main" id="{88191A1A-AA0A-4730-95CC-7F0F45C28020}"/>
                      </a:ext>
                    </a:extLst>
                  </p:cNvPr>
                  <p:cNvGrpSpPr>
                    <a:grpSpLocks/>
                  </p:cNvGrpSpPr>
                  <p:nvPr/>
                </p:nvGrpSpPr>
                <p:grpSpPr bwMode="auto">
                  <a:xfrm>
                    <a:off x="1460" y="1655"/>
                    <a:ext cx="61" cy="97"/>
                    <a:chOff x="1460" y="1655"/>
                    <a:chExt cx="61" cy="97"/>
                  </a:xfrm>
                </p:grpSpPr>
                <p:sp>
                  <p:nvSpPr>
                    <p:cNvPr id="676820" name="Rectangle 980">
                      <a:extLst>
                        <a:ext uri="{FF2B5EF4-FFF2-40B4-BE49-F238E27FC236}">
                          <a16:creationId xmlns:a16="http://schemas.microsoft.com/office/drawing/2014/main" id="{94A2BFF2-7D01-4732-96DF-9EF1676061D6}"/>
                        </a:ext>
                      </a:extLst>
                    </p:cNvPr>
                    <p:cNvSpPr>
                      <a:spLocks noChangeArrowheads="1"/>
                    </p:cNvSpPr>
                    <p:nvPr/>
                  </p:nvSpPr>
                  <p:spPr bwMode="auto">
                    <a:xfrm>
                      <a:off x="1471" y="1655"/>
                      <a:ext cx="39" cy="21"/>
                    </a:xfrm>
                    <a:prstGeom prst="rect">
                      <a:avLst/>
                    </a:prstGeom>
                    <a:solidFill>
                      <a:srgbClr val="808080"/>
                    </a:solidFill>
                    <a:ln w="4763">
                      <a:solidFill>
                        <a:srgbClr val="000000"/>
                      </a:solidFill>
                      <a:miter lim="800000"/>
                      <a:headEnd/>
                      <a:tailEnd/>
                    </a:ln>
                  </p:spPr>
                  <p:txBody>
                    <a:bodyPr/>
                    <a:lstStyle/>
                    <a:p>
                      <a:endParaRPr lang="en-IN"/>
                    </a:p>
                  </p:txBody>
                </p:sp>
                <p:sp>
                  <p:nvSpPr>
                    <p:cNvPr id="676821" name="Rectangle 981">
                      <a:extLst>
                        <a:ext uri="{FF2B5EF4-FFF2-40B4-BE49-F238E27FC236}">
                          <a16:creationId xmlns:a16="http://schemas.microsoft.com/office/drawing/2014/main" id="{F8F8B2DD-C404-48CB-826D-4DEC86CC12F8}"/>
                        </a:ext>
                      </a:extLst>
                    </p:cNvPr>
                    <p:cNvSpPr>
                      <a:spLocks noChangeArrowheads="1"/>
                    </p:cNvSpPr>
                    <p:nvPr/>
                  </p:nvSpPr>
                  <p:spPr bwMode="auto">
                    <a:xfrm>
                      <a:off x="1460" y="1670"/>
                      <a:ext cx="61" cy="82"/>
                    </a:xfrm>
                    <a:prstGeom prst="rect">
                      <a:avLst/>
                    </a:prstGeom>
                    <a:solidFill>
                      <a:srgbClr val="808080"/>
                    </a:solidFill>
                    <a:ln w="4763">
                      <a:solidFill>
                        <a:srgbClr val="000000"/>
                      </a:solidFill>
                      <a:miter lim="800000"/>
                      <a:headEnd/>
                      <a:tailEnd/>
                    </a:ln>
                  </p:spPr>
                  <p:txBody>
                    <a:bodyPr/>
                    <a:lstStyle/>
                    <a:p>
                      <a:endParaRPr lang="en-IN"/>
                    </a:p>
                  </p:txBody>
                </p:sp>
              </p:grpSp>
              <p:grpSp>
                <p:nvGrpSpPr>
                  <p:cNvPr id="676822" name="Group 982">
                    <a:extLst>
                      <a:ext uri="{FF2B5EF4-FFF2-40B4-BE49-F238E27FC236}">
                        <a16:creationId xmlns:a16="http://schemas.microsoft.com/office/drawing/2014/main" id="{3648ED7C-1978-43F3-B98C-FD5193D920CB}"/>
                      </a:ext>
                    </a:extLst>
                  </p:cNvPr>
                  <p:cNvGrpSpPr>
                    <a:grpSpLocks/>
                  </p:cNvGrpSpPr>
                  <p:nvPr/>
                </p:nvGrpSpPr>
                <p:grpSpPr bwMode="auto">
                  <a:xfrm>
                    <a:off x="1408" y="1747"/>
                    <a:ext cx="209" cy="111"/>
                    <a:chOff x="1408" y="1747"/>
                    <a:chExt cx="209" cy="111"/>
                  </a:xfrm>
                </p:grpSpPr>
                <p:sp>
                  <p:nvSpPr>
                    <p:cNvPr id="676823" name="Rectangle 983">
                      <a:extLst>
                        <a:ext uri="{FF2B5EF4-FFF2-40B4-BE49-F238E27FC236}">
                          <a16:creationId xmlns:a16="http://schemas.microsoft.com/office/drawing/2014/main" id="{91272EBF-A24C-4424-8EF3-F06430438C04}"/>
                        </a:ext>
                      </a:extLst>
                    </p:cNvPr>
                    <p:cNvSpPr>
                      <a:spLocks noChangeArrowheads="1"/>
                    </p:cNvSpPr>
                    <p:nvPr/>
                  </p:nvSpPr>
                  <p:spPr bwMode="auto">
                    <a:xfrm>
                      <a:off x="1415" y="1758"/>
                      <a:ext cx="195" cy="100"/>
                    </a:xfrm>
                    <a:prstGeom prst="rect">
                      <a:avLst/>
                    </a:prstGeom>
                    <a:solidFill>
                      <a:srgbClr val="808080"/>
                    </a:solidFill>
                    <a:ln w="4763">
                      <a:solidFill>
                        <a:srgbClr val="000000"/>
                      </a:solidFill>
                      <a:miter lim="800000"/>
                      <a:headEnd/>
                      <a:tailEnd/>
                    </a:ln>
                  </p:spPr>
                  <p:txBody>
                    <a:bodyPr/>
                    <a:lstStyle/>
                    <a:p>
                      <a:endParaRPr lang="en-IN"/>
                    </a:p>
                  </p:txBody>
                </p:sp>
                <p:sp>
                  <p:nvSpPr>
                    <p:cNvPr id="676824" name="Rectangle 984">
                      <a:extLst>
                        <a:ext uri="{FF2B5EF4-FFF2-40B4-BE49-F238E27FC236}">
                          <a16:creationId xmlns:a16="http://schemas.microsoft.com/office/drawing/2014/main" id="{CA01BF5D-BA9A-4D3A-9CF7-D2666DC14EEB}"/>
                        </a:ext>
                      </a:extLst>
                    </p:cNvPr>
                    <p:cNvSpPr>
                      <a:spLocks noChangeArrowheads="1"/>
                    </p:cNvSpPr>
                    <p:nvPr/>
                  </p:nvSpPr>
                  <p:spPr bwMode="auto">
                    <a:xfrm>
                      <a:off x="1408" y="1747"/>
                      <a:ext cx="209" cy="16"/>
                    </a:xfrm>
                    <a:prstGeom prst="rect">
                      <a:avLst/>
                    </a:prstGeom>
                    <a:solidFill>
                      <a:srgbClr val="C0C0C0"/>
                    </a:solidFill>
                    <a:ln w="4763">
                      <a:solidFill>
                        <a:srgbClr val="000000"/>
                      </a:solidFill>
                      <a:miter lim="800000"/>
                      <a:headEnd/>
                      <a:tailEnd/>
                    </a:ln>
                  </p:spPr>
                  <p:txBody>
                    <a:bodyPr/>
                    <a:lstStyle/>
                    <a:p>
                      <a:endParaRPr lang="en-IN"/>
                    </a:p>
                  </p:txBody>
                </p:sp>
              </p:grpSp>
            </p:grpSp>
            <p:grpSp>
              <p:nvGrpSpPr>
                <p:cNvPr id="676825" name="Group 985">
                  <a:extLst>
                    <a:ext uri="{FF2B5EF4-FFF2-40B4-BE49-F238E27FC236}">
                      <a16:creationId xmlns:a16="http://schemas.microsoft.com/office/drawing/2014/main" id="{1F1B29FB-1A04-4B93-BB12-725BE5E8250D}"/>
                    </a:ext>
                  </a:extLst>
                </p:cNvPr>
                <p:cNvGrpSpPr>
                  <a:grpSpLocks/>
                </p:cNvGrpSpPr>
                <p:nvPr/>
              </p:nvGrpSpPr>
              <p:grpSpPr bwMode="auto">
                <a:xfrm>
                  <a:off x="1431" y="1774"/>
                  <a:ext cx="159" cy="66"/>
                  <a:chOff x="1431" y="1774"/>
                  <a:chExt cx="159" cy="66"/>
                </a:xfrm>
              </p:grpSpPr>
              <p:sp>
                <p:nvSpPr>
                  <p:cNvPr id="676826" name="Rectangle 986">
                    <a:extLst>
                      <a:ext uri="{FF2B5EF4-FFF2-40B4-BE49-F238E27FC236}">
                        <a16:creationId xmlns:a16="http://schemas.microsoft.com/office/drawing/2014/main" id="{7506285A-45A3-4115-BE5F-6A355CD319A7}"/>
                      </a:ext>
                    </a:extLst>
                  </p:cNvPr>
                  <p:cNvSpPr>
                    <a:spLocks noChangeArrowheads="1"/>
                  </p:cNvSpPr>
                  <p:nvPr/>
                </p:nvSpPr>
                <p:spPr bwMode="auto">
                  <a:xfrm>
                    <a:off x="1431" y="1774"/>
                    <a:ext cx="40" cy="66"/>
                  </a:xfrm>
                  <a:prstGeom prst="rect">
                    <a:avLst/>
                  </a:prstGeom>
                  <a:solidFill>
                    <a:srgbClr val="C0C0C0"/>
                  </a:solidFill>
                  <a:ln w="4763">
                    <a:solidFill>
                      <a:srgbClr val="000000"/>
                    </a:solidFill>
                    <a:miter lim="800000"/>
                    <a:headEnd/>
                    <a:tailEnd/>
                  </a:ln>
                </p:spPr>
                <p:txBody>
                  <a:bodyPr/>
                  <a:lstStyle/>
                  <a:p>
                    <a:endParaRPr lang="en-IN"/>
                  </a:p>
                </p:txBody>
              </p:sp>
              <p:sp>
                <p:nvSpPr>
                  <p:cNvPr id="676827" name="Rectangle 987">
                    <a:extLst>
                      <a:ext uri="{FF2B5EF4-FFF2-40B4-BE49-F238E27FC236}">
                        <a16:creationId xmlns:a16="http://schemas.microsoft.com/office/drawing/2014/main" id="{A3535E7F-9BF2-46B7-813C-1693219E91CB}"/>
                      </a:ext>
                    </a:extLst>
                  </p:cNvPr>
                  <p:cNvSpPr>
                    <a:spLocks noChangeArrowheads="1"/>
                  </p:cNvSpPr>
                  <p:nvPr/>
                </p:nvSpPr>
                <p:spPr bwMode="auto">
                  <a:xfrm>
                    <a:off x="1550" y="1774"/>
                    <a:ext cx="40" cy="66"/>
                  </a:xfrm>
                  <a:prstGeom prst="rect">
                    <a:avLst/>
                  </a:prstGeom>
                  <a:solidFill>
                    <a:srgbClr val="C0C0C0"/>
                  </a:solidFill>
                  <a:ln w="4763">
                    <a:solidFill>
                      <a:srgbClr val="000000"/>
                    </a:solidFill>
                    <a:miter lim="800000"/>
                    <a:headEnd/>
                    <a:tailEnd/>
                  </a:ln>
                </p:spPr>
                <p:txBody>
                  <a:bodyPr/>
                  <a:lstStyle/>
                  <a:p>
                    <a:endParaRPr lang="en-IN"/>
                  </a:p>
                </p:txBody>
              </p:sp>
              <p:sp>
                <p:nvSpPr>
                  <p:cNvPr id="676828" name="Rectangle 988">
                    <a:extLst>
                      <a:ext uri="{FF2B5EF4-FFF2-40B4-BE49-F238E27FC236}">
                        <a16:creationId xmlns:a16="http://schemas.microsoft.com/office/drawing/2014/main" id="{D8D62681-2457-45FA-84E1-4A5D6AB2563F}"/>
                      </a:ext>
                    </a:extLst>
                  </p:cNvPr>
                  <p:cNvSpPr>
                    <a:spLocks noChangeArrowheads="1"/>
                  </p:cNvSpPr>
                  <p:nvPr/>
                </p:nvSpPr>
                <p:spPr bwMode="auto">
                  <a:xfrm>
                    <a:off x="1491" y="1774"/>
                    <a:ext cx="40" cy="66"/>
                  </a:xfrm>
                  <a:prstGeom prst="rect">
                    <a:avLst/>
                  </a:prstGeom>
                  <a:solidFill>
                    <a:srgbClr val="C0C0C0"/>
                  </a:solidFill>
                  <a:ln w="4763">
                    <a:solidFill>
                      <a:srgbClr val="000000"/>
                    </a:solidFill>
                    <a:miter lim="800000"/>
                    <a:headEnd/>
                    <a:tailEnd/>
                  </a:ln>
                </p:spPr>
                <p:txBody>
                  <a:bodyPr/>
                  <a:lstStyle/>
                  <a:p>
                    <a:endParaRPr lang="en-IN"/>
                  </a:p>
                </p:txBody>
              </p:sp>
            </p:grpSp>
          </p:grpSp>
          <p:grpSp>
            <p:nvGrpSpPr>
              <p:cNvPr id="676829" name="Group 989">
                <a:extLst>
                  <a:ext uri="{FF2B5EF4-FFF2-40B4-BE49-F238E27FC236}">
                    <a16:creationId xmlns:a16="http://schemas.microsoft.com/office/drawing/2014/main" id="{C8B32921-C25C-465B-BA11-8F4B4BB5B7A6}"/>
                  </a:ext>
                </a:extLst>
              </p:cNvPr>
              <p:cNvGrpSpPr>
                <a:grpSpLocks/>
              </p:cNvGrpSpPr>
              <p:nvPr/>
            </p:nvGrpSpPr>
            <p:grpSpPr bwMode="auto">
              <a:xfrm>
                <a:off x="434" y="1712"/>
                <a:ext cx="208" cy="146"/>
                <a:chOff x="434" y="1712"/>
                <a:chExt cx="208" cy="146"/>
              </a:xfrm>
            </p:grpSpPr>
            <p:grpSp>
              <p:nvGrpSpPr>
                <p:cNvPr id="676830" name="Group 990">
                  <a:extLst>
                    <a:ext uri="{FF2B5EF4-FFF2-40B4-BE49-F238E27FC236}">
                      <a16:creationId xmlns:a16="http://schemas.microsoft.com/office/drawing/2014/main" id="{9DA6C803-E473-416E-B1A1-1E3BEB2E278D}"/>
                    </a:ext>
                  </a:extLst>
                </p:cNvPr>
                <p:cNvGrpSpPr>
                  <a:grpSpLocks/>
                </p:cNvGrpSpPr>
                <p:nvPr/>
              </p:nvGrpSpPr>
              <p:grpSpPr bwMode="auto">
                <a:xfrm>
                  <a:off x="434" y="1712"/>
                  <a:ext cx="208" cy="146"/>
                  <a:chOff x="434" y="1712"/>
                  <a:chExt cx="208" cy="146"/>
                </a:xfrm>
              </p:grpSpPr>
              <p:sp>
                <p:nvSpPr>
                  <p:cNvPr id="676831" name="Rectangle 991">
                    <a:extLst>
                      <a:ext uri="{FF2B5EF4-FFF2-40B4-BE49-F238E27FC236}">
                        <a16:creationId xmlns:a16="http://schemas.microsoft.com/office/drawing/2014/main" id="{86CBC276-F7FB-4102-9293-718CA13595C0}"/>
                      </a:ext>
                    </a:extLst>
                  </p:cNvPr>
                  <p:cNvSpPr>
                    <a:spLocks noChangeArrowheads="1"/>
                  </p:cNvSpPr>
                  <p:nvPr/>
                </p:nvSpPr>
                <p:spPr bwMode="auto">
                  <a:xfrm>
                    <a:off x="554" y="1712"/>
                    <a:ext cx="65" cy="40"/>
                  </a:xfrm>
                  <a:prstGeom prst="rect">
                    <a:avLst/>
                  </a:prstGeom>
                  <a:solidFill>
                    <a:srgbClr val="808080"/>
                  </a:solidFill>
                  <a:ln w="4763">
                    <a:solidFill>
                      <a:srgbClr val="000000"/>
                    </a:solidFill>
                    <a:miter lim="800000"/>
                    <a:headEnd/>
                    <a:tailEnd/>
                  </a:ln>
                </p:spPr>
                <p:txBody>
                  <a:bodyPr/>
                  <a:lstStyle/>
                  <a:p>
                    <a:endParaRPr lang="en-IN"/>
                  </a:p>
                </p:txBody>
              </p:sp>
              <p:grpSp>
                <p:nvGrpSpPr>
                  <p:cNvPr id="676832" name="Group 992">
                    <a:extLst>
                      <a:ext uri="{FF2B5EF4-FFF2-40B4-BE49-F238E27FC236}">
                        <a16:creationId xmlns:a16="http://schemas.microsoft.com/office/drawing/2014/main" id="{F4F0EB3D-020C-4B56-91D6-A61063FC47A0}"/>
                      </a:ext>
                    </a:extLst>
                  </p:cNvPr>
                  <p:cNvGrpSpPr>
                    <a:grpSpLocks/>
                  </p:cNvGrpSpPr>
                  <p:nvPr/>
                </p:nvGrpSpPr>
                <p:grpSpPr bwMode="auto">
                  <a:xfrm>
                    <a:off x="434" y="1747"/>
                    <a:ext cx="208" cy="111"/>
                    <a:chOff x="434" y="1747"/>
                    <a:chExt cx="208" cy="111"/>
                  </a:xfrm>
                </p:grpSpPr>
                <p:sp>
                  <p:nvSpPr>
                    <p:cNvPr id="676833" name="Rectangle 993">
                      <a:extLst>
                        <a:ext uri="{FF2B5EF4-FFF2-40B4-BE49-F238E27FC236}">
                          <a16:creationId xmlns:a16="http://schemas.microsoft.com/office/drawing/2014/main" id="{94CF4C02-C754-49DC-AF2A-5D1C5A943C1F}"/>
                        </a:ext>
                      </a:extLst>
                    </p:cNvPr>
                    <p:cNvSpPr>
                      <a:spLocks noChangeArrowheads="1"/>
                    </p:cNvSpPr>
                    <p:nvPr/>
                  </p:nvSpPr>
                  <p:spPr bwMode="auto">
                    <a:xfrm>
                      <a:off x="441" y="1758"/>
                      <a:ext cx="195" cy="100"/>
                    </a:xfrm>
                    <a:prstGeom prst="rect">
                      <a:avLst/>
                    </a:prstGeom>
                    <a:solidFill>
                      <a:srgbClr val="808080"/>
                    </a:solidFill>
                    <a:ln w="4763">
                      <a:solidFill>
                        <a:srgbClr val="000000"/>
                      </a:solidFill>
                      <a:miter lim="800000"/>
                      <a:headEnd/>
                      <a:tailEnd/>
                    </a:ln>
                  </p:spPr>
                  <p:txBody>
                    <a:bodyPr/>
                    <a:lstStyle/>
                    <a:p>
                      <a:endParaRPr lang="en-IN"/>
                    </a:p>
                  </p:txBody>
                </p:sp>
                <p:sp>
                  <p:nvSpPr>
                    <p:cNvPr id="676834" name="Rectangle 994">
                      <a:extLst>
                        <a:ext uri="{FF2B5EF4-FFF2-40B4-BE49-F238E27FC236}">
                          <a16:creationId xmlns:a16="http://schemas.microsoft.com/office/drawing/2014/main" id="{D824DB26-4D86-4BF9-8AB7-5F211CDD2EE2}"/>
                        </a:ext>
                      </a:extLst>
                    </p:cNvPr>
                    <p:cNvSpPr>
                      <a:spLocks noChangeArrowheads="1"/>
                    </p:cNvSpPr>
                    <p:nvPr/>
                  </p:nvSpPr>
                  <p:spPr bwMode="auto">
                    <a:xfrm>
                      <a:off x="434" y="1747"/>
                      <a:ext cx="208" cy="16"/>
                    </a:xfrm>
                    <a:prstGeom prst="rect">
                      <a:avLst/>
                    </a:prstGeom>
                    <a:solidFill>
                      <a:srgbClr val="C0C0C0"/>
                    </a:solidFill>
                    <a:ln w="4763">
                      <a:solidFill>
                        <a:srgbClr val="000000"/>
                      </a:solidFill>
                      <a:miter lim="800000"/>
                      <a:headEnd/>
                      <a:tailEnd/>
                    </a:ln>
                  </p:spPr>
                  <p:txBody>
                    <a:bodyPr/>
                    <a:lstStyle/>
                    <a:p>
                      <a:endParaRPr lang="en-IN"/>
                    </a:p>
                  </p:txBody>
                </p:sp>
              </p:grpSp>
            </p:grpSp>
            <p:grpSp>
              <p:nvGrpSpPr>
                <p:cNvPr id="676835" name="Group 995">
                  <a:extLst>
                    <a:ext uri="{FF2B5EF4-FFF2-40B4-BE49-F238E27FC236}">
                      <a16:creationId xmlns:a16="http://schemas.microsoft.com/office/drawing/2014/main" id="{A6491F9F-C812-4F5A-961E-11B3A30B85DB}"/>
                    </a:ext>
                  </a:extLst>
                </p:cNvPr>
                <p:cNvGrpSpPr>
                  <a:grpSpLocks/>
                </p:cNvGrpSpPr>
                <p:nvPr/>
              </p:nvGrpSpPr>
              <p:grpSpPr bwMode="auto">
                <a:xfrm>
                  <a:off x="454" y="1774"/>
                  <a:ext cx="165" cy="66"/>
                  <a:chOff x="454" y="1774"/>
                  <a:chExt cx="165" cy="66"/>
                </a:xfrm>
              </p:grpSpPr>
              <p:sp>
                <p:nvSpPr>
                  <p:cNvPr id="676836" name="Rectangle 996">
                    <a:extLst>
                      <a:ext uri="{FF2B5EF4-FFF2-40B4-BE49-F238E27FC236}">
                        <a16:creationId xmlns:a16="http://schemas.microsoft.com/office/drawing/2014/main" id="{A9606866-41E2-4776-80CA-BDBBA5B30F1E}"/>
                      </a:ext>
                    </a:extLst>
                  </p:cNvPr>
                  <p:cNvSpPr>
                    <a:spLocks noChangeArrowheads="1"/>
                  </p:cNvSpPr>
                  <p:nvPr/>
                </p:nvSpPr>
                <p:spPr bwMode="auto">
                  <a:xfrm>
                    <a:off x="573" y="1774"/>
                    <a:ext cx="46" cy="66"/>
                  </a:xfrm>
                  <a:prstGeom prst="rect">
                    <a:avLst/>
                  </a:prstGeom>
                  <a:solidFill>
                    <a:srgbClr val="C0C0C0"/>
                  </a:solidFill>
                  <a:ln w="4763">
                    <a:solidFill>
                      <a:srgbClr val="000000"/>
                    </a:solidFill>
                    <a:miter lim="800000"/>
                    <a:headEnd/>
                    <a:tailEnd/>
                  </a:ln>
                </p:spPr>
                <p:txBody>
                  <a:bodyPr/>
                  <a:lstStyle/>
                  <a:p>
                    <a:endParaRPr lang="en-IN"/>
                  </a:p>
                </p:txBody>
              </p:sp>
              <p:sp>
                <p:nvSpPr>
                  <p:cNvPr id="676837" name="Rectangle 997">
                    <a:extLst>
                      <a:ext uri="{FF2B5EF4-FFF2-40B4-BE49-F238E27FC236}">
                        <a16:creationId xmlns:a16="http://schemas.microsoft.com/office/drawing/2014/main" id="{D0223921-BE5B-40D2-A344-ADF3CD034618}"/>
                      </a:ext>
                    </a:extLst>
                  </p:cNvPr>
                  <p:cNvSpPr>
                    <a:spLocks noChangeArrowheads="1"/>
                  </p:cNvSpPr>
                  <p:nvPr/>
                </p:nvSpPr>
                <p:spPr bwMode="auto">
                  <a:xfrm>
                    <a:off x="454" y="1774"/>
                    <a:ext cx="47" cy="66"/>
                  </a:xfrm>
                  <a:prstGeom prst="rect">
                    <a:avLst/>
                  </a:prstGeom>
                  <a:solidFill>
                    <a:srgbClr val="C0C0C0"/>
                  </a:solidFill>
                  <a:ln w="4763">
                    <a:solidFill>
                      <a:srgbClr val="000000"/>
                    </a:solidFill>
                    <a:miter lim="800000"/>
                    <a:headEnd/>
                    <a:tailEnd/>
                  </a:ln>
                </p:spPr>
                <p:txBody>
                  <a:bodyPr/>
                  <a:lstStyle/>
                  <a:p>
                    <a:endParaRPr lang="en-IN"/>
                  </a:p>
                </p:txBody>
              </p:sp>
              <p:sp>
                <p:nvSpPr>
                  <p:cNvPr id="676838" name="Rectangle 998">
                    <a:extLst>
                      <a:ext uri="{FF2B5EF4-FFF2-40B4-BE49-F238E27FC236}">
                        <a16:creationId xmlns:a16="http://schemas.microsoft.com/office/drawing/2014/main" id="{A091D2E4-2060-4086-8B91-397B784F614E}"/>
                      </a:ext>
                    </a:extLst>
                  </p:cNvPr>
                  <p:cNvSpPr>
                    <a:spLocks noChangeArrowheads="1"/>
                  </p:cNvSpPr>
                  <p:nvPr/>
                </p:nvSpPr>
                <p:spPr bwMode="auto">
                  <a:xfrm>
                    <a:off x="514" y="1774"/>
                    <a:ext cx="47" cy="66"/>
                  </a:xfrm>
                  <a:prstGeom prst="rect">
                    <a:avLst/>
                  </a:prstGeom>
                  <a:solidFill>
                    <a:srgbClr val="C0C0C0"/>
                  </a:solidFill>
                  <a:ln w="4763">
                    <a:solidFill>
                      <a:srgbClr val="000000"/>
                    </a:solidFill>
                    <a:miter lim="800000"/>
                    <a:headEnd/>
                    <a:tailEnd/>
                  </a:ln>
                </p:spPr>
                <p:txBody>
                  <a:bodyPr/>
                  <a:lstStyle/>
                  <a:p>
                    <a:endParaRPr lang="en-IN"/>
                  </a:p>
                </p:txBody>
              </p:sp>
            </p:grpSp>
          </p:grpSp>
          <p:grpSp>
            <p:nvGrpSpPr>
              <p:cNvPr id="676839" name="Group 999">
                <a:extLst>
                  <a:ext uri="{FF2B5EF4-FFF2-40B4-BE49-F238E27FC236}">
                    <a16:creationId xmlns:a16="http://schemas.microsoft.com/office/drawing/2014/main" id="{B0AFBEAF-5854-404E-8B9A-3A07F1F242AB}"/>
                  </a:ext>
                </a:extLst>
              </p:cNvPr>
              <p:cNvGrpSpPr>
                <a:grpSpLocks/>
              </p:cNvGrpSpPr>
              <p:nvPr/>
            </p:nvGrpSpPr>
            <p:grpSpPr bwMode="auto">
              <a:xfrm>
                <a:off x="615" y="1529"/>
                <a:ext cx="815" cy="346"/>
                <a:chOff x="615" y="1529"/>
                <a:chExt cx="815" cy="346"/>
              </a:xfrm>
            </p:grpSpPr>
            <p:grpSp>
              <p:nvGrpSpPr>
                <p:cNvPr id="676840" name="Group 1000">
                  <a:extLst>
                    <a:ext uri="{FF2B5EF4-FFF2-40B4-BE49-F238E27FC236}">
                      <a16:creationId xmlns:a16="http://schemas.microsoft.com/office/drawing/2014/main" id="{E9534E1C-E2D6-40F1-9F1F-25AAE2EB1805}"/>
                    </a:ext>
                  </a:extLst>
                </p:cNvPr>
                <p:cNvGrpSpPr>
                  <a:grpSpLocks/>
                </p:cNvGrpSpPr>
                <p:nvPr/>
              </p:nvGrpSpPr>
              <p:grpSpPr bwMode="auto">
                <a:xfrm>
                  <a:off x="615" y="1529"/>
                  <a:ext cx="815" cy="346"/>
                  <a:chOff x="615" y="1529"/>
                  <a:chExt cx="815" cy="346"/>
                </a:xfrm>
              </p:grpSpPr>
              <p:sp>
                <p:nvSpPr>
                  <p:cNvPr id="676841" name="Rectangle 1001">
                    <a:extLst>
                      <a:ext uri="{FF2B5EF4-FFF2-40B4-BE49-F238E27FC236}">
                        <a16:creationId xmlns:a16="http://schemas.microsoft.com/office/drawing/2014/main" id="{524D9217-1412-4F03-B89E-A21EFD174128}"/>
                      </a:ext>
                    </a:extLst>
                  </p:cNvPr>
                  <p:cNvSpPr>
                    <a:spLocks noChangeArrowheads="1"/>
                  </p:cNvSpPr>
                  <p:nvPr/>
                </p:nvSpPr>
                <p:spPr bwMode="auto">
                  <a:xfrm>
                    <a:off x="628" y="1585"/>
                    <a:ext cx="788" cy="290"/>
                  </a:xfrm>
                  <a:prstGeom prst="rect">
                    <a:avLst/>
                  </a:prstGeom>
                  <a:solidFill>
                    <a:srgbClr val="C0C0C0"/>
                  </a:solidFill>
                  <a:ln w="4763">
                    <a:solidFill>
                      <a:srgbClr val="000000"/>
                    </a:solidFill>
                    <a:miter lim="800000"/>
                    <a:headEnd/>
                    <a:tailEnd/>
                  </a:ln>
                </p:spPr>
                <p:txBody>
                  <a:bodyPr/>
                  <a:lstStyle/>
                  <a:p>
                    <a:endParaRPr lang="en-IN"/>
                  </a:p>
                </p:txBody>
              </p:sp>
              <p:sp>
                <p:nvSpPr>
                  <p:cNvPr id="676842" name="Rectangle 1002">
                    <a:extLst>
                      <a:ext uri="{FF2B5EF4-FFF2-40B4-BE49-F238E27FC236}">
                        <a16:creationId xmlns:a16="http://schemas.microsoft.com/office/drawing/2014/main" id="{B881E829-5EBF-42C2-81A3-3830617EBCD7}"/>
                      </a:ext>
                    </a:extLst>
                  </p:cNvPr>
                  <p:cNvSpPr>
                    <a:spLocks noChangeArrowheads="1"/>
                  </p:cNvSpPr>
                  <p:nvPr/>
                </p:nvSpPr>
                <p:spPr bwMode="auto">
                  <a:xfrm>
                    <a:off x="824" y="1537"/>
                    <a:ext cx="58" cy="35"/>
                  </a:xfrm>
                  <a:prstGeom prst="rect">
                    <a:avLst/>
                  </a:prstGeom>
                  <a:solidFill>
                    <a:srgbClr val="808080"/>
                  </a:solidFill>
                  <a:ln w="4763">
                    <a:solidFill>
                      <a:srgbClr val="000000"/>
                    </a:solidFill>
                    <a:miter lim="800000"/>
                    <a:headEnd/>
                    <a:tailEnd/>
                  </a:ln>
                </p:spPr>
                <p:txBody>
                  <a:bodyPr/>
                  <a:lstStyle/>
                  <a:p>
                    <a:endParaRPr lang="en-IN"/>
                  </a:p>
                </p:txBody>
              </p:sp>
              <p:sp>
                <p:nvSpPr>
                  <p:cNvPr id="676843" name="Rectangle 1003">
                    <a:extLst>
                      <a:ext uri="{FF2B5EF4-FFF2-40B4-BE49-F238E27FC236}">
                        <a16:creationId xmlns:a16="http://schemas.microsoft.com/office/drawing/2014/main" id="{D36255AB-8939-4B26-AA8D-67FC5AED3412}"/>
                      </a:ext>
                    </a:extLst>
                  </p:cNvPr>
                  <p:cNvSpPr>
                    <a:spLocks noChangeArrowheads="1"/>
                  </p:cNvSpPr>
                  <p:nvPr/>
                </p:nvSpPr>
                <p:spPr bwMode="auto">
                  <a:xfrm>
                    <a:off x="968" y="1529"/>
                    <a:ext cx="79" cy="48"/>
                  </a:xfrm>
                  <a:prstGeom prst="rect">
                    <a:avLst/>
                  </a:prstGeom>
                  <a:solidFill>
                    <a:srgbClr val="808080"/>
                  </a:solidFill>
                  <a:ln w="4763">
                    <a:solidFill>
                      <a:srgbClr val="000000"/>
                    </a:solidFill>
                    <a:miter lim="800000"/>
                    <a:headEnd/>
                    <a:tailEnd/>
                  </a:ln>
                </p:spPr>
                <p:txBody>
                  <a:bodyPr/>
                  <a:lstStyle/>
                  <a:p>
                    <a:endParaRPr lang="en-IN"/>
                  </a:p>
                </p:txBody>
              </p:sp>
              <p:sp>
                <p:nvSpPr>
                  <p:cNvPr id="676844" name="Rectangle 1004">
                    <a:extLst>
                      <a:ext uri="{FF2B5EF4-FFF2-40B4-BE49-F238E27FC236}">
                        <a16:creationId xmlns:a16="http://schemas.microsoft.com/office/drawing/2014/main" id="{28907C98-8BCF-41C6-BFBC-36C2E99D14BE}"/>
                      </a:ext>
                    </a:extLst>
                  </p:cNvPr>
                  <p:cNvSpPr>
                    <a:spLocks noChangeArrowheads="1"/>
                  </p:cNvSpPr>
                  <p:nvPr/>
                </p:nvSpPr>
                <p:spPr bwMode="auto">
                  <a:xfrm>
                    <a:off x="615" y="1569"/>
                    <a:ext cx="815" cy="23"/>
                  </a:xfrm>
                  <a:prstGeom prst="rect">
                    <a:avLst/>
                  </a:prstGeom>
                  <a:solidFill>
                    <a:srgbClr val="C0C0C0"/>
                  </a:solidFill>
                  <a:ln w="4763">
                    <a:solidFill>
                      <a:srgbClr val="000000"/>
                    </a:solidFill>
                    <a:miter lim="800000"/>
                    <a:headEnd/>
                    <a:tailEnd/>
                  </a:ln>
                </p:spPr>
                <p:txBody>
                  <a:bodyPr/>
                  <a:lstStyle/>
                  <a:p>
                    <a:endParaRPr lang="en-IN"/>
                  </a:p>
                </p:txBody>
              </p:sp>
              <p:sp>
                <p:nvSpPr>
                  <p:cNvPr id="676845" name="Rectangle 1005">
                    <a:extLst>
                      <a:ext uri="{FF2B5EF4-FFF2-40B4-BE49-F238E27FC236}">
                        <a16:creationId xmlns:a16="http://schemas.microsoft.com/office/drawing/2014/main" id="{AF6EF8EB-F92B-4CE8-8CB6-DE9414817909}"/>
                      </a:ext>
                    </a:extLst>
                  </p:cNvPr>
                  <p:cNvSpPr>
                    <a:spLocks noChangeArrowheads="1"/>
                  </p:cNvSpPr>
                  <p:nvPr/>
                </p:nvSpPr>
                <p:spPr bwMode="auto">
                  <a:xfrm>
                    <a:off x="628" y="1727"/>
                    <a:ext cx="788" cy="10"/>
                  </a:xfrm>
                  <a:prstGeom prst="rect">
                    <a:avLst/>
                  </a:prstGeom>
                  <a:solidFill>
                    <a:srgbClr val="808080"/>
                  </a:solidFill>
                  <a:ln w="4763">
                    <a:solidFill>
                      <a:srgbClr val="000000"/>
                    </a:solidFill>
                    <a:miter lim="800000"/>
                    <a:headEnd/>
                    <a:tailEnd/>
                  </a:ln>
                </p:spPr>
                <p:txBody>
                  <a:bodyPr/>
                  <a:lstStyle/>
                  <a:p>
                    <a:endParaRPr lang="en-IN"/>
                  </a:p>
                </p:txBody>
              </p:sp>
            </p:grpSp>
            <p:grpSp>
              <p:nvGrpSpPr>
                <p:cNvPr id="676846" name="Group 1006">
                  <a:extLst>
                    <a:ext uri="{FF2B5EF4-FFF2-40B4-BE49-F238E27FC236}">
                      <a16:creationId xmlns:a16="http://schemas.microsoft.com/office/drawing/2014/main" id="{CF3BB3E6-3246-4609-9623-347AE968F96A}"/>
                    </a:ext>
                  </a:extLst>
                </p:cNvPr>
                <p:cNvGrpSpPr>
                  <a:grpSpLocks/>
                </p:cNvGrpSpPr>
                <p:nvPr/>
              </p:nvGrpSpPr>
              <p:grpSpPr bwMode="auto">
                <a:xfrm>
                  <a:off x="642" y="1611"/>
                  <a:ext cx="749" cy="236"/>
                  <a:chOff x="642" y="1611"/>
                  <a:chExt cx="749" cy="236"/>
                </a:xfrm>
              </p:grpSpPr>
              <p:grpSp>
                <p:nvGrpSpPr>
                  <p:cNvPr id="676847" name="Group 1007">
                    <a:extLst>
                      <a:ext uri="{FF2B5EF4-FFF2-40B4-BE49-F238E27FC236}">
                        <a16:creationId xmlns:a16="http://schemas.microsoft.com/office/drawing/2014/main" id="{505B580E-FEA9-436D-9488-75657AF5F071}"/>
                      </a:ext>
                    </a:extLst>
                  </p:cNvPr>
                  <p:cNvGrpSpPr>
                    <a:grpSpLocks/>
                  </p:cNvGrpSpPr>
                  <p:nvPr/>
                </p:nvGrpSpPr>
                <p:grpSpPr bwMode="auto">
                  <a:xfrm>
                    <a:off x="751" y="1753"/>
                    <a:ext cx="97" cy="94"/>
                    <a:chOff x="751" y="1753"/>
                    <a:chExt cx="97" cy="94"/>
                  </a:xfrm>
                </p:grpSpPr>
                <p:sp>
                  <p:nvSpPr>
                    <p:cNvPr id="676848" name="Rectangle 1008">
                      <a:extLst>
                        <a:ext uri="{FF2B5EF4-FFF2-40B4-BE49-F238E27FC236}">
                          <a16:creationId xmlns:a16="http://schemas.microsoft.com/office/drawing/2014/main" id="{42800A70-480D-4720-8630-76A8F05E997B}"/>
                        </a:ext>
                      </a:extLst>
                    </p:cNvPr>
                    <p:cNvSpPr>
                      <a:spLocks noChangeArrowheads="1"/>
                    </p:cNvSpPr>
                    <p:nvPr/>
                  </p:nvSpPr>
                  <p:spPr bwMode="auto">
                    <a:xfrm>
                      <a:off x="755" y="1753"/>
                      <a:ext cx="88" cy="87"/>
                    </a:xfrm>
                    <a:prstGeom prst="rect">
                      <a:avLst/>
                    </a:prstGeom>
                    <a:solidFill>
                      <a:srgbClr val="808080"/>
                    </a:solidFill>
                    <a:ln w="4763">
                      <a:solidFill>
                        <a:srgbClr val="000000"/>
                      </a:solidFill>
                      <a:miter lim="800000"/>
                      <a:headEnd/>
                      <a:tailEnd/>
                    </a:ln>
                  </p:spPr>
                  <p:txBody>
                    <a:bodyPr/>
                    <a:lstStyle/>
                    <a:p>
                      <a:endParaRPr lang="en-IN"/>
                    </a:p>
                  </p:txBody>
                </p:sp>
                <p:sp>
                  <p:nvSpPr>
                    <p:cNvPr id="676849" name="Rectangle 1009">
                      <a:extLst>
                        <a:ext uri="{FF2B5EF4-FFF2-40B4-BE49-F238E27FC236}">
                          <a16:creationId xmlns:a16="http://schemas.microsoft.com/office/drawing/2014/main" id="{489EC6D8-5EF4-4F5E-903A-77011462801A}"/>
                        </a:ext>
                      </a:extLst>
                    </p:cNvPr>
                    <p:cNvSpPr>
                      <a:spLocks noChangeArrowheads="1"/>
                    </p:cNvSpPr>
                    <p:nvPr/>
                  </p:nvSpPr>
                  <p:spPr bwMode="auto">
                    <a:xfrm>
                      <a:off x="751" y="1841"/>
                      <a:ext cx="97" cy="6"/>
                    </a:xfrm>
                    <a:prstGeom prst="rect">
                      <a:avLst/>
                    </a:prstGeom>
                    <a:solidFill>
                      <a:srgbClr val="808080"/>
                    </a:solidFill>
                    <a:ln w="4763">
                      <a:solidFill>
                        <a:srgbClr val="000000"/>
                      </a:solidFill>
                      <a:miter lim="800000"/>
                      <a:headEnd/>
                      <a:tailEnd/>
                    </a:ln>
                  </p:spPr>
                  <p:txBody>
                    <a:bodyPr/>
                    <a:lstStyle/>
                    <a:p>
                      <a:endParaRPr lang="en-IN"/>
                    </a:p>
                  </p:txBody>
                </p:sp>
                <p:sp>
                  <p:nvSpPr>
                    <p:cNvPr id="676850" name="Line 1010">
                      <a:extLst>
                        <a:ext uri="{FF2B5EF4-FFF2-40B4-BE49-F238E27FC236}">
                          <a16:creationId xmlns:a16="http://schemas.microsoft.com/office/drawing/2014/main" id="{D3921768-C461-4EF6-970E-9EA5B9351FBA}"/>
                        </a:ext>
                      </a:extLst>
                    </p:cNvPr>
                    <p:cNvSpPr>
                      <a:spLocks noChangeShapeType="1"/>
                    </p:cNvSpPr>
                    <p:nvPr/>
                  </p:nvSpPr>
                  <p:spPr bwMode="auto">
                    <a:xfrm>
                      <a:off x="799" y="1753"/>
                      <a:ext cx="1" cy="8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6851" name="Line 1011">
                      <a:extLst>
                        <a:ext uri="{FF2B5EF4-FFF2-40B4-BE49-F238E27FC236}">
                          <a16:creationId xmlns:a16="http://schemas.microsoft.com/office/drawing/2014/main" id="{37D92BA3-0CE5-40C6-9B6A-2A4109AF9390}"/>
                        </a:ext>
                      </a:extLst>
                    </p:cNvPr>
                    <p:cNvSpPr>
                      <a:spLocks noChangeShapeType="1"/>
                    </p:cNvSpPr>
                    <p:nvPr/>
                  </p:nvSpPr>
                  <p:spPr bwMode="auto">
                    <a:xfrm>
                      <a:off x="755" y="1797"/>
                      <a:ext cx="88"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676852" name="Group 1012">
                    <a:extLst>
                      <a:ext uri="{FF2B5EF4-FFF2-40B4-BE49-F238E27FC236}">
                        <a16:creationId xmlns:a16="http://schemas.microsoft.com/office/drawing/2014/main" id="{84A5BE67-13DD-4D1B-B18F-435814C47088}"/>
                      </a:ext>
                    </a:extLst>
                  </p:cNvPr>
                  <p:cNvGrpSpPr>
                    <a:grpSpLocks/>
                  </p:cNvGrpSpPr>
                  <p:nvPr/>
                </p:nvGrpSpPr>
                <p:grpSpPr bwMode="auto">
                  <a:xfrm>
                    <a:off x="860" y="1753"/>
                    <a:ext cx="97" cy="94"/>
                    <a:chOff x="860" y="1753"/>
                    <a:chExt cx="97" cy="94"/>
                  </a:xfrm>
                </p:grpSpPr>
                <p:sp>
                  <p:nvSpPr>
                    <p:cNvPr id="676853" name="Rectangle 1013">
                      <a:extLst>
                        <a:ext uri="{FF2B5EF4-FFF2-40B4-BE49-F238E27FC236}">
                          <a16:creationId xmlns:a16="http://schemas.microsoft.com/office/drawing/2014/main" id="{CE4851C3-1F23-4F2B-A389-EE0D82F633DE}"/>
                        </a:ext>
                      </a:extLst>
                    </p:cNvPr>
                    <p:cNvSpPr>
                      <a:spLocks noChangeArrowheads="1"/>
                    </p:cNvSpPr>
                    <p:nvPr/>
                  </p:nvSpPr>
                  <p:spPr bwMode="auto">
                    <a:xfrm>
                      <a:off x="865" y="1753"/>
                      <a:ext cx="87" cy="87"/>
                    </a:xfrm>
                    <a:prstGeom prst="rect">
                      <a:avLst/>
                    </a:prstGeom>
                    <a:solidFill>
                      <a:srgbClr val="808080"/>
                    </a:solidFill>
                    <a:ln w="4763">
                      <a:solidFill>
                        <a:srgbClr val="000000"/>
                      </a:solidFill>
                      <a:miter lim="800000"/>
                      <a:headEnd/>
                      <a:tailEnd/>
                    </a:ln>
                  </p:spPr>
                  <p:txBody>
                    <a:bodyPr/>
                    <a:lstStyle/>
                    <a:p>
                      <a:endParaRPr lang="en-IN"/>
                    </a:p>
                  </p:txBody>
                </p:sp>
                <p:sp>
                  <p:nvSpPr>
                    <p:cNvPr id="676854" name="Rectangle 1014">
                      <a:extLst>
                        <a:ext uri="{FF2B5EF4-FFF2-40B4-BE49-F238E27FC236}">
                          <a16:creationId xmlns:a16="http://schemas.microsoft.com/office/drawing/2014/main" id="{0D56FF2E-CDEF-460B-BA90-25B226877D1A}"/>
                        </a:ext>
                      </a:extLst>
                    </p:cNvPr>
                    <p:cNvSpPr>
                      <a:spLocks noChangeArrowheads="1"/>
                    </p:cNvSpPr>
                    <p:nvPr/>
                  </p:nvSpPr>
                  <p:spPr bwMode="auto">
                    <a:xfrm>
                      <a:off x="860" y="1841"/>
                      <a:ext cx="97" cy="6"/>
                    </a:xfrm>
                    <a:prstGeom prst="rect">
                      <a:avLst/>
                    </a:prstGeom>
                    <a:solidFill>
                      <a:srgbClr val="808080"/>
                    </a:solidFill>
                    <a:ln w="4763">
                      <a:solidFill>
                        <a:srgbClr val="000000"/>
                      </a:solidFill>
                      <a:miter lim="800000"/>
                      <a:headEnd/>
                      <a:tailEnd/>
                    </a:ln>
                  </p:spPr>
                  <p:txBody>
                    <a:bodyPr/>
                    <a:lstStyle/>
                    <a:p>
                      <a:endParaRPr lang="en-IN"/>
                    </a:p>
                  </p:txBody>
                </p:sp>
                <p:sp>
                  <p:nvSpPr>
                    <p:cNvPr id="676855" name="Line 1015">
                      <a:extLst>
                        <a:ext uri="{FF2B5EF4-FFF2-40B4-BE49-F238E27FC236}">
                          <a16:creationId xmlns:a16="http://schemas.microsoft.com/office/drawing/2014/main" id="{F46BC76B-6DC2-48C2-897E-04E7D5D7A8A3}"/>
                        </a:ext>
                      </a:extLst>
                    </p:cNvPr>
                    <p:cNvSpPr>
                      <a:spLocks noChangeShapeType="1"/>
                    </p:cNvSpPr>
                    <p:nvPr/>
                  </p:nvSpPr>
                  <p:spPr bwMode="auto">
                    <a:xfrm>
                      <a:off x="908" y="1753"/>
                      <a:ext cx="1" cy="8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6856" name="Line 1016">
                      <a:extLst>
                        <a:ext uri="{FF2B5EF4-FFF2-40B4-BE49-F238E27FC236}">
                          <a16:creationId xmlns:a16="http://schemas.microsoft.com/office/drawing/2014/main" id="{655563B0-1579-4DD1-AF6C-FA27039CCDC4}"/>
                        </a:ext>
                      </a:extLst>
                    </p:cNvPr>
                    <p:cNvSpPr>
                      <a:spLocks noChangeShapeType="1"/>
                    </p:cNvSpPr>
                    <p:nvPr/>
                  </p:nvSpPr>
                  <p:spPr bwMode="auto">
                    <a:xfrm>
                      <a:off x="865" y="1797"/>
                      <a:ext cx="87"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676857" name="Group 1017">
                    <a:extLst>
                      <a:ext uri="{FF2B5EF4-FFF2-40B4-BE49-F238E27FC236}">
                        <a16:creationId xmlns:a16="http://schemas.microsoft.com/office/drawing/2014/main" id="{DA6778DB-1673-47F6-A886-49692877AE6A}"/>
                      </a:ext>
                    </a:extLst>
                  </p:cNvPr>
                  <p:cNvGrpSpPr>
                    <a:grpSpLocks/>
                  </p:cNvGrpSpPr>
                  <p:nvPr/>
                </p:nvGrpSpPr>
                <p:grpSpPr bwMode="auto">
                  <a:xfrm>
                    <a:off x="1294" y="1753"/>
                    <a:ext cx="96" cy="94"/>
                    <a:chOff x="1294" y="1753"/>
                    <a:chExt cx="96" cy="94"/>
                  </a:xfrm>
                </p:grpSpPr>
                <p:sp>
                  <p:nvSpPr>
                    <p:cNvPr id="676858" name="Rectangle 1018">
                      <a:extLst>
                        <a:ext uri="{FF2B5EF4-FFF2-40B4-BE49-F238E27FC236}">
                          <a16:creationId xmlns:a16="http://schemas.microsoft.com/office/drawing/2014/main" id="{67C231B6-D0E4-4625-8C7C-644B1B41F677}"/>
                        </a:ext>
                      </a:extLst>
                    </p:cNvPr>
                    <p:cNvSpPr>
                      <a:spLocks noChangeArrowheads="1"/>
                    </p:cNvSpPr>
                    <p:nvPr/>
                  </p:nvSpPr>
                  <p:spPr bwMode="auto">
                    <a:xfrm>
                      <a:off x="1298" y="1753"/>
                      <a:ext cx="88" cy="87"/>
                    </a:xfrm>
                    <a:prstGeom prst="rect">
                      <a:avLst/>
                    </a:prstGeom>
                    <a:solidFill>
                      <a:srgbClr val="808080"/>
                    </a:solidFill>
                    <a:ln w="4763">
                      <a:solidFill>
                        <a:srgbClr val="000000"/>
                      </a:solidFill>
                      <a:miter lim="800000"/>
                      <a:headEnd/>
                      <a:tailEnd/>
                    </a:ln>
                  </p:spPr>
                  <p:txBody>
                    <a:bodyPr/>
                    <a:lstStyle/>
                    <a:p>
                      <a:endParaRPr lang="en-IN"/>
                    </a:p>
                  </p:txBody>
                </p:sp>
                <p:sp>
                  <p:nvSpPr>
                    <p:cNvPr id="676859" name="Rectangle 1019">
                      <a:extLst>
                        <a:ext uri="{FF2B5EF4-FFF2-40B4-BE49-F238E27FC236}">
                          <a16:creationId xmlns:a16="http://schemas.microsoft.com/office/drawing/2014/main" id="{97D67852-0B98-4C98-8AC5-039590C4BC8D}"/>
                        </a:ext>
                      </a:extLst>
                    </p:cNvPr>
                    <p:cNvSpPr>
                      <a:spLocks noChangeArrowheads="1"/>
                    </p:cNvSpPr>
                    <p:nvPr/>
                  </p:nvSpPr>
                  <p:spPr bwMode="auto">
                    <a:xfrm>
                      <a:off x="1294" y="1841"/>
                      <a:ext cx="96" cy="6"/>
                    </a:xfrm>
                    <a:prstGeom prst="rect">
                      <a:avLst/>
                    </a:prstGeom>
                    <a:solidFill>
                      <a:srgbClr val="808080"/>
                    </a:solidFill>
                    <a:ln w="4763">
                      <a:solidFill>
                        <a:srgbClr val="000000"/>
                      </a:solidFill>
                      <a:miter lim="800000"/>
                      <a:headEnd/>
                      <a:tailEnd/>
                    </a:ln>
                  </p:spPr>
                  <p:txBody>
                    <a:bodyPr/>
                    <a:lstStyle/>
                    <a:p>
                      <a:endParaRPr lang="en-IN"/>
                    </a:p>
                  </p:txBody>
                </p:sp>
                <p:sp>
                  <p:nvSpPr>
                    <p:cNvPr id="676860" name="Line 1020">
                      <a:extLst>
                        <a:ext uri="{FF2B5EF4-FFF2-40B4-BE49-F238E27FC236}">
                          <a16:creationId xmlns:a16="http://schemas.microsoft.com/office/drawing/2014/main" id="{689E33CD-8251-422D-B18E-B241EB784186}"/>
                        </a:ext>
                      </a:extLst>
                    </p:cNvPr>
                    <p:cNvSpPr>
                      <a:spLocks noChangeShapeType="1"/>
                    </p:cNvSpPr>
                    <p:nvPr/>
                  </p:nvSpPr>
                  <p:spPr bwMode="auto">
                    <a:xfrm>
                      <a:off x="1341" y="1753"/>
                      <a:ext cx="1" cy="8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6861" name="Line 1021">
                      <a:extLst>
                        <a:ext uri="{FF2B5EF4-FFF2-40B4-BE49-F238E27FC236}">
                          <a16:creationId xmlns:a16="http://schemas.microsoft.com/office/drawing/2014/main" id="{C8D7C7A9-54BF-4B64-89EB-6BAD545D99FA}"/>
                        </a:ext>
                      </a:extLst>
                    </p:cNvPr>
                    <p:cNvSpPr>
                      <a:spLocks noChangeShapeType="1"/>
                    </p:cNvSpPr>
                    <p:nvPr/>
                  </p:nvSpPr>
                  <p:spPr bwMode="auto">
                    <a:xfrm>
                      <a:off x="1298" y="1797"/>
                      <a:ext cx="87"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676862" name="Group 1022">
                    <a:extLst>
                      <a:ext uri="{FF2B5EF4-FFF2-40B4-BE49-F238E27FC236}">
                        <a16:creationId xmlns:a16="http://schemas.microsoft.com/office/drawing/2014/main" id="{3C594E94-6708-4FDE-B999-8BCBBF024EA0}"/>
                      </a:ext>
                    </a:extLst>
                  </p:cNvPr>
                  <p:cNvGrpSpPr>
                    <a:grpSpLocks/>
                  </p:cNvGrpSpPr>
                  <p:nvPr/>
                </p:nvGrpSpPr>
                <p:grpSpPr bwMode="auto">
                  <a:xfrm>
                    <a:off x="642" y="1753"/>
                    <a:ext cx="97" cy="94"/>
                    <a:chOff x="642" y="1753"/>
                    <a:chExt cx="97" cy="94"/>
                  </a:xfrm>
                </p:grpSpPr>
                <p:sp>
                  <p:nvSpPr>
                    <p:cNvPr id="676863" name="Rectangle 1023">
                      <a:extLst>
                        <a:ext uri="{FF2B5EF4-FFF2-40B4-BE49-F238E27FC236}">
                          <a16:creationId xmlns:a16="http://schemas.microsoft.com/office/drawing/2014/main" id="{D1D608CC-57A2-4144-A1D2-8A0475D85735}"/>
                        </a:ext>
                      </a:extLst>
                    </p:cNvPr>
                    <p:cNvSpPr>
                      <a:spLocks noChangeArrowheads="1"/>
                    </p:cNvSpPr>
                    <p:nvPr/>
                  </p:nvSpPr>
                  <p:spPr bwMode="auto">
                    <a:xfrm>
                      <a:off x="646" y="1753"/>
                      <a:ext cx="88" cy="87"/>
                    </a:xfrm>
                    <a:prstGeom prst="rect">
                      <a:avLst/>
                    </a:prstGeom>
                    <a:solidFill>
                      <a:srgbClr val="808080"/>
                    </a:solidFill>
                    <a:ln w="4763">
                      <a:solidFill>
                        <a:srgbClr val="000000"/>
                      </a:solidFill>
                      <a:miter lim="800000"/>
                      <a:headEnd/>
                      <a:tailEnd/>
                    </a:ln>
                  </p:spPr>
                  <p:txBody>
                    <a:bodyPr/>
                    <a:lstStyle/>
                    <a:p>
                      <a:endParaRPr lang="en-IN"/>
                    </a:p>
                  </p:txBody>
                </p:sp>
                <p:sp>
                  <p:nvSpPr>
                    <p:cNvPr id="703488" name="Rectangle 1024">
                      <a:extLst>
                        <a:ext uri="{FF2B5EF4-FFF2-40B4-BE49-F238E27FC236}">
                          <a16:creationId xmlns:a16="http://schemas.microsoft.com/office/drawing/2014/main" id="{181533F6-A279-42C9-915E-5AB68C76094F}"/>
                        </a:ext>
                      </a:extLst>
                    </p:cNvPr>
                    <p:cNvSpPr>
                      <a:spLocks noChangeArrowheads="1"/>
                    </p:cNvSpPr>
                    <p:nvPr/>
                  </p:nvSpPr>
                  <p:spPr bwMode="auto">
                    <a:xfrm>
                      <a:off x="642" y="1841"/>
                      <a:ext cx="97" cy="6"/>
                    </a:xfrm>
                    <a:prstGeom prst="rect">
                      <a:avLst/>
                    </a:prstGeom>
                    <a:solidFill>
                      <a:srgbClr val="808080"/>
                    </a:solidFill>
                    <a:ln w="4763">
                      <a:solidFill>
                        <a:srgbClr val="000000"/>
                      </a:solidFill>
                      <a:miter lim="800000"/>
                      <a:headEnd/>
                      <a:tailEnd/>
                    </a:ln>
                  </p:spPr>
                  <p:txBody>
                    <a:bodyPr/>
                    <a:lstStyle/>
                    <a:p>
                      <a:endParaRPr lang="en-IN"/>
                    </a:p>
                  </p:txBody>
                </p:sp>
                <p:sp>
                  <p:nvSpPr>
                    <p:cNvPr id="703489" name="Line 1025">
                      <a:extLst>
                        <a:ext uri="{FF2B5EF4-FFF2-40B4-BE49-F238E27FC236}">
                          <a16:creationId xmlns:a16="http://schemas.microsoft.com/office/drawing/2014/main" id="{387E331A-C3D9-439C-B787-B9159FE1BAD3}"/>
                        </a:ext>
                      </a:extLst>
                    </p:cNvPr>
                    <p:cNvSpPr>
                      <a:spLocks noChangeShapeType="1"/>
                    </p:cNvSpPr>
                    <p:nvPr/>
                  </p:nvSpPr>
                  <p:spPr bwMode="auto">
                    <a:xfrm>
                      <a:off x="690" y="1753"/>
                      <a:ext cx="1" cy="8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490" name="Line 1026">
                      <a:extLst>
                        <a:ext uri="{FF2B5EF4-FFF2-40B4-BE49-F238E27FC236}">
                          <a16:creationId xmlns:a16="http://schemas.microsoft.com/office/drawing/2014/main" id="{246AEF1B-23BD-4820-BE3D-A7D741E32899}"/>
                        </a:ext>
                      </a:extLst>
                    </p:cNvPr>
                    <p:cNvSpPr>
                      <a:spLocks noChangeShapeType="1"/>
                    </p:cNvSpPr>
                    <p:nvPr/>
                  </p:nvSpPr>
                  <p:spPr bwMode="auto">
                    <a:xfrm>
                      <a:off x="647" y="1797"/>
                      <a:ext cx="86"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703491" name="Group 1027">
                    <a:extLst>
                      <a:ext uri="{FF2B5EF4-FFF2-40B4-BE49-F238E27FC236}">
                        <a16:creationId xmlns:a16="http://schemas.microsoft.com/office/drawing/2014/main" id="{C020F1F1-EAA1-44FE-9870-32714DF81CD6}"/>
                      </a:ext>
                    </a:extLst>
                  </p:cNvPr>
                  <p:cNvGrpSpPr>
                    <a:grpSpLocks/>
                  </p:cNvGrpSpPr>
                  <p:nvPr/>
                </p:nvGrpSpPr>
                <p:grpSpPr bwMode="auto">
                  <a:xfrm>
                    <a:off x="970" y="1611"/>
                    <a:ext cx="98" cy="94"/>
                    <a:chOff x="970" y="1611"/>
                    <a:chExt cx="98" cy="94"/>
                  </a:xfrm>
                </p:grpSpPr>
                <p:sp>
                  <p:nvSpPr>
                    <p:cNvPr id="703492" name="Rectangle 1028">
                      <a:extLst>
                        <a:ext uri="{FF2B5EF4-FFF2-40B4-BE49-F238E27FC236}">
                          <a16:creationId xmlns:a16="http://schemas.microsoft.com/office/drawing/2014/main" id="{BDC8A43C-6159-4D65-AA6A-862B5AE59F8D}"/>
                        </a:ext>
                      </a:extLst>
                    </p:cNvPr>
                    <p:cNvSpPr>
                      <a:spLocks noChangeArrowheads="1"/>
                    </p:cNvSpPr>
                    <p:nvPr/>
                  </p:nvSpPr>
                  <p:spPr bwMode="auto">
                    <a:xfrm>
                      <a:off x="975" y="1611"/>
                      <a:ext cx="88" cy="87"/>
                    </a:xfrm>
                    <a:prstGeom prst="rect">
                      <a:avLst/>
                    </a:prstGeom>
                    <a:solidFill>
                      <a:srgbClr val="808080"/>
                    </a:solidFill>
                    <a:ln w="4763">
                      <a:solidFill>
                        <a:srgbClr val="000000"/>
                      </a:solidFill>
                      <a:miter lim="800000"/>
                      <a:headEnd/>
                      <a:tailEnd/>
                    </a:ln>
                  </p:spPr>
                  <p:txBody>
                    <a:bodyPr/>
                    <a:lstStyle/>
                    <a:p>
                      <a:endParaRPr lang="en-IN"/>
                    </a:p>
                  </p:txBody>
                </p:sp>
                <p:sp>
                  <p:nvSpPr>
                    <p:cNvPr id="703493" name="Rectangle 1029">
                      <a:extLst>
                        <a:ext uri="{FF2B5EF4-FFF2-40B4-BE49-F238E27FC236}">
                          <a16:creationId xmlns:a16="http://schemas.microsoft.com/office/drawing/2014/main" id="{53DE2A55-6B84-439C-8D21-A53DC5471836}"/>
                        </a:ext>
                      </a:extLst>
                    </p:cNvPr>
                    <p:cNvSpPr>
                      <a:spLocks noChangeArrowheads="1"/>
                    </p:cNvSpPr>
                    <p:nvPr/>
                  </p:nvSpPr>
                  <p:spPr bwMode="auto">
                    <a:xfrm>
                      <a:off x="970" y="1699"/>
                      <a:ext cx="98" cy="6"/>
                    </a:xfrm>
                    <a:prstGeom prst="rect">
                      <a:avLst/>
                    </a:prstGeom>
                    <a:solidFill>
                      <a:srgbClr val="808080"/>
                    </a:solidFill>
                    <a:ln w="4763">
                      <a:solidFill>
                        <a:srgbClr val="000000"/>
                      </a:solidFill>
                      <a:miter lim="800000"/>
                      <a:headEnd/>
                      <a:tailEnd/>
                    </a:ln>
                  </p:spPr>
                  <p:txBody>
                    <a:bodyPr/>
                    <a:lstStyle/>
                    <a:p>
                      <a:endParaRPr lang="en-IN"/>
                    </a:p>
                  </p:txBody>
                </p:sp>
                <p:sp>
                  <p:nvSpPr>
                    <p:cNvPr id="703494" name="Line 1030">
                      <a:extLst>
                        <a:ext uri="{FF2B5EF4-FFF2-40B4-BE49-F238E27FC236}">
                          <a16:creationId xmlns:a16="http://schemas.microsoft.com/office/drawing/2014/main" id="{F7F5D6EF-DFA8-4DCB-AAF9-8736AE19BE9B}"/>
                        </a:ext>
                      </a:extLst>
                    </p:cNvPr>
                    <p:cNvSpPr>
                      <a:spLocks noChangeShapeType="1"/>
                    </p:cNvSpPr>
                    <p:nvPr/>
                  </p:nvSpPr>
                  <p:spPr bwMode="auto">
                    <a:xfrm>
                      <a:off x="1018" y="1611"/>
                      <a:ext cx="1" cy="8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495" name="Line 1031">
                      <a:extLst>
                        <a:ext uri="{FF2B5EF4-FFF2-40B4-BE49-F238E27FC236}">
                          <a16:creationId xmlns:a16="http://schemas.microsoft.com/office/drawing/2014/main" id="{710476A9-AC42-4ED8-A10F-4E7BE4F0C38B}"/>
                        </a:ext>
                      </a:extLst>
                    </p:cNvPr>
                    <p:cNvSpPr>
                      <a:spLocks noChangeShapeType="1"/>
                    </p:cNvSpPr>
                    <p:nvPr/>
                  </p:nvSpPr>
                  <p:spPr bwMode="auto">
                    <a:xfrm>
                      <a:off x="975" y="1655"/>
                      <a:ext cx="87"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703496" name="Group 1032">
                    <a:extLst>
                      <a:ext uri="{FF2B5EF4-FFF2-40B4-BE49-F238E27FC236}">
                        <a16:creationId xmlns:a16="http://schemas.microsoft.com/office/drawing/2014/main" id="{5A64496D-3174-4761-B0D5-67A4A342E56F}"/>
                      </a:ext>
                    </a:extLst>
                  </p:cNvPr>
                  <p:cNvGrpSpPr>
                    <a:grpSpLocks/>
                  </p:cNvGrpSpPr>
                  <p:nvPr/>
                </p:nvGrpSpPr>
                <p:grpSpPr bwMode="auto">
                  <a:xfrm>
                    <a:off x="1077" y="1753"/>
                    <a:ext cx="96" cy="94"/>
                    <a:chOff x="1077" y="1753"/>
                    <a:chExt cx="96" cy="94"/>
                  </a:xfrm>
                </p:grpSpPr>
                <p:sp>
                  <p:nvSpPr>
                    <p:cNvPr id="703497" name="Rectangle 1033">
                      <a:extLst>
                        <a:ext uri="{FF2B5EF4-FFF2-40B4-BE49-F238E27FC236}">
                          <a16:creationId xmlns:a16="http://schemas.microsoft.com/office/drawing/2014/main" id="{9DE25ACC-AD04-4E66-A105-4A9C5C7CE77C}"/>
                        </a:ext>
                      </a:extLst>
                    </p:cNvPr>
                    <p:cNvSpPr>
                      <a:spLocks noChangeArrowheads="1"/>
                    </p:cNvSpPr>
                    <p:nvPr/>
                  </p:nvSpPr>
                  <p:spPr bwMode="auto">
                    <a:xfrm>
                      <a:off x="1081" y="1753"/>
                      <a:ext cx="88" cy="87"/>
                    </a:xfrm>
                    <a:prstGeom prst="rect">
                      <a:avLst/>
                    </a:prstGeom>
                    <a:solidFill>
                      <a:srgbClr val="808080"/>
                    </a:solidFill>
                    <a:ln w="4763">
                      <a:solidFill>
                        <a:srgbClr val="000000"/>
                      </a:solidFill>
                      <a:miter lim="800000"/>
                      <a:headEnd/>
                      <a:tailEnd/>
                    </a:ln>
                  </p:spPr>
                  <p:txBody>
                    <a:bodyPr/>
                    <a:lstStyle/>
                    <a:p>
                      <a:endParaRPr lang="en-IN"/>
                    </a:p>
                  </p:txBody>
                </p:sp>
                <p:sp>
                  <p:nvSpPr>
                    <p:cNvPr id="703498" name="Rectangle 1034">
                      <a:extLst>
                        <a:ext uri="{FF2B5EF4-FFF2-40B4-BE49-F238E27FC236}">
                          <a16:creationId xmlns:a16="http://schemas.microsoft.com/office/drawing/2014/main" id="{5911F30F-A1DF-4E1D-BB9A-FC483E7BB059}"/>
                        </a:ext>
                      </a:extLst>
                    </p:cNvPr>
                    <p:cNvSpPr>
                      <a:spLocks noChangeArrowheads="1"/>
                    </p:cNvSpPr>
                    <p:nvPr/>
                  </p:nvSpPr>
                  <p:spPr bwMode="auto">
                    <a:xfrm>
                      <a:off x="1077" y="1841"/>
                      <a:ext cx="96" cy="6"/>
                    </a:xfrm>
                    <a:prstGeom prst="rect">
                      <a:avLst/>
                    </a:prstGeom>
                    <a:solidFill>
                      <a:srgbClr val="808080"/>
                    </a:solidFill>
                    <a:ln w="4763">
                      <a:solidFill>
                        <a:srgbClr val="000000"/>
                      </a:solidFill>
                      <a:miter lim="800000"/>
                      <a:headEnd/>
                      <a:tailEnd/>
                    </a:ln>
                  </p:spPr>
                  <p:txBody>
                    <a:bodyPr/>
                    <a:lstStyle/>
                    <a:p>
                      <a:endParaRPr lang="en-IN"/>
                    </a:p>
                  </p:txBody>
                </p:sp>
                <p:sp>
                  <p:nvSpPr>
                    <p:cNvPr id="703499" name="Line 1035">
                      <a:extLst>
                        <a:ext uri="{FF2B5EF4-FFF2-40B4-BE49-F238E27FC236}">
                          <a16:creationId xmlns:a16="http://schemas.microsoft.com/office/drawing/2014/main" id="{0C6F4B5F-7C52-47D8-956B-F99F4A72B1AE}"/>
                        </a:ext>
                      </a:extLst>
                    </p:cNvPr>
                    <p:cNvSpPr>
                      <a:spLocks noChangeShapeType="1"/>
                    </p:cNvSpPr>
                    <p:nvPr/>
                  </p:nvSpPr>
                  <p:spPr bwMode="auto">
                    <a:xfrm>
                      <a:off x="1124" y="1753"/>
                      <a:ext cx="1" cy="8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500" name="Line 1036">
                      <a:extLst>
                        <a:ext uri="{FF2B5EF4-FFF2-40B4-BE49-F238E27FC236}">
                          <a16:creationId xmlns:a16="http://schemas.microsoft.com/office/drawing/2014/main" id="{A94CF945-0D5D-423C-B22F-B92D1EBE3B57}"/>
                        </a:ext>
                      </a:extLst>
                    </p:cNvPr>
                    <p:cNvSpPr>
                      <a:spLocks noChangeShapeType="1"/>
                    </p:cNvSpPr>
                    <p:nvPr/>
                  </p:nvSpPr>
                  <p:spPr bwMode="auto">
                    <a:xfrm>
                      <a:off x="1081" y="1797"/>
                      <a:ext cx="87"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703501" name="Group 1037">
                    <a:extLst>
                      <a:ext uri="{FF2B5EF4-FFF2-40B4-BE49-F238E27FC236}">
                        <a16:creationId xmlns:a16="http://schemas.microsoft.com/office/drawing/2014/main" id="{99DB5C7D-5F43-41F0-917F-BD35A122524A}"/>
                      </a:ext>
                    </a:extLst>
                  </p:cNvPr>
                  <p:cNvGrpSpPr>
                    <a:grpSpLocks/>
                  </p:cNvGrpSpPr>
                  <p:nvPr/>
                </p:nvGrpSpPr>
                <p:grpSpPr bwMode="auto">
                  <a:xfrm>
                    <a:off x="1185" y="1753"/>
                    <a:ext cx="97" cy="94"/>
                    <a:chOff x="1185" y="1753"/>
                    <a:chExt cx="97" cy="94"/>
                  </a:xfrm>
                </p:grpSpPr>
                <p:sp>
                  <p:nvSpPr>
                    <p:cNvPr id="703502" name="Rectangle 1038">
                      <a:extLst>
                        <a:ext uri="{FF2B5EF4-FFF2-40B4-BE49-F238E27FC236}">
                          <a16:creationId xmlns:a16="http://schemas.microsoft.com/office/drawing/2014/main" id="{29A08BD2-C809-43F3-973A-3A7224F13070}"/>
                        </a:ext>
                      </a:extLst>
                    </p:cNvPr>
                    <p:cNvSpPr>
                      <a:spLocks noChangeArrowheads="1"/>
                    </p:cNvSpPr>
                    <p:nvPr/>
                  </p:nvSpPr>
                  <p:spPr bwMode="auto">
                    <a:xfrm>
                      <a:off x="1189" y="1753"/>
                      <a:ext cx="88" cy="87"/>
                    </a:xfrm>
                    <a:prstGeom prst="rect">
                      <a:avLst/>
                    </a:prstGeom>
                    <a:solidFill>
                      <a:srgbClr val="808080"/>
                    </a:solidFill>
                    <a:ln w="4763">
                      <a:solidFill>
                        <a:srgbClr val="000000"/>
                      </a:solidFill>
                      <a:miter lim="800000"/>
                      <a:headEnd/>
                      <a:tailEnd/>
                    </a:ln>
                  </p:spPr>
                  <p:txBody>
                    <a:bodyPr/>
                    <a:lstStyle/>
                    <a:p>
                      <a:endParaRPr lang="en-IN"/>
                    </a:p>
                  </p:txBody>
                </p:sp>
                <p:sp>
                  <p:nvSpPr>
                    <p:cNvPr id="703503" name="Rectangle 1039">
                      <a:extLst>
                        <a:ext uri="{FF2B5EF4-FFF2-40B4-BE49-F238E27FC236}">
                          <a16:creationId xmlns:a16="http://schemas.microsoft.com/office/drawing/2014/main" id="{CEE4CA20-9854-45E3-8B8D-5F6C5DE7C0C3}"/>
                        </a:ext>
                      </a:extLst>
                    </p:cNvPr>
                    <p:cNvSpPr>
                      <a:spLocks noChangeArrowheads="1"/>
                    </p:cNvSpPr>
                    <p:nvPr/>
                  </p:nvSpPr>
                  <p:spPr bwMode="auto">
                    <a:xfrm>
                      <a:off x="1185" y="1841"/>
                      <a:ext cx="97" cy="6"/>
                    </a:xfrm>
                    <a:prstGeom prst="rect">
                      <a:avLst/>
                    </a:prstGeom>
                    <a:solidFill>
                      <a:srgbClr val="808080"/>
                    </a:solidFill>
                    <a:ln w="4763">
                      <a:solidFill>
                        <a:srgbClr val="000000"/>
                      </a:solidFill>
                      <a:miter lim="800000"/>
                      <a:headEnd/>
                      <a:tailEnd/>
                    </a:ln>
                  </p:spPr>
                  <p:txBody>
                    <a:bodyPr/>
                    <a:lstStyle/>
                    <a:p>
                      <a:endParaRPr lang="en-IN"/>
                    </a:p>
                  </p:txBody>
                </p:sp>
                <p:sp>
                  <p:nvSpPr>
                    <p:cNvPr id="703504" name="Line 1040">
                      <a:extLst>
                        <a:ext uri="{FF2B5EF4-FFF2-40B4-BE49-F238E27FC236}">
                          <a16:creationId xmlns:a16="http://schemas.microsoft.com/office/drawing/2014/main" id="{71C8E1F6-E8C2-4E48-9911-BDF17DBD26E5}"/>
                        </a:ext>
                      </a:extLst>
                    </p:cNvPr>
                    <p:cNvSpPr>
                      <a:spLocks noChangeShapeType="1"/>
                    </p:cNvSpPr>
                    <p:nvPr/>
                  </p:nvSpPr>
                  <p:spPr bwMode="auto">
                    <a:xfrm>
                      <a:off x="1233" y="1753"/>
                      <a:ext cx="1" cy="8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505" name="Line 1041">
                      <a:extLst>
                        <a:ext uri="{FF2B5EF4-FFF2-40B4-BE49-F238E27FC236}">
                          <a16:creationId xmlns:a16="http://schemas.microsoft.com/office/drawing/2014/main" id="{BA5D6B2D-F39D-4CE0-90D6-DCB7AD9987B3}"/>
                        </a:ext>
                      </a:extLst>
                    </p:cNvPr>
                    <p:cNvSpPr>
                      <a:spLocks noChangeShapeType="1"/>
                    </p:cNvSpPr>
                    <p:nvPr/>
                  </p:nvSpPr>
                  <p:spPr bwMode="auto">
                    <a:xfrm>
                      <a:off x="1189" y="1797"/>
                      <a:ext cx="88"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703506" name="Group 1042">
                    <a:extLst>
                      <a:ext uri="{FF2B5EF4-FFF2-40B4-BE49-F238E27FC236}">
                        <a16:creationId xmlns:a16="http://schemas.microsoft.com/office/drawing/2014/main" id="{94CD3435-6542-4B81-A1C9-7618D6258A50}"/>
                      </a:ext>
                    </a:extLst>
                  </p:cNvPr>
                  <p:cNvGrpSpPr>
                    <a:grpSpLocks/>
                  </p:cNvGrpSpPr>
                  <p:nvPr/>
                </p:nvGrpSpPr>
                <p:grpSpPr bwMode="auto">
                  <a:xfrm>
                    <a:off x="752" y="1611"/>
                    <a:ext cx="97" cy="94"/>
                    <a:chOff x="752" y="1611"/>
                    <a:chExt cx="97" cy="94"/>
                  </a:xfrm>
                </p:grpSpPr>
                <p:sp>
                  <p:nvSpPr>
                    <p:cNvPr id="703507" name="Rectangle 1043">
                      <a:extLst>
                        <a:ext uri="{FF2B5EF4-FFF2-40B4-BE49-F238E27FC236}">
                          <a16:creationId xmlns:a16="http://schemas.microsoft.com/office/drawing/2014/main" id="{2429785B-AE89-4C69-91D0-3E195DC3D60E}"/>
                        </a:ext>
                      </a:extLst>
                    </p:cNvPr>
                    <p:cNvSpPr>
                      <a:spLocks noChangeArrowheads="1"/>
                    </p:cNvSpPr>
                    <p:nvPr/>
                  </p:nvSpPr>
                  <p:spPr bwMode="auto">
                    <a:xfrm>
                      <a:off x="756" y="1611"/>
                      <a:ext cx="88" cy="87"/>
                    </a:xfrm>
                    <a:prstGeom prst="rect">
                      <a:avLst/>
                    </a:prstGeom>
                    <a:solidFill>
                      <a:srgbClr val="808080"/>
                    </a:solidFill>
                    <a:ln w="4763">
                      <a:solidFill>
                        <a:srgbClr val="000000"/>
                      </a:solidFill>
                      <a:miter lim="800000"/>
                      <a:headEnd/>
                      <a:tailEnd/>
                    </a:ln>
                  </p:spPr>
                  <p:txBody>
                    <a:bodyPr/>
                    <a:lstStyle/>
                    <a:p>
                      <a:endParaRPr lang="en-IN"/>
                    </a:p>
                  </p:txBody>
                </p:sp>
                <p:sp>
                  <p:nvSpPr>
                    <p:cNvPr id="703508" name="Rectangle 1044">
                      <a:extLst>
                        <a:ext uri="{FF2B5EF4-FFF2-40B4-BE49-F238E27FC236}">
                          <a16:creationId xmlns:a16="http://schemas.microsoft.com/office/drawing/2014/main" id="{C9985FA1-59DB-4155-986F-E1164D586020}"/>
                        </a:ext>
                      </a:extLst>
                    </p:cNvPr>
                    <p:cNvSpPr>
                      <a:spLocks noChangeArrowheads="1"/>
                    </p:cNvSpPr>
                    <p:nvPr/>
                  </p:nvSpPr>
                  <p:spPr bwMode="auto">
                    <a:xfrm>
                      <a:off x="752" y="1699"/>
                      <a:ext cx="97" cy="6"/>
                    </a:xfrm>
                    <a:prstGeom prst="rect">
                      <a:avLst/>
                    </a:prstGeom>
                    <a:solidFill>
                      <a:srgbClr val="808080"/>
                    </a:solidFill>
                    <a:ln w="4763">
                      <a:solidFill>
                        <a:srgbClr val="000000"/>
                      </a:solidFill>
                      <a:miter lim="800000"/>
                      <a:headEnd/>
                      <a:tailEnd/>
                    </a:ln>
                  </p:spPr>
                  <p:txBody>
                    <a:bodyPr/>
                    <a:lstStyle/>
                    <a:p>
                      <a:endParaRPr lang="en-IN"/>
                    </a:p>
                  </p:txBody>
                </p:sp>
                <p:sp>
                  <p:nvSpPr>
                    <p:cNvPr id="703509" name="Line 1045">
                      <a:extLst>
                        <a:ext uri="{FF2B5EF4-FFF2-40B4-BE49-F238E27FC236}">
                          <a16:creationId xmlns:a16="http://schemas.microsoft.com/office/drawing/2014/main" id="{0D08BE71-6EAE-4694-B3E4-B31594CA8D96}"/>
                        </a:ext>
                      </a:extLst>
                    </p:cNvPr>
                    <p:cNvSpPr>
                      <a:spLocks noChangeShapeType="1"/>
                    </p:cNvSpPr>
                    <p:nvPr/>
                  </p:nvSpPr>
                  <p:spPr bwMode="auto">
                    <a:xfrm>
                      <a:off x="800" y="1611"/>
                      <a:ext cx="1" cy="8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510" name="Line 1046">
                      <a:extLst>
                        <a:ext uri="{FF2B5EF4-FFF2-40B4-BE49-F238E27FC236}">
                          <a16:creationId xmlns:a16="http://schemas.microsoft.com/office/drawing/2014/main" id="{724D0E97-3925-40D1-AC6C-EC9CF7DA95D3}"/>
                        </a:ext>
                      </a:extLst>
                    </p:cNvPr>
                    <p:cNvSpPr>
                      <a:spLocks noChangeShapeType="1"/>
                    </p:cNvSpPr>
                    <p:nvPr/>
                  </p:nvSpPr>
                  <p:spPr bwMode="auto">
                    <a:xfrm>
                      <a:off x="757" y="1655"/>
                      <a:ext cx="86"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703511" name="Group 1047">
                    <a:extLst>
                      <a:ext uri="{FF2B5EF4-FFF2-40B4-BE49-F238E27FC236}">
                        <a16:creationId xmlns:a16="http://schemas.microsoft.com/office/drawing/2014/main" id="{980C05F7-D163-4F8B-B35B-96C357EE430A}"/>
                      </a:ext>
                    </a:extLst>
                  </p:cNvPr>
                  <p:cNvGrpSpPr>
                    <a:grpSpLocks/>
                  </p:cNvGrpSpPr>
                  <p:nvPr/>
                </p:nvGrpSpPr>
                <p:grpSpPr bwMode="auto">
                  <a:xfrm>
                    <a:off x="861" y="1611"/>
                    <a:ext cx="98" cy="94"/>
                    <a:chOff x="861" y="1611"/>
                    <a:chExt cx="98" cy="94"/>
                  </a:xfrm>
                </p:grpSpPr>
                <p:sp>
                  <p:nvSpPr>
                    <p:cNvPr id="703512" name="Rectangle 1048">
                      <a:extLst>
                        <a:ext uri="{FF2B5EF4-FFF2-40B4-BE49-F238E27FC236}">
                          <a16:creationId xmlns:a16="http://schemas.microsoft.com/office/drawing/2014/main" id="{7DC1665F-13A5-44AD-A21F-DEE14BD196A1}"/>
                        </a:ext>
                      </a:extLst>
                    </p:cNvPr>
                    <p:cNvSpPr>
                      <a:spLocks noChangeArrowheads="1"/>
                    </p:cNvSpPr>
                    <p:nvPr/>
                  </p:nvSpPr>
                  <p:spPr bwMode="auto">
                    <a:xfrm>
                      <a:off x="866" y="1611"/>
                      <a:ext cx="88" cy="87"/>
                    </a:xfrm>
                    <a:prstGeom prst="rect">
                      <a:avLst/>
                    </a:prstGeom>
                    <a:solidFill>
                      <a:srgbClr val="808080"/>
                    </a:solidFill>
                    <a:ln w="4763">
                      <a:solidFill>
                        <a:srgbClr val="000000"/>
                      </a:solidFill>
                      <a:miter lim="800000"/>
                      <a:headEnd/>
                      <a:tailEnd/>
                    </a:ln>
                  </p:spPr>
                  <p:txBody>
                    <a:bodyPr/>
                    <a:lstStyle/>
                    <a:p>
                      <a:endParaRPr lang="en-IN"/>
                    </a:p>
                  </p:txBody>
                </p:sp>
                <p:sp>
                  <p:nvSpPr>
                    <p:cNvPr id="703513" name="Rectangle 1049">
                      <a:extLst>
                        <a:ext uri="{FF2B5EF4-FFF2-40B4-BE49-F238E27FC236}">
                          <a16:creationId xmlns:a16="http://schemas.microsoft.com/office/drawing/2014/main" id="{812092E1-E302-47AB-ADEF-A7F60DB728E7}"/>
                        </a:ext>
                      </a:extLst>
                    </p:cNvPr>
                    <p:cNvSpPr>
                      <a:spLocks noChangeArrowheads="1"/>
                    </p:cNvSpPr>
                    <p:nvPr/>
                  </p:nvSpPr>
                  <p:spPr bwMode="auto">
                    <a:xfrm>
                      <a:off x="861" y="1699"/>
                      <a:ext cx="98" cy="6"/>
                    </a:xfrm>
                    <a:prstGeom prst="rect">
                      <a:avLst/>
                    </a:prstGeom>
                    <a:solidFill>
                      <a:srgbClr val="808080"/>
                    </a:solidFill>
                    <a:ln w="4763">
                      <a:solidFill>
                        <a:srgbClr val="000000"/>
                      </a:solidFill>
                      <a:miter lim="800000"/>
                      <a:headEnd/>
                      <a:tailEnd/>
                    </a:ln>
                  </p:spPr>
                  <p:txBody>
                    <a:bodyPr/>
                    <a:lstStyle/>
                    <a:p>
                      <a:endParaRPr lang="en-IN"/>
                    </a:p>
                  </p:txBody>
                </p:sp>
                <p:sp>
                  <p:nvSpPr>
                    <p:cNvPr id="703514" name="Line 1050">
                      <a:extLst>
                        <a:ext uri="{FF2B5EF4-FFF2-40B4-BE49-F238E27FC236}">
                          <a16:creationId xmlns:a16="http://schemas.microsoft.com/office/drawing/2014/main" id="{B49FC7FC-375B-49C3-BFAB-B1D3677FD626}"/>
                        </a:ext>
                      </a:extLst>
                    </p:cNvPr>
                    <p:cNvSpPr>
                      <a:spLocks noChangeShapeType="1"/>
                    </p:cNvSpPr>
                    <p:nvPr/>
                  </p:nvSpPr>
                  <p:spPr bwMode="auto">
                    <a:xfrm>
                      <a:off x="910" y="1611"/>
                      <a:ext cx="1" cy="8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515" name="Line 1051">
                      <a:extLst>
                        <a:ext uri="{FF2B5EF4-FFF2-40B4-BE49-F238E27FC236}">
                          <a16:creationId xmlns:a16="http://schemas.microsoft.com/office/drawing/2014/main" id="{FBA0DD02-34CF-4A95-A0CB-9476773B4A2D}"/>
                        </a:ext>
                      </a:extLst>
                    </p:cNvPr>
                    <p:cNvSpPr>
                      <a:spLocks noChangeShapeType="1"/>
                    </p:cNvSpPr>
                    <p:nvPr/>
                  </p:nvSpPr>
                  <p:spPr bwMode="auto">
                    <a:xfrm>
                      <a:off x="866" y="1655"/>
                      <a:ext cx="87"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703516" name="Group 1052">
                    <a:extLst>
                      <a:ext uri="{FF2B5EF4-FFF2-40B4-BE49-F238E27FC236}">
                        <a16:creationId xmlns:a16="http://schemas.microsoft.com/office/drawing/2014/main" id="{E1EFB471-ECBB-4D70-80B9-6BA8842D9003}"/>
                      </a:ext>
                    </a:extLst>
                  </p:cNvPr>
                  <p:cNvGrpSpPr>
                    <a:grpSpLocks/>
                  </p:cNvGrpSpPr>
                  <p:nvPr/>
                </p:nvGrpSpPr>
                <p:grpSpPr bwMode="auto">
                  <a:xfrm>
                    <a:off x="1295" y="1611"/>
                    <a:ext cx="96" cy="94"/>
                    <a:chOff x="1295" y="1611"/>
                    <a:chExt cx="96" cy="94"/>
                  </a:xfrm>
                </p:grpSpPr>
                <p:sp>
                  <p:nvSpPr>
                    <p:cNvPr id="703517" name="Rectangle 1053">
                      <a:extLst>
                        <a:ext uri="{FF2B5EF4-FFF2-40B4-BE49-F238E27FC236}">
                          <a16:creationId xmlns:a16="http://schemas.microsoft.com/office/drawing/2014/main" id="{1616E0A2-893E-4AE6-B0D0-1B047AA2B224}"/>
                        </a:ext>
                      </a:extLst>
                    </p:cNvPr>
                    <p:cNvSpPr>
                      <a:spLocks noChangeArrowheads="1"/>
                    </p:cNvSpPr>
                    <p:nvPr/>
                  </p:nvSpPr>
                  <p:spPr bwMode="auto">
                    <a:xfrm>
                      <a:off x="1299" y="1611"/>
                      <a:ext cx="88" cy="87"/>
                    </a:xfrm>
                    <a:prstGeom prst="rect">
                      <a:avLst/>
                    </a:prstGeom>
                    <a:solidFill>
                      <a:srgbClr val="808080"/>
                    </a:solidFill>
                    <a:ln w="4763">
                      <a:solidFill>
                        <a:srgbClr val="000000"/>
                      </a:solidFill>
                      <a:miter lim="800000"/>
                      <a:headEnd/>
                      <a:tailEnd/>
                    </a:ln>
                  </p:spPr>
                  <p:txBody>
                    <a:bodyPr/>
                    <a:lstStyle/>
                    <a:p>
                      <a:endParaRPr lang="en-IN"/>
                    </a:p>
                  </p:txBody>
                </p:sp>
                <p:sp>
                  <p:nvSpPr>
                    <p:cNvPr id="703518" name="Rectangle 1054">
                      <a:extLst>
                        <a:ext uri="{FF2B5EF4-FFF2-40B4-BE49-F238E27FC236}">
                          <a16:creationId xmlns:a16="http://schemas.microsoft.com/office/drawing/2014/main" id="{482A69E8-F267-4C01-B02F-BF10153A1A66}"/>
                        </a:ext>
                      </a:extLst>
                    </p:cNvPr>
                    <p:cNvSpPr>
                      <a:spLocks noChangeArrowheads="1"/>
                    </p:cNvSpPr>
                    <p:nvPr/>
                  </p:nvSpPr>
                  <p:spPr bwMode="auto">
                    <a:xfrm>
                      <a:off x="1295" y="1699"/>
                      <a:ext cx="96" cy="6"/>
                    </a:xfrm>
                    <a:prstGeom prst="rect">
                      <a:avLst/>
                    </a:prstGeom>
                    <a:solidFill>
                      <a:srgbClr val="808080"/>
                    </a:solidFill>
                    <a:ln w="4763">
                      <a:solidFill>
                        <a:srgbClr val="000000"/>
                      </a:solidFill>
                      <a:miter lim="800000"/>
                      <a:headEnd/>
                      <a:tailEnd/>
                    </a:ln>
                  </p:spPr>
                  <p:txBody>
                    <a:bodyPr/>
                    <a:lstStyle/>
                    <a:p>
                      <a:endParaRPr lang="en-IN"/>
                    </a:p>
                  </p:txBody>
                </p:sp>
                <p:sp>
                  <p:nvSpPr>
                    <p:cNvPr id="703519" name="Line 1055">
                      <a:extLst>
                        <a:ext uri="{FF2B5EF4-FFF2-40B4-BE49-F238E27FC236}">
                          <a16:creationId xmlns:a16="http://schemas.microsoft.com/office/drawing/2014/main" id="{30E225CB-AFE7-45B8-9976-2A674A7A8700}"/>
                        </a:ext>
                      </a:extLst>
                    </p:cNvPr>
                    <p:cNvSpPr>
                      <a:spLocks noChangeShapeType="1"/>
                    </p:cNvSpPr>
                    <p:nvPr/>
                  </p:nvSpPr>
                  <p:spPr bwMode="auto">
                    <a:xfrm>
                      <a:off x="1342" y="1611"/>
                      <a:ext cx="1" cy="8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520" name="Line 1056">
                      <a:extLst>
                        <a:ext uri="{FF2B5EF4-FFF2-40B4-BE49-F238E27FC236}">
                          <a16:creationId xmlns:a16="http://schemas.microsoft.com/office/drawing/2014/main" id="{EB241025-B7E6-4308-B37F-A54883EE928A}"/>
                        </a:ext>
                      </a:extLst>
                    </p:cNvPr>
                    <p:cNvSpPr>
                      <a:spLocks noChangeShapeType="1"/>
                    </p:cNvSpPr>
                    <p:nvPr/>
                  </p:nvSpPr>
                  <p:spPr bwMode="auto">
                    <a:xfrm>
                      <a:off x="1299" y="1655"/>
                      <a:ext cx="87"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703521" name="Group 1057">
                    <a:extLst>
                      <a:ext uri="{FF2B5EF4-FFF2-40B4-BE49-F238E27FC236}">
                        <a16:creationId xmlns:a16="http://schemas.microsoft.com/office/drawing/2014/main" id="{444B898B-02B5-4801-9184-575558E185F6}"/>
                      </a:ext>
                    </a:extLst>
                  </p:cNvPr>
                  <p:cNvGrpSpPr>
                    <a:grpSpLocks/>
                  </p:cNvGrpSpPr>
                  <p:nvPr/>
                </p:nvGrpSpPr>
                <p:grpSpPr bwMode="auto">
                  <a:xfrm>
                    <a:off x="643" y="1611"/>
                    <a:ext cx="98" cy="94"/>
                    <a:chOff x="643" y="1611"/>
                    <a:chExt cx="98" cy="94"/>
                  </a:xfrm>
                </p:grpSpPr>
                <p:sp>
                  <p:nvSpPr>
                    <p:cNvPr id="703522" name="Rectangle 1058">
                      <a:extLst>
                        <a:ext uri="{FF2B5EF4-FFF2-40B4-BE49-F238E27FC236}">
                          <a16:creationId xmlns:a16="http://schemas.microsoft.com/office/drawing/2014/main" id="{B018A7A2-834F-4E33-B4C3-914AD625C9E7}"/>
                        </a:ext>
                      </a:extLst>
                    </p:cNvPr>
                    <p:cNvSpPr>
                      <a:spLocks noChangeArrowheads="1"/>
                    </p:cNvSpPr>
                    <p:nvPr/>
                  </p:nvSpPr>
                  <p:spPr bwMode="auto">
                    <a:xfrm>
                      <a:off x="648" y="1611"/>
                      <a:ext cx="88" cy="87"/>
                    </a:xfrm>
                    <a:prstGeom prst="rect">
                      <a:avLst/>
                    </a:prstGeom>
                    <a:solidFill>
                      <a:srgbClr val="808080"/>
                    </a:solidFill>
                    <a:ln w="4763">
                      <a:solidFill>
                        <a:srgbClr val="000000"/>
                      </a:solidFill>
                      <a:miter lim="800000"/>
                      <a:headEnd/>
                      <a:tailEnd/>
                    </a:ln>
                  </p:spPr>
                  <p:txBody>
                    <a:bodyPr/>
                    <a:lstStyle/>
                    <a:p>
                      <a:endParaRPr lang="en-IN"/>
                    </a:p>
                  </p:txBody>
                </p:sp>
                <p:sp>
                  <p:nvSpPr>
                    <p:cNvPr id="703523" name="Rectangle 1059">
                      <a:extLst>
                        <a:ext uri="{FF2B5EF4-FFF2-40B4-BE49-F238E27FC236}">
                          <a16:creationId xmlns:a16="http://schemas.microsoft.com/office/drawing/2014/main" id="{EE520C9E-B508-4C0D-8701-3CE074948AB1}"/>
                        </a:ext>
                      </a:extLst>
                    </p:cNvPr>
                    <p:cNvSpPr>
                      <a:spLocks noChangeArrowheads="1"/>
                    </p:cNvSpPr>
                    <p:nvPr/>
                  </p:nvSpPr>
                  <p:spPr bwMode="auto">
                    <a:xfrm>
                      <a:off x="643" y="1699"/>
                      <a:ext cx="98" cy="6"/>
                    </a:xfrm>
                    <a:prstGeom prst="rect">
                      <a:avLst/>
                    </a:prstGeom>
                    <a:solidFill>
                      <a:srgbClr val="808080"/>
                    </a:solidFill>
                    <a:ln w="4763">
                      <a:solidFill>
                        <a:srgbClr val="000000"/>
                      </a:solidFill>
                      <a:miter lim="800000"/>
                      <a:headEnd/>
                      <a:tailEnd/>
                    </a:ln>
                  </p:spPr>
                  <p:txBody>
                    <a:bodyPr/>
                    <a:lstStyle/>
                    <a:p>
                      <a:endParaRPr lang="en-IN"/>
                    </a:p>
                  </p:txBody>
                </p:sp>
                <p:sp>
                  <p:nvSpPr>
                    <p:cNvPr id="703524" name="Line 1060">
                      <a:extLst>
                        <a:ext uri="{FF2B5EF4-FFF2-40B4-BE49-F238E27FC236}">
                          <a16:creationId xmlns:a16="http://schemas.microsoft.com/office/drawing/2014/main" id="{9102E916-27CB-44A7-B728-4CF39159DE96}"/>
                        </a:ext>
                      </a:extLst>
                    </p:cNvPr>
                    <p:cNvSpPr>
                      <a:spLocks noChangeShapeType="1"/>
                    </p:cNvSpPr>
                    <p:nvPr/>
                  </p:nvSpPr>
                  <p:spPr bwMode="auto">
                    <a:xfrm>
                      <a:off x="691" y="1611"/>
                      <a:ext cx="1" cy="8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525" name="Line 1061">
                      <a:extLst>
                        <a:ext uri="{FF2B5EF4-FFF2-40B4-BE49-F238E27FC236}">
                          <a16:creationId xmlns:a16="http://schemas.microsoft.com/office/drawing/2014/main" id="{A450C0BE-76A9-4E77-947C-E473F635A865}"/>
                        </a:ext>
                      </a:extLst>
                    </p:cNvPr>
                    <p:cNvSpPr>
                      <a:spLocks noChangeShapeType="1"/>
                    </p:cNvSpPr>
                    <p:nvPr/>
                  </p:nvSpPr>
                  <p:spPr bwMode="auto">
                    <a:xfrm>
                      <a:off x="648" y="1655"/>
                      <a:ext cx="87"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703526" name="Group 1062">
                    <a:extLst>
                      <a:ext uri="{FF2B5EF4-FFF2-40B4-BE49-F238E27FC236}">
                        <a16:creationId xmlns:a16="http://schemas.microsoft.com/office/drawing/2014/main" id="{0C91BF7D-DC3B-450F-9186-37B19741B559}"/>
                      </a:ext>
                    </a:extLst>
                  </p:cNvPr>
                  <p:cNvGrpSpPr>
                    <a:grpSpLocks/>
                  </p:cNvGrpSpPr>
                  <p:nvPr/>
                </p:nvGrpSpPr>
                <p:grpSpPr bwMode="auto">
                  <a:xfrm>
                    <a:off x="1077" y="1611"/>
                    <a:ext cx="98" cy="94"/>
                    <a:chOff x="1077" y="1611"/>
                    <a:chExt cx="98" cy="94"/>
                  </a:xfrm>
                </p:grpSpPr>
                <p:sp>
                  <p:nvSpPr>
                    <p:cNvPr id="703527" name="Rectangle 1063">
                      <a:extLst>
                        <a:ext uri="{FF2B5EF4-FFF2-40B4-BE49-F238E27FC236}">
                          <a16:creationId xmlns:a16="http://schemas.microsoft.com/office/drawing/2014/main" id="{A3FD22CC-230F-4D21-A415-132B2EA9C29F}"/>
                        </a:ext>
                      </a:extLst>
                    </p:cNvPr>
                    <p:cNvSpPr>
                      <a:spLocks noChangeArrowheads="1"/>
                    </p:cNvSpPr>
                    <p:nvPr/>
                  </p:nvSpPr>
                  <p:spPr bwMode="auto">
                    <a:xfrm>
                      <a:off x="1082" y="1611"/>
                      <a:ext cx="88" cy="87"/>
                    </a:xfrm>
                    <a:prstGeom prst="rect">
                      <a:avLst/>
                    </a:prstGeom>
                    <a:solidFill>
                      <a:srgbClr val="808080"/>
                    </a:solidFill>
                    <a:ln w="4763">
                      <a:solidFill>
                        <a:srgbClr val="000000"/>
                      </a:solidFill>
                      <a:miter lim="800000"/>
                      <a:headEnd/>
                      <a:tailEnd/>
                    </a:ln>
                  </p:spPr>
                  <p:txBody>
                    <a:bodyPr/>
                    <a:lstStyle/>
                    <a:p>
                      <a:endParaRPr lang="en-IN"/>
                    </a:p>
                  </p:txBody>
                </p:sp>
                <p:sp>
                  <p:nvSpPr>
                    <p:cNvPr id="703528" name="Rectangle 1064">
                      <a:extLst>
                        <a:ext uri="{FF2B5EF4-FFF2-40B4-BE49-F238E27FC236}">
                          <a16:creationId xmlns:a16="http://schemas.microsoft.com/office/drawing/2014/main" id="{80567D84-D1F5-4ACE-9462-2D2C897C8A3B}"/>
                        </a:ext>
                      </a:extLst>
                    </p:cNvPr>
                    <p:cNvSpPr>
                      <a:spLocks noChangeArrowheads="1"/>
                    </p:cNvSpPr>
                    <p:nvPr/>
                  </p:nvSpPr>
                  <p:spPr bwMode="auto">
                    <a:xfrm>
                      <a:off x="1077" y="1699"/>
                      <a:ext cx="98" cy="6"/>
                    </a:xfrm>
                    <a:prstGeom prst="rect">
                      <a:avLst/>
                    </a:prstGeom>
                    <a:solidFill>
                      <a:srgbClr val="808080"/>
                    </a:solidFill>
                    <a:ln w="4763">
                      <a:solidFill>
                        <a:srgbClr val="000000"/>
                      </a:solidFill>
                      <a:miter lim="800000"/>
                      <a:headEnd/>
                      <a:tailEnd/>
                    </a:ln>
                  </p:spPr>
                  <p:txBody>
                    <a:bodyPr/>
                    <a:lstStyle/>
                    <a:p>
                      <a:endParaRPr lang="en-IN"/>
                    </a:p>
                  </p:txBody>
                </p:sp>
                <p:sp>
                  <p:nvSpPr>
                    <p:cNvPr id="703529" name="Line 1065">
                      <a:extLst>
                        <a:ext uri="{FF2B5EF4-FFF2-40B4-BE49-F238E27FC236}">
                          <a16:creationId xmlns:a16="http://schemas.microsoft.com/office/drawing/2014/main" id="{99F6C5F7-D908-4CB5-8CE5-3E0CD389380B}"/>
                        </a:ext>
                      </a:extLst>
                    </p:cNvPr>
                    <p:cNvSpPr>
                      <a:spLocks noChangeShapeType="1"/>
                    </p:cNvSpPr>
                    <p:nvPr/>
                  </p:nvSpPr>
                  <p:spPr bwMode="auto">
                    <a:xfrm>
                      <a:off x="1125" y="1611"/>
                      <a:ext cx="1" cy="8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530" name="Line 1066">
                      <a:extLst>
                        <a:ext uri="{FF2B5EF4-FFF2-40B4-BE49-F238E27FC236}">
                          <a16:creationId xmlns:a16="http://schemas.microsoft.com/office/drawing/2014/main" id="{910D4D97-3CFC-4789-A24F-0AB601905A01}"/>
                        </a:ext>
                      </a:extLst>
                    </p:cNvPr>
                    <p:cNvSpPr>
                      <a:spLocks noChangeShapeType="1"/>
                    </p:cNvSpPr>
                    <p:nvPr/>
                  </p:nvSpPr>
                  <p:spPr bwMode="auto">
                    <a:xfrm>
                      <a:off x="1082" y="1655"/>
                      <a:ext cx="87"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703531" name="Group 1067">
                    <a:extLst>
                      <a:ext uri="{FF2B5EF4-FFF2-40B4-BE49-F238E27FC236}">
                        <a16:creationId xmlns:a16="http://schemas.microsoft.com/office/drawing/2014/main" id="{5E7370E5-C834-44C2-9CCD-2601FDE8FDA7}"/>
                      </a:ext>
                    </a:extLst>
                  </p:cNvPr>
                  <p:cNvGrpSpPr>
                    <a:grpSpLocks/>
                  </p:cNvGrpSpPr>
                  <p:nvPr/>
                </p:nvGrpSpPr>
                <p:grpSpPr bwMode="auto">
                  <a:xfrm>
                    <a:off x="1186" y="1611"/>
                    <a:ext cx="97" cy="94"/>
                    <a:chOff x="1186" y="1611"/>
                    <a:chExt cx="97" cy="94"/>
                  </a:xfrm>
                </p:grpSpPr>
                <p:sp>
                  <p:nvSpPr>
                    <p:cNvPr id="703532" name="Rectangle 1068">
                      <a:extLst>
                        <a:ext uri="{FF2B5EF4-FFF2-40B4-BE49-F238E27FC236}">
                          <a16:creationId xmlns:a16="http://schemas.microsoft.com/office/drawing/2014/main" id="{C6DBED93-AF47-439A-8E27-4AF51626CF3A}"/>
                        </a:ext>
                      </a:extLst>
                    </p:cNvPr>
                    <p:cNvSpPr>
                      <a:spLocks noChangeArrowheads="1"/>
                    </p:cNvSpPr>
                    <p:nvPr/>
                  </p:nvSpPr>
                  <p:spPr bwMode="auto">
                    <a:xfrm>
                      <a:off x="1190" y="1611"/>
                      <a:ext cx="88" cy="87"/>
                    </a:xfrm>
                    <a:prstGeom prst="rect">
                      <a:avLst/>
                    </a:prstGeom>
                    <a:solidFill>
                      <a:srgbClr val="808080"/>
                    </a:solidFill>
                    <a:ln w="4763">
                      <a:solidFill>
                        <a:srgbClr val="000000"/>
                      </a:solidFill>
                      <a:miter lim="800000"/>
                      <a:headEnd/>
                      <a:tailEnd/>
                    </a:ln>
                  </p:spPr>
                  <p:txBody>
                    <a:bodyPr/>
                    <a:lstStyle/>
                    <a:p>
                      <a:endParaRPr lang="en-IN"/>
                    </a:p>
                  </p:txBody>
                </p:sp>
                <p:sp>
                  <p:nvSpPr>
                    <p:cNvPr id="703533" name="Rectangle 1069">
                      <a:extLst>
                        <a:ext uri="{FF2B5EF4-FFF2-40B4-BE49-F238E27FC236}">
                          <a16:creationId xmlns:a16="http://schemas.microsoft.com/office/drawing/2014/main" id="{D82CD9F2-F1BC-49FF-9BF6-650EA1D26B11}"/>
                        </a:ext>
                      </a:extLst>
                    </p:cNvPr>
                    <p:cNvSpPr>
                      <a:spLocks noChangeArrowheads="1"/>
                    </p:cNvSpPr>
                    <p:nvPr/>
                  </p:nvSpPr>
                  <p:spPr bwMode="auto">
                    <a:xfrm>
                      <a:off x="1186" y="1699"/>
                      <a:ext cx="97" cy="6"/>
                    </a:xfrm>
                    <a:prstGeom prst="rect">
                      <a:avLst/>
                    </a:prstGeom>
                    <a:solidFill>
                      <a:srgbClr val="808080"/>
                    </a:solidFill>
                    <a:ln w="4763">
                      <a:solidFill>
                        <a:srgbClr val="000000"/>
                      </a:solidFill>
                      <a:miter lim="800000"/>
                      <a:headEnd/>
                      <a:tailEnd/>
                    </a:ln>
                  </p:spPr>
                  <p:txBody>
                    <a:bodyPr/>
                    <a:lstStyle/>
                    <a:p>
                      <a:endParaRPr lang="en-IN"/>
                    </a:p>
                  </p:txBody>
                </p:sp>
                <p:sp>
                  <p:nvSpPr>
                    <p:cNvPr id="703534" name="Line 1070">
                      <a:extLst>
                        <a:ext uri="{FF2B5EF4-FFF2-40B4-BE49-F238E27FC236}">
                          <a16:creationId xmlns:a16="http://schemas.microsoft.com/office/drawing/2014/main" id="{91DD2BAD-C628-4C69-8042-2FFD0A97F07B}"/>
                        </a:ext>
                      </a:extLst>
                    </p:cNvPr>
                    <p:cNvSpPr>
                      <a:spLocks noChangeShapeType="1"/>
                    </p:cNvSpPr>
                    <p:nvPr/>
                  </p:nvSpPr>
                  <p:spPr bwMode="auto">
                    <a:xfrm>
                      <a:off x="1234" y="1611"/>
                      <a:ext cx="1" cy="8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535" name="Line 1071">
                      <a:extLst>
                        <a:ext uri="{FF2B5EF4-FFF2-40B4-BE49-F238E27FC236}">
                          <a16:creationId xmlns:a16="http://schemas.microsoft.com/office/drawing/2014/main" id="{673A4D44-2E6B-443D-99B9-A4821CC52166}"/>
                        </a:ext>
                      </a:extLst>
                    </p:cNvPr>
                    <p:cNvSpPr>
                      <a:spLocks noChangeShapeType="1"/>
                    </p:cNvSpPr>
                    <p:nvPr/>
                  </p:nvSpPr>
                  <p:spPr bwMode="auto">
                    <a:xfrm>
                      <a:off x="1190" y="1655"/>
                      <a:ext cx="88"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nvGrpSpPr>
                <p:cNvPr id="703536" name="Group 1072">
                  <a:extLst>
                    <a:ext uri="{FF2B5EF4-FFF2-40B4-BE49-F238E27FC236}">
                      <a16:creationId xmlns:a16="http://schemas.microsoft.com/office/drawing/2014/main" id="{0D33EBDE-1175-4A92-8D71-9495C743E99E}"/>
                    </a:ext>
                  </a:extLst>
                </p:cNvPr>
                <p:cNvGrpSpPr>
                  <a:grpSpLocks/>
                </p:cNvGrpSpPr>
                <p:nvPr/>
              </p:nvGrpSpPr>
              <p:grpSpPr bwMode="auto">
                <a:xfrm>
                  <a:off x="972" y="1745"/>
                  <a:ext cx="91" cy="129"/>
                  <a:chOff x="972" y="1745"/>
                  <a:chExt cx="91" cy="129"/>
                </a:xfrm>
              </p:grpSpPr>
              <p:sp>
                <p:nvSpPr>
                  <p:cNvPr id="703537" name="Rectangle 1073">
                    <a:extLst>
                      <a:ext uri="{FF2B5EF4-FFF2-40B4-BE49-F238E27FC236}">
                        <a16:creationId xmlns:a16="http://schemas.microsoft.com/office/drawing/2014/main" id="{1EE05D3C-0563-4517-B117-000CFB4BB3FA}"/>
                      </a:ext>
                    </a:extLst>
                  </p:cNvPr>
                  <p:cNvSpPr>
                    <a:spLocks noChangeArrowheads="1"/>
                  </p:cNvSpPr>
                  <p:nvPr/>
                </p:nvSpPr>
                <p:spPr bwMode="auto">
                  <a:xfrm>
                    <a:off x="972" y="1745"/>
                    <a:ext cx="91" cy="129"/>
                  </a:xfrm>
                  <a:prstGeom prst="rect">
                    <a:avLst/>
                  </a:prstGeom>
                  <a:solidFill>
                    <a:srgbClr val="808080"/>
                  </a:solidFill>
                  <a:ln w="4763">
                    <a:solidFill>
                      <a:srgbClr val="000000"/>
                    </a:solidFill>
                    <a:miter lim="800000"/>
                    <a:headEnd/>
                    <a:tailEnd/>
                  </a:ln>
                </p:spPr>
                <p:txBody>
                  <a:bodyPr/>
                  <a:lstStyle/>
                  <a:p>
                    <a:endParaRPr lang="en-IN"/>
                  </a:p>
                </p:txBody>
              </p:sp>
              <p:sp>
                <p:nvSpPr>
                  <p:cNvPr id="703538" name="Rectangle 1074">
                    <a:extLst>
                      <a:ext uri="{FF2B5EF4-FFF2-40B4-BE49-F238E27FC236}">
                        <a16:creationId xmlns:a16="http://schemas.microsoft.com/office/drawing/2014/main" id="{DEF40184-3B8F-4700-9CDA-A8D26B5D52C6}"/>
                      </a:ext>
                    </a:extLst>
                  </p:cNvPr>
                  <p:cNvSpPr>
                    <a:spLocks noChangeArrowheads="1"/>
                  </p:cNvSpPr>
                  <p:nvPr/>
                </p:nvSpPr>
                <p:spPr bwMode="auto">
                  <a:xfrm>
                    <a:off x="982" y="1758"/>
                    <a:ext cx="70" cy="109"/>
                  </a:xfrm>
                  <a:prstGeom prst="rect">
                    <a:avLst/>
                  </a:prstGeom>
                  <a:solidFill>
                    <a:srgbClr val="808080"/>
                  </a:solidFill>
                  <a:ln w="4763">
                    <a:solidFill>
                      <a:srgbClr val="000000"/>
                    </a:solidFill>
                    <a:miter lim="800000"/>
                    <a:headEnd/>
                    <a:tailEnd/>
                  </a:ln>
                </p:spPr>
                <p:txBody>
                  <a:bodyPr/>
                  <a:lstStyle/>
                  <a:p>
                    <a:endParaRPr lang="en-IN"/>
                  </a:p>
                </p:txBody>
              </p:sp>
              <p:sp>
                <p:nvSpPr>
                  <p:cNvPr id="703539" name="Oval 1075">
                    <a:extLst>
                      <a:ext uri="{FF2B5EF4-FFF2-40B4-BE49-F238E27FC236}">
                        <a16:creationId xmlns:a16="http://schemas.microsoft.com/office/drawing/2014/main" id="{38C7A69B-9DEC-4496-A034-4C928A24B351}"/>
                      </a:ext>
                    </a:extLst>
                  </p:cNvPr>
                  <p:cNvSpPr>
                    <a:spLocks noChangeArrowheads="1"/>
                  </p:cNvSpPr>
                  <p:nvPr/>
                </p:nvSpPr>
                <p:spPr bwMode="auto">
                  <a:xfrm>
                    <a:off x="1038" y="1812"/>
                    <a:ext cx="6" cy="5"/>
                  </a:xfrm>
                  <a:prstGeom prst="ellipse">
                    <a:avLst/>
                  </a:prstGeom>
                  <a:solidFill>
                    <a:srgbClr val="C0C0C0"/>
                  </a:solidFill>
                  <a:ln w="4763">
                    <a:solidFill>
                      <a:srgbClr val="000000"/>
                    </a:solidFill>
                    <a:round/>
                    <a:headEnd/>
                    <a:tailEnd/>
                  </a:ln>
                </p:spPr>
                <p:txBody>
                  <a:bodyPr/>
                  <a:lstStyle/>
                  <a:p>
                    <a:endParaRPr lang="en-IN"/>
                  </a:p>
                </p:txBody>
              </p:sp>
            </p:grpSp>
          </p:grpSp>
        </p:grpSp>
        <p:grpSp>
          <p:nvGrpSpPr>
            <p:cNvPr id="703540" name="Group 1076">
              <a:extLst>
                <a:ext uri="{FF2B5EF4-FFF2-40B4-BE49-F238E27FC236}">
                  <a16:creationId xmlns:a16="http://schemas.microsoft.com/office/drawing/2014/main" id="{AE955FE1-AC94-4CAD-917E-A9E239CB47B2}"/>
                </a:ext>
              </a:extLst>
            </p:cNvPr>
            <p:cNvGrpSpPr>
              <a:grpSpLocks/>
            </p:cNvGrpSpPr>
            <p:nvPr/>
          </p:nvGrpSpPr>
          <p:grpSpPr bwMode="auto">
            <a:xfrm>
              <a:off x="2222" y="3102"/>
              <a:ext cx="835" cy="478"/>
              <a:chOff x="2477" y="2909"/>
              <a:chExt cx="835" cy="478"/>
            </a:xfrm>
          </p:grpSpPr>
          <p:sp>
            <p:nvSpPr>
              <p:cNvPr id="703541" name="Freeform 1077">
                <a:extLst>
                  <a:ext uri="{FF2B5EF4-FFF2-40B4-BE49-F238E27FC236}">
                    <a16:creationId xmlns:a16="http://schemas.microsoft.com/office/drawing/2014/main" id="{8EAE4606-62BF-4798-A974-656243A9D94B}"/>
                  </a:ext>
                </a:extLst>
              </p:cNvPr>
              <p:cNvSpPr>
                <a:spLocks/>
              </p:cNvSpPr>
              <p:nvPr/>
            </p:nvSpPr>
            <p:spPr bwMode="auto">
              <a:xfrm>
                <a:off x="2606" y="2933"/>
                <a:ext cx="244" cy="133"/>
              </a:xfrm>
              <a:custGeom>
                <a:avLst/>
                <a:gdLst>
                  <a:gd name="T0" fmla="*/ 296 w 488"/>
                  <a:gd name="T1" fmla="*/ 0 h 265"/>
                  <a:gd name="T2" fmla="*/ 386 w 488"/>
                  <a:gd name="T3" fmla="*/ 9 h 265"/>
                  <a:gd name="T4" fmla="*/ 488 w 488"/>
                  <a:gd name="T5" fmla="*/ 211 h 265"/>
                  <a:gd name="T6" fmla="*/ 461 w 488"/>
                  <a:gd name="T7" fmla="*/ 140 h 265"/>
                  <a:gd name="T8" fmla="*/ 451 w 488"/>
                  <a:gd name="T9" fmla="*/ 126 h 265"/>
                  <a:gd name="T10" fmla="*/ 417 w 488"/>
                  <a:gd name="T11" fmla="*/ 125 h 265"/>
                  <a:gd name="T12" fmla="*/ 405 w 488"/>
                  <a:gd name="T13" fmla="*/ 130 h 265"/>
                  <a:gd name="T14" fmla="*/ 403 w 488"/>
                  <a:gd name="T15" fmla="*/ 209 h 265"/>
                  <a:gd name="T16" fmla="*/ 375 w 488"/>
                  <a:gd name="T17" fmla="*/ 211 h 265"/>
                  <a:gd name="T18" fmla="*/ 352 w 488"/>
                  <a:gd name="T19" fmla="*/ 126 h 265"/>
                  <a:gd name="T20" fmla="*/ 344 w 488"/>
                  <a:gd name="T21" fmla="*/ 113 h 265"/>
                  <a:gd name="T22" fmla="*/ 331 w 488"/>
                  <a:gd name="T23" fmla="*/ 109 h 265"/>
                  <a:gd name="T24" fmla="*/ 126 w 488"/>
                  <a:gd name="T25" fmla="*/ 126 h 265"/>
                  <a:gd name="T26" fmla="*/ 115 w 488"/>
                  <a:gd name="T27" fmla="*/ 134 h 265"/>
                  <a:gd name="T28" fmla="*/ 113 w 488"/>
                  <a:gd name="T29" fmla="*/ 186 h 265"/>
                  <a:gd name="T30" fmla="*/ 74 w 488"/>
                  <a:gd name="T31" fmla="*/ 165 h 265"/>
                  <a:gd name="T32" fmla="*/ 63 w 488"/>
                  <a:gd name="T33" fmla="*/ 157 h 265"/>
                  <a:gd name="T34" fmla="*/ 15 w 488"/>
                  <a:gd name="T35" fmla="*/ 159 h 265"/>
                  <a:gd name="T36" fmla="*/ 9 w 488"/>
                  <a:gd name="T37" fmla="*/ 174 h 265"/>
                  <a:gd name="T38" fmla="*/ 0 w 488"/>
                  <a:gd name="T39" fmla="*/ 219 h 265"/>
                  <a:gd name="T40" fmla="*/ 74 w 488"/>
                  <a:gd name="T41" fmla="*/ 50 h 265"/>
                  <a:gd name="T42" fmla="*/ 128 w 488"/>
                  <a:gd name="T43" fmla="*/ 30 h 265"/>
                  <a:gd name="T44" fmla="*/ 157 w 488"/>
                  <a:gd name="T45" fmla="*/ 21 h 265"/>
                  <a:gd name="T46" fmla="*/ 182 w 488"/>
                  <a:gd name="T47" fmla="*/ 17 h 265"/>
                  <a:gd name="T48" fmla="*/ 178 w 488"/>
                  <a:gd name="T49" fmla="*/ 23 h 265"/>
                  <a:gd name="T50" fmla="*/ 180 w 488"/>
                  <a:gd name="T51" fmla="*/ 36 h 265"/>
                  <a:gd name="T52" fmla="*/ 182 w 488"/>
                  <a:gd name="T53" fmla="*/ 44 h 265"/>
                  <a:gd name="T54" fmla="*/ 180 w 488"/>
                  <a:gd name="T55" fmla="*/ 67 h 265"/>
                  <a:gd name="T56" fmla="*/ 178 w 488"/>
                  <a:gd name="T57" fmla="*/ 80 h 265"/>
                  <a:gd name="T58" fmla="*/ 180 w 488"/>
                  <a:gd name="T59" fmla="*/ 90 h 265"/>
                  <a:gd name="T60" fmla="*/ 183 w 488"/>
                  <a:gd name="T61" fmla="*/ 96 h 265"/>
                  <a:gd name="T62" fmla="*/ 189 w 488"/>
                  <a:gd name="T63" fmla="*/ 105 h 265"/>
                  <a:gd name="T64" fmla="*/ 195 w 488"/>
                  <a:gd name="T65" fmla="*/ 109 h 265"/>
                  <a:gd name="T66" fmla="*/ 218 w 488"/>
                  <a:gd name="T67" fmla="*/ 105 h 265"/>
                  <a:gd name="T68" fmla="*/ 224 w 488"/>
                  <a:gd name="T69" fmla="*/ 98 h 265"/>
                  <a:gd name="T70" fmla="*/ 226 w 488"/>
                  <a:gd name="T71" fmla="*/ 21 h 265"/>
                  <a:gd name="T72" fmla="*/ 222 w 488"/>
                  <a:gd name="T73" fmla="*/ 9 h 265"/>
                  <a:gd name="T74" fmla="*/ 218 w 488"/>
                  <a:gd name="T75" fmla="*/ 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8" h="265">
                    <a:moveTo>
                      <a:pt x="252" y="0"/>
                    </a:moveTo>
                    <a:lnTo>
                      <a:pt x="296" y="0"/>
                    </a:lnTo>
                    <a:lnTo>
                      <a:pt x="340" y="2"/>
                    </a:lnTo>
                    <a:lnTo>
                      <a:pt x="386" y="9"/>
                    </a:lnTo>
                    <a:lnTo>
                      <a:pt x="488" y="77"/>
                    </a:lnTo>
                    <a:lnTo>
                      <a:pt x="488" y="211"/>
                    </a:lnTo>
                    <a:lnTo>
                      <a:pt x="461" y="209"/>
                    </a:lnTo>
                    <a:lnTo>
                      <a:pt x="461" y="140"/>
                    </a:lnTo>
                    <a:lnTo>
                      <a:pt x="457" y="130"/>
                    </a:lnTo>
                    <a:lnTo>
                      <a:pt x="451" y="126"/>
                    </a:lnTo>
                    <a:lnTo>
                      <a:pt x="445" y="125"/>
                    </a:lnTo>
                    <a:lnTo>
                      <a:pt x="417" y="125"/>
                    </a:lnTo>
                    <a:lnTo>
                      <a:pt x="411" y="126"/>
                    </a:lnTo>
                    <a:lnTo>
                      <a:pt x="405" y="130"/>
                    </a:lnTo>
                    <a:lnTo>
                      <a:pt x="403" y="140"/>
                    </a:lnTo>
                    <a:lnTo>
                      <a:pt x="403" y="209"/>
                    </a:lnTo>
                    <a:lnTo>
                      <a:pt x="375" y="265"/>
                    </a:lnTo>
                    <a:lnTo>
                      <a:pt x="375" y="211"/>
                    </a:lnTo>
                    <a:lnTo>
                      <a:pt x="352" y="207"/>
                    </a:lnTo>
                    <a:lnTo>
                      <a:pt x="352" y="126"/>
                    </a:lnTo>
                    <a:lnTo>
                      <a:pt x="350" y="117"/>
                    </a:lnTo>
                    <a:lnTo>
                      <a:pt x="344" y="113"/>
                    </a:lnTo>
                    <a:lnTo>
                      <a:pt x="336" y="109"/>
                    </a:lnTo>
                    <a:lnTo>
                      <a:pt x="331" y="109"/>
                    </a:lnTo>
                    <a:lnTo>
                      <a:pt x="136" y="125"/>
                    </a:lnTo>
                    <a:lnTo>
                      <a:pt x="126" y="126"/>
                    </a:lnTo>
                    <a:lnTo>
                      <a:pt x="120" y="130"/>
                    </a:lnTo>
                    <a:lnTo>
                      <a:pt x="115" y="134"/>
                    </a:lnTo>
                    <a:lnTo>
                      <a:pt x="113" y="144"/>
                    </a:lnTo>
                    <a:lnTo>
                      <a:pt x="113" y="186"/>
                    </a:lnTo>
                    <a:lnTo>
                      <a:pt x="74" y="190"/>
                    </a:lnTo>
                    <a:lnTo>
                      <a:pt x="74" y="165"/>
                    </a:lnTo>
                    <a:lnTo>
                      <a:pt x="71" y="159"/>
                    </a:lnTo>
                    <a:lnTo>
                      <a:pt x="63" y="157"/>
                    </a:lnTo>
                    <a:lnTo>
                      <a:pt x="21" y="157"/>
                    </a:lnTo>
                    <a:lnTo>
                      <a:pt x="15" y="159"/>
                    </a:lnTo>
                    <a:lnTo>
                      <a:pt x="11" y="167"/>
                    </a:lnTo>
                    <a:lnTo>
                      <a:pt x="9" y="174"/>
                    </a:lnTo>
                    <a:lnTo>
                      <a:pt x="9" y="215"/>
                    </a:lnTo>
                    <a:lnTo>
                      <a:pt x="0" y="219"/>
                    </a:lnTo>
                    <a:lnTo>
                      <a:pt x="0" y="117"/>
                    </a:lnTo>
                    <a:lnTo>
                      <a:pt x="74" y="50"/>
                    </a:lnTo>
                    <a:lnTo>
                      <a:pt x="101" y="38"/>
                    </a:lnTo>
                    <a:lnTo>
                      <a:pt x="128" y="30"/>
                    </a:lnTo>
                    <a:lnTo>
                      <a:pt x="141" y="25"/>
                    </a:lnTo>
                    <a:lnTo>
                      <a:pt x="157" y="21"/>
                    </a:lnTo>
                    <a:lnTo>
                      <a:pt x="183" y="13"/>
                    </a:lnTo>
                    <a:lnTo>
                      <a:pt x="182" y="17"/>
                    </a:lnTo>
                    <a:lnTo>
                      <a:pt x="180" y="21"/>
                    </a:lnTo>
                    <a:lnTo>
                      <a:pt x="178" y="23"/>
                    </a:lnTo>
                    <a:lnTo>
                      <a:pt x="178" y="34"/>
                    </a:lnTo>
                    <a:lnTo>
                      <a:pt x="180" y="36"/>
                    </a:lnTo>
                    <a:lnTo>
                      <a:pt x="180" y="42"/>
                    </a:lnTo>
                    <a:lnTo>
                      <a:pt x="182" y="44"/>
                    </a:lnTo>
                    <a:lnTo>
                      <a:pt x="182" y="63"/>
                    </a:lnTo>
                    <a:lnTo>
                      <a:pt x="180" y="67"/>
                    </a:lnTo>
                    <a:lnTo>
                      <a:pt x="178" y="73"/>
                    </a:lnTo>
                    <a:lnTo>
                      <a:pt x="178" y="80"/>
                    </a:lnTo>
                    <a:lnTo>
                      <a:pt x="180" y="84"/>
                    </a:lnTo>
                    <a:lnTo>
                      <a:pt x="180" y="90"/>
                    </a:lnTo>
                    <a:lnTo>
                      <a:pt x="182" y="90"/>
                    </a:lnTo>
                    <a:lnTo>
                      <a:pt x="183" y="96"/>
                    </a:lnTo>
                    <a:lnTo>
                      <a:pt x="185" y="101"/>
                    </a:lnTo>
                    <a:lnTo>
                      <a:pt x="189" y="105"/>
                    </a:lnTo>
                    <a:lnTo>
                      <a:pt x="191" y="107"/>
                    </a:lnTo>
                    <a:lnTo>
                      <a:pt x="195" y="109"/>
                    </a:lnTo>
                    <a:lnTo>
                      <a:pt x="214" y="109"/>
                    </a:lnTo>
                    <a:lnTo>
                      <a:pt x="218" y="105"/>
                    </a:lnTo>
                    <a:lnTo>
                      <a:pt x="222" y="101"/>
                    </a:lnTo>
                    <a:lnTo>
                      <a:pt x="224" y="98"/>
                    </a:lnTo>
                    <a:lnTo>
                      <a:pt x="226" y="92"/>
                    </a:lnTo>
                    <a:lnTo>
                      <a:pt x="226" y="21"/>
                    </a:lnTo>
                    <a:lnTo>
                      <a:pt x="224" y="13"/>
                    </a:lnTo>
                    <a:lnTo>
                      <a:pt x="222" y="9"/>
                    </a:lnTo>
                    <a:lnTo>
                      <a:pt x="218" y="5"/>
                    </a:lnTo>
                    <a:lnTo>
                      <a:pt x="218" y="4"/>
                    </a:lnTo>
                    <a:lnTo>
                      <a:pt x="252" y="0"/>
                    </a:lnTo>
                    <a:close/>
                  </a:path>
                </a:pathLst>
              </a:custGeom>
              <a:solidFill>
                <a:srgbClr val="00FF00"/>
              </a:solidFill>
              <a:ln w="1588">
                <a:solidFill>
                  <a:srgbClr val="000000"/>
                </a:solidFill>
                <a:prstDash val="solid"/>
                <a:round/>
                <a:headEnd/>
                <a:tailEnd/>
              </a:ln>
            </p:spPr>
            <p:txBody>
              <a:bodyPr/>
              <a:lstStyle/>
              <a:p>
                <a:endParaRPr lang="en-IN"/>
              </a:p>
            </p:txBody>
          </p:sp>
          <p:sp>
            <p:nvSpPr>
              <p:cNvPr id="703542" name="Freeform 1078">
                <a:extLst>
                  <a:ext uri="{FF2B5EF4-FFF2-40B4-BE49-F238E27FC236}">
                    <a16:creationId xmlns:a16="http://schemas.microsoft.com/office/drawing/2014/main" id="{18F2FF3D-6A68-4792-A5C4-45B75417912E}"/>
                  </a:ext>
                </a:extLst>
              </p:cNvPr>
              <p:cNvSpPr>
                <a:spLocks/>
              </p:cNvSpPr>
              <p:nvPr/>
            </p:nvSpPr>
            <p:spPr bwMode="auto">
              <a:xfrm>
                <a:off x="2646" y="2949"/>
                <a:ext cx="45" cy="37"/>
              </a:xfrm>
              <a:custGeom>
                <a:avLst/>
                <a:gdLst>
                  <a:gd name="T0" fmla="*/ 90 w 90"/>
                  <a:gd name="T1" fmla="*/ 60 h 75"/>
                  <a:gd name="T2" fmla="*/ 0 w 90"/>
                  <a:gd name="T3" fmla="*/ 75 h 75"/>
                  <a:gd name="T4" fmla="*/ 0 w 90"/>
                  <a:gd name="T5" fmla="*/ 25 h 75"/>
                  <a:gd name="T6" fmla="*/ 90 w 90"/>
                  <a:gd name="T7" fmla="*/ 0 h 75"/>
                  <a:gd name="T8" fmla="*/ 90 w 90"/>
                  <a:gd name="T9" fmla="*/ 60 h 75"/>
                </a:gdLst>
                <a:ahLst/>
                <a:cxnLst>
                  <a:cxn ang="0">
                    <a:pos x="T0" y="T1"/>
                  </a:cxn>
                  <a:cxn ang="0">
                    <a:pos x="T2" y="T3"/>
                  </a:cxn>
                  <a:cxn ang="0">
                    <a:pos x="T4" y="T5"/>
                  </a:cxn>
                  <a:cxn ang="0">
                    <a:pos x="T6" y="T7"/>
                  </a:cxn>
                  <a:cxn ang="0">
                    <a:pos x="T8" y="T9"/>
                  </a:cxn>
                </a:cxnLst>
                <a:rect l="0" t="0" r="r" b="b"/>
                <a:pathLst>
                  <a:path w="90" h="75">
                    <a:moveTo>
                      <a:pt x="90" y="60"/>
                    </a:moveTo>
                    <a:lnTo>
                      <a:pt x="0" y="75"/>
                    </a:lnTo>
                    <a:lnTo>
                      <a:pt x="0" y="25"/>
                    </a:lnTo>
                    <a:lnTo>
                      <a:pt x="90" y="0"/>
                    </a:lnTo>
                    <a:lnTo>
                      <a:pt x="90" y="60"/>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3543" name="Freeform 1079">
                <a:extLst>
                  <a:ext uri="{FF2B5EF4-FFF2-40B4-BE49-F238E27FC236}">
                    <a16:creationId xmlns:a16="http://schemas.microsoft.com/office/drawing/2014/main" id="{A47C35BC-86A5-4E1C-93C7-1DFB6BBA9DB1}"/>
                  </a:ext>
                </a:extLst>
              </p:cNvPr>
              <p:cNvSpPr>
                <a:spLocks/>
              </p:cNvSpPr>
              <p:nvPr/>
            </p:nvSpPr>
            <p:spPr bwMode="auto">
              <a:xfrm>
                <a:off x="2649" y="2953"/>
                <a:ext cx="40" cy="29"/>
              </a:xfrm>
              <a:custGeom>
                <a:avLst/>
                <a:gdLst>
                  <a:gd name="T0" fmla="*/ 80 w 80"/>
                  <a:gd name="T1" fmla="*/ 46 h 60"/>
                  <a:gd name="T2" fmla="*/ 0 w 80"/>
                  <a:gd name="T3" fmla="*/ 60 h 60"/>
                  <a:gd name="T4" fmla="*/ 0 w 80"/>
                  <a:gd name="T5" fmla="*/ 23 h 60"/>
                  <a:gd name="T6" fmla="*/ 80 w 80"/>
                  <a:gd name="T7" fmla="*/ 0 h 60"/>
                  <a:gd name="T8" fmla="*/ 80 w 80"/>
                  <a:gd name="T9" fmla="*/ 46 h 60"/>
                </a:gdLst>
                <a:ahLst/>
                <a:cxnLst>
                  <a:cxn ang="0">
                    <a:pos x="T0" y="T1"/>
                  </a:cxn>
                  <a:cxn ang="0">
                    <a:pos x="T2" y="T3"/>
                  </a:cxn>
                  <a:cxn ang="0">
                    <a:pos x="T4" y="T5"/>
                  </a:cxn>
                  <a:cxn ang="0">
                    <a:pos x="T6" y="T7"/>
                  </a:cxn>
                  <a:cxn ang="0">
                    <a:pos x="T8" y="T9"/>
                  </a:cxn>
                </a:cxnLst>
                <a:rect l="0" t="0" r="r" b="b"/>
                <a:pathLst>
                  <a:path w="80" h="60">
                    <a:moveTo>
                      <a:pt x="80" y="46"/>
                    </a:moveTo>
                    <a:lnTo>
                      <a:pt x="0" y="60"/>
                    </a:lnTo>
                    <a:lnTo>
                      <a:pt x="0" y="23"/>
                    </a:lnTo>
                    <a:lnTo>
                      <a:pt x="80" y="0"/>
                    </a:lnTo>
                    <a:lnTo>
                      <a:pt x="80" y="46"/>
                    </a:lnTo>
                    <a:close/>
                  </a:path>
                </a:pathLst>
              </a:custGeom>
              <a:solidFill>
                <a:srgbClr val="000000"/>
              </a:solidFill>
              <a:ln w="1588">
                <a:solidFill>
                  <a:srgbClr val="000000"/>
                </a:solidFill>
                <a:prstDash val="solid"/>
                <a:round/>
                <a:headEnd/>
                <a:tailEnd/>
              </a:ln>
            </p:spPr>
            <p:txBody>
              <a:bodyPr/>
              <a:lstStyle/>
              <a:p>
                <a:endParaRPr lang="en-IN"/>
              </a:p>
            </p:txBody>
          </p:sp>
          <p:sp>
            <p:nvSpPr>
              <p:cNvPr id="703544" name="Rectangle 1080">
                <a:extLst>
                  <a:ext uri="{FF2B5EF4-FFF2-40B4-BE49-F238E27FC236}">
                    <a16:creationId xmlns:a16="http://schemas.microsoft.com/office/drawing/2014/main" id="{59803509-A57C-4E64-ABEB-C26F54F2C4B2}"/>
                  </a:ext>
                </a:extLst>
              </p:cNvPr>
              <p:cNvSpPr>
                <a:spLocks noChangeArrowheads="1"/>
              </p:cNvSpPr>
              <p:nvPr/>
            </p:nvSpPr>
            <p:spPr bwMode="auto">
              <a:xfrm>
                <a:off x="2724" y="2944"/>
                <a:ext cx="70" cy="29"/>
              </a:xfrm>
              <a:prstGeom prst="rect">
                <a:avLst/>
              </a:prstGeom>
              <a:noFill/>
              <a:ln w="15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3545" name="Freeform 1081">
                <a:extLst>
                  <a:ext uri="{FF2B5EF4-FFF2-40B4-BE49-F238E27FC236}">
                    <a16:creationId xmlns:a16="http://schemas.microsoft.com/office/drawing/2014/main" id="{F0676C4A-CB97-4381-9222-10C2D8BAC42F}"/>
                  </a:ext>
                </a:extLst>
              </p:cNvPr>
              <p:cNvSpPr>
                <a:spLocks/>
              </p:cNvSpPr>
              <p:nvPr/>
            </p:nvSpPr>
            <p:spPr bwMode="auto">
              <a:xfrm>
                <a:off x="2697" y="2932"/>
                <a:ext cx="22" cy="56"/>
              </a:xfrm>
              <a:custGeom>
                <a:avLst/>
                <a:gdLst>
                  <a:gd name="T0" fmla="*/ 44 w 44"/>
                  <a:gd name="T1" fmla="*/ 23 h 111"/>
                  <a:gd name="T2" fmla="*/ 42 w 44"/>
                  <a:gd name="T3" fmla="*/ 15 h 111"/>
                  <a:gd name="T4" fmla="*/ 40 w 44"/>
                  <a:gd name="T5" fmla="*/ 11 h 111"/>
                  <a:gd name="T6" fmla="*/ 36 w 44"/>
                  <a:gd name="T7" fmla="*/ 7 h 111"/>
                  <a:gd name="T8" fmla="*/ 36 w 44"/>
                  <a:gd name="T9" fmla="*/ 6 h 111"/>
                  <a:gd name="T10" fmla="*/ 36 w 44"/>
                  <a:gd name="T11" fmla="*/ 6 h 111"/>
                  <a:gd name="T12" fmla="*/ 30 w 44"/>
                  <a:gd name="T13" fmla="*/ 2 h 111"/>
                  <a:gd name="T14" fmla="*/ 26 w 44"/>
                  <a:gd name="T15" fmla="*/ 0 h 111"/>
                  <a:gd name="T16" fmla="*/ 17 w 44"/>
                  <a:gd name="T17" fmla="*/ 0 h 111"/>
                  <a:gd name="T18" fmla="*/ 11 w 44"/>
                  <a:gd name="T19" fmla="*/ 2 h 111"/>
                  <a:gd name="T20" fmla="*/ 7 w 44"/>
                  <a:gd name="T21" fmla="*/ 6 h 111"/>
                  <a:gd name="T22" fmla="*/ 3 w 44"/>
                  <a:gd name="T23" fmla="*/ 9 h 111"/>
                  <a:gd name="T24" fmla="*/ 1 w 44"/>
                  <a:gd name="T25" fmla="*/ 13 h 111"/>
                  <a:gd name="T26" fmla="*/ 1 w 44"/>
                  <a:gd name="T27" fmla="*/ 15 h 111"/>
                  <a:gd name="T28" fmla="*/ 0 w 44"/>
                  <a:gd name="T29" fmla="*/ 19 h 111"/>
                  <a:gd name="T30" fmla="*/ 3 w 44"/>
                  <a:gd name="T31" fmla="*/ 15 h 111"/>
                  <a:gd name="T32" fmla="*/ 7 w 44"/>
                  <a:gd name="T33" fmla="*/ 13 h 111"/>
                  <a:gd name="T34" fmla="*/ 9 w 44"/>
                  <a:gd name="T35" fmla="*/ 11 h 111"/>
                  <a:gd name="T36" fmla="*/ 15 w 44"/>
                  <a:gd name="T37" fmla="*/ 11 h 111"/>
                  <a:gd name="T38" fmla="*/ 19 w 44"/>
                  <a:gd name="T39" fmla="*/ 13 h 111"/>
                  <a:gd name="T40" fmla="*/ 23 w 44"/>
                  <a:gd name="T41" fmla="*/ 15 h 111"/>
                  <a:gd name="T42" fmla="*/ 24 w 44"/>
                  <a:gd name="T43" fmla="*/ 19 h 111"/>
                  <a:gd name="T44" fmla="*/ 26 w 44"/>
                  <a:gd name="T45" fmla="*/ 23 h 111"/>
                  <a:gd name="T46" fmla="*/ 28 w 44"/>
                  <a:gd name="T47" fmla="*/ 27 h 111"/>
                  <a:gd name="T48" fmla="*/ 28 w 44"/>
                  <a:gd name="T49" fmla="*/ 38 h 111"/>
                  <a:gd name="T50" fmla="*/ 26 w 44"/>
                  <a:gd name="T51" fmla="*/ 42 h 111"/>
                  <a:gd name="T52" fmla="*/ 23 w 44"/>
                  <a:gd name="T53" fmla="*/ 48 h 111"/>
                  <a:gd name="T54" fmla="*/ 21 w 44"/>
                  <a:gd name="T55" fmla="*/ 50 h 111"/>
                  <a:gd name="T56" fmla="*/ 17 w 44"/>
                  <a:gd name="T57" fmla="*/ 52 h 111"/>
                  <a:gd name="T58" fmla="*/ 9 w 44"/>
                  <a:gd name="T59" fmla="*/ 52 h 111"/>
                  <a:gd name="T60" fmla="*/ 5 w 44"/>
                  <a:gd name="T61" fmla="*/ 50 h 111"/>
                  <a:gd name="T62" fmla="*/ 1 w 44"/>
                  <a:gd name="T63" fmla="*/ 48 h 111"/>
                  <a:gd name="T64" fmla="*/ 0 w 44"/>
                  <a:gd name="T65" fmla="*/ 46 h 111"/>
                  <a:gd name="T66" fmla="*/ 0 w 44"/>
                  <a:gd name="T67" fmla="*/ 65 h 111"/>
                  <a:gd name="T68" fmla="*/ 3 w 44"/>
                  <a:gd name="T69" fmla="*/ 65 h 111"/>
                  <a:gd name="T70" fmla="*/ 7 w 44"/>
                  <a:gd name="T71" fmla="*/ 61 h 111"/>
                  <a:gd name="T72" fmla="*/ 15 w 44"/>
                  <a:gd name="T73" fmla="*/ 61 h 111"/>
                  <a:gd name="T74" fmla="*/ 19 w 44"/>
                  <a:gd name="T75" fmla="*/ 63 h 111"/>
                  <a:gd name="T76" fmla="*/ 23 w 44"/>
                  <a:gd name="T77" fmla="*/ 65 h 111"/>
                  <a:gd name="T78" fmla="*/ 24 w 44"/>
                  <a:gd name="T79" fmla="*/ 65 h 111"/>
                  <a:gd name="T80" fmla="*/ 26 w 44"/>
                  <a:gd name="T81" fmla="*/ 71 h 111"/>
                  <a:gd name="T82" fmla="*/ 28 w 44"/>
                  <a:gd name="T83" fmla="*/ 75 h 111"/>
                  <a:gd name="T84" fmla="*/ 28 w 44"/>
                  <a:gd name="T85" fmla="*/ 86 h 111"/>
                  <a:gd name="T86" fmla="*/ 26 w 44"/>
                  <a:gd name="T87" fmla="*/ 92 h 111"/>
                  <a:gd name="T88" fmla="*/ 21 w 44"/>
                  <a:gd name="T89" fmla="*/ 98 h 111"/>
                  <a:gd name="T90" fmla="*/ 17 w 44"/>
                  <a:gd name="T91" fmla="*/ 98 h 111"/>
                  <a:gd name="T92" fmla="*/ 11 w 44"/>
                  <a:gd name="T93" fmla="*/ 100 h 111"/>
                  <a:gd name="T94" fmla="*/ 9 w 44"/>
                  <a:gd name="T95" fmla="*/ 100 h 111"/>
                  <a:gd name="T96" fmla="*/ 5 w 44"/>
                  <a:gd name="T97" fmla="*/ 98 h 111"/>
                  <a:gd name="T98" fmla="*/ 0 w 44"/>
                  <a:gd name="T99" fmla="*/ 92 h 111"/>
                  <a:gd name="T100" fmla="*/ 1 w 44"/>
                  <a:gd name="T101" fmla="*/ 98 h 111"/>
                  <a:gd name="T102" fmla="*/ 3 w 44"/>
                  <a:gd name="T103" fmla="*/ 103 h 111"/>
                  <a:gd name="T104" fmla="*/ 7 w 44"/>
                  <a:gd name="T105" fmla="*/ 107 h 111"/>
                  <a:gd name="T106" fmla="*/ 9 w 44"/>
                  <a:gd name="T107" fmla="*/ 109 h 111"/>
                  <a:gd name="T108" fmla="*/ 13 w 44"/>
                  <a:gd name="T109" fmla="*/ 111 h 111"/>
                  <a:gd name="T110" fmla="*/ 32 w 44"/>
                  <a:gd name="T111" fmla="*/ 111 h 111"/>
                  <a:gd name="T112" fmla="*/ 36 w 44"/>
                  <a:gd name="T113" fmla="*/ 107 h 111"/>
                  <a:gd name="T114" fmla="*/ 40 w 44"/>
                  <a:gd name="T115" fmla="*/ 103 h 111"/>
                  <a:gd name="T116" fmla="*/ 42 w 44"/>
                  <a:gd name="T117" fmla="*/ 100 h 111"/>
                  <a:gd name="T118" fmla="*/ 44 w 44"/>
                  <a:gd name="T119" fmla="*/ 94 h 111"/>
                  <a:gd name="T120" fmla="*/ 44 w 44"/>
                  <a:gd name="T121"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 h="111">
                    <a:moveTo>
                      <a:pt x="44" y="23"/>
                    </a:moveTo>
                    <a:lnTo>
                      <a:pt x="42" y="15"/>
                    </a:lnTo>
                    <a:lnTo>
                      <a:pt x="40" y="11"/>
                    </a:lnTo>
                    <a:lnTo>
                      <a:pt x="36" y="7"/>
                    </a:lnTo>
                    <a:lnTo>
                      <a:pt x="36" y="6"/>
                    </a:lnTo>
                    <a:lnTo>
                      <a:pt x="36" y="6"/>
                    </a:lnTo>
                    <a:lnTo>
                      <a:pt x="30" y="2"/>
                    </a:lnTo>
                    <a:lnTo>
                      <a:pt x="26" y="0"/>
                    </a:lnTo>
                    <a:lnTo>
                      <a:pt x="17" y="0"/>
                    </a:lnTo>
                    <a:lnTo>
                      <a:pt x="11" y="2"/>
                    </a:lnTo>
                    <a:lnTo>
                      <a:pt x="7" y="6"/>
                    </a:lnTo>
                    <a:lnTo>
                      <a:pt x="3" y="9"/>
                    </a:lnTo>
                    <a:lnTo>
                      <a:pt x="1" y="13"/>
                    </a:lnTo>
                    <a:lnTo>
                      <a:pt x="1" y="15"/>
                    </a:lnTo>
                    <a:lnTo>
                      <a:pt x="0" y="19"/>
                    </a:lnTo>
                    <a:lnTo>
                      <a:pt x="3" y="15"/>
                    </a:lnTo>
                    <a:lnTo>
                      <a:pt x="7" y="13"/>
                    </a:lnTo>
                    <a:lnTo>
                      <a:pt x="9" y="11"/>
                    </a:lnTo>
                    <a:lnTo>
                      <a:pt x="15" y="11"/>
                    </a:lnTo>
                    <a:lnTo>
                      <a:pt x="19" y="13"/>
                    </a:lnTo>
                    <a:lnTo>
                      <a:pt x="23" y="15"/>
                    </a:lnTo>
                    <a:lnTo>
                      <a:pt x="24" y="19"/>
                    </a:lnTo>
                    <a:lnTo>
                      <a:pt x="26" y="23"/>
                    </a:lnTo>
                    <a:lnTo>
                      <a:pt x="28" y="27"/>
                    </a:lnTo>
                    <a:lnTo>
                      <a:pt x="28" y="38"/>
                    </a:lnTo>
                    <a:lnTo>
                      <a:pt x="26" y="42"/>
                    </a:lnTo>
                    <a:lnTo>
                      <a:pt x="23" y="48"/>
                    </a:lnTo>
                    <a:lnTo>
                      <a:pt x="21" y="50"/>
                    </a:lnTo>
                    <a:lnTo>
                      <a:pt x="17" y="52"/>
                    </a:lnTo>
                    <a:lnTo>
                      <a:pt x="9" y="52"/>
                    </a:lnTo>
                    <a:lnTo>
                      <a:pt x="5" y="50"/>
                    </a:lnTo>
                    <a:lnTo>
                      <a:pt x="1" y="48"/>
                    </a:lnTo>
                    <a:lnTo>
                      <a:pt x="0" y="46"/>
                    </a:lnTo>
                    <a:lnTo>
                      <a:pt x="0" y="65"/>
                    </a:lnTo>
                    <a:lnTo>
                      <a:pt x="3" y="65"/>
                    </a:lnTo>
                    <a:lnTo>
                      <a:pt x="7" y="61"/>
                    </a:lnTo>
                    <a:lnTo>
                      <a:pt x="15" y="61"/>
                    </a:lnTo>
                    <a:lnTo>
                      <a:pt x="19" y="63"/>
                    </a:lnTo>
                    <a:lnTo>
                      <a:pt x="23" y="65"/>
                    </a:lnTo>
                    <a:lnTo>
                      <a:pt x="24" y="65"/>
                    </a:lnTo>
                    <a:lnTo>
                      <a:pt x="26" y="71"/>
                    </a:lnTo>
                    <a:lnTo>
                      <a:pt x="28" y="75"/>
                    </a:lnTo>
                    <a:lnTo>
                      <a:pt x="28" y="86"/>
                    </a:lnTo>
                    <a:lnTo>
                      <a:pt x="26" y="92"/>
                    </a:lnTo>
                    <a:lnTo>
                      <a:pt x="21" y="98"/>
                    </a:lnTo>
                    <a:lnTo>
                      <a:pt x="17" y="98"/>
                    </a:lnTo>
                    <a:lnTo>
                      <a:pt x="11" y="100"/>
                    </a:lnTo>
                    <a:lnTo>
                      <a:pt x="9" y="100"/>
                    </a:lnTo>
                    <a:lnTo>
                      <a:pt x="5" y="98"/>
                    </a:lnTo>
                    <a:lnTo>
                      <a:pt x="0" y="92"/>
                    </a:lnTo>
                    <a:lnTo>
                      <a:pt x="1" y="98"/>
                    </a:lnTo>
                    <a:lnTo>
                      <a:pt x="3" y="103"/>
                    </a:lnTo>
                    <a:lnTo>
                      <a:pt x="7" y="107"/>
                    </a:lnTo>
                    <a:lnTo>
                      <a:pt x="9" y="109"/>
                    </a:lnTo>
                    <a:lnTo>
                      <a:pt x="13" y="111"/>
                    </a:lnTo>
                    <a:lnTo>
                      <a:pt x="32" y="111"/>
                    </a:lnTo>
                    <a:lnTo>
                      <a:pt x="36" y="107"/>
                    </a:lnTo>
                    <a:lnTo>
                      <a:pt x="40" y="103"/>
                    </a:lnTo>
                    <a:lnTo>
                      <a:pt x="42" y="100"/>
                    </a:lnTo>
                    <a:lnTo>
                      <a:pt x="44" y="94"/>
                    </a:lnTo>
                    <a:lnTo>
                      <a:pt x="44" y="23"/>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3546" name="Freeform 1082">
                <a:extLst>
                  <a:ext uri="{FF2B5EF4-FFF2-40B4-BE49-F238E27FC236}">
                    <a16:creationId xmlns:a16="http://schemas.microsoft.com/office/drawing/2014/main" id="{06D77535-0970-478E-A498-3C3EE5738BE1}"/>
                  </a:ext>
                </a:extLst>
              </p:cNvPr>
              <p:cNvSpPr>
                <a:spLocks/>
              </p:cNvSpPr>
              <p:nvPr/>
            </p:nvSpPr>
            <p:spPr bwMode="auto">
              <a:xfrm>
                <a:off x="2695" y="2938"/>
                <a:ext cx="17" cy="20"/>
              </a:xfrm>
              <a:custGeom>
                <a:avLst/>
                <a:gdLst>
                  <a:gd name="T0" fmla="*/ 32 w 32"/>
                  <a:gd name="T1" fmla="*/ 21 h 41"/>
                  <a:gd name="T2" fmla="*/ 32 w 32"/>
                  <a:gd name="T3" fmla="*/ 16 h 41"/>
                  <a:gd name="T4" fmla="*/ 30 w 32"/>
                  <a:gd name="T5" fmla="*/ 12 h 41"/>
                  <a:gd name="T6" fmla="*/ 28 w 32"/>
                  <a:gd name="T7" fmla="*/ 8 h 41"/>
                  <a:gd name="T8" fmla="*/ 27 w 32"/>
                  <a:gd name="T9" fmla="*/ 4 h 41"/>
                  <a:gd name="T10" fmla="*/ 23 w 32"/>
                  <a:gd name="T11" fmla="*/ 2 h 41"/>
                  <a:gd name="T12" fmla="*/ 19 w 32"/>
                  <a:gd name="T13" fmla="*/ 0 h 41"/>
                  <a:gd name="T14" fmla="*/ 13 w 32"/>
                  <a:gd name="T15" fmla="*/ 0 h 41"/>
                  <a:gd name="T16" fmla="*/ 11 w 32"/>
                  <a:gd name="T17" fmla="*/ 2 h 41"/>
                  <a:gd name="T18" fmla="*/ 7 w 32"/>
                  <a:gd name="T19" fmla="*/ 4 h 41"/>
                  <a:gd name="T20" fmla="*/ 4 w 32"/>
                  <a:gd name="T21" fmla="*/ 8 h 41"/>
                  <a:gd name="T22" fmla="*/ 2 w 32"/>
                  <a:gd name="T23" fmla="*/ 12 h 41"/>
                  <a:gd name="T24" fmla="*/ 0 w 32"/>
                  <a:gd name="T25" fmla="*/ 14 h 41"/>
                  <a:gd name="T26" fmla="*/ 0 w 32"/>
                  <a:gd name="T27" fmla="*/ 25 h 41"/>
                  <a:gd name="T28" fmla="*/ 2 w 32"/>
                  <a:gd name="T29" fmla="*/ 27 h 41"/>
                  <a:gd name="T30" fmla="*/ 2 w 32"/>
                  <a:gd name="T31" fmla="*/ 33 h 41"/>
                  <a:gd name="T32" fmla="*/ 5 w 32"/>
                  <a:gd name="T33" fmla="*/ 37 h 41"/>
                  <a:gd name="T34" fmla="*/ 9 w 32"/>
                  <a:gd name="T35" fmla="*/ 39 h 41"/>
                  <a:gd name="T36" fmla="*/ 13 w 32"/>
                  <a:gd name="T37" fmla="*/ 41 h 41"/>
                  <a:gd name="T38" fmla="*/ 21 w 32"/>
                  <a:gd name="T39" fmla="*/ 41 h 41"/>
                  <a:gd name="T40" fmla="*/ 25 w 32"/>
                  <a:gd name="T41" fmla="*/ 39 h 41"/>
                  <a:gd name="T42" fmla="*/ 27 w 32"/>
                  <a:gd name="T43" fmla="*/ 37 h 41"/>
                  <a:gd name="T44" fmla="*/ 30 w 32"/>
                  <a:gd name="T45" fmla="*/ 31 h 41"/>
                  <a:gd name="T46" fmla="*/ 32 w 32"/>
                  <a:gd name="T47" fmla="*/ 27 h 41"/>
                  <a:gd name="T48" fmla="*/ 32 w 32"/>
                  <a:gd name="T49"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41">
                    <a:moveTo>
                      <a:pt x="32" y="21"/>
                    </a:moveTo>
                    <a:lnTo>
                      <a:pt x="32" y="16"/>
                    </a:lnTo>
                    <a:lnTo>
                      <a:pt x="30" y="12"/>
                    </a:lnTo>
                    <a:lnTo>
                      <a:pt x="28" y="8"/>
                    </a:lnTo>
                    <a:lnTo>
                      <a:pt x="27" y="4"/>
                    </a:lnTo>
                    <a:lnTo>
                      <a:pt x="23" y="2"/>
                    </a:lnTo>
                    <a:lnTo>
                      <a:pt x="19" y="0"/>
                    </a:lnTo>
                    <a:lnTo>
                      <a:pt x="13" y="0"/>
                    </a:lnTo>
                    <a:lnTo>
                      <a:pt x="11" y="2"/>
                    </a:lnTo>
                    <a:lnTo>
                      <a:pt x="7" y="4"/>
                    </a:lnTo>
                    <a:lnTo>
                      <a:pt x="4" y="8"/>
                    </a:lnTo>
                    <a:lnTo>
                      <a:pt x="2" y="12"/>
                    </a:lnTo>
                    <a:lnTo>
                      <a:pt x="0" y="14"/>
                    </a:lnTo>
                    <a:lnTo>
                      <a:pt x="0" y="25"/>
                    </a:lnTo>
                    <a:lnTo>
                      <a:pt x="2" y="27"/>
                    </a:lnTo>
                    <a:lnTo>
                      <a:pt x="2" y="33"/>
                    </a:lnTo>
                    <a:lnTo>
                      <a:pt x="5" y="37"/>
                    </a:lnTo>
                    <a:lnTo>
                      <a:pt x="9" y="39"/>
                    </a:lnTo>
                    <a:lnTo>
                      <a:pt x="13" y="41"/>
                    </a:lnTo>
                    <a:lnTo>
                      <a:pt x="21" y="41"/>
                    </a:lnTo>
                    <a:lnTo>
                      <a:pt x="25" y="39"/>
                    </a:lnTo>
                    <a:lnTo>
                      <a:pt x="27" y="37"/>
                    </a:lnTo>
                    <a:lnTo>
                      <a:pt x="30" y="31"/>
                    </a:lnTo>
                    <a:lnTo>
                      <a:pt x="32" y="27"/>
                    </a:lnTo>
                    <a:lnTo>
                      <a:pt x="32" y="21"/>
                    </a:lnTo>
                    <a:close/>
                  </a:path>
                </a:pathLst>
              </a:custGeom>
              <a:solidFill>
                <a:srgbClr val="FFFF00"/>
              </a:solidFill>
              <a:ln w="1588">
                <a:solidFill>
                  <a:srgbClr val="000000"/>
                </a:solidFill>
                <a:prstDash val="solid"/>
                <a:round/>
                <a:headEnd/>
                <a:tailEnd/>
              </a:ln>
            </p:spPr>
            <p:txBody>
              <a:bodyPr/>
              <a:lstStyle/>
              <a:p>
                <a:endParaRPr lang="en-IN"/>
              </a:p>
            </p:txBody>
          </p:sp>
          <p:sp>
            <p:nvSpPr>
              <p:cNvPr id="703547" name="Freeform 1083">
                <a:extLst>
                  <a:ext uri="{FF2B5EF4-FFF2-40B4-BE49-F238E27FC236}">
                    <a16:creationId xmlns:a16="http://schemas.microsoft.com/office/drawing/2014/main" id="{EBC8F175-BBA2-4692-970C-8F135D68CA40}"/>
                  </a:ext>
                </a:extLst>
              </p:cNvPr>
              <p:cNvSpPr>
                <a:spLocks/>
              </p:cNvSpPr>
              <p:nvPr/>
            </p:nvSpPr>
            <p:spPr bwMode="auto">
              <a:xfrm>
                <a:off x="2695" y="2963"/>
                <a:ext cx="17" cy="19"/>
              </a:xfrm>
              <a:custGeom>
                <a:avLst/>
                <a:gdLst>
                  <a:gd name="T0" fmla="*/ 32 w 32"/>
                  <a:gd name="T1" fmla="*/ 18 h 39"/>
                  <a:gd name="T2" fmla="*/ 32 w 32"/>
                  <a:gd name="T3" fmla="*/ 14 h 39"/>
                  <a:gd name="T4" fmla="*/ 30 w 32"/>
                  <a:gd name="T5" fmla="*/ 10 h 39"/>
                  <a:gd name="T6" fmla="*/ 28 w 32"/>
                  <a:gd name="T7" fmla="*/ 4 h 39"/>
                  <a:gd name="T8" fmla="*/ 27 w 32"/>
                  <a:gd name="T9" fmla="*/ 4 h 39"/>
                  <a:gd name="T10" fmla="*/ 23 w 32"/>
                  <a:gd name="T11" fmla="*/ 2 h 39"/>
                  <a:gd name="T12" fmla="*/ 19 w 32"/>
                  <a:gd name="T13" fmla="*/ 0 h 39"/>
                  <a:gd name="T14" fmla="*/ 11 w 32"/>
                  <a:gd name="T15" fmla="*/ 0 h 39"/>
                  <a:gd name="T16" fmla="*/ 7 w 32"/>
                  <a:gd name="T17" fmla="*/ 4 h 39"/>
                  <a:gd name="T18" fmla="*/ 4 w 32"/>
                  <a:gd name="T19" fmla="*/ 4 h 39"/>
                  <a:gd name="T20" fmla="*/ 2 w 32"/>
                  <a:gd name="T21" fmla="*/ 8 h 39"/>
                  <a:gd name="T22" fmla="*/ 0 w 32"/>
                  <a:gd name="T23" fmla="*/ 14 h 39"/>
                  <a:gd name="T24" fmla="*/ 0 w 32"/>
                  <a:gd name="T25" fmla="*/ 21 h 39"/>
                  <a:gd name="T26" fmla="*/ 2 w 32"/>
                  <a:gd name="T27" fmla="*/ 25 h 39"/>
                  <a:gd name="T28" fmla="*/ 2 w 32"/>
                  <a:gd name="T29" fmla="*/ 31 h 39"/>
                  <a:gd name="T30" fmla="*/ 9 w 32"/>
                  <a:gd name="T31" fmla="*/ 37 h 39"/>
                  <a:gd name="T32" fmla="*/ 13 w 32"/>
                  <a:gd name="T33" fmla="*/ 39 h 39"/>
                  <a:gd name="T34" fmla="*/ 15 w 32"/>
                  <a:gd name="T35" fmla="*/ 39 h 39"/>
                  <a:gd name="T36" fmla="*/ 21 w 32"/>
                  <a:gd name="T37" fmla="*/ 37 h 39"/>
                  <a:gd name="T38" fmla="*/ 25 w 32"/>
                  <a:gd name="T39" fmla="*/ 37 h 39"/>
                  <a:gd name="T40" fmla="*/ 30 w 32"/>
                  <a:gd name="T41" fmla="*/ 31 h 39"/>
                  <a:gd name="T42" fmla="*/ 32 w 32"/>
                  <a:gd name="T43" fmla="*/ 25 h 39"/>
                  <a:gd name="T44" fmla="*/ 32 w 32"/>
                  <a:gd name="T45" fmla="*/ 1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9">
                    <a:moveTo>
                      <a:pt x="32" y="18"/>
                    </a:moveTo>
                    <a:lnTo>
                      <a:pt x="32" y="14"/>
                    </a:lnTo>
                    <a:lnTo>
                      <a:pt x="30" y="10"/>
                    </a:lnTo>
                    <a:lnTo>
                      <a:pt x="28" y="4"/>
                    </a:lnTo>
                    <a:lnTo>
                      <a:pt x="27" y="4"/>
                    </a:lnTo>
                    <a:lnTo>
                      <a:pt x="23" y="2"/>
                    </a:lnTo>
                    <a:lnTo>
                      <a:pt x="19" y="0"/>
                    </a:lnTo>
                    <a:lnTo>
                      <a:pt x="11" y="0"/>
                    </a:lnTo>
                    <a:lnTo>
                      <a:pt x="7" y="4"/>
                    </a:lnTo>
                    <a:lnTo>
                      <a:pt x="4" y="4"/>
                    </a:lnTo>
                    <a:lnTo>
                      <a:pt x="2" y="8"/>
                    </a:lnTo>
                    <a:lnTo>
                      <a:pt x="0" y="14"/>
                    </a:lnTo>
                    <a:lnTo>
                      <a:pt x="0" y="21"/>
                    </a:lnTo>
                    <a:lnTo>
                      <a:pt x="2" y="25"/>
                    </a:lnTo>
                    <a:lnTo>
                      <a:pt x="2" y="31"/>
                    </a:lnTo>
                    <a:lnTo>
                      <a:pt x="9" y="37"/>
                    </a:lnTo>
                    <a:lnTo>
                      <a:pt x="13" y="39"/>
                    </a:lnTo>
                    <a:lnTo>
                      <a:pt x="15" y="39"/>
                    </a:lnTo>
                    <a:lnTo>
                      <a:pt x="21" y="37"/>
                    </a:lnTo>
                    <a:lnTo>
                      <a:pt x="25" y="37"/>
                    </a:lnTo>
                    <a:lnTo>
                      <a:pt x="30" y="31"/>
                    </a:lnTo>
                    <a:lnTo>
                      <a:pt x="32" y="25"/>
                    </a:lnTo>
                    <a:lnTo>
                      <a:pt x="32" y="18"/>
                    </a:lnTo>
                    <a:close/>
                  </a:path>
                </a:pathLst>
              </a:custGeom>
              <a:solidFill>
                <a:srgbClr val="FFFF00"/>
              </a:solidFill>
              <a:ln w="1588">
                <a:solidFill>
                  <a:srgbClr val="000000"/>
                </a:solidFill>
                <a:prstDash val="solid"/>
                <a:round/>
                <a:headEnd/>
                <a:tailEnd/>
              </a:ln>
            </p:spPr>
            <p:txBody>
              <a:bodyPr/>
              <a:lstStyle/>
              <a:p>
                <a:endParaRPr lang="en-IN"/>
              </a:p>
            </p:txBody>
          </p:sp>
          <p:sp>
            <p:nvSpPr>
              <p:cNvPr id="703548" name="Freeform 1084">
                <a:extLst>
                  <a:ext uri="{FF2B5EF4-FFF2-40B4-BE49-F238E27FC236}">
                    <a16:creationId xmlns:a16="http://schemas.microsoft.com/office/drawing/2014/main" id="{672D7789-B155-44B3-80D7-0B1C90D81F76}"/>
                  </a:ext>
                </a:extLst>
              </p:cNvPr>
              <p:cNvSpPr>
                <a:spLocks/>
              </p:cNvSpPr>
              <p:nvPr/>
            </p:nvSpPr>
            <p:spPr bwMode="auto">
              <a:xfrm>
                <a:off x="2712" y="2953"/>
                <a:ext cx="3" cy="16"/>
              </a:xfrm>
              <a:custGeom>
                <a:avLst/>
                <a:gdLst>
                  <a:gd name="T0" fmla="*/ 8 w 8"/>
                  <a:gd name="T1" fmla="*/ 0 h 33"/>
                  <a:gd name="T2" fmla="*/ 8 w 8"/>
                  <a:gd name="T3" fmla="*/ 33 h 33"/>
                  <a:gd name="T4" fmla="*/ 0 w 8"/>
                  <a:gd name="T5" fmla="*/ 15 h 33"/>
                  <a:gd name="T6" fmla="*/ 8 w 8"/>
                  <a:gd name="T7" fmla="*/ 0 h 33"/>
                </a:gdLst>
                <a:ahLst/>
                <a:cxnLst>
                  <a:cxn ang="0">
                    <a:pos x="T0" y="T1"/>
                  </a:cxn>
                  <a:cxn ang="0">
                    <a:pos x="T2" y="T3"/>
                  </a:cxn>
                  <a:cxn ang="0">
                    <a:pos x="T4" y="T5"/>
                  </a:cxn>
                  <a:cxn ang="0">
                    <a:pos x="T6" y="T7"/>
                  </a:cxn>
                </a:cxnLst>
                <a:rect l="0" t="0" r="r" b="b"/>
                <a:pathLst>
                  <a:path w="8" h="33">
                    <a:moveTo>
                      <a:pt x="8" y="0"/>
                    </a:moveTo>
                    <a:lnTo>
                      <a:pt x="8" y="33"/>
                    </a:lnTo>
                    <a:lnTo>
                      <a:pt x="0" y="15"/>
                    </a:lnTo>
                    <a:lnTo>
                      <a:pt x="8" y="0"/>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3549" name="Freeform 1085">
                <a:extLst>
                  <a:ext uri="{FF2B5EF4-FFF2-40B4-BE49-F238E27FC236}">
                    <a16:creationId xmlns:a16="http://schemas.microsoft.com/office/drawing/2014/main" id="{3EEC7144-2128-47AB-BC5C-4627A9D9DE69}"/>
                  </a:ext>
                </a:extLst>
              </p:cNvPr>
              <p:cNvSpPr>
                <a:spLocks/>
              </p:cNvSpPr>
              <p:nvPr/>
            </p:nvSpPr>
            <p:spPr bwMode="auto">
              <a:xfrm>
                <a:off x="2663" y="2988"/>
                <a:ext cx="119" cy="49"/>
              </a:xfrm>
              <a:custGeom>
                <a:avLst/>
                <a:gdLst>
                  <a:gd name="T0" fmla="*/ 0 w 239"/>
                  <a:gd name="T1" fmla="*/ 77 h 98"/>
                  <a:gd name="T2" fmla="*/ 76 w 239"/>
                  <a:gd name="T3" fmla="*/ 87 h 98"/>
                  <a:gd name="T4" fmla="*/ 239 w 239"/>
                  <a:gd name="T5" fmla="*/ 98 h 98"/>
                  <a:gd name="T6" fmla="*/ 239 w 239"/>
                  <a:gd name="T7" fmla="*/ 17 h 98"/>
                  <a:gd name="T8" fmla="*/ 237 w 239"/>
                  <a:gd name="T9" fmla="*/ 8 h 98"/>
                  <a:gd name="T10" fmla="*/ 231 w 239"/>
                  <a:gd name="T11" fmla="*/ 4 h 98"/>
                  <a:gd name="T12" fmla="*/ 223 w 239"/>
                  <a:gd name="T13" fmla="*/ 0 h 98"/>
                  <a:gd name="T14" fmla="*/ 218 w 239"/>
                  <a:gd name="T15" fmla="*/ 0 h 98"/>
                  <a:gd name="T16" fmla="*/ 23 w 239"/>
                  <a:gd name="T17" fmla="*/ 16 h 98"/>
                  <a:gd name="T18" fmla="*/ 13 w 239"/>
                  <a:gd name="T19" fmla="*/ 17 h 98"/>
                  <a:gd name="T20" fmla="*/ 7 w 239"/>
                  <a:gd name="T21" fmla="*/ 21 h 98"/>
                  <a:gd name="T22" fmla="*/ 2 w 239"/>
                  <a:gd name="T23" fmla="*/ 25 h 98"/>
                  <a:gd name="T24" fmla="*/ 0 w 239"/>
                  <a:gd name="T25" fmla="*/ 35 h 98"/>
                  <a:gd name="T26" fmla="*/ 0 w 239"/>
                  <a:gd name="T27"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9" h="98">
                    <a:moveTo>
                      <a:pt x="0" y="77"/>
                    </a:moveTo>
                    <a:lnTo>
                      <a:pt x="76" y="87"/>
                    </a:lnTo>
                    <a:lnTo>
                      <a:pt x="239" y="98"/>
                    </a:lnTo>
                    <a:lnTo>
                      <a:pt x="239" y="17"/>
                    </a:lnTo>
                    <a:lnTo>
                      <a:pt x="237" y="8"/>
                    </a:lnTo>
                    <a:lnTo>
                      <a:pt x="231" y="4"/>
                    </a:lnTo>
                    <a:lnTo>
                      <a:pt x="223" y="0"/>
                    </a:lnTo>
                    <a:lnTo>
                      <a:pt x="218" y="0"/>
                    </a:lnTo>
                    <a:lnTo>
                      <a:pt x="23" y="16"/>
                    </a:lnTo>
                    <a:lnTo>
                      <a:pt x="13" y="17"/>
                    </a:lnTo>
                    <a:lnTo>
                      <a:pt x="7" y="21"/>
                    </a:lnTo>
                    <a:lnTo>
                      <a:pt x="2" y="25"/>
                    </a:lnTo>
                    <a:lnTo>
                      <a:pt x="0" y="35"/>
                    </a:lnTo>
                    <a:lnTo>
                      <a:pt x="0" y="77"/>
                    </a:lnTo>
                    <a:close/>
                  </a:path>
                </a:pathLst>
              </a:custGeom>
              <a:solidFill>
                <a:srgbClr val="00FFFF"/>
              </a:solidFill>
              <a:ln w="1588">
                <a:solidFill>
                  <a:srgbClr val="000000"/>
                </a:solidFill>
                <a:prstDash val="solid"/>
                <a:round/>
                <a:headEnd/>
                <a:tailEnd/>
              </a:ln>
            </p:spPr>
            <p:txBody>
              <a:bodyPr/>
              <a:lstStyle/>
              <a:p>
                <a:endParaRPr lang="en-IN"/>
              </a:p>
            </p:txBody>
          </p:sp>
          <p:sp>
            <p:nvSpPr>
              <p:cNvPr id="703550" name="Freeform 1086">
                <a:extLst>
                  <a:ext uri="{FF2B5EF4-FFF2-40B4-BE49-F238E27FC236}">
                    <a16:creationId xmlns:a16="http://schemas.microsoft.com/office/drawing/2014/main" id="{6B861A1E-D9F1-4100-9916-534B3DA5B737}"/>
                  </a:ext>
                </a:extLst>
              </p:cNvPr>
              <p:cNvSpPr>
                <a:spLocks/>
              </p:cNvSpPr>
              <p:nvPr/>
            </p:nvSpPr>
            <p:spPr bwMode="auto">
              <a:xfrm>
                <a:off x="2611" y="3012"/>
                <a:ext cx="33" cy="29"/>
              </a:xfrm>
              <a:custGeom>
                <a:avLst/>
                <a:gdLst>
                  <a:gd name="T0" fmla="*/ 65 w 65"/>
                  <a:gd name="T1" fmla="*/ 33 h 58"/>
                  <a:gd name="T2" fmla="*/ 41 w 65"/>
                  <a:gd name="T3" fmla="*/ 37 h 58"/>
                  <a:gd name="T4" fmla="*/ 41 w 65"/>
                  <a:gd name="T5" fmla="*/ 50 h 58"/>
                  <a:gd name="T6" fmla="*/ 0 w 65"/>
                  <a:gd name="T7" fmla="*/ 58 h 58"/>
                  <a:gd name="T8" fmla="*/ 0 w 65"/>
                  <a:gd name="T9" fmla="*/ 16 h 58"/>
                  <a:gd name="T10" fmla="*/ 2 w 65"/>
                  <a:gd name="T11" fmla="*/ 10 h 58"/>
                  <a:gd name="T12" fmla="*/ 6 w 65"/>
                  <a:gd name="T13" fmla="*/ 2 h 58"/>
                  <a:gd name="T14" fmla="*/ 12 w 65"/>
                  <a:gd name="T15" fmla="*/ 0 h 58"/>
                  <a:gd name="T16" fmla="*/ 54 w 65"/>
                  <a:gd name="T17" fmla="*/ 0 h 58"/>
                  <a:gd name="T18" fmla="*/ 62 w 65"/>
                  <a:gd name="T19" fmla="*/ 2 h 58"/>
                  <a:gd name="T20" fmla="*/ 65 w 65"/>
                  <a:gd name="T21" fmla="*/ 8 h 58"/>
                  <a:gd name="T22" fmla="*/ 65 w 65"/>
                  <a:gd name="T23" fmla="*/ 3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58">
                    <a:moveTo>
                      <a:pt x="65" y="33"/>
                    </a:moveTo>
                    <a:lnTo>
                      <a:pt x="41" y="37"/>
                    </a:lnTo>
                    <a:lnTo>
                      <a:pt x="41" y="50"/>
                    </a:lnTo>
                    <a:lnTo>
                      <a:pt x="0" y="58"/>
                    </a:lnTo>
                    <a:lnTo>
                      <a:pt x="0" y="16"/>
                    </a:lnTo>
                    <a:lnTo>
                      <a:pt x="2" y="10"/>
                    </a:lnTo>
                    <a:lnTo>
                      <a:pt x="6" y="2"/>
                    </a:lnTo>
                    <a:lnTo>
                      <a:pt x="12" y="0"/>
                    </a:lnTo>
                    <a:lnTo>
                      <a:pt x="54" y="0"/>
                    </a:lnTo>
                    <a:lnTo>
                      <a:pt x="62" y="2"/>
                    </a:lnTo>
                    <a:lnTo>
                      <a:pt x="65" y="8"/>
                    </a:lnTo>
                    <a:lnTo>
                      <a:pt x="65" y="33"/>
                    </a:lnTo>
                    <a:close/>
                  </a:path>
                </a:pathLst>
              </a:custGeom>
              <a:solidFill>
                <a:srgbClr val="00FFFF"/>
              </a:solidFill>
              <a:ln w="1588">
                <a:solidFill>
                  <a:srgbClr val="000000"/>
                </a:solidFill>
                <a:prstDash val="solid"/>
                <a:round/>
                <a:headEnd/>
                <a:tailEnd/>
              </a:ln>
            </p:spPr>
            <p:txBody>
              <a:bodyPr/>
              <a:lstStyle/>
              <a:p>
                <a:endParaRPr lang="en-IN"/>
              </a:p>
            </p:txBody>
          </p:sp>
          <p:sp>
            <p:nvSpPr>
              <p:cNvPr id="703551" name="Freeform 1087">
                <a:extLst>
                  <a:ext uri="{FF2B5EF4-FFF2-40B4-BE49-F238E27FC236}">
                    <a16:creationId xmlns:a16="http://schemas.microsoft.com/office/drawing/2014/main" id="{7406689F-809D-4393-8C8D-BA42882742C9}"/>
                  </a:ext>
                </a:extLst>
              </p:cNvPr>
              <p:cNvSpPr>
                <a:spLocks/>
              </p:cNvSpPr>
              <p:nvPr/>
            </p:nvSpPr>
            <p:spPr bwMode="auto">
              <a:xfrm>
                <a:off x="2808" y="2996"/>
                <a:ext cx="29" cy="42"/>
              </a:xfrm>
              <a:custGeom>
                <a:avLst/>
                <a:gdLst>
                  <a:gd name="T0" fmla="*/ 20 w 58"/>
                  <a:gd name="T1" fmla="*/ 76 h 84"/>
                  <a:gd name="T2" fmla="*/ 12 w 58"/>
                  <a:gd name="T3" fmla="*/ 76 h 84"/>
                  <a:gd name="T4" fmla="*/ 8 w 58"/>
                  <a:gd name="T5" fmla="*/ 78 h 84"/>
                  <a:gd name="T6" fmla="*/ 4 w 58"/>
                  <a:gd name="T7" fmla="*/ 80 h 84"/>
                  <a:gd name="T8" fmla="*/ 0 w 58"/>
                  <a:gd name="T9" fmla="*/ 84 h 84"/>
                  <a:gd name="T10" fmla="*/ 0 w 58"/>
                  <a:gd name="T11" fmla="*/ 15 h 84"/>
                  <a:gd name="T12" fmla="*/ 2 w 58"/>
                  <a:gd name="T13" fmla="*/ 5 h 84"/>
                  <a:gd name="T14" fmla="*/ 8 w 58"/>
                  <a:gd name="T15" fmla="*/ 1 h 84"/>
                  <a:gd name="T16" fmla="*/ 14 w 58"/>
                  <a:gd name="T17" fmla="*/ 0 h 84"/>
                  <a:gd name="T18" fmla="*/ 42 w 58"/>
                  <a:gd name="T19" fmla="*/ 0 h 84"/>
                  <a:gd name="T20" fmla="*/ 48 w 58"/>
                  <a:gd name="T21" fmla="*/ 1 h 84"/>
                  <a:gd name="T22" fmla="*/ 54 w 58"/>
                  <a:gd name="T23" fmla="*/ 5 h 84"/>
                  <a:gd name="T24" fmla="*/ 58 w 58"/>
                  <a:gd name="T25" fmla="*/ 15 h 84"/>
                  <a:gd name="T26" fmla="*/ 58 w 58"/>
                  <a:gd name="T27" fmla="*/ 84 h 84"/>
                  <a:gd name="T28" fmla="*/ 20 w 58"/>
                  <a:gd name="T29" fmla="*/ 7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84">
                    <a:moveTo>
                      <a:pt x="20" y="76"/>
                    </a:moveTo>
                    <a:lnTo>
                      <a:pt x="12" y="76"/>
                    </a:lnTo>
                    <a:lnTo>
                      <a:pt x="8" y="78"/>
                    </a:lnTo>
                    <a:lnTo>
                      <a:pt x="4" y="80"/>
                    </a:lnTo>
                    <a:lnTo>
                      <a:pt x="0" y="84"/>
                    </a:lnTo>
                    <a:lnTo>
                      <a:pt x="0" y="15"/>
                    </a:lnTo>
                    <a:lnTo>
                      <a:pt x="2" y="5"/>
                    </a:lnTo>
                    <a:lnTo>
                      <a:pt x="8" y="1"/>
                    </a:lnTo>
                    <a:lnTo>
                      <a:pt x="14" y="0"/>
                    </a:lnTo>
                    <a:lnTo>
                      <a:pt x="42" y="0"/>
                    </a:lnTo>
                    <a:lnTo>
                      <a:pt x="48" y="1"/>
                    </a:lnTo>
                    <a:lnTo>
                      <a:pt x="54" y="5"/>
                    </a:lnTo>
                    <a:lnTo>
                      <a:pt x="58" y="15"/>
                    </a:lnTo>
                    <a:lnTo>
                      <a:pt x="58" y="84"/>
                    </a:lnTo>
                    <a:lnTo>
                      <a:pt x="20" y="76"/>
                    </a:lnTo>
                    <a:close/>
                  </a:path>
                </a:pathLst>
              </a:custGeom>
              <a:solidFill>
                <a:srgbClr val="00FFFF"/>
              </a:solidFill>
              <a:ln w="1588">
                <a:solidFill>
                  <a:srgbClr val="000000"/>
                </a:solidFill>
                <a:prstDash val="solid"/>
                <a:round/>
                <a:headEnd/>
                <a:tailEnd/>
              </a:ln>
            </p:spPr>
            <p:txBody>
              <a:bodyPr/>
              <a:lstStyle/>
              <a:p>
                <a:endParaRPr lang="en-IN"/>
              </a:p>
            </p:txBody>
          </p:sp>
          <p:sp>
            <p:nvSpPr>
              <p:cNvPr id="703552" name="Freeform 1088">
                <a:extLst>
                  <a:ext uri="{FF2B5EF4-FFF2-40B4-BE49-F238E27FC236}">
                    <a16:creationId xmlns:a16="http://schemas.microsoft.com/office/drawing/2014/main" id="{D5F814A8-D770-4766-8C99-106D9DCBEBAB}"/>
                  </a:ext>
                </a:extLst>
              </p:cNvPr>
              <p:cNvSpPr>
                <a:spLocks/>
              </p:cNvSpPr>
              <p:nvPr/>
            </p:nvSpPr>
            <p:spPr bwMode="auto">
              <a:xfrm>
                <a:off x="2590" y="3037"/>
                <a:ext cx="41" cy="17"/>
              </a:xfrm>
              <a:custGeom>
                <a:avLst/>
                <a:gdLst>
                  <a:gd name="T0" fmla="*/ 83 w 83"/>
                  <a:gd name="T1" fmla="*/ 15 h 35"/>
                  <a:gd name="T2" fmla="*/ 10 w 83"/>
                  <a:gd name="T3" fmla="*/ 29 h 35"/>
                  <a:gd name="T4" fmla="*/ 6 w 83"/>
                  <a:gd name="T5" fmla="*/ 31 h 35"/>
                  <a:gd name="T6" fmla="*/ 2 w 83"/>
                  <a:gd name="T7" fmla="*/ 31 h 35"/>
                  <a:gd name="T8" fmla="*/ 0 w 83"/>
                  <a:gd name="T9" fmla="*/ 35 h 35"/>
                  <a:gd name="T10" fmla="*/ 0 w 83"/>
                  <a:gd name="T11" fmla="*/ 17 h 35"/>
                  <a:gd name="T12" fmla="*/ 33 w 83"/>
                  <a:gd name="T13" fmla="*/ 12 h 35"/>
                  <a:gd name="T14" fmla="*/ 42 w 83"/>
                  <a:gd name="T15" fmla="*/ 8 h 35"/>
                  <a:gd name="T16" fmla="*/ 83 w 83"/>
                  <a:gd name="T17" fmla="*/ 0 h 35"/>
                  <a:gd name="T18" fmla="*/ 83 w 83"/>
                  <a:gd name="T19"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35">
                    <a:moveTo>
                      <a:pt x="83" y="15"/>
                    </a:moveTo>
                    <a:lnTo>
                      <a:pt x="10" y="29"/>
                    </a:lnTo>
                    <a:lnTo>
                      <a:pt x="6" y="31"/>
                    </a:lnTo>
                    <a:lnTo>
                      <a:pt x="2" y="31"/>
                    </a:lnTo>
                    <a:lnTo>
                      <a:pt x="0" y="35"/>
                    </a:lnTo>
                    <a:lnTo>
                      <a:pt x="0" y="17"/>
                    </a:lnTo>
                    <a:lnTo>
                      <a:pt x="33" y="12"/>
                    </a:lnTo>
                    <a:lnTo>
                      <a:pt x="42" y="8"/>
                    </a:lnTo>
                    <a:lnTo>
                      <a:pt x="83" y="0"/>
                    </a:lnTo>
                    <a:lnTo>
                      <a:pt x="83" y="15"/>
                    </a:lnTo>
                    <a:close/>
                  </a:path>
                </a:pathLst>
              </a:custGeom>
              <a:solidFill>
                <a:srgbClr val="0080FF"/>
              </a:solidFill>
              <a:ln w="1588">
                <a:solidFill>
                  <a:srgbClr val="000000"/>
                </a:solidFill>
                <a:prstDash val="solid"/>
                <a:round/>
                <a:headEnd/>
                <a:tailEnd/>
              </a:ln>
            </p:spPr>
            <p:txBody>
              <a:bodyPr/>
              <a:lstStyle/>
              <a:p>
                <a:endParaRPr lang="en-IN"/>
              </a:p>
            </p:txBody>
          </p:sp>
          <p:sp>
            <p:nvSpPr>
              <p:cNvPr id="703553" name="Freeform 1089">
                <a:extLst>
                  <a:ext uri="{FF2B5EF4-FFF2-40B4-BE49-F238E27FC236}">
                    <a16:creationId xmlns:a16="http://schemas.microsoft.com/office/drawing/2014/main" id="{505AC778-F1CE-43BD-9BFA-5E4D666A8B73}"/>
                  </a:ext>
                </a:extLst>
              </p:cNvPr>
              <p:cNvSpPr>
                <a:spLocks/>
              </p:cNvSpPr>
              <p:nvPr/>
            </p:nvSpPr>
            <p:spPr bwMode="auto">
              <a:xfrm>
                <a:off x="2686" y="3031"/>
                <a:ext cx="108" cy="100"/>
              </a:xfrm>
              <a:custGeom>
                <a:avLst/>
                <a:gdLst>
                  <a:gd name="T0" fmla="*/ 111 w 216"/>
                  <a:gd name="T1" fmla="*/ 144 h 199"/>
                  <a:gd name="T2" fmla="*/ 111 w 216"/>
                  <a:gd name="T3" fmla="*/ 44 h 199"/>
                  <a:gd name="T4" fmla="*/ 111 w 216"/>
                  <a:gd name="T5" fmla="*/ 38 h 199"/>
                  <a:gd name="T6" fmla="*/ 109 w 216"/>
                  <a:gd name="T7" fmla="*/ 34 h 199"/>
                  <a:gd name="T8" fmla="*/ 103 w 216"/>
                  <a:gd name="T9" fmla="*/ 30 h 199"/>
                  <a:gd name="T10" fmla="*/ 84 w 216"/>
                  <a:gd name="T11" fmla="*/ 28 h 199"/>
                  <a:gd name="T12" fmla="*/ 0 w 216"/>
                  <a:gd name="T13" fmla="*/ 28 h 199"/>
                  <a:gd name="T14" fmla="*/ 3 w 216"/>
                  <a:gd name="T15" fmla="*/ 17 h 199"/>
                  <a:gd name="T16" fmla="*/ 7 w 216"/>
                  <a:gd name="T17" fmla="*/ 9 h 199"/>
                  <a:gd name="T18" fmla="*/ 11 w 216"/>
                  <a:gd name="T19" fmla="*/ 3 h 199"/>
                  <a:gd name="T20" fmla="*/ 21 w 216"/>
                  <a:gd name="T21" fmla="*/ 1 h 199"/>
                  <a:gd name="T22" fmla="*/ 30 w 216"/>
                  <a:gd name="T23" fmla="*/ 0 h 199"/>
                  <a:gd name="T24" fmla="*/ 193 w 216"/>
                  <a:gd name="T25" fmla="*/ 11 h 199"/>
                  <a:gd name="T26" fmla="*/ 216 w 216"/>
                  <a:gd name="T27" fmla="*/ 15 h 199"/>
                  <a:gd name="T28" fmla="*/ 216 w 216"/>
                  <a:gd name="T29" fmla="*/ 28 h 199"/>
                  <a:gd name="T30" fmla="*/ 133 w 216"/>
                  <a:gd name="T31" fmla="*/ 28 h 199"/>
                  <a:gd name="T32" fmla="*/ 133 w 216"/>
                  <a:gd name="T33" fmla="*/ 199 h 199"/>
                  <a:gd name="T34" fmla="*/ 111 w 216"/>
                  <a:gd name="T35" fmla="*/ 14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199">
                    <a:moveTo>
                      <a:pt x="111" y="144"/>
                    </a:moveTo>
                    <a:lnTo>
                      <a:pt x="111" y="44"/>
                    </a:lnTo>
                    <a:lnTo>
                      <a:pt x="111" y="38"/>
                    </a:lnTo>
                    <a:lnTo>
                      <a:pt x="109" y="34"/>
                    </a:lnTo>
                    <a:lnTo>
                      <a:pt x="103" y="30"/>
                    </a:lnTo>
                    <a:lnTo>
                      <a:pt x="84" y="28"/>
                    </a:lnTo>
                    <a:lnTo>
                      <a:pt x="0" y="28"/>
                    </a:lnTo>
                    <a:lnTo>
                      <a:pt x="3" y="17"/>
                    </a:lnTo>
                    <a:lnTo>
                      <a:pt x="7" y="9"/>
                    </a:lnTo>
                    <a:lnTo>
                      <a:pt x="11" y="3"/>
                    </a:lnTo>
                    <a:lnTo>
                      <a:pt x="21" y="1"/>
                    </a:lnTo>
                    <a:lnTo>
                      <a:pt x="30" y="0"/>
                    </a:lnTo>
                    <a:lnTo>
                      <a:pt x="193" y="11"/>
                    </a:lnTo>
                    <a:lnTo>
                      <a:pt x="216" y="15"/>
                    </a:lnTo>
                    <a:lnTo>
                      <a:pt x="216" y="28"/>
                    </a:lnTo>
                    <a:lnTo>
                      <a:pt x="133" y="28"/>
                    </a:lnTo>
                    <a:lnTo>
                      <a:pt x="133" y="199"/>
                    </a:lnTo>
                    <a:lnTo>
                      <a:pt x="111" y="144"/>
                    </a:lnTo>
                    <a:close/>
                  </a:path>
                </a:pathLst>
              </a:custGeom>
              <a:solidFill>
                <a:srgbClr val="0080FF"/>
              </a:solidFill>
              <a:ln w="1588">
                <a:solidFill>
                  <a:srgbClr val="000000"/>
                </a:solidFill>
                <a:prstDash val="solid"/>
                <a:round/>
                <a:headEnd/>
                <a:tailEnd/>
              </a:ln>
            </p:spPr>
            <p:txBody>
              <a:bodyPr/>
              <a:lstStyle/>
              <a:p>
                <a:endParaRPr lang="en-IN"/>
              </a:p>
            </p:txBody>
          </p:sp>
          <p:sp>
            <p:nvSpPr>
              <p:cNvPr id="703554" name="Freeform 1090">
                <a:extLst>
                  <a:ext uri="{FF2B5EF4-FFF2-40B4-BE49-F238E27FC236}">
                    <a16:creationId xmlns:a16="http://schemas.microsoft.com/office/drawing/2014/main" id="{C44FEA65-E5B3-42EC-A183-CA7D02FDF250}"/>
                  </a:ext>
                </a:extLst>
              </p:cNvPr>
              <p:cNvSpPr>
                <a:spLocks/>
              </p:cNvSpPr>
              <p:nvPr/>
            </p:nvSpPr>
            <p:spPr bwMode="auto">
              <a:xfrm>
                <a:off x="2741" y="3119"/>
                <a:ext cx="12" cy="67"/>
              </a:xfrm>
              <a:custGeom>
                <a:avLst/>
                <a:gdLst>
                  <a:gd name="T0" fmla="*/ 0 w 22"/>
                  <a:gd name="T1" fmla="*/ 0 h 135"/>
                  <a:gd name="T2" fmla="*/ 0 w 22"/>
                  <a:gd name="T3" fmla="*/ 135 h 135"/>
                  <a:gd name="T4" fmla="*/ 22 w 22"/>
                  <a:gd name="T5" fmla="*/ 135 h 135"/>
                  <a:gd name="T6" fmla="*/ 22 w 22"/>
                  <a:gd name="T7" fmla="*/ 56 h 135"/>
                  <a:gd name="T8" fmla="*/ 0 w 22"/>
                  <a:gd name="T9" fmla="*/ 0 h 135"/>
                </a:gdLst>
                <a:ahLst/>
                <a:cxnLst>
                  <a:cxn ang="0">
                    <a:pos x="T0" y="T1"/>
                  </a:cxn>
                  <a:cxn ang="0">
                    <a:pos x="T2" y="T3"/>
                  </a:cxn>
                  <a:cxn ang="0">
                    <a:pos x="T4" y="T5"/>
                  </a:cxn>
                  <a:cxn ang="0">
                    <a:pos x="T6" y="T7"/>
                  </a:cxn>
                  <a:cxn ang="0">
                    <a:pos x="T8" y="T9"/>
                  </a:cxn>
                </a:cxnLst>
                <a:rect l="0" t="0" r="r" b="b"/>
                <a:pathLst>
                  <a:path w="22" h="135">
                    <a:moveTo>
                      <a:pt x="0" y="0"/>
                    </a:moveTo>
                    <a:lnTo>
                      <a:pt x="0" y="135"/>
                    </a:lnTo>
                    <a:lnTo>
                      <a:pt x="22" y="135"/>
                    </a:lnTo>
                    <a:lnTo>
                      <a:pt x="22" y="56"/>
                    </a:lnTo>
                    <a:lnTo>
                      <a:pt x="0" y="0"/>
                    </a:lnTo>
                    <a:close/>
                  </a:path>
                </a:pathLst>
              </a:custGeom>
              <a:solidFill>
                <a:srgbClr val="0080FF"/>
              </a:solidFill>
              <a:ln w="1588">
                <a:solidFill>
                  <a:srgbClr val="000000"/>
                </a:solidFill>
                <a:prstDash val="solid"/>
                <a:round/>
                <a:headEnd/>
                <a:tailEnd/>
              </a:ln>
            </p:spPr>
            <p:txBody>
              <a:bodyPr/>
              <a:lstStyle/>
              <a:p>
                <a:endParaRPr lang="en-IN"/>
              </a:p>
            </p:txBody>
          </p:sp>
          <p:sp>
            <p:nvSpPr>
              <p:cNvPr id="703555" name="Freeform 1091">
                <a:extLst>
                  <a:ext uri="{FF2B5EF4-FFF2-40B4-BE49-F238E27FC236}">
                    <a16:creationId xmlns:a16="http://schemas.microsoft.com/office/drawing/2014/main" id="{175620F4-AFEC-4878-9D01-1B4A32226F15}"/>
                  </a:ext>
                </a:extLst>
              </p:cNvPr>
              <p:cNvSpPr>
                <a:spLocks/>
              </p:cNvSpPr>
              <p:nvPr/>
            </p:nvSpPr>
            <p:spPr bwMode="auto">
              <a:xfrm>
                <a:off x="2590" y="3045"/>
                <a:ext cx="138" cy="48"/>
              </a:xfrm>
              <a:custGeom>
                <a:avLst/>
                <a:gdLst>
                  <a:gd name="T0" fmla="*/ 2 w 276"/>
                  <a:gd name="T1" fmla="*/ 16 h 96"/>
                  <a:gd name="T2" fmla="*/ 6 w 276"/>
                  <a:gd name="T3" fmla="*/ 16 h 96"/>
                  <a:gd name="T4" fmla="*/ 10 w 276"/>
                  <a:gd name="T5" fmla="*/ 14 h 96"/>
                  <a:gd name="T6" fmla="*/ 83 w 276"/>
                  <a:gd name="T7" fmla="*/ 0 h 96"/>
                  <a:gd name="T8" fmla="*/ 83 w 276"/>
                  <a:gd name="T9" fmla="*/ 45 h 96"/>
                  <a:gd name="T10" fmla="*/ 184 w 276"/>
                  <a:gd name="T11" fmla="*/ 41 h 96"/>
                  <a:gd name="T12" fmla="*/ 188 w 276"/>
                  <a:gd name="T13" fmla="*/ 41 h 96"/>
                  <a:gd name="T14" fmla="*/ 192 w 276"/>
                  <a:gd name="T15" fmla="*/ 2 h 96"/>
                  <a:gd name="T16" fmla="*/ 276 w 276"/>
                  <a:gd name="T17" fmla="*/ 2 h 96"/>
                  <a:gd name="T18" fmla="*/ 197 w 276"/>
                  <a:gd name="T19" fmla="*/ 68 h 96"/>
                  <a:gd name="T20" fmla="*/ 102 w 276"/>
                  <a:gd name="T21" fmla="*/ 68 h 96"/>
                  <a:gd name="T22" fmla="*/ 102 w 276"/>
                  <a:gd name="T23" fmla="*/ 96 h 96"/>
                  <a:gd name="T24" fmla="*/ 0 w 276"/>
                  <a:gd name="T25" fmla="*/ 20 h 96"/>
                  <a:gd name="T26" fmla="*/ 2 w 276"/>
                  <a:gd name="T27" fmla="*/ 1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6" h="96">
                    <a:moveTo>
                      <a:pt x="2" y="16"/>
                    </a:moveTo>
                    <a:lnTo>
                      <a:pt x="6" y="16"/>
                    </a:lnTo>
                    <a:lnTo>
                      <a:pt x="10" y="14"/>
                    </a:lnTo>
                    <a:lnTo>
                      <a:pt x="83" y="0"/>
                    </a:lnTo>
                    <a:lnTo>
                      <a:pt x="83" y="45"/>
                    </a:lnTo>
                    <a:lnTo>
                      <a:pt x="184" y="41"/>
                    </a:lnTo>
                    <a:lnTo>
                      <a:pt x="188" y="41"/>
                    </a:lnTo>
                    <a:lnTo>
                      <a:pt x="192" y="2"/>
                    </a:lnTo>
                    <a:lnTo>
                      <a:pt x="276" y="2"/>
                    </a:lnTo>
                    <a:lnTo>
                      <a:pt x="197" y="68"/>
                    </a:lnTo>
                    <a:lnTo>
                      <a:pt x="102" y="68"/>
                    </a:lnTo>
                    <a:lnTo>
                      <a:pt x="102" y="96"/>
                    </a:lnTo>
                    <a:lnTo>
                      <a:pt x="0" y="20"/>
                    </a:lnTo>
                    <a:lnTo>
                      <a:pt x="2" y="16"/>
                    </a:lnTo>
                    <a:close/>
                  </a:path>
                </a:pathLst>
              </a:custGeom>
              <a:solidFill>
                <a:srgbClr val="00FF00"/>
              </a:solidFill>
              <a:ln w="1588">
                <a:solidFill>
                  <a:srgbClr val="000000"/>
                </a:solidFill>
                <a:prstDash val="solid"/>
                <a:round/>
                <a:headEnd/>
                <a:tailEnd/>
              </a:ln>
            </p:spPr>
            <p:txBody>
              <a:bodyPr/>
              <a:lstStyle/>
              <a:p>
                <a:endParaRPr lang="en-IN"/>
              </a:p>
            </p:txBody>
          </p:sp>
          <p:sp>
            <p:nvSpPr>
              <p:cNvPr id="703556" name="Freeform 1092">
                <a:extLst>
                  <a:ext uri="{FF2B5EF4-FFF2-40B4-BE49-F238E27FC236}">
                    <a16:creationId xmlns:a16="http://schemas.microsoft.com/office/drawing/2014/main" id="{BA9A038E-E1E7-4620-B3CE-D6A6E8F6FE28}"/>
                  </a:ext>
                </a:extLst>
              </p:cNvPr>
              <p:cNvSpPr>
                <a:spLocks/>
              </p:cNvSpPr>
              <p:nvPr/>
            </p:nvSpPr>
            <p:spPr bwMode="auto">
              <a:xfrm>
                <a:off x="2647" y="3085"/>
                <a:ext cx="35" cy="20"/>
              </a:xfrm>
              <a:custGeom>
                <a:avLst/>
                <a:gdLst>
                  <a:gd name="T0" fmla="*/ 6 w 71"/>
                  <a:gd name="T1" fmla="*/ 27 h 40"/>
                  <a:gd name="T2" fmla="*/ 0 w 71"/>
                  <a:gd name="T3" fmla="*/ 25 h 40"/>
                  <a:gd name="T4" fmla="*/ 0 w 71"/>
                  <a:gd name="T5" fmla="*/ 0 h 40"/>
                  <a:gd name="T6" fmla="*/ 71 w 71"/>
                  <a:gd name="T7" fmla="*/ 0 h 40"/>
                  <a:gd name="T8" fmla="*/ 21 w 71"/>
                  <a:gd name="T9" fmla="*/ 40 h 40"/>
                  <a:gd name="T10" fmla="*/ 21 w 71"/>
                  <a:gd name="T11" fmla="*/ 17 h 40"/>
                  <a:gd name="T12" fmla="*/ 6 w 71"/>
                  <a:gd name="T13" fmla="*/ 27 h 40"/>
                </a:gdLst>
                <a:ahLst/>
                <a:cxnLst>
                  <a:cxn ang="0">
                    <a:pos x="T0" y="T1"/>
                  </a:cxn>
                  <a:cxn ang="0">
                    <a:pos x="T2" y="T3"/>
                  </a:cxn>
                  <a:cxn ang="0">
                    <a:pos x="T4" y="T5"/>
                  </a:cxn>
                  <a:cxn ang="0">
                    <a:pos x="T6" y="T7"/>
                  </a:cxn>
                  <a:cxn ang="0">
                    <a:pos x="T8" y="T9"/>
                  </a:cxn>
                  <a:cxn ang="0">
                    <a:pos x="T10" y="T11"/>
                  </a:cxn>
                  <a:cxn ang="0">
                    <a:pos x="T12" y="T13"/>
                  </a:cxn>
                </a:cxnLst>
                <a:rect l="0" t="0" r="r" b="b"/>
                <a:pathLst>
                  <a:path w="71" h="40">
                    <a:moveTo>
                      <a:pt x="6" y="27"/>
                    </a:moveTo>
                    <a:lnTo>
                      <a:pt x="0" y="25"/>
                    </a:lnTo>
                    <a:lnTo>
                      <a:pt x="0" y="0"/>
                    </a:lnTo>
                    <a:lnTo>
                      <a:pt x="71" y="0"/>
                    </a:lnTo>
                    <a:lnTo>
                      <a:pt x="21" y="40"/>
                    </a:lnTo>
                    <a:lnTo>
                      <a:pt x="21" y="17"/>
                    </a:lnTo>
                    <a:lnTo>
                      <a:pt x="6" y="27"/>
                    </a:lnTo>
                    <a:close/>
                  </a:path>
                </a:pathLst>
              </a:custGeom>
              <a:solidFill>
                <a:srgbClr val="00FF00"/>
              </a:solidFill>
              <a:ln w="1588">
                <a:solidFill>
                  <a:srgbClr val="000000"/>
                </a:solidFill>
                <a:prstDash val="solid"/>
                <a:round/>
                <a:headEnd/>
                <a:tailEnd/>
              </a:ln>
            </p:spPr>
            <p:txBody>
              <a:bodyPr/>
              <a:lstStyle/>
              <a:p>
                <a:endParaRPr lang="en-IN"/>
              </a:p>
            </p:txBody>
          </p:sp>
          <p:sp>
            <p:nvSpPr>
              <p:cNvPr id="703557" name="Freeform 1093">
                <a:extLst>
                  <a:ext uri="{FF2B5EF4-FFF2-40B4-BE49-F238E27FC236}">
                    <a16:creationId xmlns:a16="http://schemas.microsoft.com/office/drawing/2014/main" id="{B8EE9064-DDFB-4B45-902F-F1E1CB15EB95}"/>
                  </a:ext>
                </a:extLst>
              </p:cNvPr>
              <p:cNvSpPr>
                <a:spLocks/>
              </p:cNvSpPr>
              <p:nvPr/>
            </p:nvSpPr>
            <p:spPr bwMode="auto">
              <a:xfrm>
                <a:off x="2652" y="3098"/>
                <a:ext cx="5" cy="7"/>
              </a:xfrm>
              <a:custGeom>
                <a:avLst/>
                <a:gdLst>
                  <a:gd name="T0" fmla="*/ 9 w 9"/>
                  <a:gd name="T1" fmla="*/ 0 h 13"/>
                  <a:gd name="T2" fmla="*/ 0 w 9"/>
                  <a:gd name="T3" fmla="*/ 8 h 13"/>
                  <a:gd name="T4" fmla="*/ 9 w 9"/>
                  <a:gd name="T5" fmla="*/ 13 h 13"/>
                  <a:gd name="T6" fmla="*/ 9 w 9"/>
                  <a:gd name="T7" fmla="*/ 0 h 13"/>
                </a:gdLst>
                <a:ahLst/>
                <a:cxnLst>
                  <a:cxn ang="0">
                    <a:pos x="T0" y="T1"/>
                  </a:cxn>
                  <a:cxn ang="0">
                    <a:pos x="T2" y="T3"/>
                  </a:cxn>
                  <a:cxn ang="0">
                    <a:pos x="T4" y="T5"/>
                  </a:cxn>
                  <a:cxn ang="0">
                    <a:pos x="T6" y="T7"/>
                  </a:cxn>
                </a:cxnLst>
                <a:rect l="0" t="0" r="r" b="b"/>
                <a:pathLst>
                  <a:path w="9" h="13">
                    <a:moveTo>
                      <a:pt x="9" y="0"/>
                    </a:moveTo>
                    <a:lnTo>
                      <a:pt x="0" y="8"/>
                    </a:lnTo>
                    <a:lnTo>
                      <a:pt x="9" y="13"/>
                    </a:lnTo>
                    <a:lnTo>
                      <a:pt x="9" y="0"/>
                    </a:lnTo>
                    <a:close/>
                  </a:path>
                </a:pathLst>
              </a:custGeom>
              <a:solidFill>
                <a:srgbClr val="00FF00"/>
              </a:solidFill>
              <a:ln w="1588">
                <a:solidFill>
                  <a:srgbClr val="000000"/>
                </a:solidFill>
                <a:prstDash val="solid"/>
                <a:round/>
                <a:headEnd/>
                <a:tailEnd/>
              </a:ln>
            </p:spPr>
            <p:txBody>
              <a:bodyPr/>
              <a:lstStyle/>
              <a:p>
                <a:endParaRPr lang="en-IN"/>
              </a:p>
            </p:txBody>
          </p:sp>
          <p:sp>
            <p:nvSpPr>
              <p:cNvPr id="703558" name="Freeform 1094">
                <a:extLst>
                  <a:ext uri="{FF2B5EF4-FFF2-40B4-BE49-F238E27FC236}">
                    <a16:creationId xmlns:a16="http://schemas.microsoft.com/office/drawing/2014/main" id="{3F74ABC3-D2E0-44FB-AE74-5295015149FC}"/>
                  </a:ext>
                </a:extLst>
              </p:cNvPr>
              <p:cNvSpPr>
                <a:spLocks/>
              </p:cNvSpPr>
              <p:nvPr/>
            </p:nvSpPr>
            <p:spPr bwMode="auto">
              <a:xfrm>
                <a:off x="2590" y="3054"/>
                <a:ext cx="51" cy="64"/>
              </a:xfrm>
              <a:custGeom>
                <a:avLst/>
                <a:gdLst>
                  <a:gd name="T0" fmla="*/ 102 w 102"/>
                  <a:gd name="T1" fmla="*/ 101 h 126"/>
                  <a:gd name="T2" fmla="*/ 92 w 102"/>
                  <a:gd name="T3" fmla="*/ 109 h 126"/>
                  <a:gd name="T4" fmla="*/ 69 w 102"/>
                  <a:gd name="T5" fmla="*/ 117 h 126"/>
                  <a:gd name="T6" fmla="*/ 56 w 102"/>
                  <a:gd name="T7" fmla="*/ 124 h 126"/>
                  <a:gd name="T8" fmla="*/ 41 w 102"/>
                  <a:gd name="T9" fmla="*/ 126 h 126"/>
                  <a:gd name="T10" fmla="*/ 21 w 102"/>
                  <a:gd name="T11" fmla="*/ 126 h 126"/>
                  <a:gd name="T12" fmla="*/ 16 w 102"/>
                  <a:gd name="T13" fmla="*/ 124 h 126"/>
                  <a:gd name="T14" fmla="*/ 12 w 102"/>
                  <a:gd name="T15" fmla="*/ 121 h 126"/>
                  <a:gd name="T16" fmla="*/ 8 w 102"/>
                  <a:gd name="T17" fmla="*/ 119 h 126"/>
                  <a:gd name="T18" fmla="*/ 2 w 102"/>
                  <a:gd name="T19" fmla="*/ 115 h 126"/>
                  <a:gd name="T20" fmla="*/ 2 w 102"/>
                  <a:gd name="T21" fmla="*/ 57 h 126"/>
                  <a:gd name="T22" fmla="*/ 0 w 102"/>
                  <a:gd name="T23" fmla="*/ 59 h 126"/>
                  <a:gd name="T24" fmla="*/ 0 w 102"/>
                  <a:gd name="T25" fmla="*/ 0 h 126"/>
                  <a:gd name="T26" fmla="*/ 102 w 102"/>
                  <a:gd name="T27" fmla="*/ 76 h 126"/>
                  <a:gd name="T28" fmla="*/ 102 w 102"/>
                  <a:gd name="T29" fmla="*/ 10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 h="126">
                    <a:moveTo>
                      <a:pt x="102" y="101"/>
                    </a:moveTo>
                    <a:lnTo>
                      <a:pt x="92" y="109"/>
                    </a:lnTo>
                    <a:lnTo>
                      <a:pt x="69" y="117"/>
                    </a:lnTo>
                    <a:lnTo>
                      <a:pt x="56" y="124"/>
                    </a:lnTo>
                    <a:lnTo>
                      <a:pt x="41" y="126"/>
                    </a:lnTo>
                    <a:lnTo>
                      <a:pt x="21" y="126"/>
                    </a:lnTo>
                    <a:lnTo>
                      <a:pt x="16" y="124"/>
                    </a:lnTo>
                    <a:lnTo>
                      <a:pt x="12" y="121"/>
                    </a:lnTo>
                    <a:lnTo>
                      <a:pt x="8" y="119"/>
                    </a:lnTo>
                    <a:lnTo>
                      <a:pt x="2" y="115"/>
                    </a:lnTo>
                    <a:lnTo>
                      <a:pt x="2" y="57"/>
                    </a:lnTo>
                    <a:lnTo>
                      <a:pt x="0" y="59"/>
                    </a:lnTo>
                    <a:lnTo>
                      <a:pt x="0" y="0"/>
                    </a:lnTo>
                    <a:lnTo>
                      <a:pt x="102" y="76"/>
                    </a:lnTo>
                    <a:lnTo>
                      <a:pt x="102" y="101"/>
                    </a:lnTo>
                    <a:close/>
                  </a:path>
                </a:pathLst>
              </a:custGeom>
              <a:solidFill>
                <a:srgbClr val="FFFFFF"/>
              </a:solidFill>
              <a:ln w="1588">
                <a:solidFill>
                  <a:srgbClr val="000000"/>
                </a:solidFill>
                <a:prstDash val="solid"/>
                <a:round/>
                <a:headEnd/>
                <a:tailEnd/>
              </a:ln>
            </p:spPr>
            <p:txBody>
              <a:bodyPr/>
              <a:lstStyle/>
              <a:p>
                <a:endParaRPr lang="en-IN"/>
              </a:p>
            </p:txBody>
          </p:sp>
          <p:sp>
            <p:nvSpPr>
              <p:cNvPr id="703559" name="Freeform 1095">
                <a:extLst>
                  <a:ext uri="{FF2B5EF4-FFF2-40B4-BE49-F238E27FC236}">
                    <a16:creationId xmlns:a16="http://schemas.microsoft.com/office/drawing/2014/main" id="{EFD6F808-4190-4EF1-A2B3-E13CC839399D}"/>
                  </a:ext>
                </a:extLst>
              </p:cNvPr>
              <p:cNvSpPr>
                <a:spLocks/>
              </p:cNvSpPr>
              <p:nvPr/>
            </p:nvSpPr>
            <p:spPr bwMode="auto">
              <a:xfrm>
                <a:off x="2647" y="3098"/>
                <a:ext cx="2" cy="3"/>
              </a:xfrm>
              <a:custGeom>
                <a:avLst/>
                <a:gdLst>
                  <a:gd name="T0" fmla="*/ 0 w 6"/>
                  <a:gd name="T1" fmla="*/ 8 h 8"/>
                  <a:gd name="T2" fmla="*/ 6 w 6"/>
                  <a:gd name="T3" fmla="*/ 2 h 8"/>
                  <a:gd name="T4" fmla="*/ 0 w 6"/>
                  <a:gd name="T5" fmla="*/ 0 h 8"/>
                  <a:gd name="T6" fmla="*/ 0 w 6"/>
                  <a:gd name="T7" fmla="*/ 8 h 8"/>
                </a:gdLst>
                <a:ahLst/>
                <a:cxnLst>
                  <a:cxn ang="0">
                    <a:pos x="T0" y="T1"/>
                  </a:cxn>
                  <a:cxn ang="0">
                    <a:pos x="T2" y="T3"/>
                  </a:cxn>
                  <a:cxn ang="0">
                    <a:pos x="T4" y="T5"/>
                  </a:cxn>
                  <a:cxn ang="0">
                    <a:pos x="T6" y="T7"/>
                  </a:cxn>
                </a:cxnLst>
                <a:rect l="0" t="0" r="r" b="b"/>
                <a:pathLst>
                  <a:path w="6" h="8">
                    <a:moveTo>
                      <a:pt x="0" y="8"/>
                    </a:moveTo>
                    <a:lnTo>
                      <a:pt x="6" y="2"/>
                    </a:lnTo>
                    <a:lnTo>
                      <a:pt x="0" y="0"/>
                    </a:lnTo>
                    <a:lnTo>
                      <a:pt x="0" y="8"/>
                    </a:lnTo>
                    <a:close/>
                  </a:path>
                </a:pathLst>
              </a:custGeom>
              <a:solidFill>
                <a:srgbClr val="FFFFFF"/>
              </a:solidFill>
              <a:ln w="1588">
                <a:solidFill>
                  <a:srgbClr val="000000"/>
                </a:solidFill>
                <a:prstDash val="solid"/>
                <a:round/>
                <a:headEnd/>
                <a:tailEnd/>
              </a:ln>
            </p:spPr>
            <p:txBody>
              <a:bodyPr/>
              <a:lstStyle/>
              <a:p>
                <a:endParaRPr lang="en-IN"/>
              </a:p>
            </p:txBody>
          </p:sp>
          <p:sp>
            <p:nvSpPr>
              <p:cNvPr id="703560" name="Freeform 1096">
                <a:extLst>
                  <a:ext uri="{FF2B5EF4-FFF2-40B4-BE49-F238E27FC236}">
                    <a16:creationId xmlns:a16="http://schemas.microsoft.com/office/drawing/2014/main" id="{540F56C2-C362-433B-A996-EAED04D47E6A}"/>
                  </a:ext>
                </a:extLst>
              </p:cNvPr>
              <p:cNvSpPr>
                <a:spLocks/>
              </p:cNvSpPr>
              <p:nvPr/>
            </p:nvSpPr>
            <p:spPr bwMode="auto">
              <a:xfrm>
                <a:off x="2591" y="3110"/>
                <a:ext cx="50" cy="62"/>
              </a:xfrm>
              <a:custGeom>
                <a:avLst/>
                <a:gdLst>
                  <a:gd name="T0" fmla="*/ 0 w 100"/>
                  <a:gd name="T1" fmla="*/ 50 h 125"/>
                  <a:gd name="T2" fmla="*/ 100 w 100"/>
                  <a:gd name="T3" fmla="*/ 125 h 125"/>
                  <a:gd name="T4" fmla="*/ 100 w 100"/>
                  <a:gd name="T5" fmla="*/ 0 h 125"/>
                  <a:gd name="T6" fmla="*/ 88 w 100"/>
                  <a:gd name="T7" fmla="*/ 6 h 125"/>
                  <a:gd name="T8" fmla="*/ 63 w 100"/>
                  <a:gd name="T9" fmla="*/ 17 h 125"/>
                  <a:gd name="T10" fmla="*/ 50 w 100"/>
                  <a:gd name="T11" fmla="*/ 21 h 125"/>
                  <a:gd name="T12" fmla="*/ 37 w 100"/>
                  <a:gd name="T13" fmla="*/ 23 h 125"/>
                  <a:gd name="T14" fmla="*/ 21 w 100"/>
                  <a:gd name="T15" fmla="*/ 23 h 125"/>
                  <a:gd name="T16" fmla="*/ 14 w 100"/>
                  <a:gd name="T17" fmla="*/ 21 h 125"/>
                  <a:gd name="T18" fmla="*/ 8 w 100"/>
                  <a:gd name="T19" fmla="*/ 17 h 125"/>
                  <a:gd name="T20" fmla="*/ 0 w 100"/>
                  <a:gd name="T21" fmla="*/ 15 h 125"/>
                  <a:gd name="T22" fmla="*/ 0 w 100"/>
                  <a:gd name="T23" fmla="*/ 5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0" h="125">
                    <a:moveTo>
                      <a:pt x="0" y="50"/>
                    </a:moveTo>
                    <a:lnTo>
                      <a:pt x="100" y="125"/>
                    </a:lnTo>
                    <a:lnTo>
                      <a:pt x="100" y="0"/>
                    </a:lnTo>
                    <a:lnTo>
                      <a:pt x="88" y="6"/>
                    </a:lnTo>
                    <a:lnTo>
                      <a:pt x="63" y="17"/>
                    </a:lnTo>
                    <a:lnTo>
                      <a:pt x="50" y="21"/>
                    </a:lnTo>
                    <a:lnTo>
                      <a:pt x="37" y="23"/>
                    </a:lnTo>
                    <a:lnTo>
                      <a:pt x="21" y="23"/>
                    </a:lnTo>
                    <a:lnTo>
                      <a:pt x="14" y="21"/>
                    </a:lnTo>
                    <a:lnTo>
                      <a:pt x="8" y="17"/>
                    </a:lnTo>
                    <a:lnTo>
                      <a:pt x="0" y="15"/>
                    </a:lnTo>
                    <a:lnTo>
                      <a:pt x="0" y="50"/>
                    </a:lnTo>
                    <a:close/>
                  </a:path>
                </a:pathLst>
              </a:custGeom>
              <a:solidFill>
                <a:srgbClr val="FFFFFF"/>
              </a:solidFill>
              <a:ln w="1588">
                <a:solidFill>
                  <a:srgbClr val="000000"/>
                </a:solidFill>
                <a:prstDash val="solid"/>
                <a:round/>
                <a:headEnd/>
                <a:tailEnd/>
              </a:ln>
            </p:spPr>
            <p:txBody>
              <a:bodyPr/>
              <a:lstStyle/>
              <a:p>
                <a:endParaRPr lang="en-IN"/>
              </a:p>
            </p:txBody>
          </p:sp>
          <p:sp>
            <p:nvSpPr>
              <p:cNvPr id="703561" name="Freeform 1097">
                <a:extLst>
                  <a:ext uri="{FF2B5EF4-FFF2-40B4-BE49-F238E27FC236}">
                    <a16:creationId xmlns:a16="http://schemas.microsoft.com/office/drawing/2014/main" id="{F4C25C45-F4BD-4E9C-84A0-EC5EA36F55F3}"/>
                  </a:ext>
                </a:extLst>
              </p:cNvPr>
              <p:cNvSpPr>
                <a:spLocks/>
              </p:cNvSpPr>
              <p:nvPr/>
            </p:nvSpPr>
            <p:spPr bwMode="auto">
              <a:xfrm>
                <a:off x="2647" y="3102"/>
                <a:ext cx="10" cy="82"/>
              </a:xfrm>
              <a:custGeom>
                <a:avLst/>
                <a:gdLst>
                  <a:gd name="T0" fmla="*/ 0 w 21"/>
                  <a:gd name="T1" fmla="*/ 147 h 163"/>
                  <a:gd name="T2" fmla="*/ 0 w 21"/>
                  <a:gd name="T3" fmla="*/ 7 h 163"/>
                  <a:gd name="T4" fmla="*/ 8 w 21"/>
                  <a:gd name="T5" fmla="*/ 2 h 163"/>
                  <a:gd name="T6" fmla="*/ 12 w 21"/>
                  <a:gd name="T7" fmla="*/ 0 h 163"/>
                  <a:gd name="T8" fmla="*/ 21 w 21"/>
                  <a:gd name="T9" fmla="*/ 5 h 163"/>
                  <a:gd name="T10" fmla="*/ 21 w 21"/>
                  <a:gd name="T11" fmla="*/ 163 h 163"/>
                  <a:gd name="T12" fmla="*/ 0 w 21"/>
                  <a:gd name="T13" fmla="*/ 147 h 163"/>
                </a:gdLst>
                <a:ahLst/>
                <a:cxnLst>
                  <a:cxn ang="0">
                    <a:pos x="T0" y="T1"/>
                  </a:cxn>
                  <a:cxn ang="0">
                    <a:pos x="T2" y="T3"/>
                  </a:cxn>
                  <a:cxn ang="0">
                    <a:pos x="T4" y="T5"/>
                  </a:cxn>
                  <a:cxn ang="0">
                    <a:pos x="T6" y="T7"/>
                  </a:cxn>
                  <a:cxn ang="0">
                    <a:pos x="T8" y="T9"/>
                  </a:cxn>
                  <a:cxn ang="0">
                    <a:pos x="T10" y="T11"/>
                  </a:cxn>
                  <a:cxn ang="0">
                    <a:pos x="T12" y="T13"/>
                  </a:cxn>
                </a:cxnLst>
                <a:rect l="0" t="0" r="r" b="b"/>
                <a:pathLst>
                  <a:path w="21" h="163">
                    <a:moveTo>
                      <a:pt x="0" y="147"/>
                    </a:moveTo>
                    <a:lnTo>
                      <a:pt x="0" y="7"/>
                    </a:lnTo>
                    <a:lnTo>
                      <a:pt x="8" y="2"/>
                    </a:lnTo>
                    <a:lnTo>
                      <a:pt x="12" y="0"/>
                    </a:lnTo>
                    <a:lnTo>
                      <a:pt x="21" y="5"/>
                    </a:lnTo>
                    <a:lnTo>
                      <a:pt x="21" y="163"/>
                    </a:lnTo>
                    <a:lnTo>
                      <a:pt x="0" y="147"/>
                    </a:lnTo>
                    <a:close/>
                  </a:path>
                </a:pathLst>
              </a:custGeom>
              <a:solidFill>
                <a:srgbClr val="FFFFFF"/>
              </a:solidFill>
              <a:ln w="1588">
                <a:solidFill>
                  <a:srgbClr val="000000"/>
                </a:solidFill>
                <a:prstDash val="solid"/>
                <a:round/>
                <a:headEnd/>
                <a:tailEnd/>
              </a:ln>
            </p:spPr>
            <p:txBody>
              <a:bodyPr/>
              <a:lstStyle/>
              <a:p>
                <a:endParaRPr lang="en-IN"/>
              </a:p>
            </p:txBody>
          </p:sp>
          <p:sp>
            <p:nvSpPr>
              <p:cNvPr id="703562" name="Freeform 1098">
                <a:extLst>
                  <a:ext uri="{FF2B5EF4-FFF2-40B4-BE49-F238E27FC236}">
                    <a16:creationId xmlns:a16="http://schemas.microsoft.com/office/drawing/2014/main" id="{45EE8736-3455-4D71-A6CB-3CDE85932D34}"/>
                  </a:ext>
                </a:extLst>
              </p:cNvPr>
              <p:cNvSpPr>
                <a:spLocks/>
              </p:cNvSpPr>
              <p:nvPr/>
            </p:nvSpPr>
            <p:spPr bwMode="auto">
              <a:xfrm>
                <a:off x="2591" y="3135"/>
                <a:ext cx="50" cy="51"/>
              </a:xfrm>
              <a:custGeom>
                <a:avLst/>
                <a:gdLst>
                  <a:gd name="T0" fmla="*/ 0 w 100"/>
                  <a:gd name="T1" fmla="*/ 102 h 102"/>
                  <a:gd name="T2" fmla="*/ 100 w 100"/>
                  <a:gd name="T3" fmla="*/ 102 h 102"/>
                  <a:gd name="T4" fmla="*/ 100 w 100"/>
                  <a:gd name="T5" fmla="*/ 75 h 102"/>
                  <a:gd name="T6" fmla="*/ 0 w 100"/>
                  <a:gd name="T7" fmla="*/ 0 h 102"/>
                  <a:gd name="T8" fmla="*/ 0 w 100"/>
                  <a:gd name="T9" fmla="*/ 102 h 102"/>
                </a:gdLst>
                <a:ahLst/>
                <a:cxnLst>
                  <a:cxn ang="0">
                    <a:pos x="T0" y="T1"/>
                  </a:cxn>
                  <a:cxn ang="0">
                    <a:pos x="T2" y="T3"/>
                  </a:cxn>
                  <a:cxn ang="0">
                    <a:pos x="T4" y="T5"/>
                  </a:cxn>
                  <a:cxn ang="0">
                    <a:pos x="T6" y="T7"/>
                  </a:cxn>
                  <a:cxn ang="0">
                    <a:pos x="T8" y="T9"/>
                  </a:cxn>
                </a:cxnLst>
                <a:rect l="0" t="0" r="r" b="b"/>
                <a:pathLst>
                  <a:path w="100" h="102">
                    <a:moveTo>
                      <a:pt x="0" y="102"/>
                    </a:moveTo>
                    <a:lnTo>
                      <a:pt x="100" y="102"/>
                    </a:lnTo>
                    <a:lnTo>
                      <a:pt x="100" y="75"/>
                    </a:lnTo>
                    <a:lnTo>
                      <a:pt x="0" y="0"/>
                    </a:lnTo>
                    <a:lnTo>
                      <a:pt x="0" y="102"/>
                    </a:lnTo>
                    <a:close/>
                  </a:path>
                </a:pathLst>
              </a:custGeom>
              <a:solidFill>
                <a:srgbClr val="00FF00"/>
              </a:solidFill>
              <a:ln w="1588">
                <a:solidFill>
                  <a:srgbClr val="000000"/>
                </a:solidFill>
                <a:prstDash val="solid"/>
                <a:round/>
                <a:headEnd/>
                <a:tailEnd/>
              </a:ln>
            </p:spPr>
            <p:txBody>
              <a:bodyPr/>
              <a:lstStyle/>
              <a:p>
                <a:endParaRPr lang="en-IN"/>
              </a:p>
            </p:txBody>
          </p:sp>
          <p:sp>
            <p:nvSpPr>
              <p:cNvPr id="703563" name="Freeform 1099">
                <a:extLst>
                  <a:ext uri="{FF2B5EF4-FFF2-40B4-BE49-F238E27FC236}">
                    <a16:creationId xmlns:a16="http://schemas.microsoft.com/office/drawing/2014/main" id="{08EC428E-04FA-4E8E-8BAE-76A871C18069}"/>
                  </a:ext>
                </a:extLst>
              </p:cNvPr>
              <p:cNvSpPr>
                <a:spLocks/>
              </p:cNvSpPr>
              <p:nvPr/>
            </p:nvSpPr>
            <p:spPr bwMode="auto">
              <a:xfrm>
                <a:off x="2647" y="3176"/>
                <a:ext cx="10" cy="10"/>
              </a:xfrm>
              <a:custGeom>
                <a:avLst/>
                <a:gdLst>
                  <a:gd name="T0" fmla="*/ 0 w 21"/>
                  <a:gd name="T1" fmla="*/ 20 h 20"/>
                  <a:gd name="T2" fmla="*/ 21 w 21"/>
                  <a:gd name="T3" fmla="*/ 20 h 20"/>
                  <a:gd name="T4" fmla="*/ 21 w 21"/>
                  <a:gd name="T5" fmla="*/ 16 h 20"/>
                  <a:gd name="T6" fmla="*/ 0 w 21"/>
                  <a:gd name="T7" fmla="*/ 0 h 20"/>
                  <a:gd name="T8" fmla="*/ 0 w 21"/>
                  <a:gd name="T9" fmla="*/ 20 h 20"/>
                </a:gdLst>
                <a:ahLst/>
                <a:cxnLst>
                  <a:cxn ang="0">
                    <a:pos x="T0" y="T1"/>
                  </a:cxn>
                  <a:cxn ang="0">
                    <a:pos x="T2" y="T3"/>
                  </a:cxn>
                  <a:cxn ang="0">
                    <a:pos x="T4" y="T5"/>
                  </a:cxn>
                  <a:cxn ang="0">
                    <a:pos x="T6" y="T7"/>
                  </a:cxn>
                  <a:cxn ang="0">
                    <a:pos x="T8" y="T9"/>
                  </a:cxn>
                </a:cxnLst>
                <a:rect l="0" t="0" r="r" b="b"/>
                <a:pathLst>
                  <a:path w="21" h="20">
                    <a:moveTo>
                      <a:pt x="0" y="20"/>
                    </a:moveTo>
                    <a:lnTo>
                      <a:pt x="21" y="20"/>
                    </a:lnTo>
                    <a:lnTo>
                      <a:pt x="21" y="16"/>
                    </a:lnTo>
                    <a:lnTo>
                      <a:pt x="0" y="0"/>
                    </a:lnTo>
                    <a:lnTo>
                      <a:pt x="0" y="20"/>
                    </a:lnTo>
                    <a:close/>
                  </a:path>
                </a:pathLst>
              </a:custGeom>
              <a:solidFill>
                <a:srgbClr val="00FF00"/>
              </a:solidFill>
              <a:ln w="1588">
                <a:solidFill>
                  <a:srgbClr val="000000"/>
                </a:solidFill>
                <a:prstDash val="solid"/>
                <a:round/>
                <a:headEnd/>
                <a:tailEnd/>
              </a:ln>
            </p:spPr>
            <p:txBody>
              <a:bodyPr/>
              <a:lstStyle/>
              <a:p>
                <a:endParaRPr lang="en-IN"/>
              </a:p>
            </p:txBody>
          </p:sp>
          <p:sp>
            <p:nvSpPr>
              <p:cNvPr id="703564" name="Freeform 1100">
                <a:extLst>
                  <a:ext uri="{FF2B5EF4-FFF2-40B4-BE49-F238E27FC236}">
                    <a16:creationId xmlns:a16="http://schemas.microsoft.com/office/drawing/2014/main" id="{E81CCF26-3535-4631-93DD-B8C88E2EC1F3}"/>
                  </a:ext>
                </a:extLst>
              </p:cNvPr>
              <p:cNvSpPr>
                <a:spLocks/>
              </p:cNvSpPr>
              <p:nvPr/>
            </p:nvSpPr>
            <p:spPr bwMode="auto">
              <a:xfrm>
                <a:off x="2689" y="3046"/>
                <a:ext cx="52" cy="57"/>
              </a:xfrm>
              <a:custGeom>
                <a:avLst/>
                <a:gdLst>
                  <a:gd name="T0" fmla="*/ 79 w 106"/>
                  <a:gd name="T1" fmla="*/ 66 h 116"/>
                  <a:gd name="T2" fmla="*/ 83 w 106"/>
                  <a:gd name="T3" fmla="*/ 68 h 116"/>
                  <a:gd name="T4" fmla="*/ 86 w 106"/>
                  <a:gd name="T5" fmla="*/ 71 h 116"/>
                  <a:gd name="T6" fmla="*/ 90 w 106"/>
                  <a:gd name="T7" fmla="*/ 73 h 116"/>
                  <a:gd name="T8" fmla="*/ 92 w 106"/>
                  <a:gd name="T9" fmla="*/ 77 h 116"/>
                  <a:gd name="T10" fmla="*/ 94 w 106"/>
                  <a:gd name="T11" fmla="*/ 79 h 116"/>
                  <a:gd name="T12" fmla="*/ 106 w 106"/>
                  <a:gd name="T13" fmla="*/ 116 h 116"/>
                  <a:gd name="T14" fmla="*/ 106 w 106"/>
                  <a:gd name="T15" fmla="*/ 16 h 116"/>
                  <a:gd name="T16" fmla="*/ 106 w 106"/>
                  <a:gd name="T17" fmla="*/ 10 h 116"/>
                  <a:gd name="T18" fmla="*/ 104 w 106"/>
                  <a:gd name="T19" fmla="*/ 6 h 116"/>
                  <a:gd name="T20" fmla="*/ 98 w 106"/>
                  <a:gd name="T21" fmla="*/ 2 h 116"/>
                  <a:gd name="T22" fmla="*/ 79 w 106"/>
                  <a:gd name="T23" fmla="*/ 0 h 116"/>
                  <a:gd name="T24" fmla="*/ 0 w 106"/>
                  <a:gd name="T25" fmla="*/ 66 h 116"/>
                  <a:gd name="T26" fmla="*/ 79 w 106"/>
                  <a:gd name="T27" fmla="*/ 6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116">
                    <a:moveTo>
                      <a:pt x="79" y="66"/>
                    </a:moveTo>
                    <a:lnTo>
                      <a:pt x="83" y="68"/>
                    </a:lnTo>
                    <a:lnTo>
                      <a:pt x="86" y="71"/>
                    </a:lnTo>
                    <a:lnTo>
                      <a:pt x="90" y="73"/>
                    </a:lnTo>
                    <a:lnTo>
                      <a:pt x="92" y="77"/>
                    </a:lnTo>
                    <a:lnTo>
                      <a:pt x="94" y="79"/>
                    </a:lnTo>
                    <a:lnTo>
                      <a:pt x="106" y="116"/>
                    </a:lnTo>
                    <a:lnTo>
                      <a:pt x="106" y="16"/>
                    </a:lnTo>
                    <a:lnTo>
                      <a:pt x="106" y="10"/>
                    </a:lnTo>
                    <a:lnTo>
                      <a:pt x="104" y="6"/>
                    </a:lnTo>
                    <a:lnTo>
                      <a:pt x="98" y="2"/>
                    </a:lnTo>
                    <a:lnTo>
                      <a:pt x="79" y="0"/>
                    </a:lnTo>
                    <a:lnTo>
                      <a:pt x="0" y="66"/>
                    </a:lnTo>
                    <a:lnTo>
                      <a:pt x="79" y="66"/>
                    </a:lnTo>
                    <a:close/>
                  </a:path>
                </a:pathLst>
              </a:custGeom>
              <a:solidFill>
                <a:srgbClr val="FFFFFF"/>
              </a:solidFill>
              <a:ln w="1588">
                <a:solidFill>
                  <a:srgbClr val="000000"/>
                </a:solidFill>
                <a:prstDash val="solid"/>
                <a:round/>
                <a:headEnd/>
                <a:tailEnd/>
              </a:ln>
            </p:spPr>
            <p:txBody>
              <a:bodyPr/>
              <a:lstStyle/>
              <a:p>
                <a:endParaRPr lang="en-IN"/>
              </a:p>
            </p:txBody>
          </p:sp>
          <p:sp>
            <p:nvSpPr>
              <p:cNvPr id="703565" name="Freeform 1101">
                <a:extLst>
                  <a:ext uri="{FF2B5EF4-FFF2-40B4-BE49-F238E27FC236}">
                    <a16:creationId xmlns:a16="http://schemas.microsoft.com/office/drawing/2014/main" id="{EC78E6D3-866F-4FF7-8910-DA4C82386831}"/>
                  </a:ext>
                </a:extLst>
              </p:cNvPr>
              <p:cNvSpPr>
                <a:spLocks/>
              </p:cNvSpPr>
              <p:nvPr/>
            </p:nvSpPr>
            <p:spPr bwMode="auto">
              <a:xfrm>
                <a:off x="2714" y="3085"/>
                <a:ext cx="27" cy="61"/>
              </a:xfrm>
              <a:custGeom>
                <a:avLst/>
                <a:gdLst>
                  <a:gd name="T0" fmla="*/ 0 w 54"/>
                  <a:gd name="T1" fmla="*/ 123 h 123"/>
                  <a:gd name="T2" fmla="*/ 0 w 54"/>
                  <a:gd name="T3" fmla="*/ 0 h 123"/>
                  <a:gd name="T4" fmla="*/ 29 w 54"/>
                  <a:gd name="T5" fmla="*/ 0 h 123"/>
                  <a:gd name="T6" fmla="*/ 54 w 54"/>
                  <a:gd name="T7" fmla="*/ 67 h 123"/>
                  <a:gd name="T8" fmla="*/ 54 w 54"/>
                  <a:gd name="T9" fmla="*/ 90 h 123"/>
                  <a:gd name="T10" fmla="*/ 0 w 54"/>
                  <a:gd name="T11" fmla="*/ 123 h 123"/>
                </a:gdLst>
                <a:ahLst/>
                <a:cxnLst>
                  <a:cxn ang="0">
                    <a:pos x="T0" y="T1"/>
                  </a:cxn>
                  <a:cxn ang="0">
                    <a:pos x="T2" y="T3"/>
                  </a:cxn>
                  <a:cxn ang="0">
                    <a:pos x="T4" y="T5"/>
                  </a:cxn>
                  <a:cxn ang="0">
                    <a:pos x="T6" y="T7"/>
                  </a:cxn>
                  <a:cxn ang="0">
                    <a:pos x="T8" y="T9"/>
                  </a:cxn>
                  <a:cxn ang="0">
                    <a:pos x="T10" y="T11"/>
                  </a:cxn>
                </a:cxnLst>
                <a:rect l="0" t="0" r="r" b="b"/>
                <a:pathLst>
                  <a:path w="54" h="123">
                    <a:moveTo>
                      <a:pt x="0" y="123"/>
                    </a:moveTo>
                    <a:lnTo>
                      <a:pt x="0" y="0"/>
                    </a:lnTo>
                    <a:lnTo>
                      <a:pt x="29" y="0"/>
                    </a:lnTo>
                    <a:lnTo>
                      <a:pt x="54" y="67"/>
                    </a:lnTo>
                    <a:lnTo>
                      <a:pt x="54" y="90"/>
                    </a:lnTo>
                    <a:lnTo>
                      <a:pt x="0" y="123"/>
                    </a:lnTo>
                    <a:close/>
                  </a:path>
                </a:pathLst>
              </a:custGeom>
              <a:solidFill>
                <a:srgbClr val="FFFFFF"/>
              </a:solidFill>
              <a:ln w="1588">
                <a:solidFill>
                  <a:srgbClr val="000000"/>
                </a:solidFill>
                <a:prstDash val="solid"/>
                <a:round/>
                <a:headEnd/>
                <a:tailEnd/>
              </a:ln>
            </p:spPr>
            <p:txBody>
              <a:bodyPr/>
              <a:lstStyle/>
              <a:p>
                <a:endParaRPr lang="en-IN"/>
              </a:p>
            </p:txBody>
          </p:sp>
          <p:sp>
            <p:nvSpPr>
              <p:cNvPr id="703566" name="Freeform 1102">
                <a:extLst>
                  <a:ext uri="{FF2B5EF4-FFF2-40B4-BE49-F238E27FC236}">
                    <a16:creationId xmlns:a16="http://schemas.microsoft.com/office/drawing/2014/main" id="{60D01BA1-B85A-440B-956C-E42934DB5B1E}"/>
                  </a:ext>
                </a:extLst>
              </p:cNvPr>
              <p:cNvSpPr>
                <a:spLocks/>
              </p:cNvSpPr>
              <p:nvPr/>
            </p:nvSpPr>
            <p:spPr bwMode="auto">
              <a:xfrm>
                <a:off x="2657" y="3085"/>
                <a:ext cx="51" cy="101"/>
              </a:xfrm>
              <a:custGeom>
                <a:avLst/>
                <a:gdLst>
                  <a:gd name="T0" fmla="*/ 0 w 102"/>
                  <a:gd name="T1" fmla="*/ 40 h 202"/>
                  <a:gd name="T2" fmla="*/ 0 w 102"/>
                  <a:gd name="T3" fmla="*/ 202 h 202"/>
                  <a:gd name="T4" fmla="*/ 102 w 102"/>
                  <a:gd name="T5" fmla="*/ 134 h 202"/>
                  <a:gd name="T6" fmla="*/ 102 w 102"/>
                  <a:gd name="T7" fmla="*/ 0 h 202"/>
                  <a:gd name="T8" fmla="*/ 50 w 102"/>
                  <a:gd name="T9" fmla="*/ 0 h 202"/>
                  <a:gd name="T10" fmla="*/ 0 w 102"/>
                  <a:gd name="T11" fmla="*/ 40 h 202"/>
                  <a:gd name="T12" fmla="*/ 0 w 102"/>
                  <a:gd name="T13" fmla="*/ 40 h 202"/>
                </a:gdLst>
                <a:ahLst/>
                <a:cxnLst>
                  <a:cxn ang="0">
                    <a:pos x="T0" y="T1"/>
                  </a:cxn>
                  <a:cxn ang="0">
                    <a:pos x="T2" y="T3"/>
                  </a:cxn>
                  <a:cxn ang="0">
                    <a:pos x="T4" y="T5"/>
                  </a:cxn>
                  <a:cxn ang="0">
                    <a:pos x="T6" y="T7"/>
                  </a:cxn>
                  <a:cxn ang="0">
                    <a:pos x="T8" y="T9"/>
                  </a:cxn>
                  <a:cxn ang="0">
                    <a:pos x="T10" y="T11"/>
                  </a:cxn>
                  <a:cxn ang="0">
                    <a:pos x="T12" y="T13"/>
                  </a:cxn>
                </a:cxnLst>
                <a:rect l="0" t="0" r="r" b="b"/>
                <a:pathLst>
                  <a:path w="102" h="202">
                    <a:moveTo>
                      <a:pt x="0" y="40"/>
                    </a:moveTo>
                    <a:lnTo>
                      <a:pt x="0" y="202"/>
                    </a:lnTo>
                    <a:lnTo>
                      <a:pt x="102" y="134"/>
                    </a:lnTo>
                    <a:lnTo>
                      <a:pt x="102" y="0"/>
                    </a:lnTo>
                    <a:lnTo>
                      <a:pt x="50" y="0"/>
                    </a:lnTo>
                    <a:lnTo>
                      <a:pt x="0" y="40"/>
                    </a:lnTo>
                    <a:lnTo>
                      <a:pt x="0" y="40"/>
                    </a:lnTo>
                    <a:close/>
                  </a:path>
                </a:pathLst>
              </a:custGeom>
              <a:solidFill>
                <a:srgbClr val="FFFFFF"/>
              </a:solidFill>
              <a:ln w="1588">
                <a:solidFill>
                  <a:srgbClr val="000000"/>
                </a:solidFill>
                <a:prstDash val="solid"/>
                <a:round/>
                <a:headEnd/>
                <a:tailEnd/>
              </a:ln>
            </p:spPr>
            <p:txBody>
              <a:bodyPr/>
              <a:lstStyle/>
              <a:p>
                <a:endParaRPr lang="en-IN"/>
              </a:p>
            </p:txBody>
          </p:sp>
          <p:sp>
            <p:nvSpPr>
              <p:cNvPr id="703567" name="Freeform 1103">
                <a:extLst>
                  <a:ext uri="{FF2B5EF4-FFF2-40B4-BE49-F238E27FC236}">
                    <a16:creationId xmlns:a16="http://schemas.microsoft.com/office/drawing/2014/main" id="{D2AF3D27-AB97-4AFF-A92A-06E3FD9DC15F}"/>
                  </a:ext>
                </a:extLst>
              </p:cNvPr>
              <p:cNvSpPr>
                <a:spLocks/>
              </p:cNvSpPr>
              <p:nvPr/>
            </p:nvSpPr>
            <p:spPr bwMode="auto">
              <a:xfrm>
                <a:off x="2714" y="3130"/>
                <a:ext cx="27" cy="56"/>
              </a:xfrm>
              <a:custGeom>
                <a:avLst/>
                <a:gdLst>
                  <a:gd name="T0" fmla="*/ 0 w 54"/>
                  <a:gd name="T1" fmla="*/ 112 h 112"/>
                  <a:gd name="T2" fmla="*/ 54 w 54"/>
                  <a:gd name="T3" fmla="*/ 112 h 112"/>
                  <a:gd name="T4" fmla="*/ 54 w 54"/>
                  <a:gd name="T5" fmla="*/ 0 h 112"/>
                  <a:gd name="T6" fmla="*/ 0 w 54"/>
                  <a:gd name="T7" fmla="*/ 33 h 112"/>
                  <a:gd name="T8" fmla="*/ 0 w 54"/>
                  <a:gd name="T9" fmla="*/ 112 h 112"/>
                </a:gdLst>
                <a:ahLst/>
                <a:cxnLst>
                  <a:cxn ang="0">
                    <a:pos x="T0" y="T1"/>
                  </a:cxn>
                  <a:cxn ang="0">
                    <a:pos x="T2" y="T3"/>
                  </a:cxn>
                  <a:cxn ang="0">
                    <a:pos x="T4" y="T5"/>
                  </a:cxn>
                  <a:cxn ang="0">
                    <a:pos x="T6" y="T7"/>
                  </a:cxn>
                  <a:cxn ang="0">
                    <a:pos x="T8" y="T9"/>
                  </a:cxn>
                </a:cxnLst>
                <a:rect l="0" t="0" r="r" b="b"/>
                <a:pathLst>
                  <a:path w="54" h="112">
                    <a:moveTo>
                      <a:pt x="0" y="112"/>
                    </a:moveTo>
                    <a:lnTo>
                      <a:pt x="54" y="112"/>
                    </a:lnTo>
                    <a:lnTo>
                      <a:pt x="54" y="0"/>
                    </a:lnTo>
                    <a:lnTo>
                      <a:pt x="0" y="33"/>
                    </a:lnTo>
                    <a:lnTo>
                      <a:pt x="0" y="112"/>
                    </a:lnTo>
                    <a:close/>
                  </a:path>
                </a:pathLst>
              </a:custGeom>
              <a:solidFill>
                <a:srgbClr val="00FF00"/>
              </a:solidFill>
              <a:ln w="1588">
                <a:solidFill>
                  <a:srgbClr val="000000"/>
                </a:solidFill>
                <a:prstDash val="solid"/>
                <a:round/>
                <a:headEnd/>
                <a:tailEnd/>
              </a:ln>
            </p:spPr>
            <p:txBody>
              <a:bodyPr/>
              <a:lstStyle/>
              <a:p>
                <a:endParaRPr lang="en-IN"/>
              </a:p>
            </p:txBody>
          </p:sp>
          <p:sp>
            <p:nvSpPr>
              <p:cNvPr id="703568" name="Freeform 1104">
                <a:extLst>
                  <a:ext uri="{FF2B5EF4-FFF2-40B4-BE49-F238E27FC236}">
                    <a16:creationId xmlns:a16="http://schemas.microsoft.com/office/drawing/2014/main" id="{4AEEC555-7F6D-49C6-8BAB-77F19C561D26}"/>
                  </a:ext>
                </a:extLst>
              </p:cNvPr>
              <p:cNvSpPr>
                <a:spLocks/>
              </p:cNvSpPr>
              <p:nvPr/>
            </p:nvSpPr>
            <p:spPr bwMode="auto">
              <a:xfrm>
                <a:off x="2657" y="3152"/>
                <a:ext cx="51" cy="34"/>
              </a:xfrm>
              <a:custGeom>
                <a:avLst/>
                <a:gdLst>
                  <a:gd name="T0" fmla="*/ 102 w 102"/>
                  <a:gd name="T1" fmla="*/ 68 h 68"/>
                  <a:gd name="T2" fmla="*/ 0 w 102"/>
                  <a:gd name="T3" fmla="*/ 68 h 68"/>
                  <a:gd name="T4" fmla="*/ 102 w 102"/>
                  <a:gd name="T5" fmla="*/ 0 h 68"/>
                  <a:gd name="T6" fmla="*/ 102 w 102"/>
                  <a:gd name="T7" fmla="*/ 68 h 68"/>
                </a:gdLst>
                <a:ahLst/>
                <a:cxnLst>
                  <a:cxn ang="0">
                    <a:pos x="T0" y="T1"/>
                  </a:cxn>
                  <a:cxn ang="0">
                    <a:pos x="T2" y="T3"/>
                  </a:cxn>
                  <a:cxn ang="0">
                    <a:pos x="T4" y="T5"/>
                  </a:cxn>
                  <a:cxn ang="0">
                    <a:pos x="T6" y="T7"/>
                  </a:cxn>
                </a:cxnLst>
                <a:rect l="0" t="0" r="r" b="b"/>
                <a:pathLst>
                  <a:path w="102" h="68">
                    <a:moveTo>
                      <a:pt x="102" y="68"/>
                    </a:moveTo>
                    <a:lnTo>
                      <a:pt x="0" y="68"/>
                    </a:lnTo>
                    <a:lnTo>
                      <a:pt x="102" y="0"/>
                    </a:lnTo>
                    <a:lnTo>
                      <a:pt x="102" y="68"/>
                    </a:lnTo>
                    <a:close/>
                  </a:path>
                </a:pathLst>
              </a:custGeom>
              <a:solidFill>
                <a:srgbClr val="00FF00"/>
              </a:solidFill>
              <a:ln w="1588">
                <a:solidFill>
                  <a:srgbClr val="000000"/>
                </a:solidFill>
                <a:prstDash val="solid"/>
                <a:round/>
                <a:headEnd/>
                <a:tailEnd/>
              </a:ln>
            </p:spPr>
            <p:txBody>
              <a:bodyPr/>
              <a:lstStyle/>
              <a:p>
                <a:endParaRPr lang="en-IN"/>
              </a:p>
            </p:txBody>
          </p:sp>
          <p:sp>
            <p:nvSpPr>
              <p:cNvPr id="703569" name="Freeform 1105">
                <a:extLst>
                  <a:ext uri="{FF2B5EF4-FFF2-40B4-BE49-F238E27FC236}">
                    <a16:creationId xmlns:a16="http://schemas.microsoft.com/office/drawing/2014/main" id="{126587DB-87A3-4A42-9AF6-D946014CB3E4}"/>
                  </a:ext>
                </a:extLst>
              </p:cNvPr>
              <p:cNvSpPr>
                <a:spLocks/>
              </p:cNvSpPr>
              <p:nvPr/>
            </p:nvSpPr>
            <p:spPr bwMode="auto">
              <a:xfrm>
                <a:off x="2753" y="3146"/>
                <a:ext cx="2" cy="40"/>
              </a:xfrm>
              <a:custGeom>
                <a:avLst/>
                <a:gdLst>
                  <a:gd name="T0" fmla="*/ 0 w 4"/>
                  <a:gd name="T1" fmla="*/ 0 h 79"/>
                  <a:gd name="T2" fmla="*/ 0 w 4"/>
                  <a:gd name="T3" fmla="*/ 79 h 79"/>
                  <a:gd name="T4" fmla="*/ 4 w 4"/>
                  <a:gd name="T5" fmla="*/ 79 h 79"/>
                  <a:gd name="T6" fmla="*/ 4 w 4"/>
                  <a:gd name="T7" fmla="*/ 15 h 79"/>
                  <a:gd name="T8" fmla="*/ 0 w 4"/>
                  <a:gd name="T9" fmla="*/ 0 h 79"/>
                </a:gdLst>
                <a:ahLst/>
                <a:cxnLst>
                  <a:cxn ang="0">
                    <a:pos x="T0" y="T1"/>
                  </a:cxn>
                  <a:cxn ang="0">
                    <a:pos x="T2" y="T3"/>
                  </a:cxn>
                  <a:cxn ang="0">
                    <a:pos x="T4" y="T5"/>
                  </a:cxn>
                  <a:cxn ang="0">
                    <a:pos x="T6" y="T7"/>
                  </a:cxn>
                  <a:cxn ang="0">
                    <a:pos x="T8" y="T9"/>
                  </a:cxn>
                </a:cxnLst>
                <a:rect l="0" t="0" r="r" b="b"/>
                <a:pathLst>
                  <a:path w="4" h="79">
                    <a:moveTo>
                      <a:pt x="0" y="0"/>
                    </a:moveTo>
                    <a:lnTo>
                      <a:pt x="0" y="79"/>
                    </a:lnTo>
                    <a:lnTo>
                      <a:pt x="4" y="79"/>
                    </a:lnTo>
                    <a:lnTo>
                      <a:pt x="4" y="15"/>
                    </a:lnTo>
                    <a:lnTo>
                      <a:pt x="0" y="0"/>
                    </a:lnTo>
                    <a:close/>
                  </a:path>
                </a:pathLst>
              </a:custGeom>
              <a:solidFill>
                <a:srgbClr val="008000"/>
              </a:solidFill>
              <a:ln w="1588">
                <a:solidFill>
                  <a:srgbClr val="000000"/>
                </a:solidFill>
                <a:prstDash val="solid"/>
                <a:round/>
                <a:headEnd/>
                <a:tailEnd/>
              </a:ln>
            </p:spPr>
            <p:txBody>
              <a:bodyPr/>
              <a:lstStyle/>
              <a:p>
                <a:endParaRPr lang="en-IN"/>
              </a:p>
            </p:txBody>
          </p:sp>
          <p:sp>
            <p:nvSpPr>
              <p:cNvPr id="703570" name="Freeform 1106">
                <a:extLst>
                  <a:ext uri="{FF2B5EF4-FFF2-40B4-BE49-F238E27FC236}">
                    <a16:creationId xmlns:a16="http://schemas.microsoft.com/office/drawing/2014/main" id="{B36DCBB2-8E20-424F-BB89-C9173A3FBCBD}"/>
                  </a:ext>
                </a:extLst>
              </p:cNvPr>
              <p:cNvSpPr>
                <a:spLocks/>
              </p:cNvSpPr>
              <p:nvPr/>
            </p:nvSpPr>
            <p:spPr bwMode="auto">
              <a:xfrm>
                <a:off x="2753" y="3046"/>
                <a:ext cx="44" cy="140"/>
              </a:xfrm>
              <a:custGeom>
                <a:avLst/>
                <a:gdLst>
                  <a:gd name="T0" fmla="*/ 88 w 88"/>
                  <a:gd name="T1" fmla="*/ 252 h 281"/>
                  <a:gd name="T2" fmla="*/ 88 w 88"/>
                  <a:gd name="T3" fmla="*/ 281 h 281"/>
                  <a:gd name="T4" fmla="*/ 18 w 88"/>
                  <a:gd name="T5" fmla="*/ 281 h 281"/>
                  <a:gd name="T6" fmla="*/ 18 w 88"/>
                  <a:gd name="T7" fmla="*/ 219 h 281"/>
                  <a:gd name="T8" fmla="*/ 0 w 88"/>
                  <a:gd name="T9" fmla="*/ 171 h 281"/>
                  <a:gd name="T10" fmla="*/ 0 w 88"/>
                  <a:gd name="T11" fmla="*/ 0 h 281"/>
                  <a:gd name="T12" fmla="*/ 83 w 88"/>
                  <a:gd name="T13" fmla="*/ 0 h 281"/>
                  <a:gd name="T14" fmla="*/ 83 w 88"/>
                  <a:gd name="T15" fmla="*/ 41 h 281"/>
                  <a:gd name="T16" fmla="*/ 58 w 88"/>
                  <a:gd name="T17" fmla="*/ 85 h 281"/>
                  <a:gd name="T18" fmla="*/ 58 w 88"/>
                  <a:gd name="T19" fmla="*/ 187 h 281"/>
                  <a:gd name="T20" fmla="*/ 60 w 88"/>
                  <a:gd name="T21" fmla="*/ 189 h 281"/>
                  <a:gd name="T22" fmla="*/ 52 w 88"/>
                  <a:gd name="T23" fmla="*/ 189 h 281"/>
                  <a:gd name="T24" fmla="*/ 52 w 88"/>
                  <a:gd name="T25" fmla="*/ 200 h 281"/>
                  <a:gd name="T26" fmla="*/ 66 w 88"/>
                  <a:gd name="T27" fmla="*/ 200 h 281"/>
                  <a:gd name="T28" fmla="*/ 81 w 88"/>
                  <a:gd name="T29" fmla="*/ 235 h 281"/>
                  <a:gd name="T30" fmla="*/ 31 w 88"/>
                  <a:gd name="T31" fmla="*/ 235 h 281"/>
                  <a:gd name="T32" fmla="*/ 31 w 88"/>
                  <a:gd name="T33" fmla="*/ 244 h 281"/>
                  <a:gd name="T34" fmla="*/ 85 w 88"/>
                  <a:gd name="T35" fmla="*/ 244 h 281"/>
                  <a:gd name="T36" fmla="*/ 88 w 88"/>
                  <a:gd name="T37" fmla="*/ 25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281">
                    <a:moveTo>
                      <a:pt x="88" y="252"/>
                    </a:moveTo>
                    <a:lnTo>
                      <a:pt x="88" y="281"/>
                    </a:lnTo>
                    <a:lnTo>
                      <a:pt x="18" y="281"/>
                    </a:lnTo>
                    <a:lnTo>
                      <a:pt x="18" y="219"/>
                    </a:lnTo>
                    <a:lnTo>
                      <a:pt x="0" y="171"/>
                    </a:lnTo>
                    <a:lnTo>
                      <a:pt x="0" y="0"/>
                    </a:lnTo>
                    <a:lnTo>
                      <a:pt x="83" y="0"/>
                    </a:lnTo>
                    <a:lnTo>
                      <a:pt x="83" y="41"/>
                    </a:lnTo>
                    <a:lnTo>
                      <a:pt x="58" y="85"/>
                    </a:lnTo>
                    <a:lnTo>
                      <a:pt x="58" y="187"/>
                    </a:lnTo>
                    <a:lnTo>
                      <a:pt x="60" y="189"/>
                    </a:lnTo>
                    <a:lnTo>
                      <a:pt x="52" y="189"/>
                    </a:lnTo>
                    <a:lnTo>
                      <a:pt x="52" y="200"/>
                    </a:lnTo>
                    <a:lnTo>
                      <a:pt x="66" y="200"/>
                    </a:lnTo>
                    <a:lnTo>
                      <a:pt x="81" y="235"/>
                    </a:lnTo>
                    <a:lnTo>
                      <a:pt x="31" y="235"/>
                    </a:lnTo>
                    <a:lnTo>
                      <a:pt x="31" y="244"/>
                    </a:lnTo>
                    <a:lnTo>
                      <a:pt x="85" y="244"/>
                    </a:lnTo>
                    <a:lnTo>
                      <a:pt x="88" y="252"/>
                    </a:lnTo>
                    <a:close/>
                  </a:path>
                </a:pathLst>
              </a:custGeom>
              <a:solidFill>
                <a:srgbClr val="00FF00"/>
              </a:solidFill>
              <a:ln w="1588">
                <a:solidFill>
                  <a:srgbClr val="000000"/>
                </a:solidFill>
                <a:prstDash val="solid"/>
                <a:round/>
                <a:headEnd/>
                <a:tailEnd/>
              </a:ln>
            </p:spPr>
            <p:txBody>
              <a:bodyPr/>
              <a:lstStyle/>
              <a:p>
                <a:endParaRPr lang="en-IN"/>
              </a:p>
            </p:txBody>
          </p:sp>
          <p:sp>
            <p:nvSpPr>
              <p:cNvPr id="703571" name="Freeform 1107">
                <a:extLst>
                  <a:ext uri="{FF2B5EF4-FFF2-40B4-BE49-F238E27FC236}">
                    <a16:creationId xmlns:a16="http://schemas.microsoft.com/office/drawing/2014/main" id="{3A4EF666-7798-4049-847C-BF306DD9ABA0}"/>
                  </a:ext>
                </a:extLst>
              </p:cNvPr>
              <p:cNvSpPr>
                <a:spLocks/>
              </p:cNvSpPr>
              <p:nvPr/>
            </p:nvSpPr>
            <p:spPr bwMode="auto">
              <a:xfrm>
                <a:off x="2787" y="3078"/>
                <a:ext cx="7" cy="62"/>
              </a:xfrm>
              <a:custGeom>
                <a:avLst/>
                <a:gdLst>
                  <a:gd name="T0" fmla="*/ 14 w 14"/>
                  <a:gd name="T1" fmla="*/ 0 h 123"/>
                  <a:gd name="T2" fmla="*/ 14 w 14"/>
                  <a:gd name="T3" fmla="*/ 123 h 123"/>
                  <a:gd name="T4" fmla="*/ 2 w 14"/>
                  <a:gd name="T5" fmla="*/ 123 h 123"/>
                  <a:gd name="T6" fmla="*/ 0 w 14"/>
                  <a:gd name="T7" fmla="*/ 121 h 123"/>
                  <a:gd name="T8" fmla="*/ 0 w 14"/>
                  <a:gd name="T9" fmla="*/ 23 h 123"/>
                  <a:gd name="T10" fmla="*/ 14 w 14"/>
                  <a:gd name="T11" fmla="*/ 0 h 123"/>
                </a:gdLst>
                <a:ahLst/>
                <a:cxnLst>
                  <a:cxn ang="0">
                    <a:pos x="T0" y="T1"/>
                  </a:cxn>
                  <a:cxn ang="0">
                    <a:pos x="T2" y="T3"/>
                  </a:cxn>
                  <a:cxn ang="0">
                    <a:pos x="T4" y="T5"/>
                  </a:cxn>
                  <a:cxn ang="0">
                    <a:pos x="T6" y="T7"/>
                  </a:cxn>
                  <a:cxn ang="0">
                    <a:pos x="T8" y="T9"/>
                  </a:cxn>
                  <a:cxn ang="0">
                    <a:pos x="T10" y="T11"/>
                  </a:cxn>
                </a:cxnLst>
                <a:rect l="0" t="0" r="r" b="b"/>
                <a:pathLst>
                  <a:path w="14" h="123">
                    <a:moveTo>
                      <a:pt x="14" y="0"/>
                    </a:moveTo>
                    <a:lnTo>
                      <a:pt x="14" y="123"/>
                    </a:lnTo>
                    <a:lnTo>
                      <a:pt x="2" y="123"/>
                    </a:lnTo>
                    <a:lnTo>
                      <a:pt x="0" y="121"/>
                    </a:lnTo>
                    <a:lnTo>
                      <a:pt x="0" y="23"/>
                    </a:lnTo>
                    <a:lnTo>
                      <a:pt x="14" y="0"/>
                    </a:lnTo>
                    <a:close/>
                  </a:path>
                </a:pathLst>
              </a:custGeom>
              <a:solidFill>
                <a:srgbClr val="00FF00"/>
              </a:solidFill>
              <a:ln w="1588">
                <a:solidFill>
                  <a:srgbClr val="000000"/>
                </a:solidFill>
                <a:prstDash val="solid"/>
                <a:round/>
                <a:headEnd/>
                <a:tailEnd/>
              </a:ln>
            </p:spPr>
            <p:txBody>
              <a:bodyPr/>
              <a:lstStyle/>
              <a:p>
                <a:endParaRPr lang="en-IN"/>
              </a:p>
            </p:txBody>
          </p:sp>
          <p:sp>
            <p:nvSpPr>
              <p:cNvPr id="703572" name="Freeform 1108">
                <a:extLst>
                  <a:ext uri="{FF2B5EF4-FFF2-40B4-BE49-F238E27FC236}">
                    <a16:creationId xmlns:a16="http://schemas.microsoft.com/office/drawing/2014/main" id="{12C6FB8C-2F49-4334-865E-283A31977BE8}"/>
                  </a:ext>
                </a:extLst>
              </p:cNvPr>
              <p:cNvSpPr>
                <a:spLocks/>
              </p:cNvSpPr>
              <p:nvPr/>
            </p:nvSpPr>
            <p:spPr bwMode="auto">
              <a:xfrm>
                <a:off x="2794" y="3040"/>
                <a:ext cx="28" cy="100"/>
              </a:xfrm>
              <a:custGeom>
                <a:avLst/>
                <a:gdLst>
                  <a:gd name="T0" fmla="*/ 0 w 55"/>
                  <a:gd name="T1" fmla="*/ 200 h 200"/>
                  <a:gd name="T2" fmla="*/ 32 w 55"/>
                  <a:gd name="T3" fmla="*/ 200 h 200"/>
                  <a:gd name="T4" fmla="*/ 32 w 55"/>
                  <a:gd name="T5" fmla="*/ 198 h 200"/>
                  <a:gd name="T6" fmla="*/ 55 w 55"/>
                  <a:gd name="T7" fmla="*/ 198 h 200"/>
                  <a:gd name="T8" fmla="*/ 55 w 55"/>
                  <a:gd name="T9" fmla="*/ 2 h 200"/>
                  <a:gd name="T10" fmla="*/ 40 w 55"/>
                  <a:gd name="T11" fmla="*/ 0 h 200"/>
                  <a:gd name="T12" fmla="*/ 40 w 55"/>
                  <a:gd name="T13" fmla="*/ 2 h 200"/>
                  <a:gd name="T14" fmla="*/ 36 w 55"/>
                  <a:gd name="T15" fmla="*/ 4 h 200"/>
                  <a:gd name="T16" fmla="*/ 34 w 55"/>
                  <a:gd name="T17" fmla="*/ 8 h 200"/>
                  <a:gd name="T18" fmla="*/ 0 w 55"/>
                  <a:gd name="T19" fmla="*/ 77 h 200"/>
                  <a:gd name="T20" fmla="*/ 0 w 55"/>
                  <a:gd name="T2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200">
                    <a:moveTo>
                      <a:pt x="0" y="200"/>
                    </a:moveTo>
                    <a:lnTo>
                      <a:pt x="32" y="200"/>
                    </a:lnTo>
                    <a:lnTo>
                      <a:pt x="32" y="198"/>
                    </a:lnTo>
                    <a:lnTo>
                      <a:pt x="55" y="198"/>
                    </a:lnTo>
                    <a:lnTo>
                      <a:pt x="55" y="2"/>
                    </a:lnTo>
                    <a:lnTo>
                      <a:pt x="40" y="0"/>
                    </a:lnTo>
                    <a:lnTo>
                      <a:pt x="40" y="2"/>
                    </a:lnTo>
                    <a:lnTo>
                      <a:pt x="36" y="4"/>
                    </a:lnTo>
                    <a:lnTo>
                      <a:pt x="34" y="8"/>
                    </a:lnTo>
                    <a:lnTo>
                      <a:pt x="0" y="77"/>
                    </a:lnTo>
                    <a:lnTo>
                      <a:pt x="0" y="200"/>
                    </a:lnTo>
                    <a:close/>
                  </a:path>
                </a:pathLst>
              </a:custGeom>
              <a:solidFill>
                <a:srgbClr val="00FF00"/>
              </a:solidFill>
              <a:ln w="1588">
                <a:solidFill>
                  <a:srgbClr val="000000"/>
                </a:solidFill>
                <a:prstDash val="solid"/>
                <a:round/>
                <a:headEnd/>
                <a:tailEnd/>
              </a:ln>
            </p:spPr>
            <p:txBody>
              <a:bodyPr/>
              <a:lstStyle/>
              <a:p>
                <a:endParaRPr lang="en-IN"/>
              </a:p>
            </p:txBody>
          </p:sp>
          <p:sp>
            <p:nvSpPr>
              <p:cNvPr id="703573" name="Freeform 1109">
                <a:extLst>
                  <a:ext uri="{FF2B5EF4-FFF2-40B4-BE49-F238E27FC236}">
                    <a16:creationId xmlns:a16="http://schemas.microsoft.com/office/drawing/2014/main" id="{8A92FEEF-84C9-4CBE-A6AC-46FCAD4C063A}"/>
                  </a:ext>
                </a:extLst>
              </p:cNvPr>
              <p:cNvSpPr>
                <a:spLocks/>
              </p:cNvSpPr>
              <p:nvPr/>
            </p:nvSpPr>
            <p:spPr bwMode="auto">
              <a:xfrm>
                <a:off x="2827" y="3043"/>
                <a:ext cx="23" cy="98"/>
              </a:xfrm>
              <a:custGeom>
                <a:avLst/>
                <a:gdLst>
                  <a:gd name="T0" fmla="*/ 46 w 46"/>
                  <a:gd name="T1" fmla="*/ 195 h 195"/>
                  <a:gd name="T2" fmla="*/ 46 w 46"/>
                  <a:gd name="T3" fmla="*/ 5 h 195"/>
                  <a:gd name="T4" fmla="*/ 0 w 46"/>
                  <a:gd name="T5" fmla="*/ 0 h 195"/>
                  <a:gd name="T6" fmla="*/ 0 w 46"/>
                  <a:gd name="T7" fmla="*/ 192 h 195"/>
                  <a:gd name="T8" fmla="*/ 46 w 46"/>
                  <a:gd name="T9" fmla="*/ 195 h 195"/>
                </a:gdLst>
                <a:ahLst/>
                <a:cxnLst>
                  <a:cxn ang="0">
                    <a:pos x="T0" y="T1"/>
                  </a:cxn>
                  <a:cxn ang="0">
                    <a:pos x="T2" y="T3"/>
                  </a:cxn>
                  <a:cxn ang="0">
                    <a:pos x="T4" y="T5"/>
                  </a:cxn>
                  <a:cxn ang="0">
                    <a:pos x="T6" y="T7"/>
                  </a:cxn>
                  <a:cxn ang="0">
                    <a:pos x="T8" y="T9"/>
                  </a:cxn>
                </a:cxnLst>
                <a:rect l="0" t="0" r="r" b="b"/>
                <a:pathLst>
                  <a:path w="46" h="195">
                    <a:moveTo>
                      <a:pt x="46" y="195"/>
                    </a:moveTo>
                    <a:lnTo>
                      <a:pt x="46" y="5"/>
                    </a:lnTo>
                    <a:lnTo>
                      <a:pt x="0" y="0"/>
                    </a:lnTo>
                    <a:lnTo>
                      <a:pt x="0" y="192"/>
                    </a:lnTo>
                    <a:lnTo>
                      <a:pt x="46" y="195"/>
                    </a:lnTo>
                    <a:close/>
                  </a:path>
                </a:pathLst>
              </a:custGeom>
              <a:solidFill>
                <a:srgbClr val="00FF00"/>
              </a:solidFill>
              <a:ln w="1588">
                <a:solidFill>
                  <a:srgbClr val="000000"/>
                </a:solidFill>
                <a:prstDash val="solid"/>
                <a:round/>
                <a:headEnd/>
                <a:tailEnd/>
              </a:ln>
            </p:spPr>
            <p:txBody>
              <a:bodyPr/>
              <a:lstStyle/>
              <a:p>
                <a:endParaRPr lang="en-IN"/>
              </a:p>
            </p:txBody>
          </p:sp>
          <p:sp>
            <p:nvSpPr>
              <p:cNvPr id="703574" name="Freeform 1110">
                <a:extLst>
                  <a:ext uri="{FF2B5EF4-FFF2-40B4-BE49-F238E27FC236}">
                    <a16:creationId xmlns:a16="http://schemas.microsoft.com/office/drawing/2014/main" id="{232741A3-974C-4707-8943-3C7170B19797}"/>
                  </a:ext>
                </a:extLst>
              </p:cNvPr>
              <p:cNvSpPr>
                <a:spLocks/>
              </p:cNvSpPr>
              <p:nvPr/>
            </p:nvSpPr>
            <p:spPr bwMode="auto">
              <a:xfrm>
                <a:off x="2791" y="3146"/>
                <a:ext cx="19" cy="17"/>
              </a:xfrm>
              <a:custGeom>
                <a:avLst/>
                <a:gdLst>
                  <a:gd name="T0" fmla="*/ 15 w 38"/>
                  <a:gd name="T1" fmla="*/ 35 h 35"/>
                  <a:gd name="T2" fmla="*/ 38 w 38"/>
                  <a:gd name="T3" fmla="*/ 35 h 35"/>
                  <a:gd name="T4" fmla="*/ 38 w 38"/>
                  <a:gd name="T5" fmla="*/ 0 h 35"/>
                  <a:gd name="T6" fmla="*/ 0 w 38"/>
                  <a:gd name="T7" fmla="*/ 0 h 35"/>
                  <a:gd name="T8" fmla="*/ 15 w 38"/>
                  <a:gd name="T9" fmla="*/ 35 h 35"/>
                </a:gdLst>
                <a:ahLst/>
                <a:cxnLst>
                  <a:cxn ang="0">
                    <a:pos x="T0" y="T1"/>
                  </a:cxn>
                  <a:cxn ang="0">
                    <a:pos x="T2" y="T3"/>
                  </a:cxn>
                  <a:cxn ang="0">
                    <a:pos x="T4" y="T5"/>
                  </a:cxn>
                  <a:cxn ang="0">
                    <a:pos x="T6" y="T7"/>
                  </a:cxn>
                  <a:cxn ang="0">
                    <a:pos x="T8" y="T9"/>
                  </a:cxn>
                </a:cxnLst>
                <a:rect l="0" t="0" r="r" b="b"/>
                <a:pathLst>
                  <a:path w="38" h="35">
                    <a:moveTo>
                      <a:pt x="15" y="35"/>
                    </a:moveTo>
                    <a:lnTo>
                      <a:pt x="38" y="35"/>
                    </a:lnTo>
                    <a:lnTo>
                      <a:pt x="38" y="0"/>
                    </a:lnTo>
                    <a:lnTo>
                      <a:pt x="0" y="0"/>
                    </a:lnTo>
                    <a:lnTo>
                      <a:pt x="15" y="35"/>
                    </a:lnTo>
                    <a:close/>
                  </a:path>
                </a:pathLst>
              </a:custGeom>
              <a:solidFill>
                <a:srgbClr val="00FF00"/>
              </a:solidFill>
              <a:ln w="1588">
                <a:solidFill>
                  <a:srgbClr val="000000"/>
                </a:solidFill>
                <a:prstDash val="solid"/>
                <a:round/>
                <a:headEnd/>
                <a:tailEnd/>
              </a:ln>
            </p:spPr>
            <p:txBody>
              <a:bodyPr/>
              <a:lstStyle/>
              <a:p>
                <a:endParaRPr lang="en-IN"/>
              </a:p>
            </p:txBody>
          </p:sp>
          <p:sp>
            <p:nvSpPr>
              <p:cNvPr id="703575" name="Rectangle 1111">
                <a:extLst>
                  <a:ext uri="{FF2B5EF4-FFF2-40B4-BE49-F238E27FC236}">
                    <a16:creationId xmlns:a16="http://schemas.microsoft.com/office/drawing/2014/main" id="{F9BE96C3-0412-45F2-B59B-5785B3088CEE}"/>
                  </a:ext>
                </a:extLst>
              </p:cNvPr>
              <p:cNvSpPr>
                <a:spLocks noChangeArrowheads="1"/>
              </p:cNvSpPr>
              <p:nvPr/>
            </p:nvSpPr>
            <p:spPr bwMode="auto">
              <a:xfrm>
                <a:off x="2801" y="3168"/>
                <a:ext cx="9" cy="18"/>
              </a:xfrm>
              <a:prstGeom prst="rect">
                <a:avLst/>
              </a:prstGeom>
              <a:solidFill>
                <a:srgbClr val="00FF00"/>
              </a:solidFill>
              <a:ln w="1588">
                <a:solidFill>
                  <a:srgbClr val="000000"/>
                </a:solidFill>
                <a:miter lim="800000"/>
                <a:headEnd/>
                <a:tailEnd/>
              </a:ln>
            </p:spPr>
            <p:txBody>
              <a:bodyPr/>
              <a:lstStyle/>
              <a:p>
                <a:endParaRPr lang="en-IN"/>
              </a:p>
            </p:txBody>
          </p:sp>
          <p:sp>
            <p:nvSpPr>
              <p:cNvPr id="703576" name="Rectangle 1112">
                <a:extLst>
                  <a:ext uri="{FF2B5EF4-FFF2-40B4-BE49-F238E27FC236}">
                    <a16:creationId xmlns:a16="http://schemas.microsoft.com/office/drawing/2014/main" id="{DF954D04-863D-4F82-8DD8-93546902F3B0}"/>
                  </a:ext>
                </a:extLst>
              </p:cNvPr>
              <p:cNvSpPr>
                <a:spLocks noChangeArrowheads="1"/>
              </p:cNvSpPr>
              <p:nvPr/>
            </p:nvSpPr>
            <p:spPr bwMode="auto">
              <a:xfrm>
                <a:off x="2810" y="3139"/>
                <a:ext cx="12" cy="47"/>
              </a:xfrm>
              <a:prstGeom prst="rect">
                <a:avLst/>
              </a:prstGeom>
              <a:solidFill>
                <a:srgbClr val="0080FF"/>
              </a:solidFill>
              <a:ln w="1588">
                <a:solidFill>
                  <a:srgbClr val="0000FF"/>
                </a:solidFill>
                <a:miter lim="800000"/>
                <a:headEnd/>
                <a:tailEnd/>
              </a:ln>
            </p:spPr>
            <p:txBody>
              <a:bodyPr/>
              <a:lstStyle/>
              <a:p>
                <a:endParaRPr lang="en-IN"/>
              </a:p>
            </p:txBody>
          </p:sp>
          <p:sp>
            <p:nvSpPr>
              <p:cNvPr id="703577" name="Freeform 1113">
                <a:extLst>
                  <a:ext uri="{FF2B5EF4-FFF2-40B4-BE49-F238E27FC236}">
                    <a16:creationId xmlns:a16="http://schemas.microsoft.com/office/drawing/2014/main" id="{ABBD84A8-4751-4D8E-9F97-8355C746B031}"/>
                  </a:ext>
                </a:extLst>
              </p:cNvPr>
              <p:cNvSpPr>
                <a:spLocks/>
              </p:cNvSpPr>
              <p:nvPr/>
            </p:nvSpPr>
            <p:spPr bwMode="auto">
              <a:xfrm>
                <a:off x="2779" y="3140"/>
                <a:ext cx="6" cy="6"/>
              </a:xfrm>
              <a:custGeom>
                <a:avLst/>
                <a:gdLst>
                  <a:gd name="T0" fmla="*/ 8 w 14"/>
                  <a:gd name="T1" fmla="*/ 0 h 11"/>
                  <a:gd name="T2" fmla="*/ 0 w 14"/>
                  <a:gd name="T3" fmla="*/ 0 h 11"/>
                  <a:gd name="T4" fmla="*/ 0 w 14"/>
                  <a:gd name="T5" fmla="*/ 11 h 11"/>
                  <a:gd name="T6" fmla="*/ 14 w 14"/>
                  <a:gd name="T7" fmla="*/ 11 h 11"/>
                  <a:gd name="T8" fmla="*/ 8 w 14"/>
                  <a:gd name="T9" fmla="*/ 0 h 11"/>
                </a:gdLst>
                <a:ahLst/>
                <a:cxnLst>
                  <a:cxn ang="0">
                    <a:pos x="T0" y="T1"/>
                  </a:cxn>
                  <a:cxn ang="0">
                    <a:pos x="T2" y="T3"/>
                  </a:cxn>
                  <a:cxn ang="0">
                    <a:pos x="T4" y="T5"/>
                  </a:cxn>
                  <a:cxn ang="0">
                    <a:pos x="T6" y="T7"/>
                  </a:cxn>
                  <a:cxn ang="0">
                    <a:pos x="T8" y="T9"/>
                  </a:cxn>
                </a:cxnLst>
                <a:rect l="0" t="0" r="r" b="b"/>
                <a:pathLst>
                  <a:path w="14" h="11">
                    <a:moveTo>
                      <a:pt x="8" y="0"/>
                    </a:moveTo>
                    <a:lnTo>
                      <a:pt x="0" y="0"/>
                    </a:lnTo>
                    <a:lnTo>
                      <a:pt x="0" y="11"/>
                    </a:lnTo>
                    <a:lnTo>
                      <a:pt x="14" y="11"/>
                    </a:lnTo>
                    <a:lnTo>
                      <a:pt x="8" y="0"/>
                    </a:lnTo>
                    <a:close/>
                  </a:path>
                </a:pathLst>
              </a:custGeom>
              <a:solidFill>
                <a:srgbClr val="FFFF00"/>
              </a:solidFill>
              <a:ln w="1588">
                <a:solidFill>
                  <a:srgbClr val="000000"/>
                </a:solidFill>
                <a:prstDash val="solid"/>
                <a:round/>
                <a:headEnd/>
                <a:tailEnd/>
              </a:ln>
            </p:spPr>
            <p:txBody>
              <a:bodyPr/>
              <a:lstStyle/>
              <a:p>
                <a:endParaRPr lang="en-IN"/>
              </a:p>
            </p:txBody>
          </p:sp>
          <p:sp>
            <p:nvSpPr>
              <p:cNvPr id="703578" name="Freeform 1114">
                <a:extLst>
                  <a:ext uri="{FF2B5EF4-FFF2-40B4-BE49-F238E27FC236}">
                    <a16:creationId xmlns:a16="http://schemas.microsoft.com/office/drawing/2014/main" id="{2FBECF44-198D-4C17-854A-C688E681E39A}"/>
                  </a:ext>
                </a:extLst>
              </p:cNvPr>
              <p:cNvSpPr>
                <a:spLocks/>
              </p:cNvSpPr>
              <p:nvPr/>
            </p:nvSpPr>
            <p:spPr bwMode="auto">
              <a:xfrm>
                <a:off x="2788" y="3140"/>
                <a:ext cx="22" cy="6"/>
              </a:xfrm>
              <a:custGeom>
                <a:avLst/>
                <a:gdLst>
                  <a:gd name="T0" fmla="*/ 0 w 44"/>
                  <a:gd name="T1" fmla="*/ 0 h 11"/>
                  <a:gd name="T2" fmla="*/ 44 w 44"/>
                  <a:gd name="T3" fmla="*/ 0 h 11"/>
                  <a:gd name="T4" fmla="*/ 44 w 44"/>
                  <a:gd name="T5" fmla="*/ 11 h 11"/>
                  <a:gd name="T6" fmla="*/ 6 w 44"/>
                  <a:gd name="T7" fmla="*/ 11 h 11"/>
                  <a:gd name="T8" fmla="*/ 0 w 44"/>
                  <a:gd name="T9" fmla="*/ 0 h 11"/>
                </a:gdLst>
                <a:ahLst/>
                <a:cxnLst>
                  <a:cxn ang="0">
                    <a:pos x="T0" y="T1"/>
                  </a:cxn>
                  <a:cxn ang="0">
                    <a:pos x="T2" y="T3"/>
                  </a:cxn>
                  <a:cxn ang="0">
                    <a:pos x="T4" y="T5"/>
                  </a:cxn>
                  <a:cxn ang="0">
                    <a:pos x="T6" y="T7"/>
                  </a:cxn>
                  <a:cxn ang="0">
                    <a:pos x="T8" y="T9"/>
                  </a:cxn>
                </a:cxnLst>
                <a:rect l="0" t="0" r="r" b="b"/>
                <a:pathLst>
                  <a:path w="44" h="11">
                    <a:moveTo>
                      <a:pt x="0" y="0"/>
                    </a:moveTo>
                    <a:lnTo>
                      <a:pt x="44" y="0"/>
                    </a:lnTo>
                    <a:lnTo>
                      <a:pt x="44" y="11"/>
                    </a:lnTo>
                    <a:lnTo>
                      <a:pt x="6" y="11"/>
                    </a:lnTo>
                    <a:lnTo>
                      <a:pt x="0" y="0"/>
                    </a:lnTo>
                    <a:close/>
                  </a:path>
                </a:pathLst>
              </a:custGeom>
              <a:solidFill>
                <a:srgbClr val="FFFF00"/>
              </a:solidFill>
              <a:ln w="1588">
                <a:solidFill>
                  <a:srgbClr val="000000"/>
                </a:solidFill>
                <a:prstDash val="solid"/>
                <a:round/>
                <a:headEnd/>
                <a:tailEnd/>
              </a:ln>
            </p:spPr>
            <p:txBody>
              <a:bodyPr/>
              <a:lstStyle/>
              <a:p>
                <a:endParaRPr lang="en-IN"/>
              </a:p>
            </p:txBody>
          </p:sp>
          <p:sp>
            <p:nvSpPr>
              <p:cNvPr id="703579" name="Freeform 1115">
                <a:extLst>
                  <a:ext uri="{FF2B5EF4-FFF2-40B4-BE49-F238E27FC236}">
                    <a16:creationId xmlns:a16="http://schemas.microsoft.com/office/drawing/2014/main" id="{7E8D5722-7AC8-4811-95CB-1B9D0881B49C}"/>
                  </a:ext>
                </a:extLst>
              </p:cNvPr>
              <p:cNvSpPr>
                <a:spLocks/>
              </p:cNvSpPr>
              <p:nvPr/>
            </p:nvSpPr>
            <p:spPr bwMode="auto">
              <a:xfrm>
                <a:off x="2768" y="3163"/>
                <a:ext cx="27" cy="5"/>
              </a:xfrm>
              <a:custGeom>
                <a:avLst/>
                <a:gdLst>
                  <a:gd name="T0" fmla="*/ 50 w 54"/>
                  <a:gd name="T1" fmla="*/ 0 h 9"/>
                  <a:gd name="T2" fmla="*/ 0 w 54"/>
                  <a:gd name="T3" fmla="*/ 0 h 9"/>
                  <a:gd name="T4" fmla="*/ 0 w 54"/>
                  <a:gd name="T5" fmla="*/ 9 h 9"/>
                  <a:gd name="T6" fmla="*/ 54 w 54"/>
                  <a:gd name="T7" fmla="*/ 9 h 9"/>
                  <a:gd name="T8" fmla="*/ 50 w 54"/>
                  <a:gd name="T9" fmla="*/ 0 h 9"/>
                </a:gdLst>
                <a:ahLst/>
                <a:cxnLst>
                  <a:cxn ang="0">
                    <a:pos x="T0" y="T1"/>
                  </a:cxn>
                  <a:cxn ang="0">
                    <a:pos x="T2" y="T3"/>
                  </a:cxn>
                  <a:cxn ang="0">
                    <a:pos x="T4" y="T5"/>
                  </a:cxn>
                  <a:cxn ang="0">
                    <a:pos x="T6" y="T7"/>
                  </a:cxn>
                  <a:cxn ang="0">
                    <a:pos x="T8" y="T9"/>
                  </a:cxn>
                </a:cxnLst>
                <a:rect l="0" t="0" r="r" b="b"/>
                <a:pathLst>
                  <a:path w="54" h="9">
                    <a:moveTo>
                      <a:pt x="50" y="0"/>
                    </a:moveTo>
                    <a:lnTo>
                      <a:pt x="0" y="0"/>
                    </a:lnTo>
                    <a:lnTo>
                      <a:pt x="0" y="9"/>
                    </a:lnTo>
                    <a:lnTo>
                      <a:pt x="54" y="9"/>
                    </a:lnTo>
                    <a:lnTo>
                      <a:pt x="50" y="0"/>
                    </a:lnTo>
                    <a:close/>
                  </a:path>
                </a:pathLst>
              </a:custGeom>
              <a:solidFill>
                <a:srgbClr val="FFFF00"/>
              </a:solidFill>
              <a:ln w="1588">
                <a:solidFill>
                  <a:srgbClr val="000000"/>
                </a:solidFill>
                <a:prstDash val="solid"/>
                <a:round/>
                <a:headEnd/>
                <a:tailEnd/>
              </a:ln>
            </p:spPr>
            <p:txBody>
              <a:bodyPr/>
              <a:lstStyle/>
              <a:p>
                <a:endParaRPr lang="en-IN"/>
              </a:p>
            </p:txBody>
          </p:sp>
          <p:sp>
            <p:nvSpPr>
              <p:cNvPr id="703580" name="Freeform 1116">
                <a:extLst>
                  <a:ext uri="{FF2B5EF4-FFF2-40B4-BE49-F238E27FC236}">
                    <a16:creationId xmlns:a16="http://schemas.microsoft.com/office/drawing/2014/main" id="{1FB8E4D2-C381-4F31-B4B0-1D8F35CB3FF5}"/>
                  </a:ext>
                </a:extLst>
              </p:cNvPr>
              <p:cNvSpPr>
                <a:spLocks/>
              </p:cNvSpPr>
              <p:nvPr/>
            </p:nvSpPr>
            <p:spPr bwMode="auto">
              <a:xfrm>
                <a:off x="2799" y="3163"/>
                <a:ext cx="11" cy="5"/>
              </a:xfrm>
              <a:custGeom>
                <a:avLst/>
                <a:gdLst>
                  <a:gd name="T0" fmla="*/ 0 w 23"/>
                  <a:gd name="T1" fmla="*/ 0 h 9"/>
                  <a:gd name="T2" fmla="*/ 23 w 23"/>
                  <a:gd name="T3" fmla="*/ 0 h 9"/>
                  <a:gd name="T4" fmla="*/ 23 w 23"/>
                  <a:gd name="T5" fmla="*/ 9 h 9"/>
                  <a:gd name="T6" fmla="*/ 4 w 23"/>
                  <a:gd name="T7" fmla="*/ 9 h 9"/>
                  <a:gd name="T8" fmla="*/ 0 w 23"/>
                  <a:gd name="T9" fmla="*/ 0 h 9"/>
                </a:gdLst>
                <a:ahLst/>
                <a:cxnLst>
                  <a:cxn ang="0">
                    <a:pos x="T0" y="T1"/>
                  </a:cxn>
                  <a:cxn ang="0">
                    <a:pos x="T2" y="T3"/>
                  </a:cxn>
                  <a:cxn ang="0">
                    <a:pos x="T4" y="T5"/>
                  </a:cxn>
                  <a:cxn ang="0">
                    <a:pos x="T6" y="T7"/>
                  </a:cxn>
                  <a:cxn ang="0">
                    <a:pos x="T8" y="T9"/>
                  </a:cxn>
                </a:cxnLst>
                <a:rect l="0" t="0" r="r" b="b"/>
                <a:pathLst>
                  <a:path w="23" h="9">
                    <a:moveTo>
                      <a:pt x="0" y="0"/>
                    </a:moveTo>
                    <a:lnTo>
                      <a:pt x="23" y="0"/>
                    </a:lnTo>
                    <a:lnTo>
                      <a:pt x="23" y="9"/>
                    </a:lnTo>
                    <a:lnTo>
                      <a:pt x="4" y="9"/>
                    </a:lnTo>
                    <a:lnTo>
                      <a:pt x="0" y="0"/>
                    </a:lnTo>
                    <a:close/>
                  </a:path>
                </a:pathLst>
              </a:custGeom>
              <a:solidFill>
                <a:srgbClr val="FFFF00"/>
              </a:solidFill>
              <a:ln w="1588">
                <a:solidFill>
                  <a:srgbClr val="000000"/>
                </a:solidFill>
                <a:prstDash val="solid"/>
                <a:round/>
                <a:headEnd/>
                <a:tailEnd/>
              </a:ln>
            </p:spPr>
            <p:txBody>
              <a:bodyPr/>
              <a:lstStyle/>
              <a:p>
                <a:endParaRPr lang="en-IN"/>
              </a:p>
            </p:txBody>
          </p:sp>
          <p:sp>
            <p:nvSpPr>
              <p:cNvPr id="703581" name="Freeform 1117">
                <a:extLst>
                  <a:ext uri="{FF2B5EF4-FFF2-40B4-BE49-F238E27FC236}">
                    <a16:creationId xmlns:a16="http://schemas.microsoft.com/office/drawing/2014/main" id="{682B1A40-61A4-4901-8F68-3621FA6BB242}"/>
                  </a:ext>
                </a:extLst>
              </p:cNvPr>
              <p:cNvSpPr>
                <a:spLocks/>
              </p:cNvSpPr>
              <p:nvPr/>
            </p:nvSpPr>
            <p:spPr bwMode="auto">
              <a:xfrm>
                <a:off x="2571" y="3051"/>
                <a:ext cx="19" cy="34"/>
              </a:xfrm>
              <a:custGeom>
                <a:avLst/>
                <a:gdLst>
                  <a:gd name="T0" fmla="*/ 0 w 38"/>
                  <a:gd name="T1" fmla="*/ 67 h 67"/>
                  <a:gd name="T2" fmla="*/ 0 w 38"/>
                  <a:gd name="T3" fmla="*/ 0 h 67"/>
                  <a:gd name="T4" fmla="*/ 38 w 38"/>
                  <a:gd name="T5" fmla="*/ 4 h 67"/>
                  <a:gd name="T6" fmla="*/ 38 w 38"/>
                  <a:gd name="T7" fmla="*/ 13 h 67"/>
                  <a:gd name="T8" fmla="*/ 8 w 38"/>
                  <a:gd name="T9" fmla="*/ 8 h 67"/>
                  <a:gd name="T10" fmla="*/ 8 w 38"/>
                  <a:gd name="T11" fmla="*/ 67 h 67"/>
                  <a:gd name="T12" fmla="*/ 0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0" y="67"/>
                    </a:moveTo>
                    <a:lnTo>
                      <a:pt x="0" y="0"/>
                    </a:lnTo>
                    <a:lnTo>
                      <a:pt x="38" y="4"/>
                    </a:lnTo>
                    <a:lnTo>
                      <a:pt x="38" y="13"/>
                    </a:lnTo>
                    <a:lnTo>
                      <a:pt x="8" y="8"/>
                    </a:lnTo>
                    <a:lnTo>
                      <a:pt x="8" y="67"/>
                    </a:lnTo>
                    <a:lnTo>
                      <a:pt x="0" y="67"/>
                    </a:lnTo>
                    <a:close/>
                  </a:path>
                </a:pathLst>
              </a:custGeom>
              <a:solidFill>
                <a:srgbClr val="FFFF00"/>
              </a:solidFill>
              <a:ln w="1588">
                <a:solidFill>
                  <a:srgbClr val="000000"/>
                </a:solidFill>
                <a:prstDash val="solid"/>
                <a:round/>
                <a:headEnd/>
                <a:tailEnd/>
              </a:ln>
            </p:spPr>
            <p:txBody>
              <a:bodyPr/>
              <a:lstStyle/>
              <a:p>
                <a:endParaRPr lang="en-IN"/>
              </a:p>
            </p:txBody>
          </p:sp>
          <p:sp>
            <p:nvSpPr>
              <p:cNvPr id="703582" name="Freeform 1118">
                <a:extLst>
                  <a:ext uri="{FF2B5EF4-FFF2-40B4-BE49-F238E27FC236}">
                    <a16:creationId xmlns:a16="http://schemas.microsoft.com/office/drawing/2014/main" id="{4BD5A01D-FBEF-4AC7-A1E7-4F20EBB38D5D}"/>
                  </a:ext>
                </a:extLst>
              </p:cNvPr>
              <p:cNvSpPr>
                <a:spLocks/>
              </p:cNvSpPr>
              <p:nvPr/>
            </p:nvSpPr>
            <p:spPr bwMode="auto">
              <a:xfrm>
                <a:off x="2571" y="3090"/>
                <a:ext cx="13" cy="96"/>
              </a:xfrm>
              <a:custGeom>
                <a:avLst/>
                <a:gdLst>
                  <a:gd name="T0" fmla="*/ 0 w 27"/>
                  <a:gd name="T1" fmla="*/ 2 h 192"/>
                  <a:gd name="T2" fmla="*/ 0 w 27"/>
                  <a:gd name="T3" fmla="*/ 192 h 192"/>
                  <a:gd name="T4" fmla="*/ 27 w 27"/>
                  <a:gd name="T5" fmla="*/ 192 h 192"/>
                  <a:gd name="T6" fmla="*/ 27 w 27"/>
                  <a:gd name="T7" fmla="*/ 101 h 192"/>
                  <a:gd name="T8" fmla="*/ 8 w 27"/>
                  <a:gd name="T9" fmla="*/ 101 h 192"/>
                  <a:gd name="T10" fmla="*/ 8 w 27"/>
                  <a:gd name="T11" fmla="*/ 0 h 192"/>
                  <a:gd name="T12" fmla="*/ 0 w 27"/>
                  <a:gd name="T13" fmla="*/ 2 h 192"/>
                </a:gdLst>
                <a:ahLst/>
                <a:cxnLst>
                  <a:cxn ang="0">
                    <a:pos x="T0" y="T1"/>
                  </a:cxn>
                  <a:cxn ang="0">
                    <a:pos x="T2" y="T3"/>
                  </a:cxn>
                  <a:cxn ang="0">
                    <a:pos x="T4" y="T5"/>
                  </a:cxn>
                  <a:cxn ang="0">
                    <a:pos x="T6" y="T7"/>
                  </a:cxn>
                  <a:cxn ang="0">
                    <a:pos x="T8" y="T9"/>
                  </a:cxn>
                  <a:cxn ang="0">
                    <a:pos x="T10" y="T11"/>
                  </a:cxn>
                  <a:cxn ang="0">
                    <a:pos x="T12" y="T13"/>
                  </a:cxn>
                </a:cxnLst>
                <a:rect l="0" t="0" r="r" b="b"/>
                <a:pathLst>
                  <a:path w="27" h="192">
                    <a:moveTo>
                      <a:pt x="0" y="2"/>
                    </a:moveTo>
                    <a:lnTo>
                      <a:pt x="0" y="192"/>
                    </a:lnTo>
                    <a:lnTo>
                      <a:pt x="27" y="192"/>
                    </a:lnTo>
                    <a:lnTo>
                      <a:pt x="27" y="101"/>
                    </a:lnTo>
                    <a:lnTo>
                      <a:pt x="8" y="101"/>
                    </a:lnTo>
                    <a:lnTo>
                      <a:pt x="8" y="0"/>
                    </a:lnTo>
                    <a:lnTo>
                      <a:pt x="0" y="2"/>
                    </a:lnTo>
                    <a:close/>
                  </a:path>
                </a:pathLst>
              </a:custGeom>
              <a:solidFill>
                <a:srgbClr val="FFFF00"/>
              </a:solidFill>
              <a:ln w="1588">
                <a:solidFill>
                  <a:srgbClr val="000000"/>
                </a:solidFill>
                <a:prstDash val="solid"/>
                <a:round/>
                <a:headEnd/>
                <a:tailEnd/>
              </a:ln>
            </p:spPr>
            <p:txBody>
              <a:bodyPr/>
              <a:lstStyle/>
              <a:p>
                <a:endParaRPr lang="en-IN"/>
              </a:p>
            </p:txBody>
          </p:sp>
          <p:sp>
            <p:nvSpPr>
              <p:cNvPr id="703583" name="Freeform 1119">
                <a:extLst>
                  <a:ext uri="{FF2B5EF4-FFF2-40B4-BE49-F238E27FC236}">
                    <a16:creationId xmlns:a16="http://schemas.microsoft.com/office/drawing/2014/main" id="{E9030A2C-705F-4535-A6C7-CF37FFD0B609}"/>
                  </a:ext>
                </a:extLst>
              </p:cNvPr>
              <p:cNvSpPr>
                <a:spLocks/>
              </p:cNvSpPr>
              <p:nvPr/>
            </p:nvSpPr>
            <p:spPr bwMode="auto">
              <a:xfrm>
                <a:off x="2534" y="3083"/>
                <a:ext cx="57" cy="135"/>
              </a:xfrm>
              <a:custGeom>
                <a:avLst/>
                <a:gdLst>
                  <a:gd name="T0" fmla="*/ 114 w 114"/>
                  <a:gd name="T1" fmla="*/ 58 h 269"/>
                  <a:gd name="T2" fmla="*/ 114 w 114"/>
                  <a:gd name="T3" fmla="*/ 0 h 269"/>
                  <a:gd name="T4" fmla="*/ 112 w 114"/>
                  <a:gd name="T5" fmla="*/ 2 h 269"/>
                  <a:gd name="T6" fmla="*/ 82 w 114"/>
                  <a:gd name="T7" fmla="*/ 4 h 269"/>
                  <a:gd name="T8" fmla="*/ 74 w 114"/>
                  <a:gd name="T9" fmla="*/ 4 h 269"/>
                  <a:gd name="T10" fmla="*/ 5 w 114"/>
                  <a:gd name="T11" fmla="*/ 10 h 269"/>
                  <a:gd name="T12" fmla="*/ 1 w 114"/>
                  <a:gd name="T13" fmla="*/ 12 h 269"/>
                  <a:gd name="T14" fmla="*/ 0 w 114"/>
                  <a:gd name="T15" fmla="*/ 14 h 269"/>
                  <a:gd name="T16" fmla="*/ 0 w 114"/>
                  <a:gd name="T17" fmla="*/ 18 h 269"/>
                  <a:gd name="T18" fmla="*/ 1 w 114"/>
                  <a:gd name="T19" fmla="*/ 21 h 269"/>
                  <a:gd name="T20" fmla="*/ 5 w 114"/>
                  <a:gd name="T21" fmla="*/ 21 h 269"/>
                  <a:gd name="T22" fmla="*/ 5 w 114"/>
                  <a:gd name="T23" fmla="*/ 269 h 269"/>
                  <a:gd name="T24" fmla="*/ 15 w 114"/>
                  <a:gd name="T25" fmla="*/ 269 h 269"/>
                  <a:gd name="T26" fmla="*/ 15 w 114"/>
                  <a:gd name="T27" fmla="*/ 19 h 269"/>
                  <a:gd name="T28" fmla="*/ 74 w 114"/>
                  <a:gd name="T29" fmla="*/ 16 h 269"/>
                  <a:gd name="T30" fmla="*/ 82 w 114"/>
                  <a:gd name="T31" fmla="*/ 14 h 269"/>
                  <a:gd name="T32" fmla="*/ 107 w 114"/>
                  <a:gd name="T33" fmla="*/ 12 h 269"/>
                  <a:gd name="T34" fmla="*/ 107 w 114"/>
                  <a:gd name="T35" fmla="*/ 48 h 269"/>
                  <a:gd name="T36" fmla="*/ 110 w 114"/>
                  <a:gd name="T37" fmla="*/ 54 h 269"/>
                  <a:gd name="T38" fmla="*/ 114 w 114"/>
                  <a:gd name="T39" fmla="*/ 5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269">
                    <a:moveTo>
                      <a:pt x="114" y="58"/>
                    </a:moveTo>
                    <a:lnTo>
                      <a:pt x="114" y="0"/>
                    </a:lnTo>
                    <a:lnTo>
                      <a:pt x="112" y="2"/>
                    </a:lnTo>
                    <a:lnTo>
                      <a:pt x="82" y="4"/>
                    </a:lnTo>
                    <a:lnTo>
                      <a:pt x="74" y="4"/>
                    </a:lnTo>
                    <a:lnTo>
                      <a:pt x="5" y="10"/>
                    </a:lnTo>
                    <a:lnTo>
                      <a:pt x="1" y="12"/>
                    </a:lnTo>
                    <a:lnTo>
                      <a:pt x="0" y="14"/>
                    </a:lnTo>
                    <a:lnTo>
                      <a:pt x="0" y="18"/>
                    </a:lnTo>
                    <a:lnTo>
                      <a:pt x="1" y="21"/>
                    </a:lnTo>
                    <a:lnTo>
                      <a:pt x="5" y="21"/>
                    </a:lnTo>
                    <a:lnTo>
                      <a:pt x="5" y="269"/>
                    </a:lnTo>
                    <a:lnTo>
                      <a:pt x="15" y="269"/>
                    </a:lnTo>
                    <a:lnTo>
                      <a:pt x="15" y="19"/>
                    </a:lnTo>
                    <a:lnTo>
                      <a:pt x="74" y="16"/>
                    </a:lnTo>
                    <a:lnTo>
                      <a:pt x="82" y="14"/>
                    </a:lnTo>
                    <a:lnTo>
                      <a:pt x="107" y="12"/>
                    </a:lnTo>
                    <a:lnTo>
                      <a:pt x="107" y="48"/>
                    </a:lnTo>
                    <a:lnTo>
                      <a:pt x="110" y="54"/>
                    </a:lnTo>
                    <a:lnTo>
                      <a:pt x="114" y="58"/>
                    </a:lnTo>
                    <a:close/>
                  </a:path>
                </a:pathLst>
              </a:custGeom>
              <a:solidFill>
                <a:srgbClr val="FFFF00"/>
              </a:solidFill>
              <a:ln w="1588">
                <a:solidFill>
                  <a:srgbClr val="000000"/>
                </a:solidFill>
                <a:prstDash val="solid"/>
                <a:round/>
                <a:headEnd/>
                <a:tailEnd/>
              </a:ln>
            </p:spPr>
            <p:txBody>
              <a:bodyPr/>
              <a:lstStyle/>
              <a:p>
                <a:endParaRPr lang="en-IN"/>
              </a:p>
            </p:txBody>
          </p:sp>
          <p:sp>
            <p:nvSpPr>
              <p:cNvPr id="703584" name="Freeform 1120">
                <a:extLst>
                  <a:ext uri="{FF2B5EF4-FFF2-40B4-BE49-F238E27FC236}">
                    <a16:creationId xmlns:a16="http://schemas.microsoft.com/office/drawing/2014/main" id="{03D41E76-2721-4756-8432-BDE9691BE9D1}"/>
                  </a:ext>
                </a:extLst>
              </p:cNvPr>
              <p:cNvSpPr>
                <a:spLocks/>
              </p:cNvSpPr>
              <p:nvPr/>
            </p:nvSpPr>
            <p:spPr bwMode="auto">
              <a:xfrm>
                <a:off x="2587" y="3114"/>
                <a:ext cx="4" cy="72"/>
              </a:xfrm>
              <a:custGeom>
                <a:avLst/>
                <a:gdLst>
                  <a:gd name="T0" fmla="*/ 5 w 7"/>
                  <a:gd name="T1" fmla="*/ 5 h 144"/>
                  <a:gd name="T2" fmla="*/ 0 w 7"/>
                  <a:gd name="T3" fmla="*/ 0 h 144"/>
                  <a:gd name="T4" fmla="*/ 0 w 7"/>
                  <a:gd name="T5" fmla="*/ 144 h 144"/>
                  <a:gd name="T6" fmla="*/ 7 w 7"/>
                  <a:gd name="T7" fmla="*/ 144 h 144"/>
                  <a:gd name="T8" fmla="*/ 7 w 7"/>
                  <a:gd name="T9" fmla="*/ 7 h 144"/>
                  <a:gd name="T10" fmla="*/ 5 w 7"/>
                  <a:gd name="T11" fmla="*/ 5 h 144"/>
                </a:gdLst>
                <a:ahLst/>
                <a:cxnLst>
                  <a:cxn ang="0">
                    <a:pos x="T0" y="T1"/>
                  </a:cxn>
                  <a:cxn ang="0">
                    <a:pos x="T2" y="T3"/>
                  </a:cxn>
                  <a:cxn ang="0">
                    <a:pos x="T4" y="T5"/>
                  </a:cxn>
                  <a:cxn ang="0">
                    <a:pos x="T6" y="T7"/>
                  </a:cxn>
                  <a:cxn ang="0">
                    <a:pos x="T8" y="T9"/>
                  </a:cxn>
                  <a:cxn ang="0">
                    <a:pos x="T10" y="T11"/>
                  </a:cxn>
                </a:cxnLst>
                <a:rect l="0" t="0" r="r" b="b"/>
                <a:pathLst>
                  <a:path w="7" h="144">
                    <a:moveTo>
                      <a:pt x="5" y="5"/>
                    </a:moveTo>
                    <a:lnTo>
                      <a:pt x="0" y="0"/>
                    </a:lnTo>
                    <a:lnTo>
                      <a:pt x="0" y="144"/>
                    </a:lnTo>
                    <a:lnTo>
                      <a:pt x="7" y="144"/>
                    </a:lnTo>
                    <a:lnTo>
                      <a:pt x="7" y="7"/>
                    </a:lnTo>
                    <a:lnTo>
                      <a:pt x="5" y="5"/>
                    </a:lnTo>
                    <a:close/>
                  </a:path>
                </a:pathLst>
              </a:custGeom>
              <a:solidFill>
                <a:srgbClr val="FFFF00"/>
              </a:solidFill>
              <a:ln w="1588">
                <a:solidFill>
                  <a:srgbClr val="000000"/>
                </a:solidFill>
                <a:prstDash val="solid"/>
                <a:round/>
                <a:headEnd/>
                <a:tailEnd/>
              </a:ln>
            </p:spPr>
            <p:txBody>
              <a:bodyPr/>
              <a:lstStyle/>
              <a:p>
                <a:endParaRPr lang="en-IN"/>
              </a:p>
            </p:txBody>
          </p:sp>
          <p:sp>
            <p:nvSpPr>
              <p:cNvPr id="703585" name="Freeform 1121">
                <a:extLst>
                  <a:ext uri="{FF2B5EF4-FFF2-40B4-BE49-F238E27FC236}">
                    <a16:creationId xmlns:a16="http://schemas.microsoft.com/office/drawing/2014/main" id="{1D82EC98-9F3A-4258-8D88-313378856951}"/>
                  </a:ext>
                </a:extLst>
              </p:cNvPr>
              <p:cNvSpPr>
                <a:spLocks/>
              </p:cNvSpPr>
              <p:nvPr/>
            </p:nvSpPr>
            <p:spPr bwMode="auto">
              <a:xfrm>
                <a:off x="2584" y="3094"/>
                <a:ext cx="73" cy="92"/>
              </a:xfrm>
              <a:custGeom>
                <a:avLst/>
                <a:gdLst>
                  <a:gd name="T0" fmla="*/ 145 w 145"/>
                  <a:gd name="T1" fmla="*/ 0 h 185"/>
                  <a:gd name="T2" fmla="*/ 145 w 145"/>
                  <a:gd name="T3" fmla="*/ 10 h 185"/>
                  <a:gd name="T4" fmla="*/ 136 w 145"/>
                  <a:gd name="T5" fmla="*/ 18 h 185"/>
                  <a:gd name="T6" fmla="*/ 132 w 145"/>
                  <a:gd name="T7" fmla="*/ 20 h 185"/>
                  <a:gd name="T8" fmla="*/ 124 w 145"/>
                  <a:gd name="T9" fmla="*/ 25 h 185"/>
                  <a:gd name="T10" fmla="*/ 113 w 145"/>
                  <a:gd name="T11" fmla="*/ 33 h 185"/>
                  <a:gd name="T12" fmla="*/ 101 w 145"/>
                  <a:gd name="T13" fmla="*/ 39 h 185"/>
                  <a:gd name="T14" fmla="*/ 76 w 145"/>
                  <a:gd name="T15" fmla="*/ 50 h 185"/>
                  <a:gd name="T16" fmla="*/ 63 w 145"/>
                  <a:gd name="T17" fmla="*/ 54 h 185"/>
                  <a:gd name="T18" fmla="*/ 50 w 145"/>
                  <a:gd name="T19" fmla="*/ 56 h 185"/>
                  <a:gd name="T20" fmla="*/ 34 w 145"/>
                  <a:gd name="T21" fmla="*/ 56 h 185"/>
                  <a:gd name="T22" fmla="*/ 27 w 145"/>
                  <a:gd name="T23" fmla="*/ 54 h 185"/>
                  <a:gd name="T24" fmla="*/ 21 w 145"/>
                  <a:gd name="T25" fmla="*/ 50 h 185"/>
                  <a:gd name="T26" fmla="*/ 13 w 145"/>
                  <a:gd name="T27" fmla="*/ 48 h 185"/>
                  <a:gd name="T28" fmla="*/ 11 w 145"/>
                  <a:gd name="T29" fmla="*/ 46 h 185"/>
                  <a:gd name="T30" fmla="*/ 6 w 145"/>
                  <a:gd name="T31" fmla="*/ 41 h 185"/>
                  <a:gd name="T32" fmla="*/ 6 w 145"/>
                  <a:gd name="T33" fmla="*/ 185 h 185"/>
                  <a:gd name="T34" fmla="*/ 0 w 145"/>
                  <a:gd name="T35" fmla="*/ 185 h 185"/>
                  <a:gd name="T36" fmla="*/ 0 w 145"/>
                  <a:gd name="T37" fmla="*/ 20 h 185"/>
                  <a:gd name="T38" fmla="*/ 6 w 145"/>
                  <a:gd name="T39" fmla="*/ 27 h 185"/>
                  <a:gd name="T40" fmla="*/ 9 w 145"/>
                  <a:gd name="T41" fmla="*/ 33 h 185"/>
                  <a:gd name="T42" fmla="*/ 13 w 145"/>
                  <a:gd name="T43" fmla="*/ 37 h 185"/>
                  <a:gd name="T44" fmla="*/ 19 w 145"/>
                  <a:gd name="T45" fmla="*/ 41 h 185"/>
                  <a:gd name="T46" fmla="*/ 23 w 145"/>
                  <a:gd name="T47" fmla="*/ 43 h 185"/>
                  <a:gd name="T48" fmla="*/ 27 w 145"/>
                  <a:gd name="T49" fmla="*/ 46 h 185"/>
                  <a:gd name="T50" fmla="*/ 32 w 145"/>
                  <a:gd name="T51" fmla="*/ 48 h 185"/>
                  <a:gd name="T52" fmla="*/ 52 w 145"/>
                  <a:gd name="T53" fmla="*/ 48 h 185"/>
                  <a:gd name="T54" fmla="*/ 67 w 145"/>
                  <a:gd name="T55" fmla="*/ 46 h 185"/>
                  <a:gd name="T56" fmla="*/ 80 w 145"/>
                  <a:gd name="T57" fmla="*/ 39 h 185"/>
                  <a:gd name="T58" fmla="*/ 103 w 145"/>
                  <a:gd name="T59" fmla="*/ 31 h 185"/>
                  <a:gd name="T60" fmla="*/ 113 w 145"/>
                  <a:gd name="T61" fmla="*/ 23 h 185"/>
                  <a:gd name="T62" fmla="*/ 124 w 145"/>
                  <a:gd name="T63" fmla="*/ 16 h 185"/>
                  <a:gd name="T64" fmla="*/ 130 w 145"/>
                  <a:gd name="T65" fmla="*/ 10 h 185"/>
                  <a:gd name="T66" fmla="*/ 145 w 145"/>
                  <a:gd name="T6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5" h="185">
                    <a:moveTo>
                      <a:pt x="145" y="0"/>
                    </a:moveTo>
                    <a:lnTo>
                      <a:pt x="145" y="10"/>
                    </a:lnTo>
                    <a:lnTo>
                      <a:pt x="136" y="18"/>
                    </a:lnTo>
                    <a:lnTo>
                      <a:pt x="132" y="20"/>
                    </a:lnTo>
                    <a:lnTo>
                      <a:pt x="124" y="25"/>
                    </a:lnTo>
                    <a:lnTo>
                      <a:pt x="113" y="33"/>
                    </a:lnTo>
                    <a:lnTo>
                      <a:pt x="101" y="39"/>
                    </a:lnTo>
                    <a:lnTo>
                      <a:pt x="76" y="50"/>
                    </a:lnTo>
                    <a:lnTo>
                      <a:pt x="63" y="54"/>
                    </a:lnTo>
                    <a:lnTo>
                      <a:pt x="50" y="56"/>
                    </a:lnTo>
                    <a:lnTo>
                      <a:pt x="34" y="56"/>
                    </a:lnTo>
                    <a:lnTo>
                      <a:pt x="27" y="54"/>
                    </a:lnTo>
                    <a:lnTo>
                      <a:pt x="21" y="50"/>
                    </a:lnTo>
                    <a:lnTo>
                      <a:pt x="13" y="48"/>
                    </a:lnTo>
                    <a:lnTo>
                      <a:pt x="11" y="46"/>
                    </a:lnTo>
                    <a:lnTo>
                      <a:pt x="6" y="41"/>
                    </a:lnTo>
                    <a:lnTo>
                      <a:pt x="6" y="185"/>
                    </a:lnTo>
                    <a:lnTo>
                      <a:pt x="0" y="185"/>
                    </a:lnTo>
                    <a:lnTo>
                      <a:pt x="0" y="20"/>
                    </a:lnTo>
                    <a:lnTo>
                      <a:pt x="6" y="27"/>
                    </a:lnTo>
                    <a:lnTo>
                      <a:pt x="9" y="33"/>
                    </a:lnTo>
                    <a:lnTo>
                      <a:pt x="13" y="37"/>
                    </a:lnTo>
                    <a:lnTo>
                      <a:pt x="19" y="41"/>
                    </a:lnTo>
                    <a:lnTo>
                      <a:pt x="23" y="43"/>
                    </a:lnTo>
                    <a:lnTo>
                      <a:pt x="27" y="46"/>
                    </a:lnTo>
                    <a:lnTo>
                      <a:pt x="32" y="48"/>
                    </a:lnTo>
                    <a:lnTo>
                      <a:pt x="52" y="48"/>
                    </a:lnTo>
                    <a:lnTo>
                      <a:pt x="67" y="46"/>
                    </a:lnTo>
                    <a:lnTo>
                      <a:pt x="80" y="39"/>
                    </a:lnTo>
                    <a:lnTo>
                      <a:pt x="103" y="31"/>
                    </a:lnTo>
                    <a:lnTo>
                      <a:pt x="113" y="23"/>
                    </a:lnTo>
                    <a:lnTo>
                      <a:pt x="124" y="16"/>
                    </a:lnTo>
                    <a:lnTo>
                      <a:pt x="130" y="10"/>
                    </a:lnTo>
                    <a:lnTo>
                      <a:pt x="145" y="0"/>
                    </a:lnTo>
                    <a:close/>
                  </a:path>
                </a:pathLst>
              </a:custGeom>
              <a:solidFill>
                <a:srgbClr val="FFFF00"/>
              </a:solidFill>
              <a:ln w="1588">
                <a:solidFill>
                  <a:srgbClr val="000000"/>
                </a:solidFill>
                <a:prstDash val="solid"/>
                <a:round/>
                <a:headEnd/>
                <a:tailEnd/>
              </a:ln>
            </p:spPr>
            <p:txBody>
              <a:bodyPr/>
              <a:lstStyle/>
              <a:p>
                <a:endParaRPr lang="en-IN"/>
              </a:p>
            </p:txBody>
          </p:sp>
          <p:sp>
            <p:nvSpPr>
              <p:cNvPr id="703586" name="Freeform 1122">
                <a:extLst>
                  <a:ext uri="{FF2B5EF4-FFF2-40B4-BE49-F238E27FC236}">
                    <a16:creationId xmlns:a16="http://schemas.microsoft.com/office/drawing/2014/main" id="{F4822D4C-63CD-40AE-8C53-DD66B02DA257}"/>
                  </a:ext>
                </a:extLst>
              </p:cNvPr>
              <p:cNvSpPr>
                <a:spLocks/>
              </p:cNvSpPr>
              <p:nvPr/>
            </p:nvSpPr>
            <p:spPr bwMode="auto">
              <a:xfrm>
                <a:off x="2641" y="3106"/>
                <a:ext cx="6" cy="112"/>
              </a:xfrm>
              <a:custGeom>
                <a:avLst/>
                <a:gdLst>
                  <a:gd name="T0" fmla="*/ 0 w 11"/>
                  <a:gd name="T1" fmla="*/ 8 h 223"/>
                  <a:gd name="T2" fmla="*/ 0 w 11"/>
                  <a:gd name="T3" fmla="*/ 223 h 223"/>
                  <a:gd name="T4" fmla="*/ 11 w 11"/>
                  <a:gd name="T5" fmla="*/ 223 h 223"/>
                  <a:gd name="T6" fmla="*/ 11 w 11"/>
                  <a:gd name="T7" fmla="*/ 0 h 223"/>
                  <a:gd name="T8" fmla="*/ 0 w 11"/>
                  <a:gd name="T9" fmla="*/ 8 h 223"/>
                </a:gdLst>
                <a:ahLst/>
                <a:cxnLst>
                  <a:cxn ang="0">
                    <a:pos x="T0" y="T1"/>
                  </a:cxn>
                  <a:cxn ang="0">
                    <a:pos x="T2" y="T3"/>
                  </a:cxn>
                  <a:cxn ang="0">
                    <a:pos x="T4" y="T5"/>
                  </a:cxn>
                  <a:cxn ang="0">
                    <a:pos x="T6" y="T7"/>
                  </a:cxn>
                  <a:cxn ang="0">
                    <a:pos x="T8" y="T9"/>
                  </a:cxn>
                </a:cxnLst>
                <a:rect l="0" t="0" r="r" b="b"/>
                <a:pathLst>
                  <a:path w="11" h="223">
                    <a:moveTo>
                      <a:pt x="0" y="8"/>
                    </a:moveTo>
                    <a:lnTo>
                      <a:pt x="0" y="223"/>
                    </a:lnTo>
                    <a:lnTo>
                      <a:pt x="11" y="223"/>
                    </a:lnTo>
                    <a:lnTo>
                      <a:pt x="11" y="0"/>
                    </a:lnTo>
                    <a:lnTo>
                      <a:pt x="0" y="8"/>
                    </a:lnTo>
                    <a:close/>
                  </a:path>
                </a:pathLst>
              </a:custGeom>
              <a:solidFill>
                <a:srgbClr val="FFFF00"/>
              </a:solidFill>
              <a:ln w="1588">
                <a:solidFill>
                  <a:srgbClr val="000000"/>
                </a:solidFill>
                <a:prstDash val="solid"/>
                <a:round/>
                <a:headEnd/>
                <a:tailEnd/>
              </a:ln>
            </p:spPr>
            <p:txBody>
              <a:bodyPr/>
              <a:lstStyle/>
              <a:p>
                <a:endParaRPr lang="en-IN"/>
              </a:p>
            </p:txBody>
          </p:sp>
          <p:sp>
            <p:nvSpPr>
              <p:cNvPr id="703587" name="Freeform 1123">
                <a:extLst>
                  <a:ext uri="{FF2B5EF4-FFF2-40B4-BE49-F238E27FC236}">
                    <a16:creationId xmlns:a16="http://schemas.microsoft.com/office/drawing/2014/main" id="{AAC47BE1-E24F-48B1-B3C2-3E7B245A6B48}"/>
                  </a:ext>
                </a:extLst>
              </p:cNvPr>
              <p:cNvSpPr>
                <a:spLocks/>
              </p:cNvSpPr>
              <p:nvPr/>
            </p:nvSpPr>
            <p:spPr bwMode="auto">
              <a:xfrm>
                <a:off x="2641" y="3078"/>
                <a:ext cx="131" cy="210"/>
              </a:xfrm>
              <a:custGeom>
                <a:avLst/>
                <a:gdLst>
                  <a:gd name="T0" fmla="*/ 11 w 262"/>
                  <a:gd name="T1" fmla="*/ 46 h 418"/>
                  <a:gd name="T2" fmla="*/ 11 w 262"/>
                  <a:gd name="T3" fmla="*/ 13 h 418"/>
                  <a:gd name="T4" fmla="*/ 134 w 262"/>
                  <a:gd name="T5" fmla="*/ 13 h 418"/>
                  <a:gd name="T6" fmla="*/ 134 w 262"/>
                  <a:gd name="T7" fmla="*/ 272 h 418"/>
                  <a:gd name="T8" fmla="*/ 147 w 262"/>
                  <a:gd name="T9" fmla="*/ 272 h 418"/>
                  <a:gd name="T10" fmla="*/ 147 w 262"/>
                  <a:gd name="T11" fmla="*/ 13 h 418"/>
                  <a:gd name="T12" fmla="*/ 176 w 262"/>
                  <a:gd name="T13" fmla="*/ 13 h 418"/>
                  <a:gd name="T14" fmla="*/ 201 w 262"/>
                  <a:gd name="T15" fmla="*/ 80 h 418"/>
                  <a:gd name="T16" fmla="*/ 223 w 262"/>
                  <a:gd name="T17" fmla="*/ 136 h 418"/>
                  <a:gd name="T18" fmla="*/ 227 w 262"/>
                  <a:gd name="T19" fmla="*/ 151 h 418"/>
                  <a:gd name="T20" fmla="*/ 227 w 262"/>
                  <a:gd name="T21" fmla="*/ 316 h 418"/>
                  <a:gd name="T22" fmla="*/ 214 w 262"/>
                  <a:gd name="T23" fmla="*/ 316 h 418"/>
                  <a:gd name="T24" fmla="*/ 214 w 262"/>
                  <a:gd name="T25" fmla="*/ 332 h 418"/>
                  <a:gd name="T26" fmla="*/ 227 w 262"/>
                  <a:gd name="T27" fmla="*/ 332 h 418"/>
                  <a:gd name="T28" fmla="*/ 227 w 262"/>
                  <a:gd name="T29" fmla="*/ 370 h 418"/>
                  <a:gd name="T30" fmla="*/ 233 w 262"/>
                  <a:gd name="T31" fmla="*/ 388 h 418"/>
                  <a:gd name="T32" fmla="*/ 241 w 262"/>
                  <a:gd name="T33" fmla="*/ 418 h 418"/>
                  <a:gd name="T34" fmla="*/ 241 w 262"/>
                  <a:gd name="T35" fmla="*/ 332 h 418"/>
                  <a:gd name="T36" fmla="*/ 262 w 262"/>
                  <a:gd name="T37" fmla="*/ 332 h 418"/>
                  <a:gd name="T38" fmla="*/ 262 w 262"/>
                  <a:gd name="T39" fmla="*/ 316 h 418"/>
                  <a:gd name="T40" fmla="*/ 241 w 262"/>
                  <a:gd name="T41" fmla="*/ 316 h 418"/>
                  <a:gd name="T42" fmla="*/ 241 w 262"/>
                  <a:gd name="T43" fmla="*/ 153 h 418"/>
                  <a:gd name="T44" fmla="*/ 223 w 262"/>
                  <a:gd name="T45" fmla="*/ 105 h 418"/>
                  <a:gd name="T46" fmla="*/ 201 w 262"/>
                  <a:gd name="T47" fmla="*/ 50 h 418"/>
                  <a:gd name="T48" fmla="*/ 189 w 262"/>
                  <a:gd name="T49" fmla="*/ 13 h 418"/>
                  <a:gd name="T50" fmla="*/ 187 w 262"/>
                  <a:gd name="T51" fmla="*/ 11 h 418"/>
                  <a:gd name="T52" fmla="*/ 185 w 262"/>
                  <a:gd name="T53" fmla="*/ 7 h 418"/>
                  <a:gd name="T54" fmla="*/ 181 w 262"/>
                  <a:gd name="T55" fmla="*/ 5 h 418"/>
                  <a:gd name="T56" fmla="*/ 178 w 262"/>
                  <a:gd name="T57" fmla="*/ 2 h 418"/>
                  <a:gd name="T58" fmla="*/ 174 w 262"/>
                  <a:gd name="T59" fmla="*/ 0 h 418"/>
                  <a:gd name="T60" fmla="*/ 0 w 262"/>
                  <a:gd name="T61" fmla="*/ 0 h 418"/>
                  <a:gd name="T62" fmla="*/ 0 w 262"/>
                  <a:gd name="T63" fmla="*/ 53 h 418"/>
                  <a:gd name="T64" fmla="*/ 11 w 262"/>
                  <a:gd name="T65" fmla="*/ 46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18">
                    <a:moveTo>
                      <a:pt x="11" y="46"/>
                    </a:moveTo>
                    <a:lnTo>
                      <a:pt x="11" y="13"/>
                    </a:lnTo>
                    <a:lnTo>
                      <a:pt x="134" y="13"/>
                    </a:lnTo>
                    <a:lnTo>
                      <a:pt x="134" y="272"/>
                    </a:lnTo>
                    <a:lnTo>
                      <a:pt x="147" y="272"/>
                    </a:lnTo>
                    <a:lnTo>
                      <a:pt x="147" y="13"/>
                    </a:lnTo>
                    <a:lnTo>
                      <a:pt x="176" y="13"/>
                    </a:lnTo>
                    <a:lnTo>
                      <a:pt x="201" y="80"/>
                    </a:lnTo>
                    <a:lnTo>
                      <a:pt x="223" y="136"/>
                    </a:lnTo>
                    <a:lnTo>
                      <a:pt x="227" y="151"/>
                    </a:lnTo>
                    <a:lnTo>
                      <a:pt x="227" y="316"/>
                    </a:lnTo>
                    <a:lnTo>
                      <a:pt x="214" y="316"/>
                    </a:lnTo>
                    <a:lnTo>
                      <a:pt x="214" y="332"/>
                    </a:lnTo>
                    <a:lnTo>
                      <a:pt x="227" y="332"/>
                    </a:lnTo>
                    <a:lnTo>
                      <a:pt x="227" y="370"/>
                    </a:lnTo>
                    <a:lnTo>
                      <a:pt x="233" y="388"/>
                    </a:lnTo>
                    <a:lnTo>
                      <a:pt x="241" y="418"/>
                    </a:lnTo>
                    <a:lnTo>
                      <a:pt x="241" y="332"/>
                    </a:lnTo>
                    <a:lnTo>
                      <a:pt x="262" y="332"/>
                    </a:lnTo>
                    <a:lnTo>
                      <a:pt x="262" y="316"/>
                    </a:lnTo>
                    <a:lnTo>
                      <a:pt x="241" y="316"/>
                    </a:lnTo>
                    <a:lnTo>
                      <a:pt x="241" y="153"/>
                    </a:lnTo>
                    <a:lnTo>
                      <a:pt x="223" y="105"/>
                    </a:lnTo>
                    <a:lnTo>
                      <a:pt x="201" y="50"/>
                    </a:lnTo>
                    <a:lnTo>
                      <a:pt x="189" y="13"/>
                    </a:lnTo>
                    <a:lnTo>
                      <a:pt x="187" y="11"/>
                    </a:lnTo>
                    <a:lnTo>
                      <a:pt x="185" y="7"/>
                    </a:lnTo>
                    <a:lnTo>
                      <a:pt x="181" y="5"/>
                    </a:lnTo>
                    <a:lnTo>
                      <a:pt x="178" y="2"/>
                    </a:lnTo>
                    <a:lnTo>
                      <a:pt x="174" y="0"/>
                    </a:lnTo>
                    <a:lnTo>
                      <a:pt x="0" y="0"/>
                    </a:lnTo>
                    <a:lnTo>
                      <a:pt x="0" y="53"/>
                    </a:lnTo>
                    <a:lnTo>
                      <a:pt x="11" y="46"/>
                    </a:lnTo>
                    <a:close/>
                  </a:path>
                </a:pathLst>
              </a:custGeom>
              <a:solidFill>
                <a:srgbClr val="FFFF00"/>
              </a:solidFill>
              <a:ln w="1588">
                <a:solidFill>
                  <a:srgbClr val="000000"/>
                </a:solidFill>
                <a:prstDash val="solid"/>
                <a:round/>
                <a:headEnd/>
                <a:tailEnd/>
              </a:ln>
            </p:spPr>
            <p:txBody>
              <a:bodyPr/>
              <a:lstStyle/>
              <a:p>
                <a:endParaRPr lang="en-IN"/>
              </a:p>
            </p:txBody>
          </p:sp>
          <p:sp>
            <p:nvSpPr>
              <p:cNvPr id="703588" name="Freeform 1124">
                <a:extLst>
                  <a:ext uri="{FF2B5EF4-FFF2-40B4-BE49-F238E27FC236}">
                    <a16:creationId xmlns:a16="http://schemas.microsoft.com/office/drawing/2014/main" id="{DEF70074-D583-4387-9B99-6CB8DAFEC231}"/>
                  </a:ext>
                </a:extLst>
              </p:cNvPr>
              <p:cNvSpPr>
                <a:spLocks/>
              </p:cNvSpPr>
              <p:nvPr/>
            </p:nvSpPr>
            <p:spPr bwMode="auto">
              <a:xfrm>
                <a:off x="2781" y="3034"/>
                <a:ext cx="78" cy="242"/>
              </a:xfrm>
              <a:custGeom>
                <a:avLst/>
                <a:gdLst>
                  <a:gd name="T0" fmla="*/ 15 w 155"/>
                  <a:gd name="T1" fmla="*/ 469 h 484"/>
                  <a:gd name="T2" fmla="*/ 30 w 155"/>
                  <a:gd name="T3" fmla="*/ 469 h 484"/>
                  <a:gd name="T4" fmla="*/ 30 w 155"/>
                  <a:gd name="T5" fmla="*/ 275 h 484"/>
                  <a:gd name="T6" fmla="*/ 27 w 155"/>
                  <a:gd name="T7" fmla="*/ 267 h 484"/>
                  <a:gd name="T8" fmla="*/ 23 w 155"/>
                  <a:gd name="T9" fmla="*/ 258 h 484"/>
                  <a:gd name="T10" fmla="*/ 8 w 155"/>
                  <a:gd name="T11" fmla="*/ 223 h 484"/>
                  <a:gd name="T12" fmla="*/ 2 w 155"/>
                  <a:gd name="T13" fmla="*/ 212 h 484"/>
                  <a:gd name="T14" fmla="*/ 0 w 155"/>
                  <a:gd name="T15" fmla="*/ 210 h 484"/>
                  <a:gd name="T16" fmla="*/ 0 w 155"/>
                  <a:gd name="T17" fmla="*/ 108 h 484"/>
                  <a:gd name="T18" fmla="*/ 25 w 155"/>
                  <a:gd name="T19" fmla="*/ 64 h 484"/>
                  <a:gd name="T20" fmla="*/ 53 w 155"/>
                  <a:gd name="T21" fmla="*/ 8 h 484"/>
                  <a:gd name="T22" fmla="*/ 57 w 155"/>
                  <a:gd name="T23" fmla="*/ 4 h 484"/>
                  <a:gd name="T24" fmla="*/ 61 w 155"/>
                  <a:gd name="T25" fmla="*/ 2 h 484"/>
                  <a:gd name="T26" fmla="*/ 65 w 155"/>
                  <a:gd name="T27" fmla="*/ 0 h 484"/>
                  <a:gd name="T28" fmla="*/ 73 w 155"/>
                  <a:gd name="T29" fmla="*/ 0 h 484"/>
                  <a:gd name="T30" fmla="*/ 111 w 155"/>
                  <a:gd name="T31" fmla="*/ 8 h 484"/>
                  <a:gd name="T32" fmla="*/ 138 w 155"/>
                  <a:gd name="T33" fmla="*/ 10 h 484"/>
                  <a:gd name="T34" fmla="*/ 149 w 155"/>
                  <a:gd name="T35" fmla="*/ 12 h 484"/>
                  <a:gd name="T36" fmla="*/ 153 w 155"/>
                  <a:gd name="T37" fmla="*/ 14 h 484"/>
                  <a:gd name="T38" fmla="*/ 155 w 155"/>
                  <a:gd name="T39" fmla="*/ 16 h 484"/>
                  <a:gd name="T40" fmla="*/ 155 w 155"/>
                  <a:gd name="T41" fmla="*/ 20 h 484"/>
                  <a:gd name="T42" fmla="*/ 153 w 155"/>
                  <a:gd name="T43" fmla="*/ 23 h 484"/>
                  <a:gd name="T44" fmla="*/ 151 w 155"/>
                  <a:gd name="T45" fmla="*/ 23 h 484"/>
                  <a:gd name="T46" fmla="*/ 138 w 155"/>
                  <a:gd name="T47" fmla="*/ 23 h 484"/>
                  <a:gd name="T48" fmla="*/ 92 w 155"/>
                  <a:gd name="T49" fmla="*/ 18 h 484"/>
                  <a:gd name="T50" fmla="*/ 92 w 155"/>
                  <a:gd name="T51" fmla="*/ 263 h 484"/>
                  <a:gd name="T52" fmla="*/ 80 w 155"/>
                  <a:gd name="T53" fmla="*/ 263 h 484"/>
                  <a:gd name="T54" fmla="*/ 80 w 155"/>
                  <a:gd name="T55" fmla="*/ 14 h 484"/>
                  <a:gd name="T56" fmla="*/ 65 w 155"/>
                  <a:gd name="T57" fmla="*/ 12 h 484"/>
                  <a:gd name="T58" fmla="*/ 65 w 155"/>
                  <a:gd name="T59" fmla="*/ 14 h 484"/>
                  <a:gd name="T60" fmla="*/ 61 w 155"/>
                  <a:gd name="T61" fmla="*/ 16 h 484"/>
                  <a:gd name="T62" fmla="*/ 59 w 155"/>
                  <a:gd name="T63" fmla="*/ 20 h 484"/>
                  <a:gd name="T64" fmla="*/ 25 w 155"/>
                  <a:gd name="T65" fmla="*/ 89 h 484"/>
                  <a:gd name="T66" fmla="*/ 11 w 155"/>
                  <a:gd name="T67" fmla="*/ 112 h 484"/>
                  <a:gd name="T68" fmla="*/ 11 w 155"/>
                  <a:gd name="T69" fmla="*/ 210 h 484"/>
                  <a:gd name="T70" fmla="*/ 13 w 155"/>
                  <a:gd name="T71" fmla="*/ 212 h 484"/>
                  <a:gd name="T72" fmla="*/ 19 w 155"/>
                  <a:gd name="T73" fmla="*/ 223 h 484"/>
                  <a:gd name="T74" fmla="*/ 34 w 155"/>
                  <a:gd name="T75" fmla="*/ 258 h 484"/>
                  <a:gd name="T76" fmla="*/ 38 w 155"/>
                  <a:gd name="T77" fmla="*/ 267 h 484"/>
                  <a:gd name="T78" fmla="*/ 38 w 155"/>
                  <a:gd name="T79" fmla="*/ 477 h 484"/>
                  <a:gd name="T80" fmla="*/ 38 w 155"/>
                  <a:gd name="T81" fmla="*/ 480 h 484"/>
                  <a:gd name="T82" fmla="*/ 34 w 155"/>
                  <a:gd name="T83" fmla="*/ 482 h 484"/>
                  <a:gd name="T84" fmla="*/ 30 w 155"/>
                  <a:gd name="T85" fmla="*/ 482 h 484"/>
                  <a:gd name="T86" fmla="*/ 23 w 155"/>
                  <a:gd name="T87" fmla="*/ 484 h 484"/>
                  <a:gd name="T88" fmla="*/ 15 w 155"/>
                  <a:gd name="T89" fmla="*/ 484 h 484"/>
                  <a:gd name="T90" fmla="*/ 15 w 155"/>
                  <a:gd name="T91" fmla="*/ 469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5" h="484">
                    <a:moveTo>
                      <a:pt x="15" y="469"/>
                    </a:moveTo>
                    <a:lnTo>
                      <a:pt x="30" y="469"/>
                    </a:lnTo>
                    <a:lnTo>
                      <a:pt x="30" y="275"/>
                    </a:lnTo>
                    <a:lnTo>
                      <a:pt x="27" y="267"/>
                    </a:lnTo>
                    <a:lnTo>
                      <a:pt x="23" y="258"/>
                    </a:lnTo>
                    <a:lnTo>
                      <a:pt x="8" y="223"/>
                    </a:lnTo>
                    <a:lnTo>
                      <a:pt x="2" y="212"/>
                    </a:lnTo>
                    <a:lnTo>
                      <a:pt x="0" y="210"/>
                    </a:lnTo>
                    <a:lnTo>
                      <a:pt x="0" y="108"/>
                    </a:lnTo>
                    <a:lnTo>
                      <a:pt x="25" y="64"/>
                    </a:lnTo>
                    <a:lnTo>
                      <a:pt x="53" y="8"/>
                    </a:lnTo>
                    <a:lnTo>
                      <a:pt x="57" y="4"/>
                    </a:lnTo>
                    <a:lnTo>
                      <a:pt x="61" y="2"/>
                    </a:lnTo>
                    <a:lnTo>
                      <a:pt x="65" y="0"/>
                    </a:lnTo>
                    <a:lnTo>
                      <a:pt x="73" y="0"/>
                    </a:lnTo>
                    <a:lnTo>
                      <a:pt x="111" y="8"/>
                    </a:lnTo>
                    <a:lnTo>
                      <a:pt x="138" y="10"/>
                    </a:lnTo>
                    <a:lnTo>
                      <a:pt x="149" y="12"/>
                    </a:lnTo>
                    <a:lnTo>
                      <a:pt x="153" y="14"/>
                    </a:lnTo>
                    <a:lnTo>
                      <a:pt x="155" y="16"/>
                    </a:lnTo>
                    <a:lnTo>
                      <a:pt x="155" y="20"/>
                    </a:lnTo>
                    <a:lnTo>
                      <a:pt x="153" y="23"/>
                    </a:lnTo>
                    <a:lnTo>
                      <a:pt x="151" y="23"/>
                    </a:lnTo>
                    <a:lnTo>
                      <a:pt x="138" y="23"/>
                    </a:lnTo>
                    <a:lnTo>
                      <a:pt x="92" y="18"/>
                    </a:lnTo>
                    <a:lnTo>
                      <a:pt x="92" y="263"/>
                    </a:lnTo>
                    <a:lnTo>
                      <a:pt x="80" y="263"/>
                    </a:lnTo>
                    <a:lnTo>
                      <a:pt x="80" y="14"/>
                    </a:lnTo>
                    <a:lnTo>
                      <a:pt x="65" y="12"/>
                    </a:lnTo>
                    <a:lnTo>
                      <a:pt x="65" y="14"/>
                    </a:lnTo>
                    <a:lnTo>
                      <a:pt x="61" y="16"/>
                    </a:lnTo>
                    <a:lnTo>
                      <a:pt x="59" y="20"/>
                    </a:lnTo>
                    <a:lnTo>
                      <a:pt x="25" y="89"/>
                    </a:lnTo>
                    <a:lnTo>
                      <a:pt x="11" y="112"/>
                    </a:lnTo>
                    <a:lnTo>
                      <a:pt x="11" y="210"/>
                    </a:lnTo>
                    <a:lnTo>
                      <a:pt x="13" y="212"/>
                    </a:lnTo>
                    <a:lnTo>
                      <a:pt x="19" y="223"/>
                    </a:lnTo>
                    <a:lnTo>
                      <a:pt x="34" y="258"/>
                    </a:lnTo>
                    <a:lnTo>
                      <a:pt x="38" y="267"/>
                    </a:lnTo>
                    <a:lnTo>
                      <a:pt x="38" y="477"/>
                    </a:lnTo>
                    <a:lnTo>
                      <a:pt x="38" y="480"/>
                    </a:lnTo>
                    <a:lnTo>
                      <a:pt x="34" y="482"/>
                    </a:lnTo>
                    <a:lnTo>
                      <a:pt x="30" y="482"/>
                    </a:lnTo>
                    <a:lnTo>
                      <a:pt x="23" y="484"/>
                    </a:lnTo>
                    <a:lnTo>
                      <a:pt x="15" y="484"/>
                    </a:lnTo>
                    <a:lnTo>
                      <a:pt x="15" y="469"/>
                    </a:lnTo>
                    <a:close/>
                  </a:path>
                </a:pathLst>
              </a:custGeom>
              <a:solidFill>
                <a:srgbClr val="FFFF00"/>
              </a:solidFill>
              <a:ln w="1588">
                <a:solidFill>
                  <a:srgbClr val="000000"/>
                </a:solidFill>
                <a:prstDash val="solid"/>
                <a:round/>
                <a:headEnd/>
                <a:tailEnd/>
              </a:ln>
            </p:spPr>
            <p:txBody>
              <a:bodyPr/>
              <a:lstStyle/>
              <a:p>
                <a:endParaRPr lang="en-IN"/>
              </a:p>
            </p:txBody>
          </p:sp>
          <p:sp>
            <p:nvSpPr>
              <p:cNvPr id="703589" name="Freeform 1125">
                <a:extLst>
                  <a:ext uri="{FF2B5EF4-FFF2-40B4-BE49-F238E27FC236}">
                    <a16:creationId xmlns:a16="http://schemas.microsoft.com/office/drawing/2014/main" id="{82E3B963-8D09-416B-A03B-BC924D8AE014}"/>
                  </a:ext>
                </a:extLst>
              </p:cNvPr>
              <p:cNvSpPr>
                <a:spLocks/>
              </p:cNvSpPr>
              <p:nvPr/>
            </p:nvSpPr>
            <p:spPr bwMode="auto">
              <a:xfrm>
                <a:off x="2564" y="3186"/>
                <a:ext cx="77" cy="20"/>
              </a:xfrm>
              <a:custGeom>
                <a:avLst/>
                <a:gdLst>
                  <a:gd name="T0" fmla="*/ 0 w 153"/>
                  <a:gd name="T1" fmla="*/ 9 h 40"/>
                  <a:gd name="T2" fmla="*/ 0 w 153"/>
                  <a:gd name="T3" fmla="*/ 0 h 40"/>
                  <a:gd name="T4" fmla="*/ 153 w 153"/>
                  <a:gd name="T5" fmla="*/ 0 h 40"/>
                  <a:gd name="T6" fmla="*/ 153 w 153"/>
                  <a:gd name="T7" fmla="*/ 40 h 40"/>
                  <a:gd name="T8" fmla="*/ 114 w 153"/>
                  <a:gd name="T9" fmla="*/ 9 h 40"/>
                  <a:gd name="T10" fmla="*/ 0 w 153"/>
                  <a:gd name="T11" fmla="*/ 9 h 40"/>
                </a:gdLst>
                <a:ahLst/>
                <a:cxnLst>
                  <a:cxn ang="0">
                    <a:pos x="T0" y="T1"/>
                  </a:cxn>
                  <a:cxn ang="0">
                    <a:pos x="T2" y="T3"/>
                  </a:cxn>
                  <a:cxn ang="0">
                    <a:pos x="T4" y="T5"/>
                  </a:cxn>
                  <a:cxn ang="0">
                    <a:pos x="T6" y="T7"/>
                  </a:cxn>
                  <a:cxn ang="0">
                    <a:pos x="T8" y="T9"/>
                  </a:cxn>
                  <a:cxn ang="0">
                    <a:pos x="T10" y="T11"/>
                  </a:cxn>
                </a:cxnLst>
                <a:rect l="0" t="0" r="r" b="b"/>
                <a:pathLst>
                  <a:path w="153" h="40">
                    <a:moveTo>
                      <a:pt x="0" y="9"/>
                    </a:moveTo>
                    <a:lnTo>
                      <a:pt x="0" y="0"/>
                    </a:lnTo>
                    <a:lnTo>
                      <a:pt x="153" y="0"/>
                    </a:lnTo>
                    <a:lnTo>
                      <a:pt x="153" y="40"/>
                    </a:lnTo>
                    <a:lnTo>
                      <a:pt x="114" y="9"/>
                    </a:lnTo>
                    <a:lnTo>
                      <a:pt x="0" y="9"/>
                    </a:lnTo>
                    <a:close/>
                  </a:path>
                </a:pathLst>
              </a:custGeom>
              <a:solidFill>
                <a:srgbClr val="FFFF00"/>
              </a:solidFill>
              <a:ln w="1588">
                <a:solidFill>
                  <a:srgbClr val="000000"/>
                </a:solidFill>
                <a:prstDash val="solid"/>
                <a:round/>
                <a:headEnd/>
                <a:tailEnd/>
              </a:ln>
            </p:spPr>
            <p:txBody>
              <a:bodyPr/>
              <a:lstStyle/>
              <a:p>
                <a:endParaRPr lang="en-IN"/>
              </a:p>
            </p:txBody>
          </p:sp>
          <p:sp>
            <p:nvSpPr>
              <p:cNvPr id="703590" name="Rectangle 1126">
                <a:extLst>
                  <a:ext uri="{FF2B5EF4-FFF2-40B4-BE49-F238E27FC236}">
                    <a16:creationId xmlns:a16="http://schemas.microsoft.com/office/drawing/2014/main" id="{A5464AC9-CDAD-47EE-8E0F-7BC164D1D854}"/>
                  </a:ext>
                </a:extLst>
              </p:cNvPr>
              <p:cNvSpPr>
                <a:spLocks noChangeArrowheads="1"/>
              </p:cNvSpPr>
              <p:nvPr/>
            </p:nvSpPr>
            <p:spPr bwMode="auto">
              <a:xfrm>
                <a:off x="2647" y="3186"/>
                <a:ext cx="61" cy="5"/>
              </a:xfrm>
              <a:prstGeom prst="rect">
                <a:avLst/>
              </a:prstGeom>
              <a:solidFill>
                <a:srgbClr val="FFFF00"/>
              </a:solidFill>
              <a:ln w="1588">
                <a:solidFill>
                  <a:srgbClr val="000000"/>
                </a:solidFill>
                <a:miter lim="800000"/>
                <a:headEnd/>
                <a:tailEnd/>
              </a:ln>
            </p:spPr>
            <p:txBody>
              <a:bodyPr/>
              <a:lstStyle/>
              <a:p>
                <a:endParaRPr lang="en-IN"/>
              </a:p>
            </p:txBody>
          </p:sp>
          <p:sp>
            <p:nvSpPr>
              <p:cNvPr id="703591" name="Rectangle 1127">
                <a:extLst>
                  <a:ext uri="{FF2B5EF4-FFF2-40B4-BE49-F238E27FC236}">
                    <a16:creationId xmlns:a16="http://schemas.microsoft.com/office/drawing/2014/main" id="{B862CAF0-1FDE-4E87-90B9-C024BDD3859E}"/>
                  </a:ext>
                </a:extLst>
              </p:cNvPr>
              <p:cNvSpPr>
                <a:spLocks noChangeArrowheads="1"/>
              </p:cNvSpPr>
              <p:nvPr/>
            </p:nvSpPr>
            <p:spPr bwMode="auto">
              <a:xfrm>
                <a:off x="2714" y="3186"/>
                <a:ext cx="41" cy="5"/>
              </a:xfrm>
              <a:prstGeom prst="rect">
                <a:avLst/>
              </a:prstGeom>
              <a:solidFill>
                <a:srgbClr val="FFFF00"/>
              </a:solidFill>
              <a:ln w="1588">
                <a:solidFill>
                  <a:srgbClr val="000000"/>
                </a:solidFill>
                <a:miter lim="800000"/>
                <a:headEnd/>
                <a:tailEnd/>
              </a:ln>
            </p:spPr>
            <p:txBody>
              <a:bodyPr/>
              <a:lstStyle/>
              <a:p>
                <a:endParaRPr lang="en-IN"/>
              </a:p>
            </p:txBody>
          </p:sp>
          <p:sp>
            <p:nvSpPr>
              <p:cNvPr id="703592" name="Freeform 1128">
                <a:extLst>
                  <a:ext uri="{FF2B5EF4-FFF2-40B4-BE49-F238E27FC236}">
                    <a16:creationId xmlns:a16="http://schemas.microsoft.com/office/drawing/2014/main" id="{94D64CFF-5E14-476D-BE4F-D6EBDC38E364}"/>
                  </a:ext>
                </a:extLst>
              </p:cNvPr>
              <p:cNvSpPr>
                <a:spLocks/>
              </p:cNvSpPr>
              <p:nvPr/>
            </p:nvSpPr>
            <p:spPr bwMode="auto">
              <a:xfrm>
                <a:off x="2572" y="3191"/>
                <a:ext cx="22" cy="19"/>
              </a:xfrm>
              <a:custGeom>
                <a:avLst/>
                <a:gdLst>
                  <a:gd name="T0" fmla="*/ 44 w 44"/>
                  <a:gd name="T1" fmla="*/ 0 h 39"/>
                  <a:gd name="T2" fmla="*/ 0 w 44"/>
                  <a:gd name="T3" fmla="*/ 0 h 39"/>
                  <a:gd name="T4" fmla="*/ 44 w 44"/>
                  <a:gd name="T5" fmla="*/ 39 h 39"/>
                  <a:gd name="T6" fmla="*/ 44 w 44"/>
                  <a:gd name="T7" fmla="*/ 0 h 39"/>
                </a:gdLst>
                <a:ahLst/>
                <a:cxnLst>
                  <a:cxn ang="0">
                    <a:pos x="T0" y="T1"/>
                  </a:cxn>
                  <a:cxn ang="0">
                    <a:pos x="T2" y="T3"/>
                  </a:cxn>
                  <a:cxn ang="0">
                    <a:pos x="T4" y="T5"/>
                  </a:cxn>
                  <a:cxn ang="0">
                    <a:pos x="T6" y="T7"/>
                  </a:cxn>
                </a:cxnLst>
                <a:rect l="0" t="0" r="r" b="b"/>
                <a:pathLst>
                  <a:path w="44" h="39">
                    <a:moveTo>
                      <a:pt x="44" y="0"/>
                    </a:moveTo>
                    <a:lnTo>
                      <a:pt x="0" y="0"/>
                    </a:lnTo>
                    <a:lnTo>
                      <a:pt x="44" y="39"/>
                    </a:lnTo>
                    <a:lnTo>
                      <a:pt x="44" y="0"/>
                    </a:lnTo>
                    <a:close/>
                  </a:path>
                </a:pathLst>
              </a:custGeom>
              <a:solidFill>
                <a:srgbClr val="FFFF00"/>
              </a:solidFill>
              <a:ln w="1588">
                <a:solidFill>
                  <a:srgbClr val="000000"/>
                </a:solidFill>
                <a:prstDash val="solid"/>
                <a:round/>
                <a:headEnd/>
                <a:tailEnd/>
              </a:ln>
            </p:spPr>
            <p:txBody>
              <a:bodyPr/>
              <a:lstStyle/>
              <a:p>
                <a:endParaRPr lang="en-IN"/>
              </a:p>
            </p:txBody>
          </p:sp>
          <p:sp>
            <p:nvSpPr>
              <p:cNvPr id="703593" name="Freeform 1129">
                <a:extLst>
                  <a:ext uri="{FF2B5EF4-FFF2-40B4-BE49-F238E27FC236}">
                    <a16:creationId xmlns:a16="http://schemas.microsoft.com/office/drawing/2014/main" id="{DB24F570-D108-4296-9728-0FF618ACA65D}"/>
                  </a:ext>
                </a:extLst>
              </p:cNvPr>
              <p:cNvSpPr>
                <a:spLocks/>
              </p:cNvSpPr>
              <p:nvPr/>
            </p:nvSpPr>
            <p:spPr bwMode="auto">
              <a:xfrm>
                <a:off x="2508" y="3187"/>
                <a:ext cx="240" cy="74"/>
              </a:xfrm>
              <a:custGeom>
                <a:avLst/>
                <a:gdLst>
                  <a:gd name="T0" fmla="*/ 67 w 480"/>
                  <a:gd name="T1" fmla="*/ 0 h 147"/>
                  <a:gd name="T2" fmla="*/ 113 w 480"/>
                  <a:gd name="T3" fmla="*/ 0 h 147"/>
                  <a:gd name="T4" fmla="*/ 113 w 480"/>
                  <a:gd name="T5" fmla="*/ 7 h 147"/>
                  <a:gd name="T6" fmla="*/ 128 w 480"/>
                  <a:gd name="T7" fmla="*/ 7 h 147"/>
                  <a:gd name="T8" fmla="*/ 172 w 480"/>
                  <a:gd name="T9" fmla="*/ 46 h 147"/>
                  <a:gd name="T10" fmla="*/ 172 w 480"/>
                  <a:gd name="T11" fmla="*/ 7 h 147"/>
                  <a:gd name="T12" fmla="*/ 227 w 480"/>
                  <a:gd name="T13" fmla="*/ 7 h 147"/>
                  <a:gd name="T14" fmla="*/ 266 w 480"/>
                  <a:gd name="T15" fmla="*/ 38 h 147"/>
                  <a:gd name="T16" fmla="*/ 266 w 480"/>
                  <a:gd name="T17" fmla="*/ 61 h 147"/>
                  <a:gd name="T18" fmla="*/ 277 w 480"/>
                  <a:gd name="T19" fmla="*/ 61 h 147"/>
                  <a:gd name="T20" fmla="*/ 277 w 480"/>
                  <a:gd name="T21" fmla="*/ 7 h 147"/>
                  <a:gd name="T22" fmla="*/ 400 w 480"/>
                  <a:gd name="T23" fmla="*/ 7 h 147"/>
                  <a:gd name="T24" fmla="*/ 400 w 480"/>
                  <a:gd name="T25" fmla="*/ 55 h 147"/>
                  <a:gd name="T26" fmla="*/ 413 w 480"/>
                  <a:gd name="T27" fmla="*/ 55 h 147"/>
                  <a:gd name="T28" fmla="*/ 413 w 480"/>
                  <a:gd name="T29" fmla="*/ 7 h 147"/>
                  <a:gd name="T30" fmla="*/ 440 w 480"/>
                  <a:gd name="T31" fmla="*/ 7 h 147"/>
                  <a:gd name="T32" fmla="*/ 440 w 480"/>
                  <a:gd name="T33" fmla="*/ 74 h 147"/>
                  <a:gd name="T34" fmla="*/ 480 w 480"/>
                  <a:gd name="T35" fmla="*/ 74 h 147"/>
                  <a:gd name="T36" fmla="*/ 480 w 480"/>
                  <a:gd name="T37" fmla="*/ 123 h 147"/>
                  <a:gd name="T38" fmla="*/ 480 w 480"/>
                  <a:gd name="T39" fmla="*/ 121 h 147"/>
                  <a:gd name="T40" fmla="*/ 365 w 480"/>
                  <a:gd name="T41" fmla="*/ 147 h 147"/>
                  <a:gd name="T42" fmla="*/ 365 w 480"/>
                  <a:gd name="T43" fmla="*/ 144 h 147"/>
                  <a:gd name="T44" fmla="*/ 19 w 480"/>
                  <a:gd name="T45" fmla="*/ 130 h 147"/>
                  <a:gd name="T46" fmla="*/ 0 w 480"/>
                  <a:gd name="T47" fmla="*/ 126 h 147"/>
                  <a:gd name="T48" fmla="*/ 0 w 480"/>
                  <a:gd name="T49" fmla="*/ 71 h 147"/>
                  <a:gd name="T50" fmla="*/ 34 w 480"/>
                  <a:gd name="T51" fmla="*/ 71 h 147"/>
                  <a:gd name="T52" fmla="*/ 34 w 480"/>
                  <a:gd name="T53" fmla="*/ 0 h 147"/>
                  <a:gd name="T54" fmla="*/ 57 w 480"/>
                  <a:gd name="T55" fmla="*/ 0 h 147"/>
                  <a:gd name="T56" fmla="*/ 57 w 480"/>
                  <a:gd name="T57" fmla="*/ 61 h 147"/>
                  <a:gd name="T58" fmla="*/ 67 w 480"/>
                  <a:gd name="T59" fmla="*/ 61 h 147"/>
                  <a:gd name="T60" fmla="*/ 67 w 480"/>
                  <a:gd name="T61"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0" h="147">
                    <a:moveTo>
                      <a:pt x="67" y="0"/>
                    </a:moveTo>
                    <a:lnTo>
                      <a:pt x="113" y="0"/>
                    </a:lnTo>
                    <a:lnTo>
                      <a:pt x="113" y="7"/>
                    </a:lnTo>
                    <a:lnTo>
                      <a:pt x="128" y="7"/>
                    </a:lnTo>
                    <a:lnTo>
                      <a:pt x="172" y="46"/>
                    </a:lnTo>
                    <a:lnTo>
                      <a:pt x="172" y="7"/>
                    </a:lnTo>
                    <a:lnTo>
                      <a:pt x="227" y="7"/>
                    </a:lnTo>
                    <a:lnTo>
                      <a:pt x="266" y="38"/>
                    </a:lnTo>
                    <a:lnTo>
                      <a:pt x="266" y="61"/>
                    </a:lnTo>
                    <a:lnTo>
                      <a:pt x="277" y="61"/>
                    </a:lnTo>
                    <a:lnTo>
                      <a:pt x="277" y="7"/>
                    </a:lnTo>
                    <a:lnTo>
                      <a:pt x="400" y="7"/>
                    </a:lnTo>
                    <a:lnTo>
                      <a:pt x="400" y="55"/>
                    </a:lnTo>
                    <a:lnTo>
                      <a:pt x="413" y="55"/>
                    </a:lnTo>
                    <a:lnTo>
                      <a:pt x="413" y="7"/>
                    </a:lnTo>
                    <a:lnTo>
                      <a:pt x="440" y="7"/>
                    </a:lnTo>
                    <a:lnTo>
                      <a:pt x="440" y="74"/>
                    </a:lnTo>
                    <a:lnTo>
                      <a:pt x="480" y="74"/>
                    </a:lnTo>
                    <a:lnTo>
                      <a:pt x="480" y="123"/>
                    </a:lnTo>
                    <a:lnTo>
                      <a:pt x="480" y="121"/>
                    </a:lnTo>
                    <a:lnTo>
                      <a:pt x="365" y="147"/>
                    </a:lnTo>
                    <a:lnTo>
                      <a:pt x="365" y="144"/>
                    </a:lnTo>
                    <a:lnTo>
                      <a:pt x="19" y="130"/>
                    </a:lnTo>
                    <a:lnTo>
                      <a:pt x="0" y="126"/>
                    </a:lnTo>
                    <a:lnTo>
                      <a:pt x="0" y="71"/>
                    </a:lnTo>
                    <a:lnTo>
                      <a:pt x="34" y="71"/>
                    </a:lnTo>
                    <a:lnTo>
                      <a:pt x="34" y="0"/>
                    </a:lnTo>
                    <a:lnTo>
                      <a:pt x="57" y="0"/>
                    </a:lnTo>
                    <a:lnTo>
                      <a:pt x="57" y="61"/>
                    </a:lnTo>
                    <a:lnTo>
                      <a:pt x="67" y="61"/>
                    </a:lnTo>
                    <a:lnTo>
                      <a:pt x="67" y="0"/>
                    </a:lnTo>
                    <a:close/>
                  </a:path>
                </a:pathLst>
              </a:custGeom>
              <a:solidFill>
                <a:srgbClr val="00FF00"/>
              </a:solidFill>
              <a:ln w="1588">
                <a:solidFill>
                  <a:srgbClr val="000000"/>
                </a:solidFill>
                <a:prstDash val="solid"/>
                <a:round/>
                <a:headEnd/>
                <a:tailEnd/>
              </a:ln>
            </p:spPr>
            <p:txBody>
              <a:bodyPr/>
              <a:lstStyle/>
              <a:p>
                <a:endParaRPr lang="en-IN"/>
              </a:p>
            </p:txBody>
          </p:sp>
          <p:sp>
            <p:nvSpPr>
              <p:cNvPr id="703594" name="Freeform 1130">
                <a:extLst>
                  <a:ext uri="{FF2B5EF4-FFF2-40B4-BE49-F238E27FC236}">
                    <a16:creationId xmlns:a16="http://schemas.microsoft.com/office/drawing/2014/main" id="{EB39A390-6A6D-4C5F-B796-F30C2F6744C3}"/>
                  </a:ext>
                </a:extLst>
              </p:cNvPr>
              <p:cNvSpPr>
                <a:spLocks/>
              </p:cNvSpPr>
              <p:nvPr/>
            </p:nvSpPr>
            <p:spPr bwMode="auto">
              <a:xfrm>
                <a:off x="2728" y="3191"/>
                <a:ext cx="27" cy="46"/>
              </a:xfrm>
              <a:custGeom>
                <a:avLst/>
                <a:gdLst>
                  <a:gd name="T0" fmla="*/ 0 w 53"/>
                  <a:gd name="T1" fmla="*/ 0 h 92"/>
                  <a:gd name="T2" fmla="*/ 0 w 53"/>
                  <a:gd name="T3" fmla="*/ 67 h 92"/>
                  <a:gd name="T4" fmla="*/ 40 w 53"/>
                  <a:gd name="T5" fmla="*/ 67 h 92"/>
                  <a:gd name="T6" fmla="*/ 40 w 53"/>
                  <a:gd name="T7" fmla="*/ 92 h 92"/>
                  <a:gd name="T8" fmla="*/ 53 w 53"/>
                  <a:gd name="T9" fmla="*/ 92 h 92"/>
                  <a:gd name="T10" fmla="*/ 53 w 53"/>
                  <a:gd name="T11" fmla="*/ 0 h 92"/>
                  <a:gd name="T12" fmla="*/ 0 w 53"/>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53" h="92">
                    <a:moveTo>
                      <a:pt x="0" y="0"/>
                    </a:moveTo>
                    <a:lnTo>
                      <a:pt x="0" y="67"/>
                    </a:lnTo>
                    <a:lnTo>
                      <a:pt x="40" y="67"/>
                    </a:lnTo>
                    <a:lnTo>
                      <a:pt x="40" y="92"/>
                    </a:lnTo>
                    <a:lnTo>
                      <a:pt x="53" y="92"/>
                    </a:lnTo>
                    <a:lnTo>
                      <a:pt x="53" y="0"/>
                    </a:lnTo>
                    <a:lnTo>
                      <a:pt x="0" y="0"/>
                    </a:lnTo>
                    <a:close/>
                  </a:path>
                </a:pathLst>
              </a:custGeom>
              <a:solidFill>
                <a:srgbClr val="80C2FF"/>
              </a:solidFill>
              <a:ln w="1588">
                <a:solidFill>
                  <a:srgbClr val="000000"/>
                </a:solidFill>
                <a:prstDash val="solid"/>
                <a:round/>
                <a:headEnd/>
                <a:tailEnd/>
              </a:ln>
            </p:spPr>
            <p:txBody>
              <a:bodyPr/>
              <a:lstStyle/>
              <a:p>
                <a:endParaRPr lang="en-IN"/>
              </a:p>
            </p:txBody>
          </p:sp>
          <p:sp>
            <p:nvSpPr>
              <p:cNvPr id="703595" name="Freeform 1131">
                <a:extLst>
                  <a:ext uri="{FF2B5EF4-FFF2-40B4-BE49-F238E27FC236}">
                    <a16:creationId xmlns:a16="http://schemas.microsoft.com/office/drawing/2014/main" id="{DB44E192-3E5B-4AB9-8048-0BE92B3E118C}"/>
                  </a:ext>
                </a:extLst>
              </p:cNvPr>
              <p:cNvSpPr>
                <a:spLocks/>
              </p:cNvSpPr>
              <p:nvPr/>
            </p:nvSpPr>
            <p:spPr bwMode="auto">
              <a:xfrm>
                <a:off x="2748" y="3244"/>
                <a:ext cx="7" cy="20"/>
              </a:xfrm>
              <a:custGeom>
                <a:avLst/>
                <a:gdLst>
                  <a:gd name="T0" fmla="*/ 0 w 13"/>
                  <a:gd name="T1" fmla="*/ 8 h 38"/>
                  <a:gd name="T2" fmla="*/ 0 w 13"/>
                  <a:gd name="T3" fmla="*/ 0 h 38"/>
                  <a:gd name="T4" fmla="*/ 13 w 13"/>
                  <a:gd name="T5" fmla="*/ 0 h 38"/>
                  <a:gd name="T6" fmla="*/ 13 w 13"/>
                  <a:gd name="T7" fmla="*/ 38 h 38"/>
                  <a:gd name="T8" fmla="*/ 0 w 13"/>
                  <a:gd name="T9" fmla="*/ 8 h 38"/>
                </a:gdLst>
                <a:ahLst/>
                <a:cxnLst>
                  <a:cxn ang="0">
                    <a:pos x="T0" y="T1"/>
                  </a:cxn>
                  <a:cxn ang="0">
                    <a:pos x="T2" y="T3"/>
                  </a:cxn>
                  <a:cxn ang="0">
                    <a:pos x="T4" y="T5"/>
                  </a:cxn>
                  <a:cxn ang="0">
                    <a:pos x="T6" y="T7"/>
                  </a:cxn>
                  <a:cxn ang="0">
                    <a:pos x="T8" y="T9"/>
                  </a:cxn>
                </a:cxnLst>
                <a:rect l="0" t="0" r="r" b="b"/>
                <a:pathLst>
                  <a:path w="13" h="38">
                    <a:moveTo>
                      <a:pt x="0" y="8"/>
                    </a:moveTo>
                    <a:lnTo>
                      <a:pt x="0" y="0"/>
                    </a:lnTo>
                    <a:lnTo>
                      <a:pt x="13" y="0"/>
                    </a:lnTo>
                    <a:lnTo>
                      <a:pt x="13" y="38"/>
                    </a:lnTo>
                    <a:lnTo>
                      <a:pt x="0" y="8"/>
                    </a:lnTo>
                    <a:close/>
                  </a:path>
                </a:pathLst>
              </a:custGeom>
              <a:solidFill>
                <a:srgbClr val="0080FF"/>
              </a:solidFill>
              <a:ln w="1588">
                <a:solidFill>
                  <a:srgbClr val="000000"/>
                </a:solidFill>
                <a:prstDash val="solid"/>
                <a:round/>
                <a:headEnd/>
                <a:tailEnd/>
              </a:ln>
            </p:spPr>
            <p:txBody>
              <a:bodyPr/>
              <a:lstStyle/>
              <a:p>
                <a:endParaRPr lang="en-IN"/>
              </a:p>
            </p:txBody>
          </p:sp>
          <p:sp>
            <p:nvSpPr>
              <p:cNvPr id="703596" name="Freeform 1132">
                <a:extLst>
                  <a:ext uri="{FF2B5EF4-FFF2-40B4-BE49-F238E27FC236}">
                    <a16:creationId xmlns:a16="http://schemas.microsoft.com/office/drawing/2014/main" id="{6EA1DBED-F015-473F-AE75-0D7BB198B231}"/>
                  </a:ext>
                </a:extLst>
              </p:cNvPr>
              <p:cNvSpPr>
                <a:spLocks/>
              </p:cNvSpPr>
              <p:nvPr/>
            </p:nvSpPr>
            <p:spPr bwMode="auto">
              <a:xfrm>
                <a:off x="2518" y="3252"/>
                <a:ext cx="173" cy="65"/>
              </a:xfrm>
              <a:custGeom>
                <a:avLst/>
                <a:gdLst>
                  <a:gd name="T0" fmla="*/ 96 w 346"/>
                  <a:gd name="T1" fmla="*/ 41 h 131"/>
                  <a:gd name="T2" fmla="*/ 101 w 346"/>
                  <a:gd name="T3" fmla="*/ 37 h 131"/>
                  <a:gd name="T4" fmla="*/ 109 w 346"/>
                  <a:gd name="T5" fmla="*/ 35 h 131"/>
                  <a:gd name="T6" fmla="*/ 119 w 346"/>
                  <a:gd name="T7" fmla="*/ 33 h 131"/>
                  <a:gd name="T8" fmla="*/ 170 w 346"/>
                  <a:gd name="T9" fmla="*/ 33 h 131"/>
                  <a:gd name="T10" fmla="*/ 170 w 346"/>
                  <a:gd name="T11" fmla="*/ 48 h 131"/>
                  <a:gd name="T12" fmla="*/ 176 w 346"/>
                  <a:gd name="T13" fmla="*/ 52 h 131"/>
                  <a:gd name="T14" fmla="*/ 182 w 346"/>
                  <a:gd name="T15" fmla="*/ 54 h 131"/>
                  <a:gd name="T16" fmla="*/ 186 w 346"/>
                  <a:gd name="T17" fmla="*/ 56 h 131"/>
                  <a:gd name="T18" fmla="*/ 189 w 346"/>
                  <a:gd name="T19" fmla="*/ 60 h 131"/>
                  <a:gd name="T20" fmla="*/ 191 w 346"/>
                  <a:gd name="T21" fmla="*/ 64 h 131"/>
                  <a:gd name="T22" fmla="*/ 195 w 346"/>
                  <a:gd name="T23" fmla="*/ 67 h 131"/>
                  <a:gd name="T24" fmla="*/ 195 w 346"/>
                  <a:gd name="T25" fmla="*/ 73 h 131"/>
                  <a:gd name="T26" fmla="*/ 197 w 346"/>
                  <a:gd name="T27" fmla="*/ 77 h 131"/>
                  <a:gd name="T28" fmla="*/ 195 w 346"/>
                  <a:gd name="T29" fmla="*/ 81 h 131"/>
                  <a:gd name="T30" fmla="*/ 195 w 346"/>
                  <a:gd name="T31" fmla="*/ 87 h 131"/>
                  <a:gd name="T32" fmla="*/ 193 w 346"/>
                  <a:gd name="T33" fmla="*/ 90 h 131"/>
                  <a:gd name="T34" fmla="*/ 189 w 346"/>
                  <a:gd name="T35" fmla="*/ 94 h 131"/>
                  <a:gd name="T36" fmla="*/ 186 w 346"/>
                  <a:gd name="T37" fmla="*/ 98 h 131"/>
                  <a:gd name="T38" fmla="*/ 182 w 346"/>
                  <a:gd name="T39" fmla="*/ 102 h 131"/>
                  <a:gd name="T40" fmla="*/ 178 w 346"/>
                  <a:gd name="T41" fmla="*/ 106 h 131"/>
                  <a:gd name="T42" fmla="*/ 174 w 346"/>
                  <a:gd name="T43" fmla="*/ 108 h 131"/>
                  <a:gd name="T44" fmla="*/ 168 w 346"/>
                  <a:gd name="T45" fmla="*/ 108 h 131"/>
                  <a:gd name="T46" fmla="*/ 161 w 346"/>
                  <a:gd name="T47" fmla="*/ 108 h 131"/>
                  <a:gd name="T48" fmla="*/ 161 w 346"/>
                  <a:gd name="T49" fmla="*/ 48 h 131"/>
                  <a:gd name="T50" fmla="*/ 157 w 346"/>
                  <a:gd name="T51" fmla="*/ 42 h 131"/>
                  <a:gd name="T52" fmla="*/ 153 w 346"/>
                  <a:gd name="T53" fmla="*/ 41 h 131"/>
                  <a:gd name="T54" fmla="*/ 147 w 346"/>
                  <a:gd name="T55" fmla="*/ 39 h 131"/>
                  <a:gd name="T56" fmla="*/ 143 w 346"/>
                  <a:gd name="T57" fmla="*/ 35 h 131"/>
                  <a:gd name="T58" fmla="*/ 134 w 346"/>
                  <a:gd name="T59" fmla="*/ 33 h 131"/>
                  <a:gd name="T60" fmla="*/ 119 w 346"/>
                  <a:gd name="T61" fmla="*/ 33 h 131"/>
                  <a:gd name="T62" fmla="*/ 109 w 346"/>
                  <a:gd name="T63" fmla="*/ 35 h 131"/>
                  <a:gd name="T64" fmla="*/ 101 w 346"/>
                  <a:gd name="T65" fmla="*/ 37 h 131"/>
                  <a:gd name="T66" fmla="*/ 96 w 346"/>
                  <a:gd name="T67" fmla="*/ 41 h 131"/>
                  <a:gd name="T68" fmla="*/ 101 w 346"/>
                  <a:gd name="T69" fmla="*/ 42 h 131"/>
                  <a:gd name="T70" fmla="*/ 107 w 346"/>
                  <a:gd name="T71" fmla="*/ 46 h 131"/>
                  <a:gd name="T72" fmla="*/ 115 w 346"/>
                  <a:gd name="T73" fmla="*/ 48 h 131"/>
                  <a:gd name="T74" fmla="*/ 121 w 346"/>
                  <a:gd name="T75" fmla="*/ 50 h 131"/>
                  <a:gd name="T76" fmla="*/ 140 w 346"/>
                  <a:gd name="T77" fmla="*/ 50 h 131"/>
                  <a:gd name="T78" fmla="*/ 140 w 346"/>
                  <a:gd name="T79" fmla="*/ 112 h 131"/>
                  <a:gd name="T80" fmla="*/ 124 w 346"/>
                  <a:gd name="T81" fmla="*/ 112 h 131"/>
                  <a:gd name="T82" fmla="*/ 115 w 346"/>
                  <a:gd name="T83" fmla="*/ 110 h 131"/>
                  <a:gd name="T84" fmla="*/ 115 w 346"/>
                  <a:gd name="T85" fmla="*/ 131 h 131"/>
                  <a:gd name="T86" fmla="*/ 220 w 346"/>
                  <a:gd name="T87" fmla="*/ 131 h 131"/>
                  <a:gd name="T88" fmla="*/ 220 w 346"/>
                  <a:gd name="T89" fmla="*/ 39 h 131"/>
                  <a:gd name="T90" fmla="*/ 346 w 346"/>
                  <a:gd name="T91" fmla="*/ 17 h 131"/>
                  <a:gd name="T92" fmla="*/ 346 w 346"/>
                  <a:gd name="T93" fmla="*/ 14 h 131"/>
                  <a:gd name="T94" fmla="*/ 0 w 346"/>
                  <a:gd name="T95" fmla="*/ 0 h 131"/>
                  <a:gd name="T96" fmla="*/ 96 w 346"/>
                  <a:gd name="T97" fmla="*/ 4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6" h="131">
                    <a:moveTo>
                      <a:pt x="96" y="41"/>
                    </a:moveTo>
                    <a:lnTo>
                      <a:pt x="101" y="37"/>
                    </a:lnTo>
                    <a:lnTo>
                      <a:pt x="109" y="35"/>
                    </a:lnTo>
                    <a:lnTo>
                      <a:pt x="119" y="33"/>
                    </a:lnTo>
                    <a:lnTo>
                      <a:pt x="170" y="33"/>
                    </a:lnTo>
                    <a:lnTo>
                      <a:pt x="170" y="48"/>
                    </a:lnTo>
                    <a:lnTo>
                      <a:pt x="176" y="52"/>
                    </a:lnTo>
                    <a:lnTo>
                      <a:pt x="182" y="54"/>
                    </a:lnTo>
                    <a:lnTo>
                      <a:pt x="186" y="56"/>
                    </a:lnTo>
                    <a:lnTo>
                      <a:pt x="189" y="60"/>
                    </a:lnTo>
                    <a:lnTo>
                      <a:pt x="191" y="64"/>
                    </a:lnTo>
                    <a:lnTo>
                      <a:pt x="195" y="67"/>
                    </a:lnTo>
                    <a:lnTo>
                      <a:pt x="195" y="73"/>
                    </a:lnTo>
                    <a:lnTo>
                      <a:pt x="197" y="77"/>
                    </a:lnTo>
                    <a:lnTo>
                      <a:pt x="195" y="81"/>
                    </a:lnTo>
                    <a:lnTo>
                      <a:pt x="195" y="87"/>
                    </a:lnTo>
                    <a:lnTo>
                      <a:pt x="193" y="90"/>
                    </a:lnTo>
                    <a:lnTo>
                      <a:pt x="189" y="94"/>
                    </a:lnTo>
                    <a:lnTo>
                      <a:pt x="186" y="98"/>
                    </a:lnTo>
                    <a:lnTo>
                      <a:pt x="182" y="102"/>
                    </a:lnTo>
                    <a:lnTo>
                      <a:pt x="178" y="106"/>
                    </a:lnTo>
                    <a:lnTo>
                      <a:pt x="174" y="108"/>
                    </a:lnTo>
                    <a:lnTo>
                      <a:pt x="168" y="108"/>
                    </a:lnTo>
                    <a:lnTo>
                      <a:pt x="161" y="108"/>
                    </a:lnTo>
                    <a:lnTo>
                      <a:pt x="161" y="48"/>
                    </a:lnTo>
                    <a:lnTo>
                      <a:pt x="157" y="42"/>
                    </a:lnTo>
                    <a:lnTo>
                      <a:pt x="153" y="41"/>
                    </a:lnTo>
                    <a:lnTo>
                      <a:pt x="147" y="39"/>
                    </a:lnTo>
                    <a:lnTo>
                      <a:pt x="143" y="35"/>
                    </a:lnTo>
                    <a:lnTo>
                      <a:pt x="134" y="33"/>
                    </a:lnTo>
                    <a:lnTo>
                      <a:pt x="119" y="33"/>
                    </a:lnTo>
                    <a:lnTo>
                      <a:pt x="109" y="35"/>
                    </a:lnTo>
                    <a:lnTo>
                      <a:pt x="101" y="37"/>
                    </a:lnTo>
                    <a:lnTo>
                      <a:pt x="96" y="41"/>
                    </a:lnTo>
                    <a:lnTo>
                      <a:pt x="101" y="42"/>
                    </a:lnTo>
                    <a:lnTo>
                      <a:pt x="107" y="46"/>
                    </a:lnTo>
                    <a:lnTo>
                      <a:pt x="115" y="48"/>
                    </a:lnTo>
                    <a:lnTo>
                      <a:pt x="121" y="50"/>
                    </a:lnTo>
                    <a:lnTo>
                      <a:pt x="140" y="50"/>
                    </a:lnTo>
                    <a:lnTo>
                      <a:pt x="140" y="112"/>
                    </a:lnTo>
                    <a:lnTo>
                      <a:pt x="124" y="112"/>
                    </a:lnTo>
                    <a:lnTo>
                      <a:pt x="115" y="110"/>
                    </a:lnTo>
                    <a:lnTo>
                      <a:pt x="115" y="131"/>
                    </a:lnTo>
                    <a:lnTo>
                      <a:pt x="220" y="131"/>
                    </a:lnTo>
                    <a:lnTo>
                      <a:pt x="220" y="39"/>
                    </a:lnTo>
                    <a:lnTo>
                      <a:pt x="346" y="17"/>
                    </a:lnTo>
                    <a:lnTo>
                      <a:pt x="346" y="14"/>
                    </a:lnTo>
                    <a:lnTo>
                      <a:pt x="0" y="0"/>
                    </a:lnTo>
                    <a:lnTo>
                      <a:pt x="96" y="41"/>
                    </a:lnTo>
                    <a:close/>
                  </a:path>
                </a:pathLst>
              </a:custGeom>
              <a:solidFill>
                <a:srgbClr val="000000"/>
              </a:solidFill>
              <a:ln w="1588">
                <a:solidFill>
                  <a:srgbClr val="000000"/>
                </a:solidFill>
                <a:prstDash val="solid"/>
                <a:round/>
                <a:headEnd/>
                <a:tailEnd/>
              </a:ln>
            </p:spPr>
            <p:txBody>
              <a:bodyPr/>
              <a:lstStyle/>
              <a:p>
                <a:endParaRPr lang="en-IN"/>
              </a:p>
            </p:txBody>
          </p:sp>
          <p:sp>
            <p:nvSpPr>
              <p:cNvPr id="703597" name="Freeform 1133">
                <a:extLst>
                  <a:ext uri="{FF2B5EF4-FFF2-40B4-BE49-F238E27FC236}">
                    <a16:creationId xmlns:a16="http://schemas.microsoft.com/office/drawing/2014/main" id="{79FBB61D-0821-4F05-A107-273185A3412D}"/>
                  </a:ext>
                </a:extLst>
              </p:cNvPr>
              <p:cNvSpPr>
                <a:spLocks/>
              </p:cNvSpPr>
              <p:nvPr/>
            </p:nvSpPr>
            <p:spPr bwMode="auto">
              <a:xfrm>
                <a:off x="2581" y="3268"/>
                <a:ext cx="35" cy="38"/>
              </a:xfrm>
              <a:custGeom>
                <a:avLst/>
                <a:gdLst>
                  <a:gd name="T0" fmla="*/ 8 w 71"/>
                  <a:gd name="T1" fmla="*/ 0 h 75"/>
                  <a:gd name="T2" fmla="*/ 17 w 71"/>
                  <a:gd name="T3" fmla="*/ 2 h 75"/>
                  <a:gd name="T4" fmla="*/ 21 w 71"/>
                  <a:gd name="T5" fmla="*/ 6 h 75"/>
                  <a:gd name="T6" fmla="*/ 27 w 71"/>
                  <a:gd name="T7" fmla="*/ 8 h 75"/>
                  <a:gd name="T8" fmla="*/ 31 w 71"/>
                  <a:gd name="T9" fmla="*/ 9 h 75"/>
                  <a:gd name="T10" fmla="*/ 35 w 71"/>
                  <a:gd name="T11" fmla="*/ 15 h 75"/>
                  <a:gd name="T12" fmla="*/ 35 w 71"/>
                  <a:gd name="T13" fmla="*/ 75 h 75"/>
                  <a:gd name="T14" fmla="*/ 42 w 71"/>
                  <a:gd name="T15" fmla="*/ 75 h 75"/>
                  <a:gd name="T16" fmla="*/ 48 w 71"/>
                  <a:gd name="T17" fmla="*/ 75 h 75"/>
                  <a:gd name="T18" fmla="*/ 52 w 71"/>
                  <a:gd name="T19" fmla="*/ 73 h 75"/>
                  <a:gd name="T20" fmla="*/ 56 w 71"/>
                  <a:gd name="T21" fmla="*/ 69 h 75"/>
                  <a:gd name="T22" fmla="*/ 60 w 71"/>
                  <a:gd name="T23" fmla="*/ 65 h 75"/>
                  <a:gd name="T24" fmla="*/ 63 w 71"/>
                  <a:gd name="T25" fmla="*/ 61 h 75"/>
                  <a:gd name="T26" fmla="*/ 67 w 71"/>
                  <a:gd name="T27" fmla="*/ 57 h 75"/>
                  <a:gd name="T28" fmla="*/ 69 w 71"/>
                  <a:gd name="T29" fmla="*/ 54 h 75"/>
                  <a:gd name="T30" fmla="*/ 69 w 71"/>
                  <a:gd name="T31" fmla="*/ 48 h 75"/>
                  <a:gd name="T32" fmla="*/ 71 w 71"/>
                  <a:gd name="T33" fmla="*/ 44 h 75"/>
                  <a:gd name="T34" fmla="*/ 69 w 71"/>
                  <a:gd name="T35" fmla="*/ 40 h 75"/>
                  <a:gd name="T36" fmla="*/ 69 w 71"/>
                  <a:gd name="T37" fmla="*/ 34 h 75"/>
                  <a:gd name="T38" fmla="*/ 65 w 71"/>
                  <a:gd name="T39" fmla="*/ 31 h 75"/>
                  <a:gd name="T40" fmla="*/ 63 w 71"/>
                  <a:gd name="T41" fmla="*/ 27 h 75"/>
                  <a:gd name="T42" fmla="*/ 60 w 71"/>
                  <a:gd name="T43" fmla="*/ 23 h 75"/>
                  <a:gd name="T44" fmla="*/ 56 w 71"/>
                  <a:gd name="T45" fmla="*/ 21 h 75"/>
                  <a:gd name="T46" fmla="*/ 50 w 71"/>
                  <a:gd name="T47" fmla="*/ 19 h 75"/>
                  <a:gd name="T48" fmla="*/ 44 w 71"/>
                  <a:gd name="T49" fmla="*/ 15 h 75"/>
                  <a:gd name="T50" fmla="*/ 44 w 71"/>
                  <a:gd name="T51" fmla="*/ 0 h 75"/>
                  <a:gd name="T52" fmla="*/ 0 w 71"/>
                  <a:gd name="T53" fmla="*/ 0 h 75"/>
                  <a:gd name="T54" fmla="*/ 8 w 71"/>
                  <a:gd name="T5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75">
                    <a:moveTo>
                      <a:pt x="8" y="0"/>
                    </a:moveTo>
                    <a:lnTo>
                      <a:pt x="17" y="2"/>
                    </a:lnTo>
                    <a:lnTo>
                      <a:pt x="21" y="6"/>
                    </a:lnTo>
                    <a:lnTo>
                      <a:pt x="27" y="8"/>
                    </a:lnTo>
                    <a:lnTo>
                      <a:pt x="31" y="9"/>
                    </a:lnTo>
                    <a:lnTo>
                      <a:pt x="35" y="15"/>
                    </a:lnTo>
                    <a:lnTo>
                      <a:pt x="35" y="75"/>
                    </a:lnTo>
                    <a:lnTo>
                      <a:pt x="42" y="75"/>
                    </a:lnTo>
                    <a:lnTo>
                      <a:pt x="48" y="75"/>
                    </a:lnTo>
                    <a:lnTo>
                      <a:pt x="52" y="73"/>
                    </a:lnTo>
                    <a:lnTo>
                      <a:pt x="56" y="69"/>
                    </a:lnTo>
                    <a:lnTo>
                      <a:pt x="60" y="65"/>
                    </a:lnTo>
                    <a:lnTo>
                      <a:pt x="63" y="61"/>
                    </a:lnTo>
                    <a:lnTo>
                      <a:pt x="67" y="57"/>
                    </a:lnTo>
                    <a:lnTo>
                      <a:pt x="69" y="54"/>
                    </a:lnTo>
                    <a:lnTo>
                      <a:pt x="69" y="48"/>
                    </a:lnTo>
                    <a:lnTo>
                      <a:pt x="71" y="44"/>
                    </a:lnTo>
                    <a:lnTo>
                      <a:pt x="69" y="40"/>
                    </a:lnTo>
                    <a:lnTo>
                      <a:pt x="69" y="34"/>
                    </a:lnTo>
                    <a:lnTo>
                      <a:pt x="65" y="31"/>
                    </a:lnTo>
                    <a:lnTo>
                      <a:pt x="63" y="27"/>
                    </a:lnTo>
                    <a:lnTo>
                      <a:pt x="60" y="23"/>
                    </a:lnTo>
                    <a:lnTo>
                      <a:pt x="56" y="21"/>
                    </a:lnTo>
                    <a:lnTo>
                      <a:pt x="50" y="19"/>
                    </a:lnTo>
                    <a:lnTo>
                      <a:pt x="44" y="15"/>
                    </a:lnTo>
                    <a:lnTo>
                      <a:pt x="44" y="0"/>
                    </a:lnTo>
                    <a:lnTo>
                      <a:pt x="0" y="0"/>
                    </a:lnTo>
                    <a:lnTo>
                      <a:pt x="8" y="0"/>
                    </a:lnTo>
                    <a:close/>
                  </a:path>
                </a:pathLst>
              </a:custGeom>
              <a:solidFill>
                <a:srgbClr val="FFFFFF"/>
              </a:solidFill>
              <a:ln w="1588">
                <a:solidFill>
                  <a:srgbClr val="000000"/>
                </a:solidFill>
                <a:prstDash val="solid"/>
                <a:round/>
                <a:headEnd/>
                <a:tailEnd/>
              </a:ln>
            </p:spPr>
            <p:txBody>
              <a:bodyPr/>
              <a:lstStyle/>
              <a:p>
                <a:endParaRPr lang="en-IN"/>
              </a:p>
            </p:txBody>
          </p:sp>
          <p:sp>
            <p:nvSpPr>
              <p:cNvPr id="703598" name="Freeform 1134">
                <a:extLst>
                  <a:ext uri="{FF2B5EF4-FFF2-40B4-BE49-F238E27FC236}">
                    <a16:creationId xmlns:a16="http://schemas.microsoft.com/office/drawing/2014/main" id="{E4F85BE7-5431-4220-A0FE-865CC8A5B226}"/>
                  </a:ext>
                </a:extLst>
              </p:cNvPr>
              <p:cNvSpPr>
                <a:spLocks/>
              </p:cNvSpPr>
              <p:nvPr/>
            </p:nvSpPr>
            <p:spPr bwMode="auto">
              <a:xfrm>
                <a:off x="2477" y="3238"/>
                <a:ext cx="284" cy="137"/>
              </a:xfrm>
              <a:custGeom>
                <a:avLst/>
                <a:gdLst>
                  <a:gd name="T0" fmla="*/ 61 w 568"/>
                  <a:gd name="T1" fmla="*/ 25 h 275"/>
                  <a:gd name="T2" fmla="*/ 80 w 568"/>
                  <a:gd name="T3" fmla="*/ 29 h 275"/>
                  <a:gd name="T4" fmla="*/ 176 w 568"/>
                  <a:gd name="T5" fmla="*/ 70 h 275"/>
                  <a:gd name="T6" fmla="*/ 181 w 568"/>
                  <a:gd name="T7" fmla="*/ 71 h 275"/>
                  <a:gd name="T8" fmla="*/ 187 w 568"/>
                  <a:gd name="T9" fmla="*/ 75 h 275"/>
                  <a:gd name="T10" fmla="*/ 195 w 568"/>
                  <a:gd name="T11" fmla="*/ 77 h 275"/>
                  <a:gd name="T12" fmla="*/ 201 w 568"/>
                  <a:gd name="T13" fmla="*/ 79 h 275"/>
                  <a:gd name="T14" fmla="*/ 220 w 568"/>
                  <a:gd name="T15" fmla="*/ 79 h 275"/>
                  <a:gd name="T16" fmla="*/ 220 w 568"/>
                  <a:gd name="T17" fmla="*/ 141 h 275"/>
                  <a:gd name="T18" fmla="*/ 204 w 568"/>
                  <a:gd name="T19" fmla="*/ 141 h 275"/>
                  <a:gd name="T20" fmla="*/ 195 w 568"/>
                  <a:gd name="T21" fmla="*/ 139 h 275"/>
                  <a:gd name="T22" fmla="*/ 195 w 568"/>
                  <a:gd name="T23" fmla="*/ 160 h 275"/>
                  <a:gd name="T24" fmla="*/ 300 w 568"/>
                  <a:gd name="T25" fmla="*/ 160 h 275"/>
                  <a:gd name="T26" fmla="*/ 300 w 568"/>
                  <a:gd name="T27" fmla="*/ 68 h 275"/>
                  <a:gd name="T28" fmla="*/ 426 w 568"/>
                  <a:gd name="T29" fmla="*/ 46 h 275"/>
                  <a:gd name="T30" fmla="*/ 541 w 568"/>
                  <a:gd name="T31" fmla="*/ 20 h 275"/>
                  <a:gd name="T32" fmla="*/ 541 w 568"/>
                  <a:gd name="T33" fmla="*/ 22 h 275"/>
                  <a:gd name="T34" fmla="*/ 554 w 568"/>
                  <a:gd name="T35" fmla="*/ 52 h 275"/>
                  <a:gd name="T36" fmla="*/ 560 w 568"/>
                  <a:gd name="T37" fmla="*/ 70 h 275"/>
                  <a:gd name="T38" fmla="*/ 568 w 568"/>
                  <a:gd name="T39" fmla="*/ 100 h 275"/>
                  <a:gd name="T40" fmla="*/ 568 w 568"/>
                  <a:gd name="T41" fmla="*/ 125 h 275"/>
                  <a:gd name="T42" fmla="*/ 564 w 568"/>
                  <a:gd name="T43" fmla="*/ 152 h 275"/>
                  <a:gd name="T44" fmla="*/ 560 w 568"/>
                  <a:gd name="T45" fmla="*/ 164 h 275"/>
                  <a:gd name="T46" fmla="*/ 558 w 568"/>
                  <a:gd name="T47" fmla="*/ 179 h 275"/>
                  <a:gd name="T48" fmla="*/ 547 w 568"/>
                  <a:gd name="T49" fmla="*/ 206 h 275"/>
                  <a:gd name="T50" fmla="*/ 535 w 568"/>
                  <a:gd name="T51" fmla="*/ 231 h 275"/>
                  <a:gd name="T52" fmla="*/ 447 w 568"/>
                  <a:gd name="T53" fmla="*/ 254 h 275"/>
                  <a:gd name="T54" fmla="*/ 443 w 568"/>
                  <a:gd name="T55" fmla="*/ 265 h 275"/>
                  <a:gd name="T56" fmla="*/ 440 w 568"/>
                  <a:gd name="T57" fmla="*/ 275 h 275"/>
                  <a:gd name="T58" fmla="*/ 187 w 568"/>
                  <a:gd name="T59" fmla="*/ 265 h 275"/>
                  <a:gd name="T60" fmla="*/ 82 w 568"/>
                  <a:gd name="T61" fmla="*/ 250 h 275"/>
                  <a:gd name="T62" fmla="*/ 86 w 568"/>
                  <a:gd name="T63" fmla="*/ 237 h 275"/>
                  <a:gd name="T64" fmla="*/ 48 w 568"/>
                  <a:gd name="T65" fmla="*/ 202 h 275"/>
                  <a:gd name="T66" fmla="*/ 51 w 568"/>
                  <a:gd name="T67" fmla="*/ 164 h 275"/>
                  <a:gd name="T68" fmla="*/ 51 w 568"/>
                  <a:gd name="T69" fmla="*/ 112 h 275"/>
                  <a:gd name="T70" fmla="*/ 46 w 568"/>
                  <a:gd name="T71" fmla="*/ 87 h 275"/>
                  <a:gd name="T72" fmla="*/ 40 w 568"/>
                  <a:gd name="T73" fmla="*/ 64 h 275"/>
                  <a:gd name="T74" fmla="*/ 28 w 568"/>
                  <a:gd name="T75" fmla="*/ 41 h 275"/>
                  <a:gd name="T76" fmla="*/ 15 w 568"/>
                  <a:gd name="T77" fmla="*/ 20 h 275"/>
                  <a:gd name="T78" fmla="*/ 5 w 568"/>
                  <a:gd name="T79" fmla="*/ 8 h 275"/>
                  <a:gd name="T80" fmla="*/ 0 w 568"/>
                  <a:gd name="T81" fmla="*/ 0 h 275"/>
                  <a:gd name="T82" fmla="*/ 61 w 568"/>
                  <a:gd name="T83" fmla="*/ 2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8" h="275">
                    <a:moveTo>
                      <a:pt x="61" y="25"/>
                    </a:moveTo>
                    <a:lnTo>
                      <a:pt x="80" y="29"/>
                    </a:lnTo>
                    <a:lnTo>
                      <a:pt x="176" y="70"/>
                    </a:lnTo>
                    <a:lnTo>
                      <a:pt x="181" y="71"/>
                    </a:lnTo>
                    <a:lnTo>
                      <a:pt x="187" y="75"/>
                    </a:lnTo>
                    <a:lnTo>
                      <a:pt x="195" y="77"/>
                    </a:lnTo>
                    <a:lnTo>
                      <a:pt x="201" y="79"/>
                    </a:lnTo>
                    <a:lnTo>
                      <a:pt x="220" y="79"/>
                    </a:lnTo>
                    <a:lnTo>
                      <a:pt x="220" y="141"/>
                    </a:lnTo>
                    <a:lnTo>
                      <a:pt x="204" y="141"/>
                    </a:lnTo>
                    <a:lnTo>
                      <a:pt x="195" y="139"/>
                    </a:lnTo>
                    <a:lnTo>
                      <a:pt x="195" y="160"/>
                    </a:lnTo>
                    <a:lnTo>
                      <a:pt x="300" y="160"/>
                    </a:lnTo>
                    <a:lnTo>
                      <a:pt x="300" y="68"/>
                    </a:lnTo>
                    <a:lnTo>
                      <a:pt x="426" y="46"/>
                    </a:lnTo>
                    <a:lnTo>
                      <a:pt x="541" y="20"/>
                    </a:lnTo>
                    <a:lnTo>
                      <a:pt x="541" y="22"/>
                    </a:lnTo>
                    <a:lnTo>
                      <a:pt x="554" y="52"/>
                    </a:lnTo>
                    <a:lnTo>
                      <a:pt x="560" y="70"/>
                    </a:lnTo>
                    <a:lnTo>
                      <a:pt x="568" y="100"/>
                    </a:lnTo>
                    <a:lnTo>
                      <a:pt x="568" y="125"/>
                    </a:lnTo>
                    <a:lnTo>
                      <a:pt x="564" y="152"/>
                    </a:lnTo>
                    <a:lnTo>
                      <a:pt x="560" y="164"/>
                    </a:lnTo>
                    <a:lnTo>
                      <a:pt x="558" y="179"/>
                    </a:lnTo>
                    <a:lnTo>
                      <a:pt x="547" y="206"/>
                    </a:lnTo>
                    <a:lnTo>
                      <a:pt x="535" y="231"/>
                    </a:lnTo>
                    <a:lnTo>
                      <a:pt x="447" y="254"/>
                    </a:lnTo>
                    <a:lnTo>
                      <a:pt x="443" y="265"/>
                    </a:lnTo>
                    <a:lnTo>
                      <a:pt x="440" y="275"/>
                    </a:lnTo>
                    <a:lnTo>
                      <a:pt x="187" y="265"/>
                    </a:lnTo>
                    <a:lnTo>
                      <a:pt x="82" y="250"/>
                    </a:lnTo>
                    <a:lnTo>
                      <a:pt x="86" y="237"/>
                    </a:lnTo>
                    <a:lnTo>
                      <a:pt x="48" y="202"/>
                    </a:lnTo>
                    <a:lnTo>
                      <a:pt x="51" y="164"/>
                    </a:lnTo>
                    <a:lnTo>
                      <a:pt x="51" y="112"/>
                    </a:lnTo>
                    <a:lnTo>
                      <a:pt x="46" y="87"/>
                    </a:lnTo>
                    <a:lnTo>
                      <a:pt x="40" y="64"/>
                    </a:lnTo>
                    <a:lnTo>
                      <a:pt x="28" y="41"/>
                    </a:lnTo>
                    <a:lnTo>
                      <a:pt x="15" y="20"/>
                    </a:lnTo>
                    <a:lnTo>
                      <a:pt x="5" y="8"/>
                    </a:lnTo>
                    <a:lnTo>
                      <a:pt x="0" y="0"/>
                    </a:lnTo>
                    <a:lnTo>
                      <a:pt x="61" y="25"/>
                    </a:lnTo>
                    <a:close/>
                  </a:path>
                </a:pathLst>
              </a:custGeom>
              <a:solidFill>
                <a:srgbClr val="000000"/>
              </a:solidFill>
              <a:ln w="1588">
                <a:solidFill>
                  <a:srgbClr val="000000"/>
                </a:solidFill>
                <a:prstDash val="solid"/>
                <a:round/>
                <a:headEnd/>
                <a:tailEnd/>
              </a:ln>
            </p:spPr>
            <p:txBody>
              <a:bodyPr/>
              <a:lstStyle/>
              <a:p>
                <a:endParaRPr lang="en-IN"/>
              </a:p>
            </p:txBody>
          </p:sp>
          <p:sp>
            <p:nvSpPr>
              <p:cNvPr id="703599" name="Freeform 1135">
                <a:extLst>
                  <a:ext uri="{FF2B5EF4-FFF2-40B4-BE49-F238E27FC236}">
                    <a16:creationId xmlns:a16="http://schemas.microsoft.com/office/drawing/2014/main" id="{91C18625-040B-4332-B546-AFA565550C4D}"/>
                  </a:ext>
                </a:extLst>
              </p:cNvPr>
              <p:cNvSpPr>
                <a:spLocks/>
              </p:cNvSpPr>
              <p:nvPr/>
            </p:nvSpPr>
            <p:spPr bwMode="auto">
              <a:xfrm>
                <a:off x="2745" y="3293"/>
                <a:ext cx="17" cy="60"/>
              </a:xfrm>
              <a:custGeom>
                <a:avLst/>
                <a:gdLst>
                  <a:gd name="T0" fmla="*/ 29 w 35"/>
                  <a:gd name="T1" fmla="*/ 40 h 119"/>
                  <a:gd name="T2" fmla="*/ 25 w 35"/>
                  <a:gd name="T3" fmla="*/ 52 h 119"/>
                  <a:gd name="T4" fmla="*/ 23 w 35"/>
                  <a:gd name="T5" fmla="*/ 67 h 119"/>
                  <a:gd name="T6" fmla="*/ 12 w 35"/>
                  <a:gd name="T7" fmla="*/ 94 h 119"/>
                  <a:gd name="T8" fmla="*/ 0 w 35"/>
                  <a:gd name="T9" fmla="*/ 119 h 119"/>
                  <a:gd name="T10" fmla="*/ 35 w 35"/>
                  <a:gd name="T11" fmla="*/ 111 h 119"/>
                  <a:gd name="T12" fmla="*/ 35 w 35"/>
                  <a:gd name="T13" fmla="*/ 92 h 119"/>
                  <a:gd name="T14" fmla="*/ 33 w 35"/>
                  <a:gd name="T15" fmla="*/ 13 h 119"/>
                  <a:gd name="T16" fmla="*/ 33 w 35"/>
                  <a:gd name="T17" fmla="*/ 0 h 119"/>
                  <a:gd name="T18" fmla="*/ 33 w 35"/>
                  <a:gd name="T19" fmla="*/ 13 h 119"/>
                  <a:gd name="T20" fmla="*/ 29 w 35"/>
                  <a:gd name="T21" fmla="*/ 4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119">
                    <a:moveTo>
                      <a:pt x="29" y="40"/>
                    </a:moveTo>
                    <a:lnTo>
                      <a:pt x="25" y="52"/>
                    </a:lnTo>
                    <a:lnTo>
                      <a:pt x="23" y="67"/>
                    </a:lnTo>
                    <a:lnTo>
                      <a:pt x="12" y="94"/>
                    </a:lnTo>
                    <a:lnTo>
                      <a:pt x="0" y="119"/>
                    </a:lnTo>
                    <a:lnTo>
                      <a:pt x="35" y="111"/>
                    </a:lnTo>
                    <a:lnTo>
                      <a:pt x="35" y="92"/>
                    </a:lnTo>
                    <a:lnTo>
                      <a:pt x="33" y="13"/>
                    </a:lnTo>
                    <a:lnTo>
                      <a:pt x="33" y="0"/>
                    </a:lnTo>
                    <a:lnTo>
                      <a:pt x="33" y="13"/>
                    </a:lnTo>
                    <a:lnTo>
                      <a:pt x="29" y="40"/>
                    </a:lnTo>
                    <a:close/>
                  </a:path>
                </a:pathLst>
              </a:custGeom>
              <a:solidFill>
                <a:srgbClr val="00FF00"/>
              </a:solidFill>
              <a:ln w="1588">
                <a:solidFill>
                  <a:srgbClr val="000000"/>
                </a:solidFill>
                <a:prstDash val="solid"/>
                <a:round/>
                <a:headEnd/>
                <a:tailEnd/>
              </a:ln>
            </p:spPr>
            <p:txBody>
              <a:bodyPr/>
              <a:lstStyle/>
              <a:p>
                <a:endParaRPr lang="en-IN"/>
              </a:p>
            </p:txBody>
          </p:sp>
          <p:sp>
            <p:nvSpPr>
              <p:cNvPr id="703600" name="Rectangle 1136">
                <a:extLst>
                  <a:ext uri="{FF2B5EF4-FFF2-40B4-BE49-F238E27FC236}">
                    <a16:creationId xmlns:a16="http://schemas.microsoft.com/office/drawing/2014/main" id="{3633C4F6-98C6-4607-9463-A46434CA0D16}"/>
                  </a:ext>
                </a:extLst>
              </p:cNvPr>
              <p:cNvSpPr>
                <a:spLocks noChangeArrowheads="1"/>
              </p:cNvSpPr>
              <p:nvPr/>
            </p:nvSpPr>
            <p:spPr bwMode="auto">
              <a:xfrm>
                <a:off x="2761" y="3186"/>
                <a:ext cx="36" cy="5"/>
              </a:xfrm>
              <a:prstGeom prst="rect">
                <a:avLst/>
              </a:prstGeom>
              <a:solidFill>
                <a:srgbClr val="FFFF00"/>
              </a:solidFill>
              <a:ln w="1588">
                <a:solidFill>
                  <a:srgbClr val="000000"/>
                </a:solidFill>
                <a:miter lim="800000"/>
                <a:headEnd/>
                <a:tailEnd/>
              </a:ln>
            </p:spPr>
            <p:txBody>
              <a:bodyPr/>
              <a:lstStyle/>
              <a:p>
                <a:endParaRPr lang="en-IN"/>
              </a:p>
            </p:txBody>
          </p:sp>
          <p:sp>
            <p:nvSpPr>
              <p:cNvPr id="703601" name="Freeform 1137">
                <a:extLst>
                  <a:ext uri="{FF2B5EF4-FFF2-40B4-BE49-F238E27FC236}">
                    <a16:creationId xmlns:a16="http://schemas.microsoft.com/office/drawing/2014/main" id="{C41957B3-CF65-4D23-A614-C7861117C731}"/>
                  </a:ext>
                </a:extLst>
              </p:cNvPr>
              <p:cNvSpPr>
                <a:spLocks/>
              </p:cNvSpPr>
              <p:nvPr/>
            </p:nvSpPr>
            <p:spPr bwMode="auto">
              <a:xfrm>
                <a:off x="2761" y="3191"/>
                <a:ext cx="36" cy="148"/>
              </a:xfrm>
              <a:custGeom>
                <a:avLst/>
                <a:gdLst>
                  <a:gd name="T0" fmla="*/ 55 w 70"/>
                  <a:gd name="T1" fmla="*/ 0 h 298"/>
                  <a:gd name="T2" fmla="*/ 0 w 70"/>
                  <a:gd name="T3" fmla="*/ 0 h 298"/>
                  <a:gd name="T4" fmla="*/ 0 w 70"/>
                  <a:gd name="T5" fmla="*/ 92 h 298"/>
                  <a:gd name="T6" fmla="*/ 21 w 70"/>
                  <a:gd name="T7" fmla="*/ 92 h 298"/>
                  <a:gd name="T8" fmla="*/ 21 w 70"/>
                  <a:gd name="T9" fmla="*/ 108 h 298"/>
                  <a:gd name="T10" fmla="*/ 0 w 70"/>
                  <a:gd name="T11" fmla="*/ 108 h 298"/>
                  <a:gd name="T12" fmla="*/ 0 w 70"/>
                  <a:gd name="T13" fmla="*/ 194 h 298"/>
                  <a:gd name="T14" fmla="*/ 40 w 70"/>
                  <a:gd name="T15" fmla="*/ 194 h 298"/>
                  <a:gd name="T16" fmla="*/ 40 w 70"/>
                  <a:gd name="T17" fmla="*/ 206 h 298"/>
                  <a:gd name="T18" fmla="*/ 0 w 70"/>
                  <a:gd name="T19" fmla="*/ 206 h 298"/>
                  <a:gd name="T20" fmla="*/ 0 w 70"/>
                  <a:gd name="T21" fmla="*/ 219 h 298"/>
                  <a:gd name="T22" fmla="*/ 2 w 70"/>
                  <a:gd name="T23" fmla="*/ 298 h 298"/>
                  <a:gd name="T24" fmla="*/ 15 w 70"/>
                  <a:gd name="T25" fmla="*/ 298 h 298"/>
                  <a:gd name="T26" fmla="*/ 70 w 70"/>
                  <a:gd name="T27" fmla="*/ 296 h 298"/>
                  <a:gd name="T28" fmla="*/ 70 w 70"/>
                  <a:gd name="T29" fmla="*/ 292 h 298"/>
                  <a:gd name="T30" fmla="*/ 55 w 70"/>
                  <a:gd name="T31" fmla="*/ 254 h 298"/>
                  <a:gd name="T32" fmla="*/ 55 w 70"/>
                  <a:gd name="T33"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298">
                    <a:moveTo>
                      <a:pt x="55" y="0"/>
                    </a:moveTo>
                    <a:lnTo>
                      <a:pt x="0" y="0"/>
                    </a:lnTo>
                    <a:lnTo>
                      <a:pt x="0" y="92"/>
                    </a:lnTo>
                    <a:lnTo>
                      <a:pt x="21" y="92"/>
                    </a:lnTo>
                    <a:lnTo>
                      <a:pt x="21" y="108"/>
                    </a:lnTo>
                    <a:lnTo>
                      <a:pt x="0" y="108"/>
                    </a:lnTo>
                    <a:lnTo>
                      <a:pt x="0" y="194"/>
                    </a:lnTo>
                    <a:lnTo>
                      <a:pt x="40" y="194"/>
                    </a:lnTo>
                    <a:lnTo>
                      <a:pt x="40" y="206"/>
                    </a:lnTo>
                    <a:lnTo>
                      <a:pt x="0" y="206"/>
                    </a:lnTo>
                    <a:lnTo>
                      <a:pt x="0" y="219"/>
                    </a:lnTo>
                    <a:lnTo>
                      <a:pt x="2" y="298"/>
                    </a:lnTo>
                    <a:lnTo>
                      <a:pt x="15" y="298"/>
                    </a:lnTo>
                    <a:lnTo>
                      <a:pt x="70" y="296"/>
                    </a:lnTo>
                    <a:lnTo>
                      <a:pt x="70" y="292"/>
                    </a:lnTo>
                    <a:lnTo>
                      <a:pt x="55" y="254"/>
                    </a:lnTo>
                    <a:lnTo>
                      <a:pt x="55" y="0"/>
                    </a:lnTo>
                    <a:close/>
                  </a:path>
                </a:pathLst>
              </a:custGeom>
              <a:solidFill>
                <a:srgbClr val="80C2FF"/>
              </a:solidFill>
              <a:ln w="1588">
                <a:solidFill>
                  <a:srgbClr val="000000"/>
                </a:solidFill>
                <a:prstDash val="solid"/>
                <a:round/>
                <a:headEnd/>
                <a:tailEnd/>
              </a:ln>
            </p:spPr>
            <p:txBody>
              <a:bodyPr/>
              <a:lstStyle/>
              <a:p>
                <a:endParaRPr lang="en-IN"/>
              </a:p>
            </p:txBody>
          </p:sp>
          <p:sp>
            <p:nvSpPr>
              <p:cNvPr id="703602" name="Rectangle 1138">
                <a:extLst>
                  <a:ext uri="{FF2B5EF4-FFF2-40B4-BE49-F238E27FC236}">
                    <a16:creationId xmlns:a16="http://schemas.microsoft.com/office/drawing/2014/main" id="{76E8CC74-A8D0-4424-91A9-F4B196A4B762}"/>
                  </a:ext>
                </a:extLst>
              </p:cNvPr>
              <p:cNvSpPr>
                <a:spLocks noChangeArrowheads="1"/>
              </p:cNvSpPr>
              <p:nvPr/>
            </p:nvSpPr>
            <p:spPr bwMode="auto">
              <a:xfrm>
                <a:off x="2761" y="3288"/>
                <a:ext cx="20" cy="5"/>
              </a:xfrm>
              <a:prstGeom prst="rect">
                <a:avLst/>
              </a:prstGeom>
              <a:solidFill>
                <a:srgbClr val="FFFF00"/>
              </a:solidFill>
              <a:ln w="1588">
                <a:solidFill>
                  <a:srgbClr val="000000"/>
                </a:solidFill>
                <a:miter lim="800000"/>
                <a:headEnd/>
                <a:tailEnd/>
              </a:ln>
            </p:spPr>
            <p:txBody>
              <a:bodyPr/>
              <a:lstStyle/>
              <a:p>
                <a:endParaRPr lang="en-IN"/>
              </a:p>
            </p:txBody>
          </p:sp>
          <p:sp>
            <p:nvSpPr>
              <p:cNvPr id="703603" name="Freeform 1139">
                <a:extLst>
                  <a:ext uri="{FF2B5EF4-FFF2-40B4-BE49-F238E27FC236}">
                    <a16:creationId xmlns:a16="http://schemas.microsoft.com/office/drawing/2014/main" id="{2ECDB18A-F5AD-4F8C-AF0C-FEC6DDA7828D}"/>
                  </a:ext>
                </a:extLst>
              </p:cNvPr>
              <p:cNvSpPr>
                <a:spLocks/>
              </p:cNvSpPr>
              <p:nvPr/>
            </p:nvSpPr>
            <p:spPr bwMode="auto">
              <a:xfrm>
                <a:off x="2762" y="3338"/>
                <a:ext cx="35" cy="11"/>
              </a:xfrm>
              <a:custGeom>
                <a:avLst/>
                <a:gdLst>
                  <a:gd name="T0" fmla="*/ 68 w 68"/>
                  <a:gd name="T1" fmla="*/ 12 h 21"/>
                  <a:gd name="T2" fmla="*/ 26 w 68"/>
                  <a:gd name="T3" fmla="*/ 17 h 21"/>
                  <a:gd name="T4" fmla="*/ 11 w 68"/>
                  <a:gd name="T5" fmla="*/ 21 h 21"/>
                  <a:gd name="T6" fmla="*/ 0 w 68"/>
                  <a:gd name="T7" fmla="*/ 21 h 21"/>
                  <a:gd name="T8" fmla="*/ 0 w 68"/>
                  <a:gd name="T9" fmla="*/ 2 h 21"/>
                  <a:gd name="T10" fmla="*/ 13 w 68"/>
                  <a:gd name="T11" fmla="*/ 2 h 21"/>
                  <a:gd name="T12" fmla="*/ 68 w 68"/>
                  <a:gd name="T13" fmla="*/ 0 h 21"/>
                  <a:gd name="T14" fmla="*/ 68 w 68"/>
                  <a:gd name="T15" fmla="*/ 12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21">
                    <a:moveTo>
                      <a:pt x="68" y="12"/>
                    </a:moveTo>
                    <a:lnTo>
                      <a:pt x="26" y="17"/>
                    </a:lnTo>
                    <a:lnTo>
                      <a:pt x="11" y="21"/>
                    </a:lnTo>
                    <a:lnTo>
                      <a:pt x="0" y="21"/>
                    </a:lnTo>
                    <a:lnTo>
                      <a:pt x="0" y="2"/>
                    </a:lnTo>
                    <a:lnTo>
                      <a:pt x="13" y="2"/>
                    </a:lnTo>
                    <a:lnTo>
                      <a:pt x="68" y="0"/>
                    </a:lnTo>
                    <a:lnTo>
                      <a:pt x="68" y="12"/>
                    </a:lnTo>
                    <a:close/>
                  </a:path>
                </a:pathLst>
              </a:custGeom>
              <a:solidFill>
                <a:srgbClr val="000000"/>
              </a:solidFill>
              <a:ln w="1588">
                <a:solidFill>
                  <a:srgbClr val="000000"/>
                </a:solidFill>
                <a:prstDash val="solid"/>
                <a:round/>
                <a:headEnd/>
                <a:tailEnd/>
              </a:ln>
            </p:spPr>
            <p:txBody>
              <a:bodyPr/>
              <a:lstStyle/>
              <a:p>
                <a:endParaRPr lang="en-IN"/>
              </a:p>
            </p:txBody>
          </p:sp>
          <p:sp>
            <p:nvSpPr>
              <p:cNvPr id="703604" name="Rectangle 1140">
                <a:extLst>
                  <a:ext uri="{FF2B5EF4-FFF2-40B4-BE49-F238E27FC236}">
                    <a16:creationId xmlns:a16="http://schemas.microsoft.com/office/drawing/2014/main" id="{A04CBB2E-88B5-4397-BE7C-5BD20F597C4B}"/>
                  </a:ext>
                </a:extLst>
              </p:cNvPr>
              <p:cNvSpPr>
                <a:spLocks noChangeArrowheads="1"/>
              </p:cNvSpPr>
              <p:nvPr/>
            </p:nvSpPr>
            <p:spPr bwMode="auto">
              <a:xfrm>
                <a:off x="2789" y="3191"/>
                <a:ext cx="8" cy="77"/>
              </a:xfrm>
              <a:prstGeom prst="rect">
                <a:avLst/>
              </a:prstGeom>
              <a:solidFill>
                <a:srgbClr val="0080FF"/>
              </a:solidFill>
              <a:ln w="1588">
                <a:solidFill>
                  <a:srgbClr val="000000"/>
                </a:solidFill>
                <a:miter lim="800000"/>
                <a:headEnd/>
                <a:tailEnd/>
              </a:ln>
            </p:spPr>
            <p:txBody>
              <a:bodyPr/>
              <a:lstStyle/>
              <a:p>
                <a:endParaRPr lang="en-IN"/>
              </a:p>
            </p:txBody>
          </p:sp>
          <p:sp>
            <p:nvSpPr>
              <p:cNvPr id="703605" name="Freeform 1141">
                <a:extLst>
                  <a:ext uri="{FF2B5EF4-FFF2-40B4-BE49-F238E27FC236}">
                    <a16:creationId xmlns:a16="http://schemas.microsoft.com/office/drawing/2014/main" id="{66A513E2-2D94-49E4-8904-A2BC13F7604C}"/>
                  </a:ext>
                </a:extLst>
              </p:cNvPr>
              <p:cNvSpPr>
                <a:spLocks/>
              </p:cNvSpPr>
              <p:nvPr/>
            </p:nvSpPr>
            <p:spPr bwMode="auto">
              <a:xfrm>
                <a:off x="2789" y="3186"/>
                <a:ext cx="15" cy="151"/>
              </a:xfrm>
              <a:custGeom>
                <a:avLst/>
                <a:gdLst>
                  <a:gd name="T0" fmla="*/ 23 w 31"/>
                  <a:gd name="T1" fmla="*/ 0 h 301"/>
                  <a:gd name="T2" fmla="*/ 23 w 31"/>
                  <a:gd name="T3" fmla="*/ 173 h 301"/>
                  <a:gd name="T4" fmla="*/ 23 w 31"/>
                  <a:gd name="T5" fmla="*/ 176 h 301"/>
                  <a:gd name="T6" fmla="*/ 19 w 31"/>
                  <a:gd name="T7" fmla="*/ 178 h 301"/>
                  <a:gd name="T8" fmla="*/ 15 w 31"/>
                  <a:gd name="T9" fmla="*/ 178 h 301"/>
                  <a:gd name="T10" fmla="*/ 8 w 31"/>
                  <a:gd name="T11" fmla="*/ 180 h 301"/>
                  <a:gd name="T12" fmla="*/ 0 w 31"/>
                  <a:gd name="T13" fmla="*/ 180 h 301"/>
                  <a:gd name="T14" fmla="*/ 0 w 31"/>
                  <a:gd name="T15" fmla="*/ 263 h 301"/>
                  <a:gd name="T16" fmla="*/ 15 w 31"/>
                  <a:gd name="T17" fmla="*/ 259 h 301"/>
                  <a:gd name="T18" fmla="*/ 31 w 31"/>
                  <a:gd name="T19" fmla="*/ 301 h 301"/>
                  <a:gd name="T20" fmla="*/ 31 w 31"/>
                  <a:gd name="T21" fmla="*/ 0 h 301"/>
                  <a:gd name="T22" fmla="*/ 23 w 31"/>
                  <a:gd name="T23"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301">
                    <a:moveTo>
                      <a:pt x="23" y="0"/>
                    </a:moveTo>
                    <a:lnTo>
                      <a:pt x="23" y="173"/>
                    </a:lnTo>
                    <a:lnTo>
                      <a:pt x="23" y="176"/>
                    </a:lnTo>
                    <a:lnTo>
                      <a:pt x="19" y="178"/>
                    </a:lnTo>
                    <a:lnTo>
                      <a:pt x="15" y="178"/>
                    </a:lnTo>
                    <a:lnTo>
                      <a:pt x="8" y="180"/>
                    </a:lnTo>
                    <a:lnTo>
                      <a:pt x="0" y="180"/>
                    </a:lnTo>
                    <a:lnTo>
                      <a:pt x="0" y="263"/>
                    </a:lnTo>
                    <a:lnTo>
                      <a:pt x="15" y="259"/>
                    </a:lnTo>
                    <a:lnTo>
                      <a:pt x="31" y="301"/>
                    </a:lnTo>
                    <a:lnTo>
                      <a:pt x="31" y="0"/>
                    </a:lnTo>
                    <a:lnTo>
                      <a:pt x="23" y="0"/>
                    </a:lnTo>
                    <a:close/>
                  </a:path>
                </a:pathLst>
              </a:custGeom>
              <a:solidFill>
                <a:srgbClr val="0080FF"/>
              </a:solidFill>
              <a:ln w="1588">
                <a:solidFill>
                  <a:srgbClr val="000000"/>
                </a:solidFill>
                <a:prstDash val="solid"/>
                <a:round/>
                <a:headEnd/>
                <a:tailEnd/>
              </a:ln>
            </p:spPr>
            <p:txBody>
              <a:bodyPr/>
              <a:lstStyle/>
              <a:p>
                <a:endParaRPr lang="en-IN"/>
              </a:p>
            </p:txBody>
          </p:sp>
          <p:sp>
            <p:nvSpPr>
              <p:cNvPr id="703606" name="Freeform 1142">
                <a:extLst>
                  <a:ext uri="{FF2B5EF4-FFF2-40B4-BE49-F238E27FC236}">
                    <a16:creationId xmlns:a16="http://schemas.microsoft.com/office/drawing/2014/main" id="{A2DAEDE7-3F0B-455C-A606-F9F54B9ECC27}"/>
                  </a:ext>
                </a:extLst>
              </p:cNvPr>
              <p:cNvSpPr>
                <a:spLocks/>
              </p:cNvSpPr>
              <p:nvPr/>
            </p:nvSpPr>
            <p:spPr bwMode="auto">
              <a:xfrm>
                <a:off x="2789" y="3315"/>
                <a:ext cx="15" cy="22"/>
              </a:xfrm>
              <a:custGeom>
                <a:avLst/>
                <a:gdLst>
                  <a:gd name="T0" fmla="*/ 15 w 31"/>
                  <a:gd name="T1" fmla="*/ 0 h 42"/>
                  <a:gd name="T2" fmla="*/ 0 w 31"/>
                  <a:gd name="T3" fmla="*/ 4 h 42"/>
                  <a:gd name="T4" fmla="*/ 15 w 31"/>
                  <a:gd name="T5" fmla="*/ 42 h 42"/>
                  <a:gd name="T6" fmla="*/ 31 w 31"/>
                  <a:gd name="T7" fmla="*/ 42 h 42"/>
                  <a:gd name="T8" fmla="*/ 15 w 31"/>
                  <a:gd name="T9" fmla="*/ 0 h 42"/>
                </a:gdLst>
                <a:ahLst/>
                <a:cxnLst>
                  <a:cxn ang="0">
                    <a:pos x="T0" y="T1"/>
                  </a:cxn>
                  <a:cxn ang="0">
                    <a:pos x="T2" y="T3"/>
                  </a:cxn>
                  <a:cxn ang="0">
                    <a:pos x="T4" y="T5"/>
                  </a:cxn>
                  <a:cxn ang="0">
                    <a:pos x="T6" y="T7"/>
                  </a:cxn>
                  <a:cxn ang="0">
                    <a:pos x="T8" y="T9"/>
                  </a:cxn>
                </a:cxnLst>
                <a:rect l="0" t="0" r="r" b="b"/>
                <a:pathLst>
                  <a:path w="31" h="42">
                    <a:moveTo>
                      <a:pt x="15" y="0"/>
                    </a:moveTo>
                    <a:lnTo>
                      <a:pt x="0" y="4"/>
                    </a:lnTo>
                    <a:lnTo>
                      <a:pt x="15" y="42"/>
                    </a:lnTo>
                    <a:lnTo>
                      <a:pt x="31" y="42"/>
                    </a:lnTo>
                    <a:lnTo>
                      <a:pt x="15" y="0"/>
                    </a:lnTo>
                    <a:close/>
                  </a:path>
                </a:pathLst>
              </a:custGeom>
              <a:solidFill>
                <a:srgbClr val="0080FF"/>
              </a:solidFill>
              <a:ln w="1588">
                <a:solidFill>
                  <a:srgbClr val="000000"/>
                </a:solidFill>
                <a:prstDash val="solid"/>
                <a:round/>
                <a:headEnd/>
                <a:tailEnd/>
              </a:ln>
            </p:spPr>
            <p:txBody>
              <a:bodyPr/>
              <a:lstStyle/>
              <a:p>
                <a:endParaRPr lang="en-IN"/>
              </a:p>
            </p:txBody>
          </p:sp>
          <p:sp>
            <p:nvSpPr>
              <p:cNvPr id="703607" name="Freeform 1143">
                <a:extLst>
                  <a:ext uri="{FF2B5EF4-FFF2-40B4-BE49-F238E27FC236}">
                    <a16:creationId xmlns:a16="http://schemas.microsoft.com/office/drawing/2014/main" id="{5AB51029-4F66-43D1-AF23-5781F1DCE238}"/>
                  </a:ext>
                </a:extLst>
              </p:cNvPr>
              <p:cNvSpPr>
                <a:spLocks/>
              </p:cNvSpPr>
              <p:nvPr/>
            </p:nvSpPr>
            <p:spPr bwMode="auto">
              <a:xfrm>
                <a:off x="2701" y="2909"/>
                <a:ext cx="239" cy="304"/>
              </a:xfrm>
              <a:custGeom>
                <a:avLst/>
                <a:gdLst>
                  <a:gd name="T0" fmla="*/ 2 w 478"/>
                  <a:gd name="T1" fmla="*/ 40 h 606"/>
                  <a:gd name="T2" fmla="*/ 0 w 478"/>
                  <a:gd name="T3" fmla="*/ 34 h 606"/>
                  <a:gd name="T4" fmla="*/ 0 w 478"/>
                  <a:gd name="T5" fmla="*/ 25 h 606"/>
                  <a:gd name="T6" fmla="*/ 2 w 478"/>
                  <a:gd name="T7" fmla="*/ 19 h 606"/>
                  <a:gd name="T8" fmla="*/ 2 w 478"/>
                  <a:gd name="T9" fmla="*/ 15 h 606"/>
                  <a:gd name="T10" fmla="*/ 8 w 478"/>
                  <a:gd name="T11" fmla="*/ 11 h 606"/>
                  <a:gd name="T12" fmla="*/ 12 w 478"/>
                  <a:gd name="T13" fmla="*/ 7 h 606"/>
                  <a:gd name="T14" fmla="*/ 17 w 478"/>
                  <a:gd name="T15" fmla="*/ 4 h 606"/>
                  <a:gd name="T16" fmla="*/ 25 w 478"/>
                  <a:gd name="T17" fmla="*/ 4 h 606"/>
                  <a:gd name="T18" fmla="*/ 33 w 478"/>
                  <a:gd name="T19" fmla="*/ 2 h 606"/>
                  <a:gd name="T20" fmla="*/ 40 w 478"/>
                  <a:gd name="T21" fmla="*/ 2 h 606"/>
                  <a:gd name="T22" fmla="*/ 46 w 478"/>
                  <a:gd name="T23" fmla="*/ 0 h 606"/>
                  <a:gd name="T24" fmla="*/ 59 w 478"/>
                  <a:gd name="T25" fmla="*/ 2 h 606"/>
                  <a:gd name="T26" fmla="*/ 71 w 478"/>
                  <a:gd name="T27" fmla="*/ 4 h 606"/>
                  <a:gd name="T28" fmla="*/ 86 w 478"/>
                  <a:gd name="T29" fmla="*/ 5 h 606"/>
                  <a:gd name="T30" fmla="*/ 343 w 478"/>
                  <a:gd name="T31" fmla="*/ 98 h 606"/>
                  <a:gd name="T32" fmla="*/ 343 w 478"/>
                  <a:gd name="T33" fmla="*/ 111 h 606"/>
                  <a:gd name="T34" fmla="*/ 409 w 478"/>
                  <a:gd name="T35" fmla="*/ 126 h 606"/>
                  <a:gd name="T36" fmla="*/ 457 w 478"/>
                  <a:gd name="T37" fmla="*/ 165 h 606"/>
                  <a:gd name="T38" fmla="*/ 478 w 478"/>
                  <a:gd name="T39" fmla="*/ 182 h 606"/>
                  <a:gd name="T40" fmla="*/ 461 w 478"/>
                  <a:gd name="T41" fmla="*/ 182 h 606"/>
                  <a:gd name="T42" fmla="*/ 440 w 478"/>
                  <a:gd name="T43" fmla="*/ 213 h 606"/>
                  <a:gd name="T44" fmla="*/ 341 w 478"/>
                  <a:gd name="T45" fmla="*/ 186 h 606"/>
                  <a:gd name="T46" fmla="*/ 341 w 478"/>
                  <a:gd name="T47" fmla="*/ 313 h 606"/>
                  <a:gd name="T48" fmla="*/ 371 w 478"/>
                  <a:gd name="T49" fmla="*/ 317 h 606"/>
                  <a:gd name="T50" fmla="*/ 318 w 478"/>
                  <a:gd name="T51" fmla="*/ 393 h 606"/>
                  <a:gd name="T52" fmla="*/ 469 w 478"/>
                  <a:gd name="T53" fmla="*/ 606 h 606"/>
                  <a:gd name="T54" fmla="*/ 253 w 478"/>
                  <a:gd name="T55" fmla="*/ 601 h 606"/>
                  <a:gd name="T56" fmla="*/ 253 w 478"/>
                  <a:gd name="T57" fmla="*/ 459 h 606"/>
                  <a:gd name="T58" fmla="*/ 299 w 478"/>
                  <a:gd name="T59" fmla="*/ 462 h 606"/>
                  <a:gd name="T60" fmla="*/ 299 w 478"/>
                  <a:gd name="T61" fmla="*/ 272 h 606"/>
                  <a:gd name="T62" fmla="*/ 312 w 478"/>
                  <a:gd name="T63" fmla="*/ 272 h 606"/>
                  <a:gd name="T64" fmla="*/ 314 w 478"/>
                  <a:gd name="T65" fmla="*/ 272 h 606"/>
                  <a:gd name="T66" fmla="*/ 316 w 478"/>
                  <a:gd name="T67" fmla="*/ 269 h 606"/>
                  <a:gd name="T68" fmla="*/ 316 w 478"/>
                  <a:gd name="T69" fmla="*/ 265 h 606"/>
                  <a:gd name="T70" fmla="*/ 314 w 478"/>
                  <a:gd name="T71" fmla="*/ 263 h 606"/>
                  <a:gd name="T72" fmla="*/ 310 w 478"/>
                  <a:gd name="T73" fmla="*/ 261 h 606"/>
                  <a:gd name="T74" fmla="*/ 299 w 478"/>
                  <a:gd name="T75" fmla="*/ 259 h 606"/>
                  <a:gd name="T76" fmla="*/ 299 w 478"/>
                  <a:gd name="T77" fmla="*/ 125 h 606"/>
                  <a:gd name="T78" fmla="*/ 197 w 478"/>
                  <a:gd name="T79" fmla="*/ 57 h 606"/>
                  <a:gd name="T80" fmla="*/ 151 w 478"/>
                  <a:gd name="T81" fmla="*/ 50 h 606"/>
                  <a:gd name="T82" fmla="*/ 107 w 478"/>
                  <a:gd name="T83" fmla="*/ 48 h 606"/>
                  <a:gd name="T84" fmla="*/ 63 w 478"/>
                  <a:gd name="T85" fmla="*/ 48 h 606"/>
                  <a:gd name="T86" fmla="*/ 29 w 478"/>
                  <a:gd name="T87" fmla="*/ 52 h 606"/>
                  <a:gd name="T88" fmla="*/ 29 w 478"/>
                  <a:gd name="T89" fmla="*/ 52 h 606"/>
                  <a:gd name="T90" fmla="*/ 23 w 478"/>
                  <a:gd name="T91" fmla="*/ 48 h 606"/>
                  <a:gd name="T92" fmla="*/ 19 w 478"/>
                  <a:gd name="T93" fmla="*/ 46 h 606"/>
                  <a:gd name="T94" fmla="*/ 10 w 478"/>
                  <a:gd name="T95" fmla="*/ 46 h 606"/>
                  <a:gd name="T96" fmla="*/ 4 w 478"/>
                  <a:gd name="T97" fmla="*/ 48 h 606"/>
                  <a:gd name="T98" fmla="*/ 2 w 478"/>
                  <a:gd name="T99" fmla="*/ 40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78" h="606">
                    <a:moveTo>
                      <a:pt x="2" y="40"/>
                    </a:moveTo>
                    <a:lnTo>
                      <a:pt x="0" y="34"/>
                    </a:lnTo>
                    <a:lnTo>
                      <a:pt x="0" y="25"/>
                    </a:lnTo>
                    <a:lnTo>
                      <a:pt x="2" y="19"/>
                    </a:lnTo>
                    <a:lnTo>
                      <a:pt x="2" y="15"/>
                    </a:lnTo>
                    <a:lnTo>
                      <a:pt x="8" y="11"/>
                    </a:lnTo>
                    <a:lnTo>
                      <a:pt x="12" y="7"/>
                    </a:lnTo>
                    <a:lnTo>
                      <a:pt x="17" y="4"/>
                    </a:lnTo>
                    <a:lnTo>
                      <a:pt x="25" y="4"/>
                    </a:lnTo>
                    <a:lnTo>
                      <a:pt x="33" y="2"/>
                    </a:lnTo>
                    <a:lnTo>
                      <a:pt x="40" y="2"/>
                    </a:lnTo>
                    <a:lnTo>
                      <a:pt x="46" y="0"/>
                    </a:lnTo>
                    <a:lnTo>
                      <a:pt x="59" y="2"/>
                    </a:lnTo>
                    <a:lnTo>
                      <a:pt x="71" y="4"/>
                    </a:lnTo>
                    <a:lnTo>
                      <a:pt x="86" y="5"/>
                    </a:lnTo>
                    <a:lnTo>
                      <a:pt x="343" y="98"/>
                    </a:lnTo>
                    <a:lnTo>
                      <a:pt x="343" y="111"/>
                    </a:lnTo>
                    <a:lnTo>
                      <a:pt x="409" y="126"/>
                    </a:lnTo>
                    <a:lnTo>
                      <a:pt x="457" y="165"/>
                    </a:lnTo>
                    <a:lnTo>
                      <a:pt x="478" y="182"/>
                    </a:lnTo>
                    <a:lnTo>
                      <a:pt x="461" y="182"/>
                    </a:lnTo>
                    <a:lnTo>
                      <a:pt x="440" y="213"/>
                    </a:lnTo>
                    <a:lnTo>
                      <a:pt x="341" y="186"/>
                    </a:lnTo>
                    <a:lnTo>
                      <a:pt x="341" y="313"/>
                    </a:lnTo>
                    <a:lnTo>
                      <a:pt x="371" y="317"/>
                    </a:lnTo>
                    <a:lnTo>
                      <a:pt x="318" y="393"/>
                    </a:lnTo>
                    <a:lnTo>
                      <a:pt x="469" y="606"/>
                    </a:lnTo>
                    <a:lnTo>
                      <a:pt x="253" y="601"/>
                    </a:lnTo>
                    <a:lnTo>
                      <a:pt x="253" y="459"/>
                    </a:lnTo>
                    <a:lnTo>
                      <a:pt x="299" y="462"/>
                    </a:lnTo>
                    <a:lnTo>
                      <a:pt x="299" y="272"/>
                    </a:lnTo>
                    <a:lnTo>
                      <a:pt x="312" y="272"/>
                    </a:lnTo>
                    <a:lnTo>
                      <a:pt x="314" y="272"/>
                    </a:lnTo>
                    <a:lnTo>
                      <a:pt x="316" y="269"/>
                    </a:lnTo>
                    <a:lnTo>
                      <a:pt x="316" y="265"/>
                    </a:lnTo>
                    <a:lnTo>
                      <a:pt x="314" y="263"/>
                    </a:lnTo>
                    <a:lnTo>
                      <a:pt x="310" y="261"/>
                    </a:lnTo>
                    <a:lnTo>
                      <a:pt x="299" y="259"/>
                    </a:lnTo>
                    <a:lnTo>
                      <a:pt x="299" y="125"/>
                    </a:lnTo>
                    <a:lnTo>
                      <a:pt x="197" y="57"/>
                    </a:lnTo>
                    <a:lnTo>
                      <a:pt x="151" y="50"/>
                    </a:lnTo>
                    <a:lnTo>
                      <a:pt x="107" y="48"/>
                    </a:lnTo>
                    <a:lnTo>
                      <a:pt x="63" y="48"/>
                    </a:lnTo>
                    <a:lnTo>
                      <a:pt x="29" y="52"/>
                    </a:lnTo>
                    <a:lnTo>
                      <a:pt x="29" y="52"/>
                    </a:lnTo>
                    <a:lnTo>
                      <a:pt x="23" y="48"/>
                    </a:lnTo>
                    <a:lnTo>
                      <a:pt x="19" y="46"/>
                    </a:lnTo>
                    <a:lnTo>
                      <a:pt x="10" y="46"/>
                    </a:lnTo>
                    <a:lnTo>
                      <a:pt x="4" y="48"/>
                    </a:lnTo>
                    <a:lnTo>
                      <a:pt x="2" y="40"/>
                    </a:lnTo>
                    <a:close/>
                  </a:path>
                </a:pathLst>
              </a:custGeom>
              <a:solidFill>
                <a:srgbClr val="80C2FF"/>
              </a:solidFill>
              <a:ln w="1588">
                <a:solidFill>
                  <a:srgbClr val="000000"/>
                </a:solidFill>
                <a:prstDash val="solid"/>
                <a:round/>
                <a:headEnd/>
                <a:tailEnd/>
              </a:ln>
            </p:spPr>
            <p:txBody>
              <a:bodyPr/>
              <a:lstStyle/>
              <a:p>
                <a:endParaRPr lang="en-IN"/>
              </a:p>
            </p:txBody>
          </p:sp>
          <p:sp>
            <p:nvSpPr>
              <p:cNvPr id="703608" name="Freeform 1144">
                <a:extLst>
                  <a:ext uri="{FF2B5EF4-FFF2-40B4-BE49-F238E27FC236}">
                    <a16:creationId xmlns:a16="http://schemas.microsoft.com/office/drawing/2014/main" id="{35D548BC-FC7B-4CB8-92FC-11C7B4C44DD2}"/>
                  </a:ext>
                </a:extLst>
              </p:cNvPr>
              <p:cNvSpPr>
                <a:spLocks/>
              </p:cNvSpPr>
              <p:nvPr/>
            </p:nvSpPr>
            <p:spPr bwMode="auto">
              <a:xfrm>
                <a:off x="2871" y="3002"/>
                <a:ext cx="50" cy="72"/>
              </a:xfrm>
              <a:custGeom>
                <a:avLst/>
                <a:gdLst>
                  <a:gd name="T0" fmla="*/ 99 w 99"/>
                  <a:gd name="T1" fmla="*/ 27 h 144"/>
                  <a:gd name="T2" fmla="*/ 0 w 99"/>
                  <a:gd name="T3" fmla="*/ 0 h 144"/>
                  <a:gd name="T4" fmla="*/ 0 w 99"/>
                  <a:gd name="T5" fmla="*/ 127 h 144"/>
                  <a:gd name="T6" fmla="*/ 30 w 99"/>
                  <a:gd name="T7" fmla="*/ 131 h 144"/>
                  <a:gd name="T8" fmla="*/ 99 w 99"/>
                  <a:gd name="T9" fmla="*/ 144 h 144"/>
                  <a:gd name="T10" fmla="*/ 99 w 99"/>
                  <a:gd name="T11" fmla="*/ 27 h 144"/>
                </a:gdLst>
                <a:ahLst/>
                <a:cxnLst>
                  <a:cxn ang="0">
                    <a:pos x="T0" y="T1"/>
                  </a:cxn>
                  <a:cxn ang="0">
                    <a:pos x="T2" y="T3"/>
                  </a:cxn>
                  <a:cxn ang="0">
                    <a:pos x="T4" y="T5"/>
                  </a:cxn>
                  <a:cxn ang="0">
                    <a:pos x="T6" y="T7"/>
                  </a:cxn>
                  <a:cxn ang="0">
                    <a:pos x="T8" y="T9"/>
                  </a:cxn>
                  <a:cxn ang="0">
                    <a:pos x="T10" y="T11"/>
                  </a:cxn>
                </a:cxnLst>
                <a:rect l="0" t="0" r="r" b="b"/>
                <a:pathLst>
                  <a:path w="99" h="144">
                    <a:moveTo>
                      <a:pt x="99" y="27"/>
                    </a:moveTo>
                    <a:lnTo>
                      <a:pt x="0" y="0"/>
                    </a:lnTo>
                    <a:lnTo>
                      <a:pt x="0" y="127"/>
                    </a:lnTo>
                    <a:lnTo>
                      <a:pt x="30" y="131"/>
                    </a:lnTo>
                    <a:lnTo>
                      <a:pt x="99" y="144"/>
                    </a:lnTo>
                    <a:lnTo>
                      <a:pt x="99" y="27"/>
                    </a:lnTo>
                    <a:close/>
                  </a:path>
                </a:pathLst>
              </a:custGeom>
              <a:solidFill>
                <a:srgbClr val="000000"/>
              </a:solidFill>
              <a:ln w="1588">
                <a:solidFill>
                  <a:srgbClr val="000000"/>
                </a:solidFill>
                <a:prstDash val="solid"/>
                <a:round/>
                <a:headEnd/>
                <a:tailEnd/>
              </a:ln>
            </p:spPr>
            <p:txBody>
              <a:bodyPr/>
              <a:lstStyle/>
              <a:p>
                <a:endParaRPr lang="en-IN"/>
              </a:p>
            </p:txBody>
          </p:sp>
          <p:sp>
            <p:nvSpPr>
              <p:cNvPr id="703609" name="Freeform 1145">
                <a:extLst>
                  <a:ext uri="{FF2B5EF4-FFF2-40B4-BE49-F238E27FC236}">
                    <a16:creationId xmlns:a16="http://schemas.microsoft.com/office/drawing/2014/main" id="{B64F8863-D262-457A-B572-72CE3192F222}"/>
                  </a:ext>
                </a:extLst>
              </p:cNvPr>
              <p:cNvSpPr>
                <a:spLocks/>
              </p:cNvSpPr>
              <p:nvPr/>
            </p:nvSpPr>
            <p:spPr bwMode="auto">
              <a:xfrm>
                <a:off x="2879" y="3009"/>
                <a:ext cx="12" cy="54"/>
              </a:xfrm>
              <a:custGeom>
                <a:avLst/>
                <a:gdLst>
                  <a:gd name="T0" fmla="*/ 0 w 25"/>
                  <a:gd name="T1" fmla="*/ 102 h 108"/>
                  <a:gd name="T2" fmla="*/ 0 w 25"/>
                  <a:gd name="T3" fmla="*/ 0 h 108"/>
                  <a:gd name="T4" fmla="*/ 25 w 25"/>
                  <a:gd name="T5" fmla="*/ 8 h 108"/>
                  <a:gd name="T6" fmla="*/ 25 w 25"/>
                  <a:gd name="T7" fmla="*/ 108 h 108"/>
                  <a:gd name="T8" fmla="*/ 0 w 25"/>
                  <a:gd name="T9" fmla="*/ 102 h 108"/>
                </a:gdLst>
                <a:ahLst/>
                <a:cxnLst>
                  <a:cxn ang="0">
                    <a:pos x="T0" y="T1"/>
                  </a:cxn>
                  <a:cxn ang="0">
                    <a:pos x="T2" y="T3"/>
                  </a:cxn>
                  <a:cxn ang="0">
                    <a:pos x="T4" y="T5"/>
                  </a:cxn>
                  <a:cxn ang="0">
                    <a:pos x="T6" y="T7"/>
                  </a:cxn>
                  <a:cxn ang="0">
                    <a:pos x="T8" y="T9"/>
                  </a:cxn>
                </a:cxnLst>
                <a:rect l="0" t="0" r="r" b="b"/>
                <a:pathLst>
                  <a:path w="25" h="108">
                    <a:moveTo>
                      <a:pt x="0" y="102"/>
                    </a:moveTo>
                    <a:lnTo>
                      <a:pt x="0" y="0"/>
                    </a:lnTo>
                    <a:lnTo>
                      <a:pt x="25" y="8"/>
                    </a:lnTo>
                    <a:lnTo>
                      <a:pt x="25" y="108"/>
                    </a:lnTo>
                    <a:lnTo>
                      <a:pt x="0" y="102"/>
                    </a:lnTo>
                    <a:close/>
                  </a:path>
                </a:pathLst>
              </a:custGeom>
              <a:solidFill>
                <a:srgbClr val="FFFFFF"/>
              </a:solidFill>
              <a:ln w="1588">
                <a:solidFill>
                  <a:srgbClr val="FFFFFF"/>
                </a:solidFill>
                <a:prstDash val="solid"/>
                <a:round/>
                <a:headEnd/>
                <a:tailEnd/>
              </a:ln>
            </p:spPr>
            <p:txBody>
              <a:bodyPr/>
              <a:lstStyle/>
              <a:p>
                <a:endParaRPr lang="en-IN"/>
              </a:p>
            </p:txBody>
          </p:sp>
          <p:sp>
            <p:nvSpPr>
              <p:cNvPr id="703610" name="Freeform 1146">
                <a:extLst>
                  <a:ext uri="{FF2B5EF4-FFF2-40B4-BE49-F238E27FC236}">
                    <a16:creationId xmlns:a16="http://schemas.microsoft.com/office/drawing/2014/main" id="{A1216012-19CB-40BB-9618-9BA22137DF1C}"/>
                  </a:ext>
                </a:extLst>
              </p:cNvPr>
              <p:cNvSpPr>
                <a:spLocks/>
              </p:cNvSpPr>
              <p:nvPr/>
            </p:nvSpPr>
            <p:spPr bwMode="auto">
              <a:xfrm>
                <a:off x="2896" y="3016"/>
                <a:ext cx="18" cy="49"/>
              </a:xfrm>
              <a:custGeom>
                <a:avLst/>
                <a:gdLst>
                  <a:gd name="T0" fmla="*/ 0 w 37"/>
                  <a:gd name="T1" fmla="*/ 88 h 98"/>
                  <a:gd name="T2" fmla="*/ 0 w 37"/>
                  <a:gd name="T3" fmla="*/ 0 h 98"/>
                  <a:gd name="T4" fmla="*/ 37 w 37"/>
                  <a:gd name="T5" fmla="*/ 8 h 98"/>
                  <a:gd name="T6" fmla="*/ 37 w 37"/>
                  <a:gd name="T7" fmla="*/ 98 h 98"/>
                  <a:gd name="T8" fmla="*/ 0 w 37"/>
                  <a:gd name="T9" fmla="*/ 88 h 98"/>
                </a:gdLst>
                <a:ahLst/>
                <a:cxnLst>
                  <a:cxn ang="0">
                    <a:pos x="T0" y="T1"/>
                  </a:cxn>
                  <a:cxn ang="0">
                    <a:pos x="T2" y="T3"/>
                  </a:cxn>
                  <a:cxn ang="0">
                    <a:pos x="T4" y="T5"/>
                  </a:cxn>
                  <a:cxn ang="0">
                    <a:pos x="T6" y="T7"/>
                  </a:cxn>
                  <a:cxn ang="0">
                    <a:pos x="T8" y="T9"/>
                  </a:cxn>
                </a:cxnLst>
                <a:rect l="0" t="0" r="r" b="b"/>
                <a:pathLst>
                  <a:path w="37" h="98">
                    <a:moveTo>
                      <a:pt x="0" y="88"/>
                    </a:moveTo>
                    <a:lnTo>
                      <a:pt x="0" y="0"/>
                    </a:lnTo>
                    <a:lnTo>
                      <a:pt x="37" y="8"/>
                    </a:lnTo>
                    <a:lnTo>
                      <a:pt x="37" y="98"/>
                    </a:lnTo>
                    <a:lnTo>
                      <a:pt x="0" y="88"/>
                    </a:lnTo>
                    <a:close/>
                  </a:path>
                </a:pathLst>
              </a:custGeom>
              <a:solidFill>
                <a:srgbClr val="FFFFFF"/>
              </a:solidFill>
              <a:ln w="1588">
                <a:solidFill>
                  <a:srgbClr val="FFFFFF"/>
                </a:solidFill>
                <a:prstDash val="solid"/>
                <a:round/>
                <a:headEnd/>
                <a:tailEnd/>
              </a:ln>
            </p:spPr>
            <p:txBody>
              <a:bodyPr/>
              <a:lstStyle/>
              <a:p>
                <a:endParaRPr lang="en-IN"/>
              </a:p>
            </p:txBody>
          </p:sp>
          <p:sp>
            <p:nvSpPr>
              <p:cNvPr id="703611" name="Freeform 1147">
                <a:extLst>
                  <a:ext uri="{FF2B5EF4-FFF2-40B4-BE49-F238E27FC236}">
                    <a16:creationId xmlns:a16="http://schemas.microsoft.com/office/drawing/2014/main" id="{A169D4A8-E767-48A1-A6F5-19ECC468A634}"/>
                  </a:ext>
                </a:extLst>
              </p:cNvPr>
              <p:cNvSpPr>
                <a:spLocks/>
              </p:cNvSpPr>
              <p:nvPr/>
            </p:nvSpPr>
            <p:spPr bwMode="auto">
              <a:xfrm>
                <a:off x="2860" y="3001"/>
                <a:ext cx="117" cy="212"/>
              </a:xfrm>
              <a:custGeom>
                <a:avLst/>
                <a:gdLst>
                  <a:gd name="T0" fmla="*/ 53 w 235"/>
                  <a:gd name="T1" fmla="*/ 135 h 424"/>
                  <a:gd name="T2" fmla="*/ 122 w 235"/>
                  <a:gd name="T3" fmla="*/ 148 h 424"/>
                  <a:gd name="T4" fmla="*/ 122 w 235"/>
                  <a:gd name="T5" fmla="*/ 31 h 424"/>
                  <a:gd name="T6" fmla="*/ 143 w 235"/>
                  <a:gd name="T7" fmla="*/ 0 h 424"/>
                  <a:gd name="T8" fmla="*/ 160 w 235"/>
                  <a:gd name="T9" fmla="*/ 0 h 424"/>
                  <a:gd name="T10" fmla="*/ 160 w 235"/>
                  <a:gd name="T11" fmla="*/ 119 h 424"/>
                  <a:gd name="T12" fmla="*/ 151 w 235"/>
                  <a:gd name="T13" fmla="*/ 117 h 424"/>
                  <a:gd name="T14" fmla="*/ 151 w 235"/>
                  <a:gd name="T15" fmla="*/ 123 h 424"/>
                  <a:gd name="T16" fmla="*/ 160 w 235"/>
                  <a:gd name="T17" fmla="*/ 127 h 424"/>
                  <a:gd name="T18" fmla="*/ 160 w 235"/>
                  <a:gd name="T19" fmla="*/ 302 h 424"/>
                  <a:gd name="T20" fmla="*/ 222 w 235"/>
                  <a:gd name="T21" fmla="*/ 305 h 424"/>
                  <a:gd name="T22" fmla="*/ 235 w 235"/>
                  <a:gd name="T23" fmla="*/ 305 h 424"/>
                  <a:gd name="T24" fmla="*/ 151 w 235"/>
                  <a:gd name="T25" fmla="*/ 424 h 424"/>
                  <a:gd name="T26" fmla="*/ 0 w 235"/>
                  <a:gd name="T27" fmla="*/ 211 h 424"/>
                  <a:gd name="T28" fmla="*/ 53 w 235"/>
                  <a:gd name="T29" fmla="*/ 135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5" h="424">
                    <a:moveTo>
                      <a:pt x="53" y="135"/>
                    </a:moveTo>
                    <a:lnTo>
                      <a:pt x="122" y="148"/>
                    </a:lnTo>
                    <a:lnTo>
                      <a:pt x="122" y="31"/>
                    </a:lnTo>
                    <a:lnTo>
                      <a:pt x="143" y="0"/>
                    </a:lnTo>
                    <a:lnTo>
                      <a:pt x="160" y="0"/>
                    </a:lnTo>
                    <a:lnTo>
                      <a:pt x="160" y="119"/>
                    </a:lnTo>
                    <a:lnTo>
                      <a:pt x="151" y="117"/>
                    </a:lnTo>
                    <a:lnTo>
                      <a:pt x="151" y="123"/>
                    </a:lnTo>
                    <a:lnTo>
                      <a:pt x="160" y="127"/>
                    </a:lnTo>
                    <a:lnTo>
                      <a:pt x="160" y="302"/>
                    </a:lnTo>
                    <a:lnTo>
                      <a:pt x="222" y="305"/>
                    </a:lnTo>
                    <a:lnTo>
                      <a:pt x="235" y="305"/>
                    </a:lnTo>
                    <a:lnTo>
                      <a:pt x="151" y="424"/>
                    </a:lnTo>
                    <a:lnTo>
                      <a:pt x="0" y="211"/>
                    </a:lnTo>
                    <a:lnTo>
                      <a:pt x="53" y="135"/>
                    </a:lnTo>
                    <a:close/>
                  </a:path>
                </a:pathLst>
              </a:custGeom>
              <a:solidFill>
                <a:srgbClr val="80C2FF"/>
              </a:solidFill>
              <a:ln w="1588">
                <a:solidFill>
                  <a:srgbClr val="000000"/>
                </a:solidFill>
                <a:prstDash val="solid"/>
                <a:round/>
                <a:headEnd/>
                <a:tailEnd/>
              </a:ln>
            </p:spPr>
            <p:txBody>
              <a:bodyPr/>
              <a:lstStyle/>
              <a:p>
                <a:endParaRPr lang="en-IN"/>
              </a:p>
            </p:txBody>
          </p:sp>
          <p:sp>
            <p:nvSpPr>
              <p:cNvPr id="703612" name="Freeform 1148">
                <a:extLst>
                  <a:ext uri="{FF2B5EF4-FFF2-40B4-BE49-F238E27FC236}">
                    <a16:creationId xmlns:a16="http://schemas.microsoft.com/office/drawing/2014/main" id="{CDB4261F-D3E5-4DB2-A215-523ACA79F68E}"/>
                  </a:ext>
                </a:extLst>
              </p:cNvPr>
              <p:cNvSpPr>
                <a:spLocks/>
              </p:cNvSpPr>
              <p:nvPr/>
            </p:nvSpPr>
            <p:spPr bwMode="auto">
              <a:xfrm>
                <a:off x="2935" y="3074"/>
                <a:ext cx="88" cy="140"/>
              </a:xfrm>
              <a:custGeom>
                <a:avLst/>
                <a:gdLst>
                  <a:gd name="T0" fmla="*/ 176 w 176"/>
                  <a:gd name="T1" fmla="*/ 19 h 278"/>
                  <a:gd name="T2" fmla="*/ 176 w 176"/>
                  <a:gd name="T3" fmla="*/ 213 h 278"/>
                  <a:gd name="T4" fmla="*/ 172 w 176"/>
                  <a:gd name="T5" fmla="*/ 213 h 278"/>
                  <a:gd name="T6" fmla="*/ 172 w 176"/>
                  <a:gd name="T7" fmla="*/ 278 h 278"/>
                  <a:gd name="T8" fmla="*/ 0 w 176"/>
                  <a:gd name="T9" fmla="*/ 276 h 278"/>
                  <a:gd name="T10" fmla="*/ 84 w 176"/>
                  <a:gd name="T11" fmla="*/ 157 h 278"/>
                  <a:gd name="T12" fmla="*/ 97 w 176"/>
                  <a:gd name="T13" fmla="*/ 159 h 278"/>
                  <a:gd name="T14" fmla="*/ 97 w 176"/>
                  <a:gd name="T15" fmla="*/ 159 h 278"/>
                  <a:gd name="T16" fmla="*/ 97 w 176"/>
                  <a:gd name="T17" fmla="*/ 0 h 278"/>
                  <a:gd name="T18" fmla="*/ 105 w 176"/>
                  <a:gd name="T19" fmla="*/ 2 h 278"/>
                  <a:gd name="T20" fmla="*/ 105 w 176"/>
                  <a:gd name="T21" fmla="*/ 161 h 278"/>
                  <a:gd name="T22" fmla="*/ 168 w 176"/>
                  <a:gd name="T23" fmla="*/ 165 h 278"/>
                  <a:gd name="T24" fmla="*/ 168 w 176"/>
                  <a:gd name="T25" fmla="*/ 17 h 278"/>
                  <a:gd name="T26" fmla="*/ 176 w 176"/>
                  <a:gd name="T27" fmla="*/ 1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78">
                    <a:moveTo>
                      <a:pt x="176" y="19"/>
                    </a:moveTo>
                    <a:lnTo>
                      <a:pt x="176" y="213"/>
                    </a:lnTo>
                    <a:lnTo>
                      <a:pt x="172" y="213"/>
                    </a:lnTo>
                    <a:lnTo>
                      <a:pt x="172" y="278"/>
                    </a:lnTo>
                    <a:lnTo>
                      <a:pt x="0" y="276"/>
                    </a:lnTo>
                    <a:lnTo>
                      <a:pt x="84" y="157"/>
                    </a:lnTo>
                    <a:lnTo>
                      <a:pt x="97" y="159"/>
                    </a:lnTo>
                    <a:lnTo>
                      <a:pt x="97" y="159"/>
                    </a:lnTo>
                    <a:lnTo>
                      <a:pt x="97" y="0"/>
                    </a:lnTo>
                    <a:lnTo>
                      <a:pt x="105" y="2"/>
                    </a:lnTo>
                    <a:lnTo>
                      <a:pt x="105" y="161"/>
                    </a:lnTo>
                    <a:lnTo>
                      <a:pt x="168" y="165"/>
                    </a:lnTo>
                    <a:lnTo>
                      <a:pt x="168" y="17"/>
                    </a:lnTo>
                    <a:lnTo>
                      <a:pt x="176" y="19"/>
                    </a:lnTo>
                    <a:close/>
                  </a:path>
                </a:pathLst>
              </a:custGeom>
              <a:solidFill>
                <a:srgbClr val="000000"/>
              </a:solidFill>
              <a:ln w="1588">
                <a:solidFill>
                  <a:srgbClr val="000000"/>
                </a:solidFill>
                <a:prstDash val="solid"/>
                <a:round/>
                <a:headEnd/>
                <a:tailEnd/>
              </a:ln>
            </p:spPr>
            <p:txBody>
              <a:bodyPr/>
              <a:lstStyle/>
              <a:p>
                <a:endParaRPr lang="en-IN"/>
              </a:p>
            </p:txBody>
          </p:sp>
          <p:sp>
            <p:nvSpPr>
              <p:cNvPr id="703613" name="Freeform 1149">
                <a:extLst>
                  <a:ext uri="{FF2B5EF4-FFF2-40B4-BE49-F238E27FC236}">
                    <a16:creationId xmlns:a16="http://schemas.microsoft.com/office/drawing/2014/main" id="{93578C3C-D11E-4B0E-9972-CA1AB071871B}"/>
                  </a:ext>
                </a:extLst>
              </p:cNvPr>
              <p:cNvSpPr>
                <a:spLocks/>
              </p:cNvSpPr>
              <p:nvPr/>
            </p:nvSpPr>
            <p:spPr bwMode="auto">
              <a:xfrm>
                <a:off x="2804" y="3166"/>
                <a:ext cx="217" cy="171"/>
              </a:xfrm>
              <a:custGeom>
                <a:avLst/>
                <a:gdLst>
                  <a:gd name="T0" fmla="*/ 46 w 434"/>
                  <a:gd name="T1" fmla="*/ 89 h 342"/>
                  <a:gd name="T2" fmla="*/ 46 w 434"/>
                  <a:gd name="T3" fmla="*/ 0 h 342"/>
                  <a:gd name="T4" fmla="*/ 34 w 434"/>
                  <a:gd name="T5" fmla="*/ 0 h 342"/>
                  <a:gd name="T6" fmla="*/ 34 w 434"/>
                  <a:gd name="T7" fmla="*/ 41 h 342"/>
                  <a:gd name="T8" fmla="*/ 0 w 434"/>
                  <a:gd name="T9" fmla="*/ 41 h 342"/>
                  <a:gd name="T10" fmla="*/ 0 w 434"/>
                  <a:gd name="T11" fmla="*/ 342 h 342"/>
                  <a:gd name="T12" fmla="*/ 9 w 434"/>
                  <a:gd name="T13" fmla="*/ 338 h 342"/>
                  <a:gd name="T14" fmla="*/ 23 w 434"/>
                  <a:gd name="T15" fmla="*/ 242 h 342"/>
                  <a:gd name="T16" fmla="*/ 28 w 434"/>
                  <a:gd name="T17" fmla="*/ 196 h 342"/>
                  <a:gd name="T18" fmla="*/ 32 w 434"/>
                  <a:gd name="T19" fmla="*/ 156 h 342"/>
                  <a:gd name="T20" fmla="*/ 434 w 434"/>
                  <a:gd name="T21" fmla="*/ 144 h 342"/>
                  <a:gd name="T22" fmla="*/ 434 w 434"/>
                  <a:gd name="T23" fmla="*/ 96 h 342"/>
                  <a:gd name="T24" fmla="*/ 262 w 434"/>
                  <a:gd name="T25" fmla="*/ 94 h 342"/>
                  <a:gd name="T26" fmla="*/ 46 w 434"/>
                  <a:gd name="T27" fmla="*/ 8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342">
                    <a:moveTo>
                      <a:pt x="46" y="89"/>
                    </a:moveTo>
                    <a:lnTo>
                      <a:pt x="46" y="0"/>
                    </a:lnTo>
                    <a:lnTo>
                      <a:pt x="34" y="0"/>
                    </a:lnTo>
                    <a:lnTo>
                      <a:pt x="34" y="41"/>
                    </a:lnTo>
                    <a:lnTo>
                      <a:pt x="0" y="41"/>
                    </a:lnTo>
                    <a:lnTo>
                      <a:pt x="0" y="342"/>
                    </a:lnTo>
                    <a:lnTo>
                      <a:pt x="9" y="338"/>
                    </a:lnTo>
                    <a:lnTo>
                      <a:pt x="23" y="242"/>
                    </a:lnTo>
                    <a:lnTo>
                      <a:pt x="28" y="196"/>
                    </a:lnTo>
                    <a:lnTo>
                      <a:pt x="32" y="156"/>
                    </a:lnTo>
                    <a:lnTo>
                      <a:pt x="434" y="144"/>
                    </a:lnTo>
                    <a:lnTo>
                      <a:pt x="434" y="96"/>
                    </a:lnTo>
                    <a:lnTo>
                      <a:pt x="262" y="94"/>
                    </a:lnTo>
                    <a:lnTo>
                      <a:pt x="46" y="89"/>
                    </a:lnTo>
                    <a:close/>
                  </a:path>
                </a:pathLst>
              </a:custGeom>
              <a:solidFill>
                <a:srgbClr val="80C2FF"/>
              </a:solidFill>
              <a:ln w="1588">
                <a:solidFill>
                  <a:srgbClr val="000000"/>
                </a:solidFill>
                <a:prstDash val="solid"/>
                <a:round/>
                <a:headEnd/>
                <a:tailEnd/>
              </a:ln>
            </p:spPr>
            <p:txBody>
              <a:bodyPr/>
              <a:lstStyle/>
              <a:p>
                <a:endParaRPr lang="en-IN"/>
              </a:p>
            </p:txBody>
          </p:sp>
          <p:sp>
            <p:nvSpPr>
              <p:cNvPr id="703614" name="Freeform 1150">
                <a:extLst>
                  <a:ext uri="{FF2B5EF4-FFF2-40B4-BE49-F238E27FC236}">
                    <a16:creationId xmlns:a16="http://schemas.microsoft.com/office/drawing/2014/main" id="{E26EC79D-D538-41A1-A335-9D3B205B7DE6}"/>
                  </a:ext>
                </a:extLst>
              </p:cNvPr>
              <p:cNvSpPr>
                <a:spLocks/>
              </p:cNvSpPr>
              <p:nvPr/>
            </p:nvSpPr>
            <p:spPr bwMode="auto">
              <a:xfrm>
                <a:off x="2819" y="3226"/>
                <a:ext cx="404" cy="100"/>
              </a:xfrm>
              <a:custGeom>
                <a:avLst/>
                <a:gdLst>
                  <a:gd name="T0" fmla="*/ 303 w 809"/>
                  <a:gd name="T1" fmla="*/ 165 h 200"/>
                  <a:gd name="T2" fmla="*/ 310 w 809"/>
                  <a:gd name="T3" fmla="*/ 146 h 200"/>
                  <a:gd name="T4" fmla="*/ 324 w 809"/>
                  <a:gd name="T5" fmla="*/ 123 h 200"/>
                  <a:gd name="T6" fmla="*/ 326 w 809"/>
                  <a:gd name="T7" fmla="*/ 98 h 200"/>
                  <a:gd name="T8" fmla="*/ 318 w 809"/>
                  <a:gd name="T9" fmla="*/ 75 h 200"/>
                  <a:gd name="T10" fmla="*/ 297 w 809"/>
                  <a:gd name="T11" fmla="*/ 62 h 200"/>
                  <a:gd name="T12" fmla="*/ 285 w 809"/>
                  <a:gd name="T13" fmla="*/ 35 h 200"/>
                  <a:gd name="T14" fmla="*/ 272 w 809"/>
                  <a:gd name="T15" fmla="*/ 56 h 200"/>
                  <a:gd name="T16" fmla="*/ 218 w 809"/>
                  <a:gd name="T17" fmla="*/ 62 h 200"/>
                  <a:gd name="T18" fmla="*/ 201 w 809"/>
                  <a:gd name="T19" fmla="*/ 73 h 200"/>
                  <a:gd name="T20" fmla="*/ 159 w 809"/>
                  <a:gd name="T21" fmla="*/ 133 h 200"/>
                  <a:gd name="T22" fmla="*/ 117 w 809"/>
                  <a:gd name="T23" fmla="*/ 83 h 200"/>
                  <a:gd name="T24" fmla="*/ 106 w 809"/>
                  <a:gd name="T25" fmla="*/ 137 h 200"/>
                  <a:gd name="T26" fmla="*/ 67 w 809"/>
                  <a:gd name="T27" fmla="*/ 83 h 200"/>
                  <a:gd name="T28" fmla="*/ 50 w 809"/>
                  <a:gd name="T29" fmla="*/ 75 h 200"/>
                  <a:gd name="T30" fmla="*/ 4 w 809"/>
                  <a:gd name="T31" fmla="*/ 35 h 200"/>
                  <a:gd name="T32" fmla="*/ 406 w 809"/>
                  <a:gd name="T33" fmla="*/ 2 h 200"/>
                  <a:gd name="T34" fmla="*/ 809 w 809"/>
                  <a:gd name="T35" fmla="*/ 94 h 200"/>
                  <a:gd name="T36" fmla="*/ 794 w 809"/>
                  <a:gd name="T37" fmla="*/ 125 h 200"/>
                  <a:gd name="T38" fmla="*/ 735 w 809"/>
                  <a:gd name="T39" fmla="*/ 119 h 200"/>
                  <a:gd name="T40" fmla="*/ 764 w 809"/>
                  <a:gd name="T41" fmla="*/ 66 h 200"/>
                  <a:gd name="T42" fmla="*/ 748 w 809"/>
                  <a:gd name="T43" fmla="*/ 27 h 200"/>
                  <a:gd name="T44" fmla="*/ 733 w 809"/>
                  <a:gd name="T45" fmla="*/ 35 h 200"/>
                  <a:gd name="T46" fmla="*/ 721 w 809"/>
                  <a:gd name="T47" fmla="*/ 71 h 200"/>
                  <a:gd name="T48" fmla="*/ 714 w 809"/>
                  <a:gd name="T49" fmla="*/ 35 h 200"/>
                  <a:gd name="T50" fmla="*/ 677 w 809"/>
                  <a:gd name="T51" fmla="*/ 31 h 200"/>
                  <a:gd name="T52" fmla="*/ 662 w 809"/>
                  <a:gd name="T53" fmla="*/ 35 h 200"/>
                  <a:gd name="T54" fmla="*/ 658 w 809"/>
                  <a:gd name="T55" fmla="*/ 133 h 200"/>
                  <a:gd name="T56" fmla="*/ 660 w 809"/>
                  <a:gd name="T57" fmla="*/ 142 h 200"/>
                  <a:gd name="T58" fmla="*/ 651 w 809"/>
                  <a:gd name="T59" fmla="*/ 158 h 200"/>
                  <a:gd name="T60" fmla="*/ 635 w 809"/>
                  <a:gd name="T61" fmla="*/ 160 h 200"/>
                  <a:gd name="T62" fmla="*/ 622 w 809"/>
                  <a:gd name="T63" fmla="*/ 148 h 200"/>
                  <a:gd name="T64" fmla="*/ 620 w 809"/>
                  <a:gd name="T65" fmla="*/ 129 h 200"/>
                  <a:gd name="T66" fmla="*/ 643 w 809"/>
                  <a:gd name="T67" fmla="*/ 29 h 200"/>
                  <a:gd name="T68" fmla="*/ 408 w 809"/>
                  <a:gd name="T69" fmla="*/ 43 h 200"/>
                  <a:gd name="T70" fmla="*/ 410 w 809"/>
                  <a:gd name="T71" fmla="*/ 110 h 200"/>
                  <a:gd name="T72" fmla="*/ 285 w 809"/>
                  <a:gd name="T73" fmla="*/ 200 h 200"/>
                  <a:gd name="T74" fmla="*/ 239 w 809"/>
                  <a:gd name="T75" fmla="*/ 192 h 200"/>
                  <a:gd name="T76" fmla="*/ 243 w 809"/>
                  <a:gd name="T77" fmla="*/ 165 h 200"/>
                  <a:gd name="T78" fmla="*/ 261 w 809"/>
                  <a:gd name="T79" fmla="*/ 14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9" h="200">
                    <a:moveTo>
                      <a:pt x="261" y="165"/>
                    </a:moveTo>
                    <a:lnTo>
                      <a:pt x="303" y="165"/>
                    </a:lnTo>
                    <a:lnTo>
                      <a:pt x="303" y="150"/>
                    </a:lnTo>
                    <a:lnTo>
                      <a:pt x="310" y="146"/>
                    </a:lnTo>
                    <a:lnTo>
                      <a:pt x="318" y="135"/>
                    </a:lnTo>
                    <a:lnTo>
                      <a:pt x="324" y="123"/>
                    </a:lnTo>
                    <a:lnTo>
                      <a:pt x="326" y="110"/>
                    </a:lnTo>
                    <a:lnTo>
                      <a:pt x="326" y="98"/>
                    </a:lnTo>
                    <a:lnTo>
                      <a:pt x="322" y="85"/>
                    </a:lnTo>
                    <a:lnTo>
                      <a:pt x="318" y="75"/>
                    </a:lnTo>
                    <a:lnTo>
                      <a:pt x="308" y="66"/>
                    </a:lnTo>
                    <a:lnTo>
                      <a:pt x="297" y="62"/>
                    </a:lnTo>
                    <a:lnTo>
                      <a:pt x="285" y="60"/>
                    </a:lnTo>
                    <a:lnTo>
                      <a:pt x="285" y="35"/>
                    </a:lnTo>
                    <a:lnTo>
                      <a:pt x="272" y="35"/>
                    </a:lnTo>
                    <a:lnTo>
                      <a:pt x="272" y="56"/>
                    </a:lnTo>
                    <a:lnTo>
                      <a:pt x="234" y="60"/>
                    </a:lnTo>
                    <a:lnTo>
                      <a:pt x="218" y="62"/>
                    </a:lnTo>
                    <a:lnTo>
                      <a:pt x="209" y="66"/>
                    </a:lnTo>
                    <a:lnTo>
                      <a:pt x="201" y="73"/>
                    </a:lnTo>
                    <a:lnTo>
                      <a:pt x="176" y="133"/>
                    </a:lnTo>
                    <a:lnTo>
                      <a:pt x="159" y="133"/>
                    </a:lnTo>
                    <a:lnTo>
                      <a:pt x="159" y="83"/>
                    </a:lnTo>
                    <a:lnTo>
                      <a:pt x="117" y="83"/>
                    </a:lnTo>
                    <a:lnTo>
                      <a:pt x="117" y="137"/>
                    </a:lnTo>
                    <a:lnTo>
                      <a:pt x="106" y="137"/>
                    </a:lnTo>
                    <a:lnTo>
                      <a:pt x="71" y="89"/>
                    </a:lnTo>
                    <a:lnTo>
                      <a:pt x="67" y="83"/>
                    </a:lnTo>
                    <a:lnTo>
                      <a:pt x="60" y="79"/>
                    </a:lnTo>
                    <a:lnTo>
                      <a:pt x="50" y="75"/>
                    </a:lnTo>
                    <a:lnTo>
                      <a:pt x="0" y="75"/>
                    </a:lnTo>
                    <a:lnTo>
                      <a:pt x="4" y="35"/>
                    </a:lnTo>
                    <a:lnTo>
                      <a:pt x="406" y="23"/>
                    </a:lnTo>
                    <a:lnTo>
                      <a:pt x="406" y="2"/>
                    </a:lnTo>
                    <a:lnTo>
                      <a:pt x="804" y="0"/>
                    </a:lnTo>
                    <a:lnTo>
                      <a:pt x="809" y="94"/>
                    </a:lnTo>
                    <a:lnTo>
                      <a:pt x="802" y="112"/>
                    </a:lnTo>
                    <a:lnTo>
                      <a:pt x="794" y="125"/>
                    </a:lnTo>
                    <a:lnTo>
                      <a:pt x="725" y="121"/>
                    </a:lnTo>
                    <a:lnTo>
                      <a:pt x="735" y="119"/>
                    </a:lnTo>
                    <a:lnTo>
                      <a:pt x="741" y="66"/>
                    </a:lnTo>
                    <a:lnTo>
                      <a:pt x="764" y="66"/>
                    </a:lnTo>
                    <a:lnTo>
                      <a:pt x="765" y="27"/>
                    </a:lnTo>
                    <a:lnTo>
                      <a:pt x="748" y="27"/>
                    </a:lnTo>
                    <a:lnTo>
                      <a:pt x="739" y="29"/>
                    </a:lnTo>
                    <a:lnTo>
                      <a:pt x="733" y="35"/>
                    </a:lnTo>
                    <a:lnTo>
                      <a:pt x="729" y="43"/>
                    </a:lnTo>
                    <a:lnTo>
                      <a:pt x="721" y="71"/>
                    </a:lnTo>
                    <a:lnTo>
                      <a:pt x="718" y="43"/>
                    </a:lnTo>
                    <a:lnTo>
                      <a:pt x="714" y="35"/>
                    </a:lnTo>
                    <a:lnTo>
                      <a:pt x="706" y="29"/>
                    </a:lnTo>
                    <a:lnTo>
                      <a:pt x="677" y="31"/>
                    </a:lnTo>
                    <a:lnTo>
                      <a:pt x="670" y="31"/>
                    </a:lnTo>
                    <a:lnTo>
                      <a:pt x="662" y="35"/>
                    </a:lnTo>
                    <a:lnTo>
                      <a:pt x="658" y="39"/>
                    </a:lnTo>
                    <a:lnTo>
                      <a:pt x="658" y="133"/>
                    </a:lnTo>
                    <a:lnTo>
                      <a:pt x="662" y="133"/>
                    </a:lnTo>
                    <a:lnTo>
                      <a:pt x="660" y="142"/>
                    </a:lnTo>
                    <a:lnTo>
                      <a:pt x="658" y="150"/>
                    </a:lnTo>
                    <a:lnTo>
                      <a:pt x="651" y="158"/>
                    </a:lnTo>
                    <a:lnTo>
                      <a:pt x="643" y="160"/>
                    </a:lnTo>
                    <a:lnTo>
                      <a:pt x="635" y="160"/>
                    </a:lnTo>
                    <a:lnTo>
                      <a:pt x="630" y="156"/>
                    </a:lnTo>
                    <a:lnTo>
                      <a:pt x="622" y="148"/>
                    </a:lnTo>
                    <a:lnTo>
                      <a:pt x="620" y="141"/>
                    </a:lnTo>
                    <a:lnTo>
                      <a:pt x="620" y="129"/>
                    </a:lnTo>
                    <a:lnTo>
                      <a:pt x="645" y="91"/>
                    </a:lnTo>
                    <a:lnTo>
                      <a:pt x="643" y="29"/>
                    </a:lnTo>
                    <a:lnTo>
                      <a:pt x="398" y="39"/>
                    </a:lnTo>
                    <a:lnTo>
                      <a:pt x="408" y="43"/>
                    </a:lnTo>
                    <a:lnTo>
                      <a:pt x="410" y="48"/>
                    </a:lnTo>
                    <a:lnTo>
                      <a:pt x="410" y="110"/>
                    </a:lnTo>
                    <a:lnTo>
                      <a:pt x="358" y="196"/>
                    </a:lnTo>
                    <a:lnTo>
                      <a:pt x="285" y="200"/>
                    </a:lnTo>
                    <a:lnTo>
                      <a:pt x="285" y="190"/>
                    </a:lnTo>
                    <a:lnTo>
                      <a:pt x="239" y="192"/>
                    </a:lnTo>
                    <a:lnTo>
                      <a:pt x="239" y="179"/>
                    </a:lnTo>
                    <a:lnTo>
                      <a:pt x="243" y="165"/>
                    </a:lnTo>
                    <a:lnTo>
                      <a:pt x="251" y="154"/>
                    </a:lnTo>
                    <a:lnTo>
                      <a:pt x="261" y="146"/>
                    </a:lnTo>
                    <a:lnTo>
                      <a:pt x="261" y="165"/>
                    </a:lnTo>
                    <a:close/>
                  </a:path>
                </a:pathLst>
              </a:custGeom>
              <a:solidFill>
                <a:srgbClr val="000000"/>
              </a:solidFill>
              <a:ln w="1588">
                <a:solidFill>
                  <a:srgbClr val="000000"/>
                </a:solidFill>
                <a:prstDash val="solid"/>
                <a:round/>
                <a:headEnd/>
                <a:tailEnd/>
              </a:ln>
            </p:spPr>
            <p:txBody>
              <a:bodyPr/>
              <a:lstStyle/>
              <a:p>
                <a:endParaRPr lang="en-IN"/>
              </a:p>
            </p:txBody>
          </p:sp>
          <p:sp>
            <p:nvSpPr>
              <p:cNvPr id="703615" name="Freeform 1151">
                <a:extLst>
                  <a:ext uri="{FF2B5EF4-FFF2-40B4-BE49-F238E27FC236}">
                    <a16:creationId xmlns:a16="http://schemas.microsoft.com/office/drawing/2014/main" id="{06B142B2-B655-4D3B-B1FD-C3C585F1509B}"/>
                  </a:ext>
                </a:extLst>
              </p:cNvPr>
              <p:cNvSpPr>
                <a:spLocks/>
              </p:cNvSpPr>
              <p:nvPr/>
            </p:nvSpPr>
            <p:spPr bwMode="auto">
              <a:xfrm>
                <a:off x="2797" y="3287"/>
                <a:ext cx="56" cy="63"/>
              </a:xfrm>
              <a:custGeom>
                <a:avLst/>
                <a:gdLst>
                  <a:gd name="T0" fmla="*/ 0 w 113"/>
                  <a:gd name="T1" fmla="*/ 116 h 127"/>
                  <a:gd name="T2" fmla="*/ 0 w 113"/>
                  <a:gd name="T3" fmla="*/ 100 h 127"/>
                  <a:gd name="T4" fmla="*/ 16 w 113"/>
                  <a:gd name="T5" fmla="*/ 100 h 127"/>
                  <a:gd name="T6" fmla="*/ 25 w 113"/>
                  <a:gd name="T7" fmla="*/ 96 h 127"/>
                  <a:gd name="T8" fmla="*/ 39 w 113"/>
                  <a:gd name="T9" fmla="*/ 0 h 127"/>
                  <a:gd name="T10" fmla="*/ 90 w 113"/>
                  <a:gd name="T11" fmla="*/ 0 h 127"/>
                  <a:gd name="T12" fmla="*/ 113 w 113"/>
                  <a:gd name="T13" fmla="*/ 39 h 127"/>
                  <a:gd name="T14" fmla="*/ 106 w 113"/>
                  <a:gd name="T15" fmla="*/ 41 h 127"/>
                  <a:gd name="T16" fmla="*/ 100 w 113"/>
                  <a:gd name="T17" fmla="*/ 43 h 127"/>
                  <a:gd name="T18" fmla="*/ 96 w 113"/>
                  <a:gd name="T19" fmla="*/ 46 h 127"/>
                  <a:gd name="T20" fmla="*/ 90 w 113"/>
                  <a:gd name="T21" fmla="*/ 52 h 127"/>
                  <a:gd name="T22" fmla="*/ 88 w 113"/>
                  <a:gd name="T23" fmla="*/ 58 h 127"/>
                  <a:gd name="T24" fmla="*/ 87 w 113"/>
                  <a:gd name="T25" fmla="*/ 64 h 127"/>
                  <a:gd name="T26" fmla="*/ 83 w 113"/>
                  <a:gd name="T27" fmla="*/ 69 h 127"/>
                  <a:gd name="T28" fmla="*/ 81 w 113"/>
                  <a:gd name="T29" fmla="*/ 75 h 127"/>
                  <a:gd name="T30" fmla="*/ 81 w 113"/>
                  <a:gd name="T31" fmla="*/ 119 h 127"/>
                  <a:gd name="T32" fmla="*/ 33 w 113"/>
                  <a:gd name="T33" fmla="*/ 125 h 127"/>
                  <a:gd name="T34" fmla="*/ 0 w 113"/>
                  <a:gd name="T35" fmla="*/ 127 h 127"/>
                  <a:gd name="T36" fmla="*/ 0 w 113"/>
                  <a:gd name="T37"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27">
                    <a:moveTo>
                      <a:pt x="0" y="116"/>
                    </a:moveTo>
                    <a:lnTo>
                      <a:pt x="0" y="100"/>
                    </a:lnTo>
                    <a:lnTo>
                      <a:pt x="16" y="100"/>
                    </a:lnTo>
                    <a:lnTo>
                      <a:pt x="25" y="96"/>
                    </a:lnTo>
                    <a:lnTo>
                      <a:pt x="39" y="0"/>
                    </a:lnTo>
                    <a:lnTo>
                      <a:pt x="90" y="0"/>
                    </a:lnTo>
                    <a:lnTo>
                      <a:pt x="113" y="39"/>
                    </a:lnTo>
                    <a:lnTo>
                      <a:pt x="106" y="41"/>
                    </a:lnTo>
                    <a:lnTo>
                      <a:pt x="100" y="43"/>
                    </a:lnTo>
                    <a:lnTo>
                      <a:pt x="96" y="46"/>
                    </a:lnTo>
                    <a:lnTo>
                      <a:pt x="90" y="52"/>
                    </a:lnTo>
                    <a:lnTo>
                      <a:pt x="88" y="58"/>
                    </a:lnTo>
                    <a:lnTo>
                      <a:pt x="87" y="64"/>
                    </a:lnTo>
                    <a:lnTo>
                      <a:pt x="83" y="69"/>
                    </a:lnTo>
                    <a:lnTo>
                      <a:pt x="81" y="75"/>
                    </a:lnTo>
                    <a:lnTo>
                      <a:pt x="81" y="119"/>
                    </a:lnTo>
                    <a:lnTo>
                      <a:pt x="33" y="125"/>
                    </a:lnTo>
                    <a:lnTo>
                      <a:pt x="0" y="127"/>
                    </a:lnTo>
                    <a:lnTo>
                      <a:pt x="0" y="116"/>
                    </a:lnTo>
                    <a:close/>
                  </a:path>
                </a:pathLst>
              </a:custGeom>
              <a:solidFill>
                <a:srgbClr val="000000"/>
              </a:solidFill>
              <a:ln w="1588">
                <a:solidFill>
                  <a:srgbClr val="000000"/>
                </a:solidFill>
                <a:prstDash val="solid"/>
                <a:round/>
                <a:headEnd/>
                <a:tailEnd/>
              </a:ln>
            </p:spPr>
            <p:txBody>
              <a:bodyPr/>
              <a:lstStyle/>
              <a:p>
                <a:endParaRPr lang="en-IN"/>
              </a:p>
            </p:txBody>
          </p:sp>
          <p:sp>
            <p:nvSpPr>
              <p:cNvPr id="703616" name="Freeform 1152">
                <a:extLst>
                  <a:ext uri="{FF2B5EF4-FFF2-40B4-BE49-F238E27FC236}">
                    <a16:creationId xmlns:a16="http://schemas.microsoft.com/office/drawing/2014/main" id="{41AA8EF5-B4C4-4A91-A064-BB1718218DBE}"/>
                  </a:ext>
                </a:extLst>
              </p:cNvPr>
              <p:cNvSpPr>
                <a:spLocks/>
              </p:cNvSpPr>
              <p:nvPr/>
            </p:nvSpPr>
            <p:spPr bwMode="auto">
              <a:xfrm>
                <a:off x="2837" y="3306"/>
                <a:ext cx="65" cy="35"/>
              </a:xfrm>
              <a:custGeom>
                <a:avLst/>
                <a:gdLst>
                  <a:gd name="T0" fmla="*/ 130 w 130"/>
                  <a:gd name="T1" fmla="*/ 44 h 71"/>
                  <a:gd name="T2" fmla="*/ 63 w 130"/>
                  <a:gd name="T3" fmla="*/ 52 h 71"/>
                  <a:gd name="T4" fmla="*/ 32 w 130"/>
                  <a:gd name="T5" fmla="*/ 0 h 71"/>
                  <a:gd name="T6" fmla="*/ 25 w 130"/>
                  <a:gd name="T7" fmla="*/ 2 h 71"/>
                  <a:gd name="T8" fmla="*/ 19 w 130"/>
                  <a:gd name="T9" fmla="*/ 4 h 71"/>
                  <a:gd name="T10" fmla="*/ 15 w 130"/>
                  <a:gd name="T11" fmla="*/ 7 h 71"/>
                  <a:gd name="T12" fmla="*/ 9 w 130"/>
                  <a:gd name="T13" fmla="*/ 13 h 71"/>
                  <a:gd name="T14" fmla="*/ 7 w 130"/>
                  <a:gd name="T15" fmla="*/ 19 h 71"/>
                  <a:gd name="T16" fmla="*/ 6 w 130"/>
                  <a:gd name="T17" fmla="*/ 25 h 71"/>
                  <a:gd name="T18" fmla="*/ 2 w 130"/>
                  <a:gd name="T19" fmla="*/ 30 h 71"/>
                  <a:gd name="T20" fmla="*/ 0 w 130"/>
                  <a:gd name="T21" fmla="*/ 36 h 71"/>
                  <a:gd name="T22" fmla="*/ 0 w 130"/>
                  <a:gd name="T23" fmla="*/ 71 h 71"/>
                  <a:gd name="T24" fmla="*/ 130 w 130"/>
                  <a:gd name="T25" fmla="*/ 52 h 71"/>
                  <a:gd name="T26" fmla="*/ 130 w 130"/>
                  <a:gd name="T27" fmla="*/ 4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71">
                    <a:moveTo>
                      <a:pt x="130" y="44"/>
                    </a:moveTo>
                    <a:lnTo>
                      <a:pt x="63" y="52"/>
                    </a:lnTo>
                    <a:lnTo>
                      <a:pt x="32" y="0"/>
                    </a:lnTo>
                    <a:lnTo>
                      <a:pt x="25" y="2"/>
                    </a:lnTo>
                    <a:lnTo>
                      <a:pt x="19" y="4"/>
                    </a:lnTo>
                    <a:lnTo>
                      <a:pt x="15" y="7"/>
                    </a:lnTo>
                    <a:lnTo>
                      <a:pt x="9" y="13"/>
                    </a:lnTo>
                    <a:lnTo>
                      <a:pt x="7" y="19"/>
                    </a:lnTo>
                    <a:lnTo>
                      <a:pt x="6" y="25"/>
                    </a:lnTo>
                    <a:lnTo>
                      <a:pt x="2" y="30"/>
                    </a:lnTo>
                    <a:lnTo>
                      <a:pt x="0" y="36"/>
                    </a:lnTo>
                    <a:lnTo>
                      <a:pt x="0" y="71"/>
                    </a:lnTo>
                    <a:lnTo>
                      <a:pt x="130" y="52"/>
                    </a:lnTo>
                    <a:lnTo>
                      <a:pt x="130" y="44"/>
                    </a:lnTo>
                    <a:close/>
                  </a:path>
                </a:pathLst>
              </a:custGeom>
              <a:solidFill>
                <a:srgbClr val="80C2FF"/>
              </a:solidFill>
              <a:ln w="1588">
                <a:solidFill>
                  <a:srgbClr val="000000"/>
                </a:solidFill>
                <a:prstDash val="solid"/>
                <a:round/>
                <a:headEnd/>
                <a:tailEnd/>
              </a:ln>
            </p:spPr>
            <p:txBody>
              <a:bodyPr/>
              <a:lstStyle/>
              <a:p>
                <a:endParaRPr lang="en-IN"/>
              </a:p>
            </p:txBody>
          </p:sp>
          <p:sp>
            <p:nvSpPr>
              <p:cNvPr id="703617" name="Freeform 1153">
                <a:extLst>
                  <a:ext uri="{FF2B5EF4-FFF2-40B4-BE49-F238E27FC236}">
                    <a16:creationId xmlns:a16="http://schemas.microsoft.com/office/drawing/2014/main" id="{FA8EC01A-F4AD-431A-8FFF-893ABB0AA763}"/>
                  </a:ext>
                </a:extLst>
              </p:cNvPr>
              <p:cNvSpPr>
                <a:spLocks/>
              </p:cNvSpPr>
              <p:nvPr/>
            </p:nvSpPr>
            <p:spPr bwMode="auto">
              <a:xfrm>
                <a:off x="2922" y="3276"/>
                <a:ext cx="39" cy="52"/>
              </a:xfrm>
              <a:custGeom>
                <a:avLst/>
                <a:gdLst>
                  <a:gd name="T0" fmla="*/ 65 w 78"/>
                  <a:gd name="T1" fmla="*/ 33 h 104"/>
                  <a:gd name="T2" fmla="*/ 54 w 78"/>
                  <a:gd name="T3" fmla="*/ 33 h 104"/>
                  <a:gd name="T4" fmla="*/ 54 w 78"/>
                  <a:gd name="T5" fmla="*/ 46 h 104"/>
                  <a:gd name="T6" fmla="*/ 44 w 78"/>
                  <a:gd name="T7" fmla="*/ 54 h 104"/>
                  <a:gd name="T8" fmla="*/ 36 w 78"/>
                  <a:gd name="T9" fmla="*/ 65 h 104"/>
                  <a:gd name="T10" fmla="*/ 32 w 78"/>
                  <a:gd name="T11" fmla="*/ 79 h 104"/>
                  <a:gd name="T12" fmla="*/ 32 w 78"/>
                  <a:gd name="T13" fmla="*/ 92 h 104"/>
                  <a:gd name="T14" fmla="*/ 78 w 78"/>
                  <a:gd name="T15" fmla="*/ 90 h 104"/>
                  <a:gd name="T16" fmla="*/ 78 w 78"/>
                  <a:gd name="T17" fmla="*/ 100 h 104"/>
                  <a:gd name="T18" fmla="*/ 38 w 78"/>
                  <a:gd name="T19" fmla="*/ 104 h 104"/>
                  <a:gd name="T20" fmla="*/ 19 w 78"/>
                  <a:gd name="T21" fmla="*/ 104 h 104"/>
                  <a:gd name="T22" fmla="*/ 19 w 78"/>
                  <a:gd name="T23" fmla="*/ 90 h 104"/>
                  <a:gd name="T24" fmla="*/ 11 w 78"/>
                  <a:gd name="T25" fmla="*/ 73 h 104"/>
                  <a:gd name="T26" fmla="*/ 6 w 78"/>
                  <a:gd name="T27" fmla="*/ 64 h 104"/>
                  <a:gd name="T28" fmla="*/ 0 w 78"/>
                  <a:gd name="T29" fmla="*/ 56 h 104"/>
                  <a:gd name="T30" fmla="*/ 23 w 78"/>
                  <a:gd name="T31" fmla="*/ 4 h 104"/>
                  <a:gd name="T32" fmla="*/ 65 w 78"/>
                  <a:gd name="T33" fmla="*/ 0 h 104"/>
                  <a:gd name="T34" fmla="*/ 65 w 78"/>
                  <a:gd name="T35" fmla="*/ 3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104">
                    <a:moveTo>
                      <a:pt x="65" y="33"/>
                    </a:moveTo>
                    <a:lnTo>
                      <a:pt x="54" y="33"/>
                    </a:lnTo>
                    <a:lnTo>
                      <a:pt x="54" y="46"/>
                    </a:lnTo>
                    <a:lnTo>
                      <a:pt x="44" y="54"/>
                    </a:lnTo>
                    <a:lnTo>
                      <a:pt x="36" y="65"/>
                    </a:lnTo>
                    <a:lnTo>
                      <a:pt x="32" y="79"/>
                    </a:lnTo>
                    <a:lnTo>
                      <a:pt x="32" y="92"/>
                    </a:lnTo>
                    <a:lnTo>
                      <a:pt x="78" y="90"/>
                    </a:lnTo>
                    <a:lnTo>
                      <a:pt x="78" y="100"/>
                    </a:lnTo>
                    <a:lnTo>
                      <a:pt x="38" y="104"/>
                    </a:lnTo>
                    <a:lnTo>
                      <a:pt x="19" y="104"/>
                    </a:lnTo>
                    <a:lnTo>
                      <a:pt x="19" y="90"/>
                    </a:lnTo>
                    <a:lnTo>
                      <a:pt x="11" y="73"/>
                    </a:lnTo>
                    <a:lnTo>
                      <a:pt x="6" y="64"/>
                    </a:lnTo>
                    <a:lnTo>
                      <a:pt x="0" y="56"/>
                    </a:lnTo>
                    <a:lnTo>
                      <a:pt x="23" y="4"/>
                    </a:lnTo>
                    <a:lnTo>
                      <a:pt x="65" y="0"/>
                    </a:lnTo>
                    <a:lnTo>
                      <a:pt x="65" y="33"/>
                    </a:lnTo>
                    <a:close/>
                  </a:path>
                </a:pathLst>
              </a:custGeom>
              <a:solidFill>
                <a:srgbClr val="80C2FF"/>
              </a:solidFill>
              <a:ln w="1588">
                <a:solidFill>
                  <a:srgbClr val="000000"/>
                </a:solidFill>
                <a:prstDash val="solid"/>
                <a:round/>
                <a:headEnd/>
                <a:tailEnd/>
              </a:ln>
            </p:spPr>
            <p:txBody>
              <a:bodyPr/>
              <a:lstStyle/>
              <a:p>
                <a:endParaRPr lang="en-IN"/>
              </a:p>
            </p:txBody>
          </p:sp>
          <p:sp>
            <p:nvSpPr>
              <p:cNvPr id="703618" name="Freeform 1154">
                <a:extLst>
                  <a:ext uri="{FF2B5EF4-FFF2-40B4-BE49-F238E27FC236}">
                    <a16:creationId xmlns:a16="http://schemas.microsoft.com/office/drawing/2014/main" id="{831D348F-8200-4FFD-B00B-C02D439E31F4}"/>
                  </a:ext>
                </a:extLst>
              </p:cNvPr>
              <p:cNvSpPr>
                <a:spLocks/>
              </p:cNvSpPr>
              <p:nvPr/>
            </p:nvSpPr>
            <p:spPr bwMode="auto">
              <a:xfrm>
                <a:off x="2816" y="3254"/>
                <a:ext cx="139" cy="78"/>
              </a:xfrm>
              <a:custGeom>
                <a:avLst/>
                <a:gdLst>
                  <a:gd name="T0" fmla="*/ 5 w 277"/>
                  <a:gd name="T1" fmla="*/ 19 h 156"/>
                  <a:gd name="T2" fmla="*/ 55 w 277"/>
                  <a:gd name="T3" fmla="*/ 19 h 156"/>
                  <a:gd name="T4" fmla="*/ 65 w 277"/>
                  <a:gd name="T5" fmla="*/ 23 h 156"/>
                  <a:gd name="T6" fmla="*/ 72 w 277"/>
                  <a:gd name="T7" fmla="*/ 27 h 156"/>
                  <a:gd name="T8" fmla="*/ 76 w 277"/>
                  <a:gd name="T9" fmla="*/ 33 h 156"/>
                  <a:gd name="T10" fmla="*/ 111 w 277"/>
                  <a:gd name="T11" fmla="*/ 81 h 156"/>
                  <a:gd name="T12" fmla="*/ 122 w 277"/>
                  <a:gd name="T13" fmla="*/ 81 h 156"/>
                  <a:gd name="T14" fmla="*/ 122 w 277"/>
                  <a:gd name="T15" fmla="*/ 27 h 156"/>
                  <a:gd name="T16" fmla="*/ 164 w 277"/>
                  <a:gd name="T17" fmla="*/ 27 h 156"/>
                  <a:gd name="T18" fmla="*/ 164 w 277"/>
                  <a:gd name="T19" fmla="*/ 77 h 156"/>
                  <a:gd name="T20" fmla="*/ 181 w 277"/>
                  <a:gd name="T21" fmla="*/ 77 h 156"/>
                  <a:gd name="T22" fmla="*/ 206 w 277"/>
                  <a:gd name="T23" fmla="*/ 17 h 156"/>
                  <a:gd name="T24" fmla="*/ 214 w 277"/>
                  <a:gd name="T25" fmla="*/ 10 h 156"/>
                  <a:gd name="T26" fmla="*/ 223 w 277"/>
                  <a:gd name="T27" fmla="*/ 6 h 156"/>
                  <a:gd name="T28" fmla="*/ 239 w 277"/>
                  <a:gd name="T29" fmla="*/ 4 h 156"/>
                  <a:gd name="T30" fmla="*/ 277 w 277"/>
                  <a:gd name="T31" fmla="*/ 0 h 156"/>
                  <a:gd name="T32" fmla="*/ 277 w 277"/>
                  <a:gd name="T33" fmla="*/ 44 h 156"/>
                  <a:gd name="T34" fmla="*/ 235 w 277"/>
                  <a:gd name="T35" fmla="*/ 48 h 156"/>
                  <a:gd name="T36" fmla="*/ 212 w 277"/>
                  <a:gd name="T37" fmla="*/ 100 h 156"/>
                  <a:gd name="T38" fmla="*/ 191 w 277"/>
                  <a:gd name="T39" fmla="*/ 144 h 156"/>
                  <a:gd name="T40" fmla="*/ 187 w 277"/>
                  <a:gd name="T41" fmla="*/ 146 h 156"/>
                  <a:gd name="T42" fmla="*/ 172 w 277"/>
                  <a:gd name="T43" fmla="*/ 148 h 156"/>
                  <a:gd name="T44" fmla="*/ 105 w 277"/>
                  <a:gd name="T45" fmla="*/ 156 h 156"/>
                  <a:gd name="T46" fmla="*/ 74 w 277"/>
                  <a:gd name="T47" fmla="*/ 104 h 156"/>
                  <a:gd name="T48" fmla="*/ 51 w 277"/>
                  <a:gd name="T49" fmla="*/ 65 h 156"/>
                  <a:gd name="T50" fmla="*/ 0 w 277"/>
                  <a:gd name="T51" fmla="*/ 65 h 156"/>
                  <a:gd name="T52" fmla="*/ 5 w 277"/>
                  <a:gd name="T53" fmla="*/ 19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7" h="156">
                    <a:moveTo>
                      <a:pt x="5" y="19"/>
                    </a:moveTo>
                    <a:lnTo>
                      <a:pt x="55" y="19"/>
                    </a:lnTo>
                    <a:lnTo>
                      <a:pt x="65" y="23"/>
                    </a:lnTo>
                    <a:lnTo>
                      <a:pt x="72" y="27"/>
                    </a:lnTo>
                    <a:lnTo>
                      <a:pt x="76" y="33"/>
                    </a:lnTo>
                    <a:lnTo>
                      <a:pt x="111" y="81"/>
                    </a:lnTo>
                    <a:lnTo>
                      <a:pt x="122" y="81"/>
                    </a:lnTo>
                    <a:lnTo>
                      <a:pt x="122" y="27"/>
                    </a:lnTo>
                    <a:lnTo>
                      <a:pt x="164" y="27"/>
                    </a:lnTo>
                    <a:lnTo>
                      <a:pt x="164" y="77"/>
                    </a:lnTo>
                    <a:lnTo>
                      <a:pt x="181" y="77"/>
                    </a:lnTo>
                    <a:lnTo>
                      <a:pt x="206" y="17"/>
                    </a:lnTo>
                    <a:lnTo>
                      <a:pt x="214" y="10"/>
                    </a:lnTo>
                    <a:lnTo>
                      <a:pt x="223" y="6"/>
                    </a:lnTo>
                    <a:lnTo>
                      <a:pt x="239" y="4"/>
                    </a:lnTo>
                    <a:lnTo>
                      <a:pt x="277" y="0"/>
                    </a:lnTo>
                    <a:lnTo>
                      <a:pt x="277" y="44"/>
                    </a:lnTo>
                    <a:lnTo>
                      <a:pt x="235" y="48"/>
                    </a:lnTo>
                    <a:lnTo>
                      <a:pt x="212" y="100"/>
                    </a:lnTo>
                    <a:lnTo>
                      <a:pt x="191" y="144"/>
                    </a:lnTo>
                    <a:lnTo>
                      <a:pt x="187" y="146"/>
                    </a:lnTo>
                    <a:lnTo>
                      <a:pt x="172" y="148"/>
                    </a:lnTo>
                    <a:lnTo>
                      <a:pt x="105" y="156"/>
                    </a:lnTo>
                    <a:lnTo>
                      <a:pt x="74" y="104"/>
                    </a:lnTo>
                    <a:lnTo>
                      <a:pt x="51" y="65"/>
                    </a:lnTo>
                    <a:lnTo>
                      <a:pt x="0" y="65"/>
                    </a:lnTo>
                    <a:lnTo>
                      <a:pt x="5" y="19"/>
                    </a:lnTo>
                    <a:close/>
                  </a:path>
                </a:pathLst>
              </a:custGeom>
              <a:solidFill>
                <a:srgbClr val="000000"/>
              </a:solidFill>
              <a:ln w="1588">
                <a:solidFill>
                  <a:srgbClr val="000000"/>
                </a:solidFill>
                <a:prstDash val="solid"/>
                <a:round/>
                <a:headEnd/>
                <a:tailEnd/>
              </a:ln>
            </p:spPr>
            <p:txBody>
              <a:bodyPr/>
              <a:lstStyle/>
              <a:p>
                <a:endParaRPr lang="en-IN"/>
              </a:p>
            </p:txBody>
          </p:sp>
          <p:sp>
            <p:nvSpPr>
              <p:cNvPr id="703619" name="Freeform 1155">
                <a:extLst>
                  <a:ext uri="{FF2B5EF4-FFF2-40B4-BE49-F238E27FC236}">
                    <a16:creationId xmlns:a16="http://schemas.microsoft.com/office/drawing/2014/main" id="{CF1DA368-2541-4738-973E-DF4DD938AAAA}"/>
                  </a:ext>
                </a:extLst>
              </p:cNvPr>
              <p:cNvSpPr>
                <a:spLocks/>
              </p:cNvSpPr>
              <p:nvPr/>
            </p:nvSpPr>
            <p:spPr bwMode="auto">
              <a:xfrm>
                <a:off x="2961" y="3256"/>
                <a:ext cx="20" cy="45"/>
              </a:xfrm>
              <a:custGeom>
                <a:avLst/>
                <a:gdLst>
                  <a:gd name="T0" fmla="*/ 0 w 41"/>
                  <a:gd name="T1" fmla="*/ 73 h 90"/>
                  <a:gd name="T2" fmla="*/ 0 w 41"/>
                  <a:gd name="T3" fmla="*/ 0 h 90"/>
                  <a:gd name="T4" fmla="*/ 12 w 41"/>
                  <a:gd name="T5" fmla="*/ 2 h 90"/>
                  <a:gd name="T6" fmla="*/ 23 w 41"/>
                  <a:gd name="T7" fmla="*/ 6 h 90"/>
                  <a:gd name="T8" fmla="*/ 33 w 41"/>
                  <a:gd name="T9" fmla="*/ 15 h 90"/>
                  <a:gd name="T10" fmla="*/ 37 w 41"/>
                  <a:gd name="T11" fmla="*/ 25 h 90"/>
                  <a:gd name="T12" fmla="*/ 41 w 41"/>
                  <a:gd name="T13" fmla="*/ 38 h 90"/>
                  <a:gd name="T14" fmla="*/ 41 w 41"/>
                  <a:gd name="T15" fmla="*/ 50 h 90"/>
                  <a:gd name="T16" fmla="*/ 39 w 41"/>
                  <a:gd name="T17" fmla="*/ 63 h 90"/>
                  <a:gd name="T18" fmla="*/ 33 w 41"/>
                  <a:gd name="T19" fmla="*/ 75 h 90"/>
                  <a:gd name="T20" fmla="*/ 25 w 41"/>
                  <a:gd name="T21" fmla="*/ 86 h 90"/>
                  <a:gd name="T22" fmla="*/ 18 w 41"/>
                  <a:gd name="T23" fmla="*/ 90 h 90"/>
                  <a:gd name="T24" fmla="*/ 18 w 41"/>
                  <a:gd name="T25" fmla="*/ 73 h 90"/>
                  <a:gd name="T26" fmla="*/ 0 w 41"/>
                  <a:gd name="T2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90">
                    <a:moveTo>
                      <a:pt x="0" y="73"/>
                    </a:moveTo>
                    <a:lnTo>
                      <a:pt x="0" y="0"/>
                    </a:lnTo>
                    <a:lnTo>
                      <a:pt x="12" y="2"/>
                    </a:lnTo>
                    <a:lnTo>
                      <a:pt x="23" y="6"/>
                    </a:lnTo>
                    <a:lnTo>
                      <a:pt x="33" y="15"/>
                    </a:lnTo>
                    <a:lnTo>
                      <a:pt x="37" y="25"/>
                    </a:lnTo>
                    <a:lnTo>
                      <a:pt x="41" y="38"/>
                    </a:lnTo>
                    <a:lnTo>
                      <a:pt x="41" y="50"/>
                    </a:lnTo>
                    <a:lnTo>
                      <a:pt x="39" y="63"/>
                    </a:lnTo>
                    <a:lnTo>
                      <a:pt x="33" y="75"/>
                    </a:lnTo>
                    <a:lnTo>
                      <a:pt x="25" y="86"/>
                    </a:lnTo>
                    <a:lnTo>
                      <a:pt x="18" y="90"/>
                    </a:lnTo>
                    <a:lnTo>
                      <a:pt x="18" y="73"/>
                    </a:lnTo>
                    <a:lnTo>
                      <a:pt x="0" y="73"/>
                    </a:lnTo>
                    <a:close/>
                  </a:path>
                </a:pathLst>
              </a:custGeom>
              <a:solidFill>
                <a:srgbClr val="000000"/>
              </a:solidFill>
              <a:ln w="1588">
                <a:solidFill>
                  <a:srgbClr val="000000"/>
                </a:solidFill>
                <a:prstDash val="solid"/>
                <a:round/>
                <a:headEnd/>
                <a:tailEnd/>
              </a:ln>
            </p:spPr>
            <p:txBody>
              <a:bodyPr/>
              <a:lstStyle/>
              <a:p>
                <a:endParaRPr lang="en-IN"/>
              </a:p>
            </p:txBody>
          </p:sp>
          <p:sp>
            <p:nvSpPr>
              <p:cNvPr id="703620" name="Rectangle 1156">
                <a:extLst>
                  <a:ext uri="{FF2B5EF4-FFF2-40B4-BE49-F238E27FC236}">
                    <a16:creationId xmlns:a16="http://schemas.microsoft.com/office/drawing/2014/main" id="{E5BF3114-4453-4606-83D7-724CF0D5E623}"/>
                  </a:ext>
                </a:extLst>
              </p:cNvPr>
              <p:cNvSpPr>
                <a:spLocks noChangeArrowheads="1"/>
              </p:cNvSpPr>
              <p:nvPr/>
            </p:nvSpPr>
            <p:spPr bwMode="auto">
              <a:xfrm>
                <a:off x="2887" y="3277"/>
                <a:ext cx="3" cy="15"/>
              </a:xfrm>
              <a:prstGeom prst="rect">
                <a:avLst/>
              </a:prstGeom>
              <a:solidFill>
                <a:srgbClr val="000000"/>
              </a:solidFill>
              <a:ln w="1588">
                <a:solidFill>
                  <a:srgbClr val="000000"/>
                </a:solidFill>
                <a:miter lim="800000"/>
                <a:headEnd/>
                <a:tailEnd/>
              </a:ln>
            </p:spPr>
            <p:txBody>
              <a:bodyPr/>
              <a:lstStyle/>
              <a:p>
                <a:endParaRPr lang="en-IN"/>
              </a:p>
            </p:txBody>
          </p:sp>
          <p:sp>
            <p:nvSpPr>
              <p:cNvPr id="703621" name="Rectangle 1157">
                <a:extLst>
                  <a:ext uri="{FF2B5EF4-FFF2-40B4-BE49-F238E27FC236}">
                    <a16:creationId xmlns:a16="http://schemas.microsoft.com/office/drawing/2014/main" id="{0DCA20F7-778D-4EAE-BF5A-2490C57C504F}"/>
                  </a:ext>
                </a:extLst>
              </p:cNvPr>
              <p:cNvSpPr>
                <a:spLocks noChangeArrowheads="1"/>
              </p:cNvSpPr>
              <p:nvPr/>
            </p:nvSpPr>
            <p:spPr bwMode="auto">
              <a:xfrm>
                <a:off x="2955" y="3243"/>
                <a:ext cx="6" cy="49"/>
              </a:xfrm>
              <a:prstGeom prst="rect">
                <a:avLst/>
              </a:prstGeom>
              <a:solidFill>
                <a:srgbClr val="000000"/>
              </a:solidFill>
              <a:ln w="1588">
                <a:solidFill>
                  <a:srgbClr val="000000"/>
                </a:solidFill>
                <a:miter lim="800000"/>
                <a:headEnd/>
                <a:tailEnd/>
              </a:ln>
            </p:spPr>
            <p:txBody>
              <a:bodyPr/>
              <a:lstStyle/>
              <a:p>
                <a:endParaRPr lang="en-IN"/>
              </a:p>
            </p:txBody>
          </p:sp>
          <p:sp>
            <p:nvSpPr>
              <p:cNvPr id="703622" name="Rectangle 1158">
                <a:extLst>
                  <a:ext uri="{FF2B5EF4-FFF2-40B4-BE49-F238E27FC236}">
                    <a16:creationId xmlns:a16="http://schemas.microsoft.com/office/drawing/2014/main" id="{8709FA94-767F-4373-9DDA-857330BFCCA4}"/>
                  </a:ext>
                </a:extLst>
              </p:cNvPr>
              <p:cNvSpPr>
                <a:spLocks noChangeArrowheads="1"/>
              </p:cNvSpPr>
              <p:nvPr/>
            </p:nvSpPr>
            <p:spPr bwMode="auto">
              <a:xfrm>
                <a:off x="2949" y="3292"/>
                <a:ext cx="15" cy="17"/>
              </a:xfrm>
              <a:prstGeom prst="rect">
                <a:avLst/>
              </a:prstGeom>
              <a:solidFill>
                <a:srgbClr val="000000"/>
              </a:solidFill>
              <a:ln w="1588">
                <a:solidFill>
                  <a:srgbClr val="000000"/>
                </a:solidFill>
                <a:miter lim="800000"/>
                <a:headEnd/>
                <a:tailEnd/>
              </a:ln>
            </p:spPr>
            <p:txBody>
              <a:bodyPr/>
              <a:lstStyle/>
              <a:p>
                <a:endParaRPr lang="en-IN"/>
              </a:p>
            </p:txBody>
          </p:sp>
          <p:sp>
            <p:nvSpPr>
              <p:cNvPr id="703623" name="Rectangle 1159">
                <a:extLst>
                  <a:ext uri="{FF2B5EF4-FFF2-40B4-BE49-F238E27FC236}">
                    <a16:creationId xmlns:a16="http://schemas.microsoft.com/office/drawing/2014/main" id="{E17E9A40-1E84-41FE-980A-7319070485C6}"/>
                  </a:ext>
                </a:extLst>
              </p:cNvPr>
              <p:cNvSpPr>
                <a:spLocks noChangeArrowheads="1"/>
              </p:cNvSpPr>
              <p:nvPr/>
            </p:nvSpPr>
            <p:spPr bwMode="auto">
              <a:xfrm>
                <a:off x="2964" y="3292"/>
                <a:ext cx="6" cy="17"/>
              </a:xfrm>
              <a:prstGeom prst="rect">
                <a:avLst/>
              </a:prstGeom>
              <a:solidFill>
                <a:srgbClr val="FFFFFF"/>
              </a:solidFill>
              <a:ln w="1588">
                <a:solidFill>
                  <a:srgbClr val="000000"/>
                </a:solidFill>
                <a:miter lim="800000"/>
                <a:headEnd/>
                <a:tailEnd/>
              </a:ln>
            </p:spPr>
            <p:txBody>
              <a:bodyPr/>
              <a:lstStyle/>
              <a:p>
                <a:endParaRPr lang="en-IN"/>
              </a:p>
            </p:txBody>
          </p:sp>
          <p:sp>
            <p:nvSpPr>
              <p:cNvPr id="703624" name="Freeform 1160">
                <a:extLst>
                  <a:ext uri="{FF2B5EF4-FFF2-40B4-BE49-F238E27FC236}">
                    <a16:creationId xmlns:a16="http://schemas.microsoft.com/office/drawing/2014/main" id="{581641E5-950D-4DA9-9080-40B4DF0390D2}"/>
                  </a:ext>
                </a:extLst>
              </p:cNvPr>
              <p:cNvSpPr>
                <a:spLocks/>
              </p:cNvSpPr>
              <p:nvPr/>
            </p:nvSpPr>
            <p:spPr bwMode="auto">
              <a:xfrm>
                <a:off x="2821" y="3304"/>
                <a:ext cx="12" cy="30"/>
              </a:xfrm>
              <a:custGeom>
                <a:avLst/>
                <a:gdLst>
                  <a:gd name="T0" fmla="*/ 2 w 25"/>
                  <a:gd name="T1" fmla="*/ 56 h 59"/>
                  <a:gd name="T2" fmla="*/ 4 w 25"/>
                  <a:gd name="T3" fmla="*/ 56 h 59"/>
                  <a:gd name="T4" fmla="*/ 6 w 25"/>
                  <a:gd name="T5" fmla="*/ 54 h 59"/>
                  <a:gd name="T6" fmla="*/ 8 w 25"/>
                  <a:gd name="T7" fmla="*/ 54 h 59"/>
                  <a:gd name="T8" fmla="*/ 10 w 25"/>
                  <a:gd name="T9" fmla="*/ 52 h 59"/>
                  <a:gd name="T10" fmla="*/ 12 w 25"/>
                  <a:gd name="T11" fmla="*/ 52 h 59"/>
                  <a:gd name="T12" fmla="*/ 12 w 25"/>
                  <a:gd name="T13" fmla="*/ 48 h 59"/>
                  <a:gd name="T14" fmla="*/ 14 w 25"/>
                  <a:gd name="T15" fmla="*/ 48 h 59"/>
                  <a:gd name="T16" fmla="*/ 14 w 25"/>
                  <a:gd name="T17" fmla="*/ 44 h 59"/>
                  <a:gd name="T18" fmla="*/ 14 w 25"/>
                  <a:gd name="T19" fmla="*/ 44 h 59"/>
                  <a:gd name="T20" fmla="*/ 16 w 25"/>
                  <a:gd name="T21" fmla="*/ 40 h 59"/>
                  <a:gd name="T22" fmla="*/ 16 w 25"/>
                  <a:gd name="T23" fmla="*/ 11 h 59"/>
                  <a:gd name="T24" fmla="*/ 14 w 25"/>
                  <a:gd name="T25" fmla="*/ 8 h 59"/>
                  <a:gd name="T26" fmla="*/ 14 w 25"/>
                  <a:gd name="T27" fmla="*/ 6 h 59"/>
                  <a:gd name="T28" fmla="*/ 14 w 25"/>
                  <a:gd name="T29" fmla="*/ 4 h 59"/>
                  <a:gd name="T30" fmla="*/ 12 w 25"/>
                  <a:gd name="T31" fmla="*/ 2 h 59"/>
                  <a:gd name="T32" fmla="*/ 12 w 25"/>
                  <a:gd name="T33" fmla="*/ 0 h 59"/>
                  <a:gd name="T34" fmla="*/ 12 w 25"/>
                  <a:gd name="T35" fmla="*/ 2 h 59"/>
                  <a:gd name="T36" fmla="*/ 14 w 25"/>
                  <a:gd name="T37" fmla="*/ 2 h 59"/>
                  <a:gd name="T38" fmla="*/ 16 w 25"/>
                  <a:gd name="T39" fmla="*/ 4 h 59"/>
                  <a:gd name="T40" fmla="*/ 16 w 25"/>
                  <a:gd name="T41" fmla="*/ 4 h 59"/>
                  <a:gd name="T42" fmla="*/ 19 w 25"/>
                  <a:gd name="T43" fmla="*/ 6 h 59"/>
                  <a:gd name="T44" fmla="*/ 19 w 25"/>
                  <a:gd name="T45" fmla="*/ 8 h 59"/>
                  <a:gd name="T46" fmla="*/ 21 w 25"/>
                  <a:gd name="T47" fmla="*/ 9 h 59"/>
                  <a:gd name="T48" fmla="*/ 21 w 25"/>
                  <a:gd name="T49" fmla="*/ 15 h 59"/>
                  <a:gd name="T50" fmla="*/ 23 w 25"/>
                  <a:gd name="T51" fmla="*/ 17 h 59"/>
                  <a:gd name="T52" fmla="*/ 25 w 25"/>
                  <a:gd name="T53" fmla="*/ 19 h 59"/>
                  <a:gd name="T54" fmla="*/ 25 w 25"/>
                  <a:gd name="T55" fmla="*/ 40 h 59"/>
                  <a:gd name="T56" fmla="*/ 23 w 25"/>
                  <a:gd name="T57" fmla="*/ 42 h 59"/>
                  <a:gd name="T58" fmla="*/ 21 w 25"/>
                  <a:gd name="T59" fmla="*/ 44 h 59"/>
                  <a:gd name="T60" fmla="*/ 21 w 25"/>
                  <a:gd name="T61" fmla="*/ 48 h 59"/>
                  <a:gd name="T62" fmla="*/ 19 w 25"/>
                  <a:gd name="T63" fmla="*/ 52 h 59"/>
                  <a:gd name="T64" fmla="*/ 19 w 25"/>
                  <a:gd name="T65" fmla="*/ 54 h 59"/>
                  <a:gd name="T66" fmla="*/ 16 w 25"/>
                  <a:gd name="T67" fmla="*/ 56 h 59"/>
                  <a:gd name="T68" fmla="*/ 16 w 25"/>
                  <a:gd name="T69" fmla="*/ 57 h 59"/>
                  <a:gd name="T70" fmla="*/ 14 w 25"/>
                  <a:gd name="T71" fmla="*/ 57 h 59"/>
                  <a:gd name="T72" fmla="*/ 14 w 25"/>
                  <a:gd name="T73" fmla="*/ 57 h 59"/>
                  <a:gd name="T74" fmla="*/ 12 w 25"/>
                  <a:gd name="T75" fmla="*/ 59 h 59"/>
                  <a:gd name="T76" fmla="*/ 8 w 25"/>
                  <a:gd name="T77" fmla="*/ 59 h 59"/>
                  <a:gd name="T78" fmla="*/ 4 w 25"/>
                  <a:gd name="T79" fmla="*/ 57 h 59"/>
                  <a:gd name="T80" fmla="*/ 0 w 25"/>
                  <a:gd name="T81" fmla="*/ 56 h 59"/>
                  <a:gd name="T82" fmla="*/ 2 w 25"/>
                  <a:gd name="T83"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59">
                    <a:moveTo>
                      <a:pt x="2" y="56"/>
                    </a:moveTo>
                    <a:lnTo>
                      <a:pt x="4" y="56"/>
                    </a:lnTo>
                    <a:lnTo>
                      <a:pt x="6" y="54"/>
                    </a:lnTo>
                    <a:lnTo>
                      <a:pt x="8" y="54"/>
                    </a:lnTo>
                    <a:lnTo>
                      <a:pt x="10" y="52"/>
                    </a:lnTo>
                    <a:lnTo>
                      <a:pt x="12" y="52"/>
                    </a:lnTo>
                    <a:lnTo>
                      <a:pt x="12" y="48"/>
                    </a:lnTo>
                    <a:lnTo>
                      <a:pt x="14" y="48"/>
                    </a:lnTo>
                    <a:lnTo>
                      <a:pt x="14" y="44"/>
                    </a:lnTo>
                    <a:lnTo>
                      <a:pt x="14" y="44"/>
                    </a:lnTo>
                    <a:lnTo>
                      <a:pt x="16" y="40"/>
                    </a:lnTo>
                    <a:lnTo>
                      <a:pt x="16" y="11"/>
                    </a:lnTo>
                    <a:lnTo>
                      <a:pt x="14" y="8"/>
                    </a:lnTo>
                    <a:lnTo>
                      <a:pt x="14" y="6"/>
                    </a:lnTo>
                    <a:lnTo>
                      <a:pt x="14" y="4"/>
                    </a:lnTo>
                    <a:lnTo>
                      <a:pt x="12" y="2"/>
                    </a:lnTo>
                    <a:lnTo>
                      <a:pt x="12" y="0"/>
                    </a:lnTo>
                    <a:lnTo>
                      <a:pt x="12" y="2"/>
                    </a:lnTo>
                    <a:lnTo>
                      <a:pt x="14" y="2"/>
                    </a:lnTo>
                    <a:lnTo>
                      <a:pt x="16" y="4"/>
                    </a:lnTo>
                    <a:lnTo>
                      <a:pt x="16" y="4"/>
                    </a:lnTo>
                    <a:lnTo>
                      <a:pt x="19" y="6"/>
                    </a:lnTo>
                    <a:lnTo>
                      <a:pt x="19" y="8"/>
                    </a:lnTo>
                    <a:lnTo>
                      <a:pt x="21" y="9"/>
                    </a:lnTo>
                    <a:lnTo>
                      <a:pt x="21" y="15"/>
                    </a:lnTo>
                    <a:lnTo>
                      <a:pt x="23" y="17"/>
                    </a:lnTo>
                    <a:lnTo>
                      <a:pt x="25" y="19"/>
                    </a:lnTo>
                    <a:lnTo>
                      <a:pt x="25" y="40"/>
                    </a:lnTo>
                    <a:lnTo>
                      <a:pt x="23" y="42"/>
                    </a:lnTo>
                    <a:lnTo>
                      <a:pt x="21" y="44"/>
                    </a:lnTo>
                    <a:lnTo>
                      <a:pt x="21" y="48"/>
                    </a:lnTo>
                    <a:lnTo>
                      <a:pt x="19" y="52"/>
                    </a:lnTo>
                    <a:lnTo>
                      <a:pt x="19" y="54"/>
                    </a:lnTo>
                    <a:lnTo>
                      <a:pt x="16" y="56"/>
                    </a:lnTo>
                    <a:lnTo>
                      <a:pt x="16" y="57"/>
                    </a:lnTo>
                    <a:lnTo>
                      <a:pt x="14" y="57"/>
                    </a:lnTo>
                    <a:lnTo>
                      <a:pt x="14" y="57"/>
                    </a:lnTo>
                    <a:lnTo>
                      <a:pt x="12" y="59"/>
                    </a:lnTo>
                    <a:lnTo>
                      <a:pt x="8" y="59"/>
                    </a:lnTo>
                    <a:lnTo>
                      <a:pt x="4" y="57"/>
                    </a:lnTo>
                    <a:lnTo>
                      <a:pt x="0" y="56"/>
                    </a:lnTo>
                    <a:lnTo>
                      <a:pt x="2" y="56"/>
                    </a:lnTo>
                    <a:close/>
                  </a:path>
                </a:pathLst>
              </a:custGeom>
              <a:solidFill>
                <a:srgbClr val="000000"/>
              </a:solidFill>
              <a:ln w="1588">
                <a:solidFill>
                  <a:srgbClr val="000000"/>
                </a:solidFill>
                <a:prstDash val="solid"/>
                <a:round/>
                <a:headEnd/>
                <a:tailEnd/>
              </a:ln>
            </p:spPr>
            <p:txBody>
              <a:bodyPr/>
              <a:lstStyle/>
              <a:p>
                <a:endParaRPr lang="en-IN"/>
              </a:p>
            </p:txBody>
          </p:sp>
          <p:sp>
            <p:nvSpPr>
              <p:cNvPr id="703625" name="Freeform 1161">
                <a:extLst>
                  <a:ext uri="{FF2B5EF4-FFF2-40B4-BE49-F238E27FC236}">
                    <a16:creationId xmlns:a16="http://schemas.microsoft.com/office/drawing/2014/main" id="{520904D6-2DFA-42AC-AB92-6DFCDAACACAC}"/>
                  </a:ext>
                </a:extLst>
              </p:cNvPr>
              <p:cNvSpPr>
                <a:spLocks/>
              </p:cNvSpPr>
              <p:nvPr/>
            </p:nvSpPr>
            <p:spPr bwMode="auto">
              <a:xfrm>
                <a:off x="2818" y="3304"/>
                <a:ext cx="10" cy="28"/>
              </a:xfrm>
              <a:custGeom>
                <a:avLst/>
                <a:gdLst>
                  <a:gd name="T0" fmla="*/ 7 w 21"/>
                  <a:gd name="T1" fmla="*/ 56 h 56"/>
                  <a:gd name="T2" fmla="*/ 9 w 21"/>
                  <a:gd name="T3" fmla="*/ 56 h 56"/>
                  <a:gd name="T4" fmla="*/ 11 w 21"/>
                  <a:gd name="T5" fmla="*/ 54 h 56"/>
                  <a:gd name="T6" fmla="*/ 13 w 21"/>
                  <a:gd name="T7" fmla="*/ 54 h 56"/>
                  <a:gd name="T8" fmla="*/ 15 w 21"/>
                  <a:gd name="T9" fmla="*/ 52 h 56"/>
                  <a:gd name="T10" fmla="*/ 17 w 21"/>
                  <a:gd name="T11" fmla="*/ 52 h 56"/>
                  <a:gd name="T12" fmla="*/ 17 w 21"/>
                  <a:gd name="T13" fmla="*/ 48 h 56"/>
                  <a:gd name="T14" fmla="*/ 19 w 21"/>
                  <a:gd name="T15" fmla="*/ 48 h 56"/>
                  <a:gd name="T16" fmla="*/ 19 w 21"/>
                  <a:gd name="T17" fmla="*/ 44 h 56"/>
                  <a:gd name="T18" fmla="*/ 19 w 21"/>
                  <a:gd name="T19" fmla="*/ 44 h 56"/>
                  <a:gd name="T20" fmla="*/ 21 w 21"/>
                  <a:gd name="T21" fmla="*/ 40 h 56"/>
                  <a:gd name="T22" fmla="*/ 21 w 21"/>
                  <a:gd name="T23" fmla="*/ 11 h 56"/>
                  <a:gd name="T24" fmla="*/ 19 w 21"/>
                  <a:gd name="T25" fmla="*/ 8 h 56"/>
                  <a:gd name="T26" fmla="*/ 19 w 21"/>
                  <a:gd name="T27" fmla="*/ 6 h 56"/>
                  <a:gd name="T28" fmla="*/ 19 w 21"/>
                  <a:gd name="T29" fmla="*/ 4 h 56"/>
                  <a:gd name="T30" fmla="*/ 17 w 21"/>
                  <a:gd name="T31" fmla="*/ 2 h 56"/>
                  <a:gd name="T32" fmla="*/ 17 w 21"/>
                  <a:gd name="T33" fmla="*/ 0 h 56"/>
                  <a:gd name="T34" fmla="*/ 13 w 21"/>
                  <a:gd name="T35" fmla="*/ 0 h 56"/>
                  <a:gd name="T36" fmla="*/ 9 w 21"/>
                  <a:gd name="T37" fmla="*/ 2 h 56"/>
                  <a:gd name="T38" fmla="*/ 7 w 21"/>
                  <a:gd name="T39" fmla="*/ 2 h 56"/>
                  <a:gd name="T40" fmla="*/ 7 w 21"/>
                  <a:gd name="T41" fmla="*/ 4 h 56"/>
                  <a:gd name="T42" fmla="*/ 5 w 21"/>
                  <a:gd name="T43" fmla="*/ 4 h 56"/>
                  <a:gd name="T44" fmla="*/ 5 w 21"/>
                  <a:gd name="T45" fmla="*/ 6 h 56"/>
                  <a:gd name="T46" fmla="*/ 3 w 21"/>
                  <a:gd name="T47" fmla="*/ 9 h 56"/>
                  <a:gd name="T48" fmla="*/ 1 w 21"/>
                  <a:gd name="T49" fmla="*/ 11 h 56"/>
                  <a:gd name="T50" fmla="*/ 1 w 21"/>
                  <a:gd name="T51" fmla="*/ 15 h 56"/>
                  <a:gd name="T52" fmla="*/ 0 w 21"/>
                  <a:gd name="T53" fmla="*/ 17 h 56"/>
                  <a:gd name="T54" fmla="*/ 0 w 21"/>
                  <a:gd name="T55" fmla="*/ 44 h 56"/>
                  <a:gd name="T56" fmla="*/ 1 w 21"/>
                  <a:gd name="T57" fmla="*/ 44 h 56"/>
                  <a:gd name="T58" fmla="*/ 1 w 21"/>
                  <a:gd name="T59" fmla="*/ 48 h 56"/>
                  <a:gd name="T60" fmla="*/ 5 w 21"/>
                  <a:gd name="T61" fmla="*/ 52 h 56"/>
                  <a:gd name="T62" fmla="*/ 5 w 21"/>
                  <a:gd name="T63" fmla="*/ 54 h 56"/>
                  <a:gd name="T64" fmla="*/ 5 w 21"/>
                  <a:gd name="T65" fmla="*/ 56 h 56"/>
                  <a:gd name="T66" fmla="*/ 7 w 21"/>
                  <a:gd name="T6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 h="56">
                    <a:moveTo>
                      <a:pt x="7" y="56"/>
                    </a:moveTo>
                    <a:lnTo>
                      <a:pt x="9" y="56"/>
                    </a:lnTo>
                    <a:lnTo>
                      <a:pt x="11" y="54"/>
                    </a:lnTo>
                    <a:lnTo>
                      <a:pt x="13" y="54"/>
                    </a:lnTo>
                    <a:lnTo>
                      <a:pt x="15" y="52"/>
                    </a:lnTo>
                    <a:lnTo>
                      <a:pt x="17" y="52"/>
                    </a:lnTo>
                    <a:lnTo>
                      <a:pt x="17" y="48"/>
                    </a:lnTo>
                    <a:lnTo>
                      <a:pt x="19" y="48"/>
                    </a:lnTo>
                    <a:lnTo>
                      <a:pt x="19" y="44"/>
                    </a:lnTo>
                    <a:lnTo>
                      <a:pt x="19" y="44"/>
                    </a:lnTo>
                    <a:lnTo>
                      <a:pt x="21" y="40"/>
                    </a:lnTo>
                    <a:lnTo>
                      <a:pt x="21" y="11"/>
                    </a:lnTo>
                    <a:lnTo>
                      <a:pt x="19" y="8"/>
                    </a:lnTo>
                    <a:lnTo>
                      <a:pt x="19" y="6"/>
                    </a:lnTo>
                    <a:lnTo>
                      <a:pt x="19" y="4"/>
                    </a:lnTo>
                    <a:lnTo>
                      <a:pt x="17" y="2"/>
                    </a:lnTo>
                    <a:lnTo>
                      <a:pt x="17" y="0"/>
                    </a:lnTo>
                    <a:lnTo>
                      <a:pt x="13" y="0"/>
                    </a:lnTo>
                    <a:lnTo>
                      <a:pt x="9" y="2"/>
                    </a:lnTo>
                    <a:lnTo>
                      <a:pt x="7" y="2"/>
                    </a:lnTo>
                    <a:lnTo>
                      <a:pt x="7" y="4"/>
                    </a:lnTo>
                    <a:lnTo>
                      <a:pt x="5" y="4"/>
                    </a:lnTo>
                    <a:lnTo>
                      <a:pt x="5" y="6"/>
                    </a:lnTo>
                    <a:lnTo>
                      <a:pt x="3" y="9"/>
                    </a:lnTo>
                    <a:lnTo>
                      <a:pt x="1" y="11"/>
                    </a:lnTo>
                    <a:lnTo>
                      <a:pt x="1" y="15"/>
                    </a:lnTo>
                    <a:lnTo>
                      <a:pt x="0" y="17"/>
                    </a:lnTo>
                    <a:lnTo>
                      <a:pt x="0" y="44"/>
                    </a:lnTo>
                    <a:lnTo>
                      <a:pt x="1" y="44"/>
                    </a:lnTo>
                    <a:lnTo>
                      <a:pt x="1" y="48"/>
                    </a:lnTo>
                    <a:lnTo>
                      <a:pt x="5" y="52"/>
                    </a:lnTo>
                    <a:lnTo>
                      <a:pt x="5" y="54"/>
                    </a:lnTo>
                    <a:lnTo>
                      <a:pt x="5" y="56"/>
                    </a:lnTo>
                    <a:lnTo>
                      <a:pt x="7" y="56"/>
                    </a:lnTo>
                    <a:close/>
                  </a:path>
                </a:pathLst>
              </a:custGeom>
              <a:solidFill>
                <a:srgbClr val="FFFFFF"/>
              </a:solidFill>
              <a:ln w="1588">
                <a:solidFill>
                  <a:srgbClr val="000000"/>
                </a:solidFill>
                <a:prstDash val="solid"/>
                <a:round/>
                <a:headEnd/>
                <a:tailEnd/>
              </a:ln>
            </p:spPr>
            <p:txBody>
              <a:bodyPr/>
              <a:lstStyle/>
              <a:p>
                <a:endParaRPr lang="en-IN"/>
              </a:p>
            </p:txBody>
          </p:sp>
          <p:sp>
            <p:nvSpPr>
              <p:cNvPr id="703626" name="Freeform 1162">
                <a:extLst>
                  <a:ext uri="{FF2B5EF4-FFF2-40B4-BE49-F238E27FC236}">
                    <a16:creationId xmlns:a16="http://schemas.microsoft.com/office/drawing/2014/main" id="{B87E1335-CB3F-40C3-8A81-85A6D9455A0B}"/>
                  </a:ext>
                </a:extLst>
              </p:cNvPr>
              <p:cNvSpPr>
                <a:spLocks/>
              </p:cNvSpPr>
              <p:nvPr/>
            </p:nvSpPr>
            <p:spPr bwMode="auto">
              <a:xfrm>
                <a:off x="3018" y="3241"/>
                <a:ext cx="123" cy="40"/>
              </a:xfrm>
              <a:custGeom>
                <a:avLst/>
                <a:gdLst>
                  <a:gd name="T0" fmla="*/ 0 w 247"/>
                  <a:gd name="T1" fmla="*/ 10 h 81"/>
                  <a:gd name="T2" fmla="*/ 10 w 247"/>
                  <a:gd name="T3" fmla="*/ 14 h 81"/>
                  <a:gd name="T4" fmla="*/ 12 w 247"/>
                  <a:gd name="T5" fmla="*/ 19 h 81"/>
                  <a:gd name="T6" fmla="*/ 12 w 247"/>
                  <a:gd name="T7" fmla="*/ 81 h 81"/>
                  <a:gd name="T8" fmla="*/ 247 w 247"/>
                  <a:gd name="T9" fmla="*/ 62 h 81"/>
                  <a:gd name="T10" fmla="*/ 245 w 247"/>
                  <a:gd name="T11" fmla="*/ 0 h 81"/>
                  <a:gd name="T12" fmla="*/ 0 w 247"/>
                  <a:gd name="T13" fmla="*/ 10 h 81"/>
                </a:gdLst>
                <a:ahLst/>
                <a:cxnLst>
                  <a:cxn ang="0">
                    <a:pos x="T0" y="T1"/>
                  </a:cxn>
                  <a:cxn ang="0">
                    <a:pos x="T2" y="T3"/>
                  </a:cxn>
                  <a:cxn ang="0">
                    <a:pos x="T4" y="T5"/>
                  </a:cxn>
                  <a:cxn ang="0">
                    <a:pos x="T6" y="T7"/>
                  </a:cxn>
                  <a:cxn ang="0">
                    <a:pos x="T8" y="T9"/>
                  </a:cxn>
                  <a:cxn ang="0">
                    <a:pos x="T10" y="T11"/>
                  </a:cxn>
                  <a:cxn ang="0">
                    <a:pos x="T12" y="T13"/>
                  </a:cxn>
                </a:cxnLst>
                <a:rect l="0" t="0" r="r" b="b"/>
                <a:pathLst>
                  <a:path w="247" h="81">
                    <a:moveTo>
                      <a:pt x="0" y="10"/>
                    </a:moveTo>
                    <a:lnTo>
                      <a:pt x="10" y="14"/>
                    </a:lnTo>
                    <a:lnTo>
                      <a:pt x="12" y="19"/>
                    </a:lnTo>
                    <a:lnTo>
                      <a:pt x="12" y="81"/>
                    </a:lnTo>
                    <a:lnTo>
                      <a:pt x="247" y="62"/>
                    </a:lnTo>
                    <a:lnTo>
                      <a:pt x="245" y="0"/>
                    </a:lnTo>
                    <a:lnTo>
                      <a:pt x="0" y="10"/>
                    </a:lnTo>
                    <a:close/>
                  </a:path>
                </a:pathLst>
              </a:custGeom>
              <a:solidFill>
                <a:srgbClr val="00FF00"/>
              </a:solidFill>
              <a:ln w="1588">
                <a:solidFill>
                  <a:srgbClr val="000000"/>
                </a:solidFill>
                <a:prstDash val="solid"/>
                <a:round/>
                <a:headEnd/>
                <a:tailEnd/>
              </a:ln>
            </p:spPr>
            <p:txBody>
              <a:bodyPr/>
              <a:lstStyle/>
              <a:p>
                <a:endParaRPr lang="en-IN"/>
              </a:p>
            </p:txBody>
          </p:sp>
          <p:sp>
            <p:nvSpPr>
              <p:cNvPr id="703627" name="Freeform 1163">
                <a:extLst>
                  <a:ext uri="{FF2B5EF4-FFF2-40B4-BE49-F238E27FC236}">
                    <a16:creationId xmlns:a16="http://schemas.microsoft.com/office/drawing/2014/main" id="{1CCBDEDA-5EB8-4CC7-871B-92FE8432B159}"/>
                  </a:ext>
                </a:extLst>
              </p:cNvPr>
              <p:cNvSpPr>
                <a:spLocks/>
              </p:cNvSpPr>
              <p:nvPr/>
            </p:nvSpPr>
            <p:spPr bwMode="auto">
              <a:xfrm>
                <a:off x="2998" y="3271"/>
                <a:ext cx="143" cy="53"/>
              </a:xfrm>
              <a:custGeom>
                <a:avLst/>
                <a:gdLst>
                  <a:gd name="T0" fmla="*/ 287 w 287"/>
                  <a:gd name="T1" fmla="*/ 0 h 105"/>
                  <a:gd name="T2" fmla="*/ 52 w 287"/>
                  <a:gd name="T3" fmla="*/ 19 h 105"/>
                  <a:gd name="T4" fmla="*/ 0 w 287"/>
                  <a:gd name="T5" fmla="*/ 105 h 105"/>
                  <a:gd name="T6" fmla="*/ 245 w 287"/>
                  <a:gd name="T7" fmla="*/ 63 h 105"/>
                  <a:gd name="T8" fmla="*/ 253 w 287"/>
                  <a:gd name="T9" fmla="*/ 50 h 105"/>
                  <a:gd name="T10" fmla="*/ 262 w 287"/>
                  <a:gd name="T11" fmla="*/ 38 h 105"/>
                  <a:gd name="T12" fmla="*/ 287 w 287"/>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287" h="105">
                    <a:moveTo>
                      <a:pt x="287" y="0"/>
                    </a:moveTo>
                    <a:lnTo>
                      <a:pt x="52" y="19"/>
                    </a:lnTo>
                    <a:lnTo>
                      <a:pt x="0" y="105"/>
                    </a:lnTo>
                    <a:lnTo>
                      <a:pt x="245" y="63"/>
                    </a:lnTo>
                    <a:lnTo>
                      <a:pt x="253" y="50"/>
                    </a:lnTo>
                    <a:lnTo>
                      <a:pt x="262" y="38"/>
                    </a:lnTo>
                    <a:lnTo>
                      <a:pt x="287" y="0"/>
                    </a:lnTo>
                    <a:close/>
                  </a:path>
                </a:pathLst>
              </a:custGeom>
              <a:solidFill>
                <a:srgbClr val="80C2FF"/>
              </a:solidFill>
              <a:ln w="1588">
                <a:solidFill>
                  <a:srgbClr val="000000"/>
                </a:solidFill>
                <a:prstDash val="solid"/>
                <a:round/>
                <a:headEnd/>
                <a:tailEnd/>
              </a:ln>
            </p:spPr>
            <p:txBody>
              <a:bodyPr/>
              <a:lstStyle/>
              <a:p>
                <a:endParaRPr lang="en-IN"/>
              </a:p>
            </p:txBody>
          </p:sp>
          <p:sp>
            <p:nvSpPr>
              <p:cNvPr id="703628" name="Freeform 1164">
                <a:extLst>
                  <a:ext uri="{FF2B5EF4-FFF2-40B4-BE49-F238E27FC236}">
                    <a16:creationId xmlns:a16="http://schemas.microsoft.com/office/drawing/2014/main" id="{53D6E892-D511-419E-919C-4F5E1E03BC2C}"/>
                  </a:ext>
                </a:extLst>
              </p:cNvPr>
              <p:cNvSpPr>
                <a:spLocks/>
              </p:cNvSpPr>
              <p:nvPr/>
            </p:nvSpPr>
            <p:spPr bwMode="auto">
              <a:xfrm>
                <a:off x="3148" y="3242"/>
                <a:ext cx="9" cy="18"/>
              </a:xfrm>
              <a:custGeom>
                <a:avLst/>
                <a:gdLst>
                  <a:gd name="T0" fmla="*/ 0 w 19"/>
                  <a:gd name="T1" fmla="*/ 37 h 37"/>
                  <a:gd name="T2" fmla="*/ 19 w 19"/>
                  <a:gd name="T3" fmla="*/ 37 h 37"/>
                  <a:gd name="T4" fmla="*/ 19 w 19"/>
                  <a:gd name="T5" fmla="*/ 0 h 37"/>
                  <a:gd name="T6" fmla="*/ 12 w 19"/>
                  <a:gd name="T7" fmla="*/ 0 h 37"/>
                  <a:gd name="T8" fmla="*/ 4 w 19"/>
                  <a:gd name="T9" fmla="*/ 4 h 37"/>
                  <a:gd name="T10" fmla="*/ 0 w 19"/>
                  <a:gd name="T11" fmla="*/ 8 h 37"/>
                  <a:gd name="T12" fmla="*/ 0 w 19"/>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19" h="37">
                    <a:moveTo>
                      <a:pt x="0" y="37"/>
                    </a:moveTo>
                    <a:lnTo>
                      <a:pt x="19" y="37"/>
                    </a:lnTo>
                    <a:lnTo>
                      <a:pt x="19" y="0"/>
                    </a:lnTo>
                    <a:lnTo>
                      <a:pt x="12" y="0"/>
                    </a:lnTo>
                    <a:lnTo>
                      <a:pt x="4" y="4"/>
                    </a:lnTo>
                    <a:lnTo>
                      <a:pt x="0" y="8"/>
                    </a:lnTo>
                    <a:lnTo>
                      <a:pt x="0" y="37"/>
                    </a:lnTo>
                    <a:close/>
                  </a:path>
                </a:pathLst>
              </a:custGeom>
              <a:solidFill>
                <a:srgbClr val="000000"/>
              </a:solidFill>
              <a:ln w="1588">
                <a:solidFill>
                  <a:srgbClr val="000000"/>
                </a:solidFill>
                <a:prstDash val="solid"/>
                <a:round/>
                <a:headEnd/>
                <a:tailEnd/>
              </a:ln>
            </p:spPr>
            <p:txBody>
              <a:bodyPr/>
              <a:lstStyle/>
              <a:p>
                <a:endParaRPr lang="en-IN"/>
              </a:p>
            </p:txBody>
          </p:sp>
          <p:sp>
            <p:nvSpPr>
              <p:cNvPr id="703629" name="Freeform 1165">
                <a:extLst>
                  <a:ext uri="{FF2B5EF4-FFF2-40B4-BE49-F238E27FC236}">
                    <a16:creationId xmlns:a16="http://schemas.microsoft.com/office/drawing/2014/main" id="{4C0F3D46-2D3B-4146-8705-D0712741536D}"/>
                  </a:ext>
                </a:extLst>
              </p:cNvPr>
              <p:cNvSpPr>
                <a:spLocks/>
              </p:cNvSpPr>
              <p:nvPr/>
            </p:nvSpPr>
            <p:spPr bwMode="auto">
              <a:xfrm>
                <a:off x="3157" y="3240"/>
                <a:ext cx="44" cy="49"/>
              </a:xfrm>
              <a:custGeom>
                <a:avLst/>
                <a:gdLst>
                  <a:gd name="T0" fmla="*/ 0 w 88"/>
                  <a:gd name="T1" fmla="*/ 41 h 98"/>
                  <a:gd name="T2" fmla="*/ 8 w 88"/>
                  <a:gd name="T3" fmla="*/ 41 h 98"/>
                  <a:gd name="T4" fmla="*/ 25 w 88"/>
                  <a:gd name="T5" fmla="*/ 98 h 98"/>
                  <a:gd name="T6" fmla="*/ 48 w 88"/>
                  <a:gd name="T7" fmla="*/ 94 h 98"/>
                  <a:gd name="T8" fmla="*/ 58 w 88"/>
                  <a:gd name="T9" fmla="*/ 92 h 98"/>
                  <a:gd name="T10" fmla="*/ 64 w 88"/>
                  <a:gd name="T11" fmla="*/ 39 h 98"/>
                  <a:gd name="T12" fmla="*/ 87 w 88"/>
                  <a:gd name="T13" fmla="*/ 39 h 98"/>
                  <a:gd name="T14" fmla="*/ 88 w 88"/>
                  <a:gd name="T15" fmla="*/ 0 h 98"/>
                  <a:gd name="T16" fmla="*/ 71 w 88"/>
                  <a:gd name="T17" fmla="*/ 0 h 98"/>
                  <a:gd name="T18" fmla="*/ 62 w 88"/>
                  <a:gd name="T19" fmla="*/ 2 h 98"/>
                  <a:gd name="T20" fmla="*/ 56 w 88"/>
                  <a:gd name="T21" fmla="*/ 8 h 98"/>
                  <a:gd name="T22" fmla="*/ 52 w 88"/>
                  <a:gd name="T23" fmla="*/ 16 h 98"/>
                  <a:gd name="T24" fmla="*/ 44 w 88"/>
                  <a:gd name="T25" fmla="*/ 44 h 98"/>
                  <a:gd name="T26" fmla="*/ 41 w 88"/>
                  <a:gd name="T27" fmla="*/ 16 h 98"/>
                  <a:gd name="T28" fmla="*/ 37 w 88"/>
                  <a:gd name="T29" fmla="*/ 8 h 98"/>
                  <a:gd name="T30" fmla="*/ 29 w 88"/>
                  <a:gd name="T31" fmla="*/ 2 h 98"/>
                  <a:gd name="T32" fmla="*/ 0 w 88"/>
                  <a:gd name="T33" fmla="*/ 4 h 98"/>
                  <a:gd name="T34" fmla="*/ 0 w 88"/>
                  <a:gd name="T35" fmla="*/ 4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98">
                    <a:moveTo>
                      <a:pt x="0" y="41"/>
                    </a:moveTo>
                    <a:lnTo>
                      <a:pt x="8" y="41"/>
                    </a:lnTo>
                    <a:lnTo>
                      <a:pt x="25" y="98"/>
                    </a:lnTo>
                    <a:lnTo>
                      <a:pt x="48" y="94"/>
                    </a:lnTo>
                    <a:lnTo>
                      <a:pt x="58" y="92"/>
                    </a:lnTo>
                    <a:lnTo>
                      <a:pt x="64" y="39"/>
                    </a:lnTo>
                    <a:lnTo>
                      <a:pt x="87" y="39"/>
                    </a:lnTo>
                    <a:lnTo>
                      <a:pt x="88" y="0"/>
                    </a:lnTo>
                    <a:lnTo>
                      <a:pt x="71" y="0"/>
                    </a:lnTo>
                    <a:lnTo>
                      <a:pt x="62" y="2"/>
                    </a:lnTo>
                    <a:lnTo>
                      <a:pt x="56" y="8"/>
                    </a:lnTo>
                    <a:lnTo>
                      <a:pt x="52" y="16"/>
                    </a:lnTo>
                    <a:lnTo>
                      <a:pt x="44" y="44"/>
                    </a:lnTo>
                    <a:lnTo>
                      <a:pt x="41" y="16"/>
                    </a:lnTo>
                    <a:lnTo>
                      <a:pt x="37" y="8"/>
                    </a:lnTo>
                    <a:lnTo>
                      <a:pt x="29" y="2"/>
                    </a:lnTo>
                    <a:lnTo>
                      <a:pt x="0" y="4"/>
                    </a:lnTo>
                    <a:lnTo>
                      <a:pt x="0" y="41"/>
                    </a:lnTo>
                    <a:close/>
                  </a:path>
                </a:pathLst>
              </a:custGeom>
              <a:solidFill>
                <a:srgbClr val="000000"/>
              </a:solidFill>
              <a:ln w="1588">
                <a:solidFill>
                  <a:srgbClr val="000000"/>
                </a:solidFill>
                <a:prstDash val="solid"/>
                <a:round/>
                <a:headEnd/>
                <a:tailEnd/>
              </a:ln>
            </p:spPr>
            <p:txBody>
              <a:bodyPr/>
              <a:lstStyle/>
              <a:p>
                <a:endParaRPr lang="en-IN"/>
              </a:p>
            </p:txBody>
          </p:sp>
          <p:sp>
            <p:nvSpPr>
              <p:cNvPr id="703630" name="Freeform 1166">
                <a:extLst>
                  <a:ext uri="{FF2B5EF4-FFF2-40B4-BE49-F238E27FC236}">
                    <a16:creationId xmlns:a16="http://schemas.microsoft.com/office/drawing/2014/main" id="{D583B2D8-F251-410B-BF64-B9A4AD7205AC}"/>
                  </a:ext>
                </a:extLst>
              </p:cNvPr>
              <p:cNvSpPr>
                <a:spLocks/>
              </p:cNvSpPr>
              <p:nvPr/>
            </p:nvSpPr>
            <p:spPr bwMode="auto">
              <a:xfrm>
                <a:off x="3148" y="3260"/>
                <a:ext cx="33" cy="39"/>
              </a:xfrm>
              <a:custGeom>
                <a:avLst/>
                <a:gdLst>
                  <a:gd name="T0" fmla="*/ 67 w 67"/>
                  <a:gd name="T1" fmla="*/ 53 h 78"/>
                  <a:gd name="T2" fmla="*/ 44 w 67"/>
                  <a:gd name="T3" fmla="*/ 57 h 78"/>
                  <a:gd name="T4" fmla="*/ 27 w 67"/>
                  <a:gd name="T5" fmla="*/ 0 h 78"/>
                  <a:gd name="T6" fmla="*/ 0 w 67"/>
                  <a:gd name="T7" fmla="*/ 0 h 78"/>
                  <a:gd name="T8" fmla="*/ 0 w 67"/>
                  <a:gd name="T9" fmla="*/ 65 h 78"/>
                  <a:gd name="T10" fmla="*/ 4 w 67"/>
                  <a:gd name="T11" fmla="*/ 65 h 78"/>
                  <a:gd name="T12" fmla="*/ 21 w 67"/>
                  <a:gd name="T13" fmla="*/ 63 h 78"/>
                  <a:gd name="T14" fmla="*/ 29 w 67"/>
                  <a:gd name="T15" fmla="*/ 61 h 78"/>
                  <a:gd name="T16" fmla="*/ 33 w 67"/>
                  <a:gd name="T17" fmla="*/ 69 h 78"/>
                  <a:gd name="T18" fmla="*/ 39 w 67"/>
                  <a:gd name="T19" fmla="*/ 76 h 78"/>
                  <a:gd name="T20" fmla="*/ 46 w 67"/>
                  <a:gd name="T21" fmla="*/ 78 h 78"/>
                  <a:gd name="T22" fmla="*/ 54 w 67"/>
                  <a:gd name="T23" fmla="*/ 78 h 78"/>
                  <a:gd name="T24" fmla="*/ 60 w 67"/>
                  <a:gd name="T25" fmla="*/ 74 h 78"/>
                  <a:gd name="T26" fmla="*/ 67 w 67"/>
                  <a:gd name="T27" fmla="*/ 65 h 78"/>
                  <a:gd name="T28" fmla="*/ 67 w 67"/>
                  <a:gd name="T29" fmla="*/ 57 h 78"/>
                  <a:gd name="T30" fmla="*/ 67 w 67"/>
                  <a:gd name="T31" fmla="*/ 5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 h="78">
                    <a:moveTo>
                      <a:pt x="67" y="53"/>
                    </a:moveTo>
                    <a:lnTo>
                      <a:pt x="44" y="57"/>
                    </a:lnTo>
                    <a:lnTo>
                      <a:pt x="27" y="0"/>
                    </a:lnTo>
                    <a:lnTo>
                      <a:pt x="0" y="0"/>
                    </a:lnTo>
                    <a:lnTo>
                      <a:pt x="0" y="65"/>
                    </a:lnTo>
                    <a:lnTo>
                      <a:pt x="4" y="65"/>
                    </a:lnTo>
                    <a:lnTo>
                      <a:pt x="21" y="63"/>
                    </a:lnTo>
                    <a:lnTo>
                      <a:pt x="29" y="61"/>
                    </a:lnTo>
                    <a:lnTo>
                      <a:pt x="33" y="69"/>
                    </a:lnTo>
                    <a:lnTo>
                      <a:pt x="39" y="76"/>
                    </a:lnTo>
                    <a:lnTo>
                      <a:pt x="46" y="78"/>
                    </a:lnTo>
                    <a:lnTo>
                      <a:pt x="54" y="78"/>
                    </a:lnTo>
                    <a:lnTo>
                      <a:pt x="60" y="74"/>
                    </a:lnTo>
                    <a:lnTo>
                      <a:pt x="67" y="65"/>
                    </a:lnTo>
                    <a:lnTo>
                      <a:pt x="67" y="57"/>
                    </a:lnTo>
                    <a:lnTo>
                      <a:pt x="67" y="53"/>
                    </a:lnTo>
                    <a:close/>
                  </a:path>
                </a:pathLst>
              </a:custGeom>
              <a:solidFill>
                <a:srgbClr val="000000"/>
              </a:solidFill>
              <a:ln w="1588">
                <a:solidFill>
                  <a:srgbClr val="000000"/>
                </a:solidFill>
                <a:prstDash val="solid"/>
                <a:round/>
                <a:headEnd/>
                <a:tailEnd/>
              </a:ln>
            </p:spPr>
            <p:txBody>
              <a:bodyPr/>
              <a:lstStyle/>
              <a:p>
                <a:endParaRPr lang="en-IN"/>
              </a:p>
            </p:txBody>
          </p:sp>
          <p:sp>
            <p:nvSpPr>
              <p:cNvPr id="703631" name="Freeform 1167">
                <a:extLst>
                  <a:ext uri="{FF2B5EF4-FFF2-40B4-BE49-F238E27FC236}">
                    <a16:creationId xmlns:a16="http://schemas.microsoft.com/office/drawing/2014/main" id="{AC99A627-1066-4A3F-8704-7916CF0A2F3B}"/>
                  </a:ext>
                </a:extLst>
              </p:cNvPr>
              <p:cNvSpPr>
                <a:spLocks/>
              </p:cNvSpPr>
              <p:nvPr/>
            </p:nvSpPr>
            <p:spPr bwMode="auto">
              <a:xfrm>
                <a:off x="3124" y="3290"/>
                <a:ext cx="12" cy="16"/>
              </a:xfrm>
              <a:custGeom>
                <a:avLst/>
                <a:gdLst>
                  <a:gd name="T0" fmla="*/ 9 w 24"/>
                  <a:gd name="T1" fmla="*/ 0 h 31"/>
                  <a:gd name="T2" fmla="*/ 9 w 24"/>
                  <a:gd name="T3" fmla="*/ 12 h 31"/>
                  <a:gd name="T4" fmla="*/ 11 w 24"/>
                  <a:gd name="T5" fmla="*/ 19 h 31"/>
                  <a:gd name="T6" fmla="*/ 19 w 24"/>
                  <a:gd name="T7" fmla="*/ 27 h 31"/>
                  <a:gd name="T8" fmla="*/ 24 w 24"/>
                  <a:gd name="T9" fmla="*/ 31 h 31"/>
                  <a:gd name="T10" fmla="*/ 15 w 24"/>
                  <a:gd name="T11" fmla="*/ 31 h 31"/>
                  <a:gd name="T12" fmla="*/ 7 w 24"/>
                  <a:gd name="T13" fmla="*/ 27 h 31"/>
                  <a:gd name="T14" fmla="*/ 1 w 24"/>
                  <a:gd name="T15" fmla="*/ 21 h 31"/>
                  <a:gd name="T16" fmla="*/ 0 w 24"/>
                  <a:gd name="T17" fmla="*/ 12 h 31"/>
                  <a:gd name="T18" fmla="*/ 9 w 24"/>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9" y="0"/>
                    </a:moveTo>
                    <a:lnTo>
                      <a:pt x="9" y="12"/>
                    </a:lnTo>
                    <a:lnTo>
                      <a:pt x="11" y="19"/>
                    </a:lnTo>
                    <a:lnTo>
                      <a:pt x="19" y="27"/>
                    </a:lnTo>
                    <a:lnTo>
                      <a:pt x="24" y="31"/>
                    </a:lnTo>
                    <a:lnTo>
                      <a:pt x="15" y="31"/>
                    </a:lnTo>
                    <a:lnTo>
                      <a:pt x="7" y="27"/>
                    </a:lnTo>
                    <a:lnTo>
                      <a:pt x="1" y="21"/>
                    </a:lnTo>
                    <a:lnTo>
                      <a:pt x="0" y="12"/>
                    </a:lnTo>
                    <a:lnTo>
                      <a:pt x="9" y="0"/>
                    </a:lnTo>
                    <a:close/>
                  </a:path>
                </a:pathLst>
              </a:custGeom>
              <a:solidFill>
                <a:srgbClr val="FFFFFF"/>
              </a:solidFill>
              <a:ln w="1588">
                <a:solidFill>
                  <a:srgbClr val="000000"/>
                </a:solidFill>
                <a:prstDash val="solid"/>
                <a:round/>
                <a:headEnd/>
                <a:tailEnd/>
              </a:ln>
            </p:spPr>
            <p:txBody>
              <a:bodyPr/>
              <a:lstStyle/>
              <a:p>
                <a:endParaRPr lang="en-IN"/>
              </a:p>
            </p:txBody>
          </p:sp>
          <p:sp>
            <p:nvSpPr>
              <p:cNvPr id="703632" name="Freeform 1168">
                <a:extLst>
                  <a:ext uri="{FF2B5EF4-FFF2-40B4-BE49-F238E27FC236}">
                    <a16:creationId xmlns:a16="http://schemas.microsoft.com/office/drawing/2014/main" id="{3ACFD0E2-9E90-4946-AE5E-26EEA7DDF6E2}"/>
                  </a:ext>
                </a:extLst>
              </p:cNvPr>
              <p:cNvSpPr>
                <a:spLocks/>
              </p:cNvSpPr>
              <p:nvPr/>
            </p:nvSpPr>
            <p:spPr bwMode="auto">
              <a:xfrm>
                <a:off x="3158" y="3290"/>
                <a:ext cx="13" cy="9"/>
              </a:xfrm>
              <a:custGeom>
                <a:avLst/>
                <a:gdLst>
                  <a:gd name="T0" fmla="*/ 8 w 25"/>
                  <a:gd name="T1" fmla="*/ 0 h 17"/>
                  <a:gd name="T2" fmla="*/ 12 w 25"/>
                  <a:gd name="T3" fmla="*/ 8 h 17"/>
                  <a:gd name="T4" fmla="*/ 18 w 25"/>
                  <a:gd name="T5" fmla="*/ 15 h 17"/>
                  <a:gd name="T6" fmla="*/ 25 w 25"/>
                  <a:gd name="T7" fmla="*/ 17 h 17"/>
                  <a:gd name="T8" fmla="*/ 18 w 25"/>
                  <a:gd name="T9" fmla="*/ 17 h 17"/>
                  <a:gd name="T10" fmla="*/ 10 w 25"/>
                  <a:gd name="T11" fmla="*/ 17 h 17"/>
                  <a:gd name="T12" fmla="*/ 4 w 25"/>
                  <a:gd name="T13" fmla="*/ 12 h 17"/>
                  <a:gd name="T14" fmla="*/ 0 w 25"/>
                  <a:gd name="T15" fmla="*/ 2 h 17"/>
                  <a:gd name="T16" fmla="*/ 8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8" y="0"/>
                    </a:moveTo>
                    <a:lnTo>
                      <a:pt x="12" y="8"/>
                    </a:lnTo>
                    <a:lnTo>
                      <a:pt x="18" y="15"/>
                    </a:lnTo>
                    <a:lnTo>
                      <a:pt x="25" y="17"/>
                    </a:lnTo>
                    <a:lnTo>
                      <a:pt x="18" y="17"/>
                    </a:lnTo>
                    <a:lnTo>
                      <a:pt x="10" y="17"/>
                    </a:lnTo>
                    <a:lnTo>
                      <a:pt x="4" y="12"/>
                    </a:lnTo>
                    <a:lnTo>
                      <a:pt x="0" y="2"/>
                    </a:lnTo>
                    <a:lnTo>
                      <a:pt x="8" y="0"/>
                    </a:lnTo>
                    <a:close/>
                  </a:path>
                </a:pathLst>
              </a:custGeom>
              <a:solidFill>
                <a:srgbClr val="FFFFFF"/>
              </a:solidFill>
              <a:ln w="1588">
                <a:solidFill>
                  <a:srgbClr val="000000"/>
                </a:solidFill>
                <a:prstDash val="solid"/>
                <a:round/>
                <a:headEnd/>
                <a:tailEnd/>
              </a:ln>
            </p:spPr>
            <p:txBody>
              <a:bodyPr/>
              <a:lstStyle/>
              <a:p>
                <a:endParaRPr lang="en-IN"/>
              </a:p>
            </p:txBody>
          </p:sp>
          <p:sp>
            <p:nvSpPr>
              <p:cNvPr id="703633" name="Freeform 1169">
                <a:extLst>
                  <a:ext uri="{FF2B5EF4-FFF2-40B4-BE49-F238E27FC236}">
                    <a16:creationId xmlns:a16="http://schemas.microsoft.com/office/drawing/2014/main" id="{AADCAA61-27F6-478C-AFD9-62ECE809745C}"/>
                  </a:ext>
                </a:extLst>
              </p:cNvPr>
              <p:cNvSpPr>
                <a:spLocks/>
              </p:cNvSpPr>
              <p:nvPr/>
            </p:nvSpPr>
            <p:spPr bwMode="auto">
              <a:xfrm>
                <a:off x="2776" y="3344"/>
                <a:ext cx="37" cy="27"/>
              </a:xfrm>
              <a:custGeom>
                <a:avLst/>
                <a:gdLst>
                  <a:gd name="T0" fmla="*/ 42 w 75"/>
                  <a:gd name="T1" fmla="*/ 11 h 53"/>
                  <a:gd name="T2" fmla="*/ 42 w 75"/>
                  <a:gd name="T3" fmla="*/ 0 h 53"/>
                  <a:gd name="T4" fmla="*/ 0 w 75"/>
                  <a:gd name="T5" fmla="*/ 5 h 53"/>
                  <a:gd name="T6" fmla="*/ 0 w 75"/>
                  <a:gd name="T7" fmla="*/ 11 h 53"/>
                  <a:gd name="T8" fmla="*/ 2 w 75"/>
                  <a:gd name="T9" fmla="*/ 17 h 53"/>
                  <a:gd name="T10" fmla="*/ 4 w 75"/>
                  <a:gd name="T11" fmla="*/ 24 h 53"/>
                  <a:gd name="T12" fmla="*/ 6 w 75"/>
                  <a:gd name="T13" fmla="*/ 30 h 53"/>
                  <a:gd name="T14" fmla="*/ 10 w 75"/>
                  <a:gd name="T15" fmla="*/ 36 h 53"/>
                  <a:gd name="T16" fmla="*/ 12 w 75"/>
                  <a:gd name="T17" fmla="*/ 42 h 53"/>
                  <a:gd name="T18" fmla="*/ 18 w 75"/>
                  <a:gd name="T19" fmla="*/ 44 h 53"/>
                  <a:gd name="T20" fmla="*/ 21 w 75"/>
                  <a:gd name="T21" fmla="*/ 48 h 53"/>
                  <a:gd name="T22" fmla="*/ 25 w 75"/>
                  <a:gd name="T23" fmla="*/ 51 h 53"/>
                  <a:gd name="T24" fmla="*/ 31 w 75"/>
                  <a:gd name="T25" fmla="*/ 53 h 53"/>
                  <a:gd name="T26" fmla="*/ 41 w 75"/>
                  <a:gd name="T27" fmla="*/ 53 h 53"/>
                  <a:gd name="T28" fmla="*/ 46 w 75"/>
                  <a:gd name="T29" fmla="*/ 51 h 53"/>
                  <a:gd name="T30" fmla="*/ 50 w 75"/>
                  <a:gd name="T31" fmla="*/ 49 h 53"/>
                  <a:gd name="T32" fmla="*/ 56 w 75"/>
                  <a:gd name="T33" fmla="*/ 46 h 53"/>
                  <a:gd name="T34" fmla="*/ 63 w 75"/>
                  <a:gd name="T35" fmla="*/ 38 h 53"/>
                  <a:gd name="T36" fmla="*/ 67 w 75"/>
                  <a:gd name="T37" fmla="*/ 32 h 53"/>
                  <a:gd name="T38" fmla="*/ 69 w 75"/>
                  <a:gd name="T39" fmla="*/ 26 h 53"/>
                  <a:gd name="T40" fmla="*/ 73 w 75"/>
                  <a:gd name="T41" fmla="*/ 19 h 53"/>
                  <a:gd name="T42" fmla="*/ 73 w 75"/>
                  <a:gd name="T43" fmla="*/ 15 h 53"/>
                  <a:gd name="T44" fmla="*/ 75 w 75"/>
                  <a:gd name="T45" fmla="*/ 9 h 53"/>
                  <a:gd name="T46" fmla="*/ 42 w 75"/>
                  <a:gd name="T4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5" h="53">
                    <a:moveTo>
                      <a:pt x="42" y="11"/>
                    </a:moveTo>
                    <a:lnTo>
                      <a:pt x="42" y="0"/>
                    </a:lnTo>
                    <a:lnTo>
                      <a:pt x="0" y="5"/>
                    </a:lnTo>
                    <a:lnTo>
                      <a:pt x="0" y="11"/>
                    </a:lnTo>
                    <a:lnTo>
                      <a:pt x="2" y="17"/>
                    </a:lnTo>
                    <a:lnTo>
                      <a:pt x="4" y="24"/>
                    </a:lnTo>
                    <a:lnTo>
                      <a:pt x="6" y="30"/>
                    </a:lnTo>
                    <a:lnTo>
                      <a:pt x="10" y="36"/>
                    </a:lnTo>
                    <a:lnTo>
                      <a:pt x="12" y="42"/>
                    </a:lnTo>
                    <a:lnTo>
                      <a:pt x="18" y="44"/>
                    </a:lnTo>
                    <a:lnTo>
                      <a:pt x="21" y="48"/>
                    </a:lnTo>
                    <a:lnTo>
                      <a:pt x="25" y="51"/>
                    </a:lnTo>
                    <a:lnTo>
                      <a:pt x="31" y="53"/>
                    </a:lnTo>
                    <a:lnTo>
                      <a:pt x="41" y="53"/>
                    </a:lnTo>
                    <a:lnTo>
                      <a:pt x="46" y="51"/>
                    </a:lnTo>
                    <a:lnTo>
                      <a:pt x="50" y="49"/>
                    </a:lnTo>
                    <a:lnTo>
                      <a:pt x="56" y="46"/>
                    </a:lnTo>
                    <a:lnTo>
                      <a:pt x="63" y="38"/>
                    </a:lnTo>
                    <a:lnTo>
                      <a:pt x="67" y="32"/>
                    </a:lnTo>
                    <a:lnTo>
                      <a:pt x="69" y="26"/>
                    </a:lnTo>
                    <a:lnTo>
                      <a:pt x="73" y="19"/>
                    </a:lnTo>
                    <a:lnTo>
                      <a:pt x="73" y="15"/>
                    </a:lnTo>
                    <a:lnTo>
                      <a:pt x="75" y="9"/>
                    </a:lnTo>
                    <a:lnTo>
                      <a:pt x="42" y="11"/>
                    </a:lnTo>
                    <a:close/>
                  </a:path>
                </a:pathLst>
              </a:custGeom>
              <a:solidFill>
                <a:srgbClr val="000000"/>
              </a:solidFill>
              <a:ln w="1588">
                <a:solidFill>
                  <a:srgbClr val="000000"/>
                </a:solidFill>
                <a:prstDash val="solid"/>
                <a:round/>
                <a:headEnd/>
                <a:tailEnd/>
              </a:ln>
            </p:spPr>
            <p:txBody>
              <a:bodyPr/>
              <a:lstStyle/>
              <a:p>
                <a:endParaRPr lang="en-IN"/>
              </a:p>
            </p:txBody>
          </p:sp>
          <p:sp>
            <p:nvSpPr>
              <p:cNvPr id="703634" name="Freeform 1170">
                <a:extLst>
                  <a:ext uri="{FF2B5EF4-FFF2-40B4-BE49-F238E27FC236}">
                    <a16:creationId xmlns:a16="http://schemas.microsoft.com/office/drawing/2014/main" id="{61DA688E-EB09-40F4-9DFD-9229DF8B9D67}"/>
                  </a:ext>
                </a:extLst>
              </p:cNvPr>
              <p:cNvSpPr>
                <a:spLocks/>
              </p:cNvSpPr>
              <p:nvPr/>
            </p:nvSpPr>
            <p:spPr bwMode="auto">
              <a:xfrm>
                <a:off x="2768" y="3347"/>
                <a:ext cx="26" cy="24"/>
              </a:xfrm>
              <a:custGeom>
                <a:avLst/>
                <a:gdLst>
                  <a:gd name="T0" fmla="*/ 0 w 52"/>
                  <a:gd name="T1" fmla="*/ 4 h 48"/>
                  <a:gd name="T2" fmla="*/ 0 w 52"/>
                  <a:gd name="T3" fmla="*/ 12 h 48"/>
                  <a:gd name="T4" fmla="*/ 0 w 52"/>
                  <a:gd name="T5" fmla="*/ 19 h 48"/>
                  <a:gd name="T6" fmla="*/ 4 w 52"/>
                  <a:gd name="T7" fmla="*/ 25 h 48"/>
                  <a:gd name="T8" fmla="*/ 8 w 52"/>
                  <a:gd name="T9" fmla="*/ 31 h 48"/>
                  <a:gd name="T10" fmla="*/ 10 w 52"/>
                  <a:gd name="T11" fmla="*/ 37 h 48"/>
                  <a:gd name="T12" fmla="*/ 13 w 52"/>
                  <a:gd name="T13" fmla="*/ 39 h 48"/>
                  <a:gd name="T14" fmla="*/ 19 w 52"/>
                  <a:gd name="T15" fmla="*/ 43 h 48"/>
                  <a:gd name="T16" fmla="*/ 25 w 52"/>
                  <a:gd name="T17" fmla="*/ 46 h 48"/>
                  <a:gd name="T18" fmla="*/ 29 w 52"/>
                  <a:gd name="T19" fmla="*/ 48 h 48"/>
                  <a:gd name="T20" fmla="*/ 52 w 52"/>
                  <a:gd name="T21" fmla="*/ 48 h 48"/>
                  <a:gd name="T22" fmla="*/ 46 w 52"/>
                  <a:gd name="T23" fmla="*/ 48 h 48"/>
                  <a:gd name="T24" fmla="*/ 40 w 52"/>
                  <a:gd name="T25" fmla="*/ 46 h 48"/>
                  <a:gd name="T26" fmla="*/ 36 w 52"/>
                  <a:gd name="T27" fmla="*/ 43 h 48"/>
                  <a:gd name="T28" fmla="*/ 33 w 52"/>
                  <a:gd name="T29" fmla="*/ 39 h 48"/>
                  <a:gd name="T30" fmla="*/ 27 w 52"/>
                  <a:gd name="T31" fmla="*/ 37 h 48"/>
                  <a:gd name="T32" fmla="*/ 25 w 52"/>
                  <a:gd name="T33" fmla="*/ 31 h 48"/>
                  <a:gd name="T34" fmla="*/ 21 w 52"/>
                  <a:gd name="T35" fmla="*/ 25 h 48"/>
                  <a:gd name="T36" fmla="*/ 19 w 52"/>
                  <a:gd name="T37" fmla="*/ 19 h 48"/>
                  <a:gd name="T38" fmla="*/ 17 w 52"/>
                  <a:gd name="T39" fmla="*/ 12 h 48"/>
                  <a:gd name="T40" fmla="*/ 15 w 52"/>
                  <a:gd name="T41" fmla="*/ 6 h 48"/>
                  <a:gd name="T42" fmla="*/ 15 w 52"/>
                  <a:gd name="T43" fmla="*/ 0 h 48"/>
                  <a:gd name="T44" fmla="*/ 0 w 52"/>
                  <a:gd name="T45"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 h="48">
                    <a:moveTo>
                      <a:pt x="0" y="4"/>
                    </a:moveTo>
                    <a:lnTo>
                      <a:pt x="0" y="12"/>
                    </a:lnTo>
                    <a:lnTo>
                      <a:pt x="0" y="19"/>
                    </a:lnTo>
                    <a:lnTo>
                      <a:pt x="4" y="25"/>
                    </a:lnTo>
                    <a:lnTo>
                      <a:pt x="8" y="31"/>
                    </a:lnTo>
                    <a:lnTo>
                      <a:pt x="10" y="37"/>
                    </a:lnTo>
                    <a:lnTo>
                      <a:pt x="13" y="39"/>
                    </a:lnTo>
                    <a:lnTo>
                      <a:pt x="19" y="43"/>
                    </a:lnTo>
                    <a:lnTo>
                      <a:pt x="25" y="46"/>
                    </a:lnTo>
                    <a:lnTo>
                      <a:pt x="29" y="48"/>
                    </a:lnTo>
                    <a:lnTo>
                      <a:pt x="52" y="48"/>
                    </a:lnTo>
                    <a:lnTo>
                      <a:pt x="46" y="48"/>
                    </a:lnTo>
                    <a:lnTo>
                      <a:pt x="40" y="46"/>
                    </a:lnTo>
                    <a:lnTo>
                      <a:pt x="36" y="43"/>
                    </a:lnTo>
                    <a:lnTo>
                      <a:pt x="33" y="39"/>
                    </a:lnTo>
                    <a:lnTo>
                      <a:pt x="27" y="37"/>
                    </a:lnTo>
                    <a:lnTo>
                      <a:pt x="25" y="31"/>
                    </a:lnTo>
                    <a:lnTo>
                      <a:pt x="21" y="25"/>
                    </a:lnTo>
                    <a:lnTo>
                      <a:pt x="19" y="19"/>
                    </a:lnTo>
                    <a:lnTo>
                      <a:pt x="17" y="12"/>
                    </a:lnTo>
                    <a:lnTo>
                      <a:pt x="15" y="6"/>
                    </a:lnTo>
                    <a:lnTo>
                      <a:pt x="15" y="0"/>
                    </a:lnTo>
                    <a:lnTo>
                      <a:pt x="0" y="4"/>
                    </a:lnTo>
                    <a:close/>
                  </a:path>
                </a:pathLst>
              </a:custGeom>
              <a:solidFill>
                <a:srgbClr val="FFFFFF"/>
              </a:solidFill>
              <a:ln w="1588">
                <a:solidFill>
                  <a:srgbClr val="000000"/>
                </a:solidFill>
                <a:prstDash val="solid"/>
                <a:round/>
                <a:headEnd/>
                <a:tailEnd/>
              </a:ln>
            </p:spPr>
            <p:txBody>
              <a:bodyPr/>
              <a:lstStyle/>
              <a:p>
                <a:endParaRPr lang="en-IN"/>
              </a:p>
            </p:txBody>
          </p:sp>
          <p:sp>
            <p:nvSpPr>
              <p:cNvPr id="703635" name="Freeform 1171">
                <a:extLst>
                  <a:ext uri="{FF2B5EF4-FFF2-40B4-BE49-F238E27FC236}">
                    <a16:creationId xmlns:a16="http://schemas.microsoft.com/office/drawing/2014/main" id="{41DCBC04-3A7B-4B9B-859C-CE6101A8CFC6}"/>
                  </a:ext>
                </a:extLst>
              </p:cNvPr>
              <p:cNvSpPr>
                <a:spLocks/>
              </p:cNvSpPr>
              <p:nvPr/>
            </p:nvSpPr>
            <p:spPr bwMode="auto">
              <a:xfrm>
                <a:off x="2902" y="3327"/>
                <a:ext cx="23" cy="22"/>
              </a:xfrm>
              <a:custGeom>
                <a:avLst/>
                <a:gdLst>
                  <a:gd name="T0" fmla="*/ 0 w 46"/>
                  <a:gd name="T1" fmla="*/ 2 h 44"/>
                  <a:gd name="T2" fmla="*/ 0 w 46"/>
                  <a:gd name="T3" fmla="*/ 10 h 44"/>
                  <a:gd name="T4" fmla="*/ 4 w 46"/>
                  <a:gd name="T5" fmla="*/ 15 h 44"/>
                  <a:gd name="T6" fmla="*/ 6 w 46"/>
                  <a:gd name="T7" fmla="*/ 23 h 44"/>
                  <a:gd name="T8" fmla="*/ 7 w 46"/>
                  <a:gd name="T9" fmla="*/ 29 h 44"/>
                  <a:gd name="T10" fmla="*/ 11 w 46"/>
                  <a:gd name="T11" fmla="*/ 33 h 44"/>
                  <a:gd name="T12" fmla="*/ 15 w 46"/>
                  <a:gd name="T13" fmla="*/ 38 h 44"/>
                  <a:gd name="T14" fmla="*/ 21 w 46"/>
                  <a:gd name="T15" fmla="*/ 40 h 44"/>
                  <a:gd name="T16" fmla="*/ 25 w 46"/>
                  <a:gd name="T17" fmla="*/ 42 h 44"/>
                  <a:gd name="T18" fmla="*/ 30 w 46"/>
                  <a:gd name="T19" fmla="*/ 44 h 44"/>
                  <a:gd name="T20" fmla="*/ 46 w 46"/>
                  <a:gd name="T21" fmla="*/ 44 h 44"/>
                  <a:gd name="T22" fmla="*/ 40 w 46"/>
                  <a:gd name="T23" fmla="*/ 42 h 44"/>
                  <a:gd name="T24" fmla="*/ 34 w 46"/>
                  <a:gd name="T25" fmla="*/ 40 h 44"/>
                  <a:gd name="T26" fmla="*/ 23 w 46"/>
                  <a:gd name="T27" fmla="*/ 29 h 44"/>
                  <a:gd name="T28" fmla="*/ 21 w 46"/>
                  <a:gd name="T29" fmla="*/ 23 h 44"/>
                  <a:gd name="T30" fmla="*/ 19 w 46"/>
                  <a:gd name="T31" fmla="*/ 15 h 44"/>
                  <a:gd name="T32" fmla="*/ 17 w 46"/>
                  <a:gd name="T33" fmla="*/ 10 h 44"/>
                  <a:gd name="T34" fmla="*/ 15 w 46"/>
                  <a:gd name="T35" fmla="*/ 0 h 44"/>
                  <a:gd name="T36" fmla="*/ 0 w 46"/>
                  <a:gd name="T37" fmla="*/ 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 h="44">
                    <a:moveTo>
                      <a:pt x="0" y="2"/>
                    </a:moveTo>
                    <a:lnTo>
                      <a:pt x="0" y="10"/>
                    </a:lnTo>
                    <a:lnTo>
                      <a:pt x="4" y="15"/>
                    </a:lnTo>
                    <a:lnTo>
                      <a:pt x="6" y="23"/>
                    </a:lnTo>
                    <a:lnTo>
                      <a:pt x="7" y="29"/>
                    </a:lnTo>
                    <a:lnTo>
                      <a:pt x="11" y="33"/>
                    </a:lnTo>
                    <a:lnTo>
                      <a:pt x="15" y="38"/>
                    </a:lnTo>
                    <a:lnTo>
                      <a:pt x="21" y="40"/>
                    </a:lnTo>
                    <a:lnTo>
                      <a:pt x="25" y="42"/>
                    </a:lnTo>
                    <a:lnTo>
                      <a:pt x="30" y="44"/>
                    </a:lnTo>
                    <a:lnTo>
                      <a:pt x="46" y="44"/>
                    </a:lnTo>
                    <a:lnTo>
                      <a:pt x="40" y="42"/>
                    </a:lnTo>
                    <a:lnTo>
                      <a:pt x="34" y="40"/>
                    </a:lnTo>
                    <a:lnTo>
                      <a:pt x="23" y="29"/>
                    </a:lnTo>
                    <a:lnTo>
                      <a:pt x="21" y="23"/>
                    </a:lnTo>
                    <a:lnTo>
                      <a:pt x="19" y="15"/>
                    </a:lnTo>
                    <a:lnTo>
                      <a:pt x="17" y="10"/>
                    </a:lnTo>
                    <a:lnTo>
                      <a:pt x="15" y="0"/>
                    </a:lnTo>
                    <a:lnTo>
                      <a:pt x="0" y="2"/>
                    </a:lnTo>
                    <a:close/>
                  </a:path>
                </a:pathLst>
              </a:custGeom>
              <a:solidFill>
                <a:srgbClr val="FFFFFF"/>
              </a:solidFill>
              <a:ln w="1588">
                <a:solidFill>
                  <a:srgbClr val="000000"/>
                </a:solidFill>
                <a:prstDash val="solid"/>
                <a:round/>
                <a:headEnd/>
                <a:tailEnd/>
              </a:ln>
            </p:spPr>
            <p:txBody>
              <a:bodyPr/>
              <a:lstStyle/>
              <a:p>
                <a:endParaRPr lang="en-IN"/>
              </a:p>
            </p:txBody>
          </p:sp>
          <p:sp>
            <p:nvSpPr>
              <p:cNvPr id="703636" name="Freeform 1172">
                <a:extLst>
                  <a:ext uri="{FF2B5EF4-FFF2-40B4-BE49-F238E27FC236}">
                    <a16:creationId xmlns:a16="http://schemas.microsoft.com/office/drawing/2014/main" id="{6DB2D419-F6C0-4715-988B-66127C4A958D}"/>
                  </a:ext>
                </a:extLst>
              </p:cNvPr>
              <p:cNvSpPr>
                <a:spLocks/>
              </p:cNvSpPr>
              <p:nvPr/>
            </p:nvSpPr>
            <p:spPr bwMode="auto">
              <a:xfrm>
                <a:off x="2910" y="3304"/>
                <a:ext cx="31" cy="45"/>
              </a:xfrm>
              <a:custGeom>
                <a:avLst/>
                <a:gdLst>
                  <a:gd name="T0" fmla="*/ 44 w 63"/>
                  <a:gd name="T1" fmla="*/ 48 h 90"/>
                  <a:gd name="T2" fmla="*/ 44 w 63"/>
                  <a:gd name="T3" fmla="*/ 34 h 90"/>
                  <a:gd name="T4" fmla="*/ 36 w 63"/>
                  <a:gd name="T5" fmla="*/ 17 h 90"/>
                  <a:gd name="T6" fmla="*/ 31 w 63"/>
                  <a:gd name="T7" fmla="*/ 8 h 90"/>
                  <a:gd name="T8" fmla="*/ 25 w 63"/>
                  <a:gd name="T9" fmla="*/ 0 h 90"/>
                  <a:gd name="T10" fmla="*/ 4 w 63"/>
                  <a:gd name="T11" fmla="*/ 44 h 90"/>
                  <a:gd name="T12" fmla="*/ 0 w 63"/>
                  <a:gd name="T13" fmla="*/ 46 h 90"/>
                  <a:gd name="T14" fmla="*/ 2 w 63"/>
                  <a:gd name="T15" fmla="*/ 56 h 90"/>
                  <a:gd name="T16" fmla="*/ 4 w 63"/>
                  <a:gd name="T17" fmla="*/ 61 h 90"/>
                  <a:gd name="T18" fmla="*/ 6 w 63"/>
                  <a:gd name="T19" fmla="*/ 69 h 90"/>
                  <a:gd name="T20" fmla="*/ 8 w 63"/>
                  <a:gd name="T21" fmla="*/ 75 h 90"/>
                  <a:gd name="T22" fmla="*/ 19 w 63"/>
                  <a:gd name="T23" fmla="*/ 86 h 90"/>
                  <a:gd name="T24" fmla="*/ 25 w 63"/>
                  <a:gd name="T25" fmla="*/ 88 h 90"/>
                  <a:gd name="T26" fmla="*/ 31 w 63"/>
                  <a:gd name="T27" fmla="*/ 90 h 90"/>
                  <a:gd name="T28" fmla="*/ 35 w 63"/>
                  <a:gd name="T29" fmla="*/ 90 h 90"/>
                  <a:gd name="T30" fmla="*/ 40 w 63"/>
                  <a:gd name="T31" fmla="*/ 88 h 90"/>
                  <a:gd name="T32" fmla="*/ 44 w 63"/>
                  <a:gd name="T33" fmla="*/ 86 h 90"/>
                  <a:gd name="T34" fmla="*/ 48 w 63"/>
                  <a:gd name="T35" fmla="*/ 84 h 90"/>
                  <a:gd name="T36" fmla="*/ 52 w 63"/>
                  <a:gd name="T37" fmla="*/ 79 h 90"/>
                  <a:gd name="T38" fmla="*/ 57 w 63"/>
                  <a:gd name="T39" fmla="*/ 73 h 90"/>
                  <a:gd name="T40" fmla="*/ 57 w 63"/>
                  <a:gd name="T41" fmla="*/ 69 h 90"/>
                  <a:gd name="T42" fmla="*/ 61 w 63"/>
                  <a:gd name="T43" fmla="*/ 61 h 90"/>
                  <a:gd name="T44" fmla="*/ 61 w 63"/>
                  <a:gd name="T45" fmla="*/ 54 h 90"/>
                  <a:gd name="T46" fmla="*/ 63 w 63"/>
                  <a:gd name="T47" fmla="*/ 48 h 90"/>
                  <a:gd name="T48" fmla="*/ 44 w 63"/>
                  <a:gd name="T49" fmla="*/ 4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 h="90">
                    <a:moveTo>
                      <a:pt x="44" y="48"/>
                    </a:moveTo>
                    <a:lnTo>
                      <a:pt x="44" y="34"/>
                    </a:lnTo>
                    <a:lnTo>
                      <a:pt x="36" y="17"/>
                    </a:lnTo>
                    <a:lnTo>
                      <a:pt x="31" y="8"/>
                    </a:lnTo>
                    <a:lnTo>
                      <a:pt x="25" y="0"/>
                    </a:lnTo>
                    <a:lnTo>
                      <a:pt x="4" y="44"/>
                    </a:lnTo>
                    <a:lnTo>
                      <a:pt x="0" y="46"/>
                    </a:lnTo>
                    <a:lnTo>
                      <a:pt x="2" y="56"/>
                    </a:lnTo>
                    <a:lnTo>
                      <a:pt x="4" y="61"/>
                    </a:lnTo>
                    <a:lnTo>
                      <a:pt x="6" y="69"/>
                    </a:lnTo>
                    <a:lnTo>
                      <a:pt x="8" y="75"/>
                    </a:lnTo>
                    <a:lnTo>
                      <a:pt x="19" y="86"/>
                    </a:lnTo>
                    <a:lnTo>
                      <a:pt x="25" y="88"/>
                    </a:lnTo>
                    <a:lnTo>
                      <a:pt x="31" y="90"/>
                    </a:lnTo>
                    <a:lnTo>
                      <a:pt x="35" y="90"/>
                    </a:lnTo>
                    <a:lnTo>
                      <a:pt x="40" y="88"/>
                    </a:lnTo>
                    <a:lnTo>
                      <a:pt x="44" y="86"/>
                    </a:lnTo>
                    <a:lnTo>
                      <a:pt x="48" y="84"/>
                    </a:lnTo>
                    <a:lnTo>
                      <a:pt x="52" y="79"/>
                    </a:lnTo>
                    <a:lnTo>
                      <a:pt x="57" y="73"/>
                    </a:lnTo>
                    <a:lnTo>
                      <a:pt x="57" y="69"/>
                    </a:lnTo>
                    <a:lnTo>
                      <a:pt x="61" y="61"/>
                    </a:lnTo>
                    <a:lnTo>
                      <a:pt x="61" y="54"/>
                    </a:lnTo>
                    <a:lnTo>
                      <a:pt x="63" y="48"/>
                    </a:lnTo>
                    <a:lnTo>
                      <a:pt x="44" y="48"/>
                    </a:lnTo>
                    <a:close/>
                  </a:path>
                </a:pathLst>
              </a:custGeom>
              <a:solidFill>
                <a:srgbClr val="000000"/>
              </a:solidFill>
              <a:ln w="1588">
                <a:solidFill>
                  <a:srgbClr val="000000"/>
                </a:solidFill>
                <a:prstDash val="solid"/>
                <a:round/>
                <a:headEnd/>
                <a:tailEnd/>
              </a:ln>
            </p:spPr>
            <p:txBody>
              <a:bodyPr/>
              <a:lstStyle/>
              <a:p>
                <a:endParaRPr lang="en-IN"/>
              </a:p>
            </p:txBody>
          </p:sp>
          <p:sp>
            <p:nvSpPr>
              <p:cNvPr id="703637" name="Freeform 1173">
                <a:extLst>
                  <a:ext uri="{FF2B5EF4-FFF2-40B4-BE49-F238E27FC236}">
                    <a16:creationId xmlns:a16="http://schemas.microsoft.com/office/drawing/2014/main" id="{5C1ACBE5-F6DB-444C-895A-A4400569D12D}"/>
                  </a:ext>
                </a:extLst>
              </p:cNvPr>
              <p:cNvSpPr>
                <a:spLocks/>
              </p:cNvSpPr>
              <p:nvPr/>
            </p:nvSpPr>
            <p:spPr bwMode="auto">
              <a:xfrm>
                <a:off x="2930" y="2992"/>
                <a:ext cx="270" cy="129"/>
              </a:xfrm>
              <a:custGeom>
                <a:avLst/>
                <a:gdLst>
                  <a:gd name="T0" fmla="*/ 21 w 542"/>
                  <a:gd name="T1" fmla="*/ 17 h 257"/>
                  <a:gd name="T2" fmla="*/ 21 w 542"/>
                  <a:gd name="T3" fmla="*/ 111 h 257"/>
                  <a:gd name="T4" fmla="*/ 542 w 542"/>
                  <a:gd name="T5" fmla="*/ 257 h 257"/>
                  <a:gd name="T6" fmla="*/ 542 w 542"/>
                  <a:gd name="T7" fmla="*/ 213 h 257"/>
                  <a:gd name="T8" fmla="*/ 411 w 542"/>
                  <a:gd name="T9" fmla="*/ 171 h 257"/>
                  <a:gd name="T10" fmla="*/ 446 w 542"/>
                  <a:gd name="T11" fmla="*/ 161 h 257"/>
                  <a:gd name="T12" fmla="*/ 446 w 542"/>
                  <a:gd name="T13" fmla="*/ 125 h 257"/>
                  <a:gd name="T14" fmla="*/ 440 w 542"/>
                  <a:gd name="T15" fmla="*/ 119 h 257"/>
                  <a:gd name="T16" fmla="*/ 429 w 542"/>
                  <a:gd name="T17" fmla="*/ 111 h 257"/>
                  <a:gd name="T18" fmla="*/ 415 w 542"/>
                  <a:gd name="T19" fmla="*/ 107 h 257"/>
                  <a:gd name="T20" fmla="*/ 411 w 542"/>
                  <a:gd name="T21" fmla="*/ 107 h 257"/>
                  <a:gd name="T22" fmla="*/ 341 w 542"/>
                  <a:gd name="T23" fmla="*/ 105 h 257"/>
                  <a:gd name="T24" fmla="*/ 0 w 542"/>
                  <a:gd name="T25" fmla="*/ 0 h 257"/>
                  <a:gd name="T26" fmla="*/ 21 w 542"/>
                  <a:gd name="T27" fmla="*/ 1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2" h="257">
                    <a:moveTo>
                      <a:pt x="21" y="17"/>
                    </a:moveTo>
                    <a:lnTo>
                      <a:pt x="21" y="111"/>
                    </a:lnTo>
                    <a:lnTo>
                      <a:pt x="542" y="257"/>
                    </a:lnTo>
                    <a:lnTo>
                      <a:pt x="542" y="213"/>
                    </a:lnTo>
                    <a:lnTo>
                      <a:pt x="411" y="171"/>
                    </a:lnTo>
                    <a:lnTo>
                      <a:pt x="446" y="161"/>
                    </a:lnTo>
                    <a:lnTo>
                      <a:pt x="446" y="125"/>
                    </a:lnTo>
                    <a:lnTo>
                      <a:pt x="440" y="119"/>
                    </a:lnTo>
                    <a:lnTo>
                      <a:pt x="429" y="111"/>
                    </a:lnTo>
                    <a:lnTo>
                      <a:pt x="415" y="107"/>
                    </a:lnTo>
                    <a:lnTo>
                      <a:pt x="411" y="107"/>
                    </a:lnTo>
                    <a:lnTo>
                      <a:pt x="341" y="105"/>
                    </a:lnTo>
                    <a:lnTo>
                      <a:pt x="0" y="0"/>
                    </a:lnTo>
                    <a:lnTo>
                      <a:pt x="21" y="17"/>
                    </a:lnTo>
                    <a:close/>
                  </a:path>
                </a:pathLst>
              </a:custGeom>
              <a:solidFill>
                <a:srgbClr val="80C2FF"/>
              </a:solidFill>
              <a:ln w="1588">
                <a:solidFill>
                  <a:srgbClr val="000000"/>
                </a:solidFill>
                <a:prstDash val="solid"/>
                <a:round/>
                <a:headEnd/>
                <a:tailEnd/>
              </a:ln>
            </p:spPr>
            <p:txBody>
              <a:bodyPr/>
              <a:lstStyle/>
              <a:p>
                <a:endParaRPr lang="en-IN"/>
              </a:p>
            </p:txBody>
          </p:sp>
          <p:sp>
            <p:nvSpPr>
              <p:cNvPr id="703638" name="Freeform 1174">
                <a:extLst>
                  <a:ext uri="{FF2B5EF4-FFF2-40B4-BE49-F238E27FC236}">
                    <a16:creationId xmlns:a16="http://schemas.microsoft.com/office/drawing/2014/main" id="{BFB15A7D-FEAE-4062-8697-BD69531F3155}"/>
                  </a:ext>
                </a:extLst>
              </p:cNvPr>
              <p:cNvSpPr>
                <a:spLocks/>
              </p:cNvSpPr>
              <p:nvPr/>
            </p:nvSpPr>
            <p:spPr bwMode="auto">
              <a:xfrm>
                <a:off x="3135" y="3051"/>
                <a:ext cx="80" cy="47"/>
              </a:xfrm>
              <a:custGeom>
                <a:avLst/>
                <a:gdLst>
                  <a:gd name="T0" fmla="*/ 131 w 159"/>
                  <a:gd name="T1" fmla="*/ 94 h 94"/>
                  <a:gd name="T2" fmla="*/ 0 w 159"/>
                  <a:gd name="T3" fmla="*/ 52 h 94"/>
                  <a:gd name="T4" fmla="*/ 35 w 159"/>
                  <a:gd name="T5" fmla="*/ 42 h 94"/>
                  <a:gd name="T6" fmla="*/ 35 w 159"/>
                  <a:gd name="T7" fmla="*/ 6 h 94"/>
                  <a:gd name="T8" fmla="*/ 29 w 159"/>
                  <a:gd name="T9" fmla="*/ 0 h 94"/>
                  <a:gd name="T10" fmla="*/ 159 w 159"/>
                  <a:gd name="T11" fmla="*/ 42 h 94"/>
                  <a:gd name="T12" fmla="*/ 159 w 159"/>
                  <a:gd name="T13" fmla="*/ 86 h 94"/>
                  <a:gd name="T14" fmla="*/ 131 w 15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94">
                    <a:moveTo>
                      <a:pt x="131" y="94"/>
                    </a:moveTo>
                    <a:lnTo>
                      <a:pt x="0" y="52"/>
                    </a:lnTo>
                    <a:lnTo>
                      <a:pt x="35" y="42"/>
                    </a:lnTo>
                    <a:lnTo>
                      <a:pt x="35" y="6"/>
                    </a:lnTo>
                    <a:lnTo>
                      <a:pt x="29" y="0"/>
                    </a:lnTo>
                    <a:lnTo>
                      <a:pt x="159" y="42"/>
                    </a:lnTo>
                    <a:lnTo>
                      <a:pt x="159" y="86"/>
                    </a:lnTo>
                    <a:lnTo>
                      <a:pt x="131" y="94"/>
                    </a:lnTo>
                    <a:close/>
                  </a:path>
                </a:pathLst>
              </a:custGeom>
              <a:solidFill>
                <a:srgbClr val="00FF00"/>
              </a:solidFill>
              <a:ln w="1588">
                <a:solidFill>
                  <a:srgbClr val="000000"/>
                </a:solidFill>
                <a:prstDash val="solid"/>
                <a:round/>
                <a:headEnd/>
                <a:tailEnd/>
              </a:ln>
            </p:spPr>
            <p:txBody>
              <a:bodyPr/>
              <a:lstStyle/>
              <a:p>
                <a:endParaRPr lang="en-IN"/>
              </a:p>
            </p:txBody>
          </p:sp>
          <p:sp>
            <p:nvSpPr>
              <p:cNvPr id="703639" name="Freeform 1175">
                <a:extLst>
                  <a:ext uri="{FF2B5EF4-FFF2-40B4-BE49-F238E27FC236}">
                    <a16:creationId xmlns:a16="http://schemas.microsoft.com/office/drawing/2014/main" id="{352051C9-BD05-4852-A752-D0AADD97A762}"/>
                  </a:ext>
                </a:extLst>
              </p:cNvPr>
              <p:cNvSpPr>
                <a:spLocks/>
              </p:cNvSpPr>
              <p:nvPr/>
            </p:nvSpPr>
            <p:spPr bwMode="auto">
              <a:xfrm>
                <a:off x="2940" y="3048"/>
                <a:ext cx="260" cy="100"/>
              </a:xfrm>
              <a:custGeom>
                <a:avLst/>
                <a:gdLst>
                  <a:gd name="T0" fmla="*/ 521 w 521"/>
                  <a:gd name="T1" fmla="*/ 202 h 202"/>
                  <a:gd name="T2" fmla="*/ 207 w 521"/>
                  <a:gd name="T3" fmla="*/ 152 h 202"/>
                  <a:gd name="T4" fmla="*/ 184 w 521"/>
                  <a:gd name="T5" fmla="*/ 71 h 202"/>
                  <a:gd name="T6" fmla="*/ 0 w 521"/>
                  <a:gd name="T7" fmla="*/ 25 h 202"/>
                  <a:gd name="T8" fmla="*/ 0 w 521"/>
                  <a:gd name="T9" fmla="*/ 0 h 202"/>
                  <a:gd name="T10" fmla="*/ 521 w 521"/>
                  <a:gd name="T11" fmla="*/ 146 h 202"/>
                  <a:gd name="T12" fmla="*/ 521 w 521"/>
                  <a:gd name="T13" fmla="*/ 202 h 202"/>
                </a:gdLst>
                <a:ahLst/>
                <a:cxnLst>
                  <a:cxn ang="0">
                    <a:pos x="T0" y="T1"/>
                  </a:cxn>
                  <a:cxn ang="0">
                    <a:pos x="T2" y="T3"/>
                  </a:cxn>
                  <a:cxn ang="0">
                    <a:pos x="T4" y="T5"/>
                  </a:cxn>
                  <a:cxn ang="0">
                    <a:pos x="T6" y="T7"/>
                  </a:cxn>
                  <a:cxn ang="0">
                    <a:pos x="T8" y="T9"/>
                  </a:cxn>
                  <a:cxn ang="0">
                    <a:pos x="T10" y="T11"/>
                  </a:cxn>
                  <a:cxn ang="0">
                    <a:pos x="T12" y="T13"/>
                  </a:cxn>
                </a:cxnLst>
                <a:rect l="0" t="0" r="r" b="b"/>
                <a:pathLst>
                  <a:path w="521" h="202">
                    <a:moveTo>
                      <a:pt x="521" y="202"/>
                    </a:moveTo>
                    <a:lnTo>
                      <a:pt x="207" y="152"/>
                    </a:lnTo>
                    <a:lnTo>
                      <a:pt x="184" y="71"/>
                    </a:lnTo>
                    <a:lnTo>
                      <a:pt x="0" y="25"/>
                    </a:lnTo>
                    <a:lnTo>
                      <a:pt x="0" y="0"/>
                    </a:lnTo>
                    <a:lnTo>
                      <a:pt x="521" y="146"/>
                    </a:lnTo>
                    <a:lnTo>
                      <a:pt x="521" y="202"/>
                    </a:lnTo>
                    <a:close/>
                  </a:path>
                </a:pathLst>
              </a:custGeom>
              <a:solidFill>
                <a:srgbClr val="80C2FF"/>
              </a:solidFill>
              <a:ln w="1588">
                <a:solidFill>
                  <a:srgbClr val="000000"/>
                </a:solidFill>
                <a:prstDash val="solid"/>
                <a:round/>
                <a:headEnd/>
                <a:tailEnd/>
              </a:ln>
            </p:spPr>
            <p:txBody>
              <a:bodyPr/>
              <a:lstStyle/>
              <a:p>
                <a:endParaRPr lang="en-IN"/>
              </a:p>
            </p:txBody>
          </p:sp>
          <p:sp>
            <p:nvSpPr>
              <p:cNvPr id="703640" name="Freeform 1176">
                <a:extLst>
                  <a:ext uri="{FF2B5EF4-FFF2-40B4-BE49-F238E27FC236}">
                    <a16:creationId xmlns:a16="http://schemas.microsoft.com/office/drawing/2014/main" id="{4A8AAA09-7D60-4CB0-87F9-BEA517902F33}"/>
                  </a:ext>
                </a:extLst>
              </p:cNvPr>
              <p:cNvSpPr>
                <a:spLocks/>
              </p:cNvSpPr>
              <p:nvPr/>
            </p:nvSpPr>
            <p:spPr bwMode="auto">
              <a:xfrm>
                <a:off x="2935" y="3059"/>
                <a:ext cx="287" cy="160"/>
              </a:xfrm>
              <a:custGeom>
                <a:avLst/>
                <a:gdLst>
                  <a:gd name="T0" fmla="*/ 568 w 573"/>
                  <a:gd name="T1" fmla="*/ 192 h 321"/>
                  <a:gd name="T2" fmla="*/ 568 w 573"/>
                  <a:gd name="T3" fmla="*/ 319 h 321"/>
                  <a:gd name="T4" fmla="*/ 573 w 573"/>
                  <a:gd name="T5" fmla="*/ 321 h 321"/>
                  <a:gd name="T6" fmla="*/ 573 w 573"/>
                  <a:gd name="T7" fmla="*/ 186 h 321"/>
                  <a:gd name="T8" fmla="*/ 530 w 573"/>
                  <a:gd name="T9" fmla="*/ 179 h 321"/>
                  <a:gd name="T10" fmla="*/ 216 w 573"/>
                  <a:gd name="T11" fmla="*/ 129 h 321"/>
                  <a:gd name="T12" fmla="*/ 193 w 573"/>
                  <a:gd name="T13" fmla="*/ 48 h 321"/>
                  <a:gd name="T14" fmla="*/ 9 w 573"/>
                  <a:gd name="T15" fmla="*/ 2 h 321"/>
                  <a:gd name="T16" fmla="*/ 0 w 573"/>
                  <a:gd name="T17" fmla="*/ 0 h 321"/>
                  <a:gd name="T18" fmla="*/ 0 w 573"/>
                  <a:gd name="T19" fmla="*/ 6 h 321"/>
                  <a:gd name="T20" fmla="*/ 9 w 573"/>
                  <a:gd name="T21" fmla="*/ 10 h 321"/>
                  <a:gd name="T22" fmla="*/ 97 w 573"/>
                  <a:gd name="T23" fmla="*/ 31 h 321"/>
                  <a:gd name="T24" fmla="*/ 105 w 573"/>
                  <a:gd name="T25" fmla="*/ 33 h 321"/>
                  <a:gd name="T26" fmla="*/ 168 w 573"/>
                  <a:gd name="T27" fmla="*/ 48 h 321"/>
                  <a:gd name="T28" fmla="*/ 176 w 573"/>
                  <a:gd name="T29" fmla="*/ 50 h 321"/>
                  <a:gd name="T30" fmla="*/ 189 w 573"/>
                  <a:gd name="T31" fmla="*/ 52 h 321"/>
                  <a:gd name="T32" fmla="*/ 210 w 573"/>
                  <a:gd name="T33" fmla="*/ 133 h 321"/>
                  <a:gd name="T34" fmla="*/ 235 w 573"/>
                  <a:gd name="T35" fmla="*/ 137 h 321"/>
                  <a:gd name="T36" fmla="*/ 304 w 573"/>
                  <a:gd name="T37" fmla="*/ 148 h 321"/>
                  <a:gd name="T38" fmla="*/ 365 w 573"/>
                  <a:gd name="T39" fmla="*/ 160 h 321"/>
                  <a:gd name="T40" fmla="*/ 415 w 573"/>
                  <a:gd name="T41" fmla="*/ 167 h 321"/>
                  <a:gd name="T42" fmla="*/ 466 w 573"/>
                  <a:gd name="T43" fmla="*/ 175 h 321"/>
                  <a:gd name="T44" fmla="*/ 522 w 573"/>
                  <a:gd name="T45" fmla="*/ 185 h 321"/>
                  <a:gd name="T46" fmla="*/ 530 w 573"/>
                  <a:gd name="T47" fmla="*/ 186 h 321"/>
                  <a:gd name="T48" fmla="*/ 568 w 573"/>
                  <a:gd name="T49" fmla="*/ 192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3" h="321">
                    <a:moveTo>
                      <a:pt x="568" y="192"/>
                    </a:moveTo>
                    <a:lnTo>
                      <a:pt x="568" y="319"/>
                    </a:lnTo>
                    <a:lnTo>
                      <a:pt x="573" y="321"/>
                    </a:lnTo>
                    <a:lnTo>
                      <a:pt x="573" y="186"/>
                    </a:lnTo>
                    <a:lnTo>
                      <a:pt x="530" y="179"/>
                    </a:lnTo>
                    <a:lnTo>
                      <a:pt x="216" y="129"/>
                    </a:lnTo>
                    <a:lnTo>
                      <a:pt x="193" y="48"/>
                    </a:lnTo>
                    <a:lnTo>
                      <a:pt x="9" y="2"/>
                    </a:lnTo>
                    <a:lnTo>
                      <a:pt x="0" y="0"/>
                    </a:lnTo>
                    <a:lnTo>
                      <a:pt x="0" y="6"/>
                    </a:lnTo>
                    <a:lnTo>
                      <a:pt x="9" y="10"/>
                    </a:lnTo>
                    <a:lnTo>
                      <a:pt x="97" y="31"/>
                    </a:lnTo>
                    <a:lnTo>
                      <a:pt x="105" y="33"/>
                    </a:lnTo>
                    <a:lnTo>
                      <a:pt x="168" y="48"/>
                    </a:lnTo>
                    <a:lnTo>
                      <a:pt x="176" y="50"/>
                    </a:lnTo>
                    <a:lnTo>
                      <a:pt x="189" y="52"/>
                    </a:lnTo>
                    <a:lnTo>
                      <a:pt x="210" y="133"/>
                    </a:lnTo>
                    <a:lnTo>
                      <a:pt x="235" y="137"/>
                    </a:lnTo>
                    <a:lnTo>
                      <a:pt x="304" y="148"/>
                    </a:lnTo>
                    <a:lnTo>
                      <a:pt x="365" y="160"/>
                    </a:lnTo>
                    <a:lnTo>
                      <a:pt x="415" y="167"/>
                    </a:lnTo>
                    <a:lnTo>
                      <a:pt x="466" y="175"/>
                    </a:lnTo>
                    <a:lnTo>
                      <a:pt x="522" y="185"/>
                    </a:lnTo>
                    <a:lnTo>
                      <a:pt x="530" y="186"/>
                    </a:lnTo>
                    <a:lnTo>
                      <a:pt x="568" y="192"/>
                    </a:lnTo>
                    <a:close/>
                  </a:path>
                </a:pathLst>
              </a:custGeom>
              <a:solidFill>
                <a:srgbClr val="FFFF00"/>
              </a:solidFill>
              <a:ln w="1588">
                <a:solidFill>
                  <a:srgbClr val="000000"/>
                </a:solidFill>
                <a:prstDash val="solid"/>
                <a:round/>
                <a:headEnd/>
                <a:tailEnd/>
              </a:ln>
            </p:spPr>
            <p:txBody>
              <a:bodyPr/>
              <a:lstStyle/>
              <a:p>
                <a:endParaRPr lang="en-IN"/>
              </a:p>
            </p:txBody>
          </p:sp>
          <p:sp>
            <p:nvSpPr>
              <p:cNvPr id="703641" name="Freeform 1177">
                <a:extLst>
                  <a:ext uri="{FF2B5EF4-FFF2-40B4-BE49-F238E27FC236}">
                    <a16:creationId xmlns:a16="http://schemas.microsoft.com/office/drawing/2014/main" id="{F89F88D3-E3C5-4485-99DD-1460D127289F}"/>
                  </a:ext>
                </a:extLst>
              </p:cNvPr>
              <p:cNvSpPr>
                <a:spLocks/>
              </p:cNvSpPr>
              <p:nvPr/>
            </p:nvSpPr>
            <p:spPr bwMode="auto">
              <a:xfrm>
                <a:off x="2940" y="3064"/>
                <a:ext cx="44" cy="90"/>
              </a:xfrm>
              <a:custGeom>
                <a:avLst/>
                <a:gdLst>
                  <a:gd name="T0" fmla="*/ 88 w 88"/>
                  <a:gd name="T1" fmla="*/ 21 h 180"/>
                  <a:gd name="T2" fmla="*/ 88 w 88"/>
                  <a:gd name="T3" fmla="*/ 180 h 180"/>
                  <a:gd name="T4" fmla="*/ 88 w 88"/>
                  <a:gd name="T5" fmla="*/ 180 h 180"/>
                  <a:gd name="T6" fmla="*/ 75 w 88"/>
                  <a:gd name="T7" fmla="*/ 178 h 180"/>
                  <a:gd name="T8" fmla="*/ 62 w 88"/>
                  <a:gd name="T9" fmla="*/ 178 h 180"/>
                  <a:gd name="T10" fmla="*/ 62 w 88"/>
                  <a:gd name="T11" fmla="*/ 69 h 180"/>
                  <a:gd name="T12" fmla="*/ 0 w 88"/>
                  <a:gd name="T13" fmla="*/ 56 h 180"/>
                  <a:gd name="T14" fmla="*/ 0 w 88"/>
                  <a:gd name="T15" fmla="*/ 0 h 180"/>
                  <a:gd name="T16" fmla="*/ 88 w 88"/>
                  <a:gd name="T17" fmla="*/ 2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80">
                    <a:moveTo>
                      <a:pt x="88" y="21"/>
                    </a:moveTo>
                    <a:lnTo>
                      <a:pt x="88" y="180"/>
                    </a:lnTo>
                    <a:lnTo>
                      <a:pt x="88" y="180"/>
                    </a:lnTo>
                    <a:lnTo>
                      <a:pt x="75" y="178"/>
                    </a:lnTo>
                    <a:lnTo>
                      <a:pt x="62" y="178"/>
                    </a:lnTo>
                    <a:lnTo>
                      <a:pt x="62" y="69"/>
                    </a:lnTo>
                    <a:lnTo>
                      <a:pt x="0" y="56"/>
                    </a:lnTo>
                    <a:lnTo>
                      <a:pt x="0" y="0"/>
                    </a:lnTo>
                    <a:lnTo>
                      <a:pt x="88" y="21"/>
                    </a:lnTo>
                    <a:close/>
                  </a:path>
                </a:pathLst>
              </a:custGeom>
              <a:solidFill>
                <a:srgbClr val="80C2FF"/>
              </a:solidFill>
              <a:ln w="1588">
                <a:solidFill>
                  <a:srgbClr val="000000"/>
                </a:solidFill>
                <a:prstDash val="solid"/>
                <a:round/>
                <a:headEnd/>
                <a:tailEnd/>
              </a:ln>
            </p:spPr>
            <p:txBody>
              <a:bodyPr/>
              <a:lstStyle/>
              <a:p>
                <a:endParaRPr lang="en-IN"/>
              </a:p>
            </p:txBody>
          </p:sp>
          <p:sp>
            <p:nvSpPr>
              <p:cNvPr id="703642" name="Freeform 1178">
                <a:extLst>
                  <a:ext uri="{FF2B5EF4-FFF2-40B4-BE49-F238E27FC236}">
                    <a16:creationId xmlns:a16="http://schemas.microsoft.com/office/drawing/2014/main" id="{C306EEF0-56EE-4904-B915-49F0E99C6E02}"/>
                  </a:ext>
                </a:extLst>
              </p:cNvPr>
              <p:cNvSpPr>
                <a:spLocks/>
              </p:cNvSpPr>
              <p:nvPr/>
            </p:nvSpPr>
            <p:spPr bwMode="auto">
              <a:xfrm>
                <a:off x="2940" y="3092"/>
                <a:ext cx="31" cy="61"/>
              </a:xfrm>
              <a:custGeom>
                <a:avLst/>
                <a:gdLst>
                  <a:gd name="T0" fmla="*/ 62 w 62"/>
                  <a:gd name="T1" fmla="*/ 122 h 122"/>
                  <a:gd name="T2" fmla="*/ 62 w 62"/>
                  <a:gd name="T3" fmla="*/ 13 h 122"/>
                  <a:gd name="T4" fmla="*/ 0 w 62"/>
                  <a:gd name="T5" fmla="*/ 0 h 122"/>
                  <a:gd name="T6" fmla="*/ 0 w 62"/>
                  <a:gd name="T7" fmla="*/ 119 h 122"/>
                  <a:gd name="T8" fmla="*/ 62 w 62"/>
                  <a:gd name="T9" fmla="*/ 122 h 122"/>
                </a:gdLst>
                <a:ahLst/>
                <a:cxnLst>
                  <a:cxn ang="0">
                    <a:pos x="T0" y="T1"/>
                  </a:cxn>
                  <a:cxn ang="0">
                    <a:pos x="T2" y="T3"/>
                  </a:cxn>
                  <a:cxn ang="0">
                    <a:pos x="T4" y="T5"/>
                  </a:cxn>
                  <a:cxn ang="0">
                    <a:pos x="T6" y="T7"/>
                  </a:cxn>
                  <a:cxn ang="0">
                    <a:pos x="T8" y="T9"/>
                  </a:cxn>
                </a:cxnLst>
                <a:rect l="0" t="0" r="r" b="b"/>
                <a:pathLst>
                  <a:path w="62" h="122">
                    <a:moveTo>
                      <a:pt x="62" y="122"/>
                    </a:moveTo>
                    <a:lnTo>
                      <a:pt x="62" y="13"/>
                    </a:lnTo>
                    <a:lnTo>
                      <a:pt x="0" y="0"/>
                    </a:lnTo>
                    <a:lnTo>
                      <a:pt x="0" y="119"/>
                    </a:lnTo>
                    <a:lnTo>
                      <a:pt x="62" y="122"/>
                    </a:lnTo>
                    <a:close/>
                  </a:path>
                </a:pathLst>
              </a:custGeom>
              <a:solidFill>
                <a:srgbClr val="000000"/>
              </a:solidFill>
              <a:ln w="1588">
                <a:solidFill>
                  <a:srgbClr val="000000"/>
                </a:solidFill>
                <a:prstDash val="solid"/>
                <a:round/>
                <a:headEnd/>
                <a:tailEnd/>
              </a:ln>
            </p:spPr>
            <p:txBody>
              <a:bodyPr/>
              <a:lstStyle/>
              <a:p>
                <a:endParaRPr lang="en-IN"/>
              </a:p>
            </p:txBody>
          </p:sp>
          <p:sp>
            <p:nvSpPr>
              <p:cNvPr id="703643" name="Freeform 1179">
                <a:extLst>
                  <a:ext uri="{FF2B5EF4-FFF2-40B4-BE49-F238E27FC236}">
                    <a16:creationId xmlns:a16="http://schemas.microsoft.com/office/drawing/2014/main" id="{9E95F9A3-D6BB-4870-A869-1B5F8458A3F1}"/>
                  </a:ext>
                </a:extLst>
              </p:cNvPr>
              <p:cNvSpPr>
                <a:spLocks/>
              </p:cNvSpPr>
              <p:nvPr/>
            </p:nvSpPr>
            <p:spPr bwMode="auto">
              <a:xfrm>
                <a:off x="2988" y="3075"/>
                <a:ext cx="32" cy="82"/>
              </a:xfrm>
              <a:custGeom>
                <a:avLst/>
                <a:gdLst>
                  <a:gd name="T0" fmla="*/ 0 w 63"/>
                  <a:gd name="T1" fmla="*/ 159 h 163"/>
                  <a:gd name="T2" fmla="*/ 0 w 63"/>
                  <a:gd name="T3" fmla="*/ 0 h 163"/>
                  <a:gd name="T4" fmla="*/ 63 w 63"/>
                  <a:gd name="T5" fmla="*/ 15 h 163"/>
                  <a:gd name="T6" fmla="*/ 63 w 63"/>
                  <a:gd name="T7" fmla="*/ 163 h 163"/>
                  <a:gd name="T8" fmla="*/ 0 w 63"/>
                  <a:gd name="T9" fmla="*/ 159 h 163"/>
                </a:gdLst>
                <a:ahLst/>
                <a:cxnLst>
                  <a:cxn ang="0">
                    <a:pos x="T0" y="T1"/>
                  </a:cxn>
                  <a:cxn ang="0">
                    <a:pos x="T2" y="T3"/>
                  </a:cxn>
                  <a:cxn ang="0">
                    <a:pos x="T4" y="T5"/>
                  </a:cxn>
                  <a:cxn ang="0">
                    <a:pos x="T6" y="T7"/>
                  </a:cxn>
                  <a:cxn ang="0">
                    <a:pos x="T8" y="T9"/>
                  </a:cxn>
                </a:cxnLst>
                <a:rect l="0" t="0" r="r" b="b"/>
                <a:pathLst>
                  <a:path w="63" h="163">
                    <a:moveTo>
                      <a:pt x="0" y="159"/>
                    </a:moveTo>
                    <a:lnTo>
                      <a:pt x="0" y="0"/>
                    </a:lnTo>
                    <a:lnTo>
                      <a:pt x="63" y="15"/>
                    </a:lnTo>
                    <a:lnTo>
                      <a:pt x="63" y="163"/>
                    </a:lnTo>
                    <a:lnTo>
                      <a:pt x="0" y="159"/>
                    </a:lnTo>
                    <a:close/>
                  </a:path>
                </a:pathLst>
              </a:custGeom>
              <a:solidFill>
                <a:srgbClr val="80C2FF"/>
              </a:solidFill>
              <a:ln w="1588">
                <a:solidFill>
                  <a:srgbClr val="000000"/>
                </a:solidFill>
                <a:prstDash val="solid"/>
                <a:round/>
                <a:headEnd/>
                <a:tailEnd/>
              </a:ln>
            </p:spPr>
            <p:txBody>
              <a:bodyPr/>
              <a:lstStyle/>
              <a:p>
                <a:endParaRPr lang="en-IN"/>
              </a:p>
            </p:txBody>
          </p:sp>
          <p:sp>
            <p:nvSpPr>
              <p:cNvPr id="703644" name="Freeform 1180">
                <a:extLst>
                  <a:ext uri="{FF2B5EF4-FFF2-40B4-BE49-F238E27FC236}">
                    <a16:creationId xmlns:a16="http://schemas.microsoft.com/office/drawing/2014/main" id="{8846244E-434B-4CCA-A749-7363920D28D3}"/>
                  </a:ext>
                </a:extLst>
              </p:cNvPr>
              <p:cNvSpPr>
                <a:spLocks/>
              </p:cNvSpPr>
              <p:nvPr/>
            </p:nvSpPr>
            <p:spPr bwMode="auto">
              <a:xfrm>
                <a:off x="3021" y="3084"/>
                <a:ext cx="179" cy="118"/>
              </a:xfrm>
              <a:custGeom>
                <a:avLst/>
                <a:gdLst>
                  <a:gd name="T0" fmla="*/ 4 w 358"/>
                  <a:gd name="T1" fmla="*/ 0 h 236"/>
                  <a:gd name="T2" fmla="*/ 4 w 358"/>
                  <a:gd name="T3" fmla="*/ 194 h 236"/>
                  <a:gd name="T4" fmla="*/ 0 w 358"/>
                  <a:gd name="T5" fmla="*/ 194 h 236"/>
                  <a:gd name="T6" fmla="*/ 0 w 358"/>
                  <a:gd name="T7" fmla="*/ 227 h 236"/>
                  <a:gd name="T8" fmla="*/ 55 w 358"/>
                  <a:gd name="T9" fmla="*/ 229 h 236"/>
                  <a:gd name="T10" fmla="*/ 63 w 358"/>
                  <a:gd name="T11" fmla="*/ 229 h 236"/>
                  <a:gd name="T12" fmla="*/ 124 w 358"/>
                  <a:gd name="T13" fmla="*/ 231 h 236"/>
                  <a:gd name="T14" fmla="*/ 132 w 358"/>
                  <a:gd name="T15" fmla="*/ 231 h 236"/>
                  <a:gd name="T16" fmla="*/ 187 w 358"/>
                  <a:gd name="T17" fmla="*/ 231 h 236"/>
                  <a:gd name="T18" fmla="*/ 193 w 358"/>
                  <a:gd name="T19" fmla="*/ 231 h 236"/>
                  <a:gd name="T20" fmla="*/ 237 w 358"/>
                  <a:gd name="T21" fmla="*/ 232 h 236"/>
                  <a:gd name="T22" fmla="*/ 243 w 358"/>
                  <a:gd name="T23" fmla="*/ 232 h 236"/>
                  <a:gd name="T24" fmla="*/ 291 w 358"/>
                  <a:gd name="T25" fmla="*/ 234 h 236"/>
                  <a:gd name="T26" fmla="*/ 294 w 358"/>
                  <a:gd name="T27" fmla="*/ 234 h 236"/>
                  <a:gd name="T28" fmla="*/ 344 w 358"/>
                  <a:gd name="T29" fmla="*/ 236 h 236"/>
                  <a:gd name="T30" fmla="*/ 358 w 358"/>
                  <a:gd name="T31" fmla="*/ 236 h 236"/>
                  <a:gd name="T32" fmla="*/ 358 w 358"/>
                  <a:gd name="T33" fmla="*/ 136 h 236"/>
                  <a:gd name="T34" fmla="*/ 350 w 358"/>
                  <a:gd name="T35" fmla="*/ 135 h 236"/>
                  <a:gd name="T36" fmla="*/ 294 w 358"/>
                  <a:gd name="T37" fmla="*/ 125 h 236"/>
                  <a:gd name="T38" fmla="*/ 243 w 358"/>
                  <a:gd name="T39" fmla="*/ 117 h 236"/>
                  <a:gd name="T40" fmla="*/ 193 w 358"/>
                  <a:gd name="T41" fmla="*/ 110 h 236"/>
                  <a:gd name="T42" fmla="*/ 132 w 358"/>
                  <a:gd name="T43" fmla="*/ 98 h 236"/>
                  <a:gd name="T44" fmla="*/ 63 w 358"/>
                  <a:gd name="T45" fmla="*/ 87 h 236"/>
                  <a:gd name="T46" fmla="*/ 38 w 358"/>
                  <a:gd name="T47" fmla="*/ 83 h 236"/>
                  <a:gd name="T48" fmla="*/ 17 w 358"/>
                  <a:gd name="T49" fmla="*/ 2 h 236"/>
                  <a:gd name="T50" fmla="*/ 4 w 358"/>
                  <a:gd name="T5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8" h="236">
                    <a:moveTo>
                      <a:pt x="4" y="0"/>
                    </a:moveTo>
                    <a:lnTo>
                      <a:pt x="4" y="194"/>
                    </a:lnTo>
                    <a:lnTo>
                      <a:pt x="0" y="194"/>
                    </a:lnTo>
                    <a:lnTo>
                      <a:pt x="0" y="227"/>
                    </a:lnTo>
                    <a:lnTo>
                      <a:pt x="55" y="229"/>
                    </a:lnTo>
                    <a:lnTo>
                      <a:pt x="63" y="229"/>
                    </a:lnTo>
                    <a:lnTo>
                      <a:pt x="124" y="231"/>
                    </a:lnTo>
                    <a:lnTo>
                      <a:pt x="132" y="231"/>
                    </a:lnTo>
                    <a:lnTo>
                      <a:pt x="187" y="231"/>
                    </a:lnTo>
                    <a:lnTo>
                      <a:pt x="193" y="231"/>
                    </a:lnTo>
                    <a:lnTo>
                      <a:pt x="237" y="232"/>
                    </a:lnTo>
                    <a:lnTo>
                      <a:pt x="243" y="232"/>
                    </a:lnTo>
                    <a:lnTo>
                      <a:pt x="291" y="234"/>
                    </a:lnTo>
                    <a:lnTo>
                      <a:pt x="294" y="234"/>
                    </a:lnTo>
                    <a:lnTo>
                      <a:pt x="344" y="236"/>
                    </a:lnTo>
                    <a:lnTo>
                      <a:pt x="358" y="236"/>
                    </a:lnTo>
                    <a:lnTo>
                      <a:pt x="358" y="136"/>
                    </a:lnTo>
                    <a:lnTo>
                      <a:pt x="350" y="135"/>
                    </a:lnTo>
                    <a:lnTo>
                      <a:pt x="294" y="125"/>
                    </a:lnTo>
                    <a:lnTo>
                      <a:pt x="243" y="117"/>
                    </a:lnTo>
                    <a:lnTo>
                      <a:pt x="193" y="110"/>
                    </a:lnTo>
                    <a:lnTo>
                      <a:pt x="132" y="98"/>
                    </a:lnTo>
                    <a:lnTo>
                      <a:pt x="63" y="87"/>
                    </a:lnTo>
                    <a:lnTo>
                      <a:pt x="38" y="83"/>
                    </a:lnTo>
                    <a:lnTo>
                      <a:pt x="17" y="2"/>
                    </a:lnTo>
                    <a:lnTo>
                      <a:pt x="4" y="0"/>
                    </a:lnTo>
                    <a:close/>
                  </a:path>
                </a:pathLst>
              </a:custGeom>
              <a:solidFill>
                <a:srgbClr val="80C2FF"/>
              </a:solidFill>
              <a:ln w="1588">
                <a:solidFill>
                  <a:srgbClr val="000000"/>
                </a:solidFill>
                <a:prstDash val="solid"/>
                <a:round/>
                <a:headEnd/>
                <a:tailEnd/>
              </a:ln>
            </p:spPr>
            <p:txBody>
              <a:bodyPr/>
              <a:lstStyle/>
              <a:p>
                <a:endParaRPr lang="en-IN"/>
              </a:p>
            </p:txBody>
          </p:sp>
          <p:sp>
            <p:nvSpPr>
              <p:cNvPr id="703645" name="Freeform 1181">
                <a:extLst>
                  <a:ext uri="{FF2B5EF4-FFF2-40B4-BE49-F238E27FC236}">
                    <a16:creationId xmlns:a16="http://schemas.microsoft.com/office/drawing/2014/main" id="{C6938DDB-6D34-41F0-9290-135A8BC73353}"/>
                  </a:ext>
                </a:extLst>
              </p:cNvPr>
              <p:cNvSpPr>
                <a:spLocks/>
              </p:cNvSpPr>
              <p:nvPr/>
            </p:nvSpPr>
            <p:spPr bwMode="auto">
              <a:xfrm>
                <a:off x="3021" y="3197"/>
                <a:ext cx="208" cy="78"/>
              </a:xfrm>
              <a:custGeom>
                <a:avLst/>
                <a:gdLst>
                  <a:gd name="T0" fmla="*/ 398 w 415"/>
                  <a:gd name="T1" fmla="*/ 57 h 155"/>
                  <a:gd name="T2" fmla="*/ 403 w 415"/>
                  <a:gd name="T3" fmla="*/ 151 h 155"/>
                  <a:gd name="T4" fmla="*/ 409 w 415"/>
                  <a:gd name="T5" fmla="*/ 155 h 155"/>
                  <a:gd name="T6" fmla="*/ 415 w 415"/>
                  <a:gd name="T7" fmla="*/ 151 h 155"/>
                  <a:gd name="T8" fmla="*/ 411 w 415"/>
                  <a:gd name="T9" fmla="*/ 100 h 155"/>
                  <a:gd name="T10" fmla="*/ 411 w 415"/>
                  <a:gd name="T11" fmla="*/ 44 h 155"/>
                  <a:gd name="T12" fmla="*/ 401 w 415"/>
                  <a:gd name="T13" fmla="*/ 44 h 155"/>
                  <a:gd name="T14" fmla="*/ 396 w 415"/>
                  <a:gd name="T15" fmla="*/ 42 h 155"/>
                  <a:gd name="T16" fmla="*/ 396 w 415"/>
                  <a:gd name="T17" fmla="*/ 9 h 155"/>
                  <a:gd name="T18" fmla="*/ 344 w 415"/>
                  <a:gd name="T19" fmla="*/ 9 h 155"/>
                  <a:gd name="T20" fmla="*/ 294 w 415"/>
                  <a:gd name="T21" fmla="*/ 7 h 155"/>
                  <a:gd name="T22" fmla="*/ 291 w 415"/>
                  <a:gd name="T23" fmla="*/ 7 h 155"/>
                  <a:gd name="T24" fmla="*/ 243 w 415"/>
                  <a:gd name="T25" fmla="*/ 5 h 155"/>
                  <a:gd name="T26" fmla="*/ 237 w 415"/>
                  <a:gd name="T27" fmla="*/ 5 h 155"/>
                  <a:gd name="T28" fmla="*/ 193 w 415"/>
                  <a:gd name="T29" fmla="*/ 4 h 155"/>
                  <a:gd name="T30" fmla="*/ 187 w 415"/>
                  <a:gd name="T31" fmla="*/ 4 h 155"/>
                  <a:gd name="T32" fmla="*/ 132 w 415"/>
                  <a:gd name="T33" fmla="*/ 4 h 155"/>
                  <a:gd name="T34" fmla="*/ 124 w 415"/>
                  <a:gd name="T35" fmla="*/ 4 h 155"/>
                  <a:gd name="T36" fmla="*/ 63 w 415"/>
                  <a:gd name="T37" fmla="*/ 2 h 155"/>
                  <a:gd name="T38" fmla="*/ 55 w 415"/>
                  <a:gd name="T39" fmla="*/ 2 h 155"/>
                  <a:gd name="T40" fmla="*/ 0 w 415"/>
                  <a:gd name="T41" fmla="*/ 0 h 155"/>
                  <a:gd name="T42" fmla="*/ 0 w 415"/>
                  <a:gd name="T43" fmla="*/ 59 h 155"/>
                  <a:gd name="T44" fmla="*/ 398 w 415"/>
                  <a:gd name="T45" fmla="*/ 5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5" h="155">
                    <a:moveTo>
                      <a:pt x="398" y="57"/>
                    </a:moveTo>
                    <a:lnTo>
                      <a:pt x="403" y="151"/>
                    </a:lnTo>
                    <a:lnTo>
                      <a:pt x="409" y="155"/>
                    </a:lnTo>
                    <a:lnTo>
                      <a:pt x="415" y="151"/>
                    </a:lnTo>
                    <a:lnTo>
                      <a:pt x="411" y="100"/>
                    </a:lnTo>
                    <a:lnTo>
                      <a:pt x="411" y="44"/>
                    </a:lnTo>
                    <a:lnTo>
                      <a:pt x="401" y="44"/>
                    </a:lnTo>
                    <a:lnTo>
                      <a:pt x="396" y="42"/>
                    </a:lnTo>
                    <a:lnTo>
                      <a:pt x="396" y="9"/>
                    </a:lnTo>
                    <a:lnTo>
                      <a:pt x="344" y="9"/>
                    </a:lnTo>
                    <a:lnTo>
                      <a:pt x="294" y="7"/>
                    </a:lnTo>
                    <a:lnTo>
                      <a:pt x="291" y="7"/>
                    </a:lnTo>
                    <a:lnTo>
                      <a:pt x="243" y="5"/>
                    </a:lnTo>
                    <a:lnTo>
                      <a:pt x="237" y="5"/>
                    </a:lnTo>
                    <a:lnTo>
                      <a:pt x="193" y="4"/>
                    </a:lnTo>
                    <a:lnTo>
                      <a:pt x="187" y="4"/>
                    </a:lnTo>
                    <a:lnTo>
                      <a:pt x="132" y="4"/>
                    </a:lnTo>
                    <a:lnTo>
                      <a:pt x="124" y="4"/>
                    </a:lnTo>
                    <a:lnTo>
                      <a:pt x="63" y="2"/>
                    </a:lnTo>
                    <a:lnTo>
                      <a:pt x="55" y="2"/>
                    </a:lnTo>
                    <a:lnTo>
                      <a:pt x="0" y="0"/>
                    </a:lnTo>
                    <a:lnTo>
                      <a:pt x="0" y="59"/>
                    </a:lnTo>
                    <a:lnTo>
                      <a:pt x="398" y="57"/>
                    </a:lnTo>
                    <a:close/>
                  </a:path>
                </a:pathLst>
              </a:custGeom>
              <a:solidFill>
                <a:srgbClr val="00FF00"/>
              </a:solidFill>
              <a:ln w="1588">
                <a:solidFill>
                  <a:srgbClr val="000000"/>
                </a:solidFill>
                <a:prstDash val="solid"/>
                <a:round/>
                <a:headEnd/>
                <a:tailEnd/>
              </a:ln>
            </p:spPr>
            <p:txBody>
              <a:bodyPr/>
              <a:lstStyle/>
              <a:p>
                <a:endParaRPr lang="en-IN"/>
              </a:p>
            </p:txBody>
          </p:sp>
          <p:sp>
            <p:nvSpPr>
              <p:cNvPr id="703646" name="Freeform 1182">
                <a:extLst>
                  <a:ext uri="{FF2B5EF4-FFF2-40B4-BE49-F238E27FC236}">
                    <a16:creationId xmlns:a16="http://schemas.microsoft.com/office/drawing/2014/main" id="{BFB84EB2-0A14-42F6-BA30-EC8706B80138}"/>
                  </a:ext>
                </a:extLst>
              </p:cNvPr>
              <p:cNvSpPr>
                <a:spLocks/>
              </p:cNvSpPr>
              <p:nvPr/>
            </p:nvSpPr>
            <p:spPr bwMode="auto">
              <a:xfrm>
                <a:off x="3222" y="3169"/>
                <a:ext cx="13" cy="78"/>
              </a:xfrm>
              <a:custGeom>
                <a:avLst/>
                <a:gdLst>
                  <a:gd name="T0" fmla="*/ 0 w 25"/>
                  <a:gd name="T1" fmla="*/ 0 h 158"/>
                  <a:gd name="T2" fmla="*/ 25 w 25"/>
                  <a:gd name="T3" fmla="*/ 46 h 158"/>
                  <a:gd name="T4" fmla="*/ 23 w 25"/>
                  <a:gd name="T5" fmla="*/ 154 h 158"/>
                  <a:gd name="T6" fmla="*/ 10 w 25"/>
                  <a:gd name="T7" fmla="*/ 158 h 158"/>
                  <a:gd name="T8" fmla="*/ 10 w 25"/>
                  <a:gd name="T9" fmla="*/ 102 h 158"/>
                  <a:gd name="T10" fmla="*/ 12 w 25"/>
                  <a:gd name="T11" fmla="*/ 48 h 158"/>
                  <a:gd name="T12" fmla="*/ 0 w 25"/>
                  <a:gd name="T13" fmla="*/ 29 h 158"/>
                  <a:gd name="T14" fmla="*/ 0 w 25"/>
                  <a:gd name="T15" fmla="*/ 0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58">
                    <a:moveTo>
                      <a:pt x="0" y="0"/>
                    </a:moveTo>
                    <a:lnTo>
                      <a:pt x="25" y="46"/>
                    </a:lnTo>
                    <a:lnTo>
                      <a:pt x="23" y="154"/>
                    </a:lnTo>
                    <a:lnTo>
                      <a:pt x="10" y="158"/>
                    </a:lnTo>
                    <a:lnTo>
                      <a:pt x="10" y="102"/>
                    </a:lnTo>
                    <a:lnTo>
                      <a:pt x="12" y="48"/>
                    </a:lnTo>
                    <a:lnTo>
                      <a:pt x="0" y="29"/>
                    </a:lnTo>
                    <a:lnTo>
                      <a:pt x="0" y="0"/>
                    </a:lnTo>
                    <a:close/>
                  </a:path>
                </a:pathLst>
              </a:custGeom>
              <a:solidFill>
                <a:srgbClr val="FFFF00"/>
              </a:solidFill>
              <a:ln w="1588">
                <a:solidFill>
                  <a:srgbClr val="000000"/>
                </a:solidFill>
                <a:prstDash val="solid"/>
                <a:round/>
                <a:headEnd/>
                <a:tailEnd/>
              </a:ln>
            </p:spPr>
            <p:txBody>
              <a:bodyPr/>
              <a:lstStyle/>
              <a:p>
                <a:endParaRPr lang="en-IN"/>
              </a:p>
            </p:txBody>
          </p:sp>
          <p:sp>
            <p:nvSpPr>
              <p:cNvPr id="703647" name="Freeform 1183">
                <a:extLst>
                  <a:ext uri="{FF2B5EF4-FFF2-40B4-BE49-F238E27FC236}">
                    <a16:creationId xmlns:a16="http://schemas.microsoft.com/office/drawing/2014/main" id="{51F2E116-B0F7-4598-B34B-EA1FC85DF6BD}"/>
                  </a:ext>
                </a:extLst>
              </p:cNvPr>
              <p:cNvSpPr>
                <a:spLocks/>
              </p:cNvSpPr>
              <p:nvPr/>
            </p:nvSpPr>
            <p:spPr bwMode="auto">
              <a:xfrm>
                <a:off x="2527" y="3282"/>
                <a:ext cx="785" cy="105"/>
              </a:xfrm>
              <a:custGeom>
                <a:avLst/>
                <a:gdLst>
                  <a:gd name="T0" fmla="*/ 754 w 1570"/>
                  <a:gd name="T1" fmla="*/ 105 h 209"/>
                  <a:gd name="T2" fmla="*/ 757 w 1570"/>
                  <a:gd name="T3" fmla="*/ 119 h 209"/>
                  <a:gd name="T4" fmla="*/ 765 w 1570"/>
                  <a:gd name="T5" fmla="*/ 128 h 209"/>
                  <a:gd name="T6" fmla="*/ 775 w 1570"/>
                  <a:gd name="T7" fmla="*/ 132 h 209"/>
                  <a:gd name="T8" fmla="*/ 800 w 1570"/>
                  <a:gd name="T9" fmla="*/ 134 h 209"/>
                  <a:gd name="T10" fmla="*/ 809 w 1570"/>
                  <a:gd name="T11" fmla="*/ 130 h 209"/>
                  <a:gd name="T12" fmla="*/ 817 w 1570"/>
                  <a:gd name="T13" fmla="*/ 123 h 209"/>
                  <a:gd name="T14" fmla="*/ 822 w 1570"/>
                  <a:gd name="T15" fmla="*/ 113 h 209"/>
                  <a:gd name="T16" fmla="*/ 826 w 1570"/>
                  <a:gd name="T17" fmla="*/ 98 h 209"/>
                  <a:gd name="T18" fmla="*/ 868 w 1570"/>
                  <a:gd name="T19" fmla="*/ 88 h 209"/>
                  <a:gd name="T20" fmla="*/ 941 w 1570"/>
                  <a:gd name="T21" fmla="*/ 84 h 209"/>
                  <a:gd name="T22" fmla="*/ 1194 w 1570"/>
                  <a:gd name="T23" fmla="*/ 29 h 209"/>
                  <a:gd name="T24" fmla="*/ 1201 w 1570"/>
                  <a:gd name="T25" fmla="*/ 44 h 209"/>
                  <a:gd name="T26" fmla="*/ 1218 w 1570"/>
                  <a:gd name="T27" fmla="*/ 48 h 209"/>
                  <a:gd name="T28" fmla="*/ 1234 w 1570"/>
                  <a:gd name="T29" fmla="*/ 46 h 209"/>
                  <a:gd name="T30" fmla="*/ 1243 w 1570"/>
                  <a:gd name="T31" fmla="*/ 30 h 209"/>
                  <a:gd name="T32" fmla="*/ 1262 w 1570"/>
                  <a:gd name="T33" fmla="*/ 19 h 209"/>
                  <a:gd name="T34" fmla="*/ 1272 w 1570"/>
                  <a:gd name="T35" fmla="*/ 34 h 209"/>
                  <a:gd name="T36" fmla="*/ 1287 w 1570"/>
                  <a:gd name="T37" fmla="*/ 34 h 209"/>
                  <a:gd name="T38" fmla="*/ 1301 w 1570"/>
                  <a:gd name="T39" fmla="*/ 30 h 209"/>
                  <a:gd name="T40" fmla="*/ 1308 w 1570"/>
                  <a:gd name="T41" fmla="*/ 13 h 209"/>
                  <a:gd name="T42" fmla="*/ 1377 w 1570"/>
                  <a:gd name="T43" fmla="*/ 13 h 209"/>
                  <a:gd name="T44" fmla="*/ 1570 w 1570"/>
                  <a:gd name="T45" fmla="*/ 0 h 209"/>
                  <a:gd name="T46" fmla="*/ 12 w 1570"/>
                  <a:gd name="T47" fmla="*/ 209 h 209"/>
                  <a:gd name="T48" fmla="*/ 88 w 1570"/>
                  <a:gd name="T49" fmla="*/ 176 h 209"/>
                  <a:gd name="T50" fmla="*/ 344 w 1570"/>
                  <a:gd name="T51" fmla="*/ 176 h 209"/>
                  <a:gd name="T52" fmla="*/ 436 w 1570"/>
                  <a:gd name="T53" fmla="*/ 142 h 209"/>
                  <a:gd name="T54" fmla="*/ 482 w 1570"/>
                  <a:gd name="T55" fmla="*/ 134 h 209"/>
                  <a:gd name="T56" fmla="*/ 482 w 1570"/>
                  <a:gd name="T57" fmla="*/ 149 h 209"/>
                  <a:gd name="T58" fmla="*/ 490 w 1570"/>
                  <a:gd name="T59" fmla="*/ 161 h 209"/>
                  <a:gd name="T60" fmla="*/ 495 w 1570"/>
                  <a:gd name="T61" fmla="*/ 169 h 209"/>
                  <a:gd name="T62" fmla="*/ 507 w 1570"/>
                  <a:gd name="T63" fmla="*/ 176 h 209"/>
                  <a:gd name="T64" fmla="*/ 538 w 1570"/>
                  <a:gd name="T65" fmla="*/ 178 h 209"/>
                  <a:gd name="T66" fmla="*/ 547 w 1570"/>
                  <a:gd name="T67" fmla="*/ 174 h 209"/>
                  <a:gd name="T68" fmla="*/ 560 w 1570"/>
                  <a:gd name="T69" fmla="*/ 163 h 209"/>
                  <a:gd name="T70" fmla="*/ 566 w 1570"/>
                  <a:gd name="T71" fmla="*/ 151 h 209"/>
                  <a:gd name="T72" fmla="*/ 570 w 1570"/>
                  <a:gd name="T73" fmla="*/ 140 h 209"/>
                  <a:gd name="T74" fmla="*/ 620 w 1570"/>
                  <a:gd name="T75" fmla="*/ 128 h 209"/>
                  <a:gd name="T76" fmla="*/ 750 w 1570"/>
                  <a:gd name="T77" fmla="*/ 10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70" h="209">
                    <a:moveTo>
                      <a:pt x="750" y="100"/>
                    </a:moveTo>
                    <a:lnTo>
                      <a:pt x="754" y="105"/>
                    </a:lnTo>
                    <a:lnTo>
                      <a:pt x="756" y="113"/>
                    </a:lnTo>
                    <a:lnTo>
                      <a:pt x="757" y="119"/>
                    </a:lnTo>
                    <a:lnTo>
                      <a:pt x="761" y="123"/>
                    </a:lnTo>
                    <a:lnTo>
                      <a:pt x="765" y="128"/>
                    </a:lnTo>
                    <a:lnTo>
                      <a:pt x="771" y="130"/>
                    </a:lnTo>
                    <a:lnTo>
                      <a:pt x="775" y="132"/>
                    </a:lnTo>
                    <a:lnTo>
                      <a:pt x="780" y="134"/>
                    </a:lnTo>
                    <a:lnTo>
                      <a:pt x="800" y="134"/>
                    </a:lnTo>
                    <a:lnTo>
                      <a:pt x="805" y="132"/>
                    </a:lnTo>
                    <a:lnTo>
                      <a:pt x="809" y="130"/>
                    </a:lnTo>
                    <a:lnTo>
                      <a:pt x="813" y="128"/>
                    </a:lnTo>
                    <a:lnTo>
                      <a:pt x="817" y="123"/>
                    </a:lnTo>
                    <a:lnTo>
                      <a:pt x="822" y="117"/>
                    </a:lnTo>
                    <a:lnTo>
                      <a:pt x="822" y="113"/>
                    </a:lnTo>
                    <a:lnTo>
                      <a:pt x="826" y="105"/>
                    </a:lnTo>
                    <a:lnTo>
                      <a:pt x="826" y="98"/>
                    </a:lnTo>
                    <a:lnTo>
                      <a:pt x="828" y="92"/>
                    </a:lnTo>
                    <a:lnTo>
                      <a:pt x="868" y="88"/>
                    </a:lnTo>
                    <a:lnTo>
                      <a:pt x="868" y="88"/>
                    </a:lnTo>
                    <a:lnTo>
                      <a:pt x="941" y="84"/>
                    </a:lnTo>
                    <a:lnTo>
                      <a:pt x="1186" y="42"/>
                    </a:lnTo>
                    <a:lnTo>
                      <a:pt x="1194" y="29"/>
                    </a:lnTo>
                    <a:lnTo>
                      <a:pt x="1195" y="38"/>
                    </a:lnTo>
                    <a:lnTo>
                      <a:pt x="1201" y="44"/>
                    </a:lnTo>
                    <a:lnTo>
                      <a:pt x="1209" y="48"/>
                    </a:lnTo>
                    <a:lnTo>
                      <a:pt x="1218" y="48"/>
                    </a:lnTo>
                    <a:lnTo>
                      <a:pt x="1226" y="48"/>
                    </a:lnTo>
                    <a:lnTo>
                      <a:pt x="1234" y="46"/>
                    </a:lnTo>
                    <a:lnTo>
                      <a:pt x="1241" y="38"/>
                    </a:lnTo>
                    <a:lnTo>
                      <a:pt x="1243" y="30"/>
                    </a:lnTo>
                    <a:lnTo>
                      <a:pt x="1245" y="21"/>
                    </a:lnTo>
                    <a:lnTo>
                      <a:pt x="1262" y="19"/>
                    </a:lnTo>
                    <a:lnTo>
                      <a:pt x="1266" y="29"/>
                    </a:lnTo>
                    <a:lnTo>
                      <a:pt x="1272" y="34"/>
                    </a:lnTo>
                    <a:lnTo>
                      <a:pt x="1280" y="34"/>
                    </a:lnTo>
                    <a:lnTo>
                      <a:pt x="1287" y="34"/>
                    </a:lnTo>
                    <a:lnTo>
                      <a:pt x="1295" y="34"/>
                    </a:lnTo>
                    <a:lnTo>
                      <a:pt x="1301" y="30"/>
                    </a:lnTo>
                    <a:lnTo>
                      <a:pt x="1308" y="21"/>
                    </a:lnTo>
                    <a:lnTo>
                      <a:pt x="1308" y="13"/>
                    </a:lnTo>
                    <a:lnTo>
                      <a:pt x="1308" y="9"/>
                    </a:lnTo>
                    <a:lnTo>
                      <a:pt x="1377" y="13"/>
                    </a:lnTo>
                    <a:lnTo>
                      <a:pt x="1385" y="0"/>
                    </a:lnTo>
                    <a:lnTo>
                      <a:pt x="1570" y="0"/>
                    </a:lnTo>
                    <a:lnTo>
                      <a:pt x="704" y="209"/>
                    </a:lnTo>
                    <a:lnTo>
                      <a:pt x="12" y="209"/>
                    </a:lnTo>
                    <a:lnTo>
                      <a:pt x="0" y="194"/>
                    </a:lnTo>
                    <a:lnTo>
                      <a:pt x="88" y="176"/>
                    </a:lnTo>
                    <a:lnTo>
                      <a:pt x="341" y="186"/>
                    </a:lnTo>
                    <a:lnTo>
                      <a:pt x="344" y="176"/>
                    </a:lnTo>
                    <a:lnTo>
                      <a:pt x="348" y="165"/>
                    </a:lnTo>
                    <a:lnTo>
                      <a:pt x="436" y="142"/>
                    </a:lnTo>
                    <a:lnTo>
                      <a:pt x="471" y="134"/>
                    </a:lnTo>
                    <a:lnTo>
                      <a:pt x="482" y="134"/>
                    </a:lnTo>
                    <a:lnTo>
                      <a:pt x="482" y="142"/>
                    </a:lnTo>
                    <a:lnTo>
                      <a:pt x="482" y="149"/>
                    </a:lnTo>
                    <a:lnTo>
                      <a:pt x="486" y="155"/>
                    </a:lnTo>
                    <a:lnTo>
                      <a:pt x="490" y="161"/>
                    </a:lnTo>
                    <a:lnTo>
                      <a:pt x="492" y="167"/>
                    </a:lnTo>
                    <a:lnTo>
                      <a:pt x="495" y="169"/>
                    </a:lnTo>
                    <a:lnTo>
                      <a:pt x="501" y="173"/>
                    </a:lnTo>
                    <a:lnTo>
                      <a:pt x="507" y="176"/>
                    </a:lnTo>
                    <a:lnTo>
                      <a:pt x="511" y="178"/>
                    </a:lnTo>
                    <a:lnTo>
                      <a:pt x="538" y="178"/>
                    </a:lnTo>
                    <a:lnTo>
                      <a:pt x="543" y="176"/>
                    </a:lnTo>
                    <a:lnTo>
                      <a:pt x="547" y="174"/>
                    </a:lnTo>
                    <a:lnTo>
                      <a:pt x="553" y="171"/>
                    </a:lnTo>
                    <a:lnTo>
                      <a:pt x="560" y="163"/>
                    </a:lnTo>
                    <a:lnTo>
                      <a:pt x="564" y="157"/>
                    </a:lnTo>
                    <a:lnTo>
                      <a:pt x="566" y="151"/>
                    </a:lnTo>
                    <a:lnTo>
                      <a:pt x="570" y="144"/>
                    </a:lnTo>
                    <a:lnTo>
                      <a:pt x="570" y="140"/>
                    </a:lnTo>
                    <a:lnTo>
                      <a:pt x="572" y="134"/>
                    </a:lnTo>
                    <a:lnTo>
                      <a:pt x="620" y="128"/>
                    </a:lnTo>
                    <a:lnTo>
                      <a:pt x="620" y="119"/>
                    </a:lnTo>
                    <a:lnTo>
                      <a:pt x="750" y="100"/>
                    </a:lnTo>
                    <a:close/>
                  </a:path>
                </a:pathLst>
              </a:custGeom>
              <a:solidFill>
                <a:srgbClr val="000000"/>
              </a:solidFill>
              <a:ln w="1588">
                <a:solidFill>
                  <a:srgbClr val="000000"/>
                </a:solidFill>
                <a:prstDash val="solid"/>
                <a:round/>
                <a:headEnd/>
                <a:tailEnd/>
              </a:ln>
            </p:spPr>
            <p:txBody>
              <a:bodyPr/>
              <a:lstStyle/>
              <a:p>
                <a:endParaRPr lang="en-IN"/>
              </a:p>
            </p:txBody>
          </p:sp>
          <p:sp>
            <p:nvSpPr>
              <p:cNvPr id="703648" name="Freeform 1184">
                <a:extLst>
                  <a:ext uri="{FF2B5EF4-FFF2-40B4-BE49-F238E27FC236}">
                    <a16:creationId xmlns:a16="http://schemas.microsoft.com/office/drawing/2014/main" id="{57407E17-3F47-491E-8050-69A7E718E64C}"/>
                  </a:ext>
                </a:extLst>
              </p:cNvPr>
              <p:cNvSpPr>
                <a:spLocks/>
              </p:cNvSpPr>
              <p:nvPr/>
            </p:nvSpPr>
            <p:spPr bwMode="auto">
              <a:xfrm>
                <a:off x="2663" y="3026"/>
                <a:ext cx="38" cy="5"/>
              </a:xfrm>
              <a:custGeom>
                <a:avLst/>
                <a:gdLst>
                  <a:gd name="T0" fmla="*/ 0 w 76"/>
                  <a:gd name="T1" fmla="*/ 2 h 12"/>
                  <a:gd name="T2" fmla="*/ 32 w 76"/>
                  <a:gd name="T3" fmla="*/ 0 h 12"/>
                  <a:gd name="T4" fmla="*/ 76 w 76"/>
                  <a:gd name="T5" fmla="*/ 12 h 12"/>
                </a:gdLst>
                <a:ahLst/>
                <a:cxnLst>
                  <a:cxn ang="0">
                    <a:pos x="T0" y="T1"/>
                  </a:cxn>
                  <a:cxn ang="0">
                    <a:pos x="T2" y="T3"/>
                  </a:cxn>
                  <a:cxn ang="0">
                    <a:pos x="T4" y="T5"/>
                  </a:cxn>
                </a:cxnLst>
                <a:rect l="0" t="0" r="r" b="b"/>
                <a:pathLst>
                  <a:path w="76" h="12">
                    <a:moveTo>
                      <a:pt x="0" y="2"/>
                    </a:moveTo>
                    <a:lnTo>
                      <a:pt x="32" y="0"/>
                    </a:lnTo>
                    <a:lnTo>
                      <a:pt x="76" y="12"/>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3649" name="Line 1185">
                <a:extLst>
                  <a:ext uri="{FF2B5EF4-FFF2-40B4-BE49-F238E27FC236}">
                    <a16:creationId xmlns:a16="http://schemas.microsoft.com/office/drawing/2014/main" id="{A9340742-545C-4839-ACF9-769CDDBA0204}"/>
                  </a:ext>
                </a:extLst>
              </p:cNvPr>
              <p:cNvSpPr>
                <a:spLocks noChangeShapeType="1"/>
              </p:cNvSpPr>
              <p:nvPr/>
            </p:nvSpPr>
            <p:spPr bwMode="auto">
              <a:xfrm>
                <a:off x="2682" y="3026"/>
                <a:ext cx="1" cy="38"/>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650" name="Line 1186">
                <a:extLst>
                  <a:ext uri="{FF2B5EF4-FFF2-40B4-BE49-F238E27FC236}">
                    <a16:creationId xmlns:a16="http://schemas.microsoft.com/office/drawing/2014/main" id="{56C79729-40BC-488F-B0C4-911EB4C4D46C}"/>
                  </a:ext>
                </a:extLst>
              </p:cNvPr>
              <p:cNvSpPr>
                <a:spLocks noChangeShapeType="1"/>
              </p:cNvSpPr>
              <p:nvPr/>
            </p:nvSpPr>
            <p:spPr bwMode="auto">
              <a:xfrm flipV="1">
                <a:off x="2755" y="3237"/>
                <a:ext cx="1" cy="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651" name="Line 1187">
                <a:extLst>
                  <a:ext uri="{FF2B5EF4-FFF2-40B4-BE49-F238E27FC236}">
                    <a16:creationId xmlns:a16="http://schemas.microsoft.com/office/drawing/2014/main" id="{5B95F04E-8A82-4952-A60E-5CA35E898B31}"/>
                  </a:ext>
                </a:extLst>
              </p:cNvPr>
              <p:cNvSpPr>
                <a:spLocks noChangeShapeType="1"/>
              </p:cNvSpPr>
              <p:nvPr/>
            </p:nvSpPr>
            <p:spPr bwMode="auto">
              <a:xfrm>
                <a:off x="2761" y="3237"/>
                <a:ext cx="1" cy="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652" name="Freeform 1188">
                <a:extLst>
                  <a:ext uri="{FF2B5EF4-FFF2-40B4-BE49-F238E27FC236}">
                    <a16:creationId xmlns:a16="http://schemas.microsoft.com/office/drawing/2014/main" id="{2726C421-25B7-42F9-B4ED-69147BF151D6}"/>
                  </a:ext>
                </a:extLst>
              </p:cNvPr>
              <p:cNvSpPr>
                <a:spLocks/>
              </p:cNvSpPr>
              <p:nvPr/>
            </p:nvSpPr>
            <p:spPr bwMode="auto">
              <a:xfrm>
                <a:off x="2564" y="3272"/>
                <a:ext cx="11" cy="35"/>
              </a:xfrm>
              <a:custGeom>
                <a:avLst/>
                <a:gdLst>
                  <a:gd name="T0" fmla="*/ 2 w 21"/>
                  <a:gd name="T1" fmla="*/ 0 h 69"/>
                  <a:gd name="T2" fmla="*/ 0 w 21"/>
                  <a:gd name="T3" fmla="*/ 0 h 69"/>
                  <a:gd name="T4" fmla="*/ 0 w 21"/>
                  <a:gd name="T5" fmla="*/ 57 h 69"/>
                  <a:gd name="T6" fmla="*/ 7 w 21"/>
                  <a:gd name="T7" fmla="*/ 65 h 69"/>
                  <a:gd name="T8" fmla="*/ 13 w 21"/>
                  <a:gd name="T9" fmla="*/ 67 h 69"/>
                  <a:gd name="T10" fmla="*/ 15 w 21"/>
                  <a:gd name="T11" fmla="*/ 67 h 69"/>
                  <a:gd name="T12" fmla="*/ 21 w 21"/>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21" h="69">
                    <a:moveTo>
                      <a:pt x="2" y="0"/>
                    </a:moveTo>
                    <a:lnTo>
                      <a:pt x="0" y="0"/>
                    </a:lnTo>
                    <a:lnTo>
                      <a:pt x="0" y="57"/>
                    </a:lnTo>
                    <a:lnTo>
                      <a:pt x="7" y="65"/>
                    </a:lnTo>
                    <a:lnTo>
                      <a:pt x="13" y="67"/>
                    </a:lnTo>
                    <a:lnTo>
                      <a:pt x="15" y="67"/>
                    </a:lnTo>
                    <a:lnTo>
                      <a:pt x="21" y="69"/>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3653" name="Freeform 1189">
                <a:extLst>
                  <a:ext uri="{FF2B5EF4-FFF2-40B4-BE49-F238E27FC236}">
                    <a16:creationId xmlns:a16="http://schemas.microsoft.com/office/drawing/2014/main" id="{2EFD36FD-AD82-48E2-9A96-2F9A984AE858}"/>
                  </a:ext>
                </a:extLst>
              </p:cNvPr>
              <p:cNvSpPr>
                <a:spLocks/>
              </p:cNvSpPr>
              <p:nvPr/>
            </p:nvSpPr>
            <p:spPr bwMode="auto">
              <a:xfrm>
                <a:off x="2503" y="3307"/>
                <a:ext cx="255" cy="24"/>
              </a:xfrm>
              <a:custGeom>
                <a:avLst/>
                <a:gdLst>
                  <a:gd name="T0" fmla="*/ 0 w 509"/>
                  <a:gd name="T1" fmla="*/ 0 h 48"/>
                  <a:gd name="T2" fmla="*/ 195 w 509"/>
                  <a:gd name="T3" fmla="*/ 48 h 48"/>
                  <a:gd name="T4" fmla="*/ 509 w 509"/>
                  <a:gd name="T5" fmla="*/ 25 h 48"/>
                </a:gdLst>
                <a:ahLst/>
                <a:cxnLst>
                  <a:cxn ang="0">
                    <a:pos x="T0" y="T1"/>
                  </a:cxn>
                  <a:cxn ang="0">
                    <a:pos x="T2" y="T3"/>
                  </a:cxn>
                  <a:cxn ang="0">
                    <a:pos x="T4" y="T5"/>
                  </a:cxn>
                </a:cxnLst>
                <a:rect l="0" t="0" r="r" b="b"/>
                <a:pathLst>
                  <a:path w="509" h="48">
                    <a:moveTo>
                      <a:pt x="0" y="0"/>
                    </a:moveTo>
                    <a:lnTo>
                      <a:pt x="195" y="48"/>
                    </a:lnTo>
                    <a:lnTo>
                      <a:pt x="509" y="25"/>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3654" name="Line 1190">
                <a:extLst>
                  <a:ext uri="{FF2B5EF4-FFF2-40B4-BE49-F238E27FC236}">
                    <a16:creationId xmlns:a16="http://schemas.microsoft.com/office/drawing/2014/main" id="{552877E7-87DB-460B-AEFF-8938065EFC33}"/>
                  </a:ext>
                </a:extLst>
              </p:cNvPr>
              <p:cNvSpPr>
                <a:spLocks noChangeShapeType="1"/>
              </p:cNvSpPr>
              <p:nvPr/>
            </p:nvSpPr>
            <p:spPr bwMode="auto">
              <a:xfrm>
                <a:off x="2822" y="3041"/>
                <a:ext cx="5" cy="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655" name="Line 1191">
                <a:extLst>
                  <a:ext uri="{FF2B5EF4-FFF2-40B4-BE49-F238E27FC236}">
                    <a16:creationId xmlns:a16="http://schemas.microsoft.com/office/drawing/2014/main" id="{989E028E-0E30-40EB-87C1-CBFA30382F00}"/>
                  </a:ext>
                </a:extLst>
              </p:cNvPr>
              <p:cNvSpPr>
                <a:spLocks noChangeShapeType="1"/>
              </p:cNvSpPr>
              <p:nvPr/>
            </p:nvSpPr>
            <p:spPr bwMode="auto">
              <a:xfrm flipH="1" flipV="1">
                <a:off x="2935" y="3047"/>
                <a:ext cx="5"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656" name="Freeform 1192">
                <a:extLst>
                  <a:ext uri="{FF2B5EF4-FFF2-40B4-BE49-F238E27FC236}">
                    <a16:creationId xmlns:a16="http://schemas.microsoft.com/office/drawing/2014/main" id="{0658648D-46A0-407E-84ED-4AC281740830}"/>
                  </a:ext>
                </a:extLst>
              </p:cNvPr>
              <p:cNvSpPr>
                <a:spLocks/>
              </p:cNvSpPr>
              <p:nvPr/>
            </p:nvSpPr>
            <p:spPr bwMode="auto">
              <a:xfrm>
                <a:off x="2984" y="3154"/>
                <a:ext cx="4" cy="26"/>
              </a:xfrm>
              <a:custGeom>
                <a:avLst/>
                <a:gdLst>
                  <a:gd name="T0" fmla="*/ 0 w 8"/>
                  <a:gd name="T1" fmla="*/ 0 h 52"/>
                  <a:gd name="T2" fmla="*/ 0 w 8"/>
                  <a:gd name="T3" fmla="*/ 52 h 52"/>
                  <a:gd name="T4" fmla="*/ 8 w 8"/>
                  <a:gd name="T5" fmla="*/ 52 h 52"/>
                  <a:gd name="T6" fmla="*/ 8 w 8"/>
                  <a:gd name="T7" fmla="*/ 2 h 52"/>
                </a:gdLst>
                <a:ahLst/>
                <a:cxnLst>
                  <a:cxn ang="0">
                    <a:pos x="T0" y="T1"/>
                  </a:cxn>
                  <a:cxn ang="0">
                    <a:pos x="T2" y="T3"/>
                  </a:cxn>
                  <a:cxn ang="0">
                    <a:pos x="T4" y="T5"/>
                  </a:cxn>
                  <a:cxn ang="0">
                    <a:pos x="T6" y="T7"/>
                  </a:cxn>
                </a:cxnLst>
                <a:rect l="0" t="0" r="r" b="b"/>
                <a:pathLst>
                  <a:path w="8" h="52">
                    <a:moveTo>
                      <a:pt x="0" y="0"/>
                    </a:moveTo>
                    <a:lnTo>
                      <a:pt x="0" y="52"/>
                    </a:lnTo>
                    <a:lnTo>
                      <a:pt x="8" y="52"/>
                    </a:lnTo>
                    <a:lnTo>
                      <a:pt x="8" y="2"/>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3657" name="Freeform 1193">
                <a:extLst>
                  <a:ext uri="{FF2B5EF4-FFF2-40B4-BE49-F238E27FC236}">
                    <a16:creationId xmlns:a16="http://schemas.microsoft.com/office/drawing/2014/main" id="{A74C9FFE-CA15-4A63-962E-0C66C8A8F6AA}"/>
                  </a:ext>
                </a:extLst>
              </p:cNvPr>
              <p:cNvSpPr>
                <a:spLocks/>
              </p:cNvSpPr>
              <p:nvPr/>
            </p:nvSpPr>
            <p:spPr bwMode="auto">
              <a:xfrm>
                <a:off x="3020" y="3157"/>
                <a:ext cx="1" cy="24"/>
              </a:xfrm>
              <a:custGeom>
                <a:avLst/>
                <a:gdLst>
                  <a:gd name="T0" fmla="*/ 0 w 4"/>
                  <a:gd name="T1" fmla="*/ 0 h 48"/>
                  <a:gd name="T2" fmla="*/ 0 w 4"/>
                  <a:gd name="T3" fmla="*/ 48 h 48"/>
                  <a:gd name="T4" fmla="*/ 4 w 4"/>
                  <a:gd name="T5" fmla="*/ 48 h 48"/>
                </a:gdLst>
                <a:ahLst/>
                <a:cxnLst>
                  <a:cxn ang="0">
                    <a:pos x="T0" y="T1"/>
                  </a:cxn>
                  <a:cxn ang="0">
                    <a:pos x="T2" y="T3"/>
                  </a:cxn>
                  <a:cxn ang="0">
                    <a:pos x="T4" y="T5"/>
                  </a:cxn>
                </a:cxnLst>
                <a:rect l="0" t="0" r="r" b="b"/>
                <a:pathLst>
                  <a:path w="4" h="48">
                    <a:moveTo>
                      <a:pt x="0" y="0"/>
                    </a:moveTo>
                    <a:lnTo>
                      <a:pt x="0" y="48"/>
                    </a:lnTo>
                    <a:lnTo>
                      <a:pt x="4" y="48"/>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3658" name="Line 1194">
                <a:extLst>
                  <a:ext uri="{FF2B5EF4-FFF2-40B4-BE49-F238E27FC236}">
                    <a16:creationId xmlns:a16="http://schemas.microsoft.com/office/drawing/2014/main" id="{6D2C00E6-A5E9-439E-8272-0838028D1274}"/>
                  </a:ext>
                </a:extLst>
              </p:cNvPr>
              <p:cNvSpPr>
                <a:spLocks noChangeShapeType="1"/>
              </p:cNvSpPr>
              <p:nvPr/>
            </p:nvSpPr>
            <p:spPr bwMode="auto">
              <a:xfrm>
                <a:off x="3049" y="3198"/>
                <a:ext cx="1" cy="19"/>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659" name="Line 1195">
                <a:extLst>
                  <a:ext uri="{FF2B5EF4-FFF2-40B4-BE49-F238E27FC236}">
                    <a16:creationId xmlns:a16="http://schemas.microsoft.com/office/drawing/2014/main" id="{5BBC24E3-2A87-45A5-8317-8B124305BEA9}"/>
                  </a:ext>
                </a:extLst>
              </p:cNvPr>
              <p:cNvSpPr>
                <a:spLocks noChangeShapeType="1"/>
              </p:cNvSpPr>
              <p:nvPr/>
            </p:nvSpPr>
            <p:spPr bwMode="auto">
              <a:xfrm>
                <a:off x="3053" y="3127"/>
                <a:ext cx="1" cy="9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660" name="Line 1196">
                <a:extLst>
                  <a:ext uri="{FF2B5EF4-FFF2-40B4-BE49-F238E27FC236}">
                    <a16:creationId xmlns:a16="http://schemas.microsoft.com/office/drawing/2014/main" id="{B8FA580D-0BF1-483E-BD84-694FF04D9C21}"/>
                  </a:ext>
                </a:extLst>
              </p:cNvPr>
              <p:cNvSpPr>
                <a:spLocks noChangeShapeType="1"/>
              </p:cNvSpPr>
              <p:nvPr/>
            </p:nvSpPr>
            <p:spPr bwMode="auto">
              <a:xfrm flipV="1">
                <a:off x="3084" y="3199"/>
                <a:ext cx="1" cy="18"/>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661" name="Line 1197">
                <a:extLst>
                  <a:ext uri="{FF2B5EF4-FFF2-40B4-BE49-F238E27FC236}">
                    <a16:creationId xmlns:a16="http://schemas.microsoft.com/office/drawing/2014/main" id="{43FB1686-4FB8-4819-8AA2-562E7779728F}"/>
                  </a:ext>
                </a:extLst>
              </p:cNvPr>
              <p:cNvSpPr>
                <a:spLocks noChangeShapeType="1"/>
              </p:cNvSpPr>
              <p:nvPr/>
            </p:nvSpPr>
            <p:spPr bwMode="auto">
              <a:xfrm flipV="1">
                <a:off x="3087" y="3133"/>
                <a:ext cx="1" cy="8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662" name="Line 1198">
                <a:extLst>
                  <a:ext uri="{FF2B5EF4-FFF2-40B4-BE49-F238E27FC236}">
                    <a16:creationId xmlns:a16="http://schemas.microsoft.com/office/drawing/2014/main" id="{269DBC53-1332-4AB8-8634-6C01ED508235}"/>
                  </a:ext>
                </a:extLst>
              </p:cNvPr>
              <p:cNvSpPr>
                <a:spLocks noChangeShapeType="1"/>
              </p:cNvSpPr>
              <p:nvPr/>
            </p:nvSpPr>
            <p:spPr bwMode="auto">
              <a:xfrm>
                <a:off x="3115" y="3199"/>
                <a:ext cx="1" cy="19"/>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663" name="Line 1199">
                <a:extLst>
                  <a:ext uri="{FF2B5EF4-FFF2-40B4-BE49-F238E27FC236}">
                    <a16:creationId xmlns:a16="http://schemas.microsoft.com/office/drawing/2014/main" id="{1C8CE307-33D5-4509-BB71-A6B28AD9045D}"/>
                  </a:ext>
                </a:extLst>
              </p:cNvPr>
              <p:cNvSpPr>
                <a:spLocks noChangeShapeType="1"/>
              </p:cNvSpPr>
              <p:nvPr/>
            </p:nvSpPr>
            <p:spPr bwMode="auto">
              <a:xfrm>
                <a:off x="3118" y="3139"/>
                <a:ext cx="1" cy="79"/>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664" name="Line 1200">
                <a:extLst>
                  <a:ext uri="{FF2B5EF4-FFF2-40B4-BE49-F238E27FC236}">
                    <a16:creationId xmlns:a16="http://schemas.microsoft.com/office/drawing/2014/main" id="{A54BFB4E-D38E-4CE8-A17C-EEE492481160}"/>
                  </a:ext>
                </a:extLst>
              </p:cNvPr>
              <p:cNvSpPr>
                <a:spLocks noChangeShapeType="1"/>
              </p:cNvSpPr>
              <p:nvPr/>
            </p:nvSpPr>
            <p:spPr bwMode="auto">
              <a:xfrm flipV="1">
                <a:off x="3140" y="3200"/>
                <a:ext cx="1" cy="18"/>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665" name="Line 1201">
                <a:extLst>
                  <a:ext uri="{FF2B5EF4-FFF2-40B4-BE49-F238E27FC236}">
                    <a16:creationId xmlns:a16="http://schemas.microsoft.com/office/drawing/2014/main" id="{839A92AE-520C-4FE9-8126-E3D3EBE0DC3D}"/>
                  </a:ext>
                </a:extLst>
              </p:cNvPr>
              <p:cNvSpPr>
                <a:spLocks noChangeShapeType="1"/>
              </p:cNvSpPr>
              <p:nvPr/>
            </p:nvSpPr>
            <p:spPr bwMode="auto">
              <a:xfrm flipV="1">
                <a:off x="3143" y="3143"/>
                <a:ext cx="1" cy="7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666" name="Line 1202">
                <a:extLst>
                  <a:ext uri="{FF2B5EF4-FFF2-40B4-BE49-F238E27FC236}">
                    <a16:creationId xmlns:a16="http://schemas.microsoft.com/office/drawing/2014/main" id="{028EA22C-3FDF-4B4D-8FDB-562BBDF277FB}"/>
                  </a:ext>
                </a:extLst>
              </p:cNvPr>
              <p:cNvSpPr>
                <a:spLocks noChangeShapeType="1"/>
              </p:cNvSpPr>
              <p:nvPr/>
            </p:nvSpPr>
            <p:spPr bwMode="auto">
              <a:xfrm>
                <a:off x="3167" y="3201"/>
                <a:ext cx="1" cy="1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667" name="Line 1203">
                <a:extLst>
                  <a:ext uri="{FF2B5EF4-FFF2-40B4-BE49-F238E27FC236}">
                    <a16:creationId xmlns:a16="http://schemas.microsoft.com/office/drawing/2014/main" id="{D9F5246F-6BBE-4B89-A2D4-5708CC6D6BC4}"/>
                  </a:ext>
                </a:extLst>
              </p:cNvPr>
              <p:cNvSpPr>
                <a:spLocks noChangeShapeType="1"/>
              </p:cNvSpPr>
              <p:nvPr/>
            </p:nvSpPr>
            <p:spPr bwMode="auto">
              <a:xfrm>
                <a:off x="3169" y="3146"/>
                <a:ext cx="1" cy="7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668" name="Line 1204">
                <a:extLst>
                  <a:ext uri="{FF2B5EF4-FFF2-40B4-BE49-F238E27FC236}">
                    <a16:creationId xmlns:a16="http://schemas.microsoft.com/office/drawing/2014/main" id="{686EFBF8-8EAA-42D3-BB6C-F213CD3F96E9}"/>
                  </a:ext>
                </a:extLst>
              </p:cNvPr>
              <p:cNvSpPr>
                <a:spLocks noChangeShapeType="1"/>
              </p:cNvSpPr>
              <p:nvPr/>
            </p:nvSpPr>
            <p:spPr bwMode="auto">
              <a:xfrm flipV="1">
                <a:off x="3194" y="3202"/>
                <a:ext cx="1" cy="1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669" name="Line 1205">
                <a:extLst>
                  <a:ext uri="{FF2B5EF4-FFF2-40B4-BE49-F238E27FC236}">
                    <a16:creationId xmlns:a16="http://schemas.microsoft.com/office/drawing/2014/main" id="{57E3536D-6047-4F89-A861-DE4884D6FA01}"/>
                  </a:ext>
                </a:extLst>
              </p:cNvPr>
              <p:cNvSpPr>
                <a:spLocks noChangeShapeType="1"/>
              </p:cNvSpPr>
              <p:nvPr/>
            </p:nvSpPr>
            <p:spPr bwMode="auto">
              <a:xfrm flipV="1">
                <a:off x="3196" y="3151"/>
                <a:ext cx="1" cy="6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670" name="Line 1206">
                <a:extLst>
                  <a:ext uri="{FF2B5EF4-FFF2-40B4-BE49-F238E27FC236}">
                    <a16:creationId xmlns:a16="http://schemas.microsoft.com/office/drawing/2014/main" id="{A81FC03C-A0B0-41E8-B268-693D8D980BBA}"/>
                  </a:ext>
                </a:extLst>
              </p:cNvPr>
              <p:cNvSpPr>
                <a:spLocks noChangeShapeType="1"/>
              </p:cNvSpPr>
              <p:nvPr/>
            </p:nvSpPr>
            <p:spPr bwMode="auto">
              <a:xfrm>
                <a:off x="3217" y="3202"/>
                <a:ext cx="1" cy="1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671" name="Freeform 1207">
                <a:extLst>
                  <a:ext uri="{FF2B5EF4-FFF2-40B4-BE49-F238E27FC236}">
                    <a16:creationId xmlns:a16="http://schemas.microsoft.com/office/drawing/2014/main" id="{472B5B31-7D92-4AA3-A170-F6A6266F30A7}"/>
                  </a:ext>
                </a:extLst>
              </p:cNvPr>
              <p:cNvSpPr>
                <a:spLocks/>
              </p:cNvSpPr>
              <p:nvPr/>
            </p:nvSpPr>
            <p:spPr bwMode="auto">
              <a:xfrm>
                <a:off x="3023" y="3175"/>
                <a:ext cx="177" cy="13"/>
              </a:xfrm>
              <a:custGeom>
                <a:avLst/>
                <a:gdLst>
                  <a:gd name="T0" fmla="*/ 0 w 354"/>
                  <a:gd name="T1" fmla="*/ 0 h 25"/>
                  <a:gd name="T2" fmla="*/ 59 w 354"/>
                  <a:gd name="T3" fmla="*/ 5 h 25"/>
                  <a:gd name="T4" fmla="*/ 128 w 354"/>
                  <a:gd name="T5" fmla="*/ 7 h 25"/>
                  <a:gd name="T6" fmla="*/ 189 w 354"/>
                  <a:gd name="T7" fmla="*/ 13 h 25"/>
                  <a:gd name="T8" fmla="*/ 239 w 354"/>
                  <a:gd name="T9" fmla="*/ 17 h 25"/>
                  <a:gd name="T10" fmla="*/ 290 w 354"/>
                  <a:gd name="T11" fmla="*/ 21 h 25"/>
                  <a:gd name="T12" fmla="*/ 346 w 354"/>
                  <a:gd name="T13" fmla="*/ 23 h 25"/>
                  <a:gd name="T14" fmla="*/ 354 w 354"/>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4" h="25">
                    <a:moveTo>
                      <a:pt x="0" y="0"/>
                    </a:moveTo>
                    <a:lnTo>
                      <a:pt x="59" y="5"/>
                    </a:lnTo>
                    <a:lnTo>
                      <a:pt x="128" y="7"/>
                    </a:lnTo>
                    <a:lnTo>
                      <a:pt x="189" y="13"/>
                    </a:lnTo>
                    <a:lnTo>
                      <a:pt x="239" y="17"/>
                    </a:lnTo>
                    <a:lnTo>
                      <a:pt x="290" y="21"/>
                    </a:lnTo>
                    <a:lnTo>
                      <a:pt x="346" y="23"/>
                    </a:lnTo>
                    <a:lnTo>
                      <a:pt x="354" y="25"/>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3672" name="Line 1208">
                <a:extLst>
                  <a:ext uri="{FF2B5EF4-FFF2-40B4-BE49-F238E27FC236}">
                    <a16:creationId xmlns:a16="http://schemas.microsoft.com/office/drawing/2014/main" id="{BCB1ECAF-3A28-497E-A650-EEB741997E5D}"/>
                  </a:ext>
                </a:extLst>
              </p:cNvPr>
              <p:cNvSpPr>
                <a:spLocks noChangeShapeType="1"/>
              </p:cNvSpPr>
              <p:nvPr/>
            </p:nvSpPr>
            <p:spPr bwMode="auto">
              <a:xfrm flipH="1" flipV="1">
                <a:off x="3226" y="3225"/>
                <a:ext cx="1" cy="2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673" name="Freeform 1209">
                <a:extLst>
                  <a:ext uri="{FF2B5EF4-FFF2-40B4-BE49-F238E27FC236}">
                    <a16:creationId xmlns:a16="http://schemas.microsoft.com/office/drawing/2014/main" id="{45224FD7-3F63-432F-A49B-C3F579805D57}"/>
                  </a:ext>
                </a:extLst>
              </p:cNvPr>
              <p:cNvSpPr>
                <a:spLocks/>
              </p:cNvSpPr>
              <p:nvPr/>
            </p:nvSpPr>
            <p:spPr bwMode="auto">
              <a:xfrm>
                <a:off x="2679" y="3026"/>
                <a:ext cx="22" cy="39"/>
              </a:xfrm>
              <a:custGeom>
                <a:avLst/>
                <a:gdLst>
                  <a:gd name="T0" fmla="*/ 0 w 44"/>
                  <a:gd name="T1" fmla="*/ 0 h 79"/>
                  <a:gd name="T2" fmla="*/ 6 w 44"/>
                  <a:gd name="T3" fmla="*/ 2 h 79"/>
                  <a:gd name="T4" fmla="*/ 6 w 44"/>
                  <a:gd name="T5" fmla="*/ 79 h 79"/>
                  <a:gd name="T6" fmla="*/ 10 w 44"/>
                  <a:gd name="T7" fmla="*/ 79 h 79"/>
                  <a:gd name="T8" fmla="*/ 14 w 44"/>
                  <a:gd name="T9" fmla="*/ 40 h 79"/>
                  <a:gd name="T10" fmla="*/ 17 w 44"/>
                  <a:gd name="T11" fmla="*/ 29 h 79"/>
                  <a:gd name="T12" fmla="*/ 21 w 44"/>
                  <a:gd name="T13" fmla="*/ 21 h 79"/>
                  <a:gd name="T14" fmla="*/ 25 w 44"/>
                  <a:gd name="T15" fmla="*/ 15 h 79"/>
                  <a:gd name="T16" fmla="*/ 35 w 44"/>
                  <a:gd name="T17" fmla="*/ 13 h 79"/>
                  <a:gd name="T18" fmla="*/ 44 w 44"/>
                  <a:gd name="T19" fmla="*/ 12 h 79"/>
                  <a:gd name="T20" fmla="*/ 0 w 4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79">
                    <a:moveTo>
                      <a:pt x="0" y="0"/>
                    </a:moveTo>
                    <a:lnTo>
                      <a:pt x="6" y="2"/>
                    </a:lnTo>
                    <a:lnTo>
                      <a:pt x="6" y="79"/>
                    </a:lnTo>
                    <a:lnTo>
                      <a:pt x="10" y="79"/>
                    </a:lnTo>
                    <a:lnTo>
                      <a:pt x="14" y="40"/>
                    </a:lnTo>
                    <a:lnTo>
                      <a:pt x="17" y="29"/>
                    </a:lnTo>
                    <a:lnTo>
                      <a:pt x="21" y="21"/>
                    </a:lnTo>
                    <a:lnTo>
                      <a:pt x="25" y="15"/>
                    </a:lnTo>
                    <a:lnTo>
                      <a:pt x="35" y="13"/>
                    </a:lnTo>
                    <a:lnTo>
                      <a:pt x="44" y="12"/>
                    </a:lnTo>
                    <a:lnTo>
                      <a:pt x="0" y="0"/>
                    </a:lnTo>
                    <a:close/>
                  </a:path>
                </a:pathLst>
              </a:custGeom>
              <a:solidFill>
                <a:srgbClr val="0000FF"/>
              </a:solidFill>
              <a:ln w="1588">
                <a:solidFill>
                  <a:srgbClr val="000000"/>
                </a:solidFill>
                <a:prstDash val="solid"/>
                <a:round/>
                <a:headEnd/>
                <a:tailEnd/>
              </a:ln>
            </p:spPr>
            <p:txBody>
              <a:bodyPr/>
              <a:lstStyle/>
              <a:p>
                <a:endParaRPr lang="en-IN"/>
              </a:p>
            </p:txBody>
          </p:sp>
          <p:sp>
            <p:nvSpPr>
              <p:cNvPr id="703674" name="Freeform 1210">
                <a:extLst>
                  <a:ext uri="{FF2B5EF4-FFF2-40B4-BE49-F238E27FC236}">
                    <a16:creationId xmlns:a16="http://schemas.microsoft.com/office/drawing/2014/main" id="{49E6A646-A865-4EF0-BFA2-1C5CFF28CCD9}"/>
                  </a:ext>
                </a:extLst>
              </p:cNvPr>
              <p:cNvSpPr>
                <a:spLocks/>
              </p:cNvSpPr>
              <p:nvPr/>
            </p:nvSpPr>
            <p:spPr bwMode="auto">
              <a:xfrm>
                <a:off x="2631" y="3026"/>
                <a:ext cx="51" cy="41"/>
              </a:xfrm>
              <a:custGeom>
                <a:avLst/>
                <a:gdLst>
                  <a:gd name="T0" fmla="*/ 63 w 101"/>
                  <a:gd name="T1" fmla="*/ 2 h 83"/>
                  <a:gd name="T2" fmla="*/ 24 w 101"/>
                  <a:gd name="T3" fmla="*/ 6 h 83"/>
                  <a:gd name="T4" fmla="*/ 0 w 101"/>
                  <a:gd name="T5" fmla="*/ 10 h 83"/>
                  <a:gd name="T6" fmla="*/ 0 w 101"/>
                  <a:gd name="T7" fmla="*/ 83 h 83"/>
                  <a:gd name="T8" fmla="*/ 101 w 101"/>
                  <a:gd name="T9" fmla="*/ 79 h 83"/>
                  <a:gd name="T10" fmla="*/ 101 w 101"/>
                  <a:gd name="T11" fmla="*/ 2 h 83"/>
                  <a:gd name="T12" fmla="*/ 95 w 101"/>
                  <a:gd name="T13" fmla="*/ 0 h 83"/>
                  <a:gd name="T14" fmla="*/ 63 w 101"/>
                  <a:gd name="T15" fmla="*/ 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83">
                    <a:moveTo>
                      <a:pt x="63" y="2"/>
                    </a:moveTo>
                    <a:lnTo>
                      <a:pt x="24" y="6"/>
                    </a:lnTo>
                    <a:lnTo>
                      <a:pt x="0" y="10"/>
                    </a:lnTo>
                    <a:lnTo>
                      <a:pt x="0" y="83"/>
                    </a:lnTo>
                    <a:lnTo>
                      <a:pt x="101" y="79"/>
                    </a:lnTo>
                    <a:lnTo>
                      <a:pt x="101" y="2"/>
                    </a:lnTo>
                    <a:lnTo>
                      <a:pt x="95" y="0"/>
                    </a:lnTo>
                    <a:lnTo>
                      <a:pt x="63" y="2"/>
                    </a:lnTo>
                    <a:close/>
                  </a:path>
                </a:pathLst>
              </a:custGeom>
              <a:solidFill>
                <a:srgbClr val="0080FF"/>
              </a:solidFill>
              <a:ln w="1588">
                <a:solidFill>
                  <a:srgbClr val="000000"/>
                </a:solidFill>
                <a:prstDash val="solid"/>
                <a:round/>
                <a:headEnd/>
                <a:tailEnd/>
              </a:ln>
            </p:spPr>
            <p:txBody>
              <a:bodyPr/>
              <a:lstStyle/>
              <a:p>
                <a:endParaRPr lang="en-IN"/>
              </a:p>
            </p:txBody>
          </p:sp>
          <p:sp>
            <p:nvSpPr>
              <p:cNvPr id="703675" name="Freeform 1211">
                <a:extLst>
                  <a:ext uri="{FF2B5EF4-FFF2-40B4-BE49-F238E27FC236}">
                    <a16:creationId xmlns:a16="http://schemas.microsoft.com/office/drawing/2014/main" id="{73C0A3DD-9214-4229-810F-105C00A708B2}"/>
                  </a:ext>
                </a:extLst>
              </p:cNvPr>
              <p:cNvSpPr>
                <a:spLocks/>
              </p:cNvSpPr>
              <p:nvPr/>
            </p:nvSpPr>
            <p:spPr bwMode="auto">
              <a:xfrm>
                <a:off x="2642" y="3034"/>
                <a:ext cx="22" cy="23"/>
              </a:xfrm>
              <a:custGeom>
                <a:avLst/>
                <a:gdLst>
                  <a:gd name="T0" fmla="*/ 44 w 44"/>
                  <a:gd name="T1" fmla="*/ 23 h 46"/>
                  <a:gd name="T2" fmla="*/ 42 w 44"/>
                  <a:gd name="T3" fmla="*/ 20 h 46"/>
                  <a:gd name="T4" fmla="*/ 42 w 44"/>
                  <a:gd name="T5" fmla="*/ 14 h 46"/>
                  <a:gd name="T6" fmla="*/ 42 w 44"/>
                  <a:gd name="T7" fmla="*/ 10 h 46"/>
                  <a:gd name="T8" fmla="*/ 40 w 44"/>
                  <a:gd name="T9" fmla="*/ 10 h 46"/>
                  <a:gd name="T10" fmla="*/ 38 w 44"/>
                  <a:gd name="T11" fmla="*/ 6 h 46"/>
                  <a:gd name="T12" fmla="*/ 34 w 44"/>
                  <a:gd name="T13" fmla="*/ 4 h 46"/>
                  <a:gd name="T14" fmla="*/ 32 w 44"/>
                  <a:gd name="T15" fmla="*/ 2 h 46"/>
                  <a:gd name="T16" fmla="*/ 28 w 44"/>
                  <a:gd name="T17" fmla="*/ 0 h 46"/>
                  <a:gd name="T18" fmla="*/ 17 w 44"/>
                  <a:gd name="T19" fmla="*/ 0 h 46"/>
                  <a:gd name="T20" fmla="*/ 13 w 44"/>
                  <a:gd name="T21" fmla="*/ 2 h 46"/>
                  <a:gd name="T22" fmla="*/ 9 w 44"/>
                  <a:gd name="T23" fmla="*/ 2 h 46"/>
                  <a:gd name="T24" fmla="*/ 7 w 44"/>
                  <a:gd name="T25" fmla="*/ 6 h 46"/>
                  <a:gd name="T26" fmla="*/ 3 w 44"/>
                  <a:gd name="T27" fmla="*/ 8 h 46"/>
                  <a:gd name="T28" fmla="*/ 3 w 44"/>
                  <a:gd name="T29" fmla="*/ 10 h 46"/>
                  <a:gd name="T30" fmla="*/ 2 w 44"/>
                  <a:gd name="T31" fmla="*/ 12 h 46"/>
                  <a:gd name="T32" fmla="*/ 2 w 44"/>
                  <a:gd name="T33" fmla="*/ 18 h 46"/>
                  <a:gd name="T34" fmla="*/ 0 w 44"/>
                  <a:gd name="T35" fmla="*/ 21 h 46"/>
                  <a:gd name="T36" fmla="*/ 0 w 44"/>
                  <a:gd name="T37" fmla="*/ 23 h 46"/>
                  <a:gd name="T38" fmla="*/ 2 w 44"/>
                  <a:gd name="T39" fmla="*/ 27 h 46"/>
                  <a:gd name="T40" fmla="*/ 2 w 44"/>
                  <a:gd name="T41" fmla="*/ 35 h 46"/>
                  <a:gd name="T42" fmla="*/ 3 w 44"/>
                  <a:gd name="T43" fmla="*/ 37 h 46"/>
                  <a:gd name="T44" fmla="*/ 5 w 44"/>
                  <a:gd name="T45" fmla="*/ 39 h 46"/>
                  <a:gd name="T46" fmla="*/ 9 w 44"/>
                  <a:gd name="T47" fmla="*/ 43 h 46"/>
                  <a:gd name="T48" fmla="*/ 13 w 44"/>
                  <a:gd name="T49" fmla="*/ 44 h 46"/>
                  <a:gd name="T50" fmla="*/ 17 w 44"/>
                  <a:gd name="T51" fmla="*/ 44 h 46"/>
                  <a:gd name="T52" fmla="*/ 17 w 44"/>
                  <a:gd name="T53" fmla="*/ 46 h 46"/>
                  <a:gd name="T54" fmla="*/ 26 w 44"/>
                  <a:gd name="T55" fmla="*/ 46 h 46"/>
                  <a:gd name="T56" fmla="*/ 28 w 44"/>
                  <a:gd name="T57" fmla="*/ 44 h 46"/>
                  <a:gd name="T58" fmla="*/ 32 w 44"/>
                  <a:gd name="T59" fmla="*/ 43 h 46"/>
                  <a:gd name="T60" fmla="*/ 34 w 44"/>
                  <a:gd name="T61" fmla="*/ 41 h 46"/>
                  <a:gd name="T62" fmla="*/ 38 w 44"/>
                  <a:gd name="T63" fmla="*/ 39 h 46"/>
                  <a:gd name="T64" fmla="*/ 40 w 44"/>
                  <a:gd name="T65" fmla="*/ 37 h 46"/>
                  <a:gd name="T66" fmla="*/ 42 w 44"/>
                  <a:gd name="T67" fmla="*/ 35 h 46"/>
                  <a:gd name="T68" fmla="*/ 42 w 44"/>
                  <a:gd name="T69" fmla="*/ 33 h 46"/>
                  <a:gd name="T70" fmla="*/ 42 w 44"/>
                  <a:gd name="T71" fmla="*/ 25 h 46"/>
                  <a:gd name="T72" fmla="*/ 44 w 44"/>
                  <a:gd name="T73" fmla="*/ 2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 h="46">
                    <a:moveTo>
                      <a:pt x="44" y="23"/>
                    </a:moveTo>
                    <a:lnTo>
                      <a:pt x="42" y="20"/>
                    </a:lnTo>
                    <a:lnTo>
                      <a:pt x="42" y="14"/>
                    </a:lnTo>
                    <a:lnTo>
                      <a:pt x="42" y="10"/>
                    </a:lnTo>
                    <a:lnTo>
                      <a:pt x="40" y="10"/>
                    </a:lnTo>
                    <a:lnTo>
                      <a:pt x="38" y="6"/>
                    </a:lnTo>
                    <a:lnTo>
                      <a:pt x="34" y="4"/>
                    </a:lnTo>
                    <a:lnTo>
                      <a:pt x="32" y="2"/>
                    </a:lnTo>
                    <a:lnTo>
                      <a:pt x="28" y="0"/>
                    </a:lnTo>
                    <a:lnTo>
                      <a:pt x="17" y="0"/>
                    </a:lnTo>
                    <a:lnTo>
                      <a:pt x="13" y="2"/>
                    </a:lnTo>
                    <a:lnTo>
                      <a:pt x="9" y="2"/>
                    </a:lnTo>
                    <a:lnTo>
                      <a:pt x="7" y="6"/>
                    </a:lnTo>
                    <a:lnTo>
                      <a:pt x="3" y="8"/>
                    </a:lnTo>
                    <a:lnTo>
                      <a:pt x="3" y="10"/>
                    </a:lnTo>
                    <a:lnTo>
                      <a:pt x="2" y="12"/>
                    </a:lnTo>
                    <a:lnTo>
                      <a:pt x="2" y="18"/>
                    </a:lnTo>
                    <a:lnTo>
                      <a:pt x="0" y="21"/>
                    </a:lnTo>
                    <a:lnTo>
                      <a:pt x="0" y="23"/>
                    </a:lnTo>
                    <a:lnTo>
                      <a:pt x="2" y="27"/>
                    </a:lnTo>
                    <a:lnTo>
                      <a:pt x="2" y="35"/>
                    </a:lnTo>
                    <a:lnTo>
                      <a:pt x="3" y="37"/>
                    </a:lnTo>
                    <a:lnTo>
                      <a:pt x="5" y="39"/>
                    </a:lnTo>
                    <a:lnTo>
                      <a:pt x="9" y="43"/>
                    </a:lnTo>
                    <a:lnTo>
                      <a:pt x="13" y="44"/>
                    </a:lnTo>
                    <a:lnTo>
                      <a:pt x="17" y="44"/>
                    </a:lnTo>
                    <a:lnTo>
                      <a:pt x="17" y="46"/>
                    </a:lnTo>
                    <a:lnTo>
                      <a:pt x="26" y="46"/>
                    </a:lnTo>
                    <a:lnTo>
                      <a:pt x="28" y="44"/>
                    </a:lnTo>
                    <a:lnTo>
                      <a:pt x="32" y="43"/>
                    </a:lnTo>
                    <a:lnTo>
                      <a:pt x="34" y="41"/>
                    </a:lnTo>
                    <a:lnTo>
                      <a:pt x="38" y="39"/>
                    </a:lnTo>
                    <a:lnTo>
                      <a:pt x="40" y="37"/>
                    </a:lnTo>
                    <a:lnTo>
                      <a:pt x="42" y="35"/>
                    </a:lnTo>
                    <a:lnTo>
                      <a:pt x="42" y="33"/>
                    </a:lnTo>
                    <a:lnTo>
                      <a:pt x="42" y="25"/>
                    </a:lnTo>
                    <a:lnTo>
                      <a:pt x="44" y="23"/>
                    </a:lnTo>
                    <a:close/>
                  </a:path>
                </a:pathLst>
              </a:custGeom>
              <a:solidFill>
                <a:srgbClr val="FFFFFF"/>
              </a:solidFill>
              <a:ln w="1588">
                <a:solidFill>
                  <a:srgbClr val="000000"/>
                </a:solidFill>
                <a:prstDash val="solid"/>
                <a:round/>
                <a:headEnd/>
                <a:tailEnd/>
              </a:ln>
            </p:spPr>
            <p:txBody>
              <a:bodyPr/>
              <a:lstStyle/>
              <a:p>
                <a:endParaRPr lang="en-IN"/>
              </a:p>
            </p:txBody>
          </p:sp>
          <p:sp>
            <p:nvSpPr>
              <p:cNvPr id="703676" name="Freeform 1212">
                <a:extLst>
                  <a:ext uri="{FF2B5EF4-FFF2-40B4-BE49-F238E27FC236}">
                    <a16:creationId xmlns:a16="http://schemas.microsoft.com/office/drawing/2014/main" id="{B9ED7AC6-0EEC-4FFF-9B4D-FDEB099E023C}"/>
                  </a:ext>
                </a:extLst>
              </p:cNvPr>
              <p:cNvSpPr>
                <a:spLocks/>
              </p:cNvSpPr>
              <p:nvPr/>
            </p:nvSpPr>
            <p:spPr bwMode="auto">
              <a:xfrm>
                <a:off x="2643" y="3032"/>
                <a:ext cx="25" cy="28"/>
              </a:xfrm>
              <a:custGeom>
                <a:avLst/>
                <a:gdLst>
                  <a:gd name="T0" fmla="*/ 5 w 49"/>
                  <a:gd name="T1" fmla="*/ 8 h 56"/>
                  <a:gd name="T2" fmla="*/ 11 w 49"/>
                  <a:gd name="T3" fmla="*/ 4 h 56"/>
                  <a:gd name="T4" fmla="*/ 17 w 49"/>
                  <a:gd name="T5" fmla="*/ 0 h 56"/>
                  <a:gd name="T6" fmla="*/ 32 w 49"/>
                  <a:gd name="T7" fmla="*/ 2 h 56"/>
                  <a:gd name="T8" fmla="*/ 40 w 49"/>
                  <a:gd name="T9" fmla="*/ 4 h 56"/>
                  <a:gd name="T10" fmla="*/ 45 w 49"/>
                  <a:gd name="T11" fmla="*/ 14 h 56"/>
                  <a:gd name="T12" fmla="*/ 47 w 49"/>
                  <a:gd name="T13" fmla="*/ 18 h 56"/>
                  <a:gd name="T14" fmla="*/ 49 w 49"/>
                  <a:gd name="T15" fmla="*/ 35 h 56"/>
                  <a:gd name="T16" fmla="*/ 47 w 49"/>
                  <a:gd name="T17" fmla="*/ 41 h 56"/>
                  <a:gd name="T18" fmla="*/ 44 w 49"/>
                  <a:gd name="T19" fmla="*/ 47 h 56"/>
                  <a:gd name="T20" fmla="*/ 40 w 49"/>
                  <a:gd name="T21" fmla="*/ 52 h 56"/>
                  <a:gd name="T22" fmla="*/ 32 w 49"/>
                  <a:gd name="T23" fmla="*/ 54 h 56"/>
                  <a:gd name="T24" fmla="*/ 26 w 49"/>
                  <a:gd name="T25" fmla="*/ 56 h 56"/>
                  <a:gd name="T26" fmla="*/ 21 w 49"/>
                  <a:gd name="T27" fmla="*/ 54 h 56"/>
                  <a:gd name="T28" fmla="*/ 15 w 49"/>
                  <a:gd name="T29" fmla="*/ 54 h 56"/>
                  <a:gd name="T30" fmla="*/ 7 w 49"/>
                  <a:gd name="T31" fmla="*/ 50 h 56"/>
                  <a:gd name="T32" fmla="*/ 3 w 49"/>
                  <a:gd name="T33" fmla="*/ 45 h 56"/>
                  <a:gd name="T34" fmla="*/ 1 w 49"/>
                  <a:gd name="T35" fmla="*/ 41 h 56"/>
                  <a:gd name="T36" fmla="*/ 0 w 49"/>
                  <a:gd name="T37" fmla="*/ 31 h 56"/>
                  <a:gd name="T38" fmla="*/ 1 w 49"/>
                  <a:gd name="T39" fmla="*/ 41 h 56"/>
                  <a:gd name="T40" fmla="*/ 7 w 49"/>
                  <a:gd name="T41" fmla="*/ 47 h 56"/>
                  <a:gd name="T42" fmla="*/ 15 w 49"/>
                  <a:gd name="T43" fmla="*/ 48 h 56"/>
                  <a:gd name="T44" fmla="*/ 24 w 49"/>
                  <a:gd name="T45" fmla="*/ 50 h 56"/>
                  <a:gd name="T46" fmla="*/ 30 w 49"/>
                  <a:gd name="T47" fmla="*/ 47 h 56"/>
                  <a:gd name="T48" fmla="*/ 36 w 49"/>
                  <a:gd name="T49" fmla="*/ 43 h 56"/>
                  <a:gd name="T50" fmla="*/ 40 w 49"/>
                  <a:gd name="T51" fmla="*/ 39 h 56"/>
                  <a:gd name="T52" fmla="*/ 40 w 49"/>
                  <a:gd name="T53" fmla="*/ 29 h 56"/>
                  <a:gd name="T54" fmla="*/ 40 w 49"/>
                  <a:gd name="T55" fmla="*/ 24 h 56"/>
                  <a:gd name="T56" fmla="*/ 40 w 49"/>
                  <a:gd name="T57" fmla="*/ 14 h 56"/>
                  <a:gd name="T58" fmla="*/ 36 w 49"/>
                  <a:gd name="T59" fmla="*/ 10 h 56"/>
                  <a:gd name="T60" fmla="*/ 30 w 49"/>
                  <a:gd name="T61" fmla="*/ 6 h 56"/>
                  <a:gd name="T62" fmla="*/ 15 w 49"/>
                  <a:gd name="T63" fmla="*/ 4 h 56"/>
                  <a:gd name="T64" fmla="*/ 7 w 49"/>
                  <a:gd name="T65"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56">
                    <a:moveTo>
                      <a:pt x="5" y="10"/>
                    </a:moveTo>
                    <a:lnTo>
                      <a:pt x="5" y="8"/>
                    </a:lnTo>
                    <a:lnTo>
                      <a:pt x="7" y="6"/>
                    </a:lnTo>
                    <a:lnTo>
                      <a:pt x="11" y="4"/>
                    </a:lnTo>
                    <a:lnTo>
                      <a:pt x="15" y="2"/>
                    </a:lnTo>
                    <a:lnTo>
                      <a:pt x="17" y="0"/>
                    </a:lnTo>
                    <a:lnTo>
                      <a:pt x="30" y="0"/>
                    </a:lnTo>
                    <a:lnTo>
                      <a:pt x="32" y="2"/>
                    </a:lnTo>
                    <a:lnTo>
                      <a:pt x="36" y="4"/>
                    </a:lnTo>
                    <a:lnTo>
                      <a:pt x="40" y="4"/>
                    </a:lnTo>
                    <a:lnTo>
                      <a:pt x="44" y="10"/>
                    </a:lnTo>
                    <a:lnTo>
                      <a:pt x="45" y="14"/>
                    </a:lnTo>
                    <a:lnTo>
                      <a:pt x="47" y="14"/>
                    </a:lnTo>
                    <a:lnTo>
                      <a:pt x="47" y="18"/>
                    </a:lnTo>
                    <a:lnTo>
                      <a:pt x="49" y="22"/>
                    </a:lnTo>
                    <a:lnTo>
                      <a:pt x="49" y="35"/>
                    </a:lnTo>
                    <a:lnTo>
                      <a:pt x="47" y="39"/>
                    </a:lnTo>
                    <a:lnTo>
                      <a:pt x="47" y="41"/>
                    </a:lnTo>
                    <a:lnTo>
                      <a:pt x="45" y="45"/>
                    </a:lnTo>
                    <a:lnTo>
                      <a:pt x="44" y="47"/>
                    </a:lnTo>
                    <a:lnTo>
                      <a:pt x="40" y="48"/>
                    </a:lnTo>
                    <a:lnTo>
                      <a:pt x="40" y="52"/>
                    </a:lnTo>
                    <a:lnTo>
                      <a:pt x="36" y="54"/>
                    </a:lnTo>
                    <a:lnTo>
                      <a:pt x="32" y="54"/>
                    </a:lnTo>
                    <a:lnTo>
                      <a:pt x="30" y="54"/>
                    </a:lnTo>
                    <a:lnTo>
                      <a:pt x="26" y="56"/>
                    </a:lnTo>
                    <a:lnTo>
                      <a:pt x="23" y="56"/>
                    </a:lnTo>
                    <a:lnTo>
                      <a:pt x="21" y="54"/>
                    </a:lnTo>
                    <a:lnTo>
                      <a:pt x="17" y="54"/>
                    </a:lnTo>
                    <a:lnTo>
                      <a:pt x="15" y="54"/>
                    </a:lnTo>
                    <a:lnTo>
                      <a:pt x="11" y="52"/>
                    </a:lnTo>
                    <a:lnTo>
                      <a:pt x="7" y="50"/>
                    </a:lnTo>
                    <a:lnTo>
                      <a:pt x="5" y="48"/>
                    </a:lnTo>
                    <a:lnTo>
                      <a:pt x="3" y="45"/>
                    </a:lnTo>
                    <a:lnTo>
                      <a:pt x="1" y="43"/>
                    </a:lnTo>
                    <a:lnTo>
                      <a:pt x="1" y="41"/>
                    </a:lnTo>
                    <a:lnTo>
                      <a:pt x="0" y="37"/>
                    </a:lnTo>
                    <a:lnTo>
                      <a:pt x="0" y="31"/>
                    </a:lnTo>
                    <a:lnTo>
                      <a:pt x="0" y="39"/>
                    </a:lnTo>
                    <a:lnTo>
                      <a:pt x="1" y="41"/>
                    </a:lnTo>
                    <a:lnTo>
                      <a:pt x="3" y="43"/>
                    </a:lnTo>
                    <a:lnTo>
                      <a:pt x="7" y="47"/>
                    </a:lnTo>
                    <a:lnTo>
                      <a:pt x="11" y="48"/>
                    </a:lnTo>
                    <a:lnTo>
                      <a:pt x="15" y="48"/>
                    </a:lnTo>
                    <a:lnTo>
                      <a:pt x="15" y="50"/>
                    </a:lnTo>
                    <a:lnTo>
                      <a:pt x="24" y="50"/>
                    </a:lnTo>
                    <a:lnTo>
                      <a:pt x="26" y="48"/>
                    </a:lnTo>
                    <a:lnTo>
                      <a:pt x="30" y="47"/>
                    </a:lnTo>
                    <a:lnTo>
                      <a:pt x="32" y="45"/>
                    </a:lnTo>
                    <a:lnTo>
                      <a:pt x="36" y="43"/>
                    </a:lnTo>
                    <a:lnTo>
                      <a:pt x="38" y="41"/>
                    </a:lnTo>
                    <a:lnTo>
                      <a:pt x="40" y="39"/>
                    </a:lnTo>
                    <a:lnTo>
                      <a:pt x="40" y="37"/>
                    </a:lnTo>
                    <a:lnTo>
                      <a:pt x="40" y="29"/>
                    </a:lnTo>
                    <a:lnTo>
                      <a:pt x="42" y="27"/>
                    </a:lnTo>
                    <a:lnTo>
                      <a:pt x="40" y="24"/>
                    </a:lnTo>
                    <a:lnTo>
                      <a:pt x="40" y="18"/>
                    </a:lnTo>
                    <a:lnTo>
                      <a:pt x="40" y="14"/>
                    </a:lnTo>
                    <a:lnTo>
                      <a:pt x="38" y="14"/>
                    </a:lnTo>
                    <a:lnTo>
                      <a:pt x="36" y="10"/>
                    </a:lnTo>
                    <a:lnTo>
                      <a:pt x="32" y="8"/>
                    </a:lnTo>
                    <a:lnTo>
                      <a:pt x="30" y="6"/>
                    </a:lnTo>
                    <a:lnTo>
                      <a:pt x="26" y="4"/>
                    </a:lnTo>
                    <a:lnTo>
                      <a:pt x="15" y="4"/>
                    </a:lnTo>
                    <a:lnTo>
                      <a:pt x="11" y="6"/>
                    </a:lnTo>
                    <a:lnTo>
                      <a:pt x="7" y="6"/>
                    </a:lnTo>
                    <a:lnTo>
                      <a:pt x="5" y="10"/>
                    </a:lnTo>
                    <a:close/>
                  </a:path>
                </a:pathLst>
              </a:custGeom>
              <a:solidFill>
                <a:srgbClr val="0000FF"/>
              </a:solidFill>
              <a:ln w="1588">
                <a:solidFill>
                  <a:srgbClr val="000000"/>
                </a:solidFill>
                <a:prstDash val="solid"/>
                <a:round/>
                <a:headEnd/>
                <a:tailEnd/>
              </a:ln>
            </p:spPr>
            <p:txBody>
              <a:bodyPr/>
              <a:lstStyle/>
              <a:p>
                <a:endParaRPr lang="en-IN"/>
              </a:p>
            </p:txBody>
          </p:sp>
          <p:sp>
            <p:nvSpPr>
              <p:cNvPr id="703677" name="Line 1213">
                <a:extLst>
                  <a:ext uri="{FF2B5EF4-FFF2-40B4-BE49-F238E27FC236}">
                    <a16:creationId xmlns:a16="http://schemas.microsoft.com/office/drawing/2014/main" id="{8C663F59-79D3-4F8B-AEC4-1B72119B0D13}"/>
                  </a:ext>
                </a:extLst>
              </p:cNvPr>
              <p:cNvSpPr>
                <a:spLocks noChangeShapeType="1"/>
              </p:cNvSpPr>
              <p:nvPr/>
            </p:nvSpPr>
            <p:spPr bwMode="auto">
              <a:xfrm flipH="1" flipV="1">
                <a:off x="2646" y="3045"/>
                <a:ext cx="9"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678" name="Line 1214">
                <a:extLst>
                  <a:ext uri="{FF2B5EF4-FFF2-40B4-BE49-F238E27FC236}">
                    <a16:creationId xmlns:a16="http://schemas.microsoft.com/office/drawing/2014/main" id="{A287897F-C7E4-4F1C-ACB2-ED936F8CFCD0}"/>
                  </a:ext>
                </a:extLst>
              </p:cNvPr>
              <p:cNvSpPr>
                <a:spLocks noChangeShapeType="1"/>
              </p:cNvSpPr>
              <p:nvPr/>
            </p:nvSpPr>
            <p:spPr bwMode="auto">
              <a:xfrm flipH="1">
                <a:off x="2650" y="3046"/>
                <a:ext cx="5" cy="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679" name="Rectangle 1215">
                <a:extLst>
                  <a:ext uri="{FF2B5EF4-FFF2-40B4-BE49-F238E27FC236}">
                    <a16:creationId xmlns:a16="http://schemas.microsoft.com/office/drawing/2014/main" id="{E4580B9B-1F93-4118-8B75-B1F3C9B686A8}"/>
                  </a:ext>
                </a:extLst>
              </p:cNvPr>
              <p:cNvSpPr>
                <a:spLocks noChangeArrowheads="1"/>
              </p:cNvSpPr>
              <p:nvPr/>
            </p:nvSpPr>
            <p:spPr bwMode="auto">
              <a:xfrm>
                <a:off x="2728" y="2948"/>
                <a:ext cx="63" cy="22"/>
              </a:xfrm>
              <a:prstGeom prst="rect">
                <a:avLst/>
              </a:prstGeom>
              <a:solidFill>
                <a:srgbClr val="000000"/>
              </a:solidFill>
              <a:ln w="1588">
                <a:solidFill>
                  <a:srgbClr val="000000"/>
                </a:solidFill>
                <a:miter lim="800000"/>
                <a:headEnd/>
                <a:tailEnd/>
              </a:ln>
            </p:spPr>
            <p:txBody>
              <a:bodyPr/>
              <a:lstStyle/>
              <a:p>
                <a:endParaRPr lang="en-IN"/>
              </a:p>
            </p:txBody>
          </p:sp>
        </p:grpSp>
        <p:grpSp>
          <p:nvGrpSpPr>
            <p:cNvPr id="703680" name="Group 1216">
              <a:extLst>
                <a:ext uri="{FF2B5EF4-FFF2-40B4-BE49-F238E27FC236}">
                  <a16:creationId xmlns:a16="http://schemas.microsoft.com/office/drawing/2014/main" id="{EC7653D8-9427-4035-9DD7-7921733D3929}"/>
                </a:ext>
              </a:extLst>
            </p:cNvPr>
            <p:cNvGrpSpPr>
              <a:grpSpLocks/>
            </p:cNvGrpSpPr>
            <p:nvPr/>
          </p:nvGrpSpPr>
          <p:grpSpPr bwMode="auto">
            <a:xfrm>
              <a:off x="3998" y="2949"/>
              <a:ext cx="1247" cy="500"/>
              <a:chOff x="4253" y="2756"/>
              <a:chExt cx="1247" cy="500"/>
            </a:xfrm>
          </p:grpSpPr>
          <p:sp>
            <p:nvSpPr>
              <p:cNvPr id="703681" name="Freeform 1217">
                <a:extLst>
                  <a:ext uri="{FF2B5EF4-FFF2-40B4-BE49-F238E27FC236}">
                    <a16:creationId xmlns:a16="http://schemas.microsoft.com/office/drawing/2014/main" id="{474D475E-F76A-4BEF-A7EB-33BCA99E178C}"/>
                  </a:ext>
                </a:extLst>
              </p:cNvPr>
              <p:cNvSpPr>
                <a:spLocks/>
              </p:cNvSpPr>
              <p:nvPr/>
            </p:nvSpPr>
            <p:spPr bwMode="auto">
              <a:xfrm>
                <a:off x="4253" y="3087"/>
                <a:ext cx="312" cy="168"/>
              </a:xfrm>
              <a:custGeom>
                <a:avLst/>
                <a:gdLst>
                  <a:gd name="T0" fmla="*/ 0 w 624"/>
                  <a:gd name="T1" fmla="*/ 127 h 336"/>
                  <a:gd name="T2" fmla="*/ 209 w 624"/>
                  <a:gd name="T3" fmla="*/ 0 h 336"/>
                  <a:gd name="T4" fmla="*/ 291 w 624"/>
                  <a:gd name="T5" fmla="*/ 40 h 336"/>
                  <a:gd name="T6" fmla="*/ 624 w 624"/>
                  <a:gd name="T7" fmla="*/ 40 h 336"/>
                  <a:gd name="T8" fmla="*/ 624 w 624"/>
                  <a:gd name="T9" fmla="*/ 336 h 336"/>
                  <a:gd name="T10" fmla="*/ 0 w 624"/>
                  <a:gd name="T11" fmla="*/ 336 h 336"/>
                  <a:gd name="T12" fmla="*/ 0 w 624"/>
                  <a:gd name="T13" fmla="*/ 127 h 336"/>
                </a:gdLst>
                <a:ahLst/>
                <a:cxnLst>
                  <a:cxn ang="0">
                    <a:pos x="T0" y="T1"/>
                  </a:cxn>
                  <a:cxn ang="0">
                    <a:pos x="T2" y="T3"/>
                  </a:cxn>
                  <a:cxn ang="0">
                    <a:pos x="T4" y="T5"/>
                  </a:cxn>
                  <a:cxn ang="0">
                    <a:pos x="T6" y="T7"/>
                  </a:cxn>
                  <a:cxn ang="0">
                    <a:pos x="T8" y="T9"/>
                  </a:cxn>
                  <a:cxn ang="0">
                    <a:pos x="T10" y="T11"/>
                  </a:cxn>
                  <a:cxn ang="0">
                    <a:pos x="T12" y="T13"/>
                  </a:cxn>
                </a:cxnLst>
                <a:rect l="0" t="0" r="r" b="b"/>
                <a:pathLst>
                  <a:path w="624" h="336">
                    <a:moveTo>
                      <a:pt x="0" y="127"/>
                    </a:moveTo>
                    <a:lnTo>
                      <a:pt x="209" y="0"/>
                    </a:lnTo>
                    <a:lnTo>
                      <a:pt x="291" y="40"/>
                    </a:lnTo>
                    <a:lnTo>
                      <a:pt x="624" y="40"/>
                    </a:lnTo>
                    <a:lnTo>
                      <a:pt x="624" y="336"/>
                    </a:lnTo>
                    <a:lnTo>
                      <a:pt x="0" y="336"/>
                    </a:lnTo>
                    <a:lnTo>
                      <a:pt x="0" y="127"/>
                    </a:lnTo>
                    <a:close/>
                  </a:path>
                </a:pathLst>
              </a:custGeom>
              <a:solidFill>
                <a:srgbClr val="7F5F3F"/>
              </a:solidFill>
              <a:ln w="6350">
                <a:solidFill>
                  <a:srgbClr val="000000"/>
                </a:solidFill>
                <a:prstDash val="solid"/>
                <a:round/>
                <a:headEnd/>
                <a:tailEnd/>
              </a:ln>
            </p:spPr>
            <p:txBody>
              <a:bodyPr/>
              <a:lstStyle/>
              <a:p>
                <a:endParaRPr lang="en-IN"/>
              </a:p>
            </p:txBody>
          </p:sp>
          <p:grpSp>
            <p:nvGrpSpPr>
              <p:cNvPr id="703682" name="Group 1218">
                <a:extLst>
                  <a:ext uri="{FF2B5EF4-FFF2-40B4-BE49-F238E27FC236}">
                    <a16:creationId xmlns:a16="http://schemas.microsoft.com/office/drawing/2014/main" id="{664C5271-48DA-4C7C-8C11-AD0ECDACFAE2}"/>
                  </a:ext>
                </a:extLst>
              </p:cNvPr>
              <p:cNvGrpSpPr>
                <a:grpSpLocks/>
              </p:cNvGrpSpPr>
              <p:nvPr/>
            </p:nvGrpSpPr>
            <p:grpSpPr bwMode="auto">
              <a:xfrm>
                <a:off x="4533" y="2912"/>
                <a:ext cx="221" cy="341"/>
                <a:chOff x="4533" y="2912"/>
                <a:chExt cx="221" cy="341"/>
              </a:xfrm>
            </p:grpSpPr>
            <p:sp>
              <p:nvSpPr>
                <p:cNvPr id="703683" name="Freeform 1219">
                  <a:extLst>
                    <a:ext uri="{FF2B5EF4-FFF2-40B4-BE49-F238E27FC236}">
                      <a16:creationId xmlns:a16="http://schemas.microsoft.com/office/drawing/2014/main" id="{8837A174-9A40-4066-8F8F-C3DD6ECB51D7}"/>
                    </a:ext>
                  </a:extLst>
                </p:cNvPr>
                <p:cNvSpPr>
                  <a:spLocks/>
                </p:cNvSpPr>
                <p:nvPr/>
              </p:nvSpPr>
              <p:spPr bwMode="auto">
                <a:xfrm>
                  <a:off x="4533" y="3002"/>
                  <a:ext cx="221" cy="251"/>
                </a:xfrm>
                <a:custGeom>
                  <a:avLst/>
                  <a:gdLst>
                    <a:gd name="T0" fmla="*/ 0 w 442"/>
                    <a:gd name="T1" fmla="*/ 503 h 503"/>
                    <a:gd name="T2" fmla="*/ 106 w 442"/>
                    <a:gd name="T3" fmla="*/ 0 h 503"/>
                    <a:gd name="T4" fmla="*/ 314 w 442"/>
                    <a:gd name="T5" fmla="*/ 0 h 503"/>
                    <a:gd name="T6" fmla="*/ 442 w 442"/>
                    <a:gd name="T7" fmla="*/ 503 h 503"/>
                    <a:gd name="T8" fmla="*/ 0 w 442"/>
                    <a:gd name="T9" fmla="*/ 503 h 503"/>
                  </a:gdLst>
                  <a:ahLst/>
                  <a:cxnLst>
                    <a:cxn ang="0">
                      <a:pos x="T0" y="T1"/>
                    </a:cxn>
                    <a:cxn ang="0">
                      <a:pos x="T2" y="T3"/>
                    </a:cxn>
                    <a:cxn ang="0">
                      <a:pos x="T4" y="T5"/>
                    </a:cxn>
                    <a:cxn ang="0">
                      <a:pos x="T6" y="T7"/>
                    </a:cxn>
                    <a:cxn ang="0">
                      <a:pos x="T8" y="T9"/>
                    </a:cxn>
                  </a:cxnLst>
                  <a:rect l="0" t="0" r="r" b="b"/>
                  <a:pathLst>
                    <a:path w="442" h="503">
                      <a:moveTo>
                        <a:pt x="0" y="503"/>
                      </a:moveTo>
                      <a:lnTo>
                        <a:pt x="106" y="0"/>
                      </a:lnTo>
                      <a:lnTo>
                        <a:pt x="314" y="0"/>
                      </a:lnTo>
                      <a:lnTo>
                        <a:pt x="442" y="503"/>
                      </a:lnTo>
                      <a:lnTo>
                        <a:pt x="0" y="503"/>
                      </a:lnTo>
                      <a:close/>
                    </a:path>
                  </a:pathLst>
                </a:custGeom>
                <a:solidFill>
                  <a:srgbClr val="3F1F00"/>
                </a:solidFill>
                <a:ln w="6350">
                  <a:solidFill>
                    <a:srgbClr val="000000"/>
                  </a:solidFill>
                  <a:prstDash val="solid"/>
                  <a:round/>
                  <a:headEnd/>
                  <a:tailEnd/>
                </a:ln>
              </p:spPr>
              <p:txBody>
                <a:bodyPr/>
                <a:lstStyle/>
                <a:p>
                  <a:endParaRPr lang="en-IN"/>
                </a:p>
              </p:txBody>
            </p:sp>
            <p:sp>
              <p:nvSpPr>
                <p:cNvPr id="703684" name="Freeform 1220">
                  <a:extLst>
                    <a:ext uri="{FF2B5EF4-FFF2-40B4-BE49-F238E27FC236}">
                      <a16:creationId xmlns:a16="http://schemas.microsoft.com/office/drawing/2014/main" id="{96EDD743-14E2-43A3-9A0F-9EDB4470DD6B}"/>
                    </a:ext>
                  </a:extLst>
                </p:cNvPr>
                <p:cNvSpPr>
                  <a:spLocks/>
                </p:cNvSpPr>
                <p:nvPr/>
              </p:nvSpPr>
              <p:spPr bwMode="auto">
                <a:xfrm>
                  <a:off x="4586" y="2912"/>
                  <a:ext cx="104" cy="84"/>
                </a:xfrm>
                <a:custGeom>
                  <a:avLst/>
                  <a:gdLst>
                    <a:gd name="T0" fmla="*/ 0 w 208"/>
                    <a:gd name="T1" fmla="*/ 168 h 168"/>
                    <a:gd name="T2" fmla="*/ 99 w 208"/>
                    <a:gd name="T3" fmla="*/ 83 h 168"/>
                    <a:gd name="T4" fmla="*/ 99 w 208"/>
                    <a:gd name="T5" fmla="*/ 0 h 168"/>
                    <a:gd name="T6" fmla="*/ 109 w 208"/>
                    <a:gd name="T7" fmla="*/ 0 h 168"/>
                    <a:gd name="T8" fmla="*/ 109 w 208"/>
                    <a:gd name="T9" fmla="*/ 83 h 168"/>
                    <a:gd name="T10" fmla="*/ 208 w 208"/>
                    <a:gd name="T11" fmla="*/ 168 h 168"/>
                    <a:gd name="T12" fmla="*/ 0 w 20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208" h="168">
                      <a:moveTo>
                        <a:pt x="0" y="168"/>
                      </a:moveTo>
                      <a:lnTo>
                        <a:pt x="99" y="83"/>
                      </a:lnTo>
                      <a:lnTo>
                        <a:pt x="99" y="0"/>
                      </a:lnTo>
                      <a:lnTo>
                        <a:pt x="109" y="0"/>
                      </a:lnTo>
                      <a:lnTo>
                        <a:pt x="109" y="83"/>
                      </a:lnTo>
                      <a:lnTo>
                        <a:pt x="208" y="168"/>
                      </a:lnTo>
                      <a:lnTo>
                        <a:pt x="0" y="168"/>
                      </a:lnTo>
                      <a:close/>
                    </a:path>
                  </a:pathLst>
                </a:custGeom>
                <a:solidFill>
                  <a:srgbClr val="5F3F1F"/>
                </a:solidFill>
                <a:ln w="6350">
                  <a:solidFill>
                    <a:srgbClr val="000000"/>
                  </a:solidFill>
                  <a:prstDash val="solid"/>
                  <a:round/>
                  <a:headEnd/>
                  <a:tailEnd/>
                </a:ln>
              </p:spPr>
              <p:txBody>
                <a:bodyPr/>
                <a:lstStyle/>
                <a:p>
                  <a:endParaRPr lang="en-IN"/>
                </a:p>
              </p:txBody>
            </p:sp>
          </p:grpSp>
          <p:grpSp>
            <p:nvGrpSpPr>
              <p:cNvPr id="703685" name="Group 1221">
                <a:extLst>
                  <a:ext uri="{FF2B5EF4-FFF2-40B4-BE49-F238E27FC236}">
                    <a16:creationId xmlns:a16="http://schemas.microsoft.com/office/drawing/2014/main" id="{44D4BACB-94DB-4437-B559-618C315BA501}"/>
                  </a:ext>
                </a:extLst>
              </p:cNvPr>
              <p:cNvGrpSpPr>
                <a:grpSpLocks/>
              </p:cNvGrpSpPr>
              <p:nvPr/>
            </p:nvGrpSpPr>
            <p:grpSpPr bwMode="auto">
              <a:xfrm>
                <a:off x="4999" y="3075"/>
                <a:ext cx="215" cy="181"/>
                <a:chOff x="4999" y="3075"/>
                <a:chExt cx="215" cy="181"/>
              </a:xfrm>
            </p:grpSpPr>
            <p:grpSp>
              <p:nvGrpSpPr>
                <p:cNvPr id="703686" name="Group 1222">
                  <a:extLst>
                    <a:ext uri="{FF2B5EF4-FFF2-40B4-BE49-F238E27FC236}">
                      <a16:creationId xmlns:a16="http://schemas.microsoft.com/office/drawing/2014/main" id="{35A69D01-00E8-410B-9FD7-DF1F3B089C33}"/>
                    </a:ext>
                  </a:extLst>
                </p:cNvPr>
                <p:cNvGrpSpPr>
                  <a:grpSpLocks/>
                </p:cNvGrpSpPr>
                <p:nvPr/>
              </p:nvGrpSpPr>
              <p:grpSpPr bwMode="auto">
                <a:xfrm>
                  <a:off x="4999" y="3075"/>
                  <a:ext cx="100" cy="181"/>
                  <a:chOff x="4999" y="3075"/>
                  <a:chExt cx="100" cy="181"/>
                </a:xfrm>
              </p:grpSpPr>
              <p:sp>
                <p:nvSpPr>
                  <p:cNvPr id="703687" name="Rectangle 1223">
                    <a:extLst>
                      <a:ext uri="{FF2B5EF4-FFF2-40B4-BE49-F238E27FC236}">
                        <a16:creationId xmlns:a16="http://schemas.microsoft.com/office/drawing/2014/main" id="{B03B1D1A-1991-41FE-BE88-CFC8D92DE3C7}"/>
                      </a:ext>
                    </a:extLst>
                  </p:cNvPr>
                  <p:cNvSpPr>
                    <a:spLocks noChangeArrowheads="1"/>
                  </p:cNvSpPr>
                  <p:nvPr/>
                </p:nvSpPr>
                <p:spPr bwMode="auto">
                  <a:xfrm>
                    <a:off x="5045" y="3172"/>
                    <a:ext cx="10" cy="84"/>
                  </a:xfrm>
                  <a:prstGeom prst="rect">
                    <a:avLst/>
                  </a:prstGeom>
                  <a:solidFill>
                    <a:srgbClr val="5F3F1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703688" name="Oval 1224">
                    <a:extLst>
                      <a:ext uri="{FF2B5EF4-FFF2-40B4-BE49-F238E27FC236}">
                        <a16:creationId xmlns:a16="http://schemas.microsoft.com/office/drawing/2014/main" id="{3D3B69D5-176D-477D-B8DE-9F82DD707DEF}"/>
                      </a:ext>
                    </a:extLst>
                  </p:cNvPr>
                  <p:cNvSpPr>
                    <a:spLocks noChangeArrowheads="1"/>
                  </p:cNvSpPr>
                  <p:nvPr/>
                </p:nvSpPr>
                <p:spPr bwMode="auto">
                  <a:xfrm>
                    <a:off x="4999" y="3075"/>
                    <a:ext cx="100" cy="102"/>
                  </a:xfrm>
                  <a:prstGeom prst="ellipse">
                    <a:avLst/>
                  </a:prstGeom>
                  <a:solidFill>
                    <a:srgbClr val="008000"/>
                  </a:solidFill>
                  <a:ln w="6350">
                    <a:solidFill>
                      <a:srgbClr val="000000"/>
                    </a:solidFill>
                    <a:round/>
                    <a:headEnd/>
                    <a:tailEnd/>
                  </a:ln>
                </p:spPr>
                <p:txBody>
                  <a:bodyPr/>
                  <a:lstStyle/>
                  <a:p>
                    <a:endParaRPr lang="en-IN"/>
                  </a:p>
                </p:txBody>
              </p:sp>
            </p:grpSp>
            <p:grpSp>
              <p:nvGrpSpPr>
                <p:cNvPr id="703689" name="Group 1225">
                  <a:extLst>
                    <a:ext uri="{FF2B5EF4-FFF2-40B4-BE49-F238E27FC236}">
                      <a16:creationId xmlns:a16="http://schemas.microsoft.com/office/drawing/2014/main" id="{E6CBFE53-FE89-4EAD-87D3-99AA54C402D5}"/>
                    </a:ext>
                  </a:extLst>
                </p:cNvPr>
                <p:cNvGrpSpPr>
                  <a:grpSpLocks/>
                </p:cNvGrpSpPr>
                <p:nvPr/>
              </p:nvGrpSpPr>
              <p:grpSpPr bwMode="auto">
                <a:xfrm>
                  <a:off x="5113" y="3075"/>
                  <a:ext cx="101" cy="180"/>
                  <a:chOff x="5113" y="3075"/>
                  <a:chExt cx="101" cy="180"/>
                </a:xfrm>
              </p:grpSpPr>
              <p:sp>
                <p:nvSpPr>
                  <p:cNvPr id="703690" name="Rectangle 1226">
                    <a:extLst>
                      <a:ext uri="{FF2B5EF4-FFF2-40B4-BE49-F238E27FC236}">
                        <a16:creationId xmlns:a16="http://schemas.microsoft.com/office/drawing/2014/main" id="{2329C656-443A-46FB-936D-8FEB8C5BB0AB}"/>
                      </a:ext>
                    </a:extLst>
                  </p:cNvPr>
                  <p:cNvSpPr>
                    <a:spLocks noChangeArrowheads="1"/>
                  </p:cNvSpPr>
                  <p:nvPr/>
                </p:nvSpPr>
                <p:spPr bwMode="auto">
                  <a:xfrm>
                    <a:off x="5159" y="3170"/>
                    <a:ext cx="9" cy="85"/>
                  </a:xfrm>
                  <a:prstGeom prst="rect">
                    <a:avLst/>
                  </a:prstGeom>
                  <a:solidFill>
                    <a:srgbClr val="5F3F1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703691" name="Oval 1227">
                    <a:extLst>
                      <a:ext uri="{FF2B5EF4-FFF2-40B4-BE49-F238E27FC236}">
                        <a16:creationId xmlns:a16="http://schemas.microsoft.com/office/drawing/2014/main" id="{23D182E1-609C-4EFC-91A9-E8DF75341ECC}"/>
                      </a:ext>
                    </a:extLst>
                  </p:cNvPr>
                  <p:cNvSpPr>
                    <a:spLocks noChangeArrowheads="1"/>
                  </p:cNvSpPr>
                  <p:nvPr/>
                </p:nvSpPr>
                <p:spPr bwMode="auto">
                  <a:xfrm>
                    <a:off x="5113" y="3075"/>
                    <a:ext cx="101" cy="102"/>
                  </a:xfrm>
                  <a:prstGeom prst="ellipse">
                    <a:avLst/>
                  </a:prstGeom>
                  <a:solidFill>
                    <a:srgbClr val="008000"/>
                  </a:solidFill>
                  <a:ln w="6350">
                    <a:solidFill>
                      <a:srgbClr val="000000"/>
                    </a:solidFill>
                    <a:round/>
                    <a:headEnd/>
                    <a:tailEnd/>
                  </a:ln>
                </p:spPr>
                <p:txBody>
                  <a:bodyPr/>
                  <a:lstStyle/>
                  <a:p>
                    <a:endParaRPr lang="en-IN"/>
                  </a:p>
                </p:txBody>
              </p:sp>
            </p:grpSp>
          </p:grpSp>
          <p:grpSp>
            <p:nvGrpSpPr>
              <p:cNvPr id="703692" name="Group 1228">
                <a:extLst>
                  <a:ext uri="{FF2B5EF4-FFF2-40B4-BE49-F238E27FC236}">
                    <a16:creationId xmlns:a16="http://schemas.microsoft.com/office/drawing/2014/main" id="{A85843CD-C34A-4BC0-89E8-16D61FD8E950}"/>
                  </a:ext>
                </a:extLst>
              </p:cNvPr>
              <p:cNvGrpSpPr>
                <a:grpSpLocks/>
              </p:cNvGrpSpPr>
              <p:nvPr/>
            </p:nvGrpSpPr>
            <p:grpSpPr bwMode="auto">
              <a:xfrm>
                <a:off x="4260" y="2756"/>
                <a:ext cx="202" cy="498"/>
                <a:chOff x="4260" y="2756"/>
                <a:chExt cx="202" cy="498"/>
              </a:xfrm>
            </p:grpSpPr>
            <p:grpSp>
              <p:nvGrpSpPr>
                <p:cNvPr id="703693" name="Group 1229">
                  <a:extLst>
                    <a:ext uri="{FF2B5EF4-FFF2-40B4-BE49-F238E27FC236}">
                      <a16:creationId xmlns:a16="http://schemas.microsoft.com/office/drawing/2014/main" id="{6E0FDBD6-9651-4A80-8EBB-BD035EC98AA1}"/>
                    </a:ext>
                  </a:extLst>
                </p:cNvPr>
                <p:cNvGrpSpPr>
                  <a:grpSpLocks/>
                </p:cNvGrpSpPr>
                <p:nvPr/>
              </p:nvGrpSpPr>
              <p:grpSpPr bwMode="auto">
                <a:xfrm>
                  <a:off x="4260" y="2883"/>
                  <a:ext cx="202" cy="371"/>
                  <a:chOff x="4260" y="2883"/>
                  <a:chExt cx="202" cy="371"/>
                </a:xfrm>
              </p:grpSpPr>
              <p:sp>
                <p:nvSpPr>
                  <p:cNvPr id="703694" name="Freeform 1230">
                    <a:extLst>
                      <a:ext uri="{FF2B5EF4-FFF2-40B4-BE49-F238E27FC236}">
                        <a16:creationId xmlns:a16="http://schemas.microsoft.com/office/drawing/2014/main" id="{E3EDABC9-5B0A-4739-960E-8F2C2EF52E22}"/>
                      </a:ext>
                    </a:extLst>
                  </p:cNvPr>
                  <p:cNvSpPr>
                    <a:spLocks/>
                  </p:cNvSpPr>
                  <p:nvPr/>
                </p:nvSpPr>
                <p:spPr bwMode="auto">
                  <a:xfrm>
                    <a:off x="4260" y="2907"/>
                    <a:ext cx="202" cy="345"/>
                  </a:xfrm>
                  <a:custGeom>
                    <a:avLst/>
                    <a:gdLst>
                      <a:gd name="T0" fmla="*/ 0 w 406"/>
                      <a:gd name="T1" fmla="*/ 687 h 689"/>
                      <a:gd name="T2" fmla="*/ 175 w 406"/>
                      <a:gd name="T3" fmla="*/ 0 h 689"/>
                      <a:gd name="T4" fmla="*/ 241 w 406"/>
                      <a:gd name="T5" fmla="*/ 0 h 689"/>
                      <a:gd name="T6" fmla="*/ 406 w 406"/>
                      <a:gd name="T7" fmla="*/ 689 h 689"/>
                    </a:gdLst>
                    <a:ahLst/>
                    <a:cxnLst>
                      <a:cxn ang="0">
                        <a:pos x="T0" y="T1"/>
                      </a:cxn>
                      <a:cxn ang="0">
                        <a:pos x="T2" y="T3"/>
                      </a:cxn>
                      <a:cxn ang="0">
                        <a:pos x="T4" y="T5"/>
                      </a:cxn>
                      <a:cxn ang="0">
                        <a:pos x="T6" y="T7"/>
                      </a:cxn>
                    </a:cxnLst>
                    <a:rect l="0" t="0" r="r" b="b"/>
                    <a:pathLst>
                      <a:path w="406" h="689">
                        <a:moveTo>
                          <a:pt x="0" y="687"/>
                        </a:moveTo>
                        <a:lnTo>
                          <a:pt x="175" y="0"/>
                        </a:lnTo>
                        <a:lnTo>
                          <a:pt x="241" y="0"/>
                        </a:lnTo>
                        <a:lnTo>
                          <a:pt x="406" y="68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3695" name="Line 1231">
                    <a:extLst>
                      <a:ext uri="{FF2B5EF4-FFF2-40B4-BE49-F238E27FC236}">
                        <a16:creationId xmlns:a16="http://schemas.microsoft.com/office/drawing/2014/main" id="{77A2D4B1-E0A3-4532-BED7-AA25B3E898FA}"/>
                      </a:ext>
                    </a:extLst>
                  </p:cNvPr>
                  <p:cNvSpPr>
                    <a:spLocks noChangeShapeType="1"/>
                  </p:cNvSpPr>
                  <p:nvPr/>
                </p:nvSpPr>
                <p:spPr bwMode="auto">
                  <a:xfrm>
                    <a:off x="4327" y="2985"/>
                    <a:ext cx="7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696" name="Line 1232">
                    <a:extLst>
                      <a:ext uri="{FF2B5EF4-FFF2-40B4-BE49-F238E27FC236}">
                        <a16:creationId xmlns:a16="http://schemas.microsoft.com/office/drawing/2014/main" id="{F3126349-7C10-4E08-A4FF-39A5CC6AE3F9}"/>
                      </a:ext>
                    </a:extLst>
                  </p:cNvPr>
                  <p:cNvSpPr>
                    <a:spLocks noChangeShapeType="1"/>
                  </p:cNvSpPr>
                  <p:nvPr/>
                </p:nvSpPr>
                <p:spPr bwMode="auto">
                  <a:xfrm>
                    <a:off x="4362" y="2883"/>
                    <a:ext cx="1" cy="37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703697" name="Group 1233">
                  <a:extLst>
                    <a:ext uri="{FF2B5EF4-FFF2-40B4-BE49-F238E27FC236}">
                      <a16:creationId xmlns:a16="http://schemas.microsoft.com/office/drawing/2014/main" id="{EE27B276-AB96-4E32-9F61-60FEC0C99F97}"/>
                    </a:ext>
                  </a:extLst>
                </p:cNvPr>
                <p:cNvGrpSpPr>
                  <a:grpSpLocks/>
                </p:cNvGrpSpPr>
                <p:nvPr/>
              </p:nvGrpSpPr>
              <p:grpSpPr bwMode="auto">
                <a:xfrm>
                  <a:off x="4299" y="2756"/>
                  <a:ext cx="157" cy="125"/>
                  <a:chOff x="4299" y="2756"/>
                  <a:chExt cx="157" cy="125"/>
                </a:xfrm>
              </p:grpSpPr>
              <p:sp>
                <p:nvSpPr>
                  <p:cNvPr id="703698" name="Oval 1234">
                    <a:extLst>
                      <a:ext uri="{FF2B5EF4-FFF2-40B4-BE49-F238E27FC236}">
                        <a16:creationId xmlns:a16="http://schemas.microsoft.com/office/drawing/2014/main" id="{F0D77B29-8005-4C39-A320-BBAAA454FE8F}"/>
                      </a:ext>
                    </a:extLst>
                  </p:cNvPr>
                  <p:cNvSpPr>
                    <a:spLocks noChangeArrowheads="1"/>
                  </p:cNvSpPr>
                  <p:nvPr/>
                </p:nvSpPr>
                <p:spPr bwMode="auto">
                  <a:xfrm>
                    <a:off x="4299" y="2756"/>
                    <a:ext cx="126" cy="125"/>
                  </a:xfrm>
                  <a:prstGeom prst="ellipse">
                    <a:avLst/>
                  </a:prstGeom>
                  <a:solidFill>
                    <a:srgbClr val="000000"/>
                  </a:solidFill>
                  <a:ln w="6350">
                    <a:solidFill>
                      <a:srgbClr val="000000"/>
                    </a:solidFill>
                    <a:round/>
                    <a:headEnd/>
                    <a:tailEnd/>
                  </a:ln>
                </p:spPr>
                <p:txBody>
                  <a:bodyPr/>
                  <a:lstStyle/>
                  <a:p>
                    <a:endParaRPr lang="en-IN"/>
                  </a:p>
                </p:txBody>
              </p:sp>
              <p:sp>
                <p:nvSpPr>
                  <p:cNvPr id="703699" name="Oval 1235">
                    <a:extLst>
                      <a:ext uri="{FF2B5EF4-FFF2-40B4-BE49-F238E27FC236}">
                        <a16:creationId xmlns:a16="http://schemas.microsoft.com/office/drawing/2014/main" id="{EF0D4B4B-ED5B-420C-9BDE-8265F5362133}"/>
                      </a:ext>
                    </a:extLst>
                  </p:cNvPr>
                  <p:cNvSpPr>
                    <a:spLocks noChangeArrowheads="1"/>
                  </p:cNvSpPr>
                  <p:nvPr/>
                </p:nvSpPr>
                <p:spPr bwMode="auto">
                  <a:xfrm>
                    <a:off x="4350" y="2807"/>
                    <a:ext cx="24" cy="25"/>
                  </a:xfrm>
                  <a:prstGeom prst="ellipse">
                    <a:avLst/>
                  </a:prstGeom>
                  <a:solidFill>
                    <a:srgbClr val="FFFFFF"/>
                  </a:solidFill>
                  <a:ln w="6350">
                    <a:solidFill>
                      <a:srgbClr val="000000"/>
                    </a:solidFill>
                    <a:round/>
                    <a:headEnd/>
                    <a:tailEnd/>
                  </a:ln>
                </p:spPr>
                <p:txBody>
                  <a:bodyPr/>
                  <a:lstStyle/>
                  <a:p>
                    <a:endParaRPr lang="en-IN"/>
                  </a:p>
                </p:txBody>
              </p:sp>
              <p:sp>
                <p:nvSpPr>
                  <p:cNvPr id="703700" name="Freeform 1236">
                    <a:extLst>
                      <a:ext uri="{FF2B5EF4-FFF2-40B4-BE49-F238E27FC236}">
                        <a16:creationId xmlns:a16="http://schemas.microsoft.com/office/drawing/2014/main" id="{BF445D4D-02D7-44C6-8C78-F20962A07665}"/>
                      </a:ext>
                    </a:extLst>
                  </p:cNvPr>
                  <p:cNvSpPr>
                    <a:spLocks/>
                  </p:cNvSpPr>
                  <p:nvPr/>
                </p:nvSpPr>
                <p:spPr bwMode="auto">
                  <a:xfrm>
                    <a:off x="4395" y="2801"/>
                    <a:ext cx="61" cy="31"/>
                  </a:xfrm>
                  <a:custGeom>
                    <a:avLst/>
                    <a:gdLst>
                      <a:gd name="T0" fmla="*/ 0 w 123"/>
                      <a:gd name="T1" fmla="*/ 36 h 61"/>
                      <a:gd name="T2" fmla="*/ 0 w 123"/>
                      <a:gd name="T3" fmla="*/ 25 h 61"/>
                      <a:gd name="T4" fmla="*/ 123 w 123"/>
                      <a:gd name="T5" fmla="*/ 0 h 61"/>
                      <a:gd name="T6" fmla="*/ 123 w 123"/>
                      <a:gd name="T7" fmla="*/ 61 h 61"/>
                      <a:gd name="T8" fmla="*/ 0 w 123"/>
                      <a:gd name="T9" fmla="*/ 48 h 61"/>
                      <a:gd name="T10" fmla="*/ 0 w 123"/>
                      <a:gd name="T11" fmla="*/ 36 h 61"/>
                    </a:gdLst>
                    <a:ahLst/>
                    <a:cxnLst>
                      <a:cxn ang="0">
                        <a:pos x="T0" y="T1"/>
                      </a:cxn>
                      <a:cxn ang="0">
                        <a:pos x="T2" y="T3"/>
                      </a:cxn>
                      <a:cxn ang="0">
                        <a:pos x="T4" y="T5"/>
                      </a:cxn>
                      <a:cxn ang="0">
                        <a:pos x="T6" y="T7"/>
                      </a:cxn>
                      <a:cxn ang="0">
                        <a:pos x="T8" y="T9"/>
                      </a:cxn>
                      <a:cxn ang="0">
                        <a:pos x="T10" y="T11"/>
                      </a:cxn>
                    </a:cxnLst>
                    <a:rect l="0" t="0" r="r" b="b"/>
                    <a:pathLst>
                      <a:path w="123" h="61">
                        <a:moveTo>
                          <a:pt x="0" y="36"/>
                        </a:moveTo>
                        <a:lnTo>
                          <a:pt x="0" y="25"/>
                        </a:lnTo>
                        <a:lnTo>
                          <a:pt x="123" y="0"/>
                        </a:lnTo>
                        <a:lnTo>
                          <a:pt x="123" y="61"/>
                        </a:lnTo>
                        <a:lnTo>
                          <a:pt x="0" y="48"/>
                        </a:lnTo>
                        <a:lnTo>
                          <a:pt x="0" y="36"/>
                        </a:lnTo>
                        <a:close/>
                      </a:path>
                    </a:pathLst>
                  </a:custGeom>
                  <a:solidFill>
                    <a:srgbClr val="000000"/>
                  </a:solidFill>
                  <a:ln w="6350">
                    <a:solidFill>
                      <a:srgbClr val="000000"/>
                    </a:solidFill>
                    <a:prstDash val="solid"/>
                    <a:round/>
                    <a:headEnd/>
                    <a:tailEnd/>
                  </a:ln>
                </p:spPr>
                <p:txBody>
                  <a:bodyPr/>
                  <a:lstStyle/>
                  <a:p>
                    <a:endParaRPr lang="en-IN"/>
                  </a:p>
                </p:txBody>
              </p:sp>
            </p:grpSp>
          </p:grpSp>
          <p:sp>
            <p:nvSpPr>
              <p:cNvPr id="703701" name="Freeform 1237">
                <a:extLst>
                  <a:ext uri="{FF2B5EF4-FFF2-40B4-BE49-F238E27FC236}">
                    <a16:creationId xmlns:a16="http://schemas.microsoft.com/office/drawing/2014/main" id="{4A42406B-E5DF-4B87-88A8-29491F636C1A}"/>
                  </a:ext>
                </a:extLst>
              </p:cNvPr>
              <p:cNvSpPr>
                <a:spLocks/>
              </p:cNvSpPr>
              <p:nvPr/>
            </p:nvSpPr>
            <p:spPr bwMode="auto">
              <a:xfrm>
                <a:off x="5230" y="3045"/>
                <a:ext cx="270" cy="210"/>
              </a:xfrm>
              <a:custGeom>
                <a:avLst/>
                <a:gdLst>
                  <a:gd name="T0" fmla="*/ 0 w 539"/>
                  <a:gd name="T1" fmla="*/ 421 h 421"/>
                  <a:gd name="T2" fmla="*/ 0 w 539"/>
                  <a:gd name="T3" fmla="*/ 212 h 421"/>
                  <a:gd name="T4" fmla="*/ 82 w 539"/>
                  <a:gd name="T5" fmla="*/ 167 h 421"/>
                  <a:gd name="T6" fmla="*/ 82 w 539"/>
                  <a:gd name="T7" fmla="*/ 0 h 421"/>
                  <a:gd name="T8" fmla="*/ 124 w 539"/>
                  <a:gd name="T9" fmla="*/ 0 h 421"/>
                  <a:gd name="T10" fmla="*/ 124 w 539"/>
                  <a:gd name="T11" fmla="*/ 125 h 421"/>
                  <a:gd name="T12" fmla="*/ 206 w 539"/>
                  <a:gd name="T13" fmla="*/ 43 h 421"/>
                  <a:gd name="T14" fmla="*/ 415 w 539"/>
                  <a:gd name="T15" fmla="*/ 212 h 421"/>
                  <a:gd name="T16" fmla="*/ 539 w 539"/>
                  <a:gd name="T17" fmla="*/ 223 h 421"/>
                  <a:gd name="T18" fmla="*/ 539 w 539"/>
                  <a:gd name="T19" fmla="*/ 252 h 421"/>
                  <a:gd name="T20" fmla="*/ 526 w 539"/>
                  <a:gd name="T21" fmla="*/ 252 h 421"/>
                  <a:gd name="T22" fmla="*/ 527 w 539"/>
                  <a:gd name="T23" fmla="*/ 421 h 421"/>
                  <a:gd name="T24" fmla="*/ 497 w 539"/>
                  <a:gd name="T25" fmla="*/ 421 h 421"/>
                  <a:gd name="T26" fmla="*/ 497 w 539"/>
                  <a:gd name="T27" fmla="*/ 252 h 421"/>
                  <a:gd name="T28" fmla="*/ 415 w 539"/>
                  <a:gd name="T29" fmla="*/ 252 h 421"/>
                  <a:gd name="T30" fmla="*/ 415 w 539"/>
                  <a:gd name="T31" fmla="*/ 384 h 421"/>
                  <a:gd name="T32" fmla="*/ 497 w 539"/>
                  <a:gd name="T33" fmla="*/ 384 h 421"/>
                  <a:gd name="T34" fmla="*/ 497 w 539"/>
                  <a:gd name="T35" fmla="*/ 421 h 421"/>
                  <a:gd name="T36" fmla="*/ 0 w 539"/>
                  <a:gd name="T37"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9" h="421">
                    <a:moveTo>
                      <a:pt x="0" y="421"/>
                    </a:moveTo>
                    <a:lnTo>
                      <a:pt x="0" y="212"/>
                    </a:lnTo>
                    <a:lnTo>
                      <a:pt x="82" y="167"/>
                    </a:lnTo>
                    <a:lnTo>
                      <a:pt x="82" y="0"/>
                    </a:lnTo>
                    <a:lnTo>
                      <a:pt x="124" y="0"/>
                    </a:lnTo>
                    <a:lnTo>
                      <a:pt x="124" y="125"/>
                    </a:lnTo>
                    <a:lnTo>
                      <a:pt x="206" y="43"/>
                    </a:lnTo>
                    <a:lnTo>
                      <a:pt x="415" y="212"/>
                    </a:lnTo>
                    <a:lnTo>
                      <a:pt x="539" y="223"/>
                    </a:lnTo>
                    <a:lnTo>
                      <a:pt x="539" y="252"/>
                    </a:lnTo>
                    <a:lnTo>
                      <a:pt x="526" y="252"/>
                    </a:lnTo>
                    <a:lnTo>
                      <a:pt x="527" y="421"/>
                    </a:lnTo>
                    <a:lnTo>
                      <a:pt x="497" y="421"/>
                    </a:lnTo>
                    <a:lnTo>
                      <a:pt x="497" y="252"/>
                    </a:lnTo>
                    <a:lnTo>
                      <a:pt x="415" y="252"/>
                    </a:lnTo>
                    <a:lnTo>
                      <a:pt x="415" y="384"/>
                    </a:lnTo>
                    <a:lnTo>
                      <a:pt x="497" y="384"/>
                    </a:lnTo>
                    <a:lnTo>
                      <a:pt x="497" y="421"/>
                    </a:lnTo>
                    <a:lnTo>
                      <a:pt x="0" y="421"/>
                    </a:lnTo>
                    <a:close/>
                  </a:path>
                </a:pathLst>
              </a:custGeom>
              <a:solidFill>
                <a:srgbClr val="3F7FFF"/>
              </a:solidFill>
              <a:ln w="6350">
                <a:solidFill>
                  <a:srgbClr val="000000"/>
                </a:solidFill>
                <a:prstDash val="solid"/>
                <a:round/>
                <a:headEnd/>
                <a:tailEnd/>
              </a:ln>
            </p:spPr>
            <p:txBody>
              <a:bodyPr/>
              <a:lstStyle/>
              <a:p>
                <a:endParaRPr lang="en-IN"/>
              </a:p>
            </p:txBody>
          </p:sp>
          <p:grpSp>
            <p:nvGrpSpPr>
              <p:cNvPr id="703702" name="Group 1238">
                <a:extLst>
                  <a:ext uri="{FF2B5EF4-FFF2-40B4-BE49-F238E27FC236}">
                    <a16:creationId xmlns:a16="http://schemas.microsoft.com/office/drawing/2014/main" id="{BCD8DEA4-2DF1-45E8-80DF-F119C221B524}"/>
                  </a:ext>
                </a:extLst>
              </p:cNvPr>
              <p:cNvGrpSpPr>
                <a:grpSpLocks/>
              </p:cNvGrpSpPr>
              <p:nvPr/>
            </p:nvGrpSpPr>
            <p:grpSpPr bwMode="auto">
              <a:xfrm>
                <a:off x="4690" y="2940"/>
                <a:ext cx="291" cy="315"/>
                <a:chOff x="4690" y="2940"/>
                <a:chExt cx="291" cy="315"/>
              </a:xfrm>
            </p:grpSpPr>
            <p:sp>
              <p:nvSpPr>
                <p:cNvPr id="703703" name="Freeform 1239">
                  <a:extLst>
                    <a:ext uri="{FF2B5EF4-FFF2-40B4-BE49-F238E27FC236}">
                      <a16:creationId xmlns:a16="http://schemas.microsoft.com/office/drawing/2014/main" id="{084A1A99-EFA5-4221-BE06-611E0F385EC8}"/>
                    </a:ext>
                  </a:extLst>
                </p:cNvPr>
                <p:cNvSpPr>
                  <a:spLocks/>
                </p:cNvSpPr>
                <p:nvPr/>
              </p:nvSpPr>
              <p:spPr bwMode="auto">
                <a:xfrm>
                  <a:off x="4690" y="2940"/>
                  <a:ext cx="291" cy="315"/>
                </a:xfrm>
                <a:custGeom>
                  <a:avLst/>
                  <a:gdLst>
                    <a:gd name="T0" fmla="*/ 0 w 581"/>
                    <a:gd name="T1" fmla="*/ 630 h 630"/>
                    <a:gd name="T2" fmla="*/ 0 w 581"/>
                    <a:gd name="T3" fmla="*/ 296 h 630"/>
                    <a:gd name="T4" fmla="*/ 124 w 581"/>
                    <a:gd name="T5" fmla="*/ 83 h 630"/>
                    <a:gd name="T6" fmla="*/ 291 w 581"/>
                    <a:gd name="T7" fmla="*/ 0 h 630"/>
                    <a:gd name="T8" fmla="*/ 455 w 581"/>
                    <a:gd name="T9" fmla="*/ 83 h 630"/>
                    <a:gd name="T10" fmla="*/ 581 w 581"/>
                    <a:gd name="T11" fmla="*/ 294 h 630"/>
                    <a:gd name="T12" fmla="*/ 581 w 581"/>
                    <a:gd name="T13" fmla="*/ 630 h 630"/>
                    <a:gd name="T14" fmla="*/ 0 w 581"/>
                    <a:gd name="T15" fmla="*/ 630 h 6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1" h="630">
                      <a:moveTo>
                        <a:pt x="0" y="630"/>
                      </a:moveTo>
                      <a:lnTo>
                        <a:pt x="0" y="296"/>
                      </a:lnTo>
                      <a:lnTo>
                        <a:pt x="124" y="83"/>
                      </a:lnTo>
                      <a:lnTo>
                        <a:pt x="291" y="0"/>
                      </a:lnTo>
                      <a:lnTo>
                        <a:pt x="455" y="83"/>
                      </a:lnTo>
                      <a:lnTo>
                        <a:pt x="581" y="294"/>
                      </a:lnTo>
                      <a:lnTo>
                        <a:pt x="581" y="630"/>
                      </a:lnTo>
                      <a:lnTo>
                        <a:pt x="0" y="630"/>
                      </a:lnTo>
                      <a:close/>
                    </a:path>
                  </a:pathLst>
                </a:custGeom>
                <a:solidFill>
                  <a:srgbClr val="FF0000"/>
                </a:solidFill>
                <a:ln w="6350">
                  <a:solidFill>
                    <a:srgbClr val="000000"/>
                  </a:solidFill>
                  <a:prstDash val="solid"/>
                  <a:round/>
                  <a:headEnd/>
                  <a:tailEnd/>
                </a:ln>
              </p:spPr>
              <p:txBody>
                <a:bodyPr/>
                <a:lstStyle/>
                <a:p>
                  <a:endParaRPr lang="en-IN"/>
                </a:p>
              </p:txBody>
            </p:sp>
            <p:sp>
              <p:nvSpPr>
                <p:cNvPr id="703704" name="Rectangle 1240">
                  <a:extLst>
                    <a:ext uri="{FF2B5EF4-FFF2-40B4-BE49-F238E27FC236}">
                      <a16:creationId xmlns:a16="http://schemas.microsoft.com/office/drawing/2014/main" id="{62D48A57-F531-46E2-BBF3-A2B2889B84F1}"/>
                    </a:ext>
                  </a:extLst>
                </p:cNvPr>
                <p:cNvSpPr>
                  <a:spLocks noChangeArrowheads="1"/>
                </p:cNvSpPr>
                <p:nvPr/>
              </p:nvSpPr>
              <p:spPr bwMode="auto">
                <a:xfrm>
                  <a:off x="4826" y="2978"/>
                  <a:ext cx="18" cy="42"/>
                </a:xfrm>
                <a:prstGeom prst="rect">
                  <a:avLst/>
                </a:prstGeom>
                <a:solidFill>
                  <a:srgbClr val="FFFFFF"/>
                </a:solidFill>
                <a:ln w="6350">
                  <a:solidFill>
                    <a:srgbClr val="000000"/>
                  </a:solidFill>
                  <a:miter lim="800000"/>
                  <a:headEnd/>
                  <a:tailEnd/>
                </a:ln>
              </p:spPr>
              <p:txBody>
                <a:bodyPr/>
                <a:lstStyle/>
                <a:p>
                  <a:endParaRPr lang="en-IN"/>
                </a:p>
              </p:txBody>
            </p:sp>
          </p:grpSp>
          <p:grpSp>
            <p:nvGrpSpPr>
              <p:cNvPr id="703705" name="Group 1241">
                <a:extLst>
                  <a:ext uri="{FF2B5EF4-FFF2-40B4-BE49-F238E27FC236}">
                    <a16:creationId xmlns:a16="http://schemas.microsoft.com/office/drawing/2014/main" id="{D43F5AE7-1935-4182-B34E-5558A210694F}"/>
                  </a:ext>
                </a:extLst>
              </p:cNvPr>
              <p:cNvGrpSpPr>
                <a:grpSpLocks/>
              </p:cNvGrpSpPr>
              <p:nvPr/>
            </p:nvGrpSpPr>
            <p:grpSpPr bwMode="auto">
              <a:xfrm>
                <a:off x="4406" y="3195"/>
                <a:ext cx="823" cy="54"/>
                <a:chOff x="4406" y="3195"/>
                <a:chExt cx="823" cy="54"/>
              </a:xfrm>
            </p:grpSpPr>
            <p:sp>
              <p:nvSpPr>
                <p:cNvPr id="703706" name="Rectangle 1242">
                  <a:extLst>
                    <a:ext uri="{FF2B5EF4-FFF2-40B4-BE49-F238E27FC236}">
                      <a16:creationId xmlns:a16="http://schemas.microsoft.com/office/drawing/2014/main" id="{9CB92E1F-481C-4074-B4DE-FD1E77A1BB57}"/>
                    </a:ext>
                  </a:extLst>
                </p:cNvPr>
                <p:cNvSpPr>
                  <a:spLocks noChangeArrowheads="1"/>
                </p:cNvSpPr>
                <p:nvPr/>
              </p:nvSpPr>
              <p:spPr bwMode="auto">
                <a:xfrm>
                  <a:off x="4406" y="3195"/>
                  <a:ext cx="823" cy="7"/>
                </a:xfrm>
                <a:prstGeom prst="rect">
                  <a:avLst/>
                </a:prstGeom>
                <a:solidFill>
                  <a:srgbClr val="FFFFFF"/>
                </a:solidFill>
                <a:ln w="6350">
                  <a:solidFill>
                    <a:srgbClr val="000000"/>
                  </a:solidFill>
                  <a:miter lim="800000"/>
                  <a:headEnd/>
                  <a:tailEnd/>
                </a:ln>
              </p:spPr>
              <p:txBody>
                <a:bodyPr/>
                <a:lstStyle/>
                <a:p>
                  <a:endParaRPr lang="en-IN"/>
                </a:p>
              </p:txBody>
            </p:sp>
            <p:sp>
              <p:nvSpPr>
                <p:cNvPr id="703707" name="Rectangle 1243">
                  <a:extLst>
                    <a:ext uri="{FF2B5EF4-FFF2-40B4-BE49-F238E27FC236}">
                      <a16:creationId xmlns:a16="http://schemas.microsoft.com/office/drawing/2014/main" id="{8C8F4E2C-D740-4D26-B6CE-F7319F98935B}"/>
                    </a:ext>
                  </a:extLst>
                </p:cNvPr>
                <p:cNvSpPr>
                  <a:spLocks noChangeArrowheads="1"/>
                </p:cNvSpPr>
                <p:nvPr/>
              </p:nvSpPr>
              <p:spPr bwMode="auto">
                <a:xfrm>
                  <a:off x="4406" y="3210"/>
                  <a:ext cx="823" cy="7"/>
                </a:xfrm>
                <a:prstGeom prst="rect">
                  <a:avLst/>
                </a:prstGeom>
                <a:solidFill>
                  <a:srgbClr val="FFFFFF"/>
                </a:solidFill>
                <a:ln w="6350">
                  <a:solidFill>
                    <a:srgbClr val="000000"/>
                  </a:solidFill>
                  <a:miter lim="800000"/>
                  <a:headEnd/>
                  <a:tailEnd/>
                </a:ln>
              </p:spPr>
              <p:txBody>
                <a:bodyPr/>
                <a:lstStyle/>
                <a:p>
                  <a:endParaRPr lang="en-IN"/>
                </a:p>
              </p:txBody>
            </p:sp>
            <p:sp>
              <p:nvSpPr>
                <p:cNvPr id="703708" name="Rectangle 1244">
                  <a:extLst>
                    <a:ext uri="{FF2B5EF4-FFF2-40B4-BE49-F238E27FC236}">
                      <a16:creationId xmlns:a16="http://schemas.microsoft.com/office/drawing/2014/main" id="{1DCC3EB9-9810-483C-9A8C-103E674BB5E0}"/>
                    </a:ext>
                  </a:extLst>
                </p:cNvPr>
                <p:cNvSpPr>
                  <a:spLocks noChangeArrowheads="1"/>
                </p:cNvSpPr>
                <p:nvPr/>
              </p:nvSpPr>
              <p:spPr bwMode="auto">
                <a:xfrm>
                  <a:off x="4406" y="3226"/>
                  <a:ext cx="823" cy="8"/>
                </a:xfrm>
                <a:prstGeom prst="rect">
                  <a:avLst/>
                </a:prstGeom>
                <a:solidFill>
                  <a:srgbClr val="FFFFFF"/>
                </a:solidFill>
                <a:ln w="6350">
                  <a:solidFill>
                    <a:srgbClr val="000000"/>
                  </a:solidFill>
                  <a:miter lim="800000"/>
                  <a:headEnd/>
                  <a:tailEnd/>
                </a:ln>
              </p:spPr>
              <p:txBody>
                <a:bodyPr/>
                <a:lstStyle/>
                <a:p>
                  <a:endParaRPr lang="en-IN"/>
                </a:p>
              </p:txBody>
            </p:sp>
            <p:sp>
              <p:nvSpPr>
                <p:cNvPr id="703709" name="Rectangle 1245">
                  <a:extLst>
                    <a:ext uri="{FF2B5EF4-FFF2-40B4-BE49-F238E27FC236}">
                      <a16:creationId xmlns:a16="http://schemas.microsoft.com/office/drawing/2014/main" id="{BD3F031F-64F9-4418-888D-356D80FBB7D0}"/>
                    </a:ext>
                  </a:extLst>
                </p:cNvPr>
                <p:cNvSpPr>
                  <a:spLocks noChangeArrowheads="1"/>
                </p:cNvSpPr>
                <p:nvPr/>
              </p:nvSpPr>
              <p:spPr bwMode="auto">
                <a:xfrm>
                  <a:off x="4406" y="3242"/>
                  <a:ext cx="823" cy="7"/>
                </a:xfrm>
                <a:prstGeom prst="rect">
                  <a:avLst/>
                </a:prstGeom>
                <a:solidFill>
                  <a:srgbClr val="FFFFFF"/>
                </a:solidFill>
                <a:ln w="6350">
                  <a:solidFill>
                    <a:srgbClr val="000000"/>
                  </a:solidFill>
                  <a:miter lim="800000"/>
                  <a:headEnd/>
                  <a:tailEnd/>
                </a:ln>
              </p:spPr>
              <p:txBody>
                <a:bodyPr/>
                <a:lstStyle/>
                <a:p>
                  <a:endParaRPr lang="en-IN"/>
                </a:p>
              </p:txBody>
            </p:sp>
          </p:grpSp>
        </p:grpSp>
        <p:sp>
          <p:nvSpPr>
            <p:cNvPr id="703710" name="Freeform 1246">
              <a:extLst>
                <a:ext uri="{FF2B5EF4-FFF2-40B4-BE49-F238E27FC236}">
                  <a16:creationId xmlns:a16="http://schemas.microsoft.com/office/drawing/2014/main" id="{FC0BCC9D-55E0-48CE-B645-A636C5B589E9}"/>
                </a:ext>
              </a:extLst>
            </p:cNvPr>
            <p:cNvSpPr>
              <a:spLocks/>
            </p:cNvSpPr>
            <p:nvPr/>
          </p:nvSpPr>
          <p:spPr bwMode="auto">
            <a:xfrm>
              <a:off x="3344" y="3228"/>
              <a:ext cx="264" cy="181"/>
            </a:xfrm>
            <a:custGeom>
              <a:avLst/>
              <a:gdLst>
                <a:gd name="T0" fmla="*/ 528 w 528"/>
                <a:gd name="T1" fmla="*/ 277 h 361"/>
                <a:gd name="T2" fmla="*/ 205 w 528"/>
                <a:gd name="T3" fmla="*/ 277 h 361"/>
                <a:gd name="T4" fmla="*/ 205 w 528"/>
                <a:gd name="T5" fmla="*/ 361 h 361"/>
                <a:gd name="T6" fmla="*/ 0 w 528"/>
                <a:gd name="T7" fmla="*/ 181 h 361"/>
                <a:gd name="T8" fmla="*/ 205 w 528"/>
                <a:gd name="T9" fmla="*/ 0 h 361"/>
                <a:gd name="T10" fmla="*/ 205 w 528"/>
                <a:gd name="T11" fmla="*/ 85 h 361"/>
                <a:gd name="T12" fmla="*/ 528 w 528"/>
                <a:gd name="T13" fmla="*/ 85 h 361"/>
                <a:gd name="T14" fmla="*/ 528 w 528"/>
                <a:gd name="T15" fmla="*/ 277 h 3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8" h="361">
                  <a:moveTo>
                    <a:pt x="528" y="277"/>
                  </a:moveTo>
                  <a:lnTo>
                    <a:pt x="205" y="277"/>
                  </a:lnTo>
                  <a:lnTo>
                    <a:pt x="205" y="361"/>
                  </a:lnTo>
                  <a:lnTo>
                    <a:pt x="0" y="181"/>
                  </a:lnTo>
                  <a:lnTo>
                    <a:pt x="205" y="0"/>
                  </a:lnTo>
                  <a:lnTo>
                    <a:pt x="205" y="85"/>
                  </a:lnTo>
                  <a:lnTo>
                    <a:pt x="528" y="85"/>
                  </a:lnTo>
                  <a:lnTo>
                    <a:pt x="528" y="277"/>
                  </a:lnTo>
                  <a:close/>
                </a:path>
              </a:pathLst>
            </a:custGeom>
            <a:solidFill>
              <a:srgbClr val="FFFF00"/>
            </a:solidFill>
            <a:ln w="1588">
              <a:solidFill>
                <a:srgbClr val="010180"/>
              </a:solidFill>
              <a:prstDash val="solid"/>
              <a:round/>
              <a:headEnd/>
              <a:tailEnd/>
            </a:ln>
          </p:spPr>
          <p:txBody>
            <a:bodyPr/>
            <a:lstStyle/>
            <a:p>
              <a:endParaRPr lang="en-IN"/>
            </a:p>
          </p:txBody>
        </p:sp>
        <p:grpSp>
          <p:nvGrpSpPr>
            <p:cNvPr id="703711" name="Group 1247">
              <a:extLst>
                <a:ext uri="{FF2B5EF4-FFF2-40B4-BE49-F238E27FC236}">
                  <a16:creationId xmlns:a16="http://schemas.microsoft.com/office/drawing/2014/main" id="{F4086B0B-2784-45F0-B9C1-24A92F72971E}"/>
                </a:ext>
              </a:extLst>
            </p:cNvPr>
            <p:cNvGrpSpPr>
              <a:grpSpLocks/>
            </p:cNvGrpSpPr>
            <p:nvPr/>
          </p:nvGrpSpPr>
          <p:grpSpPr bwMode="auto">
            <a:xfrm>
              <a:off x="4344" y="839"/>
              <a:ext cx="1020" cy="347"/>
              <a:chOff x="4599" y="646"/>
              <a:chExt cx="1020" cy="347"/>
            </a:xfrm>
          </p:grpSpPr>
          <p:grpSp>
            <p:nvGrpSpPr>
              <p:cNvPr id="703712" name="Group 1248">
                <a:extLst>
                  <a:ext uri="{FF2B5EF4-FFF2-40B4-BE49-F238E27FC236}">
                    <a16:creationId xmlns:a16="http://schemas.microsoft.com/office/drawing/2014/main" id="{9C09A7B7-B8B1-4FB7-ACE5-C4657C160343}"/>
                  </a:ext>
                </a:extLst>
              </p:cNvPr>
              <p:cNvGrpSpPr>
                <a:grpSpLocks/>
              </p:cNvGrpSpPr>
              <p:nvPr/>
            </p:nvGrpSpPr>
            <p:grpSpPr bwMode="auto">
              <a:xfrm>
                <a:off x="4599" y="646"/>
                <a:ext cx="1020" cy="347"/>
                <a:chOff x="4599" y="646"/>
                <a:chExt cx="1020" cy="347"/>
              </a:xfrm>
            </p:grpSpPr>
            <p:sp>
              <p:nvSpPr>
                <p:cNvPr id="703713" name="Freeform 1249">
                  <a:extLst>
                    <a:ext uri="{FF2B5EF4-FFF2-40B4-BE49-F238E27FC236}">
                      <a16:creationId xmlns:a16="http://schemas.microsoft.com/office/drawing/2014/main" id="{33565800-FA41-4C58-951F-A87656834FDB}"/>
                    </a:ext>
                  </a:extLst>
                </p:cNvPr>
                <p:cNvSpPr>
                  <a:spLocks/>
                </p:cNvSpPr>
                <p:nvPr/>
              </p:nvSpPr>
              <p:spPr bwMode="auto">
                <a:xfrm>
                  <a:off x="4599" y="646"/>
                  <a:ext cx="1020" cy="347"/>
                </a:xfrm>
                <a:custGeom>
                  <a:avLst/>
                  <a:gdLst>
                    <a:gd name="T0" fmla="*/ 1852 w 2039"/>
                    <a:gd name="T1" fmla="*/ 88 h 693"/>
                    <a:gd name="T2" fmla="*/ 1852 w 2039"/>
                    <a:gd name="T3" fmla="*/ 298 h 693"/>
                    <a:gd name="T4" fmla="*/ 1894 w 2039"/>
                    <a:gd name="T5" fmla="*/ 298 h 693"/>
                    <a:gd name="T6" fmla="*/ 1894 w 2039"/>
                    <a:gd name="T7" fmla="*/ 311 h 693"/>
                    <a:gd name="T8" fmla="*/ 1852 w 2039"/>
                    <a:gd name="T9" fmla="*/ 311 h 693"/>
                    <a:gd name="T10" fmla="*/ 1852 w 2039"/>
                    <a:gd name="T11" fmla="*/ 399 h 693"/>
                    <a:gd name="T12" fmla="*/ 2039 w 2039"/>
                    <a:gd name="T13" fmla="*/ 399 h 693"/>
                    <a:gd name="T14" fmla="*/ 2039 w 2039"/>
                    <a:gd name="T15" fmla="*/ 689 h 693"/>
                    <a:gd name="T16" fmla="*/ 0 w 2039"/>
                    <a:gd name="T17" fmla="*/ 693 h 693"/>
                    <a:gd name="T18" fmla="*/ 0 w 2039"/>
                    <a:gd name="T19" fmla="*/ 401 h 693"/>
                    <a:gd name="T20" fmla="*/ 83 w 2039"/>
                    <a:gd name="T21" fmla="*/ 401 h 693"/>
                    <a:gd name="T22" fmla="*/ 81 w 2039"/>
                    <a:gd name="T23" fmla="*/ 86 h 693"/>
                    <a:gd name="T24" fmla="*/ 425 w 2039"/>
                    <a:gd name="T25" fmla="*/ 0 h 693"/>
                    <a:gd name="T26" fmla="*/ 1852 w 2039"/>
                    <a:gd name="T27" fmla="*/ 88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9" h="693">
                      <a:moveTo>
                        <a:pt x="1852" y="88"/>
                      </a:moveTo>
                      <a:lnTo>
                        <a:pt x="1852" y="298"/>
                      </a:lnTo>
                      <a:lnTo>
                        <a:pt x="1894" y="298"/>
                      </a:lnTo>
                      <a:lnTo>
                        <a:pt x="1894" y="311"/>
                      </a:lnTo>
                      <a:lnTo>
                        <a:pt x="1852" y="311"/>
                      </a:lnTo>
                      <a:lnTo>
                        <a:pt x="1852" y="399"/>
                      </a:lnTo>
                      <a:lnTo>
                        <a:pt x="2039" y="399"/>
                      </a:lnTo>
                      <a:lnTo>
                        <a:pt x="2039" y="689"/>
                      </a:lnTo>
                      <a:lnTo>
                        <a:pt x="0" y="693"/>
                      </a:lnTo>
                      <a:lnTo>
                        <a:pt x="0" y="401"/>
                      </a:lnTo>
                      <a:lnTo>
                        <a:pt x="83" y="401"/>
                      </a:lnTo>
                      <a:lnTo>
                        <a:pt x="81" y="86"/>
                      </a:lnTo>
                      <a:lnTo>
                        <a:pt x="425" y="0"/>
                      </a:lnTo>
                      <a:lnTo>
                        <a:pt x="1852" y="88"/>
                      </a:lnTo>
                      <a:close/>
                    </a:path>
                  </a:pathLst>
                </a:custGeom>
                <a:solidFill>
                  <a:srgbClr val="000000"/>
                </a:solidFill>
                <a:ln w="1588">
                  <a:solidFill>
                    <a:srgbClr val="000000"/>
                  </a:solidFill>
                  <a:prstDash val="solid"/>
                  <a:round/>
                  <a:headEnd/>
                  <a:tailEnd/>
                </a:ln>
              </p:spPr>
              <p:txBody>
                <a:bodyPr/>
                <a:lstStyle/>
                <a:p>
                  <a:endParaRPr lang="en-IN"/>
                </a:p>
              </p:txBody>
            </p:sp>
            <p:sp>
              <p:nvSpPr>
                <p:cNvPr id="703714" name="Freeform 1250">
                  <a:extLst>
                    <a:ext uri="{FF2B5EF4-FFF2-40B4-BE49-F238E27FC236}">
                      <a16:creationId xmlns:a16="http://schemas.microsoft.com/office/drawing/2014/main" id="{E916CF2D-CFE1-4F2E-92CA-70B72C57DF03}"/>
                    </a:ext>
                  </a:extLst>
                </p:cNvPr>
                <p:cNvSpPr>
                  <a:spLocks/>
                </p:cNvSpPr>
                <p:nvPr/>
              </p:nvSpPr>
              <p:spPr bwMode="auto">
                <a:xfrm>
                  <a:off x="4641" y="649"/>
                  <a:ext cx="170" cy="216"/>
                </a:xfrm>
                <a:custGeom>
                  <a:avLst/>
                  <a:gdLst>
                    <a:gd name="T0" fmla="*/ 340 w 340"/>
                    <a:gd name="T1" fmla="*/ 432 h 432"/>
                    <a:gd name="T2" fmla="*/ 0 w 340"/>
                    <a:gd name="T3" fmla="*/ 359 h 432"/>
                    <a:gd name="T4" fmla="*/ 0 w 340"/>
                    <a:gd name="T5" fmla="*/ 82 h 432"/>
                    <a:gd name="T6" fmla="*/ 340 w 340"/>
                    <a:gd name="T7" fmla="*/ 0 h 432"/>
                    <a:gd name="T8" fmla="*/ 340 w 340"/>
                    <a:gd name="T9" fmla="*/ 432 h 432"/>
                  </a:gdLst>
                  <a:ahLst/>
                  <a:cxnLst>
                    <a:cxn ang="0">
                      <a:pos x="T0" y="T1"/>
                    </a:cxn>
                    <a:cxn ang="0">
                      <a:pos x="T2" y="T3"/>
                    </a:cxn>
                    <a:cxn ang="0">
                      <a:pos x="T4" y="T5"/>
                    </a:cxn>
                    <a:cxn ang="0">
                      <a:pos x="T6" y="T7"/>
                    </a:cxn>
                    <a:cxn ang="0">
                      <a:pos x="T8" y="T9"/>
                    </a:cxn>
                  </a:cxnLst>
                  <a:rect l="0" t="0" r="r" b="b"/>
                  <a:pathLst>
                    <a:path w="340" h="432">
                      <a:moveTo>
                        <a:pt x="340" y="432"/>
                      </a:moveTo>
                      <a:lnTo>
                        <a:pt x="0" y="359"/>
                      </a:lnTo>
                      <a:lnTo>
                        <a:pt x="0" y="82"/>
                      </a:lnTo>
                      <a:lnTo>
                        <a:pt x="340" y="0"/>
                      </a:lnTo>
                      <a:lnTo>
                        <a:pt x="340" y="432"/>
                      </a:lnTo>
                      <a:close/>
                    </a:path>
                  </a:pathLst>
                </a:custGeom>
                <a:solidFill>
                  <a:srgbClr val="ABABAB"/>
                </a:solidFill>
                <a:ln w="1588">
                  <a:solidFill>
                    <a:srgbClr val="000000"/>
                  </a:solidFill>
                  <a:prstDash val="solid"/>
                  <a:round/>
                  <a:headEnd/>
                  <a:tailEnd/>
                </a:ln>
              </p:spPr>
              <p:txBody>
                <a:bodyPr/>
                <a:lstStyle/>
                <a:p>
                  <a:endParaRPr lang="en-IN"/>
                </a:p>
              </p:txBody>
            </p:sp>
            <p:sp>
              <p:nvSpPr>
                <p:cNvPr id="703715" name="Freeform 1251">
                  <a:extLst>
                    <a:ext uri="{FF2B5EF4-FFF2-40B4-BE49-F238E27FC236}">
                      <a16:creationId xmlns:a16="http://schemas.microsoft.com/office/drawing/2014/main" id="{9EE5ED19-9582-4A55-AF21-79BA1F82DDF7}"/>
                    </a:ext>
                  </a:extLst>
                </p:cNvPr>
                <p:cNvSpPr>
                  <a:spLocks/>
                </p:cNvSpPr>
                <p:nvPr/>
              </p:nvSpPr>
              <p:spPr bwMode="auto">
                <a:xfrm>
                  <a:off x="4813" y="649"/>
                  <a:ext cx="710" cy="179"/>
                </a:xfrm>
                <a:custGeom>
                  <a:avLst/>
                  <a:gdLst>
                    <a:gd name="T0" fmla="*/ 1419 w 1419"/>
                    <a:gd name="T1" fmla="*/ 86 h 357"/>
                    <a:gd name="T2" fmla="*/ 1419 w 1419"/>
                    <a:gd name="T3" fmla="*/ 292 h 357"/>
                    <a:gd name="T4" fmla="*/ 28 w 1419"/>
                    <a:gd name="T5" fmla="*/ 292 h 357"/>
                    <a:gd name="T6" fmla="*/ 28 w 1419"/>
                    <a:gd name="T7" fmla="*/ 309 h 357"/>
                    <a:gd name="T8" fmla="*/ 0 w 1419"/>
                    <a:gd name="T9" fmla="*/ 357 h 357"/>
                    <a:gd name="T10" fmla="*/ 0 w 1419"/>
                    <a:gd name="T11" fmla="*/ 0 h 357"/>
                    <a:gd name="T12" fmla="*/ 1419 w 1419"/>
                    <a:gd name="T13" fmla="*/ 86 h 357"/>
                  </a:gdLst>
                  <a:ahLst/>
                  <a:cxnLst>
                    <a:cxn ang="0">
                      <a:pos x="T0" y="T1"/>
                    </a:cxn>
                    <a:cxn ang="0">
                      <a:pos x="T2" y="T3"/>
                    </a:cxn>
                    <a:cxn ang="0">
                      <a:pos x="T4" y="T5"/>
                    </a:cxn>
                    <a:cxn ang="0">
                      <a:pos x="T6" y="T7"/>
                    </a:cxn>
                    <a:cxn ang="0">
                      <a:pos x="T8" y="T9"/>
                    </a:cxn>
                    <a:cxn ang="0">
                      <a:pos x="T10" y="T11"/>
                    </a:cxn>
                    <a:cxn ang="0">
                      <a:pos x="T12" y="T13"/>
                    </a:cxn>
                  </a:cxnLst>
                  <a:rect l="0" t="0" r="r" b="b"/>
                  <a:pathLst>
                    <a:path w="1419" h="357">
                      <a:moveTo>
                        <a:pt x="1419" y="86"/>
                      </a:moveTo>
                      <a:lnTo>
                        <a:pt x="1419" y="292"/>
                      </a:lnTo>
                      <a:lnTo>
                        <a:pt x="28" y="292"/>
                      </a:lnTo>
                      <a:lnTo>
                        <a:pt x="28" y="309"/>
                      </a:lnTo>
                      <a:lnTo>
                        <a:pt x="0" y="357"/>
                      </a:lnTo>
                      <a:lnTo>
                        <a:pt x="0" y="0"/>
                      </a:lnTo>
                      <a:lnTo>
                        <a:pt x="1419" y="86"/>
                      </a:lnTo>
                      <a:close/>
                    </a:path>
                  </a:pathLst>
                </a:custGeom>
                <a:solidFill>
                  <a:srgbClr val="FFFFFF"/>
                </a:solidFill>
                <a:ln w="1588">
                  <a:solidFill>
                    <a:srgbClr val="000000"/>
                  </a:solidFill>
                  <a:prstDash val="solid"/>
                  <a:round/>
                  <a:headEnd/>
                  <a:tailEnd/>
                </a:ln>
              </p:spPr>
              <p:txBody>
                <a:bodyPr/>
                <a:lstStyle/>
                <a:p>
                  <a:endParaRPr lang="en-IN"/>
                </a:p>
              </p:txBody>
            </p:sp>
            <p:sp>
              <p:nvSpPr>
                <p:cNvPr id="703716" name="Freeform 1252">
                  <a:extLst>
                    <a:ext uri="{FF2B5EF4-FFF2-40B4-BE49-F238E27FC236}">
                      <a16:creationId xmlns:a16="http://schemas.microsoft.com/office/drawing/2014/main" id="{CA42A16F-4DD1-46A1-BD42-1A63131C332C}"/>
                    </a:ext>
                  </a:extLst>
                </p:cNvPr>
                <p:cNvSpPr>
                  <a:spLocks/>
                </p:cNvSpPr>
                <p:nvPr/>
              </p:nvSpPr>
              <p:spPr bwMode="auto">
                <a:xfrm>
                  <a:off x="4833" y="797"/>
                  <a:ext cx="392" cy="2"/>
                </a:xfrm>
                <a:custGeom>
                  <a:avLst/>
                  <a:gdLst>
                    <a:gd name="T0" fmla="*/ 59 w 784"/>
                    <a:gd name="T1" fmla="*/ 4 h 4"/>
                    <a:gd name="T2" fmla="*/ 0 w 784"/>
                    <a:gd name="T3" fmla="*/ 0 h 4"/>
                    <a:gd name="T4" fmla="*/ 784 w 784"/>
                    <a:gd name="T5" fmla="*/ 0 h 4"/>
                    <a:gd name="T6" fmla="*/ 59 w 784"/>
                    <a:gd name="T7" fmla="*/ 4 h 4"/>
                  </a:gdLst>
                  <a:ahLst/>
                  <a:cxnLst>
                    <a:cxn ang="0">
                      <a:pos x="T0" y="T1"/>
                    </a:cxn>
                    <a:cxn ang="0">
                      <a:pos x="T2" y="T3"/>
                    </a:cxn>
                    <a:cxn ang="0">
                      <a:pos x="T4" y="T5"/>
                    </a:cxn>
                    <a:cxn ang="0">
                      <a:pos x="T6" y="T7"/>
                    </a:cxn>
                  </a:cxnLst>
                  <a:rect l="0" t="0" r="r" b="b"/>
                  <a:pathLst>
                    <a:path w="784" h="4">
                      <a:moveTo>
                        <a:pt x="59" y="4"/>
                      </a:moveTo>
                      <a:lnTo>
                        <a:pt x="0" y="0"/>
                      </a:lnTo>
                      <a:lnTo>
                        <a:pt x="784" y="0"/>
                      </a:lnTo>
                      <a:lnTo>
                        <a:pt x="59" y="4"/>
                      </a:lnTo>
                      <a:close/>
                    </a:path>
                  </a:pathLst>
                </a:custGeom>
                <a:solidFill>
                  <a:srgbClr val="FFFFFF"/>
                </a:solidFill>
                <a:ln w="1588">
                  <a:solidFill>
                    <a:srgbClr val="000000"/>
                  </a:solidFill>
                  <a:prstDash val="solid"/>
                  <a:round/>
                  <a:headEnd/>
                  <a:tailEnd/>
                </a:ln>
              </p:spPr>
              <p:txBody>
                <a:bodyPr/>
                <a:lstStyle/>
                <a:p>
                  <a:endParaRPr lang="en-IN"/>
                </a:p>
              </p:txBody>
            </p:sp>
            <p:sp>
              <p:nvSpPr>
                <p:cNvPr id="703717" name="Freeform 1253">
                  <a:extLst>
                    <a:ext uri="{FF2B5EF4-FFF2-40B4-BE49-F238E27FC236}">
                      <a16:creationId xmlns:a16="http://schemas.microsoft.com/office/drawing/2014/main" id="{66328B58-E06C-46AD-8F51-000D0A763EBC}"/>
                    </a:ext>
                  </a:extLst>
                </p:cNvPr>
                <p:cNvSpPr>
                  <a:spLocks/>
                </p:cNvSpPr>
                <p:nvPr/>
              </p:nvSpPr>
              <p:spPr bwMode="auto">
                <a:xfrm>
                  <a:off x="5400" y="797"/>
                  <a:ext cx="144" cy="4"/>
                </a:xfrm>
                <a:custGeom>
                  <a:avLst/>
                  <a:gdLst>
                    <a:gd name="T0" fmla="*/ 289 w 289"/>
                    <a:gd name="T1" fmla="*/ 8 h 8"/>
                    <a:gd name="T2" fmla="*/ 0 w 289"/>
                    <a:gd name="T3" fmla="*/ 8 h 8"/>
                    <a:gd name="T4" fmla="*/ 0 w 289"/>
                    <a:gd name="T5" fmla="*/ 0 h 8"/>
                    <a:gd name="T6" fmla="*/ 289 w 289"/>
                    <a:gd name="T7" fmla="*/ 2 h 8"/>
                    <a:gd name="T8" fmla="*/ 289 w 289"/>
                    <a:gd name="T9" fmla="*/ 8 h 8"/>
                  </a:gdLst>
                  <a:ahLst/>
                  <a:cxnLst>
                    <a:cxn ang="0">
                      <a:pos x="T0" y="T1"/>
                    </a:cxn>
                    <a:cxn ang="0">
                      <a:pos x="T2" y="T3"/>
                    </a:cxn>
                    <a:cxn ang="0">
                      <a:pos x="T4" y="T5"/>
                    </a:cxn>
                    <a:cxn ang="0">
                      <a:pos x="T6" y="T7"/>
                    </a:cxn>
                    <a:cxn ang="0">
                      <a:pos x="T8" y="T9"/>
                    </a:cxn>
                  </a:cxnLst>
                  <a:rect l="0" t="0" r="r" b="b"/>
                  <a:pathLst>
                    <a:path w="289" h="8">
                      <a:moveTo>
                        <a:pt x="289" y="8"/>
                      </a:moveTo>
                      <a:lnTo>
                        <a:pt x="0" y="8"/>
                      </a:lnTo>
                      <a:lnTo>
                        <a:pt x="0" y="0"/>
                      </a:lnTo>
                      <a:lnTo>
                        <a:pt x="289" y="2"/>
                      </a:lnTo>
                      <a:lnTo>
                        <a:pt x="289" y="8"/>
                      </a:lnTo>
                      <a:close/>
                    </a:path>
                  </a:pathLst>
                </a:custGeom>
                <a:solidFill>
                  <a:srgbClr val="FFFFFF"/>
                </a:solidFill>
                <a:ln w="1588">
                  <a:solidFill>
                    <a:srgbClr val="000000"/>
                  </a:solidFill>
                  <a:prstDash val="solid"/>
                  <a:round/>
                  <a:headEnd/>
                  <a:tailEnd/>
                </a:ln>
              </p:spPr>
              <p:txBody>
                <a:bodyPr/>
                <a:lstStyle/>
                <a:p>
                  <a:endParaRPr lang="en-IN"/>
                </a:p>
              </p:txBody>
            </p:sp>
            <p:sp>
              <p:nvSpPr>
                <p:cNvPr id="703718" name="Freeform 1254">
                  <a:extLst>
                    <a:ext uri="{FF2B5EF4-FFF2-40B4-BE49-F238E27FC236}">
                      <a16:creationId xmlns:a16="http://schemas.microsoft.com/office/drawing/2014/main" id="{8475EE79-0D12-459E-A39D-2E90E69870BD}"/>
                    </a:ext>
                  </a:extLst>
                </p:cNvPr>
                <p:cNvSpPr>
                  <a:spLocks/>
                </p:cNvSpPr>
                <p:nvPr/>
              </p:nvSpPr>
              <p:spPr bwMode="auto">
                <a:xfrm>
                  <a:off x="4829" y="799"/>
                  <a:ext cx="32" cy="6"/>
                </a:xfrm>
                <a:custGeom>
                  <a:avLst/>
                  <a:gdLst>
                    <a:gd name="T0" fmla="*/ 65 w 65"/>
                    <a:gd name="T1" fmla="*/ 12 h 12"/>
                    <a:gd name="T2" fmla="*/ 0 w 65"/>
                    <a:gd name="T3" fmla="*/ 8 h 12"/>
                    <a:gd name="T4" fmla="*/ 2 w 65"/>
                    <a:gd name="T5" fmla="*/ 0 h 12"/>
                    <a:gd name="T6" fmla="*/ 65 w 65"/>
                    <a:gd name="T7" fmla="*/ 4 h 12"/>
                    <a:gd name="T8" fmla="*/ 65 w 65"/>
                    <a:gd name="T9" fmla="*/ 12 h 12"/>
                  </a:gdLst>
                  <a:ahLst/>
                  <a:cxnLst>
                    <a:cxn ang="0">
                      <a:pos x="T0" y="T1"/>
                    </a:cxn>
                    <a:cxn ang="0">
                      <a:pos x="T2" y="T3"/>
                    </a:cxn>
                    <a:cxn ang="0">
                      <a:pos x="T4" y="T5"/>
                    </a:cxn>
                    <a:cxn ang="0">
                      <a:pos x="T6" y="T7"/>
                    </a:cxn>
                    <a:cxn ang="0">
                      <a:pos x="T8" y="T9"/>
                    </a:cxn>
                  </a:cxnLst>
                  <a:rect l="0" t="0" r="r" b="b"/>
                  <a:pathLst>
                    <a:path w="65" h="12">
                      <a:moveTo>
                        <a:pt x="65" y="12"/>
                      </a:moveTo>
                      <a:lnTo>
                        <a:pt x="0" y="8"/>
                      </a:lnTo>
                      <a:lnTo>
                        <a:pt x="2" y="0"/>
                      </a:lnTo>
                      <a:lnTo>
                        <a:pt x="65" y="4"/>
                      </a:lnTo>
                      <a:lnTo>
                        <a:pt x="65" y="12"/>
                      </a:lnTo>
                      <a:close/>
                    </a:path>
                  </a:pathLst>
                </a:custGeom>
                <a:solidFill>
                  <a:srgbClr val="FFFFFF"/>
                </a:solidFill>
                <a:ln w="1588">
                  <a:solidFill>
                    <a:srgbClr val="000000"/>
                  </a:solidFill>
                  <a:prstDash val="solid"/>
                  <a:round/>
                  <a:headEnd/>
                  <a:tailEnd/>
                </a:ln>
              </p:spPr>
              <p:txBody>
                <a:bodyPr/>
                <a:lstStyle/>
                <a:p>
                  <a:endParaRPr lang="en-IN"/>
                </a:p>
              </p:txBody>
            </p:sp>
            <p:sp>
              <p:nvSpPr>
                <p:cNvPr id="703719" name="Freeform 1255">
                  <a:extLst>
                    <a:ext uri="{FF2B5EF4-FFF2-40B4-BE49-F238E27FC236}">
                      <a16:creationId xmlns:a16="http://schemas.microsoft.com/office/drawing/2014/main" id="{EF133F2B-66D0-4851-A4D1-889681AF8128}"/>
                    </a:ext>
                  </a:extLst>
                </p:cNvPr>
                <p:cNvSpPr>
                  <a:spLocks/>
                </p:cNvSpPr>
                <p:nvPr/>
              </p:nvSpPr>
              <p:spPr bwMode="auto">
                <a:xfrm>
                  <a:off x="5051" y="798"/>
                  <a:ext cx="248" cy="3"/>
                </a:xfrm>
                <a:custGeom>
                  <a:avLst/>
                  <a:gdLst>
                    <a:gd name="T0" fmla="*/ 55 w 495"/>
                    <a:gd name="T1" fmla="*/ 6 h 6"/>
                    <a:gd name="T2" fmla="*/ 0 w 495"/>
                    <a:gd name="T3" fmla="*/ 4 h 6"/>
                    <a:gd name="T4" fmla="*/ 495 w 495"/>
                    <a:gd name="T5" fmla="*/ 0 h 6"/>
                    <a:gd name="T6" fmla="*/ 55 w 495"/>
                    <a:gd name="T7" fmla="*/ 6 h 6"/>
                  </a:gdLst>
                  <a:ahLst/>
                  <a:cxnLst>
                    <a:cxn ang="0">
                      <a:pos x="T0" y="T1"/>
                    </a:cxn>
                    <a:cxn ang="0">
                      <a:pos x="T2" y="T3"/>
                    </a:cxn>
                    <a:cxn ang="0">
                      <a:pos x="T4" y="T5"/>
                    </a:cxn>
                    <a:cxn ang="0">
                      <a:pos x="T6" y="T7"/>
                    </a:cxn>
                  </a:cxnLst>
                  <a:rect l="0" t="0" r="r" b="b"/>
                  <a:pathLst>
                    <a:path w="495" h="6">
                      <a:moveTo>
                        <a:pt x="55" y="6"/>
                      </a:moveTo>
                      <a:lnTo>
                        <a:pt x="0" y="4"/>
                      </a:lnTo>
                      <a:lnTo>
                        <a:pt x="495" y="0"/>
                      </a:lnTo>
                      <a:lnTo>
                        <a:pt x="55" y="6"/>
                      </a:lnTo>
                      <a:close/>
                    </a:path>
                  </a:pathLst>
                </a:custGeom>
                <a:solidFill>
                  <a:srgbClr val="FFFFFF"/>
                </a:solidFill>
                <a:ln w="1588">
                  <a:solidFill>
                    <a:srgbClr val="000000"/>
                  </a:solidFill>
                  <a:prstDash val="solid"/>
                  <a:round/>
                  <a:headEnd/>
                  <a:tailEnd/>
                </a:ln>
              </p:spPr>
              <p:txBody>
                <a:bodyPr/>
                <a:lstStyle/>
                <a:p>
                  <a:endParaRPr lang="en-IN"/>
                </a:p>
              </p:txBody>
            </p:sp>
            <p:sp>
              <p:nvSpPr>
                <p:cNvPr id="703720" name="Freeform 1256">
                  <a:extLst>
                    <a:ext uri="{FF2B5EF4-FFF2-40B4-BE49-F238E27FC236}">
                      <a16:creationId xmlns:a16="http://schemas.microsoft.com/office/drawing/2014/main" id="{9922F799-72D9-4831-B44F-B18F7B0739ED}"/>
                    </a:ext>
                  </a:extLst>
                </p:cNvPr>
                <p:cNvSpPr>
                  <a:spLocks/>
                </p:cNvSpPr>
                <p:nvPr/>
              </p:nvSpPr>
              <p:spPr bwMode="auto">
                <a:xfrm>
                  <a:off x="5082" y="799"/>
                  <a:ext cx="317" cy="9"/>
                </a:xfrm>
                <a:custGeom>
                  <a:avLst/>
                  <a:gdLst>
                    <a:gd name="T0" fmla="*/ 631 w 633"/>
                    <a:gd name="T1" fmla="*/ 10 h 18"/>
                    <a:gd name="T2" fmla="*/ 0 w 633"/>
                    <a:gd name="T3" fmla="*/ 18 h 18"/>
                    <a:gd name="T4" fmla="*/ 0 w 633"/>
                    <a:gd name="T5" fmla="*/ 8 h 18"/>
                    <a:gd name="T6" fmla="*/ 633 w 633"/>
                    <a:gd name="T7" fmla="*/ 0 h 18"/>
                    <a:gd name="T8" fmla="*/ 631 w 633"/>
                    <a:gd name="T9" fmla="*/ 10 h 18"/>
                  </a:gdLst>
                  <a:ahLst/>
                  <a:cxnLst>
                    <a:cxn ang="0">
                      <a:pos x="T0" y="T1"/>
                    </a:cxn>
                    <a:cxn ang="0">
                      <a:pos x="T2" y="T3"/>
                    </a:cxn>
                    <a:cxn ang="0">
                      <a:pos x="T4" y="T5"/>
                    </a:cxn>
                    <a:cxn ang="0">
                      <a:pos x="T6" y="T7"/>
                    </a:cxn>
                    <a:cxn ang="0">
                      <a:pos x="T8" y="T9"/>
                    </a:cxn>
                  </a:cxnLst>
                  <a:rect l="0" t="0" r="r" b="b"/>
                  <a:pathLst>
                    <a:path w="633" h="18">
                      <a:moveTo>
                        <a:pt x="631" y="10"/>
                      </a:moveTo>
                      <a:lnTo>
                        <a:pt x="0" y="18"/>
                      </a:lnTo>
                      <a:lnTo>
                        <a:pt x="0" y="8"/>
                      </a:lnTo>
                      <a:lnTo>
                        <a:pt x="633" y="0"/>
                      </a:lnTo>
                      <a:lnTo>
                        <a:pt x="631" y="10"/>
                      </a:lnTo>
                      <a:close/>
                    </a:path>
                  </a:pathLst>
                </a:custGeom>
                <a:solidFill>
                  <a:srgbClr val="FFFFFF"/>
                </a:solidFill>
                <a:ln w="1588">
                  <a:solidFill>
                    <a:srgbClr val="000000"/>
                  </a:solidFill>
                  <a:prstDash val="solid"/>
                  <a:round/>
                  <a:headEnd/>
                  <a:tailEnd/>
                </a:ln>
              </p:spPr>
              <p:txBody>
                <a:bodyPr/>
                <a:lstStyle/>
                <a:p>
                  <a:endParaRPr lang="en-IN"/>
                </a:p>
              </p:txBody>
            </p:sp>
            <p:sp>
              <p:nvSpPr>
                <p:cNvPr id="703721" name="Freeform 1257">
                  <a:extLst>
                    <a:ext uri="{FF2B5EF4-FFF2-40B4-BE49-F238E27FC236}">
                      <a16:creationId xmlns:a16="http://schemas.microsoft.com/office/drawing/2014/main" id="{9D796434-83FA-45A8-BC89-94E3CF0A4475}"/>
                    </a:ext>
                  </a:extLst>
                </p:cNvPr>
                <p:cNvSpPr>
                  <a:spLocks/>
                </p:cNvSpPr>
                <p:nvPr/>
              </p:nvSpPr>
              <p:spPr bwMode="auto">
                <a:xfrm>
                  <a:off x="4863" y="801"/>
                  <a:ext cx="166" cy="5"/>
                </a:xfrm>
                <a:custGeom>
                  <a:avLst/>
                  <a:gdLst>
                    <a:gd name="T0" fmla="*/ 331 w 331"/>
                    <a:gd name="T1" fmla="*/ 6 h 10"/>
                    <a:gd name="T2" fmla="*/ 0 w 331"/>
                    <a:gd name="T3" fmla="*/ 10 h 10"/>
                    <a:gd name="T4" fmla="*/ 0 w 331"/>
                    <a:gd name="T5" fmla="*/ 2 h 10"/>
                    <a:gd name="T6" fmla="*/ 90 w 331"/>
                    <a:gd name="T7" fmla="*/ 0 h 10"/>
                    <a:gd name="T8" fmla="*/ 255 w 331"/>
                    <a:gd name="T9" fmla="*/ 0 h 10"/>
                    <a:gd name="T10" fmla="*/ 331 w 331"/>
                    <a:gd name="T11" fmla="*/ 0 h 10"/>
                    <a:gd name="T12" fmla="*/ 331 w 331"/>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331" h="10">
                      <a:moveTo>
                        <a:pt x="331" y="6"/>
                      </a:moveTo>
                      <a:lnTo>
                        <a:pt x="0" y="10"/>
                      </a:lnTo>
                      <a:lnTo>
                        <a:pt x="0" y="2"/>
                      </a:lnTo>
                      <a:lnTo>
                        <a:pt x="90" y="0"/>
                      </a:lnTo>
                      <a:lnTo>
                        <a:pt x="255" y="0"/>
                      </a:lnTo>
                      <a:lnTo>
                        <a:pt x="331" y="0"/>
                      </a:lnTo>
                      <a:lnTo>
                        <a:pt x="331" y="6"/>
                      </a:lnTo>
                      <a:close/>
                    </a:path>
                  </a:pathLst>
                </a:custGeom>
                <a:solidFill>
                  <a:srgbClr val="FFFFFF"/>
                </a:solidFill>
                <a:ln w="1588">
                  <a:solidFill>
                    <a:srgbClr val="000000"/>
                  </a:solidFill>
                  <a:prstDash val="solid"/>
                  <a:round/>
                  <a:headEnd/>
                  <a:tailEnd/>
                </a:ln>
              </p:spPr>
              <p:txBody>
                <a:bodyPr/>
                <a:lstStyle/>
                <a:p>
                  <a:endParaRPr lang="en-IN"/>
                </a:p>
              </p:txBody>
            </p:sp>
            <p:sp>
              <p:nvSpPr>
                <p:cNvPr id="703722" name="Freeform 1258">
                  <a:extLst>
                    <a:ext uri="{FF2B5EF4-FFF2-40B4-BE49-F238E27FC236}">
                      <a16:creationId xmlns:a16="http://schemas.microsoft.com/office/drawing/2014/main" id="{AA4A89FE-51A7-4CBC-A5D2-AC75798760DA}"/>
                    </a:ext>
                  </a:extLst>
                </p:cNvPr>
                <p:cNvSpPr>
                  <a:spLocks/>
                </p:cNvSpPr>
                <p:nvPr/>
              </p:nvSpPr>
              <p:spPr bwMode="auto">
                <a:xfrm>
                  <a:off x="5030" y="801"/>
                  <a:ext cx="50" cy="7"/>
                </a:xfrm>
                <a:custGeom>
                  <a:avLst/>
                  <a:gdLst>
                    <a:gd name="T0" fmla="*/ 99 w 99"/>
                    <a:gd name="T1" fmla="*/ 4 h 14"/>
                    <a:gd name="T2" fmla="*/ 99 w 99"/>
                    <a:gd name="T3" fmla="*/ 14 h 14"/>
                    <a:gd name="T4" fmla="*/ 0 w 99"/>
                    <a:gd name="T5" fmla="*/ 6 h 14"/>
                    <a:gd name="T6" fmla="*/ 0 w 99"/>
                    <a:gd name="T7" fmla="*/ 0 h 14"/>
                    <a:gd name="T8" fmla="*/ 99 w 99"/>
                    <a:gd name="T9" fmla="*/ 4 h 14"/>
                  </a:gdLst>
                  <a:ahLst/>
                  <a:cxnLst>
                    <a:cxn ang="0">
                      <a:pos x="T0" y="T1"/>
                    </a:cxn>
                    <a:cxn ang="0">
                      <a:pos x="T2" y="T3"/>
                    </a:cxn>
                    <a:cxn ang="0">
                      <a:pos x="T4" y="T5"/>
                    </a:cxn>
                    <a:cxn ang="0">
                      <a:pos x="T6" y="T7"/>
                    </a:cxn>
                    <a:cxn ang="0">
                      <a:pos x="T8" y="T9"/>
                    </a:cxn>
                  </a:cxnLst>
                  <a:rect l="0" t="0" r="r" b="b"/>
                  <a:pathLst>
                    <a:path w="99" h="14">
                      <a:moveTo>
                        <a:pt x="99" y="4"/>
                      </a:moveTo>
                      <a:lnTo>
                        <a:pt x="99" y="14"/>
                      </a:lnTo>
                      <a:lnTo>
                        <a:pt x="0" y="6"/>
                      </a:lnTo>
                      <a:lnTo>
                        <a:pt x="0" y="0"/>
                      </a:lnTo>
                      <a:lnTo>
                        <a:pt x="99" y="4"/>
                      </a:lnTo>
                      <a:close/>
                    </a:path>
                  </a:pathLst>
                </a:custGeom>
                <a:solidFill>
                  <a:srgbClr val="D9D9D9"/>
                </a:solidFill>
                <a:ln w="1588">
                  <a:solidFill>
                    <a:srgbClr val="000000"/>
                  </a:solidFill>
                  <a:prstDash val="solid"/>
                  <a:round/>
                  <a:headEnd/>
                  <a:tailEnd/>
                </a:ln>
              </p:spPr>
              <p:txBody>
                <a:bodyPr/>
                <a:lstStyle/>
                <a:p>
                  <a:endParaRPr lang="en-IN"/>
                </a:p>
              </p:txBody>
            </p:sp>
            <p:sp>
              <p:nvSpPr>
                <p:cNvPr id="703723" name="Freeform 1259">
                  <a:extLst>
                    <a:ext uri="{FF2B5EF4-FFF2-40B4-BE49-F238E27FC236}">
                      <a16:creationId xmlns:a16="http://schemas.microsoft.com/office/drawing/2014/main" id="{6D05B903-F52B-4753-AD5E-82A48BAB8632}"/>
                    </a:ext>
                  </a:extLst>
                </p:cNvPr>
                <p:cNvSpPr>
                  <a:spLocks/>
                </p:cNvSpPr>
                <p:nvPr/>
              </p:nvSpPr>
              <p:spPr bwMode="auto">
                <a:xfrm>
                  <a:off x="4813" y="802"/>
                  <a:ext cx="710" cy="28"/>
                </a:xfrm>
                <a:custGeom>
                  <a:avLst/>
                  <a:gdLst>
                    <a:gd name="T0" fmla="*/ 1419 w 1419"/>
                    <a:gd name="T1" fmla="*/ 17 h 56"/>
                    <a:gd name="T2" fmla="*/ 1407 w 1419"/>
                    <a:gd name="T3" fmla="*/ 27 h 56"/>
                    <a:gd name="T4" fmla="*/ 1407 w 1419"/>
                    <a:gd name="T5" fmla="*/ 17 h 56"/>
                    <a:gd name="T6" fmla="*/ 1163 w 1419"/>
                    <a:gd name="T7" fmla="*/ 21 h 56"/>
                    <a:gd name="T8" fmla="*/ 1163 w 1419"/>
                    <a:gd name="T9" fmla="*/ 33 h 56"/>
                    <a:gd name="T10" fmla="*/ 1088 w 1419"/>
                    <a:gd name="T11" fmla="*/ 35 h 56"/>
                    <a:gd name="T12" fmla="*/ 1088 w 1419"/>
                    <a:gd name="T13" fmla="*/ 25 h 56"/>
                    <a:gd name="T14" fmla="*/ 1086 w 1419"/>
                    <a:gd name="T15" fmla="*/ 25 h 56"/>
                    <a:gd name="T16" fmla="*/ 428 w 1419"/>
                    <a:gd name="T17" fmla="*/ 37 h 56"/>
                    <a:gd name="T18" fmla="*/ 428 w 1419"/>
                    <a:gd name="T19" fmla="*/ 48 h 56"/>
                    <a:gd name="T20" fmla="*/ 355 w 1419"/>
                    <a:gd name="T21" fmla="*/ 48 h 56"/>
                    <a:gd name="T22" fmla="*/ 355 w 1419"/>
                    <a:gd name="T23" fmla="*/ 38 h 56"/>
                    <a:gd name="T24" fmla="*/ 30 w 1419"/>
                    <a:gd name="T25" fmla="*/ 46 h 56"/>
                    <a:gd name="T26" fmla="*/ 30 w 1419"/>
                    <a:gd name="T27" fmla="*/ 56 h 56"/>
                    <a:gd name="T28" fmla="*/ 0 w 1419"/>
                    <a:gd name="T29" fmla="*/ 56 h 56"/>
                    <a:gd name="T30" fmla="*/ 30 w 1419"/>
                    <a:gd name="T31" fmla="*/ 6 h 56"/>
                    <a:gd name="T32" fmla="*/ 97 w 1419"/>
                    <a:gd name="T33" fmla="*/ 12 h 56"/>
                    <a:gd name="T34" fmla="*/ 432 w 1419"/>
                    <a:gd name="T35" fmla="*/ 8 h 56"/>
                    <a:gd name="T36" fmla="*/ 533 w 1419"/>
                    <a:gd name="T37" fmla="*/ 15 h 56"/>
                    <a:gd name="T38" fmla="*/ 1170 w 1419"/>
                    <a:gd name="T39" fmla="*/ 8 h 56"/>
                    <a:gd name="T40" fmla="*/ 1172 w 1419"/>
                    <a:gd name="T41" fmla="*/ 2 h 56"/>
                    <a:gd name="T42" fmla="*/ 1419 w 1419"/>
                    <a:gd name="T43" fmla="*/ 0 h 56"/>
                    <a:gd name="T44" fmla="*/ 1419 w 1419"/>
                    <a:gd name="T45" fmla="*/ 1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19" h="56">
                      <a:moveTo>
                        <a:pt x="1419" y="17"/>
                      </a:moveTo>
                      <a:lnTo>
                        <a:pt x="1407" y="27"/>
                      </a:lnTo>
                      <a:lnTo>
                        <a:pt x="1407" y="17"/>
                      </a:lnTo>
                      <a:lnTo>
                        <a:pt x="1163" y="21"/>
                      </a:lnTo>
                      <a:lnTo>
                        <a:pt x="1163" y="33"/>
                      </a:lnTo>
                      <a:lnTo>
                        <a:pt x="1088" y="35"/>
                      </a:lnTo>
                      <a:lnTo>
                        <a:pt x="1088" y="25"/>
                      </a:lnTo>
                      <a:lnTo>
                        <a:pt x="1086" y="25"/>
                      </a:lnTo>
                      <a:lnTo>
                        <a:pt x="428" y="37"/>
                      </a:lnTo>
                      <a:lnTo>
                        <a:pt x="428" y="48"/>
                      </a:lnTo>
                      <a:lnTo>
                        <a:pt x="355" y="48"/>
                      </a:lnTo>
                      <a:lnTo>
                        <a:pt x="355" y="38"/>
                      </a:lnTo>
                      <a:lnTo>
                        <a:pt x="30" y="46"/>
                      </a:lnTo>
                      <a:lnTo>
                        <a:pt x="30" y="56"/>
                      </a:lnTo>
                      <a:lnTo>
                        <a:pt x="0" y="56"/>
                      </a:lnTo>
                      <a:lnTo>
                        <a:pt x="30" y="6"/>
                      </a:lnTo>
                      <a:lnTo>
                        <a:pt x="97" y="12"/>
                      </a:lnTo>
                      <a:lnTo>
                        <a:pt x="432" y="8"/>
                      </a:lnTo>
                      <a:lnTo>
                        <a:pt x="533" y="15"/>
                      </a:lnTo>
                      <a:lnTo>
                        <a:pt x="1170" y="8"/>
                      </a:lnTo>
                      <a:lnTo>
                        <a:pt x="1172" y="2"/>
                      </a:lnTo>
                      <a:lnTo>
                        <a:pt x="1419" y="0"/>
                      </a:lnTo>
                      <a:lnTo>
                        <a:pt x="1419" y="17"/>
                      </a:lnTo>
                      <a:close/>
                    </a:path>
                  </a:pathLst>
                </a:custGeom>
                <a:solidFill>
                  <a:srgbClr val="ABABAB"/>
                </a:solidFill>
                <a:ln w="1588">
                  <a:solidFill>
                    <a:srgbClr val="000000"/>
                  </a:solidFill>
                  <a:prstDash val="solid"/>
                  <a:round/>
                  <a:headEnd/>
                  <a:tailEnd/>
                </a:ln>
              </p:spPr>
              <p:txBody>
                <a:bodyPr/>
                <a:lstStyle/>
                <a:p>
                  <a:endParaRPr lang="en-IN"/>
                </a:p>
              </p:txBody>
            </p:sp>
            <p:sp>
              <p:nvSpPr>
                <p:cNvPr id="703724" name="Freeform 1260">
                  <a:extLst>
                    <a:ext uri="{FF2B5EF4-FFF2-40B4-BE49-F238E27FC236}">
                      <a16:creationId xmlns:a16="http://schemas.microsoft.com/office/drawing/2014/main" id="{85ECE83B-8539-4EE7-BFFD-74ADEC6C5332}"/>
                    </a:ext>
                  </a:extLst>
                </p:cNvPr>
                <p:cNvSpPr>
                  <a:spLocks/>
                </p:cNvSpPr>
                <p:nvPr/>
              </p:nvSpPr>
              <p:spPr bwMode="auto">
                <a:xfrm>
                  <a:off x="5398" y="814"/>
                  <a:ext cx="108" cy="6"/>
                </a:xfrm>
                <a:custGeom>
                  <a:avLst/>
                  <a:gdLst>
                    <a:gd name="T0" fmla="*/ 216 w 216"/>
                    <a:gd name="T1" fmla="*/ 14 h 14"/>
                    <a:gd name="T2" fmla="*/ 0 w 216"/>
                    <a:gd name="T3" fmla="*/ 14 h 14"/>
                    <a:gd name="T4" fmla="*/ 0 w 216"/>
                    <a:gd name="T5" fmla="*/ 4 h 14"/>
                    <a:gd name="T6" fmla="*/ 216 w 216"/>
                    <a:gd name="T7" fmla="*/ 0 h 14"/>
                    <a:gd name="T8" fmla="*/ 216 w 216"/>
                    <a:gd name="T9" fmla="*/ 14 h 14"/>
                  </a:gdLst>
                  <a:ahLst/>
                  <a:cxnLst>
                    <a:cxn ang="0">
                      <a:pos x="T0" y="T1"/>
                    </a:cxn>
                    <a:cxn ang="0">
                      <a:pos x="T2" y="T3"/>
                    </a:cxn>
                    <a:cxn ang="0">
                      <a:pos x="T4" y="T5"/>
                    </a:cxn>
                    <a:cxn ang="0">
                      <a:pos x="T6" y="T7"/>
                    </a:cxn>
                    <a:cxn ang="0">
                      <a:pos x="T8" y="T9"/>
                    </a:cxn>
                  </a:cxnLst>
                  <a:rect l="0" t="0" r="r" b="b"/>
                  <a:pathLst>
                    <a:path w="216" h="14">
                      <a:moveTo>
                        <a:pt x="216" y="14"/>
                      </a:moveTo>
                      <a:lnTo>
                        <a:pt x="0" y="14"/>
                      </a:lnTo>
                      <a:lnTo>
                        <a:pt x="0" y="4"/>
                      </a:lnTo>
                      <a:lnTo>
                        <a:pt x="216" y="0"/>
                      </a:lnTo>
                      <a:lnTo>
                        <a:pt x="216" y="14"/>
                      </a:lnTo>
                      <a:close/>
                    </a:path>
                  </a:pathLst>
                </a:custGeom>
                <a:solidFill>
                  <a:srgbClr val="838383"/>
                </a:solidFill>
                <a:ln w="1588">
                  <a:solidFill>
                    <a:srgbClr val="000000"/>
                  </a:solidFill>
                  <a:prstDash val="solid"/>
                  <a:round/>
                  <a:headEnd/>
                  <a:tailEnd/>
                </a:ln>
              </p:spPr>
              <p:txBody>
                <a:bodyPr/>
                <a:lstStyle/>
                <a:p>
                  <a:endParaRPr lang="en-IN"/>
                </a:p>
              </p:txBody>
            </p:sp>
            <p:sp>
              <p:nvSpPr>
                <p:cNvPr id="703725" name="Freeform 1261">
                  <a:extLst>
                    <a:ext uri="{FF2B5EF4-FFF2-40B4-BE49-F238E27FC236}">
                      <a16:creationId xmlns:a16="http://schemas.microsoft.com/office/drawing/2014/main" id="{A459BF96-5F5F-41A6-B243-89CD806ECA9C}"/>
                    </a:ext>
                  </a:extLst>
                </p:cNvPr>
                <p:cNvSpPr>
                  <a:spLocks/>
                </p:cNvSpPr>
                <p:nvPr/>
              </p:nvSpPr>
              <p:spPr bwMode="auto">
                <a:xfrm>
                  <a:off x="5508" y="814"/>
                  <a:ext cx="6" cy="2"/>
                </a:xfrm>
                <a:custGeom>
                  <a:avLst/>
                  <a:gdLst>
                    <a:gd name="T0" fmla="*/ 0 w 14"/>
                    <a:gd name="T1" fmla="*/ 6 h 6"/>
                    <a:gd name="T2" fmla="*/ 0 w 14"/>
                    <a:gd name="T3" fmla="*/ 0 h 6"/>
                    <a:gd name="T4" fmla="*/ 14 w 14"/>
                    <a:gd name="T5" fmla="*/ 0 h 6"/>
                    <a:gd name="T6" fmla="*/ 0 w 14"/>
                    <a:gd name="T7" fmla="*/ 6 h 6"/>
                  </a:gdLst>
                  <a:ahLst/>
                  <a:cxnLst>
                    <a:cxn ang="0">
                      <a:pos x="T0" y="T1"/>
                    </a:cxn>
                    <a:cxn ang="0">
                      <a:pos x="T2" y="T3"/>
                    </a:cxn>
                    <a:cxn ang="0">
                      <a:pos x="T4" y="T5"/>
                    </a:cxn>
                    <a:cxn ang="0">
                      <a:pos x="T6" y="T7"/>
                    </a:cxn>
                  </a:cxnLst>
                  <a:rect l="0" t="0" r="r" b="b"/>
                  <a:pathLst>
                    <a:path w="14" h="6">
                      <a:moveTo>
                        <a:pt x="0" y="6"/>
                      </a:moveTo>
                      <a:lnTo>
                        <a:pt x="0" y="0"/>
                      </a:lnTo>
                      <a:lnTo>
                        <a:pt x="14" y="0"/>
                      </a:lnTo>
                      <a:lnTo>
                        <a:pt x="0" y="6"/>
                      </a:lnTo>
                      <a:close/>
                    </a:path>
                  </a:pathLst>
                </a:custGeom>
                <a:solidFill>
                  <a:srgbClr val="838383"/>
                </a:solidFill>
                <a:ln w="1588">
                  <a:solidFill>
                    <a:srgbClr val="000000"/>
                  </a:solidFill>
                  <a:prstDash val="solid"/>
                  <a:round/>
                  <a:headEnd/>
                  <a:tailEnd/>
                </a:ln>
              </p:spPr>
              <p:txBody>
                <a:bodyPr/>
                <a:lstStyle/>
                <a:p>
                  <a:endParaRPr lang="en-IN"/>
                </a:p>
              </p:txBody>
            </p:sp>
            <p:sp>
              <p:nvSpPr>
                <p:cNvPr id="703726" name="Freeform 1262">
                  <a:extLst>
                    <a:ext uri="{FF2B5EF4-FFF2-40B4-BE49-F238E27FC236}">
                      <a16:creationId xmlns:a16="http://schemas.microsoft.com/office/drawing/2014/main" id="{9A0E85C8-E595-4AE5-8AA7-6A979AAB3989}"/>
                    </a:ext>
                  </a:extLst>
                </p:cNvPr>
                <p:cNvSpPr>
                  <a:spLocks/>
                </p:cNvSpPr>
                <p:nvPr/>
              </p:nvSpPr>
              <p:spPr bwMode="auto">
                <a:xfrm>
                  <a:off x="5517" y="814"/>
                  <a:ext cx="6" cy="25"/>
                </a:xfrm>
                <a:custGeom>
                  <a:avLst/>
                  <a:gdLst>
                    <a:gd name="T0" fmla="*/ 0 w 12"/>
                    <a:gd name="T1" fmla="*/ 52 h 52"/>
                    <a:gd name="T2" fmla="*/ 0 w 12"/>
                    <a:gd name="T3" fmla="*/ 10 h 52"/>
                    <a:gd name="T4" fmla="*/ 12 w 12"/>
                    <a:gd name="T5" fmla="*/ 0 h 52"/>
                    <a:gd name="T6" fmla="*/ 12 w 12"/>
                    <a:gd name="T7" fmla="*/ 50 h 52"/>
                    <a:gd name="T8" fmla="*/ 0 w 12"/>
                    <a:gd name="T9" fmla="*/ 52 h 52"/>
                  </a:gdLst>
                  <a:ahLst/>
                  <a:cxnLst>
                    <a:cxn ang="0">
                      <a:pos x="T0" y="T1"/>
                    </a:cxn>
                    <a:cxn ang="0">
                      <a:pos x="T2" y="T3"/>
                    </a:cxn>
                    <a:cxn ang="0">
                      <a:pos x="T4" y="T5"/>
                    </a:cxn>
                    <a:cxn ang="0">
                      <a:pos x="T6" y="T7"/>
                    </a:cxn>
                    <a:cxn ang="0">
                      <a:pos x="T8" y="T9"/>
                    </a:cxn>
                  </a:cxnLst>
                  <a:rect l="0" t="0" r="r" b="b"/>
                  <a:pathLst>
                    <a:path w="12" h="52">
                      <a:moveTo>
                        <a:pt x="0" y="52"/>
                      </a:moveTo>
                      <a:lnTo>
                        <a:pt x="0" y="10"/>
                      </a:lnTo>
                      <a:lnTo>
                        <a:pt x="12" y="0"/>
                      </a:lnTo>
                      <a:lnTo>
                        <a:pt x="12" y="50"/>
                      </a:lnTo>
                      <a:lnTo>
                        <a:pt x="0" y="52"/>
                      </a:lnTo>
                      <a:close/>
                    </a:path>
                  </a:pathLst>
                </a:custGeom>
                <a:solidFill>
                  <a:srgbClr val="FFFFFF"/>
                </a:solidFill>
                <a:ln w="1588">
                  <a:solidFill>
                    <a:srgbClr val="000000"/>
                  </a:solidFill>
                  <a:prstDash val="solid"/>
                  <a:round/>
                  <a:headEnd/>
                  <a:tailEnd/>
                </a:ln>
              </p:spPr>
              <p:txBody>
                <a:bodyPr/>
                <a:lstStyle/>
                <a:p>
                  <a:endParaRPr lang="en-IN"/>
                </a:p>
              </p:txBody>
            </p:sp>
            <p:sp>
              <p:nvSpPr>
                <p:cNvPr id="703727" name="Freeform 1263">
                  <a:extLst>
                    <a:ext uri="{FF2B5EF4-FFF2-40B4-BE49-F238E27FC236}">
                      <a16:creationId xmlns:a16="http://schemas.microsoft.com/office/drawing/2014/main" id="{BE648E96-D05C-45DF-80A6-C59BFB96D746}"/>
                    </a:ext>
                  </a:extLst>
                </p:cNvPr>
                <p:cNvSpPr>
                  <a:spLocks/>
                </p:cNvSpPr>
                <p:nvPr/>
              </p:nvSpPr>
              <p:spPr bwMode="auto">
                <a:xfrm>
                  <a:off x="5508" y="815"/>
                  <a:ext cx="6" cy="38"/>
                </a:xfrm>
                <a:custGeom>
                  <a:avLst/>
                  <a:gdLst>
                    <a:gd name="T0" fmla="*/ 14 w 14"/>
                    <a:gd name="T1" fmla="*/ 75 h 75"/>
                    <a:gd name="T2" fmla="*/ 0 w 14"/>
                    <a:gd name="T3" fmla="*/ 75 h 75"/>
                    <a:gd name="T4" fmla="*/ 0 w 14"/>
                    <a:gd name="T5" fmla="*/ 73 h 75"/>
                    <a:gd name="T6" fmla="*/ 0 w 14"/>
                    <a:gd name="T7" fmla="*/ 10 h 75"/>
                    <a:gd name="T8" fmla="*/ 14 w 14"/>
                    <a:gd name="T9" fmla="*/ 0 h 75"/>
                    <a:gd name="T10" fmla="*/ 14 w 14"/>
                    <a:gd name="T11" fmla="*/ 29 h 75"/>
                    <a:gd name="T12" fmla="*/ 14 w 14"/>
                    <a:gd name="T13" fmla="*/ 75 h 75"/>
                  </a:gdLst>
                  <a:ahLst/>
                  <a:cxnLst>
                    <a:cxn ang="0">
                      <a:pos x="T0" y="T1"/>
                    </a:cxn>
                    <a:cxn ang="0">
                      <a:pos x="T2" y="T3"/>
                    </a:cxn>
                    <a:cxn ang="0">
                      <a:pos x="T4" y="T5"/>
                    </a:cxn>
                    <a:cxn ang="0">
                      <a:pos x="T6" y="T7"/>
                    </a:cxn>
                    <a:cxn ang="0">
                      <a:pos x="T8" y="T9"/>
                    </a:cxn>
                    <a:cxn ang="0">
                      <a:pos x="T10" y="T11"/>
                    </a:cxn>
                    <a:cxn ang="0">
                      <a:pos x="T12" y="T13"/>
                    </a:cxn>
                  </a:cxnLst>
                  <a:rect l="0" t="0" r="r" b="b"/>
                  <a:pathLst>
                    <a:path w="14" h="75">
                      <a:moveTo>
                        <a:pt x="14" y="75"/>
                      </a:moveTo>
                      <a:lnTo>
                        <a:pt x="0" y="75"/>
                      </a:lnTo>
                      <a:lnTo>
                        <a:pt x="0" y="73"/>
                      </a:lnTo>
                      <a:lnTo>
                        <a:pt x="0" y="10"/>
                      </a:lnTo>
                      <a:lnTo>
                        <a:pt x="14" y="0"/>
                      </a:lnTo>
                      <a:lnTo>
                        <a:pt x="14" y="29"/>
                      </a:lnTo>
                      <a:lnTo>
                        <a:pt x="14" y="75"/>
                      </a:lnTo>
                      <a:close/>
                    </a:path>
                  </a:pathLst>
                </a:custGeom>
                <a:solidFill>
                  <a:srgbClr val="ABABAB"/>
                </a:solidFill>
                <a:ln w="1588">
                  <a:solidFill>
                    <a:srgbClr val="000000"/>
                  </a:solidFill>
                  <a:prstDash val="solid"/>
                  <a:round/>
                  <a:headEnd/>
                  <a:tailEnd/>
                </a:ln>
              </p:spPr>
              <p:txBody>
                <a:bodyPr/>
                <a:lstStyle/>
                <a:p>
                  <a:endParaRPr lang="en-IN"/>
                </a:p>
              </p:txBody>
            </p:sp>
            <p:sp>
              <p:nvSpPr>
                <p:cNvPr id="703728" name="Freeform 1264">
                  <a:extLst>
                    <a:ext uri="{FF2B5EF4-FFF2-40B4-BE49-F238E27FC236}">
                      <a16:creationId xmlns:a16="http://schemas.microsoft.com/office/drawing/2014/main" id="{A53ADC02-D22F-456B-8264-187C92FB0F12}"/>
                    </a:ext>
                  </a:extLst>
                </p:cNvPr>
                <p:cNvSpPr>
                  <a:spLocks/>
                </p:cNvSpPr>
                <p:nvPr/>
              </p:nvSpPr>
              <p:spPr bwMode="auto">
                <a:xfrm>
                  <a:off x="5333" y="816"/>
                  <a:ext cx="20" cy="13"/>
                </a:xfrm>
                <a:custGeom>
                  <a:avLst/>
                  <a:gdLst>
                    <a:gd name="T0" fmla="*/ 0 w 40"/>
                    <a:gd name="T1" fmla="*/ 25 h 25"/>
                    <a:gd name="T2" fmla="*/ 0 w 40"/>
                    <a:gd name="T3" fmla="*/ 0 h 25"/>
                    <a:gd name="T4" fmla="*/ 16 w 40"/>
                    <a:gd name="T5" fmla="*/ 0 h 25"/>
                    <a:gd name="T6" fmla="*/ 40 w 40"/>
                    <a:gd name="T7" fmla="*/ 0 h 25"/>
                    <a:gd name="T8" fmla="*/ 0 w 40"/>
                    <a:gd name="T9" fmla="*/ 25 h 25"/>
                  </a:gdLst>
                  <a:ahLst/>
                  <a:cxnLst>
                    <a:cxn ang="0">
                      <a:pos x="T0" y="T1"/>
                    </a:cxn>
                    <a:cxn ang="0">
                      <a:pos x="T2" y="T3"/>
                    </a:cxn>
                    <a:cxn ang="0">
                      <a:pos x="T4" y="T5"/>
                    </a:cxn>
                    <a:cxn ang="0">
                      <a:pos x="T6" y="T7"/>
                    </a:cxn>
                    <a:cxn ang="0">
                      <a:pos x="T8" y="T9"/>
                    </a:cxn>
                  </a:cxnLst>
                  <a:rect l="0" t="0" r="r" b="b"/>
                  <a:pathLst>
                    <a:path w="40" h="25">
                      <a:moveTo>
                        <a:pt x="0" y="25"/>
                      </a:moveTo>
                      <a:lnTo>
                        <a:pt x="0" y="0"/>
                      </a:lnTo>
                      <a:lnTo>
                        <a:pt x="16" y="0"/>
                      </a:lnTo>
                      <a:lnTo>
                        <a:pt x="40" y="0"/>
                      </a:lnTo>
                      <a:lnTo>
                        <a:pt x="0" y="25"/>
                      </a:lnTo>
                      <a:close/>
                    </a:path>
                  </a:pathLst>
                </a:custGeom>
                <a:solidFill>
                  <a:srgbClr val="838383"/>
                </a:solidFill>
                <a:ln w="1588">
                  <a:solidFill>
                    <a:srgbClr val="000000"/>
                  </a:solidFill>
                  <a:prstDash val="solid"/>
                  <a:round/>
                  <a:headEnd/>
                  <a:tailEnd/>
                </a:ln>
              </p:spPr>
              <p:txBody>
                <a:bodyPr/>
                <a:lstStyle/>
                <a:p>
                  <a:endParaRPr lang="en-IN"/>
                </a:p>
              </p:txBody>
            </p:sp>
            <p:sp>
              <p:nvSpPr>
                <p:cNvPr id="703729" name="Freeform 1265">
                  <a:extLst>
                    <a:ext uri="{FF2B5EF4-FFF2-40B4-BE49-F238E27FC236}">
                      <a16:creationId xmlns:a16="http://schemas.microsoft.com/office/drawing/2014/main" id="{9C816082-BB67-45F7-A401-60BC95549A26}"/>
                    </a:ext>
                  </a:extLst>
                </p:cNvPr>
                <p:cNvSpPr>
                  <a:spLocks/>
                </p:cNvSpPr>
                <p:nvPr/>
              </p:nvSpPr>
              <p:spPr bwMode="auto">
                <a:xfrm>
                  <a:off x="5333" y="816"/>
                  <a:ext cx="23" cy="28"/>
                </a:xfrm>
                <a:custGeom>
                  <a:avLst/>
                  <a:gdLst>
                    <a:gd name="T0" fmla="*/ 0 w 46"/>
                    <a:gd name="T1" fmla="*/ 52 h 56"/>
                    <a:gd name="T2" fmla="*/ 0 w 46"/>
                    <a:gd name="T3" fmla="*/ 31 h 56"/>
                    <a:gd name="T4" fmla="*/ 46 w 46"/>
                    <a:gd name="T5" fmla="*/ 0 h 56"/>
                    <a:gd name="T6" fmla="*/ 46 w 46"/>
                    <a:gd name="T7" fmla="*/ 56 h 56"/>
                    <a:gd name="T8" fmla="*/ 0 w 46"/>
                    <a:gd name="T9" fmla="*/ 52 h 56"/>
                  </a:gdLst>
                  <a:ahLst/>
                  <a:cxnLst>
                    <a:cxn ang="0">
                      <a:pos x="T0" y="T1"/>
                    </a:cxn>
                    <a:cxn ang="0">
                      <a:pos x="T2" y="T3"/>
                    </a:cxn>
                    <a:cxn ang="0">
                      <a:pos x="T4" y="T5"/>
                    </a:cxn>
                    <a:cxn ang="0">
                      <a:pos x="T6" y="T7"/>
                    </a:cxn>
                    <a:cxn ang="0">
                      <a:pos x="T8" y="T9"/>
                    </a:cxn>
                  </a:cxnLst>
                  <a:rect l="0" t="0" r="r" b="b"/>
                  <a:pathLst>
                    <a:path w="46" h="56">
                      <a:moveTo>
                        <a:pt x="0" y="52"/>
                      </a:moveTo>
                      <a:lnTo>
                        <a:pt x="0" y="31"/>
                      </a:lnTo>
                      <a:lnTo>
                        <a:pt x="46" y="0"/>
                      </a:lnTo>
                      <a:lnTo>
                        <a:pt x="46" y="56"/>
                      </a:lnTo>
                      <a:lnTo>
                        <a:pt x="0" y="52"/>
                      </a:lnTo>
                      <a:close/>
                    </a:path>
                  </a:pathLst>
                </a:custGeom>
                <a:solidFill>
                  <a:srgbClr val="D9D9D9"/>
                </a:solidFill>
                <a:ln w="1588">
                  <a:solidFill>
                    <a:srgbClr val="000000"/>
                  </a:solidFill>
                  <a:prstDash val="solid"/>
                  <a:round/>
                  <a:headEnd/>
                  <a:tailEnd/>
                </a:ln>
              </p:spPr>
              <p:txBody>
                <a:bodyPr/>
                <a:lstStyle/>
                <a:p>
                  <a:endParaRPr lang="en-IN"/>
                </a:p>
              </p:txBody>
            </p:sp>
            <p:sp>
              <p:nvSpPr>
                <p:cNvPr id="703730" name="Freeform 1266">
                  <a:extLst>
                    <a:ext uri="{FF2B5EF4-FFF2-40B4-BE49-F238E27FC236}">
                      <a16:creationId xmlns:a16="http://schemas.microsoft.com/office/drawing/2014/main" id="{B8349A40-E17F-46D1-BB2B-DE66DA864A17}"/>
                    </a:ext>
                  </a:extLst>
                </p:cNvPr>
                <p:cNvSpPr>
                  <a:spLocks/>
                </p:cNvSpPr>
                <p:nvPr/>
              </p:nvSpPr>
              <p:spPr bwMode="auto">
                <a:xfrm>
                  <a:off x="5308" y="816"/>
                  <a:ext cx="19" cy="15"/>
                </a:xfrm>
                <a:custGeom>
                  <a:avLst/>
                  <a:gdLst>
                    <a:gd name="T0" fmla="*/ 38 w 38"/>
                    <a:gd name="T1" fmla="*/ 25 h 29"/>
                    <a:gd name="T2" fmla="*/ 38 w 38"/>
                    <a:gd name="T3" fmla="*/ 27 h 29"/>
                    <a:gd name="T4" fmla="*/ 22 w 38"/>
                    <a:gd name="T5" fmla="*/ 29 h 29"/>
                    <a:gd name="T6" fmla="*/ 5 w 38"/>
                    <a:gd name="T7" fmla="*/ 29 h 29"/>
                    <a:gd name="T8" fmla="*/ 0 w 38"/>
                    <a:gd name="T9" fmla="*/ 27 h 29"/>
                    <a:gd name="T10" fmla="*/ 0 w 38"/>
                    <a:gd name="T11" fmla="*/ 2 h 29"/>
                    <a:gd name="T12" fmla="*/ 26 w 38"/>
                    <a:gd name="T13" fmla="*/ 0 h 29"/>
                    <a:gd name="T14" fmla="*/ 38 w 38"/>
                    <a:gd name="T15" fmla="*/ 0 h 29"/>
                    <a:gd name="T16" fmla="*/ 38 w 38"/>
                    <a:gd name="T17"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9">
                      <a:moveTo>
                        <a:pt x="38" y="25"/>
                      </a:moveTo>
                      <a:lnTo>
                        <a:pt x="38" y="27"/>
                      </a:lnTo>
                      <a:lnTo>
                        <a:pt x="22" y="29"/>
                      </a:lnTo>
                      <a:lnTo>
                        <a:pt x="5" y="29"/>
                      </a:lnTo>
                      <a:lnTo>
                        <a:pt x="0" y="27"/>
                      </a:lnTo>
                      <a:lnTo>
                        <a:pt x="0" y="2"/>
                      </a:lnTo>
                      <a:lnTo>
                        <a:pt x="26" y="0"/>
                      </a:lnTo>
                      <a:lnTo>
                        <a:pt x="38" y="0"/>
                      </a:lnTo>
                      <a:lnTo>
                        <a:pt x="38" y="25"/>
                      </a:lnTo>
                      <a:close/>
                    </a:path>
                  </a:pathLst>
                </a:custGeom>
                <a:solidFill>
                  <a:srgbClr val="838383"/>
                </a:solidFill>
                <a:ln w="1588">
                  <a:solidFill>
                    <a:srgbClr val="000000"/>
                  </a:solidFill>
                  <a:prstDash val="solid"/>
                  <a:round/>
                  <a:headEnd/>
                  <a:tailEnd/>
                </a:ln>
              </p:spPr>
              <p:txBody>
                <a:bodyPr/>
                <a:lstStyle/>
                <a:p>
                  <a:endParaRPr lang="en-IN"/>
                </a:p>
              </p:txBody>
            </p:sp>
            <p:sp>
              <p:nvSpPr>
                <p:cNvPr id="703731" name="Freeform 1267">
                  <a:extLst>
                    <a:ext uri="{FF2B5EF4-FFF2-40B4-BE49-F238E27FC236}">
                      <a16:creationId xmlns:a16="http://schemas.microsoft.com/office/drawing/2014/main" id="{12194199-77E4-4E1A-B9BA-77EE3BE1BCA7}"/>
                    </a:ext>
                  </a:extLst>
                </p:cNvPr>
                <p:cNvSpPr>
                  <a:spLocks/>
                </p:cNvSpPr>
                <p:nvPr/>
              </p:nvSpPr>
              <p:spPr bwMode="auto">
                <a:xfrm>
                  <a:off x="5304" y="816"/>
                  <a:ext cx="27" cy="28"/>
                </a:xfrm>
                <a:custGeom>
                  <a:avLst/>
                  <a:gdLst>
                    <a:gd name="T0" fmla="*/ 53 w 53"/>
                    <a:gd name="T1" fmla="*/ 54 h 56"/>
                    <a:gd name="T2" fmla="*/ 0 w 53"/>
                    <a:gd name="T3" fmla="*/ 56 h 56"/>
                    <a:gd name="T4" fmla="*/ 0 w 53"/>
                    <a:gd name="T5" fmla="*/ 2 h 56"/>
                    <a:gd name="T6" fmla="*/ 4 w 53"/>
                    <a:gd name="T7" fmla="*/ 2 h 56"/>
                    <a:gd name="T8" fmla="*/ 4 w 53"/>
                    <a:gd name="T9" fmla="*/ 52 h 56"/>
                    <a:gd name="T10" fmla="*/ 6 w 53"/>
                    <a:gd name="T11" fmla="*/ 52 h 56"/>
                    <a:gd name="T12" fmla="*/ 46 w 53"/>
                    <a:gd name="T13" fmla="*/ 52 h 56"/>
                    <a:gd name="T14" fmla="*/ 50 w 53"/>
                    <a:gd name="T15" fmla="*/ 52 h 56"/>
                    <a:gd name="T16" fmla="*/ 51 w 53"/>
                    <a:gd name="T17" fmla="*/ 50 h 56"/>
                    <a:gd name="T18" fmla="*/ 51 w 53"/>
                    <a:gd name="T19" fmla="*/ 0 h 56"/>
                    <a:gd name="T20" fmla="*/ 53 w 53"/>
                    <a:gd name="T21" fmla="*/ 0 h 56"/>
                    <a:gd name="T22" fmla="*/ 53 w 53"/>
                    <a:gd name="T23" fmla="*/ 5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6">
                      <a:moveTo>
                        <a:pt x="53" y="54"/>
                      </a:moveTo>
                      <a:lnTo>
                        <a:pt x="0" y="56"/>
                      </a:lnTo>
                      <a:lnTo>
                        <a:pt x="0" y="2"/>
                      </a:lnTo>
                      <a:lnTo>
                        <a:pt x="4" y="2"/>
                      </a:lnTo>
                      <a:lnTo>
                        <a:pt x="4" y="52"/>
                      </a:lnTo>
                      <a:lnTo>
                        <a:pt x="6" y="52"/>
                      </a:lnTo>
                      <a:lnTo>
                        <a:pt x="46" y="52"/>
                      </a:lnTo>
                      <a:lnTo>
                        <a:pt x="50" y="52"/>
                      </a:lnTo>
                      <a:lnTo>
                        <a:pt x="51" y="50"/>
                      </a:lnTo>
                      <a:lnTo>
                        <a:pt x="51" y="0"/>
                      </a:lnTo>
                      <a:lnTo>
                        <a:pt x="53" y="0"/>
                      </a:lnTo>
                      <a:lnTo>
                        <a:pt x="53" y="54"/>
                      </a:lnTo>
                      <a:close/>
                    </a:path>
                  </a:pathLst>
                </a:custGeom>
                <a:solidFill>
                  <a:srgbClr val="FFFFFF"/>
                </a:solidFill>
                <a:ln w="1588">
                  <a:solidFill>
                    <a:srgbClr val="000000"/>
                  </a:solidFill>
                  <a:prstDash val="solid"/>
                  <a:round/>
                  <a:headEnd/>
                  <a:tailEnd/>
                </a:ln>
              </p:spPr>
              <p:txBody>
                <a:bodyPr/>
                <a:lstStyle/>
                <a:p>
                  <a:endParaRPr lang="en-IN"/>
                </a:p>
              </p:txBody>
            </p:sp>
            <p:sp>
              <p:nvSpPr>
                <p:cNvPr id="703732" name="Freeform 1268">
                  <a:extLst>
                    <a:ext uri="{FF2B5EF4-FFF2-40B4-BE49-F238E27FC236}">
                      <a16:creationId xmlns:a16="http://schemas.microsoft.com/office/drawing/2014/main" id="{B3F8DC59-062C-4493-9ED9-26C2AA547274}"/>
                    </a:ext>
                  </a:extLst>
                </p:cNvPr>
                <p:cNvSpPr>
                  <a:spLocks/>
                </p:cNvSpPr>
                <p:nvPr/>
              </p:nvSpPr>
              <p:spPr bwMode="auto">
                <a:xfrm>
                  <a:off x="5274" y="817"/>
                  <a:ext cx="28" cy="63"/>
                </a:xfrm>
                <a:custGeom>
                  <a:avLst/>
                  <a:gdLst>
                    <a:gd name="T0" fmla="*/ 55 w 55"/>
                    <a:gd name="T1" fmla="*/ 119 h 125"/>
                    <a:gd name="T2" fmla="*/ 3 w 55"/>
                    <a:gd name="T3" fmla="*/ 125 h 125"/>
                    <a:gd name="T4" fmla="*/ 1 w 55"/>
                    <a:gd name="T5" fmla="*/ 123 h 125"/>
                    <a:gd name="T6" fmla="*/ 0 w 55"/>
                    <a:gd name="T7" fmla="*/ 123 h 125"/>
                    <a:gd name="T8" fmla="*/ 0 w 55"/>
                    <a:gd name="T9" fmla="*/ 2 h 125"/>
                    <a:gd name="T10" fmla="*/ 32 w 55"/>
                    <a:gd name="T11" fmla="*/ 0 h 125"/>
                    <a:gd name="T12" fmla="*/ 53 w 55"/>
                    <a:gd name="T13" fmla="*/ 0 h 125"/>
                    <a:gd name="T14" fmla="*/ 55 w 55"/>
                    <a:gd name="T15" fmla="*/ 119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25">
                      <a:moveTo>
                        <a:pt x="55" y="119"/>
                      </a:moveTo>
                      <a:lnTo>
                        <a:pt x="3" y="125"/>
                      </a:lnTo>
                      <a:lnTo>
                        <a:pt x="1" y="123"/>
                      </a:lnTo>
                      <a:lnTo>
                        <a:pt x="0" y="123"/>
                      </a:lnTo>
                      <a:lnTo>
                        <a:pt x="0" y="2"/>
                      </a:lnTo>
                      <a:lnTo>
                        <a:pt x="32" y="0"/>
                      </a:lnTo>
                      <a:lnTo>
                        <a:pt x="53" y="0"/>
                      </a:lnTo>
                      <a:lnTo>
                        <a:pt x="55" y="119"/>
                      </a:lnTo>
                      <a:close/>
                    </a:path>
                  </a:pathLst>
                </a:custGeom>
                <a:solidFill>
                  <a:srgbClr val="FFFFFF"/>
                </a:solidFill>
                <a:ln w="1588">
                  <a:solidFill>
                    <a:srgbClr val="000000"/>
                  </a:solidFill>
                  <a:prstDash val="solid"/>
                  <a:round/>
                  <a:headEnd/>
                  <a:tailEnd/>
                </a:ln>
              </p:spPr>
              <p:txBody>
                <a:bodyPr/>
                <a:lstStyle/>
                <a:p>
                  <a:endParaRPr lang="en-IN"/>
                </a:p>
              </p:txBody>
            </p:sp>
            <p:sp>
              <p:nvSpPr>
                <p:cNvPr id="703733" name="Freeform 1269">
                  <a:extLst>
                    <a:ext uri="{FF2B5EF4-FFF2-40B4-BE49-F238E27FC236}">
                      <a16:creationId xmlns:a16="http://schemas.microsoft.com/office/drawing/2014/main" id="{63F32EFE-7E0C-4016-9893-BBCDA648F9DD}"/>
                    </a:ext>
                  </a:extLst>
                </p:cNvPr>
                <p:cNvSpPr>
                  <a:spLocks/>
                </p:cNvSpPr>
                <p:nvPr/>
              </p:nvSpPr>
              <p:spPr bwMode="auto">
                <a:xfrm>
                  <a:off x="5247" y="818"/>
                  <a:ext cx="26" cy="63"/>
                </a:xfrm>
                <a:custGeom>
                  <a:avLst/>
                  <a:gdLst>
                    <a:gd name="T0" fmla="*/ 54 w 54"/>
                    <a:gd name="T1" fmla="*/ 123 h 124"/>
                    <a:gd name="T2" fmla="*/ 2 w 54"/>
                    <a:gd name="T3" fmla="*/ 124 h 124"/>
                    <a:gd name="T4" fmla="*/ 0 w 54"/>
                    <a:gd name="T5" fmla="*/ 7 h 124"/>
                    <a:gd name="T6" fmla="*/ 0 w 54"/>
                    <a:gd name="T7" fmla="*/ 0 h 124"/>
                    <a:gd name="T8" fmla="*/ 25 w 54"/>
                    <a:gd name="T9" fmla="*/ 0 h 124"/>
                    <a:gd name="T10" fmla="*/ 52 w 54"/>
                    <a:gd name="T11" fmla="*/ 0 h 124"/>
                    <a:gd name="T12" fmla="*/ 54 w 54"/>
                    <a:gd name="T13" fmla="*/ 123 h 124"/>
                  </a:gdLst>
                  <a:ahLst/>
                  <a:cxnLst>
                    <a:cxn ang="0">
                      <a:pos x="T0" y="T1"/>
                    </a:cxn>
                    <a:cxn ang="0">
                      <a:pos x="T2" y="T3"/>
                    </a:cxn>
                    <a:cxn ang="0">
                      <a:pos x="T4" y="T5"/>
                    </a:cxn>
                    <a:cxn ang="0">
                      <a:pos x="T6" y="T7"/>
                    </a:cxn>
                    <a:cxn ang="0">
                      <a:pos x="T8" y="T9"/>
                    </a:cxn>
                    <a:cxn ang="0">
                      <a:pos x="T10" y="T11"/>
                    </a:cxn>
                    <a:cxn ang="0">
                      <a:pos x="T12" y="T13"/>
                    </a:cxn>
                  </a:cxnLst>
                  <a:rect l="0" t="0" r="r" b="b"/>
                  <a:pathLst>
                    <a:path w="54" h="124">
                      <a:moveTo>
                        <a:pt x="54" y="123"/>
                      </a:moveTo>
                      <a:lnTo>
                        <a:pt x="2" y="124"/>
                      </a:lnTo>
                      <a:lnTo>
                        <a:pt x="0" y="7"/>
                      </a:lnTo>
                      <a:lnTo>
                        <a:pt x="0" y="0"/>
                      </a:lnTo>
                      <a:lnTo>
                        <a:pt x="25" y="0"/>
                      </a:lnTo>
                      <a:lnTo>
                        <a:pt x="52" y="0"/>
                      </a:lnTo>
                      <a:lnTo>
                        <a:pt x="54" y="123"/>
                      </a:lnTo>
                      <a:close/>
                    </a:path>
                  </a:pathLst>
                </a:custGeom>
                <a:solidFill>
                  <a:srgbClr val="FFFFFF"/>
                </a:solidFill>
                <a:ln w="1588">
                  <a:solidFill>
                    <a:srgbClr val="000000"/>
                  </a:solidFill>
                  <a:prstDash val="solid"/>
                  <a:round/>
                  <a:headEnd/>
                  <a:tailEnd/>
                </a:ln>
              </p:spPr>
              <p:txBody>
                <a:bodyPr/>
                <a:lstStyle/>
                <a:p>
                  <a:endParaRPr lang="en-IN"/>
                </a:p>
              </p:txBody>
            </p:sp>
            <p:sp>
              <p:nvSpPr>
                <p:cNvPr id="703734" name="Freeform 1270">
                  <a:extLst>
                    <a:ext uri="{FF2B5EF4-FFF2-40B4-BE49-F238E27FC236}">
                      <a16:creationId xmlns:a16="http://schemas.microsoft.com/office/drawing/2014/main" id="{1A75DF84-88D1-4F8A-BD4E-D4D74EBE8CAB}"/>
                    </a:ext>
                  </a:extLst>
                </p:cNvPr>
                <p:cNvSpPr>
                  <a:spLocks/>
                </p:cNvSpPr>
                <p:nvPr/>
              </p:nvSpPr>
              <p:spPr bwMode="auto">
                <a:xfrm>
                  <a:off x="5095" y="818"/>
                  <a:ext cx="150" cy="35"/>
                </a:xfrm>
                <a:custGeom>
                  <a:avLst/>
                  <a:gdLst>
                    <a:gd name="T0" fmla="*/ 298 w 298"/>
                    <a:gd name="T1" fmla="*/ 57 h 69"/>
                    <a:gd name="T2" fmla="*/ 0 w 298"/>
                    <a:gd name="T3" fmla="*/ 69 h 69"/>
                    <a:gd name="T4" fmla="*/ 0 w 298"/>
                    <a:gd name="T5" fmla="*/ 5 h 69"/>
                    <a:gd name="T6" fmla="*/ 4 w 298"/>
                    <a:gd name="T7" fmla="*/ 5 h 69"/>
                    <a:gd name="T8" fmla="*/ 4 w 298"/>
                    <a:gd name="T9" fmla="*/ 65 h 69"/>
                    <a:gd name="T10" fmla="*/ 294 w 298"/>
                    <a:gd name="T11" fmla="*/ 53 h 69"/>
                    <a:gd name="T12" fmla="*/ 294 w 298"/>
                    <a:gd name="T13" fmla="*/ 0 h 69"/>
                    <a:gd name="T14" fmla="*/ 298 w 298"/>
                    <a:gd name="T15" fmla="*/ 0 h 69"/>
                    <a:gd name="T16" fmla="*/ 298 w 298"/>
                    <a:gd name="T17" fmla="*/ 5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8" h="69">
                      <a:moveTo>
                        <a:pt x="298" y="57"/>
                      </a:moveTo>
                      <a:lnTo>
                        <a:pt x="0" y="69"/>
                      </a:lnTo>
                      <a:lnTo>
                        <a:pt x="0" y="5"/>
                      </a:lnTo>
                      <a:lnTo>
                        <a:pt x="4" y="5"/>
                      </a:lnTo>
                      <a:lnTo>
                        <a:pt x="4" y="65"/>
                      </a:lnTo>
                      <a:lnTo>
                        <a:pt x="294" y="53"/>
                      </a:lnTo>
                      <a:lnTo>
                        <a:pt x="294" y="0"/>
                      </a:lnTo>
                      <a:lnTo>
                        <a:pt x="298" y="0"/>
                      </a:lnTo>
                      <a:lnTo>
                        <a:pt x="298" y="57"/>
                      </a:lnTo>
                      <a:close/>
                    </a:path>
                  </a:pathLst>
                </a:custGeom>
                <a:solidFill>
                  <a:srgbClr val="FFFFFF"/>
                </a:solidFill>
                <a:ln w="1588">
                  <a:solidFill>
                    <a:srgbClr val="000000"/>
                  </a:solidFill>
                  <a:prstDash val="solid"/>
                  <a:round/>
                  <a:headEnd/>
                  <a:tailEnd/>
                </a:ln>
              </p:spPr>
              <p:txBody>
                <a:bodyPr/>
                <a:lstStyle/>
                <a:p>
                  <a:endParaRPr lang="en-IN"/>
                </a:p>
              </p:txBody>
            </p:sp>
            <p:sp>
              <p:nvSpPr>
                <p:cNvPr id="703735" name="Freeform 1271">
                  <a:extLst>
                    <a:ext uri="{FF2B5EF4-FFF2-40B4-BE49-F238E27FC236}">
                      <a16:creationId xmlns:a16="http://schemas.microsoft.com/office/drawing/2014/main" id="{9260734E-95EC-42E4-BD58-D1414FD49E29}"/>
                    </a:ext>
                  </a:extLst>
                </p:cNvPr>
                <p:cNvSpPr>
                  <a:spLocks/>
                </p:cNvSpPr>
                <p:nvPr/>
              </p:nvSpPr>
              <p:spPr bwMode="auto">
                <a:xfrm>
                  <a:off x="5099" y="818"/>
                  <a:ext cx="142" cy="18"/>
                </a:xfrm>
                <a:custGeom>
                  <a:avLst/>
                  <a:gdLst>
                    <a:gd name="T0" fmla="*/ 283 w 283"/>
                    <a:gd name="T1" fmla="*/ 25 h 34"/>
                    <a:gd name="T2" fmla="*/ 273 w 283"/>
                    <a:gd name="T3" fmla="*/ 27 h 34"/>
                    <a:gd name="T4" fmla="*/ 250 w 283"/>
                    <a:gd name="T5" fmla="*/ 27 h 34"/>
                    <a:gd name="T6" fmla="*/ 246 w 283"/>
                    <a:gd name="T7" fmla="*/ 28 h 34"/>
                    <a:gd name="T8" fmla="*/ 208 w 283"/>
                    <a:gd name="T9" fmla="*/ 28 h 34"/>
                    <a:gd name="T10" fmla="*/ 204 w 283"/>
                    <a:gd name="T11" fmla="*/ 28 h 34"/>
                    <a:gd name="T12" fmla="*/ 149 w 283"/>
                    <a:gd name="T13" fmla="*/ 28 h 34"/>
                    <a:gd name="T14" fmla="*/ 70 w 283"/>
                    <a:gd name="T15" fmla="*/ 32 h 34"/>
                    <a:gd name="T16" fmla="*/ 36 w 283"/>
                    <a:gd name="T17" fmla="*/ 32 h 34"/>
                    <a:gd name="T18" fmla="*/ 24 w 283"/>
                    <a:gd name="T19" fmla="*/ 34 h 34"/>
                    <a:gd name="T20" fmla="*/ 3 w 283"/>
                    <a:gd name="T21" fmla="*/ 34 h 34"/>
                    <a:gd name="T22" fmla="*/ 3 w 283"/>
                    <a:gd name="T23" fmla="*/ 32 h 34"/>
                    <a:gd name="T24" fmla="*/ 0 w 283"/>
                    <a:gd name="T25" fmla="*/ 30 h 34"/>
                    <a:gd name="T26" fmla="*/ 0 w 283"/>
                    <a:gd name="T27" fmla="*/ 5 h 34"/>
                    <a:gd name="T28" fmla="*/ 283 w 283"/>
                    <a:gd name="T29" fmla="*/ 0 h 34"/>
                    <a:gd name="T30" fmla="*/ 283 w 283"/>
                    <a:gd name="T31"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3" h="34">
                      <a:moveTo>
                        <a:pt x="283" y="25"/>
                      </a:moveTo>
                      <a:lnTo>
                        <a:pt x="273" y="27"/>
                      </a:lnTo>
                      <a:lnTo>
                        <a:pt x="250" y="27"/>
                      </a:lnTo>
                      <a:lnTo>
                        <a:pt x="246" y="28"/>
                      </a:lnTo>
                      <a:lnTo>
                        <a:pt x="208" y="28"/>
                      </a:lnTo>
                      <a:lnTo>
                        <a:pt x="204" y="28"/>
                      </a:lnTo>
                      <a:lnTo>
                        <a:pt x="149" y="28"/>
                      </a:lnTo>
                      <a:lnTo>
                        <a:pt x="70" y="32"/>
                      </a:lnTo>
                      <a:lnTo>
                        <a:pt x="36" y="32"/>
                      </a:lnTo>
                      <a:lnTo>
                        <a:pt x="24" y="34"/>
                      </a:lnTo>
                      <a:lnTo>
                        <a:pt x="3" y="34"/>
                      </a:lnTo>
                      <a:lnTo>
                        <a:pt x="3" y="32"/>
                      </a:lnTo>
                      <a:lnTo>
                        <a:pt x="0" y="30"/>
                      </a:lnTo>
                      <a:lnTo>
                        <a:pt x="0" y="5"/>
                      </a:lnTo>
                      <a:lnTo>
                        <a:pt x="283" y="0"/>
                      </a:lnTo>
                      <a:lnTo>
                        <a:pt x="283" y="25"/>
                      </a:lnTo>
                      <a:close/>
                    </a:path>
                  </a:pathLst>
                </a:custGeom>
                <a:solidFill>
                  <a:srgbClr val="838383"/>
                </a:solidFill>
                <a:ln w="1588">
                  <a:solidFill>
                    <a:srgbClr val="000000"/>
                  </a:solidFill>
                  <a:prstDash val="solid"/>
                  <a:round/>
                  <a:headEnd/>
                  <a:tailEnd/>
                </a:ln>
              </p:spPr>
              <p:txBody>
                <a:bodyPr/>
                <a:lstStyle/>
                <a:p>
                  <a:endParaRPr lang="en-IN"/>
                </a:p>
              </p:txBody>
            </p:sp>
            <p:sp>
              <p:nvSpPr>
                <p:cNvPr id="703736" name="Freeform 1272">
                  <a:extLst>
                    <a:ext uri="{FF2B5EF4-FFF2-40B4-BE49-F238E27FC236}">
                      <a16:creationId xmlns:a16="http://schemas.microsoft.com/office/drawing/2014/main" id="{DE6CE7BD-164D-4AAC-AD9D-79A5BF8CCFF6}"/>
                    </a:ext>
                  </a:extLst>
                </p:cNvPr>
                <p:cNvSpPr>
                  <a:spLocks/>
                </p:cNvSpPr>
                <p:nvPr/>
              </p:nvSpPr>
              <p:spPr bwMode="auto">
                <a:xfrm>
                  <a:off x="5276" y="818"/>
                  <a:ext cx="24" cy="58"/>
                </a:xfrm>
                <a:custGeom>
                  <a:avLst/>
                  <a:gdLst>
                    <a:gd name="T0" fmla="*/ 48 w 48"/>
                    <a:gd name="T1" fmla="*/ 111 h 115"/>
                    <a:gd name="T2" fmla="*/ 44 w 48"/>
                    <a:gd name="T3" fmla="*/ 113 h 115"/>
                    <a:gd name="T4" fmla="*/ 2 w 48"/>
                    <a:gd name="T5" fmla="*/ 115 h 115"/>
                    <a:gd name="T6" fmla="*/ 0 w 48"/>
                    <a:gd name="T7" fmla="*/ 5 h 115"/>
                    <a:gd name="T8" fmla="*/ 0 w 48"/>
                    <a:gd name="T9" fmla="*/ 2 h 115"/>
                    <a:gd name="T10" fmla="*/ 2 w 48"/>
                    <a:gd name="T11" fmla="*/ 2 h 115"/>
                    <a:gd name="T12" fmla="*/ 10 w 48"/>
                    <a:gd name="T13" fmla="*/ 0 h 115"/>
                    <a:gd name="T14" fmla="*/ 46 w 48"/>
                    <a:gd name="T15" fmla="*/ 0 h 115"/>
                    <a:gd name="T16" fmla="*/ 48 w 48"/>
                    <a:gd name="T17" fmla="*/ 11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15">
                      <a:moveTo>
                        <a:pt x="48" y="111"/>
                      </a:moveTo>
                      <a:lnTo>
                        <a:pt x="44" y="113"/>
                      </a:lnTo>
                      <a:lnTo>
                        <a:pt x="2" y="115"/>
                      </a:lnTo>
                      <a:lnTo>
                        <a:pt x="0" y="5"/>
                      </a:lnTo>
                      <a:lnTo>
                        <a:pt x="0" y="2"/>
                      </a:lnTo>
                      <a:lnTo>
                        <a:pt x="2" y="2"/>
                      </a:lnTo>
                      <a:lnTo>
                        <a:pt x="10" y="0"/>
                      </a:lnTo>
                      <a:lnTo>
                        <a:pt x="46" y="0"/>
                      </a:lnTo>
                      <a:lnTo>
                        <a:pt x="48" y="111"/>
                      </a:lnTo>
                      <a:close/>
                    </a:path>
                  </a:pathLst>
                </a:custGeom>
                <a:solidFill>
                  <a:srgbClr val="000000"/>
                </a:solidFill>
                <a:ln w="1588">
                  <a:solidFill>
                    <a:srgbClr val="000000"/>
                  </a:solidFill>
                  <a:prstDash val="solid"/>
                  <a:round/>
                  <a:headEnd/>
                  <a:tailEnd/>
                </a:ln>
              </p:spPr>
              <p:txBody>
                <a:bodyPr/>
                <a:lstStyle/>
                <a:p>
                  <a:endParaRPr lang="en-IN"/>
                </a:p>
              </p:txBody>
            </p:sp>
            <p:sp>
              <p:nvSpPr>
                <p:cNvPr id="703737" name="Freeform 1273">
                  <a:extLst>
                    <a:ext uri="{FF2B5EF4-FFF2-40B4-BE49-F238E27FC236}">
                      <a16:creationId xmlns:a16="http://schemas.microsoft.com/office/drawing/2014/main" id="{49F8E825-2DF3-4603-9642-88C9E4729CF8}"/>
                    </a:ext>
                  </a:extLst>
                </p:cNvPr>
                <p:cNvSpPr>
                  <a:spLocks/>
                </p:cNvSpPr>
                <p:nvPr/>
              </p:nvSpPr>
              <p:spPr bwMode="auto">
                <a:xfrm>
                  <a:off x="5248" y="819"/>
                  <a:ext cx="23" cy="59"/>
                </a:xfrm>
                <a:custGeom>
                  <a:avLst/>
                  <a:gdLst>
                    <a:gd name="T0" fmla="*/ 46 w 46"/>
                    <a:gd name="T1" fmla="*/ 115 h 117"/>
                    <a:gd name="T2" fmla="*/ 0 w 46"/>
                    <a:gd name="T3" fmla="*/ 117 h 117"/>
                    <a:gd name="T4" fmla="*/ 0 w 46"/>
                    <a:gd name="T5" fmla="*/ 0 h 117"/>
                    <a:gd name="T6" fmla="*/ 44 w 46"/>
                    <a:gd name="T7" fmla="*/ 0 h 117"/>
                    <a:gd name="T8" fmla="*/ 46 w 46"/>
                    <a:gd name="T9" fmla="*/ 115 h 117"/>
                  </a:gdLst>
                  <a:ahLst/>
                  <a:cxnLst>
                    <a:cxn ang="0">
                      <a:pos x="T0" y="T1"/>
                    </a:cxn>
                    <a:cxn ang="0">
                      <a:pos x="T2" y="T3"/>
                    </a:cxn>
                    <a:cxn ang="0">
                      <a:pos x="T4" y="T5"/>
                    </a:cxn>
                    <a:cxn ang="0">
                      <a:pos x="T6" y="T7"/>
                    </a:cxn>
                    <a:cxn ang="0">
                      <a:pos x="T8" y="T9"/>
                    </a:cxn>
                  </a:cxnLst>
                  <a:rect l="0" t="0" r="r" b="b"/>
                  <a:pathLst>
                    <a:path w="46" h="117">
                      <a:moveTo>
                        <a:pt x="46" y="115"/>
                      </a:moveTo>
                      <a:lnTo>
                        <a:pt x="0" y="117"/>
                      </a:lnTo>
                      <a:lnTo>
                        <a:pt x="0" y="0"/>
                      </a:lnTo>
                      <a:lnTo>
                        <a:pt x="44" y="0"/>
                      </a:lnTo>
                      <a:lnTo>
                        <a:pt x="46" y="115"/>
                      </a:lnTo>
                      <a:close/>
                    </a:path>
                  </a:pathLst>
                </a:custGeom>
                <a:solidFill>
                  <a:srgbClr val="000000"/>
                </a:solidFill>
                <a:ln w="1588">
                  <a:solidFill>
                    <a:srgbClr val="000000"/>
                  </a:solidFill>
                  <a:prstDash val="solid"/>
                  <a:round/>
                  <a:headEnd/>
                  <a:tailEnd/>
                </a:ln>
              </p:spPr>
              <p:txBody>
                <a:bodyPr/>
                <a:lstStyle/>
                <a:p>
                  <a:endParaRPr lang="en-IN"/>
                </a:p>
              </p:txBody>
            </p:sp>
            <p:sp>
              <p:nvSpPr>
                <p:cNvPr id="703738" name="Freeform 1274">
                  <a:extLst>
                    <a:ext uri="{FF2B5EF4-FFF2-40B4-BE49-F238E27FC236}">
                      <a16:creationId xmlns:a16="http://schemas.microsoft.com/office/drawing/2014/main" id="{3A2BD523-FC3C-49D4-9DC4-E898E953BB4D}"/>
                    </a:ext>
                  </a:extLst>
                </p:cNvPr>
                <p:cNvSpPr>
                  <a:spLocks/>
                </p:cNvSpPr>
                <p:nvPr/>
              </p:nvSpPr>
              <p:spPr bwMode="auto">
                <a:xfrm>
                  <a:off x="5277" y="820"/>
                  <a:ext cx="21" cy="11"/>
                </a:xfrm>
                <a:custGeom>
                  <a:avLst/>
                  <a:gdLst>
                    <a:gd name="T0" fmla="*/ 40 w 42"/>
                    <a:gd name="T1" fmla="*/ 17 h 21"/>
                    <a:gd name="T2" fmla="*/ 39 w 42"/>
                    <a:gd name="T3" fmla="*/ 19 h 21"/>
                    <a:gd name="T4" fmla="*/ 21 w 42"/>
                    <a:gd name="T5" fmla="*/ 21 h 21"/>
                    <a:gd name="T6" fmla="*/ 18 w 42"/>
                    <a:gd name="T7" fmla="*/ 19 h 21"/>
                    <a:gd name="T8" fmla="*/ 2 w 42"/>
                    <a:gd name="T9" fmla="*/ 19 h 21"/>
                    <a:gd name="T10" fmla="*/ 0 w 42"/>
                    <a:gd name="T11" fmla="*/ 17 h 21"/>
                    <a:gd name="T12" fmla="*/ 0 w 42"/>
                    <a:gd name="T13" fmla="*/ 0 h 21"/>
                    <a:gd name="T14" fmla="*/ 31 w 42"/>
                    <a:gd name="T15" fmla="*/ 0 h 21"/>
                    <a:gd name="T16" fmla="*/ 42 w 42"/>
                    <a:gd name="T17" fmla="*/ 0 h 21"/>
                    <a:gd name="T18" fmla="*/ 40 w 42"/>
                    <a:gd name="T19"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21">
                      <a:moveTo>
                        <a:pt x="40" y="17"/>
                      </a:moveTo>
                      <a:lnTo>
                        <a:pt x="39" y="19"/>
                      </a:lnTo>
                      <a:lnTo>
                        <a:pt x="21" y="21"/>
                      </a:lnTo>
                      <a:lnTo>
                        <a:pt x="18" y="19"/>
                      </a:lnTo>
                      <a:lnTo>
                        <a:pt x="2" y="19"/>
                      </a:lnTo>
                      <a:lnTo>
                        <a:pt x="0" y="17"/>
                      </a:lnTo>
                      <a:lnTo>
                        <a:pt x="0" y="0"/>
                      </a:lnTo>
                      <a:lnTo>
                        <a:pt x="31" y="0"/>
                      </a:lnTo>
                      <a:lnTo>
                        <a:pt x="42" y="0"/>
                      </a:lnTo>
                      <a:lnTo>
                        <a:pt x="40" y="17"/>
                      </a:lnTo>
                      <a:close/>
                    </a:path>
                  </a:pathLst>
                </a:custGeom>
                <a:solidFill>
                  <a:srgbClr val="838383"/>
                </a:solidFill>
                <a:ln w="1588">
                  <a:solidFill>
                    <a:srgbClr val="000000"/>
                  </a:solidFill>
                  <a:prstDash val="solid"/>
                  <a:round/>
                  <a:headEnd/>
                  <a:tailEnd/>
                </a:ln>
              </p:spPr>
              <p:txBody>
                <a:bodyPr/>
                <a:lstStyle/>
                <a:p>
                  <a:endParaRPr lang="en-IN"/>
                </a:p>
              </p:txBody>
            </p:sp>
            <p:sp>
              <p:nvSpPr>
                <p:cNvPr id="703739" name="Freeform 1275">
                  <a:extLst>
                    <a:ext uri="{FF2B5EF4-FFF2-40B4-BE49-F238E27FC236}">
                      <a16:creationId xmlns:a16="http://schemas.microsoft.com/office/drawing/2014/main" id="{097D4EB8-4EA3-42D4-9DB8-4330E272EC6D}"/>
                    </a:ext>
                  </a:extLst>
                </p:cNvPr>
                <p:cNvSpPr>
                  <a:spLocks/>
                </p:cNvSpPr>
                <p:nvPr/>
              </p:nvSpPr>
              <p:spPr bwMode="auto">
                <a:xfrm>
                  <a:off x="5357" y="820"/>
                  <a:ext cx="38" cy="24"/>
                </a:xfrm>
                <a:custGeom>
                  <a:avLst/>
                  <a:gdLst>
                    <a:gd name="T0" fmla="*/ 75 w 75"/>
                    <a:gd name="T1" fmla="*/ 46 h 48"/>
                    <a:gd name="T2" fmla="*/ 63 w 75"/>
                    <a:gd name="T3" fmla="*/ 46 h 48"/>
                    <a:gd name="T4" fmla="*/ 63 w 75"/>
                    <a:gd name="T5" fmla="*/ 1 h 48"/>
                    <a:gd name="T6" fmla="*/ 61 w 75"/>
                    <a:gd name="T7" fmla="*/ 1 h 48"/>
                    <a:gd name="T8" fmla="*/ 11 w 75"/>
                    <a:gd name="T9" fmla="*/ 1 h 48"/>
                    <a:gd name="T10" fmla="*/ 11 w 75"/>
                    <a:gd name="T11" fmla="*/ 48 h 48"/>
                    <a:gd name="T12" fmla="*/ 4 w 75"/>
                    <a:gd name="T13" fmla="*/ 48 h 48"/>
                    <a:gd name="T14" fmla="*/ 2 w 75"/>
                    <a:gd name="T15" fmla="*/ 48 h 48"/>
                    <a:gd name="T16" fmla="*/ 2 w 75"/>
                    <a:gd name="T17" fmla="*/ 30 h 48"/>
                    <a:gd name="T18" fmla="*/ 0 w 75"/>
                    <a:gd name="T19" fmla="*/ 0 h 48"/>
                    <a:gd name="T20" fmla="*/ 44 w 75"/>
                    <a:gd name="T21" fmla="*/ 0 h 48"/>
                    <a:gd name="T22" fmla="*/ 75 w 75"/>
                    <a:gd name="T23" fmla="*/ 0 h 48"/>
                    <a:gd name="T24" fmla="*/ 75 w 75"/>
                    <a:gd name="T25" fmla="*/ 4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48">
                      <a:moveTo>
                        <a:pt x="75" y="46"/>
                      </a:moveTo>
                      <a:lnTo>
                        <a:pt x="63" y="46"/>
                      </a:lnTo>
                      <a:lnTo>
                        <a:pt x="63" y="1"/>
                      </a:lnTo>
                      <a:lnTo>
                        <a:pt x="61" y="1"/>
                      </a:lnTo>
                      <a:lnTo>
                        <a:pt x="11" y="1"/>
                      </a:lnTo>
                      <a:lnTo>
                        <a:pt x="11" y="48"/>
                      </a:lnTo>
                      <a:lnTo>
                        <a:pt x="4" y="48"/>
                      </a:lnTo>
                      <a:lnTo>
                        <a:pt x="2" y="48"/>
                      </a:lnTo>
                      <a:lnTo>
                        <a:pt x="2" y="30"/>
                      </a:lnTo>
                      <a:lnTo>
                        <a:pt x="0" y="0"/>
                      </a:lnTo>
                      <a:lnTo>
                        <a:pt x="44" y="0"/>
                      </a:lnTo>
                      <a:lnTo>
                        <a:pt x="75" y="0"/>
                      </a:lnTo>
                      <a:lnTo>
                        <a:pt x="75" y="46"/>
                      </a:lnTo>
                      <a:close/>
                    </a:path>
                  </a:pathLst>
                </a:custGeom>
                <a:solidFill>
                  <a:srgbClr val="FFFFFF"/>
                </a:solidFill>
                <a:ln w="1588">
                  <a:solidFill>
                    <a:srgbClr val="000000"/>
                  </a:solidFill>
                  <a:prstDash val="solid"/>
                  <a:round/>
                  <a:headEnd/>
                  <a:tailEnd/>
                </a:ln>
              </p:spPr>
              <p:txBody>
                <a:bodyPr/>
                <a:lstStyle/>
                <a:p>
                  <a:endParaRPr lang="en-IN"/>
                </a:p>
              </p:txBody>
            </p:sp>
            <p:sp>
              <p:nvSpPr>
                <p:cNvPr id="703740" name="Freeform 1276">
                  <a:extLst>
                    <a:ext uri="{FF2B5EF4-FFF2-40B4-BE49-F238E27FC236}">
                      <a16:creationId xmlns:a16="http://schemas.microsoft.com/office/drawing/2014/main" id="{FA9AA42B-4F56-4FB4-816E-0CAB89D09271}"/>
                    </a:ext>
                  </a:extLst>
                </p:cNvPr>
                <p:cNvSpPr>
                  <a:spLocks/>
                </p:cNvSpPr>
                <p:nvPr/>
              </p:nvSpPr>
              <p:spPr bwMode="auto">
                <a:xfrm>
                  <a:off x="5249" y="820"/>
                  <a:ext cx="20" cy="14"/>
                </a:xfrm>
                <a:custGeom>
                  <a:avLst/>
                  <a:gdLst>
                    <a:gd name="T0" fmla="*/ 38 w 38"/>
                    <a:gd name="T1" fmla="*/ 21 h 26"/>
                    <a:gd name="T2" fmla="*/ 23 w 38"/>
                    <a:gd name="T3" fmla="*/ 23 h 26"/>
                    <a:gd name="T4" fmla="*/ 17 w 38"/>
                    <a:gd name="T5" fmla="*/ 21 h 26"/>
                    <a:gd name="T6" fmla="*/ 0 w 38"/>
                    <a:gd name="T7" fmla="*/ 26 h 26"/>
                    <a:gd name="T8" fmla="*/ 0 w 38"/>
                    <a:gd name="T9" fmla="*/ 1 h 26"/>
                    <a:gd name="T10" fmla="*/ 13 w 38"/>
                    <a:gd name="T11" fmla="*/ 0 h 26"/>
                    <a:gd name="T12" fmla="*/ 38 w 38"/>
                    <a:gd name="T13" fmla="*/ 0 h 26"/>
                    <a:gd name="T14" fmla="*/ 38 w 38"/>
                    <a:gd name="T15" fmla="*/ 21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6">
                      <a:moveTo>
                        <a:pt x="38" y="21"/>
                      </a:moveTo>
                      <a:lnTo>
                        <a:pt x="23" y="23"/>
                      </a:lnTo>
                      <a:lnTo>
                        <a:pt x="17" y="21"/>
                      </a:lnTo>
                      <a:lnTo>
                        <a:pt x="0" y="26"/>
                      </a:lnTo>
                      <a:lnTo>
                        <a:pt x="0" y="1"/>
                      </a:lnTo>
                      <a:lnTo>
                        <a:pt x="13" y="0"/>
                      </a:lnTo>
                      <a:lnTo>
                        <a:pt x="38" y="0"/>
                      </a:lnTo>
                      <a:lnTo>
                        <a:pt x="38" y="21"/>
                      </a:lnTo>
                      <a:close/>
                    </a:path>
                  </a:pathLst>
                </a:custGeom>
                <a:solidFill>
                  <a:srgbClr val="838383"/>
                </a:solidFill>
                <a:ln w="1588">
                  <a:solidFill>
                    <a:srgbClr val="000000"/>
                  </a:solidFill>
                  <a:prstDash val="solid"/>
                  <a:round/>
                  <a:headEnd/>
                  <a:tailEnd/>
                </a:ln>
              </p:spPr>
              <p:txBody>
                <a:bodyPr/>
                <a:lstStyle/>
                <a:p>
                  <a:endParaRPr lang="en-IN"/>
                </a:p>
              </p:txBody>
            </p:sp>
            <p:sp>
              <p:nvSpPr>
                <p:cNvPr id="703741" name="Freeform 1277">
                  <a:extLst>
                    <a:ext uri="{FF2B5EF4-FFF2-40B4-BE49-F238E27FC236}">
                      <a16:creationId xmlns:a16="http://schemas.microsoft.com/office/drawing/2014/main" id="{94B74B7C-10D7-4AAF-BB5E-212BDC1414BA}"/>
                    </a:ext>
                  </a:extLst>
                </p:cNvPr>
                <p:cNvSpPr>
                  <a:spLocks/>
                </p:cNvSpPr>
                <p:nvPr/>
              </p:nvSpPr>
              <p:spPr bwMode="auto">
                <a:xfrm>
                  <a:off x="5068" y="821"/>
                  <a:ext cx="26" cy="69"/>
                </a:xfrm>
                <a:custGeom>
                  <a:avLst/>
                  <a:gdLst>
                    <a:gd name="T0" fmla="*/ 0 w 52"/>
                    <a:gd name="T1" fmla="*/ 139 h 139"/>
                    <a:gd name="T2" fmla="*/ 0 w 52"/>
                    <a:gd name="T3" fmla="*/ 0 h 139"/>
                    <a:gd name="T4" fmla="*/ 52 w 52"/>
                    <a:gd name="T5" fmla="*/ 0 h 139"/>
                    <a:gd name="T6" fmla="*/ 52 w 52"/>
                    <a:gd name="T7" fmla="*/ 135 h 139"/>
                    <a:gd name="T8" fmla="*/ 0 w 52"/>
                    <a:gd name="T9" fmla="*/ 139 h 139"/>
                  </a:gdLst>
                  <a:ahLst/>
                  <a:cxnLst>
                    <a:cxn ang="0">
                      <a:pos x="T0" y="T1"/>
                    </a:cxn>
                    <a:cxn ang="0">
                      <a:pos x="T2" y="T3"/>
                    </a:cxn>
                    <a:cxn ang="0">
                      <a:pos x="T4" y="T5"/>
                    </a:cxn>
                    <a:cxn ang="0">
                      <a:pos x="T6" y="T7"/>
                    </a:cxn>
                    <a:cxn ang="0">
                      <a:pos x="T8" y="T9"/>
                    </a:cxn>
                  </a:cxnLst>
                  <a:rect l="0" t="0" r="r" b="b"/>
                  <a:pathLst>
                    <a:path w="52" h="139">
                      <a:moveTo>
                        <a:pt x="0" y="139"/>
                      </a:moveTo>
                      <a:lnTo>
                        <a:pt x="0" y="0"/>
                      </a:lnTo>
                      <a:lnTo>
                        <a:pt x="52" y="0"/>
                      </a:lnTo>
                      <a:lnTo>
                        <a:pt x="52" y="135"/>
                      </a:lnTo>
                      <a:lnTo>
                        <a:pt x="0" y="139"/>
                      </a:lnTo>
                      <a:close/>
                    </a:path>
                  </a:pathLst>
                </a:custGeom>
                <a:solidFill>
                  <a:srgbClr val="FFFFFF"/>
                </a:solidFill>
                <a:ln w="1588">
                  <a:solidFill>
                    <a:srgbClr val="000000"/>
                  </a:solidFill>
                  <a:prstDash val="solid"/>
                  <a:round/>
                  <a:headEnd/>
                  <a:tailEnd/>
                </a:ln>
              </p:spPr>
              <p:txBody>
                <a:bodyPr/>
                <a:lstStyle/>
                <a:p>
                  <a:endParaRPr lang="en-IN"/>
                </a:p>
              </p:txBody>
            </p:sp>
            <p:sp>
              <p:nvSpPr>
                <p:cNvPr id="703742" name="Freeform 1278">
                  <a:extLst>
                    <a:ext uri="{FF2B5EF4-FFF2-40B4-BE49-F238E27FC236}">
                      <a16:creationId xmlns:a16="http://schemas.microsoft.com/office/drawing/2014/main" id="{63A10CD1-0C04-4E9C-88D6-B2088CF9AD2F}"/>
                    </a:ext>
                  </a:extLst>
                </p:cNvPr>
                <p:cNvSpPr>
                  <a:spLocks/>
                </p:cNvSpPr>
                <p:nvPr/>
              </p:nvSpPr>
              <p:spPr bwMode="auto">
                <a:xfrm>
                  <a:off x="5398" y="821"/>
                  <a:ext cx="108" cy="24"/>
                </a:xfrm>
                <a:custGeom>
                  <a:avLst/>
                  <a:gdLst>
                    <a:gd name="T0" fmla="*/ 216 w 216"/>
                    <a:gd name="T1" fmla="*/ 0 h 48"/>
                    <a:gd name="T2" fmla="*/ 216 w 216"/>
                    <a:gd name="T3" fmla="*/ 33 h 48"/>
                    <a:gd name="T4" fmla="*/ 214 w 216"/>
                    <a:gd name="T5" fmla="*/ 33 h 48"/>
                    <a:gd name="T6" fmla="*/ 213 w 216"/>
                    <a:gd name="T7" fmla="*/ 35 h 48"/>
                    <a:gd name="T8" fmla="*/ 176 w 216"/>
                    <a:gd name="T9" fmla="*/ 39 h 48"/>
                    <a:gd name="T10" fmla="*/ 163 w 216"/>
                    <a:gd name="T11" fmla="*/ 39 h 48"/>
                    <a:gd name="T12" fmla="*/ 151 w 216"/>
                    <a:gd name="T13" fmla="*/ 41 h 48"/>
                    <a:gd name="T14" fmla="*/ 128 w 216"/>
                    <a:gd name="T15" fmla="*/ 41 h 48"/>
                    <a:gd name="T16" fmla="*/ 77 w 216"/>
                    <a:gd name="T17" fmla="*/ 43 h 48"/>
                    <a:gd name="T18" fmla="*/ 60 w 216"/>
                    <a:gd name="T19" fmla="*/ 41 h 48"/>
                    <a:gd name="T20" fmla="*/ 54 w 216"/>
                    <a:gd name="T21" fmla="*/ 45 h 48"/>
                    <a:gd name="T22" fmla="*/ 39 w 216"/>
                    <a:gd name="T23" fmla="*/ 45 h 48"/>
                    <a:gd name="T24" fmla="*/ 10 w 216"/>
                    <a:gd name="T25" fmla="*/ 48 h 48"/>
                    <a:gd name="T26" fmla="*/ 0 w 216"/>
                    <a:gd name="T27" fmla="*/ 43 h 48"/>
                    <a:gd name="T28" fmla="*/ 0 w 216"/>
                    <a:gd name="T29" fmla="*/ 2 h 48"/>
                    <a:gd name="T30" fmla="*/ 161 w 216"/>
                    <a:gd name="T31" fmla="*/ 0 h 48"/>
                    <a:gd name="T32" fmla="*/ 182 w 216"/>
                    <a:gd name="T33" fmla="*/ 0 h 48"/>
                    <a:gd name="T34" fmla="*/ 216 w 216"/>
                    <a:gd name="T3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8">
                      <a:moveTo>
                        <a:pt x="216" y="0"/>
                      </a:moveTo>
                      <a:lnTo>
                        <a:pt x="216" y="33"/>
                      </a:lnTo>
                      <a:lnTo>
                        <a:pt x="214" y="33"/>
                      </a:lnTo>
                      <a:lnTo>
                        <a:pt x="213" y="35"/>
                      </a:lnTo>
                      <a:lnTo>
                        <a:pt x="176" y="39"/>
                      </a:lnTo>
                      <a:lnTo>
                        <a:pt x="163" y="39"/>
                      </a:lnTo>
                      <a:lnTo>
                        <a:pt x="151" y="41"/>
                      </a:lnTo>
                      <a:lnTo>
                        <a:pt x="128" y="41"/>
                      </a:lnTo>
                      <a:lnTo>
                        <a:pt x="77" y="43"/>
                      </a:lnTo>
                      <a:lnTo>
                        <a:pt x="60" y="41"/>
                      </a:lnTo>
                      <a:lnTo>
                        <a:pt x="54" y="45"/>
                      </a:lnTo>
                      <a:lnTo>
                        <a:pt x="39" y="45"/>
                      </a:lnTo>
                      <a:lnTo>
                        <a:pt x="10" y="48"/>
                      </a:lnTo>
                      <a:lnTo>
                        <a:pt x="0" y="43"/>
                      </a:lnTo>
                      <a:lnTo>
                        <a:pt x="0" y="2"/>
                      </a:lnTo>
                      <a:lnTo>
                        <a:pt x="161" y="0"/>
                      </a:lnTo>
                      <a:lnTo>
                        <a:pt x="182" y="0"/>
                      </a:lnTo>
                      <a:lnTo>
                        <a:pt x="216" y="0"/>
                      </a:lnTo>
                      <a:close/>
                    </a:path>
                  </a:pathLst>
                </a:custGeom>
                <a:solidFill>
                  <a:srgbClr val="C2FFFF"/>
                </a:solidFill>
                <a:ln w="1588">
                  <a:solidFill>
                    <a:srgbClr val="000000"/>
                  </a:solidFill>
                  <a:prstDash val="solid"/>
                  <a:round/>
                  <a:headEnd/>
                  <a:tailEnd/>
                </a:ln>
              </p:spPr>
              <p:txBody>
                <a:bodyPr/>
                <a:lstStyle/>
                <a:p>
                  <a:endParaRPr lang="en-IN"/>
                </a:p>
              </p:txBody>
            </p:sp>
            <p:sp>
              <p:nvSpPr>
                <p:cNvPr id="703743" name="Freeform 1279">
                  <a:extLst>
                    <a:ext uri="{FF2B5EF4-FFF2-40B4-BE49-F238E27FC236}">
                      <a16:creationId xmlns:a16="http://schemas.microsoft.com/office/drawing/2014/main" id="{5C1AF400-5300-4AE5-B077-A873F7A4A07F}"/>
                    </a:ext>
                  </a:extLst>
                </p:cNvPr>
                <p:cNvSpPr>
                  <a:spLocks/>
                </p:cNvSpPr>
                <p:nvPr/>
              </p:nvSpPr>
              <p:spPr bwMode="auto">
                <a:xfrm>
                  <a:off x="5036" y="821"/>
                  <a:ext cx="30" cy="71"/>
                </a:xfrm>
                <a:custGeom>
                  <a:avLst/>
                  <a:gdLst>
                    <a:gd name="T0" fmla="*/ 60 w 60"/>
                    <a:gd name="T1" fmla="*/ 139 h 143"/>
                    <a:gd name="T2" fmla="*/ 2 w 60"/>
                    <a:gd name="T3" fmla="*/ 143 h 143"/>
                    <a:gd name="T4" fmla="*/ 0 w 60"/>
                    <a:gd name="T5" fmla="*/ 2 h 143"/>
                    <a:gd name="T6" fmla="*/ 58 w 60"/>
                    <a:gd name="T7" fmla="*/ 0 h 143"/>
                    <a:gd name="T8" fmla="*/ 60 w 60"/>
                    <a:gd name="T9" fmla="*/ 139 h 143"/>
                  </a:gdLst>
                  <a:ahLst/>
                  <a:cxnLst>
                    <a:cxn ang="0">
                      <a:pos x="T0" y="T1"/>
                    </a:cxn>
                    <a:cxn ang="0">
                      <a:pos x="T2" y="T3"/>
                    </a:cxn>
                    <a:cxn ang="0">
                      <a:pos x="T4" y="T5"/>
                    </a:cxn>
                    <a:cxn ang="0">
                      <a:pos x="T6" y="T7"/>
                    </a:cxn>
                    <a:cxn ang="0">
                      <a:pos x="T8" y="T9"/>
                    </a:cxn>
                  </a:cxnLst>
                  <a:rect l="0" t="0" r="r" b="b"/>
                  <a:pathLst>
                    <a:path w="60" h="143">
                      <a:moveTo>
                        <a:pt x="60" y="139"/>
                      </a:moveTo>
                      <a:lnTo>
                        <a:pt x="2" y="143"/>
                      </a:lnTo>
                      <a:lnTo>
                        <a:pt x="0" y="2"/>
                      </a:lnTo>
                      <a:lnTo>
                        <a:pt x="58" y="0"/>
                      </a:lnTo>
                      <a:lnTo>
                        <a:pt x="60" y="139"/>
                      </a:lnTo>
                      <a:close/>
                    </a:path>
                  </a:pathLst>
                </a:custGeom>
                <a:solidFill>
                  <a:srgbClr val="FFFFFF"/>
                </a:solidFill>
                <a:ln w="1588">
                  <a:solidFill>
                    <a:srgbClr val="000000"/>
                  </a:solidFill>
                  <a:prstDash val="solid"/>
                  <a:round/>
                  <a:headEnd/>
                  <a:tailEnd/>
                </a:ln>
              </p:spPr>
              <p:txBody>
                <a:bodyPr/>
                <a:lstStyle/>
                <a:p>
                  <a:endParaRPr lang="en-IN"/>
                </a:p>
              </p:txBody>
            </p:sp>
            <p:sp>
              <p:nvSpPr>
                <p:cNvPr id="703744" name="Rectangle 1280">
                  <a:extLst>
                    <a:ext uri="{FF2B5EF4-FFF2-40B4-BE49-F238E27FC236}">
                      <a16:creationId xmlns:a16="http://schemas.microsoft.com/office/drawing/2014/main" id="{9B6A0358-D21A-4278-82AE-CD4BD9766B22}"/>
                    </a:ext>
                  </a:extLst>
                </p:cNvPr>
                <p:cNvSpPr>
                  <a:spLocks noChangeArrowheads="1"/>
                </p:cNvSpPr>
                <p:nvPr/>
              </p:nvSpPr>
              <p:spPr bwMode="auto">
                <a:xfrm>
                  <a:off x="5029" y="822"/>
                  <a:ext cx="2" cy="28"/>
                </a:xfrm>
                <a:prstGeom prst="rect">
                  <a:avLst/>
                </a:prstGeom>
                <a:solidFill>
                  <a:srgbClr val="C2FFFF"/>
                </a:solidFill>
                <a:ln w="1588">
                  <a:solidFill>
                    <a:srgbClr val="000000"/>
                  </a:solidFill>
                  <a:miter lim="800000"/>
                  <a:headEnd/>
                  <a:tailEnd/>
                </a:ln>
              </p:spPr>
              <p:txBody>
                <a:bodyPr/>
                <a:lstStyle/>
                <a:p>
                  <a:endParaRPr lang="en-IN"/>
                </a:p>
              </p:txBody>
            </p:sp>
            <p:sp>
              <p:nvSpPr>
                <p:cNvPr id="703745" name="Freeform 1281">
                  <a:extLst>
                    <a:ext uri="{FF2B5EF4-FFF2-40B4-BE49-F238E27FC236}">
                      <a16:creationId xmlns:a16="http://schemas.microsoft.com/office/drawing/2014/main" id="{4C64CDCB-B0F2-469D-A546-874AE21975D6}"/>
                    </a:ext>
                  </a:extLst>
                </p:cNvPr>
                <p:cNvSpPr>
                  <a:spLocks/>
                </p:cNvSpPr>
                <p:nvPr/>
              </p:nvSpPr>
              <p:spPr bwMode="auto">
                <a:xfrm>
                  <a:off x="5029" y="822"/>
                  <a:ext cx="5" cy="33"/>
                </a:xfrm>
                <a:custGeom>
                  <a:avLst/>
                  <a:gdLst>
                    <a:gd name="T0" fmla="*/ 10 w 10"/>
                    <a:gd name="T1" fmla="*/ 66 h 66"/>
                    <a:gd name="T2" fmla="*/ 0 w 10"/>
                    <a:gd name="T3" fmla="*/ 66 h 66"/>
                    <a:gd name="T4" fmla="*/ 0 w 10"/>
                    <a:gd name="T5" fmla="*/ 62 h 66"/>
                    <a:gd name="T6" fmla="*/ 6 w 10"/>
                    <a:gd name="T7" fmla="*/ 62 h 66"/>
                    <a:gd name="T8" fmla="*/ 6 w 10"/>
                    <a:gd name="T9" fmla="*/ 0 h 66"/>
                    <a:gd name="T10" fmla="*/ 10 w 10"/>
                    <a:gd name="T11" fmla="*/ 0 h 66"/>
                    <a:gd name="T12" fmla="*/ 10 w 10"/>
                    <a:gd name="T13" fmla="*/ 66 h 66"/>
                  </a:gdLst>
                  <a:ahLst/>
                  <a:cxnLst>
                    <a:cxn ang="0">
                      <a:pos x="T0" y="T1"/>
                    </a:cxn>
                    <a:cxn ang="0">
                      <a:pos x="T2" y="T3"/>
                    </a:cxn>
                    <a:cxn ang="0">
                      <a:pos x="T4" y="T5"/>
                    </a:cxn>
                    <a:cxn ang="0">
                      <a:pos x="T6" y="T7"/>
                    </a:cxn>
                    <a:cxn ang="0">
                      <a:pos x="T8" y="T9"/>
                    </a:cxn>
                    <a:cxn ang="0">
                      <a:pos x="T10" y="T11"/>
                    </a:cxn>
                    <a:cxn ang="0">
                      <a:pos x="T12" y="T13"/>
                    </a:cxn>
                  </a:cxnLst>
                  <a:rect l="0" t="0" r="r" b="b"/>
                  <a:pathLst>
                    <a:path w="10" h="66">
                      <a:moveTo>
                        <a:pt x="10" y="66"/>
                      </a:moveTo>
                      <a:lnTo>
                        <a:pt x="0" y="66"/>
                      </a:lnTo>
                      <a:lnTo>
                        <a:pt x="0" y="62"/>
                      </a:lnTo>
                      <a:lnTo>
                        <a:pt x="6" y="62"/>
                      </a:lnTo>
                      <a:lnTo>
                        <a:pt x="6" y="0"/>
                      </a:lnTo>
                      <a:lnTo>
                        <a:pt x="10" y="0"/>
                      </a:lnTo>
                      <a:lnTo>
                        <a:pt x="10" y="66"/>
                      </a:lnTo>
                      <a:close/>
                    </a:path>
                  </a:pathLst>
                </a:custGeom>
                <a:solidFill>
                  <a:srgbClr val="FFFFFF"/>
                </a:solidFill>
                <a:ln w="1588">
                  <a:solidFill>
                    <a:srgbClr val="000000"/>
                  </a:solidFill>
                  <a:prstDash val="solid"/>
                  <a:round/>
                  <a:headEnd/>
                  <a:tailEnd/>
                </a:ln>
              </p:spPr>
              <p:txBody>
                <a:bodyPr/>
                <a:lstStyle/>
                <a:p>
                  <a:endParaRPr lang="en-IN"/>
                </a:p>
              </p:txBody>
            </p:sp>
            <p:sp>
              <p:nvSpPr>
                <p:cNvPr id="703746" name="Freeform 1282">
                  <a:extLst>
                    <a:ext uri="{FF2B5EF4-FFF2-40B4-BE49-F238E27FC236}">
                      <a16:creationId xmlns:a16="http://schemas.microsoft.com/office/drawing/2014/main" id="{50BA619D-A1E3-484C-8D97-948D32241778}"/>
                    </a:ext>
                  </a:extLst>
                </p:cNvPr>
                <p:cNvSpPr>
                  <a:spLocks/>
                </p:cNvSpPr>
                <p:nvPr/>
              </p:nvSpPr>
              <p:spPr bwMode="auto">
                <a:xfrm>
                  <a:off x="5069" y="823"/>
                  <a:ext cx="24" cy="63"/>
                </a:xfrm>
                <a:custGeom>
                  <a:avLst/>
                  <a:gdLst>
                    <a:gd name="T0" fmla="*/ 46 w 48"/>
                    <a:gd name="T1" fmla="*/ 125 h 127"/>
                    <a:gd name="T2" fmla="*/ 0 w 48"/>
                    <a:gd name="T3" fmla="*/ 127 h 127"/>
                    <a:gd name="T4" fmla="*/ 0 w 48"/>
                    <a:gd name="T5" fmla="*/ 0 h 127"/>
                    <a:gd name="T6" fmla="*/ 48 w 48"/>
                    <a:gd name="T7" fmla="*/ 0 h 127"/>
                    <a:gd name="T8" fmla="*/ 46 w 48"/>
                    <a:gd name="T9" fmla="*/ 125 h 127"/>
                  </a:gdLst>
                  <a:ahLst/>
                  <a:cxnLst>
                    <a:cxn ang="0">
                      <a:pos x="T0" y="T1"/>
                    </a:cxn>
                    <a:cxn ang="0">
                      <a:pos x="T2" y="T3"/>
                    </a:cxn>
                    <a:cxn ang="0">
                      <a:pos x="T4" y="T5"/>
                    </a:cxn>
                    <a:cxn ang="0">
                      <a:pos x="T6" y="T7"/>
                    </a:cxn>
                    <a:cxn ang="0">
                      <a:pos x="T8" y="T9"/>
                    </a:cxn>
                  </a:cxnLst>
                  <a:rect l="0" t="0" r="r" b="b"/>
                  <a:pathLst>
                    <a:path w="48" h="127">
                      <a:moveTo>
                        <a:pt x="46" y="125"/>
                      </a:moveTo>
                      <a:lnTo>
                        <a:pt x="0" y="127"/>
                      </a:lnTo>
                      <a:lnTo>
                        <a:pt x="0" y="0"/>
                      </a:lnTo>
                      <a:lnTo>
                        <a:pt x="48" y="0"/>
                      </a:lnTo>
                      <a:lnTo>
                        <a:pt x="46" y="125"/>
                      </a:lnTo>
                      <a:close/>
                    </a:path>
                  </a:pathLst>
                </a:custGeom>
                <a:solidFill>
                  <a:srgbClr val="000000"/>
                </a:solidFill>
                <a:ln w="1588">
                  <a:solidFill>
                    <a:srgbClr val="000000"/>
                  </a:solidFill>
                  <a:prstDash val="solid"/>
                  <a:round/>
                  <a:headEnd/>
                  <a:tailEnd/>
                </a:ln>
              </p:spPr>
              <p:txBody>
                <a:bodyPr/>
                <a:lstStyle/>
                <a:p>
                  <a:endParaRPr lang="en-IN"/>
                </a:p>
              </p:txBody>
            </p:sp>
            <p:sp>
              <p:nvSpPr>
                <p:cNvPr id="703747" name="Freeform 1283">
                  <a:extLst>
                    <a:ext uri="{FF2B5EF4-FFF2-40B4-BE49-F238E27FC236}">
                      <a16:creationId xmlns:a16="http://schemas.microsoft.com/office/drawing/2014/main" id="{28DCA5AD-B04D-43EB-9702-F91200595312}"/>
                    </a:ext>
                  </a:extLst>
                </p:cNvPr>
                <p:cNvSpPr>
                  <a:spLocks/>
                </p:cNvSpPr>
                <p:nvPr/>
              </p:nvSpPr>
              <p:spPr bwMode="auto">
                <a:xfrm>
                  <a:off x="4831" y="823"/>
                  <a:ext cx="148" cy="11"/>
                </a:xfrm>
                <a:custGeom>
                  <a:avLst/>
                  <a:gdLst>
                    <a:gd name="T0" fmla="*/ 297 w 297"/>
                    <a:gd name="T1" fmla="*/ 16 h 21"/>
                    <a:gd name="T2" fmla="*/ 297 w 297"/>
                    <a:gd name="T3" fmla="*/ 18 h 21"/>
                    <a:gd name="T4" fmla="*/ 251 w 297"/>
                    <a:gd name="T5" fmla="*/ 18 h 21"/>
                    <a:gd name="T6" fmla="*/ 117 w 297"/>
                    <a:gd name="T7" fmla="*/ 19 h 21"/>
                    <a:gd name="T8" fmla="*/ 0 w 297"/>
                    <a:gd name="T9" fmla="*/ 21 h 21"/>
                    <a:gd name="T10" fmla="*/ 0 w 297"/>
                    <a:gd name="T11" fmla="*/ 8 h 21"/>
                    <a:gd name="T12" fmla="*/ 174 w 297"/>
                    <a:gd name="T13" fmla="*/ 2 h 21"/>
                    <a:gd name="T14" fmla="*/ 291 w 297"/>
                    <a:gd name="T15" fmla="*/ 0 h 21"/>
                    <a:gd name="T16" fmla="*/ 295 w 297"/>
                    <a:gd name="T17" fmla="*/ 0 h 21"/>
                    <a:gd name="T18" fmla="*/ 297 w 297"/>
                    <a:gd name="T19"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7" h="21">
                      <a:moveTo>
                        <a:pt x="297" y="16"/>
                      </a:moveTo>
                      <a:lnTo>
                        <a:pt x="297" y="18"/>
                      </a:lnTo>
                      <a:lnTo>
                        <a:pt x="251" y="18"/>
                      </a:lnTo>
                      <a:lnTo>
                        <a:pt x="117" y="19"/>
                      </a:lnTo>
                      <a:lnTo>
                        <a:pt x="0" y="21"/>
                      </a:lnTo>
                      <a:lnTo>
                        <a:pt x="0" y="8"/>
                      </a:lnTo>
                      <a:lnTo>
                        <a:pt x="174" y="2"/>
                      </a:lnTo>
                      <a:lnTo>
                        <a:pt x="291" y="0"/>
                      </a:lnTo>
                      <a:lnTo>
                        <a:pt x="295" y="0"/>
                      </a:lnTo>
                      <a:lnTo>
                        <a:pt x="297" y="16"/>
                      </a:lnTo>
                      <a:close/>
                    </a:path>
                  </a:pathLst>
                </a:custGeom>
                <a:solidFill>
                  <a:srgbClr val="838383"/>
                </a:solidFill>
                <a:ln w="1588">
                  <a:solidFill>
                    <a:srgbClr val="000000"/>
                  </a:solidFill>
                  <a:prstDash val="solid"/>
                  <a:round/>
                  <a:headEnd/>
                  <a:tailEnd/>
                </a:ln>
              </p:spPr>
              <p:txBody>
                <a:bodyPr/>
                <a:lstStyle/>
                <a:p>
                  <a:endParaRPr lang="en-IN"/>
                </a:p>
              </p:txBody>
            </p:sp>
            <p:sp>
              <p:nvSpPr>
                <p:cNvPr id="703748" name="Freeform 1284">
                  <a:extLst>
                    <a:ext uri="{FF2B5EF4-FFF2-40B4-BE49-F238E27FC236}">
                      <a16:creationId xmlns:a16="http://schemas.microsoft.com/office/drawing/2014/main" id="{AE7F6FAC-86AC-4F67-9827-4A04A475CF8E}"/>
                    </a:ext>
                  </a:extLst>
                </p:cNvPr>
                <p:cNvSpPr>
                  <a:spLocks/>
                </p:cNvSpPr>
                <p:nvPr/>
              </p:nvSpPr>
              <p:spPr bwMode="auto">
                <a:xfrm>
                  <a:off x="4981" y="823"/>
                  <a:ext cx="8" cy="7"/>
                </a:xfrm>
                <a:custGeom>
                  <a:avLst/>
                  <a:gdLst>
                    <a:gd name="T0" fmla="*/ 0 w 18"/>
                    <a:gd name="T1" fmla="*/ 14 h 14"/>
                    <a:gd name="T2" fmla="*/ 0 w 18"/>
                    <a:gd name="T3" fmla="*/ 0 h 14"/>
                    <a:gd name="T4" fmla="*/ 18 w 18"/>
                    <a:gd name="T5" fmla="*/ 0 h 14"/>
                    <a:gd name="T6" fmla="*/ 0 w 18"/>
                    <a:gd name="T7" fmla="*/ 14 h 14"/>
                  </a:gdLst>
                  <a:ahLst/>
                  <a:cxnLst>
                    <a:cxn ang="0">
                      <a:pos x="T0" y="T1"/>
                    </a:cxn>
                    <a:cxn ang="0">
                      <a:pos x="T2" y="T3"/>
                    </a:cxn>
                    <a:cxn ang="0">
                      <a:pos x="T4" y="T5"/>
                    </a:cxn>
                    <a:cxn ang="0">
                      <a:pos x="T6" y="T7"/>
                    </a:cxn>
                  </a:cxnLst>
                  <a:rect l="0" t="0" r="r" b="b"/>
                  <a:pathLst>
                    <a:path w="18" h="14">
                      <a:moveTo>
                        <a:pt x="0" y="14"/>
                      </a:moveTo>
                      <a:lnTo>
                        <a:pt x="0" y="0"/>
                      </a:lnTo>
                      <a:lnTo>
                        <a:pt x="18" y="0"/>
                      </a:lnTo>
                      <a:lnTo>
                        <a:pt x="0" y="14"/>
                      </a:lnTo>
                      <a:close/>
                    </a:path>
                  </a:pathLst>
                </a:custGeom>
                <a:solidFill>
                  <a:srgbClr val="838383"/>
                </a:solidFill>
                <a:ln w="1588">
                  <a:solidFill>
                    <a:srgbClr val="000000"/>
                  </a:solidFill>
                  <a:prstDash val="solid"/>
                  <a:round/>
                  <a:headEnd/>
                  <a:tailEnd/>
                </a:ln>
              </p:spPr>
              <p:txBody>
                <a:bodyPr/>
                <a:lstStyle/>
                <a:p>
                  <a:endParaRPr lang="en-IN"/>
                </a:p>
              </p:txBody>
            </p:sp>
            <p:sp>
              <p:nvSpPr>
                <p:cNvPr id="703749" name="Freeform 1285">
                  <a:extLst>
                    <a:ext uri="{FF2B5EF4-FFF2-40B4-BE49-F238E27FC236}">
                      <a16:creationId xmlns:a16="http://schemas.microsoft.com/office/drawing/2014/main" id="{38228CB9-33A3-4EBE-B896-D104AF9F54BB}"/>
                    </a:ext>
                  </a:extLst>
                </p:cNvPr>
                <p:cNvSpPr>
                  <a:spLocks/>
                </p:cNvSpPr>
                <p:nvPr/>
              </p:nvSpPr>
              <p:spPr bwMode="auto">
                <a:xfrm>
                  <a:off x="5037" y="823"/>
                  <a:ext cx="27" cy="65"/>
                </a:xfrm>
                <a:custGeom>
                  <a:avLst/>
                  <a:gdLst>
                    <a:gd name="T0" fmla="*/ 54 w 54"/>
                    <a:gd name="T1" fmla="*/ 127 h 131"/>
                    <a:gd name="T2" fmla="*/ 2 w 54"/>
                    <a:gd name="T3" fmla="*/ 131 h 131"/>
                    <a:gd name="T4" fmla="*/ 0 w 54"/>
                    <a:gd name="T5" fmla="*/ 2 h 131"/>
                    <a:gd name="T6" fmla="*/ 54 w 54"/>
                    <a:gd name="T7" fmla="*/ 0 h 131"/>
                    <a:gd name="T8" fmla="*/ 54 w 54"/>
                    <a:gd name="T9" fmla="*/ 127 h 131"/>
                  </a:gdLst>
                  <a:ahLst/>
                  <a:cxnLst>
                    <a:cxn ang="0">
                      <a:pos x="T0" y="T1"/>
                    </a:cxn>
                    <a:cxn ang="0">
                      <a:pos x="T2" y="T3"/>
                    </a:cxn>
                    <a:cxn ang="0">
                      <a:pos x="T4" y="T5"/>
                    </a:cxn>
                    <a:cxn ang="0">
                      <a:pos x="T6" y="T7"/>
                    </a:cxn>
                    <a:cxn ang="0">
                      <a:pos x="T8" y="T9"/>
                    </a:cxn>
                  </a:cxnLst>
                  <a:rect l="0" t="0" r="r" b="b"/>
                  <a:pathLst>
                    <a:path w="54" h="131">
                      <a:moveTo>
                        <a:pt x="54" y="127"/>
                      </a:moveTo>
                      <a:lnTo>
                        <a:pt x="2" y="131"/>
                      </a:lnTo>
                      <a:lnTo>
                        <a:pt x="0" y="2"/>
                      </a:lnTo>
                      <a:lnTo>
                        <a:pt x="54" y="0"/>
                      </a:lnTo>
                      <a:lnTo>
                        <a:pt x="54" y="127"/>
                      </a:lnTo>
                      <a:close/>
                    </a:path>
                  </a:pathLst>
                </a:custGeom>
                <a:solidFill>
                  <a:srgbClr val="000000"/>
                </a:solidFill>
                <a:ln w="1588">
                  <a:solidFill>
                    <a:srgbClr val="000000"/>
                  </a:solidFill>
                  <a:prstDash val="solid"/>
                  <a:round/>
                  <a:headEnd/>
                  <a:tailEnd/>
                </a:ln>
              </p:spPr>
              <p:txBody>
                <a:bodyPr/>
                <a:lstStyle/>
                <a:p>
                  <a:endParaRPr lang="en-IN"/>
                </a:p>
              </p:txBody>
            </p:sp>
            <p:sp>
              <p:nvSpPr>
                <p:cNvPr id="703750" name="Freeform 1286">
                  <a:extLst>
                    <a:ext uri="{FF2B5EF4-FFF2-40B4-BE49-F238E27FC236}">
                      <a16:creationId xmlns:a16="http://schemas.microsoft.com/office/drawing/2014/main" id="{C1455672-D3F3-4FB5-8186-B991FA150083}"/>
                    </a:ext>
                  </a:extLst>
                </p:cNvPr>
                <p:cNvSpPr>
                  <a:spLocks/>
                </p:cNvSpPr>
                <p:nvPr/>
              </p:nvSpPr>
              <p:spPr bwMode="auto">
                <a:xfrm>
                  <a:off x="5364" y="823"/>
                  <a:ext cx="15" cy="28"/>
                </a:xfrm>
                <a:custGeom>
                  <a:avLst/>
                  <a:gdLst>
                    <a:gd name="T0" fmla="*/ 31 w 31"/>
                    <a:gd name="T1" fmla="*/ 4 h 56"/>
                    <a:gd name="T2" fmla="*/ 31 w 31"/>
                    <a:gd name="T3" fmla="*/ 6 h 56"/>
                    <a:gd name="T4" fmla="*/ 19 w 31"/>
                    <a:gd name="T5" fmla="*/ 6 h 56"/>
                    <a:gd name="T6" fmla="*/ 18 w 31"/>
                    <a:gd name="T7" fmla="*/ 8 h 56"/>
                    <a:gd name="T8" fmla="*/ 19 w 31"/>
                    <a:gd name="T9" fmla="*/ 25 h 56"/>
                    <a:gd name="T10" fmla="*/ 19 w 31"/>
                    <a:gd name="T11" fmla="*/ 25 h 56"/>
                    <a:gd name="T12" fmla="*/ 21 w 31"/>
                    <a:gd name="T13" fmla="*/ 27 h 56"/>
                    <a:gd name="T14" fmla="*/ 29 w 31"/>
                    <a:gd name="T15" fmla="*/ 27 h 56"/>
                    <a:gd name="T16" fmla="*/ 31 w 31"/>
                    <a:gd name="T17" fmla="*/ 29 h 56"/>
                    <a:gd name="T18" fmla="*/ 31 w 31"/>
                    <a:gd name="T19" fmla="*/ 54 h 56"/>
                    <a:gd name="T20" fmla="*/ 2 w 31"/>
                    <a:gd name="T21" fmla="*/ 56 h 56"/>
                    <a:gd name="T22" fmla="*/ 2 w 31"/>
                    <a:gd name="T23" fmla="*/ 31 h 56"/>
                    <a:gd name="T24" fmla="*/ 16 w 31"/>
                    <a:gd name="T25" fmla="*/ 29 h 56"/>
                    <a:gd name="T26" fmla="*/ 16 w 31"/>
                    <a:gd name="T27" fmla="*/ 2 h 56"/>
                    <a:gd name="T28" fmla="*/ 0 w 31"/>
                    <a:gd name="T29" fmla="*/ 2 h 56"/>
                    <a:gd name="T30" fmla="*/ 0 w 31"/>
                    <a:gd name="T31" fmla="*/ 0 h 56"/>
                    <a:gd name="T32" fmla="*/ 23 w 31"/>
                    <a:gd name="T33" fmla="*/ 0 h 56"/>
                    <a:gd name="T34" fmla="*/ 31 w 31"/>
                    <a:gd name="T35" fmla="*/ 0 h 56"/>
                    <a:gd name="T36" fmla="*/ 31 w 31"/>
                    <a:gd name="T37"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56">
                      <a:moveTo>
                        <a:pt x="31" y="4"/>
                      </a:moveTo>
                      <a:lnTo>
                        <a:pt x="31" y="6"/>
                      </a:lnTo>
                      <a:lnTo>
                        <a:pt x="19" y="6"/>
                      </a:lnTo>
                      <a:lnTo>
                        <a:pt x="18" y="8"/>
                      </a:lnTo>
                      <a:lnTo>
                        <a:pt x="19" y="25"/>
                      </a:lnTo>
                      <a:lnTo>
                        <a:pt x="19" y="25"/>
                      </a:lnTo>
                      <a:lnTo>
                        <a:pt x="21" y="27"/>
                      </a:lnTo>
                      <a:lnTo>
                        <a:pt x="29" y="27"/>
                      </a:lnTo>
                      <a:lnTo>
                        <a:pt x="31" y="29"/>
                      </a:lnTo>
                      <a:lnTo>
                        <a:pt x="31" y="54"/>
                      </a:lnTo>
                      <a:lnTo>
                        <a:pt x="2" y="56"/>
                      </a:lnTo>
                      <a:lnTo>
                        <a:pt x="2" y="31"/>
                      </a:lnTo>
                      <a:lnTo>
                        <a:pt x="16" y="29"/>
                      </a:lnTo>
                      <a:lnTo>
                        <a:pt x="16" y="2"/>
                      </a:lnTo>
                      <a:lnTo>
                        <a:pt x="0" y="2"/>
                      </a:lnTo>
                      <a:lnTo>
                        <a:pt x="0" y="0"/>
                      </a:lnTo>
                      <a:lnTo>
                        <a:pt x="23" y="0"/>
                      </a:lnTo>
                      <a:lnTo>
                        <a:pt x="31" y="0"/>
                      </a:lnTo>
                      <a:lnTo>
                        <a:pt x="31" y="4"/>
                      </a:lnTo>
                      <a:close/>
                    </a:path>
                  </a:pathLst>
                </a:custGeom>
                <a:solidFill>
                  <a:srgbClr val="FFFFFF"/>
                </a:solidFill>
                <a:ln w="1588">
                  <a:solidFill>
                    <a:srgbClr val="000000"/>
                  </a:solidFill>
                  <a:prstDash val="solid"/>
                  <a:round/>
                  <a:headEnd/>
                  <a:tailEnd/>
                </a:ln>
              </p:spPr>
              <p:txBody>
                <a:bodyPr/>
                <a:lstStyle/>
                <a:p>
                  <a:endParaRPr lang="en-IN"/>
                </a:p>
              </p:txBody>
            </p:sp>
            <p:sp>
              <p:nvSpPr>
                <p:cNvPr id="703751" name="Freeform 1287">
                  <a:extLst>
                    <a:ext uri="{FF2B5EF4-FFF2-40B4-BE49-F238E27FC236}">
                      <a16:creationId xmlns:a16="http://schemas.microsoft.com/office/drawing/2014/main" id="{FCDFB43C-0204-4C99-9BC7-FA21036CAA80}"/>
                    </a:ext>
                  </a:extLst>
                </p:cNvPr>
                <p:cNvSpPr>
                  <a:spLocks/>
                </p:cNvSpPr>
                <p:nvPr/>
              </p:nvSpPr>
              <p:spPr bwMode="auto">
                <a:xfrm>
                  <a:off x="5381" y="823"/>
                  <a:ext cx="4" cy="3"/>
                </a:xfrm>
                <a:custGeom>
                  <a:avLst/>
                  <a:gdLst>
                    <a:gd name="T0" fmla="*/ 2 w 7"/>
                    <a:gd name="T1" fmla="*/ 6 h 6"/>
                    <a:gd name="T2" fmla="*/ 0 w 7"/>
                    <a:gd name="T3" fmla="*/ 6 h 6"/>
                    <a:gd name="T4" fmla="*/ 0 w 7"/>
                    <a:gd name="T5" fmla="*/ 0 h 6"/>
                    <a:gd name="T6" fmla="*/ 7 w 7"/>
                    <a:gd name="T7" fmla="*/ 0 h 6"/>
                    <a:gd name="T8" fmla="*/ 2 w 7"/>
                    <a:gd name="T9" fmla="*/ 6 h 6"/>
                  </a:gdLst>
                  <a:ahLst/>
                  <a:cxnLst>
                    <a:cxn ang="0">
                      <a:pos x="T0" y="T1"/>
                    </a:cxn>
                    <a:cxn ang="0">
                      <a:pos x="T2" y="T3"/>
                    </a:cxn>
                    <a:cxn ang="0">
                      <a:pos x="T4" y="T5"/>
                    </a:cxn>
                    <a:cxn ang="0">
                      <a:pos x="T6" y="T7"/>
                    </a:cxn>
                    <a:cxn ang="0">
                      <a:pos x="T8" y="T9"/>
                    </a:cxn>
                  </a:cxnLst>
                  <a:rect l="0" t="0" r="r" b="b"/>
                  <a:pathLst>
                    <a:path w="7" h="6">
                      <a:moveTo>
                        <a:pt x="2" y="6"/>
                      </a:moveTo>
                      <a:lnTo>
                        <a:pt x="0" y="6"/>
                      </a:lnTo>
                      <a:lnTo>
                        <a:pt x="0" y="0"/>
                      </a:lnTo>
                      <a:lnTo>
                        <a:pt x="7" y="0"/>
                      </a:lnTo>
                      <a:lnTo>
                        <a:pt x="2" y="6"/>
                      </a:lnTo>
                      <a:close/>
                    </a:path>
                  </a:pathLst>
                </a:custGeom>
                <a:solidFill>
                  <a:srgbClr val="838383"/>
                </a:solidFill>
                <a:ln w="1588">
                  <a:solidFill>
                    <a:srgbClr val="000000"/>
                  </a:solidFill>
                  <a:prstDash val="solid"/>
                  <a:round/>
                  <a:headEnd/>
                  <a:tailEnd/>
                </a:ln>
              </p:spPr>
              <p:txBody>
                <a:bodyPr/>
                <a:lstStyle/>
                <a:p>
                  <a:endParaRPr lang="en-IN"/>
                </a:p>
              </p:txBody>
            </p:sp>
            <p:sp>
              <p:nvSpPr>
                <p:cNvPr id="703752" name="Freeform 1288">
                  <a:extLst>
                    <a:ext uri="{FF2B5EF4-FFF2-40B4-BE49-F238E27FC236}">
                      <a16:creationId xmlns:a16="http://schemas.microsoft.com/office/drawing/2014/main" id="{6172A4F1-8EA4-45BD-A31C-691729AE025B}"/>
                    </a:ext>
                  </a:extLst>
                </p:cNvPr>
                <p:cNvSpPr>
                  <a:spLocks/>
                </p:cNvSpPr>
                <p:nvPr/>
              </p:nvSpPr>
              <p:spPr bwMode="auto">
                <a:xfrm>
                  <a:off x="5071" y="824"/>
                  <a:ext cx="20" cy="13"/>
                </a:xfrm>
                <a:custGeom>
                  <a:avLst/>
                  <a:gdLst>
                    <a:gd name="T0" fmla="*/ 40 w 40"/>
                    <a:gd name="T1" fmla="*/ 0 h 25"/>
                    <a:gd name="T2" fmla="*/ 40 w 40"/>
                    <a:gd name="T3" fmla="*/ 23 h 25"/>
                    <a:gd name="T4" fmla="*/ 37 w 40"/>
                    <a:gd name="T5" fmla="*/ 25 h 25"/>
                    <a:gd name="T6" fmla="*/ 0 w 40"/>
                    <a:gd name="T7" fmla="*/ 25 h 25"/>
                    <a:gd name="T8" fmla="*/ 0 w 40"/>
                    <a:gd name="T9" fmla="*/ 2 h 25"/>
                    <a:gd name="T10" fmla="*/ 40 w 40"/>
                    <a:gd name="T11" fmla="*/ 0 h 25"/>
                  </a:gdLst>
                  <a:ahLst/>
                  <a:cxnLst>
                    <a:cxn ang="0">
                      <a:pos x="T0" y="T1"/>
                    </a:cxn>
                    <a:cxn ang="0">
                      <a:pos x="T2" y="T3"/>
                    </a:cxn>
                    <a:cxn ang="0">
                      <a:pos x="T4" y="T5"/>
                    </a:cxn>
                    <a:cxn ang="0">
                      <a:pos x="T6" y="T7"/>
                    </a:cxn>
                    <a:cxn ang="0">
                      <a:pos x="T8" y="T9"/>
                    </a:cxn>
                    <a:cxn ang="0">
                      <a:pos x="T10" y="T11"/>
                    </a:cxn>
                  </a:cxnLst>
                  <a:rect l="0" t="0" r="r" b="b"/>
                  <a:pathLst>
                    <a:path w="40" h="25">
                      <a:moveTo>
                        <a:pt x="40" y="0"/>
                      </a:moveTo>
                      <a:lnTo>
                        <a:pt x="40" y="23"/>
                      </a:lnTo>
                      <a:lnTo>
                        <a:pt x="37" y="25"/>
                      </a:lnTo>
                      <a:lnTo>
                        <a:pt x="0" y="25"/>
                      </a:lnTo>
                      <a:lnTo>
                        <a:pt x="0" y="2"/>
                      </a:lnTo>
                      <a:lnTo>
                        <a:pt x="40" y="0"/>
                      </a:lnTo>
                      <a:close/>
                    </a:path>
                  </a:pathLst>
                </a:custGeom>
                <a:solidFill>
                  <a:srgbClr val="838383"/>
                </a:solidFill>
                <a:ln w="1588">
                  <a:solidFill>
                    <a:srgbClr val="000000"/>
                  </a:solidFill>
                  <a:prstDash val="solid"/>
                  <a:round/>
                  <a:headEnd/>
                  <a:tailEnd/>
                </a:ln>
              </p:spPr>
              <p:txBody>
                <a:bodyPr/>
                <a:lstStyle/>
                <a:p>
                  <a:endParaRPr lang="en-IN"/>
                </a:p>
              </p:txBody>
            </p:sp>
            <p:sp>
              <p:nvSpPr>
                <p:cNvPr id="703753" name="Freeform 1289">
                  <a:extLst>
                    <a:ext uri="{FF2B5EF4-FFF2-40B4-BE49-F238E27FC236}">
                      <a16:creationId xmlns:a16="http://schemas.microsoft.com/office/drawing/2014/main" id="{FCE8E3BC-D312-4776-B2E1-CF141A7C0769}"/>
                    </a:ext>
                  </a:extLst>
                </p:cNvPr>
                <p:cNvSpPr>
                  <a:spLocks/>
                </p:cNvSpPr>
                <p:nvPr/>
              </p:nvSpPr>
              <p:spPr bwMode="auto">
                <a:xfrm>
                  <a:off x="5381" y="824"/>
                  <a:ext cx="6" cy="32"/>
                </a:xfrm>
                <a:custGeom>
                  <a:avLst/>
                  <a:gdLst>
                    <a:gd name="T0" fmla="*/ 0 w 11"/>
                    <a:gd name="T1" fmla="*/ 54 h 64"/>
                    <a:gd name="T2" fmla="*/ 0 w 11"/>
                    <a:gd name="T3" fmla="*/ 8 h 64"/>
                    <a:gd name="T4" fmla="*/ 11 w 11"/>
                    <a:gd name="T5" fmla="*/ 0 h 64"/>
                    <a:gd name="T6" fmla="*/ 11 w 11"/>
                    <a:gd name="T7" fmla="*/ 64 h 64"/>
                    <a:gd name="T8" fmla="*/ 0 w 11"/>
                    <a:gd name="T9" fmla="*/ 54 h 64"/>
                  </a:gdLst>
                  <a:ahLst/>
                  <a:cxnLst>
                    <a:cxn ang="0">
                      <a:pos x="T0" y="T1"/>
                    </a:cxn>
                    <a:cxn ang="0">
                      <a:pos x="T2" y="T3"/>
                    </a:cxn>
                    <a:cxn ang="0">
                      <a:pos x="T4" y="T5"/>
                    </a:cxn>
                    <a:cxn ang="0">
                      <a:pos x="T6" y="T7"/>
                    </a:cxn>
                    <a:cxn ang="0">
                      <a:pos x="T8" y="T9"/>
                    </a:cxn>
                  </a:cxnLst>
                  <a:rect l="0" t="0" r="r" b="b"/>
                  <a:pathLst>
                    <a:path w="11" h="64">
                      <a:moveTo>
                        <a:pt x="0" y="54"/>
                      </a:moveTo>
                      <a:lnTo>
                        <a:pt x="0" y="8"/>
                      </a:lnTo>
                      <a:lnTo>
                        <a:pt x="11" y="0"/>
                      </a:lnTo>
                      <a:lnTo>
                        <a:pt x="11" y="64"/>
                      </a:lnTo>
                      <a:lnTo>
                        <a:pt x="0" y="54"/>
                      </a:lnTo>
                      <a:close/>
                    </a:path>
                  </a:pathLst>
                </a:custGeom>
                <a:solidFill>
                  <a:srgbClr val="ABABAB"/>
                </a:solidFill>
                <a:ln w="1588">
                  <a:solidFill>
                    <a:srgbClr val="000000"/>
                  </a:solidFill>
                  <a:prstDash val="solid"/>
                  <a:round/>
                  <a:headEnd/>
                  <a:tailEnd/>
                </a:ln>
              </p:spPr>
              <p:txBody>
                <a:bodyPr/>
                <a:lstStyle/>
                <a:p>
                  <a:endParaRPr lang="en-IN"/>
                </a:p>
              </p:txBody>
            </p:sp>
            <p:sp>
              <p:nvSpPr>
                <p:cNvPr id="703754" name="Freeform 1290">
                  <a:extLst>
                    <a:ext uri="{FF2B5EF4-FFF2-40B4-BE49-F238E27FC236}">
                      <a16:creationId xmlns:a16="http://schemas.microsoft.com/office/drawing/2014/main" id="{3B0D3A8E-6CC5-433C-9D62-AE6CA4472848}"/>
                    </a:ext>
                  </a:extLst>
                </p:cNvPr>
                <p:cNvSpPr>
                  <a:spLocks/>
                </p:cNvSpPr>
                <p:nvPr/>
              </p:nvSpPr>
              <p:spPr bwMode="auto">
                <a:xfrm>
                  <a:off x="5039" y="825"/>
                  <a:ext cx="23" cy="13"/>
                </a:xfrm>
                <a:custGeom>
                  <a:avLst/>
                  <a:gdLst>
                    <a:gd name="T0" fmla="*/ 46 w 46"/>
                    <a:gd name="T1" fmla="*/ 25 h 25"/>
                    <a:gd name="T2" fmla="*/ 35 w 46"/>
                    <a:gd name="T3" fmla="*/ 25 h 25"/>
                    <a:gd name="T4" fmla="*/ 4 w 46"/>
                    <a:gd name="T5" fmla="*/ 25 h 25"/>
                    <a:gd name="T6" fmla="*/ 0 w 46"/>
                    <a:gd name="T7" fmla="*/ 23 h 25"/>
                    <a:gd name="T8" fmla="*/ 0 w 46"/>
                    <a:gd name="T9" fmla="*/ 0 h 25"/>
                    <a:gd name="T10" fmla="*/ 46 w 46"/>
                    <a:gd name="T11" fmla="*/ 0 h 25"/>
                    <a:gd name="T12" fmla="*/ 46 w 46"/>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46" h="25">
                      <a:moveTo>
                        <a:pt x="46" y="25"/>
                      </a:moveTo>
                      <a:lnTo>
                        <a:pt x="35" y="25"/>
                      </a:lnTo>
                      <a:lnTo>
                        <a:pt x="4" y="25"/>
                      </a:lnTo>
                      <a:lnTo>
                        <a:pt x="0" y="23"/>
                      </a:lnTo>
                      <a:lnTo>
                        <a:pt x="0" y="0"/>
                      </a:lnTo>
                      <a:lnTo>
                        <a:pt x="46" y="0"/>
                      </a:lnTo>
                      <a:lnTo>
                        <a:pt x="46" y="25"/>
                      </a:lnTo>
                      <a:close/>
                    </a:path>
                  </a:pathLst>
                </a:custGeom>
                <a:solidFill>
                  <a:srgbClr val="838383"/>
                </a:solidFill>
                <a:ln w="1588">
                  <a:solidFill>
                    <a:srgbClr val="000000"/>
                  </a:solidFill>
                  <a:prstDash val="solid"/>
                  <a:round/>
                  <a:headEnd/>
                  <a:tailEnd/>
                </a:ln>
              </p:spPr>
              <p:txBody>
                <a:bodyPr/>
                <a:lstStyle/>
                <a:p>
                  <a:endParaRPr lang="en-IN"/>
                </a:p>
              </p:txBody>
            </p:sp>
            <p:sp>
              <p:nvSpPr>
                <p:cNvPr id="703755" name="Freeform 1291">
                  <a:extLst>
                    <a:ext uri="{FF2B5EF4-FFF2-40B4-BE49-F238E27FC236}">
                      <a16:creationId xmlns:a16="http://schemas.microsoft.com/office/drawing/2014/main" id="{6BBED4DB-2AF3-4098-9C23-EAD7693F1E99}"/>
                    </a:ext>
                  </a:extLst>
                </p:cNvPr>
                <p:cNvSpPr>
                  <a:spLocks/>
                </p:cNvSpPr>
                <p:nvPr/>
              </p:nvSpPr>
              <p:spPr bwMode="auto">
                <a:xfrm>
                  <a:off x="4981" y="825"/>
                  <a:ext cx="8" cy="53"/>
                </a:xfrm>
                <a:custGeom>
                  <a:avLst/>
                  <a:gdLst>
                    <a:gd name="T0" fmla="*/ 18 w 18"/>
                    <a:gd name="T1" fmla="*/ 106 h 106"/>
                    <a:gd name="T2" fmla="*/ 0 w 18"/>
                    <a:gd name="T3" fmla="*/ 102 h 106"/>
                    <a:gd name="T4" fmla="*/ 0 w 18"/>
                    <a:gd name="T5" fmla="*/ 14 h 106"/>
                    <a:gd name="T6" fmla="*/ 18 w 18"/>
                    <a:gd name="T7" fmla="*/ 0 h 106"/>
                    <a:gd name="T8" fmla="*/ 18 w 18"/>
                    <a:gd name="T9" fmla="*/ 106 h 106"/>
                  </a:gdLst>
                  <a:ahLst/>
                  <a:cxnLst>
                    <a:cxn ang="0">
                      <a:pos x="T0" y="T1"/>
                    </a:cxn>
                    <a:cxn ang="0">
                      <a:pos x="T2" y="T3"/>
                    </a:cxn>
                    <a:cxn ang="0">
                      <a:pos x="T4" y="T5"/>
                    </a:cxn>
                    <a:cxn ang="0">
                      <a:pos x="T6" y="T7"/>
                    </a:cxn>
                    <a:cxn ang="0">
                      <a:pos x="T8" y="T9"/>
                    </a:cxn>
                  </a:cxnLst>
                  <a:rect l="0" t="0" r="r" b="b"/>
                  <a:pathLst>
                    <a:path w="18" h="106">
                      <a:moveTo>
                        <a:pt x="18" y="106"/>
                      </a:moveTo>
                      <a:lnTo>
                        <a:pt x="0" y="102"/>
                      </a:lnTo>
                      <a:lnTo>
                        <a:pt x="0" y="14"/>
                      </a:lnTo>
                      <a:lnTo>
                        <a:pt x="18" y="0"/>
                      </a:lnTo>
                      <a:lnTo>
                        <a:pt x="18" y="106"/>
                      </a:lnTo>
                      <a:close/>
                    </a:path>
                  </a:pathLst>
                </a:custGeom>
                <a:solidFill>
                  <a:srgbClr val="ABABAB"/>
                </a:solidFill>
                <a:ln w="1588">
                  <a:solidFill>
                    <a:srgbClr val="000000"/>
                  </a:solidFill>
                  <a:prstDash val="solid"/>
                  <a:round/>
                  <a:headEnd/>
                  <a:tailEnd/>
                </a:ln>
              </p:spPr>
              <p:txBody>
                <a:bodyPr/>
                <a:lstStyle/>
                <a:p>
                  <a:endParaRPr lang="en-IN"/>
                </a:p>
              </p:txBody>
            </p:sp>
            <p:sp>
              <p:nvSpPr>
                <p:cNvPr id="703756" name="Freeform 1292">
                  <a:extLst>
                    <a:ext uri="{FF2B5EF4-FFF2-40B4-BE49-F238E27FC236}">
                      <a16:creationId xmlns:a16="http://schemas.microsoft.com/office/drawing/2014/main" id="{7DB0E883-EE96-4FE9-BFC2-F413181E3EB4}"/>
                    </a:ext>
                  </a:extLst>
                </p:cNvPr>
                <p:cNvSpPr>
                  <a:spLocks/>
                </p:cNvSpPr>
                <p:nvPr/>
              </p:nvSpPr>
              <p:spPr bwMode="auto">
                <a:xfrm>
                  <a:off x="5375" y="827"/>
                  <a:ext cx="4" cy="8"/>
                </a:xfrm>
                <a:custGeom>
                  <a:avLst/>
                  <a:gdLst>
                    <a:gd name="T0" fmla="*/ 10 w 10"/>
                    <a:gd name="T1" fmla="*/ 15 h 15"/>
                    <a:gd name="T2" fmla="*/ 2 w 10"/>
                    <a:gd name="T3" fmla="*/ 15 h 15"/>
                    <a:gd name="T4" fmla="*/ 0 w 10"/>
                    <a:gd name="T5" fmla="*/ 15 h 15"/>
                    <a:gd name="T6" fmla="*/ 0 w 10"/>
                    <a:gd name="T7" fmla="*/ 2 h 15"/>
                    <a:gd name="T8" fmla="*/ 4 w 10"/>
                    <a:gd name="T9" fmla="*/ 0 h 15"/>
                    <a:gd name="T10" fmla="*/ 10 w 10"/>
                    <a:gd name="T11" fmla="*/ 0 h 15"/>
                    <a:gd name="T12" fmla="*/ 10 w 10"/>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0" h="15">
                      <a:moveTo>
                        <a:pt x="10" y="15"/>
                      </a:moveTo>
                      <a:lnTo>
                        <a:pt x="2" y="15"/>
                      </a:lnTo>
                      <a:lnTo>
                        <a:pt x="0" y="15"/>
                      </a:lnTo>
                      <a:lnTo>
                        <a:pt x="0" y="2"/>
                      </a:lnTo>
                      <a:lnTo>
                        <a:pt x="4" y="0"/>
                      </a:lnTo>
                      <a:lnTo>
                        <a:pt x="10" y="0"/>
                      </a:lnTo>
                      <a:lnTo>
                        <a:pt x="10" y="15"/>
                      </a:lnTo>
                      <a:close/>
                    </a:path>
                  </a:pathLst>
                </a:custGeom>
                <a:solidFill>
                  <a:srgbClr val="FFFFFF"/>
                </a:solidFill>
                <a:ln w="1588">
                  <a:solidFill>
                    <a:srgbClr val="000000"/>
                  </a:solidFill>
                  <a:prstDash val="solid"/>
                  <a:round/>
                  <a:headEnd/>
                  <a:tailEnd/>
                </a:ln>
              </p:spPr>
              <p:txBody>
                <a:bodyPr/>
                <a:lstStyle/>
                <a:p>
                  <a:endParaRPr lang="en-IN"/>
                </a:p>
              </p:txBody>
            </p:sp>
            <p:sp>
              <p:nvSpPr>
                <p:cNvPr id="703757" name="Freeform 1293">
                  <a:extLst>
                    <a:ext uri="{FF2B5EF4-FFF2-40B4-BE49-F238E27FC236}">
                      <a16:creationId xmlns:a16="http://schemas.microsoft.com/office/drawing/2014/main" id="{F5747AE4-E41E-4BD9-A264-EF80618F5704}"/>
                    </a:ext>
                  </a:extLst>
                </p:cNvPr>
                <p:cNvSpPr>
                  <a:spLocks/>
                </p:cNvSpPr>
                <p:nvPr/>
              </p:nvSpPr>
              <p:spPr bwMode="auto">
                <a:xfrm>
                  <a:off x="4991" y="828"/>
                  <a:ext cx="37" cy="31"/>
                </a:xfrm>
                <a:custGeom>
                  <a:avLst/>
                  <a:gdLst>
                    <a:gd name="T0" fmla="*/ 73 w 73"/>
                    <a:gd name="T1" fmla="*/ 59 h 61"/>
                    <a:gd name="T2" fmla="*/ 64 w 73"/>
                    <a:gd name="T3" fmla="*/ 59 h 61"/>
                    <a:gd name="T4" fmla="*/ 64 w 73"/>
                    <a:gd name="T5" fmla="*/ 4 h 61"/>
                    <a:gd name="T6" fmla="*/ 10 w 73"/>
                    <a:gd name="T7" fmla="*/ 4 h 61"/>
                    <a:gd name="T8" fmla="*/ 10 w 73"/>
                    <a:gd name="T9" fmla="*/ 61 h 61"/>
                    <a:gd name="T10" fmla="*/ 0 w 73"/>
                    <a:gd name="T11" fmla="*/ 61 h 61"/>
                    <a:gd name="T12" fmla="*/ 0 w 73"/>
                    <a:gd name="T13" fmla="*/ 0 h 61"/>
                    <a:gd name="T14" fmla="*/ 73 w 73"/>
                    <a:gd name="T15" fmla="*/ 0 h 61"/>
                    <a:gd name="T16" fmla="*/ 73 w 73"/>
                    <a:gd name="T17" fmla="*/ 5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61">
                      <a:moveTo>
                        <a:pt x="73" y="59"/>
                      </a:moveTo>
                      <a:lnTo>
                        <a:pt x="64" y="59"/>
                      </a:lnTo>
                      <a:lnTo>
                        <a:pt x="64" y="4"/>
                      </a:lnTo>
                      <a:lnTo>
                        <a:pt x="10" y="4"/>
                      </a:lnTo>
                      <a:lnTo>
                        <a:pt x="10" y="61"/>
                      </a:lnTo>
                      <a:lnTo>
                        <a:pt x="0" y="61"/>
                      </a:lnTo>
                      <a:lnTo>
                        <a:pt x="0" y="0"/>
                      </a:lnTo>
                      <a:lnTo>
                        <a:pt x="73" y="0"/>
                      </a:lnTo>
                      <a:lnTo>
                        <a:pt x="73" y="59"/>
                      </a:lnTo>
                      <a:close/>
                    </a:path>
                  </a:pathLst>
                </a:custGeom>
                <a:solidFill>
                  <a:srgbClr val="FFFFFF"/>
                </a:solidFill>
                <a:ln w="1588">
                  <a:solidFill>
                    <a:srgbClr val="000000"/>
                  </a:solidFill>
                  <a:prstDash val="solid"/>
                  <a:round/>
                  <a:headEnd/>
                  <a:tailEnd/>
                </a:ln>
              </p:spPr>
              <p:txBody>
                <a:bodyPr/>
                <a:lstStyle/>
                <a:p>
                  <a:endParaRPr lang="en-IN"/>
                </a:p>
              </p:txBody>
            </p:sp>
            <p:sp>
              <p:nvSpPr>
                <p:cNvPr id="703758" name="Freeform 1294">
                  <a:extLst>
                    <a:ext uri="{FF2B5EF4-FFF2-40B4-BE49-F238E27FC236}">
                      <a16:creationId xmlns:a16="http://schemas.microsoft.com/office/drawing/2014/main" id="{9685550D-D042-41BE-A972-A38337A130D9}"/>
                    </a:ext>
                  </a:extLst>
                </p:cNvPr>
                <p:cNvSpPr>
                  <a:spLocks/>
                </p:cNvSpPr>
                <p:nvPr/>
              </p:nvSpPr>
              <p:spPr bwMode="auto">
                <a:xfrm>
                  <a:off x="4999" y="832"/>
                  <a:ext cx="14" cy="33"/>
                </a:xfrm>
                <a:custGeom>
                  <a:avLst/>
                  <a:gdLst>
                    <a:gd name="T0" fmla="*/ 28 w 28"/>
                    <a:gd name="T1" fmla="*/ 5 h 67"/>
                    <a:gd name="T2" fmla="*/ 21 w 28"/>
                    <a:gd name="T3" fmla="*/ 5 h 67"/>
                    <a:gd name="T4" fmla="*/ 21 w 28"/>
                    <a:gd name="T5" fmla="*/ 32 h 67"/>
                    <a:gd name="T6" fmla="*/ 27 w 28"/>
                    <a:gd name="T7" fmla="*/ 32 h 67"/>
                    <a:gd name="T8" fmla="*/ 28 w 28"/>
                    <a:gd name="T9" fmla="*/ 67 h 67"/>
                    <a:gd name="T10" fmla="*/ 0 w 28"/>
                    <a:gd name="T11" fmla="*/ 67 h 67"/>
                    <a:gd name="T12" fmla="*/ 0 w 28"/>
                    <a:gd name="T13" fmla="*/ 40 h 67"/>
                    <a:gd name="T14" fmla="*/ 15 w 28"/>
                    <a:gd name="T15" fmla="*/ 38 h 67"/>
                    <a:gd name="T16" fmla="*/ 15 w 28"/>
                    <a:gd name="T17" fmla="*/ 1 h 67"/>
                    <a:gd name="T18" fmla="*/ 0 w 28"/>
                    <a:gd name="T19" fmla="*/ 1 h 67"/>
                    <a:gd name="T20" fmla="*/ 0 w 28"/>
                    <a:gd name="T21" fmla="*/ 0 h 67"/>
                    <a:gd name="T22" fmla="*/ 28 w 28"/>
                    <a:gd name="T23" fmla="*/ 0 h 67"/>
                    <a:gd name="T24" fmla="*/ 28 w 28"/>
                    <a:gd name="T25"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67">
                      <a:moveTo>
                        <a:pt x="28" y="5"/>
                      </a:moveTo>
                      <a:lnTo>
                        <a:pt x="21" y="5"/>
                      </a:lnTo>
                      <a:lnTo>
                        <a:pt x="21" y="32"/>
                      </a:lnTo>
                      <a:lnTo>
                        <a:pt x="27" y="32"/>
                      </a:lnTo>
                      <a:lnTo>
                        <a:pt x="28" y="67"/>
                      </a:lnTo>
                      <a:lnTo>
                        <a:pt x="0" y="67"/>
                      </a:lnTo>
                      <a:lnTo>
                        <a:pt x="0" y="40"/>
                      </a:lnTo>
                      <a:lnTo>
                        <a:pt x="15" y="38"/>
                      </a:lnTo>
                      <a:lnTo>
                        <a:pt x="15" y="1"/>
                      </a:lnTo>
                      <a:lnTo>
                        <a:pt x="0" y="1"/>
                      </a:lnTo>
                      <a:lnTo>
                        <a:pt x="0" y="0"/>
                      </a:lnTo>
                      <a:lnTo>
                        <a:pt x="28" y="0"/>
                      </a:lnTo>
                      <a:lnTo>
                        <a:pt x="28" y="5"/>
                      </a:lnTo>
                      <a:close/>
                    </a:path>
                  </a:pathLst>
                </a:custGeom>
                <a:solidFill>
                  <a:srgbClr val="D9D9D9"/>
                </a:solidFill>
                <a:ln w="1588">
                  <a:solidFill>
                    <a:srgbClr val="000000"/>
                  </a:solidFill>
                  <a:prstDash val="solid"/>
                  <a:round/>
                  <a:headEnd/>
                  <a:tailEnd/>
                </a:ln>
              </p:spPr>
              <p:txBody>
                <a:bodyPr/>
                <a:lstStyle/>
                <a:p>
                  <a:endParaRPr lang="en-IN"/>
                </a:p>
              </p:txBody>
            </p:sp>
            <p:sp>
              <p:nvSpPr>
                <p:cNvPr id="703759" name="Freeform 1295">
                  <a:extLst>
                    <a:ext uri="{FF2B5EF4-FFF2-40B4-BE49-F238E27FC236}">
                      <a16:creationId xmlns:a16="http://schemas.microsoft.com/office/drawing/2014/main" id="{D4154E6D-62D9-4DC3-B60D-39097D2B8891}"/>
                    </a:ext>
                  </a:extLst>
                </p:cNvPr>
                <p:cNvSpPr>
                  <a:spLocks/>
                </p:cNvSpPr>
                <p:nvPr/>
              </p:nvSpPr>
              <p:spPr bwMode="auto">
                <a:xfrm>
                  <a:off x="5014" y="831"/>
                  <a:ext cx="5" cy="4"/>
                </a:xfrm>
                <a:custGeom>
                  <a:avLst/>
                  <a:gdLst>
                    <a:gd name="T0" fmla="*/ 0 w 10"/>
                    <a:gd name="T1" fmla="*/ 7 h 7"/>
                    <a:gd name="T2" fmla="*/ 0 w 10"/>
                    <a:gd name="T3" fmla="*/ 0 h 7"/>
                    <a:gd name="T4" fmla="*/ 10 w 10"/>
                    <a:gd name="T5" fmla="*/ 0 h 7"/>
                    <a:gd name="T6" fmla="*/ 0 w 10"/>
                    <a:gd name="T7" fmla="*/ 7 h 7"/>
                  </a:gdLst>
                  <a:ahLst/>
                  <a:cxnLst>
                    <a:cxn ang="0">
                      <a:pos x="T0" y="T1"/>
                    </a:cxn>
                    <a:cxn ang="0">
                      <a:pos x="T2" y="T3"/>
                    </a:cxn>
                    <a:cxn ang="0">
                      <a:pos x="T4" y="T5"/>
                    </a:cxn>
                    <a:cxn ang="0">
                      <a:pos x="T6" y="T7"/>
                    </a:cxn>
                  </a:cxnLst>
                  <a:rect l="0" t="0" r="r" b="b"/>
                  <a:pathLst>
                    <a:path w="10" h="7">
                      <a:moveTo>
                        <a:pt x="0" y="7"/>
                      </a:moveTo>
                      <a:lnTo>
                        <a:pt x="0" y="0"/>
                      </a:lnTo>
                      <a:lnTo>
                        <a:pt x="10" y="0"/>
                      </a:lnTo>
                      <a:lnTo>
                        <a:pt x="0" y="7"/>
                      </a:lnTo>
                      <a:close/>
                    </a:path>
                  </a:pathLst>
                </a:custGeom>
                <a:solidFill>
                  <a:srgbClr val="838383"/>
                </a:solidFill>
                <a:ln w="1588">
                  <a:solidFill>
                    <a:srgbClr val="000000"/>
                  </a:solidFill>
                  <a:prstDash val="solid"/>
                  <a:round/>
                  <a:headEnd/>
                  <a:tailEnd/>
                </a:ln>
              </p:spPr>
              <p:txBody>
                <a:bodyPr/>
                <a:lstStyle/>
                <a:p>
                  <a:endParaRPr lang="en-IN"/>
                </a:p>
              </p:txBody>
            </p:sp>
            <p:sp>
              <p:nvSpPr>
                <p:cNvPr id="703760" name="Freeform 1296">
                  <a:extLst>
                    <a:ext uri="{FF2B5EF4-FFF2-40B4-BE49-F238E27FC236}">
                      <a16:creationId xmlns:a16="http://schemas.microsoft.com/office/drawing/2014/main" id="{555D6A82-D08E-4043-96E7-6E1888277EA0}"/>
                    </a:ext>
                  </a:extLst>
                </p:cNvPr>
                <p:cNvSpPr>
                  <a:spLocks/>
                </p:cNvSpPr>
                <p:nvPr/>
              </p:nvSpPr>
              <p:spPr bwMode="auto">
                <a:xfrm>
                  <a:off x="4812" y="833"/>
                  <a:ext cx="17" cy="32"/>
                </a:xfrm>
                <a:custGeom>
                  <a:avLst/>
                  <a:gdLst>
                    <a:gd name="T0" fmla="*/ 32 w 32"/>
                    <a:gd name="T1" fmla="*/ 64 h 66"/>
                    <a:gd name="T2" fmla="*/ 0 w 32"/>
                    <a:gd name="T3" fmla="*/ 66 h 66"/>
                    <a:gd name="T4" fmla="*/ 2 w 32"/>
                    <a:gd name="T5" fmla="*/ 0 h 66"/>
                    <a:gd name="T6" fmla="*/ 32 w 32"/>
                    <a:gd name="T7" fmla="*/ 0 h 66"/>
                    <a:gd name="T8" fmla="*/ 32 w 32"/>
                    <a:gd name="T9" fmla="*/ 64 h 66"/>
                  </a:gdLst>
                  <a:ahLst/>
                  <a:cxnLst>
                    <a:cxn ang="0">
                      <a:pos x="T0" y="T1"/>
                    </a:cxn>
                    <a:cxn ang="0">
                      <a:pos x="T2" y="T3"/>
                    </a:cxn>
                    <a:cxn ang="0">
                      <a:pos x="T4" y="T5"/>
                    </a:cxn>
                    <a:cxn ang="0">
                      <a:pos x="T6" y="T7"/>
                    </a:cxn>
                    <a:cxn ang="0">
                      <a:pos x="T8" y="T9"/>
                    </a:cxn>
                  </a:cxnLst>
                  <a:rect l="0" t="0" r="r" b="b"/>
                  <a:pathLst>
                    <a:path w="32" h="66">
                      <a:moveTo>
                        <a:pt x="32" y="64"/>
                      </a:moveTo>
                      <a:lnTo>
                        <a:pt x="0" y="66"/>
                      </a:lnTo>
                      <a:lnTo>
                        <a:pt x="2" y="0"/>
                      </a:lnTo>
                      <a:lnTo>
                        <a:pt x="32" y="0"/>
                      </a:lnTo>
                      <a:lnTo>
                        <a:pt x="32" y="64"/>
                      </a:lnTo>
                      <a:close/>
                    </a:path>
                  </a:pathLst>
                </a:custGeom>
                <a:solidFill>
                  <a:srgbClr val="FFFFFF"/>
                </a:solidFill>
                <a:ln w="1588">
                  <a:solidFill>
                    <a:srgbClr val="000000"/>
                  </a:solidFill>
                  <a:prstDash val="solid"/>
                  <a:round/>
                  <a:headEnd/>
                  <a:tailEnd/>
                </a:ln>
              </p:spPr>
              <p:txBody>
                <a:bodyPr/>
                <a:lstStyle/>
                <a:p>
                  <a:endParaRPr lang="en-IN"/>
                </a:p>
              </p:txBody>
            </p:sp>
            <p:sp>
              <p:nvSpPr>
                <p:cNvPr id="703761" name="Freeform 1297">
                  <a:extLst>
                    <a:ext uri="{FF2B5EF4-FFF2-40B4-BE49-F238E27FC236}">
                      <a16:creationId xmlns:a16="http://schemas.microsoft.com/office/drawing/2014/main" id="{40161328-FC58-420B-A15C-14B3F4B5D46E}"/>
                    </a:ext>
                  </a:extLst>
                </p:cNvPr>
                <p:cNvSpPr>
                  <a:spLocks/>
                </p:cNvSpPr>
                <p:nvPr/>
              </p:nvSpPr>
              <p:spPr bwMode="auto">
                <a:xfrm>
                  <a:off x="5014" y="832"/>
                  <a:ext cx="6" cy="41"/>
                </a:xfrm>
                <a:custGeom>
                  <a:avLst/>
                  <a:gdLst>
                    <a:gd name="T0" fmla="*/ 12 w 12"/>
                    <a:gd name="T1" fmla="*/ 82 h 82"/>
                    <a:gd name="T2" fmla="*/ 0 w 12"/>
                    <a:gd name="T3" fmla="*/ 67 h 82"/>
                    <a:gd name="T4" fmla="*/ 0 w 12"/>
                    <a:gd name="T5" fmla="*/ 9 h 82"/>
                    <a:gd name="T6" fmla="*/ 12 w 12"/>
                    <a:gd name="T7" fmla="*/ 0 h 82"/>
                    <a:gd name="T8" fmla="*/ 12 w 12"/>
                    <a:gd name="T9" fmla="*/ 82 h 82"/>
                  </a:gdLst>
                  <a:ahLst/>
                  <a:cxnLst>
                    <a:cxn ang="0">
                      <a:pos x="T0" y="T1"/>
                    </a:cxn>
                    <a:cxn ang="0">
                      <a:pos x="T2" y="T3"/>
                    </a:cxn>
                    <a:cxn ang="0">
                      <a:pos x="T4" y="T5"/>
                    </a:cxn>
                    <a:cxn ang="0">
                      <a:pos x="T6" y="T7"/>
                    </a:cxn>
                    <a:cxn ang="0">
                      <a:pos x="T8" y="T9"/>
                    </a:cxn>
                  </a:cxnLst>
                  <a:rect l="0" t="0" r="r" b="b"/>
                  <a:pathLst>
                    <a:path w="12" h="82">
                      <a:moveTo>
                        <a:pt x="12" y="82"/>
                      </a:moveTo>
                      <a:lnTo>
                        <a:pt x="0" y="67"/>
                      </a:lnTo>
                      <a:lnTo>
                        <a:pt x="0" y="9"/>
                      </a:lnTo>
                      <a:lnTo>
                        <a:pt x="12" y="0"/>
                      </a:lnTo>
                      <a:lnTo>
                        <a:pt x="12" y="82"/>
                      </a:lnTo>
                      <a:close/>
                    </a:path>
                  </a:pathLst>
                </a:custGeom>
                <a:solidFill>
                  <a:srgbClr val="ABABAB"/>
                </a:solidFill>
                <a:ln w="1588">
                  <a:solidFill>
                    <a:srgbClr val="000000"/>
                  </a:solidFill>
                  <a:prstDash val="solid"/>
                  <a:round/>
                  <a:headEnd/>
                  <a:tailEnd/>
                </a:ln>
              </p:spPr>
              <p:txBody>
                <a:bodyPr/>
                <a:lstStyle/>
                <a:p>
                  <a:endParaRPr lang="en-IN"/>
                </a:p>
              </p:txBody>
            </p:sp>
            <p:sp>
              <p:nvSpPr>
                <p:cNvPr id="703762" name="Freeform 1298">
                  <a:extLst>
                    <a:ext uri="{FF2B5EF4-FFF2-40B4-BE49-F238E27FC236}">
                      <a16:creationId xmlns:a16="http://schemas.microsoft.com/office/drawing/2014/main" id="{1914B42C-8EFE-480D-A017-760C8C5070C8}"/>
                    </a:ext>
                  </a:extLst>
                </p:cNvPr>
                <p:cNvSpPr>
                  <a:spLocks/>
                </p:cNvSpPr>
                <p:nvPr/>
              </p:nvSpPr>
              <p:spPr bwMode="auto">
                <a:xfrm>
                  <a:off x="5277" y="833"/>
                  <a:ext cx="21" cy="14"/>
                </a:xfrm>
                <a:custGeom>
                  <a:avLst/>
                  <a:gdLst>
                    <a:gd name="T0" fmla="*/ 39 w 42"/>
                    <a:gd name="T1" fmla="*/ 0 h 29"/>
                    <a:gd name="T2" fmla="*/ 42 w 42"/>
                    <a:gd name="T3" fmla="*/ 2 h 29"/>
                    <a:gd name="T4" fmla="*/ 42 w 42"/>
                    <a:gd name="T5" fmla="*/ 24 h 29"/>
                    <a:gd name="T6" fmla="*/ 42 w 42"/>
                    <a:gd name="T7" fmla="*/ 24 h 29"/>
                    <a:gd name="T8" fmla="*/ 40 w 42"/>
                    <a:gd name="T9" fmla="*/ 27 h 29"/>
                    <a:gd name="T10" fmla="*/ 39 w 42"/>
                    <a:gd name="T11" fmla="*/ 27 h 29"/>
                    <a:gd name="T12" fmla="*/ 4 w 42"/>
                    <a:gd name="T13" fmla="*/ 29 h 29"/>
                    <a:gd name="T14" fmla="*/ 0 w 42"/>
                    <a:gd name="T15" fmla="*/ 27 h 29"/>
                    <a:gd name="T16" fmla="*/ 0 w 42"/>
                    <a:gd name="T17" fmla="*/ 4 h 29"/>
                    <a:gd name="T18" fmla="*/ 4 w 42"/>
                    <a:gd name="T19" fmla="*/ 4 h 29"/>
                    <a:gd name="T20" fmla="*/ 6 w 42"/>
                    <a:gd name="T21" fmla="*/ 0 h 29"/>
                    <a:gd name="T22" fmla="*/ 33 w 42"/>
                    <a:gd name="T23" fmla="*/ 0 h 29"/>
                    <a:gd name="T24" fmla="*/ 39 w 42"/>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29">
                      <a:moveTo>
                        <a:pt x="39" y="0"/>
                      </a:moveTo>
                      <a:lnTo>
                        <a:pt x="42" y="2"/>
                      </a:lnTo>
                      <a:lnTo>
                        <a:pt x="42" y="24"/>
                      </a:lnTo>
                      <a:lnTo>
                        <a:pt x="42" y="24"/>
                      </a:lnTo>
                      <a:lnTo>
                        <a:pt x="40" y="27"/>
                      </a:lnTo>
                      <a:lnTo>
                        <a:pt x="39" y="27"/>
                      </a:lnTo>
                      <a:lnTo>
                        <a:pt x="4" y="29"/>
                      </a:lnTo>
                      <a:lnTo>
                        <a:pt x="0" y="27"/>
                      </a:lnTo>
                      <a:lnTo>
                        <a:pt x="0" y="4"/>
                      </a:lnTo>
                      <a:lnTo>
                        <a:pt x="4" y="4"/>
                      </a:lnTo>
                      <a:lnTo>
                        <a:pt x="6" y="0"/>
                      </a:lnTo>
                      <a:lnTo>
                        <a:pt x="33" y="0"/>
                      </a:lnTo>
                      <a:lnTo>
                        <a:pt x="39" y="0"/>
                      </a:lnTo>
                      <a:close/>
                    </a:path>
                  </a:pathLst>
                </a:custGeom>
                <a:solidFill>
                  <a:srgbClr val="C2FFFF"/>
                </a:solidFill>
                <a:ln w="1588">
                  <a:solidFill>
                    <a:srgbClr val="000000"/>
                  </a:solidFill>
                  <a:prstDash val="solid"/>
                  <a:round/>
                  <a:headEnd/>
                  <a:tailEnd/>
                </a:ln>
              </p:spPr>
              <p:txBody>
                <a:bodyPr/>
                <a:lstStyle/>
                <a:p>
                  <a:endParaRPr lang="en-IN"/>
                </a:p>
              </p:txBody>
            </p:sp>
            <p:sp>
              <p:nvSpPr>
                <p:cNvPr id="703763" name="Freeform 1299">
                  <a:extLst>
                    <a:ext uri="{FF2B5EF4-FFF2-40B4-BE49-F238E27FC236}">
                      <a16:creationId xmlns:a16="http://schemas.microsoft.com/office/drawing/2014/main" id="{FDE86341-E122-4B38-8F91-12592DA350A5}"/>
                    </a:ext>
                  </a:extLst>
                </p:cNvPr>
                <p:cNvSpPr>
                  <a:spLocks/>
                </p:cNvSpPr>
                <p:nvPr/>
              </p:nvSpPr>
              <p:spPr bwMode="auto">
                <a:xfrm>
                  <a:off x="5249" y="833"/>
                  <a:ext cx="20" cy="16"/>
                </a:xfrm>
                <a:custGeom>
                  <a:avLst/>
                  <a:gdLst>
                    <a:gd name="T0" fmla="*/ 38 w 38"/>
                    <a:gd name="T1" fmla="*/ 33 h 33"/>
                    <a:gd name="T2" fmla="*/ 34 w 38"/>
                    <a:gd name="T3" fmla="*/ 31 h 33"/>
                    <a:gd name="T4" fmla="*/ 29 w 38"/>
                    <a:gd name="T5" fmla="*/ 33 h 33"/>
                    <a:gd name="T6" fmla="*/ 0 w 38"/>
                    <a:gd name="T7" fmla="*/ 31 h 33"/>
                    <a:gd name="T8" fmla="*/ 0 w 38"/>
                    <a:gd name="T9" fmla="*/ 6 h 33"/>
                    <a:gd name="T10" fmla="*/ 17 w 38"/>
                    <a:gd name="T11" fmla="*/ 0 h 33"/>
                    <a:gd name="T12" fmla="*/ 23 w 38"/>
                    <a:gd name="T13" fmla="*/ 2 h 33"/>
                    <a:gd name="T14" fmla="*/ 36 w 38"/>
                    <a:gd name="T15" fmla="*/ 0 h 33"/>
                    <a:gd name="T16" fmla="*/ 38 w 38"/>
                    <a:gd name="T17" fmla="*/ 4 h 33"/>
                    <a:gd name="T18" fmla="*/ 38 w 38"/>
                    <a:gd name="T1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3">
                      <a:moveTo>
                        <a:pt x="38" y="33"/>
                      </a:moveTo>
                      <a:lnTo>
                        <a:pt x="34" y="31"/>
                      </a:lnTo>
                      <a:lnTo>
                        <a:pt x="29" y="33"/>
                      </a:lnTo>
                      <a:lnTo>
                        <a:pt x="0" y="31"/>
                      </a:lnTo>
                      <a:lnTo>
                        <a:pt x="0" y="6"/>
                      </a:lnTo>
                      <a:lnTo>
                        <a:pt x="17" y="0"/>
                      </a:lnTo>
                      <a:lnTo>
                        <a:pt x="23" y="2"/>
                      </a:lnTo>
                      <a:lnTo>
                        <a:pt x="36" y="0"/>
                      </a:lnTo>
                      <a:lnTo>
                        <a:pt x="38" y="4"/>
                      </a:lnTo>
                      <a:lnTo>
                        <a:pt x="38" y="33"/>
                      </a:lnTo>
                      <a:close/>
                    </a:path>
                  </a:pathLst>
                </a:custGeom>
                <a:solidFill>
                  <a:srgbClr val="C2FFFF"/>
                </a:solidFill>
                <a:ln w="1588">
                  <a:solidFill>
                    <a:srgbClr val="000000"/>
                  </a:solidFill>
                  <a:prstDash val="solid"/>
                  <a:round/>
                  <a:headEnd/>
                  <a:tailEnd/>
                </a:ln>
              </p:spPr>
              <p:txBody>
                <a:bodyPr/>
                <a:lstStyle/>
                <a:p>
                  <a:endParaRPr lang="en-IN"/>
                </a:p>
              </p:txBody>
            </p:sp>
            <p:sp>
              <p:nvSpPr>
                <p:cNvPr id="703764" name="Freeform 1300">
                  <a:extLst>
                    <a:ext uri="{FF2B5EF4-FFF2-40B4-BE49-F238E27FC236}">
                      <a16:creationId xmlns:a16="http://schemas.microsoft.com/office/drawing/2014/main" id="{42AA8620-3E30-4824-860E-CD1DF62DC7E4}"/>
                    </a:ext>
                  </a:extLst>
                </p:cNvPr>
                <p:cNvSpPr>
                  <a:spLocks/>
                </p:cNvSpPr>
                <p:nvPr/>
              </p:nvSpPr>
              <p:spPr bwMode="auto">
                <a:xfrm>
                  <a:off x="5308" y="830"/>
                  <a:ext cx="19" cy="10"/>
                </a:xfrm>
                <a:custGeom>
                  <a:avLst/>
                  <a:gdLst>
                    <a:gd name="T0" fmla="*/ 38 w 38"/>
                    <a:gd name="T1" fmla="*/ 4 h 21"/>
                    <a:gd name="T2" fmla="*/ 38 w 38"/>
                    <a:gd name="T3" fmla="*/ 0 h 21"/>
                    <a:gd name="T4" fmla="*/ 38 w 38"/>
                    <a:gd name="T5" fmla="*/ 21 h 21"/>
                    <a:gd name="T6" fmla="*/ 0 w 38"/>
                    <a:gd name="T7" fmla="*/ 21 h 21"/>
                    <a:gd name="T8" fmla="*/ 0 w 38"/>
                    <a:gd name="T9" fmla="*/ 4 h 21"/>
                    <a:gd name="T10" fmla="*/ 3 w 38"/>
                    <a:gd name="T11" fmla="*/ 5 h 21"/>
                    <a:gd name="T12" fmla="*/ 22 w 38"/>
                    <a:gd name="T13" fmla="*/ 5 h 21"/>
                    <a:gd name="T14" fmla="*/ 38 w 38"/>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
                      <a:moveTo>
                        <a:pt x="38" y="4"/>
                      </a:moveTo>
                      <a:lnTo>
                        <a:pt x="38" y="0"/>
                      </a:lnTo>
                      <a:lnTo>
                        <a:pt x="38" y="21"/>
                      </a:lnTo>
                      <a:lnTo>
                        <a:pt x="0" y="21"/>
                      </a:lnTo>
                      <a:lnTo>
                        <a:pt x="0" y="4"/>
                      </a:lnTo>
                      <a:lnTo>
                        <a:pt x="3" y="5"/>
                      </a:lnTo>
                      <a:lnTo>
                        <a:pt x="22" y="5"/>
                      </a:lnTo>
                      <a:lnTo>
                        <a:pt x="38" y="4"/>
                      </a:lnTo>
                      <a:close/>
                    </a:path>
                  </a:pathLst>
                </a:custGeom>
                <a:solidFill>
                  <a:srgbClr val="C2FFFF"/>
                </a:solidFill>
                <a:ln w="1588">
                  <a:solidFill>
                    <a:srgbClr val="000000"/>
                  </a:solidFill>
                  <a:prstDash val="solid"/>
                  <a:round/>
                  <a:headEnd/>
                  <a:tailEnd/>
                </a:ln>
              </p:spPr>
              <p:txBody>
                <a:bodyPr/>
                <a:lstStyle/>
                <a:p>
                  <a:endParaRPr lang="en-IN"/>
                </a:p>
              </p:txBody>
            </p:sp>
            <p:sp>
              <p:nvSpPr>
                <p:cNvPr id="703765" name="Freeform 1301">
                  <a:extLst>
                    <a:ext uri="{FF2B5EF4-FFF2-40B4-BE49-F238E27FC236}">
                      <a16:creationId xmlns:a16="http://schemas.microsoft.com/office/drawing/2014/main" id="{AD56B860-175E-4B11-A201-895E9AD3C7EA}"/>
                    </a:ext>
                  </a:extLst>
                </p:cNvPr>
                <p:cNvSpPr>
                  <a:spLocks/>
                </p:cNvSpPr>
                <p:nvPr/>
              </p:nvSpPr>
              <p:spPr bwMode="auto">
                <a:xfrm>
                  <a:off x="4831" y="834"/>
                  <a:ext cx="148" cy="30"/>
                </a:xfrm>
                <a:custGeom>
                  <a:avLst/>
                  <a:gdLst>
                    <a:gd name="T0" fmla="*/ 295 w 297"/>
                    <a:gd name="T1" fmla="*/ 50 h 62"/>
                    <a:gd name="T2" fmla="*/ 291 w 297"/>
                    <a:gd name="T3" fmla="*/ 52 h 62"/>
                    <a:gd name="T4" fmla="*/ 287 w 297"/>
                    <a:gd name="T5" fmla="*/ 52 h 62"/>
                    <a:gd name="T6" fmla="*/ 278 w 297"/>
                    <a:gd name="T7" fmla="*/ 48 h 62"/>
                    <a:gd name="T8" fmla="*/ 268 w 297"/>
                    <a:gd name="T9" fmla="*/ 52 h 62"/>
                    <a:gd name="T10" fmla="*/ 255 w 297"/>
                    <a:gd name="T11" fmla="*/ 52 h 62"/>
                    <a:gd name="T12" fmla="*/ 197 w 297"/>
                    <a:gd name="T13" fmla="*/ 54 h 62"/>
                    <a:gd name="T14" fmla="*/ 176 w 297"/>
                    <a:gd name="T15" fmla="*/ 54 h 62"/>
                    <a:gd name="T16" fmla="*/ 138 w 297"/>
                    <a:gd name="T17" fmla="*/ 56 h 62"/>
                    <a:gd name="T18" fmla="*/ 126 w 297"/>
                    <a:gd name="T19" fmla="*/ 58 h 62"/>
                    <a:gd name="T20" fmla="*/ 115 w 297"/>
                    <a:gd name="T21" fmla="*/ 60 h 62"/>
                    <a:gd name="T22" fmla="*/ 109 w 297"/>
                    <a:gd name="T23" fmla="*/ 60 h 62"/>
                    <a:gd name="T24" fmla="*/ 107 w 297"/>
                    <a:gd name="T25" fmla="*/ 58 h 62"/>
                    <a:gd name="T26" fmla="*/ 94 w 297"/>
                    <a:gd name="T27" fmla="*/ 58 h 62"/>
                    <a:gd name="T28" fmla="*/ 61 w 297"/>
                    <a:gd name="T29" fmla="*/ 58 h 62"/>
                    <a:gd name="T30" fmla="*/ 40 w 297"/>
                    <a:gd name="T31" fmla="*/ 58 h 62"/>
                    <a:gd name="T32" fmla="*/ 27 w 297"/>
                    <a:gd name="T33" fmla="*/ 62 h 62"/>
                    <a:gd name="T34" fmla="*/ 25 w 297"/>
                    <a:gd name="T35" fmla="*/ 60 h 62"/>
                    <a:gd name="T36" fmla="*/ 23 w 297"/>
                    <a:gd name="T37" fmla="*/ 60 h 62"/>
                    <a:gd name="T38" fmla="*/ 23 w 297"/>
                    <a:gd name="T39" fmla="*/ 60 h 62"/>
                    <a:gd name="T40" fmla="*/ 21 w 297"/>
                    <a:gd name="T41" fmla="*/ 58 h 62"/>
                    <a:gd name="T42" fmla="*/ 0 w 297"/>
                    <a:gd name="T43" fmla="*/ 58 h 62"/>
                    <a:gd name="T44" fmla="*/ 0 w 297"/>
                    <a:gd name="T45" fmla="*/ 6 h 62"/>
                    <a:gd name="T46" fmla="*/ 98 w 297"/>
                    <a:gd name="T47" fmla="*/ 2 h 62"/>
                    <a:gd name="T48" fmla="*/ 134 w 297"/>
                    <a:gd name="T49" fmla="*/ 2 h 62"/>
                    <a:gd name="T50" fmla="*/ 245 w 297"/>
                    <a:gd name="T51" fmla="*/ 0 h 62"/>
                    <a:gd name="T52" fmla="*/ 297 w 297"/>
                    <a:gd name="T53" fmla="*/ 0 h 62"/>
                    <a:gd name="T54" fmla="*/ 295 w 297"/>
                    <a:gd name="T55" fmla="*/ 5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7" h="62">
                      <a:moveTo>
                        <a:pt x="295" y="50"/>
                      </a:moveTo>
                      <a:lnTo>
                        <a:pt x="291" y="52"/>
                      </a:lnTo>
                      <a:lnTo>
                        <a:pt x="287" y="52"/>
                      </a:lnTo>
                      <a:lnTo>
                        <a:pt x="278" y="48"/>
                      </a:lnTo>
                      <a:lnTo>
                        <a:pt x="268" y="52"/>
                      </a:lnTo>
                      <a:lnTo>
                        <a:pt x="255" y="52"/>
                      </a:lnTo>
                      <a:lnTo>
                        <a:pt x="197" y="54"/>
                      </a:lnTo>
                      <a:lnTo>
                        <a:pt x="176" y="54"/>
                      </a:lnTo>
                      <a:lnTo>
                        <a:pt x="138" y="56"/>
                      </a:lnTo>
                      <a:lnTo>
                        <a:pt x="126" y="58"/>
                      </a:lnTo>
                      <a:lnTo>
                        <a:pt x="115" y="60"/>
                      </a:lnTo>
                      <a:lnTo>
                        <a:pt x="109" y="60"/>
                      </a:lnTo>
                      <a:lnTo>
                        <a:pt x="107" y="58"/>
                      </a:lnTo>
                      <a:lnTo>
                        <a:pt x="94" y="58"/>
                      </a:lnTo>
                      <a:lnTo>
                        <a:pt x="61" y="58"/>
                      </a:lnTo>
                      <a:lnTo>
                        <a:pt x="40" y="58"/>
                      </a:lnTo>
                      <a:lnTo>
                        <a:pt x="27" y="62"/>
                      </a:lnTo>
                      <a:lnTo>
                        <a:pt x="25" y="60"/>
                      </a:lnTo>
                      <a:lnTo>
                        <a:pt x="23" y="60"/>
                      </a:lnTo>
                      <a:lnTo>
                        <a:pt x="23" y="60"/>
                      </a:lnTo>
                      <a:lnTo>
                        <a:pt x="21" y="58"/>
                      </a:lnTo>
                      <a:lnTo>
                        <a:pt x="0" y="58"/>
                      </a:lnTo>
                      <a:lnTo>
                        <a:pt x="0" y="6"/>
                      </a:lnTo>
                      <a:lnTo>
                        <a:pt x="98" y="2"/>
                      </a:lnTo>
                      <a:lnTo>
                        <a:pt x="134" y="2"/>
                      </a:lnTo>
                      <a:lnTo>
                        <a:pt x="245" y="0"/>
                      </a:lnTo>
                      <a:lnTo>
                        <a:pt x="297" y="0"/>
                      </a:lnTo>
                      <a:lnTo>
                        <a:pt x="295" y="50"/>
                      </a:lnTo>
                      <a:close/>
                    </a:path>
                  </a:pathLst>
                </a:custGeom>
                <a:solidFill>
                  <a:srgbClr val="C2FFFF"/>
                </a:solidFill>
                <a:ln w="1588">
                  <a:solidFill>
                    <a:srgbClr val="000000"/>
                  </a:solidFill>
                  <a:prstDash val="solid"/>
                  <a:round/>
                  <a:headEnd/>
                  <a:tailEnd/>
                </a:ln>
              </p:spPr>
              <p:txBody>
                <a:bodyPr/>
                <a:lstStyle/>
                <a:p>
                  <a:endParaRPr lang="en-IN"/>
                </a:p>
              </p:txBody>
            </p:sp>
            <p:sp>
              <p:nvSpPr>
                <p:cNvPr id="703766" name="Freeform 1302">
                  <a:extLst>
                    <a:ext uri="{FF2B5EF4-FFF2-40B4-BE49-F238E27FC236}">
                      <a16:creationId xmlns:a16="http://schemas.microsoft.com/office/drawing/2014/main" id="{081FDC35-3549-4AD2-81EF-FEB6A9846AB7}"/>
                    </a:ext>
                  </a:extLst>
                </p:cNvPr>
                <p:cNvSpPr>
                  <a:spLocks/>
                </p:cNvSpPr>
                <p:nvPr/>
              </p:nvSpPr>
              <p:spPr bwMode="auto">
                <a:xfrm>
                  <a:off x="5099" y="834"/>
                  <a:ext cx="142" cy="14"/>
                </a:xfrm>
                <a:custGeom>
                  <a:avLst/>
                  <a:gdLst>
                    <a:gd name="T0" fmla="*/ 279 w 283"/>
                    <a:gd name="T1" fmla="*/ 0 h 29"/>
                    <a:gd name="T2" fmla="*/ 283 w 283"/>
                    <a:gd name="T3" fmla="*/ 2 h 29"/>
                    <a:gd name="T4" fmla="*/ 283 w 283"/>
                    <a:gd name="T5" fmla="*/ 20 h 29"/>
                    <a:gd name="T6" fmla="*/ 0 w 283"/>
                    <a:gd name="T7" fmla="*/ 29 h 29"/>
                    <a:gd name="T8" fmla="*/ 0 w 283"/>
                    <a:gd name="T9" fmla="*/ 4 h 29"/>
                    <a:gd name="T10" fmla="*/ 5 w 283"/>
                    <a:gd name="T11" fmla="*/ 8 h 29"/>
                    <a:gd name="T12" fmla="*/ 36 w 283"/>
                    <a:gd name="T13" fmla="*/ 6 h 29"/>
                    <a:gd name="T14" fmla="*/ 101 w 283"/>
                    <a:gd name="T15" fmla="*/ 6 h 29"/>
                    <a:gd name="T16" fmla="*/ 122 w 283"/>
                    <a:gd name="T17" fmla="*/ 6 h 29"/>
                    <a:gd name="T18" fmla="*/ 126 w 283"/>
                    <a:gd name="T19" fmla="*/ 4 h 29"/>
                    <a:gd name="T20" fmla="*/ 147 w 283"/>
                    <a:gd name="T21" fmla="*/ 2 h 29"/>
                    <a:gd name="T22" fmla="*/ 197 w 283"/>
                    <a:gd name="T23" fmla="*/ 4 h 29"/>
                    <a:gd name="T24" fmla="*/ 225 w 283"/>
                    <a:gd name="T25" fmla="*/ 2 h 29"/>
                    <a:gd name="T26" fmla="*/ 252 w 283"/>
                    <a:gd name="T27" fmla="*/ 2 h 29"/>
                    <a:gd name="T28" fmla="*/ 254 w 283"/>
                    <a:gd name="T29" fmla="*/ 0 h 29"/>
                    <a:gd name="T30" fmla="*/ 258 w 283"/>
                    <a:gd name="T31" fmla="*/ 2 h 29"/>
                    <a:gd name="T32" fmla="*/ 279 w 283"/>
                    <a:gd name="T3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29">
                      <a:moveTo>
                        <a:pt x="279" y="0"/>
                      </a:moveTo>
                      <a:lnTo>
                        <a:pt x="283" y="2"/>
                      </a:lnTo>
                      <a:lnTo>
                        <a:pt x="283" y="20"/>
                      </a:lnTo>
                      <a:lnTo>
                        <a:pt x="0" y="29"/>
                      </a:lnTo>
                      <a:lnTo>
                        <a:pt x="0" y="4"/>
                      </a:lnTo>
                      <a:lnTo>
                        <a:pt x="5" y="8"/>
                      </a:lnTo>
                      <a:lnTo>
                        <a:pt x="36" y="6"/>
                      </a:lnTo>
                      <a:lnTo>
                        <a:pt x="101" y="6"/>
                      </a:lnTo>
                      <a:lnTo>
                        <a:pt x="122" y="6"/>
                      </a:lnTo>
                      <a:lnTo>
                        <a:pt x="126" y="4"/>
                      </a:lnTo>
                      <a:lnTo>
                        <a:pt x="147" y="2"/>
                      </a:lnTo>
                      <a:lnTo>
                        <a:pt x="197" y="4"/>
                      </a:lnTo>
                      <a:lnTo>
                        <a:pt x="225" y="2"/>
                      </a:lnTo>
                      <a:lnTo>
                        <a:pt x="252" y="2"/>
                      </a:lnTo>
                      <a:lnTo>
                        <a:pt x="254" y="0"/>
                      </a:lnTo>
                      <a:lnTo>
                        <a:pt x="258" y="2"/>
                      </a:lnTo>
                      <a:lnTo>
                        <a:pt x="279" y="0"/>
                      </a:lnTo>
                      <a:close/>
                    </a:path>
                  </a:pathLst>
                </a:custGeom>
                <a:solidFill>
                  <a:srgbClr val="C2FFFF"/>
                </a:solidFill>
                <a:ln w="1588">
                  <a:solidFill>
                    <a:srgbClr val="000000"/>
                  </a:solidFill>
                  <a:prstDash val="solid"/>
                  <a:round/>
                  <a:headEnd/>
                  <a:tailEnd/>
                </a:ln>
              </p:spPr>
              <p:txBody>
                <a:bodyPr/>
                <a:lstStyle/>
                <a:p>
                  <a:endParaRPr lang="en-IN"/>
                </a:p>
              </p:txBody>
            </p:sp>
            <p:sp>
              <p:nvSpPr>
                <p:cNvPr id="703767" name="Rectangle 1303">
                  <a:extLst>
                    <a:ext uri="{FF2B5EF4-FFF2-40B4-BE49-F238E27FC236}">
                      <a16:creationId xmlns:a16="http://schemas.microsoft.com/office/drawing/2014/main" id="{47636D02-810A-41D2-BE01-846FE8647F57}"/>
                    </a:ext>
                  </a:extLst>
                </p:cNvPr>
                <p:cNvSpPr>
                  <a:spLocks noChangeArrowheads="1"/>
                </p:cNvSpPr>
                <p:nvPr/>
              </p:nvSpPr>
              <p:spPr bwMode="auto">
                <a:xfrm>
                  <a:off x="5010" y="837"/>
                  <a:ext cx="2" cy="9"/>
                </a:xfrm>
                <a:prstGeom prst="rect">
                  <a:avLst/>
                </a:prstGeom>
                <a:solidFill>
                  <a:srgbClr val="FFFFFF"/>
                </a:solidFill>
                <a:ln w="1588">
                  <a:solidFill>
                    <a:srgbClr val="000000"/>
                  </a:solidFill>
                  <a:miter lim="800000"/>
                  <a:headEnd/>
                  <a:tailEnd/>
                </a:ln>
              </p:spPr>
              <p:txBody>
                <a:bodyPr/>
                <a:lstStyle/>
                <a:p>
                  <a:endParaRPr lang="en-IN"/>
                </a:p>
              </p:txBody>
            </p:sp>
            <p:sp>
              <p:nvSpPr>
                <p:cNvPr id="703768" name="Freeform 1304">
                  <a:extLst>
                    <a:ext uri="{FF2B5EF4-FFF2-40B4-BE49-F238E27FC236}">
                      <a16:creationId xmlns:a16="http://schemas.microsoft.com/office/drawing/2014/main" id="{878C113A-6FAA-4655-8BF2-6867C6A593E6}"/>
                    </a:ext>
                  </a:extLst>
                </p:cNvPr>
                <p:cNvSpPr>
                  <a:spLocks/>
                </p:cNvSpPr>
                <p:nvPr/>
              </p:nvSpPr>
              <p:spPr bwMode="auto">
                <a:xfrm>
                  <a:off x="4641" y="831"/>
                  <a:ext cx="168" cy="78"/>
                </a:xfrm>
                <a:custGeom>
                  <a:avLst/>
                  <a:gdLst>
                    <a:gd name="T0" fmla="*/ 334 w 334"/>
                    <a:gd name="T1" fmla="*/ 155 h 155"/>
                    <a:gd name="T2" fmla="*/ 0 w 334"/>
                    <a:gd name="T3" fmla="*/ 53 h 155"/>
                    <a:gd name="T4" fmla="*/ 0 w 334"/>
                    <a:gd name="T5" fmla="*/ 0 h 155"/>
                    <a:gd name="T6" fmla="*/ 334 w 334"/>
                    <a:gd name="T7" fmla="*/ 73 h 155"/>
                    <a:gd name="T8" fmla="*/ 334 w 334"/>
                    <a:gd name="T9" fmla="*/ 155 h 155"/>
                  </a:gdLst>
                  <a:ahLst/>
                  <a:cxnLst>
                    <a:cxn ang="0">
                      <a:pos x="T0" y="T1"/>
                    </a:cxn>
                    <a:cxn ang="0">
                      <a:pos x="T2" y="T3"/>
                    </a:cxn>
                    <a:cxn ang="0">
                      <a:pos x="T4" y="T5"/>
                    </a:cxn>
                    <a:cxn ang="0">
                      <a:pos x="T6" y="T7"/>
                    </a:cxn>
                    <a:cxn ang="0">
                      <a:pos x="T8" y="T9"/>
                    </a:cxn>
                  </a:cxnLst>
                  <a:rect l="0" t="0" r="r" b="b"/>
                  <a:pathLst>
                    <a:path w="334" h="155">
                      <a:moveTo>
                        <a:pt x="334" y="155"/>
                      </a:moveTo>
                      <a:lnTo>
                        <a:pt x="0" y="53"/>
                      </a:lnTo>
                      <a:lnTo>
                        <a:pt x="0" y="0"/>
                      </a:lnTo>
                      <a:lnTo>
                        <a:pt x="334" y="73"/>
                      </a:lnTo>
                      <a:lnTo>
                        <a:pt x="334" y="155"/>
                      </a:lnTo>
                      <a:close/>
                    </a:path>
                  </a:pathLst>
                </a:custGeom>
                <a:solidFill>
                  <a:srgbClr val="3FFFFF"/>
                </a:solidFill>
                <a:ln w="1588">
                  <a:solidFill>
                    <a:srgbClr val="000000"/>
                  </a:solidFill>
                  <a:prstDash val="solid"/>
                  <a:round/>
                  <a:headEnd/>
                  <a:tailEnd/>
                </a:ln>
              </p:spPr>
              <p:txBody>
                <a:bodyPr/>
                <a:lstStyle/>
                <a:p>
                  <a:endParaRPr lang="en-IN"/>
                </a:p>
              </p:txBody>
            </p:sp>
            <p:sp>
              <p:nvSpPr>
                <p:cNvPr id="703769" name="Freeform 1305">
                  <a:extLst>
                    <a:ext uri="{FF2B5EF4-FFF2-40B4-BE49-F238E27FC236}">
                      <a16:creationId xmlns:a16="http://schemas.microsoft.com/office/drawing/2014/main" id="{50779CF1-99A4-44E4-8B2F-799A8C4DA038}"/>
                    </a:ext>
                  </a:extLst>
                </p:cNvPr>
                <p:cNvSpPr>
                  <a:spLocks/>
                </p:cNvSpPr>
                <p:nvPr/>
              </p:nvSpPr>
              <p:spPr bwMode="auto">
                <a:xfrm>
                  <a:off x="5071" y="838"/>
                  <a:ext cx="20" cy="17"/>
                </a:xfrm>
                <a:custGeom>
                  <a:avLst/>
                  <a:gdLst>
                    <a:gd name="T0" fmla="*/ 40 w 40"/>
                    <a:gd name="T1" fmla="*/ 4 h 33"/>
                    <a:gd name="T2" fmla="*/ 40 w 40"/>
                    <a:gd name="T3" fmla="*/ 31 h 33"/>
                    <a:gd name="T4" fmla="*/ 31 w 40"/>
                    <a:gd name="T5" fmla="*/ 33 h 33"/>
                    <a:gd name="T6" fmla="*/ 4 w 40"/>
                    <a:gd name="T7" fmla="*/ 33 h 33"/>
                    <a:gd name="T8" fmla="*/ 0 w 40"/>
                    <a:gd name="T9" fmla="*/ 33 h 33"/>
                    <a:gd name="T10" fmla="*/ 0 w 40"/>
                    <a:gd name="T11" fmla="*/ 2 h 33"/>
                    <a:gd name="T12" fmla="*/ 4 w 40"/>
                    <a:gd name="T13" fmla="*/ 0 h 33"/>
                    <a:gd name="T14" fmla="*/ 38 w 40"/>
                    <a:gd name="T15" fmla="*/ 0 h 33"/>
                    <a:gd name="T16" fmla="*/ 40 w 40"/>
                    <a:gd name="T17"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33">
                      <a:moveTo>
                        <a:pt x="40" y="4"/>
                      </a:moveTo>
                      <a:lnTo>
                        <a:pt x="40" y="31"/>
                      </a:lnTo>
                      <a:lnTo>
                        <a:pt x="31" y="33"/>
                      </a:lnTo>
                      <a:lnTo>
                        <a:pt x="4" y="33"/>
                      </a:lnTo>
                      <a:lnTo>
                        <a:pt x="0" y="33"/>
                      </a:lnTo>
                      <a:lnTo>
                        <a:pt x="0" y="2"/>
                      </a:lnTo>
                      <a:lnTo>
                        <a:pt x="4" y="0"/>
                      </a:lnTo>
                      <a:lnTo>
                        <a:pt x="38" y="0"/>
                      </a:lnTo>
                      <a:lnTo>
                        <a:pt x="40" y="4"/>
                      </a:lnTo>
                      <a:close/>
                    </a:path>
                  </a:pathLst>
                </a:custGeom>
                <a:solidFill>
                  <a:srgbClr val="C2FFFF"/>
                </a:solidFill>
                <a:ln w="1588">
                  <a:solidFill>
                    <a:srgbClr val="000000"/>
                  </a:solidFill>
                  <a:prstDash val="solid"/>
                  <a:round/>
                  <a:headEnd/>
                  <a:tailEnd/>
                </a:ln>
              </p:spPr>
              <p:txBody>
                <a:bodyPr/>
                <a:lstStyle/>
                <a:p>
                  <a:endParaRPr lang="en-IN"/>
                </a:p>
              </p:txBody>
            </p:sp>
            <p:sp>
              <p:nvSpPr>
                <p:cNvPr id="703770" name="Freeform 1306">
                  <a:extLst>
                    <a:ext uri="{FF2B5EF4-FFF2-40B4-BE49-F238E27FC236}">
                      <a16:creationId xmlns:a16="http://schemas.microsoft.com/office/drawing/2014/main" id="{CBD81D32-D7C3-4224-A562-588B348ED19F}"/>
                    </a:ext>
                  </a:extLst>
                </p:cNvPr>
                <p:cNvSpPr>
                  <a:spLocks/>
                </p:cNvSpPr>
                <p:nvPr/>
              </p:nvSpPr>
              <p:spPr bwMode="auto">
                <a:xfrm>
                  <a:off x="5039" y="838"/>
                  <a:ext cx="23" cy="18"/>
                </a:xfrm>
                <a:custGeom>
                  <a:avLst/>
                  <a:gdLst>
                    <a:gd name="T0" fmla="*/ 46 w 46"/>
                    <a:gd name="T1" fmla="*/ 31 h 35"/>
                    <a:gd name="T2" fmla="*/ 38 w 46"/>
                    <a:gd name="T3" fmla="*/ 35 h 35"/>
                    <a:gd name="T4" fmla="*/ 23 w 46"/>
                    <a:gd name="T5" fmla="*/ 33 h 35"/>
                    <a:gd name="T6" fmla="*/ 15 w 46"/>
                    <a:gd name="T7" fmla="*/ 35 h 35"/>
                    <a:gd name="T8" fmla="*/ 0 w 46"/>
                    <a:gd name="T9" fmla="*/ 35 h 35"/>
                    <a:gd name="T10" fmla="*/ 0 w 46"/>
                    <a:gd name="T11" fmla="*/ 0 h 35"/>
                    <a:gd name="T12" fmla="*/ 4 w 46"/>
                    <a:gd name="T13" fmla="*/ 0 h 35"/>
                    <a:gd name="T14" fmla="*/ 35 w 46"/>
                    <a:gd name="T15" fmla="*/ 0 h 35"/>
                    <a:gd name="T16" fmla="*/ 46 w 46"/>
                    <a:gd name="T17" fmla="*/ 2 h 35"/>
                    <a:gd name="T18" fmla="*/ 46 w 46"/>
                    <a:gd name="T19"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35">
                      <a:moveTo>
                        <a:pt x="46" y="31"/>
                      </a:moveTo>
                      <a:lnTo>
                        <a:pt x="38" y="35"/>
                      </a:lnTo>
                      <a:lnTo>
                        <a:pt x="23" y="33"/>
                      </a:lnTo>
                      <a:lnTo>
                        <a:pt x="15" y="35"/>
                      </a:lnTo>
                      <a:lnTo>
                        <a:pt x="0" y="35"/>
                      </a:lnTo>
                      <a:lnTo>
                        <a:pt x="0" y="0"/>
                      </a:lnTo>
                      <a:lnTo>
                        <a:pt x="4" y="0"/>
                      </a:lnTo>
                      <a:lnTo>
                        <a:pt x="35" y="0"/>
                      </a:lnTo>
                      <a:lnTo>
                        <a:pt x="46" y="2"/>
                      </a:lnTo>
                      <a:lnTo>
                        <a:pt x="46" y="31"/>
                      </a:lnTo>
                      <a:close/>
                    </a:path>
                  </a:pathLst>
                </a:custGeom>
                <a:solidFill>
                  <a:srgbClr val="C2FFFF"/>
                </a:solidFill>
                <a:ln w="1588">
                  <a:solidFill>
                    <a:srgbClr val="000000"/>
                  </a:solidFill>
                  <a:prstDash val="solid"/>
                  <a:round/>
                  <a:headEnd/>
                  <a:tailEnd/>
                </a:ln>
              </p:spPr>
              <p:txBody>
                <a:bodyPr/>
                <a:lstStyle/>
                <a:p>
                  <a:endParaRPr lang="en-IN"/>
                </a:p>
              </p:txBody>
            </p:sp>
            <p:sp>
              <p:nvSpPr>
                <p:cNvPr id="703771" name="Freeform 1307">
                  <a:extLst>
                    <a:ext uri="{FF2B5EF4-FFF2-40B4-BE49-F238E27FC236}">
                      <a16:creationId xmlns:a16="http://schemas.microsoft.com/office/drawing/2014/main" id="{5C3D770B-8271-4D0A-B6B3-0D24DF9ACDD2}"/>
                    </a:ext>
                  </a:extLst>
                </p:cNvPr>
                <p:cNvSpPr>
                  <a:spLocks/>
                </p:cNvSpPr>
                <p:nvPr/>
              </p:nvSpPr>
              <p:spPr bwMode="auto">
                <a:xfrm>
                  <a:off x="5399" y="840"/>
                  <a:ext cx="107" cy="17"/>
                </a:xfrm>
                <a:custGeom>
                  <a:avLst/>
                  <a:gdLst>
                    <a:gd name="T0" fmla="*/ 211 w 214"/>
                    <a:gd name="T1" fmla="*/ 0 h 32"/>
                    <a:gd name="T2" fmla="*/ 214 w 214"/>
                    <a:gd name="T3" fmla="*/ 0 h 32"/>
                    <a:gd name="T4" fmla="*/ 214 w 214"/>
                    <a:gd name="T5" fmla="*/ 23 h 32"/>
                    <a:gd name="T6" fmla="*/ 0 w 214"/>
                    <a:gd name="T7" fmla="*/ 32 h 32"/>
                    <a:gd name="T8" fmla="*/ 0 w 214"/>
                    <a:gd name="T9" fmla="*/ 9 h 32"/>
                    <a:gd name="T10" fmla="*/ 6 w 214"/>
                    <a:gd name="T11" fmla="*/ 13 h 32"/>
                    <a:gd name="T12" fmla="*/ 40 w 214"/>
                    <a:gd name="T13" fmla="*/ 9 h 32"/>
                    <a:gd name="T14" fmla="*/ 52 w 214"/>
                    <a:gd name="T15" fmla="*/ 8 h 32"/>
                    <a:gd name="T16" fmla="*/ 58 w 214"/>
                    <a:gd name="T17" fmla="*/ 6 h 32"/>
                    <a:gd name="T18" fmla="*/ 71 w 214"/>
                    <a:gd name="T19" fmla="*/ 8 h 32"/>
                    <a:gd name="T20" fmla="*/ 105 w 214"/>
                    <a:gd name="T21" fmla="*/ 6 h 32"/>
                    <a:gd name="T22" fmla="*/ 128 w 214"/>
                    <a:gd name="T23" fmla="*/ 4 h 32"/>
                    <a:gd name="T24" fmla="*/ 153 w 214"/>
                    <a:gd name="T25" fmla="*/ 6 h 32"/>
                    <a:gd name="T26" fmla="*/ 157 w 214"/>
                    <a:gd name="T27" fmla="*/ 4 h 32"/>
                    <a:gd name="T28" fmla="*/ 165 w 214"/>
                    <a:gd name="T29" fmla="*/ 4 h 32"/>
                    <a:gd name="T30" fmla="*/ 174 w 214"/>
                    <a:gd name="T31" fmla="*/ 4 h 32"/>
                    <a:gd name="T32" fmla="*/ 199 w 214"/>
                    <a:gd name="T33" fmla="*/ 2 h 32"/>
                    <a:gd name="T34" fmla="*/ 211 w 214"/>
                    <a:gd name="T3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4" h="32">
                      <a:moveTo>
                        <a:pt x="211" y="0"/>
                      </a:moveTo>
                      <a:lnTo>
                        <a:pt x="214" y="0"/>
                      </a:lnTo>
                      <a:lnTo>
                        <a:pt x="214" y="23"/>
                      </a:lnTo>
                      <a:lnTo>
                        <a:pt x="0" y="32"/>
                      </a:lnTo>
                      <a:lnTo>
                        <a:pt x="0" y="9"/>
                      </a:lnTo>
                      <a:lnTo>
                        <a:pt x="6" y="13"/>
                      </a:lnTo>
                      <a:lnTo>
                        <a:pt x="40" y="9"/>
                      </a:lnTo>
                      <a:lnTo>
                        <a:pt x="52" y="8"/>
                      </a:lnTo>
                      <a:lnTo>
                        <a:pt x="58" y="6"/>
                      </a:lnTo>
                      <a:lnTo>
                        <a:pt x="71" y="8"/>
                      </a:lnTo>
                      <a:lnTo>
                        <a:pt x="105" y="6"/>
                      </a:lnTo>
                      <a:lnTo>
                        <a:pt x="128" y="4"/>
                      </a:lnTo>
                      <a:lnTo>
                        <a:pt x="153" y="6"/>
                      </a:lnTo>
                      <a:lnTo>
                        <a:pt x="157" y="4"/>
                      </a:lnTo>
                      <a:lnTo>
                        <a:pt x="165" y="4"/>
                      </a:lnTo>
                      <a:lnTo>
                        <a:pt x="174" y="4"/>
                      </a:lnTo>
                      <a:lnTo>
                        <a:pt x="199" y="2"/>
                      </a:lnTo>
                      <a:lnTo>
                        <a:pt x="211" y="0"/>
                      </a:lnTo>
                      <a:close/>
                    </a:path>
                  </a:pathLst>
                </a:custGeom>
                <a:solidFill>
                  <a:srgbClr val="838383"/>
                </a:solidFill>
                <a:ln w="1588">
                  <a:solidFill>
                    <a:srgbClr val="000000"/>
                  </a:solidFill>
                  <a:prstDash val="solid"/>
                  <a:round/>
                  <a:headEnd/>
                  <a:tailEnd/>
                </a:ln>
              </p:spPr>
              <p:txBody>
                <a:bodyPr/>
                <a:lstStyle/>
                <a:p>
                  <a:endParaRPr lang="en-IN"/>
                </a:p>
              </p:txBody>
            </p:sp>
            <p:sp>
              <p:nvSpPr>
                <p:cNvPr id="703772" name="Freeform 1308">
                  <a:extLst>
                    <a:ext uri="{FF2B5EF4-FFF2-40B4-BE49-F238E27FC236}">
                      <a16:creationId xmlns:a16="http://schemas.microsoft.com/office/drawing/2014/main" id="{C061F8FE-2F8F-4A29-A3BA-1FF1F428FF8C}"/>
                    </a:ext>
                  </a:extLst>
                </p:cNvPr>
                <p:cNvSpPr>
                  <a:spLocks/>
                </p:cNvSpPr>
                <p:nvPr/>
              </p:nvSpPr>
              <p:spPr bwMode="auto">
                <a:xfrm>
                  <a:off x="5516" y="841"/>
                  <a:ext cx="8" cy="8"/>
                </a:xfrm>
                <a:custGeom>
                  <a:avLst/>
                  <a:gdLst>
                    <a:gd name="T0" fmla="*/ 16 w 16"/>
                    <a:gd name="T1" fmla="*/ 13 h 15"/>
                    <a:gd name="T2" fmla="*/ 14 w 16"/>
                    <a:gd name="T3" fmla="*/ 15 h 15"/>
                    <a:gd name="T4" fmla="*/ 0 w 16"/>
                    <a:gd name="T5" fmla="*/ 15 h 15"/>
                    <a:gd name="T6" fmla="*/ 0 w 16"/>
                    <a:gd name="T7" fmla="*/ 9 h 15"/>
                    <a:gd name="T8" fmla="*/ 10 w 16"/>
                    <a:gd name="T9" fmla="*/ 7 h 15"/>
                    <a:gd name="T10" fmla="*/ 12 w 16"/>
                    <a:gd name="T11" fmla="*/ 7 h 15"/>
                    <a:gd name="T12" fmla="*/ 12 w 16"/>
                    <a:gd name="T13" fmla="*/ 6 h 15"/>
                    <a:gd name="T14" fmla="*/ 6 w 16"/>
                    <a:gd name="T15" fmla="*/ 6 h 15"/>
                    <a:gd name="T16" fmla="*/ 4 w 16"/>
                    <a:gd name="T17" fmla="*/ 6 h 15"/>
                    <a:gd name="T18" fmla="*/ 2 w 16"/>
                    <a:gd name="T19" fmla="*/ 6 h 15"/>
                    <a:gd name="T20" fmla="*/ 2 w 16"/>
                    <a:gd name="T21" fmla="*/ 0 h 15"/>
                    <a:gd name="T22" fmla="*/ 14 w 16"/>
                    <a:gd name="T23" fmla="*/ 0 h 15"/>
                    <a:gd name="T24" fmla="*/ 16 w 16"/>
                    <a:gd name="T25"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5">
                      <a:moveTo>
                        <a:pt x="16" y="13"/>
                      </a:moveTo>
                      <a:lnTo>
                        <a:pt x="14" y="15"/>
                      </a:lnTo>
                      <a:lnTo>
                        <a:pt x="0" y="15"/>
                      </a:lnTo>
                      <a:lnTo>
                        <a:pt x="0" y="9"/>
                      </a:lnTo>
                      <a:lnTo>
                        <a:pt x="10" y="7"/>
                      </a:lnTo>
                      <a:lnTo>
                        <a:pt x="12" y="7"/>
                      </a:lnTo>
                      <a:lnTo>
                        <a:pt x="12" y="6"/>
                      </a:lnTo>
                      <a:lnTo>
                        <a:pt x="6" y="6"/>
                      </a:lnTo>
                      <a:lnTo>
                        <a:pt x="4" y="6"/>
                      </a:lnTo>
                      <a:lnTo>
                        <a:pt x="2" y="6"/>
                      </a:lnTo>
                      <a:lnTo>
                        <a:pt x="2" y="0"/>
                      </a:lnTo>
                      <a:lnTo>
                        <a:pt x="14" y="0"/>
                      </a:lnTo>
                      <a:lnTo>
                        <a:pt x="16" y="13"/>
                      </a:lnTo>
                      <a:close/>
                    </a:path>
                  </a:pathLst>
                </a:custGeom>
                <a:solidFill>
                  <a:srgbClr val="3FFFFF"/>
                </a:solidFill>
                <a:ln w="1588">
                  <a:solidFill>
                    <a:srgbClr val="000000"/>
                  </a:solidFill>
                  <a:prstDash val="solid"/>
                  <a:round/>
                  <a:headEnd/>
                  <a:tailEnd/>
                </a:ln>
              </p:spPr>
              <p:txBody>
                <a:bodyPr/>
                <a:lstStyle/>
                <a:p>
                  <a:endParaRPr lang="en-IN"/>
                </a:p>
              </p:txBody>
            </p:sp>
            <p:sp>
              <p:nvSpPr>
                <p:cNvPr id="703773" name="Freeform 1309">
                  <a:extLst>
                    <a:ext uri="{FF2B5EF4-FFF2-40B4-BE49-F238E27FC236}">
                      <a16:creationId xmlns:a16="http://schemas.microsoft.com/office/drawing/2014/main" id="{6AE1A554-6E6E-4B90-8479-DB9730F2193C}"/>
                    </a:ext>
                  </a:extLst>
                </p:cNvPr>
                <p:cNvSpPr>
                  <a:spLocks/>
                </p:cNvSpPr>
                <p:nvPr/>
              </p:nvSpPr>
              <p:spPr bwMode="auto">
                <a:xfrm>
                  <a:off x="5369" y="843"/>
                  <a:ext cx="7" cy="1"/>
                </a:xfrm>
                <a:custGeom>
                  <a:avLst/>
                  <a:gdLst>
                    <a:gd name="T0" fmla="*/ 13 w 13"/>
                    <a:gd name="T1" fmla="*/ 2 h 2"/>
                    <a:gd name="T2" fmla="*/ 13 w 13"/>
                    <a:gd name="T3" fmla="*/ 2 h 2"/>
                    <a:gd name="T4" fmla="*/ 8 w 13"/>
                    <a:gd name="T5" fmla="*/ 2 h 2"/>
                    <a:gd name="T6" fmla="*/ 0 w 13"/>
                    <a:gd name="T7" fmla="*/ 2 h 2"/>
                    <a:gd name="T8" fmla="*/ 0 w 13"/>
                    <a:gd name="T9" fmla="*/ 0 h 2"/>
                    <a:gd name="T10" fmla="*/ 13 w 13"/>
                    <a:gd name="T11" fmla="*/ 0 h 2"/>
                    <a:gd name="T12" fmla="*/ 13 w 1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3" h="2">
                      <a:moveTo>
                        <a:pt x="13" y="2"/>
                      </a:moveTo>
                      <a:lnTo>
                        <a:pt x="13" y="2"/>
                      </a:lnTo>
                      <a:lnTo>
                        <a:pt x="8" y="2"/>
                      </a:lnTo>
                      <a:lnTo>
                        <a:pt x="0" y="2"/>
                      </a:lnTo>
                      <a:lnTo>
                        <a:pt x="0" y="0"/>
                      </a:lnTo>
                      <a:lnTo>
                        <a:pt x="13" y="0"/>
                      </a:lnTo>
                      <a:lnTo>
                        <a:pt x="13" y="2"/>
                      </a:lnTo>
                      <a:close/>
                    </a:path>
                  </a:pathLst>
                </a:custGeom>
                <a:solidFill>
                  <a:srgbClr val="000000"/>
                </a:solidFill>
                <a:ln w="1588">
                  <a:solidFill>
                    <a:srgbClr val="000000"/>
                  </a:solidFill>
                  <a:prstDash val="solid"/>
                  <a:round/>
                  <a:headEnd/>
                  <a:tailEnd/>
                </a:ln>
              </p:spPr>
              <p:txBody>
                <a:bodyPr/>
                <a:lstStyle/>
                <a:p>
                  <a:endParaRPr lang="en-IN"/>
                </a:p>
              </p:txBody>
            </p:sp>
            <p:sp>
              <p:nvSpPr>
                <p:cNvPr id="703774" name="Freeform 1310">
                  <a:extLst>
                    <a:ext uri="{FF2B5EF4-FFF2-40B4-BE49-F238E27FC236}">
                      <a16:creationId xmlns:a16="http://schemas.microsoft.com/office/drawing/2014/main" id="{D12CBD5B-66DA-4992-A838-117BF7585EFC}"/>
                    </a:ext>
                  </a:extLst>
                </p:cNvPr>
                <p:cNvSpPr>
                  <a:spLocks/>
                </p:cNvSpPr>
                <p:nvPr/>
              </p:nvSpPr>
              <p:spPr bwMode="auto">
                <a:xfrm>
                  <a:off x="5333" y="844"/>
                  <a:ext cx="2" cy="3"/>
                </a:xfrm>
                <a:custGeom>
                  <a:avLst/>
                  <a:gdLst>
                    <a:gd name="T0" fmla="*/ 6 w 6"/>
                    <a:gd name="T1" fmla="*/ 5 h 5"/>
                    <a:gd name="T2" fmla="*/ 0 w 6"/>
                    <a:gd name="T3" fmla="*/ 5 h 5"/>
                    <a:gd name="T4" fmla="*/ 0 w 6"/>
                    <a:gd name="T5" fmla="*/ 0 h 5"/>
                    <a:gd name="T6" fmla="*/ 2 w 6"/>
                    <a:gd name="T7" fmla="*/ 0 h 5"/>
                    <a:gd name="T8" fmla="*/ 6 w 6"/>
                    <a:gd name="T9" fmla="*/ 1 h 5"/>
                    <a:gd name="T10" fmla="*/ 6 w 6"/>
                    <a:gd name="T11" fmla="*/ 5 h 5"/>
                  </a:gdLst>
                  <a:ahLst/>
                  <a:cxnLst>
                    <a:cxn ang="0">
                      <a:pos x="T0" y="T1"/>
                    </a:cxn>
                    <a:cxn ang="0">
                      <a:pos x="T2" y="T3"/>
                    </a:cxn>
                    <a:cxn ang="0">
                      <a:pos x="T4" y="T5"/>
                    </a:cxn>
                    <a:cxn ang="0">
                      <a:pos x="T6" y="T7"/>
                    </a:cxn>
                    <a:cxn ang="0">
                      <a:pos x="T8" y="T9"/>
                    </a:cxn>
                    <a:cxn ang="0">
                      <a:pos x="T10" y="T11"/>
                    </a:cxn>
                  </a:cxnLst>
                  <a:rect l="0" t="0" r="r" b="b"/>
                  <a:pathLst>
                    <a:path w="6" h="5">
                      <a:moveTo>
                        <a:pt x="6" y="5"/>
                      </a:moveTo>
                      <a:lnTo>
                        <a:pt x="0" y="5"/>
                      </a:lnTo>
                      <a:lnTo>
                        <a:pt x="0" y="0"/>
                      </a:lnTo>
                      <a:lnTo>
                        <a:pt x="2" y="0"/>
                      </a:lnTo>
                      <a:lnTo>
                        <a:pt x="6" y="1"/>
                      </a:lnTo>
                      <a:lnTo>
                        <a:pt x="6" y="5"/>
                      </a:lnTo>
                      <a:close/>
                    </a:path>
                  </a:pathLst>
                </a:custGeom>
                <a:solidFill>
                  <a:srgbClr val="00C2C2"/>
                </a:solidFill>
                <a:ln w="1588">
                  <a:solidFill>
                    <a:srgbClr val="000000"/>
                  </a:solidFill>
                  <a:prstDash val="solid"/>
                  <a:round/>
                  <a:headEnd/>
                  <a:tailEnd/>
                </a:ln>
              </p:spPr>
              <p:txBody>
                <a:bodyPr/>
                <a:lstStyle/>
                <a:p>
                  <a:endParaRPr lang="en-IN"/>
                </a:p>
              </p:txBody>
            </p:sp>
            <p:sp>
              <p:nvSpPr>
                <p:cNvPr id="703775" name="Freeform 1311">
                  <a:extLst>
                    <a:ext uri="{FF2B5EF4-FFF2-40B4-BE49-F238E27FC236}">
                      <a16:creationId xmlns:a16="http://schemas.microsoft.com/office/drawing/2014/main" id="{E55170D2-D0F9-4801-A961-CE13C9B3B6BB}"/>
                    </a:ext>
                  </a:extLst>
                </p:cNvPr>
                <p:cNvSpPr>
                  <a:spLocks/>
                </p:cNvSpPr>
                <p:nvPr/>
              </p:nvSpPr>
              <p:spPr bwMode="auto">
                <a:xfrm>
                  <a:off x="5304" y="845"/>
                  <a:ext cx="27" cy="32"/>
                </a:xfrm>
                <a:custGeom>
                  <a:avLst/>
                  <a:gdLst>
                    <a:gd name="T0" fmla="*/ 40 w 53"/>
                    <a:gd name="T1" fmla="*/ 6 h 64"/>
                    <a:gd name="T2" fmla="*/ 38 w 53"/>
                    <a:gd name="T3" fmla="*/ 4 h 64"/>
                    <a:gd name="T4" fmla="*/ 29 w 53"/>
                    <a:gd name="T5" fmla="*/ 6 h 64"/>
                    <a:gd name="T6" fmla="*/ 29 w 53"/>
                    <a:gd name="T7" fmla="*/ 10 h 64"/>
                    <a:gd name="T8" fmla="*/ 34 w 53"/>
                    <a:gd name="T9" fmla="*/ 27 h 64"/>
                    <a:gd name="T10" fmla="*/ 27 w 53"/>
                    <a:gd name="T11" fmla="*/ 29 h 64"/>
                    <a:gd name="T12" fmla="*/ 23 w 53"/>
                    <a:gd name="T13" fmla="*/ 31 h 64"/>
                    <a:gd name="T14" fmla="*/ 34 w 53"/>
                    <a:gd name="T15" fmla="*/ 33 h 64"/>
                    <a:gd name="T16" fmla="*/ 36 w 53"/>
                    <a:gd name="T17" fmla="*/ 39 h 64"/>
                    <a:gd name="T18" fmla="*/ 32 w 53"/>
                    <a:gd name="T19" fmla="*/ 43 h 64"/>
                    <a:gd name="T20" fmla="*/ 53 w 53"/>
                    <a:gd name="T21" fmla="*/ 43 h 64"/>
                    <a:gd name="T22" fmla="*/ 53 w 53"/>
                    <a:gd name="T23" fmla="*/ 50 h 64"/>
                    <a:gd name="T24" fmla="*/ 44 w 53"/>
                    <a:gd name="T25" fmla="*/ 52 h 64"/>
                    <a:gd name="T26" fmla="*/ 42 w 53"/>
                    <a:gd name="T27" fmla="*/ 54 h 64"/>
                    <a:gd name="T28" fmla="*/ 53 w 53"/>
                    <a:gd name="T29" fmla="*/ 62 h 64"/>
                    <a:gd name="T30" fmla="*/ 0 w 53"/>
                    <a:gd name="T31" fmla="*/ 60 h 64"/>
                    <a:gd name="T32" fmla="*/ 8 w 53"/>
                    <a:gd name="T33" fmla="*/ 56 h 64"/>
                    <a:gd name="T34" fmla="*/ 9 w 53"/>
                    <a:gd name="T35" fmla="*/ 64 h 64"/>
                    <a:gd name="T36" fmla="*/ 11 w 53"/>
                    <a:gd name="T37" fmla="*/ 56 h 64"/>
                    <a:gd name="T38" fmla="*/ 21 w 53"/>
                    <a:gd name="T39" fmla="*/ 60 h 64"/>
                    <a:gd name="T40" fmla="*/ 30 w 53"/>
                    <a:gd name="T41" fmla="*/ 54 h 64"/>
                    <a:gd name="T42" fmla="*/ 32 w 53"/>
                    <a:gd name="T43" fmla="*/ 54 h 64"/>
                    <a:gd name="T44" fmla="*/ 25 w 53"/>
                    <a:gd name="T45" fmla="*/ 52 h 64"/>
                    <a:gd name="T46" fmla="*/ 23 w 53"/>
                    <a:gd name="T47" fmla="*/ 41 h 64"/>
                    <a:gd name="T48" fmla="*/ 21 w 53"/>
                    <a:gd name="T49" fmla="*/ 43 h 64"/>
                    <a:gd name="T50" fmla="*/ 13 w 53"/>
                    <a:gd name="T51" fmla="*/ 52 h 64"/>
                    <a:gd name="T52" fmla="*/ 11 w 53"/>
                    <a:gd name="T53" fmla="*/ 47 h 64"/>
                    <a:gd name="T54" fmla="*/ 15 w 53"/>
                    <a:gd name="T55" fmla="*/ 43 h 64"/>
                    <a:gd name="T56" fmla="*/ 11 w 53"/>
                    <a:gd name="T57" fmla="*/ 35 h 64"/>
                    <a:gd name="T58" fmla="*/ 17 w 53"/>
                    <a:gd name="T59" fmla="*/ 31 h 64"/>
                    <a:gd name="T60" fmla="*/ 13 w 53"/>
                    <a:gd name="T61" fmla="*/ 23 h 64"/>
                    <a:gd name="T62" fmla="*/ 21 w 53"/>
                    <a:gd name="T63" fmla="*/ 22 h 64"/>
                    <a:gd name="T64" fmla="*/ 23 w 53"/>
                    <a:gd name="T65" fmla="*/ 27 h 64"/>
                    <a:gd name="T66" fmla="*/ 25 w 53"/>
                    <a:gd name="T67" fmla="*/ 25 h 64"/>
                    <a:gd name="T68" fmla="*/ 29 w 53"/>
                    <a:gd name="T69" fmla="*/ 22 h 64"/>
                    <a:gd name="T70" fmla="*/ 32 w 53"/>
                    <a:gd name="T71" fmla="*/ 20 h 64"/>
                    <a:gd name="T72" fmla="*/ 25 w 53"/>
                    <a:gd name="T73" fmla="*/ 18 h 64"/>
                    <a:gd name="T74" fmla="*/ 23 w 53"/>
                    <a:gd name="T75" fmla="*/ 14 h 64"/>
                    <a:gd name="T76" fmla="*/ 13 w 53"/>
                    <a:gd name="T77" fmla="*/ 20 h 64"/>
                    <a:gd name="T78" fmla="*/ 11 w 53"/>
                    <a:gd name="T79" fmla="*/ 10 h 64"/>
                    <a:gd name="T80" fmla="*/ 19 w 53"/>
                    <a:gd name="T81" fmla="*/ 8 h 64"/>
                    <a:gd name="T82" fmla="*/ 13 w 53"/>
                    <a:gd name="T83" fmla="*/ 8 h 64"/>
                    <a:gd name="T84" fmla="*/ 8 w 53"/>
                    <a:gd name="T85" fmla="*/ 8 h 64"/>
                    <a:gd name="T86" fmla="*/ 0 w 53"/>
                    <a:gd name="T87" fmla="*/ 4 h 64"/>
                    <a:gd name="T88" fmla="*/ 44 w 53"/>
                    <a:gd name="T89" fmla="*/ 0 h 64"/>
                    <a:gd name="T90" fmla="*/ 53 w 53"/>
                    <a:gd name="T91"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3" h="64">
                      <a:moveTo>
                        <a:pt x="53" y="4"/>
                      </a:moveTo>
                      <a:lnTo>
                        <a:pt x="40" y="6"/>
                      </a:lnTo>
                      <a:lnTo>
                        <a:pt x="40" y="4"/>
                      </a:lnTo>
                      <a:lnTo>
                        <a:pt x="38" y="4"/>
                      </a:lnTo>
                      <a:lnTo>
                        <a:pt x="34" y="6"/>
                      </a:lnTo>
                      <a:lnTo>
                        <a:pt x="29" y="6"/>
                      </a:lnTo>
                      <a:lnTo>
                        <a:pt x="27" y="8"/>
                      </a:lnTo>
                      <a:lnTo>
                        <a:pt x="29" y="10"/>
                      </a:lnTo>
                      <a:lnTo>
                        <a:pt x="34" y="10"/>
                      </a:lnTo>
                      <a:lnTo>
                        <a:pt x="34" y="27"/>
                      </a:lnTo>
                      <a:lnTo>
                        <a:pt x="34" y="29"/>
                      </a:lnTo>
                      <a:lnTo>
                        <a:pt x="27" y="29"/>
                      </a:lnTo>
                      <a:lnTo>
                        <a:pt x="25" y="29"/>
                      </a:lnTo>
                      <a:lnTo>
                        <a:pt x="23" y="31"/>
                      </a:lnTo>
                      <a:lnTo>
                        <a:pt x="25" y="33"/>
                      </a:lnTo>
                      <a:lnTo>
                        <a:pt x="34" y="33"/>
                      </a:lnTo>
                      <a:lnTo>
                        <a:pt x="36" y="37"/>
                      </a:lnTo>
                      <a:lnTo>
                        <a:pt x="36" y="39"/>
                      </a:lnTo>
                      <a:lnTo>
                        <a:pt x="32" y="41"/>
                      </a:lnTo>
                      <a:lnTo>
                        <a:pt x="32" y="43"/>
                      </a:lnTo>
                      <a:lnTo>
                        <a:pt x="34" y="43"/>
                      </a:lnTo>
                      <a:lnTo>
                        <a:pt x="53" y="43"/>
                      </a:lnTo>
                      <a:lnTo>
                        <a:pt x="53" y="48"/>
                      </a:lnTo>
                      <a:lnTo>
                        <a:pt x="53" y="50"/>
                      </a:lnTo>
                      <a:lnTo>
                        <a:pt x="46" y="52"/>
                      </a:lnTo>
                      <a:lnTo>
                        <a:pt x="44" y="52"/>
                      </a:lnTo>
                      <a:lnTo>
                        <a:pt x="42" y="54"/>
                      </a:lnTo>
                      <a:lnTo>
                        <a:pt x="42" y="54"/>
                      </a:lnTo>
                      <a:lnTo>
                        <a:pt x="53" y="54"/>
                      </a:lnTo>
                      <a:lnTo>
                        <a:pt x="53" y="62"/>
                      </a:lnTo>
                      <a:lnTo>
                        <a:pt x="2" y="64"/>
                      </a:lnTo>
                      <a:lnTo>
                        <a:pt x="0" y="60"/>
                      </a:lnTo>
                      <a:lnTo>
                        <a:pt x="0" y="58"/>
                      </a:lnTo>
                      <a:lnTo>
                        <a:pt x="8" y="56"/>
                      </a:lnTo>
                      <a:lnTo>
                        <a:pt x="9" y="62"/>
                      </a:lnTo>
                      <a:lnTo>
                        <a:pt x="9" y="64"/>
                      </a:lnTo>
                      <a:lnTo>
                        <a:pt x="13" y="60"/>
                      </a:lnTo>
                      <a:lnTo>
                        <a:pt x="11" y="56"/>
                      </a:lnTo>
                      <a:lnTo>
                        <a:pt x="19" y="56"/>
                      </a:lnTo>
                      <a:lnTo>
                        <a:pt x="21" y="60"/>
                      </a:lnTo>
                      <a:lnTo>
                        <a:pt x="25" y="54"/>
                      </a:lnTo>
                      <a:lnTo>
                        <a:pt x="30" y="54"/>
                      </a:lnTo>
                      <a:lnTo>
                        <a:pt x="32" y="54"/>
                      </a:lnTo>
                      <a:lnTo>
                        <a:pt x="32" y="54"/>
                      </a:lnTo>
                      <a:lnTo>
                        <a:pt x="30" y="52"/>
                      </a:lnTo>
                      <a:lnTo>
                        <a:pt x="25" y="52"/>
                      </a:lnTo>
                      <a:lnTo>
                        <a:pt x="23" y="43"/>
                      </a:lnTo>
                      <a:lnTo>
                        <a:pt x="23" y="41"/>
                      </a:lnTo>
                      <a:lnTo>
                        <a:pt x="23" y="41"/>
                      </a:lnTo>
                      <a:lnTo>
                        <a:pt x="21" y="43"/>
                      </a:lnTo>
                      <a:lnTo>
                        <a:pt x="21" y="52"/>
                      </a:lnTo>
                      <a:lnTo>
                        <a:pt x="13" y="52"/>
                      </a:lnTo>
                      <a:lnTo>
                        <a:pt x="11" y="48"/>
                      </a:lnTo>
                      <a:lnTo>
                        <a:pt x="11" y="47"/>
                      </a:lnTo>
                      <a:lnTo>
                        <a:pt x="15" y="43"/>
                      </a:lnTo>
                      <a:lnTo>
                        <a:pt x="15" y="43"/>
                      </a:lnTo>
                      <a:lnTo>
                        <a:pt x="11" y="41"/>
                      </a:lnTo>
                      <a:lnTo>
                        <a:pt x="11" y="35"/>
                      </a:lnTo>
                      <a:lnTo>
                        <a:pt x="17" y="31"/>
                      </a:lnTo>
                      <a:lnTo>
                        <a:pt x="17" y="31"/>
                      </a:lnTo>
                      <a:lnTo>
                        <a:pt x="13" y="29"/>
                      </a:lnTo>
                      <a:lnTo>
                        <a:pt x="13" y="23"/>
                      </a:lnTo>
                      <a:lnTo>
                        <a:pt x="19" y="22"/>
                      </a:lnTo>
                      <a:lnTo>
                        <a:pt x="21" y="22"/>
                      </a:lnTo>
                      <a:lnTo>
                        <a:pt x="21" y="27"/>
                      </a:lnTo>
                      <a:lnTo>
                        <a:pt x="23" y="27"/>
                      </a:lnTo>
                      <a:lnTo>
                        <a:pt x="23" y="27"/>
                      </a:lnTo>
                      <a:lnTo>
                        <a:pt x="25" y="25"/>
                      </a:lnTo>
                      <a:lnTo>
                        <a:pt x="25" y="22"/>
                      </a:lnTo>
                      <a:lnTo>
                        <a:pt x="29" y="22"/>
                      </a:lnTo>
                      <a:lnTo>
                        <a:pt x="30" y="22"/>
                      </a:lnTo>
                      <a:lnTo>
                        <a:pt x="32" y="20"/>
                      </a:lnTo>
                      <a:lnTo>
                        <a:pt x="30" y="18"/>
                      </a:lnTo>
                      <a:lnTo>
                        <a:pt x="25" y="18"/>
                      </a:lnTo>
                      <a:lnTo>
                        <a:pt x="25" y="14"/>
                      </a:lnTo>
                      <a:lnTo>
                        <a:pt x="23" y="14"/>
                      </a:lnTo>
                      <a:lnTo>
                        <a:pt x="21" y="18"/>
                      </a:lnTo>
                      <a:lnTo>
                        <a:pt x="13" y="20"/>
                      </a:lnTo>
                      <a:lnTo>
                        <a:pt x="11" y="14"/>
                      </a:lnTo>
                      <a:lnTo>
                        <a:pt x="11" y="10"/>
                      </a:lnTo>
                      <a:lnTo>
                        <a:pt x="15" y="10"/>
                      </a:lnTo>
                      <a:lnTo>
                        <a:pt x="19" y="8"/>
                      </a:lnTo>
                      <a:lnTo>
                        <a:pt x="15" y="6"/>
                      </a:lnTo>
                      <a:lnTo>
                        <a:pt x="13" y="8"/>
                      </a:lnTo>
                      <a:lnTo>
                        <a:pt x="11" y="4"/>
                      </a:lnTo>
                      <a:lnTo>
                        <a:pt x="8" y="8"/>
                      </a:lnTo>
                      <a:lnTo>
                        <a:pt x="0" y="8"/>
                      </a:lnTo>
                      <a:lnTo>
                        <a:pt x="0" y="4"/>
                      </a:lnTo>
                      <a:lnTo>
                        <a:pt x="0" y="2"/>
                      </a:lnTo>
                      <a:lnTo>
                        <a:pt x="44" y="0"/>
                      </a:lnTo>
                      <a:lnTo>
                        <a:pt x="53" y="0"/>
                      </a:lnTo>
                      <a:lnTo>
                        <a:pt x="53" y="4"/>
                      </a:lnTo>
                      <a:close/>
                    </a:path>
                  </a:pathLst>
                </a:custGeom>
                <a:solidFill>
                  <a:srgbClr val="3FFFFF"/>
                </a:solidFill>
                <a:ln w="1588">
                  <a:solidFill>
                    <a:srgbClr val="000000"/>
                  </a:solidFill>
                  <a:prstDash val="solid"/>
                  <a:round/>
                  <a:headEnd/>
                  <a:tailEnd/>
                </a:ln>
              </p:spPr>
              <p:txBody>
                <a:bodyPr/>
                <a:lstStyle/>
                <a:p>
                  <a:endParaRPr lang="en-IN"/>
                </a:p>
              </p:txBody>
            </p:sp>
            <p:sp>
              <p:nvSpPr>
                <p:cNvPr id="703776" name="Freeform 1312">
                  <a:extLst>
                    <a:ext uri="{FF2B5EF4-FFF2-40B4-BE49-F238E27FC236}">
                      <a16:creationId xmlns:a16="http://schemas.microsoft.com/office/drawing/2014/main" id="{47E29284-DD6F-4A1A-9DB1-DA7DF5D788F5}"/>
                    </a:ext>
                  </a:extLst>
                </p:cNvPr>
                <p:cNvSpPr>
                  <a:spLocks/>
                </p:cNvSpPr>
                <p:nvPr/>
              </p:nvSpPr>
              <p:spPr bwMode="auto">
                <a:xfrm>
                  <a:off x="5333" y="845"/>
                  <a:ext cx="24" cy="33"/>
                </a:xfrm>
                <a:custGeom>
                  <a:avLst/>
                  <a:gdLst>
                    <a:gd name="T0" fmla="*/ 48 w 48"/>
                    <a:gd name="T1" fmla="*/ 8 h 66"/>
                    <a:gd name="T2" fmla="*/ 35 w 48"/>
                    <a:gd name="T3" fmla="*/ 4 h 66"/>
                    <a:gd name="T4" fmla="*/ 31 w 48"/>
                    <a:gd name="T5" fmla="*/ 8 h 66"/>
                    <a:gd name="T6" fmla="*/ 27 w 48"/>
                    <a:gd name="T7" fmla="*/ 8 h 66"/>
                    <a:gd name="T8" fmla="*/ 31 w 48"/>
                    <a:gd name="T9" fmla="*/ 12 h 66"/>
                    <a:gd name="T10" fmla="*/ 25 w 48"/>
                    <a:gd name="T11" fmla="*/ 18 h 66"/>
                    <a:gd name="T12" fmla="*/ 23 w 48"/>
                    <a:gd name="T13" fmla="*/ 10 h 66"/>
                    <a:gd name="T14" fmla="*/ 21 w 48"/>
                    <a:gd name="T15" fmla="*/ 8 h 66"/>
                    <a:gd name="T16" fmla="*/ 16 w 48"/>
                    <a:gd name="T17" fmla="*/ 18 h 66"/>
                    <a:gd name="T18" fmla="*/ 17 w 48"/>
                    <a:gd name="T19" fmla="*/ 22 h 66"/>
                    <a:gd name="T20" fmla="*/ 31 w 48"/>
                    <a:gd name="T21" fmla="*/ 27 h 66"/>
                    <a:gd name="T22" fmla="*/ 25 w 48"/>
                    <a:gd name="T23" fmla="*/ 29 h 66"/>
                    <a:gd name="T24" fmla="*/ 19 w 48"/>
                    <a:gd name="T25" fmla="*/ 29 h 66"/>
                    <a:gd name="T26" fmla="*/ 21 w 48"/>
                    <a:gd name="T27" fmla="*/ 33 h 66"/>
                    <a:gd name="T28" fmla="*/ 17 w 48"/>
                    <a:gd name="T29" fmla="*/ 41 h 66"/>
                    <a:gd name="T30" fmla="*/ 21 w 48"/>
                    <a:gd name="T31" fmla="*/ 45 h 66"/>
                    <a:gd name="T32" fmla="*/ 23 w 48"/>
                    <a:gd name="T33" fmla="*/ 52 h 66"/>
                    <a:gd name="T34" fmla="*/ 25 w 48"/>
                    <a:gd name="T35" fmla="*/ 45 h 66"/>
                    <a:gd name="T36" fmla="*/ 33 w 48"/>
                    <a:gd name="T37" fmla="*/ 50 h 66"/>
                    <a:gd name="T38" fmla="*/ 27 w 48"/>
                    <a:gd name="T39" fmla="*/ 52 h 66"/>
                    <a:gd name="T40" fmla="*/ 27 w 48"/>
                    <a:gd name="T41" fmla="*/ 56 h 66"/>
                    <a:gd name="T42" fmla="*/ 33 w 48"/>
                    <a:gd name="T43" fmla="*/ 62 h 66"/>
                    <a:gd name="T44" fmla="*/ 33 w 48"/>
                    <a:gd name="T45" fmla="*/ 64 h 66"/>
                    <a:gd name="T46" fmla="*/ 37 w 48"/>
                    <a:gd name="T47" fmla="*/ 58 h 66"/>
                    <a:gd name="T48" fmla="*/ 48 w 48"/>
                    <a:gd name="T49" fmla="*/ 64 h 66"/>
                    <a:gd name="T50" fmla="*/ 10 w 48"/>
                    <a:gd name="T51" fmla="*/ 64 h 66"/>
                    <a:gd name="T52" fmla="*/ 8 w 48"/>
                    <a:gd name="T53" fmla="*/ 54 h 66"/>
                    <a:gd name="T54" fmla="*/ 14 w 48"/>
                    <a:gd name="T55" fmla="*/ 54 h 66"/>
                    <a:gd name="T56" fmla="*/ 8 w 48"/>
                    <a:gd name="T57" fmla="*/ 48 h 66"/>
                    <a:gd name="T58" fmla="*/ 6 w 48"/>
                    <a:gd name="T59" fmla="*/ 50 h 66"/>
                    <a:gd name="T60" fmla="*/ 0 w 48"/>
                    <a:gd name="T61" fmla="*/ 31 h 66"/>
                    <a:gd name="T62" fmla="*/ 2 w 48"/>
                    <a:gd name="T63" fmla="*/ 31 h 66"/>
                    <a:gd name="T64" fmla="*/ 6 w 48"/>
                    <a:gd name="T65" fmla="*/ 35 h 66"/>
                    <a:gd name="T66" fmla="*/ 8 w 48"/>
                    <a:gd name="T67" fmla="*/ 35 h 66"/>
                    <a:gd name="T68" fmla="*/ 10 w 48"/>
                    <a:gd name="T69" fmla="*/ 29 h 66"/>
                    <a:gd name="T70" fmla="*/ 8 w 48"/>
                    <a:gd name="T71" fmla="*/ 10 h 66"/>
                    <a:gd name="T72" fmla="*/ 17 w 48"/>
                    <a:gd name="T73" fmla="*/ 8 h 66"/>
                    <a:gd name="T74" fmla="*/ 10 w 48"/>
                    <a:gd name="T75" fmla="*/ 6 h 66"/>
                    <a:gd name="T76" fmla="*/ 8 w 48"/>
                    <a:gd name="T77" fmla="*/ 0 h 66"/>
                    <a:gd name="T78" fmla="*/ 48 w 48"/>
                    <a:gd name="T79" fmla="*/ 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 h="66">
                      <a:moveTo>
                        <a:pt x="48" y="6"/>
                      </a:moveTo>
                      <a:lnTo>
                        <a:pt x="48" y="8"/>
                      </a:lnTo>
                      <a:lnTo>
                        <a:pt x="35" y="8"/>
                      </a:lnTo>
                      <a:lnTo>
                        <a:pt x="35" y="4"/>
                      </a:lnTo>
                      <a:lnTo>
                        <a:pt x="33" y="4"/>
                      </a:lnTo>
                      <a:lnTo>
                        <a:pt x="31" y="8"/>
                      </a:lnTo>
                      <a:lnTo>
                        <a:pt x="27" y="8"/>
                      </a:lnTo>
                      <a:lnTo>
                        <a:pt x="27" y="8"/>
                      </a:lnTo>
                      <a:lnTo>
                        <a:pt x="25" y="8"/>
                      </a:lnTo>
                      <a:lnTo>
                        <a:pt x="31" y="12"/>
                      </a:lnTo>
                      <a:lnTo>
                        <a:pt x="31" y="18"/>
                      </a:lnTo>
                      <a:lnTo>
                        <a:pt x="25" y="18"/>
                      </a:lnTo>
                      <a:lnTo>
                        <a:pt x="23" y="12"/>
                      </a:lnTo>
                      <a:lnTo>
                        <a:pt x="23" y="10"/>
                      </a:lnTo>
                      <a:lnTo>
                        <a:pt x="23" y="8"/>
                      </a:lnTo>
                      <a:lnTo>
                        <a:pt x="21" y="8"/>
                      </a:lnTo>
                      <a:lnTo>
                        <a:pt x="21" y="18"/>
                      </a:lnTo>
                      <a:lnTo>
                        <a:pt x="16" y="18"/>
                      </a:lnTo>
                      <a:lnTo>
                        <a:pt x="14" y="18"/>
                      </a:lnTo>
                      <a:lnTo>
                        <a:pt x="17" y="22"/>
                      </a:lnTo>
                      <a:lnTo>
                        <a:pt x="31" y="22"/>
                      </a:lnTo>
                      <a:lnTo>
                        <a:pt x="31" y="27"/>
                      </a:lnTo>
                      <a:lnTo>
                        <a:pt x="33" y="29"/>
                      </a:lnTo>
                      <a:lnTo>
                        <a:pt x="25" y="29"/>
                      </a:lnTo>
                      <a:lnTo>
                        <a:pt x="23" y="29"/>
                      </a:lnTo>
                      <a:lnTo>
                        <a:pt x="19" y="29"/>
                      </a:lnTo>
                      <a:lnTo>
                        <a:pt x="19" y="29"/>
                      </a:lnTo>
                      <a:lnTo>
                        <a:pt x="21" y="33"/>
                      </a:lnTo>
                      <a:lnTo>
                        <a:pt x="21" y="41"/>
                      </a:lnTo>
                      <a:lnTo>
                        <a:pt x="17" y="41"/>
                      </a:lnTo>
                      <a:lnTo>
                        <a:pt x="16" y="43"/>
                      </a:lnTo>
                      <a:lnTo>
                        <a:pt x="21" y="45"/>
                      </a:lnTo>
                      <a:lnTo>
                        <a:pt x="21" y="50"/>
                      </a:lnTo>
                      <a:lnTo>
                        <a:pt x="23" y="52"/>
                      </a:lnTo>
                      <a:lnTo>
                        <a:pt x="25" y="50"/>
                      </a:lnTo>
                      <a:lnTo>
                        <a:pt x="25" y="45"/>
                      </a:lnTo>
                      <a:lnTo>
                        <a:pt x="31" y="45"/>
                      </a:lnTo>
                      <a:lnTo>
                        <a:pt x="33" y="50"/>
                      </a:lnTo>
                      <a:lnTo>
                        <a:pt x="33" y="52"/>
                      </a:lnTo>
                      <a:lnTo>
                        <a:pt x="27" y="52"/>
                      </a:lnTo>
                      <a:lnTo>
                        <a:pt x="25" y="54"/>
                      </a:lnTo>
                      <a:lnTo>
                        <a:pt x="27" y="56"/>
                      </a:lnTo>
                      <a:lnTo>
                        <a:pt x="31" y="56"/>
                      </a:lnTo>
                      <a:lnTo>
                        <a:pt x="33" y="62"/>
                      </a:lnTo>
                      <a:lnTo>
                        <a:pt x="33" y="62"/>
                      </a:lnTo>
                      <a:lnTo>
                        <a:pt x="33" y="64"/>
                      </a:lnTo>
                      <a:lnTo>
                        <a:pt x="35" y="64"/>
                      </a:lnTo>
                      <a:lnTo>
                        <a:pt x="37" y="58"/>
                      </a:lnTo>
                      <a:lnTo>
                        <a:pt x="48" y="58"/>
                      </a:lnTo>
                      <a:lnTo>
                        <a:pt x="48" y="64"/>
                      </a:lnTo>
                      <a:lnTo>
                        <a:pt x="48" y="66"/>
                      </a:lnTo>
                      <a:lnTo>
                        <a:pt x="10" y="64"/>
                      </a:lnTo>
                      <a:lnTo>
                        <a:pt x="8" y="56"/>
                      </a:lnTo>
                      <a:lnTo>
                        <a:pt x="8" y="54"/>
                      </a:lnTo>
                      <a:lnTo>
                        <a:pt x="12" y="54"/>
                      </a:lnTo>
                      <a:lnTo>
                        <a:pt x="14" y="54"/>
                      </a:lnTo>
                      <a:lnTo>
                        <a:pt x="8" y="50"/>
                      </a:lnTo>
                      <a:lnTo>
                        <a:pt x="8" y="48"/>
                      </a:lnTo>
                      <a:lnTo>
                        <a:pt x="8" y="47"/>
                      </a:lnTo>
                      <a:lnTo>
                        <a:pt x="6" y="50"/>
                      </a:lnTo>
                      <a:lnTo>
                        <a:pt x="2" y="50"/>
                      </a:lnTo>
                      <a:lnTo>
                        <a:pt x="0" y="31"/>
                      </a:lnTo>
                      <a:lnTo>
                        <a:pt x="0" y="31"/>
                      </a:lnTo>
                      <a:lnTo>
                        <a:pt x="2" y="31"/>
                      </a:lnTo>
                      <a:lnTo>
                        <a:pt x="6" y="31"/>
                      </a:lnTo>
                      <a:lnTo>
                        <a:pt x="6" y="35"/>
                      </a:lnTo>
                      <a:lnTo>
                        <a:pt x="8" y="37"/>
                      </a:lnTo>
                      <a:lnTo>
                        <a:pt x="8" y="35"/>
                      </a:lnTo>
                      <a:lnTo>
                        <a:pt x="8" y="31"/>
                      </a:lnTo>
                      <a:lnTo>
                        <a:pt x="10" y="29"/>
                      </a:lnTo>
                      <a:lnTo>
                        <a:pt x="8" y="27"/>
                      </a:lnTo>
                      <a:lnTo>
                        <a:pt x="8" y="10"/>
                      </a:lnTo>
                      <a:lnTo>
                        <a:pt x="16" y="10"/>
                      </a:lnTo>
                      <a:lnTo>
                        <a:pt x="17" y="8"/>
                      </a:lnTo>
                      <a:lnTo>
                        <a:pt x="14" y="6"/>
                      </a:lnTo>
                      <a:lnTo>
                        <a:pt x="10" y="6"/>
                      </a:lnTo>
                      <a:lnTo>
                        <a:pt x="8" y="4"/>
                      </a:lnTo>
                      <a:lnTo>
                        <a:pt x="8" y="0"/>
                      </a:lnTo>
                      <a:lnTo>
                        <a:pt x="48" y="4"/>
                      </a:lnTo>
                      <a:lnTo>
                        <a:pt x="48" y="6"/>
                      </a:lnTo>
                      <a:close/>
                    </a:path>
                  </a:pathLst>
                </a:custGeom>
                <a:solidFill>
                  <a:srgbClr val="00C2C2"/>
                </a:solidFill>
                <a:ln w="1588">
                  <a:solidFill>
                    <a:srgbClr val="000000"/>
                  </a:solidFill>
                  <a:prstDash val="solid"/>
                  <a:round/>
                  <a:headEnd/>
                  <a:tailEnd/>
                </a:ln>
              </p:spPr>
              <p:txBody>
                <a:bodyPr/>
                <a:lstStyle/>
                <a:p>
                  <a:endParaRPr lang="en-IN"/>
                </a:p>
              </p:txBody>
            </p:sp>
            <p:sp>
              <p:nvSpPr>
                <p:cNvPr id="703777" name="Freeform 1313">
                  <a:extLst>
                    <a:ext uri="{FF2B5EF4-FFF2-40B4-BE49-F238E27FC236}">
                      <a16:creationId xmlns:a16="http://schemas.microsoft.com/office/drawing/2014/main" id="{EACAB7E1-2876-40D7-BA63-F4F35324713F}"/>
                    </a:ext>
                  </a:extLst>
                </p:cNvPr>
                <p:cNvSpPr>
                  <a:spLocks/>
                </p:cNvSpPr>
                <p:nvPr/>
              </p:nvSpPr>
              <p:spPr bwMode="auto">
                <a:xfrm>
                  <a:off x="5364" y="845"/>
                  <a:ext cx="159" cy="27"/>
                </a:xfrm>
                <a:custGeom>
                  <a:avLst/>
                  <a:gdLst>
                    <a:gd name="T0" fmla="*/ 58 w 318"/>
                    <a:gd name="T1" fmla="*/ 6 h 54"/>
                    <a:gd name="T2" fmla="*/ 54 w 318"/>
                    <a:gd name="T3" fmla="*/ 8 h 54"/>
                    <a:gd name="T4" fmla="*/ 63 w 318"/>
                    <a:gd name="T5" fmla="*/ 29 h 54"/>
                    <a:gd name="T6" fmla="*/ 304 w 318"/>
                    <a:gd name="T7" fmla="*/ 20 h 54"/>
                    <a:gd name="T8" fmla="*/ 318 w 318"/>
                    <a:gd name="T9" fmla="*/ 12 h 54"/>
                    <a:gd name="T10" fmla="*/ 308 w 318"/>
                    <a:gd name="T11" fmla="*/ 20 h 54"/>
                    <a:gd name="T12" fmla="*/ 318 w 318"/>
                    <a:gd name="T13" fmla="*/ 29 h 54"/>
                    <a:gd name="T14" fmla="*/ 306 w 318"/>
                    <a:gd name="T15" fmla="*/ 25 h 54"/>
                    <a:gd name="T16" fmla="*/ 303 w 318"/>
                    <a:gd name="T17" fmla="*/ 29 h 54"/>
                    <a:gd name="T18" fmla="*/ 289 w 318"/>
                    <a:gd name="T19" fmla="*/ 25 h 54"/>
                    <a:gd name="T20" fmla="*/ 276 w 318"/>
                    <a:gd name="T21" fmla="*/ 31 h 54"/>
                    <a:gd name="T22" fmla="*/ 270 w 318"/>
                    <a:gd name="T23" fmla="*/ 31 h 54"/>
                    <a:gd name="T24" fmla="*/ 257 w 318"/>
                    <a:gd name="T25" fmla="*/ 27 h 54"/>
                    <a:gd name="T26" fmla="*/ 232 w 318"/>
                    <a:gd name="T27" fmla="*/ 33 h 54"/>
                    <a:gd name="T28" fmla="*/ 255 w 318"/>
                    <a:gd name="T29" fmla="*/ 37 h 54"/>
                    <a:gd name="T30" fmla="*/ 259 w 318"/>
                    <a:gd name="T31" fmla="*/ 35 h 54"/>
                    <a:gd name="T32" fmla="*/ 264 w 318"/>
                    <a:gd name="T33" fmla="*/ 41 h 54"/>
                    <a:gd name="T34" fmla="*/ 287 w 318"/>
                    <a:gd name="T35" fmla="*/ 45 h 54"/>
                    <a:gd name="T36" fmla="*/ 291 w 318"/>
                    <a:gd name="T37" fmla="*/ 50 h 54"/>
                    <a:gd name="T38" fmla="*/ 304 w 318"/>
                    <a:gd name="T39" fmla="*/ 43 h 54"/>
                    <a:gd name="T40" fmla="*/ 195 w 318"/>
                    <a:gd name="T41" fmla="*/ 52 h 54"/>
                    <a:gd name="T42" fmla="*/ 199 w 318"/>
                    <a:gd name="T43" fmla="*/ 48 h 54"/>
                    <a:gd name="T44" fmla="*/ 195 w 318"/>
                    <a:gd name="T45" fmla="*/ 45 h 54"/>
                    <a:gd name="T46" fmla="*/ 190 w 318"/>
                    <a:gd name="T47" fmla="*/ 45 h 54"/>
                    <a:gd name="T48" fmla="*/ 180 w 318"/>
                    <a:gd name="T49" fmla="*/ 43 h 54"/>
                    <a:gd name="T50" fmla="*/ 163 w 318"/>
                    <a:gd name="T51" fmla="*/ 47 h 54"/>
                    <a:gd name="T52" fmla="*/ 172 w 318"/>
                    <a:gd name="T53" fmla="*/ 39 h 54"/>
                    <a:gd name="T54" fmla="*/ 146 w 318"/>
                    <a:gd name="T55" fmla="*/ 37 h 54"/>
                    <a:gd name="T56" fmla="*/ 142 w 318"/>
                    <a:gd name="T57" fmla="*/ 35 h 54"/>
                    <a:gd name="T58" fmla="*/ 127 w 318"/>
                    <a:gd name="T59" fmla="*/ 37 h 54"/>
                    <a:gd name="T60" fmla="*/ 115 w 318"/>
                    <a:gd name="T61" fmla="*/ 35 h 54"/>
                    <a:gd name="T62" fmla="*/ 104 w 318"/>
                    <a:gd name="T63" fmla="*/ 39 h 54"/>
                    <a:gd name="T64" fmla="*/ 69 w 318"/>
                    <a:gd name="T65" fmla="*/ 41 h 54"/>
                    <a:gd name="T66" fmla="*/ 63 w 318"/>
                    <a:gd name="T67" fmla="*/ 41 h 54"/>
                    <a:gd name="T68" fmla="*/ 37 w 318"/>
                    <a:gd name="T69" fmla="*/ 35 h 54"/>
                    <a:gd name="T70" fmla="*/ 33 w 318"/>
                    <a:gd name="T71" fmla="*/ 43 h 54"/>
                    <a:gd name="T72" fmla="*/ 19 w 318"/>
                    <a:gd name="T73" fmla="*/ 37 h 54"/>
                    <a:gd name="T74" fmla="*/ 18 w 318"/>
                    <a:gd name="T75" fmla="*/ 35 h 54"/>
                    <a:gd name="T76" fmla="*/ 0 w 318"/>
                    <a:gd name="T77" fmla="*/ 37 h 54"/>
                    <a:gd name="T78" fmla="*/ 19 w 318"/>
                    <a:gd name="T79" fmla="*/ 33 h 54"/>
                    <a:gd name="T80" fmla="*/ 19 w 318"/>
                    <a:gd name="T81" fmla="*/ 29 h 54"/>
                    <a:gd name="T82" fmla="*/ 60 w 318"/>
                    <a:gd name="T83" fmla="*/ 22 h 54"/>
                    <a:gd name="T84" fmla="*/ 50 w 318"/>
                    <a:gd name="T85" fmla="*/ 0 h 54"/>
                    <a:gd name="T86" fmla="*/ 63 w 318"/>
                    <a:gd name="T87"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8" h="54">
                      <a:moveTo>
                        <a:pt x="63" y="4"/>
                      </a:moveTo>
                      <a:lnTo>
                        <a:pt x="63" y="6"/>
                      </a:lnTo>
                      <a:lnTo>
                        <a:pt x="58" y="6"/>
                      </a:lnTo>
                      <a:lnTo>
                        <a:pt x="56" y="6"/>
                      </a:lnTo>
                      <a:lnTo>
                        <a:pt x="54" y="8"/>
                      </a:lnTo>
                      <a:lnTo>
                        <a:pt x="54" y="8"/>
                      </a:lnTo>
                      <a:lnTo>
                        <a:pt x="56" y="10"/>
                      </a:lnTo>
                      <a:lnTo>
                        <a:pt x="63" y="10"/>
                      </a:lnTo>
                      <a:lnTo>
                        <a:pt x="63" y="29"/>
                      </a:lnTo>
                      <a:lnTo>
                        <a:pt x="67" y="31"/>
                      </a:lnTo>
                      <a:lnTo>
                        <a:pt x="303" y="22"/>
                      </a:lnTo>
                      <a:lnTo>
                        <a:pt x="304" y="20"/>
                      </a:lnTo>
                      <a:lnTo>
                        <a:pt x="304" y="14"/>
                      </a:lnTo>
                      <a:lnTo>
                        <a:pt x="316" y="12"/>
                      </a:lnTo>
                      <a:lnTo>
                        <a:pt x="318" y="12"/>
                      </a:lnTo>
                      <a:lnTo>
                        <a:pt x="318" y="18"/>
                      </a:lnTo>
                      <a:lnTo>
                        <a:pt x="310" y="18"/>
                      </a:lnTo>
                      <a:lnTo>
                        <a:pt x="308" y="20"/>
                      </a:lnTo>
                      <a:lnTo>
                        <a:pt x="310" y="22"/>
                      </a:lnTo>
                      <a:lnTo>
                        <a:pt x="318" y="20"/>
                      </a:lnTo>
                      <a:lnTo>
                        <a:pt x="318" y="29"/>
                      </a:lnTo>
                      <a:lnTo>
                        <a:pt x="310" y="29"/>
                      </a:lnTo>
                      <a:lnTo>
                        <a:pt x="308" y="29"/>
                      </a:lnTo>
                      <a:lnTo>
                        <a:pt x="306" y="25"/>
                      </a:lnTo>
                      <a:lnTo>
                        <a:pt x="304" y="25"/>
                      </a:lnTo>
                      <a:lnTo>
                        <a:pt x="303" y="29"/>
                      </a:lnTo>
                      <a:lnTo>
                        <a:pt x="303" y="29"/>
                      </a:lnTo>
                      <a:lnTo>
                        <a:pt x="293" y="29"/>
                      </a:lnTo>
                      <a:lnTo>
                        <a:pt x="293" y="27"/>
                      </a:lnTo>
                      <a:lnTo>
                        <a:pt x="289" y="25"/>
                      </a:lnTo>
                      <a:lnTo>
                        <a:pt x="289" y="25"/>
                      </a:lnTo>
                      <a:lnTo>
                        <a:pt x="287" y="29"/>
                      </a:lnTo>
                      <a:lnTo>
                        <a:pt x="276" y="31"/>
                      </a:lnTo>
                      <a:lnTo>
                        <a:pt x="274" y="29"/>
                      </a:lnTo>
                      <a:lnTo>
                        <a:pt x="274" y="27"/>
                      </a:lnTo>
                      <a:lnTo>
                        <a:pt x="270" y="31"/>
                      </a:lnTo>
                      <a:lnTo>
                        <a:pt x="259" y="31"/>
                      </a:lnTo>
                      <a:lnTo>
                        <a:pt x="259" y="29"/>
                      </a:lnTo>
                      <a:lnTo>
                        <a:pt x="257" y="27"/>
                      </a:lnTo>
                      <a:lnTo>
                        <a:pt x="257" y="27"/>
                      </a:lnTo>
                      <a:lnTo>
                        <a:pt x="255" y="31"/>
                      </a:lnTo>
                      <a:lnTo>
                        <a:pt x="232" y="33"/>
                      </a:lnTo>
                      <a:lnTo>
                        <a:pt x="230" y="35"/>
                      </a:lnTo>
                      <a:lnTo>
                        <a:pt x="232" y="37"/>
                      </a:lnTo>
                      <a:lnTo>
                        <a:pt x="255" y="37"/>
                      </a:lnTo>
                      <a:lnTo>
                        <a:pt x="255" y="39"/>
                      </a:lnTo>
                      <a:lnTo>
                        <a:pt x="257" y="39"/>
                      </a:lnTo>
                      <a:lnTo>
                        <a:pt x="259" y="35"/>
                      </a:lnTo>
                      <a:lnTo>
                        <a:pt x="272" y="35"/>
                      </a:lnTo>
                      <a:lnTo>
                        <a:pt x="272" y="41"/>
                      </a:lnTo>
                      <a:lnTo>
                        <a:pt x="264" y="41"/>
                      </a:lnTo>
                      <a:lnTo>
                        <a:pt x="262" y="43"/>
                      </a:lnTo>
                      <a:lnTo>
                        <a:pt x="266" y="45"/>
                      </a:lnTo>
                      <a:lnTo>
                        <a:pt x="287" y="45"/>
                      </a:lnTo>
                      <a:lnTo>
                        <a:pt x="289" y="48"/>
                      </a:lnTo>
                      <a:lnTo>
                        <a:pt x="289" y="50"/>
                      </a:lnTo>
                      <a:lnTo>
                        <a:pt x="291" y="50"/>
                      </a:lnTo>
                      <a:lnTo>
                        <a:pt x="293" y="45"/>
                      </a:lnTo>
                      <a:lnTo>
                        <a:pt x="301" y="43"/>
                      </a:lnTo>
                      <a:lnTo>
                        <a:pt x="304" y="43"/>
                      </a:lnTo>
                      <a:lnTo>
                        <a:pt x="303" y="50"/>
                      </a:lnTo>
                      <a:lnTo>
                        <a:pt x="193" y="54"/>
                      </a:lnTo>
                      <a:lnTo>
                        <a:pt x="195" y="52"/>
                      </a:lnTo>
                      <a:lnTo>
                        <a:pt x="195" y="50"/>
                      </a:lnTo>
                      <a:lnTo>
                        <a:pt x="199" y="48"/>
                      </a:lnTo>
                      <a:lnTo>
                        <a:pt x="199" y="48"/>
                      </a:lnTo>
                      <a:lnTo>
                        <a:pt x="199" y="47"/>
                      </a:lnTo>
                      <a:lnTo>
                        <a:pt x="197" y="45"/>
                      </a:lnTo>
                      <a:lnTo>
                        <a:pt x="195" y="45"/>
                      </a:lnTo>
                      <a:lnTo>
                        <a:pt x="193" y="43"/>
                      </a:lnTo>
                      <a:lnTo>
                        <a:pt x="193" y="43"/>
                      </a:lnTo>
                      <a:lnTo>
                        <a:pt x="190" y="45"/>
                      </a:lnTo>
                      <a:lnTo>
                        <a:pt x="182" y="47"/>
                      </a:lnTo>
                      <a:lnTo>
                        <a:pt x="180" y="47"/>
                      </a:lnTo>
                      <a:lnTo>
                        <a:pt x="180" y="43"/>
                      </a:lnTo>
                      <a:lnTo>
                        <a:pt x="180" y="43"/>
                      </a:lnTo>
                      <a:lnTo>
                        <a:pt x="174" y="47"/>
                      </a:lnTo>
                      <a:lnTo>
                        <a:pt x="163" y="47"/>
                      </a:lnTo>
                      <a:lnTo>
                        <a:pt x="163" y="47"/>
                      </a:lnTo>
                      <a:lnTo>
                        <a:pt x="163" y="41"/>
                      </a:lnTo>
                      <a:lnTo>
                        <a:pt x="172" y="39"/>
                      </a:lnTo>
                      <a:lnTo>
                        <a:pt x="174" y="37"/>
                      </a:lnTo>
                      <a:lnTo>
                        <a:pt x="172" y="35"/>
                      </a:lnTo>
                      <a:lnTo>
                        <a:pt x="146" y="37"/>
                      </a:lnTo>
                      <a:lnTo>
                        <a:pt x="144" y="31"/>
                      </a:lnTo>
                      <a:lnTo>
                        <a:pt x="144" y="31"/>
                      </a:lnTo>
                      <a:lnTo>
                        <a:pt x="142" y="35"/>
                      </a:lnTo>
                      <a:lnTo>
                        <a:pt x="142" y="37"/>
                      </a:lnTo>
                      <a:lnTo>
                        <a:pt x="128" y="37"/>
                      </a:lnTo>
                      <a:lnTo>
                        <a:pt x="127" y="37"/>
                      </a:lnTo>
                      <a:lnTo>
                        <a:pt x="121" y="39"/>
                      </a:lnTo>
                      <a:lnTo>
                        <a:pt x="117" y="39"/>
                      </a:lnTo>
                      <a:lnTo>
                        <a:pt x="115" y="35"/>
                      </a:lnTo>
                      <a:lnTo>
                        <a:pt x="115" y="33"/>
                      </a:lnTo>
                      <a:lnTo>
                        <a:pt x="113" y="39"/>
                      </a:lnTo>
                      <a:lnTo>
                        <a:pt x="104" y="39"/>
                      </a:lnTo>
                      <a:lnTo>
                        <a:pt x="100" y="37"/>
                      </a:lnTo>
                      <a:lnTo>
                        <a:pt x="96" y="39"/>
                      </a:lnTo>
                      <a:lnTo>
                        <a:pt x="69" y="41"/>
                      </a:lnTo>
                      <a:lnTo>
                        <a:pt x="67" y="35"/>
                      </a:lnTo>
                      <a:lnTo>
                        <a:pt x="65" y="35"/>
                      </a:lnTo>
                      <a:lnTo>
                        <a:pt x="63" y="41"/>
                      </a:lnTo>
                      <a:lnTo>
                        <a:pt x="37" y="43"/>
                      </a:lnTo>
                      <a:lnTo>
                        <a:pt x="37" y="39"/>
                      </a:lnTo>
                      <a:lnTo>
                        <a:pt x="37" y="35"/>
                      </a:lnTo>
                      <a:lnTo>
                        <a:pt x="35" y="35"/>
                      </a:lnTo>
                      <a:lnTo>
                        <a:pt x="33" y="37"/>
                      </a:lnTo>
                      <a:lnTo>
                        <a:pt x="33" y="43"/>
                      </a:lnTo>
                      <a:lnTo>
                        <a:pt x="21" y="43"/>
                      </a:lnTo>
                      <a:lnTo>
                        <a:pt x="19" y="43"/>
                      </a:lnTo>
                      <a:lnTo>
                        <a:pt x="19" y="37"/>
                      </a:lnTo>
                      <a:lnTo>
                        <a:pt x="19" y="35"/>
                      </a:lnTo>
                      <a:lnTo>
                        <a:pt x="18" y="33"/>
                      </a:lnTo>
                      <a:lnTo>
                        <a:pt x="18" y="35"/>
                      </a:lnTo>
                      <a:lnTo>
                        <a:pt x="16" y="43"/>
                      </a:lnTo>
                      <a:lnTo>
                        <a:pt x="2" y="43"/>
                      </a:lnTo>
                      <a:lnTo>
                        <a:pt x="0" y="37"/>
                      </a:lnTo>
                      <a:lnTo>
                        <a:pt x="0" y="35"/>
                      </a:lnTo>
                      <a:lnTo>
                        <a:pt x="18" y="33"/>
                      </a:lnTo>
                      <a:lnTo>
                        <a:pt x="19" y="33"/>
                      </a:lnTo>
                      <a:lnTo>
                        <a:pt x="19" y="31"/>
                      </a:lnTo>
                      <a:lnTo>
                        <a:pt x="19" y="31"/>
                      </a:lnTo>
                      <a:lnTo>
                        <a:pt x="19" y="29"/>
                      </a:lnTo>
                      <a:lnTo>
                        <a:pt x="50" y="29"/>
                      </a:lnTo>
                      <a:lnTo>
                        <a:pt x="50" y="22"/>
                      </a:lnTo>
                      <a:lnTo>
                        <a:pt x="60" y="22"/>
                      </a:lnTo>
                      <a:lnTo>
                        <a:pt x="60" y="20"/>
                      </a:lnTo>
                      <a:lnTo>
                        <a:pt x="50" y="18"/>
                      </a:lnTo>
                      <a:lnTo>
                        <a:pt x="50" y="0"/>
                      </a:lnTo>
                      <a:lnTo>
                        <a:pt x="56" y="0"/>
                      </a:lnTo>
                      <a:lnTo>
                        <a:pt x="63" y="0"/>
                      </a:lnTo>
                      <a:lnTo>
                        <a:pt x="63" y="4"/>
                      </a:lnTo>
                      <a:close/>
                    </a:path>
                  </a:pathLst>
                </a:custGeom>
                <a:solidFill>
                  <a:srgbClr val="3FFFFF"/>
                </a:solidFill>
                <a:ln w="1588">
                  <a:solidFill>
                    <a:srgbClr val="000000"/>
                  </a:solidFill>
                  <a:prstDash val="solid"/>
                  <a:round/>
                  <a:headEnd/>
                  <a:tailEnd/>
                </a:ln>
              </p:spPr>
              <p:txBody>
                <a:bodyPr/>
                <a:lstStyle/>
                <a:p>
                  <a:endParaRPr lang="en-IN"/>
                </a:p>
              </p:txBody>
            </p:sp>
            <p:sp>
              <p:nvSpPr>
                <p:cNvPr id="703778" name="Freeform 1314">
                  <a:extLst>
                    <a:ext uri="{FF2B5EF4-FFF2-40B4-BE49-F238E27FC236}">
                      <a16:creationId xmlns:a16="http://schemas.microsoft.com/office/drawing/2014/main" id="{A0E2904A-AE01-439B-89C9-9686AEA81ADA}"/>
                    </a:ext>
                  </a:extLst>
                </p:cNvPr>
                <p:cNvSpPr>
                  <a:spLocks/>
                </p:cNvSpPr>
                <p:nvPr/>
              </p:nvSpPr>
              <p:spPr bwMode="auto">
                <a:xfrm>
                  <a:off x="5358" y="846"/>
                  <a:ext cx="5" cy="15"/>
                </a:xfrm>
                <a:custGeom>
                  <a:avLst/>
                  <a:gdLst>
                    <a:gd name="T0" fmla="*/ 9 w 9"/>
                    <a:gd name="T1" fmla="*/ 18 h 29"/>
                    <a:gd name="T2" fmla="*/ 9 w 9"/>
                    <a:gd name="T3" fmla="*/ 18 h 29"/>
                    <a:gd name="T4" fmla="*/ 2 w 9"/>
                    <a:gd name="T5" fmla="*/ 20 h 29"/>
                    <a:gd name="T6" fmla="*/ 0 w 9"/>
                    <a:gd name="T7" fmla="*/ 21 h 29"/>
                    <a:gd name="T8" fmla="*/ 2 w 9"/>
                    <a:gd name="T9" fmla="*/ 23 h 29"/>
                    <a:gd name="T10" fmla="*/ 9 w 9"/>
                    <a:gd name="T11" fmla="*/ 23 h 29"/>
                    <a:gd name="T12" fmla="*/ 9 w 9"/>
                    <a:gd name="T13" fmla="*/ 29 h 29"/>
                    <a:gd name="T14" fmla="*/ 2 w 9"/>
                    <a:gd name="T15" fmla="*/ 29 h 29"/>
                    <a:gd name="T16" fmla="*/ 0 w 9"/>
                    <a:gd name="T17" fmla="*/ 29 h 29"/>
                    <a:gd name="T18" fmla="*/ 0 w 9"/>
                    <a:gd name="T19" fmla="*/ 27 h 29"/>
                    <a:gd name="T20" fmla="*/ 0 w 9"/>
                    <a:gd name="T21" fmla="*/ 12 h 29"/>
                    <a:gd name="T22" fmla="*/ 6 w 9"/>
                    <a:gd name="T23" fmla="*/ 10 h 29"/>
                    <a:gd name="T24" fmla="*/ 6 w 9"/>
                    <a:gd name="T25" fmla="*/ 10 h 29"/>
                    <a:gd name="T26" fmla="*/ 6 w 9"/>
                    <a:gd name="T27" fmla="*/ 8 h 29"/>
                    <a:gd name="T28" fmla="*/ 0 w 9"/>
                    <a:gd name="T29" fmla="*/ 6 h 29"/>
                    <a:gd name="T30" fmla="*/ 0 w 9"/>
                    <a:gd name="T31" fmla="*/ 2 h 29"/>
                    <a:gd name="T32" fmla="*/ 0 w 9"/>
                    <a:gd name="T33" fmla="*/ 0 h 29"/>
                    <a:gd name="T34" fmla="*/ 9 w 9"/>
                    <a:gd name="T35" fmla="*/ 0 h 29"/>
                    <a:gd name="T36" fmla="*/ 9 w 9"/>
                    <a:gd name="T37" fmla="*/ 1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9">
                      <a:moveTo>
                        <a:pt x="9" y="18"/>
                      </a:moveTo>
                      <a:lnTo>
                        <a:pt x="9" y="18"/>
                      </a:lnTo>
                      <a:lnTo>
                        <a:pt x="2" y="20"/>
                      </a:lnTo>
                      <a:lnTo>
                        <a:pt x="0" y="21"/>
                      </a:lnTo>
                      <a:lnTo>
                        <a:pt x="2" y="23"/>
                      </a:lnTo>
                      <a:lnTo>
                        <a:pt x="9" y="23"/>
                      </a:lnTo>
                      <a:lnTo>
                        <a:pt x="9" y="29"/>
                      </a:lnTo>
                      <a:lnTo>
                        <a:pt x="2" y="29"/>
                      </a:lnTo>
                      <a:lnTo>
                        <a:pt x="0" y="29"/>
                      </a:lnTo>
                      <a:lnTo>
                        <a:pt x="0" y="27"/>
                      </a:lnTo>
                      <a:lnTo>
                        <a:pt x="0" y="12"/>
                      </a:lnTo>
                      <a:lnTo>
                        <a:pt x="6" y="10"/>
                      </a:lnTo>
                      <a:lnTo>
                        <a:pt x="6" y="10"/>
                      </a:lnTo>
                      <a:lnTo>
                        <a:pt x="6" y="8"/>
                      </a:lnTo>
                      <a:lnTo>
                        <a:pt x="0" y="6"/>
                      </a:lnTo>
                      <a:lnTo>
                        <a:pt x="0" y="2"/>
                      </a:lnTo>
                      <a:lnTo>
                        <a:pt x="0" y="0"/>
                      </a:lnTo>
                      <a:lnTo>
                        <a:pt x="9" y="0"/>
                      </a:lnTo>
                      <a:lnTo>
                        <a:pt x="9" y="18"/>
                      </a:lnTo>
                      <a:close/>
                    </a:path>
                  </a:pathLst>
                </a:custGeom>
                <a:solidFill>
                  <a:srgbClr val="3FFFFF"/>
                </a:solidFill>
                <a:ln w="1588">
                  <a:solidFill>
                    <a:srgbClr val="000000"/>
                  </a:solidFill>
                  <a:prstDash val="solid"/>
                  <a:round/>
                  <a:headEnd/>
                  <a:tailEnd/>
                </a:ln>
              </p:spPr>
              <p:txBody>
                <a:bodyPr/>
                <a:lstStyle/>
                <a:p>
                  <a:endParaRPr lang="en-IN"/>
                </a:p>
              </p:txBody>
            </p:sp>
            <p:sp>
              <p:nvSpPr>
                <p:cNvPr id="703779" name="Freeform 1315">
                  <a:extLst>
                    <a:ext uri="{FF2B5EF4-FFF2-40B4-BE49-F238E27FC236}">
                      <a16:creationId xmlns:a16="http://schemas.microsoft.com/office/drawing/2014/main" id="{1CA22C68-2FEA-4027-8FF0-22D0B5F0E879}"/>
                    </a:ext>
                  </a:extLst>
                </p:cNvPr>
                <p:cNvSpPr>
                  <a:spLocks/>
                </p:cNvSpPr>
                <p:nvPr/>
              </p:nvSpPr>
              <p:spPr bwMode="auto">
                <a:xfrm>
                  <a:off x="5368" y="847"/>
                  <a:ext cx="9" cy="1"/>
                </a:xfrm>
                <a:custGeom>
                  <a:avLst/>
                  <a:gdLst>
                    <a:gd name="T0" fmla="*/ 17 w 17"/>
                    <a:gd name="T1" fmla="*/ 0 h 2"/>
                    <a:gd name="T2" fmla="*/ 13 w 17"/>
                    <a:gd name="T3" fmla="*/ 2 h 2"/>
                    <a:gd name="T4" fmla="*/ 0 w 17"/>
                    <a:gd name="T5" fmla="*/ 2 h 2"/>
                    <a:gd name="T6" fmla="*/ 2 w 17"/>
                    <a:gd name="T7" fmla="*/ 0 h 2"/>
                    <a:gd name="T8" fmla="*/ 13 w 17"/>
                    <a:gd name="T9" fmla="*/ 0 h 2"/>
                    <a:gd name="T10" fmla="*/ 15 w 17"/>
                    <a:gd name="T11" fmla="*/ 0 h 2"/>
                    <a:gd name="T12" fmla="*/ 17 w 17"/>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7" h="2">
                      <a:moveTo>
                        <a:pt x="17" y="0"/>
                      </a:moveTo>
                      <a:lnTo>
                        <a:pt x="13" y="2"/>
                      </a:lnTo>
                      <a:lnTo>
                        <a:pt x="0" y="2"/>
                      </a:lnTo>
                      <a:lnTo>
                        <a:pt x="2" y="0"/>
                      </a:lnTo>
                      <a:lnTo>
                        <a:pt x="13" y="0"/>
                      </a:lnTo>
                      <a:lnTo>
                        <a:pt x="15" y="0"/>
                      </a:lnTo>
                      <a:lnTo>
                        <a:pt x="17" y="0"/>
                      </a:lnTo>
                      <a:close/>
                    </a:path>
                  </a:pathLst>
                </a:custGeom>
                <a:solidFill>
                  <a:srgbClr val="000000"/>
                </a:solidFill>
                <a:ln w="1588">
                  <a:solidFill>
                    <a:srgbClr val="000000"/>
                  </a:solidFill>
                  <a:prstDash val="solid"/>
                  <a:round/>
                  <a:headEnd/>
                  <a:tailEnd/>
                </a:ln>
              </p:spPr>
              <p:txBody>
                <a:bodyPr/>
                <a:lstStyle/>
                <a:p>
                  <a:endParaRPr lang="en-IN"/>
                </a:p>
              </p:txBody>
            </p:sp>
            <p:sp>
              <p:nvSpPr>
                <p:cNvPr id="703780" name="Freeform 1316">
                  <a:extLst>
                    <a:ext uri="{FF2B5EF4-FFF2-40B4-BE49-F238E27FC236}">
                      <a16:creationId xmlns:a16="http://schemas.microsoft.com/office/drawing/2014/main" id="{86579975-0DB6-4BD8-9E6A-E9053AA17CE6}"/>
                    </a:ext>
                  </a:extLst>
                </p:cNvPr>
                <p:cNvSpPr>
                  <a:spLocks/>
                </p:cNvSpPr>
                <p:nvPr/>
              </p:nvSpPr>
              <p:spPr bwMode="auto">
                <a:xfrm>
                  <a:off x="4600" y="847"/>
                  <a:ext cx="1017" cy="145"/>
                </a:xfrm>
                <a:custGeom>
                  <a:avLst/>
                  <a:gdLst>
                    <a:gd name="T0" fmla="*/ 2033 w 2033"/>
                    <a:gd name="T1" fmla="*/ 284 h 290"/>
                    <a:gd name="T2" fmla="*/ 1972 w 2033"/>
                    <a:gd name="T3" fmla="*/ 286 h 290"/>
                    <a:gd name="T4" fmla="*/ 1486 w 2033"/>
                    <a:gd name="T5" fmla="*/ 286 h 290"/>
                    <a:gd name="T6" fmla="*/ 853 w 2033"/>
                    <a:gd name="T7" fmla="*/ 288 h 290"/>
                    <a:gd name="T8" fmla="*/ 519 w 2033"/>
                    <a:gd name="T9" fmla="*/ 288 h 290"/>
                    <a:gd name="T10" fmla="*/ 379 w 2033"/>
                    <a:gd name="T11" fmla="*/ 290 h 290"/>
                    <a:gd name="T12" fmla="*/ 0 w 2033"/>
                    <a:gd name="T13" fmla="*/ 290 h 290"/>
                    <a:gd name="T14" fmla="*/ 0 w 2033"/>
                    <a:gd name="T15" fmla="*/ 160 h 290"/>
                    <a:gd name="T16" fmla="*/ 320 w 2033"/>
                    <a:gd name="T17" fmla="*/ 140 h 290"/>
                    <a:gd name="T18" fmla="*/ 427 w 2033"/>
                    <a:gd name="T19" fmla="*/ 181 h 290"/>
                    <a:gd name="T20" fmla="*/ 612 w 2033"/>
                    <a:gd name="T21" fmla="*/ 167 h 290"/>
                    <a:gd name="T22" fmla="*/ 635 w 2033"/>
                    <a:gd name="T23" fmla="*/ 165 h 290"/>
                    <a:gd name="T24" fmla="*/ 886 w 2033"/>
                    <a:gd name="T25" fmla="*/ 148 h 290"/>
                    <a:gd name="T26" fmla="*/ 1037 w 2033"/>
                    <a:gd name="T27" fmla="*/ 139 h 290"/>
                    <a:gd name="T28" fmla="*/ 1012 w 2033"/>
                    <a:gd name="T29" fmla="*/ 146 h 290"/>
                    <a:gd name="T30" fmla="*/ 1060 w 2033"/>
                    <a:gd name="T31" fmla="*/ 156 h 290"/>
                    <a:gd name="T32" fmla="*/ 1144 w 2033"/>
                    <a:gd name="T33" fmla="*/ 150 h 290"/>
                    <a:gd name="T34" fmla="*/ 1201 w 2033"/>
                    <a:gd name="T35" fmla="*/ 160 h 290"/>
                    <a:gd name="T36" fmla="*/ 1207 w 2033"/>
                    <a:gd name="T37" fmla="*/ 160 h 290"/>
                    <a:gd name="T38" fmla="*/ 1553 w 2033"/>
                    <a:gd name="T39" fmla="*/ 131 h 290"/>
                    <a:gd name="T40" fmla="*/ 1727 w 2033"/>
                    <a:gd name="T41" fmla="*/ 115 h 290"/>
                    <a:gd name="T42" fmla="*/ 1727 w 2033"/>
                    <a:gd name="T43" fmla="*/ 108 h 290"/>
                    <a:gd name="T44" fmla="*/ 1721 w 2033"/>
                    <a:gd name="T45" fmla="*/ 106 h 290"/>
                    <a:gd name="T46" fmla="*/ 1721 w 2033"/>
                    <a:gd name="T47" fmla="*/ 91 h 290"/>
                    <a:gd name="T48" fmla="*/ 1989 w 2033"/>
                    <a:gd name="T49" fmla="*/ 71 h 290"/>
                    <a:gd name="T50" fmla="*/ 1989 w 2033"/>
                    <a:gd name="T51" fmla="*/ 60 h 290"/>
                    <a:gd name="T52" fmla="*/ 1850 w 2033"/>
                    <a:gd name="T53" fmla="*/ 46 h 290"/>
                    <a:gd name="T54" fmla="*/ 1850 w 2033"/>
                    <a:gd name="T55" fmla="*/ 0 h 290"/>
                    <a:gd name="T56" fmla="*/ 2033 w 2033"/>
                    <a:gd name="T57" fmla="*/ 0 h 290"/>
                    <a:gd name="T58" fmla="*/ 2033 w 2033"/>
                    <a:gd name="T59" fmla="*/ 284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33" h="290">
                      <a:moveTo>
                        <a:pt x="2033" y="284"/>
                      </a:moveTo>
                      <a:lnTo>
                        <a:pt x="1972" y="286"/>
                      </a:lnTo>
                      <a:lnTo>
                        <a:pt x="1486" y="286"/>
                      </a:lnTo>
                      <a:lnTo>
                        <a:pt x="853" y="288"/>
                      </a:lnTo>
                      <a:lnTo>
                        <a:pt x="519" y="288"/>
                      </a:lnTo>
                      <a:lnTo>
                        <a:pt x="379" y="290"/>
                      </a:lnTo>
                      <a:lnTo>
                        <a:pt x="0" y="290"/>
                      </a:lnTo>
                      <a:lnTo>
                        <a:pt x="0" y="160"/>
                      </a:lnTo>
                      <a:lnTo>
                        <a:pt x="320" y="140"/>
                      </a:lnTo>
                      <a:lnTo>
                        <a:pt x="427" y="181"/>
                      </a:lnTo>
                      <a:lnTo>
                        <a:pt x="612" y="167"/>
                      </a:lnTo>
                      <a:lnTo>
                        <a:pt x="635" y="165"/>
                      </a:lnTo>
                      <a:lnTo>
                        <a:pt x="886" y="148"/>
                      </a:lnTo>
                      <a:lnTo>
                        <a:pt x="1037" y="139"/>
                      </a:lnTo>
                      <a:lnTo>
                        <a:pt x="1012" y="146"/>
                      </a:lnTo>
                      <a:lnTo>
                        <a:pt x="1060" y="156"/>
                      </a:lnTo>
                      <a:lnTo>
                        <a:pt x="1144" y="150"/>
                      </a:lnTo>
                      <a:lnTo>
                        <a:pt x="1201" y="160"/>
                      </a:lnTo>
                      <a:lnTo>
                        <a:pt x="1207" y="160"/>
                      </a:lnTo>
                      <a:lnTo>
                        <a:pt x="1553" y="131"/>
                      </a:lnTo>
                      <a:lnTo>
                        <a:pt x="1727" y="115"/>
                      </a:lnTo>
                      <a:lnTo>
                        <a:pt x="1727" y="108"/>
                      </a:lnTo>
                      <a:lnTo>
                        <a:pt x="1721" y="106"/>
                      </a:lnTo>
                      <a:lnTo>
                        <a:pt x="1721" y="91"/>
                      </a:lnTo>
                      <a:lnTo>
                        <a:pt x="1989" y="71"/>
                      </a:lnTo>
                      <a:lnTo>
                        <a:pt x="1989" y="60"/>
                      </a:lnTo>
                      <a:lnTo>
                        <a:pt x="1850" y="46"/>
                      </a:lnTo>
                      <a:lnTo>
                        <a:pt x="1850" y="0"/>
                      </a:lnTo>
                      <a:lnTo>
                        <a:pt x="2033" y="0"/>
                      </a:lnTo>
                      <a:lnTo>
                        <a:pt x="2033" y="284"/>
                      </a:lnTo>
                      <a:close/>
                    </a:path>
                  </a:pathLst>
                </a:custGeom>
                <a:solidFill>
                  <a:srgbClr val="D9D9D9"/>
                </a:solidFill>
                <a:ln w="1588">
                  <a:solidFill>
                    <a:srgbClr val="000000"/>
                  </a:solidFill>
                  <a:prstDash val="solid"/>
                  <a:round/>
                  <a:headEnd/>
                  <a:tailEnd/>
                </a:ln>
              </p:spPr>
              <p:txBody>
                <a:bodyPr/>
                <a:lstStyle/>
                <a:p>
                  <a:endParaRPr lang="en-IN"/>
                </a:p>
              </p:txBody>
            </p:sp>
            <p:sp>
              <p:nvSpPr>
                <p:cNvPr id="703781" name="Freeform 1317">
                  <a:extLst>
                    <a:ext uri="{FF2B5EF4-FFF2-40B4-BE49-F238E27FC236}">
                      <a16:creationId xmlns:a16="http://schemas.microsoft.com/office/drawing/2014/main" id="{6649A8EA-4630-4844-8286-88239DCC1028}"/>
                    </a:ext>
                  </a:extLst>
                </p:cNvPr>
                <p:cNvSpPr>
                  <a:spLocks/>
                </p:cNvSpPr>
                <p:nvPr/>
              </p:nvSpPr>
              <p:spPr bwMode="auto">
                <a:xfrm>
                  <a:off x="4600" y="848"/>
                  <a:ext cx="39" cy="14"/>
                </a:xfrm>
                <a:custGeom>
                  <a:avLst/>
                  <a:gdLst>
                    <a:gd name="T0" fmla="*/ 79 w 79"/>
                    <a:gd name="T1" fmla="*/ 19 h 27"/>
                    <a:gd name="T2" fmla="*/ 18 w 79"/>
                    <a:gd name="T3" fmla="*/ 21 h 27"/>
                    <a:gd name="T4" fmla="*/ 18 w 79"/>
                    <a:gd name="T5" fmla="*/ 25 h 27"/>
                    <a:gd name="T6" fmla="*/ 0 w 79"/>
                    <a:gd name="T7" fmla="*/ 27 h 27"/>
                    <a:gd name="T8" fmla="*/ 0 w 79"/>
                    <a:gd name="T9" fmla="*/ 0 h 27"/>
                    <a:gd name="T10" fmla="*/ 79 w 79"/>
                    <a:gd name="T11" fmla="*/ 0 h 27"/>
                    <a:gd name="T12" fmla="*/ 79 w 79"/>
                    <a:gd name="T13" fmla="*/ 19 h 27"/>
                  </a:gdLst>
                  <a:ahLst/>
                  <a:cxnLst>
                    <a:cxn ang="0">
                      <a:pos x="T0" y="T1"/>
                    </a:cxn>
                    <a:cxn ang="0">
                      <a:pos x="T2" y="T3"/>
                    </a:cxn>
                    <a:cxn ang="0">
                      <a:pos x="T4" y="T5"/>
                    </a:cxn>
                    <a:cxn ang="0">
                      <a:pos x="T6" y="T7"/>
                    </a:cxn>
                    <a:cxn ang="0">
                      <a:pos x="T8" y="T9"/>
                    </a:cxn>
                    <a:cxn ang="0">
                      <a:pos x="T10" y="T11"/>
                    </a:cxn>
                    <a:cxn ang="0">
                      <a:pos x="T12" y="T13"/>
                    </a:cxn>
                  </a:cxnLst>
                  <a:rect l="0" t="0" r="r" b="b"/>
                  <a:pathLst>
                    <a:path w="79" h="27">
                      <a:moveTo>
                        <a:pt x="79" y="19"/>
                      </a:moveTo>
                      <a:lnTo>
                        <a:pt x="18" y="21"/>
                      </a:lnTo>
                      <a:lnTo>
                        <a:pt x="18" y="25"/>
                      </a:lnTo>
                      <a:lnTo>
                        <a:pt x="0" y="27"/>
                      </a:lnTo>
                      <a:lnTo>
                        <a:pt x="0" y="0"/>
                      </a:lnTo>
                      <a:lnTo>
                        <a:pt x="79" y="0"/>
                      </a:lnTo>
                      <a:lnTo>
                        <a:pt x="79" y="19"/>
                      </a:lnTo>
                      <a:close/>
                    </a:path>
                  </a:pathLst>
                </a:custGeom>
                <a:solidFill>
                  <a:srgbClr val="D9D9D9"/>
                </a:solidFill>
                <a:ln w="1588">
                  <a:solidFill>
                    <a:srgbClr val="000000"/>
                  </a:solidFill>
                  <a:prstDash val="solid"/>
                  <a:round/>
                  <a:headEnd/>
                  <a:tailEnd/>
                </a:ln>
              </p:spPr>
              <p:txBody>
                <a:bodyPr/>
                <a:lstStyle/>
                <a:p>
                  <a:endParaRPr lang="en-IN"/>
                </a:p>
              </p:txBody>
            </p:sp>
            <p:sp>
              <p:nvSpPr>
                <p:cNvPr id="703782" name="Freeform 1318">
                  <a:extLst>
                    <a:ext uri="{FF2B5EF4-FFF2-40B4-BE49-F238E27FC236}">
                      <a16:creationId xmlns:a16="http://schemas.microsoft.com/office/drawing/2014/main" id="{8411F655-CE44-4A3B-BBF4-AF0D6460AE34}"/>
                    </a:ext>
                  </a:extLst>
                </p:cNvPr>
                <p:cNvSpPr>
                  <a:spLocks/>
                </p:cNvSpPr>
                <p:nvPr/>
              </p:nvSpPr>
              <p:spPr bwMode="auto">
                <a:xfrm>
                  <a:off x="5278" y="849"/>
                  <a:ext cx="20" cy="25"/>
                </a:xfrm>
                <a:custGeom>
                  <a:avLst/>
                  <a:gdLst>
                    <a:gd name="T0" fmla="*/ 38 w 40"/>
                    <a:gd name="T1" fmla="*/ 0 h 50"/>
                    <a:gd name="T2" fmla="*/ 40 w 40"/>
                    <a:gd name="T3" fmla="*/ 0 h 50"/>
                    <a:gd name="T4" fmla="*/ 40 w 40"/>
                    <a:gd name="T5" fmla="*/ 48 h 50"/>
                    <a:gd name="T6" fmla="*/ 2 w 40"/>
                    <a:gd name="T7" fmla="*/ 50 h 50"/>
                    <a:gd name="T8" fmla="*/ 0 w 40"/>
                    <a:gd name="T9" fmla="*/ 6 h 50"/>
                    <a:gd name="T10" fmla="*/ 0 w 40"/>
                    <a:gd name="T11" fmla="*/ 2 h 50"/>
                    <a:gd name="T12" fmla="*/ 4 w 40"/>
                    <a:gd name="T13" fmla="*/ 0 h 50"/>
                    <a:gd name="T14" fmla="*/ 23 w 40"/>
                    <a:gd name="T15" fmla="*/ 0 h 50"/>
                    <a:gd name="T16" fmla="*/ 29 w 40"/>
                    <a:gd name="T17" fmla="*/ 0 h 50"/>
                    <a:gd name="T18" fmla="*/ 37 w 40"/>
                    <a:gd name="T19" fmla="*/ 0 h 50"/>
                    <a:gd name="T20" fmla="*/ 38 w 40"/>
                    <a:gd name="T2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50">
                      <a:moveTo>
                        <a:pt x="38" y="0"/>
                      </a:moveTo>
                      <a:lnTo>
                        <a:pt x="40" y="0"/>
                      </a:lnTo>
                      <a:lnTo>
                        <a:pt x="40" y="48"/>
                      </a:lnTo>
                      <a:lnTo>
                        <a:pt x="2" y="50"/>
                      </a:lnTo>
                      <a:lnTo>
                        <a:pt x="0" y="6"/>
                      </a:lnTo>
                      <a:lnTo>
                        <a:pt x="0" y="2"/>
                      </a:lnTo>
                      <a:lnTo>
                        <a:pt x="4" y="0"/>
                      </a:lnTo>
                      <a:lnTo>
                        <a:pt x="23" y="0"/>
                      </a:lnTo>
                      <a:lnTo>
                        <a:pt x="29" y="0"/>
                      </a:lnTo>
                      <a:lnTo>
                        <a:pt x="37" y="0"/>
                      </a:lnTo>
                      <a:lnTo>
                        <a:pt x="38" y="0"/>
                      </a:lnTo>
                      <a:close/>
                    </a:path>
                  </a:pathLst>
                </a:custGeom>
                <a:solidFill>
                  <a:srgbClr val="838383"/>
                </a:solidFill>
                <a:ln w="1588">
                  <a:solidFill>
                    <a:srgbClr val="000000"/>
                  </a:solidFill>
                  <a:prstDash val="solid"/>
                  <a:round/>
                  <a:headEnd/>
                  <a:tailEnd/>
                </a:ln>
              </p:spPr>
              <p:txBody>
                <a:bodyPr/>
                <a:lstStyle/>
                <a:p>
                  <a:endParaRPr lang="en-IN"/>
                </a:p>
              </p:txBody>
            </p:sp>
            <p:sp>
              <p:nvSpPr>
                <p:cNvPr id="703783" name="Freeform 1319">
                  <a:extLst>
                    <a:ext uri="{FF2B5EF4-FFF2-40B4-BE49-F238E27FC236}">
                      <a16:creationId xmlns:a16="http://schemas.microsoft.com/office/drawing/2014/main" id="{E2C79311-0200-4CF9-AEFC-FCD060080FD5}"/>
                    </a:ext>
                  </a:extLst>
                </p:cNvPr>
                <p:cNvSpPr>
                  <a:spLocks/>
                </p:cNvSpPr>
                <p:nvPr/>
              </p:nvSpPr>
              <p:spPr bwMode="auto">
                <a:xfrm>
                  <a:off x="5237" y="849"/>
                  <a:ext cx="5" cy="4"/>
                </a:xfrm>
                <a:custGeom>
                  <a:avLst/>
                  <a:gdLst>
                    <a:gd name="T0" fmla="*/ 10 w 10"/>
                    <a:gd name="T1" fmla="*/ 6 h 8"/>
                    <a:gd name="T2" fmla="*/ 0 w 10"/>
                    <a:gd name="T3" fmla="*/ 8 h 8"/>
                    <a:gd name="T4" fmla="*/ 0 w 10"/>
                    <a:gd name="T5" fmla="*/ 4 h 8"/>
                    <a:gd name="T6" fmla="*/ 0 w 10"/>
                    <a:gd name="T7" fmla="*/ 2 h 8"/>
                    <a:gd name="T8" fmla="*/ 2 w 10"/>
                    <a:gd name="T9" fmla="*/ 0 h 8"/>
                    <a:gd name="T10" fmla="*/ 10 w 10"/>
                    <a:gd name="T11" fmla="*/ 0 h 8"/>
                    <a:gd name="T12" fmla="*/ 10 w 10"/>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10" h="8">
                      <a:moveTo>
                        <a:pt x="10" y="6"/>
                      </a:moveTo>
                      <a:lnTo>
                        <a:pt x="0" y="8"/>
                      </a:lnTo>
                      <a:lnTo>
                        <a:pt x="0" y="4"/>
                      </a:lnTo>
                      <a:lnTo>
                        <a:pt x="0" y="2"/>
                      </a:lnTo>
                      <a:lnTo>
                        <a:pt x="2" y="0"/>
                      </a:lnTo>
                      <a:lnTo>
                        <a:pt x="10" y="0"/>
                      </a:lnTo>
                      <a:lnTo>
                        <a:pt x="10" y="6"/>
                      </a:lnTo>
                      <a:close/>
                    </a:path>
                  </a:pathLst>
                </a:custGeom>
                <a:solidFill>
                  <a:srgbClr val="3FFFFF"/>
                </a:solidFill>
                <a:ln w="1588">
                  <a:solidFill>
                    <a:srgbClr val="000000"/>
                  </a:solidFill>
                  <a:prstDash val="solid"/>
                  <a:round/>
                  <a:headEnd/>
                  <a:tailEnd/>
                </a:ln>
              </p:spPr>
              <p:txBody>
                <a:bodyPr/>
                <a:lstStyle/>
                <a:p>
                  <a:endParaRPr lang="en-IN"/>
                </a:p>
              </p:txBody>
            </p:sp>
            <p:sp>
              <p:nvSpPr>
                <p:cNvPr id="703784" name="Rectangle 1320">
                  <a:extLst>
                    <a:ext uri="{FF2B5EF4-FFF2-40B4-BE49-F238E27FC236}">
                      <a16:creationId xmlns:a16="http://schemas.microsoft.com/office/drawing/2014/main" id="{B56FDCF8-AB92-423F-946B-3AA592E5B65E}"/>
                    </a:ext>
                  </a:extLst>
                </p:cNvPr>
                <p:cNvSpPr>
                  <a:spLocks noChangeArrowheads="1"/>
                </p:cNvSpPr>
                <p:nvPr/>
              </p:nvSpPr>
              <p:spPr bwMode="auto">
                <a:xfrm>
                  <a:off x="5244" y="849"/>
                  <a:ext cx="1" cy="3"/>
                </a:xfrm>
                <a:prstGeom prst="rect">
                  <a:avLst/>
                </a:prstGeom>
                <a:solidFill>
                  <a:srgbClr val="3FFFFF"/>
                </a:solidFill>
                <a:ln w="1588">
                  <a:solidFill>
                    <a:srgbClr val="000000"/>
                  </a:solidFill>
                  <a:miter lim="800000"/>
                  <a:headEnd/>
                  <a:tailEnd/>
                </a:ln>
              </p:spPr>
              <p:txBody>
                <a:bodyPr/>
                <a:lstStyle/>
                <a:p>
                  <a:endParaRPr lang="en-IN"/>
                </a:p>
              </p:txBody>
            </p:sp>
            <p:sp>
              <p:nvSpPr>
                <p:cNvPr id="703785" name="Freeform 1321">
                  <a:extLst>
                    <a:ext uri="{FF2B5EF4-FFF2-40B4-BE49-F238E27FC236}">
                      <a16:creationId xmlns:a16="http://schemas.microsoft.com/office/drawing/2014/main" id="{527DD6D7-A52E-4C6A-A149-0CFB8304BFAE}"/>
                    </a:ext>
                  </a:extLst>
                </p:cNvPr>
                <p:cNvSpPr>
                  <a:spLocks/>
                </p:cNvSpPr>
                <p:nvPr/>
              </p:nvSpPr>
              <p:spPr bwMode="auto">
                <a:xfrm>
                  <a:off x="5333" y="849"/>
                  <a:ext cx="2" cy="4"/>
                </a:xfrm>
                <a:custGeom>
                  <a:avLst/>
                  <a:gdLst>
                    <a:gd name="T0" fmla="*/ 6 w 6"/>
                    <a:gd name="T1" fmla="*/ 8 h 8"/>
                    <a:gd name="T2" fmla="*/ 2 w 6"/>
                    <a:gd name="T3" fmla="*/ 8 h 8"/>
                    <a:gd name="T4" fmla="*/ 0 w 6"/>
                    <a:gd name="T5" fmla="*/ 8 h 8"/>
                    <a:gd name="T6" fmla="*/ 0 w 6"/>
                    <a:gd name="T7" fmla="*/ 0 h 8"/>
                    <a:gd name="T8" fmla="*/ 6 w 6"/>
                    <a:gd name="T9" fmla="*/ 0 h 8"/>
                    <a:gd name="T10" fmla="*/ 6 w 6"/>
                    <a:gd name="T11" fmla="*/ 8 h 8"/>
                  </a:gdLst>
                  <a:ahLst/>
                  <a:cxnLst>
                    <a:cxn ang="0">
                      <a:pos x="T0" y="T1"/>
                    </a:cxn>
                    <a:cxn ang="0">
                      <a:pos x="T2" y="T3"/>
                    </a:cxn>
                    <a:cxn ang="0">
                      <a:pos x="T4" y="T5"/>
                    </a:cxn>
                    <a:cxn ang="0">
                      <a:pos x="T6" y="T7"/>
                    </a:cxn>
                    <a:cxn ang="0">
                      <a:pos x="T8" y="T9"/>
                    </a:cxn>
                    <a:cxn ang="0">
                      <a:pos x="T10" y="T11"/>
                    </a:cxn>
                  </a:cxnLst>
                  <a:rect l="0" t="0" r="r" b="b"/>
                  <a:pathLst>
                    <a:path w="6" h="8">
                      <a:moveTo>
                        <a:pt x="6" y="8"/>
                      </a:moveTo>
                      <a:lnTo>
                        <a:pt x="2" y="8"/>
                      </a:lnTo>
                      <a:lnTo>
                        <a:pt x="0" y="8"/>
                      </a:lnTo>
                      <a:lnTo>
                        <a:pt x="0" y="0"/>
                      </a:lnTo>
                      <a:lnTo>
                        <a:pt x="6" y="0"/>
                      </a:lnTo>
                      <a:lnTo>
                        <a:pt x="6" y="8"/>
                      </a:lnTo>
                      <a:close/>
                    </a:path>
                  </a:pathLst>
                </a:custGeom>
                <a:solidFill>
                  <a:srgbClr val="00C2C2"/>
                </a:solidFill>
                <a:ln w="1588">
                  <a:solidFill>
                    <a:srgbClr val="000000"/>
                  </a:solidFill>
                  <a:prstDash val="solid"/>
                  <a:round/>
                  <a:headEnd/>
                  <a:tailEnd/>
                </a:ln>
              </p:spPr>
              <p:txBody>
                <a:bodyPr/>
                <a:lstStyle/>
                <a:p>
                  <a:endParaRPr lang="en-IN"/>
                </a:p>
              </p:txBody>
            </p:sp>
            <p:sp>
              <p:nvSpPr>
                <p:cNvPr id="703786" name="Freeform 1322">
                  <a:extLst>
                    <a:ext uri="{FF2B5EF4-FFF2-40B4-BE49-F238E27FC236}">
                      <a16:creationId xmlns:a16="http://schemas.microsoft.com/office/drawing/2014/main" id="{F4B97EDA-4ACB-4D07-A8FD-11489A116955}"/>
                    </a:ext>
                  </a:extLst>
                </p:cNvPr>
                <p:cNvSpPr>
                  <a:spLocks/>
                </p:cNvSpPr>
                <p:nvPr/>
              </p:nvSpPr>
              <p:spPr bwMode="auto">
                <a:xfrm>
                  <a:off x="5224" y="849"/>
                  <a:ext cx="4" cy="4"/>
                </a:xfrm>
                <a:custGeom>
                  <a:avLst/>
                  <a:gdLst>
                    <a:gd name="T0" fmla="*/ 10 w 10"/>
                    <a:gd name="T1" fmla="*/ 8 h 8"/>
                    <a:gd name="T2" fmla="*/ 2 w 10"/>
                    <a:gd name="T3" fmla="*/ 8 h 8"/>
                    <a:gd name="T4" fmla="*/ 0 w 10"/>
                    <a:gd name="T5" fmla="*/ 8 h 8"/>
                    <a:gd name="T6" fmla="*/ 0 w 10"/>
                    <a:gd name="T7" fmla="*/ 4 h 8"/>
                    <a:gd name="T8" fmla="*/ 0 w 10"/>
                    <a:gd name="T9" fmla="*/ 2 h 8"/>
                    <a:gd name="T10" fmla="*/ 6 w 10"/>
                    <a:gd name="T11" fmla="*/ 0 h 8"/>
                    <a:gd name="T12" fmla="*/ 10 w 10"/>
                    <a:gd name="T13" fmla="*/ 2 h 8"/>
                    <a:gd name="T14" fmla="*/ 10 w 10"/>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8">
                      <a:moveTo>
                        <a:pt x="10" y="8"/>
                      </a:moveTo>
                      <a:lnTo>
                        <a:pt x="2" y="8"/>
                      </a:lnTo>
                      <a:lnTo>
                        <a:pt x="0" y="8"/>
                      </a:lnTo>
                      <a:lnTo>
                        <a:pt x="0" y="4"/>
                      </a:lnTo>
                      <a:lnTo>
                        <a:pt x="0" y="2"/>
                      </a:lnTo>
                      <a:lnTo>
                        <a:pt x="6" y="0"/>
                      </a:lnTo>
                      <a:lnTo>
                        <a:pt x="10" y="2"/>
                      </a:lnTo>
                      <a:lnTo>
                        <a:pt x="10" y="8"/>
                      </a:lnTo>
                      <a:close/>
                    </a:path>
                  </a:pathLst>
                </a:custGeom>
                <a:solidFill>
                  <a:srgbClr val="3FFFFF"/>
                </a:solidFill>
                <a:ln w="1588">
                  <a:solidFill>
                    <a:srgbClr val="000000"/>
                  </a:solidFill>
                  <a:prstDash val="solid"/>
                  <a:round/>
                  <a:headEnd/>
                  <a:tailEnd/>
                </a:ln>
              </p:spPr>
              <p:txBody>
                <a:bodyPr/>
                <a:lstStyle/>
                <a:p>
                  <a:endParaRPr lang="en-IN"/>
                </a:p>
              </p:txBody>
            </p:sp>
            <p:sp>
              <p:nvSpPr>
                <p:cNvPr id="703787" name="Freeform 1323">
                  <a:extLst>
                    <a:ext uri="{FF2B5EF4-FFF2-40B4-BE49-F238E27FC236}">
                      <a16:creationId xmlns:a16="http://schemas.microsoft.com/office/drawing/2014/main" id="{69EE429E-E20F-4B22-8D3B-2B2D0F81109B}"/>
                    </a:ext>
                  </a:extLst>
                </p:cNvPr>
                <p:cNvSpPr>
                  <a:spLocks/>
                </p:cNvSpPr>
                <p:nvPr/>
              </p:nvSpPr>
              <p:spPr bwMode="auto">
                <a:xfrm>
                  <a:off x="5230" y="849"/>
                  <a:ext cx="5" cy="4"/>
                </a:xfrm>
                <a:custGeom>
                  <a:avLst/>
                  <a:gdLst>
                    <a:gd name="T0" fmla="*/ 9 w 9"/>
                    <a:gd name="T1" fmla="*/ 6 h 8"/>
                    <a:gd name="T2" fmla="*/ 0 w 9"/>
                    <a:gd name="T3" fmla="*/ 8 h 8"/>
                    <a:gd name="T4" fmla="*/ 0 w 9"/>
                    <a:gd name="T5" fmla="*/ 0 h 8"/>
                    <a:gd name="T6" fmla="*/ 9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0" y="8"/>
                      </a:lnTo>
                      <a:lnTo>
                        <a:pt x="0" y="0"/>
                      </a:lnTo>
                      <a:lnTo>
                        <a:pt x="9" y="0"/>
                      </a:lnTo>
                      <a:lnTo>
                        <a:pt x="9" y="6"/>
                      </a:lnTo>
                      <a:close/>
                    </a:path>
                  </a:pathLst>
                </a:custGeom>
                <a:solidFill>
                  <a:srgbClr val="3FFFFF"/>
                </a:solidFill>
                <a:ln w="1588">
                  <a:solidFill>
                    <a:srgbClr val="000000"/>
                  </a:solidFill>
                  <a:prstDash val="solid"/>
                  <a:round/>
                  <a:headEnd/>
                  <a:tailEnd/>
                </a:ln>
              </p:spPr>
              <p:txBody>
                <a:bodyPr/>
                <a:lstStyle/>
                <a:p>
                  <a:endParaRPr lang="en-IN"/>
                </a:p>
              </p:txBody>
            </p:sp>
            <p:sp>
              <p:nvSpPr>
                <p:cNvPr id="703788" name="Freeform 1324">
                  <a:extLst>
                    <a:ext uri="{FF2B5EF4-FFF2-40B4-BE49-F238E27FC236}">
                      <a16:creationId xmlns:a16="http://schemas.microsoft.com/office/drawing/2014/main" id="{E86623BF-6400-46E2-9895-632C48F9987E}"/>
                    </a:ext>
                  </a:extLst>
                </p:cNvPr>
                <p:cNvSpPr>
                  <a:spLocks/>
                </p:cNvSpPr>
                <p:nvPr/>
              </p:nvSpPr>
              <p:spPr bwMode="auto">
                <a:xfrm>
                  <a:off x="5323" y="849"/>
                  <a:ext cx="8" cy="11"/>
                </a:xfrm>
                <a:custGeom>
                  <a:avLst/>
                  <a:gdLst>
                    <a:gd name="T0" fmla="*/ 15 w 15"/>
                    <a:gd name="T1" fmla="*/ 8 h 21"/>
                    <a:gd name="T2" fmla="*/ 2 w 15"/>
                    <a:gd name="T3" fmla="*/ 10 h 21"/>
                    <a:gd name="T4" fmla="*/ 2 w 15"/>
                    <a:gd name="T5" fmla="*/ 12 h 21"/>
                    <a:gd name="T6" fmla="*/ 2 w 15"/>
                    <a:gd name="T7" fmla="*/ 12 h 21"/>
                    <a:gd name="T8" fmla="*/ 4 w 15"/>
                    <a:gd name="T9" fmla="*/ 14 h 21"/>
                    <a:gd name="T10" fmla="*/ 13 w 15"/>
                    <a:gd name="T11" fmla="*/ 14 h 21"/>
                    <a:gd name="T12" fmla="*/ 15 w 15"/>
                    <a:gd name="T13" fmla="*/ 14 h 21"/>
                    <a:gd name="T14" fmla="*/ 15 w 15"/>
                    <a:gd name="T15" fmla="*/ 19 h 21"/>
                    <a:gd name="T16" fmla="*/ 8 w 15"/>
                    <a:gd name="T17" fmla="*/ 21 h 21"/>
                    <a:gd name="T18" fmla="*/ 2 w 15"/>
                    <a:gd name="T19" fmla="*/ 21 h 21"/>
                    <a:gd name="T20" fmla="*/ 0 w 15"/>
                    <a:gd name="T21" fmla="*/ 4 h 21"/>
                    <a:gd name="T22" fmla="*/ 0 w 15"/>
                    <a:gd name="T23" fmla="*/ 2 h 21"/>
                    <a:gd name="T24" fmla="*/ 12 w 15"/>
                    <a:gd name="T25" fmla="*/ 0 h 21"/>
                    <a:gd name="T26" fmla="*/ 15 w 15"/>
                    <a:gd name="T27" fmla="*/ 0 h 21"/>
                    <a:gd name="T28" fmla="*/ 15 w 15"/>
                    <a:gd name="T29"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15" y="8"/>
                      </a:moveTo>
                      <a:lnTo>
                        <a:pt x="2" y="10"/>
                      </a:lnTo>
                      <a:lnTo>
                        <a:pt x="2" y="12"/>
                      </a:lnTo>
                      <a:lnTo>
                        <a:pt x="2" y="12"/>
                      </a:lnTo>
                      <a:lnTo>
                        <a:pt x="4" y="14"/>
                      </a:lnTo>
                      <a:lnTo>
                        <a:pt x="13" y="14"/>
                      </a:lnTo>
                      <a:lnTo>
                        <a:pt x="15" y="14"/>
                      </a:lnTo>
                      <a:lnTo>
                        <a:pt x="15" y="19"/>
                      </a:lnTo>
                      <a:lnTo>
                        <a:pt x="8" y="21"/>
                      </a:lnTo>
                      <a:lnTo>
                        <a:pt x="2" y="21"/>
                      </a:lnTo>
                      <a:lnTo>
                        <a:pt x="0" y="4"/>
                      </a:lnTo>
                      <a:lnTo>
                        <a:pt x="0" y="2"/>
                      </a:lnTo>
                      <a:lnTo>
                        <a:pt x="12" y="0"/>
                      </a:lnTo>
                      <a:lnTo>
                        <a:pt x="15" y="0"/>
                      </a:lnTo>
                      <a:lnTo>
                        <a:pt x="15" y="8"/>
                      </a:lnTo>
                      <a:close/>
                    </a:path>
                  </a:pathLst>
                </a:custGeom>
                <a:solidFill>
                  <a:srgbClr val="3FFFFF"/>
                </a:solidFill>
                <a:ln w="1588">
                  <a:solidFill>
                    <a:srgbClr val="000000"/>
                  </a:solidFill>
                  <a:prstDash val="solid"/>
                  <a:round/>
                  <a:headEnd/>
                  <a:tailEnd/>
                </a:ln>
              </p:spPr>
              <p:txBody>
                <a:bodyPr/>
                <a:lstStyle/>
                <a:p>
                  <a:endParaRPr lang="en-IN"/>
                </a:p>
              </p:txBody>
            </p:sp>
            <p:sp>
              <p:nvSpPr>
                <p:cNvPr id="703789" name="Freeform 1325">
                  <a:extLst>
                    <a:ext uri="{FF2B5EF4-FFF2-40B4-BE49-F238E27FC236}">
                      <a16:creationId xmlns:a16="http://schemas.microsoft.com/office/drawing/2014/main" id="{160C8725-FEA3-4CEA-800C-60DEC3BE2C44}"/>
                    </a:ext>
                  </a:extLst>
                </p:cNvPr>
                <p:cNvSpPr>
                  <a:spLocks/>
                </p:cNvSpPr>
                <p:nvPr/>
              </p:nvSpPr>
              <p:spPr bwMode="auto">
                <a:xfrm>
                  <a:off x="5217" y="850"/>
                  <a:ext cx="5" cy="3"/>
                </a:xfrm>
                <a:custGeom>
                  <a:avLst/>
                  <a:gdLst>
                    <a:gd name="T0" fmla="*/ 9 w 9"/>
                    <a:gd name="T1" fmla="*/ 6 h 6"/>
                    <a:gd name="T2" fmla="*/ 0 w 9"/>
                    <a:gd name="T3" fmla="*/ 6 h 6"/>
                    <a:gd name="T4" fmla="*/ 0 w 9"/>
                    <a:gd name="T5" fmla="*/ 0 h 6"/>
                    <a:gd name="T6" fmla="*/ 2 w 9"/>
                    <a:gd name="T7" fmla="*/ 0 h 6"/>
                    <a:gd name="T8" fmla="*/ 9 w 9"/>
                    <a:gd name="T9" fmla="*/ 0 h 6"/>
                    <a:gd name="T10" fmla="*/ 9 w 9"/>
                    <a:gd name="T11" fmla="*/ 6 h 6"/>
                  </a:gdLst>
                  <a:ahLst/>
                  <a:cxnLst>
                    <a:cxn ang="0">
                      <a:pos x="T0" y="T1"/>
                    </a:cxn>
                    <a:cxn ang="0">
                      <a:pos x="T2" y="T3"/>
                    </a:cxn>
                    <a:cxn ang="0">
                      <a:pos x="T4" y="T5"/>
                    </a:cxn>
                    <a:cxn ang="0">
                      <a:pos x="T6" y="T7"/>
                    </a:cxn>
                    <a:cxn ang="0">
                      <a:pos x="T8" y="T9"/>
                    </a:cxn>
                    <a:cxn ang="0">
                      <a:pos x="T10" y="T11"/>
                    </a:cxn>
                  </a:cxnLst>
                  <a:rect l="0" t="0" r="r" b="b"/>
                  <a:pathLst>
                    <a:path w="9" h="6">
                      <a:moveTo>
                        <a:pt x="9" y="6"/>
                      </a:moveTo>
                      <a:lnTo>
                        <a:pt x="0" y="6"/>
                      </a:lnTo>
                      <a:lnTo>
                        <a:pt x="0" y="0"/>
                      </a:lnTo>
                      <a:lnTo>
                        <a:pt x="2" y="0"/>
                      </a:lnTo>
                      <a:lnTo>
                        <a:pt x="9" y="0"/>
                      </a:lnTo>
                      <a:lnTo>
                        <a:pt x="9" y="6"/>
                      </a:lnTo>
                      <a:close/>
                    </a:path>
                  </a:pathLst>
                </a:custGeom>
                <a:solidFill>
                  <a:srgbClr val="3FFFFF"/>
                </a:solidFill>
                <a:ln w="1588">
                  <a:solidFill>
                    <a:srgbClr val="000000"/>
                  </a:solidFill>
                  <a:prstDash val="solid"/>
                  <a:round/>
                  <a:headEnd/>
                  <a:tailEnd/>
                </a:ln>
              </p:spPr>
              <p:txBody>
                <a:bodyPr/>
                <a:lstStyle/>
                <a:p>
                  <a:endParaRPr lang="en-IN"/>
                </a:p>
              </p:txBody>
            </p:sp>
            <p:sp>
              <p:nvSpPr>
                <p:cNvPr id="703790" name="Freeform 1326">
                  <a:extLst>
                    <a:ext uri="{FF2B5EF4-FFF2-40B4-BE49-F238E27FC236}">
                      <a16:creationId xmlns:a16="http://schemas.microsoft.com/office/drawing/2014/main" id="{5CCA35C5-551C-4D82-8F5F-FFAC48AE4D26}"/>
                    </a:ext>
                  </a:extLst>
                </p:cNvPr>
                <p:cNvSpPr>
                  <a:spLocks/>
                </p:cNvSpPr>
                <p:nvPr/>
              </p:nvSpPr>
              <p:spPr bwMode="auto">
                <a:xfrm>
                  <a:off x="5250" y="850"/>
                  <a:ext cx="20" cy="26"/>
                </a:xfrm>
                <a:custGeom>
                  <a:avLst/>
                  <a:gdLst>
                    <a:gd name="T0" fmla="*/ 38 w 38"/>
                    <a:gd name="T1" fmla="*/ 6 h 52"/>
                    <a:gd name="T2" fmla="*/ 38 w 38"/>
                    <a:gd name="T3" fmla="*/ 50 h 52"/>
                    <a:gd name="T4" fmla="*/ 0 w 38"/>
                    <a:gd name="T5" fmla="*/ 52 h 52"/>
                    <a:gd name="T6" fmla="*/ 0 w 38"/>
                    <a:gd name="T7" fmla="*/ 0 h 52"/>
                    <a:gd name="T8" fmla="*/ 28 w 38"/>
                    <a:gd name="T9" fmla="*/ 0 h 52"/>
                    <a:gd name="T10" fmla="*/ 34 w 38"/>
                    <a:gd name="T11" fmla="*/ 0 h 52"/>
                    <a:gd name="T12" fmla="*/ 36 w 38"/>
                    <a:gd name="T13" fmla="*/ 0 h 52"/>
                    <a:gd name="T14" fmla="*/ 38 w 38"/>
                    <a:gd name="T15" fmla="*/ 6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52">
                      <a:moveTo>
                        <a:pt x="38" y="6"/>
                      </a:moveTo>
                      <a:lnTo>
                        <a:pt x="38" y="50"/>
                      </a:lnTo>
                      <a:lnTo>
                        <a:pt x="0" y="52"/>
                      </a:lnTo>
                      <a:lnTo>
                        <a:pt x="0" y="0"/>
                      </a:lnTo>
                      <a:lnTo>
                        <a:pt x="28" y="0"/>
                      </a:lnTo>
                      <a:lnTo>
                        <a:pt x="34" y="0"/>
                      </a:lnTo>
                      <a:lnTo>
                        <a:pt x="36" y="0"/>
                      </a:lnTo>
                      <a:lnTo>
                        <a:pt x="38" y="6"/>
                      </a:lnTo>
                      <a:close/>
                    </a:path>
                  </a:pathLst>
                </a:custGeom>
                <a:solidFill>
                  <a:srgbClr val="838383"/>
                </a:solidFill>
                <a:ln w="1588">
                  <a:solidFill>
                    <a:srgbClr val="000000"/>
                  </a:solidFill>
                  <a:prstDash val="solid"/>
                  <a:round/>
                  <a:headEnd/>
                  <a:tailEnd/>
                </a:ln>
              </p:spPr>
              <p:txBody>
                <a:bodyPr/>
                <a:lstStyle/>
                <a:p>
                  <a:endParaRPr lang="en-IN"/>
                </a:p>
              </p:txBody>
            </p:sp>
            <p:sp>
              <p:nvSpPr>
                <p:cNvPr id="703791" name="Freeform 1327">
                  <a:extLst>
                    <a:ext uri="{FF2B5EF4-FFF2-40B4-BE49-F238E27FC236}">
                      <a16:creationId xmlns:a16="http://schemas.microsoft.com/office/drawing/2014/main" id="{52CF8CBD-B3C8-4788-B6CF-6B1C0E64764C}"/>
                    </a:ext>
                  </a:extLst>
                </p:cNvPr>
                <p:cNvSpPr>
                  <a:spLocks/>
                </p:cNvSpPr>
                <p:nvPr/>
              </p:nvSpPr>
              <p:spPr bwMode="auto">
                <a:xfrm>
                  <a:off x="5148" y="850"/>
                  <a:ext cx="68" cy="36"/>
                </a:xfrm>
                <a:custGeom>
                  <a:avLst/>
                  <a:gdLst>
                    <a:gd name="T0" fmla="*/ 121 w 136"/>
                    <a:gd name="T1" fmla="*/ 8 h 71"/>
                    <a:gd name="T2" fmla="*/ 113 w 136"/>
                    <a:gd name="T3" fmla="*/ 19 h 71"/>
                    <a:gd name="T4" fmla="*/ 111 w 136"/>
                    <a:gd name="T5" fmla="*/ 12 h 71"/>
                    <a:gd name="T6" fmla="*/ 107 w 136"/>
                    <a:gd name="T7" fmla="*/ 17 h 71"/>
                    <a:gd name="T8" fmla="*/ 101 w 136"/>
                    <a:gd name="T9" fmla="*/ 19 h 71"/>
                    <a:gd name="T10" fmla="*/ 100 w 136"/>
                    <a:gd name="T11" fmla="*/ 13 h 71"/>
                    <a:gd name="T12" fmla="*/ 96 w 136"/>
                    <a:gd name="T13" fmla="*/ 19 h 71"/>
                    <a:gd name="T14" fmla="*/ 92 w 136"/>
                    <a:gd name="T15" fmla="*/ 21 h 71"/>
                    <a:gd name="T16" fmla="*/ 98 w 136"/>
                    <a:gd name="T17" fmla="*/ 29 h 71"/>
                    <a:gd name="T18" fmla="*/ 100 w 136"/>
                    <a:gd name="T19" fmla="*/ 29 h 71"/>
                    <a:gd name="T20" fmla="*/ 107 w 136"/>
                    <a:gd name="T21" fmla="*/ 23 h 71"/>
                    <a:gd name="T22" fmla="*/ 111 w 136"/>
                    <a:gd name="T23" fmla="*/ 35 h 71"/>
                    <a:gd name="T24" fmla="*/ 121 w 136"/>
                    <a:gd name="T25" fmla="*/ 23 h 71"/>
                    <a:gd name="T26" fmla="*/ 117 w 136"/>
                    <a:gd name="T27" fmla="*/ 31 h 71"/>
                    <a:gd name="T28" fmla="*/ 121 w 136"/>
                    <a:gd name="T29" fmla="*/ 35 h 71"/>
                    <a:gd name="T30" fmla="*/ 111 w 136"/>
                    <a:gd name="T31" fmla="*/ 42 h 71"/>
                    <a:gd name="T32" fmla="*/ 107 w 136"/>
                    <a:gd name="T33" fmla="*/ 44 h 71"/>
                    <a:gd name="T34" fmla="*/ 121 w 136"/>
                    <a:gd name="T35" fmla="*/ 44 h 71"/>
                    <a:gd name="T36" fmla="*/ 115 w 136"/>
                    <a:gd name="T37" fmla="*/ 54 h 71"/>
                    <a:gd name="T38" fmla="*/ 111 w 136"/>
                    <a:gd name="T39" fmla="*/ 50 h 71"/>
                    <a:gd name="T40" fmla="*/ 111 w 136"/>
                    <a:gd name="T41" fmla="*/ 46 h 71"/>
                    <a:gd name="T42" fmla="*/ 107 w 136"/>
                    <a:gd name="T43" fmla="*/ 54 h 71"/>
                    <a:gd name="T44" fmla="*/ 100 w 136"/>
                    <a:gd name="T45" fmla="*/ 56 h 71"/>
                    <a:gd name="T46" fmla="*/ 101 w 136"/>
                    <a:gd name="T47" fmla="*/ 60 h 71"/>
                    <a:gd name="T48" fmla="*/ 107 w 136"/>
                    <a:gd name="T49" fmla="*/ 60 h 71"/>
                    <a:gd name="T50" fmla="*/ 107 w 136"/>
                    <a:gd name="T51" fmla="*/ 65 h 71"/>
                    <a:gd name="T52" fmla="*/ 33 w 136"/>
                    <a:gd name="T53" fmla="*/ 71 h 71"/>
                    <a:gd name="T54" fmla="*/ 46 w 136"/>
                    <a:gd name="T55" fmla="*/ 61 h 71"/>
                    <a:gd name="T56" fmla="*/ 50 w 136"/>
                    <a:gd name="T57" fmla="*/ 60 h 71"/>
                    <a:gd name="T58" fmla="*/ 46 w 136"/>
                    <a:gd name="T59" fmla="*/ 58 h 71"/>
                    <a:gd name="T60" fmla="*/ 15 w 136"/>
                    <a:gd name="T61" fmla="*/ 56 h 71"/>
                    <a:gd name="T62" fmla="*/ 12 w 136"/>
                    <a:gd name="T63" fmla="*/ 60 h 71"/>
                    <a:gd name="T64" fmla="*/ 0 w 136"/>
                    <a:gd name="T65" fmla="*/ 52 h 71"/>
                    <a:gd name="T66" fmla="*/ 14 w 136"/>
                    <a:gd name="T67" fmla="*/ 50 h 71"/>
                    <a:gd name="T68" fmla="*/ 15 w 136"/>
                    <a:gd name="T69" fmla="*/ 48 h 71"/>
                    <a:gd name="T70" fmla="*/ 0 w 136"/>
                    <a:gd name="T71" fmla="*/ 38 h 71"/>
                    <a:gd name="T72" fmla="*/ 27 w 136"/>
                    <a:gd name="T73" fmla="*/ 44 h 71"/>
                    <a:gd name="T74" fmla="*/ 29 w 136"/>
                    <a:gd name="T75" fmla="*/ 46 h 71"/>
                    <a:gd name="T76" fmla="*/ 31 w 136"/>
                    <a:gd name="T77" fmla="*/ 38 h 71"/>
                    <a:gd name="T78" fmla="*/ 42 w 136"/>
                    <a:gd name="T79" fmla="*/ 46 h 71"/>
                    <a:gd name="T80" fmla="*/ 44 w 136"/>
                    <a:gd name="T81" fmla="*/ 48 h 71"/>
                    <a:gd name="T82" fmla="*/ 58 w 136"/>
                    <a:gd name="T83" fmla="*/ 37 h 71"/>
                    <a:gd name="T84" fmla="*/ 58 w 136"/>
                    <a:gd name="T85" fmla="*/ 35 h 71"/>
                    <a:gd name="T86" fmla="*/ 44 w 136"/>
                    <a:gd name="T87" fmla="*/ 33 h 71"/>
                    <a:gd name="T88" fmla="*/ 44 w 136"/>
                    <a:gd name="T89" fmla="*/ 21 h 71"/>
                    <a:gd name="T90" fmla="*/ 40 w 136"/>
                    <a:gd name="T91" fmla="*/ 23 h 71"/>
                    <a:gd name="T92" fmla="*/ 33 w 136"/>
                    <a:gd name="T93" fmla="*/ 35 h 71"/>
                    <a:gd name="T94" fmla="*/ 31 w 136"/>
                    <a:gd name="T95" fmla="*/ 15 h 71"/>
                    <a:gd name="T96" fmla="*/ 44 w 136"/>
                    <a:gd name="T97" fmla="*/ 15 h 71"/>
                    <a:gd name="T98" fmla="*/ 58 w 136"/>
                    <a:gd name="T99" fmla="*/ 13 h 71"/>
                    <a:gd name="T100" fmla="*/ 59 w 136"/>
                    <a:gd name="T101" fmla="*/ 19 h 71"/>
                    <a:gd name="T102" fmla="*/ 63 w 136"/>
                    <a:gd name="T103" fmla="*/ 13 h 71"/>
                    <a:gd name="T104" fmla="*/ 82 w 136"/>
                    <a:gd name="T105" fmla="*/ 10 h 71"/>
                    <a:gd name="T106" fmla="*/ 63 w 136"/>
                    <a:gd name="T107" fmla="*/ 6 h 71"/>
                    <a:gd name="T108" fmla="*/ 121 w 136"/>
                    <a:gd name="T109" fmla="*/ 0 h 71"/>
                    <a:gd name="T110" fmla="*/ 136 w 136"/>
                    <a:gd name="T111" fmla="*/ 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6" h="71">
                      <a:moveTo>
                        <a:pt x="136" y="6"/>
                      </a:moveTo>
                      <a:lnTo>
                        <a:pt x="121" y="8"/>
                      </a:lnTo>
                      <a:lnTo>
                        <a:pt x="121" y="19"/>
                      </a:lnTo>
                      <a:lnTo>
                        <a:pt x="113" y="19"/>
                      </a:lnTo>
                      <a:lnTo>
                        <a:pt x="111" y="19"/>
                      </a:lnTo>
                      <a:lnTo>
                        <a:pt x="111" y="12"/>
                      </a:lnTo>
                      <a:lnTo>
                        <a:pt x="109" y="12"/>
                      </a:lnTo>
                      <a:lnTo>
                        <a:pt x="107" y="17"/>
                      </a:lnTo>
                      <a:lnTo>
                        <a:pt x="107" y="19"/>
                      </a:lnTo>
                      <a:lnTo>
                        <a:pt x="101" y="19"/>
                      </a:lnTo>
                      <a:lnTo>
                        <a:pt x="100" y="13"/>
                      </a:lnTo>
                      <a:lnTo>
                        <a:pt x="100" y="13"/>
                      </a:lnTo>
                      <a:lnTo>
                        <a:pt x="98" y="13"/>
                      </a:lnTo>
                      <a:lnTo>
                        <a:pt x="96" y="19"/>
                      </a:lnTo>
                      <a:lnTo>
                        <a:pt x="94" y="19"/>
                      </a:lnTo>
                      <a:lnTo>
                        <a:pt x="92" y="21"/>
                      </a:lnTo>
                      <a:lnTo>
                        <a:pt x="96" y="25"/>
                      </a:lnTo>
                      <a:lnTo>
                        <a:pt x="98" y="29"/>
                      </a:lnTo>
                      <a:lnTo>
                        <a:pt x="100" y="29"/>
                      </a:lnTo>
                      <a:lnTo>
                        <a:pt x="100" y="29"/>
                      </a:lnTo>
                      <a:lnTo>
                        <a:pt x="101" y="23"/>
                      </a:lnTo>
                      <a:lnTo>
                        <a:pt x="107" y="23"/>
                      </a:lnTo>
                      <a:lnTo>
                        <a:pt x="107" y="35"/>
                      </a:lnTo>
                      <a:lnTo>
                        <a:pt x="111" y="35"/>
                      </a:lnTo>
                      <a:lnTo>
                        <a:pt x="111" y="23"/>
                      </a:lnTo>
                      <a:lnTo>
                        <a:pt x="121" y="23"/>
                      </a:lnTo>
                      <a:lnTo>
                        <a:pt x="121" y="29"/>
                      </a:lnTo>
                      <a:lnTo>
                        <a:pt x="117" y="31"/>
                      </a:lnTo>
                      <a:lnTo>
                        <a:pt x="117" y="33"/>
                      </a:lnTo>
                      <a:lnTo>
                        <a:pt x="121" y="35"/>
                      </a:lnTo>
                      <a:lnTo>
                        <a:pt x="121" y="40"/>
                      </a:lnTo>
                      <a:lnTo>
                        <a:pt x="111" y="42"/>
                      </a:lnTo>
                      <a:lnTo>
                        <a:pt x="111" y="42"/>
                      </a:lnTo>
                      <a:lnTo>
                        <a:pt x="107" y="44"/>
                      </a:lnTo>
                      <a:lnTo>
                        <a:pt x="107" y="44"/>
                      </a:lnTo>
                      <a:lnTo>
                        <a:pt x="121" y="44"/>
                      </a:lnTo>
                      <a:lnTo>
                        <a:pt x="121" y="54"/>
                      </a:lnTo>
                      <a:lnTo>
                        <a:pt x="115" y="54"/>
                      </a:lnTo>
                      <a:lnTo>
                        <a:pt x="111" y="54"/>
                      </a:lnTo>
                      <a:lnTo>
                        <a:pt x="111" y="50"/>
                      </a:lnTo>
                      <a:lnTo>
                        <a:pt x="111" y="48"/>
                      </a:lnTo>
                      <a:lnTo>
                        <a:pt x="111" y="46"/>
                      </a:lnTo>
                      <a:lnTo>
                        <a:pt x="107" y="52"/>
                      </a:lnTo>
                      <a:lnTo>
                        <a:pt x="107" y="54"/>
                      </a:lnTo>
                      <a:lnTo>
                        <a:pt x="107" y="54"/>
                      </a:lnTo>
                      <a:lnTo>
                        <a:pt x="100" y="56"/>
                      </a:lnTo>
                      <a:lnTo>
                        <a:pt x="98" y="56"/>
                      </a:lnTo>
                      <a:lnTo>
                        <a:pt x="101" y="60"/>
                      </a:lnTo>
                      <a:lnTo>
                        <a:pt x="105" y="60"/>
                      </a:lnTo>
                      <a:lnTo>
                        <a:pt x="107" y="60"/>
                      </a:lnTo>
                      <a:lnTo>
                        <a:pt x="107" y="63"/>
                      </a:lnTo>
                      <a:lnTo>
                        <a:pt x="107" y="65"/>
                      </a:lnTo>
                      <a:lnTo>
                        <a:pt x="94" y="67"/>
                      </a:lnTo>
                      <a:lnTo>
                        <a:pt x="33" y="71"/>
                      </a:lnTo>
                      <a:lnTo>
                        <a:pt x="33" y="63"/>
                      </a:lnTo>
                      <a:lnTo>
                        <a:pt x="46" y="61"/>
                      </a:lnTo>
                      <a:lnTo>
                        <a:pt x="48" y="61"/>
                      </a:lnTo>
                      <a:lnTo>
                        <a:pt x="50" y="60"/>
                      </a:lnTo>
                      <a:lnTo>
                        <a:pt x="50" y="60"/>
                      </a:lnTo>
                      <a:lnTo>
                        <a:pt x="46" y="58"/>
                      </a:lnTo>
                      <a:lnTo>
                        <a:pt x="15" y="58"/>
                      </a:lnTo>
                      <a:lnTo>
                        <a:pt x="15" y="56"/>
                      </a:lnTo>
                      <a:lnTo>
                        <a:pt x="15" y="56"/>
                      </a:lnTo>
                      <a:lnTo>
                        <a:pt x="12" y="60"/>
                      </a:lnTo>
                      <a:lnTo>
                        <a:pt x="0" y="60"/>
                      </a:lnTo>
                      <a:lnTo>
                        <a:pt x="0" y="52"/>
                      </a:lnTo>
                      <a:lnTo>
                        <a:pt x="4" y="52"/>
                      </a:lnTo>
                      <a:lnTo>
                        <a:pt x="14" y="50"/>
                      </a:lnTo>
                      <a:lnTo>
                        <a:pt x="15" y="48"/>
                      </a:lnTo>
                      <a:lnTo>
                        <a:pt x="15" y="48"/>
                      </a:lnTo>
                      <a:lnTo>
                        <a:pt x="0" y="48"/>
                      </a:lnTo>
                      <a:lnTo>
                        <a:pt x="0" y="38"/>
                      </a:lnTo>
                      <a:lnTo>
                        <a:pt x="27" y="38"/>
                      </a:lnTo>
                      <a:lnTo>
                        <a:pt x="27" y="44"/>
                      </a:lnTo>
                      <a:lnTo>
                        <a:pt x="29" y="46"/>
                      </a:lnTo>
                      <a:lnTo>
                        <a:pt x="29" y="46"/>
                      </a:lnTo>
                      <a:lnTo>
                        <a:pt x="31" y="44"/>
                      </a:lnTo>
                      <a:lnTo>
                        <a:pt x="31" y="38"/>
                      </a:lnTo>
                      <a:lnTo>
                        <a:pt x="40" y="38"/>
                      </a:lnTo>
                      <a:lnTo>
                        <a:pt x="42" y="46"/>
                      </a:lnTo>
                      <a:lnTo>
                        <a:pt x="44" y="48"/>
                      </a:lnTo>
                      <a:lnTo>
                        <a:pt x="44" y="48"/>
                      </a:lnTo>
                      <a:lnTo>
                        <a:pt x="44" y="37"/>
                      </a:lnTo>
                      <a:lnTo>
                        <a:pt x="58" y="37"/>
                      </a:lnTo>
                      <a:lnTo>
                        <a:pt x="58" y="35"/>
                      </a:lnTo>
                      <a:lnTo>
                        <a:pt x="58" y="35"/>
                      </a:lnTo>
                      <a:lnTo>
                        <a:pt x="56" y="33"/>
                      </a:lnTo>
                      <a:lnTo>
                        <a:pt x="44" y="33"/>
                      </a:lnTo>
                      <a:lnTo>
                        <a:pt x="44" y="29"/>
                      </a:lnTo>
                      <a:lnTo>
                        <a:pt x="44" y="21"/>
                      </a:lnTo>
                      <a:lnTo>
                        <a:pt x="44" y="21"/>
                      </a:lnTo>
                      <a:lnTo>
                        <a:pt x="40" y="23"/>
                      </a:lnTo>
                      <a:lnTo>
                        <a:pt x="40" y="33"/>
                      </a:lnTo>
                      <a:lnTo>
                        <a:pt x="33" y="35"/>
                      </a:lnTo>
                      <a:lnTo>
                        <a:pt x="31" y="35"/>
                      </a:lnTo>
                      <a:lnTo>
                        <a:pt x="31" y="15"/>
                      </a:lnTo>
                      <a:lnTo>
                        <a:pt x="40" y="13"/>
                      </a:lnTo>
                      <a:lnTo>
                        <a:pt x="44" y="15"/>
                      </a:lnTo>
                      <a:lnTo>
                        <a:pt x="46" y="13"/>
                      </a:lnTo>
                      <a:lnTo>
                        <a:pt x="58" y="13"/>
                      </a:lnTo>
                      <a:lnTo>
                        <a:pt x="59" y="19"/>
                      </a:lnTo>
                      <a:lnTo>
                        <a:pt x="59" y="19"/>
                      </a:lnTo>
                      <a:lnTo>
                        <a:pt x="61" y="19"/>
                      </a:lnTo>
                      <a:lnTo>
                        <a:pt x="63" y="13"/>
                      </a:lnTo>
                      <a:lnTo>
                        <a:pt x="82" y="12"/>
                      </a:lnTo>
                      <a:lnTo>
                        <a:pt x="82" y="10"/>
                      </a:lnTo>
                      <a:lnTo>
                        <a:pt x="63" y="10"/>
                      </a:lnTo>
                      <a:lnTo>
                        <a:pt x="63" y="6"/>
                      </a:lnTo>
                      <a:lnTo>
                        <a:pt x="63" y="4"/>
                      </a:lnTo>
                      <a:lnTo>
                        <a:pt x="121" y="0"/>
                      </a:lnTo>
                      <a:lnTo>
                        <a:pt x="134" y="0"/>
                      </a:lnTo>
                      <a:lnTo>
                        <a:pt x="136" y="6"/>
                      </a:lnTo>
                      <a:close/>
                    </a:path>
                  </a:pathLst>
                </a:custGeom>
                <a:solidFill>
                  <a:srgbClr val="3FFFFF"/>
                </a:solidFill>
                <a:ln w="1588">
                  <a:solidFill>
                    <a:srgbClr val="000000"/>
                  </a:solidFill>
                  <a:prstDash val="solid"/>
                  <a:round/>
                  <a:headEnd/>
                  <a:tailEnd/>
                </a:ln>
              </p:spPr>
              <p:txBody>
                <a:bodyPr/>
                <a:lstStyle/>
                <a:p>
                  <a:endParaRPr lang="en-IN"/>
                </a:p>
              </p:txBody>
            </p:sp>
            <p:sp>
              <p:nvSpPr>
                <p:cNvPr id="703792" name="Freeform 1328">
                  <a:extLst>
                    <a:ext uri="{FF2B5EF4-FFF2-40B4-BE49-F238E27FC236}">
                      <a16:creationId xmlns:a16="http://schemas.microsoft.com/office/drawing/2014/main" id="{5C276281-F72F-4DB1-8748-32DCBC0D826C}"/>
                    </a:ext>
                  </a:extLst>
                </p:cNvPr>
                <p:cNvSpPr>
                  <a:spLocks/>
                </p:cNvSpPr>
                <p:nvPr/>
              </p:nvSpPr>
              <p:spPr bwMode="auto">
                <a:xfrm>
                  <a:off x="5304" y="850"/>
                  <a:ext cx="4" cy="5"/>
                </a:xfrm>
                <a:custGeom>
                  <a:avLst/>
                  <a:gdLst>
                    <a:gd name="T0" fmla="*/ 8 w 8"/>
                    <a:gd name="T1" fmla="*/ 8 h 10"/>
                    <a:gd name="T2" fmla="*/ 8 w 8"/>
                    <a:gd name="T3" fmla="*/ 10 h 10"/>
                    <a:gd name="T4" fmla="*/ 0 w 8"/>
                    <a:gd name="T5" fmla="*/ 10 h 10"/>
                    <a:gd name="T6" fmla="*/ 0 w 8"/>
                    <a:gd name="T7" fmla="*/ 0 h 10"/>
                    <a:gd name="T8" fmla="*/ 8 w 8"/>
                    <a:gd name="T9" fmla="*/ 0 h 10"/>
                    <a:gd name="T10" fmla="*/ 8 w 8"/>
                    <a:gd name="T11" fmla="*/ 8 h 10"/>
                  </a:gdLst>
                  <a:ahLst/>
                  <a:cxnLst>
                    <a:cxn ang="0">
                      <a:pos x="T0" y="T1"/>
                    </a:cxn>
                    <a:cxn ang="0">
                      <a:pos x="T2" y="T3"/>
                    </a:cxn>
                    <a:cxn ang="0">
                      <a:pos x="T4" y="T5"/>
                    </a:cxn>
                    <a:cxn ang="0">
                      <a:pos x="T6" y="T7"/>
                    </a:cxn>
                    <a:cxn ang="0">
                      <a:pos x="T8" y="T9"/>
                    </a:cxn>
                    <a:cxn ang="0">
                      <a:pos x="T10" y="T11"/>
                    </a:cxn>
                  </a:cxnLst>
                  <a:rect l="0" t="0" r="r" b="b"/>
                  <a:pathLst>
                    <a:path w="8" h="10">
                      <a:moveTo>
                        <a:pt x="8" y="8"/>
                      </a:moveTo>
                      <a:lnTo>
                        <a:pt x="8" y="10"/>
                      </a:lnTo>
                      <a:lnTo>
                        <a:pt x="0" y="10"/>
                      </a:lnTo>
                      <a:lnTo>
                        <a:pt x="0" y="0"/>
                      </a:lnTo>
                      <a:lnTo>
                        <a:pt x="8" y="0"/>
                      </a:lnTo>
                      <a:lnTo>
                        <a:pt x="8" y="8"/>
                      </a:lnTo>
                      <a:close/>
                    </a:path>
                  </a:pathLst>
                </a:custGeom>
                <a:solidFill>
                  <a:srgbClr val="3FFFFF"/>
                </a:solidFill>
                <a:ln w="1588">
                  <a:solidFill>
                    <a:srgbClr val="000000"/>
                  </a:solidFill>
                  <a:prstDash val="solid"/>
                  <a:round/>
                  <a:headEnd/>
                  <a:tailEnd/>
                </a:ln>
              </p:spPr>
              <p:txBody>
                <a:bodyPr/>
                <a:lstStyle/>
                <a:p>
                  <a:endParaRPr lang="en-IN"/>
                </a:p>
              </p:txBody>
            </p:sp>
            <p:sp>
              <p:nvSpPr>
                <p:cNvPr id="703793" name="Freeform 1329">
                  <a:extLst>
                    <a:ext uri="{FF2B5EF4-FFF2-40B4-BE49-F238E27FC236}">
                      <a16:creationId xmlns:a16="http://schemas.microsoft.com/office/drawing/2014/main" id="{C12E8DC0-F6FF-4D11-8CD1-4360A3D91C7D}"/>
                    </a:ext>
                  </a:extLst>
                </p:cNvPr>
                <p:cNvSpPr>
                  <a:spLocks/>
                </p:cNvSpPr>
                <p:nvPr/>
              </p:nvSpPr>
              <p:spPr bwMode="auto">
                <a:xfrm>
                  <a:off x="5350" y="851"/>
                  <a:ext cx="7" cy="4"/>
                </a:xfrm>
                <a:custGeom>
                  <a:avLst/>
                  <a:gdLst>
                    <a:gd name="T0" fmla="*/ 13 w 13"/>
                    <a:gd name="T1" fmla="*/ 0 h 8"/>
                    <a:gd name="T2" fmla="*/ 13 w 13"/>
                    <a:gd name="T3" fmla="*/ 6 h 8"/>
                    <a:gd name="T4" fmla="*/ 13 w 13"/>
                    <a:gd name="T5" fmla="*/ 8 h 8"/>
                    <a:gd name="T6" fmla="*/ 0 w 13"/>
                    <a:gd name="T7" fmla="*/ 8 h 8"/>
                    <a:gd name="T8" fmla="*/ 0 w 13"/>
                    <a:gd name="T9" fmla="*/ 0 h 8"/>
                    <a:gd name="T10" fmla="*/ 11 w 13"/>
                    <a:gd name="T11" fmla="*/ 0 h 8"/>
                    <a:gd name="T12" fmla="*/ 13 w 13"/>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3" h="8">
                      <a:moveTo>
                        <a:pt x="13" y="0"/>
                      </a:moveTo>
                      <a:lnTo>
                        <a:pt x="13" y="6"/>
                      </a:lnTo>
                      <a:lnTo>
                        <a:pt x="13" y="8"/>
                      </a:lnTo>
                      <a:lnTo>
                        <a:pt x="0" y="8"/>
                      </a:lnTo>
                      <a:lnTo>
                        <a:pt x="0" y="0"/>
                      </a:lnTo>
                      <a:lnTo>
                        <a:pt x="11" y="0"/>
                      </a:lnTo>
                      <a:lnTo>
                        <a:pt x="13" y="0"/>
                      </a:lnTo>
                      <a:close/>
                    </a:path>
                  </a:pathLst>
                </a:custGeom>
                <a:solidFill>
                  <a:srgbClr val="00C2C2"/>
                </a:solidFill>
                <a:ln w="1588">
                  <a:solidFill>
                    <a:srgbClr val="000000"/>
                  </a:solidFill>
                  <a:prstDash val="solid"/>
                  <a:round/>
                  <a:headEnd/>
                  <a:tailEnd/>
                </a:ln>
              </p:spPr>
              <p:txBody>
                <a:bodyPr/>
                <a:lstStyle/>
                <a:p>
                  <a:endParaRPr lang="en-IN"/>
                </a:p>
              </p:txBody>
            </p:sp>
            <p:sp>
              <p:nvSpPr>
                <p:cNvPr id="703794" name="Freeform 1330">
                  <a:extLst>
                    <a:ext uri="{FF2B5EF4-FFF2-40B4-BE49-F238E27FC236}">
                      <a16:creationId xmlns:a16="http://schemas.microsoft.com/office/drawing/2014/main" id="{0F2B2A5E-E26B-4051-A135-70875CD785C4}"/>
                    </a:ext>
                  </a:extLst>
                </p:cNvPr>
                <p:cNvSpPr>
                  <a:spLocks/>
                </p:cNvSpPr>
                <p:nvPr/>
              </p:nvSpPr>
              <p:spPr bwMode="auto">
                <a:xfrm>
                  <a:off x="5170" y="852"/>
                  <a:ext cx="7" cy="4"/>
                </a:xfrm>
                <a:custGeom>
                  <a:avLst/>
                  <a:gdLst>
                    <a:gd name="T0" fmla="*/ 14 w 14"/>
                    <a:gd name="T1" fmla="*/ 6 h 8"/>
                    <a:gd name="T2" fmla="*/ 2 w 14"/>
                    <a:gd name="T3" fmla="*/ 8 h 8"/>
                    <a:gd name="T4" fmla="*/ 0 w 14"/>
                    <a:gd name="T5" fmla="*/ 4 h 8"/>
                    <a:gd name="T6" fmla="*/ 0 w 14"/>
                    <a:gd name="T7" fmla="*/ 0 h 8"/>
                    <a:gd name="T8" fmla="*/ 8 w 14"/>
                    <a:gd name="T9" fmla="*/ 0 h 8"/>
                    <a:gd name="T10" fmla="*/ 14 w 14"/>
                    <a:gd name="T11" fmla="*/ 0 h 8"/>
                    <a:gd name="T12" fmla="*/ 14 w 14"/>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14" h="8">
                      <a:moveTo>
                        <a:pt x="14" y="6"/>
                      </a:moveTo>
                      <a:lnTo>
                        <a:pt x="2" y="8"/>
                      </a:lnTo>
                      <a:lnTo>
                        <a:pt x="0" y="4"/>
                      </a:lnTo>
                      <a:lnTo>
                        <a:pt x="0" y="0"/>
                      </a:lnTo>
                      <a:lnTo>
                        <a:pt x="8" y="0"/>
                      </a:lnTo>
                      <a:lnTo>
                        <a:pt x="14" y="0"/>
                      </a:lnTo>
                      <a:lnTo>
                        <a:pt x="14" y="6"/>
                      </a:lnTo>
                      <a:close/>
                    </a:path>
                  </a:pathLst>
                </a:custGeom>
                <a:solidFill>
                  <a:srgbClr val="3FFFFF"/>
                </a:solidFill>
                <a:ln w="1588">
                  <a:solidFill>
                    <a:srgbClr val="000000"/>
                  </a:solidFill>
                  <a:prstDash val="solid"/>
                  <a:round/>
                  <a:headEnd/>
                  <a:tailEnd/>
                </a:ln>
              </p:spPr>
              <p:txBody>
                <a:bodyPr/>
                <a:lstStyle/>
                <a:p>
                  <a:endParaRPr lang="en-IN"/>
                </a:p>
              </p:txBody>
            </p:sp>
            <p:sp>
              <p:nvSpPr>
                <p:cNvPr id="703795" name="Freeform 1331">
                  <a:extLst>
                    <a:ext uri="{FF2B5EF4-FFF2-40B4-BE49-F238E27FC236}">
                      <a16:creationId xmlns:a16="http://schemas.microsoft.com/office/drawing/2014/main" id="{132A57E4-34EB-4778-B1A1-3459621A3571}"/>
                    </a:ext>
                  </a:extLst>
                </p:cNvPr>
                <p:cNvSpPr>
                  <a:spLocks/>
                </p:cNvSpPr>
                <p:nvPr/>
              </p:nvSpPr>
              <p:spPr bwMode="auto">
                <a:xfrm>
                  <a:off x="5163" y="852"/>
                  <a:ext cx="5" cy="4"/>
                </a:xfrm>
                <a:custGeom>
                  <a:avLst/>
                  <a:gdLst>
                    <a:gd name="T0" fmla="*/ 9 w 9"/>
                    <a:gd name="T1" fmla="*/ 6 h 8"/>
                    <a:gd name="T2" fmla="*/ 2 w 9"/>
                    <a:gd name="T3" fmla="*/ 8 h 8"/>
                    <a:gd name="T4" fmla="*/ 0 w 9"/>
                    <a:gd name="T5" fmla="*/ 8 h 8"/>
                    <a:gd name="T6" fmla="*/ 0 w 9"/>
                    <a:gd name="T7" fmla="*/ 0 h 8"/>
                    <a:gd name="T8" fmla="*/ 0 w 9"/>
                    <a:gd name="T9" fmla="*/ 0 h 8"/>
                    <a:gd name="T10" fmla="*/ 9 w 9"/>
                    <a:gd name="T11" fmla="*/ 0 h 8"/>
                    <a:gd name="T12" fmla="*/ 9 w 9"/>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9" y="6"/>
                      </a:moveTo>
                      <a:lnTo>
                        <a:pt x="2" y="8"/>
                      </a:lnTo>
                      <a:lnTo>
                        <a:pt x="0" y="8"/>
                      </a:lnTo>
                      <a:lnTo>
                        <a:pt x="0" y="0"/>
                      </a:lnTo>
                      <a:lnTo>
                        <a:pt x="0" y="0"/>
                      </a:lnTo>
                      <a:lnTo>
                        <a:pt x="9" y="0"/>
                      </a:lnTo>
                      <a:lnTo>
                        <a:pt x="9" y="6"/>
                      </a:lnTo>
                      <a:close/>
                    </a:path>
                  </a:pathLst>
                </a:custGeom>
                <a:solidFill>
                  <a:srgbClr val="3FFFFF"/>
                </a:solidFill>
                <a:ln w="1588">
                  <a:solidFill>
                    <a:srgbClr val="000000"/>
                  </a:solidFill>
                  <a:prstDash val="solid"/>
                  <a:round/>
                  <a:headEnd/>
                  <a:tailEnd/>
                </a:ln>
              </p:spPr>
              <p:txBody>
                <a:bodyPr/>
                <a:lstStyle/>
                <a:p>
                  <a:endParaRPr lang="en-IN"/>
                </a:p>
              </p:txBody>
            </p:sp>
            <p:sp>
              <p:nvSpPr>
                <p:cNvPr id="703796" name="Freeform 1332">
                  <a:extLst>
                    <a:ext uri="{FF2B5EF4-FFF2-40B4-BE49-F238E27FC236}">
                      <a16:creationId xmlns:a16="http://schemas.microsoft.com/office/drawing/2014/main" id="{FDDC6ED3-3886-4515-8FAD-8BD433F20DAA}"/>
                    </a:ext>
                  </a:extLst>
                </p:cNvPr>
                <p:cNvSpPr>
                  <a:spLocks/>
                </p:cNvSpPr>
                <p:nvPr/>
              </p:nvSpPr>
              <p:spPr bwMode="auto">
                <a:xfrm>
                  <a:off x="5156" y="852"/>
                  <a:ext cx="5" cy="4"/>
                </a:xfrm>
                <a:custGeom>
                  <a:avLst/>
                  <a:gdLst>
                    <a:gd name="T0" fmla="*/ 12 w 12"/>
                    <a:gd name="T1" fmla="*/ 6 h 8"/>
                    <a:gd name="T2" fmla="*/ 12 w 12"/>
                    <a:gd name="T3" fmla="*/ 8 h 8"/>
                    <a:gd name="T4" fmla="*/ 2 w 12"/>
                    <a:gd name="T5" fmla="*/ 8 h 8"/>
                    <a:gd name="T6" fmla="*/ 0 w 12"/>
                    <a:gd name="T7" fmla="*/ 8 h 8"/>
                    <a:gd name="T8" fmla="*/ 0 w 12"/>
                    <a:gd name="T9" fmla="*/ 2 h 8"/>
                    <a:gd name="T10" fmla="*/ 0 w 12"/>
                    <a:gd name="T11" fmla="*/ 0 h 8"/>
                    <a:gd name="T12" fmla="*/ 12 w 12"/>
                    <a:gd name="T13" fmla="*/ 0 h 8"/>
                    <a:gd name="T14" fmla="*/ 12 w 12"/>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8">
                      <a:moveTo>
                        <a:pt x="12" y="6"/>
                      </a:moveTo>
                      <a:lnTo>
                        <a:pt x="12" y="8"/>
                      </a:lnTo>
                      <a:lnTo>
                        <a:pt x="2" y="8"/>
                      </a:lnTo>
                      <a:lnTo>
                        <a:pt x="0" y="8"/>
                      </a:lnTo>
                      <a:lnTo>
                        <a:pt x="0" y="2"/>
                      </a:lnTo>
                      <a:lnTo>
                        <a:pt x="0" y="0"/>
                      </a:lnTo>
                      <a:lnTo>
                        <a:pt x="12" y="0"/>
                      </a:lnTo>
                      <a:lnTo>
                        <a:pt x="12" y="6"/>
                      </a:lnTo>
                      <a:close/>
                    </a:path>
                  </a:pathLst>
                </a:custGeom>
                <a:solidFill>
                  <a:srgbClr val="3FFFFF"/>
                </a:solidFill>
                <a:ln w="1588">
                  <a:solidFill>
                    <a:srgbClr val="000000"/>
                  </a:solidFill>
                  <a:prstDash val="solid"/>
                  <a:round/>
                  <a:headEnd/>
                  <a:tailEnd/>
                </a:ln>
              </p:spPr>
              <p:txBody>
                <a:bodyPr/>
                <a:lstStyle/>
                <a:p>
                  <a:endParaRPr lang="en-IN"/>
                </a:p>
              </p:txBody>
            </p:sp>
            <p:sp>
              <p:nvSpPr>
                <p:cNvPr id="703797" name="Freeform 1333">
                  <a:extLst>
                    <a:ext uri="{FF2B5EF4-FFF2-40B4-BE49-F238E27FC236}">
                      <a16:creationId xmlns:a16="http://schemas.microsoft.com/office/drawing/2014/main" id="{5090270F-F4F7-4C47-ACE5-EE282769325E}"/>
                    </a:ext>
                  </a:extLst>
                </p:cNvPr>
                <p:cNvSpPr>
                  <a:spLocks/>
                </p:cNvSpPr>
                <p:nvPr/>
              </p:nvSpPr>
              <p:spPr bwMode="auto">
                <a:xfrm>
                  <a:off x="5365" y="852"/>
                  <a:ext cx="20" cy="7"/>
                </a:xfrm>
                <a:custGeom>
                  <a:avLst/>
                  <a:gdLst>
                    <a:gd name="T0" fmla="*/ 40 w 40"/>
                    <a:gd name="T1" fmla="*/ 9 h 13"/>
                    <a:gd name="T2" fmla="*/ 40 w 40"/>
                    <a:gd name="T3" fmla="*/ 11 h 13"/>
                    <a:gd name="T4" fmla="*/ 2 w 40"/>
                    <a:gd name="T5" fmla="*/ 13 h 13"/>
                    <a:gd name="T6" fmla="*/ 0 w 40"/>
                    <a:gd name="T7" fmla="*/ 13 h 13"/>
                    <a:gd name="T8" fmla="*/ 0 w 40"/>
                    <a:gd name="T9" fmla="*/ 4 h 13"/>
                    <a:gd name="T10" fmla="*/ 0 w 40"/>
                    <a:gd name="T11" fmla="*/ 2 h 13"/>
                    <a:gd name="T12" fmla="*/ 27 w 40"/>
                    <a:gd name="T13" fmla="*/ 0 h 13"/>
                    <a:gd name="T14" fmla="*/ 31 w 40"/>
                    <a:gd name="T15" fmla="*/ 2 h 13"/>
                    <a:gd name="T16" fmla="*/ 40 w 40"/>
                    <a:gd name="T1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3">
                      <a:moveTo>
                        <a:pt x="40" y="9"/>
                      </a:moveTo>
                      <a:lnTo>
                        <a:pt x="40" y="11"/>
                      </a:lnTo>
                      <a:lnTo>
                        <a:pt x="2" y="13"/>
                      </a:lnTo>
                      <a:lnTo>
                        <a:pt x="0" y="13"/>
                      </a:lnTo>
                      <a:lnTo>
                        <a:pt x="0" y="4"/>
                      </a:lnTo>
                      <a:lnTo>
                        <a:pt x="0" y="2"/>
                      </a:lnTo>
                      <a:lnTo>
                        <a:pt x="27" y="0"/>
                      </a:lnTo>
                      <a:lnTo>
                        <a:pt x="31" y="2"/>
                      </a:lnTo>
                      <a:lnTo>
                        <a:pt x="40" y="9"/>
                      </a:lnTo>
                      <a:close/>
                    </a:path>
                  </a:pathLst>
                </a:custGeom>
                <a:solidFill>
                  <a:srgbClr val="D9D9D9"/>
                </a:solidFill>
                <a:ln w="1588">
                  <a:solidFill>
                    <a:srgbClr val="000000"/>
                  </a:solidFill>
                  <a:prstDash val="solid"/>
                  <a:round/>
                  <a:headEnd/>
                  <a:tailEnd/>
                </a:ln>
              </p:spPr>
              <p:txBody>
                <a:bodyPr/>
                <a:lstStyle/>
                <a:p>
                  <a:endParaRPr lang="en-IN"/>
                </a:p>
              </p:txBody>
            </p:sp>
            <p:sp>
              <p:nvSpPr>
                <p:cNvPr id="703798" name="Freeform 1334">
                  <a:extLst>
                    <a:ext uri="{FF2B5EF4-FFF2-40B4-BE49-F238E27FC236}">
                      <a16:creationId xmlns:a16="http://schemas.microsoft.com/office/drawing/2014/main" id="{B0A08568-F0E5-4A40-9C88-AD231EAC1634}"/>
                    </a:ext>
                  </a:extLst>
                </p:cNvPr>
                <p:cNvSpPr>
                  <a:spLocks/>
                </p:cNvSpPr>
                <p:nvPr/>
              </p:nvSpPr>
              <p:spPr bwMode="auto">
                <a:xfrm>
                  <a:off x="5134" y="853"/>
                  <a:ext cx="20" cy="4"/>
                </a:xfrm>
                <a:custGeom>
                  <a:avLst/>
                  <a:gdLst>
                    <a:gd name="T0" fmla="*/ 41 w 41"/>
                    <a:gd name="T1" fmla="*/ 6 h 7"/>
                    <a:gd name="T2" fmla="*/ 29 w 41"/>
                    <a:gd name="T3" fmla="*/ 6 h 7"/>
                    <a:gd name="T4" fmla="*/ 27 w 41"/>
                    <a:gd name="T5" fmla="*/ 2 h 7"/>
                    <a:gd name="T6" fmla="*/ 27 w 41"/>
                    <a:gd name="T7" fmla="*/ 2 h 7"/>
                    <a:gd name="T8" fmla="*/ 25 w 41"/>
                    <a:gd name="T9" fmla="*/ 6 h 7"/>
                    <a:gd name="T10" fmla="*/ 14 w 41"/>
                    <a:gd name="T11" fmla="*/ 6 h 7"/>
                    <a:gd name="T12" fmla="*/ 12 w 41"/>
                    <a:gd name="T13" fmla="*/ 7 h 7"/>
                    <a:gd name="T14" fmla="*/ 12 w 41"/>
                    <a:gd name="T15" fmla="*/ 4 h 7"/>
                    <a:gd name="T16" fmla="*/ 10 w 41"/>
                    <a:gd name="T17" fmla="*/ 4 h 7"/>
                    <a:gd name="T18" fmla="*/ 8 w 41"/>
                    <a:gd name="T19" fmla="*/ 7 h 7"/>
                    <a:gd name="T20" fmla="*/ 0 w 41"/>
                    <a:gd name="T21" fmla="*/ 7 h 7"/>
                    <a:gd name="T22" fmla="*/ 0 w 41"/>
                    <a:gd name="T23" fmla="*/ 0 h 7"/>
                    <a:gd name="T24" fmla="*/ 25 w 41"/>
                    <a:gd name="T25" fmla="*/ 0 h 7"/>
                    <a:gd name="T26" fmla="*/ 41 w 41"/>
                    <a:gd name="T27" fmla="*/ 0 h 7"/>
                    <a:gd name="T28" fmla="*/ 41 w 41"/>
                    <a:gd name="T2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7">
                      <a:moveTo>
                        <a:pt x="41" y="6"/>
                      </a:moveTo>
                      <a:lnTo>
                        <a:pt x="29" y="6"/>
                      </a:lnTo>
                      <a:lnTo>
                        <a:pt x="27" y="2"/>
                      </a:lnTo>
                      <a:lnTo>
                        <a:pt x="27" y="2"/>
                      </a:lnTo>
                      <a:lnTo>
                        <a:pt x="25" y="6"/>
                      </a:lnTo>
                      <a:lnTo>
                        <a:pt x="14" y="6"/>
                      </a:lnTo>
                      <a:lnTo>
                        <a:pt x="12" y="7"/>
                      </a:lnTo>
                      <a:lnTo>
                        <a:pt x="12" y="4"/>
                      </a:lnTo>
                      <a:lnTo>
                        <a:pt x="10" y="4"/>
                      </a:lnTo>
                      <a:lnTo>
                        <a:pt x="8" y="7"/>
                      </a:lnTo>
                      <a:lnTo>
                        <a:pt x="0" y="7"/>
                      </a:lnTo>
                      <a:lnTo>
                        <a:pt x="0" y="0"/>
                      </a:lnTo>
                      <a:lnTo>
                        <a:pt x="25" y="0"/>
                      </a:lnTo>
                      <a:lnTo>
                        <a:pt x="41" y="0"/>
                      </a:lnTo>
                      <a:lnTo>
                        <a:pt x="41" y="6"/>
                      </a:lnTo>
                      <a:close/>
                    </a:path>
                  </a:pathLst>
                </a:custGeom>
                <a:solidFill>
                  <a:srgbClr val="3FFFFF"/>
                </a:solidFill>
                <a:ln w="1588">
                  <a:solidFill>
                    <a:srgbClr val="000000"/>
                  </a:solidFill>
                  <a:prstDash val="solid"/>
                  <a:round/>
                  <a:headEnd/>
                  <a:tailEnd/>
                </a:ln>
              </p:spPr>
              <p:txBody>
                <a:bodyPr/>
                <a:lstStyle/>
                <a:p>
                  <a:endParaRPr lang="en-IN"/>
                </a:p>
              </p:txBody>
            </p:sp>
            <p:sp>
              <p:nvSpPr>
                <p:cNvPr id="703799" name="Freeform 1335">
                  <a:extLst>
                    <a:ext uri="{FF2B5EF4-FFF2-40B4-BE49-F238E27FC236}">
                      <a16:creationId xmlns:a16="http://schemas.microsoft.com/office/drawing/2014/main" id="{DFE5CB84-E8E4-4DCE-9406-3CCBF2C8E73D}"/>
                    </a:ext>
                  </a:extLst>
                </p:cNvPr>
                <p:cNvSpPr>
                  <a:spLocks/>
                </p:cNvSpPr>
                <p:nvPr/>
              </p:nvSpPr>
              <p:spPr bwMode="auto">
                <a:xfrm>
                  <a:off x="5127" y="853"/>
                  <a:ext cx="5" cy="4"/>
                </a:xfrm>
                <a:custGeom>
                  <a:avLst/>
                  <a:gdLst>
                    <a:gd name="T0" fmla="*/ 10 w 10"/>
                    <a:gd name="T1" fmla="*/ 7 h 7"/>
                    <a:gd name="T2" fmla="*/ 0 w 10"/>
                    <a:gd name="T3" fmla="*/ 7 h 7"/>
                    <a:gd name="T4" fmla="*/ 0 w 10"/>
                    <a:gd name="T5" fmla="*/ 7 h 7"/>
                    <a:gd name="T6" fmla="*/ 0 w 10"/>
                    <a:gd name="T7" fmla="*/ 2 h 7"/>
                    <a:gd name="T8" fmla="*/ 4 w 10"/>
                    <a:gd name="T9" fmla="*/ 0 h 7"/>
                    <a:gd name="T10" fmla="*/ 10 w 10"/>
                    <a:gd name="T11" fmla="*/ 2 h 7"/>
                    <a:gd name="T12" fmla="*/ 10 w 1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10" y="7"/>
                      </a:moveTo>
                      <a:lnTo>
                        <a:pt x="0" y="7"/>
                      </a:lnTo>
                      <a:lnTo>
                        <a:pt x="0" y="7"/>
                      </a:lnTo>
                      <a:lnTo>
                        <a:pt x="0" y="2"/>
                      </a:lnTo>
                      <a:lnTo>
                        <a:pt x="4" y="0"/>
                      </a:lnTo>
                      <a:lnTo>
                        <a:pt x="10" y="2"/>
                      </a:lnTo>
                      <a:lnTo>
                        <a:pt x="10" y="7"/>
                      </a:lnTo>
                      <a:close/>
                    </a:path>
                  </a:pathLst>
                </a:custGeom>
                <a:solidFill>
                  <a:srgbClr val="3FFFFF"/>
                </a:solidFill>
                <a:ln w="1588">
                  <a:solidFill>
                    <a:srgbClr val="000000"/>
                  </a:solidFill>
                  <a:prstDash val="solid"/>
                  <a:round/>
                  <a:headEnd/>
                  <a:tailEnd/>
                </a:ln>
              </p:spPr>
              <p:txBody>
                <a:bodyPr/>
                <a:lstStyle/>
                <a:p>
                  <a:endParaRPr lang="en-IN"/>
                </a:p>
              </p:txBody>
            </p:sp>
            <p:sp>
              <p:nvSpPr>
                <p:cNvPr id="703800" name="Freeform 1336">
                  <a:extLst>
                    <a:ext uri="{FF2B5EF4-FFF2-40B4-BE49-F238E27FC236}">
                      <a16:creationId xmlns:a16="http://schemas.microsoft.com/office/drawing/2014/main" id="{6637046B-F5BD-4D78-AF6B-62040F0154BD}"/>
                    </a:ext>
                  </a:extLst>
                </p:cNvPr>
                <p:cNvSpPr>
                  <a:spLocks/>
                </p:cNvSpPr>
                <p:nvPr/>
              </p:nvSpPr>
              <p:spPr bwMode="auto">
                <a:xfrm>
                  <a:off x="5114" y="854"/>
                  <a:ext cx="4" cy="4"/>
                </a:xfrm>
                <a:custGeom>
                  <a:avLst/>
                  <a:gdLst>
                    <a:gd name="T0" fmla="*/ 10 w 10"/>
                    <a:gd name="T1" fmla="*/ 7 h 7"/>
                    <a:gd name="T2" fmla="*/ 2 w 10"/>
                    <a:gd name="T3" fmla="*/ 7 h 7"/>
                    <a:gd name="T4" fmla="*/ 0 w 10"/>
                    <a:gd name="T5" fmla="*/ 4 h 7"/>
                    <a:gd name="T6" fmla="*/ 2 w 10"/>
                    <a:gd name="T7" fmla="*/ 2 h 7"/>
                    <a:gd name="T8" fmla="*/ 2 w 10"/>
                    <a:gd name="T9" fmla="*/ 0 h 7"/>
                    <a:gd name="T10" fmla="*/ 8 w 10"/>
                    <a:gd name="T11" fmla="*/ 0 h 7"/>
                    <a:gd name="T12" fmla="*/ 10 w 10"/>
                    <a:gd name="T13" fmla="*/ 0 h 7"/>
                    <a:gd name="T14" fmla="*/ 10 w 10"/>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7">
                      <a:moveTo>
                        <a:pt x="10" y="7"/>
                      </a:moveTo>
                      <a:lnTo>
                        <a:pt x="2" y="7"/>
                      </a:lnTo>
                      <a:lnTo>
                        <a:pt x="0" y="4"/>
                      </a:lnTo>
                      <a:lnTo>
                        <a:pt x="2" y="2"/>
                      </a:lnTo>
                      <a:lnTo>
                        <a:pt x="2" y="0"/>
                      </a:lnTo>
                      <a:lnTo>
                        <a:pt x="8" y="0"/>
                      </a:lnTo>
                      <a:lnTo>
                        <a:pt x="10" y="0"/>
                      </a:lnTo>
                      <a:lnTo>
                        <a:pt x="10" y="7"/>
                      </a:lnTo>
                      <a:close/>
                    </a:path>
                  </a:pathLst>
                </a:custGeom>
                <a:solidFill>
                  <a:srgbClr val="3FFFFF"/>
                </a:solidFill>
                <a:ln w="1588">
                  <a:solidFill>
                    <a:srgbClr val="000000"/>
                  </a:solidFill>
                  <a:prstDash val="solid"/>
                  <a:round/>
                  <a:headEnd/>
                  <a:tailEnd/>
                </a:ln>
              </p:spPr>
              <p:txBody>
                <a:bodyPr/>
                <a:lstStyle/>
                <a:p>
                  <a:endParaRPr lang="en-IN"/>
                </a:p>
              </p:txBody>
            </p:sp>
            <p:sp>
              <p:nvSpPr>
                <p:cNvPr id="703801" name="Freeform 1337">
                  <a:extLst>
                    <a:ext uri="{FF2B5EF4-FFF2-40B4-BE49-F238E27FC236}">
                      <a16:creationId xmlns:a16="http://schemas.microsoft.com/office/drawing/2014/main" id="{A2DBE6C9-6F18-42A2-A708-CB0FED23A515}"/>
                    </a:ext>
                  </a:extLst>
                </p:cNvPr>
                <p:cNvSpPr>
                  <a:spLocks/>
                </p:cNvSpPr>
                <p:nvPr/>
              </p:nvSpPr>
              <p:spPr bwMode="auto">
                <a:xfrm>
                  <a:off x="5120" y="854"/>
                  <a:ext cx="5" cy="4"/>
                </a:xfrm>
                <a:custGeom>
                  <a:avLst/>
                  <a:gdLst>
                    <a:gd name="T0" fmla="*/ 9 w 9"/>
                    <a:gd name="T1" fmla="*/ 5 h 7"/>
                    <a:gd name="T2" fmla="*/ 0 w 9"/>
                    <a:gd name="T3" fmla="*/ 7 h 7"/>
                    <a:gd name="T4" fmla="*/ 0 w 9"/>
                    <a:gd name="T5" fmla="*/ 0 h 7"/>
                    <a:gd name="T6" fmla="*/ 5 w 9"/>
                    <a:gd name="T7" fmla="*/ 0 h 7"/>
                    <a:gd name="T8" fmla="*/ 9 w 9"/>
                    <a:gd name="T9" fmla="*/ 0 h 7"/>
                    <a:gd name="T10" fmla="*/ 9 w 9"/>
                    <a:gd name="T11" fmla="*/ 5 h 7"/>
                  </a:gdLst>
                  <a:ahLst/>
                  <a:cxnLst>
                    <a:cxn ang="0">
                      <a:pos x="T0" y="T1"/>
                    </a:cxn>
                    <a:cxn ang="0">
                      <a:pos x="T2" y="T3"/>
                    </a:cxn>
                    <a:cxn ang="0">
                      <a:pos x="T4" y="T5"/>
                    </a:cxn>
                    <a:cxn ang="0">
                      <a:pos x="T6" y="T7"/>
                    </a:cxn>
                    <a:cxn ang="0">
                      <a:pos x="T8" y="T9"/>
                    </a:cxn>
                    <a:cxn ang="0">
                      <a:pos x="T10" y="T11"/>
                    </a:cxn>
                  </a:cxnLst>
                  <a:rect l="0" t="0" r="r" b="b"/>
                  <a:pathLst>
                    <a:path w="9" h="7">
                      <a:moveTo>
                        <a:pt x="9" y="5"/>
                      </a:moveTo>
                      <a:lnTo>
                        <a:pt x="0" y="7"/>
                      </a:lnTo>
                      <a:lnTo>
                        <a:pt x="0" y="0"/>
                      </a:lnTo>
                      <a:lnTo>
                        <a:pt x="5" y="0"/>
                      </a:lnTo>
                      <a:lnTo>
                        <a:pt x="9" y="0"/>
                      </a:lnTo>
                      <a:lnTo>
                        <a:pt x="9" y="5"/>
                      </a:lnTo>
                      <a:close/>
                    </a:path>
                  </a:pathLst>
                </a:custGeom>
                <a:solidFill>
                  <a:srgbClr val="3FFFFF"/>
                </a:solidFill>
                <a:ln w="1588">
                  <a:solidFill>
                    <a:srgbClr val="000000"/>
                  </a:solidFill>
                  <a:prstDash val="solid"/>
                  <a:round/>
                  <a:headEnd/>
                  <a:tailEnd/>
                </a:ln>
              </p:spPr>
              <p:txBody>
                <a:bodyPr/>
                <a:lstStyle/>
                <a:p>
                  <a:endParaRPr lang="en-IN"/>
                </a:p>
              </p:txBody>
            </p:sp>
            <p:sp>
              <p:nvSpPr>
                <p:cNvPr id="703802" name="Freeform 1338">
                  <a:extLst>
                    <a:ext uri="{FF2B5EF4-FFF2-40B4-BE49-F238E27FC236}">
                      <a16:creationId xmlns:a16="http://schemas.microsoft.com/office/drawing/2014/main" id="{825F8242-6678-46A6-86AA-D2F9D53CEDE9}"/>
                    </a:ext>
                  </a:extLst>
                </p:cNvPr>
                <p:cNvSpPr>
                  <a:spLocks/>
                </p:cNvSpPr>
                <p:nvPr/>
              </p:nvSpPr>
              <p:spPr bwMode="auto">
                <a:xfrm>
                  <a:off x="5109" y="854"/>
                  <a:ext cx="4" cy="4"/>
                </a:xfrm>
                <a:custGeom>
                  <a:avLst/>
                  <a:gdLst>
                    <a:gd name="T0" fmla="*/ 7 w 7"/>
                    <a:gd name="T1" fmla="*/ 4 h 7"/>
                    <a:gd name="T2" fmla="*/ 7 w 7"/>
                    <a:gd name="T3" fmla="*/ 7 h 7"/>
                    <a:gd name="T4" fmla="*/ 2 w 7"/>
                    <a:gd name="T5" fmla="*/ 7 h 7"/>
                    <a:gd name="T6" fmla="*/ 0 w 7"/>
                    <a:gd name="T7" fmla="*/ 7 h 7"/>
                    <a:gd name="T8" fmla="*/ 0 w 7"/>
                    <a:gd name="T9" fmla="*/ 0 h 7"/>
                    <a:gd name="T10" fmla="*/ 4 w 7"/>
                    <a:gd name="T11" fmla="*/ 0 h 7"/>
                    <a:gd name="T12" fmla="*/ 7 w 7"/>
                    <a:gd name="T13" fmla="*/ 0 h 7"/>
                    <a:gd name="T14" fmla="*/ 7 w 7"/>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7" y="4"/>
                      </a:moveTo>
                      <a:lnTo>
                        <a:pt x="7" y="7"/>
                      </a:lnTo>
                      <a:lnTo>
                        <a:pt x="2" y="7"/>
                      </a:lnTo>
                      <a:lnTo>
                        <a:pt x="0" y="7"/>
                      </a:lnTo>
                      <a:lnTo>
                        <a:pt x="0" y="0"/>
                      </a:lnTo>
                      <a:lnTo>
                        <a:pt x="4" y="0"/>
                      </a:lnTo>
                      <a:lnTo>
                        <a:pt x="7" y="0"/>
                      </a:lnTo>
                      <a:lnTo>
                        <a:pt x="7" y="4"/>
                      </a:lnTo>
                      <a:close/>
                    </a:path>
                  </a:pathLst>
                </a:custGeom>
                <a:solidFill>
                  <a:srgbClr val="3FFFFF"/>
                </a:solidFill>
                <a:ln w="1588">
                  <a:solidFill>
                    <a:srgbClr val="000000"/>
                  </a:solidFill>
                  <a:prstDash val="solid"/>
                  <a:round/>
                  <a:headEnd/>
                  <a:tailEnd/>
                </a:ln>
              </p:spPr>
              <p:txBody>
                <a:bodyPr/>
                <a:lstStyle/>
                <a:p>
                  <a:endParaRPr lang="en-IN"/>
                </a:p>
              </p:txBody>
            </p:sp>
            <p:sp>
              <p:nvSpPr>
                <p:cNvPr id="703803" name="Rectangle 1339">
                  <a:extLst>
                    <a:ext uri="{FF2B5EF4-FFF2-40B4-BE49-F238E27FC236}">
                      <a16:creationId xmlns:a16="http://schemas.microsoft.com/office/drawing/2014/main" id="{7A3653B3-ADB7-496A-9BC6-26AEF0632B12}"/>
                    </a:ext>
                  </a:extLst>
                </p:cNvPr>
                <p:cNvSpPr>
                  <a:spLocks noChangeArrowheads="1"/>
                </p:cNvSpPr>
                <p:nvPr/>
              </p:nvSpPr>
              <p:spPr bwMode="auto">
                <a:xfrm>
                  <a:off x="5244" y="854"/>
                  <a:ext cx="1" cy="5"/>
                </a:xfrm>
                <a:prstGeom prst="rect">
                  <a:avLst/>
                </a:prstGeom>
                <a:solidFill>
                  <a:srgbClr val="3FFFFF"/>
                </a:solidFill>
                <a:ln w="1588">
                  <a:solidFill>
                    <a:srgbClr val="000000"/>
                  </a:solidFill>
                  <a:miter lim="800000"/>
                  <a:headEnd/>
                  <a:tailEnd/>
                </a:ln>
              </p:spPr>
              <p:txBody>
                <a:bodyPr/>
                <a:lstStyle/>
                <a:p>
                  <a:endParaRPr lang="en-IN"/>
                </a:p>
              </p:txBody>
            </p:sp>
            <p:sp>
              <p:nvSpPr>
                <p:cNvPr id="703804" name="Freeform 1340">
                  <a:extLst>
                    <a:ext uri="{FF2B5EF4-FFF2-40B4-BE49-F238E27FC236}">
                      <a16:creationId xmlns:a16="http://schemas.microsoft.com/office/drawing/2014/main" id="{FD006EFD-4036-4413-9D7C-F9916B98002E}"/>
                    </a:ext>
                  </a:extLst>
                </p:cNvPr>
                <p:cNvSpPr>
                  <a:spLocks/>
                </p:cNvSpPr>
                <p:nvPr/>
              </p:nvSpPr>
              <p:spPr bwMode="auto">
                <a:xfrm>
                  <a:off x="5102" y="854"/>
                  <a:ext cx="5" cy="5"/>
                </a:xfrm>
                <a:custGeom>
                  <a:avLst/>
                  <a:gdLst>
                    <a:gd name="T0" fmla="*/ 10 w 10"/>
                    <a:gd name="T1" fmla="*/ 7 h 9"/>
                    <a:gd name="T2" fmla="*/ 2 w 10"/>
                    <a:gd name="T3" fmla="*/ 9 h 9"/>
                    <a:gd name="T4" fmla="*/ 0 w 10"/>
                    <a:gd name="T5" fmla="*/ 7 h 9"/>
                    <a:gd name="T6" fmla="*/ 0 w 10"/>
                    <a:gd name="T7" fmla="*/ 2 h 9"/>
                    <a:gd name="T8" fmla="*/ 4 w 10"/>
                    <a:gd name="T9" fmla="*/ 0 h 9"/>
                    <a:gd name="T10" fmla="*/ 10 w 10"/>
                    <a:gd name="T11" fmla="*/ 2 h 9"/>
                    <a:gd name="T12" fmla="*/ 10 w 10"/>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10" y="7"/>
                      </a:moveTo>
                      <a:lnTo>
                        <a:pt x="2" y="9"/>
                      </a:lnTo>
                      <a:lnTo>
                        <a:pt x="0" y="7"/>
                      </a:lnTo>
                      <a:lnTo>
                        <a:pt x="0" y="2"/>
                      </a:lnTo>
                      <a:lnTo>
                        <a:pt x="4" y="0"/>
                      </a:lnTo>
                      <a:lnTo>
                        <a:pt x="10" y="2"/>
                      </a:lnTo>
                      <a:lnTo>
                        <a:pt x="10" y="7"/>
                      </a:lnTo>
                      <a:close/>
                    </a:path>
                  </a:pathLst>
                </a:custGeom>
                <a:solidFill>
                  <a:srgbClr val="3FFFFF"/>
                </a:solidFill>
                <a:ln w="1588">
                  <a:solidFill>
                    <a:srgbClr val="000000"/>
                  </a:solidFill>
                  <a:prstDash val="solid"/>
                  <a:round/>
                  <a:headEnd/>
                  <a:tailEnd/>
                </a:ln>
              </p:spPr>
              <p:txBody>
                <a:bodyPr/>
                <a:lstStyle/>
                <a:p>
                  <a:endParaRPr lang="en-IN"/>
                </a:p>
              </p:txBody>
            </p:sp>
            <p:sp>
              <p:nvSpPr>
                <p:cNvPr id="703805" name="Freeform 1341">
                  <a:extLst>
                    <a:ext uri="{FF2B5EF4-FFF2-40B4-BE49-F238E27FC236}">
                      <a16:creationId xmlns:a16="http://schemas.microsoft.com/office/drawing/2014/main" id="{7B4A6D18-43D3-423D-9C18-AD778DAB62E3}"/>
                    </a:ext>
                  </a:extLst>
                </p:cNvPr>
                <p:cNvSpPr>
                  <a:spLocks/>
                </p:cNvSpPr>
                <p:nvPr/>
              </p:nvSpPr>
              <p:spPr bwMode="auto">
                <a:xfrm>
                  <a:off x="5230" y="854"/>
                  <a:ext cx="12" cy="5"/>
                </a:xfrm>
                <a:custGeom>
                  <a:avLst/>
                  <a:gdLst>
                    <a:gd name="T0" fmla="*/ 11 w 23"/>
                    <a:gd name="T1" fmla="*/ 7 h 9"/>
                    <a:gd name="T2" fmla="*/ 11 w 23"/>
                    <a:gd name="T3" fmla="*/ 7 h 9"/>
                    <a:gd name="T4" fmla="*/ 13 w 23"/>
                    <a:gd name="T5" fmla="*/ 4 h 9"/>
                    <a:gd name="T6" fmla="*/ 13 w 23"/>
                    <a:gd name="T7" fmla="*/ 0 h 9"/>
                    <a:gd name="T8" fmla="*/ 23 w 23"/>
                    <a:gd name="T9" fmla="*/ 0 h 9"/>
                    <a:gd name="T10" fmla="*/ 23 w 23"/>
                    <a:gd name="T11" fmla="*/ 9 h 9"/>
                    <a:gd name="T12" fmla="*/ 0 w 23"/>
                    <a:gd name="T13" fmla="*/ 9 h 9"/>
                    <a:gd name="T14" fmla="*/ 0 w 23"/>
                    <a:gd name="T15" fmla="*/ 2 h 9"/>
                    <a:gd name="T16" fmla="*/ 3 w 23"/>
                    <a:gd name="T17" fmla="*/ 0 h 9"/>
                    <a:gd name="T18" fmla="*/ 9 w 23"/>
                    <a:gd name="T19" fmla="*/ 0 h 9"/>
                    <a:gd name="T20" fmla="*/ 11 w 23"/>
                    <a:gd name="T21"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9">
                      <a:moveTo>
                        <a:pt x="11" y="7"/>
                      </a:moveTo>
                      <a:lnTo>
                        <a:pt x="11" y="7"/>
                      </a:lnTo>
                      <a:lnTo>
                        <a:pt x="13" y="4"/>
                      </a:lnTo>
                      <a:lnTo>
                        <a:pt x="13" y="0"/>
                      </a:lnTo>
                      <a:lnTo>
                        <a:pt x="23" y="0"/>
                      </a:lnTo>
                      <a:lnTo>
                        <a:pt x="23" y="9"/>
                      </a:lnTo>
                      <a:lnTo>
                        <a:pt x="0" y="9"/>
                      </a:lnTo>
                      <a:lnTo>
                        <a:pt x="0" y="2"/>
                      </a:lnTo>
                      <a:lnTo>
                        <a:pt x="3" y="0"/>
                      </a:lnTo>
                      <a:lnTo>
                        <a:pt x="9" y="0"/>
                      </a:lnTo>
                      <a:lnTo>
                        <a:pt x="11" y="7"/>
                      </a:lnTo>
                      <a:close/>
                    </a:path>
                  </a:pathLst>
                </a:custGeom>
                <a:solidFill>
                  <a:srgbClr val="3FFFFF"/>
                </a:solidFill>
                <a:ln w="1588">
                  <a:solidFill>
                    <a:srgbClr val="000000"/>
                  </a:solidFill>
                  <a:prstDash val="solid"/>
                  <a:round/>
                  <a:headEnd/>
                  <a:tailEnd/>
                </a:ln>
              </p:spPr>
              <p:txBody>
                <a:bodyPr/>
                <a:lstStyle/>
                <a:p>
                  <a:endParaRPr lang="en-IN"/>
                </a:p>
              </p:txBody>
            </p:sp>
            <p:sp>
              <p:nvSpPr>
                <p:cNvPr id="703806" name="Freeform 1342">
                  <a:extLst>
                    <a:ext uri="{FF2B5EF4-FFF2-40B4-BE49-F238E27FC236}">
                      <a16:creationId xmlns:a16="http://schemas.microsoft.com/office/drawing/2014/main" id="{5D07C236-8765-45CB-B9BB-6DF0545288CE}"/>
                    </a:ext>
                  </a:extLst>
                </p:cNvPr>
                <p:cNvSpPr>
                  <a:spLocks/>
                </p:cNvSpPr>
                <p:nvPr/>
              </p:nvSpPr>
              <p:spPr bwMode="auto">
                <a:xfrm>
                  <a:off x="5399" y="854"/>
                  <a:ext cx="109" cy="6"/>
                </a:xfrm>
                <a:custGeom>
                  <a:avLst/>
                  <a:gdLst>
                    <a:gd name="T0" fmla="*/ 218 w 218"/>
                    <a:gd name="T1" fmla="*/ 2 h 11"/>
                    <a:gd name="T2" fmla="*/ 0 w 218"/>
                    <a:gd name="T3" fmla="*/ 11 h 11"/>
                    <a:gd name="T4" fmla="*/ 0 w 218"/>
                    <a:gd name="T5" fmla="*/ 9 h 11"/>
                    <a:gd name="T6" fmla="*/ 176 w 218"/>
                    <a:gd name="T7" fmla="*/ 2 h 11"/>
                    <a:gd name="T8" fmla="*/ 209 w 218"/>
                    <a:gd name="T9" fmla="*/ 0 h 11"/>
                    <a:gd name="T10" fmla="*/ 216 w 218"/>
                    <a:gd name="T11" fmla="*/ 0 h 11"/>
                    <a:gd name="T12" fmla="*/ 218 w 21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218" h="11">
                      <a:moveTo>
                        <a:pt x="218" y="2"/>
                      </a:moveTo>
                      <a:lnTo>
                        <a:pt x="0" y="11"/>
                      </a:lnTo>
                      <a:lnTo>
                        <a:pt x="0" y="9"/>
                      </a:lnTo>
                      <a:lnTo>
                        <a:pt x="176" y="2"/>
                      </a:lnTo>
                      <a:lnTo>
                        <a:pt x="209" y="0"/>
                      </a:lnTo>
                      <a:lnTo>
                        <a:pt x="216" y="0"/>
                      </a:lnTo>
                      <a:lnTo>
                        <a:pt x="218" y="2"/>
                      </a:lnTo>
                      <a:close/>
                    </a:path>
                  </a:pathLst>
                </a:custGeom>
                <a:solidFill>
                  <a:srgbClr val="FFFFFF"/>
                </a:solidFill>
                <a:ln w="1588">
                  <a:solidFill>
                    <a:srgbClr val="000000"/>
                  </a:solidFill>
                  <a:prstDash val="solid"/>
                  <a:round/>
                  <a:headEnd/>
                  <a:tailEnd/>
                </a:ln>
              </p:spPr>
              <p:txBody>
                <a:bodyPr/>
                <a:lstStyle/>
                <a:p>
                  <a:endParaRPr lang="en-IN"/>
                </a:p>
              </p:txBody>
            </p:sp>
            <p:sp>
              <p:nvSpPr>
                <p:cNvPr id="703807" name="Freeform 1343">
                  <a:extLst>
                    <a:ext uri="{FF2B5EF4-FFF2-40B4-BE49-F238E27FC236}">
                      <a16:creationId xmlns:a16="http://schemas.microsoft.com/office/drawing/2014/main" id="{0A3282D5-6344-425A-923C-DBBD0EE23B76}"/>
                    </a:ext>
                  </a:extLst>
                </p:cNvPr>
                <p:cNvSpPr>
                  <a:spLocks/>
                </p:cNvSpPr>
                <p:nvPr/>
              </p:nvSpPr>
              <p:spPr bwMode="auto">
                <a:xfrm>
                  <a:off x="5095" y="855"/>
                  <a:ext cx="5" cy="4"/>
                </a:xfrm>
                <a:custGeom>
                  <a:avLst/>
                  <a:gdLst>
                    <a:gd name="T0" fmla="*/ 10 w 10"/>
                    <a:gd name="T1" fmla="*/ 7 h 7"/>
                    <a:gd name="T2" fmla="*/ 0 w 10"/>
                    <a:gd name="T3" fmla="*/ 7 h 7"/>
                    <a:gd name="T4" fmla="*/ 0 w 10"/>
                    <a:gd name="T5" fmla="*/ 0 h 7"/>
                    <a:gd name="T6" fmla="*/ 4 w 10"/>
                    <a:gd name="T7" fmla="*/ 0 h 7"/>
                    <a:gd name="T8" fmla="*/ 10 w 10"/>
                    <a:gd name="T9" fmla="*/ 0 h 7"/>
                    <a:gd name="T10" fmla="*/ 10 w 10"/>
                    <a:gd name="T11" fmla="*/ 7 h 7"/>
                  </a:gdLst>
                  <a:ahLst/>
                  <a:cxnLst>
                    <a:cxn ang="0">
                      <a:pos x="T0" y="T1"/>
                    </a:cxn>
                    <a:cxn ang="0">
                      <a:pos x="T2" y="T3"/>
                    </a:cxn>
                    <a:cxn ang="0">
                      <a:pos x="T4" y="T5"/>
                    </a:cxn>
                    <a:cxn ang="0">
                      <a:pos x="T6" y="T7"/>
                    </a:cxn>
                    <a:cxn ang="0">
                      <a:pos x="T8" y="T9"/>
                    </a:cxn>
                    <a:cxn ang="0">
                      <a:pos x="T10" y="T11"/>
                    </a:cxn>
                  </a:cxnLst>
                  <a:rect l="0" t="0" r="r" b="b"/>
                  <a:pathLst>
                    <a:path w="10" h="7">
                      <a:moveTo>
                        <a:pt x="10" y="7"/>
                      </a:moveTo>
                      <a:lnTo>
                        <a:pt x="0" y="7"/>
                      </a:lnTo>
                      <a:lnTo>
                        <a:pt x="0" y="0"/>
                      </a:lnTo>
                      <a:lnTo>
                        <a:pt x="4" y="0"/>
                      </a:lnTo>
                      <a:lnTo>
                        <a:pt x="10" y="0"/>
                      </a:lnTo>
                      <a:lnTo>
                        <a:pt x="10" y="7"/>
                      </a:lnTo>
                      <a:close/>
                    </a:path>
                  </a:pathLst>
                </a:custGeom>
                <a:solidFill>
                  <a:srgbClr val="3FFFFF"/>
                </a:solidFill>
                <a:ln w="1588">
                  <a:solidFill>
                    <a:srgbClr val="000000"/>
                  </a:solidFill>
                  <a:prstDash val="solid"/>
                  <a:round/>
                  <a:headEnd/>
                  <a:tailEnd/>
                </a:ln>
              </p:spPr>
              <p:txBody>
                <a:bodyPr/>
                <a:lstStyle/>
                <a:p>
                  <a:endParaRPr lang="en-IN"/>
                </a:p>
              </p:txBody>
            </p:sp>
            <p:sp>
              <p:nvSpPr>
                <p:cNvPr id="703808" name="Freeform 1344">
                  <a:extLst>
                    <a:ext uri="{FF2B5EF4-FFF2-40B4-BE49-F238E27FC236}">
                      <a16:creationId xmlns:a16="http://schemas.microsoft.com/office/drawing/2014/main" id="{2733DF85-6FED-40EE-BD72-9059BB0EEDB1}"/>
                    </a:ext>
                  </a:extLst>
                </p:cNvPr>
                <p:cNvSpPr>
                  <a:spLocks/>
                </p:cNvSpPr>
                <p:nvPr/>
              </p:nvSpPr>
              <p:spPr bwMode="auto">
                <a:xfrm>
                  <a:off x="5224" y="855"/>
                  <a:ext cx="4" cy="4"/>
                </a:xfrm>
                <a:custGeom>
                  <a:avLst/>
                  <a:gdLst>
                    <a:gd name="T0" fmla="*/ 10 w 10"/>
                    <a:gd name="T1" fmla="*/ 7 h 7"/>
                    <a:gd name="T2" fmla="*/ 2 w 10"/>
                    <a:gd name="T3" fmla="*/ 7 h 7"/>
                    <a:gd name="T4" fmla="*/ 0 w 10"/>
                    <a:gd name="T5" fmla="*/ 7 h 7"/>
                    <a:gd name="T6" fmla="*/ 0 w 10"/>
                    <a:gd name="T7" fmla="*/ 0 h 7"/>
                    <a:gd name="T8" fmla="*/ 4 w 10"/>
                    <a:gd name="T9" fmla="*/ 0 h 7"/>
                    <a:gd name="T10" fmla="*/ 10 w 10"/>
                    <a:gd name="T11" fmla="*/ 0 h 7"/>
                    <a:gd name="T12" fmla="*/ 10 w 1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10" y="7"/>
                      </a:moveTo>
                      <a:lnTo>
                        <a:pt x="2" y="7"/>
                      </a:lnTo>
                      <a:lnTo>
                        <a:pt x="0" y="7"/>
                      </a:lnTo>
                      <a:lnTo>
                        <a:pt x="0" y="0"/>
                      </a:lnTo>
                      <a:lnTo>
                        <a:pt x="4" y="0"/>
                      </a:lnTo>
                      <a:lnTo>
                        <a:pt x="10" y="0"/>
                      </a:lnTo>
                      <a:lnTo>
                        <a:pt x="10" y="7"/>
                      </a:lnTo>
                      <a:close/>
                    </a:path>
                  </a:pathLst>
                </a:custGeom>
                <a:solidFill>
                  <a:srgbClr val="3FFFFF"/>
                </a:solidFill>
                <a:ln w="1588">
                  <a:solidFill>
                    <a:srgbClr val="000000"/>
                  </a:solidFill>
                  <a:prstDash val="solid"/>
                  <a:round/>
                  <a:headEnd/>
                  <a:tailEnd/>
                </a:ln>
              </p:spPr>
              <p:txBody>
                <a:bodyPr/>
                <a:lstStyle/>
                <a:p>
                  <a:endParaRPr lang="en-IN"/>
                </a:p>
              </p:txBody>
            </p:sp>
            <p:sp>
              <p:nvSpPr>
                <p:cNvPr id="703809" name="Freeform 1345">
                  <a:extLst>
                    <a:ext uri="{FF2B5EF4-FFF2-40B4-BE49-F238E27FC236}">
                      <a16:creationId xmlns:a16="http://schemas.microsoft.com/office/drawing/2014/main" id="{4D01B77E-0363-4CF4-A216-0ED37F222FC8}"/>
                    </a:ext>
                  </a:extLst>
                </p:cNvPr>
                <p:cNvSpPr>
                  <a:spLocks/>
                </p:cNvSpPr>
                <p:nvPr/>
              </p:nvSpPr>
              <p:spPr bwMode="auto">
                <a:xfrm>
                  <a:off x="5217" y="855"/>
                  <a:ext cx="4" cy="5"/>
                </a:xfrm>
                <a:custGeom>
                  <a:avLst/>
                  <a:gdLst>
                    <a:gd name="T0" fmla="*/ 7 w 7"/>
                    <a:gd name="T1" fmla="*/ 7 h 9"/>
                    <a:gd name="T2" fmla="*/ 0 w 7"/>
                    <a:gd name="T3" fmla="*/ 9 h 9"/>
                    <a:gd name="T4" fmla="*/ 0 w 7"/>
                    <a:gd name="T5" fmla="*/ 0 h 9"/>
                    <a:gd name="T6" fmla="*/ 2 w 7"/>
                    <a:gd name="T7" fmla="*/ 0 h 9"/>
                    <a:gd name="T8" fmla="*/ 7 w 7"/>
                    <a:gd name="T9" fmla="*/ 0 h 9"/>
                    <a:gd name="T10" fmla="*/ 7 w 7"/>
                    <a:gd name="T11" fmla="*/ 7 h 9"/>
                  </a:gdLst>
                  <a:ahLst/>
                  <a:cxnLst>
                    <a:cxn ang="0">
                      <a:pos x="T0" y="T1"/>
                    </a:cxn>
                    <a:cxn ang="0">
                      <a:pos x="T2" y="T3"/>
                    </a:cxn>
                    <a:cxn ang="0">
                      <a:pos x="T4" y="T5"/>
                    </a:cxn>
                    <a:cxn ang="0">
                      <a:pos x="T6" y="T7"/>
                    </a:cxn>
                    <a:cxn ang="0">
                      <a:pos x="T8" y="T9"/>
                    </a:cxn>
                    <a:cxn ang="0">
                      <a:pos x="T10" y="T11"/>
                    </a:cxn>
                  </a:cxnLst>
                  <a:rect l="0" t="0" r="r" b="b"/>
                  <a:pathLst>
                    <a:path w="7" h="9">
                      <a:moveTo>
                        <a:pt x="7" y="7"/>
                      </a:moveTo>
                      <a:lnTo>
                        <a:pt x="0" y="9"/>
                      </a:lnTo>
                      <a:lnTo>
                        <a:pt x="0" y="0"/>
                      </a:lnTo>
                      <a:lnTo>
                        <a:pt x="2" y="0"/>
                      </a:lnTo>
                      <a:lnTo>
                        <a:pt x="7" y="0"/>
                      </a:lnTo>
                      <a:lnTo>
                        <a:pt x="7" y="7"/>
                      </a:lnTo>
                      <a:close/>
                    </a:path>
                  </a:pathLst>
                </a:custGeom>
                <a:solidFill>
                  <a:srgbClr val="3FFFFF"/>
                </a:solidFill>
                <a:ln w="1588">
                  <a:solidFill>
                    <a:srgbClr val="000000"/>
                  </a:solidFill>
                  <a:prstDash val="solid"/>
                  <a:round/>
                  <a:headEnd/>
                  <a:tailEnd/>
                </a:ln>
              </p:spPr>
              <p:txBody>
                <a:bodyPr/>
                <a:lstStyle/>
                <a:p>
                  <a:endParaRPr lang="en-IN"/>
                </a:p>
              </p:txBody>
            </p:sp>
            <p:sp>
              <p:nvSpPr>
                <p:cNvPr id="703810" name="Rectangle 1346">
                  <a:extLst>
                    <a:ext uri="{FF2B5EF4-FFF2-40B4-BE49-F238E27FC236}">
                      <a16:creationId xmlns:a16="http://schemas.microsoft.com/office/drawing/2014/main" id="{0512A862-E1C5-42B9-9D55-7691BB3422EF}"/>
                    </a:ext>
                  </a:extLst>
                </p:cNvPr>
                <p:cNvSpPr>
                  <a:spLocks noChangeArrowheads="1"/>
                </p:cNvSpPr>
                <p:nvPr/>
              </p:nvSpPr>
              <p:spPr bwMode="auto">
                <a:xfrm>
                  <a:off x="5333" y="855"/>
                  <a:ext cx="2" cy="4"/>
                </a:xfrm>
                <a:prstGeom prst="rect">
                  <a:avLst/>
                </a:prstGeom>
                <a:solidFill>
                  <a:srgbClr val="00C2C2"/>
                </a:solidFill>
                <a:ln w="1588">
                  <a:solidFill>
                    <a:srgbClr val="000000"/>
                  </a:solidFill>
                  <a:miter lim="800000"/>
                  <a:headEnd/>
                  <a:tailEnd/>
                </a:ln>
              </p:spPr>
              <p:txBody>
                <a:bodyPr/>
                <a:lstStyle/>
                <a:p>
                  <a:endParaRPr lang="en-IN"/>
                </a:p>
              </p:txBody>
            </p:sp>
            <p:sp>
              <p:nvSpPr>
                <p:cNvPr id="703811" name="Freeform 1347">
                  <a:extLst>
                    <a:ext uri="{FF2B5EF4-FFF2-40B4-BE49-F238E27FC236}">
                      <a16:creationId xmlns:a16="http://schemas.microsoft.com/office/drawing/2014/main" id="{666A2B8B-C44A-4F14-AFC9-D452382B7B01}"/>
                    </a:ext>
                  </a:extLst>
                </p:cNvPr>
                <p:cNvSpPr>
                  <a:spLocks/>
                </p:cNvSpPr>
                <p:nvPr/>
              </p:nvSpPr>
              <p:spPr bwMode="auto">
                <a:xfrm>
                  <a:off x="5210" y="855"/>
                  <a:ext cx="5" cy="5"/>
                </a:xfrm>
                <a:custGeom>
                  <a:avLst/>
                  <a:gdLst>
                    <a:gd name="T0" fmla="*/ 10 w 10"/>
                    <a:gd name="T1" fmla="*/ 9 h 9"/>
                    <a:gd name="T2" fmla="*/ 2 w 10"/>
                    <a:gd name="T3" fmla="*/ 9 h 9"/>
                    <a:gd name="T4" fmla="*/ 0 w 10"/>
                    <a:gd name="T5" fmla="*/ 9 h 9"/>
                    <a:gd name="T6" fmla="*/ 0 w 10"/>
                    <a:gd name="T7" fmla="*/ 3 h 9"/>
                    <a:gd name="T8" fmla="*/ 0 w 10"/>
                    <a:gd name="T9" fmla="*/ 2 h 9"/>
                    <a:gd name="T10" fmla="*/ 2 w 10"/>
                    <a:gd name="T11" fmla="*/ 0 h 9"/>
                    <a:gd name="T12" fmla="*/ 10 w 10"/>
                    <a:gd name="T13" fmla="*/ 0 h 9"/>
                    <a:gd name="T14" fmla="*/ 10 w 10"/>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9">
                      <a:moveTo>
                        <a:pt x="10" y="9"/>
                      </a:moveTo>
                      <a:lnTo>
                        <a:pt x="2" y="9"/>
                      </a:lnTo>
                      <a:lnTo>
                        <a:pt x="0" y="9"/>
                      </a:lnTo>
                      <a:lnTo>
                        <a:pt x="0" y="3"/>
                      </a:lnTo>
                      <a:lnTo>
                        <a:pt x="0" y="2"/>
                      </a:lnTo>
                      <a:lnTo>
                        <a:pt x="2" y="0"/>
                      </a:lnTo>
                      <a:lnTo>
                        <a:pt x="10" y="0"/>
                      </a:lnTo>
                      <a:lnTo>
                        <a:pt x="10" y="9"/>
                      </a:lnTo>
                      <a:close/>
                    </a:path>
                  </a:pathLst>
                </a:custGeom>
                <a:solidFill>
                  <a:srgbClr val="3FFFFF"/>
                </a:solidFill>
                <a:ln w="1588">
                  <a:solidFill>
                    <a:srgbClr val="000000"/>
                  </a:solidFill>
                  <a:prstDash val="solid"/>
                  <a:round/>
                  <a:headEnd/>
                  <a:tailEnd/>
                </a:ln>
              </p:spPr>
              <p:txBody>
                <a:bodyPr/>
                <a:lstStyle/>
                <a:p>
                  <a:endParaRPr lang="en-IN"/>
                </a:p>
              </p:txBody>
            </p:sp>
            <p:sp>
              <p:nvSpPr>
                <p:cNvPr id="703812" name="Freeform 1348">
                  <a:extLst>
                    <a:ext uri="{FF2B5EF4-FFF2-40B4-BE49-F238E27FC236}">
                      <a16:creationId xmlns:a16="http://schemas.microsoft.com/office/drawing/2014/main" id="{35D9274B-DB3B-4E45-AC3B-734822717C8F}"/>
                    </a:ext>
                  </a:extLst>
                </p:cNvPr>
                <p:cNvSpPr>
                  <a:spLocks/>
                </p:cNvSpPr>
                <p:nvPr/>
              </p:nvSpPr>
              <p:spPr bwMode="auto">
                <a:xfrm>
                  <a:off x="5002" y="857"/>
                  <a:ext cx="7" cy="1"/>
                </a:xfrm>
                <a:custGeom>
                  <a:avLst/>
                  <a:gdLst>
                    <a:gd name="T0" fmla="*/ 15 w 15"/>
                    <a:gd name="T1" fmla="*/ 2 h 2"/>
                    <a:gd name="T2" fmla="*/ 1 w 15"/>
                    <a:gd name="T3" fmla="*/ 2 h 2"/>
                    <a:gd name="T4" fmla="*/ 0 w 15"/>
                    <a:gd name="T5" fmla="*/ 2 h 2"/>
                    <a:gd name="T6" fmla="*/ 0 w 15"/>
                    <a:gd name="T7" fmla="*/ 0 h 2"/>
                    <a:gd name="T8" fmla="*/ 3 w 15"/>
                    <a:gd name="T9" fmla="*/ 0 h 2"/>
                    <a:gd name="T10" fmla="*/ 15 w 15"/>
                    <a:gd name="T11" fmla="*/ 0 h 2"/>
                    <a:gd name="T12" fmla="*/ 15 w 1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5" h="2">
                      <a:moveTo>
                        <a:pt x="15" y="2"/>
                      </a:moveTo>
                      <a:lnTo>
                        <a:pt x="1" y="2"/>
                      </a:lnTo>
                      <a:lnTo>
                        <a:pt x="0" y="2"/>
                      </a:lnTo>
                      <a:lnTo>
                        <a:pt x="0" y="0"/>
                      </a:lnTo>
                      <a:lnTo>
                        <a:pt x="3" y="0"/>
                      </a:lnTo>
                      <a:lnTo>
                        <a:pt x="15" y="0"/>
                      </a:lnTo>
                      <a:lnTo>
                        <a:pt x="15" y="2"/>
                      </a:lnTo>
                      <a:close/>
                    </a:path>
                  </a:pathLst>
                </a:custGeom>
                <a:solidFill>
                  <a:srgbClr val="000000"/>
                </a:solidFill>
                <a:ln w="1588">
                  <a:solidFill>
                    <a:srgbClr val="000000"/>
                  </a:solidFill>
                  <a:prstDash val="solid"/>
                  <a:round/>
                  <a:headEnd/>
                  <a:tailEnd/>
                </a:ln>
              </p:spPr>
              <p:txBody>
                <a:bodyPr/>
                <a:lstStyle/>
                <a:p>
                  <a:endParaRPr lang="en-IN"/>
                </a:p>
              </p:txBody>
            </p:sp>
            <p:sp>
              <p:nvSpPr>
                <p:cNvPr id="703813" name="Freeform 1349">
                  <a:extLst>
                    <a:ext uri="{FF2B5EF4-FFF2-40B4-BE49-F238E27FC236}">
                      <a16:creationId xmlns:a16="http://schemas.microsoft.com/office/drawing/2014/main" id="{F5FF49E5-72A3-4C0D-8067-F97904FE7015}"/>
                    </a:ext>
                  </a:extLst>
                </p:cNvPr>
                <p:cNvSpPr>
                  <a:spLocks/>
                </p:cNvSpPr>
                <p:nvPr/>
              </p:nvSpPr>
              <p:spPr bwMode="auto">
                <a:xfrm>
                  <a:off x="5071" y="857"/>
                  <a:ext cx="20" cy="29"/>
                </a:xfrm>
                <a:custGeom>
                  <a:avLst/>
                  <a:gdLst>
                    <a:gd name="T0" fmla="*/ 40 w 40"/>
                    <a:gd name="T1" fmla="*/ 0 h 58"/>
                    <a:gd name="T2" fmla="*/ 40 w 40"/>
                    <a:gd name="T3" fmla="*/ 54 h 58"/>
                    <a:gd name="T4" fmla="*/ 40 w 40"/>
                    <a:gd name="T5" fmla="*/ 54 h 58"/>
                    <a:gd name="T6" fmla="*/ 0 w 40"/>
                    <a:gd name="T7" fmla="*/ 58 h 58"/>
                    <a:gd name="T8" fmla="*/ 0 w 40"/>
                    <a:gd name="T9" fmla="*/ 2 h 58"/>
                    <a:gd name="T10" fmla="*/ 19 w 40"/>
                    <a:gd name="T11" fmla="*/ 0 h 58"/>
                    <a:gd name="T12" fmla="*/ 19 w 40"/>
                    <a:gd name="T13" fmla="*/ 0 h 58"/>
                    <a:gd name="T14" fmla="*/ 29 w 40"/>
                    <a:gd name="T15" fmla="*/ 2 h 58"/>
                    <a:gd name="T16" fmla="*/ 40 w 40"/>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8">
                      <a:moveTo>
                        <a:pt x="40" y="0"/>
                      </a:moveTo>
                      <a:lnTo>
                        <a:pt x="40" y="54"/>
                      </a:lnTo>
                      <a:lnTo>
                        <a:pt x="40" y="54"/>
                      </a:lnTo>
                      <a:lnTo>
                        <a:pt x="0" y="58"/>
                      </a:lnTo>
                      <a:lnTo>
                        <a:pt x="0" y="2"/>
                      </a:lnTo>
                      <a:lnTo>
                        <a:pt x="19" y="0"/>
                      </a:lnTo>
                      <a:lnTo>
                        <a:pt x="19" y="0"/>
                      </a:lnTo>
                      <a:lnTo>
                        <a:pt x="29" y="2"/>
                      </a:lnTo>
                      <a:lnTo>
                        <a:pt x="40" y="0"/>
                      </a:lnTo>
                      <a:close/>
                    </a:path>
                  </a:pathLst>
                </a:custGeom>
                <a:solidFill>
                  <a:srgbClr val="838383"/>
                </a:solidFill>
                <a:ln w="1588">
                  <a:solidFill>
                    <a:srgbClr val="000000"/>
                  </a:solidFill>
                  <a:prstDash val="solid"/>
                  <a:round/>
                  <a:headEnd/>
                  <a:tailEnd/>
                </a:ln>
              </p:spPr>
              <p:txBody>
                <a:bodyPr/>
                <a:lstStyle/>
                <a:p>
                  <a:endParaRPr lang="en-IN"/>
                </a:p>
              </p:txBody>
            </p:sp>
            <p:sp>
              <p:nvSpPr>
                <p:cNvPr id="703814" name="Freeform 1350">
                  <a:extLst>
                    <a:ext uri="{FF2B5EF4-FFF2-40B4-BE49-F238E27FC236}">
                      <a16:creationId xmlns:a16="http://schemas.microsoft.com/office/drawing/2014/main" id="{123C2E2B-7C5E-4738-B243-57CBF1F4E0CA}"/>
                    </a:ext>
                  </a:extLst>
                </p:cNvPr>
                <p:cNvSpPr>
                  <a:spLocks/>
                </p:cNvSpPr>
                <p:nvPr/>
              </p:nvSpPr>
              <p:spPr bwMode="auto">
                <a:xfrm>
                  <a:off x="5304" y="857"/>
                  <a:ext cx="4" cy="4"/>
                </a:xfrm>
                <a:custGeom>
                  <a:avLst/>
                  <a:gdLst>
                    <a:gd name="T0" fmla="*/ 8 w 8"/>
                    <a:gd name="T1" fmla="*/ 4 h 8"/>
                    <a:gd name="T2" fmla="*/ 8 w 8"/>
                    <a:gd name="T3" fmla="*/ 6 h 8"/>
                    <a:gd name="T4" fmla="*/ 4 w 8"/>
                    <a:gd name="T5" fmla="*/ 8 h 8"/>
                    <a:gd name="T6" fmla="*/ 2 w 8"/>
                    <a:gd name="T7" fmla="*/ 8 h 8"/>
                    <a:gd name="T8" fmla="*/ 0 w 8"/>
                    <a:gd name="T9" fmla="*/ 0 h 8"/>
                    <a:gd name="T10" fmla="*/ 8 w 8"/>
                    <a:gd name="T11" fmla="*/ 0 h 8"/>
                    <a:gd name="T12" fmla="*/ 8 w 8"/>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8" h="8">
                      <a:moveTo>
                        <a:pt x="8" y="4"/>
                      </a:moveTo>
                      <a:lnTo>
                        <a:pt x="8" y="6"/>
                      </a:lnTo>
                      <a:lnTo>
                        <a:pt x="4" y="8"/>
                      </a:lnTo>
                      <a:lnTo>
                        <a:pt x="2" y="8"/>
                      </a:lnTo>
                      <a:lnTo>
                        <a:pt x="0" y="0"/>
                      </a:lnTo>
                      <a:lnTo>
                        <a:pt x="8" y="0"/>
                      </a:lnTo>
                      <a:lnTo>
                        <a:pt x="8" y="4"/>
                      </a:lnTo>
                      <a:close/>
                    </a:path>
                  </a:pathLst>
                </a:custGeom>
                <a:solidFill>
                  <a:srgbClr val="3FFFFF"/>
                </a:solidFill>
                <a:ln w="1588">
                  <a:solidFill>
                    <a:srgbClr val="000000"/>
                  </a:solidFill>
                  <a:prstDash val="solid"/>
                  <a:round/>
                  <a:headEnd/>
                  <a:tailEnd/>
                </a:ln>
              </p:spPr>
              <p:txBody>
                <a:bodyPr/>
                <a:lstStyle/>
                <a:p>
                  <a:endParaRPr lang="en-IN"/>
                </a:p>
              </p:txBody>
            </p:sp>
            <p:sp>
              <p:nvSpPr>
                <p:cNvPr id="703815" name="Freeform 1351">
                  <a:extLst>
                    <a:ext uri="{FF2B5EF4-FFF2-40B4-BE49-F238E27FC236}">
                      <a16:creationId xmlns:a16="http://schemas.microsoft.com/office/drawing/2014/main" id="{80ABEE6B-A7E2-4FF3-80DE-669BC27E5260}"/>
                    </a:ext>
                  </a:extLst>
                </p:cNvPr>
                <p:cNvSpPr>
                  <a:spLocks/>
                </p:cNvSpPr>
                <p:nvPr/>
              </p:nvSpPr>
              <p:spPr bwMode="auto">
                <a:xfrm>
                  <a:off x="5350" y="857"/>
                  <a:ext cx="7" cy="3"/>
                </a:xfrm>
                <a:custGeom>
                  <a:avLst/>
                  <a:gdLst>
                    <a:gd name="T0" fmla="*/ 13 w 13"/>
                    <a:gd name="T1" fmla="*/ 6 h 6"/>
                    <a:gd name="T2" fmla="*/ 13 w 13"/>
                    <a:gd name="T3" fmla="*/ 6 h 6"/>
                    <a:gd name="T4" fmla="*/ 2 w 13"/>
                    <a:gd name="T5" fmla="*/ 6 h 6"/>
                    <a:gd name="T6" fmla="*/ 0 w 13"/>
                    <a:gd name="T7" fmla="*/ 0 h 6"/>
                    <a:gd name="T8" fmla="*/ 13 w 13"/>
                    <a:gd name="T9" fmla="*/ 0 h 6"/>
                    <a:gd name="T10" fmla="*/ 13 w 13"/>
                    <a:gd name="T11" fmla="*/ 6 h 6"/>
                  </a:gdLst>
                  <a:ahLst/>
                  <a:cxnLst>
                    <a:cxn ang="0">
                      <a:pos x="T0" y="T1"/>
                    </a:cxn>
                    <a:cxn ang="0">
                      <a:pos x="T2" y="T3"/>
                    </a:cxn>
                    <a:cxn ang="0">
                      <a:pos x="T4" y="T5"/>
                    </a:cxn>
                    <a:cxn ang="0">
                      <a:pos x="T6" y="T7"/>
                    </a:cxn>
                    <a:cxn ang="0">
                      <a:pos x="T8" y="T9"/>
                    </a:cxn>
                    <a:cxn ang="0">
                      <a:pos x="T10" y="T11"/>
                    </a:cxn>
                  </a:cxnLst>
                  <a:rect l="0" t="0" r="r" b="b"/>
                  <a:pathLst>
                    <a:path w="13" h="6">
                      <a:moveTo>
                        <a:pt x="13" y="6"/>
                      </a:moveTo>
                      <a:lnTo>
                        <a:pt x="13" y="6"/>
                      </a:lnTo>
                      <a:lnTo>
                        <a:pt x="2" y="6"/>
                      </a:lnTo>
                      <a:lnTo>
                        <a:pt x="0" y="0"/>
                      </a:lnTo>
                      <a:lnTo>
                        <a:pt x="13" y="0"/>
                      </a:lnTo>
                      <a:lnTo>
                        <a:pt x="13" y="6"/>
                      </a:lnTo>
                      <a:close/>
                    </a:path>
                  </a:pathLst>
                </a:custGeom>
                <a:solidFill>
                  <a:srgbClr val="00C2C2"/>
                </a:solidFill>
                <a:ln w="1588">
                  <a:solidFill>
                    <a:srgbClr val="000000"/>
                  </a:solidFill>
                  <a:prstDash val="solid"/>
                  <a:round/>
                  <a:headEnd/>
                  <a:tailEnd/>
                </a:ln>
              </p:spPr>
              <p:txBody>
                <a:bodyPr/>
                <a:lstStyle/>
                <a:p>
                  <a:endParaRPr lang="en-IN"/>
                </a:p>
              </p:txBody>
            </p:sp>
            <p:sp>
              <p:nvSpPr>
                <p:cNvPr id="703816" name="Freeform 1352">
                  <a:extLst>
                    <a:ext uri="{FF2B5EF4-FFF2-40B4-BE49-F238E27FC236}">
                      <a16:creationId xmlns:a16="http://schemas.microsoft.com/office/drawing/2014/main" id="{14F02A2F-5D7B-4931-B0A5-BBC4AC721FA1}"/>
                    </a:ext>
                  </a:extLst>
                </p:cNvPr>
                <p:cNvSpPr>
                  <a:spLocks/>
                </p:cNvSpPr>
                <p:nvPr/>
              </p:nvSpPr>
              <p:spPr bwMode="auto">
                <a:xfrm>
                  <a:off x="5029" y="857"/>
                  <a:ext cx="5" cy="4"/>
                </a:xfrm>
                <a:custGeom>
                  <a:avLst/>
                  <a:gdLst>
                    <a:gd name="T0" fmla="*/ 10 w 10"/>
                    <a:gd name="T1" fmla="*/ 6 h 8"/>
                    <a:gd name="T2" fmla="*/ 10 w 10"/>
                    <a:gd name="T3" fmla="*/ 8 h 8"/>
                    <a:gd name="T4" fmla="*/ 0 w 10"/>
                    <a:gd name="T5" fmla="*/ 8 h 8"/>
                    <a:gd name="T6" fmla="*/ 0 w 10"/>
                    <a:gd name="T7" fmla="*/ 2 h 8"/>
                    <a:gd name="T8" fmla="*/ 4 w 10"/>
                    <a:gd name="T9" fmla="*/ 0 h 8"/>
                    <a:gd name="T10" fmla="*/ 8 w 10"/>
                    <a:gd name="T11" fmla="*/ 0 h 8"/>
                    <a:gd name="T12" fmla="*/ 10 w 10"/>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10" h="8">
                      <a:moveTo>
                        <a:pt x="10" y="6"/>
                      </a:moveTo>
                      <a:lnTo>
                        <a:pt x="10" y="8"/>
                      </a:lnTo>
                      <a:lnTo>
                        <a:pt x="0" y="8"/>
                      </a:lnTo>
                      <a:lnTo>
                        <a:pt x="0" y="2"/>
                      </a:lnTo>
                      <a:lnTo>
                        <a:pt x="4" y="0"/>
                      </a:lnTo>
                      <a:lnTo>
                        <a:pt x="8" y="0"/>
                      </a:lnTo>
                      <a:lnTo>
                        <a:pt x="10" y="6"/>
                      </a:lnTo>
                      <a:close/>
                    </a:path>
                  </a:pathLst>
                </a:custGeom>
                <a:solidFill>
                  <a:srgbClr val="3FFFFF"/>
                </a:solidFill>
                <a:ln w="1588">
                  <a:solidFill>
                    <a:srgbClr val="000000"/>
                  </a:solidFill>
                  <a:prstDash val="solid"/>
                  <a:round/>
                  <a:headEnd/>
                  <a:tailEnd/>
                </a:ln>
              </p:spPr>
              <p:txBody>
                <a:bodyPr/>
                <a:lstStyle/>
                <a:p>
                  <a:endParaRPr lang="en-IN"/>
                </a:p>
              </p:txBody>
            </p:sp>
            <p:sp>
              <p:nvSpPr>
                <p:cNvPr id="703817" name="Freeform 1353">
                  <a:extLst>
                    <a:ext uri="{FF2B5EF4-FFF2-40B4-BE49-F238E27FC236}">
                      <a16:creationId xmlns:a16="http://schemas.microsoft.com/office/drawing/2014/main" id="{6AAD83B2-2782-43BF-9EAD-3F1156BB2C5A}"/>
                    </a:ext>
                  </a:extLst>
                </p:cNvPr>
                <p:cNvSpPr>
                  <a:spLocks/>
                </p:cNvSpPr>
                <p:nvPr/>
              </p:nvSpPr>
              <p:spPr bwMode="auto">
                <a:xfrm>
                  <a:off x="5040" y="857"/>
                  <a:ext cx="22" cy="29"/>
                </a:xfrm>
                <a:custGeom>
                  <a:avLst/>
                  <a:gdLst>
                    <a:gd name="T0" fmla="*/ 42 w 44"/>
                    <a:gd name="T1" fmla="*/ 0 h 60"/>
                    <a:gd name="T2" fmla="*/ 44 w 44"/>
                    <a:gd name="T3" fmla="*/ 0 h 60"/>
                    <a:gd name="T4" fmla="*/ 44 w 44"/>
                    <a:gd name="T5" fmla="*/ 58 h 60"/>
                    <a:gd name="T6" fmla="*/ 0 w 44"/>
                    <a:gd name="T7" fmla="*/ 60 h 60"/>
                    <a:gd name="T8" fmla="*/ 0 w 44"/>
                    <a:gd name="T9" fmla="*/ 2 h 60"/>
                    <a:gd name="T10" fmla="*/ 13 w 44"/>
                    <a:gd name="T11" fmla="*/ 2 h 60"/>
                    <a:gd name="T12" fmla="*/ 21 w 44"/>
                    <a:gd name="T13" fmla="*/ 0 h 60"/>
                    <a:gd name="T14" fmla="*/ 36 w 44"/>
                    <a:gd name="T15" fmla="*/ 2 h 60"/>
                    <a:gd name="T16" fmla="*/ 42 w 44"/>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60">
                      <a:moveTo>
                        <a:pt x="42" y="0"/>
                      </a:moveTo>
                      <a:lnTo>
                        <a:pt x="44" y="0"/>
                      </a:lnTo>
                      <a:lnTo>
                        <a:pt x="44" y="58"/>
                      </a:lnTo>
                      <a:lnTo>
                        <a:pt x="0" y="60"/>
                      </a:lnTo>
                      <a:lnTo>
                        <a:pt x="0" y="2"/>
                      </a:lnTo>
                      <a:lnTo>
                        <a:pt x="13" y="2"/>
                      </a:lnTo>
                      <a:lnTo>
                        <a:pt x="21" y="0"/>
                      </a:lnTo>
                      <a:lnTo>
                        <a:pt x="36" y="2"/>
                      </a:lnTo>
                      <a:lnTo>
                        <a:pt x="42" y="0"/>
                      </a:lnTo>
                      <a:close/>
                    </a:path>
                  </a:pathLst>
                </a:custGeom>
                <a:solidFill>
                  <a:srgbClr val="838383"/>
                </a:solidFill>
                <a:ln w="1588">
                  <a:solidFill>
                    <a:srgbClr val="000000"/>
                  </a:solidFill>
                  <a:prstDash val="solid"/>
                  <a:round/>
                  <a:headEnd/>
                  <a:tailEnd/>
                </a:ln>
              </p:spPr>
              <p:txBody>
                <a:bodyPr/>
                <a:lstStyle/>
                <a:p>
                  <a:endParaRPr lang="en-IN"/>
                </a:p>
              </p:txBody>
            </p:sp>
            <p:sp>
              <p:nvSpPr>
                <p:cNvPr id="703818" name="Freeform 1354">
                  <a:extLst>
                    <a:ext uri="{FF2B5EF4-FFF2-40B4-BE49-F238E27FC236}">
                      <a16:creationId xmlns:a16="http://schemas.microsoft.com/office/drawing/2014/main" id="{B54E6C98-2DE0-4838-81BF-8286C6104B65}"/>
                    </a:ext>
                  </a:extLst>
                </p:cNvPr>
                <p:cNvSpPr>
                  <a:spLocks/>
                </p:cNvSpPr>
                <p:nvPr/>
              </p:nvSpPr>
              <p:spPr bwMode="auto">
                <a:xfrm>
                  <a:off x="5148" y="858"/>
                  <a:ext cx="13" cy="9"/>
                </a:xfrm>
                <a:custGeom>
                  <a:avLst/>
                  <a:gdLst>
                    <a:gd name="T0" fmla="*/ 27 w 27"/>
                    <a:gd name="T1" fmla="*/ 20 h 20"/>
                    <a:gd name="T2" fmla="*/ 2 w 27"/>
                    <a:gd name="T3" fmla="*/ 20 h 20"/>
                    <a:gd name="T4" fmla="*/ 0 w 27"/>
                    <a:gd name="T5" fmla="*/ 18 h 20"/>
                    <a:gd name="T6" fmla="*/ 0 w 27"/>
                    <a:gd name="T7" fmla="*/ 14 h 20"/>
                    <a:gd name="T8" fmla="*/ 10 w 27"/>
                    <a:gd name="T9" fmla="*/ 12 h 20"/>
                    <a:gd name="T10" fmla="*/ 12 w 27"/>
                    <a:gd name="T11" fmla="*/ 12 h 20"/>
                    <a:gd name="T12" fmla="*/ 12 w 27"/>
                    <a:gd name="T13" fmla="*/ 18 h 20"/>
                    <a:gd name="T14" fmla="*/ 12 w 27"/>
                    <a:gd name="T15" fmla="*/ 18 h 20"/>
                    <a:gd name="T16" fmla="*/ 14 w 27"/>
                    <a:gd name="T17" fmla="*/ 20 h 20"/>
                    <a:gd name="T18" fmla="*/ 15 w 27"/>
                    <a:gd name="T19" fmla="*/ 18 h 20"/>
                    <a:gd name="T20" fmla="*/ 15 w 27"/>
                    <a:gd name="T21" fmla="*/ 12 h 20"/>
                    <a:gd name="T22" fmla="*/ 21 w 27"/>
                    <a:gd name="T23" fmla="*/ 12 h 20"/>
                    <a:gd name="T24" fmla="*/ 23 w 27"/>
                    <a:gd name="T25" fmla="*/ 12 h 20"/>
                    <a:gd name="T26" fmla="*/ 25 w 27"/>
                    <a:gd name="T27" fmla="*/ 10 h 20"/>
                    <a:gd name="T28" fmla="*/ 21 w 27"/>
                    <a:gd name="T29" fmla="*/ 8 h 20"/>
                    <a:gd name="T30" fmla="*/ 15 w 27"/>
                    <a:gd name="T31" fmla="*/ 8 h 20"/>
                    <a:gd name="T32" fmla="*/ 15 w 27"/>
                    <a:gd name="T33" fmla="*/ 0 h 20"/>
                    <a:gd name="T34" fmla="*/ 25 w 27"/>
                    <a:gd name="T35" fmla="*/ 0 h 20"/>
                    <a:gd name="T36" fmla="*/ 27 w 27"/>
                    <a:gd name="T37" fmla="*/ 0 h 20"/>
                    <a:gd name="T38" fmla="*/ 27 w 27"/>
                    <a:gd name="T3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20">
                      <a:moveTo>
                        <a:pt x="27" y="20"/>
                      </a:moveTo>
                      <a:lnTo>
                        <a:pt x="2" y="20"/>
                      </a:lnTo>
                      <a:lnTo>
                        <a:pt x="0" y="18"/>
                      </a:lnTo>
                      <a:lnTo>
                        <a:pt x="0" y="14"/>
                      </a:lnTo>
                      <a:lnTo>
                        <a:pt x="10" y="12"/>
                      </a:lnTo>
                      <a:lnTo>
                        <a:pt x="12" y="12"/>
                      </a:lnTo>
                      <a:lnTo>
                        <a:pt x="12" y="18"/>
                      </a:lnTo>
                      <a:lnTo>
                        <a:pt x="12" y="18"/>
                      </a:lnTo>
                      <a:lnTo>
                        <a:pt x="14" y="20"/>
                      </a:lnTo>
                      <a:lnTo>
                        <a:pt x="15" y="18"/>
                      </a:lnTo>
                      <a:lnTo>
                        <a:pt x="15" y="12"/>
                      </a:lnTo>
                      <a:lnTo>
                        <a:pt x="21" y="12"/>
                      </a:lnTo>
                      <a:lnTo>
                        <a:pt x="23" y="12"/>
                      </a:lnTo>
                      <a:lnTo>
                        <a:pt x="25" y="10"/>
                      </a:lnTo>
                      <a:lnTo>
                        <a:pt x="21" y="8"/>
                      </a:lnTo>
                      <a:lnTo>
                        <a:pt x="15" y="8"/>
                      </a:lnTo>
                      <a:lnTo>
                        <a:pt x="15" y="0"/>
                      </a:lnTo>
                      <a:lnTo>
                        <a:pt x="25" y="0"/>
                      </a:lnTo>
                      <a:lnTo>
                        <a:pt x="27" y="0"/>
                      </a:lnTo>
                      <a:lnTo>
                        <a:pt x="27" y="20"/>
                      </a:lnTo>
                      <a:close/>
                    </a:path>
                  </a:pathLst>
                </a:custGeom>
                <a:solidFill>
                  <a:srgbClr val="3FFFFF"/>
                </a:solidFill>
                <a:ln w="1588">
                  <a:solidFill>
                    <a:srgbClr val="000000"/>
                  </a:solidFill>
                  <a:prstDash val="solid"/>
                  <a:round/>
                  <a:headEnd/>
                  <a:tailEnd/>
                </a:ln>
              </p:spPr>
              <p:txBody>
                <a:bodyPr/>
                <a:lstStyle/>
                <a:p>
                  <a:endParaRPr lang="en-IN"/>
                </a:p>
              </p:txBody>
            </p:sp>
            <p:sp>
              <p:nvSpPr>
                <p:cNvPr id="703819" name="Freeform 1355">
                  <a:extLst>
                    <a:ext uri="{FF2B5EF4-FFF2-40B4-BE49-F238E27FC236}">
                      <a16:creationId xmlns:a16="http://schemas.microsoft.com/office/drawing/2014/main" id="{ED111416-E8C8-4217-BDDF-9FDFB1EC0F08}"/>
                    </a:ext>
                  </a:extLst>
                </p:cNvPr>
                <p:cNvSpPr>
                  <a:spLocks/>
                </p:cNvSpPr>
                <p:nvPr/>
              </p:nvSpPr>
              <p:spPr bwMode="auto">
                <a:xfrm>
                  <a:off x="5139" y="858"/>
                  <a:ext cx="7" cy="4"/>
                </a:xfrm>
                <a:custGeom>
                  <a:avLst/>
                  <a:gdLst>
                    <a:gd name="T0" fmla="*/ 11 w 13"/>
                    <a:gd name="T1" fmla="*/ 10 h 10"/>
                    <a:gd name="T2" fmla="*/ 0 w 13"/>
                    <a:gd name="T3" fmla="*/ 10 h 10"/>
                    <a:gd name="T4" fmla="*/ 0 w 13"/>
                    <a:gd name="T5" fmla="*/ 2 h 10"/>
                    <a:gd name="T6" fmla="*/ 11 w 13"/>
                    <a:gd name="T7" fmla="*/ 0 h 10"/>
                    <a:gd name="T8" fmla="*/ 13 w 13"/>
                    <a:gd name="T9" fmla="*/ 4 h 10"/>
                    <a:gd name="T10" fmla="*/ 11 w 13"/>
                    <a:gd name="T11" fmla="*/ 10 h 10"/>
                  </a:gdLst>
                  <a:ahLst/>
                  <a:cxnLst>
                    <a:cxn ang="0">
                      <a:pos x="T0" y="T1"/>
                    </a:cxn>
                    <a:cxn ang="0">
                      <a:pos x="T2" y="T3"/>
                    </a:cxn>
                    <a:cxn ang="0">
                      <a:pos x="T4" y="T5"/>
                    </a:cxn>
                    <a:cxn ang="0">
                      <a:pos x="T6" y="T7"/>
                    </a:cxn>
                    <a:cxn ang="0">
                      <a:pos x="T8" y="T9"/>
                    </a:cxn>
                    <a:cxn ang="0">
                      <a:pos x="T10" y="T11"/>
                    </a:cxn>
                  </a:cxnLst>
                  <a:rect l="0" t="0" r="r" b="b"/>
                  <a:pathLst>
                    <a:path w="13" h="10">
                      <a:moveTo>
                        <a:pt x="11" y="10"/>
                      </a:moveTo>
                      <a:lnTo>
                        <a:pt x="0" y="10"/>
                      </a:lnTo>
                      <a:lnTo>
                        <a:pt x="0" y="2"/>
                      </a:lnTo>
                      <a:lnTo>
                        <a:pt x="11" y="0"/>
                      </a:lnTo>
                      <a:lnTo>
                        <a:pt x="13" y="4"/>
                      </a:lnTo>
                      <a:lnTo>
                        <a:pt x="11" y="10"/>
                      </a:lnTo>
                      <a:close/>
                    </a:path>
                  </a:pathLst>
                </a:custGeom>
                <a:solidFill>
                  <a:srgbClr val="3FFFFF"/>
                </a:solidFill>
                <a:ln w="1588">
                  <a:solidFill>
                    <a:srgbClr val="000000"/>
                  </a:solidFill>
                  <a:prstDash val="solid"/>
                  <a:round/>
                  <a:headEnd/>
                  <a:tailEnd/>
                </a:ln>
              </p:spPr>
              <p:txBody>
                <a:bodyPr/>
                <a:lstStyle/>
                <a:p>
                  <a:endParaRPr lang="en-IN"/>
                </a:p>
              </p:txBody>
            </p:sp>
            <p:sp>
              <p:nvSpPr>
                <p:cNvPr id="703820" name="Freeform 1356">
                  <a:extLst>
                    <a:ext uri="{FF2B5EF4-FFF2-40B4-BE49-F238E27FC236}">
                      <a16:creationId xmlns:a16="http://schemas.microsoft.com/office/drawing/2014/main" id="{77568778-B464-4E29-B8B4-428F95C23036}"/>
                    </a:ext>
                  </a:extLst>
                </p:cNvPr>
                <p:cNvSpPr>
                  <a:spLocks/>
                </p:cNvSpPr>
                <p:nvPr/>
              </p:nvSpPr>
              <p:spPr bwMode="auto">
                <a:xfrm>
                  <a:off x="5148" y="858"/>
                  <a:ext cx="6" cy="4"/>
                </a:xfrm>
                <a:custGeom>
                  <a:avLst/>
                  <a:gdLst>
                    <a:gd name="T0" fmla="*/ 12 w 12"/>
                    <a:gd name="T1" fmla="*/ 8 h 10"/>
                    <a:gd name="T2" fmla="*/ 0 w 12"/>
                    <a:gd name="T3" fmla="*/ 10 h 10"/>
                    <a:gd name="T4" fmla="*/ 0 w 12"/>
                    <a:gd name="T5" fmla="*/ 0 h 10"/>
                    <a:gd name="T6" fmla="*/ 12 w 12"/>
                    <a:gd name="T7" fmla="*/ 0 h 10"/>
                    <a:gd name="T8" fmla="*/ 12 w 12"/>
                    <a:gd name="T9" fmla="*/ 8 h 10"/>
                  </a:gdLst>
                  <a:ahLst/>
                  <a:cxnLst>
                    <a:cxn ang="0">
                      <a:pos x="T0" y="T1"/>
                    </a:cxn>
                    <a:cxn ang="0">
                      <a:pos x="T2" y="T3"/>
                    </a:cxn>
                    <a:cxn ang="0">
                      <a:pos x="T4" y="T5"/>
                    </a:cxn>
                    <a:cxn ang="0">
                      <a:pos x="T6" y="T7"/>
                    </a:cxn>
                    <a:cxn ang="0">
                      <a:pos x="T8" y="T9"/>
                    </a:cxn>
                  </a:cxnLst>
                  <a:rect l="0" t="0" r="r" b="b"/>
                  <a:pathLst>
                    <a:path w="12" h="10">
                      <a:moveTo>
                        <a:pt x="12" y="8"/>
                      </a:moveTo>
                      <a:lnTo>
                        <a:pt x="0" y="10"/>
                      </a:lnTo>
                      <a:lnTo>
                        <a:pt x="0" y="0"/>
                      </a:lnTo>
                      <a:lnTo>
                        <a:pt x="12" y="0"/>
                      </a:lnTo>
                      <a:lnTo>
                        <a:pt x="12" y="8"/>
                      </a:lnTo>
                      <a:close/>
                    </a:path>
                  </a:pathLst>
                </a:custGeom>
                <a:solidFill>
                  <a:srgbClr val="3FFFFF"/>
                </a:solidFill>
                <a:ln w="1588">
                  <a:solidFill>
                    <a:srgbClr val="000000"/>
                  </a:solidFill>
                  <a:prstDash val="solid"/>
                  <a:round/>
                  <a:headEnd/>
                  <a:tailEnd/>
                </a:ln>
              </p:spPr>
              <p:txBody>
                <a:bodyPr/>
                <a:lstStyle/>
                <a:p>
                  <a:endParaRPr lang="en-IN"/>
                </a:p>
              </p:txBody>
            </p:sp>
            <p:sp>
              <p:nvSpPr>
                <p:cNvPr id="703821" name="Freeform 1357">
                  <a:extLst>
                    <a:ext uri="{FF2B5EF4-FFF2-40B4-BE49-F238E27FC236}">
                      <a16:creationId xmlns:a16="http://schemas.microsoft.com/office/drawing/2014/main" id="{E2B76870-B2CF-4B11-9C5A-79F733A7A1EE}"/>
                    </a:ext>
                  </a:extLst>
                </p:cNvPr>
                <p:cNvSpPr>
                  <a:spLocks/>
                </p:cNvSpPr>
                <p:nvPr/>
              </p:nvSpPr>
              <p:spPr bwMode="auto">
                <a:xfrm>
                  <a:off x="5133" y="859"/>
                  <a:ext cx="5" cy="3"/>
                </a:xfrm>
                <a:custGeom>
                  <a:avLst/>
                  <a:gdLst>
                    <a:gd name="T0" fmla="*/ 9 w 9"/>
                    <a:gd name="T1" fmla="*/ 6 h 8"/>
                    <a:gd name="T2" fmla="*/ 9 w 9"/>
                    <a:gd name="T3" fmla="*/ 8 h 8"/>
                    <a:gd name="T4" fmla="*/ 0 w 9"/>
                    <a:gd name="T5" fmla="*/ 8 h 8"/>
                    <a:gd name="T6" fmla="*/ 1 w 9"/>
                    <a:gd name="T7" fmla="*/ 2 h 8"/>
                    <a:gd name="T8" fmla="*/ 1 w 9"/>
                    <a:gd name="T9" fmla="*/ 0 h 8"/>
                    <a:gd name="T10" fmla="*/ 7 w 9"/>
                    <a:gd name="T11" fmla="*/ 0 h 8"/>
                    <a:gd name="T12" fmla="*/ 9 w 9"/>
                    <a:gd name="T13" fmla="*/ 0 h 8"/>
                    <a:gd name="T14" fmla="*/ 9 w 9"/>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9" y="6"/>
                      </a:moveTo>
                      <a:lnTo>
                        <a:pt x="9" y="8"/>
                      </a:lnTo>
                      <a:lnTo>
                        <a:pt x="0" y="8"/>
                      </a:lnTo>
                      <a:lnTo>
                        <a:pt x="1" y="2"/>
                      </a:lnTo>
                      <a:lnTo>
                        <a:pt x="1" y="0"/>
                      </a:lnTo>
                      <a:lnTo>
                        <a:pt x="7" y="0"/>
                      </a:lnTo>
                      <a:lnTo>
                        <a:pt x="9" y="0"/>
                      </a:lnTo>
                      <a:lnTo>
                        <a:pt x="9" y="6"/>
                      </a:lnTo>
                      <a:close/>
                    </a:path>
                  </a:pathLst>
                </a:custGeom>
                <a:solidFill>
                  <a:srgbClr val="3FFFFF"/>
                </a:solidFill>
                <a:ln w="1588">
                  <a:solidFill>
                    <a:srgbClr val="000000"/>
                  </a:solidFill>
                  <a:prstDash val="solid"/>
                  <a:round/>
                  <a:headEnd/>
                  <a:tailEnd/>
                </a:ln>
              </p:spPr>
              <p:txBody>
                <a:bodyPr/>
                <a:lstStyle/>
                <a:p>
                  <a:endParaRPr lang="en-IN"/>
                </a:p>
              </p:txBody>
            </p:sp>
            <p:sp>
              <p:nvSpPr>
                <p:cNvPr id="703822" name="Freeform 1358">
                  <a:extLst>
                    <a:ext uri="{FF2B5EF4-FFF2-40B4-BE49-F238E27FC236}">
                      <a16:creationId xmlns:a16="http://schemas.microsoft.com/office/drawing/2014/main" id="{0642E6D4-C5C7-4071-9ED3-C9FA2B04CBD7}"/>
                    </a:ext>
                  </a:extLst>
                </p:cNvPr>
                <p:cNvSpPr>
                  <a:spLocks/>
                </p:cNvSpPr>
                <p:nvPr/>
              </p:nvSpPr>
              <p:spPr bwMode="auto">
                <a:xfrm>
                  <a:off x="5126" y="859"/>
                  <a:ext cx="6" cy="3"/>
                </a:xfrm>
                <a:custGeom>
                  <a:avLst/>
                  <a:gdLst>
                    <a:gd name="T0" fmla="*/ 12 w 12"/>
                    <a:gd name="T1" fmla="*/ 6 h 8"/>
                    <a:gd name="T2" fmla="*/ 12 w 12"/>
                    <a:gd name="T3" fmla="*/ 8 h 8"/>
                    <a:gd name="T4" fmla="*/ 4 w 12"/>
                    <a:gd name="T5" fmla="*/ 8 h 8"/>
                    <a:gd name="T6" fmla="*/ 2 w 12"/>
                    <a:gd name="T7" fmla="*/ 8 h 8"/>
                    <a:gd name="T8" fmla="*/ 0 w 12"/>
                    <a:gd name="T9" fmla="*/ 4 h 8"/>
                    <a:gd name="T10" fmla="*/ 0 w 12"/>
                    <a:gd name="T11" fmla="*/ 2 h 8"/>
                    <a:gd name="T12" fmla="*/ 2 w 12"/>
                    <a:gd name="T13" fmla="*/ 0 h 8"/>
                    <a:gd name="T14" fmla="*/ 10 w 12"/>
                    <a:gd name="T15" fmla="*/ 0 h 8"/>
                    <a:gd name="T16" fmla="*/ 12 w 12"/>
                    <a:gd name="T17" fmla="*/ 0 h 8"/>
                    <a:gd name="T18" fmla="*/ 12 w 12"/>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8">
                      <a:moveTo>
                        <a:pt x="12" y="6"/>
                      </a:moveTo>
                      <a:lnTo>
                        <a:pt x="12" y="8"/>
                      </a:lnTo>
                      <a:lnTo>
                        <a:pt x="4" y="8"/>
                      </a:lnTo>
                      <a:lnTo>
                        <a:pt x="2" y="8"/>
                      </a:lnTo>
                      <a:lnTo>
                        <a:pt x="0" y="4"/>
                      </a:lnTo>
                      <a:lnTo>
                        <a:pt x="0" y="2"/>
                      </a:lnTo>
                      <a:lnTo>
                        <a:pt x="2" y="0"/>
                      </a:lnTo>
                      <a:lnTo>
                        <a:pt x="10" y="0"/>
                      </a:lnTo>
                      <a:lnTo>
                        <a:pt x="12" y="0"/>
                      </a:lnTo>
                      <a:lnTo>
                        <a:pt x="12" y="6"/>
                      </a:lnTo>
                      <a:close/>
                    </a:path>
                  </a:pathLst>
                </a:custGeom>
                <a:solidFill>
                  <a:srgbClr val="3FFFFF"/>
                </a:solidFill>
                <a:ln w="1588">
                  <a:solidFill>
                    <a:srgbClr val="000000"/>
                  </a:solidFill>
                  <a:prstDash val="solid"/>
                  <a:round/>
                  <a:headEnd/>
                  <a:tailEnd/>
                </a:ln>
              </p:spPr>
              <p:txBody>
                <a:bodyPr/>
                <a:lstStyle/>
                <a:p>
                  <a:endParaRPr lang="en-IN"/>
                </a:p>
              </p:txBody>
            </p:sp>
            <p:sp>
              <p:nvSpPr>
                <p:cNvPr id="703823" name="Freeform 1359">
                  <a:extLst>
                    <a:ext uri="{FF2B5EF4-FFF2-40B4-BE49-F238E27FC236}">
                      <a16:creationId xmlns:a16="http://schemas.microsoft.com/office/drawing/2014/main" id="{A6D62656-10EF-42A3-8DEC-7DD2D8F62934}"/>
                    </a:ext>
                  </a:extLst>
                </p:cNvPr>
                <p:cNvSpPr>
                  <a:spLocks/>
                </p:cNvSpPr>
                <p:nvPr/>
              </p:nvSpPr>
              <p:spPr bwMode="auto">
                <a:xfrm>
                  <a:off x="5115" y="859"/>
                  <a:ext cx="10" cy="4"/>
                </a:xfrm>
                <a:custGeom>
                  <a:avLst/>
                  <a:gdLst>
                    <a:gd name="T0" fmla="*/ 21 w 21"/>
                    <a:gd name="T1" fmla="*/ 10 h 10"/>
                    <a:gd name="T2" fmla="*/ 0 w 21"/>
                    <a:gd name="T3" fmla="*/ 10 h 10"/>
                    <a:gd name="T4" fmla="*/ 0 w 21"/>
                    <a:gd name="T5" fmla="*/ 2 h 10"/>
                    <a:gd name="T6" fmla="*/ 6 w 21"/>
                    <a:gd name="T7" fmla="*/ 2 h 10"/>
                    <a:gd name="T8" fmla="*/ 8 w 21"/>
                    <a:gd name="T9" fmla="*/ 2 h 10"/>
                    <a:gd name="T10" fmla="*/ 8 w 21"/>
                    <a:gd name="T11" fmla="*/ 4 h 10"/>
                    <a:gd name="T12" fmla="*/ 10 w 21"/>
                    <a:gd name="T13" fmla="*/ 6 h 10"/>
                    <a:gd name="T14" fmla="*/ 12 w 21"/>
                    <a:gd name="T15" fmla="*/ 2 h 10"/>
                    <a:gd name="T16" fmla="*/ 15 w 21"/>
                    <a:gd name="T17" fmla="*/ 0 h 10"/>
                    <a:gd name="T18" fmla="*/ 21 w 21"/>
                    <a:gd name="T19" fmla="*/ 0 h 10"/>
                    <a:gd name="T20" fmla="*/ 21 w 21"/>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21" y="10"/>
                      </a:moveTo>
                      <a:lnTo>
                        <a:pt x="0" y="10"/>
                      </a:lnTo>
                      <a:lnTo>
                        <a:pt x="0" y="2"/>
                      </a:lnTo>
                      <a:lnTo>
                        <a:pt x="6" y="2"/>
                      </a:lnTo>
                      <a:lnTo>
                        <a:pt x="8" y="2"/>
                      </a:lnTo>
                      <a:lnTo>
                        <a:pt x="8" y="4"/>
                      </a:lnTo>
                      <a:lnTo>
                        <a:pt x="10" y="6"/>
                      </a:lnTo>
                      <a:lnTo>
                        <a:pt x="12" y="2"/>
                      </a:lnTo>
                      <a:lnTo>
                        <a:pt x="15" y="0"/>
                      </a:lnTo>
                      <a:lnTo>
                        <a:pt x="21" y="0"/>
                      </a:lnTo>
                      <a:lnTo>
                        <a:pt x="21" y="10"/>
                      </a:lnTo>
                      <a:close/>
                    </a:path>
                  </a:pathLst>
                </a:custGeom>
                <a:solidFill>
                  <a:srgbClr val="3FFFFF"/>
                </a:solidFill>
                <a:ln w="1588">
                  <a:solidFill>
                    <a:srgbClr val="000000"/>
                  </a:solidFill>
                  <a:prstDash val="solid"/>
                  <a:round/>
                  <a:headEnd/>
                  <a:tailEnd/>
                </a:ln>
              </p:spPr>
              <p:txBody>
                <a:bodyPr/>
                <a:lstStyle/>
                <a:p>
                  <a:endParaRPr lang="en-IN"/>
                </a:p>
              </p:txBody>
            </p:sp>
            <p:sp>
              <p:nvSpPr>
                <p:cNvPr id="703824" name="Freeform 1360">
                  <a:extLst>
                    <a:ext uri="{FF2B5EF4-FFF2-40B4-BE49-F238E27FC236}">
                      <a16:creationId xmlns:a16="http://schemas.microsoft.com/office/drawing/2014/main" id="{45BDA530-EB44-49F5-806F-563CC66C3F4A}"/>
                    </a:ext>
                  </a:extLst>
                </p:cNvPr>
                <p:cNvSpPr>
                  <a:spLocks/>
                </p:cNvSpPr>
                <p:nvPr/>
              </p:nvSpPr>
              <p:spPr bwMode="auto">
                <a:xfrm>
                  <a:off x="4614" y="860"/>
                  <a:ext cx="192" cy="51"/>
                </a:xfrm>
                <a:custGeom>
                  <a:avLst/>
                  <a:gdLst>
                    <a:gd name="T0" fmla="*/ 384 w 384"/>
                    <a:gd name="T1" fmla="*/ 100 h 104"/>
                    <a:gd name="T2" fmla="*/ 297 w 384"/>
                    <a:gd name="T3" fmla="*/ 104 h 104"/>
                    <a:gd name="T4" fmla="*/ 0 w 384"/>
                    <a:gd name="T5" fmla="*/ 0 h 104"/>
                    <a:gd name="T6" fmla="*/ 57 w 384"/>
                    <a:gd name="T7" fmla="*/ 0 h 104"/>
                    <a:gd name="T8" fmla="*/ 384 w 384"/>
                    <a:gd name="T9" fmla="*/ 100 h 104"/>
                  </a:gdLst>
                  <a:ahLst/>
                  <a:cxnLst>
                    <a:cxn ang="0">
                      <a:pos x="T0" y="T1"/>
                    </a:cxn>
                    <a:cxn ang="0">
                      <a:pos x="T2" y="T3"/>
                    </a:cxn>
                    <a:cxn ang="0">
                      <a:pos x="T4" y="T5"/>
                    </a:cxn>
                    <a:cxn ang="0">
                      <a:pos x="T6" y="T7"/>
                    </a:cxn>
                    <a:cxn ang="0">
                      <a:pos x="T8" y="T9"/>
                    </a:cxn>
                  </a:cxnLst>
                  <a:rect l="0" t="0" r="r" b="b"/>
                  <a:pathLst>
                    <a:path w="384" h="104">
                      <a:moveTo>
                        <a:pt x="384" y="100"/>
                      </a:moveTo>
                      <a:lnTo>
                        <a:pt x="297" y="104"/>
                      </a:lnTo>
                      <a:lnTo>
                        <a:pt x="0" y="0"/>
                      </a:lnTo>
                      <a:lnTo>
                        <a:pt x="57" y="0"/>
                      </a:lnTo>
                      <a:lnTo>
                        <a:pt x="384" y="100"/>
                      </a:lnTo>
                      <a:close/>
                    </a:path>
                  </a:pathLst>
                </a:custGeom>
                <a:solidFill>
                  <a:srgbClr val="838383"/>
                </a:solidFill>
                <a:ln w="1588">
                  <a:solidFill>
                    <a:srgbClr val="000000"/>
                  </a:solidFill>
                  <a:prstDash val="solid"/>
                  <a:round/>
                  <a:headEnd/>
                  <a:tailEnd/>
                </a:ln>
              </p:spPr>
              <p:txBody>
                <a:bodyPr/>
                <a:lstStyle/>
                <a:p>
                  <a:endParaRPr lang="en-IN"/>
                </a:p>
              </p:txBody>
            </p:sp>
            <p:sp>
              <p:nvSpPr>
                <p:cNvPr id="703825" name="Freeform 1361">
                  <a:extLst>
                    <a:ext uri="{FF2B5EF4-FFF2-40B4-BE49-F238E27FC236}">
                      <a16:creationId xmlns:a16="http://schemas.microsoft.com/office/drawing/2014/main" id="{E11A2CB8-D40D-4CE9-8948-9C60739EC1C4}"/>
                    </a:ext>
                  </a:extLst>
                </p:cNvPr>
                <p:cNvSpPr>
                  <a:spLocks/>
                </p:cNvSpPr>
                <p:nvPr/>
              </p:nvSpPr>
              <p:spPr bwMode="auto">
                <a:xfrm>
                  <a:off x="5026" y="860"/>
                  <a:ext cx="2" cy="3"/>
                </a:xfrm>
                <a:custGeom>
                  <a:avLst/>
                  <a:gdLst>
                    <a:gd name="T0" fmla="*/ 4 w 4"/>
                    <a:gd name="T1" fmla="*/ 8 h 8"/>
                    <a:gd name="T2" fmla="*/ 2 w 4"/>
                    <a:gd name="T3" fmla="*/ 8 h 8"/>
                    <a:gd name="T4" fmla="*/ 0 w 4"/>
                    <a:gd name="T5" fmla="*/ 8 h 8"/>
                    <a:gd name="T6" fmla="*/ 0 w 4"/>
                    <a:gd name="T7" fmla="*/ 0 h 8"/>
                    <a:gd name="T8" fmla="*/ 4 w 4"/>
                    <a:gd name="T9" fmla="*/ 0 h 8"/>
                    <a:gd name="T10" fmla="*/ 4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4" y="8"/>
                      </a:moveTo>
                      <a:lnTo>
                        <a:pt x="2" y="8"/>
                      </a:lnTo>
                      <a:lnTo>
                        <a:pt x="0" y="8"/>
                      </a:lnTo>
                      <a:lnTo>
                        <a:pt x="0" y="0"/>
                      </a:lnTo>
                      <a:lnTo>
                        <a:pt x="4" y="0"/>
                      </a:lnTo>
                      <a:lnTo>
                        <a:pt x="4" y="8"/>
                      </a:lnTo>
                      <a:close/>
                    </a:path>
                  </a:pathLst>
                </a:custGeom>
                <a:solidFill>
                  <a:srgbClr val="3FFFFF"/>
                </a:solidFill>
                <a:ln w="1588">
                  <a:solidFill>
                    <a:srgbClr val="000000"/>
                  </a:solidFill>
                  <a:prstDash val="solid"/>
                  <a:round/>
                  <a:headEnd/>
                  <a:tailEnd/>
                </a:ln>
              </p:spPr>
              <p:txBody>
                <a:bodyPr/>
                <a:lstStyle/>
                <a:p>
                  <a:endParaRPr lang="en-IN"/>
                </a:p>
              </p:txBody>
            </p:sp>
            <p:sp>
              <p:nvSpPr>
                <p:cNvPr id="703826" name="Freeform 1362">
                  <a:extLst>
                    <a:ext uri="{FF2B5EF4-FFF2-40B4-BE49-F238E27FC236}">
                      <a16:creationId xmlns:a16="http://schemas.microsoft.com/office/drawing/2014/main" id="{11C24D82-4662-48EF-947E-40183EABF342}"/>
                    </a:ext>
                  </a:extLst>
                </p:cNvPr>
                <p:cNvSpPr>
                  <a:spLocks/>
                </p:cNvSpPr>
                <p:nvPr/>
              </p:nvSpPr>
              <p:spPr bwMode="auto">
                <a:xfrm>
                  <a:off x="5102" y="860"/>
                  <a:ext cx="5" cy="3"/>
                </a:xfrm>
                <a:custGeom>
                  <a:avLst/>
                  <a:gdLst>
                    <a:gd name="T0" fmla="*/ 10 w 10"/>
                    <a:gd name="T1" fmla="*/ 6 h 8"/>
                    <a:gd name="T2" fmla="*/ 10 w 10"/>
                    <a:gd name="T3" fmla="*/ 8 h 8"/>
                    <a:gd name="T4" fmla="*/ 2 w 10"/>
                    <a:gd name="T5" fmla="*/ 8 h 8"/>
                    <a:gd name="T6" fmla="*/ 0 w 10"/>
                    <a:gd name="T7" fmla="*/ 8 h 8"/>
                    <a:gd name="T8" fmla="*/ 0 w 10"/>
                    <a:gd name="T9" fmla="*/ 0 h 8"/>
                    <a:gd name="T10" fmla="*/ 10 w 10"/>
                    <a:gd name="T11" fmla="*/ 0 h 8"/>
                    <a:gd name="T12" fmla="*/ 10 w 10"/>
                    <a:gd name="T13" fmla="*/ 0 h 8"/>
                    <a:gd name="T14" fmla="*/ 10 w 10"/>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8">
                      <a:moveTo>
                        <a:pt x="10" y="6"/>
                      </a:moveTo>
                      <a:lnTo>
                        <a:pt x="10" y="8"/>
                      </a:lnTo>
                      <a:lnTo>
                        <a:pt x="2" y="8"/>
                      </a:lnTo>
                      <a:lnTo>
                        <a:pt x="0" y="8"/>
                      </a:lnTo>
                      <a:lnTo>
                        <a:pt x="0" y="0"/>
                      </a:lnTo>
                      <a:lnTo>
                        <a:pt x="10" y="0"/>
                      </a:lnTo>
                      <a:lnTo>
                        <a:pt x="10" y="0"/>
                      </a:lnTo>
                      <a:lnTo>
                        <a:pt x="10" y="6"/>
                      </a:lnTo>
                      <a:close/>
                    </a:path>
                  </a:pathLst>
                </a:custGeom>
                <a:solidFill>
                  <a:srgbClr val="3FFFFF"/>
                </a:solidFill>
                <a:ln w="1588">
                  <a:solidFill>
                    <a:srgbClr val="000000"/>
                  </a:solidFill>
                  <a:prstDash val="solid"/>
                  <a:round/>
                  <a:headEnd/>
                  <a:tailEnd/>
                </a:ln>
              </p:spPr>
              <p:txBody>
                <a:bodyPr/>
                <a:lstStyle/>
                <a:p>
                  <a:endParaRPr lang="en-IN"/>
                </a:p>
              </p:txBody>
            </p:sp>
            <p:sp>
              <p:nvSpPr>
                <p:cNvPr id="703827" name="Freeform 1363">
                  <a:extLst>
                    <a:ext uri="{FF2B5EF4-FFF2-40B4-BE49-F238E27FC236}">
                      <a16:creationId xmlns:a16="http://schemas.microsoft.com/office/drawing/2014/main" id="{4A99D7A5-200A-4193-8193-0035C495270D}"/>
                    </a:ext>
                  </a:extLst>
                </p:cNvPr>
                <p:cNvSpPr>
                  <a:spLocks/>
                </p:cNvSpPr>
                <p:nvPr/>
              </p:nvSpPr>
              <p:spPr bwMode="auto">
                <a:xfrm>
                  <a:off x="5109" y="860"/>
                  <a:ext cx="4" cy="3"/>
                </a:xfrm>
                <a:custGeom>
                  <a:avLst/>
                  <a:gdLst>
                    <a:gd name="T0" fmla="*/ 7 w 7"/>
                    <a:gd name="T1" fmla="*/ 8 h 8"/>
                    <a:gd name="T2" fmla="*/ 2 w 7"/>
                    <a:gd name="T3" fmla="*/ 8 h 8"/>
                    <a:gd name="T4" fmla="*/ 0 w 7"/>
                    <a:gd name="T5" fmla="*/ 8 h 8"/>
                    <a:gd name="T6" fmla="*/ 0 w 7"/>
                    <a:gd name="T7" fmla="*/ 0 h 8"/>
                    <a:gd name="T8" fmla="*/ 7 w 7"/>
                    <a:gd name="T9" fmla="*/ 0 h 8"/>
                    <a:gd name="T10" fmla="*/ 7 w 7"/>
                    <a:gd name="T11" fmla="*/ 8 h 8"/>
                  </a:gdLst>
                  <a:ahLst/>
                  <a:cxnLst>
                    <a:cxn ang="0">
                      <a:pos x="T0" y="T1"/>
                    </a:cxn>
                    <a:cxn ang="0">
                      <a:pos x="T2" y="T3"/>
                    </a:cxn>
                    <a:cxn ang="0">
                      <a:pos x="T4" y="T5"/>
                    </a:cxn>
                    <a:cxn ang="0">
                      <a:pos x="T6" y="T7"/>
                    </a:cxn>
                    <a:cxn ang="0">
                      <a:pos x="T8" y="T9"/>
                    </a:cxn>
                    <a:cxn ang="0">
                      <a:pos x="T10" y="T11"/>
                    </a:cxn>
                  </a:cxnLst>
                  <a:rect l="0" t="0" r="r" b="b"/>
                  <a:pathLst>
                    <a:path w="7" h="8">
                      <a:moveTo>
                        <a:pt x="7" y="8"/>
                      </a:moveTo>
                      <a:lnTo>
                        <a:pt x="2" y="8"/>
                      </a:lnTo>
                      <a:lnTo>
                        <a:pt x="0" y="8"/>
                      </a:lnTo>
                      <a:lnTo>
                        <a:pt x="0" y="0"/>
                      </a:lnTo>
                      <a:lnTo>
                        <a:pt x="7" y="0"/>
                      </a:lnTo>
                      <a:lnTo>
                        <a:pt x="7" y="8"/>
                      </a:lnTo>
                      <a:close/>
                    </a:path>
                  </a:pathLst>
                </a:custGeom>
                <a:solidFill>
                  <a:srgbClr val="3FFFFF"/>
                </a:solidFill>
                <a:ln w="1588">
                  <a:solidFill>
                    <a:srgbClr val="000000"/>
                  </a:solidFill>
                  <a:prstDash val="solid"/>
                  <a:round/>
                  <a:headEnd/>
                  <a:tailEnd/>
                </a:ln>
              </p:spPr>
              <p:txBody>
                <a:bodyPr/>
                <a:lstStyle/>
                <a:p>
                  <a:endParaRPr lang="en-IN"/>
                </a:p>
              </p:txBody>
            </p:sp>
            <p:sp>
              <p:nvSpPr>
                <p:cNvPr id="703828" name="Freeform 1364">
                  <a:extLst>
                    <a:ext uri="{FF2B5EF4-FFF2-40B4-BE49-F238E27FC236}">
                      <a16:creationId xmlns:a16="http://schemas.microsoft.com/office/drawing/2014/main" id="{793AF11E-BB4C-4212-924B-8E818225B66B}"/>
                    </a:ext>
                  </a:extLst>
                </p:cNvPr>
                <p:cNvSpPr>
                  <a:spLocks/>
                </p:cNvSpPr>
                <p:nvPr/>
              </p:nvSpPr>
              <p:spPr bwMode="auto">
                <a:xfrm>
                  <a:off x="5023" y="860"/>
                  <a:ext cx="5" cy="10"/>
                </a:xfrm>
                <a:custGeom>
                  <a:avLst/>
                  <a:gdLst>
                    <a:gd name="T0" fmla="*/ 2 w 9"/>
                    <a:gd name="T1" fmla="*/ 10 h 21"/>
                    <a:gd name="T2" fmla="*/ 2 w 9"/>
                    <a:gd name="T3" fmla="*/ 10 h 21"/>
                    <a:gd name="T4" fmla="*/ 3 w 9"/>
                    <a:gd name="T5" fmla="*/ 12 h 21"/>
                    <a:gd name="T6" fmla="*/ 7 w 9"/>
                    <a:gd name="T7" fmla="*/ 12 h 21"/>
                    <a:gd name="T8" fmla="*/ 9 w 9"/>
                    <a:gd name="T9" fmla="*/ 21 h 21"/>
                    <a:gd name="T10" fmla="*/ 7 w 9"/>
                    <a:gd name="T11" fmla="*/ 21 h 21"/>
                    <a:gd name="T12" fmla="*/ 5 w 9"/>
                    <a:gd name="T13" fmla="*/ 21 h 21"/>
                    <a:gd name="T14" fmla="*/ 3 w 9"/>
                    <a:gd name="T15" fmla="*/ 19 h 21"/>
                    <a:gd name="T16" fmla="*/ 2 w 9"/>
                    <a:gd name="T17" fmla="*/ 19 h 21"/>
                    <a:gd name="T18" fmla="*/ 0 w 9"/>
                    <a:gd name="T19" fmla="*/ 21 h 21"/>
                    <a:gd name="T20" fmla="*/ 0 w 9"/>
                    <a:gd name="T21" fmla="*/ 0 h 21"/>
                    <a:gd name="T22" fmla="*/ 2 w 9"/>
                    <a:gd name="T23" fmla="*/ 0 h 21"/>
                    <a:gd name="T24" fmla="*/ 2 w 9"/>
                    <a:gd name="T25"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1">
                      <a:moveTo>
                        <a:pt x="2" y="10"/>
                      </a:moveTo>
                      <a:lnTo>
                        <a:pt x="2" y="10"/>
                      </a:lnTo>
                      <a:lnTo>
                        <a:pt x="3" y="12"/>
                      </a:lnTo>
                      <a:lnTo>
                        <a:pt x="7" y="12"/>
                      </a:lnTo>
                      <a:lnTo>
                        <a:pt x="9" y="21"/>
                      </a:lnTo>
                      <a:lnTo>
                        <a:pt x="7" y="21"/>
                      </a:lnTo>
                      <a:lnTo>
                        <a:pt x="5" y="21"/>
                      </a:lnTo>
                      <a:lnTo>
                        <a:pt x="3" y="19"/>
                      </a:lnTo>
                      <a:lnTo>
                        <a:pt x="2" y="19"/>
                      </a:lnTo>
                      <a:lnTo>
                        <a:pt x="0" y="21"/>
                      </a:lnTo>
                      <a:lnTo>
                        <a:pt x="0" y="0"/>
                      </a:lnTo>
                      <a:lnTo>
                        <a:pt x="2" y="0"/>
                      </a:lnTo>
                      <a:lnTo>
                        <a:pt x="2" y="10"/>
                      </a:lnTo>
                      <a:close/>
                    </a:path>
                  </a:pathLst>
                </a:custGeom>
                <a:solidFill>
                  <a:srgbClr val="3FFFFF"/>
                </a:solidFill>
                <a:ln w="1588">
                  <a:solidFill>
                    <a:srgbClr val="000000"/>
                  </a:solidFill>
                  <a:prstDash val="solid"/>
                  <a:round/>
                  <a:headEnd/>
                  <a:tailEnd/>
                </a:ln>
              </p:spPr>
              <p:txBody>
                <a:bodyPr/>
                <a:lstStyle/>
                <a:p>
                  <a:endParaRPr lang="en-IN"/>
                </a:p>
              </p:txBody>
            </p:sp>
            <p:sp>
              <p:nvSpPr>
                <p:cNvPr id="703829" name="Freeform 1365">
                  <a:extLst>
                    <a:ext uri="{FF2B5EF4-FFF2-40B4-BE49-F238E27FC236}">
                      <a16:creationId xmlns:a16="http://schemas.microsoft.com/office/drawing/2014/main" id="{C1541229-296D-4004-8CFE-DC243F9457CD}"/>
                    </a:ext>
                  </a:extLst>
                </p:cNvPr>
                <p:cNvSpPr>
                  <a:spLocks/>
                </p:cNvSpPr>
                <p:nvPr/>
              </p:nvSpPr>
              <p:spPr bwMode="auto">
                <a:xfrm>
                  <a:off x="5095" y="860"/>
                  <a:ext cx="5" cy="4"/>
                </a:xfrm>
                <a:custGeom>
                  <a:avLst/>
                  <a:gdLst>
                    <a:gd name="T0" fmla="*/ 10 w 10"/>
                    <a:gd name="T1" fmla="*/ 10 h 10"/>
                    <a:gd name="T2" fmla="*/ 2 w 10"/>
                    <a:gd name="T3" fmla="*/ 10 h 10"/>
                    <a:gd name="T4" fmla="*/ 0 w 10"/>
                    <a:gd name="T5" fmla="*/ 8 h 10"/>
                    <a:gd name="T6" fmla="*/ 0 w 10"/>
                    <a:gd name="T7" fmla="*/ 2 h 10"/>
                    <a:gd name="T8" fmla="*/ 0 w 10"/>
                    <a:gd name="T9" fmla="*/ 0 h 10"/>
                    <a:gd name="T10" fmla="*/ 6 w 10"/>
                    <a:gd name="T11" fmla="*/ 0 h 10"/>
                    <a:gd name="T12" fmla="*/ 10 w 10"/>
                    <a:gd name="T13" fmla="*/ 0 h 10"/>
                    <a:gd name="T14" fmla="*/ 10 w 10"/>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10" y="10"/>
                      </a:moveTo>
                      <a:lnTo>
                        <a:pt x="2" y="10"/>
                      </a:lnTo>
                      <a:lnTo>
                        <a:pt x="0" y="8"/>
                      </a:lnTo>
                      <a:lnTo>
                        <a:pt x="0" y="2"/>
                      </a:lnTo>
                      <a:lnTo>
                        <a:pt x="0" y="0"/>
                      </a:lnTo>
                      <a:lnTo>
                        <a:pt x="6" y="0"/>
                      </a:lnTo>
                      <a:lnTo>
                        <a:pt x="10" y="0"/>
                      </a:lnTo>
                      <a:lnTo>
                        <a:pt x="10" y="10"/>
                      </a:lnTo>
                      <a:close/>
                    </a:path>
                  </a:pathLst>
                </a:custGeom>
                <a:solidFill>
                  <a:srgbClr val="3FFFFF"/>
                </a:solidFill>
                <a:ln w="1588">
                  <a:solidFill>
                    <a:srgbClr val="000000"/>
                  </a:solidFill>
                  <a:prstDash val="solid"/>
                  <a:round/>
                  <a:headEnd/>
                  <a:tailEnd/>
                </a:ln>
              </p:spPr>
              <p:txBody>
                <a:bodyPr/>
                <a:lstStyle/>
                <a:p>
                  <a:endParaRPr lang="en-IN"/>
                </a:p>
              </p:txBody>
            </p:sp>
            <p:sp>
              <p:nvSpPr>
                <p:cNvPr id="703830" name="Freeform 1366">
                  <a:extLst>
                    <a:ext uri="{FF2B5EF4-FFF2-40B4-BE49-F238E27FC236}">
                      <a16:creationId xmlns:a16="http://schemas.microsoft.com/office/drawing/2014/main" id="{04C70E5F-C1F1-4B05-9627-DFD442439AF0}"/>
                    </a:ext>
                  </a:extLst>
                </p:cNvPr>
                <p:cNvSpPr>
                  <a:spLocks/>
                </p:cNvSpPr>
                <p:nvPr/>
              </p:nvSpPr>
              <p:spPr bwMode="auto">
                <a:xfrm>
                  <a:off x="5230" y="860"/>
                  <a:ext cx="15" cy="3"/>
                </a:xfrm>
                <a:custGeom>
                  <a:avLst/>
                  <a:gdLst>
                    <a:gd name="T0" fmla="*/ 26 w 28"/>
                    <a:gd name="T1" fmla="*/ 0 h 8"/>
                    <a:gd name="T2" fmla="*/ 28 w 28"/>
                    <a:gd name="T3" fmla="*/ 0 h 8"/>
                    <a:gd name="T4" fmla="*/ 28 w 28"/>
                    <a:gd name="T5" fmla="*/ 8 h 8"/>
                    <a:gd name="T6" fmla="*/ 26 w 28"/>
                    <a:gd name="T7" fmla="*/ 8 h 8"/>
                    <a:gd name="T8" fmla="*/ 26 w 28"/>
                    <a:gd name="T9" fmla="*/ 8 h 8"/>
                    <a:gd name="T10" fmla="*/ 23 w 28"/>
                    <a:gd name="T11" fmla="*/ 8 h 8"/>
                    <a:gd name="T12" fmla="*/ 21 w 28"/>
                    <a:gd name="T13" fmla="*/ 8 h 8"/>
                    <a:gd name="T14" fmla="*/ 0 w 28"/>
                    <a:gd name="T15" fmla="*/ 8 h 8"/>
                    <a:gd name="T16" fmla="*/ 0 w 28"/>
                    <a:gd name="T17" fmla="*/ 2 h 8"/>
                    <a:gd name="T18" fmla="*/ 21 w 28"/>
                    <a:gd name="T19" fmla="*/ 0 h 8"/>
                    <a:gd name="T20" fmla="*/ 24 w 28"/>
                    <a:gd name="T21" fmla="*/ 2 h 8"/>
                    <a:gd name="T22" fmla="*/ 26 w 28"/>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8">
                      <a:moveTo>
                        <a:pt x="26" y="0"/>
                      </a:moveTo>
                      <a:lnTo>
                        <a:pt x="28" y="0"/>
                      </a:lnTo>
                      <a:lnTo>
                        <a:pt x="28" y="8"/>
                      </a:lnTo>
                      <a:lnTo>
                        <a:pt x="26" y="8"/>
                      </a:lnTo>
                      <a:lnTo>
                        <a:pt x="26" y="8"/>
                      </a:lnTo>
                      <a:lnTo>
                        <a:pt x="23" y="8"/>
                      </a:lnTo>
                      <a:lnTo>
                        <a:pt x="21" y="8"/>
                      </a:lnTo>
                      <a:lnTo>
                        <a:pt x="0" y="8"/>
                      </a:lnTo>
                      <a:lnTo>
                        <a:pt x="0" y="2"/>
                      </a:lnTo>
                      <a:lnTo>
                        <a:pt x="21" y="0"/>
                      </a:lnTo>
                      <a:lnTo>
                        <a:pt x="24" y="2"/>
                      </a:lnTo>
                      <a:lnTo>
                        <a:pt x="26" y="0"/>
                      </a:lnTo>
                      <a:close/>
                    </a:path>
                  </a:pathLst>
                </a:custGeom>
                <a:solidFill>
                  <a:srgbClr val="3FFFFF"/>
                </a:solidFill>
                <a:ln w="1588">
                  <a:solidFill>
                    <a:srgbClr val="000000"/>
                  </a:solidFill>
                  <a:prstDash val="solid"/>
                  <a:round/>
                  <a:headEnd/>
                  <a:tailEnd/>
                </a:ln>
              </p:spPr>
              <p:txBody>
                <a:bodyPr/>
                <a:lstStyle/>
                <a:p>
                  <a:endParaRPr lang="en-IN"/>
                </a:p>
              </p:txBody>
            </p:sp>
            <p:sp>
              <p:nvSpPr>
                <p:cNvPr id="703831" name="Freeform 1367">
                  <a:extLst>
                    <a:ext uri="{FF2B5EF4-FFF2-40B4-BE49-F238E27FC236}">
                      <a16:creationId xmlns:a16="http://schemas.microsoft.com/office/drawing/2014/main" id="{329DBA31-76C9-4E8F-98EF-A811999E29CA}"/>
                    </a:ext>
                  </a:extLst>
                </p:cNvPr>
                <p:cNvSpPr>
                  <a:spLocks/>
                </p:cNvSpPr>
                <p:nvPr/>
              </p:nvSpPr>
              <p:spPr bwMode="auto">
                <a:xfrm>
                  <a:off x="5002" y="860"/>
                  <a:ext cx="9" cy="2"/>
                </a:xfrm>
                <a:custGeom>
                  <a:avLst/>
                  <a:gdLst>
                    <a:gd name="T0" fmla="*/ 15 w 19"/>
                    <a:gd name="T1" fmla="*/ 4 h 4"/>
                    <a:gd name="T2" fmla="*/ 0 w 19"/>
                    <a:gd name="T3" fmla="*/ 4 h 4"/>
                    <a:gd name="T4" fmla="*/ 0 w 19"/>
                    <a:gd name="T5" fmla="*/ 2 h 4"/>
                    <a:gd name="T6" fmla="*/ 7 w 19"/>
                    <a:gd name="T7" fmla="*/ 0 h 4"/>
                    <a:gd name="T8" fmla="*/ 19 w 19"/>
                    <a:gd name="T9" fmla="*/ 2 h 4"/>
                    <a:gd name="T10" fmla="*/ 15 w 19"/>
                    <a:gd name="T11" fmla="*/ 4 h 4"/>
                  </a:gdLst>
                  <a:ahLst/>
                  <a:cxnLst>
                    <a:cxn ang="0">
                      <a:pos x="T0" y="T1"/>
                    </a:cxn>
                    <a:cxn ang="0">
                      <a:pos x="T2" y="T3"/>
                    </a:cxn>
                    <a:cxn ang="0">
                      <a:pos x="T4" y="T5"/>
                    </a:cxn>
                    <a:cxn ang="0">
                      <a:pos x="T6" y="T7"/>
                    </a:cxn>
                    <a:cxn ang="0">
                      <a:pos x="T8" y="T9"/>
                    </a:cxn>
                    <a:cxn ang="0">
                      <a:pos x="T10" y="T11"/>
                    </a:cxn>
                  </a:cxnLst>
                  <a:rect l="0" t="0" r="r" b="b"/>
                  <a:pathLst>
                    <a:path w="19" h="4">
                      <a:moveTo>
                        <a:pt x="15" y="4"/>
                      </a:moveTo>
                      <a:lnTo>
                        <a:pt x="0" y="4"/>
                      </a:lnTo>
                      <a:lnTo>
                        <a:pt x="0" y="2"/>
                      </a:lnTo>
                      <a:lnTo>
                        <a:pt x="7" y="0"/>
                      </a:lnTo>
                      <a:lnTo>
                        <a:pt x="19" y="2"/>
                      </a:lnTo>
                      <a:lnTo>
                        <a:pt x="15" y="4"/>
                      </a:lnTo>
                      <a:close/>
                    </a:path>
                  </a:pathLst>
                </a:custGeom>
                <a:solidFill>
                  <a:srgbClr val="000000"/>
                </a:solidFill>
                <a:ln w="1588">
                  <a:solidFill>
                    <a:srgbClr val="000000"/>
                  </a:solidFill>
                  <a:prstDash val="solid"/>
                  <a:round/>
                  <a:headEnd/>
                  <a:tailEnd/>
                </a:ln>
              </p:spPr>
              <p:txBody>
                <a:bodyPr/>
                <a:lstStyle/>
                <a:p>
                  <a:endParaRPr lang="en-IN"/>
                </a:p>
              </p:txBody>
            </p:sp>
            <p:sp>
              <p:nvSpPr>
                <p:cNvPr id="703832" name="Freeform 1368">
                  <a:extLst>
                    <a:ext uri="{FF2B5EF4-FFF2-40B4-BE49-F238E27FC236}">
                      <a16:creationId xmlns:a16="http://schemas.microsoft.com/office/drawing/2014/main" id="{E6DC7183-085F-4C2D-BF5A-A1C92530C17D}"/>
                    </a:ext>
                  </a:extLst>
                </p:cNvPr>
                <p:cNvSpPr>
                  <a:spLocks/>
                </p:cNvSpPr>
                <p:nvPr/>
              </p:nvSpPr>
              <p:spPr bwMode="auto">
                <a:xfrm>
                  <a:off x="4967" y="861"/>
                  <a:ext cx="57" cy="26"/>
                </a:xfrm>
                <a:custGeom>
                  <a:avLst/>
                  <a:gdLst>
                    <a:gd name="T0" fmla="*/ 57 w 113"/>
                    <a:gd name="T1" fmla="*/ 23 h 54"/>
                    <a:gd name="T2" fmla="*/ 49 w 113"/>
                    <a:gd name="T3" fmla="*/ 23 h 54"/>
                    <a:gd name="T4" fmla="*/ 57 w 113"/>
                    <a:gd name="T5" fmla="*/ 25 h 54"/>
                    <a:gd name="T6" fmla="*/ 111 w 113"/>
                    <a:gd name="T7" fmla="*/ 33 h 54"/>
                    <a:gd name="T8" fmla="*/ 113 w 113"/>
                    <a:gd name="T9" fmla="*/ 46 h 54"/>
                    <a:gd name="T10" fmla="*/ 111 w 113"/>
                    <a:gd name="T11" fmla="*/ 50 h 54"/>
                    <a:gd name="T12" fmla="*/ 101 w 113"/>
                    <a:gd name="T13" fmla="*/ 50 h 54"/>
                    <a:gd name="T14" fmla="*/ 99 w 113"/>
                    <a:gd name="T15" fmla="*/ 37 h 54"/>
                    <a:gd name="T16" fmla="*/ 97 w 113"/>
                    <a:gd name="T17" fmla="*/ 39 h 54"/>
                    <a:gd name="T18" fmla="*/ 86 w 113"/>
                    <a:gd name="T19" fmla="*/ 50 h 54"/>
                    <a:gd name="T20" fmla="*/ 84 w 113"/>
                    <a:gd name="T21" fmla="*/ 39 h 54"/>
                    <a:gd name="T22" fmla="*/ 82 w 113"/>
                    <a:gd name="T23" fmla="*/ 39 h 54"/>
                    <a:gd name="T24" fmla="*/ 80 w 113"/>
                    <a:gd name="T25" fmla="*/ 48 h 54"/>
                    <a:gd name="T26" fmla="*/ 67 w 113"/>
                    <a:gd name="T27" fmla="*/ 52 h 54"/>
                    <a:gd name="T28" fmla="*/ 65 w 113"/>
                    <a:gd name="T29" fmla="*/ 39 h 54"/>
                    <a:gd name="T30" fmla="*/ 63 w 113"/>
                    <a:gd name="T31" fmla="*/ 52 h 54"/>
                    <a:gd name="T32" fmla="*/ 47 w 113"/>
                    <a:gd name="T33" fmla="*/ 46 h 54"/>
                    <a:gd name="T34" fmla="*/ 44 w 113"/>
                    <a:gd name="T35" fmla="*/ 52 h 54"/>
                    <a:gd name="T36" fmla="*/ 32 w 113"/>
                    <a:gd name="T37" fmla="*/ 54 h 54"/>
                    <a:gd name="T38" fmla="*/ 30 w 113"/>
                    <a:gd name="T39" fmla="*/ 42 h 54"/>
                    <a:gd name="T40" fmla="*/ 28 w 113"/>
                    <a:gd name="T41" fmla="*/ 54 h 54"/>
                    <a:gd name="T42" fmla="*/ 15 w 113"/>
                    <a:gd name="T43" fmla="*/ 46 h 54"/>
                    <a:gd name="T44" fmla="*/ 13 w 113"/>
                    <a:gd name="T45" fmla="*/ 46 h 54"/>
                    <a:gd name="T46" fmla="*/ 11 w 113"/>
                    <a:gd name="T47" fmla="*/ 52 h 54"/>
                    <a:gd name="T48" fmla="*/ 9 w 113"/>
                    <a:gd name="T49" fmla="*/ 54 h 54"/>
                    <a:gd name="T50" fmla="*/ 0 w 113"/>
                    <a:gd name="T51" fmla="*/ 44 h 54"/>
                    <a:gd name="T52" fmla="*/ 47 w 113"/>
                    <a:gd name="T53" fmla="*/ 39 h 54"/>
                    <a:gd name="T54" fmla="*/ 55 w 113"/>
                    <a:gd name="T55" fmla="*/ 12 h 54"/>
                    <a:gd name="T56" fmla="*/ 55 w 113"/>
                    <a:gd name="T57" fmla="*/ 10 h 54"/>
                    <a:gd name="T58" fmla="*/ 49 w 113"/>
                    <a:gd name="T59" fmla="*/ 10 h 54"/>
                    <a:gd name="T60" fmla="*/ 47 w 113"/>
                    <a:gd name="T61" fmla="*/ 0 h 54"/>
                    <a:gd name="T62" fmla="*/ 57 w 113"/>
                    <a:gd name="T6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54">
                      <a:moveTo>
                        <a:pt x="59" y="21"/>
                      </a:moveTo>
                      <a:lnTo>
                        <a:pt x="57" y="23"/>
                      </a:lnTo>
                      <a:lnTo>
                        <a:pt x="51" y="23"/>
                      </a:lnTo>
                      <a:lnTo>
                        <a:pt x="49" y="23"/>
                      </a:lnTo>
                      <a:lnTo>
                        <a:pt x="51" y="25"/>
                      </a:lnTo>
                      <a:lnTo>
                        <a:pt x="57" y="25"/>
                      </a:lnTo>
                      <a:lnTo>
                        <a:pt x="59" y="35"/>
                      </a:lnTo>
                      <a:lnTo>
                        <a:pt x="111" y="33"/>
                      </a:lnTo>
                      <a:lnTo>
                        <a:pt x="113" y="33"/>
                      </a:lnTo>
                      <a:lnTo>
                        <a:pt x="113" y="46"/>
                      </a:lnTo>
                      <a:lnTo>
                        <a:pt x="111" y="46"/>
                      </a:lnTo>
                      <a:lnTo>
                        <a:pt x="111" y="50"/>
                      </a:lnTo>
                      <a:lnTo>
                        <a:pt x="103" y="50"/>
                      </a:lnTo>
                      <a:lnTo>
                        <a:pt x="101" y="50"/>
                      </a:lnTo>
                      <a:lnTo>
                        <a:pt x="99" y="37"/>
                      </a:lnTo>
                      <a:lnTo>
                        <a:pt x="99" y="37"/>
                      </a:lnTo>
                      <a:lnTo>
                        <a:pt x="97" y="37"/>
                      </a:lnTo>
                      <a:lnTo>
                        <a:pt x="97" y="39"/>
                      </a:lnTo>
                      <a:lnTo>
                        <a:pt x="97" y="50"/>
                      </a:lnTo>
                      <a:lnTo>
                        <a:pt x="86" y="50"/>
                      </a:lnTo>
                      <a:lnTo>
                        <a:pt x="84" y="50"/>
                      </a:lnTo>
                      <a:lnTo>
                        <a:pt x="84" y="39"/>
                      </a:lnTo>
                      <a:lnTo>
                        <a:pt x="84" y="39"/>
                      </a:lnTo>
                      <a:lnTo>
                        <a:pt x="82" y="39"/>
                      </a:lnTo>
                      <a:lnTo>
                        <a:pt x="80" y="44"/>
                      </a:lnTo>
                      <a:lnTo>
                        <a:pt x="80" y="48"/>
                      </a:lnTo>
                      <a:lnTo>
                        <a:pt x="80" y="50"/>
                      </a:lnTo>
                      <a:lnTo>
                        <a:pt x="67" y="52"/>
                      </a:lnTo>
                      <a:lnTo>
                        <a:pt x="65" y="39"/>
                      </a:lnTo>
                      <a:lnTo>
                        <a:pt x="65" y="39"/>
                      </a:lnTo>
                      <a:lnTo>
                        <a:pt x="63" y="40"/>
                      </a:lnTo>
                      <a:lnTo>
                        <a:pt x="63" y="52"/>
                      </a:lnTo>
                      <a:lnTo>
                        <a:pt x="49" y="52"/>
                      </a:lnTo>
                      <a:lnTo>
                        <a:pt x="47" y="46"/>
                      </a:lnTo>
                      <a:lnTo>
                        <a:pt x="46" y="46"/>
                      </a:lnTo>
                      <a:lnTo>
                        <a:pt x="44" y="52"/>
                      </a:lnTo>
                      <a:lnTo>
                        <a:pt x="34" y="54"/>
                      </a:lnTo>
                      <a:lnTo>
                        <a:pt x="32" y="54"/>
                      </a:lnTo>
                      <a:lnTo>
                        <a:pt x="32" y="44"/>
                      </a:lnTo>
                      <a:lnTo>
                        <a:pt x="30" y="42"/>
                      </a:lnTo>
                      <a:lnTo>
                        <a:pt x="28" y="44"/>
                      </a:lnTo>
                      <a:lnTo>
                        <a:pt x="28" y="54"/>
                      </a:lnTo>
                      <a:lnTo>
                        <a:pt x="15" y="54"/>
                      </a:lnTo>
                      <a:lnTo>
                        <a:pt x="15" y="46"/>
                      </a:lnTo>
                      <a:lnTo>
                        <a:pt x="13" y="46"/>
                      </a:lnTo>
                      <a:lnTo>
                        <a:pt x="13" y="46"/>
                      </a:lnTo>
                      <a:lnTo>
                        <a:pt x="11" y="50"/>
                      </a:lnTo>
                      <a:lnTo>
                        <a:pt x="11" y="52"/>
                      </a:lnTo>
                      <a:lnTo>
                        <a:pt x="11" y="54"/>
                      </a:lnTo>
                      <a:lnTo>
                        <a:pt x="9" y="54"/>
                      </a:lnTo>
                      <a:lnTo>
                        <a:pt x="0" y="54"/>
                      </a:lnTo>
                      <a:lnTo>
                        <a:pt x="0" y="44"/>
                      </a:lnTo>
                      <a:lnTo>
                        <a:pt x="46" y="40"/>
                      </a:lnTo>
                      <a:lnTo>
                        <a:pt x="47" y="39"/>
                      </a:lnTo>
                      <a:lnTo>
                        <a:pt x="47" y="14"/>
                      </a:lnTo>
                      <a:lnTo>
                        <a:pt x="55" y="12"/>
                      </a:lnTo>
                      <a:lnTo>
                        <a:pt x="55" y="12"/>
                      </a:lnTo>
                      <a:lnTo>
                        <a:pt x="55" y="10"/>
                      </a:lnTo>
                      <a:lnTo>
                        <a:pt x="53" y="8"/>
                      </a:lnTo>
                      <a:lnTo>
                        <a:pt x="49" y="10"/>
                      </a:lnTo>
                      <a:lnTo>
                        <a:pt x="47" y="2"/>
                      </a:lnTo>
                      <a:lnTo>
                        <a:pt x="47" y="0"/>
                      </a:lnTo>
                      <a:lnTo>
                        <a:pt x="53" y="0"/>
                      </a:lnTo>
                      <a:lnTo>
                        <a:pt x="57" y="0"/>
                      </a:lnTo>
                      <a:lnTo>
                        <a:pt x="59" y="21"/>
                      </a:lnTo>
                      <a:close/>
                    </a:path>
                  </a:pathLst>
                </a:custGeom>
                <a:solidFill>
                  <a:srgbClr val="3FFFFF"/>
                </a:solidFill>
                <a:ln w="1588">
                  <a:solidFill>
                    <a:srgbClr val="000000"/>
                  </a:solidFill>
                  <a:prstDash val="solid"/>
                  <a:round/>
                  <a:headEnd/>
                  <a:tailEnd/>
                </a:ln>
              </p:spPr>
              <p:txBody>
                <a:bodyPr/>
                <a:lstStyle/>
                <a:p>
                  <a:endParaRPr lang="en-IN"/>
                </a:p>
              </p:txBody>
            </p:sp>
            <p:sp>
              <p:nvSpPr>
                <p:cNvPr id="703833" name="Freeform 1369">
                  <a:extLst>
                    <a:ext uri="{FF2B5EF4-FFF2-40B4-BE49-F238E27FC236}">
                      <a16:creationId xmlns:a16="http://schemas.microsoft.com/office/drawing/2014/main" id="{5244EE47-BD7D-46E3-9280-3DBC9F214A4C}"/>
                    </a:ext>
                  </a:extLst>
                </p:cNvPr>
                <p:cNvSpPr>
                  <a:spLocks/>
                </p:cNvSpPr>
                <p:nvPr/>
              </p:nvSpPr>
              <p:spPr bwMode="auto">
                <a:xfrm>
                  <a:off x="5217" y="861"/>
                  <a:ext cx="4" cy="3"/>
                </a:xfrm>
                <a:custGeom>
                  <a:avLst/>
                  <a:gdLst>
                    <a:gd name="T0" fmla="*/ 7 w 7"/>
                    <a:gd name="T1" fmla="*/ 0 h 8"/>
                    <a:gd name="T2" fmla="*/ 7 w 7"/>
                    <a:gd name="T3" fmla="*/ 8 h 8"/>
                    <a:gd name="T4" fmla="*/ 0 w 7"/>
                    <a:gd name="T5" fmla="*/ 8 h 8"/>
                    <a:gd name="T6" fmla="*/ 0 w 7"/>
                    <a:gd name="T7" fmla="*/ 0 h 8"/>
                    <a:gd name="T8" fmla="*/ 6 w 7"/>
                    <a:gd name="T9" fmla="*/ 0 h 8"/>
                    <a:gd name="T10" fmla="*/ 6 w 7"/>
                    <a:gd name="T11" fmla="*/ 0 h 8"/>
                    <a:gd name="T12" fmla="*/ 7 w 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7" y="0"/>
                      </a:moveTo>
                      <a:lnTo>
                        <a:pt x="7" y="8"/>
                      </a:lnTo>
                      <a:lnTo>
                        <a:pt x="0" y="8"/>
                      </a:lnTo>
                      <a:lnTo>
                        <a:pt x="0" y="0"/>
                      </a:lnTo>
                      <a:lnTo>
                        <a:pt x="6" y="0"/>
                      </a:lnTo>
                      <a:lnTo>
                        <a:pt x="6" y="0"/>
                      </a:lnTo>
                      <a:lnTo>
                        <a:pt x="7" y="0"/>
                      </a:lnTo>
                      <a:close/>
                    </a:path>
                  </a:pathLst>
                </a:custGeom>
                <a:solidFill>
                  <a:srgbClr val="3FFFFF"/>
                </a:solidFill>
                <a:ln w="1588">
                  <a:solidFill>
                    <a:srgbClr val="000000"/>
                  </a:solidFill>
                  <a:prstDash val="solid"/>
                  <a:round/>
                  <a:headEnd/>
                  <a:tailEnd/>
                </a:ln>
              </p:spPr>
              <p:txBody>
                <a:bodyPr/>
                <a:lstStyle/>
                <a:p>
                  <a:endParaRPr lang="en-IN"/>
                </a:p>
              </p:txBody>
            </p:sp>
            <p:sp>
              <p:nvSpPr>
                <p:cNvPr id="703834" name="Freeform 1370">
                  <a:extLst>
                    <a:ext uri="{FF2B5EF4-FFF2-40B4-BE49-F238E27FC236}">
                      <a16:creationId xmlns:a16="http://schemas.microsoft.com/office/drawing/2014/main" id="{2E1F0258-BA0C-4B6D-9656-411A022A0395}"/>
                    </a:ext>
                  </a:extLst>
                </p:cNvPr>
                <p:cNvSpPr>
                  <a:spLocks/>
                </p:cNvSpPr>
                <p:nvPr/>
              </p:nvSpPr>
              <p:spPr bwMode="auto">
                <a:xfrm>
                  <a:off x="5224" y="861"/>
                  <a:ext cx="4" cy="3"/>
                </a:xfrm>
                <a:custGeom>
                  <a:avLst/>
                  <a:gdLst>
                    <a:gd name="T0" fmla="*/ 10 w 10"/>
                    <a:gd name="T1" fmla="*/ 8 h 8"/>
                    <a:gd name="T2" fmla="*/ 2 w 10"/>
                    <a:gd name="T3" fmla="*/ 8 h 8"/>
                    <a:gd name="T4" fmla="*/ 0 w 10"/>
                    <a:gd name="T5" fmla="*/ 8 h 8"/>
                    <a:gd name="T6" fmla="*/ 0 w 10"/>
                    <a:gd name="T7" fmla="*/ 0 h 8"/>
                    <a:gd name="T8" fmla="*/ 10 w 10"/>
                    <a:gd name="T9" fmla="*/ 0 h 8"/>
                    <a:gd name="T10" fmla="*/ 10 w 10"/>
                    <a:gd name="T11" fmla="*/ 8 h 8"/>
                  </a:gdLst>
                  <a:ahLst/>
                  <a:cxnLst>
                    <a:cxn ang="0">
                      <a:pos x="T0" y="T1"/>
                    </a:cxn>
                    <a:cxn ang="0">
                      <a:pos x="T2" y="T3"/>
                    </a:cxn>
                    <a:cxn ang="0">
                      <a:pos x="T4" y="T5"/>
                    </a:cxn>
                    <a:cxn ang="0">
                      <a:pos x="T6" y="T7"/>
                    </a:cxn>
                    <a:cxn ang="0">
                      <a:pos x="T8" y="T9"/>
                    </a:cxn>
                    <a:cxn ang="0">
                      <a:pos x="T10" y="T11"/>
                    </a:cxn>
                  </a:cxnLst>
                  <a:rect l="0" t="0" r="r" b="b"/>
                  <a:pathLst>
                    <a:path w="10" h="8">
                      <a:moveTo>
                        <a:pt x="10" y="8"/>
                      </a:moveTo>
                      <a:lnTo>
                        <a:pt x="2" y="8"/>
                      </a:lnTo>
                      <a:lnTo>
                        <a:pt x="0" y="8"/>
                      </a:lnTo>
                      <a:lnTo>
                        <a:pt x="0" y="0"/>
                      </a:lnTo>
                      <a:lnTo>
                        <a:pt x="10" y="0"/>
                      </a:lnTo>
                      <a:lnTo>
                        <a:pt x="10" y="8"/>
                      </a:lnTo>
                      <a:close/>
                    </a:path>
                  </a:pathLst>
                </a:custGeom>
                <a:solidFill>
                  <a:srgbClr val="3FFFFF"/>
                </a:solidFill>
                <a:ln w="1588">
                  <a:solidFill>
                    <a:srgbClr val="000000"/>
                  </a:solidFill>
                  <a:prstDash val="solid"/>
                  <a:round/>
                  <a:headEnd/>
                  <a:tailEnd/>
                </a:ln>
              </p:spPr>
              <p:txBody>
                <a:bodyPr/>
                <a:lstStyle/>
                <a:p>
                  <a:endParaRPr lang="en-IN"/>
                </a:p>
              </p:txBody>
            </p:sp>
            <p:sp>
              <p:nvSpPr>
                <p:cNvPr id="703835" name="Freeform 1371">
                  <a:extLst>
                    <a:ext uri="{FF2B5EF4-FFF2-40B4-BE49-F238E27FC236}">
                      <a16:creationId xmlns:a16="http://schemas.microsoft.com/office/drawing/2014/main" id="{33233C52-6B66-4811-A52B-80BD52799A0E}"/>
                    </a:ext>
                  </a:extLst>
                </p:cNvPr>
                <p:cNvSpPr>
                  <a:spLocks/>
                </p:cNvSpPr>
                <p:nvPr/>
              </p:nvSpPr>
              <p:spPr bwMode="auto">
                <a:xfrm>
                  <a:off x="5323" y="861"/>
                  <a:ext cx="8" cy="3"/>
                </a:xfrm>
                <a:custGeom>
                  <a:avLst/>
                  <a:gdLst>
                    <a:gd name="T0" fmla="*/ 15 w 15"/>
                    <a:gd name="T1" fmla="*/ 6 h 8"/>
                    <a:gd name="T2" fmla="*/ 15 w 15"/>
                    <a:gd name="T3" fmla="*/ 6 h 8"/>
                    <a:gd name="T4" fmla="*/ 15 w 15"/>
                    <a:gd name="T5" fmla="*/ 8 h 8"/>
                    <a:gd name="T6" fmla="*/ 2 w 15"/>
                    <a:gd name="T7" fmla="*/ 8 h 8"/>
                    <a:gd name="T8" fmla="*/ 0 w 15"/>
                    <a:gd name="T9" fmla="*/ 6 h 8"/>
                    <a:gd name="T10" fmla="*/ 2 w 15"/>
                    <a:gd name="T11" fmla="*/ 0 h 8"/>
                    <a:gd name="T12" fmla="*/ 13 w 15"/>
                    <a:gd name="T13" fmla="*/ 0 h 8"/>
                    <a:gd name="T14" fmla="*/ 15 w 15"/>
                    <a:gd name="T15" fmla="*/ 0 h 8"/>
                    <a:gd name="T16" fmla="*/ 15 w 15"/>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8">
                      <a:moveTo>
                        <a:pt x="15" y="6"/>
                      </a:moveTo>
                      <a:lnTo>
                        <a:pt x="15" y="6"/>
                      </a:lnTo>
                      <a:lnTo>
                        <a:pt x="15" y="8"/>
                      </a:lnTo>
                      <a:lnTo>
                        <a:pt x="2" y="8"/>
                      </a:lnTo>
                      <a:lnTo>
                        <a:pt x="0" y="6"/>
                      </a:lnTo>
                      <a:lnTo>
                        <a:pt x="2" y="0"/>
                      </a:lnTo>
                      <a:lnTo>
                        <a:pt x="13" y="0"/>
                      </a:lnTo>
                      <a:lnTo>
                        <a:pt x="15" y="0"/>
                      </a:lnTo>
                      <a:lnTo>
                        <a:pt x="15" y="6"/>
                      </a:lnTo>
                      <a:close/>
                    </a:path>
                  </a:pathLst>
                </a:custGeom>
                <a:solidFill>
                  <a:srgbClr val="3FFFFF"/>
                </a:solidFill>
                <a:ln w="1588">
                  <a:solidFill>
                    <a:srgbClr val="000000"/>
                  </a:solidFill>
                  <a:prstDash val="solid"/>
                  <a:round/>
                  <a:headEnd/>
                  <a:tailEnd/>
                </a:ln>
              </p:spPr>
              <p:txBody>
                <a:bodyPr/>
                <a:lstStyle/>
                <a:p>
                  <a:endParaRPr lang="en-IN"/>
                </a:p>
              </p:txBody>
            </p:sp>
            <p:sp>
              <p:nvSpPr>
                <p:cNvPr id="703836" name="Freeform 1372">
                  <a:extLst>
                    <a:ext uri="{FF2B5EF4-FFF2-40B4-BE49-F238E27FC236}">
                      <a16:creationId xmlns:a16="http://schemas.microsoft.com/office/drawing/2014/main" id="{21D13C79-9D48-4F23-B555-8A755D54E3A6}"/>
                    </a:ext>
                  </a:extLst>
                </p:cNvPr>
                <p:cNvSpPr>
                  <a:spLocks/>
                </p:cNvSpPr>
                <p:nvPr/>
              </p:nvSpPr>
              <p:spPr bwMode="auto">
                <a:xfrm>
                  <a:off x="4611" y="861"/>
                  <a:ext cx="149" cy="54"/>
                </a:xfrm>
                <a:custGeom>
                  <a:avLst/>
                  <a:gdLst>
                    <a:gd name="T0" fmla="*/ 299 w 299"/>
                    <a:gd name="T1" fmla="*/ 110 h 110"/>
                    <a:gd name="T2" fmla="*/ 0 w 299"/>
                    <a:gd name="T3" fmla="*/ 4 h 110"/>
                    <a:gd name="T4" fmla="*/ 2 w 299"/>
                    <a:gd name="T5" fmla="*/ 0 h 110"/>
                    <a:gd name="T6" fmla="*/ 299 w 299"/>
                    <a:gd name="T7" fmla="*/ 104 h 110"/>
                    <a:gd name="T8" fmla="*/ 299 w 299"/>
                    <a:gd name="T9" fmla="*/ 110 h 110"/>
                  </a:gdLst>
                  <a:ahLst/>
                  <a:cxnLst>
                    <a:cxn ang="0">
                      <a:pos x="T0" y="T1"/>
                    </a:cxn>
                    <a:cxn ang="0">
                      <a:pos x="T2" y="T3"/>
                    </a:cxn>
                    <a:cxn ang="0">
                      <a:pos x="T4" y="T5"/>
                    </a:cxn>
                    <a:cxn ang="0">
                      <a:pos x="T6" y="T7"/>
                    </a:cxn>
                    <a:cxn ang="0">
                      <a:pos x="T8" y="T9"/>
                    </a:cxn>
                  </a:cxnLst>
                  <a:rect l="0" t="0" r="r" b="b"/>
                  <a:pathLst>
                    <a:path w="299" h="110">
                      <a:moveTo>
                        <a:pt x="299" y="110"/>
                      </a:moveTo>
                      <a:lnTo>
                        <a:pt x="0" y="4"/>
                      </a:lnTo>
                      <a:lnTo>
                        <a:pt x="2" y="0"/>
                      </a:lnTo>
                      <a:lnTo>
                        <a:pt x="299" y="104"/>
                      </a:lnTo>
                      <a:lnTo>
                        <a:pt x="299" y="110"/>
                      </a:lnTo>
                      <a:close/>
                    </a:path>
                  </a:pathLst>
                </a:custGeom>
                <a:solidFill>
                  <a:srgbClr val="FFFFFF"/>
                </a:solidFill>
                <a:ln w="1588">
                  <a:solidFill>
                    <a:srgbClr val="000000"/>
                  </a:solidFill>
                  <a:prstDash val="solid"/>
                  <a:round/>
                  <a:headEnd/>
                  <a:tailEnd/>
                </a:ln>
              </p:spPr>
              <p:txBody>
                <a:bodyPr/>
                <a:lstStyle/>
                <a:p>
                  <a:endParaRPr lang="en-IN"/>
                </a:p>
              </p:txBody>
            </p:sp>
            <p:sp>
              <p:nvSpPr>
                <p:cNvPr id="703837" name="Freeform 1373">
                  <a:extLst>
                    <a:ext uri="{FF2B5EF4-FFF2-40B4-BE49-F238E27FC236}">
                      <a16:creationId xmlns:a16="http://schemas.microsoft.com/office/drawing/2014/main" id="{A1EE5F1D-1305-43DE-8C48-B6060E20D398}"/>
                    </a:ext>
                  </a:extLst>
                </p:cNvPr>
                <p:cNvSpPr>
                  <a:spLocks/>
                </p:cNvSpPr>
                <p:nvPr/>
              </p:nvSpPr>
              <p:spPr bwMode="auto">
                <a:xfrm>
                  <a:off x="5210" y="861"/>
                  <a:ext cx="5" cy="3"/>
                </a:xfrm>
                <a:custGeom>
                  <a:avLst/>
                  <a:gdLst>
                    <a:gd name="T0" fmla="*/ 10 w 10"/>
                    <a:gd name="T1" fmla="*/ 6 h 8"/>
                    <a:gd name="T2" fmla="*/ 10 w 10"/>
                    <a:gd name="T3" fmla="*/ 8 h 8"/>
                    <a:gd name="T4" fmla="*/ 0 w 10"/>
                    <a:gd name="T5" fmla="*/ 8 h 8"/>
                    <a:gd name="T6" fmla="*/ 0 w 10"/>
                    <a:gd name="T7" fmla="*/ 8 h 8"/>
                    <a:gd name="T8" fmla="*/ 0 w 10"/>
                    <a:gd name="T9" fmla="*/ 2 h 8"/>
                    <a:gd name="T10" fmla="*/ 2 w 10"/>
                    <a:gd name="T11" fmla="*/ 0 h 8"/>
                    <a:gd name="T12" fmla="*/ 10 w 10"/>
                    <a:gd name="T13" fmla="*/ 0 h 8"/>
                    <a:gd name="T14" fmla="*/ 10 w 10"/>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8">
                      <a:moveTo>
                        <a:pt x="10" y="6"/>
                      </a:moveTo>
                      <a:lnTo>
                        <a:pt x="10" y="8"/>
                      </a:lnTo>
                      <a:lnTo>
                        <a:pt x="0" y="8"/>
                      </a:lnTo>
                      <a:lnTo>
                        <a:pt x="0" y="8"/>
                      </a:lnTo>
                      <a:lnTo>
                        <a:pt x="0" y="2"/>
                      </a:lnTo>
                      <a:lnTo>
                        <a:pt x="2" y="0"/>
                      </a:lnTo>
                      <a:lnTo>
                        <a:pt x="10" y="0"/>
                      </a:lnTo>
                      <a:lnTo>
                        <a:pt x="10" y="6"/>
                      </a:lnTo>
                      <a:close/>
                    </a:path>
                  </a:pathLst>
                </a:custGeom>
                <a:solidFill>
                  <a:srgbClr val="3FFFFF"/>
                </a:solidFill>
                <a:ln w="1588">
                  <a:solidFill>
                    <a:srgbClr val="000000"/>
                  </a:solidFill>
                  <a:prstDash val="solid"/>
                  <a:round/>
                  <a:headEnd/>
                  <a:tailEnd/>
                </a:ln>
              </p:spPr>
              <p:txBody>
                <a:bodyPr/>
                <a:lstStyle/>
                <a:p>
                  <a:endParaRPr lang="en-IN"/>
                </a:p>
              </p:txBody>
            </p:sp>
            <p:sp>
              <p:nvSpPr>
                <p:cNvPr id="703838" name="Freeform 1374">
                  <a:extLst>
                    <a:ext uri="{FF2B5EF4-FFF2-40B4-BE49-F238E27FC236}">
                      <a16:creationId xmlns:a16="http://schemas.microsoft.com/office/drawing/2014/main" id="{D5D381D9-A2CE-4F6C-9BB5-D2E927E09FE8}"/>
                    </a:ext>
                  </a:extLst>
                </p:cNvPr>
                <p:cNvSpPr>
                  <a:spLocks/>
                </p:cNvSpPr>
                <p:nvPr/>
              </p:nvSpPr>
              <p:spPr bwMode="auto">
                <a:xfrm>
                  <a:off x="5345" y="861"/>
                  <a:ext cx="4" cy="4"/>
                </a:xfrm>
                <a:custGeom>
                  <a:avLst/>
                  <a:gdLst>
                    <a:gd name="T0" fmla="*/ 8 w 8"/>
                    <a:gd name="T1" fmla="*/ 2 h 10"/>
                    <a:gd name="T2" fmla="*/ 6 w 8"/>
                    <a:gd name="T3" fmla="*/ 10 h 10"/>
                    <a:gd name="T4" fmla="*/ 0 w 8"/>
                    <a:gd name="T5" fmla="*/ 10 h 10"/>
                    <a:gd name="T6" fmla="*/ 0 w 8"/>
                    <a:gd name="T7" fmla="*/ 0 h 10"/>
                    <a:gd name="T8" fmla="*/ 6 w 8"/>
                    <a:gd name="T9" fmla="*/ 0 h 10"/>
                    <a:gd name="T10" fmla="*/ 8 w 8"/>
                    <a:gd name="T11" fmla="*/ 2 h 10"/>
                  </a:gdLst>
                  <a:ahLst/>
                  <a:cxnLst>
                    <a:cxn ang="0">
                      <a:pos x="T0" y="T1"/>
                    </a:cxn>
                    <a:cxn ang="0">
                      <a:pos x="T2" y="T3"/>
                    </a:cxn>
                    <a:cxn ang="0">
                      <a:pos x="T4" y="T5"/>
                    </a:cxn>
                    <a:cxn ang="0">
                      <a:pos x="T6" y="T7"/>
                    </a:cxn>
                    <a:cxn ang="0">
                      <a:pos x="T8" y="T9"/>
                    </a:cxn>
                    <a:cxn ang="0">
                      <a:pos x="T10" y="T11"/>
                    </a:cxn>
                  </a:cxnLst>
                  <a:rect l="0" t="0" r="r" b="b"/>
                  <a:pathLst>
                    <a:path w="8" h="10">
                      <a:moveTo>
                        <a:pt x="8" y="2"/>
                      </a:moveTo>
                      <a:lnTo>
                        <a:pt x="6" y="10"/>
                      </a:lnTo>
                      <a:lnTo>
                        <a:pt x="0" y="10"/>
                      </a:lnTo>
                      <a:lnTo>
                        <a:pt x="0" y="0"/>
                      </a:lnTo>
                      <a:lnTo>
                        <a:pt x="6" y="0"/>
                      </a:lnTo>
                      <a:lnTo>
                        <a:pt x="8" y="2"/>
                      </a:lnTo>
                      <a:close/>
                    </a:path>
                  </a:pathLst>
                </a:custGeom>
                <a:solidFill>
                  <a:srgbClr val="00C2C2"/>
                </a:solidFill>
                <a:ln w="1588">
                  <a:solidFill>
                    <a:srgbClr val="000000"/>
                  </a:solidFill>
                  <a:prstDash val="solid"/>
                  <a:round/>
                  <a:headEnd/>
                  <a:tailEnd/>
                </a:ln>
              </p:spPr>
              <p:txBody>
                <a:bodyPr/>
                <a:lstStyle/>
                <a:p>
                  <a:endParaRPr lang="en-IN"/>
                </a:p>
              </p:txBody>
            </p:sp>
            <p:sp>
              <p:nvSpPr>
                <p:cNvPr id="703839" name="Freeform 1375">
                  <a:extLst>
                    <a:ext uri="{FF2B5EF4-FFF2-40B4-BE49-F238E27FC236}">
                      <a16:creationId xmlns:a16="http://schemas.microsoft.com/office/drawing/2014/main" id="{81DE8A6D-C3AD-4E82-9740-7A3C439B1AA9}"/>
                    </a:ext>
                  </a:extLst>
                </p:cNvPr>
                <p:cNvSpPr>
                  <a:spLocks/>
                </p:cNvSpPr>
                <p:nvPr/>
              </p:nvSpPr>
              <p:spPr bwMode="auto">
                <a:xfrm>
                  <a:off x="4831" y="862"/>
                  <a:ext cx="148" cy="20"/>
                </a:xfrm>
                <a:custGeom>
                  <a:avLst/>
                  <a:gdLst>
                    <a:gd name="T0" fmla="*/ 285 w 297"/>
                    <a:gd name="T1" fmla="*/ 2 h 40"/>
                    <a:gd name="T2" fmla="*/ 295 w 297"/>
                    <a:gd name="T3" fmla="*/ 2 h 40"/>
                    <a:gd name="T4" fmla="*/ 297 w 297"/>
                    <a:gd name="T5" fmla="*/ 6 h 40"/>
                    <a:gd name="T6" fmla="*/ 297 w 297"/>
                    <a:gd name="T7" fmla="*/ 29 h 40"/>
                    <a:gd name="T8" fmla="*/ 0 w 297"/>
                    <a:gd name="T9" fmla="*/ 40 h 40"/>
                    <a:gd name="T10" fmla="*/ 0 w 297"/>
                    <a:gd name="T11" fmla="*/ 10 h 40"/>
                    <a:gd name="T12" fmla="*/ 6 w 297"/>
                    <a:gd name="T13" fmla="*/ 10 h 40"/>
                    <a:gd name="T14" fmla="*/ 29 w 297"/>
                    <a:gd name="T15" fmla="*/ 8 h 40"/>
                    <a:gd name="T16" fmla="*/ 46 w 297"/>
                    <a:gd name="T17" fmla="*/ 8 h 40"/>
                    <a:gd name="T18" fmla="*/ 113 w 297"/>
                    <a:gd name="T19" fmla="*/ 8 h 40"/>
                    <a:gd name="T20" fmla="*/ 126 w 297"/>
                    <a:gd name="T21" fmla="*/ 6 h 40"/>
                    <a:gd name="T22" fmla="*/ 142 w 297"/>
                    <a:gd name="T23" fmla="*/ 6 h 40"/>
                    <a:gd name="T24" fmla="*/ 197 w 297"/>
                    <a:gd name="T25" fmla="*/ 4 h 40"/>
                    <a:gd name="T26" fmla="*/ 249 w 297"/>
                    <a:gd name="T27" fmla="*/ 0 h 40"/>
                    <a:gd name="T28" fmla="*/ 249 w 297"/>
                    <a:gd name="T29" fmla="*/ 0 h 40"/>
                    <a:gd name="T30" fmla="*/ 266 w 297"/>
                    <a:gd name="T31" fmla="*/ 2 h 40"/>
                    <a:gd name="T32" fmla="*/ 285 w 297"/>
                    <a:gd name="T33"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7" h="40">
                      <a:moveTo>
                        <a:pt x="285" y="2"/>
                      </a:moveTo>
                      <a:lnTo>
                        <a:pt x="295" y="2"/>
                      </a:lnTo>
                      <a:lnTo>
                        <a:pt x="297" y="6"/>
                      </a:lnTo>
                      <a:lnTo>
                        <a:pt x="297" y="29"/>
                      </a:lnTo>
                      <a:lnTo>
                        <a:pt x="0" y="40"/>
                      </a:lnTo>
                      <a:lnTo>
                        <a:pt x="0" y="10"/>
                      </a:lnTo>
                      <a:lnTo>
                        <a:pt x="6" y="10"/>
                      </a:lnTo>
                      <a:lnTo>
                        <a:pt x="29" y="8"/>
                      </a:lnTo>
                      <a:lnTo>
                        <a:pt x="46" y="8"/>
                      </a:lnTo>
                      <a:lnTo>
                        <a:pt x="113" y="8"/>
                      </a:lnTo>
                      <a:lnTo>
                        <a:pt x="126" y="6"/>
                      </a:lnTo>
                      <a:lnTo>
                        <a:pt x="142" y="6"/>
                      </a:lnTo>
                      <a:lnTo>
                        <a:pt x="197" y="4"/>
                      </a:lnTo>
                      <a:lnTo>
                        <a:pt x="249" y="0"/>
                      </a:lnTo>
                      <a:lnTo>
                        <a:pt x="249" y="0"/>
                      </a:lnTo>
                      <a:lnTo>
                        <a:pt x="266" y="2"/>
                      </a:lnTo>
                      <a:lnTo>
                        <a:pt x="285" y="2"/>
                      </a:lnTo>
                      <a:close/>
                    </a:path>
                  </a:pathLst>
                </a:custGeom>
                <a:solidFill>
                  <a:srgbClr val="838383"/>
                </a:solidFill>
                <a:ln w="1588">
                  <a:solidFill>
                    <a:srgbClr val="000000"/>
                  </a:solidFill>
                  <a:prstDash val="solid"/>
                  <a:round/>
                  <a:headEnd/>
                  <a:tailEnd/>
                </a:ln>
              </p:spPr>
              <p:txBody>
                <a:bodyPr/>
                <a:lstStyle/>
                <a:p>
                  <a:endParaRPr lang="en-IN"/>
                </a:p>
              </p:txBody>
            </p:sp>
            <p:sp>
              <p:nvSpPr>
                <p:cNvPr id="703840" name="Freeform 1376">
                  <a:extLst>
                    <a:ext uri="{FF2B5EF4-FFF2-40B4-BE49-F238E27FC236}">
                      <a16:creationId xmlns:a16="http://schemas.microsoft.com/office/drawing/2014/main" id="{73E4ADC0-2EAD-434B-A49A-93E6530C9D7D}"/>
                    </a:ext>
                  </a:extLst>
                </p:cNvPr>
                <p:cNvSpPr>
                  <a:spLocks/>
                </p:cNvSpPr>
                <p:nvPr/>
              </p:nvSpPr>
              <p:spPr bwMode="auto">
                <a:xfrm>
                  <a:off x="5350" y="862"/>
                  <a:ext cx="7" cy="4"/>
                </a:xfrm>
                <a:custGeom>
                  <a:avLst/>
                  <a:gdLst>
                    <a:gd name="T0" fmla="*/ 13 w 13"/>
                    <a:gd name="T1" fmla="*/ 0 h 10"/>
                    <a:gd name="T2" fmla="*/ 13 w 13"/>
                    <a:gd name="T3" fmla="*/ 10 h 10"/>
                    <a:gd name="T4" fmla="*/ 2 w 13"/>
                    <a:gd name="T5" fmla="*/ 10 h 10"/>
                    <a:gd name="T6" fmla="*/ 2 w 13"/>
                    <a:gd name="T7" fmla="*/ 10 h 10"/>
                    <a:gd name="T8" fmla="*/ 0 w 13"/>
                    <a:gd name="T9" fmla="*/ 4 h 10"/>
                    <a:gd name="T10" fmla="*/ 0 w 13"/>
                    <a:gd name="T11" fmla="*/ 0 h 10"/>
                    <a:gd name="T12" fmla="*/ 11 w 13"/>
                    <a:gd name="T13" fmla="*/ 0 h 10"/>
                    <a:gd name="T14" fmla="*/ 13 w 13"/>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0">
                      <a:moveTo>
                        <a:pt x="13" y="0"/>
                      </a:moveTo>
                      <a:lnTo>
                        <a:pt x="13" y="10"/>
                      </a:lnTo>
                      <a:lnTo>
                        <a:pt x="2" y="10"/>
                      </a:lnTo>
                      <a:lnTo>
                        <a:pt x="2" y="10"/>
                      </a:lnTo>
                      <a:lnTo>
                        <a:pt x="0" y="4"/>
                      </a:lnTo>
                      <a:lnTo>
                        <a:pt x="0" y="0"/>
                      </a:lnTo>
                      <a:lnTo>
                        <a:pt x="11" y="0"/>
                      </a:lnTo>
                      <a:lnTo>
                        <a:pt x="13" y="0"/>
                      </a:lnTo>
                      <a:close/>
                    </a:path>
                  </a:pathLst>
                </a:custGeom>
                <a:solidFill>
                  <a:srgbClr val="00C2C2"/>
                </a:solidFill>
                <a:ln w="1588">
                  <a:solidFill>
                    <a:srgbClr val="000000"/>
                  </a:solidFill>
                  <a:prstDash val="solid"/>
                  <a:round/>
                  <a:headEnd/>
                  <a:tailEnd/>
                </a:ln>
              </p:spPr>
              <p:txBody>
                <a:bodyPr/>
                <a:lstStyle/>
                <a:p>
                  <a:endParaRPr lang="en-IN"/>
                </a:p>
              </p:txBody>
            </p:sp>
            <p:sp>
              <p:nvSpPr>
                <p:cNvPr id="703841" name="Freeform 1377">
                  <a:extLst>
                    <a:ext uri="{FF2B5EF4-FFF2-40B4-BE49-F238E27FC236}">
                      <a16:creationId xmlns:a16="http://schemas.microsoft.com/office/drawing/2014/main" id="{F9D5939D-69A8-46DD-AE6E-4A328BE1147D}"/>
                    </a:ext>
                  </a:extLst>
                </p:cNvPr>
                <p:cNvSpPr>
                  <a:spLocks/>
                </p:cNvSpPr>
                <p:nvPr/>
              </p:nvSpPr>
              <p:spPr bwMode="auto">
                <a:xfrm>
                  <a:off x="5518" y="862"/>
                  <a:ext cx="5" cy="2"/>
                </a:xfrm>
                <a:custGeom>
                  <a:avLst/>
                  <a:gdLst>
                    <a:gd name="T0" fmla="*/ 10 w 10"/>
                    <a:gd name="T1" fmla="*/ 6 h 6"/>
                    <a:gd name="T2" fmla="*/ 0 w 10"/>
                    <a:gd name="T3" fmla="*/ 6 h 6"/>
                    <a:gd name="T4" fmla="*/ 0 w 10"/>
                    <a:gd name="T5" fmla="*/ 2 h 6"/>
                    <a:gd name="T6" fmla="*/ 0 w 10"/>
                    <a:gd name="T7" fmla="*/ 0 h 6"/>
                    <a:gd name="T8" fmla="*/ 10 w 10"/>
                    <a:gd name="T9" fmla="*/ 0 h 6"/>
                    <a:gd name="T10" fmla="*/ 10 w 10"/>
                    <a:gd name="T11" fmla="*/ 6 h 6"/>
                  </a:gdLst>
                  <a:ahLst/>
                  <a:cxnLst>
                    <a:cxn ang="0">
                      <a:pos x="T0" y="T1"/>
                    </a:cxn>
                    <a:cxn ang="0">
                      <a:pos x="T2" y="T3"/>
                    </a:cxn>
                    <a:cxn ang="0">
                      <a:pos x="T4" y="T5"/>
                    </a:cxn>
                    <a:cxn ang="0">
                      <a:pos x="T6" y="T7"/>
                    </a:cxn>
                    <a:cxn ang="0">
                      <a:pos x="T8" y="T9"/>
                    </a:cxn>
                    <a:cxn ang="0">
                      <a:pos x="T10" y="T11"/>
                    </a:cxn>
                  </a:cxnLst>
                  <a:rect l="0" t="0" r="r" b="b"/>
                  <a:pathLst>
                    <a:path w="10" h="6">
                      <a:moveTo>
                        <a:pt x="10" y="6"/>
                      </a:moveTo>
                      <a:lnTo>
                        <a:pt x="0" y="6"/>
                      </a:lnTo>
                      <a:lnTo>
                        <a:pt x="0" y="2"/>
                      </a:lnTo>
                      <a:lnTo>
                        <a:pt x="0" y="0"/>
                      </a:lnTo>
                      <a:lnTo>
                        <a:pt x="10" y="0"/>
                      </a:lnTo>
                      <a:lnTo>
                        <a:pt x="10" y="6"/>
                      </a:lnTo>
                      <a:close/>
                    </a:path>
                  </a:pathLst>
                </a:custGeom>
                <a:solidFill>
                  <a:srgbClr val="3FFFFF"/>
                </a:solidFill>
                <a:ln w="1588">
                  <a:solidFill>
                    <a:srgbClr val="000000"/>
                  </a:solidFill>
                  <a:prstDash val="solid"/>
                  <a:round/>
                  <a:headEnd/>
                  <a:tailEnd/>
                </a:ln>
              </p:spPr>
              <p:txBody>
                <a:bodyPr/>
                <a:lstStyle/>
                <a:p>
                  <a:endParaRPr lang="en-IN"/>
                </a:p>
              </p:txBody>
            </p:sp>
            <p:sp>
              <p:nvSpPr>
                <p:cNvPr id="703842" name="Freeform 1378">
                  <a:extLst>
                    <a:ext uri="{FF2B5EF4-FFF2-40B4-BE49-F238E27FC236}">
                      <a16:creationId xmlns:a16="http://schemas.microsoft.com/office/drawing/2014/main" id="{1F77364D-8BB5-49CE-9DE1-DE0C30E67AFC}"/>
                    </a:ext>
                  </a:extLst>
                </p:cNvPr>
                <p:cNvSpPr>
                  <a:spLocks/>
                </p:cNvSpPr>
                <p:nvPr/>
              </p:nvSpPr>
              <p:spPr bwMode="auto">
                <a:xfrm>
                  <a:off x="5304" y="862"/>
                  <a:ext cx="4" cy="4"/>
                </a:xfrm>
                <a:custGeom>
                  <a:avLst/>
                  <a:gdLst>
                    <a:gd name="T0" fmla="*/ 8 w 8"/>
                    <a:gd name="T1" fmla="*/ 6 h 10"/>
                    <a:gd name="T2" fmla="*/ 8 w 8"/>
                    <a:gd name="T3" fmla="*/ 8 h 10"/>
                    <a:gd name="T4" fmla="*/ 2 w 8"/>
                    <a:gd name="T5" fmla="*/ 10 h 10"/>
                    <a:gd name="T6" fmla="*/ 0 w 8"/>
                    <a:gd name="T7" fmla="*/ 10 h 10"/>
                    <a:gd name="T8" fmla="*/ 0 w 8"/>
                    <a:gd name="T9" fmla="*/ 2 h 10"/>
                    <a:gd name="T10" fmla="*/ 6 w 8"/>
                    <a:gd name="T11" fmla="*/ 0 h 10"/>
                    <a:gd name="T12" fmla="*/ 8 w 8"/>
                    <a:gd name="T13" fmla="*/ 0 h 10"/>
                    <a:gd name="T14" fmla="*/ 8 w 8"/>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0">
                      <a:moveTo>
                        <a:pt x="8" y="6"/>
                      </a:moveTo>
                      <a:lnTo>
                        <a:pt x="8" y="8"/>
                      </a:lnTo>
                      <a:lnTo>
                        <a:pt x="2" y="10"/>
                      </a:lnTo>
                      <a:lnTo>
                        <a:pt x="0" y="10"/>
                      </a:lnTo>
                      <a:lnTo>
                        <a:pt x="0" y="2"/>
                      </a:lnTo>
                      <a:lnTo>
                        <a:pt x="6" y="0"/>
                      </a:lnTo>
                      <a:lnTo>
                        <a:pt x="8" y="0"/>
                      </a:lnTo>
                      <a:lnTo>
                        <a:pt x="8" y="6"/>
                      </a:lnTo>
                      <a:close/>
                    </a:path>
                  </a:pathLst>
                </a:custGeom>
                <a:solidFill>
                  <a:srgbClr val="3FFFFF"/>
                </a:solidFill>
                <a:ln w="1588">
                  <a:solidFill>
                    <a:srgbClr val="000000"/>
                  </a:solidFill>
                  <a:prstDash val="solid"/>
                  <a:round/>
                  <a:headEnd/>
                  <a:tailEnd/>
                </a:ln>
              </p:spPr>
              <p:txBody>
                <a:bodyPr/>
                <a:lstStyle/>
                <a:p>
                  <a:endParaRPr lang="en-IN"/>
                </a:p>
              </p:txBody>
            </p:sp>
            <p:sp>
              <p:nvSpPr>
                <p:cNvPr id="703843" name="Freeform 1379">
                  <a:extLst>
                    <a:ext uri="{FF2B5EF4-FFF2-40B4-BE49-F238E27FC236}">
                      <a16:creationId xmlns:a16="http://schemas.microsoft.com/office/drawing/2014/main" id="{43E7918E-BC74-4812-97A7-7815AA38D8FB}"/>
                    </a:ext>
                  </a:extLst>
                </p:cNvPr>
                <p:cNvSpPr>
                  <a:spLocks/>
                </p:cNvSpPr>
                <p:nvPr/>
              </p:nvSpPr>
              <p:spPr bwMode="auto">
                <a:xfrm>
                  <a:off x="5510" y="862"/>
                  <a:ext cx="5" cy="3"/>
                </a:xfrm>
                <a:custGeom>
                  <a:avLst/>
                  <a:gdLst>
                    <a:gd name="T0" fmla="*/ 10 w 10"/>
                    <a:gd name="T1" fmla="*/ 6 h 8"/>
                    <a:gd name="T2" fmla="*/ 0 w 10"/>
                    <a:gd name="T3" fmla="*/ 8 h 8"/>
                    <a:gd name="T4" fmla="*/ 0 w 10"/>
                    <a:gd name="T5" fmla="*/ 2 h 8"/>
                    <a:gd name="T6" fmla="*/ 8 w 10"/>
                    <a:gd name="T7" fmla="*/ 0 h 8"/>
                    <a:gd name="T8" fmla="*/ 10 w 10"/>
                    <a:gd name="T9" fmla="*/ 0 h 8"/>
                    <a:gd name="T10" fmla="*/ 10 w 10"/>
                    <a:gd name="T11" fmla="*/ 6 h 8"/>
                  </a:gdLst>
                  <a:ahLst/>
                  <a:cxnLst>
                    <a:cxn ang="0">
                      <a:pos x="T0" y="T1"/>
                    </a:cxn>
                    <a:cxn ang="0">
                      <a:pos x="T2" y="T3"/>
                    </a:cxn>
                    <a:cxn ang="0">
                      <a:pos x="T4" y="T5"/>
                    </a:cxn>
                    <a:cxn ang="0">
                      <a:pos x="T6" y="T7"/>
                    </a:cxn>
                    <a:cxn ang="0">
                      <a:pos x="T8" y="T9"/>
                    </a:cxn>
                    <a:cxn ang="0">
                      <a:pos x="T10" y="T11"/>
                    </a:cxn>
                  </a:cxnLst>
                  <a:rect l="0" t="0" r="r" b="b"/>
                  <a:pathLst>
                    <a:path w="10" h="8">
                      <a:moveTo>
                        <a:pt x="10" y="6"/>
                      </a:moveTo>
                      <a:lnTo>
                        <a:pt x="0" y="8"/>
                      </a:lnTo>
                      <a:lnTo>
                        <a:pt x="0" y="2"/>
                      </a:lnTo>
                      <a:lnTo>
                        <a:pt x="8" y="0"/>
                      </a:lnTo>
                      <a:lnTo>
                        <a:pt x="10" y="0"/>
                      </a:lnTo>
                      <a:lnTo>
                        <a:pt x="10" y="6"/>
                      </a:lnTo>
                      <a:close/>
                    </a:path>
                  </a:pathLst>
                </a:custGeom>
                <a:solidFill>
                  <a:srgbClr val="3FFFFF"/>
                </a:solidFill>
                <a:ln w="1588">
                  <a:solidFill>
                    <a:srgbClr val="000000"/>
                  </a:solidFill>
                  <a:prstDash val="solid"/>
                  <a:round/>
                  <a:headEnd/>
                  <a:tailEnd/>
                </a:ln>
              </p:spPr>
              <p:txBody>
                <a:bodyPr/>
                <a:lstStyle/>
                <a:p>
                  <a:endParaRPr lang="en-IN"/>
                </a:p>
              </p:txBody>
            </p:sp>
            <p:sp>
              <p:nvSpPr>
                <p:cNvPr id="703844" name="Freeform 1380">
                  <a:extLst>
                    <a:ext uri="{FF2B5EF4-FFF2-40B4-BE49-F238E27FC236}">
                      <a16:creationId xmlns:a16="http://schemas.microsoft.com/office/drawing/2014/main" id="{F81CBB9C-7161-41C8-ABED-57B879F8AB93}"/>
                    </a:ext>
                  </a:extLst>
                </p:cNvPr>
                <p:cNvSpPr>
                  <a:spLocks/>
                </p:cNvSpPr>
                <p:nvPr/>
              </p:nvSpPr>
              <p:spPr bwMode="auto">
                <a:xfrm>
                  <a:off x="5358" y="862"/>
                  <a:ext cx="5" cy="5"/>
                </a:xfrm>
                <a:custGeom>
                  <a:avLst/>
                  <a:gdLst>
                    <a:gd name="T0" fmla="*/ 0 w 9"/>
                    <a:gd name="T1" fmla="*/ 10 h 10"/>
                    <a:gd name="T2" fmla="*/ 0 w 9"/>
                    <a:gd name="T3" fmla="*/ 0 h 10"/>
                    <a:gd name="T4" fmla="*/ 9 w 9"/>
                    <a:gd name="T5" fmla="*/ 0 h 10"/>
                    <a:gd name="T6" fmla="*/ 9 w 9"/>
                    <a:gd name="T7" fmla="*/ 8 h 10"/>
                    <a:gd name="T8" fmla="*/ 0 w 9"/>
                    <a:gd name="T9" fmla="*/ 10 h 10"/>
                  </a:gdLst>
                  <a:ahLst/>
                  <a:cxnLst>
                    <a:cxn ang="0">
                      <a:pos x="T0" y="T1"/>
                    </a:cxn>
                    <a:cxn ang="0">
                      <a:pos x="T2" y="T3"/>
                    </a:cxn>
                    <a:cxn ang="0">
                      <a:pos x="T4" y="T5"/>
                    </a:cxn>
                    <a:cxn ang="0">
                      <a:pos x="T6" y="T7"/>
                    </a:cxn>
                    <a:cxn ang="0">
                      <a:pos x="T8" y="T9"/>
                    </a:cxn>
                  </a:cxnLst>
                  <a:rect l="0" t="0" r="r" b="b"/>
                  <a:pathLst>
                    <a:path w="9" h="10">
                      <a:moveTo>
                        <a:pt x="0" y="10"/>
                      </a:moveTo>
                      <a:lnTo>
                        <a:pt x="0" y="0"/>
                      </a:lnTo>
                      <a:lnTo>
                        <a:pt x="9" y="0"/>
                      </a:lnTo>
                      <a:lnTo>
                        <a:pt x="9" y="8"/>
                      </a:lnTo>
                      <a:lnTo>
                        <a:pt x="0" y="10"/>
                      </a:lnTo>
                      <a:close/>
                    </a:path>
                  </a:pathLst>
                </a:custGeom>
                <a:solidFill>
                  <a:srgbClr val="3FFFFF"/>
                </a:solidFill>
                <a:ln w="1588">
                  <a:solidFill>
                    <a:srgbClr val="000000"/>
                  </a:solidFill>
                  <a:prstDash val="solid"/>
                  <a:round/>
                  <a:headEnd/>
                  <a:tailEnd/>
                </a:ln>
              </p:spPr>
              <p:txBody>
                <a:bodyPr/>
                <a:lstStyle/>
                <a:p>
                  <a:endParaRPr lang="en-IN"/>
                </a:p>
              </p:txBody>
            </p:sp>
            <p:sp>
              <p:nvSpPr>
                <p:cNvPr id="703845" name="Freeform 1381">
                  <a:extLst>
                    <a:ext uri="{FF2B5EF4-FFF2-40B4-BE49-F238E27FC236}">
                      <a16:creationId xmlns:a16="http://schemas.microsoft.com/office/drawing/2014/main" id="{119E0A54-A5FB-464E-8064-24FC4F0EFD05}"/>
                    </a:ext>
                  </a:extLst>
                </p:cNvPr>
                <p:cNvSpPr>
                  <a:spLocks/>
                </p:cNvSpPr>
                <p:nvPr/>
              </p:nvSpPr>
              <p:spPr bwMode="auto">
                <a:xfrm>
                  <a:off x="5501" y="862"/>
                  <a:ext cx="8" cy="3"/>
                </a:xfrm>
                <a:custGeom>
                  <a:avLst/>
                  <a:gdLst>
                    <a:gd name="T0" fmla="*/ 13 w 15"/>
                    <a:gd name="T1" fmla="*/ 4 h 6"/>
                    <a:gd name="T2" fmla="*/ 13 w 15"/>
                    <a:gd name="T3" fmla="*/ 6 h 6"/>
                    <a:gd name="T4" fmla="*/ 0 w 15"/>
                    <a:gd name="T5" fmla="*/ 6 h 6"/>
                    <a:gd name="T6" fmla="*/ 2 w 15"/>
                    <a:gd name="T7" fmla="*/ 2 h 6"/>
                    <a:gd name="T8" fmla="*/ 2 w 15"/>
                    <a:gd name="T9" fmla="*/ 0 h 6"/>
                    <a:gd name="T10" fmla="*/ 13 w 15"/>
                    <a:gd name="T11" fmla="*/ 0 h 6"/>
                    <a:gd name="T12" fmla="*/ 15 w 15"/>
                    <a:gd name="T13" fmla="*/ 0 h 6"/>
                    <a:gd name="T14" fmla="*/ 13 w 15"/>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6">
                      <a:moveTo>
                        <a:pt x="13" y="4"/>
                      </a:moveTo>
                      <a:lnTo>
                        <a:pt x="13" y="6"/>
                      </a:lnTo>
                      <a:lnTo>
                        <a:pt x="0" y="6"/>
                      </a:lnTo>
                      <a:lnTo>
                        <a:pt x="2" y="2"/>
                      </a:lnTo>
                      <a:lnTo>
                        <a:pt x="2" y="0"/>
                      </a:lnTo>
                      <a:lnTo>
                        <a:pt x="13" y="0"/>
                      </a:lnTo>
                      <a:lnTo>
                        <a:pt x="15" y="0"/>
                      </a:lnTo>
                      <a:lnTo>
                        <a:pt x="13" y="4"/>
                      </a:lnTo>
                      <a:close/>
                    </a:path>
                  </a:pathLst>
                </a:custGeom>
                <a:solidFill>
                  <a:srgbClr val="3FFFFF"/>
                </a:solidFill>
                <a:ln w="1588">
                  <a:solidFill>
                    <a:srgbClr val="000000"/>
                  </a:solidFill>
                  <a:prstDash val="solid"/>
                  <a:round/>
                  <a:headEnd/>
                  <a:tailEnd/>
                </a:ln>
              </p:spPr>
              <p:txBody>
                <a:bodyPr/>
                <a:lstStyle/>
                <a:p>
                  <a:endParaRPr lang="en-IN"/>
                </a:p>
              </p:txBody>
            </p:sp>
            <p:sp>
              <p:nvSpPr>
                <p:cNvPr id="703846" name="Rectangle 1382">
                  <a:extLst>
                    <a:ext uri="{FF2B5EF4-FFF2-40B4-BE49-F238E27FC236}">
                      <a16:creationId xmlns:a16="http://schemas.microsoft.com/office/drawing/2014/main" id="{CC24AA73-DEE4-4FB3-8F81-EA88113FDC62}"/>
                    </a:ext>
                  </a:extLst>
                </p:cNvPr>
                <p:cNvSpPr>
                  <a:spLocks noChangeArrowheads="1"/>
                </p:cNvSpPr>
                <p:nvPr/>
              </p:nvSpPr>
              <p:spPr bwMode="auto">
                <a:xfrm>
                  <a:off x="5029" y="862"/>
                  <a:ext cx="5" cy="5"/>
                </a:xfrm>
                <a:prstGeom prst="rect">
                  <a:avLst/>
                </a:prstGeom>
                <a:solidFill>
                  <a:srgbClr val="3FFFFF"/>
                </a:solidFill>
                <a:ln w="1588">
                  <a:solidFill>
                    <a:srgbClr val="000000"/>
                  </a:solidFill>
                  <a:miter lim="800000"/>
                  <a:headEnd/>
                  <a:tailEnd/>
                </a:ln>
              </p:spPr>
              <p:txBody>
                <a:bodyPr/>
                <a:lstStyle/>
                <a:p>
                  <a:endParaRPr lang="en-IN"/>
                </a:p>
              </p:txBody>
            </p:sp>
            <p:sp>
              <p:nvSpPr>
                <p:cNvPr id="703847" name="Freeform 1383">
                  <a:extLst>
                    <a:ext uri="{FF2B5EF4-FFF2-40B4-BE49-F238E27FC236}">
                      <a16:creationId xmlns:a16="http://schemas.microsoft.com/office/drawing/2014/main" id="{4D5A6DE6-84B1-45F5-AD35-AA2B03B6478E}"/>
                    </a:ext>
                  </a:extLst>
                </p:cNvPr>
                <p:cNvSpPr>
                  <a:spLocks/>
                </p:cNvSpPr>
                <p:nvPr/>
              </p:nvSpPr>
              <p:spPr bwMode="auto">
                <a:xfrm>
                  <a:off x="4600" y="863"/>
                  <a:ext cx="155" cy="62"/>
                </a:xfrm>
                <a:custGeom>
                  <a:avLst/>
                  <a:gdLst>
                    <a:gd name="T0" fmla="*/ 310 w 310"/>
                    <a:gd name="T1" fmla="*/ 106 h 123"/>
                    <a:gd name="T2" fmla="*/ 0 w 310"/>
                    <a:gd name="T3" fmla="*/ 123 h 123"/>
                    <a:gd name="T4" fmla="*/ 0 w 310"/>
                    <a:gd name="T5" fmla="*/ 0 h 123"/>
                    <a:gd name="T6" fmla="*/ 18 w 310"/>
                    <a:gd name="T7" fmla="*/ 0 h 123"/>
                    <a:gd name="T8" fmla="*/ 310 w 310"/>
                    <a:gd name="T9" fmla="*/ 106 h 123"/>
                  </a:gdLst>
                  <a:ahLst/>
                  <a:cxnLst>
                    <a:cxn ang="0">
                      <a:pos x="T0" y="T1"/>
                    </a:cxn>
                    <a:cxn ang="0">
                      <a:pos x="T2" y="T3"/>
                    </a:cxn>
                    <a:cxn ang="0">
                      <a:pos x="T4" y="T5"/>
                    </a:cxn>
                    <a:cxn ang="0">
                      <a:pos x="T6" y="T7"/>
                    </a:cxn>
                    <a:cxn ang="0">
                      <a:pos x="T8" y="T9"/>
                    </a:cxn>
                  </a:cxnLst>
                  <a:rect l="0" t="0" r="r" b="b"/>
                  <a:pathLst>
                    <a:path w="310" h="123">
                      <a:moveTo>
                        <a:pt x="310" y="106"/>
                      </a:moveTo>
                      <a:lnTo>
                        <a:pt x="0" y="123"/>
                      </a:lnTo>
                      <a:lnTo>
                        <a:pt x="0" y="0"/>
                      </a:lnTo>
                      <a:lnTo>
                        <a:pt x="18" y="0"/>
                      </a:lnTo>
                      <a:lnTo>
                        <a:pt x="310" y="106"/>
                      </a:lnTo>
                      <a:close/>
                    </a:path>
                  </a:pathLst>
                </a:custGeom>
                <a:solidFill>
                  <a:srgbClr val="838383"/>
                </a:solidFill>
                <a:ln w="1588">
                  <a:solidFill>
                    <a:srgbClr val="000000"/>
                  </a:solidFill>
                  <a:prstDash val="solid"/>
                  <a:round/>
                  <a:headEnd/>
                  <a:tailEnd/>
                </a:ln>
              </p:spPr>
              <p:txBody>
                <a:bodyPr/>
                <a:lstStyle/>
                <a:p>
                  <a:endParaRPr lang="en-IN"/>
                </a:p>
              </p:txBody>
            </p:sp>
            <p:sp>
              <p:nvSpPr>
                <p:cNvPr id="703848" name="Freeform 1384">
                  <a:extLst>
                    <a:ext uri="{FF2B5EF4-FFF2-40B4-BE49-F238E27FC236}">
                      <a16:creationId xmlns:a16="http://schemas.microsoft.com/office/drawing/2014/main" id="{91118576-879A-4B84-976D-0B595BF4AA31}"/>
                    </a:ext>
                  </a:extLst>
                </p:cNvPr>
                <p:cNvSpPr>
                  <a:spLocks/>
                </p:cNvSpPr>
                <p:nvPr/>
              </p:nvSpPr>
              <p:spPr bwMode="auto">
                <a:xfrm>
                  <a:off x="5139" y="864"/>
                  <a:ext cx="7" cy="3"/>
                </a:xfrm>
                <a:custGeom>
                  <a:avLst/>
                  <a:gdLst>
                    <a:gd name="T0" fmla="*/ 13 w 13"/>
                    <a:gd name="T1" fmla="*/ 4 h 6"/>
                    <a:gd name="T2" fmla="*/ 13 w 13"/>
                    <a:gd name="T3" fmla="*/ 6 h 6"/>
                    <a:gd name="T4" fmla="*/ 0 w 13"/>
                    <a:gd name="T5" fmla="*/ 6 h 6"/>
                    <a:gd name="T6" fmla="*/ 0 w 13"/>
                    <a:gd name="T7" fmla="*/ 0 h 6"/>
                    <a:gd name="T8" fmla="*/ 11 w 13"/>
                    <a:gd name="T9" fmla="*/ 0 h 6"/>
                    <a:gd name="T10" fmla="*/ 13 w 13"/>
                    <a:gd name="T11" fmla="*/ 4 h 6"/>
                  </a:gdLst>
                  <a:ahLst/>
                  <a:cxnLst>
                    <a:cxn ang="0">
                      <a:pos x="T0" y="T1"/>
                    </a:cxn>
                    <a:cxn ang="0">
                      <a:pos x="T2" y="T3"/>
                    </a:cxn>
                    <a:cxn ang="0">
                      <a:pos x="T4" y="T5"/>
                    </a:cxn>
                    <a:cxn ang="0">
                      <a:pos x="T6" y="T7"/>
                    </a:cxn>
                    <a:cxn ang="0">
                      <a:pos x="T8" y="T9"/>
                    </a:cxn>
                    <a:cxn ang="0">
                      <a:pos x="T10" y="T11"/>
                    </a:cxn>
                  </a:cxnLst>
                  <a:rect l="0" t="0" r="r" b="b"/>
                  <a:pathLst>
                    <a:path w="13" h="6">
                      <a:moveTo>
                        <a:pt x="13" y="4"/>
                      </a:moveTo>
                      <a:lnTo>
                        <a:pt x="13" y="6"/>
                      </a:lnTo>
                      <a:lnTo>
                        <a:pt x="0" y="6"/>
                      </a:lnTo>
                      <a:lnTo>
                        <a:pt x="0" y="0"/>
                      </a:lnTo>
                      <a:lnTo>
                        <a:pt x="11" y="0"/>
                      </a:lnTo>
                      <a:lnTo>
                        <a:pt x="13" y="4"/>
                      </a:lnTo>
                      <a:close/>
                    </a:path>
                  </a:pathLst>
                </a:custGeom>
                <a:solidFill>
                  <a:srgbClr val="3FFFFF"/>
                </a:solidFill>
                <a:ln w="1588">
                  <a:solidFill>
                    <a:srgbClr val="000000"/>
                  </a:solidFill>
                  <a:prstDash val="solid"/>
                  <a:round/>
                  <a:headEnd/>
                  <a:tailEnd/>
                </a:ln>
              </p:spPr>
              <p:txBody>
                <a:bodyPr/>
                <a:lstStyle/>
                <a:p>
                  <a:endParaRPr lang="en-IN"/>
                </a:p>
              </p:txBody>
            </p:sp>
            <p:sp>
              <p:nvSpPr>
                <p:cNvPr id="703849" name="Freeform 1385">
                  <a:extLst>
                    <a:ext uri="{FF2B5EF4-FFF2-40B4-BE49-F238E27FC236}">
                      <a16:creationId xmlns:a16="http://schemas.microsoft.com/office/drawing/2014/main" id="{69A366FB-5D72-4951-AFE4-8594A4C7736C}"/>
                    </a:ext>
                  </a:extLst>
                </p:cNvPr>
                <p:cNvSpPr>
                  <a:spLocks/>
                </p:cNvSpPr>
                <p:nvPr/>
              </p:nvSpPr>
              <p:spPr bwMode="auto">
                <a:xfrm>
                  <a:off x="5114" y="864"/>
                  <a:ext cx="24" cy="5"/>
                </a:xfrm>
                <a:custGeom>
                  <a:avLst/>
                  <a:gdLst>
                    <a:gd name="T0" fmla="*/ 48 w 48"/>
                    <a:gd name="T1" fmla="*/ 8 h 9"/>
                    <a:gd name="T2" fmla="*/ 2 w 48"/>
                    <a:gd name="T3" fmla="*/ 9 h 9"/>
                    <a:gd name="T4" fmla="*/ 0 w 48"/>
                    <a:gd name="T5" fmla="*/ 2 h 9"/>
                    <a:gd name="T6" fmla="*/ 23 w 48"/>
                    <a:gd name="T7" fmla="*/ 0 h 9"/>
                    <a:gd name="T8" fmla="*/ 37 w 48"/>
                    <a:gd name="T9" fmla="*/ 2 h 9"/>
                    <a:gd name="T10" fmla="*/ 37 w 48"/>
                    <a:gd name="T11" fmla="*/ 2 h 9"/>
                    <a:gd name="T12" fmla="*/ 39 w 48"/>
                    <a:gd name="T13" fmla="*/ 4 h 9"/>
                    <a:gd name="T14" fmla="*/ 40 w 48"/>
                    <a:gd name="T15" fmla="*/ 0 h 9"/>
                    <a:gd name="T16" fmla="*/ 48 w 48"/>
                    <a:gd name="T17" fmla="*/ 0 h 9"/>
                    <a:gd name="T18" fmla="*/ 48 w 48"/>
                    <a:gd name="T1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9">
                      <a:moveTo>
                        <a:pt x="48" y="8"/>
                      </a:moveTo>
                      <a:lnTo>
                        <a:pt x="2" y="9"/>
                      </a:lnTo>
                      <a:lnTo>
                        <a:pt x="0" y="2"/>
                      </a:lnTo>
                      <a:lnTo>
                        <a:pt x="23" y="0"/>
                      </a:lnTo>
                      <a:lnTo>
                        <a:pt x="37" y="2"/>
                      </a:lnTo>
                      <a:lnTo>
                        <a:pt x="37" y="2"/>
                      </a:lnTo>
                      <a:lnTo>
                        <a:pt x="39" y="4"/>
                      </a:lnTo>
                      <a:lnTo>
                        <a:pt x="40" y="0"/>
                      </a:lnTo>
                      <a:lnTo>
                        <a:pt x="48" y="0"/>
                      </a:lnTo>
                      <a:lnTo>
                        <a:pt x="48" y="8"/>
                      </a:lnTo>
                      <a:close/>
                    </a:path>
                  </a:pathLst>
                </a:custGeom>
                <a:solidFill>
                  <a:srgbClr val="3FFFFF"/>
                </a:solidFill>
                <a:ln w="1588">
                  <a:solidFill>
                    <a:srgbClr val="000000"/>
                  </a:solidFill>
                  <a:prstDash val="solid"/>
                  <a:round/>
                  <a:headEnd/>
                  <a:tailEnd/>
                </a:ln>
              </p:spPr>
              <p:txBody>
                <a:bodyPr/>
                <a:lstStyle/>
                <a:p>
                  <a:endParaRPr lang="en-IN"/>
                </a:p>
              </p:txBody>
            </p:sp>
            <p:sp>
              <p:nvSpPr>
                <p:cNvPr id="703850" name="Freeform 1386">
                  <a:extLst>
                    <a:ext uri="{FF2B5EF4-FFF2-40B4-BE49-F238E27FC236}">
                      <a16:creationId xmlns:a16="http://schemas.microsoft.com/office/drawing/2014/main" id="{75565EFC-9B2B-487F-BBD7-27F9B255725D}"/>
                    </a:ext>
                  </a:extLst>
                </p:cNvPr>
                <p:cNvSpPr>
                  <a:spLocks/>
                </p:cNvSpPr>
                <p:nvPr/>
              </p:nvSpPr>
              <p:spPr bwMode="auto">
                <a:xfrm>
                  <a:off x="5244" y="865"/>
                  <a:ext cx="1" cy="4"/>
                </a:xfrm>
                <a:custGeom>
                  <a:avLst/>
                  <a:gdLst>
                    <a:gd name="T0" fmla="*/ 2 w 2"/>
                    <a:gd name="T1" fmla="*/ 7 h 7"/>
                    <a:gd name="T2" fmla="*/ 2 w 2"/>
                    <a:gd name="T3" fmla="*/ 7 h 7"/>
                    <a:gd name="T4" fmla="*/ 0 w 2"/>
                    <a:gd name="T5" fmla="*/ 7 h 7"/>
                    <a:gd name="T6" fmla="*/ 0 w 2"/>
                    <a:gd name="T7" fmla="*/ 0 h 7"/>
                    <a:gd name="T8" fmla="*/ 2 w 2"/>
                    <a:gd name="T9" fmla="*/ 0 h 7"/>
                    <a:gd name="T10" fmla="*/ 2 w 2"/>
                    <a:gd name="T11" fmla="*/ 7 h 7"/>
                  </a:gdLst>
                  <a:ahLst/>
                  <a:cxnLst>
                    <a:cxn ang="0">
                      <a:pos x="T0" y="T1"/>
                    </a:cxn>
                    <a:cxn ang="0">
                      <a:pos x="T2" y="T3"/>
                    </a:cxn>
                    <a:cxn ang="0">
                      <a:pos x="T4" y="T5"/>
                    </a:cxn>
                    <a:cxn ang="0">
                      <a:pos x="T6" y="T7"/>
                    </a:cxn>
                    <a:cxn ang="0">
                      <a:pos x="T8" y="T9"/>
                    </a:cxn>
                    <a:cxn ang="0">
                      <a:pos x="T10" y="T11"/>
                    </a:cxn>
                  </a:cxnLst>
                  <a:rect l="0" t="0" r="r" b="b"/>
                  <a:pathLst>
                    <a:path w="2" h="7">
                      <a:moveTo>
                        <a:pt x="2" y="7"/>
                      </a:moveTo>
                      <a:lnTo>
                        <a:pt x="2" y="7"/>
                      </a:lnTo>
                      <a:lnTo>
                        <a:pt x="0" y="7"/>
                      </a:lnTo>
                      <a:lnTo>
                        <a:pt x="0" y="0"/>
                      </a:lnTo>
                      <a:lnTo>
                        <a:pt x="2" y="0"/>
                      </a:lnTo>
                      <a:lnTo>
                        <a:pt x="2" y="7"/>
                      </a:lnTo>
                      <a:close/>
                    </a:path>
                  </a:pathLst>
                </a:custGeom>
                <a:solidFill>
                  <a:srgbClr val="3FFFFF"/>
                </a:solidFill>
                <a:ln w="1588">
                  <a:solidFill>
                    <a:srgbClr val="000000"/>
                  </a:solidFill>
                  <a:prstDash val="solid"/>
                  <a:round/>
                  <a:headEnd/>
                  <a:tailEnd/>
                </a:ln>
              </p:spPr>
              <p:txBody>
                <a:bodyPr/>
                <a:lstStyle/>
                <a:p>
                  <a:endParaRPr lang="en-IN"/>
                </a:p>
              </p:txBody>
            </p:sp>
            <p:sp>
              <p:nvSpPr>
                <p:cNvPr id="703851" name="Freeform 1387">
                  <a:extLst>
                    <a:ext uri="{FF2B5EF4-FFF2-40B4-BE49-F238E27FC236}">
                      <a16:creationId xmlns:a16="http://schemas.microsoft.com/office/drawing/2014/main" id="{EA6B45E3-9BF1-44C2-A43B-14822B77B996}"/>
                    </a:ext>
                  </a:extLst>
                </p:cNvPr>
                <p:cNvSpPr>
                  <a:spLocks/>
                </p:cNvSpPr>
                <p:nvPr/>
              </p:nvSpPr>
              <p:spPr bwMode="auto">
                <a:xfrm>
                  <a:off x="5437" y="865"/>
                  <a:ext cx="7" cy="4"/>
                </a:xfrm>
                <a:custGeom>
                  <a:avLst/>
                  <a:gdLst>
                    <a:gd name="T0" fmla="*/ 13 w 13"/>
                    <a:gd name="T1" fmla="*/ 6 h 7"/>
                    <a:gd name="T2" fmla="*/ 9 w 13"/>
                    <a:gd name="T3" fmla="*/ 7 h 7"/>
                    <a:gd name="T4" fmla="*/ 0 w 13"/>
                    <a:gd name="T5" fmla="*/ 7 h 7"/>
                    <a:gd name="T6" fmla="*/ 0 w 13"/>
                    <a:gd name="T7" fmla="*/ 0 h 7"/>
                    <a:gd name="T8" fmla="*/ 7 w 13"/>
                    <a:gd name="T9" fmla="*/ 0 h 7"/>
                    <a:gd name="T10" fmla="*/ 13 w 13"/>
                    <a:gd name="T11" fmla="*/ 0 h 7"/>
                    <a:gd name="T12" fmla="*/ 13 w 1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3" y="6"/>
                      </a:moveTo>
                      <a:lnTo>
                        <a:pt x="9" y="7"/>
                      </a:lnTo>
                      <a:lnTo>
                        <a:pt x="0" y="7"/>
                      </a:lnTo>
                      <a:lnTo>
                        <a:pt x="0" y="0"/>
                      </a:lnTo>
                      <a:lnTo>
                        <a:pt x="7" y="0"/>
                      </a:lnTo>
                      <a:lnTo>
                        <a:pt x="13" y="0"/>
                      </a:lnTo>
                      <a:lnTo>
                        <a:pt x="13" y="6"/>
                      </a:lnTo>
                      <a:close/>
                    </a:path>
                  </a:pathLst>
                </a:custGeom>
                <a:solidFill>
                  <a:srgbClr val="3FFFFF"/>
                </a:solidFill>
                <a:ln w="1588">
                  <a:solidFill>
                    <a:srgbClr val="000000"/>
                  </a:solidFill>
                  <a:prstDash val="solid"/>
                  <a:round/>
                  <a:headEnd/>
                  <a:tailEnd/>
                </a:ln>
              </p:spPr>
              <p:txBody>
                <a:bodyPr/>
                <a:lstStyle/>
                <a:p>
                  <a:endParaRPr lang="en-IN"/>
                </a:p>
              </p:txBody>
            </p:sp>
            <p:sp>
              <p:nvSpPr>
                <p:cNvPr id="703852" name="Freeform 1388">
                  <a:extLst>
                    <a:ext uri="{FF2B5EF4-FFF2-40B4-BE49-F238E27FC236}">
                      <a16:creationId xmlns:a16="http://schemas.microsoft.com/office/drawing/2014/main" id="{A7F9FD7C-A8A4-400F-B88D-6EAC139FF1AC}"/>
                    </a:ext>
                  </a:extLst>
                </p:cNvPr>
                <p:cNvSpPr>
                  <a:spLocks/>
                </p:cNvSpPr>
                <p:nvPr/>
              </p:nvSpPr>
              <p:spPr bwMode="auto">
                <a:xfrm>
                  <a:off x="5109" y="865"/>
                  <a:ext cx="4" cy="4"/>
                </a:xfrm>
                <a:custGeom>
                  <a:avLst/>
                  <a:gdLst>
                    <a:gd name="T0" fmla="*/ 7 w 7"/>
                    <a:gd name="T1" fmla="*/ 4 h 7"/>
                    <a:gd name="T2" fmla="*/ 7 w 7"/>
                    <a:gd name="T3" fmla="*/ 7 h 7"/>
                    <a:gd name="T4" fmla="*/ 4 w 7"/>
                    <a:gd name="T5" fmla="*/ 7 h 7"/>
                    <a:gd name="T6" fmla="*/ 0 w 7"/>
                    <a:gd name="T7" fmla="*/ 7 h 7"/>
                    <a:gd name="T8" fmla="*/ 0 w 7"/>
                    <a:gd name="T9" fmla="*/ 2 h 7"/>
                    <a:gd name="T10" fmla="*/ 0 w 7"/>
                    <a:gd name="T11" fmla="*/ 0 h 7"/>
                    <a:gd name="T12" fmla="*/ 7 w 7"/>
                    <a:gd name="T13" fmla="*/ 0 h 7"/>
                    <a:gd name="T14" fmla="*/ 7 w 7"/>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7" y="4"/>
                      </a:moveTo>
                      <a:lnTo>
                        <a:pt x="7" y="7"/>
                      </a:lnTo>
                      <a:lnTo>
                        <a:pt x="4" y="7"/>
                      </a:lnTo>
                      <a:lnTo>
                        <a:pt x="0" y="7"/>
                      </a:lnTo>
                      <a:lnTo>
                        <a:pt x="0" y="2"/>
                      </a:lnTo>
                      <a:lnTo>
                        <a:pt x="0" y="0"/>
                      </a:lnTo>
                      <a:lnTo>
                        <a:pt x="7" y="0"/>
                      </a:lnTo>
                      <a:lnTo>
                        <a:pt x="7" y="4"/>
                      </a:lnTo>
                      <a:close/>
                    </a:path>
                  </a:pathLst>
                </a:custGeom>
                <a:solidFill>
                  <a:srgbClr val="3FFFFF"/>
                </a:solidFill>
                <a:ln w="1588">
                  <a:solidFill>
                    <a:srgbClr val="000000"/>
                  </a:solidFill>
                  <a:prstDash val="solid"/>
                  <a:round/>
                  <a:headEnd/>
                  <a:tailEnd/>
                </a:ln>
              </p:spPr>
              <p:txBody>
                <a:bodyPr/>
                <a:lstStyle/>
                <a:p>
                  <a:endParaRPr lang="en-IN"/>
                </a:p>
              </p:txBody>
            </p:sp>
            <p:sp>
              <p:nvSpPr>
                <p:cNvPr id="703853" name="Freeform 1389">
                  <a:extLst>
                    <a:ext uri="{FF2B5EF4-FFF2-40B4-BE49-F238E27FC236}">
                      <a16:creationId xmlns:a16="http://schemas.microsoft.com/office/drawing/2014/main" id="{655F6A2A-7C21-47A0-9AD2-F42F03121715}"/>
                    </a:ext>
                  </a:extLst>
                </p:cNvPr>
                <p:cNvSpPr>
                  <a:spLocks/>
                </p:cNvSpPr>
                <p:nvPr/>
              </p:nvSpPr>
              <p:spPr bwMode="auto">
                <a:xfrm>
                  <a:off x="5236" y="865"/>
                  <a:ext cx="6" cy="4"/>
                </a:xfrm>
                <a:custGeom>
                  <a:avLst/>
                  <a:gdLst>
                    <a:gd name="T0" fmla="*/ 12 w 12"/>
                    <a:gd name="T1" fmla="*/ 7 h 7"/>
                    <a:gd name="T2" fmla="*/ 2 w 12"/>
                    <a:gd name="T3" fmla="*/ 7 h 7"/>
                    <a:gd name="T4" fmla="*/ 0 w 12"/>
                    <a:gd name="T5" fmla="*/ 0 h 7"/>
                    <a:gd name="T6" fmla="*/ 2 w 12"/>
                    <a:gd name="T7" fmla="*/ 0 h 7"/>
                    <a:gd name="T8" fmla="*/ 12 w 12"/>
                    <a:gd name="T9" fmla="*/ 0 h 7"/>
                    <a:gd name="T10" fmla="*/ 12 w 12"/>
                    <a:gd name="T11" fmla="*/ 7 h 7"/>
                  </a:gdLst>
                  <a:ahLst/>
                  <a:cxnLst>
                    <a:cxn ang="0">
                      <a:pos x="T0" y="T1"/>
                    </a:cxn>
                    <a:cxn ang="0">
                      <a:pos x="T2" y="T3"/>
                    </a:cxn>
                    <a:cxn ang="0">
                      <a:pos x="T4" y="T5"/>
                    </a:cxn>
                    <a:cxn ang="0">
                      <a:pos x="T6" y="T7"/>
                    </a:cxn>
                    <a:cxn ang="0">
                      <a:pos x="T8" y="T9"/>
                    </a:cxn>
                    <a:cxn ang="0">
                      <a:pos x="T10" y="T11"/>
                    </a:cxn>
                  </a:cxnLst>
                  <a:rect l="0" t="0" r="r" b="b"/>
                  <a:pathLst>
                    <a:path w="12" h="7">
                      <a:moveTo>
                        <a:pt x="12" y="7"/>
                      </a:moveTo>
                      <a:lnTo>
                        <a:pt x="2" y="7"/>
                      </a:lnTo>
                      <a:lnTo>
                        <a:pt x="0" y="0"/>
                      </a:lnTo>
                      <a:lnTo>
                        <a:pt x="2" y="0"/>
                      </a:lnTo>
                      <a:lnTo>
                        <a:pt x="12" y="0"/>
                      </a:lnTo>
                      <a:lnTo>
                        <a:pt x="12" y="7"/>
                      </a:lnTo>
                      <a:close/>
                    </a:path>
                  </a:pathLst>
                </a:custGeom>
                <a:solidFill>
                  <a:srgbClr val="3FFFFF"/>
                </a:solidFill>
                <a:ln w="1588">
                  <a:solidFill>
                    <a:srgbClr val="000000"/>
                  </a:solidFill>
                  <a:prstDash val="solid"/>
                  <a:round/>
                  <a:headEnd/>
                  <a:tailEnd/>
                </a:ln>
              </p:spPr>
              <p:txBody>
                <a:bodyPr/>
                <a:lstStyle/>
                <a:p>
                  <a:endParaRPr lang="en-IN"/>
                </a:p>
              </p:txBody>
            </p:sp>
            <p:sp>
              <p:nvSpPr>
                <p:cNvPr id="703854" name="Freeform 1390">
                  <a:extLst>
                    <a:ext uri="{FF2B5EF4-FFF2-40B4-BE49-F238E27FC236}">
                      <a16:creationId xmlns:a16="http://schemas.microsoft.com/office/drawing/2014/main" id="{1627C059-CB72-4029-B004-77E020CDACC2}"/>
                    </a:ext>
                  </a:extLst>
                </p:cNvPr>
                <p:cNvSpPr>
                  <a:spLocks/>
                </p:cNvSpPr>
                <p:nvPr/>
              </p:nvSpPr>
              <p:spPr bwMode="auto">
                <a:xfrm>
                  <a:off x="5429" y="865"/>
                  <a:ext cx="6" cy="4"/>
                </a:xfrm>
                <a:custGeom>
                  <a:avLst/>
                  <a:gdLst>
                    <a:gd name="T0" fmla="*/ 12 w 12"/>
                    <a:gd name="T1" fmla="*/ 7 h 7"/>
                    <a:gd name="T2" fmla="*/ 0 w 12"/>
                    <a:gd name="T3" fmla="*/ 7 h 7"/>
                    <a:gd name="T4" fmla="*/ 0 w 12"/>
                    <a:gd name="T5" fmla="*/ 2 h 7"/>
                    <a:gd name="T6" fmla="*/ 10 w 12"/>
                    <a:gd name="T7" fmla="*/ 0 h 7"/>
                    <a:gd name="T8" fmla="*/ 12 w 12"/>
                    <a:gd name="T9" fmla="*/ 4 h 7"/>
                    <a:gd name="T10" fmla="*/ 12 w 12"/>
                    <a:gd name="T11" fmla="*/ 7 h 7"/>
                  </a:gdLst>
                  <a:ahLst/>
                  <a:cxnLst>
                    <a:cxn ang="0">
                      <a:pos x="T0" y="T1"/>
                    </a:cxn>
                    <a:cxn ang="0">
                      <a:pos x="T2" y="T3"/>
                    </a:cxn>
                    <a:cxn ang="0">
                      <a:pos x="T4" y="T5"/>
                    </a:cxn>
                    <a:cxn ang="0">
                      <a:pos x="T6" y="T7"/>
                    </a:cxn>
                    <a:cxn ang="0">
                      <a:pos x="T8" y="T9"/>
                    </a:cxn>
                    <a:cxn ang="0">
                      <a:pos x="T10" y="T11"/>
                    </a:cxn>
                  </a:cxnLst>
                  <a:rect l="0" t="0" r="r" b="b"/>
                  <a:pathLst>
                    <a:path w="12" h="7">
                      <a:moveTo>
                        <a:pt x="12" y="7"/>
                      </a:moveTo>
                      <a:lnTo>
                        <a:pt x="0" y="7"/>
                      </a:lnTo>
                      <a:lnTo>
                        <a:pt x="0" y="2"/>
                      </a:lnTo>
                      <a:lnTo>
                        <a:pt x="10" y="0"/>
                      </a:lnTo>
                      <a:lnTo>
                        <a:pt x="12" y="4"/>
                      </a:lnTo>
                      <a:lnTo>
                        <a:pt x="12" y="7"/>
                      </a:lnTo>
                      <a:close/>
                    </a:path>
                  </a:pathLst>
                </a:custGeom>
                <a:solidFill>
                  <a:srgbClr val="3FFFFF"/>
                </a:solidFill>
                <a:ln w="1588">
                  <a:solidFill>
                    <a:srgbClr val="000000"/>
                  </a:solidFill>
                  <a:prstDash val="solid"/>
                  <a:round/>
                  <a:headEnd/>
                  <a:tailEnd/>
                </a:ln>
              </p:spPr>
              <p:txBody>
                <a:bodyPr/>
                <a:lstStyle/>
                <a:p>
                  <a:endParaRPr lang="en-IN"/>
                </a:p>
              </p:txBody>
            </p:sp>
            <p:sp>
              <p:nvSpPr>
                <p:cNvPr id="703855" name="Freeform 1391">
                  <a:extLst>
                    <a:ext uri="{FF2B5EF4-FFF2-40B4-BE49-F238E27FC236}">
                      <a16:creationId xmlns:a16="http://schemas.microsoft.com/office/drawing/2014/main" id="{AE3A12F5-B5BE-431C-A050-4A5ADE906ACA}"/>
                    </a:ext>
                  </a:extLst>
                </p:cNvPr>
                <p:cNvSpPr>
                  <a:spLocks/>
                </p:cNvSpPr>
                <p:nvPr/>
              </p:nvSpPr>
              <p:spPr bwMode="auto">
                <a:xfrm>
                  <a:off x="5101" y="865"/>
                  <a:ext cx="6" cy="4"/>
                </a:xfrm>
                <a:custGeom>
                  <a:avLst/>
                  <a:gdLst>
                    <a:gd name="T0" fmla="*/ 12 w 12"/>
                    <a:gd name="T1" fmla="*/ 7 h 7"/>
                    <a:gd name="T2" fmla="*/ 4 w 12"/>
                    <a:gd name="T3" fmla="*/ 7 h 7"/>
                    <a:gd name="T4" fmla="*/ 2 w 12"/>
                    <a:gd name="T5" fmla="*/ 7 h 7"/>
                    <a:gd name="T6" fmla="*/ 0 w 12"/>
                    <a:gd name="T7" fmla="*/ 4 h 7"/>
                    <a:gd name="T8" fmla="*/ 2 w 12"/>
                    <a:gd name="T9" fmla="*/ 0 h 7"/>
                    <a:gd name="T10" fmla="*/ 12 w 12"/>
                    <a:gd name="T11" fmla="*/ 0 h 7"/>
                    <a:gd name="T12" fmla="*/ 12 w 1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2" h="7">
                      <a:moveTo>
                        <a:pt x="12" y="7"/>
                      </a:moveTo>
                      <a:lnTo>
                        <a:pt x="4" y="7"/>
                      </a:lnTo>
                      <a:lnTo>
                        <a:pt x="2" y="7"/>
                      </a:lnTo>
                      <a:lnTo>
                        <a:pt x="0" y="4"/>
                      </a:lnTo>
                      <a:lnTo>
                        <a:pt x="2" y="0"/>
                      </a:lnTo>
                      <a:lnTo>
                        <a:pt x="12" y="0"/>
                      </a:lnTo>
                      <a:lnTo>
                        <a:pt x="12" y="7"/>
                      </a:lnTo>
                      <a:close/>
                    </a:path>
                  </a:pathLst>
                </a:custGeom>
                <a:solidFill>
                  <a:srgbClr val="3FFFFF"/>
                </a:solidFill>
                <a:ln w="1588">
                  <a:solidFill>
                    <a:srgbClr val="000000"/>
                  </a:solidFill>
                  <a:prstDash val="solid"/>
                  <a:round/>
                  <a:headEnd/>
                  <a:tailEnd/>
                </a:ln>
              </p:spPr>
              <p:txBody>
                <a:bodyPr/>
                <a:lstStyle/>
                <a:p>
                  <a:endParaRPr lang="en-IN"/>
                </a:p>
              </p:txBody>
            </p:sp>
            <p:sp>
              <p:nvSpPr>
                <p:cNvPr id="703856" name="Freeform 1392">
                  <a:extLst>
                    <a:ext uri="{FF2B5EF4-FFF2-40B4-BE49-F238E27FC236}">
                      <a16:creationId xmlns:a16="http://schemas.microsoft.com/office/drawing/2014/main" id="{68D3A1A9-7663-40EA-B70F-D680CD27884A}"/>
                    </a:ext>
                  </a:extLst>
                </p:cNvPr>
                <p:cNvSpPr>
                  <a:spLocks/>
                </p:cNvSpPr>
                <p:nvPr/>
              </p:nvSpPr>
              <p:spPr bwMode="auto">
                <a:xfrm>
                  <a:off x="5230" y="865"/>
                  <a:ext cx="5" cy="5"/>
                </a:xfrm>
                <a:custGeom>
                  <a:avLst/>
                  <a:gdLst>
                    <a:gd name="T0" fmla="*/ 9 w 9"/>
                    <a:gd name="T1" fmla="*/ 6 h 9"/>
                    <a:gd name="T2" fmla="*/ 9 w 9"/>
                    <a:gd name="T3" fmla="*/ 7 h 9"/>
                    <a:gd name="T4" fmla="*/ 2 w 9"/>
                    <a:gd name="T5" fmla="*/ 9 h 9"/>
                    <a:gd name="T6" fmla="*/ 0 w 9"/>
                    <a:gd name="T7" fmla="*/ 9 h 9"/>
                    <a:gd name="T8" fmla="*/ 0 w 9"/>
                    <a:gd name="T9" fmla="*/ 4 h 9"/>
                    <a:gd name="T10" fmla="*/ 0 w 9"/>
                    <a:gd name="T11" fmla="*/ 0 h 9"/>
                    <a:gd name="T12" fmla="*/ 9 w 9"/>
                    <a:gd name="T13" fmla="*/ 0 h 9"/>
                    <a:gd name="T14" fmla="*/ 9 w 9"/>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9" y="6"/>
                      </a:moveTo>
                      <a:lnTo>
                        <a:pt x="9" y="7"/>
                      </a:lnTo>
                      <a:lnTo>
                        <a:pt x="2" y="9"/>
                      </a:lnTo>
                      <a:lnTo>
                        <a:pt x="0" y="9"/>
                      </a:lnTo>
                      <a:lnTo>
                        <a:pt x="0" y="4"/>
                      </a:lnTo>
                      <a:lnTo>
                        <a:pt x="0" y="0"/>
                      </a:lnTo>
                      <a:lnTo>
                        <a:pt x="9" y="0"/>
                      </a:lnTo>
                      <a:lnTo>
                        <a:pt x="9" y="6"/>
                      </a:lnTo>
                      <a:close/>
                    </a:path>
                  </a:pathLst>
                </a:custGeom>
                <a:solidFill>
                  <a:srgbClr val="3FFFFF"/>
                </a:solidFill>
                <a:ln w="1588">
                  <a:solidFill>
                    <a:srgbClr val="000000"/>
                  </a:solidFill>
                  <a:prstDash val="solid"/>
                  <a:round/>
                  <a:headEnd/>
                  <a:tailEnd/>
                </a:ln>
              </p:spPr>
              <p:txBody>
                <a:bodyPr/>
                <a:lstStyle/>
                <a:p>
                  <a:endParaRPr lang="en-IN"/>
                </a:p>
              </p:txBody>
            </p:sp>
            <p:sp>
              <p:nvSpPr>
                <p:cNvPr id="703857" name="Freeform 1393">
                  <a:extLst>
                    <a:ext uri="{FF2B5EF4-FFF2-40B4-BE49-F238E27FC236}">
                      <a16:creationId xmlns:a16="http://schemas.microsoft.com/office/drawing/2014/main" id="{EA33E011-6BFF-44AE-992A-E87475BA0987}"/>
                    </a:ext>
                  </a:extLst>
                </p:cNvPr>
                <p:cNvSpPr>
                  <a:spLocks/>
                </p:cNvSpPr>
                <p:nvPr/>
              </p:nvSpPr>
              <p:spPr bwMode="auto">
                <a:xfrm>
                  <a:off x="5095" y="866"/>
                  <a:ext cx="5" cy="4"/>
                </a:xfrm>
                <a:custGeom>
                  <a:avLst/>
                  <a:gdLst>
                    <a:gd name="T0" fmla="*/ 10 w 10"/>
                    <a:gd name="T1" fmla="*/ 5 h 7"/>
                    <a:gd name="T2" fmla="*/ 4 w 10"/>
                    <a:gd name="T3" fmla="*/ 7 h 7"/>
                    <a:gd name="T4" fmla="*/ 0 w 10"/>
                    <a:gd name="T5" fmla="*/ 7 h 7"/>
                    <a:gd name="T6" fmla="*/ 0 w 10"/>
                    <a:gd name="T7" fmla="*/ 0 h 7"/>
                    <a:gd name="T8" fmla="*/ 10 w 10"/>
                    <a:gd name="T9" fmla="*/ 0 h 7"/>
                    <a:gd name="T10" fmla="*/ 10 w 10"/>
                    <a:gd name="T11" fmla="*/ 5 h 7"/>
                  </a:gdLst>
                  <a:ahLst/>
                  <a:cxnLst>
                    <a:cxn ang="0">
                      <a:pos x="T0" y="T1"/>
                    </a:cxn>
                    <a:cxn ang="0">
                      <a:pos x="T2" y="T3"/>
                    </a:cxn>
                    <a:cxn ang="0">
                      <a:pos x="T4" y="T5"/>
                    </a:cxn>
                    <a:cxn ang="0">
                      <a:pos x="T6" y="T7"/>
                    </a:cxn>
                    <a:cxn ang="0">
                      <a:pos x="T8" y="T9"/>
                    </a:cxn>
                    <a:cxn ang="0">
                      <a:pos x="T10" y="T11"/>
                    </a:cxn>
                  </a:cxnLst>
                  <a:rect l="0" t="0" r="r" b="b"/>
                  <a:pathLst>
                    <a:path w="10" h="7">
                      <a:moveTo>
                        <a:pt x="10" y="5"/>
                      </a:moveTo>
                      <a:lnTo>
                        <a:pt x="4" y="7"/>
                      </a:lnTo>
                      <a:lnTo>
                        <a:pt x="0" y="7"/>
                      </a:lnTo>
                      <a:lnTo>
                        <a:pt x="0" y="0"/>
                      </a:lnTo>
                      <a:lnTo>
                        <a:pt x="10" y="0"/>
                      </a:lnTo>
                      <a:lnTo>
                        <a:pt x="10" y="5"/>
                      </a:lnTo>
                      <a:close/>
                    </a:path>
                  </a:pathLst>
                </a:custGeom>
                <a:solidFill>
                  <a:srgbClr val="3FFFFF"/>
                </a:solidFill>
                <a:ln w="1588">
                  <a:solidFill>
                    <a:srgbClr val="000000"/>
                  </a:solidFill>
                  <a:prstDash val="solid"/>
                  <a:round/>
                  <a:headEnd/>
                  <a:tailEnd/>
                </a:ln>
              </p:spPr>
              <p:txBody>
                <a:bodyPr/>
                <a:lstStyle/>
                <a:p>
                  <a:endParaRPr lang="en-IN"/>
                </a:p>
              </p:txBody>
            </p:sp>
            <p:sp>
              <p:nvSpPr>
                <p:cNvPr id="703858" name="Rectangle 1394">
                  <a:extLst>
                    <a:ext uri="{FF2B5EF4-FFF2-40B4-BE49-F238E27FC236}">
                      <a16:creationId xmlns:a16="http://schemas.microsoft.com/office/drawing/2014/main" id="{B61E410F-DA0F-4A34-B83D-38CE007551A0}"/>
                    </a:ext>
                  </a:extLst>
                </p:cNvPr>
                <p:cNvSpPr>
                  <a:spLocks noChangeArrowheads="1"/>
                </p:cNvSpPr>
                <p:nvPr/>
              </p:nvSpPr>
              <p:spPr bwMode="auto">
                <a:xfrm>
                  <a:off x="5224" y="866"/>
                  <a:ext cx="4" cy="4"/>
                </a:xfrm>
                <a:prstGeom prst="rect">
                  <a:avLst/>
                </a:prstGeom>
                <a:solidFill>
                  <a:srgbClr val="3FFFFF"/>
                </a:solidFill>
                <a:ln w="1588">
                  <a:solidFill>
                    <a:srgbClr val="000000"/>
                  </a:solidFill>
                  <a:miter lim="800000"/>
                  <a:headEnd/>
                  <a:tailEnd/>
                </a:ln>
              </p:spPr>
              <p:txBody>
                <a:bodyPr/>
                <a:lstStyle/>
                <a:p>
                  <a:endParaRPr lang="en-IN"/>
                </a:p>
              </p:txBody>
            </p:sp>
            <p:sp>
              <p:nvSpPr>
                <p:cNvPr id="703859" name="Freeform 1395">
                  <a:extLst>
                    <a:ext uri="{FF2B5EF4-FFF2-40B4-BE49-F238E27FC236}">
                      <a16:creationId xmlns:a16="http://schemas.microsoft.com/office/drawing/2014/main" id="{CAB6B4AE-E204-469A-9CD7-31EF1FF82388}"/>
                    </a:ext>
                  </a:extLst>
                </p:cNvPr>
                <p:cNvSpPr>
                  <a:spLocks/>
                </p:cNvSpPr>
                <p:nvPr/>
              </p:nvSpPr>
              <p:spPr bwMode="auto">
                <a:xfrm>
                  <a:off x="5415" y="866"/>
                  <a:ext cx="6" cy="4"/>
                </a:xfrm>
                <a:custGeom>
                  <a:avLst/>
                  <a:gdLst>
                    <a:gd name="T0" fmla="*/ 11 w 11"/>
                    <a:gd name="T1" fmla="*/ 0 h 7"/>
                    <a:gd name="T2" fmla="*/ 11 w 11"/>
                    <a:gd name="T3" fmla="*/ 5 h 7"/>
                    <a:gd name="T4" fmla="*/ 4 w 11"/>
                    <a:gd name="T5" fmla="*/ 7 h 7"/>
                    <a:gd name="T6" fmla="*/ 0 w 11"/>
                    <a:gd name="T7" fmla="*/ 7 h 7"/>
                    <a:gd name="T8" fmla="*/ 0 w 11"/>
                    <a:gd name="T9" fmla="*/ 2 h 7"/>
                    <a:gd name="T10" fmla="*/ 0 w 11"/>
                    <a:gd name="T11" fmla="*/ 0 h 7"/>
                    <a:gd name="T12" fmla="*/ 9 w 11"/>
                    <a:gd name="T13" fmla="*/ 0 h 7"/>
                    <a:gd name="T14" fmla="*/ 9 w 11"/>
                    <a:gd name="T15" fmla="*/ 0 h 7"/>
                    <a:gd name="T16" fmla="*/ 11 w 11"/>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0"/>
                      </a:moveTo>
                      <a:lnTo>
                        <a:pt x="11" y="5"/>
                      </a:lnTo>
                      <a:lnTo>
                        <a:pt x="4" y="7"/>
                      </a:lnTo>
                      <a:lnTo>
                        <a:pt x="0" y="7"/>
                      </a:lnTo>
                      <a:lnTo>
                        <a:pt x="0" y="2"/>
                      </a:lnTo>
                      <a:lnTo>
                        <a:pt x="0" y="0"/>
                      </a:lnTo>
                      <a:lnTo>
                        <a:pt x="9" y="0"/>
                      </a:lnTo>
                      <a:lnTo>
                        <a:pt x="9" y="0"/>
                      </a:lnTo>
                      <a:lnTo>
                        <a:pt x="11" y="0"/>
                      </a:lnTo>
                      <a:close/>
                    </a:path>
                  </a:pathLst>
                </a:custGeom>
                <a:solidFill>
                  <a:srgbClr val="3FFFFF"/>
                </a:solidFill>
                <a:ln w="1588">
                  <a:solidFill>
                    <a:srgbClr val="000000"/>
                  </a:solidFill>
                  <a:prstDash val="solid"/>
                  <a:round/>
                  <a:headEnd/>
                  <a:tailEnd/>
                </a:ln>
              </p:spPr>
              <p:txBody>
                <a:bodyPr/>
                <a:lstStyle/>
                <a:p>
                  <a:endParaRPr lang="en-IN"/>
                </a:p>
              </p:txBody>
            </p:sp>
            <p:sp>
              <p:nvSpPr>
                <p:cNvPr id="703860" name="Freeform 1396">
                  <a:extLst>
                    <a:ext uri="{FF2B5EF4-FFF2-40B4-BE49-F238E27FC236}">
                      <a16:creationId xmlns:a16="http://schemas.microsoft.com/office/drawing/2014/main" id="{A6FAE65E-785C-4843-9693-0158DF15ABB0}"/>
                    </a:ext>
                  </a:extLst>
                </p:cNvPr>
                <p:cNvSpPr>
                  <a:spLocks/>
                </p:cNvSpPr>
                <p:nvPr/>
              </p:nvSpPr>
              <p:spPr bwMode="auto">
                <a:xfrm>
                  <a:off x="5423" y="866"/>
                  <a:ext cx="4" cy="4"/>
                </a:xfrm>
                <a:custGeom>
                  <a:avLst/>
                  <a:gdLst>
                    <a:gd name="T0" fmla="*/ 10 w 10"/>
                    <a:gd name="T1" fmla="*/ 5 h 7"/>
                    <a:gd name="T2" fmla="*/ 2 w 10"/>
                    <a:gd name="T3" fmla="*/ 7 h 7"/>
                    <a:gd name="T4" fmla="*/ 0 w 10"/>
                    <a:gd name="T5" fmla="*/ 7 h 7"/>
                    <a:gd name="T6" fmla="*/ 0 w 10"/>
                    <a:gd name="T7" fmla="*/ 2 h 7"/>
                    <a:gd name="T8" fmla="*/ 2 w 10"/>
                    <a:gd name="T9" fmla="*/ 0 h 7"/>
                    <a:gd name="T10" fmla="*/ 10 w 10"/>
                    <a:gd name="T11" fmla="*/ 0 h 7"/>
                    <a:gd name="T12" fmla="*/ 10 w 10"/>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10" y="5"/>
                      </a:moveTo>
                      <a:lnTo>
                        <a:pt x="2" y="7"/>
                      </a:lnTo>
                      <a:lnTo>
                        <a:pt x="0" y="7"/>
                      </a:lnTo>
                      <a:lnTo>
                        <a:pt x="0" y="2"/>
                      </a:lnTo>
                      <a:lnTo>
                        <a:pt x="2" y="0"/>
                      </a:lnTo>
                      <a:lnTo>
                        <a:pt x="10" y="0"/>
                      </a:lnTo>
                      <a:lnTo>
                        <a:pt x="10" y="5"/>
                      </a:lnTo>
                      <a:close/>
                    </a:path>
                  </a:pathLst>
                </a:custGeom>
                <a:solidFill>
                  <a:srgbClr val="3FFFFF"/>
                </a:solidFill>
                <a:ln w="1588">
                  <a:solidFill>
                    <a:srgbClr val="000000"/>
                  </a:solidFill>
                  <a:prstDash val="solid"/>
                  <a:round/>
                  <a:headEnd/>
                  <a:tailEnd/>
                </a:ln>
              </p:spPr>
              <p:txBody>
                <a:bodyPr/>
                <a:lstStyle/>
                <a:p>
                  <a:endParaRPr lang="en-IN"/>
                </a:p>
              </p:txBody>
            </p:sp>
            <p:sp>
              <p:nvSpPr>
                <p:cNvPr id="703861" name="Rectangle 1397">
                  <a:extLst>
                    <a:ext uri="{FF2B5EF4-FFF2-40B4-BE49-F238E27FC236}">
                      <a16:creationId xmlns:a16="http://schemas.microsoft.com/office/drawing/2014/main" id="{1448F801-6A12-4C3D-BDB9-92464DD125E8}"/>
                    </a:ext>
                  </a:extLst>
                </p:cNvPr>
                <p:cNvSpPr>
                  <a:spLocks noChangeArrowheads="1"/>
                </p:cNvSpPr>
                <p:nvPr/>
              </p:nvSpPr>
              <p:spPr bwMode="auto">
                <a:xfrm>
                  <a:off x="5217" y="866"/>
                  <a:ext cx="4" cy="4"/>
                </a:xfrm>
                <a:prstGeom prst="rect">
                  <a:avLst/>
                </a:prstGeom>
                <a:solidFill>
                  <a:srgbClr val="3FFFFF"/>
                </a:solidFill>
                <a:ln w="1588">
                  <a:solidFill>
                    <a:srgbClr val="000000"/>
                  </a:solidFill>
                  <a:miter lim="800000"/>
                  <a:headEnd/>
                  <a:tailEnd/>
                </a:ln>
              </p:spPr>
              <p:txBody>
                <a:bodyPr/>
                <a:lstStyle/>
                <a:p>
                  <a:endParaRPr lang="en-IN"/>
                </a:p>
              </p:txBody>
            </p:sp>
            <p:sp>
              <p:nvSpPr>
                <p:cNvPr id="703862" name="Freeform 1398">
                  <a:extLst>
                    <a:ext uri="{FF2B5EF4-FFF2-40B4-BE49-F238E27FC236}">
                      <a16:creationId xmlns:a16="http://schemas.microsoft.com/office/drawing/2014/main" id="{47424D8D-A2EA-431F-84B6-DA8772E88BC2}"/>
                    </a:ext>
                  </a:extLst>
                </p:cNvPr>
                <p:cNvSpPr>
                  <a:spLocks/>
                </p:cNvSpPr>
                <p:nvPr/>
              </p:nvSpPr>
              <p:spPr bwMode="auto">
                <a:xfrm>
                  <a:off x="5518" y="866"/>
                  <a:ext cx="5" cy="4"/>
                </a:xfrm>
                <a:custGeom>
                  <a:avLst/>
                  <a:gdLst>
                    <a:gd name="T0" fmla="*/ 10 w 10"/>
                    <a:gd name="T1" fmla="*/ 5 h 7"/>
                    <a:gd name="T2" fmla="*/ 0 w 10"/>
                    <a:gd name="T3" fmla="*/ 7 h 7"/>
                    <a:gd name="T4" fmla="*/ 0 w 10"/>
                    <a:gd name="T5" fmla="*/ 7 h 7"/>
                    <a:gd name="T6" fmla="*/ 0 w 10"/>
                    <a:gd name="T7" fmla="*/ 2 h 7"/>
                    <a:gd name="T8" fmla="*/ 0 w 10"/>
                    <a:gd name="T9" fmla="*/ 0 h 7"/>
                    <a:gd name="T10" fmla="*/ 10 w 10"/>
                    <a:gd name="T11" fmla="*/ 0 h 7"/>
                    <a:gd name="T12" fmla="*/ 10 w 10"/>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10" y="5"/>
                      </a:moveTo>
                      <a:lnTo>
                        <a:pt x="0" y="7"/>
                      </a:lnTo>
                      <a:lnTo>
                        <a:pt x="0" y="7"/>
                      </a:lnTo>
                      <a:lnTo>
                        <a:pt x="0" y="2"/>
                      </a:lnTo>
                      <a:lnTo>
                        <a:pt x="0" y="0"/>
                      </a:lnTo>
                      <a:lnTo>
                        <a:pt x="10" y="0"/>
                      </a:lnTo>
                      <a:lnTo>
                        <a:pt x="10" y="5"/>
                      </a:lnTo>
                      <a:close/>
                    </a:path>
                  </a:pathLst>
                </a:custGeom>
                <a:solidFill>
                  <a:srgbClr val="3FFFFF"/>
                </a:solidFill>
                <a:ln w="1588">
                  <a:solidFill>
                    <a:srgbClr val="000000"/>
                  </a:solidFill>
                  <a:prstDash val="solid"/>
                  <a:round/>
                  <a:headEnd/>
                  <a:tailEnd/>
                </a:ln>
              </p:spPr>
              <p:txBody>
                <a:bodyPr/>
                <a:lstStyle/>
                <a:p>
                  <a:endParaRPr lang="en-IN"/>
                </a:p>
              </p:txBody>
            </p:sp>
            <p:sp>
              <p:nvSpPr>
                <p:cNvPr id="703863" name="Rectangle 1399">
                  <a:extLst>
                    <a:ext uri="{FF2B5EF4-FFF2-40B4-BE49-F238E27FC236}">
                      <a16:creationId xmlns:a16="http://schemas.microsoft.com/office/drawing/2014/main" id="{66955E72-EE66-4914-8A43-C7E519B028C5}"/>
                    </a:ext>
                  </a:extLst>
                </p:cNvPr>
                <p:cNvSpPr>
                  <a:spLocks noChangeArrowheads="1"/>
                </p:cNvSpPr>
                <p:nvPr/>
              </p:nvSpPr>
              <p:spPr bwMode="auto">
                <a:xfrm>
                  <a:off x="5210" y="866"/>
                  <a:ext cx="5" cy="4"/>
                </a:xfrm>
                <a:prstGeom prst="rect">
                  <a:avLst/>
                </a:prstGeom>
                <a:solidFill>
                  <a:srgbClr val="3FFFFF"/>
                </a:solidFill>
                <a:ln w="1588">
                  <a:solidFill>
                    <a:srgbClr val="000000"/>
                  </a:solidFill>
                  <a:miter lim="800000"/>
                  <a:headEnd/>
                  <a:tailEnd/>
                </a:ln>
              </p:spPr>
              <p:txBody>
                <a:bodyPr/>
                <a:lstStyle/>
                <a:p>
                  <a:endParaRPr lang="en-IN"/>
                </a:p>
              </p:txBody>
            </p:sp>
            <p:sp>
              <p:nvSpPr>
                <p:cNvPr id="703864" name="Freeform 1400">
                  <a:extLst>
                    <a:ext uri="{FF2B5EF4-FFF2-40B4-BE49-F238E27FC236}">
                      <a16:creationId xmlns:a16="http://schemas.microsoft.com/office/drawing/2014/main" id="{4E4EEE73-6BC3-499B-9FAC-8F1DB99846A0}"/>
                    </a:ext>
                  </a:extLst>
                </p:cNvPr>
                <p:cNvSpPr>
                  <a:spLocks/>
                </p:cNvSpPr>
                <p:nvPr/>
              </p:nvSpPr>
              <p:spPr bwMode="auto">
                <a:xfrm>
                  <a:off x="5406" y="866"/>
                  <a:ext cx="7" cy="4"/>
                </a:xfrm>
                <a:custGeom>
                  <a:avLst/>
                  <a:gdLst>
                    <a:gd name="T0" fmla="*/ 14 w 14"/>
                    <a:gd name="T1" fmla="*/ 7 h 7"/>
                    <a:gd name="T2" fmla="*/ 4 w 14"/>
                    <a:gd name="T3" fmla="*/ 7 h 7"/>
                    <a:gd name="T4" fmla="*/ 0 w 14"/>
                    <a:gd name="T5" fmla="*/ 7 h 7"/>
                    <a:gd name="T6" fmla="*/ 0 w 14"/>
                    <a:gd name="T7" fmla="*/ 2 h 7"/>
                    <a:gd name="T8" fmla="*/ 2 w 14"/>
                    <a:gd name="T9" fmla="*/ 0 h 7"/>
                    <a:gd name="T10" fmla="*/ 14 w 14"/>
                    <a:gd name="T11" fmla="*/ 2 h 7"/>
                    <a:gd name="T12" fmla="*/ 14 w 1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4" h="7">
                      <a:moveTo>
                        <a:pt x="14" y="7"/>
                      </a:moveTo>
                      <a:lnTo>
                        <a:pt x="4" y="7"/>
                      </a:lnTo>
                      <a:lnTo>
                        <a:pt x="0" y="7"/>
                      </a:lnTo>
                      <a:lnTo>
                        <a:pt x="0" y="2"/>
                      </a:lnTo>
                      <a:lnTo>
                        <a:pt x="2" y="0"/>
                      </a:lnTo>
                      <a:lnTo>
                        <a:pt x="14" y="2"/>
                      </a:lnTo>
                      <a:lnTo>
                        <a:pt x="14" y="7"/>
                      </a:lnTo>
                      <a:close/>
                    </a:path>
                  </a:pathLst>
                </a:custGeom>
                <a:solidFill>
                  <a:srgbClr val="3FFFFF"/>
                </a:solidFill>
                <a:ln w="1588">
                  <a:solidFill>
                    <a:srgbClr val="000000"/>
                  </a:solidFill>
                  <a:prstDash val="solid"/>
                  <a:round/>
                  <a:headEnd/>
                  <a:tailEnd/>
                </a:ln>
              </p:spPr>
              <p:txBody>
                <a:bodyPr/>
                <a:lstStyle/>
                <a:p>
                  <a:endParaRPr lang="en-IN"/>
                </a:p>
              </p:txBody>
            </p:sp>
            <p:sp>
              <p:nvSpPr>
                <p:cNvPr id="703865" name="Freeform 1401">
                  <a:extLst>
                    <a:ext uri="{FF2B5EF4-FFF2-40B4-BE49-F238E27FC236}">
                      <a16:creationId xmlns:a16="http://schemas.microsoft.com/office/drawing/2014/main" id="{AC248D5A-4995-4A53-A5BF-0C641092977E}"/>
                    </a:ext>
                  </a:extLst>
                </p:cNvPr>
                <p:cNvSpPr>
                  <a:spLocks/>
                </p:cNvSpPr>
                <p:nvPr/>
              </p:nvSpPr>
              <p:spPr bwMode="auto">
                <a:xfrm>
                  <a:off x="4812" y="867"/>
                  <a:ext cx="33" cy="29"/>
                </a:xfrm>
                <a:custGeom>
                  <a:avLst/>
                  <a:gdLst>
                    <a:gd name="T0" fmla="*/ 32 w 65"/>
                    <a:gd name="T1" fmla="*/ 40 h 57"/>
                    <a:gd name="T2" fmla="*/ 32 w 65"/>
                    <a:gd name="T3" fmla="*/ 42 h 57"/>
                    <a:gd name="T4" fmla="*/ 65 w 65"/>
                    <a:gd name="T5" fmla="*/ 42 h 57"/>
                    <a:gd name="T6" fmla="*/ 63 w 65"/>
                    <a:gd name="T7" fmla="*/ 51 h 57"/>
                    <a:gd name="T8" fmla="*/ 63 w 65"/>
                    <a:gd name="T9" fmla="*/ 53 h 57"/>
                    <a:gd name="T10" fmla="*/ 53 w 65"/>
                    <a:gd name="T11" fmla="*/ 53 h 57"/>
                    <a:gd name="T12" fmla="*/ 52 w 65"/>
                    <a:gd name="T13" fmla="*/ 53 h 57"/>
                    <a:gd name="T14" fmla="*/ 52 w 65"/>
                    <a:gd name="T15" fmla="*/ 51 h 57"/>
                    <a:gd name="T16" fmla="*/ 50 w 65"/>
                    <a:gd name="T17" fmla="*/ 51 h 57"/>
                    <a:gd name="T18" fmla="*/ 48 w 65"/>
                    <a:gd name="T19" fmla="*/ 55 h 57"/>
                    <a:gd name="T20" fmla="*/ 32 w 65"/>
                    <a:gd name="T21" fmla="*/ 55 h 57"/>
                    <a:gd name="T22" fmla="*/ 30 w 65"/>
                    <a:gd name="T23" fmla="*/ 48 h 57"/>
                    <a:gd name="T24" fmla="*/ 30 w 65"/>
                    <a:gd name="T25" fmla="*/ 48 h 57"/>
                    <a:gd name="T26" fmla="*/ 27 w 65"/>
                    <a:gd name="T27" fmla="*/ 51 h 57"/>
                    <a:gd name="T28" fmla="*/ 29 w 65"/>
                    <a:gd name="T29" fmla="*/ 53 h 57"/>
                    <a:gd name="T30" fmla="*/ 29 w 65"/>
                    <a:gd name="T31" fmla="*/ 55 h 57"/>
                    <a:gd name="T32" fmla="*/ 23 w 65"/>
                    <a:gd name="T33" fmla="*/ 57 h 57"/>
                    <a:gd name="T34" fmla="*/ 17 w 65"/>
                    <a:gd name="T35" fmla="*/ 55 h 57"/>
                    <a:gd name="T36" fmla="*/ 15 w 65"/>
                    <a:gd name="T37" fmla="*/ 55 h 57"/>
                    <a:gd name="T38" fmla="*/ 15 w 65"/>
                    <a:gd name="T39" fmla="*/ 44 h 57"/>
                    <a:gd name="T40" fmla="*/ 29 w 65"/>
                    <a:gd name="T41" fmla="*/ 42 h 57"/>
                    <a:gd name="T42" fmla="*/ 30 w 65"/>
                    <a:gd name="T43" fmla="*/ 42 h 57"/>
                    <a:gd name="T44" fmla="*/ 30 w 65"/>
                    <a:gd name="T45" fmla="*/ 40 h 57"/>
                    <a:gd name="T46" fmla="*/ 15 w 65"/>
                    <a:gd name="T47" fmla="*/ 40 h 57"/>
                    <a:gd name="T48" fmla="*/ 15 w 65"/>
                    <a:gd name="T49" fmla="*/ 30 h 57"/>
                    <a:gd name="T50" fmla="*/ 15 w 65"/>
                    <a:gd name="T51" fmla="*/ 28 h 57"/>
                    <a:gd name="T52" fmla="*/ 23 w 65"/>
                    <a:gd name="T53" fmla="*/ 28 h 57"/>
                    <a:gd name="T54" fmla="*/ 25 w 65"/>
                    <a:gd name="T55" fmla="*/ 26 h 57"/>
                    <a:gd name="T56" fmla="*/ 23 w 65"/>
                    <a:gd name="T57" fmla="*/ 25 h 57"/>
                    <a:gd name="T58" fmla="*/ 15 w 65"/>
                    <a:gd name="T59" fmla="*/ 25 h 57"/>
                    <a:gd name="T60" fmla="*/ 15 w 65"/>
                    <a:gd name="T61" fmla="*/ 13 h 57"/>
                    <a:gd name="T62" fmla="*/ 23 w 65"/>
                    <a:gd name="T63" fmla="*/ 13 h 57"/>
                    <a:gd name="T64" fmla="*/ 23 w 65"/>
                    <a:gd name="T65" fmla="*/ 11 h 57"/>
                    <a:gd name="T66" fmla="*/ 19 w 65"/>
                    <a:gd name="T67" fmla="*/ 9 h 57"/>
                    <a:gd name="T68" fmla="*/ 15 w 65"/>
                    <a:gd name="T69" fmla="*/ 9 h 57"/>
                    <a:gd name="T70" fmla="*/ 13 w 65"/>
                    <a:gd name="T71" fmla="*/ 3 h 57"/>
                    <a:gd name="T72" fmla="*/ 13 w 65"/>
                    <a:gd name="T73" fmla="*/ 3 h 57"/>
                    <a:gd name="T74" fmla="*/ 11 w 65"/>
                    <a:gd name="T75" fmla="*/ 9 h 57"/>
                    <a:gd name="T76" fmla="*/ 0 w 65"/>
                    <a:gd name="T77" fmla="*/ 9 h 57"/>
                    <a:gd name="T78" fmla="*/ 0 w 65"/>
                    <a:gd name="T79" fmla="*/ 0 h 57"/>
                    <a:gd name="T80" fmla="*/ 17 w 65"/>
                    <a:gd name="T81" fmla="*/ 0 h 57"/>
                    <a:gd name="T82" fmla="*/ 32 w 65"/>
                    <a:gd name="T83" fmla="*/ 0 h 57"/>
                    <a:gd name="T84" fmla="*/ 32 w 65"/>
                    <a:gd name="T85" fmla="*/ 4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 h="57">
                      <a:moveTo>
                        <a:pt x="32" y="40"/>
                      </a:moveTo>
                      <a:lnTo>
                        <a:pt x="32" y="42"/>
                      </a:lnTo>
                      <a:lnTo>
                        <a:pt x="65" y="42"/>
                      </a:lnTo>
                      <a:lnTo>
                        <a:pt x="63" y="51"/>
                      </a:lnTo>
                      <a:lnTo>
                        <a:pt x="63" y="53"/>
                      </a:lnTo>
                      <a:lnTo>
                        <a:pt x="53" y="53"/>
                      </a:lnTo>
                      <a:lnTo>
                        <a:pt x="52" y="53"/>
                      </a:lnTo>
                      <a:lnTo>
                        <a:pt x="52" y="51"/>
                      </a:lnTo>
                      <a:lnTo>
                        <a:pt x="50" y="51"/>
                      </a:lnTo>
                      <a:lnTo>
                        <a:pt x="48" y="55"/>
                      </a:lnTo>
                      <a:lnTo>
                        <a:pt x="32" y="55"/>
                      </a:lnTo>
                      <a:lnTo>
                        <a:pt x="30" y="48"/>
                      </a:lnTo>
                      <a:lnTo>
                        <a:pt x="30" y="48"/>
                      </a:lnTo>
                      <a:lnTo>
                        <a:pt x="27" y="51"/>
                      </a:lnTo>
                      <a:lnTo>
                        <a:pt x="29" y="53"/>
                      </a:lnTo>
                      <a:lnTo>
                        <a:pt x="29" y="55"/>
                      </a:lnTo>
                      <a:lnTo>
                        <a:pt x="23" y="57"/>
                      </a:lnTo>
                      <a:lnTo>
                        <a:pt x="17" y="55"/>
                      </a:lnTo>
                      <a:lnTo>
                        <a:pt x="15" y="55"/>
                      </a:lnTo>
                      <a:lnTo>
                        <a:pt x="15" y="44"/>
                      </a:lnTo>
                      <a:lnTo>
                        <a:pt x="29" y="42"/>
                      </a:lnTo>
                      <a:lnTo>
                        <a:pt x="30" y="42"/>
                      </a:lnTo>
                      <a:lnTo>
                        <a:pt x="30" y="40"/>
                      </a:lnTo>
                      <a:lnTo>
                        <a:pt x="15" y="40"/>
                      </a:lnTo>
                      <a:lnTo>
                        <a:pt x="15" y="30"/>
                      </a:lnTo>
                      <a:lnTo>
                        <a:pt x="15" y="28"/>
                      </a:lnTo>
                      <a:lnTo>
                        <a:pt x="23" y="28"/>
                      </a:lnTo>
                      <a:lnTo>
                        <a:pt x="25" y="26"/>
                      </a:lnTo>
                      <a:lnTo>
                        <a:pt x="23" y="25"/>
                      </a:lnTo>
                      <a:lnTo>
                        <a:pt x="15" y="25"/>
                      </a:lnTo>
                      <a:lnTo>
                        <a:pt x="15" y="13"/>
                      </a:lnTo>
                      <a:lnTo>
                        <a:pt x="23" y="13"/>
                      </a:lnTo>
                      <a:lnTo>
                        <a:pt x="23" y="11"/>
                      </a:lnTo>
                      <a:lnTo>
                        <a:pt x="19" y="9"/>
                      </a:lnTo>
                      <a:lnTo>
                        <a:pt x="15" y="9"/>
                      </a:lnTo>
                      <a:lnTo>
                        <a:pt x="13" y="3"/>
                      </a:lnTo>
                      <a:lnTo>
                        <a:pt x="13" y="3"/>
                      </a:lnTo>
                      <a:lnTo>
                        <a:pt x="11" y="9"/>
                      </a:lnTo>
                      <a:lnTo>
                        <a:pt x="0" y="9"/>
                      </a:lnTo>
                      <a:lnTo>
                        <a:pt x="0" y="0"/>
                      </a:lnTo>
                      <a:lnTo>
                        <a:pt x="17" y="0"/>
                      </a:lnTo>
                      <a:lnTo>
                        <a:pt x="32" y="0"/>
                      </a:lnTo>
                      <a:lnTo>
                        <a:pt x="32" y="40"/>
                      </a:lnTo>
                      <a:close/>
                    </a:path>
                  </a:pathLst>
                </a:custGeom>
                <a:solidFill>
                  <a:srgbClr val="3FFFFF"/>
                </a:solidFill>
                <a:ln w="1588">
                  <a:solidFill>
                    <a:srgbClr val="000000"/>
                  </a:solidFill>
                  <a:prstDash val="solid"/>
                  <a:round/>
                  <a:headEnd/>
                  <a:tailEnd/>
                </a:ln>
              </p:spPr>
              <p:txBody>
                <a:bodyPr/>
                <a:lstStyle/>
                <a:p>
                  <a:endParaRPr lang="en-IN"/>
                </a:p>
              </p:txBody>
            </p:sp>
            <p:sp>
              <p:nvSpPr>
                <p:cNvPr id="703866" name="Freeform 1402">
                  <a:extLst>
                    <a:ext uri="{FF2B5EF4-FFF2-40B4-BE49-F238E27FC236}">
                      <a16:creationId xmlns:a16="http://schemas.microsoft.com/office/drawing/2014/main" id="{6495313F-0256-4AAC-9B38-694D016D1769}"/>
                    </a:ext>
                  </a:extLst>
                </p:cNvPr>
                <p:cNvSpPr>
                  <a:spLocks/>
                </p:cNvSpPr>
                <p:nvPr/>
              </p:nvSpPr>
              <p:spPr bwMode="auto">
                <a:xfrm>
                  <a:off x="4999" y="867"/>
                  <a:ext cx="20" cy="10"/>
                </a:xfrm>
                <a:custGeom>
                  <a:avLst/>
                  <a:gdLst>
                    <a:gd name="T0" fmla="*/ 40 w 40"/>
                    <a:gd name="T1" fmla="*/ 15 h 19"/>
                    <a:gd name="T2" fmla="*/ 36 w 40"/>
                    <a:gd name="T3" fmla="*/ 17 h 19"/>
                    <a:gd name="T4" fmla="*/ 0 w 40"/>
                    <a:gd name="T5" fmla="*/ 19 h 19"/>
                    <a:gd name="T6" fmla="*/ 0 w 40"/>
                    <a:gd name="T7" fmla="*/ 0 h 19"/>
                    <a:gd name="T8" fmla="*/ 21 w 40"/>
                    <a:gd name="T9" fmla="*/ 0 h 19"/>
                    <a:gd name="T10" fmla="*/ 28 w 40"/>
                    <a:gd name="T11" fmla="*/ 0 h 19"/>
                    <a:gd name="T12" fmla="*/ 40 w 40"/>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40" h="19">
                      <a:moveTo>
                        <a:pt x="40" y="15"/>
                      </a:moveTo>
                      <a:lnTo>
                        <a:pt x="36" y="17"/>
                      </a:lnTo>
                      <a:lnTo>
                        <a:pt x="0" y="19"/>
                      </a:lnTo>
                      <a:lnTo>
                        <a:pt x="0" y="0"/>
                      </a:lnTo>
                      <a:lnTo>
                        <a:pt x="21" y="0"/>
                      </a:lnTo>
                      <a:lnTo>
                        <a:pt x="28" y="0"/>
                      </a:lnTo>
                      <a:lnTo>
                        <a:pt x="40" y="15"/>
                      </a:lnTo>
                      <a:close/>
                    </a:path>
                  </a:pathLst>
                </a:custGeom>
                <a:solidFill>
                  <a:srgbClr val="D9D9D9"/>
                </a:solidFill>
                <a:ln w="1588">
                  <a:solidFill>
                    <a:srgbClr val="000000"/>
                  </a:solidFill>
                  <a:prstDash val="solid"/>
                  <a:round/>
                  <a:headEnd/>
                  <a:tailEnd/>
                </a:ln>
              </p:spPr>
              <p:txBody>
                <a:bodyPr/>
                <a:lstStyle/>
                <a:p>
                  <a:endParaRPr lang="en-IN"/>
                </a:p>
              </p:txBody>
            </p:sp>
            <p:sp>
              <p:nvSpPr>
                <p:cNvPr id="703867" name="Freeform 1403">
                  <a:extLst>
                    <a:ext uri="{FF2B5EF4-FFF2-40B4-BE49-F238E27FC236}">
                      <a16:creationId xmlns:a16="http://schemas.microsoft.com/office/drawing/2014/main" id="{8AEAC0C2-9858-41B8-8A86-93BD769C31E3}"/>
                    </a:ext>
                  </a:extLst>
                </p:cNvPr>
                <p:cNvSpPr>
                  <a:spLocks/>
                </p:cNvSpPr>
                <p:nvPr/>
              </p:nvSpPr>
              <p:spPr bwMode="auto">
                <a:xfrm>
                  <a:off x="5399" y="867"/>
                  <a:ext cx="6" cy="4"/>
                </a:xfrm>
                <a:custGeom>
                  <a:avLst/>
                  <a:gdLst>
                    <a:gd name="T0" fmla="*/ 14 w 14"/>
                    <a:gd name="T1" fmla="*/ 5 h 7"/>
                    <a:gd name="T2" fmla="*/ 0 w 14"/>
                    <a:gd name="T3" fmla="*/ 7 h 7"/>
                    <a:gd name="T4" fmla="*/ 0 w 14"/>
                    <a:gd name="T5" fmla="*/ 0 h 7"/>
                    <a:gd name="T6" fmla="*/ 14 w 14"/>
                    <a:gd name="T7" fmla="*/ 0 h 7"/>
                    <a:gd name="T8" fmla="*/ 14 w 14"/>
                    <a:gd name="T9" fmla="*/ 5 h 7"/>
                  </a:gdLst>
                  <a:ahLst/>
                  <a:cxnLst>
                    <a:cxn ang="0">
                      <a:pos x="T0" y="T1"/>
                    </a:cxn>
                    <a:cxn ang="0">
                      <a:pos x="T2" y="T3"/>
                    </a:cxn>
                    <a:cxn ang="0">
                      <a:pos x="T4" y="T5"/>
                    </a:cxn>
                    <a:cxn ang="0">
                      <a:pos x="T6" y="T7"/>
                    </a:cxn>
                    <a:cxn ang="0">
                      <a:pos x="T8" y="T9"/>
                    </a:cxn>
                  </a:cxnLst>
                  <a:rect l="0" t="0" r="r" b="b"/>
                  <a:pathLst>
                    <a:path w="14" h="7">
                      <a:moveTo>
                        <a:pt x="14" y="5"/>
                      </a:moveTo>
                      <a:lnTo>
                        <a:pt x="0" y="7"/>
                      </a:lnTo>
                      <a:lnTo>
                        <a:pt x="0" y="0"/>
                      </a:lnTo>
                      <a:lnTo>
                        <a:pt x="14" y="0"/>
                      </a:lnTo>
                      <a:lnTo>
                        <a:pt x="14" y="5"/>
                      </a:lnTo>
                      <a:close/>
                    </a:path>
                  </a:pathLst>
                </a:custGeom>
                <a:solidFill>
                  <a:srgbClr val="3FFFFF"/>
                </a:solidFill>
                <a:ln w="1588">
                  <a:solidFill>
                    <a:srgbClr val="000000"/>
                  </a:solidFill>
                  <a:prstDash val="solid"/>
                  <a:round/>
                  <a:headEnd/>
                  <a:tailEnd/>
                </a:ln>
              </p:spPr>
              <p:txBody>
                <a:bodyPr/>
                <a:lstStyle/>
                <a:p>
                  <a:endParaRPr lang="en-IN"/>
                </a:p>
              </p:txBody>
            </p:sp>
            <p:sp>
              <p:nvSpPr>
                <p:cNvPr id="703868" name="Freeform 1404">
                  <a:extLst>
                    <a:ext uri="{FF2B5EF4-FFF2-40B4-BE49-F238E27FC236}">
                      <a16:creationId xmlns:a16="http://schemas.microsoft.com/office/drawing/2014/main" id="{1722EF83-BBC9-4BE3-8F24-2DA23171EF55}"/>
                    </a:ext>
                  </a:extLst>
                </p:cNvPr>
                <p:cNvSpPr>
                  <a:spLocks/>
                </p:cNvSpPr>
                <p:nvPr/>
              </p:nvSpPr>
              <p:spPr bwMode="auto">
                <a:xfrm>
                  <a:off x="5390" y="867"/>
                  <a:ext cx="7" cy="4"/>
                </a:xfrm>
                <a:custGeom>
                  <a:avLst/>
                  <a:gdLst>
                    <a:gd name="T0" fmla="*/ 13 w 13"/>
                    <a:gd name="T1" fmla="*/ 7 h 7"/>
                    <a:gd name="T2" fmla="*/ 0 w 13"/>
                    <a:gd name="T3" fmla="*/ 7 h 7"/>
                    <a:gd name="T4" fmla="*/ 0 w 13"/>
                    <a:gd name="T5" fmla="*/ 0 h 7"/>
                    <a:gd name="T6" fmla="*/ 8 w 13"/>
                    <a:gd name="T7" fmla="*/ 0 h 7"/>
                    <a:gd name="T8" fmla="*/ 13 w 13"/>
                    <a:gd name="T9" fmla="*/ 0 h 7"/>
                    <a:gd name="T10" fmla="*/ 13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3" y="7"/>
                      </a:moveTo>
                      <a:lnTo>
                        <a:pt x="0" y="7"/>
                      </a:lnTo>
                      <a:lnTo>
                        <a:pt x="0" y="0"/>
                      </a:lnTo>
                      <a:lnTo>
                        <a:pt x="8" y="0"/>
                      </a:lnTo>
                      <a:lnTo>
                        <a:pt x="13" y="0"/>
                      </a:lnTo>
                      <a:lnTo>
                        <a:pt x="13" y="7"/>
                      </a:lnTo>
                      <a:close/>
                    </a:path>
                  </a:pathLst>
                </a:custGeom>
                <a:solidFill>
                  <a:srgbClr val="3FFFFF"/>
                </a:solidFill>
                <a:ln w="1588">
                  <a:solidFill>
                    <a:srgbClr val="000000"/>
                  </a:solidFill>
                  <a:prstDash val="solid"/>
                  <a:round/>
                  <a:headEnd/>
                  <a:tailEnd/>
                </a:ln>
              </p:spPr>
              <p:txBody>
                <a:bodyPr/>
                <a:lstStyle/>
                <a:p>
                  <a:endParaRPr lang="en-IN"/>
                </a:p>
              </p:txBody>
            </p:sp>
            <p:sp>
              <p:nvSpPr>
                <p:cNvPr id="703869" name="Freeform 1405">
                  <a:extLst>
                    <a:ext uri="{FF2B5EF4-FFF2-40B4-BE49-F238E27FC236}">
                      <a16:creationId xmlns:a16="http://schemas.microsoft.com/office/drawing/2014/main" id="{292897A2-455F-4961-9350-787ED1E4F06B}"/>
                    </a:ext>
                  </a:extLst>
                </p:cNvPr>
                <p:cNvSpPr>
                  <a:spLocks/>
                </p:cNvSpPr>
                <p:nvPr/>
              </p:nvSpPr>
              <p:spPr bwMode="auto">
                <a:xfrm>
                  <a:off x="5305" y="867"/>
                  <a:ext cx="3" cy="5"/>
                </a:xfrm>
                <a:custGeom>
                  <a:avLst/>
                  <a:gdLst>
                    <a:gd name="T0" fmla="*/ 6 w 6"/>
                    <a:gd name="T1" fmla="*/ 7 h 9"/>
                    <a:gd name="T2" fmla="*/ 0 w 6"/>
                    <a:gd name="T3" fmla="*/ 9 h 9"/>
                    <a:gd name="T4" fmla="*/ 0 w 6"/>
                    <a:gd name="T5" fmla="*/ 0 h 9"/>
                    <a:gd name="T6" fmla="*/ 6 w 6"/>
                    <a:gd name="T7" fmla="*/ 0 h 9"/>
                    <a:gd name="T8" fmla="*/ 6 w 6"/>
                    <a:gd name="T9" fmla="*/ 7 h 9"/>
                  </a:gdLst>
                  <a:ahLst/>
                  <a:cxnLst>
                    <a:cxn ang="0">
                      <a:pos x="T0" y="T1"/>
                    </a:cxn>
                    <a:cxn ang="0">
                      <a:pos x="T2" y="T3"/>
                    </a:cxn>
                    <a:cxn ang="0">
                      <a:pos x="T4" y="T5"/>
                    </a:cxn>
                    <a:cxn ang="0">
                      <a:pos x="T6" y="T7"/>
                    </a:cxn>
                    <a:cxn ang="0">
                      <a:pos x="T8" y="T9"/>
                    </a:cxn>
                  </a:cxnLst>
                  <a:rect l="0" t="0" r="r" b="b"/>
                  <a:pathLst>
                    <a:path w="6" h="9">
                      <a:moveTo>
                        <a:pt x="6" y="7"/>
                      </a:moveTo>
                      <a:lnTo>
                        <a:pt x="0" y="9"/>
                      </a:lnTo>
                      <a:lnTo>
                        <a:pt x="0" y="0"/>
                      </a:lnTo>
                      <a:lnTo>
                        <a:pt x="6" y="0"/>
                      </a:lnTo>
                      <a:lnTo>
                        <a:pt x="6" y="7"/>
                      </a:lnTo>
                      <a:close/>
                    </a:path>
                  </a:pathLst>
                </a:custGeom>
                <a:solidFill>
                  <a:srgbClr val="3FFFFF"/>
                </a:solidFill>
                <a:ln w="1588">
                  <a:solidFill>
                    <a:srgbClr val="000000"/>
                  </a:solidFill>
                  <a:prstDash val="solid"/>
                  <a:round/>
                  <a:headEnd/>
                  <a:tailEnd/>
                </a:ln>
              </p:spPr>
              <p:txBody>
                <a:bodyPr/>
                <a:lstStyle/>
                <a:p>
                  <a:endParaRPr lang="en-IN"/>
                </a:p>
              </p:txBody>
            </p:sp>
            <p:sp>
              <p:nvSpPr>
                <p:cNvPr id="703870" name="Freeform 1406">
                  <a:extLst>
                    <a:ext uri="{FF2B5EF4-FFF2-40B4-BE49-F238E27FC236}">
                      <a16:creationId xmlns:a16="http://schemas.microsoft.com/office/drawing/2014/main" id="{985FAB36-D769-4086-B9E9-5EA1EC54C01E}"/>
                    </a:ext>
                  </a:extLst>
                </p:cNvPr>
                <p:cNvSpPr>
                  <a:spLocks/>
                </p:cNvSpPr>
                <p:nvPr/>
              </p:nvSpPr>
              <p:spPr bwMode="auto">
                <a:xfrm>
                  <a:off x="5382" y="867"/>
                  <a:ext cx="6" cy="4"/>
                </a:xfrm>
                <a:custGeom>
                  <a:avLst/>
                  <a:gdLst>
                    <a:gd name="T0" fmla="*/ 11 w 11"/>
                    <a:gd name="T1" fmla="*/ 7 h 7"/>
                    <a:gd name="T2" fmla="*/ 0 w 11"/>
                    <a:gd name="T3" fmla="*/ 7 h 7"/>
                    <a:gd name="T4" fmla="*/ 0 w 11"/>
                    <a:gd name="T5" fmla="*/ 2 h 7"/>
                    <a:gd name="T6" fmla="*/ 5 w 11"/>
                    <a:gd name="T7" fmla="*/ 0 h 7"/>
                    <a:gd name="T8" fmla="*/ 11 w 11"/>
                    <a:gd name="T9" fmla="*/ 2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lnTo>
                        <a:pt x="0" y="7"/>
                      </a:lnTo>
                      <a:lnTo>
                        <a:pt x="0" y="2"/>
                      </a:lnTo>
                      <a:lnTo>
                        <a:pt x="5" y="0"/>
                      </a:lnTo>
                      <a:lnTo>
                        <a:pt x="11" y="2"/>
                      </a:lnTo>
                      <a:lnTo>
                        <a:pt x="11" y="7"/>
                      </a:lnTo>
                      <a:close/>
                    </a:path>
                  </a:pathLst>
                </a:custGeom>
                <a:solidFill>
                  <a:srgbClr val="3FFFFF"/>
                </a:solidFill>
                <a:ln w="1588">
                  <a:solidFill>
                    <a:srgbClr val="000000"/>
                  </a:solidFill>
                  <a:prstDash val="solid"/>
                  <a:round/>
                  <a:headEnd/>
                  <a:tailEnd/>
                </a:ln>
              </p:spPr>
              <p:txBody>
                <a:bodyPr/>
                <a:lstStyle/>
                <a:p>
                  <a:endParaRPr lang="en-IN"/>
                </a:p>
              </p:txBody>
            </p:sp>
            <p:sp>
              <p:nvSpPr>
                <p:cNvPr id="703871" name="Freeform 1407">
                  <a:extLst>
                    <a:ext uri="{FF2B5EF4-FFF2-40B4-BE49-F238E27FC236}">
                      <a16:creationId xmlns:a16="http://schemas.microsoft.com/office/drawing/2014/main" id="{66DCB6D1-F2AA-4498-88FB-6EF54780C725}"/>
                    </a:ext>
                  </a:extLst>
                </p:cNvPr>
                <p:cNvSpPr>
                  <a:spLocks/>
                </p:cNvSpPr>
                <p:nvPr/>
              </p:nvSpPr>
              <p:spPr bwMode="auto">
                <a:xfrm>
                  <a:off x="5350" y="868"/>
                  <a:ext cx="7" cy="4"/>
                </a:xfrm>
                <a:custGeom>
                  <a:avLst/>
                  <a:gdLst>
                    <a:gd name="T0" fmla="*/ 13 w 13"/>
                    <a:gd name="T1" fmla="*/ 3 h 7"/>
                    <a:gd name="T2" fmla="*/ 13 w 13"/>
                    <a:gd name="T3" fmla="*/ 7 h 7"/>
                    <a:gd name="T4" fmla="*/ 2 w 13"/>
                    <a:gd name="T5" fmla="*/ 7 h 7"/>
                    <a:gd name="T6" fmla="*/ 0 w 13"/>
                    <a:gd name="T7" fmla="*/ 5 h 7"/>
                    <a:gd name="T8" fmla="*/ 0 w 13"/>
                    <a:gd name="T9" fmla="*/ 0 h 7"/>
                    <a:gd name="T10" fmla="*/ 11 w 13"/>
                    <a:gd name="T11" fmla="*/ 0 h 7"/>
                    <a:gd name="T12" fmla="*/ 13 w 13"/>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3" y="3"/>
                      </a:moveTo>
                      <a:lnTo>
                        <a:pt x="13" y="7"/>
                      </a:lnTo>
                      <a:lnTo>
                        <a:pt x="2" y="7"/>
                      </a:lnTo>
                      <a:lnTo>
                        <a:pt x="0" y="5"/>
                      </a:lnTo>
                      <a:lnTo>
                        <a:pt x="0" y="0"/>
                      </a:lnTo>
                      <a:lnTo>
                        <a:pt x="11" y="0"/>
                      </a:lnTo>
                      <a:lnTo>
                        <a:pt x="13" y="3"/>
                      </a:lnTo>
                      <a:close/>
                    </a:path>
                  </a:pathLst>
                </a:custGeom>
                <a:solidFill>
                  <a:srgbClr val="00C2C2"/>
                </a:solidFill>
                <a:ln w="1588">
                  <a:solidFill>
                    <a:srgbClr val="000000"/>
                  </a:solidFill>
                  <a:prstDash val="solid"/>
                  <a:round/>
                  <a:headEnd/>
                  <a:tailEnd/>
                </a:ln>
              </p:spPr>
              <p:txBody>
                <a:bodyPr/>
                <a:lstStyle/>
                <a:p>
                  <a:endParaRPr lang="en-IN"/>
                </a:p>
              </p:txBody>
            </p:sp>
            <p:sp>
              <p:nvSpPr>
                <p:cNvPr id="703872" name="Freeform 1408">
                  <a:extLst>
                    <a:ext uri="{FF2B5EF4-FFF2-40B4-BE49-F238E27FC236}">
                      <a16:creationId xmlns:a16="http://schemas.microsoft.com/office/drawing/2014/main" id="{826CD324-39BA-4919-8FD2-791BF35062FF}"/>
                    </a:ext>
                  </a:extLst>
                </p:cNvPr>
                <p:cNvSpPr>
                  <a:spLocks/>
                </p:cNvSpPr>
                <p:nvPr/>
              </p:nvSpPr>
              <p:spPr bwMode="auto">
                <a:xfrm>
                  <a:off x="5374" y="868"/>
                  <a:ext cx="6" cy="4"/>
                </a:xfrm>
                <a:custGeom>
                  <a:avLst/>
                  <a:gdLst>
                    <a:gd name="T0" fmla="*/ 14 w 14"/>
                    <a:gd name="T1" fmla="*/ 3 h 7"/>
                    <a:gd name="T2" fmla="*/ 14 w 14"/>
                    <a:gd name="T3" fmla="*/ 7 h 7"/>
                    <a:gd name="T4" fmla="*/ 0 w 14"/>
                    <a:gd name="T5" fmla="*/ 7 h 7"/>
                    <a:gd name="T6" fmla="*/ 0 w 14"/>
                    <a:gd name="T7" fmla="*/ 0 h 7"/>
                    <a:gd name="T8" fmla="*/ 8 w 14"/>
                    <a:gd name="T9" fmla="*/ 0 h 7"/>
                    <a:gd name="T10" fmla="*/ 12 w 14"/>
                    <a:gd name="T11" fmla="*/ 0 h 7"/>
                    <a:gd name="T12" fmla="*/ 14 w 14"/>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14" h="7">
                      <a:moveTo>
                        <a:pt x="14" y="3"/>
                      </a:moveTo>
                      <a:lnTo>
                        <a:pt x="14" y="7"/>
                      </a:lnTo>
                      <a:lnTo>
                        <a:pt x="0" y="7"/>
                      </a:lnTo>
                      <a:lnTo>
                        <a:pt x="0" y="0"/>
                      </a:lnTo>
                      <a:lnTo>
                        <a:pt x="8" y="0"/>
                      </a:lnTo>
                      <a:lnTo>
                        <a:pt x="12" y="0"/>
                      </a:lnTo>
                      <a:lnTo>
                        <a:pt x="14" y="3"/>
                      </a:lnTo>
                      <a:close/>
                    </a:path>
                  </a:pathLst>
                </a:custGeom>
                <a:solidFill>
                  <a:srgbClr val="3FFFFF"/>
                </a:solidFill>
                <a:ln w="1588">
                  <a:solidFill>
                    <a:srgbClr val="000000"/>
                  </a:solidFill>
                  <a:prstDash val="solid"/>
                  <a:round/>
                  <a:headEnd/>
                  <a:tailEnd/>
                </a:ln>
              </p:spPr>
              <p:txBody>
                <a:bodyPr/>
                <a:lstStyle/>
                <a:p>
                  <a:endParaRPr lang="en-IN"/>
                </a:p>
              </p:txBody>
            </p:sp>
            <p:sp>
              <p:nvSpPr>
                <p:cNvPr id="703873" name="Freeform 1409">
                  <a:extLst>
                    <a:ext uri="{FF2B5EF4-FFF2-40B4-BE49-F238E27FC236}">
                      <a16:creationId xmlns:a16="http://schemas.microsoft.com/office/drawing/2014/main" id="{AF8D11F0-2054-4429-966D-2FFA10D54D89}"/>
                    </a:ext>
                  </a:extLst>
                </p:cNvPr>
                <p:cNvSpPr>
                  <a:spLocks/>
                </p:cNvSpPr>
                <p:nvPr/>
              </p:nvSpPr>
              <p:spPr bwMode="auto">
                <a:xfrm>
                  <a:off x="5365" y="868"/>
                  <a:ext cx="7" cy="4"/>
                </a:xfrm>
                <a:custGeom>
                  <a:avLst/>
                  <a:gdLst>
                    <a:gd name="T0" fmla="*/ 14 w 14"/>
                    <a:gd name="T1" fmla="*/ 7 h 7"/>
                    <a:gd name="T2" fmla="*/ 0 w 14"/>
                    <a:gd name="T3" fmla="*/ 7 h 7"/>
                    <a:gd name="T4" fmla="*/ 0 w 14"/>
                    <a:gd name="T5" fmla="*/ 1 h 7"/>
                    <a:gd name="T6" fmla="*/ 12 w 14"/>
                    <a:gd name="T7" fmla="*/ 0 h 7"/>
                    <a:gd name="T8" fmla="*/ 14 w 14"/>
                    <a:gd name="T9" fmla="*/ 1 h 7"/>
                    <a:gd name="T10" fmla="*/ 14 w 14"/>
                    <a:gd name="T11" fmla="*/ 7 h 7"/>
                  </a:gdLst>
                  <a:ahLst/>
                  <a:cxnLst>
                    <a:cxn ang="0">
                      <a:pos x="T0" y="T1"/>
                    </a:cxn>
                    <a:cxn ang="0">
                      <a:pos x="T2" y="T3"/>
                    </a:cxn>
                    <a:cxn ang="0">
                      <a:pos x="T4" y="T5"/>
                    </a:cxn>
                    <a:cxn ang="0">
                      <a:pos x="T6" y="T7"/>
                    </a:cxn>
                    <a:cxn ang="0">
                      <a:pos x="T8" y="T9"/>
                    </a:cxn>
                    <a:cxn ang="0">
                      <a:pos x="T10" y="T11"/>
                    </a:cxn>
                  </a:cxnLst>
                  <a:rect l="0" t="0" r="r" b="b"/>
                  <a:pathLst>
                    <a:path w="14" h="7">
                      <a:moveTo>
                        <a:pt x="14" y="7"/>
                      </a:moveTo>
                      <a:lnTo>
                        <a:pt x="0" y="7"/>
                      </a:lnTo>
                      <a:lnTo>
                        <a:pt x="0" y="1"/>
                      </a:lnTo>
                      <a:lnTo>
                        <a:pt x="12" y="0"/>
                      </a:lnTo>
                      <a:lnTo>
                        <a:pt x="14" y="1"/>
                      </a:lnTo>
                      <a:lnTo>
                        <a:pt x="14" y="7"/>
                      </a:lnTo>
                      <a:close/>
                    </a:path>
                  </a:pathLst>
                </a:custGeom>
                <a:solidFill>
                  <a:srgbClr val="3FFFFF"/>
                </a:solidFill>
                <a:ln w="1588">
                  <a:solidFill>
                    <a:srgbClr val="000000"/>
                  </a:solidFill>
                  <a:prstDash val="solid"/>
                  <a:round/>
                  <a:headEnd/>
                  <a:tailEnd/>
                </a:ln>
              </p:spPr>
              <p:txBody>
                <a:bodyPr/>
                <a:lstStyle/>
                <a:p>
                  <a:endParaRPr lang="en-IN"/>
                </a:p>
              </p:txBody>
            </p:sp>
            <p:sp>
              <p:nvSpPr>
                <p:cNvPr id="703874" name="Freeform 1410">
                  <a:extLst>
                    <a:ext uri="{FF2B5EF4-FFF2-40B4-BE49-F238E27FC236}">
                      <a16:creationId xmlns:a16="http://schemas.microsoft.com/office/drawing/2014/main" id="{30286F24-A30B-4BEE-8683-D89B52DA3EF4}"/>
                    </a:ext>
                  </a:extLst>
                </p:cNvPr>
                <p:cNvSpPr>
                  <a:spLocks/>
                </p:cNvSpPr>
                <p:nvPr/>
              </p:nvSpPr>
              <p:spPr bwMode="auto">
                <a:xfrm>
                  <a:off x="5029" y="869"/>
                  <a:ext cx="5" cy="11"/>
                </a:xfrm>
                <a:custGeom>
                  <a:avLst/>
                  <a:gdLst>
                    <a:gd name="T0" fmla="*/ 10 w 10"/>
                    <a:gd name="T1" fmla="*/ 22 h 22"/>
                    <a:gd name="T2" fmla="*/ 2 w 10"/>
                    <a:gd name="T3" fmla="*/ 22 h 22"/>
                    <a:gd name="T4" fmla="*/ 2 w 10"/>
                    <a:gd name="T5" fmla="*/ 22 h 22"/>
                    <a:gd name="T6" fmla="*/ 0 w 10"/>
                    <a:gd name="T7" fmla="*/ 12 h 22"/>
                    <a:gd name="T8" fmla="*/ 6 w 10"/>
                    <a:gd name="T9" fmla="*/ 10 h 22"/>
                    <a:gd name="T10" fmla="*/ 6 w 10"/>
                    <a:gd name="T11" fmla="*/ 8 h 22"/>
                    <a:gd name="T12" fmla="*/ 2 w 10"/>
                    <a:gd name="T13" fmla="*/ 8 h 22"/>
                    <a:gd name="T14" fmla="*/ 0 w 10"/>
                    <a:gd name="T15" fmla="*/ 8 h 22"/>
                    <a:gd name="T16" fmla="*/ 0 w 10"/>
                    <a:gd name="T17" fmla="*/ 0 h 22"/>
                    <a:gd name="T18" fmla="*/ 2 w 10"/>
                    <a:gd name="T19" fmla="*/ 0 h 22"/>
                    <a:gd name="T20" fmla="*/ 10 w 10"/>
                    <a:gd name="T21" fmla="*/ 0 h 22"/>
                    <a:gd name="T22" fmla="*/ 10 w 10"/>
                    <a:gd name="T2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2">
                      <a:moveTo>
                        <a:pt x="10" y="22"/>
                      </a:moveTo>
                      <a:lnTo>
                        <a:pt x="2" y="22"/>
                      </a:lnTo>
                      <a:lnTo>
                        <a:pt x="2" y="22"/>
                      </a:lnTo>
                      <a:lnTo>
                        <a:pt x="0" y="12"/>
                      </a:lnTo>
                      <a:lnTo>
                        <a:pt x="6" y="10"/>
                      </a:lnTo>
                      <a:lnTo>
                        <a:pt x="6" y="8"/>
                      </a:lnTo>
                      <a:lnTo>
                        <a:pt x="2" y="8"/>
                      </a:lnTo>
                      <a:lnTo>
                        <a:pt x="0" y="8"/>
                      </a:lnTo>
                      <a:lnTo>
                        <a:pt x="0" y="0"/>
                      </a:lnTo>
                      <a:lnTo>
                        <a:pt x="2" y="0"/>
                      </a:lnTo>
                      <a:lnTo>
                        <a:pt x="10" y="0"/>
                      </a:lnTo>
                      <a:lnTo>
                        <a:pt x="10" y="22"/>
                      </a:lnTo>
                      <a:close/>
                    </a:path>
                  </a:pathLst>
                </a:custGeom>
                <a:solidFill>
                  <a:srgbClr val="3FFFFF"/>
                </a:solidFill>
                <a:ln w="1588">
                  <a:solidFill>
                    <a:srgbClr val="000000"/>
                  </a:solidFill>
                  <a:prstDash val="solid"/>
                  <a:round/>
                  <a:headEnd/>
                  <a:tailEnd/>
                </a:ln>
              </p:spPr>
              <p:txBody>
                <a:bodyPr/>
                <a:lstStyle/>
                <a:p>
                  <a:endParaRPr lang="en-IN"/>
                </a:p>
              </p:txBody>
            </p:sp>
            <p:sp>
              <p:nvSpPr>
                <p:cNvPr id="703875" name="Freeform 1411">
                  <a:extLst>
                    <a:ext uri="{FF2B5EF4-FFF2-40B4-BE49-F238E27FC236}">
                      <a16:creationId xmlns:a16="http://schemas.microsoft.com/office/drawing/2014/main" id="{40C2C4B6-A9F7-4719-8162-7FF7CF107BDB}"/>
                    </a:ext>
                  </a:extLst>
                </p:cNvPr>
                <p:cNvSpPr>
                  <a:spLocks/>
                </p:cNvSpPr>
                <p:nvPr/>
              </p:nvSpPr>
              <p:spPr bwMode="auto">
                <a:xfrm>
                  <a:off x="5358" y="869"/>
                  <a:ext cx="5" cy="3"/>
                </a:xfrm>
                <a:custGeom>
                  <a:avLst/>
                  <a:gdLst>
                    <a:gd name="T0" fmla="*/ 9 w 9"/>
                    <a:gd name="T1" fmla="*/ 4 h 6"/>
                    <a:gd name="T2" fmla="*/ 9 w 9"/>
                    <a:gd name="T3" fmla="*/ 6 h 6"/>
                    <a:gd name="T4" fmla="*/ 0 w 9"/>
                    <a:gd name="T5" fmla="*/ 6 h 6"/>
                    <a:gd name="T6" fmla="*/ 0 w 9"/>
                    <a:gd name="T7" fmla="*/ 0 h 6"/>
                    <a:gd name="T8" fmla="*/ 9 w 9"/>
                    <a:gd name="T9" fmla="*/ 0 h 6"/>
                    <a:gd name="T10" fmla="*/ 9 w 9"/>
                    <a:gd name="T11" fmla="*/ 4 h 6"/>
                  </a:gdLst>
                  <a:ahLst/>
                  <a:cxnLst>
                    <a:cxn ang="0">
                      <a:pos x="T0" y="T1"/>
                    </a:cxn>
                    <a:cxn ang="0">
                      <a:pos x="T2" y="T3"/>
                    </a:cxn>
                    <a:cxn ang="0">
                      <a:pos x="T4" y="T5"/>
                    </a:cxn>
                    <a:cxn ang="0">
                      <a:pos x="T6" y="T7"/>
                    </a:cxn>
                    <a:cxn ang="0">
                      <a:pos x="T8" y="T9"/>
                    </a:cxn>
                    <a:cxn ang="0">
                      <a:pos x="T10" y="T11"/>
                    </a:cxn>
                  </a:cxnLst>
                  <a:rect l="0" t="0" r="r" b="b"/>
                  <a:pathLst>
                    <a:path w="9" h="6">
                      <a:moveTo>
                        <a:pt x="9" y="4"/>
                      </a:moveTo>
                      <a:lnTo>
                        <a:pt x="9" y="6"/>
                      </a:lnTo>
                      <a:lnTo>
                        <a:pt x="0" y="6"/>
                      </a:lnTo>
                      <a:lnTo>
                        <a:pt x="0" y="0"/>
                      </a:lnTo>
                      <a:lnTo>
                        <a:pt x="9" y="0"/>
                      </a:lnTo>
                      <a:lnTo>
                        <a:pt x="9" y="4"/>
                      </a:lnTo>
                      <a:close/>
                    </a:path>
                  </a:pathLst>
                </a:custGeom>
                <a:solidFill>
                  <a:srgbClr val="3FFFFF"/>
                </a:solidFill>
                <a:ln w="1588">
                  <a:solidFill>
                    <a:srgbClr val="000000"/>
                  </a:solidFill>
                  <a:prstDash val="solid"/>
                  <a:round/>
                  <a:headEnd/>
                  <a:tailEnd/>
                </a:ln>
              </p:spPr>
              <p:txBody>
                <a:bodyPr/>
                <a:lstStyle/>
                <a:p>
                  <a:endParaRPr lang="en-IN"/>
                </a:p>
              </p:txBody>
            </p:sp>
            <p:sp>
              <p:nvSpPr>
                <p:cNvPr id="703876" name="Rectangle 1412">
                  <a:extLst>
                    <a:ext uri="{FF2B5EF4-FFF2-40B4-BE49-F238E27FC236}">
                      <a16:creationId xmlns:a16="http://schemas.microsoft.com/office/drawing/2014/main" id="{8760E8EB-D81F-4618-94BE-249D22078260}"/>
                    </a:ext>
                  </a:extLst>
                </p:cNvPr>
                <p:cNvSpPr>
                  <a:spLocks noChangeArrowheads="1"/>
                </p:cNvSpPr>
                <p:nvPr/>
              </p:nvSpPr>
              <p:spPr bwMode="auto">
                <a:xfrm>
                  <a:off x="5139" y="870"/>
                  <a:ext cx="6" cy="4"/>
                </a:xfrm>
                <a:prstGeom prst="rect">
                  <a:avLst/>
                </a:prstGeom>
                <a:solidFill>
                  <a:srgbClr val="3FFFFF"/>
                </a:solidFill>
                <a:ln w="1588">
                  <a:solidFill>
                    <a:srgbClr val="000000"/>
                  </a:solidFill>
                  <a:miter lim="800000"/>
                  <a:headEnd/>
                  <a:tailEnd/>
                </a:ln>
              </p:spPr>
              <p:txBody>
                <a:bodyPr/>
                <a:lstStyle/>
                <a:p>
                  <a:endParaRPr lang="en-IN"/>
                </a:p>
              </p:txBody>
            </p:sp>
            <p:sp>
              <p:nvSpPr>
                <p:cNvPr id="703877" name="Freeform 1413">
                  <a:extLst>
                    <a:ext uri="{FF2B5EF4-FFF2-40B4-BE49-F238E27FC236}">
                      <a16:creationId xmlns:a16="http://schemas.microsoft.com/office/drawing/2014/main" id="{345CEB1F-1F4F-40ED-8F41-361AEB89A9F5}"/>
                    </a:ext>
                  </a:extLst>
                </p:cNvPr>
                <p:cNvSpPr>
                  <a:spLocks/>
                </p:cNvSpPr>
                <p:nvPr/>
              </p:nvSpPr>
              <p:spPr bwMode="auto">
                <a:xfrm>
                  <a:off x="5454" y="870"/>
                  <a:ext cx="5" cy="3"/>
                </a:xfrm>
                <a:custGeom>
                  <a:avLst/>
                  <a:gdLst>
                    <a:gd name="T0" fmla="*/ 10 w 10"/>
                    <a:gd name="T1" fmla="*/ 4 h 6"/>
                    <a:gd name="T2" fmla="*/ 0 w 10"/>
                    <a:gd name="T3" fmla="*/ 6 h 6"/>
                    <a:gd name="T4" fmla="*/ 0 w 10"/>
                    <a:gd name="T5" fmla="*/ 0 h 6"/>
                    <a:gd name="T6" fmla="*/ 2 w 10"/>
                    <a:gd name="T7" fmla="*/ 0 h 6"/>
                    <a:gd name="T8" fmla="*/ 10 w 10"/>
                    <a:gd name="T9" fmla="*/ 0 h 6"/>
                    <a:gd name="T10" fmla="*/ 10 w 10"/>
                    <a:gd name="T11" fmla="*/ 4 h 6"/>
                  </a:gdLst>
                  <a:ahLst/>
                  <a:cxnLst>
                    <a:cxn ang="0">
                      <a:pos x="T0" y="T1"/>
                    </a:cxn>
                    <a:cxn ang="0">
                      <a:pos x="T2" y="T3"/>
                    </a:cxn>
                    <a:cxn ang="0">
                      <a:pos x="T4" y="T5"/>
                    </a:cxn>
                    <a:cxn ang="0">
                      <a:pos x="T6" y="T7"/>
                    </a:cxn>
                    <a:cxn ang="0">
                      <a:pos x="T8" y="T9"/>
                    </a:cxn>
                    <a:cxn ang="0">
                      <a:pos x="T10" y="T11"/>
                    </a:cxn>
                  </a:cxnLst>
                  <a:rect l="0" t="0" r="r" b="b"/>
                  <a:pathLst>
                    <a:path w="10" h="6">
                      <a:moveTo>
                        <a:pt x="10" y="4"/>
                      </a:moveTo>
                      <a:lnTo>
                        <a:pt x="0" y="6"/>
                      </a:lnTo>
                      <a:lnTo>
                        <a:pt x="0" y="0"/>
                      </a:lnTo>
                      <a:lnTo>
                        <a:pt x="2" y="0"/>
                      </a:lnTo>
                      <a:lnTo>
                        <a:pt x="10" y="0"/>
                      </a:lnTo>
                      <a:lnTo>
                        <a:pt x="10" y="4"/>
                      </a:lnTo>
                      <a:close/>
                    </a:path>
                  </a:pathLst>
                </a:custGeom>
                <a:solidFill>
                  <a:srgbClr val="3FFFFF"/>
                </a:solidFill>
                <a:ln w="1588">
                  <a:solidFill>
                    <a:srgbClr val="000000"/>
                  </a:solidFill>
                  <a:prstDash val="solid"/>
                  <a:round/>
                  <a:headEnd/>
                  <a:tailEnd/>
                </a:ln>
              </p:spPr>
              <p:txBody>
                <a:bodyPr/>
                <a:lstStyle/>
                <a:p>
                  <a:endParaRPr lang="en-IN"/>
                </a:p>
              </p:txBody>
            </p:sp>
            <p:sp>
              <p:nvSpPr>
                <p:cNvPr id="703878" name="Freeform 1414">
                  <a:extLst>
                    <a:ext uri="{FF2B5EF4-FFF2-40B4-BE49-F238E27FC236}">
                      <a16:creationId xmlns:a16="http://schemas.microsoft.com/office/drawing/2014/main" id="{58E3447E-F0AD-443C-A897-C2428E14858D}"/>
                    </a:ext>
                  </a:extLst>
                </p:cNvPr>
                <p:cNvSpPr>
                  <a:spLocks/>
                </p:cNvSpPr>
                <p:nvPr/>
              </p:nvSpPr>
              <p:spPr bwMode="auto">
                <a:xfrm>
                  <a:off x="5134" y="870"/>
                  <a:ext cx="4" cy="4"/>
                </a:xfrm>
                <a:custGeom>
                  <a:avLst/>
                  <a:gdLst>
                    <a:gd name="T0" fmla="*/ 8 w 8"/>
                    <a:gd name="T1" fmla="*/ 8 h 8"/>
                    <a:gd name="T2" fmla="*/ 2 w 8"/>
                    <a:gd name="T3" fmla="*/ 8 h 8"/>
                    <a:gd name="T4" fmla="*/ 0 w 8"/>
                    <a:gd name="T5" fmla="*/ 8 h 8"/>
                    <a:gd name="T6" fmla="*/ 0 w 8"/>
                    <a:gd name="T7" fmla="*/ 2 h 8"/>
                    <a:gd name="T8" fmla="*/ 2 w 8"/>
                    <a:gd name="T9" fmla="*/ 0 h 8"/>
                    <a:gd name="T10" fmla="*/ 8 w 8"/>
                    <a:gd name="T11" fmla="*/ 0 h 8"/>
                    <a:gd name="T12" fmla="*/ 8 w 8"/>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 h="8">
                      <a:moveTo>
                        <a:pt x="8" y="8"/>
                      </a:moveTo>
                      <a:lnTo>
                        <a:pt x="2" y="8"/>
                      </a:lnTo>
                      <a:lnTo>
                        <a:pt x="0" y="8"/>
                      </a:lnTo>
                      <a:lnTo>
                        <a:pt x="0" y="2"/>
                      </a:lnTo>
                      <a:lnTo>
                        <a:pt x="2" y="0"/>
                      </a:lnTo>
                      <a:lnTo>
                        <a:pt x="8" y="0"/>
                      </a:lnTo>
                      <a:lnTo>
                        <a:pt x="8" y="8"/>
                      </a:lnTo>
                      <a:close/>
                    </a:path>
                  </a:pathLst>
                </a:custGeom>
                <a:solidFill>
                  <a:srgbClr val="3FFFFF"/>
                </a:solidFill>
                <a:ln w="1588">
                  <a:solidFill>
                    <a:srgbClr val="000000"/>
                  </a:solidFill>
                  <a:prstDash val="solid"/>
                  <a:round/>
                  <a:headEnd/>
                  <a:tailEnd/>
                </a:ln>
              </p:spPr>
              <p:txBody>
                <a:bodyPr/>
                <a:lstStyle/>
                <a:p>
                  <a:endParaRPr lang="en-IN"/>
                </a:p>
              </p:txBody>
            </p:sp>
            <p:sp>
              <p:nvSpPr>
                <p:cNvPr id="703879" name="Freeform 1415">
                  <a:extLst>
                    <a:ext uri="{FF2B5EF4-FFF2-40B4-BE49-F238E27FC236}">
                      <a16:creationId xmlns:a16="http://schemas.microsoft.com/office/drawing/2014/main" id="{02EE40BB-6F3F-45BE-AFD6-8516200F1C03}"/>
                    </a:ext>
                  </a:extLst>
                </p:cNvPr>
                <p:cNvSpPr>
                  <a:spLocks/>
                </p:cNvSpPr>
                <p:nvPr/>
              </p:nvSpPr>
              <p:spPr bwMode="auto">
                <a:xfrm>
                  <a:off x="5406" y="870"/>
                  <a:ext cx="46" cy="6"/>
                </a:xfrm>
                <a:custGeom>
                  <a:avLst/>
                  <a:gdLst>
                    <a:gd name="T0" fmla="*/ 92 w 92"/>
                    <a:gd name="T1" fmla="*/ 6 h 12"/>
                    <a:gd name="T2" fmla="*/ 2 w 92"/>
                    <a:gd name="T3" fmla="*/ 12 h 12"/>
                    <a:gd name="T4" fmla="*/ 0 w 92"/>
                    <a:gd name="T5" fmla="*/ 8 h 12"/>
                    <a:gd name="T6" fmla="*/ 0 w 92"/>
                    <a:gd name="T7" fmla="*/ 4 h 12"/>
                    <a:gd name="T8" fmla="*/ 14 w 92"/>
                    <a:gd name="T9" fmla="*/ 4 h 12"/>
                    <a:gd name="T10" fmla="*/ 14 w 92"/>
                    <a:gd name="T11" fmla="*/ 4 h 12"/>
                    <a:gd name="T12" fmla="*/ 16 w 92"/>
                    <a:gd name="T13" fmla="*/ 6 h 12"/>
                    <a:gd name="T14" fmla="*/ 18 w 92"/>
                    <a:gd name="T15" fmla="*/ 4 h 12"/>
                    <a:gd name="T16" fmla="*/ 29 w 92"/>
                    <a:gd name="T17" fmla="*/ 4 h 12"/>
                    <a:gd name="T18" fmla="*/ 29 w 92"/>
                    <a:gd name="T19" fmla="*/ 4 h 12"/>
                    <a:gd name="T20" fmla="*/ 31 w 92"/>
                    <a:gd name="T21" fmla="*/ 6 h 12"/>
                    <a:gd name="T22" fmla="*/ 35 w 92"/>
                    <a:gd name="T23" fmla="*/ 4 h 12"/>
                    <a:gd name="T24" fmla="*/ 41 w 92"/>
                    <a:gd name="T25" fmla="*/ 2 h 12"/>
                    <a:gd name="T26" fmla="*/ 43 w 92"/>
                    <a:gd name="T27" fmla="*/ 8 h 12"/>
                    <a:gd name="T28" fmla="*/ 44 w 92"/>
                    <a:gd name="T29" fmla="*/ 8 h 12"/>
                    <a:gd name="T30" fmla="*/ 44 w 92"/>
                    <a:gd name="T31" fmla="*/ 8 h 12"/>
                    <a:gd name="T32" fmla="*/ 46 w 92"/>
                    <a:gd name="T33" fmla="*/ 2 h 12"/>
                    <a:gd name="T34" fmla="*/ 58 w 92"/>
                    <a:gd name="T35" fmla="*/ 2 h 12"/>
                    <a:gd name="T36" fmla="*/ 58 w 92"/>
                    <a:gd name="T37" fmla="*/ 4 h 12"/>
                    <a:gd name="T38" fmla="*/ 60 w 92"/>
                    <a:gd name="T39" fmla="*/ 4 h 12"/>
                    <a:gd name="T40" fmla="*/ 62 w 92"/>
                    <a:gd name="T41" fmla="*/ 2 h 12"/>
                    <a:gd name="T42" fmla="*/ 73 w 92"/>
                    <a:gd name="T43" fmla="*/ 2 h 12"/>
                    <a:gd name="T44" fmla="*/ 77 w 92"/>
                    <a:gd name="T45" fmla="*/ 2 h 12"/>
                    <a:gd name="T46" fmla="*/ 77 w 92"/>
                    <a:gd name="T47" fmla="*/ 2 h 12"/>
                    <a:gd name="T48" fmla="*/ 85 w 92"/>
                    <a:gd name="T49" fmla="*/ 0 h 12"/>
                    <a:gd name="T50" fmla="*/ 90 w 92"/>
                    <a:gd name="T51" fmla="*/ 0 h 12"/>
                    <a:gd name="T52" fmla="*/ 92 w 92"/>
                    <a:gd name="T5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2" h="12">
                      <a:moveTo>
                        <a:pt x="92" y="6"/>
                      </a:moveTo>
                      <a:lnTo>
                        <a:pt x="2" y="12"/>
                      </a:lnTo>
                      <a:lnTo>
                        <a:pt x="0" y="8"/>
                      </a:lnTo>
                      <a:lnTo>
                        <a:pt x="0" y="4"/>
                      </a:lnTo>
                      <a:lnTo>
                        <a:pt x="14" y="4"/>
                      </a:lnTo>
                      <a:lnTo>
                        <a:pt x="14" y="4"/>
                      </a:lnTo>
                      <a:lnTo>
                        <a:pt x="16" y="6"/>
                      </a:lnTo>
                      <a:lnTo>
                        <a:pt x="18" y="4"/>
                      </a:lnTo>
                      <a:lnTo>
                        <a:pt x="29" y="4"/>
                      </a:lnTo>
                      <a:lnTo>
                        <a:pt x="29" y="4"/>
                      </a:lnTo>
                      <a:lnTo>
                        <a:pt x="31" y="6"/>
                      </a:lnTo>
                      <a:lnTo>
                        <a:pt x="35" y="4"/>
                      </a:lnTo>
                      <a:lnTo>
                        <a:pt x="41" y="2"/>
                      </a:lnTo>
                      <a:lnTo>
                        <a:pt x="43" y="8"/>
                      </a:lnTo>
                      <a:lnTo>
                        <a:pt x="44" y="8"/>
                      </a:lnTo>
                      <a:lnTo>
                        <a:pt x="44" y="8"/>
                      </a:lnTo>
                      <a:lnTo>
                        <a:pt x="46" y="2"/>
                      </a:lnTo>
                      <a:lnTo>
                        <a:pt x="58" y="2"/>
                      </a:lnTo>
                      <a:lnTo>
                        <a:pt x="58" y="4"/>
                      </a:lnTo>
                      <a:lnTo>
                        <a:pt x="60" y="4"/>
                      </a:lnTo>
                      <a:lnTo>
                        <a:pt x="62" y="2"/>
                      </a:lnTo>
                      <a:lnTo>
                        <a:pt x="73" y="2"/>
                      </a:lnTo>
                      <a:lnTo>
                        <a:pt x="77" y="2"/>
                      </a:lnTo>
                      <a:lnTo>
                        <a:pt x="77" y="2"/>
                      </a:lnTo>
                      <a:lnTo>
                        <a:pt x="85" y="0"/>
                      </a:lnTo>
                      <a:lnTo>
                        <a:pt x="90" y="0"/>
                      </a:lnTo>
                      <a:lnTo>
                        <a:pt x="92" y="6"/>
                      </a:lnTo>
                      <a:close/>
                    </a:path>
                  </a:pathLst>
                </a:custGeom>
                <a:solidFill>
                  <a:srgbClr val="3FFFFF"/>
                </a:solidFill>
                <a:ln w="1588">
                  <a:solidFill>
                    <a:srgbClr val="000000"/>
                  </a:solidFill>
                  <a:prstDash val="solid"/>
                  <a:round/>
                  <a:headEnd/>
                  <a:tailEnd/>
                </a:ln>
              </p:spPr>
              <p:txBody>
                <a:bodyPr/>
                <a:lstStyle/>
                <a:p>
                  <a:endParaRPr lang="en-IN"/>
                </a:p>
              </p:txBody>
            </p:sp>
            <p:sp>
              <p:nvSpPr>
                <p:cNvPr id="703880" name="Freeform 1416">
                  <a:extLst>
                    <a:ext uri="{FF2B5EF4-FFF2-40B4-BE49-F238E27FC236}">
                      <a16:creationId xmlns:a16="http://schemas.microsoft.com/office/drawing/2014/main" id="{55E20C05-D0B7-4F2F-B5B7-0F23E79B0218}"/>
                    </a:ext>
                  </a:extLst>
                </p:cNvPr>
                <p:cNvSpPr>
                  <a:spLocks/>
                </p:cNvSpPr>
                <p:nvPr/>
              </p:nvSpPr>
              <p:spPr bwMode="auto">
                <a:xfrm>
                  <a:off x="5127" y="870"/>
                  <a:ext cx="6" cy="5"/>
                </a:xfrm>
                <a:custGeom>
                  <a:avLst/>
                  <a:gdLst>
                    <a:gd name="T0" fmla="*/ 10 w 12"/>
                    <a:gd name="T1" fmla="*/ 6 h 10"/>
                    <a:gd name="T2" fmla="*/ 10 w 12"/>
                    <a:gd name="T3" fmla="*/ 8 h 10"/>
                    <a:gd name="T4" fmla="*/ 4 w 12"/>
                    <a:gd name="T5" fmla="*/ 10 h 10"/>
                    <a:gd name="T6" fmla="*/ 0 w 12"/>
                    <a:gd name="T7" fmla="*/ 10 h 10"/>
                    <a:gd name="T8" fmla="*/ 0 w 12"/>
                    <a:gd name="T9" fmla="*/ 6 h 10"/>
                    <a:gd name="T10" fmla="*/ 0 w 12"/>
                    <a:gd name="T11" fmla="*/ 0 h 10"/>
                    <a:gd name="T12" fmla="*/ 12 w 12"/>
                    <a:gd name="T13" fmla="*/ 0 h 10"/>
                    <a:gd name="T14" fmla="*/ 10 w 12"/>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0">
                      <a:moveTo>
                        <a:pt x="10" y="6"/>
                      </a:moveTo>
                      <a:lnTo>
                        <a:pt x="10" y="8"/>
                      </a:lnTo>
                      <a:lnTo>
                        <a:pt x="4" y="10"/>
                      </a:lnTo>
                      <a:lnTo>
                        <a:pt x="0" y="10"/>
                      </a:lnTo>
                      <a:lnTo>
                        <a:pt x="0" y="6"/>
                      </a:lnTo>
                      <a:lnTo>
                        <a:pt x="0" y="0"/>
                      </a:lnTo>
                      <a:lnTo>
                        <a:pt x="12" y="0"/>
                      </a:lnTo>
                      <a:lnTo>
                        <a:pt x="10" y="6"/>
                      </a:lnTo>
                      <a:close/>
                    </a:path>
                  </a:pathLst>
                </a:custGeom>
                <a:solidFill>
                  <a:srgbClr val="3FFFFF"/>
                </a:solidFill>
                <a:ln w="1588">
                  <a:solidFill>
                    <a:srgbClr val="000000"/>
                  </a:solidFill>
                  <a:prstDash val="solid"/>
                  <a:round/>
                  <a:headEnd/>
                  <a:tailEnd/>
                </a:ln>
              </p:spPr>
              <p:txBody>
                <a:bodyPr/>
                <a:lstStyle/>
                <a:p>
                  <a:endParaRPr lang="en-IN"/>
                </a:p>
              </p:txBody>
            </p:sp>
            <p:sp>
              <p:nvSpPr>
                <p:cNvPr id="703881" name="Freeform 1417">
                  <a:extLst>
                    <a:ext uri="{FF2B5EF4-FFF2-40B4-BE49-F238E27FC236}">
                      <a16:creationId xmlns:a16="http://schemas.microsoft.com/office/drawing/2014/main" id="{540DF757-1A61-45D8-98FD-0B6B003E9E0F}"/>
                    </a:ext>
                  </a:extLst>
                </p:cNvPr>
                <p:cNvSpPr>
                  <a:spLocks/>
                </p:cNvSpPr>
                <p:nvPr/>
              </p:nvSpPr>
              <p:spPr bwMode="auto">
                <a:xfrm>
                  <a:off x="5114" y="871"/>
                  <a:ext cx="4" cy="5"/>
                </a:xfrm>
                <a:custGeom>
                  <a:avLst/>
                  <a:gdLst>
                    <a:gd name="T0" fmla="*/ 10 w 10"/>
                    <a:gd name="T1" fmla="*/ 8 h 10"/>
                    <a:gd name="T2" fmla="*/ 2 w 10"/>
                    <a:gd name="T3" fmla="*/ 10 h 10"/>
                    <a:gd name="T4" fmla="*/ 0 w 10"/>
                    <a:gd name="T5" fmla="*/ 6 h 10"/>
                    <a:gd name="T6" fmla="*/ 2 w 10"/>
                    <a:gd name="T7" fmla="*/ 0 h 10"/>
                    <a:gd name="T8" fmla="*/ 8 w 10"/>
                    <a:gd name="T9" fmla="*/ 0 h 10"/>
                    <a:gd name="T10" fmla="*/ 10 w 10"/>
                    <a:gd name="T11" fmla="*/ 0 h 10"/>
                    <a:gd name="T12" fmla="*/ 10 w 10"/>
                    <a:gd name="T13" fmla="*/ 8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0" y="8"/>
                      </a:moveTo>
                      <a:lnTo>
                        <a:pt x="2" y="10"/>
                      </a:lnTo>
                      <a:lnTo>
                        <a:pt x="0" y="6"/>
                      </a:lnTo>
                      <a:lnTo>
                        <a:pt x="2" y="0"/>
                      </a:lnTo>
                      <a:lnTo>
                        <a:pt x="8" y="0"/>
                      </a:lnTo>
                      <a:lnTo>
                        <a:pt x="10" y="0"/>
                      </a:lnTo>
                      <a:lnTo>
                        <a:pt x="10" y="8"/>
                      </a:lnTo>
                      <a:close/>
                    </a:path>
                  </a:pathLst>
                </a:custGeom>
                <a:solidFill>
                  <a:srgbClr val="3FFFFF"/>
                </a:solidFill>
                <a:ln w="1588">
                  <a:solidFill>
                    <a:srgbClr val="000000"/>
                  </a:solidFill>
                  <a:prstDash val="solid"/>
                  <a:round/>
                  <a:headEnd/>
                  <a:tailEnd/>
                </a:ln>
              </p:spPr>
              <p:txBody>
                <a:bodyPr/>
                <a:lstStyle/>
                <a:p>
                  <a:endParaRPr lang="en-IN"/>
                </a:p>
              </p:txBody>
            </p:sp>
            <p:sp>
              <p:nvSpPr>
                <p:cNvPr id="703882" name="Freeform 1418">
                  <a:extLst>
                    <a:ext uri="{FF2B5EF4-FFF2-40B4-BE49-F238E27FC236}">
                      <a16:creationId xmlns:a16="http://schemas.microsoft.com/office/drawing/2014/main" id="{D3763159-5253-4815-B004-C0094E19CB68}"/>
                    </a:ext>
                  </a:extLst>
                </p:cNvPr>
                <p:cNvSpPr>
                  <a:spLocks/>
                </p:cNvSpPr>
                <p:nvPr/>
              </p:nvSpPr>
              <p:spPr bwMode="auto">
                <a:xfrm>
                  <a:off x="5120" y="871"/>
                  <a:ext cx="6" cy="4"/>
                </a:xfrm>
                <a:custGeom>
                  <a:avLst/>
                  <a:gdLst>
                    <a:gd name="T0" fmla="*/ 11 w 11"/>
                    <a:gd name="T1" fmla="*/ 4 h 8"/>
                    <a:gd name="T2" fmla="*/ 11 w 11"/>
                    <a:gd name="T3" fmla="*/ 6 h 8"/>
                    <a:gd name="T4" fmla="*/ 2 w 11"/>
                    <a:gd name="T5" fmla="*/ 8 h 8"/>
                    <a:gd name="T6" fmla="*/ 0 w 11"/>
                    <a:gd name="T7" fmla="*/ 8 h 8"/>
                    <a:gd name="T8" fmla="*/ 0 w 11"/>
                    <a:gd name="T9" fmla="*/ 0 h 8"/>
                    <a:gd name="T10" fmla="*/ 9 w 11"/>
                    <a:gd name="T11" fmla="*/ 0 h 8"/>
                    <a:gd name="T12" fmla="*/ 11 w 11"/>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11" y="4"/>
                      </a:moveTo>
                      <a:lnTo>
                        <a:pt x="11" y="6"/>
                      </a:lnTo>
                      <a:lnTo>
                        <a:pt x="2" y="8"/>
                      </a:lnTo>
                      <a:lnTo>
                        <a:pt x="0" y="8"/>
                      </a:lnTo>
                      <a:lnTo>
                        <a:pt x="0" y="0"/>
                      </a:lnTo>
                      <a:lnTo>
                        <a:pt x="9" y="0"/>
                      </a:lnTo>
                      <a:lnTo>
                        <a:pt x="11" y="4"/>
                      </a:lnTo>
                      <a:close/>
                    </a:path>
                  </a:pathLst>
                </a:custGeom>
                <a:solidFill>
                  <a:srgbClr val="3FFFFF"/>
                </a:solidFill>
                <a:ln w="1588">
                  <a:solidFill>
                    <a:srgbClr val="000000"/>
                  </a:solidFill>
                  <a:prstDash val="solid"/>
                  <a:round/>
                  <a:headEnd/>
                  <a:tailEnd/>
                </a:ln>
              </p:spPr>
              <p:txBody>
                <a:bodyPr/>
                <a:lstStyle/>
                <a:p>
                  <a:endParaRPr lang="en-IN"/>
                </a:p>
              </p:txBody>
            </p:sp>
            <p:sp>
              <p:nvSpPr>
                <p:cNvPr id="703883" name="Rectangle 1419">
                  <a:extLst>
                    <a:ext uri="{FF2B5EF4-FFF2-40B4-BE49-F238E27FC236}">
                      <a16:creationId xmlns:a16="http://schemas.microsoft.com/office/drawing/2014/main" id="{D580BDDE-8B5B-49D4-A92B-1F616FA9BDBE}"/>
                    </a:ext>
                  </a:extLst>
                </p:cNvPr>
                <p:cNvSpPr>
                  <a:spLocks noChangeArrowheads="1"/>
                </p:cNvSpPr>
                <p:nvPr/>
              </p:nvSpPr>
              <p:spPr bwMode="auto">
                <a:xfrm>
                  <a:off x="5244" y="871"/>
                  <a:ext cx="1" cy="5"/>
                </a:xfrm>
                <a:prstGeom prst="rect">
                  <a:avLst/>
                </a:prstGeom>
                <a:solidFill>
                  <a:srgbClr val="3FFFFF"/>
                </a:solidFill>
                <a:ln w="1588">
                  <a:solidFill>
                    <a:srgbClr val="000000"/>
                  </a:solidFill>
                  <a:miter lim="800000"/>
                  <a:headEnd/>
                  <a:tailEnd/>
                </a:ln>
              </p:spPr>
              <p:txBody>
                <a:bodyPr/>
                <a:lstStyle/>
                <a:p>
                  <a:endParaRPr lang="en-IN"/>
                </a:p>
              </p:txBody>
            </p:sp>
            <p:sp>
              <p:nvSpPr>
                <p:cNvPr id="703884" name="Freeform 1420">
                  <a:extLst>
                    <a:ext uri="{FF2B5EF4-FFF2-40B4-BE49-F238E27FC236}">
                      <a16:creationId xmlns:a16="http://schemas.microsoft.com/office/drawing/2014/main" id="{EEE8451B-ECF8-4611-A7F1-10D790B840D7}"/>
                    </a:ext>
                  </a:extLst>
                </p:cNvPr>
                <p:cNvSpPr>
                  <a:spLocks/>
                </p:cNvSpPr>
                <p:nvPr/>
              </p:nvSpPr>
              <p:spPr bwMode="auto">
                <a:xfrm>
                  <a:off x="5109" y="871"/>
                  <a:ext cx="4" cy="5"/>
                </a:xfrm>
                <a:custGeom>
                  <a:avLst/>
                  <a:gdLst>
                    <a:gd name="T0" fmla="*/ 7 w 7"/>
                    <a:gd name="T1" fmla="*/ 6 h 10"/>
                    <a:gd name="T2" fmla="*/ 7 w 7"/>
                    <a:gd name="T3" fmla="*/ 10 h 10"/>
                    <a:gd name="T4" fmla="*/ 0 w 7"/>
                    <a:gd name="T5" fmla="*/ 10 h 10"/>
                    <a:gd name="T6" fmla="*/ 0 w 7"/>
                    <a:gd name="T7" fmla="*/ 2 h 10"/>
                    <a:gd name="T8" fmla="*/ 0 w 7"/>
                    <a:gd name="T9" fmla="*/ 0 h 10"/>
                    <a:gd name="T10" fmla="*/ 4 w 7"/>
                    <a:gd name="T11" fmla="*/ 0 h 10"/>
                    <a:gd name="T12" fmla="*/ 7 w 7"/>
                    <a:gd name="T13" fmla="*/ 0 h 10"/>
                    <a:gd name="T14" fmla="*/ 7 w 7"/>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0">
                      <a:moveTo>
                        <a:pt x="7" y="6"/>
                      </a:moveTo>
                      <a:lnTo>
                        <a:pt x="7" y="10"/>
                      </a:lnTo>
                      <a:lnTo>
                        <a:pt x="0" y="10"/>
                      </a:lnTo>
                      <a:lnTo>
                        <a:pt x="0" y="2"/>
                      </a:lnTo>
                      <a:lnTo>
                        <a:pt x="0" y="0"/>
                      </a:lnTo>
                      <a:lnTo>
                        <a:pt x="4" y="0"/>
                      </a:lnTo>
                      <a:lnTo>
                        <a:pt x="7" y="0"/>
                      </a:lnTo>
                      <a:lnTo>
                        <a:pt x="7" y="6"/>
                      </a:lnTo>
                      <a:close/>
                    </a:path>
                  </a:pathLst>
                </a:custGeom>
                <a:solidFill>
                  <a:srgbClr val="3FFFFF"/>
                </a:solidFill>
                <a:ln w="1588">
                  <a:solidFill>
                    <a:srgbClr val="000000"/>
                  </a:solidFill>
                  <a:prstDash val="solid"/>
                  <a:round/>
                  <a:headEnd/>
                  <a:tailEnd/>
                </a:ln>
              </p:spPr>
              <p:txBody>
                <a:bodyPr/>
                <a:lstStyle/>
                <a:p>
                  <a:endParaRPr lang="en-IN"/>
                </a:p>
              </p:txBody>
            </p:sp>
            <p:sp>
              <p:nvSpPr>
                <p:cNvPr id="703885" name="Freeform 1421">
                  <a:extLst>
                    <a:ext uri="{FF2B5EF4-FFF2-40B4-BE49-F238E27FC236}">
                      <a16:creationId xmlns:a16="http://schemas.microsoft.com/office/drawing/2014/main" id="{886C6851-8CCF-4389-8A42-17A55DEA9356}"/>
                    </a:ext>
                  </a:extLst>
                </p:cNvPr>
                <p:cNvSpPr>
                  <a:spLocks/>
                </p:cNvSpPr>
                <p:nvPr/>
              </p:nvSpPr>
              <p:spPr bwMode="auto">
                <a:xfrm>
                  <a:off x="5236" y="871"/>
                  <a:ext cx="6" cy="5"/>
                </a:xfrm>
                <a:custGeom>
                  <a:avLst/>
                  <a:gdLst>
                    <a:gd name="T0" fmla="*/ 12 w 12"/>
                    <a:gd name="T1" fmla="*/ 10 h 10"/>
                    <a:gd name="T2" fmla="*/ 2 w 12"/>
                    <a:gd name="T3" fmla="*/ 10 h 10"/>
                    <a:gd name="T4" fmla="*/ 0 w 12"/>
                    <a:gd name="T5" fmla="*/ 0 h 10"/>
                    <a:gd name="T6" fmla="*/ 6 w 12"/>
                    <a:gd name="T7" fmla="*/ 0 h 10"/>
                    <a:gd name="T8" fmla="*/ 12 w 12"/>
                    <a:gd name="T9" fmla="*/ 0 h 10"/>
                    <a:gd name="T10" fmla="*/ 12 w 12"/>
                    <a:gd name="T11" fmla="*/ 10 h 10"/>
                  </a:gdLst>
                  <a:ahLst/>
                  <a:cxnLst>
                    <a:cxn ang="0">
                      <a:pos x="T0" y="T1"/>
                    </a:cxn>
                    <a:cxn ang="0">
                      <a:pos x="T2" y="T3"/>
                    </a:cxn>
                    <a:cxn ang="0">
                      <a:pos x="T4" y="T5"/>
                    </a:cxn>
                    <a:cxn ang="0">
                      <a:pos x="T6" y="T7"/>
                    </a:cxn>
                    <a:cxn ang="0">
                      <a:pos x="T8" y="T9"/>
                    </a:cxn>
                    <a:cxn ang="0">
                      <a:pos x="T10" y="T11"/>
                    </a:cxn>
                  </a:cxnLst>
                  <a:rect l="0" t="0" r="r" b="b"/>
                  <a:pathLst>
                    <a:path w="12" h="10">
                      <a:moveTo>
                        <a:pt x="12" y="10"/>
                      </a:moveTo>
                      <a:lnTo>
                        <a:pt x="2" y="10"/>
                      </a:lnTo>
                      <a:lnTo>
                        <a:pt x="0" y="0"/>
                      </a:lnTo>
                      <a:lnTo>
                        <a:pt x="6" y="0"/>
                      </a:lnTo>
                      <a:lnTo>
                        <a:pt x="12" y="0"/>
                      </a:lnTo>
                      <a:lnTo>
                        <a:pt x="12" y="10"/>
                      </a:lnTo>
                      <a:close/>
                    </a:path>
                  </a:pathLst>
                </a:custGeom>
                <a:solidFill>
                  <a:srgbClr val="3FFFFF"/>
                </a:solidFill>
                <a:ln w="1588">
                  <a:solidFill>
                    <a:srgbClr val="000000"/>
                  </a:solidFill>
                  <a:prstDash val="solid"/>
                  <a:round/>
                  <a:headEnd/>
                  <a:tailEnd/>
                </a:ln>
              </p:spPr>
              <p:txBody>
                <a:bodyPr/>
                <a:lstStyle/>
                <a:p>
                  <a:endParaRPr lang="en-IN"/>
                </a:p>
              </p:txBody>
            </p:sp>
            <p:sp>
              <p:nvSpPr>
                <p:cNvPr id="703886" name="Freeform 1422">
                  <a:extLst>
                    <a:ext uri="{FF2B5EF4-FFF2-40B4-BE49-F238E27FC236}">
                      <a16:creationId xmlns:a16="http://schemas.microsoft.com/office/drawing/2014/main" id="{807FAC27-80D5-4E89-9EAA-0ABC6D9D8046}"/>
                    </a:ext>
                  </a:extLst>
                </p:cNvPr>
                <p:cNvSpPr>
                  <a:spLocks/>
                </p:cNvSpPr>
                <p:nvPr/>
              </p:nvSpPr>
              <p:spPr bwMode="auto">
                <a:xfrm>
                  <a:off x="5101" y="871"/>
                  <a:ext cx="6" cy="5"/>
                </a:xfrm>
                <a:custGeom>
                  <a:avLst/>
                  <a:gdLst>
                    <a:gd name="T0" fmla="*/ 12 w 12"/>
                    <a:gd name="T1" fmla="*/ 10 h 10"/>
                    <a:gd name="T2" fmla="*/ 2 w 12"/>
                    <a:gd name="T3" fmla="*/ 10 h 10"/>
                    <a:gd name="T4" fmla="*/ 0 w 12"/>
                    <a:gd name="T5" fmla="*/ 10 h 10"/>
                    <a:gd name="T6" fmla="*/ 0 w 12"/>
                    <a:gd name="T7" fmla="*/ 2 h 10"/>
                    <a:gd name="T8" fmla="*/ 0 w 12"/>
                    <a:gd name="T9" fmla="*/ 2 h 10"/>
                    <a:gd name="T10" fmla="*/ 4 w 12"/>
                    <a:gd name="T11" fmla="*/ 0 h 10"/>
                    <a:gd name="T12" fmla="*/ 12 w 12"/>
                    <a:gd name="T13" fmla="*/ 0 h 10"/>
                    <a:gd name="T14" fmla="*/ 12 w 12"/>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0">
                      <a:moveTo>
                        <a:pt x="12" y="10"/>
                      </a:moveTo>
                      <a:lnTo>
                        <a:pt x="2" y="10"/>
                      </a:lnTo>
                      <a:lnTo>
                        <a:pt x="0" y="10"/>
                      </a:lnTo>
                      <a:lnTo>
                        <a:pt x="0" y="2"/>
                      </a:lnTo>
                      <a:lnTo>
                        <a:pt x="0" y="2"/>
                      </a:lnTo>
                      <a:lnTo>
                        <a:pt x="4" y="0"/>
                      </a:lnTo>
                      <a:lnTo>
                        <a:pt x="12" y="0"/>
                      </a:lnTo>
                      <a:lnTo>
                        <a:pt x="12" y="10"/>
                      </a:lnTo>
                      <a:close/>
                    </a:path>
                  </a:pathLst>
                </a:custGeom>
                <a:solidFill>
                  <a:srgbClr val="3FFFFF"/>
                </a:solidFill>
                <a:ln w="1588">
                  <a:solidFill>
                    <a:srgbClr val="000000"/>
                  </a:solidFill>
                  <a:prstDash val="solid"/>
                  <a:round/>
                  <a:headEnd/>
                  <a:tailEnd/>
                </a:ln>
              </p:spPr>
              <p:txBody>
                <a:bodyPr/>
                <a:lstStyle/>
                <a:p>
                  <a:endParaRPr lang="en-IN"/>
                </a:p>
              </p:txBody>
            </p:sp>
            <p:sp>
              <p:nvSpPr>
                <p:cNvPr id="703887" name="Freeform 1423">
                  <a:extLst>
                    <a:ext uri="{FF2B5EF4-FFF2-40B4-BE49-F238E27FC236}">
                      <a16:creationId xmlns:a16="http://schemas.microsoft.com/office/drawing/2014/main" id="{94D4AB99-402B-4B66-89C1-BA69042A0857}"/>
                    </a:ext>
                  </a:extLst>
                </p:cNvPr>
                <p:cNvSpPr>
                  <a:spLocks/>
                </p:cNvSpPr>
                <p:nvPr/>
              </p:nvSpPr>
              <p:spPr bwMode="auto">
                <a:xfrm>
                  <a:off x="5223" y="871"/>
                  <a:ext cx="12" cy="6"/>
                </a:xfrm>
                <a:custGeom>
                  <a:avLst/>
                  <a:gdLst>
                    <a:gd name="T0" fmla="*/ 25 w 25"/>
                    <a:gd name="T1" fmla="*/ 10 h 12"/>
                    <a:gd name="T2" fmla="*/ 0 w 25"/>
                    <a:gd name="T3" fmla="*/ 12 h 12"/>
                    <a:gd name="T4" fmla="*/ 0 w 25"/>
                    <a:gd name="T5" fmla="*/ 2 h 12"/>
                    <a:gd name="T6" fmla="*/ 12 w 25"/>
                    <a:gd name="T7" fmla="*/ 2 h 12"/>
                    <a:gd name="T8" fmla="*/ 12 w 25"/>
                    <a:gd name="T9" fmla="*/ 6 h 12"/>
                    <a:gd name="T10" fmla="*/ 14 w 25"/>
                    <a:gd name="T11" fmla="*/ 6 h 12"/>
                    <a:gd name="T12" fmla="*/ 14 w 25"/>
                    <a:gd name="T13" fmla="*/ 6 h 12"/>
                    <a:gd name="T14" fmla="*/ 16 w 25"/>
                    <a:gd name="T15" fmla="*/ 2 h 12"/>
                    <a:gd name="T16" fmla="*/ 18 w 25"/>
                    <a:gd name="T17" fmla="*/ 0 h 12"/>
                    <a:gd name="T18" fmla="*/ 25 w 25"/>
                    <a:gd name="T19" fmla="*/ 2 h 12"/>
                    <a:gd name="T20" fmla="*/ 25 w 25"/>
                    <a:gd name="T21"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2">
                      <a:moveTo>
                        <a:pt x="25" y="10"/>
                      </a:moveTo>
                      <a:lnTo>
                        <a:pt x="0" y="12"/>
                      </a:lnTo>
                      <a:lnTo>
                        <a:pt x="0" y="2"/>
                      </a:lnTo>
                      <a:lnTo>
                        <a:pt x="12" y="2"/>
                      </a:lnTo>
                      <a:lnTo>
                        <a:pt x="12" y="6"/>
                      </a:lnTo>
                      <a:lnTo>
                        <a:pt x="14" y="6"/>
                      </a:lnTo>
                      <a:lnTo>
                        <a:pt x="14" y="6"/>
                      </a:lnTo>
                      <a:lnTo>
                        <a:pt x="16" y="2"/>
                      </a:lnTo>
                      <a:lnTo>
                        <a:pt x="18" y="0"/>
                      </a:lnTo>
                      <a:lnTo>
                        <a:pt x="25" y="2"/>
                      </a:lnTo>
                      <a:lnTo>
                        <a:pt x="25" y="10"/>
                      </a:lnTo>
                      <a:close/>
                    </a:path>
                  </a:pathLst>
                </a:custGeom>
                <a:solidFill>
                  <a:srgbClr val="3FFFFF"/>
                </a:solidFill>
                <a:ln w="1588">
                  <a:solidFill>
                    <a:srgbClr val="000000"/>
                  </a:solidFill>
                  <a:prstDash val="solid"/>
                  <a:round/>
                  <a:headEnd/>
                  <a:tailEnd/>
                </a:ln>
              </p:spPr>
              <p:txBody>
                <a:bodyPr/>
                <a:lstStyle/>
                <a:p>
                  <a:endParaRPr lang="en-IN"/>
                </a:p>
              </p:txBody>
            </p:sp>
            <p:sp>
              <p:nvSpPr>
                <p:cNvPr id="703888" name="Freeform 1424">
                  <a:extLst>
                    <a:ext uri="{FF2B5EF4-FFF2-40B4-BE49-F238E27FC236}">
                      <a16:creationId xmlns:a16="http://schemas.microsoft.com/office/drawing/2014/main" id="{3B8F0AB5-9B1B-4F8E-8000-9664A0EF9D83}"/>
                    </a:ext>
                  </a:extLst>
                </p:cNvPr>
                <p:cNvSpPr>
                  <a:spLocks/>
                </p:cNvSpPr>
                <p:nvPr/>
              </p:nvSpPr>
              <p:spPr bwMode="auto">
                <a:xfrm>
                  <a:off x="5095" y="872"/>
                  <a:ext cx="5" cy="4"/>
                </a:xfrm>
                <a:custGeom>
                  <a:avLst/>
                  <a:gdLst>
                    <a:gd name="T0" fmla="*/ 10 w 10"/>
                    <a:gd name="T1" fmla="*/ 8 h 8"/>
                    <a:gd name="T2" fmla="*/ 4 w 10"/>
                    <a:gd name="T3" fmla="*/ 8 h 8"/>
                    <a:gd name="T4" fmla="*/ 0 w 10"/>
                    <a:gd name="T5" fmla="*/ 8 h 8"/>
                    <a:gd name="T6" fmla="*/ 0 w 10"/>
                    <a:gd name="T7" fmla="*/ 0 h 8"/>
                    <a:gd name="T8" fmla="*/ 10 w 10"/>
                    <a:gd name="T9" fmla="*/ 0 h 8"/>
                    <a:gd name="T10" fmla="*/ 10 w 10"/>
                    <a:gd name="T11" fmla="*/ 8 h 8"/>
                  </a:gdLst>
                  <a:ahLst/>
                  <a:cxnLst>
                    <a:cxn ang="0">
                      <a:pos x="T0" y="T1"/>
                    </a:cxn>
                    <a:cxn ang="0">
                      <a:pos x="T2" y="T3"/>
                    </a:cxn>
                    <a:cxn ang="0">
                      <a:pos x="T4" y="T5"/>
                    </a:cxn>
                    <a:cxn ang="0">
                      <a:pos x="T6" y="T7"/>
                    </a:cxn>
                    <a:cxn ang="0">
                      <a:pos x="T8" y="T9"/>
                    </a:cxn>
                    <a:cxn ang="0">
                      <a:pos x="T10" y="T11"/>
                    </a:cxn>
                  </a:cxnLst>
                  <a:rect l="0" t="0" r="r" b="b"/>
                  <a:pathLst>
                    <a:path w="10" h="8">
                      <a:moveTo>
                        <a:pt x="10" y="8"/>
                      </a:moveTo>
                      <a:lnTo>
                        <a:pt x="4" y="8"/>
                      </a:lnTo>
                      <a:lnTo>
                        <a:pt x="0" y="8"/>
                      </a:lnTo>
                      <a:lnTo>
                        <a:pt x="0" y="0"/>
                      </a:lnTo>
                      <a:lnTo>
                        <a:pt x="10" y="0"/>
                      </a:lnTo>
                      <a:lnTo>
                        <a:pt x="10" y="8"/>
                      </a:lnTo>
                      <a:close/>
                    </a:path>
                  </a:pathLst>
                </a:custGeom>
                <a:solidFill>
                  <a:srgbClr val="3FFFFF"/>
                </a:solidFill>
                <a:ln w="1588">
                  <a:solidFill>
                    <a:srgbClr val="000000"/>
                  </a:solidFill>
                  <a:prstDash val="solid"/>
                  <a:round/>
                  <a:headEnd/>
                  <a:tailEnd/>
                </a:ln>
              </p:spPr>
              <p:txBody>
                <a:bodyPr/>
                <a:lstStyle/>
                <a:p>
                  <a:endParaRPr lang="en-IN"/>
                </a:p>
              </p:txBody>
            </p:sp>
            <p:sp>
              <p:nvSpPr>
                <p:cNvPr id="703889" name="Freeform 1425">
                  <a:extLst>
                    <a:ext uri="{FF2B5EF4-FFF2-40B4-BE49-F238E27FC236}">
                      <a16:creationId xmlns:a16="http://schemas.microsoft.com/office/drawing/2014/main" id="{ECA22317-EF84-430D-80A6-7B0881D614C2}"/>
                    </a:ext>
                  </a:extLst>
                </p:cNvPr>
                <p:cNvSpPr>
                  <a:spLocks/>
                </p:cNvSpPr>
                <p:nvPr/>
              </p:nvSpPr>
              <p:spPr bwMode="auto">
                <a:xfrm>
                  <a:off x="5026" y="872"/>
                  <a:ext cx="2" cy="14"/>
                </a:xfrm>
                <a:custGeom>
                  <a:avLst/>
                  <a:gdLst>
                    <a:gd name="T0" fmla="*/ 4 w 4"/>
                    <a:gd name="T1" fmla="*/ 25 h 27"/>
                    <a:gd name="T2" fmla="*/ 2 w 4"/>
                    <a:gd name="T3" fmla="*/ 27 h 27"/>
                    <a:gd name="T4" fmla="*/ 0 w 4"/>
                    <a:gd name="T5" fmla="*/ 27 h 27"/>
                    <a:gd name="T6" fmla="*/ 0 w 4"/>
                    <a:gd name="T7" fmla="*/ 0 h 27"/>
                    <a:gd name="T8" fmla="*/ 4 w 4"/>
                    <a:gd name="T9" fmla="*/ 0 h 27"/>
                    <a:gd name="T10" fmla="*/ 4 w 4"/>
                    <a:gd name="T11" fmla="*/ 25 h 27"/>
                  </a:gdLst>
                  <a:ahLst/>
                  <a:cxnLst>
                    <a:cxn ang="0">
                      <a:pos x="T0" y="T1"/>
                    </a:cxn>
                    <a:cxn ang="0">
                      <a:pos x="T2" y="T3"/>
                    </a:cxn>
                    <a:cxn ang="0">
                      <a:pos x="T4" y="T5"/>
                    </a:cxn>
                    <a:cxn ang="0">
                      <a:pos x="T6" y="T7"/>
                    </a:cxn>
                    <a:cxn ang="0">
                      <a:pos x="T8" y="T9"/>
                    </a:cxn>
                    <a:cxn ang="0">
                      <a:pos x="T10" y="T11"/>
                    </a:cxn>
                  </a:cxnLst>
                  <a:rect l="0" t="0" r="r" b="b"/>
                  <a:pathLst>
                    <a:path w="4" h="27">
                      <a:moveTo>
                        <a:pt x="4" y="25"/>
                      </a:moveTo>
                      <a:lnTo>
                        <a:pt x="2" y="27"/>
                      </a:lnTo>
                      <a:lnTo>
                        <a:pt x="0" y="27"/>
                      </a:lnTo>
                      <a:lnTo>
                        <a:pt x="0" y="0"/>
                      </a:lnTo>
                      <a:lnTo>
                        <a:pt x="4" y="0"/>
                      </a:lnTo>
                      <a:lnTo>
                        <a:pt x="4" y="25"/>
                      </a:lnTo>
                      <a:close/>
                    </a:path>
                  </a:pathLst>
                </a:custGeom>
                <a:solidFill>
                  <a:srgbClr val="3FFFFF"/>
                </a:solidFill>
                <a:ln w="1588">
                  <a:solidFill>
                    <a:srgbClr val="000000"/>
                  </a:solidFill>
                  <a:prstDash val="solid"/>
                  <a:round/>
                  <a:headEnd/>
                  <a:tailEnd/>
                </a:ln>
              </p:spPr>
              <p:txBody>
                <a:bodyPr/>
                <a:lstStyle/>
                <a:p>
                  <a:endParaRPr lang="en-IN"/>
                </a:p>
              </p:txBody>
            </p:sp>
            <p:sp>
              <p:nvSpPr>
                <p:cNvPr id="703890" name="Freeform 1426">
                  <a:extLst>
                    <a:ext uri="{FF2B5EF4-FFF2-40B4-BE49-F238E27FC236}">
                      <a16:creationId xmlns:a16="http://schemas.microsoft.com/office/drawing/2014/main" id="{ACEF2E6E-8649-420D-831B-62EDE50E4676}"/>
                    </a:ext>
                  </a:extLst>
                </p:cNvPr>
                <p:cNvSpPr>
                  <a:spLocks/>
                </p:cNvSpPr>
                <p:nvPr/>
              </p:nvSpPr>
              <p:spPr bwMode="auto">
                <a:xfrm>
                  <a:off x="5217" y="872"/>
                  <a:ext cx="4" cy="5"/>
                </a:xfrm>
                <a:custGeom>
                  <a:avLst/>
                  <a:gdLst>
                    <a:gd name="T0" fmla="*/ 7 w 7"/>
                    <a:gd name="T1" fmla="*/ 10 h 10"/>
                    <a:gd name="T2" fmla="*/ 2 w 7"/>
                    <a:gd name="T3" fmla="*/ 10 h 10"/>
                    <a:gd name="T4" fmla="*/ 0 w 7"/>
                    <a:gd name="T5" fmla="*/ 10 h 10"/>
                    <a:gd name="T6" fmla="*/ 0 w 7"/>
                    <a:gd name="T7" fmla="*/ 0 h 10"/>
                    <a:gd name="T8" fmla="*/ 2 w 7"/>
                    <a:gd name="T9" fmla="*/ 0 h 10"/>
                    <a:gd name="T10" fmla="*/ 7 w 7"/>
                    <a:gd name="T11" fmla="*/ 0 h 10"/>
                    <a:gd name="T12" fmla="*/ 7 w 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7" h="10">
                      <a:moveTo>
                        <a:pt x="7" y="10"/>
                      </a:moveTo>
                      <a:lnTo>
                        <a:pt x="2" y="10"/>
                      </a:lnTo>
                      <a:lnTo>
                        <a:pt x="0" y="10"/>
                      </a:lnTo>
                      <a:lnTo>
                        <a:pt x="0" y="0"/>
                      </a:lnTo>
                      <a:lnTo>
                        <a:pt x="2" y="0"/>
                      </a:lnTo>
                      <a:lnTo>
                        <a:pt x="7" y="0"/>
                      </a:lnTo>
                      <a:lnTo>
                        <a:pt x="7" y="10"/>
                      </a:lnTo>
                      <a:close/>
                    </a:path>
                  </a:pathLst>
                </a:custGeom>
                <a:solidFill>
                  <a:srgbClr val="3FFFFF"/>
                </a:solidFill>
                <a:ln w="1588">
                  <a:solidFill>
                    <a:srgbClr val="000000"/>
                  </a:solidFill>
                  <a:prstDash val="solid"/>
                  <a:round/>
                  <a:headEnd/>
                  <a:tailEnd/>
                </a:ln>
              </p:spPr>
              <p:txBody>
                <a:bodyPr/>
                <a:lstStyle/>
                <a:p>
                  <a:endParaRPr lang="en-IN"/>
                </a:p>
              </p:txBody>
            </p:sp>
            <p:sp>
              <p:nvSpPr>
                <p:cNvPr id="703891" name="Rectangle 1427">
                  <a:extLst>
                    <a:ext uri="{FF2B5EF4-FFF2-40B4-BE49-F238E27FC236}">
                      <a16:creationId xmlns:a16="http://schemas.microsoft.com/office/drawing/2014/main" id="{74641467-F7A2-45E6-9AEB-8AEFD3AD2154}"/>
                    </a:ext>
                  </a:extLst>
                </p:cNvPr>
                <p:cNvSpPr>
                  <a:spLocks noChangeArrowheads="1"/>
                </p:cNvSpPr>
                <p:nvPr/>
              </p:nvSpPr>
              <p:spPr bwMode="auto">
                <a:xfrm>
                  <a:off x="5334" y="872"/>
                  <a:ext cx="1" cy="4"/>
                </a:xfrm>
                <a:prstGeom prst="rect">
                  <a:avLst/>
                </a:prstGeom>
                <a:solidFill>
                  <a:srgbClr val="00C2C2"/>
                </a:solidFill>
                <a:ln w="1588">
                  <a:solidFill>
                    <a:srgbClr val="000000"/>
                  </a:solidFill>
                  <a:miter lim="800000"/>
                  <a:headEnd/>
                  <a:tailEnd/>
                </a:ln>
              </p:spPr>
              <p:txBody>
                <a:bodyPr/>
                <a:lstStyle/>
                <a:p>
                  <a:endParaRPr lang="en-IN"/>
                </a:p>
              </p:txBody>
            </p:sp>
            <p:sp>
              <p:nvSpPr>
                <p:cNvPr id="703892" name="Freeform 1428">
                  <a:extLst>
                    <a:ext uri="{FF2B5EF4-FFF2-40B4-BE49-F238E27FC236}">
                      <a16:creationId xmlns:a16="http://schemas.microsoft.com/office/drawing/2014/main" id="{0C413E99-EDE8-4D86-A630-A32D246E6876}"/>
                    </a:ext>
                  </a:extLst>
                </p:cNvPr>
                <p:cNvSpPr>
                  <a:spLocks/>
                </p:cNvSpPr>
                <p:nvPr/>
              </p:nvSpPr>
              <p:spPr bwMode="auto">
                <a:xfrm>
                  <a:off x="4767" y="872"/>
                  <a:ext cx="822" cy="59"/>
                </a:xfrm>
                <a:custGeom>
                  <a:avLst/>
                  <a:gdLst>
                    <a:gd name="T0" fmla="*/ 1386 w 1643"/>
                    <a:gd name="T1" fmla="*/ 31 h 117"/>
                    <a:gd name="T2" fmla="*/ 1383 w 1643"/>
                    <a:gd name="T3" fmla="*/ 17 h 117"/>
                    <a:gd name="T4" fmla="*/ 1377 w 1643"/>
                    <a:gd name="T5" fmla="*/ 17 h 117"/>
                    <a:gd name="T6" fmla="*/ 1375 w 1643"/>
                    <a:gd name="T7" fmla="*/ 31 h 117"/>
                    <a:gd name="T8" fmla="*/ 1350 w 1643"/>
                    <a:gd name="T9" fmla="*/ 16 h 117"/>
                    <a:gd name="T10" fmla="*/ 1343 w 1643"/>
                    <a:gd name="T11" fmla="*/ 14 h 117"/>
                    <a:gd name="T12" fmla="*/ 1339 w 1643"/>
                    <a:gd name="T13" fmla="*/ 19 h 117"/>
                    <a:gd name="T14" fmla="*/ 1333 w 1643"/>
                    <a:gd name="T15" fmla="*/ 23 h 117"/>
                    <a:gd name="T16" fmla="*/ 1293 w 1643"/>
                    <a:gd name="T17" fmla="*/ 37 h 117"/>
                    <a:gd name="T18" fmla="*/ 1289 w 1643"/>
                    <a:gd name="T19" fmla="*/ 21 h 117"/>
                    <a:gd name="T20" fmla="*/ 1281 w 1643"/>
                    <a:gd name="T21" fmla="*/ 27 h 117"/>
                    <a:gd name="T22" fmla="*/ 1239 w 1643"/>
                    <a:gd name="T23" fmla="*/ 41 h 117"/>
                    <a:gd name="T24" fmla="*/ 1281 w 1643"/>
                    <a:gd name="T25" fmla="*/ 64 h 117"/>
                    <a:gd name="T26" fmla="*/ 1232 w 1643"/>
                    <a:gd name="T27" fmla="*/ 29 h 117"/>
                    <a:gd name="T28" fmla="*/ 1224 w 1643"/>
                    <a:gd name="T29" fmla="*/ 27 h 117"/>
                    <a:gd name="T30" fmla="*/ 1220 w 1643"/>
                    <a:gd name="T31" fmla="*/ 67 h 117"/>
                    <a:gd name="T32" fmla="*/ 1167 w 1643"/>
                    <a:gd name="T33" fmla="*/ 33 h 117"/>
                    <a:gd name="T34" fmla="*/ 1157 w 1643"/>
                    <a:gd name="T35" fmla="*/ 33 h 117"/>
                    <a:gd name="T36" fmla="*/ 1157 w 1643"/>
                    <a:gd name="T37" fmla="*/ 73 h 117"/>
                    <a:gd name="T38" fmla="*/ 1098 w 1643"/>
                    <a:gd name="T39" fmla="*/ 39 h 117"/>
                    <a:gd name="T40" fmla="*/ 1094 w 1643"/>
                    <a:gd name="T41" fmla="*/ 37 h 117"/>
                    <a:gd name="T42" fmla="*/ 1088 w 1643"/>
                    <a:gd name="T43" fmla="*/ 39 h 117"/>
                    <a:gd name="T44" fmla="*/ 1023 w 1643"/>
                    <a:gd name="T45" fmla="*/ 85 h 117"/>
                    <a:gd name="T46" fmla="*/ 1017 w 1643"/>
                    <a:gd name="T47" fmla="*/ 39 h 117"/>
                    <a:gd name="T48" fmla="*/ 1012 w 1643"/>
                    <a:gd name="T49" fmla="*/ 42 h 117"/>
                    <a:gd name="T50" fmla="*/ 945 w 1643"/>
                    <a:gd name="T51" fmla="*/ 90 h 117"/>
                    <a:gd name="T52" fmla="*/ 941 w 1643"/>
                    <a:gd name="T53" fmla="*/ 44 h 117"/>
                    <a:gd name="T54" fmla="*/ 933 w 1643"/>
                    <a:gd name="T55" fmla="*/ 50 h 117"/>
                    <a:gd name="T56" fmla="*/ 868 w 1643"/>
                    <a:gd name="T57" fmla="*/ 96 h 117"/>
                    <a:gd name="T58" fmla="*/ 862 w 1643"/>
                    <a:gd name="T59" fmla="*/ 46 h 117"/>
                    <a:gd name="T60" fmla="*/ 857 w 1643"/>
                    <a:gd name="T61" fmla="*/ 52 h 117"/>
                    <a:gd name="T62" fmla="*/ 819 w 1643"/>
                    <a:gd name="T63" fmla="*/ 89 h 117"/>
                    <a:gd name="T64" fmla="*/ 813 w 1643"/>
                    <a:gd name="T65" fmla="*/ 35 h 117"/>
                    <a:gd name="T66" fmla="*/ 807 w 1643"/>
                    <a:gd name="T67" fmla="*/ 39 h 117"/>
                    <a:gd name="T68" fmla="*/ 721 w 1643"/>
                    <a:gd name="T69" fmla="*/ 102 h 117"/>
                    <a:gd name="T70" fmla="*/ 763 w 1643"/>
                    <a:gd name="T71" fmla="*/ 79 h 117"/>
                    <a:gd name="T72" fmla="*/ 92 w 1643"/>
                    <a:gd name="T73" fmla="*/ 117 h 117"/>
                    <a:gd name="T74" fmla="*/ 526 w 1643"/>
                    <a:gd name="T75" fmla="*/ 52 h 117"/>
                    <a:gd name="T76" fmla="*/ 1136 w 1643"/>
                    <a:gd name="T77" fmla="*/ 12 h 117"/>
                    <a:gd name="T78" fmla="*/ 1511 w 1643"/>
                    <a:gd name="T79"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43" h="117">
                      <a:moveTo>
                        <a:pt x="1643" y="12"/>
                      </a:moveTo>
                      <a:lnTo>
                        <a:pt x="1386" y="31"/>
                      </a:lnTo>
                      <a:lnTo>
                        <a:pt x="1386" y="17"/>
                      </a:lnTo>
                      <a:lnTo>
                        <a:pt x="1383" y="17"/>
                      </a:lnTo>
                      <a:lnTo>
                        <a:pt x="1381" y="17"/>
                      </a:lnTo>
                      <a:lnTo>
                        <a:pt x="1377" y="17"/>
                      </a:lnTo>
                      <a:lnTo>
                        <a:pt x="1375" y="19"/>
                      </a:lnTo>
                      <a:lnTo>
                        <a:pt x="1375" y="31"/>
                      </a:lnTo>
                      <a:lnTo>
                        <a:pt x="1352" y="33"/>
                      </a:lnTo>
                      <a:lnTo>
                        <a:pt x="1350" y="16"/>
                      </a:lnTo>
                      <a:lnTo>
                        <a:pt x="1348" y="14"/>
                      </a:lnTo>
                      <a:lnTo>
                        <a:pt x="1343" y="14"/>
                      </a:lnTo>
                      <a:lnTo>
                        <a:pt x="1339" y="17"/>
                      </a:lnTo>
                      <a:lnTo>
                        <a:pt x="1339" y="19"/>
                      </a:lnTo>
                      <a:lnTo>
                        <a:pt x="1337" y="19"/>
                      </a:lnTo>
                      <a:lnTo>
                        <a:pt x="1333" y="23"/>
                      </a:lnTo>
                      <a:lnTo>
                        <a:pt x="1333" y="35"/>
                      </a:lnTo>
                      <a:lnTo>
                        <a:pt x="1293" y="37"/>
                      </a:lnTo>
                      <a:lnTo>
                        <a:pt x="1291" y="23"/>
                      </a:lnTo>
                      <a:lnTo>
                        <a:pt x="1289" y="21"/>
                      </a:lnTo>
                      <a:lnTo>
                        <a:pt x="1283" y="21"/>
                      </a:lnTo>
                      <a:lnTo>
                        <a:pt x="1281" y="27"/>
                      </a:lnTo>
                      <a:lnTo>
                        <a:pt x="1281" y="37"/>
                      </a:lnTo>
                      <a:lnTo>
                        <a:pt x="1239" y="41"/>
                      </a:lnTo>
                      <a:lnTo>
                        <a:pt x="1281" y="46"/>
                      </a:lnTo>
                      <a:lnTo>
                        <a:pt x="1281" y="64"/>
                      </a:lnTo>
                      <a:lnTo>
                        <a:pt x="1232" y="67"/>
                      </a:lnTo>
                      <a:lnTo>
                        <a:pt x="1232" y="29"/>
                      </a:lnTo>
                      <a:lnTo>
                        <a:pt x="1226" y="25"/>
                      </a:lnTo>
                      <a:lnTo>
                        <a:pt x="1224" y="27"/>
                      </a:lnTo>
                      <a:lnTo>
                        <a:pt x="1220" y="29"/>
                      </a:lnTo>
                      <a:lnTo>
                        <a:pt x="1220" y="67"/>
                      </a:lnTo>
                      <a:lnTo>
                        <a:pt x="1167" y="73"/>
                      </a:lnTo>
                      <a:lnTo>
                        <a:pt x="1167" y="33"/>
                      </a:lnTo>
                      <a:lnTo>
                        <a:pt x="1163" y="29"/>
                      </a:lnTo>
                      <a:lnTo>
                        <a:pt x="1157" y="33"/>
                      </a:lnTo>
                      <a:lnTo>
                        <a:pt x="1155" y="35"/>
                      </a:lnTo>
                      <a:lnTo>
                        <a:pt x="1157" y="73"/>
                      </a:lnTo>
                      <a:lnTo>
                        <a:pt x="1100" y="77"/>
                      </a:lnTo>
                      <a:lnTo>
                        <a:pt x="1098" y="39"/>
                      </a:lnTo>
                      <a:lnTo>
                        <a:pt x="1098" y="37"/>
                      </a:lnTo>
                      <a:lnTo>
                        <a:pt x="1094" y="37"/>
                      </a:lnTo>
                      <a:lnTo>
                        <a:pt x="1092" y="37"/>
                      </a:lnTo>
                      <a:lnTo>
                        <a:pt x="1088" y="39"/>
                      </a:lnTo>
                      <a:lnTo>
                        <a:pt x="1088" y="79"/>
                      </a:lnTo>
                      <a:lnTo>
                        <a:pt x="1023" y="85"/>
                      </a:lnTo>
                      <a:lnTo>
                        <a:pt x="1021" y="41"/>
                      </a:lnTo>
                      <a:lnTo>
                        <a:pt x="1017" y="39"/>
                      </a:lnTo>
                      <a:lnTo>
                        <a:pt x="1014" y="39"/>
                      </a:lnTo>
                      <a:lnTo>
                        <a:pt x="1012" y="42"/>
                      </a:lnTo>
                      <a:lnTo>
                        <a:pt x="1012" y="85"/>
                      </a:lnTo>
                      <a:lnTo>
                        <a:pt x="945" y="90"/>
                      </a:lnTo>
                      <a:lnTo>
                        <a:pt x="945" y="46"/>
                      </a:lnTo>
                      <a:lnTo>
                        <a:pt x="941" y="44"/>
                      </a:lnTo>
                      <a:lnTo>
                        <a:pt x="937" y="44"/>
                      </a:lnTo>
                      <a:lnTo>
                        <a:pt x="933" y="50"/>
                      </a:lnTo>
                      <a:lnTo>
                        <a:pt x="933" y="90"/>
                      </a:lnTo>
                      <a:lnTo>
                        <a:pt x="868" y="96"/>
                      </a:lnTo>
                      <a:lnTo>
                        <a:pt x="868" y="48"/>
                      </a:lnTo>
                      <a:lnTo>
                        <a:pt x="862" y="46"/>
                      </a:lnTo>
                      <a:lnTo>
                        <a:pt x="859" y="46"/>
                      </a:lnTo>
                      <a:lnTo>
                        <a:pt x="857" y="52"/>
                      </a:lnTo>
                      <a:lnTo>
                        <a:pt x="855" y="96"/>
                      </a:lnTo>
                      <a:lnTo>
                        <a:pt x="819" y="89"/>
                      </a:lnTo>
                      <a:lnTo>
                        <a:pt x="817" y="39"/>
                      </a:lnTo>
                      <a:lnTo>
                        <a:pt x="813" y="35"/>
                      </a:lnTo>
                      <a:lnTo>
                        <a:pt x="811" y="35"/>
                      </a:lnTo>
                      <a:lnTo>
                        <a:pt x="807" y="39"/>
                      </a:lnTo>
                      <a:lnTo>
                        <a:pt x="805" y="87"/>
                      </a:lnTo>
                      <a:lnTo>
                        <a:pt x="721" y="102"/>
                      </a:lnTo>
                      <a:lnTo>
                        <a:pt x="690" y="96"/>
                      </a:lnTo>
                      <a:lnTo>
                        <a:pt x="763" y="79"/>
                      </a:lnTo>
                      <a:lnTo>
                        <a:pt x="729" y="75"/>
                      </a:lnTo>
                      <a:lnTo>
                        <a:pt x="92" y="117"/>
                      </a:lnTo>
                      <a:lnTo>
                        <a:pt x="0" y="85"/>
                      </a:lnTo>
                      <a:lnTo>
                        <a:pt x="526" y="52"/>
                      </a:lnTo>
                      <a:lnTo>
                        <a:pt x="526" y="44"/>
                      </a:lnTo>
                      <a:lnTo>
                        <a:pt x="1136" y="12"/>
                      </a:lnTo>
                      <a:lnTo>
                        <a:pt x="1188" y="17"/>
                      </a:lnTo>
                      <a:lnTo>
                        <a:pt x="1511" y="0"/>
                      </a:lnTo>
                      <a:lnTo>
                        <a:pt x="1643" y="12"/>
                      </a:lnTo>
                      <a:close/>
                    </a:path>
                  </a:pathLst>
                </a:custGeom>
                <a:solidFill>
                  <a:srgbClr val="D9D9D9"/>
                </a:solidFill>
                <a:ln w="1588">
                  <a:solidFill>
                    <a:srgbClr val="000000"/>
                  </a:solidFill>
                  <a:prstDash val="solid"/>
                  <a:round/>
                  <a:headEnd/>
                  <a:tailEnd/>
                </a:ln>
              </p:spPr>
              <p:txBody>
                <a:bodyPr/>
                <a:lstStyle/>
                <a:p>
                  <a:endParaRPr lang="en-IN"/>
                </a:p>
              </p:txBody>
            </p:sp>
            <p:sp>
              <p:nvSpPr>
                <p:cNvPr id="703893" name="Freeform 1429">
                  <a:extLst>
                    <a:ext uri="{FF2B5EF4-FFF2-40B4-BE49-F238E27FC236}">
                      <a16:creationId xmlns:a16="http://schemas.microsoft.com/office/drawing/2014/main" id="{6DA478F4-4439-46A7-8104-EF4100FB4C0C}"/>
                    </a:ext>
                  </a:extLst>
                </p:cNvPr>
                <p:cNvSpPr>
                  <a:spLocks/>
                </p:cNvSpPr>
                <p:nvPr/>
              </p:nvSpPr>
              <p:spPr bwMode="auto">
                <a:xfrm>
                  <a:off x="5210" y="872"/>
                  <a:ext cx="5" cy="5"/>
                </a:xfrm>
                <a:custGeom>
                  <a:avLst/>
                  <a:gdLst>
                    <a:gd name="T0" fmla="*/ 10 w 10"/>
                    <a:gd name="T1" fmla="*/ 8 h 10"/>
                    <a:gd name="T2" fmla="*/ 10 w 10"/>
                    <a:gd name="T3" fmla="*/ 10 h 10"/>
                    <a:gd name="T4" fmla="*/ 0 w 10"/>
                    <a:gd name="T5" fmla="*/ 10 h 10"/>
                    <a:gd name="T6" fmla="*/ 0 w 10"/>
                    <a:gd name="T7" fmla="*/ 4 h 10"/>
                    <a:gd name="T8" fmla="*/ 0 w 10"/>
                    <a:gd name="T9" fmla="*/ 0 h 10"/>
                    <a:gd name="T10" fmla="*/ 10 w 10"/>
                    <a:gd name="T11" fmla="*/ 0 h 10"/>
                    <a:gd name="T12" fmla="*/ 10 w 10"/>
                    <a:gd name="T13" fmla="*/ 8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0" y="8"/>
                      </a:moveTo>
                      <a:lnTo>
                        <a:pt x="10" y="10"/>
                      </a:lnTo>
                      <a:lnTo>
                        <a:pt x="0" y="10"/>
                      </a:lnTo>
                      <a:lnTo>
                        <a:pt x="0" y="4"/>
                      </a:lnTo>
                      <a:lnTo>
                        <a:pt x="0" y="0"/>
                      </a:lnTo>
                      <a:lnTo>
                        <a:pt x="10" y="0"/>
                      </a:lnTo>
                      <a:lnTo>
                        <a:pt x="10" y="8"/>
                      </a:lnTo>
                      <a:close/>
                    </a:path>
                  </a:pathLst>
                </a:custGeom>
                <a:solidFill>
                  <a:srgbClr val="3FFFFF"/>
                </a:solidFill>
                <a:ln w="1588">
                  <a:solidFill>
                    <a:srgbClr val="000000"/>
                  </a:solidFill>
                  <a:prstDash val="solid"/>
                  <a:round/>
                  <a:headEnd/>
                  <a:tailEnd/>
                </a:ln>
              </p:spPr>
              <p:txBody>
                <a:bodyPr/>
                <a:lstStyle/>
                <a:p>
                  <a:endParaRPr lang="en-IN"/>
                </a:p>
              </p:txBody>
            </p:sp>
            <p:sp>
              <p:nvSpPr>
                <p:cNvPr id="703894" name="Freeform 1430">
                  <a:extLst>
                    <a:ext uri="{FF2B5EF4-FFF2-40B4-BE49-F238E27FC236}">
                      <a16:creationId xmlns:a16="http://schemas.microsoft.com/office/drawing/2014/main" id="{F04E0304-4E22-4FE4-9B90-2495A37EFC1F}"/>
                    </a:ext>
                  </a:extLst>
                </p:cNvPr>
                <p:cNvSpPr>
                  <a:spLocks/>
                </p:cNvSpPr>
                <p:nvPr/>
              </p:nvSpPr>
              <p:spPr bwMode="auto">
                <a:xfrm>
                  <a:off x="5390" y="872"/>
                  <a:ext cx="7" cy="5"/>
                </a:xfrm>
                <a:custGeom>
                  <a:avLst/>
                  <a:gdLst>
                    <a:gd name="T0" fmla="*/ 13 w 13"/>
                    <a:gd name="T1" fmla="*/ 6 h 10"/>
                    <a:gd name="T2" fmla="*/ 13 w 13"/>
                    <a:gd name="T3" fmla="*/ 8 h 10"/>
                    <a:gd name="T4" fmla="*/ 0 w 13"/>
                    <a:gd name="T5" fmla="*/ 10 h 10"/>
                    <a:gd name="T6" fmla="*/ 0 w 13"/>
                    <a:gd name="T7" fmla="*/ 2 h 10"/>
                    <a:gd name="T8" fmla="*/ 10 w 13"/>
                    <a:gd name="T9" fmla="*/ 0 h 10"/>
                    <a:gd name="T10" fmla="*/ 13 w 13"/>
                    <a:gd name="T11" fmla="*/ 2 h 10"/>
                    <a:gd name="T12" fmla="*/ 13 w 13"/>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3" h="10">
                      <a:moveTo>
                        <a:pt x="13" y="6"/>
                      </a:moveTo>
                      <a:lnTo>
                        <a:pt x="13" y="8"/>
                      </a:lnTo>
                      <a:lnTo>
                        <a:pt x="0" y="10"/>
                      </a:lnTo>
                      <a:lnTo>
                        <a:pt x="0" y="2"/>
                      </a:lnTo>
                      <a:lnTo>
                        <a:pt x="10" y="0"/>
                      </a:lnTo>
                      <a:lnTo>
                        <a:pt x="13" y="2"/>
                      </a:lnTo>
                      <a:lnTo>
                        <a:pt x="13" y="6"/>
                      </a:lnTo>
                      <a:close/>
                    </a:path>
                  </a:pathLst>
                </a:custGeom>
                <a:solidFill>
                  <a:srgbClr val="3FFFFF"/>
                </a:solidFill>
                <a:ln w="1588">
                  <a:solidFill>
                    <a:srgbClr val="000000"/>
                  </a:solidFill>
                  <a:prstDash val="solid"/>
                  <a:round/>
                  <a:headEnd/>
                  <a:tailEnd/>
                </a:ln>
              </p:spPr>
              <p:txBody>
                <a:bodyPr/>
                <a:lstStyle/>
                <a:p>
                  <a:endParaRPr lang="en-IN"/>
                </a:p>
              </p:txBody>
            </p:sp>
            <p:sp>
              <p:nvSpPr>
                <p:cNvPr id="703895" name="Freeform 1431">
                  <a:extLst>
                    <a:ext uri="{FF2B5EF4-FFF2-40B4-BE49-F238E27FC236}">
                      <a16:creationId xmlns:a16="http://schemas.microsoft.com/office/drawing/2014/main" id="{C184DF61-6F43-468E-8A45-4BD43F89166F}"/>
                    </a:ext>
                  </a:extLst>
                </p:cNvPr>
                <p:cNvSpPr>
                  <a:spLocks/>
                </p:cNvSpPr>
                <p:nvPr/>
              </p:nvSpPr>
              <p:spPr bwMode="auto">
                <a:xfrm>
                  <a:off x="5399" y="872"/>
                  <a:ext cx="6" cy="4"/>
                </a:xfrm>
                <a:custGeom>
                  <a:avLst/>
                  <a:gdLst>
                    <a:gd name="T0" fmla="*/ 14 w 14"/>
                    <a:gd name="T1" fmla="*/ 6 h 8"/>
                    <a:gd name="T2" fmla="*/ 14 w 14"/>
                    <a:gd name="T3" fmla="*/ 8 h 8"/>
                    <a:gd name="T4" fmla="*/ 0 w 14"/>
                    <a:gd name="T5" fmla="*/ 8 h 8"/>
                    <a:gd name="T6" fmla="*/ 0 w 14"/>
                    <a:gd name="T7" fmla="*/ 4 h 8"/>
                    <a:gd name="T8" fmla="*/ 2 w 14"/>
                    <a:gd name="T9" fmla="*/ 0 h 8"/>
                    <a:gd name="T10" fmla="*/ 14 w 14"/>
                    <a:gd name="T11" fmla="*/ 0 h 8"/>
                    <a:gd name="T12" fmla="*/ 14 w 14"/>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14" h="8">
                      <a:moveTo>
                        <a:pt x="14" y="6"/>
                      </a:moveTo>
                      <a:lnTo>
                        <a:pt x="14" y="8"/>
                      </a:lnTo>
                      <a:lnTo>
                        <a:pt x="0" y="8"/>
                      </a:lnTo>
                      <a:lnTo>
                        <a:pt x="0" y="4"/>
                      </a:lnTo>
                      <a:lnTo>
                        <a:pt x="2" y="0"/>
                      </a:lnTo>
                      <a:lnTo>
                        <a:pt x="14" y="0"/>
                      </a:lnTo>
                      <a:lnTo>
                        <a:pt x="14" y="6"/>
                      </a:lnTo>
                      <a:close/>
                    </a:path>
                  </a:pathLst>
                </a:custGeom>
                <a:solidFill>
                  <a:srgbClr val="3FFFFF"/>
                </a:solidFill>
                <a:ln w="1588">
                  <a:solidFill>
                    <a:srgbClr val="000000"/>
                  </a:solidFill>
                  <a:prstDash val="solid"/>
                  <a:round/>
                  <a:headEnd/>
                  <a:tailEnd/>
                </a:ln>
              </p:spPr>
              <p:txBody>
                <a:bodyPr/>
                <a:lstStyle/>
                <a:p>
                  <a:endParaRPr lang="en-IN"/>
                </a:p>
              </p:txBody>
            </p:sp>
            <p:sp>
              <p:nvSpPr>
                <p:cNvPr id="703896" name="Freeform 1432">
                  <a:extLst>
                    <a:ext uri="{FF2B5EF4-FFF2-40B4-BE49-F238E27FC236}">
                      <a16:creationId xmlns:a16="http://schemas.microsoft.com/office/drawing/2014/main" id="{AAB25320-B1AA-496B-891C-C836927E8410}"/>
                    </a:ext>
                  </a:extLst>
                </p:cNvPr>
                <p:cNvSpPr>
                  <a:spLocks/>
                </p:cNvSpPr>
                <p:nvPr/>
              </p:nvSpPr>
              <p:spPr bwMode="auto">
                <a:xfrm>
                  <a:off x="5382" y="873"/>
                  <a:ext cx="6" cy="4"/>
                </a:xfrm>
                <a:custGeom>
                  <a:avLst/>
                  <a:gdLst>
                    <a:gd name="T0" fmla="*/ 11 w 11"/>
                    <a:gd name="T1" fmla="*/ 8 h 8"/>
                    <a:gd name="T2" fmla="*/ 0 w 11"/>
                    <a:gd name="T3" fmla="*/ 8 h 8"/>
                    <a:gd name="T4" fmla="*/ 0 w 11"/>
                    <a:gd name="T5" fmla="*/ 4 h 8"/>
                    <a:gd name="T6" fmla="*/ 2 w 11"/>
                    <a:gd name="T7" fmla="*/ 0 h 8"/>
                    <a:gd name="T8" fmla="*/ 11 w 11"/>
                    <a:gd name="T9" fmla="*/ 2 h 8"/>
                    <a:gd name="T10" fmla="*/ 11 w 11"/>
                    <a:gd name="T11" fmla="*/ 8 h 8"/>
                  </a:gdLst>
                  <a:ahLst/>
                  <a:cxnLst>
                    <a:cxn ang="0">
                      <a:pos x="T0" y="T1"/>
                    </a:cxn>
                    <a:cxn ang="0">
                      <a:pos x="T2" y="T3"/>
                    </a:cxn>
                    <a:cxn ang="0">
                      <a:pos x="T4" y="T5"/>
                    </a:cxn>
                    <a:cxn ang="0">
                      <a:pos x="T6" y="T7"/>
                    </a:cxn>
                    <a:cxn ang="0">
                      <a:pos x="T8" y="T9"/>
                    </a:cxn>
                    <a:cxn ang="0">
                      <a:pos x="T10" y="T11"/>
                    </a:cxn>
                  </a:cxnLst>
                  <a:rect l="0" t="0" r="r" b="b"/>
                  <a:pathLst>
                    <a:path w="11" h="8">
                      <a:moveTo>
                        <a:pt x="11" y="8"/>
                      </a:moveTo>
                      <a:lnTo>
                        <a:pt x="0" y="8"/>
                      </a:lnTo>
                      <a:lnTo>
                        <a:pt x="0" y="4"/>
                      </a:lnTo>
                      <a:lnTo>
                        <a:pt x="2" y="0"/>
                      </a:lnTo>
                      <a:lnTo>
                        <a:pt x="11" y="2"/>
                      </a:lnTo>
                      <a:lnTo>
                        <a:pt x="11" y="8"/>
                      </a:lnTo>
                      <a:close/>
                    </a:path>
                  </a:pathLst>
                </a:custGeom>
                <a:solidFill>
                  <a:srgbClr val="3FFFFF"/>
                </a:solidFill>
                <a:ln w="1588">
                  <a:solidFill>
                    <a:srgbClr val="000000"/>
                  </a:solidFill>
                  <a:prstDash val="solid"/>
                  <a:round/>
                  <a:headEnd/>
                  <a:tailEnd/>
                </a:ln>
              </p:spPr>
              <p:txBody>
                <a:bodyPr/>
                <a:lstStyle/>
                <a:p>
                  <a:endParaRPr lang="en-IN"/>
                </a:p>
              </p:txBody>
            </p:sp>
            <p:sp>
              <p:nvSpPr>
                <p:cNvPr id="703897" name="Freeform 1433">
                  <a:extLst>
                    <a:ext uri="{FF2B5EF4-FFF2-40B4-BE49-F238E27FC236}">
                      <a16:creationId xmlns:a16="http://schemas.microsoft.com/office/drawing/2014/main" id="{20CBB551-ECE0-4680-93B9-7A20A47550C2}"/>
                    </a:ext>
                  </a:extLst>
                </p:cNvPr>
                <p:cNvSpPr>
                  <a:spLocks/>
                </p:cNvSpPr>
                <p:nvPr/>
              </p:nvSpPr>
              <p:spPr bwMode="auto">
                <a:xfrm>
                  <a:off x="5374" y="874"/>
                  <a:ext cx="6" cy="3"/>
                </a:xfrm>
                <a:custGeom>
                  <a:avLst/>
                  <a:gdLst>
                    <a:gd name="T0" fmla="*/ 14 w 14"/>
                    <a:gd name="T1" fmla="*/ 4 h 6"/>
                    <a:gd name="T2" fmla="*/ 14 w 14"/>
                    <a:gd name="T3" fmla="*/ 6 h 6"/>
                    <a:gd name="T4" fmla="*/ 4 w 14"/>
                    <a:gd name="T5" fmla="*/ 6 h 6"/>
                    <a:gd name="T6" fmla="*/ 2 w 14"/>
                    <a:gd name="T7" fmla="*/ 6 h 6"/>
                    <a:gd name="T8" fmla="*/ 0 w 14"/>
                    <a:gd name="T9" fmla="*/ 4 h 6"/>
                    <a:gd name="T10" fmla="*/ 0 w 14"/>
                    <a:gd name="T11" fmla="*/ 0 h 6"/>
                    <a:gd name="T12" fmla="*/ 4 w 14"/>
                    <a:gd name="T13" fmla="*/ 0 h 6"/>
                    <a:gd name="T14" fmla="*/ 14 w 14"/>
                    <a:gd name="T15" fmla="*/ 0 h 6"/>
                    <a:gd name="T16" fmla="*/ 14 w 14"/>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
                      <a:moveTo>
                        <a:pt x="14" y="4"/>
                      </a:moveTo>
                      <a:lnTo>
                        <a:pt x="14" y="6"/>
                      </a:lnTo>
                      <a:lnTo>
                        <a:pt x="4" y="6"/>
                      </a:lnTo>
                      <a:lnTo>
                        <a:pt x="2" y="6"/>
                      </a:lnTo>
                      <a:lnTo>
                        <a:pt x="0" y="4"/>
                      </a:lnTo>
                      <a:lnTo>
                        <a:pt x="0" y="0"/>
                      </a:lnTo>
                      <a:lnTo>
                        <a:pt x="4" y="0"/>
                      </a:lnTo>
                      <a:lnTo>
                        <a:pt x="14" y="0"/>
                      </a:lnTo>
                      <a:lnTo>
                        <a:pt x="14" y="4"/>
                      </a:lnTo>
                      <a:close/>
                    </a:path>
                  </a:pathLst>
                </a:custGeom>
                <a:solidFill>
                  <a:srgbClr val="3FFFFF"/>
                </a:solidFill>
                <a:ln w="1588">
                  <a:solidFill>
                    <a:srgbClr val="000000"/>
                  </a:solidFill>
                  <a:prstDash val="solid"/>
                  <a:round/>
                  <a:headEnd/>
                  <a:tailEnd/>
                </a:ln>
              </p:spPr>
              <p:txBody>
                <a:bodyPr/>
                <a:lstStyle/>
                <a:p>
                  <a:endParaRPr lang="en-IN"/>
                </a:p>
              </p:txBody>
            </p:sp>
            <p:sp>
              <p:nvSpPr>
                <p:cNvPr id="703898" name="Freeform 1434">
                  <a:extLst>
                    <a:ext uri="{FF2B5EF4-FFF2-40B4-BE49-F238E27FC236}">
                      <a16:creationId xmlns:a16="http://schemas.microsoft.com/office/drawing/2014/main" id="{E996FA86-69D8-4FAC-AE1B-0303252CBFD5}"/>
                    </a:ext>
                  </a:extLst>
                </p:cNvPr>
                <p:cNvSpPr>
                  <a:spLocks/>
                </p:cNvSpPr>
                <p:nvPr/>
              </p:nvSpPr>
              <p:spPr bwMode="auto">
                <a:xfrm>
                  <a:off x="5365" y="874"/>
                  <a:ext cx="8" cy="4"/>
                </a:xfrm>
                <a:custGeom>
                  <a:avLst/>
                  <a:gdLst>
                    <a:gd name="T0" fmla="*/ 16 w 16"/>
                    <a:gd name="T1" fmla="*/ 6 h 8"/>
                    <a:gd name="T2" fmla="*/ 16 w 16"/>
                    <a:gd name="T3" fmla="*/ 6 h 8"/>
                    <a:gd name="T4" fmla="*/ 0 w 16"/>
                    <a:gd name="T5" fmla="*/ 8 h 8"/>
                    <a:gd name="T6" fmla="*/ 0 w 16"/>
                    <a:gd name="T7" fmla="*/ 4 h 8"/>
                    <a:gd name="T8" fmla="*/ 0 w 16"/>
                    <a:gd name="T9" fmla="*/ 2 h 8"/>
                    <a:gd name="T10" fmla="*/ 12 w 16"/>
                    <a:gd name="T11" fmla="*/ 0 h 8"/>
                    <a:gd name="T12" fmla="*/ 14 w 16"/>
                    <a:gd name="T13" fmla="*/ 0 h 8"/>
                    <a:gd name="T14" fmla="*/ 16 w 16"/>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8">
                      <a:moveTo>
                        <a:pt x="16" y="6"/>
                      </a:moveTo>
                      <a:lnTo>
                        <a:pt x="16" y="6"/>
                      </a:lnTo>
                      <a:lnTo>
                        <a:pt x="0" y="8"/>
                      </a:lnTo>
                      <a:lnTo>
                        <a:pt x="0" y="4"/>
                      </a:lnTo>
                      <a:lnTo>
                        <a:pt x="0" y="2"/>
                      </a:lnTo>
                      <a:lnTo>
                        <a:pt x="12" y="0"/>
                      </a:lnTo>
                      <a:lnTo>
                        <a:pt x="14" y="0"/>
                      </a:lnTo>
                      <a:lnTo>
                        <a:pt x="16" y="6"/>
                      </a:lnTo>
                      <a:close/>
                    </a:path>
                  </a:pathLst>
                </a:custGeom>
                <a:solidFill>
                  <a:srgbClr val="3FFFFF"/>
                </a:solidFill>
                <a:ln w="1588">
                  <a:solidFill>
                    <a:srgbClr val="000000"/>
                  </a:solidFill>
                  <a:prstDash val="solid"/>
                  <a:round/>
                  <a:headEnd/>
                  <a:tailEnd/>
                </a:ln>
              </p:spPr>
              <p:txBody>
                <a:bodyPr/>
                <a:lstStyle/>
                <a:p>
                  <a:endParaRPr lang="en-IN"/>
                </a:p>
              </p:txBody>
            </p:sp>
            <p:sp>
              <p:nvSpPr>
                <p:cNvPr id="703899" name="Freeform 1435">
                  <a:extLst>
                    <a:ext uri="{FF2B5EF4-FFF2-40B4-BE49-F238E27FC236}">
                      <a16:creationId xmlns:a16="http://schemas.microsoft.com/office/drawing/2014/main" id="{60C6B673-DD23-41AE-8507-2A37D864FDE4}"/>
                    </a:ext>
                  </a:extLst>
                </p:cNvPr>
                <p:cNvSpPr>
                  <a:spLocks/>
                </p:cNvSpPr>
                <p:nvPr/>
              </p:nvSpPr>
              <p:spPr bwMode="auto">
                <a:xfrm>
                  <a:off x="4812" y="874"/>
                  <a:ext cx="6" cy="6"/>
                </a:xfrm>
                <a:custGeom>
                  <a:avLst/>
                  <a:gdLst>
                    <a:gd name="T0" fmla="*/ 11 w 11"/>
                    <a:gd name="T1" fmla="*/ 12 h 12"/>
                    <a:gd name="T2" fmla="*/ 2 w 11"/>
                    <a:gd name="T3" fmla="*/ 12 h 12"/>
                    <a:gd name="T4" fmla="*/ 0 w 11"/>
                    <a:gd name="T5" fmla="*/ 12 h 12"/>
                    <a:gd name="T6" fmla="*/ 0 w 11"/>
                    <a:gd name="T7" fmla="*/ 0 h 12"/>
                    <a:gd name="T8" fmla="*/ 11 w 11"/>
                    <a:gd name="T9" fmla="*/ 0 h 12"/>
                    <a:gd name="T10" fmla="*/ 11 w 11"/>
                    <a:gd name="T11" fmla="*/ 12 h 12"/>
                  </a:gdLst>
                  <a:ahLst/>
                  <a:cxnLst>
                    <a:cxn ang="0">
                      <a:pos x="T0" y="T1"/>
                    </a:cxn>
                    <a:cxn ang="0">
                      <a:pos x="T2" y="T3"/>
                    </a:cxn>
                    <a:cxn ang="0">
                      <a:pos x="T4" y="T5"/>
                    </a:cxn>
                    <a:cxn ang="0">
                      <a:pos x="T6" y="T7"/>
                    </a:cxn>
                    <a:cxn ang="0">
                      <a:pos x="T8" y="T9"/>
                    </a:cxn>
                    <a:cxn ang="0">
                      <a:pos x="T10" y="T11"/>
                    </a:cxn>
                  </a:cxnLst>
                  <a:rect l="0" t="0" r="r" b="b"/>
                  <a:pathLst>
                    <a:path w="11" h="12">
                      <a:moveTo>
                        <a:pt x="11" y="12"/>
                      </a:moveTo>
                      <a:lnTo>
                        <a:pt x="2" y="12"/>
                      </a:lnTo>
                      <a:lnTo>
                        <a:pt x="0" y="12"/>
                      </a:lnTo>
                      <a:lnTo>
                        <a:pt x="0" y="0"/>
                      </a:lnTo>
                      <a:lnTo>
                        <a:pt x="11" y="0"/>
                      </a:lnTo>
                      <a:lnTo>
                        <a:pt x="11" y="12"/>
                      </a:lnTo>
                      <a:close/>
                    </a:path>
                  </a:pathLst>
                </a:custGeom>
                <a:solidFill>
                  <a:srgbClr val="3FFFFF"/>
                </a:solidFill>
                <a:ln w="1588">
                  <a:solidFill>
                    <a:srgbClr val="000000"/>
                  </a:solidFill>
                  <a:prstDash val="solid"/>
                  <a:round/>
                  <a:headEnd/>
                  <a:tailEnd/>
                </a:ln>
              </p:spPr>
              <p:txBody>
                <a:bodyPr/>
                <a:lstStyle/>
                <a:p>
                  <a:endParaRPr lang="en-IN"/>
                </a:p>
              </p:txBody>
            </p:sp>
            <p:sp>
              <p:nvSpPr>
                <p:cNvPr id="703900" name="Freeform 1436">
                  <a:extLst>
                    <a:ext uri="{FF2B5EF4-FFF2-40B4-BE49-F238E27FC236}">
                      <a16:creationId xmlns:a16="http://schemas.microsoft.com/office/drawing/2014/main" id="{7D9C189C-E115-4348-89C0-8CCE4D47A2F6}"/>
                    </a:ext>
                  </a:extLst>
                </p:cNvPr>
                <p:cNvSpPr>
                  <a:spLocks/>
                </p:cNvSpPr>
                <p:nvPr/>
              </p:nvSpPr>
              <p:spPr bwMode="auto">
                <a:xfrm>
                  <a:off x="5358" y="875"/>
                  <a:ext cx="5" cy="3"/>
                </a:xfrm>
                <a:custGeom>
                  <a:avLst/>
                  <a:gdLst>
                    <a:gd name="T0" fmla="*/ 9 w 9"/>
                    <a:gd name="T1" fmla="*/ 4 h 6"/>
                    <a:gd name="T2" fmla="*/ 9 w 9"/>
                    <a:gd name="T3" fmla="*/ 6 h 6"/>
                    <a:gd name="T4" fmla="*/ 2 w 9"/>
                    <a:gd name="T5" fmla="*/ 6 h 6"/>
                    <a:gd name="T6" fmla="*/ 2 w 9"/>
                    <a:gd name="T7" fmla="*/ 6 h 6"/>
                    <a:gd name="T8" fmla="*/ 0 w 9"/>
                    <a:gd name="T9" fmla="*/ 4 h 6"/>
                    <a:gd name="T10" fmla="*/ 2 w 9"/>
                    <a:gd name="T11" fmla="*/ 0 h 6"/>
                    <a:gd name="T12" fmla="*/ 9 w 9"/>
                    <a:gd name="T13" fmla="*/ 0 h 6"/>
                    <a:gd name="T14" fmla="*/ 9 w 9"/>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9" y="4"/>
                      </a:moveTo>
                      <a:lnTo>
                        <a:pt x="9" y="6"/>
                      </a:lnTo>
                      <a:lnTo>
                        <a:pt x="2" y="6"/>
                      </a:lnTo>
                      <a:lnTo>
                        <a:pt x="2" y="6"/>
                      </a:lnTo>
                      <a:lnTo>
                        <a:pt x="0" y="4"/>
                      </a:lnTo>
                      <a:lnTo>
                        <a:pt x="2" y="0"/>
                      </a:lnTo>
                      <a:lnTo>
                        <a:pt x="9" y="0"/>
                      </a:lnTo>
                      <a:lnTo>
                        <a:pt x="9" y="4"/>
                      </a:lnTo>
                      <a:close/>
                    </a:path>
                  </a:pathLst>
                </a:custGeom>
                <a:solidFill>
                  <a:srgbClr val="3FFFFF"/>
                </a:solidFill>
                <a:ln w="1588">
                  <a:solidFill>
                    <a:srgbClr val="000000"/>
                  </a:solidFill>
                  <a:prstDash val="solid"/>
                  <a:round/>
                  <a:headEnd/>
                  <a:tailEnd/>
                </a:ln>
              </p:spPr>
              <p:txBody>
                <a:bodyPr/>
                <a:lstStyle/>
                <a:p>
                  <a:endParaRPr lang="en-IN"/>
                </a:p>
              </p:txBody>
            </p:sp>
            <p:sp>
              <p:nvSpPr>
                <p:cNvPr id="703901" name="Freeform 1437">
                  <a:extLst>
                    <a:ext uri="{FF2B5EF4-FFF2-40B4-BE49-F238E27FC236}">
                      <a16:creationId xmlns:a16="http://schemas.microsoft.com/office/drawing/2014/main" id="{F8DC445C-8A8E-473D-895F-CDE34FB08C7C}"/>
                    </a:ext>
                  </a:extLst>
                </p:cNvPr>
                <p:cNvSpPr>
                  <a:spLocks/>
                </p:cNvSpPr>
                <p:nvPr/>
              </p:nvSpPr>
              <p:spPr bwMode="auto">
                <a:xfrm>
                  <a:off x="5139" y="876"/>
                  <a:ext cx="6" cy="4"/>
                </a:xfrm>
                <a:custGeom>
                  <a:avLst/>
                  <a:gdLst>
                    <a:gd name="T0" fmla="*/ 11 w 11"/>
                    <a:gd name="T1" fmla="*/ 8 h 8"/>
                    <a:gd name="T2" fmla="*/ 4 w 11"/>
                    <a:gd name="T3" fmla="*/ 8 h 8"/>
                    <a:gd name="T4" fmla="*/ 0 w 11"/>
                    <a:gd name="T5" fmla="*/ 8 h 8"/>
                    <a:gd name="T6" fmla="*/ 0 w 11"/>
                    <a:gd name="T7" fmla="*/ 2 h 8"/>
                    <a:gd name="T8" fmla="*/ 8 w 11"/>
                    <a:gd name="T9" fmla="*/ 0 h 8"/>
                    <a:gd name="T10" fmla="*/ 11 w 11"/>
                    <a:gd name="T11" fmla="*/ 0 h 8"/>
                    <a:gd name="T12" fmla="*/ 11 w 1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11" y="8"/>
                      </a:moveTo>
                      <a:lnTo>
                        <a:pt x="4" y="8"/>
                      </a:lnTo>
                      <a:lnTo>
                        <a:pt x="0" y="8"/>
                      </a:lnTo>
                      <a:lnTo>
                        <a:pt x="0" y="2"/>
                      </a:lnTo>
                      <a:lnTo>
                        <a:pt x="8" y="0"/>
                      </a:lnTo>
                      <a:lnTo>
                        <a:pt x="11" y="0"/>
                      </a:lnTo>
                      <a:lnTo>
                        <a:pt x="11" y="8"/>
                      </a:lnTo>
                      <a:close/>
                    </a:path>
                  </a:pathLst>
                </a:custGeom>
                <a:solidFill>
                  <a:srgbClr val="3FFFFF"/>
                </a:solidFill>
                <a:ln w="1588">
                  <a:solidFill>
                    <a:srgbClr val="000000"/>
                  </a:solidFill>
                  <a:prstDash val="solid"/>
                  <a:round/>
                  <a:headEnd/>
                  <a:tailEnd/>
                </a:ln>
              </p:spPr>
              <p:txBody>
                <a:bodyPr/>
                <a:lstStyle/>
                <a:p>
                  <a:endParaRPr lang="en-IN"/>
                </a:p>
              </p:txBody>
            </p:sp>
            <p:sp>
              <p:nvSpPr>
                <p:cNvPr id="703902" name="Freeform 1438">
                  <a:extLst>
                    <a:ext uri="{FF2B5EF4-FFF2-40B4-BE49-F238E27FC236}">
                      <a16:creationId xmlns:a16="http://schemas.microsoft.com/office/drawing/2014/main" id="{28802735-2CD5-450C-A866-8227CEEDD019}"/>
                    </a:ext>
                  </a:extLst>
                </p:cNvPr>
                <p:cNvSpPr>
                  <a:spLocks/>
                </p:cNvSpPr>
                <p:nvPr/>
              </p:nvSpPr>
              <p:spPr bwMode="auto">
                <a:xfrm>
                  <a:off x="5134" y="876"/>
                  <a:ext cx="5" cy="5"/>
                </a:xfrm>
                <a:custGeom>
                  <a:avLst/>
                  <a:gdLst>
                    <a:gd name="T0" fmla="*/ 10 w 10"/>
                    <a:gd name="T1" fmla="*/ 6 h 9"/>
                    <a:gd name="T2" fmla="*/ 10 w 10"/>
                    <a:gd name="T3" fmla="*/ 8 h 9"/>
                    <a:gd name="T4" fmla="*/ 8 w 10"/>
                    <a:gd name="T5" fmla="*/ 9 h 9"/>
                    <a:gd name="T6" fmla="*/ 2 w 10"/>
                    <a:gd name="T7" fmla="*/ 9 h 9"/>
                    <a:gd name="T8" fmla="*/ 0 w 10"/>
                    <a:gd name="T9" fmla="*/ 2 h 9"/>
                    <a:gd name="T10" fmla="*/ 0 w 10"/>
                    <a:gd name="T11" fmla="*/ 2 h 9"/>
                    <a:gd name="T12" fmla="*/ 4 w 10"/>
                    <a:gd name="T13" fmla="*/ 0 h 9"/>
                    <a:gd name="T14" fmla="*/ 8 w 10"/>
                    <a:gd name="T15" fmla="*/ 0 h 9"/>
                    <a:gd name="T16" fmla="*/ 10 w 10"/>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10" y="6"/>
                      </a:moveTo>
                      <a:lnTo>
                        <a:pt x="10" y="8"/>
                      </a:lnTo>
                      <a:lnTo>
                        <a:pt x="8" y="9"/>
                      </a:lnTo>
                      <a:lnTo>
                        <a:pt x="2" y="9"/>
                      </a:lnTo>
                      <a:lnTo>
                        <a:pt x="0" y="2"/>
                      </a:lnTo>
                      <a:lnTo>
                        <a:pt x="0" y="2"/>
                      </a:lnTo>
                      <a:lnTo>
                        <a:pt x="4" y="0"/>
                      </a:lnTo>
                      <a:lnTo>
                        <a:pt x="8" y="0"/>
                      </a:lnTo>
                      <a:lnTo>
                        <a:pt x="10" y="6"/>
                      </a:lnTo>
                      <a:close/>
                    </a:path>
                  </a:pathLst>
                </a:custGeom>
                <a:solidFill>
                  <a:srgbClr val="3FFFFF"/>
                </a:solidFill>
                <a:ln w="1588">
                  <a:solidFill>
                    <a:srgbClr val="000000"/>
                  </a:solidFill>
                  <a:prstDash val="solid"/>
                  <a:round/>
                  <a:headEnd/>
                  <a:tailEnd/>
                </a:ln>
              </p:spPr>
              <p:txBody>
                <a:bodyPr/>
                <a:lstStyle/>
                <a:p>
                  <a:endParaRPr lang="en-IN"/>
                </a:p>
              </p:txBody>
            </p:sp>
            <p:sp>
              <p:nvSpPr>
                <p:cNvPr id="703903" name="Freeform 1439">
                  <a:extLst>
                    <a:ext uri="{FF2B5EF4-FFF2-40B4-BE49-F238E27FC236}">
                      <a16:creationId xmlns:a16="http://schemas.microsoft.com/office/drawing/2014/main" id="{613A3409-764B-40ED-B535-368C62BFD72F}"/>
                    </a:ext>
                  </a:extLst>
                </p:cNvPr>
                <p:cNvSpPr>
                  <a:spLocks/>
                </p:cNvSpPr>
                <p:nvPr/>
              </p:nvSpPr>
              <p:spPr bwMode="auto">
                <a:xfrm>
                  <a:off x="5127" y="877"/>
                  <a:ext cx="5" cy="4"/>
                </a:xfrm>
                <a:custGeom>
                  <a:avLst/>
                  <a:gdLst>
                    <a:gd name="T0" fmla="*/ 10 w 10"/>
                    <a:gd name="T1" fmla="*/ 7 h 7"/>
                    <a:gd name="T2" fmla="*/ 4 w 10"/>
                    <a:gd name="T3" fmla="*/ 7 h 7"/>
                    <a:gd name="T4" fmla="*/ 0 w 10"/>
                    <a:gd name="T5" fmla="*/ 7 h 7"/>
                    <a:gd name="T6" fmla="*/ 0 w 10"/>
                    <a:gd name="T7" fmla="*/ 0 h 7"/>
                    <a:gd name="T8" fmla="*/ 2 w 10"/>
                    <a:gd name="T9" fmla="*/ 0 h 7"/>
                    <a:gd name="T10" fmla="*/ 10 w 10"/>
                    <a:gd name="T11" fmla="*/ 0 h 7"/>
                    <a:gd name="T12" fmla="*/ 10 w 1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10" y="7"/>
                      </a:moveTo>
                      <a:lnTo>
                        <a:pt x="4" y="7"/>
                      </a:lnTo>
                      <a:lnTo>
                        <a:pt x="0" y="7"/>
                      </a:lnTo>
                      <a:lnTo>
                        <a:pt x="0" y="0"/>
                      </a:lnTo>
                      <a:lnTo>
                        <a:pt x="2" y="0"/>
                      </a:lnTo>
                      <a:lnTo>
                        <a:pt x="10" y="0"/>
                      </a:lnTo>
                      <a:lnTo>
                        <a:pt x="10" y="7"/>
                      </a:lnTo>
                      <a:close/>
                    </a:path>
                  </a:pathLst>
                </a:custGeom>
                <a:solidFill>
                  <a:srgbClr val="3FFFFF"/>
                </a:solidFill>
                <a:ln w="1588">
                  <a:solidFill>
                    <a:srgbClr val="000000"/>
                  </a:solidFill>
                  <a:prstDash val="solid"/>
                  <a:round/>
                  <a:headEnd/>
                  <a:tailEnd/>
                </a:ln>
              </p:spPr>
              <p:txBody>
                <a:bodyPr/>
                <a:lstStyle/>
                <a:p>
                  <a:endParaRPr lang="en-IN"/>
                </a:p>
              </p:txBody>
            </p:sp>
            <p:sp>
              <p:nvSpPr>
                <p:cNvPr id="703904" name="Freeform 1440">
                  <a:extLst>
                    <a:ext uri="{FF2B5EF4-FFF2-40B4-BE49-F238E27FC236}">
                      <a16:creationId xmlns:a16="http://schemas.microsoft.com/office/drawing/2014/main" id="{25BB08EC-DF75-4C39-875D-1CCAB3F1B5E0}"/>
                    </a:ext>
                  </a:extLst>
                </p:cNvPr>
                <p:cNvSpPr>
                  <a:spLocks/>
                </p:cNvSpPr>
                <p:nvPr/>
              </p:nvSpPr>
              <p:spPr bwMode="auto">
                <a:xfrm>
                  <a:off x="5119" y="877"/>
                  <a:ext cx="6" cy="4"/>
                </a:xfrm>
                <a:custGeom>
                  <a:avLst/>
                  <a:gdLst>
                    <a:gd name="T0" fmla="*/ 11 w 11"/>
                    <a:gd name="T1" fmla="*/ 7 h 7"/>
                    <a:gd name="T2" fmla="*/ 2 w 11"/>
                    <a:gd name="T3" fmla="*/ 7 h 7"/>
                    <a:gd name="T4" fmla="*/ 0 w 11"/>
                    <a:gd name="T5" fmla="*/ 7 h 7"/>
                    <a:gd name="T6" fmla="*/ 0 w 11"/>
                    <a:gd name="T7" fmla="*/ 0 h 7"/>
                    <a:gd name="T8" fmla="*/ 4 w 11"/>
                    <a:gd name="T9" fmla="*/ 0 h 7"/>
                    <a:gd name="T10" fmla="*/ 11 w 11"/>
                    <a:gd name="T11" fmla="*/ 0 h 7"/>
                    <a:gd name="T12" fmla="*/ 11 w 1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11" y="7"/>
                      </a:moveTo>
                      <a:lnTo>
                        <a:pt x="2" y="7"/>
                      </a:lnTo>
                      <a:lnTo>
                        <a:pt x="0" y="7"/>
                      </a:lnTo>
                      <a:lnTo>
                        <a:pt x="0" y="0"/>
                      </a:lnTo>
                      <a:lnTo>
                        <a:pt x="4" y="0"/>
                      </a:lnTo>
                      <a:lnTo>
                        <a:pt x="11" y="0"/>
                      </a:lnTo>
                      <a:lnTo>
                        <a:pt x="11" y="7"/>
                      </a:lnTo>
                      <a:close/>
                    </a:path>
                  </a:pathLst>
                </a:custGeom>
                <a:solidFill>
                  <a:srgbClr val="3FFFFF"/>
                </a:solidFill>
                <a:ln w="1588">
                  <a:solidFill>
                    <a:srgbClr val="000000"/>
                  </a:solidFill>
                  <a:prstDash val="solid"/>
                  <a:round/>
                  <a:headEnd/>
                  <a:tailEnd/>
                </a:ln>
              </p:spPr>
              <p:txBody>
                <a:bodyPr/>
                <a:lstStyle/>
                <a:p>
                  <a:endParaRPr lang="en-IN"/>
                </a:p>
              </p:txBody>
            </p:sp>
            <p:sp>
              <p:nvSpPr>
                <p:cNvPr id="703905" name="Freeform 1441">
                  <a:extLst>
                    <a:ext uri="{FF2B5EF4-FFF2-40B4-BE49-F238E27FC236}">
                      <a16:creationId xmlns:a16="http://schemas.microsoft.com/office/drawing/2014/main" id="{3F1E256A-64D5-4579-83A6-D5B52F78530E}"/>
                    </a:ext>
                  </a:extLst>
                </p:cNvPr>
                <p:cNvSpPr>
                  <a:spLocks/>
                </p:cNvSpPr>
                <p:nvPr/>
              </p:nvSpPr>
              <p:spPr bwMode="auto">
                <a:xfrm>
                  <a:off x="5114" y="877"/>
                  <a:ext cx="4" cy="5"/>
                </a:xfrm>
                <a:custGeom>
                  <a:avLst/>
                  <a:gdLst>
                    <a:gd name="T0" fmla="*/ 10 w 10"/>
                    <a:gd name="T1" fmla="*/ 7 h 9"/>
                    <a:gd name="T2" fmla="*/ 2 w 10"/>
                    <a:gd name="T3" fmla="*/ 9 h 9"/>
                    <a:gd name="T4" fmla="*/ 0 w 10"/>
                    <a:gd name="T5" fmla="*/ 6 h 9"/>
                    <a:gd name="T6" fmla="*/ 0 w 10"/>
                    <a:gd name="T7" fmla="*/ 0 h 9"/>
                    <a:gd name="T8" fmla="*/ 2 w 10"/>
                    <a:gd name="T9" fmla="*/ 0 h 9"/>
                    <a:gd name="T10" fmla="*/ 10 w 10"/>
                    <a:gd name="T11" fmla="*/ 0 h 9"/>
                    <a:gd name="T12" fmla="*/ 10 w 10"/>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10" y="7"/>
                      </a:moveTo>
                      <a:lnTo>
                        <a:pt x="2" y="9"/>
                      </a:lnTo>
                      <a:lnTo>
                        <a:pt x="0" y="6"/>
                      </a:lnTo>
                      <a:lnTo>
                        <a:pt x="0" y="0"/>
                      </a:lnTo>
                      <a:lnTo>
                        <a:pt x="2" y="0"/>
                      </a:lnTo>
                      <a:lnTo>
                        <a:pt x="10" y="0"/>
                      </a:lnTo>
                      <a:lnTo>
                        <a:pt x="10" y="7"/>
                      </a:lnTo>
                      <a:close/>
                    </a:path>
                  </a:pathLst>
                </a:custGeom>
                <a:solidFill>
                  <a:srgbClr val="3FFFFF"/>
                </a:solidFill>
                <a:ln w="1588">
                  <a:solidFill>
                    <a:srgbClr val="000000"/>
                  </a:solidFill>
                  <a:prstDash val="solid"/>
                  <a:round/>
                  <a:headEnd/>
                  <a:tailEnd/>
                </a:ln>
              </p:spPr>
              <p:txBody>
                <a:bodyPr/>
                <a:lstStyle/>
                <a:p>
                  <a:endParaRPr lang="en-IN"/>
                </a:p>
              </p:txBody>
            </p:sp>
            <p:sp>
              <p:nvSpPr>
                <p:cNvPr id="703906" name="Freeform 1442">
                  <a:extLst>
                    <a:ext uri="{FF2B5EF4-FFF2-40B4-BE49-F238E27FC236}">
                      <a16:creationId xmlns:a16="http://schemas.microsoft.com/office/drawing/2014/main" id="{0CCC96C8-3B5A-40D1-8B99-F0A0E519B299}"/>
                    </a:ext>
                  </a:extLst>
                </p:cNvPr>
                <p:cNvSpPr>
                  <a:spLocks/>
                </p:cNvSpPr>
                <p:nvPr/>
              </p:nvSpPr>
              <p:spPr bwMode="auto">
                <a:xfrm>
                  <a:off x="4831" y="877"/>
                  <a:ext cx="158" cy="10"/>
                </a:xfrm>
                <a:custGeom>
                  <a:avLst/>
                  <a:gdLst>
                    <a:gd name="T0" fmla="*/ 318 w 318"/>
                    <a:gd name="T1" fmla="*/ 4 h 21"/>
                    <a:gd name="T2" fmla="*/ 54 w 318"/>
                    <a:gd name="T3" fmla="*/ 17 h 21"/>
                    <a:gd name="T4" fmla="*/ 0 w 318"/>
                    <a:gd name="T5" fmla="*/ 21 h 21"/>
                    <a:gd name="T6" fmla="*/ 0 w 318"/>
                    <a:gd name="T7" fmla="*/ 17 h 21"/>
                    <a:gd name="T8" fmla="*/ 0 w 318"/>
                    <a:gd name="T9" fmla="*/ 13 h 21"/>
                    <a:gd name="T10" fmla="*/ 299 w 318"/>
                    <a:gd name="T11" fmla="*/ 0 h 21"/>
                    <a:gd name="T12" fmla="*/ 318 w 318"/>
                    <a:gd name="T13" fmla="*/ 4 h 21"/>
                  </a:gdLst>
                  <a:ahLst/>
                  <a:cxnLst>
                    <a:cxn ang="0">
                      <a:pos x="T0" y="T1"/>
                    </a:cxn>
                    <a:cxn ang="0">
                      <a:pos x="T2" y="T3"/>
                    </a:cxn>
                    <a:cxn ang="0">
                      <a:pos x="T4" y="T5"/>
                    </a:cxn>
                    <a:cxn ang="0">
                      <a:pos x="T6" y="T7"/>
                    </a:cxn>
                    <a:cxn ang="0">
                      <a:pos x="T8" y="T9"/>
                    </a:cxn>
                    <a:cxn ang="0">
                      <a:pos x="T10" y="T11"/>
                    </a:cxn>
                    <a:cxn ang="0">
                      <a:pos x="T12" y="T13"/>
                    </a:cxn>
                  </a:cxnLst>
                  <a:rect l="0" t="0" r="r" b="b"/>
                  <a:pathLst>
                    <a:path w="318" h="21">
                      <a:moveTo>
                        <a:pt x="318" y="4"/>
                      </a:moveTo>
                      <a:lnTo>
                        <a:pt x="54" y="17"/>
                      </a:lnTo>
                      <a:lnTo>
                        <a:pt x="0" y="21"/>
                      </a:lnTo>
                      <a:lnTo>
                        <a:pt x="0" y="17"/>
                      </a:lnTo>
                      <a:lnTo>
                        <a:pt x="0" y="13"/>
                      </a:lnTo>
                      <a:lnTo>
                        <a:pt x="299" y="0"/>
                      </a:lnTo>
                      <a:lnTo>
                        <a:pt x="318" y="4"/>
                      </a:lnTo>
                      <a:close/>
                    </a:path>
                  </a:pathLst>
                </a:custGeom>
                <a:solidFill>
                  <a:srgbClr val="FFFFFF"/>
                </a:solidFill>
                <a:ln w="1588">
                  <a:solidFill>
                    <a:srgbClr val="000000"/>
                  </a:solidFill>
                  <a:prstDash val="solid"/>
                  <a:round/>
                  <a:headEnd/>
                  <a:tailEnd/>
                </a:ln>
              </p:spPr>
              <p:txBody>
                <a:bodyPr/>
                <a:lstStyle/>
                <a:p>
                  <a:endParaRPr lang="en-IN"/>
                </a:p>
              </p:txBody>
            </p:sp>
            <p:sp>
              <p:nvSpPr>
                <p:cNvPr id="703907" name="Freeform 1443">
                  <a:extLst>
                    <a:ext uri="{FF2B5EF4-FFF2-40B4-BE49-F238E27FC236}">
                      <a16:creationId xmlns:a16="http://schemas.microsoft.com/office/drawing/2014/main" id="{A4F90BC3-CA97-454E-B698-6F27234539FA}"/>
                    </a:ext>
                  </a:extLst>
                </p:cNvPr>
                <p:cNvSpPr>
                  <a:spLocks/>
                </p:cNvSpPr>
                <p:nvPr/>
              </p:nvSpPr>
              <p:spPr bwMode="auto">
                <a:xfrm>
                  <a:off x="5109" y="877"/>
                  <a:ext cx="4" cy="5"/>
                </a:xfrm>
                <a:custGeom>
                  <a:avLst/>
                  <a:gdLst>
                    <a:gd name="T0" fmla="*/ 7 w 7"/>
                    <a:gd name="T1" fmla="*/ 6 h 9"/>
                    <a:gd name="T2" fmla="*/ 7 w 7"/>
                    <a:gd name="T3" fmla="*/ 7 h 9"/>
                    <a:gd name="T4" fmla="*/ 0 w 7"/>
                    <a:gd name="T5" fmla="*/ 9 h 9"/>
                    <a:gd name="T6" fmla="*/ 0 w 7"/>
                    <a:gd name="T7" fmla="*/ 9 h 9"/>
                    <a:gd name="T8" fmla="*/ 0 w 7"/>
                    <a:gd name="T9" fmla="*/ 2 h 9"/>
                    <a:gd name="T10" fmla="*/ 0 w 7"/>
                    <a:gd name="T11" fmla="*/ 0 h 9"/>
                    <a:gd name="T12" fmla="*/ 7 w 7"/>
                    <a:gd name="T13" fmla="*/ 0 h 9"/>
                    <a:gd name="T14" fmla="*/ 7 w 7"/>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7" y="6"/>
                      </a:moveTo>
                      <a:lnTo>
                        <a:pt x="7" y="7"/>
                      </a:lnTo>
                      <a:lnTo>
                        <a:pt x="0" y="9"/>
                      </a:lnTo>
                      <a:lnTo>
                        <a:pt x="0" y="9"/>
                      </a:lnTo>
                      <a:lnTo>
                        <a:pt x="0" y="2"/>
                      </a:lnTo>
                      <a:lnTo>
                        <a:pt x="0" y="0"/>
                      </a:lnTo>
                      <a:lnTo>
                        <a:pt x="7" y="0"/>
                      </a:lnTo>
                      <a:lnTo>
                        <a:pt x="7" y="6"/>
                      </a:lnTo>
                      <a:close/>
                    </a:path>
                  </a:pathLst>
                </a:custGeom>
                <a:solidFill>
                  <a:srgbClr val="3FFFFF"/>
                </a:solidFill>
                <a:ln w="1588">
                  <a:solidFill>
                    <a:srgbClr val="000000"/>
                  </a:solidFill>
                  <a:prstDash val="solid"/>
                  <a:round/>
                  <a:headEnd/>
                  <a:tailEnd/>
                </a:ln>
              </p:spPr>
              <p:txBody>
                <a:bodyPr/>
                <a:lstStyle/>
                <a:p>
                  <a:endParaRPr lang="en-IN"/>
                </a:p>
              </p:txBody>
            </p:sp>
            <p:sp>
              <p:nvSpPr>
                <p:cNvPr id="703908" name="Freeform 1444">
                  <a:extLst>
                    <a:ext uri="{FF2B5EF4-FFF2-40B4-BE49-F238E27FC236}">
                      <a16:creationId xmlns:a16="http://schemas.microsoft.com/office/drawing/2014/main" id="{36F035E4-2D95-44C4-B797-C857C3B6BE12}"/>
                    </a:ext>
                  </a:extLst>
                </p:cNvPr>
                <p:cNvSpPr>
                  <a:spLocks/>
                </p:cNvSpPr>
                <p:nvPr/>
              </p:nvSpPr>
              <p:spPr bwMode="auto">
                <a:xfrm>
                  <a:off x="5236" y="877"/>
                  <a:ext cx="6" cy="4"/>
                </a:xfrm>
                <a:custGeom>
                  <a:avLst/>
                  <a:gdLst>
                    <a:gd name="T0" fmla="*/ 12 w 12"/>
                    <a:gd name="T1" fmla="*/ 6 h 7"/>
                    <a:gd name="T2" fmla="*/ 12 w 12"/>
                    <a:gd name="T3" fmla="*/ 7 h 7"/>
                    <a:gd name="T4" fmla="*/ 2 w 12"/>
                    <a:gd name="T5" fmla="*/ 7 h 7"/>
                    <a:gd name="T6" fmla="*/ 0 w 12"/>
                    <a:gd name="T7" fmla="*/ 4 h 7"/>
                    <a:gd name="T8" fmla="*/ 0 w 12"/>
                    <a:gd name="T9" fmla="*/ 2 h 7"/>
                    <a:gd name="T10" fmla="*/ 6 w 12"/>
                    <a:gd name="T11" fmla="*/ 0 h 7"/>
                    <a:gd name="T12" fmla="*/ 10 w 12"/>
                    <a:gd name="T13" fmla="*/ 0 h 7"/>
                    <a:gd name="T14" fmla="*/ 12 w 12"/>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7">
                      <a:moveTo>
                        <a:pt x="12" y="6"/>
                      </a:moveTo>
                      <a:lnTo>
                        <a:pt x="12" y="7"/>
                      </a:lnTo>
                      <a:lnTo>
                        <a:pt x="2" y="7"/>
                      </a:lnTo>
                      <a:lnTo>
                        <a:pt x="0" y="4"/>
                      </a:lnTo>
                      <a:lnTo>
                        <a:pt x="0" y="2"/>
                      </a:lnTo>
                      <a:lnTo>
                        <a:pt x="6" y="0"/>
                      </a:lnTo>
                      <a:lnTo>
                        <a:pt x="10" y="0"/>
                      </a:lnTo>
                      <a:lnTo>
                        <a:pt x="12" y="6"/>
                      </a:lnTo>
                      <a:close/>
                    </a:path>
                  </a:pathLst>
                </a:custGeom>
                <a:solidFill>
                  <a:srgbClr val="3FFFFF"/>
                </a:solidFill>
                <a:ln w="1588">
                  <a:solidFill>
                    <a:srgbClr val="000000"/>
                  </a:solidFill>
                  <a:prstDash val="solid"/>
                  <a:round/>
                  <a:headEnd/>
                  <a:tailEnd/>
                </a:ln>
              </p:spPr>
              <p:txBody>
                <a:bodyPr/>
                <a:lstStyle/>
                <a:p>
                  <a:endParaRPr lang="en-IN"/>
                </a:p>
              </p:txBody>
            </p:sp>
            <p:sp>
              <p:nvSpPr>
                <p:cNvPr id="703909" name="Freeform 1445">
                  <a:extLst>
                    <a:ext uri="{FF2B5EF4-FFF2-40B4-BE49-F238E27FC236}">
                      <a16:creationId xmlns:a16="http://schemas.microsoft.com/office/drawing/2014/main" id="{C8B41CA7-7431-4122-A00D-AE60BFB8D82C}"/>
                    </a:ext>
                  </a:extLst>
                </p:cNvPr>
                <p:cNvSpPr>
                  <a:spLocks/>
                </p:cNvSpPr>
                <p:nvPr/>
              </p:nvSpPr>
              <p:spPr bwMode="auto">
                <a:xfrm>
                  <a:off x="5244" y="877"/>
                  <a:ext cx="1" cy="4"/>
                </a:xfrm>
                <a:custGeom>
                  <a:avLst/>
                  <a:gdLst>
                    <a:gd name="T0" fmla="*/ 2 w 2"/>
                    <a:gd name="T1" fmla="*/ 6 h 7"/>
                    <a:gd name="T2" fmla="*/ 2 w 2"/>
                    <a:gd name="T3" fmla="*/ 7 h 7"/>
                    <a:gd name="T4" fmla="*/ 0 w 2"/>
                    <a:gd name="T5" fmla="*/ 7 h 7"/>
                    <a:gd name="T6" fmla="*/ 0 w 2"/>
                    <a:gd name="T7" fmla="*/ 0 h 7"/>
                    <a:gd name="T8" fmla="*/ 2 w 2"/>
                    <a:gd name="T9" fmla="*/ 0 h 7"/>
                    <a:gd name="T10" fmla="*/ 2 w 2"/>
                    <a:gd name="T11" fmla="*/ 6 h 7"/>
                  </a:gdLst>
                  <a:ahLst/>
                  <a:cxnLst>
                    <a:cxn ang="0">
                      <a:pos x="T0" y="T1"/>
                    </a:cxn>
                    <a:cxn ang="0">
                      <a:pos x="T2" y="T3"/>
                    </a:cxn>
                    <a:cxn ang="0">
                      <a:pos x="T4" y="T5"/>
                    </a:cxn>
                    <a:cxn ang="0">
                      <a:pos x="T6" y="T7"/>
                    </a:cxn>
                    <a:cxn ang="0">
                      <a:pos x="T8" y="T9"/>
                    </a:cxn>
                    <a:cxn ang="0">
                      <a:pos x="T10" y="T11"/>
                    </a:cxn>
                  </a:cxnLst>
                  <a:rect l="0" t="0" r="r" b="b"/>
                  <a:pathLst>
                    <a:path w="2" h="7">
                      <a:moveTo>
                        <a:pt x="2" y="6"/>
                      </a:moveTo>
                      <a:lnTo>
                        <a:pt x="2" y="7"/>
                      </a:lnTo>
                      <a:lnTo>
                        <a:pt x="0" y="7"/>
                      </a:lnTo>
                      <a:lnTo>
                        <a:pt x="0" y="0"/>
                      </a:lnTo>
                      <a:lnTo>
                        <a:pt x="2" y="0"/>
                      </a:lnTo>
                      <a:lnTo>
                        <a:pt x="2" y="6"/>
                      </a:lnTo>
                      <a:close/>
                    </a:path>
                  </a:pathLst>
                </a:custGeom>
                <a:solidFill>
                  <a:srgbClr val="3FFFFF"/>
                </a:solidFill>
                <a:ln w="1588">
                  <a:solidFill>
                    <a:srgbClr val="000000"/>
                  </a:solidFill>
                  <a:prstDash val="solid"/>
                  <a:round/>
                  <a:headEnd/>
                  <a:tailEnd/>
                </a:ln>
              </p:spPr>
              <p:txBody>
                <a:bodyPr/>
                <a:lstStyle/>
                <a:p>
                  <a:endParaRPr lang="en-IN"/>
                </a:p>
              </p:txBody>
            </p:sp>
            <p:sp>
              <p:nvSpPr>
                <p:cNvPr id="703910" name="Freeform 1446">
                  <a:extLst>
                    <a:ext uri="{FF2B5EF4-FFF2-40B4-BE49-F238E27FC236}">
                      <a16:creationId xmlns:a16="http://schemas.microsoft.com/office/drawing/2014/main" id="{26B620A9-3D3C-401C-BC5D-851B383858E5}"/>
                    </a:ext>
                  </a:extLst>
                </p:cNvPr>
                <p:cNvSpPr>
                  <a:spLocks/>
                </p:cNvSpPr>
                <p:nvPr/>
              </p:nvSpPr>
              <p:spPr bwMode="auto">
                <a:xfrm>
                  <a:off x="5101" y="878"/>
                  <a:ext cx="6" cy="4"/>
                </a:xfrm>
                <a:custGeom>
                  <a:avLst/>
                  <a:gdLst>
                    <a:gd name="T0" fmla="*/ 12 w 12"/>
                    <a:gd name="T1" fmla="*/ 7 h 7"/>
                    <a:gd name="T2" fmla="*/ 4 w 12"/>
                    <a:gd name="T3" fmla="*/ 7 h 7"/>
                    <a:gd name="T4" fmla="*/ 0 w 12"/>
                    <a:gd name="T5" fmla="*/ 7 h 7"/>
                    <a:gd name="T6" fmla="*/ 0 w 12"/>
                    <a:gd name="T7" fmla="*/ 0 h 7"/>
                    <a:gd name="T8" fmla="*/ 12 w 12"/>
                    <a:gd name="T9" fmla="*/ 0 h 7"/>
                    <a:gd name="T10" fmla="*/ 12 w 12"/>
                    <a:gd name="T11" fmla="*/ 7 h 7"/>
                  </a:gdLst>
                  <a:ahLst/>
                  <a:cxnLst>
                    <a:cxn ang="0">
                      <a:pos x="T0" y="T1"/>
                    </a:cxn>
                    <a:cxn ang="0">
                      <a:pos x="T2" y="T3"/>
                    </a:cxn>
                    <a:cxn ang="0">
                      <a:pos x="T4" y="T5"/>
                    </a:cxn>
                    <a:cxn ang="0">
                      <a:pos x="T6" y="T7"/>
                    </a:cxn>
                    <a:cxn ang="0">
                      <a:pos x="T8" y="T9"/>
                    </a:cxn>
                    <a:cxn ang="0">
                      <a:pos x="T10" y="T11"/>
                    </a:cxn>
                  </a:cxnLst>
                  <a:rect l="0" t="0" r="r" b="b"/>
                  <a:pathLst>
                    <a:path w="12" h="7">
                      <a:moveTo>
                        <a:pt x="12" y="7"/>
                      </a:moveTo>
                      <a:lnTo>
                        <a:pt x="4" y="7"/>
                      </a:lnTo>
                      <a:lnTo>
                        <a:pt x="0" y="7"/>
                      </a:lnTo>
                      <a:lnTo>
                        <a:pt x="0" y="0"/>
                      </a:lnTo>
                      <a:lnTo>
                        <a:pt x="12" y="0"/>
                      </a:lnTo>
                      <a:lnTo>
                        <a:pt x="12" y="7"/>
                      </a:lnTo>
                      <a:close/>
                    </a:path>
                  </a:pathLst>
                </a:custGeom>
                <a:solidFill>
                  <a:srgbClr val="3FFFFF"/>
                </a:solidFill>
                <a:ln w="1588">
                  <a:solidFill>
                    <a:srgbClr val="000000"/>
                  </a:solidFill>
                  <a:prstDash val="solid"/>
                  <a:round/>
                  <a:headEnd/>
                  <a:tailEnd/>
                </a:ln>
              </p:spPr>
              <p:txBody>
                <a:bodyPr/>
                <a:lstStyle/>
                <a:p>
                  <a:endParaRPr lang="en-IN"/>
                </a:p>
              </p:txBody>
            </p:sp>
            <p:sp>
              <p:nvSpPr>
                <p:cNvPr id="703911" name="Freeform 1447">
                  <a:extLst>
                    <a:ext uri="{FF2B5EF4-FFF2-40B4-BE49-F238E27FC236}">
                      <a16:creationId xmlns:a16="http://schemas.microsoft.com/office/drawing/2014/main" id="{1950D69C-BF54-4804-B65F-2C4F1976EC23}"/>
                    </a:ext>
                  </a:extLst>
                </p:cNvPr>
                <p:cNvSpPr>
                  <a:spLocks/>
                </p:cNvSpPr>
                <p:nvPr/>
              </p:nvSpPr>
              <p:spPr bwMode="auto">
                <a:xfrm>
                  <a:off x="5095" y="878"/>
                  <a:ext cx="5" cy="5"/>
                </a:xfrm>
                <a:custGeom>
                  <a:avLst/>
                  <a:gdLst>
                    <a:gd name="T0" fmla="*/ 10 w 10"/>
                    <a:gd name="T1" fmla="*/ 5 h 9"/>
                    <a:gd name="T2" fmla="*/ 10 w 10"/>
                    <a:gd name="T3" fmla="*/ 7 h 9"/>
                    <a:gd name="T4" fmla="*/ 4 w 10"/>
                    <a:gd name="T5" fmla="*/ 7 h 9"/>
                    <a:gd name="T6" fmla="*/ 2 w 10"/>
                    <a:gd name="T7" fmla="*/ 7 h 9"/>
                    <a:gd name="T8" fmla="*/ 2 w 10"/>
                    <a:gd name="T9" fmla="*/ 9 h 9"/>
                    <a:gd name="T10" fmla="*/ 0 w 10"/>
                    <a:gd name="T11" fmla="*/ 7 h 9"/>
                    <a:gd name="T12" fmla="*/ 0 w 10"/>
                    <a:gd name="T13" fmla="*/ 0 h 9"/>
                    <a:gd name="T14" fmla="*/ 8 w 10"/>
                    <a:gd name="T15" fmla="*/ 0 h 9"/>
                    <a:gd name="T16" fmla="*/ 10 w 10"/>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10" y="5"/>
                      </a:moveTo>
                      <a:lnTo>
                        <a:pt x="10" y="7"/>
                      </a:lnTo>
                      <a:lnTo>
                        <a:pt x="4" y="7"/>
                      </a:lnTo>
                      <a:lnTo>
                        <a:pt x="2" y="7"/>
                      </a:lnTo>
                      <a:lnTo>
                        <a:pt x="2" y="9"/>
                      </a:lnTo>
                      <a:lnTo>
                        <a:pt x="0" y="7"/>
                      </a:lnTo>
                      <a:lnTo>
                        <a:pt x="0" y="0"/>
                      </a:lnTo>
                      <a:lnTo>
                        <a:pt x="8" y="0"/>
                      </a:lnTo>
                      <a:lnTo>
                        <a:pt x="10" y="5"/>
                      </a:lnTo>
                      <a:close/>
                    </a:path>
                  </a:pathLst>
                </a:custGeom>
                <a:solidFill>
                  <a:srgbClr val="3FFFFF"/>
                </a:solidFill>
                <a:ln w="1588">
                  <a:solidFill>
                    <a:srgbClr val="000000"/>
                  </a:solidFill>
                  <a:prstDash val="solid"/>
                  <a:round/>
                  <a:headEnd/>
                  <a:tailEnd/>
                </a:ln>
              </p:spPr>
              <p:txBody>
                <a:bodyPr/>
                <a:lstStyle/>
                <a:p>
                  <a:endParaRPr lang="en-IN"/>
                </a:p>
              </p:txBody>
            </p:sp>
            <p:sp>
              <p:nvSpPr>
                <p:cNvPr id="703912" name="Freeform 1448">
                  <a:extLst>
                    <a:ext uri="{FF2B5EF4-FFF2-40B4-BE49-F238E27FC236}">
                      <a16:creationId xmlns:a16="http://schemas.microsoft.com/office/drawing/2014/main" id="{21347B7E-3588-474E-944E-12C1D6487124}"/>
                    </a:ext>
                  </a:extLst>
                </p:cNvPr>
                <p:cNvSpPr>
                  <a:spLocks/>
                </p:cNvSpPr>
                <p:nvPr/>
              </p:nvSpPr>
              <p:spPr bwMode="auto">
                <a:xfrm>
                  <a:off x="5204" y="878"/>
                  <a:ext cx="24" cy="5"/>
                </a:xfrm>
                <a:custGeom>
                  <a:avLst/>
                  <a:gdLst>
                    <a:gd name="T0" fmla="*/ 50 w 50"/>
                    <a:gd name="T1" fmla="*/ 5 h 9"/>
                    <a:gd name="T2" fmla="*/ 50 w 50"/>
                    <a:gd name="T3" fmla="*/ 7 h 9"/>
                    <a:gd name="T4" fmla="*/ 0 w 50"/>
                    <a:gd name="T5" fmla="*/ 9 h 9"/>
                    <a:gd name="T6" fmla="*/ 0 w 50"/>
                    <a:gd name="T7" fmla="*/ 4 h 9"/>
                    <a:gd name="T8" fmla="*/ 10 w 50"/>
                    <a:gd name="T9" fmla="*/ 4 h 9"/>
                    <a:gd name="T10" fmla="*/ 10 w 50"/>
                    <a:gd name="T11" fmla="*/ 5 h 9"/>
                    <a:gd name="T12" fmla="*/ 10 w 50"/>
                    <a:gd name="T13" fmla="*/ 5 h 9"/>
                    <a:gd name="T14" fmla="*/ 12 w 50"/>
                    <a:gd name="T15" fmla="*/ 5 h 9"/>
                    <a:gd name="T16" fmla="*/ 13 w 50"/>
                    <a:gd name="T17" fmla="*/ 2 h 9"/>
                    <a:gd name="T18" fmla="*/ 23 w 50"/>
                    <a:gd name="T19" fmla="*/ 2 h 9"/>
                    <a:gd name="T20" fmla="*/ 25 w 50"/>
                    <a:gd name="T21" fmla="*/ 7 h 9"/>
                    <a:gd name="T22" fmla="*/ 25 w 50"/>
                    <a:gd name="T23" fmla="*/ 7 h 9"/>
                    <a:gd name="T24" fmla="*/ 27 w 50"/>
                    <a:gd name="T25" fmla="*/ 4 h 9"/>
                    <a:gd name="T26" fmla="*/ 27 w 50"/>
                    <a:gd name="T27" fmla="*/ 2 h 9"/>
                    <a:gd name="T28" fmla="*/ 34 w 50"/>
                    <a:gd name="T29" fmla="*/ 0 h 9"/>
                    <a:gd name="T30" fmla="*/ 38 w 50"/>
                    <a:gd name="T31" fmla="*/ 2 h 9"/>
                    <a:gd name="T32" fmla="*/ 42 w 50"/>
                    <a:gd name="T33" fmla="*/ 0 h 9"/>
                    <a:gd name="T34" fmla="*/ 48 w 50"/>
                    <a:gd name="T35" fmla="*/ 0 h 9"/>
                    <a:gd name="T36" fmla="*/ 50 w 50"/>
                    <a:gd name="T37" fmla="*/ 0 h 9"/>
                    <a:gd name="T38" fmla="*/ 50 w 50"/>
                    <a:gd name="T3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0" h="9">
                      <a:moveTo>
                        <a:pt x="50" y="5"/>
                      </a:moveTo>
                      <a:lnTo>
                        <a:pt x="50" y="7"/>
                      </a:lnTo>
                      <a:lnTo>
                        <a:pt x="0" y="9"/>
                      </a:lnTo>
                      <a:lnTo>
                        <a:pt x="0" y="4"/>
                      </a:lnTo>
                      <a:lnTo>
                        <a:pt x="10" y="4"/>
                      </a:lnTo>
                      <a:lnTo>
                        <a:pt x="10" y="5"/>
                      </a:lnTo>
                      <a:lnTo>
                        <a:pt x="10" y="5"/>
                      </a:lnTo>
                      <a:lnTo>
                        <a:pt x="12" y="5"/>
                      </a:lnTo>
                      <a:lnTo>
                        <a:pt x="13" y="2"/>
                      </a:lnTo>
                      <a:lnTo>
                        <a:pt x="23" y="2"/>
                      </a:lnTo>
                      <a:lnTo>
                        <a:pt x="25" y="7"/>
                      </a:lnTo>
                      <a:lnTo>
                        <a:pt x="25" y="7"/>
                      </a:lnTo>
                      <a:lnTo>
                        <a:pt x="27" y="4"/>
                      </a:lnTo>
                      <a:lnTo>
                        <a:pt x="27" y="2"/>
                      </a:lnTo>
                      <a:lnTo>
                        <a:pt x="34" y="0"/>
                      </a:lnTo>
                      <a:lnTo>
                        <a:pt x="38" y="2"/>
                      </a:lnTo>
                      <a:lnTo>
                        <a:pt x="42" y="0"/>
                      </a:lnTo>
                      <a:lnTo>
                        <a:pt x="48" y="0"/>
                      </a:lnTo>
                      <a:lnTo>
                        <a:pt x="50" y="0"/>
                      </a:lnTo>
                      <a:lnTo>
                        <a:pt x="50" y="5"/>
                      </a:lnTo>
                      <a:close/>
                    </a:path>
                  </a:pathLst>
                </a:custGeom>
                <a:solidFill>
                  <a:srgbClr val="3FFFFF"/>
                </a:solidFill>
                <a:ln w="1588">
                  <a:solidFill>
                    <a:srgbClr val="000000"/>
                  </a:solidFill>
                  <a:prstDash val="solid"/>
                  <a:round/>
                  <a:headEnd/>
                  <a:tailEnd/>
                </a:ln>
              </p:spPr>
              <p:txBody>
                <a:bodyPr/>
                <a:lstStyle/>
                <a:p>
                  <a:endParaRPr lang="en-IN"/>
                </a:p>
              </p:txBody>
            </p:sp>
          </p:grpSp>
          <p:sp>
            <p:nvSpPr>
              <p:cNvPr id="703913" name="Rectangle 1449">
                <a:extLst>
                  <a:ext uri="{FF2B5EF4-FFF2-40B4-BE49-F238E27FC236}">
                    <a16:creationId xmlns:a16="http://schemas.microsoft.com/office/drawing/2014/main" id="{0B75E0F6-7475-4395-8B05-FC9413E74E08}"/>
                  </a:ext>
                </a:extLst>
              </p:cNvPr>
              <p:cNvSpPr>
                <a:spLocks noChangeArrowheads="1"/>
              </p:cNvSpPr>
              <p:nvPr/>
            </p:nvSpPr>
            <p:spPr bwMode="auto">
              <a:xfrm>
                <a:off x="5230" y="878"/>
                <a:ext cx="5" cy="4"/>
              </a:xfrm>
              <a:prstGeom prst="rect">
                <a:avLst/>
              </a:prstGeom>
              <a:solidFill>
                <a:srgbClr val="3FFFFF"/>
              </a:solidFill>
              <a:ln w="1588">
                <a:solidFill>
                  <a:srgbClr val="000000"/>
                </a:solidFill>
                <a:miter lim="800000"/>
                <a:headEnd/>
                <a:tailEnd/>
              </a:ln>
            </p:spPr>
            <p:txBody>
              <a:bodyPr/>
              <a:lstStyle/>
              <a:p>
                <a:endParaRPr lang="en-IN"/>
              </a:p>
            </p:txBody>
          </p:sp>
          <p:sp>
            <p:nvSpPr>
              <p:cNvPr id="703914" name="Freeform 1450">
                <a:extLst>
                  <a:ext uri="{FF2B5EF4-FFF2-40B4-BE49-F238E27FC236}">
                    <a16:creationId xmlns:a16="http://schemas.microsoft.com/office/drawing/2014/main" id="{A7B79B8A-F091-4EE7-884C-786E79491FCC}"/>
                  </a:ext>
                </a:extLst>
              </p:cNvPr>
              <p:cNvSpPr>
                <a:spLocks/>
              </p:cNvSpPr>
              <p:nvPr/>
            </p:nvSpPr>
            <p:spPr bwMode="auto">
              <a:xfrm>
                <a:off x="5461" y="880"/>
                <a:ext cx="132" cy="11"/>
              </a:xfrm>
              <a:custGeom>
                <a:avLst/>
                <a:gdLst>
                  <a:gd name="T0" fmla="*/ 264 w 264"/>
                  <a:gd name="T1" fmla="*/ 3 h 23"/>
                  <a:gd name="T2" fmla="*/ 0 w 264"/>
                  <a:gd name="T3" fmla="*/ 23 h 23"/>
                  <a:gd name="T4" fmla="*/ 0 w 264"/>
                  <a:gd name="T5" fmla="*/ 17 h 23"/>
                  <a:gd name="T6" fmla="*/ 264 w 264"/>
                  <a:gd name="T7" fmla="*/ 0 h 23"/>
                  <a:gd name="T8" fmla="*/ 264 w 264"/>
                  <a:gd name="T9" fmla="*/ 3 h 23"/>
                </a:gdLst>
                <a:ahLst/>
                <a:cxnLst>
                  <a:cxn ang="0">
                    <a:pos x="T0" y="T1"/>
                  </a:cxn>
                  <a:cxn ang="0">
                    <a:pos x="T2" y="T3"/>
                  </a:cxn>
                  <a:cxn ang="0">
                    <a:pos x="T4" y="T5"/>
                  </a:cxn>
                  <a:cxn ang="0">
                    <a:pos x="T6" y="T7"/>
                  </a:cxn>
                  <a:cxn ang="0">
                    <a:pos x="T8" y="T9"/>
                  </a:cxn>
                </a:cxnLst>
                <a:rect l="0" t="0" r="r" b="b"/>
                <a:pathLst>
                  <a:path w="264" h="23">
                    <a:moveTo>
                      <a:pt x="264" y="3"/>
                    </a:moveTo>
                    <a:lnTo>
                      <a:pt x="0" y="23"/>
                    </a:lnTo>
                    <a:lnTo>
                      <a:pt x="0" y="17"/>
                    </a:lnTo>
                    <a:lnTo>
                      <a:pt x="264" y="0"/>
                    </a:lnTo>
                    <a:lnTo>
                      <a:pt x="264" y="3"/>
                    </a:lnTo>
                    <a:close/>
                  </a:path>
                </a:pathLst>
              </a:custGeom>
              <a:solidFill>
                <a:srgbClr val="FFFFFF"/>
              </a:solidFill>
              <a:ln w="1588">
                <a:solidFill>
                  <a:srgbClr val="000000"/>
                </a:solidFill>
                <a:prstDash val="solid"/>
                <a:round/>
                <a:headEnd/>
                <a:tailEnd/>
              </a:ln>
            </p:spPr>
            <p:txBody>
              <a:bodyPr/>
              <a:lstStyle/>
              <a:p>
                <a:endParaRPr lang="en-IN"/>
              </a:p>
            </p:txBody>
          </p:sp>
          <p:sp>
            <p:nvSpPr>
              <p:cNvPr id="703915" name="Freeform 1451">
                <a:extLst>
                  <a:ext uri="{FF2B5EF4-FFF2-40B4-BE49-F238E27FC236}">
                    <a16:creationId xmlns:a16="http://schemas.microsoft.com/office/drawing/2014/main" id="{96768077-3CE8-49B3-9A67-5136069B5D0C}"/>
                  </a:ext>
                </a:extLst>
              </p:cNvPr>
              <p:cNvSpPr>
                <a:spLocks/>
              </p:cNvSpPr>
              <p:nvPr/>
            </p:nvSpPr>
            <p:spPr bwMode="auto">
              <a:xfrm>
                <a:off x="5440" y="881"/>
                <a:ext cx="2" cy="16"/>
              </a:xfrm>
              <a:custGeom>
                <a:avLst/>
                <a:gdLst>
                  <a:gd name="T0" fmla="*/ 4 w 4"/>
                  <a:gd name="T1" fmla="*/ 33 h 33"/>
                  <a:gd name="T2" fmla="*/ 2 w 4"/>
                  <a:gd name="T3" fmla="*/ 33 h 33"/>
                  <a:gd name="T4" fmla="*/ 0 w 4"/>
                  <a:gd name="T5" fmla="*/ 33 h 33"/>
                  <a:gd name="T6" fmla="*/ 0 w 4"/>
                  <a:gd name="T7" fmla="*/ 2 h 33"/>
                  <a:gd name="T8" fmla="*/ 0 w 4"/>
                  <a:gd name="T9" fmla="*/ 0 h 33"/>
                  <a:gd name="T10" fmla="*/ 2 w 4"/>
                  <a:gd name="T11" fmla="*/ 0 h 33"/>
                  <a:gd name="T12" fmla="*/ 4 w 4"/>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4" h="33">
                    <a:moveTo>
                      <a:pt x="4" y="33"/>
                    </a:moveTo>
                    <a:lnTo>
                      <a:pt x="2" y="33"/>
                    </a:lnTo>
                    <a:lnTo>
                      <a:pt x="0" y="33"/>
                    </a:lnTo>
                    <a:lnTo>
                      <a:pt x="0" y="2"/>
                    </a:lnTo>
                    <a:lnTo>
                      <a:pt x="0" y="0"/>
                    </a:lnTo>
                    <a:lnTo>
                      <a:pt x="2" y="0"/>
                    </a:lnTo>
                    <a:lnTo>
                      <a:pt x="4" y="33"/>
                    </a:lnTo>
                    <a:close/>
                  </a:path>
                </a:pathLst>
              </a:custGeom>
              <a:solidFill>
                <a:srgbClr val="FFFF00"/>
              </a:solidFill>
              <a:ln w="1588">
                <a:solidFill>
                  <a:srgbClr val="000000"/>
                </a:solidFill>
                <a:prstDash val="solid"/>
                <a:round/>
                <a:headEnd/>
                <a:tailEnd/>
              </a:ln>
            </p:spPr>
            <p:txBody>
              <a:bodyPr/>
              <a:lstStyle/>
              <a:p>
                <a:endParaRPr lang="en-IN"/>
              </a:p>
            </p:txBody>
          </p:sp>
          <p:sp>
            <p:nvSpPr>
              <p:cNvPr id="703916" name="Freeform 1452">
                <a:extLst>
                  <a:ext uri="{FF2B5EF4-FFF2-40B4-BE49-F238E27FC236}">
                    <a16:creationId xmlns:a16="http://schemas.microsoft.com/office/drawing/2014/main" id="{77924A62-E7FC-42D9-8235-F02045782580}"/>
                  </a:ext>
                </a:extLst>
              </p:cNvPr>
              <p:cNvSpPr>
                <a:spLocks/>
              </p:cNvSpPr>
              <p:nvPr/>
            </p:nvSpPr>
            <p:spPr bwMode="auto">
              <a:xfrm>
                <a:off x="5029" y="881"/>
                <a:ext cx="5" cy="11"/>
              </a:xfrm>
              <a:custGeom>
                <a:avLst/>
                <a:gdLst>
                  <a:gd name="T0" fmla="*/ 10 w 10"/>
                  <a:gd name="T1" fmla="*/ 24 h 24"/>
                  <a:gd name="T2" fmla="*/ 4 w 10"/>
                  <a:gd name="T3" fmla="*/ 24 h 24"/>
                  <a:gd name="T4" fmla="*/ 2 w 10"/>
                  <a:gd name="T5" fmla="*/ 24 h 24"/>
                  <a:gd name="T6" fmla="*/ 0 w 10"/>
                  <a:gd name="T7" fmla="*/ 14 h 24"/>
                  <a:gd name="T8" fmla="*/ 0 w 10"/>
                  <a:gd name="T9" fmla="*/ 14 h 24"/>
                  <a:gd name="T10" fmla="*/ 6 w 10"/>
                  <a:gd name="T11" fmla="*/ 12 h 24"/>
                  <a:gd name="T12" fmla="*/ 6 w 10"/>
                  <a:gd name="T13" fmla="*/ 12 h 24"/>
                  <a:gd name="T14" fmla="*/ 8 w 10"/>
                  <a:gd name="T15" fmla="*/ 12 h 24"/>
                  <a:gd name="T16" fmla="*/ 8 w 10"/>
                  <a:gd name="T17" fmla="*/ 10 h 24"/>
                  <a:gd name="T18" fmla="*/ 0 w 10"/>
                  <a:gd name="T19" fmla="*/ 10 h 24"/>
                  <a:gd name="T20" fmla="*/ 0 w 10"/>
                  <a:gd name="T21" fmla="*/ 2 h 24"/>
                  <a:gd name="T22" fmla="*/ 8 w 10"/>
                  <a:gd name="T23" fmla="*/ 0 h 24"/>
                  <a:gd name="T24" fmla="*/ 10 w 10"/>
                  <a:gd name="T25" fmla="*/ 0 h 24"/>
                  <a:gd name="T26" fmla="*/ 10 w 10"/>
                  <a:gd name="T2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24">
                    <a:moveTo>
                      <a:pt x="10" y="24"/>
                    </a:moveTo>
                    <a:lnTo>
                      <a:pt x="4" y="24"/>
                    </a:lnTo>
                    <a:lnTo>
                      <a:pt x="2" y="24"/>
                    </a:lnTo>
                    <a:lnTo>
                      <a:pt x="0" y="14"/>
                    </a:lnTo>
                    <a:lnTo>
                      <a:pt x="0" y="14"/>
                    </a:lnTo>
                    <a:lnTo>
                      <a:pt x="6" y="12"/>
                    </a:lnTo>
                    <a:lnTo>
                      <a:pt x="6" y="12"/>
                    </a:lnTo>
                    <a:lnTo>
                      <a:pt x="8" y="12"/>
                    </a:lnTo>
                    <a:lnTo>
                      <a:pt x="8" y="10"/>
                    </a:lnTo>
                    <a:lnTo>
                      <a:pt x="0" y="10"/>
                    </a:lnTo>
                    <a:lnTo>
                      <a:pt x="0" y="2"/>
                    </a:lnTo>
                    <a:lnTo>
                      <a:pt x="8" y="0"/>
                    </a:lnTo>
                    <a:lnTo>
                      <a:pt x="10" y="0"/>
                    </a:lnTo>
                    <a:lnTo>
                      <a:pt x="10" y="24"/>
                    </a:lnTo>
                    <a:close/>
                  </a:path>
                </a:pathLst>
              </a:custGeom>
              <a:solidFill>
                <a:srgbClr val="3FFFFF"/>
              </a:solidFill>
              <a:ln w="1588">
                <a:solidFill>
                  <a:srgbClr val="000000"/>
                </a:solidFill>
                <a:prstDash val="solid"/>
                <a:round/>
                <a:headEnd/>
                <a:tailEnd/>
              </a:ln>
            </p:spPr>
            <p:txBody>
              <a:bodyPr/>
              <a:lstStyle/>
              <a:p>
                <a:endParaRPr lang="en-IN"/>
              </a:p>
            </p:txBody>
          </p:sp>
          <p:sp>
            <p:nvSpPr>
              <p:cNvPr id="703917" name="Freeform 1453">
                <a:extLst>
                  <a:ext uri="{FF2B5EF4-FFF2-40B4-BE49-F238E27FC236}">
                    <a16:creationId xmlns:a16="http://schemas.microsoft.com/office/drawing/2014/main" id="{B7331DE7-D3D7-4498-920B-49791AFB59FB}"/>
                  </a:ext>
                </a:extLst>
              </p:cNvPr>
              <p:cNvSpPr>
                <a:spLocks/>
              </p:cNvSpPr>
              <p:nvPr/>
            </p:nvSpPr>
            <p:spPr bwMode="auto">
              <a:xfrm>
                <a:off x="5157" y="881"/>
                <a:ext cx="5" cy="5"/>
              </a:xfrm>
              <a:custGeom>
                <a:avLst/>
                <a:gdLst>
                  <a:gd name="T0" fmla="*/ 12 w 12"/>
                  <a:gd name="T1" fmla="*/ 2 h 10"/>
                  <a:gd name="T2" fmla="*/ 12 w 12"/>
                  <a:gd name="T3" fmla="*/ 10 h 10"/>
                  <a:gd name="T4" fmla="*/ 0 w 12"/>
                  <a:gd name="T5" fmla="*/ 10 h 10"/>
                  <a:gd name="T6" fmla="*/ 0 w 12"/>
                  <a:gd name="T7" fmla="*/ 2 h 10"/>
                  <a:gd name="T8" fmla="*/ 8 w 12"/>
                  <a:gd name="T9" fmla="*/ 0 h 10"/>
                  <a:gd name="T10" fmla="*/ 10 w 12"/>
                  <a:gd name="T11" fmla="*/ 2 h 10"/>
                  <a:gd name="T12" fmla="*/ 12 w 1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2" h="10">
                    <a:moveTo>
                      <a:pt x="12" y="2"/>
                    </a:moveTo>
                    <a:lnTo>
                      <a:pt x="12" y="10"/>
                    </a:lnTo>
                    <a:lnTo>
                      <a:pt x="0" y="10"/>
                    </a:lnTo>
                    <a:lnTo>
                      <a:pt x="0" y="2"/>
                    </a:lnTo>
                    <a:lnTo>
                      <a:pt x="8" y="0"/>
                    </a:lnTo>
                    <a:lnTo>
                      <a:pt x="10" y="2"/>
                    </a:lnTo>
                    <a:lnTo>
                      <a:pt x="12" y="2"/>
                    </a:lnTo>
                    <a:close/>
                  </a:path>
                </a:pathLst>
              </a:custGeom>
              <a:solidFill>
                <a:srgbClr val="3FFFFF"/>
              </a:solidFill>
              <a:ln w="1588">
                <a:solidFill>
                  <a:srgbClr val="000000"/>
                </a:solidFill>
                <a:prstDash val="solid"/>
                <a:round/>
                <a:headEnd/>
                <a:tailEnd/>
              </a:ln>
            </p:spPr>
            <p:txBody>
              <a:bodyPr/>
              <a:lstStyle/>
              <a:p>
                <a:endParaRPr lang="en-IN"/>
              </a:p>
            </p:txBody>
          </p:sp>
          <p:sp>
            <p:nvSpPr>
              <p:cNvPr id="703918" name="Freeform 1454">
                <a:extLst>
                  <a:ext uri="{FF2B5EF4-FFF2-40B4-BE49-F238E27FC236}">
                    <a16:creationId xmlns:a16="http://schemas.microsoft.com/office/drawing/2014/main" id="{7A6FE4EF-61F9-4C85-94CC-1D414C0F7920}"/>
                  </a:ext>
                </a:extLst>
              </p:cNvPr>
              <p:cNvSpPr>
                <a:spLocks/>
              </p:cNvSpPr>
              <p:nvPr/>
            </p:nvSpPr>
            <p:spPr bwMode="auto">
              <a:xfrm>
                <a:off x="5134" y="882"/>
                <a:ext cx="21" cy="4"/>
              </a:xfrm>
              <a:custGeom>
                <a:avLst/>
                <a:gdLst>
                  <a:gd name="T0" fmla="*/ 43 w 43"/>
                  <a:gd name="T1" fmla="*/ 8 h 10"/>
                  <a:gd name="T2" fmla="*/ 0 w 43"/>
                  <a:gd name="T3" fmla="*/ 10 h 10"/>
                  <a:gd name="T4" fmla="*/ 0 w 43"/>
                  <a:gd name="T5" fmla="*/ 2 h 10"/>
                  <a:gd name="T6" fmla="*/ 6 w 43"/>
                  <a:gd name="T7" fmla="*/ 2 h 10"/>
                  <a:gd name="T8" fmla="*/ 8 w 43"/>
                  <a:gd name="T9" fmla="*/ 2 h 10"/>
                  <a:gd name="T10" fmla="*/ 10 w 43"/>
                  <a:gd name="T11" fmla="*/ 6 h 10"/>
                  <a:gd name="T12" fmla="*/ 12 w 43"/>
                  <a:gd name="T13" fmla="*/ 6 h 10"/>
                  <a:gd name="T14" fmla="*/ 14 w 43"/>
                  <a:gd name="T15" fmla="*/ 2 h 10"/>
                  <a:gd name="T16" fmla="*/ 23 w 43"/>
                  <a:gd name="T17" fmla="*/ 0 h 10"/>
                  <a:gd name="T18" fmla="*/ 25 w 43"/>
                  <a:gd name="T19" fmla="*/ 0 h 10"/>
                  <a:gd name="T20" fmla="*/ 25 w 43"/>
                  <a:gd name="T21" fmla="*/ 2 h 10"/>
                  <a:gd name="T22" fmla="*/ 27 w 43"/>
                  <a:gd name="T23" fmla="*/ 4 h 10"/>
                  <a:gd name="T24" fmla="*/ 29 w 43"/>
                  <a:gd name="T25" fmla="*/ 0 h 10"/>
                  <a:gd name="T26" fmla="*/ 39 w 43"/>
                  <a:gd name="T27" fmla="*/ 0 h 10"/>
                  <a:gd name="T28" fmla="*/ 43 w 43"/>
                  <a:gd name="T29" fmla="*/ 0 h 10"/>
                  <a:gd name="T30" fmla="*/ 43 w 43"/>
                  <a:gd name="T31"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 h="10">
                    <a:moveTo>
                      <a:pt x="43" y="8"/>
                    </a:moveTo>
                    <a:lnTo>
                      <a:pt x="0" y="10"/>
                    </a:lnTo>
                    <a:lnTo>
                      <a:pt x="0" y="2"/>
                    </a:lnTo>
                    <a:lnTo>
                      <a:pt x="6" y="2"/>
                    </a:lnTo>
                    <a:lnTo>
                      <a:pt x="8" y="2"/>
                    </a:lnTo>
                    <a:lnTo>
                      <a:pt x="10" y="6"/>
                    </a:lnTo>
                    <a:lnTo>
                      <a:pt x="12" y="6"/>
                    </a:lnTo>
                    <a:lnTo>
                      <a:pt x="14" y="2"/>
                    </a:lnTo>
                    <a:lnTo>
                      <a:pt x="23" y="0"/>
                    </a:lnTo>
                    <a:lnTo>
                      <a:pt x="25" y="0"/>
                    </a:lnTo>
                    <a:lnTo>
                      <a:pt x="25" y="2"/>
                    </a:lnTo>
                    <a:lnTo>
                      <a:pt x="27" y="4"/>
                    </a:lnTo>
                    <a:lnTo>
                      <a:pt x="29" y="0"/>
                    </a:lnTo>
                    <a:lnTo>
                      <a:pt x="39" y="0"/>
                    </a:lnTo>
                    <a:lnTo>
                      <a:pt x="43" y="0"/>
                    </a:lnTo>
                    <a:lnTo>
                      <a:pt x="43" y="8"/>
                    </a:lnTo>
                    <a:close/>
                  </a:path>
                </a:pathLst>
              </a:custGeom>
              <a:solidFill>
                <a:srgbClr val="3FFFFF"/>
              </a:solidFill>
              <a:ln w="1588">
                <a:solidFill>
                  <a:srgbClr val="000000"/>
                </a:solidFill>
                <a:prstDash val="solid"/>
                <a:round/>
                <a:headEnd/>
                <a:tailEnd/>
              </a:ln>
            </p:spPr>
            <p:txBody>
              <a:bodyPr/>
              <a:lstStyle/>
              <a:p>
                <a:endParaRPr lang="en-IN"/>
              </a:p>
            </p:txBody>
          </p:sp>
          <p:sp>
            <p:nvSpPr>
              <p:cNvPr id="703919" name="Freeform 1455">
                <a:extLst>
                  <a:ext uri="{FF2B5EF4-FFF2-40B4-BE49-F238E27FC236}">
                    <a16:creationId xmlns:a16="http://schemas.microsoft.com/office/drawing/2014/main" id="{6368597E-91F2-4E2D-B6AF-DB43ED9219D2}"/>
                  </a:ext>
                </a:extLst>
              </p:cNvPr>
              <p:cNvSpPr>
                <a:spLocks/>
              </p:cNvSpPr>
              <p:nvPr/>
            </p:nvSpPr>
            <p:spPr bwMode="auto">
              <a:xfrm>
                <a:off x="4812" y="882"/>
                <a:ext cx="6" cy="5"/>
              </a:xfrm>
              <a:custGeom>
                <a:avLst/>
                <a:gdLst>
                  <a:gd name="T0" fmla="*/ 11 w 11"/>
                  <a:gd name="T1" fmla="*/ 10 h 12"/>
                  <a:gd name="T2" fmla="*/ 11 w 11"/>
                  <a:gd name="T3" fmla="*/ 12 h 12"/>
                  <a:gd name="T4" fmla="*/ 4 w 11"/>
                  <a:gd name="T5" fmla="*/ 12 h 12"/>
                  <a:gd name="T6" fmla="*/ 2 w 11"/>
                  <a:gd name="T7" fmla="*/ 12 h 12"/>
                  <a:gd name="T8" fmla="*/ 0 w 11"/>
                  <a:gd name="T9" fmla="*/ 10 h 12"/>
                  <a:gd name="T10" fmla="*/ 0 w 11"/>
                  <a:gd name="T11" fmla="*/ 2 h 12"/>
                  <a:gd name="T12" fmla="*/ 6 w 11"/>
                  <a:gd name="T13" fmla="*/ 0 h 12"/>
                  <a:gd name="T14" fmla="*/ 11 w 11"/>
                  <a:gd name="T15" fmla="*/ 0 h 12"/>
                  <a:gd name="T16" fmla="*/ 11 w 11"/>
                  <a:gd name="T1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
                    <a:moveTo>
                      <a:pt x="11" y="10"/>
                    </a:moveTo>
                    <a:lnTo>
                      <a:pt x="11" y="12"/>
                    </a:lnTo>
                    <a:lnTo>
                      <a:pt x="4" y="12"/>
                    </a:lnTo>
                    <a:lnTo>
                      <a:pt x="2" y="12"/>
                    </a:lnTo>
                    <a:lnTo>
                      <a:pt x="0" y="10"/>
                    </a:lnTo>
                    <a:lnTo>
                      <a:pt x="0" y="2"/>
                    </a:lnTo>
                    <a:lnTo>
                      <a:pt x="6" y="0"/>
                    </a:lnTo>
                    <a:lnTo>
                      <a:pt x="11" y="0"/>
                    </a:lnTo>
                    <a:lnTo>
                      <a:pt x="11" y="10"/>
                    </a:lnTo>
                    <a:close/>
                  </a:path>
                </a:pathLst>
              </a:custGeom>
              <a:solidFill>
                <a:srgbClr val="3FFFFF"/>
              </a:solidFill>
              <a:ln w="1588">
                <a:solidFill>
                  <a:srgbClr val="000000"/>
                </a:solidFill>
                <a:prstDash val="solid"/>
                <a:round/>
                <a:headEnd/>
                <a:tailEnd/>
              </a:ln>
            </p:spPr>
            <p:txBody>
              <a:bodyPr/>
              <a:lstStyle/>
              <a:p>
                <a:endParaRPr lang="en-IN"/>
              </a:p>
            </p:txBody>
          </p:sp>
          <p:sp>
            <p:nvSpPr>
              <p:cNvPr id="703920" name="Freeform 1456">
                <a:extLst>
                  <a:ext uri="{FF2B5EF4-FFF2-40B4-BE49-F238E27FC236}">
                    <a16:creationId xmlns:a16="http://schemas.microsoft.com/office/drawing/2014/main" id="{3632C284-C5E9-41C5-8BD5-8B652B97CC12}"/>
                  </a:ext>
                </a:extLst>
              </p:cNvPr>
              <p:cNvSpPr>
                <a:spLocks/>
              </p:cNvSpPr>
              <p:nvPr/>
            </p:nvSpPr>
            <p:spPr bwMode="auto">
              <a:xfrm>
                <a:off x="4951" y="883"/>
                <a:ext cx="14" cy="5"/>
              </a:xfrm>
              <a:custGeom>
                <a:avLst/>
                <a:gdLst>
                  <a:gd name="T0" fmla="*/ 29 w 29"/>
                  <a:gd name="T1" fmla="*/ 10 h 12"/>
                  <a:gd name="T2" fmla="*/ 17 w 29"/>
                  <a:gd name="T3" fmla="*/ 12 h 12"/>
                  <a:gd name="T4" fmla="*/ 14 w 29"/>
                  <a:gd name="T5" fmla="*/ 8 h 12"/>
                  <a:gd name="T6" fmla="*/ 14 w 29"/>
                  <a:gd name="T7" fmla="*/ 8 h 12"/>
                  <a:gd name="T8" fmla="*/ 12 w 29"/>
                  <a:gd name="T9" fmla="*/ 12 h 12"/>
                  <a:gd name="T10" fmla="*/ 2 w 29"/>
                  <a:gd name="T11" fmla="*/ 12 h 12"/>
                  <a:gd name="T12" fmla="*/ 0 w 29"/>
                  <a:gd name="T13" fmla="*/ 12 h 12"/>
                  <a:gd name="T14" fmla="*/ 0 w 29"/>
                  <a:gd name="T15" fmla="*/ 8 h 12"/>
                  <a:gd name="T16" fmla="*/ 0 w 29"/>
                  <a:gd name="T17" fmla="*/ 0 h 12"/>
                  <a:gd name="T18" fmla="*/ 23 w 29"/>
                  <a:gd name="T19" fmla="*/ 0 h 12"/>
                  <a:gd name="T20" fmla="*/ 29 w 29"/>
                  <a:gd name="T21" fmla="*/ 0 h 12"/>
                  <a:gd name="T22" fmla="*/ 29 w 29"/>
                  <a:gd name="T23"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12">
                    <a:moveTo>
                      <a:pt x="29" y="10"/>
                    </a:moveTo>
                    <a:lnTo>
                      <a:pt x="17" y="12"/>
                    </a:lnTo>
                    <a:lnTo>
                      <a:pt x="14" y="8"/>
                    </a:lnTo>
                    <a:lnTo>
                      <a:pt x="14" y="8"/>
                    </a:lnTo>
                    <a:lnTo>
                      <a:pt x="12" y="12"/>
                    </a:lnTo>
                    <a:lnTo>
                      <a:pt x="2" y="12"/>
                    </a:lnTo>
                    <a:lnTo>
                      <a:pt x="0" y="12"/>
                    </a:lnTo>
                    <a:lnTo>
                      <a:pt x="0" y="8"/>
                    </a:lnTo>
                    <a:lnTo>
                      <a:pt x="0" y="0"/>
                    </a:lnTo>
                    <a:lnTo>
                      <a:pt x="23" y="0"/>
                    </a:lnTo>
                    <a:lnTo>
                      <a:pt x="29" y="0"/>
                    </a:lnTo>
                    <a:lnTo>
                      <a:pt x="29" y="10"/>
                    </a:lnTo>
                    <a:close/>
                  </a:path>
                </a:pathLst>
              </a:custGeom>
              <a:solidFill>
                <a:srgbClr val="3FFFFF"/>
              </a:solidFill>
              <a:ln w="1588">
                <a:solidFill>
                  <a:srgbClr val="000000"/>
                </a:solidFill>
                <a:prstDash val="solid"/>
                <a:round/>
                <a:headEnd/>
                <a:tailEnd/>
              </a:ln>
            </p:spPr>
            <p:txBody>
              <a:bodyPr/>
              <a:lstStyle/>
              <a:p>
                <a:endParaRPr lang="en-IN"/>
              </a:p>
            </p:txBody>
          </p:sp>
          <p:sp>
            <p:nvSpPr>
              <p:cNvPr id="703921" name="Freeform 1457">
                <a:extLst>
                  <a:ext uri="{FF2B5EF4-FFF2-40B4-BE49-F238E27FC236}">
                    <a16:creationId xmlns:a16="http://schemas.microsoft.com/office/drawing/2014/main" id="{A9F35A42-618A-45C6-9B7A-632B949D3B6C}"/>
                  </a:ext>
                </a:extLst>
              </p:cNvPr>
              <p:cNvSpPr>
                <a:spLocks/>
              </p:cNvSpPr>
              <p:nvPr/>
            </p:nvSpPr>
            <p:spPr bwMode="auto">
              <a:xfrm>
                <a:off x="5127" y="883"/>
                <a:ext cx="6" cy="4"/>
              </a:xfrm>
              <a:custGeom>
                <a:avLst/>
                <a:gdLst>
                  <a:gd name="T0" fmla="*/ 12 w 12"/>
                  <a:gd name="T1" fmla="*/ 8 h 10"/>
                  <a:gd name="T2" fmla="*/ 2 w 12"/>
                  <a:gd name="T3" fmla="*/ 10 h 10"/>
                  <a:gd name="T4" fmla="*/ 0 w 12"/>
                  <a:gd name="T5" fmla="*/ 10 h 10"/>
                  <a:gd name="T6" fmla="*/ 0 w 12"/>
                  <a:gd name="T7" fmla="*/ 0 h 10"/>
                  <a:gd name="T8" fmla="*/ 4 w 12"/>
                  <a:gd name="T9" fmla="*/ 0 h 10"/>
                  <a:gd name="T10" fmla="*/ 10 w 12"/>
                  <a:gd name="T11" fmla="*/ 0 h 10"/>
                  <a:gd name="T12" fmla="*/ 12 w 12"/>
                  <a:gd name="T13" fmla="*/ 8 h 10"/>
                </a:gdLst>
                <a:ahLst/>
                <a:cxnLst>
                  <a:cxn ang="0">
                    <a:pos x="T0" y="T1"/>
                  </a:cxn>
                  <a:cxn ang="0">
                    <a:pos x="T2" y="T3"/>
                  </a:cxn>
                  <a:cxn ang="0">
                    <a:pos x="T4" y="T5"/>
                  </a:cxn>
                  <a:cxn ang="0">
                    <a:pos x="T6" y="T7"/>
                  </a:cxn>
                  <a:cxn ang="0">
                    <a:pos x="T8" y="T9"/>
                  </a:cxn>
                  <a:cxn ang="0">
                    <a:pos x="T10" y="T11"/>
                  </a:cxn>
                  <a:cxn ang="0">
                    <a:pos x="T12" y="T13"/>
                  </a:cxn>
                </a:cxnLst>
                <a:rect l="0" t="0" r="r" b="b"/>
                <a:pathLst>
                  <a:path w="12" h="10">
                    <a:moveTo>
                      <a:pt x="12" y="8"/>
                    </a:moveTo>
                    <a:lnTo>
                      <a:pt x="2" y="10"/>
                    </a:lnTo>
                    <a:lnTo>
                      <a:pt x="0" y="10"/>
                    </a:lnTo>
                    <a:lnTo>
                      <a:pt x="0" y="0"/>
                    </a:lnTo>
                    <a:lnTo>
                      <a:pt x="4" y="0"/>
                    </a:lnTo>
                    <a:lnTo>
                      <a:pt x="10" y="0"/>
                    </a:lnTo>
                    <a:lnTo>
                      <a:pt x="12" y="8"/>
                    </a:lnTo>
                    <a:close/>
                  </a:path>
                </a:pathLst>
              </a:custGeom>
              <a:solidFill>
                <a:srgbClr val="3FFFFF"/>
              </a:solidFill>
              <a:ln w="1588">
                <a:solidFill>
                  <a:srgbClr val="000000"/>
                </a:solidFill>
                <a:prstDash val="solid"/>
                <a:round/>
                <a:headEnd/>
                <a:tailEnd/>
              </a:ln>
            </p:spPr>
            <p:txBody>
              <a:bodyPr/>
              <a:lstStyle/>
              <a:p>
                <a:endParaRPr lang="en-IN"/>
              </a:p>
            </p:txBody>
          </p:sp>
          <p:sp>
            <p:nvSpPr>
              <p:cNvPr id="703922" name="Freeform 1458">
                <a:extLst>
                  <a:ext uri="{FF2B5EF4-FFF2-40B4-BE49-F238E27FC236}">
                    <a16:creationId xmlns:a16="http://schemas.microsoft.com/office/drawing/2014/main" id="{44E62A8A-3DA6-419A-92B7-4CBC9A9FEC03}"/>
                  </a:ext>
                </a:extLst>
              </p:cNvPr>
              <p:cNvSpPr>
                <a:spLocks/>
              </p:cNvSpPr>
              <p:nvPr/>
            </p:nvSpPr>
            <p:spPr bwMode="auto">
              <a:xfrm>
                <a:off x="5457" y="882"/>
                <a:ext cx="2" cy="19"/>
              </a:xfrm>
              <a:custGeom>
                <a:avLst/>
                <a:gdLst>
                  <a:gd name="T0" fmla="*/ 4 w 4"/>
                  <a:gd name="T1" fmla="*/ 2 h 39"/>
                  <a:gd name="T2" fmla="*/ 4 w 4"/>
                  <a:gd name="T3" fmla="*/ 37 h 39"/>
                  <a:gd name="T4" fmla="*/ 4 w 4"/>
                  <a:gd name="T5" fmla="*/ 37 h 39"/>
                  <a:gd name="T6" fmla="*/ 2 w 4"/>
                  <a:gd name="T7" fmla="*/ 39 h 39"/>
                  <a:gd name="T8" fmla="*/ 0 w 4"/>
                  <a:gd name="T9" fmla="*/ 39 h 39"/>
                  <a:gd name="T10" fmla="*/ 0 w 4"/>
                  <a:gd name="T11" fmla="*/ 2 h 39"/>
                  <a:gd name="T12" fmla="*/ 2 w 4"/>
                  <a:gd name="T13" fmla="*/ 0 h 39"/>
                  <a:gd name="T14" fmla="*/ 4 w 4"/>
                  <a:gd name="T15" fmla="*/ 2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9">
                    <a:moveTo>
                      <a:pt x="4" y="2"/>
                    </a:moveTo>
                    <a:lnTo>
                      <a:pt x="4" y="37"/>
                    </a:lnTo>
                    <a:lnTo>
                      <a:pt x="4" y="37"/>
                    </a:lnTo>
                    <a:lnTo>
                      <a:pt x="2" y="39"/>
                    </a:lnTo>
                    <a:lnTo>
                      <a:pt x="0" y="39"/>
                    </a:lnTo>
                    <a:lnTo>
                      <a:pt x="0" y="2"/>
                    </a:lnTo>
                    <a:lnTo>
                      <a:pt x="2" y="0"/>
                    </a:lnTo>
                    <a:lnTo>
                      <a:pt x="4" y="2"/>
                    </a:lnTo>
                    <a:close/>
                  </a:path>
                </a:pathLst>
              </a:custGeom>
              <a:solidFill>
                <a:srgbClr val="FFFF00"/>
              </a:solidFill>
              <a:ln w="1588">
                <a:solidFill>
                  <a:srgbClr val="000000"/>
                </a:solidFill>
                <a:prstDash val="solid"/>
                <a:round/>
                <a:headEnd/>
                <a:tailEnd/>
              </a:ln>
            </p:spPr>
            <p:txBody>
              <a:bodyPr/>
              <a:lstStyle/>
              <a:p>
                <a:endParaRPr lang="en-IN"/>
              </a:p>
            </p:txBody>
          </p:sp>
          <p:sp>
            <p:nvSpPr>
              <p:cNvPr id="703923" name="Freeform 1459">
                <a:extLst>
                  <a:ext uri="{FF2B5EF4-FFF2-40B4-BE49-F238E27FC236}">
                    <a16:creationId xmlns:a16="http://schemas.microsoft.com/office/drawing/2014/main" id="{19631B54-02B8-4722-B7D4-F84B4876439C}"/>
                  </a:ext>
                </a:extLst>
              </p:cNvPr>
              <p:cNvSpPr>
                <a:spLocks/>
              </p:cNvSpPr>
              <p:nvPr/>
            </p:nvSpPr>
            <p:spPr bwMode="auto">
              <a:xfrm>
                <a:off x="4838" y="883"/>
                <a:ext cx="144" cy="25"/>
              </a:xfrm>
              <a:custGeom>
                <a:avLst/>
                <a:gdLst>
                  <a:gd name="T0" fmla="*/ 208 w 286"/>
                  <a:gd name="T1" fmla="*/ 6 h 50"/>
                  <a:gd name="T2" fmla="*/ 206 w 286"/>
                  <a:gd name="T3" fmla="*/ 14 h 50"/>
                  <a:gd name="T4" fmla="*/ 196 w 286"/>
                  <a:gd name="T5" fmla="*/ 14 h 50"/>
                  <a:gd name="T6" fmla="*/ 195 w 286"/>
                  <a:gd name="T7" fmla="*/ 4 h 50"/>
                  <a:gd name="T8" fmla="*/ 193 w 286"/>
                  <a:gd name="T9" fmla="*/ 8 h 50"/>
                  <a:gd name="T10" fmla="*/ 183 w 286"/>
                  <a:gd name="T11" fmla="*/ 14 h 50"/>
                  <a:gd name="T12" fmla="*/ 181 w 286"/>
                  <a:gd name="T13" fmla="*/ 6 h 50"/>
                  <a:gd name="T14" fmla="*/ 179 w 286"/>
                  <a:gd name="T15" fmla="*/ 4 h 50"/>
                  <a:gd name="T16" fmla="*/ 177 w 286"/>
                  <a:gd name="T17" fmla="*/ 14 h 50"/>
                  <a:gd name="T18" fmla="*/ 141 w 286"/>
                  <a:gd name="T19" fmla="*/ 18 h 50"/>
                  <a:gd name="T20" fmla="*/ 175 w 286"/>
                  <a:gd name="T21" fmla="*/ 18 h 50"/>
                  <a:gd name="T22" fmla="*/ 177 w 286"/>
                  <a:gd name="T23" fmla="*/ 21 h 50"/>
                  <a:gd name="T24" fmla="*/ 179 w 286"/>
                  <a:gd name="T25" fmla="*/ 21 h 50"/>
                  <a:gd name="T26" fmla="*/ 181 w 286"/>
                  <a:gd name="T27" fmla="*/ 18 h 50"/>
                  <a:gd name="T28" fmla="*/ 193 w 286"/>
                  <a:gd name="T29" fmla="*/ 21 h 50"/>
                  <a:gd name="T30" fmla="*/ 195 w 286"/>
                  <a:gd name="T31" fmla="*/ 21 h 50"/>
                  <a:gd name="T32" fmla="*/ 206 w 286"/>
                  <a:gd name="T33" fmla="*/ 16 h 50"/>
                  <a:gd name="T34" fmla="*/ 189 w 286"/>
                  <a:gd name="T35" fmla="*/ 27 h 50"/>
                  <a:gd name="T36" fmla="*/ 189 w 286"/>
                  <a:gd name="T37" fmla="*/ 29 h 50"/>
                  <a:gd name="T38" fmla="*/ 204 w 286"/>
                  <a:gd name="T39" fmla="*/ 29 h 50"/>
                  <a:gd name="T40" fmla="*/ 210 w 286"/>
                  <a:gd name="T41" fmla="*/ 37 h 50"/>
                  <a:gd name="T42" fmla="*/ 219 w 286"/>
                  <a:gd name="T43" fmla="*/ 29 h 50"/>
                  <a:gd name="T44" fmla="*/ 221 w 286"/>
                  <a:gd name="T45" fmla="*/ 33 h 50"/>
                  <a:gd name="T46" fmla="*/ 225 w 286"/>
                  <a:gd name="T47" fmla="*/ 35 h 50"/>
                  <a:gd name="T48" fmla="*/ 225 w 286"/>
                  <a:gd name="T49" fmla="*/ 29 h 50"/>
                  <a:gd name="T50" fmla="*/ 237 w 286"/>
                  <a:gd name="T51" fmla="*/ 33 h 50"/>
                  <a:gd name="T52" fmla="*/ 240 w 286"/>
                  <a:gd name="T53" fmla="*/ 33 h 50"/>
                  <a:gd name="T54" fmla="*/ 269 w 286"/>
                  <a:gd name="T55" fmla="*/ 27 h 50"/>
                  <a:gd name="T56" fmla="*/ 271 w 286"/>
                  <a:gd name="T57" fmla="*/ 33 h 50"/>
                  <a:gd name="T58" fmla="*/ 275 w 286"/>
                  <a:gd name="T59" fmla="*/ 27 h 50"/>
                  <a:gd name="T60" fmla="*/ 286 w 286"/>
                  <a:gd name="T61" fmla="*/ 35 h 50"/>
                  <a:gd name="T62" fmla="*/ 0 w 286"/>
                  <a:gd name="T63" fmla="*/ 43 h 50"/>
                  <a:gd name="T64" fmla="*/ 11 w 286"/>
                  <a:gd name="T65" fmla="*/ 43 h 50"/>
                  <a:gd name="T66" fmla="*/ 13 w 286"/>
                  <a:gd name="T67" fmla="*/ 46 h 50"/>
                  <a:gd name="T68" fmla="*/ 15 w 286"/>
                  <a:gd name="T69" fmla="*/ 43 h 50"/>
                  <a:gd name="T70" fmla="*/ 38 w 286"/>
                  <a:gd name="T71" fmla="*/ 41 h 50"/>
                  <a:gd name="T72" fmla="*/ 40 w 286"/>
                  <a:gd name="T73" fmla="*/ 43 h 50"/>
                  <a:gd name="T74" fmla="*/ 42 w 286"/>
                  <a:gd name="T75" fmla="*/ 44 h 50"/>
                  <a:gd name="T76" fmla="*/ 53 w 286"/>
                  <a:gd name="T77" fmla="*/ 39 h 50"/>
                  <a:gd name="T78" fmla="*/ 55 w 286"/>
                  <a:gd name="T79" fmla="*/ 44 h 50"/>
                  <a:gd name="T80" fmla="*/ 57 w 286"/>
                  <a:gd name="T81" fmla="*/ 46 h 50"/>
                  <a:gd name="T82" fmla="*/ 59 w 286"/>
                  <a:gd name="T83" fmla="*/ 39 h 50"/>
                  <a:gd name="T84" fmla="*/ 61 w 286"/>
                  <a:gd name="T85" fmla="*/ 35 h 50"/>
                  <a:gd name="T86" fmla="*/ 57 w 286"/>
                  <a:gd name="T87" fmla="*/ 25 h 50"/>
                  <a:gd name="T88" fmla="*/ 68 w 286"/>
                  <a:gd name="T89" fmla="*/ 27 h 50"/>
                  <a:gd name="T90" fmla="*/ 72 w 286"/>
                  <a:gd name="T91" fmla="*/ 29 h 50"/>
                  <a:gd name="T92" fmla="*/ 82 w 286"/>
                  <a:gd name="T93" fmla="*/ 23 h 50"/>
                  <a:gd name="T94" fmla="*/ 84 w 286"/>
                  <a:gd name="T95" fmla="*/ 21 h 50"/>
                  <a:gd name="T96" fmla="*/ 72 w 286"/>
                  <a:gd name="T97" fmla="*/ 16 h 50"/>
                  <a:gd name="T98" fmla="*/ 70 w 286"/>
                  <a:gd name="T99" fmla="*/ 16 h 50"/>
                  <a:gd name="T100" fmla="*/ 57 w 286"/>
                  <a:gd name="T101" fmla="*/ 21 h 50"/>
                  <a:gd name="T102" fmla="*/ 57 w 286"/>
                  <a:gd name="T103" fmla="*/ 18 h 50"/>
                  <a:gd name="T104" fmla="*/ 53 w 286"/>
                  <a:gd name="T105" fmla="*/ 21 h 50"/>
                  <a:gd name="T106" fmla="*/ 42 w 286"/>
                  <a:gd name="T107" fmla="*/ 18 h 50"/>
                  <a:gd name="T108" fmla="*/ 42 w 286"/>
                  <a:gd name="T109" fmla="*/ 16 h 50"/>
                  <a:gd name="T110" fmla="*/ 38 w 286"/>
                  <a:gd name="T111" fmla="*/ 21 h 50"/>
                  <a:gd name="T112" fmla="*/ 32 w 286"/>
                  <a:gd name="T113" fmla="*/ 12 h 50"/>
                  <a:gd name="T114" fmla="*/ 221 w 286"/>
                  <a:gd name="T115" fmla="*/ 0 h 50"/>
                  <a:gd name="T116" fmla="*/ 210 w 286"/>
                  <a:gd name="T117" fmla="*/ 1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6" h="50">
                    <a:moveTo>
                      <a:pt x="210" y="14"/>
                    </a:moveTo>
                    <a:lnTo>
                      <a:pt x="208" y="6"/>
                    </a:lnTo>
                    <a:lnTo>
                      <a:pt x="208" y="6"/>
                    </a:lnTo>
                    <a:lnTo>
                      <a:pt x="206" y="14"/>
                    </a:lnTo>
                    <a:lnTo>
                      <a:pt x="198" y="14"/>
                    </a:lnTo>
                    <a:lnTo>
                      <a:pt x="196" y="14"/>
                    </a:lnTo>
                    <a:lnTo>
                      <a:pt x="196" y="6"/>
                    </a:lnTo>
                    <a:lnTo>
                      <a:pt x="195" y="4"/>
                    </a:lnTo>
                    <a:lnTo>
                      <a:pt x="195" y="4"/>
                    </a:lnTo>
                    <a:lnTo>
                      <a:pt x="193" y="8"/>
                    </a:lnTo>
                    <a:lnTo>
                      <a:pt x="193" y="14"/>
                    </a:lnTo>
                    <a:lnTo>
                      <a:pt x="183" y="14"/>
                    </a:lnTo>
                    <a:lnTo>
                      <a:pt x="181" y="14"/>
                    </a:lnTo>
                    <a:lnTo>
                      <a:pt x="181" y="6"/>
                    </a:lnTo>
                    <a:lnTo>
                      <a:pt x="179" y="4"/>
                    </a:lnTo>
                    <a:lnTo>
                      <a:pt x="179" y="4"/>
                    </a:lnTo>
                    <a:lnTo>
                      <a:pt x="177" y="6"/>
                    </a:lnTo>
                    <a:lnTo>
                      <a:pt x="177" y="14"/>
                    </a:lnTo>
                    <a:lnTo>
                      <a:pt x="143" y="16"/>
                    </a:lnTo>
                    <a:lnTo>
                      <a:pt x="141" y="18"/>
                    </a:lnTo>
                    <a:lnTo>
                      <a:pt x="143" y="20"/>
                    </a:lnTo>
                    <a:lnTo>
                      <a:pt x="175" y="18"/>
                    </a:lnTo>
                    <a:lnTo>
                      <a:pt x="177" y="18"/>
                    </a:lnTo>
                    <a:lnTo>
                      <a:pt x="177" y="21"/>
                    </a:lnTo>
                    <a:lnTo>
                      <a:pt x="179" y="21"/>
                    </a:lnTo>
                    <a:lnTo>
                      <a:pt x="179" y="21"/>
                    </a:lnTo>
                    <a:lnTo>
                      <a:pt x="181" y="20"/>
                    </a:lnTo>
                    <a:lnTo>
                      <a:pt x="181" y="18"/>
                    </a:lnTo>
                    <a:lnTo>
                      <a:pt x="193" y="18"/>
                    </a:lnTo>
                    <a:lnTo>
                      <a:pt x="193" y="21"/>
                    </a:lnTo>
                    <a:lnTo>
                      <a:pt x="195" y="21"/>
                    </a:lnTo>
                    <a:lnTo>
                      <a:pt x="195" y="21"/>
                    </a:lnTo>
                    <a:lnTo>
                      <a:pt x="196" y="18"/>
                    </a:lnTo>
                    <a:lnTo>
                      <a:pt x="206" y="16"/>
                    </a:lnTo>
                    <a:lnTo>
                      <a:pt x="206" y="25"/>
                    </a:lnTo>
                    <a:lnTo>
                      <a:pt x="189" y="27"/>
                    </a:lnTo>
                    <a:lnTo>
                      <a:pt x="189" y="29"/>
                    </a:lnTo>
                    <a:lnTo>
                      <a:pt x="189" y="29"/>
                    </a:lnTo>
                    <a:lnTo>
                      <a:pt x="189" y="31"/>
                    </a:lnTo>
                    <a:lnTo>
                      <a:pt x="204" y="29"/>
                    </a:lnTo>
                    <a:lnTo>
                      <a:pt x="206" y="37"/>
                    </a:lnTo>
                    <a:lnTo>
                      <a:pt x="210" y="37"/>
                    </a:lnTo>
                    <a:lnTo>
                      <a:pt x="210" y="31"/>
                    </a:lnTo>
                    <a:lnTo>
                      <a:pt x="219" y="29"/>
                    </a:lnTo>
                    <a:lnTo>
                      <a:pt x="221" y="29"/>
                    </a:lnTo>
                    <a:lnTo>
                      <a:pt x="221" y="33"/>
                    </a:lnTo>
                    <a:lnTo>
                      <a:pt x="223" y="35"/>
                    </a:lnTo>
                    <a:lnTo>
                      <a:pt x="225" y="35"/>
                    </a:lnTo>
                    <a:lnTo>
                      <a:pt x="225" y="33"/>
                    </a:lnTo>
                    <a:lnTo>
                      <a:pt x="225" y="29"/>
                    </a:lnTo>
                    <a:lnTo>
                      <a:pt x="237" y="29"/>
                    </a:lnTo>
                    <a:lnTo>
                      <a:pt x="237" y="33"/>
                    </a:lnTo>
                    <a:lnTo>
                      <a:pt x="239" y="35"/>
                    </a:lnTo>
                    <a:lnTo>
                      <a:pt x="240" y="33"/>
                    </a:lnTo>
                    <a:lnTo>
                      <a:pt x="240" y="29"/>
                    </a:lnTo>
                    <a:lnTo>
                      <a:pt x="269" y="27"/>
                    </a:lnTo>
                    <a:lnTo>
                      <a:pt x="269" y="33"/>
                    </a:lnTo>
                    <a:lnTo>
                      <a:pt x="271" y="33"/>
                    </a:lnTo>
                    <a:lnTo>
                      <a:pt x="271" y="33"/>
                    </a:lnTo>
                    <a:lnTo>
                      <a:pt x="275" y="27"/>
                    </a:lnTo>
                    <a:lnTo>
                      <a:pt x="286" y="25"/>
                    </a:lnTo>
                    <a:lnTo>
                      <a:pt x="286" y="35"/>
                    </a:lnTo>
                    <a:lnTo>
                      <a:pt x="0" y="50"/>
                    </a:lnTo>
                    <a:lnTo>
                      <a:pt x="0" y="43"/>
                    </a:lnTo>
                    <a:lnTo>
                      <a:pt x="9" y="43"/>
                    </a:lnTo>
                    <a:lnTo>
                      <a:pt x="11" y="43"/>
                    </a:lnTo>
                    <a:lnTo>
                      <a:pt x="13" y="46"/>
                    </a:lnTo>
                    <a:lnTo>
                      <a:pt x="13" y="46"/>
                    </a:lnTo>
                    <a:lnTo>
                      <a:pt x="15" y="46"/>
                    </a:lnTo>
                    <a:lnTo>
                      <a:pt x="15" y="43"/>
                    </a:lnTo>
                    <a:lnTo>
                      <a:pt x="15" y="41"/>
                    </a:lnTo>
                    <a:lnTo>
                      <a:pt x="38" y="41"/>
                    </a:lnTo>
                    <a:lnTo>
                      <a:pt x="40" y="43"/>
                    </a:lnTo>
                    <a:lnTo>
                      <a:pt x="40" y="43"/>
                    </a:lnTo>
                    <a:lnTo>
                      <a:pt x="42" y="44"/>
                    </a:lnTo>
                    <a:lnTo>
                      <a:pt x="42" y="44"/>
                    </a:lnTo>
                    <a:lnTo>
                      <a:pt x="43" y="41"/>
                    </a:lnTo>
                    <a:lnTo>
                      <a:pt x="53" y="39"/>
                    </a:lnTo>
                    <a:lnTo>
                      <a:pt x="53" y="39"/>
                    </a:lnTo>
                    <a:lnTo>
                      <a:pt x="55" y="44"/>
                    </a:lnTo>
                    <a:lnTo>
                      <a:pt x="55" y="46"/>
                    </a:lnTo>
                    <a:lnTo>
                      <a:pt x="57" y="46"/>
                    </a:lnTo>
                    <a:lnTo>
                      <a:pt x="59" y="44"/>
                    </a:lnTo>
                    <a:lnTo>
                      <a:pt x="59" y="39"/>
                    </a:lnTo>
                    <a:lnTo>
                      <a:pt x="61" y="37"/>
                    </a:lnTo>
                    <a:lnTo>
                      <a:pt x="61" y="35"/>
                    </a:lnTo>
                    <a:lnTo>
                      <a:pt x="57" y="35"/>
                    </a:lnTo>
                    <a:lnTo>
                      <a:pt x="57" y="25"/>
                    </a:lnTo>
                    <a:lnTo>
                      <a:pt x="68" y="25"/>
                    </a:lnTo>
                    <a:lnTo>
                      <a:pt x="68" y="27"/>
                    </a:lnTo>
                    <a:lnTo>
                      <a:pt x="70" y="29"/>
                    </a:lnTo>
                    <a:lnTo>
                      <a:pt x="72" y="29"/>
                    </a:lnTo>
                    <a:lnTo>
                      <a:pt x="74" y="23"/>
                    </a:lnTo>
                    <a:lnTo>
                      <a:pt x="82" y="23"/>
                    </a:lnTo>
                    <a:lnTo>
                      <a:pt x="84" y="23"/>
                    </a:lnTo>
                    <a:lnTo>
                      <a:pt x="84" y="21"/>
                    </a:lnTo>
                    <a:lnTo>
                      <a:pt x="72" y="20"/>
                    </a:lnTo>
                    <a:lnTo>
                      <a:pt x="72" y="16"/>
                    </a:lnTo>
                    <a:lnTo>
                      <a:pt x="70" y="14"/>
                    </a:lnTo>
                    <a:lnTo>
                      <a:pt x="70" y="16"/>
                    </a:lnTo>
                    <a:lnTo>
                      <a:pt x="70" y="20"/>
                    </a:lnTo>
                    <a:lnTo>
                      <a:pt x="57" y="21"/>
                    </a:lnTo>
                    <a:lnTo>
                      <a:pt x="57" y="20"/>
                    </a:lnTo>
                    <a:lnTo>
                      <a:pt x="57" y="18"/>
                    </a:lnTo>
                    <a:lnTo>
                      <a:pt x="55" y="18"/>
                    </a:lnTo>
                    <a:lnTo>
                      <a:pt x="53" y="21"/>
                    </a:lnTo>
                    <a:lnTo>
                      <a:pt x="43" y="21"/>
                    </a:lnTo>
                    <a:lnTo>
                      <a:pt x="42" y="18"/>
                    </a:lnTo>
                    <a:lnTo>
                      <a:pt x="42" y="16"/>
                    </a:lnTo>
                    <a:lnTo>
                      <a:pt x="42" y="16"/>
                    </a:lnTo>
                    <a:lnTo>
                      <a:pt x="40" y="16"/>
                    </a:lnTo>
                    <a:lnTo>
                      <a:pt x="38" y="21"/>
                    </a:lnTo>
                    <a:lnTo>
                      <a:pt x="32" y="23"/>
                    </a:lnTo>
                    <a:lnTo>
                      <a:pt x="32" y="12"/>
                    </a:lnTo>
                    <a:lnTo>
                      <a:pt x="189" y="2"/>
                    </a:lnTo>
                    <a:lnTo>
                      <a:pt x="221" y="0"/>
                    </a:lnTo>
                    <a:lnTo>
                      <a:pt x="221" y="12"/>
                    </a:lnTo>
                    <a:lnTo>
                      <a:pt x="210" y="14"/>
                    </a:lnTo>
                    <a:close/>
                  </a:path>
                </a:pathLst>
              </a:custGeom>
              <a:solidFill>
                <a:srgbClr val="83FFFF"/>
              </a:solidFill>
              <a:ln w="1588">
                <a:solidFill>
                  <a:srgbClr val="000000"/>
                </a:solidFill>
                <a:prstDash val="solid"/>
                <a:round/>
                <a:headEnd/>
                <a:tailEnd/>
              </a:ln>
            </p:spPr>
            <p:txBody>
              <a:bodyPr/>
              <a:lstStyle/>
              <a:p>
                <a:endParaRPr lang="en-IN"/>
              </a:p>
            </p:txBody>
          </p:sp>
          <p:sp>
            <p:nvSpPr>
              <p:cNvPr id="703924" name="Freeform 1460">
                <a:extLst>
                  <a:ext uri="{FF2B5EF4-FFF2-40B4-BE49-F238E27FC236}">
                    <a16:creationId xmlns:a16="http://schemas.microsoft.com/office/drawing/2014/main" id="{2D46B148-1F14-49E0-A610-734CC9DE83AB}"/>
                  </a:ext>
                </a:extLst>
              </p:cNvPr>
              <p:cNvSpPr>
                <a:spLocks/>
              </p:cNvSpPr>
              <p:nvPr/>
            </p:nvSpPr>
            <p:spPr bwMode="auto">
              <a:xfrm>
                <a:off x="5095" y="883"/>
                <a:ext cx="31" cy="5"/>
              </a:xfrm>
              <a:custGeom>
                <a:avLst/>
                <a:gdLst>
                  <a:gd name="T0" fmla="*/ 61 w 61"/>
                  <a:gd name="T1" fmla="*/ 10 h 12"/>
                  <a:gd name="T2" fmla="*/ 0 w 61"/>
                  <a:gd name="T3" fmla="*/ 12 h 12"/>
                  <a:gd name="T4" fmla="*/ 0 w 61"/>
                  <a:gd name="T5" fmla="*/ 6 h 12"/>
                  <a:gd name="T6" fmla="*/ 0 w 61"/>
                  <a:gd name="T7" fmla="*/ 4 h 12"/>
                  <a:gd name="T8" fmla="*/ 2 w 61"/>
                  <a:gd name="T9" fmla="*/ 2 h 12"/>
                  <a:gd name="T10" fmla="*/ 8 w 61"/>
                  <a:gd name="T11" fmla="*/ 4 h 12"/>
                  <a:gd name="T12" fmla="*/ 10 w 61"/>
                  <a:gd name="T13" fmla="*/ 12 h 12"/>
                  <a:gd name="T14" fmla="*/ 10 w 61"/>
                  <a:gd name="T15" fmla="*/ 12 h 12"/>
                  <a:gd name="T16" fmla="*/ 10 w 61"/>
                  <a:gd name="T17" fmla="*/ 12 h 12"/>
                  <a:gd name="T18" fmla="*/ 11 w 61"/>
                  <a:gd name="T19" fmla="*/ 2 h 12"/>
                  <a:gd name="T20" fmla="*/ 21 w 61"/>
                  <a:gd name="T21" fmla="*/ 2 h 12"/>
                  <a:gd name="T22" fmla="*/ 23 w 61"/>
                  <a:gd name="T23" fmla="*/ 2 h 12"/>
                  <a:gd name="T24" fmla="*/ 23 w 61"/>
                  <a:gd name="T25" fmla="*/ 8 h 12"/>
                  <a:gd name="T26" fmla="*/ 23 w 61"/>
                  <a:gd name="T27" fmla="*/ 8 h 12"/>
                  <a:gd name="T28" fmla="*/ 27 w 61"/>
                  <a:gd name="T29" fmla="*/ 2 h 12"/>
                  <a:gd name="T30" fmla="*/ 32 w 61"/>
                  <a:gd name="T31" fmla="*/ 2 h 12"/>
                  <a:gd name="T32" fmla="*/ 34 w 61"/>
                  <a:gd name="T33" fmla="*/ 2 h 12"/>
                  <a:gd name="T34" fmla="*/ 36 w 61"/>
                  <a:gd name="T35" fmla="*/ 6 h 12"/>
                  <a:gd name="T36" fmla="*/ 36 w 61"/>
                  <a:gd name="T37" fmla="*/ 6 h 12"/>
                  <a:gd name="T38" fmla="*/ 38 w 61"/>
                  <a:gd name="T39" fmla="*/ 2 h 12"/>
                  <a:gd name="T40" fmla="*/ 46 w 61"/>
                  <a:gd name="T41" fmla="*/ 2 h 12"/>
                  <a:gd name="T42" fmla="*/ 46 w 61"/>
                  <a:gd name="T43" fmla="*/ 6 h 12"/>
                  <a:gd name="T44" fmla="*/ 46 w 61"/>
                  <a:gd name="T45" fmla="*/ 6 h 12"/>
                  <a:gd name="T46" fmla="*/ 48 w 61"/>
                  <a:gd name="T47" fmla="*/ 6 h 12"/>
                  <a:gd name="T48" fmla="*/ 48 w 61"/>
                  <a:gd name="T49" fmla="*/ 0 h 12"/>
                  <a:gd name="T50" fmla="*/ 59 w 61"/>
                  <a:gd name="T51" fmla="*/ 0 h 12"/>
                  <a:gd name="T52" fmla="*/ 61 w 61"/>
                  <a:gd name="T53"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12">
                    <a:moveTo>
                      <a:pt x="61" y="10"/>
                    </a:moveTo>
                    <a:lnTo>
                      <a:pt x="0" y="12"/>
                    </a:lnTo>
                    <a:lnTo>
                      <a:pt x="0" y="6"/>
                    </a:lnTo>
                    <a:lnTo>
                      <a:pt x="0" y="4"/>
                    </a:lnTo>
                    <a:lnTo>
                      <a:pt x="2" y="2"/>
                    </a:lnTo>
                    <a:lnTo>
                      <a:pt x="8" y="4"/>
                    </a:lnTo>
                    <a:lnTo>
                      <a:pt x="10" y="12"/>
                    </a:lnTo>
                    <a:lnTo>
                      <a:pt x="10" y="12"/>
                    </a:lnTo>
                    <a:lnTo>
                      <a:pt x="10" y="12"/>
                    </a:lnTo>
                    <a:lnTo>
                      <a:pt x="11" y="2"/>
                    </a:lnTo>
                    <a:lnTo>
                      <a:pt x="21" y="2"/>
                    </a:lnTo>
                    <a:lnTo>
                      <a:pt x="23" y="2"/>
                    </a:lnTo>
                    <a:lnTo>
                      <a:pt x="23" y="8"/>
                    </a:lnTo>
                    <a:lnTo>
                      <a:pt x="23" y="8"/>
                    </a:lnTo>
                    <a:lnTo>
                      <a:pt x="27" y="2"/>
                    </a:lnTo>
                    <a:lnTo>
                      <a:pt x="32" y="2"/>
                    </a:lnTo>
                    <a:lnTo>
                      <a:pt x="34" y="2"/>
                    </a:lnTo>
                    <a:lnTo>
                      <a:pt x="36" y="6"/>
                    </a:lnTo>
                    <a:lnTo>
                      <a:pt x="36" y="6"/>
                    </a:lnTo>
                    <a:lnTo>
                      <a:pt x="38" y="2"/>
                    </a:lnTo>
                    <a:lnTo>
                      <a:pt x="46" y="2"/>
                    </a:lnTo>
                    <a:lnTo>
                      <a:pt x="46" y="6"/>
                    </a:lnTo>
                    <a:lnTo>
                      <a:pt x="46" y="6"/>
                    </a:lnTo>
                    <a:lnTo>
                      <a:pt x="48" y="6"/>
                    </a:lnTo>
                    <a:lnTo>
                      <a:pt x="48" y="0"/>
                    </a:lnTo>
                    <a:lnTo>
                      <a:pt x="59" y="0"/>
                    </a:lnTo>
                    <a:lnTo>
                      <a:pt x="61" y="10"/>
                    </a:lnTo>
                    <a:close/>
                  </a:path>
                </a:pathLst>
              </a:custGeom>
              <a:solidFill>
                <a:srgbClr val="3FFFFF"/>
              </a:solidFill>
              <a:ln w="1588">
                <a:solidFill>
                  <a:srgbClr val="000000"/>
                </a:solidFill>
                <a:prstDash val="solid"/>
                <a:round/>
                <a:headEnd/>
                <a:tailEnd/>
              </a:ln>
            </p:spPr>
            <p:txBody>
              <a:bodyPr/>
              <a:lstStyle/>
              <a:p>
                <a:endParaRPr lang="en-IN"/>
              </a:p>
            </p:txBody>
          </p:sp>
          <p:sp>
            <p:nvSpPr>
              <p:cNvPr id="703925" name="Freeform 1461">
                <a:extLst>
                  <a:ext uri="{FF2B5EF4-FFF2-40B4-BE49-F238E27FC236}">
                    <a16:creationId xmlns:a16="http://schemas.microsoft.com/office/drawing/2014/main" id="{5C5FCF55-C5DA-4FC3-9D5D-1674D92FB2CD}"/>
                  </a:ext>
                </a:extLst>
              </p:cNvPr>
              <p:cNvSpPr>
                <a:spLocks/>
              </p:cNvSpPr>
              <p:nvPr/>
            </p:nvSpPr>
            <p:spPr bwMode="auto">
              <a:xfrm>
                <a:off x="5436" y="885"/>
                <a:ext cx="2" cy="17"/>
              </a:xfrm>
              <a:custGeom>
                <a:avLst/>
                <a:gdLst>
                  <a:gd name="T0" fmla="*/ 4 w 4"/>
                  <a:gd name="T1" fmla="*/ 35 h 35"/>
                  <a:gd name="T2" fmla="*/ 2 w 4"/>
                  <a:gd name="T3" fmla="*/ 35 h 35"/>
                  <a:gd name="T4" fmla="*/ 0 w 4"/>
                  <a:gd name="T5" fmla="*/ 35 h 35"/>
                  <a:gd name="T6" fmla="*/ 0 w 4"/>
                  <a:gd name="T7" fmla="*/ 0 h 35"/>
                  <a:gd name="T8" fmla="*/ 0 w 4"/>
                  <a:gd name="T9" fmla="*/ 0 h 35"/>
                  <a:gd name="T10" fmla="*/ 2 w 4"/>
                  <a:gd name="T11" fmla="*/ 0 h 35"/>
                  <a:gd name="T12" fmla="*/ 4 w 4"/>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4" h="35">
                    <a:moveTo>
                      <a:pt x="4" y="35"/>
                    </a:moveTo>
                    <a:lnTo>
                      <a:pt x="2" y="35"/>
                    </a:lnTo>
                    <a:lnTo>
                      <a:pt x="0" y="35"/>
                    </a:lnTo>
                    <a:lnTo>
                      <a:pt x="0" y="0"/>
                    </a:lnTo>
                    <a:lnTo>
                      <a:pt x="0" y="0"/>
                    </a:lnTo>
                    <a:lnTo>
                      <a:pt x="2" y="0"/>
                    </a:lnTo>
                    <a:lnTo>
                      <a:pt x="4" y="35"/>
                    </a:lnTo>
                    <a:close/>
                  </a:path>
                </a:pathLst>
              </a:custGeom>
              <a:solidFill>
                <a:srgbClr val="FFFF00"/>
              </a:solidFill>
              <a:ln w="1588">
                <a:solidFill>
                  <a:srgbClr val="000000"/>
                </a:solidFill>
                <a:prstDash val="solid"/>
                <a:round/>
                <a:headEnd/>
                <a:tailEnd/>
              </a:ln>
            </p:spPr>
            <p:txBody>
              <a:bodyPr/>
              <a:lstStyle/>
              <a:p>
                <a:endParaRPr lang="en-IN"/>
              </a:p>
            </p:txBody>
          </p:sp>
          <p:sp>
            <p:nvSpPr>
              <p:cNvPr id="703926" name="Freeform 1462">
                <a:extLst>
                  <a:ext uri="{FF2B5EF4-FFF2-40B4-BE49-F238E27FC236}">
                    <a16:creationId xmlns:a16="http://schemas.microsoft.com/office/drawing/2014/main" id="{F5E590BD-97FF-49AB-96B7-72B646D14DE4}"/>
                  </a:ext>
                </a:extLst>
              </p:cNvPr>
              <p:cNvSpPr>
                <a:spLocks/>
              </p:cNvSpPr>
              <p:nvPr/>
            </p:nvSpPr>
            <p:spPr bwMode="auto">
              <a:xfrm>
                <a:off x="5410" y="885"/>
                <a:ext cx="2" cy="19"/>
              </a:xfrm>
              <a:custGeom>
                <a:avLst/>
                <a:gdLst>
                  <a:gd name="T0" fmla="*/ 4 w 4"/>
                  <a:gd name="T1" fmla="*/ 37 h 39"/>
                  <a:gd name="T2" fmla="*/ 4 w 4"/>
                  <a:gd name="T3" fmla="*/ 39 h 39"/>
                  <a:gd name="T4" fmla="*/ 0 w 4"/>
                  <a:gd name="T5" fmla="*/ 39 h 39"/>
                  <a:gd name="T6" fmla="*/ 0 w 4"/>
                  <a:gd name="T7" fmla="*/ 4 h 39"/>
                  <a:gd name="T8" fmla="*/ 2 w 4"/>
                  <a:gd name="T9" fmla="*/ 0 h 39"/>
                  <a:gd name="T10" fmla="*/ 2 w 4"/>
                  <a:gd name="T11" fmla="*/ 0 h 39"/>
                  <a:gd name="T12" fmla="*/ 4 w 4"/>
                  <a:gd name="T13" fmla="*/ 37 h 39"/>
                </a:gdLst>
                <a:ahLst/>
                <a:cxnLst>
                  <a:cxn ang="0">
                    <a:pos x="T0" y="T1"/>
                  </a:cxn>
                  <a:cxn ang="0">
                    <a:pos x="T2" y="T3"/>
                  </a:cxn>
                  <a:cxn ang="0">
                    <a:pos x="T4" y="T5"/>
                  </a:cxn>
                  <a:cxn ang="0">
                    <a:pos x="T6" y="T7"/>
                  </a:cxn>
                  <a:cxn ang="0">
                    <a:pos x="T8" y="T9"/>
                  </a:cxn>
                  <a:cxn ang="0">
                    <a:pos x="T10" y="T11"/>
                  </a:cxn>
                  <a:cxn ang="0">
                    <a:pos x="T12" y="T13"/>
                  </a:cxn>
                </a:cxnLst>
                <a:rect l="0" t="0" r="r" b="b"/>
                <a:pathLst>
                  <a:path w="4" h="39">
                    <a:moveTo>
                      <a:pt x="4" y="37"/>
                    </a:moveTo>
                    <a:lnTo>
                      <a:pt x="4" y="39"/>
                    </a:lnTo>
                    <a:lnTo>
                      <a:pt x="0" y="39"/>
                    </a:lnTo>
                    <a:lnTo>
                      <a:pt x="0" y="4"/>
                    </a:lnTo>
                    <a:lnTo>
                      <a:pt x="2" y="0"/>
                    </a:lnTo>
                    <a:lnTo>
                      <a:pt x="2" y="0"/>
                    </a:lnTo>
                    <a:lnTo>
                      <a:pt x="4" y="37"/>
                    </a:lnTo>
                    <a:close/>
                  </a:path>
                </a:pathLst>
              </a:custGeom>
              <a:solidFill>
                <a:srgbClr val="FFFF00"/>
              </a:solidFill>
              <a:ln w="1588">
                <a:solidFill>
                  <a:srgbClr val="000000"/>
                </a:solidFill>
                <a:prstDash val="solid"/>
                <a:round/>
                <a:headEnd/>
                <a:tailEnd/>
              </a:ln>
            </p:spPr>
            <p:txBody>
              <a:bodyPr/>
              <a:lstStyle/>
              <a:p>
                <a:endParaRPr lang="en-IN"/>
              </a:p>
            </p:txBody>
          </p:sp>
          <p:sp>
            <p:nvSpPr>
              <p:cNvPr id="703927" name="Freeform 1463">
                <a:extLst>
                  <a:ext uri="{FF2B5EF4-FFF2-40B4-BE49-F238E27FC236}">
                    <a16:creationId xmlns:a16="http://schemas.microsoft.com/office/drawing/2014/main" id="{B4D49D40-1F80-457D-8934-EC3129C5636F}"/>
                  </a:ext>
                </a:extLst>
              </p:cNvPr>
              <p:cNvSpPr>
                <a:spLocks/>
              </p:cNvSpPr>
              <p:nvPr/>
            </p:nvSpPr>
            <p:spPr bwMode="auto">
              <a:xfrm>
                <a:off x="5026" y="886"/>
                <a:ext cx="2" cy="5"/>
              </a:xfrm>
              <a:custGeom>
                <a:avLst/>
                <a:gdLst>
                  <a:gd name="T0" fmla="*/ 4 w 4"/>
                  <a:gd name="T1" fmla="*/ 10 h 10"/>
                  <a:gd name="T2" fmla="*/ 0 w 4"/>
                  <a:gd name="T3" fmla="*/ 10 h 10"/>
                  <a:gd name="T4" fmla="*/ 0 w 4"/>
                  <a:gd name="T5" fmla="*/ 8 h 10"/>
                  <a:gd name="T6" fmla="*/ 0 w 4"/>
                  <a:gd name="T7" fmla="*/ 0 h 10"/>
                  <a:gd name="T8" fmla="*/ 4 w 4"/>
                  <a:gd name="T9" fmla="*/ 0 h 10"/>
                  <a:gd name="T10" fmla="*/ 4 w 4"/>
                  <a:gd name="T11" fmla="*/ 10 h 10"/>
                </a:gdLst>
                <a:ahLst/>
                <a:cxnLst>
                  <a:cxn ang="0">
                    <a:pos x="T0" y="T1"/>
                  </a:cxn>
                  <a:cxn ang="0">
                    <a:pos x="T2" y="T3"/>
                  </a:cxn>
                  <a:cxn ang="0">
                    <a:pos x="T4" y="T5"/>
                  </a:cxn>
                  <a:cxn ang="0">
                    <a:pos x="T6" y="T7"/>
                  </a:cxn>
                  <a:cxn ang="0">
                    <a:pos x="T8" y="T9"/>
                  </a:cxn>
                  <a:cxn ang="0">
                    <a:pos x="T10" y="T11"/>
                  </a:cxn>
                </a:cxnLst>
                <a:rect l="0" t="0" r="r" b="b"/>
                <a:pathLst>
                  <a:path w="4" h="10">
                    <a:moveTo>
                      <a:pt x="4" y="10"/>
                    </a:moveTo>
                    <a:lnTo>
                      <a:pt x="0" y="10"/>
                    </a:lnTo>
                    <a:lnTo>
                      <a:pt x="0" y="8"/>
                    </a:lnTo>
                    <a:lnTo>
                      <a:pt x="0" y="0"/>
                    </a:lnTo>
                    <a:lnTo>
                      <a:pt x="4" y="0"/>
                    </a:lnTo>
                    <a:lnTo>
                      <a:pt x="4" y="10"/>
                    </a:lnTo>
                    <a:close/>
                  </a:path>
                </a:pathLst>
              </a:custGeom>
              <a:solidFill>
                <a:srgbClr val="3FFFFF"/>
              </a:solidFill>
              <a:ln w="1588">
                <a:solidFill>
                  <a:srgbClr val="000000"/>
                </a:solidFill>
                <a:prstDash val="solid"/>
                <a:round/>
                <a:headEnd/>
                <a:tailEnd/>
              </a:ln>
            </p:spPr>
            <p:txBody>
              <a:bodyPr/>
              <a:lstStyle/>
              <a:p>
                <a:endParaRPr lang="en-IN"/>
              </a:p>
            </p:txBody>
          </p:sp>
          <p:sp>
            <p:nvSpPr>
              <p:cNvPr id="703928" name="Freeform 1464">
                <a:extLst>
                  <a:ext uri="{FF2B5EF4-FFF2-40B4-BE49-F238E27FC236}">
                    <a16:creationId xmlns:a16="http://schemas.microsoft.com/office/drawing/2014/main" id="{86D3E604-9F18-40A7-AC50-3D266BEFD1D3}"/>
                  </a:ext>
                </a:extLst>
              </p:cNvPr>
              <p:cNvSpPr>
                <a:spLocks/>
              </p:cNvSpPr>
              <p:nvPr/>
            </p:nvSpPr>
            <p:spPr bwMode="auto">
              <a:xfrm>
                <a:off x="5018" y="886"/>
                <a:ext cx="5" cy="6"/>
              </a:xfrm>
              <a:custGeom>
                <a:avLst/>
                <a:gdLst>
                  <a:gd name="T0" fmla="*/ 10 w 10"/>
                  <a:gd name="T1" fmla="*/ 10 h 12"/>
                  <a:gd name="T2" fmla="*/ 0 w 10"/>
                  <a:gd name="T3" fmla="*/ 12 h 12"/>
                  <a:gd name="T4" fmla="*/ 0 w 10"/>
                  <a:gd name="T5" fmla="*/ 2 h 12"/>
                  <a:gd name="T6" fmla="*/ 2 w 10"/>
                  <a:gd name="T7" fmla="*/ 0 h 12"/>
                  <a:gd name="T8" fmla="*/ 10 w 10"/>
                  <a:gd name="T9" fmla="*/ 0 h 12"/>
                  <a:gd name="T10" fmla="*/ 10 w 10"/>
                  <a:gd name="T11" fmla="*/ 10 h 12"/>
                </a:gdLst>
                <a:ahLst/>
                <a:cxnLst>
                  <a:cxn ang="0">
                    <a:pos x="T0" y="T1"/>
                  </a:cxn>
                  <a:cxn ang="0">
                    <a:pos x="T2" y="T3"/>
                  </a:cxn>
                  <a:cxn ang="0">
                    <a:pos x="T4" y="T5"/>
                  </a:cxn>
                  <a:cxn ang="0">
                    <a:pos x="T6" y="T7"/>
                  </a:cxn>
                  <a:cxn ang="0">
                    <a:pos x="T8" y="T9"/>
                  </a:cxn>
                  <a:cxn ang="0">
                    <a:pos x="T10" y="T11"/>
                  </a:cxn>
                </a:cxnLst>
                <a:rect l="0" t="0" r="r" b="b"/>
                <a:pathLst>
                  <a:path w="10" h="12">
                    <a:moveTo>
                      <a:pt x="10" y="10"/>
                    </a:moveTo>
                    <a:lnTo>
                      <a:pt x="0" y="12"/>
                    </a:lnTo>
                    <a:lnTo>
                      <a:pt x="0" y="2"/>
                    </a:lnTo>
                    <a:lnTo>
                      <a:pt x="2" y="0"/>
                    </a:lnTo>
                    <a:lnTo>
                      <a:pt x="10" y="0"/>
                    </a:lnTo>
                    <a:lnTo>
                      <a:pt x="10" y="10"/>
                    </a:lnTo>
                    <a:close/>
                  </a:path>
                </a:pathLst>
              </a:custGeom>
              <a:solidFill>
                <a:srgbClr val="3FFFFF"/>
              </a:solidFill>
              <a:ln w="1588">
                <a:solidFill>
                  <a:srgbClr val="000000"/>
                </a:solidFill>
                <a:prstDash val="solid"/>
                <a:round/>
                <a:headEnd/>
                <a:tailEnd/>
              </a:ln>
            </p:spPr>
            <p:txBody>
              <a:bodyPr/>
              <a:lstStyle/>
              <a:p>
                <a:endParaRPr lang="en-IN"/>
              </a:p>
            </p:txBody>
          </p:sp>
          <p:sp>
            <p:nvSpPr>
              <p:cNvPr id="703929" name="Freeform 1465">
                <a:extLst>
                  <a:ext uri="{FF2B5EF4-FFF2-40B4-BE49-F238E27FC236}">
                    <a16:creationId xmlns:a16="http://schemas.microsoft.com/office/drawing/2014/main" id="{044767D3-B66C-46C4-BD5E-B96F53148500}"/>
                  </a:ext>
                </a:extLst>
              </p:cNvPr>
              <p:cNvSpPr>
                <a:spLocks/>
              </p:cNvSpPr>
              <p:nvPr/>
            </p:nvSpPr>
            <p:spPr bwMode="auto">
              <a:xfrm>
                <a:off x="5009" y="887"/>
                <a:ext cx="7" cy="5"/>
              </a:xfrm>
              <a:custGeom>
                <a:avLst/>
                <a:gdLst>
                  <a:gd name="T0" fmla="*/ 13 w 13"/>
                  <a:gd name="T1" fmla="*/ 0 h 10"/>
                  <a:gd name="T2" fmla="*/ 11 w 13"/>
                  <a:gd name="T3" fmla="*/ 8 h 10"/>
                  <a:gd name="T4" fmla="*/ 2 w 13"/>
                  <a:gd name="T5" fmla="*/ 10 h 10"/>
                  <a:gd name="T6" fmla="*/ 0 w 13"/>
                  <a:gd name="T7" fmla="*/ 10 h 10"/>
                  <a:gd name="T8" fmla="*/ 0 w 13"/>
                  <a:gd name="T9" fmla="*/ 0 h 10"/>
                  <a:gd name="T10" fmla="*/ 7 w 13"/>
                  <a:gd name="T11" fmla="*/ 0 h 10"/>
                  <a:gd name="T12" fmla="*/ 11 w 13"/>
                  <a:gd name="T13" fmla="*/ 0 h 10"/>
                  <a:gd name="T14" fmla="*/ 13 w 13"/>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0">
                    <a:moveTo>
                      <a:pt x="13" y="0"/>
                    </a:moveTo>
                    <a:lnTo>
                      <a:pt x="11" y="8"/>
                    </a:lnTo>
                    <a:lnTo>
                      <a:pt x="2" y="10"/>
                    </a:lnTo>
                    <a:lnTo>
                      <a:pt x="0" y="10"/>
                    </a:lnTo>
                    <a:lnTo>
                      <a:pt x="0" y="0"/>
                    </a:lnTo>
                    <a:lnTo>
                      <a:pt x="7" y="0"/>
                    </a:lnTo>
                    <a:lnTo>
                      <a:pt x="11" y="0"/>
                    </a:lnTo>
                    <a:lnTo>
                      <a:pt x="13" y="0"/>
                    </a:lnTo>
                    <a:close/>
                  </a:path>
                </a:pathLst>
              </a:custGeom>
              <a:solidFill>
                <a:srgbClr val="3FFFFF"/>
              </a:solidFill>
              <a:ln w="1588">
                <a:solidFill>
                  <a:srgbClr val="000000"/>
                </a:solidFill>
                <a:prstDash val="solid"/>
                <a:round/>
                <a:headEnd/>
                <a:tailEnd/>
              </a:ln>
            </p:spPr>
            <p:txBody>
              <a:bodyPr/>
              <a:lstStyle/>
              <a:p>
                <a:endParaRPr lang="en-IN"/>
              </a:p>
            </p:txBody>
          </p:sp>
          <p:sp>
            <p:nvSpPr>
              <p:cNvPr id="703930" name="Freeform 1466">
                <a:extLst>
                  <a:ext uri="{FF2B5EF4-FFF2-40B4-BE49-F238E27FC236}">
                    <a16:creationId xmlns:a16="http://schemas.microsoft.com/office/drawing/2014/main" id="{97F00161-B643-4A3A-B3AA-659EEA82198C}"/>
                  </a:ext>
                </a:extLst>
              </p:cNvPr>
              <p:cNvSpPr>
                <a:spLocks/>
              </p:cNvSpPr>
              <p:nvPr/>
            </p:nvSpPr>
            <p:spPr bwMode="auto">
              <a:xfrm>
                <a:off x="5001" y="887"/>
                <a:ext cx="7" cy="5"/>
              </a:xfrm>
              <a:custGeom>
                <a:avLst/>
                <a:gdLst>
                  <a:gd name="T0" fmla="*/ 13 w 13"/>
                  <a:gd name="T1" fmla="*/ 0 h 10"/>
                  <a:gd name="T2" fmla="*/ 13 w 13"/>
                  <a:gd name="T3" fmla="*/ 10 h 10"/>
                  <a:gd name="T4" fmla="*/ 0 w 13"/>
                  <a:gd name="T5" fmla="*/ 10 h 10"/>
                  <a:gd name="T6" fmla="*/ 0 w 13"/>
                  <a:gd name="T7" fmla="*/ 2 h 10"/>
                  <a:gd name="T8" fmla="*/ 9 w 13"/>
                  <a:gd name="T9" fmla="*/ 0 h 10"/>
                  <a:gd name="T10" fmla="*/ 11 w 13"/>
                  <a:gd name="T11" fmla="*/ 0 h 10"/>
                  <a:gd name="T12" fmla="*/ 13 w 1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3" h="10">
                    <a:moveTo>
                      <a:pt x="13" y="0"/>
                    </a:moveTo>
                    <a:lnTo>
                      <a:pt x="13" y="10"/>
                    </a:lnTo>
                    <a:lnTo>
                      <a:pt x="0" y="10"/>
                    </a:lnTo>
                    <a:lnTo>
                      <a:pt x="0" y="2"/>
                    </a:lnTo>
                    <a:lnTo>
                      <a:pt x="9" y="0"/>
                    </a:lnTo>
                    <a:lnTo>
                      <a:pt x="11" y="0"/>
                    </a:lnTo>
                    <a:lnTo>
                      <a:pt x="13" y="0"/>
                    </a:lnTo>
                    <a:close/>
                  </a:path>
                </a:pathLst>
              </a:custGeom>
              <a:solidFill>
                <a:srgbClr val="3FFFFF"/>
              </a:solidFill>
              <a:ln w="1588">
                <a:solidFill>
                  <a:srgbClr val="000000"/>
                </a:solidFill>
                <a:prstDash val="solid"/>
                <a:round/>
                <a:headEnd/>
                <a:tailEnd/>
              </a:ln>
            </p:spPr>
            <p:txBody>
              <a:bodyPr/>
              <a:lstStyle/>
              <a:p>
                <a:endParaRPr lang="en-IN"/>
              </a:p>
            </p:txBody>
          </p:sp>
          <p:sp>
            <p:nvSpPr>
              <p:cNvPr id="703931" name="Freeform 1467">
                <a:extLst>
                  <a:ext uri="{FF2B5EF4-FFF2-40B4-BE49-F238E27FC236}">
                    <a16:creationId xmlns:a16="http://schemas.microsoft.com/office/drawing/2014/main" id="{1D201971-D0A4-4E21-ABF6-CAF224883A3C}"/>
                  </a:ext>
                </a:extLst>
              </p:cNvPr>
              <p:cNvSpPr>
                <a:spLocks/>
              </p:cNvSpPr>
              <p:nvPr/>
            </p:nvSpPr>
            <p:spPr bwMode="auto">
              <a:xfrm>
                <a:off x="4846" y="888"/>
                <a:ext cx="7" cy="6"/>
              </a:xfrm>
              <a:custGeom>
                <a:avLst/>
                <a:gdLst>
                  <a:gd name="T0" fmla="*/ 13 w 13"/>
                  <a:gd name="T1" fmla="*/ 11 h 11"/>
                  <a:gd name="T2" fmla="*/ 2 w 13"/>
                  <a:gd name="T3" fmla="*/ 11 h 11"/>
                  <a:gd name="T4" fmla="*/ 0 w 13"/>
                  <a:gd name="T5" fmla="*/ 11 h 11"/>
                  <a:gd name="T6" fmla="*/ 2 w 13"/>
                  <a:gd name="T7" fmla="*/ 0 h 11"/>
                  <a:gd name="T8" fmla="*/ 13 w 13"/>
                  <a:gd name="T9" fmla="*/ 0 h 11"/>
                  <a:gd name="T10" fmla="*/ 13 w 13"/>
                  <a:gd name="T11" fmla="*/ 11 h 11"/>
                </a:gdLst>
                <a:ahLst/>
                <a:cxnLst>
                  <a:cxn ang="0">
                    <a:pos x="T0" y="T1"/>
                  </a:cxn>
                  <a:cxn ang="0">
                    <a:pos x="T2" y="T3"/>
                  </a:cxn>
                  <a:cxn ang="0">
                    <a:pos x="T4" y="T5"/>
                  </a:cxn>
                  <a:cxn ang="0">
                    <a:pos x="T6" y="T7"/>
                  </a:cxn>
                  <a:cxn ang="0">
                    <a:pos x="T8" y="T9"/>
                  </a:cxn>
                  <a:cxn ang="0">
                    <a:pos x="T10" y="T11"/>
                  </a:cxn>
                </a:cxnLst>
                <a:rect l="0" t="0" r="r" b="b"/>
                <a:pathLst>
                  <a:path w="13" h="11">
                    <a:moveTo>
                      <a:pt x="13" y="11"/>
                    </a:moveTo>
                    <a:lnTo>
                      <a:pt x="2" y="11"/>
                    </a:lnTo>
                    <a:lnTo>
                      <a:pt x="0" y="11"/>
                    </a:lnTo>
                    <a:lnTo>
                      <a:pt x="2" y="0"/>
                    </a:lnTo>
                    <a:lnTo>
                      <a:pt x="13" y="0"/>
                    </a:lnTo>
                    <a:lnTo>
                      <a:pt x="13" y="11"/>
                    </a:lnTo>
                    <a:close/>
                  </a:path>
                </a:pathLst>
              </a:custGeom>
              <a:solidFill>
                <a:srgbClr val="3FFFFF"/>
              </a:solidFill>
              <a:ln w="1588">
                <a:solidFill>
                  <a:srgbClr val="000000"/>
                </a:solidFill>
                <a:prstDash val="solid"/>
                <a:round/>
                <a:headEnd/>
                <a:tailEnd/>
              </a:ln>
            </p:spPr>
            <p:txBody>
              <a:bodyPr/>
              <a:lstStyle/>
              <a:p>
                <a:endParaRPr lang="en-IN"/>
              </a:p>
            </p:txBody>
          </p:sp>
          <p:sp>
            <p:nvSpPr>
              <p:cNvPr id="703932" name="Freeform 1468">
                <a:extLst>
                  <a:ext uri="{FF2B5EF4-FFF2-40B4-BE49-F238E27FC236}">
                    <a16:creationId xmlns:a16="http://schemas.microsoft.com/office/drawing/2014/main" id="{185AE17E-02CF-4E6D-A376-DE51A9184972}"/>
                  </a:ext>
                </a:extLst>
              </p:cNvPr>
              <p:cNvSpPr>
                <a:spLocks/>
              </p:cNvSpPr>
              <p:nvPr/>
            </p:nvSpPr>
            <p:spPr bwMode="auto">
              <a:xfrm>
                <a:off x="4991" y="888"/>
                <a:ext cx="8" cy="5"/>
              </a:xfrm>
              <a:custGeom>
                <a:avLst/>
                <a:gdLst>
                  <a:gd name="T0" fmla="*/ 16 w 16"/>
                  <a:gd name="T1" fmla="*/ 8 h 9"/>
                  <a:gd name="T2" fmla="*/ 0 w 16"/>
                  <a:gd name="T3" fmla="*/ 9 h 9"/>
                  <a:gd name="T4" fmla="*/ 0 w 16"/>
                  <a:gd name="T5" fmla="*/ 0 h 9"/>
                  <a:gd name="T6" fmla="*/ 6 w 16"/>
                  <a:gd name="T7" fmla="*/ 0 h 9"/>
                  <a:gd name="T8" fmla="*/ 16 w 16"/>
                  <a:gd name="T9" fmla="*/ 0 h 9"/>
                  <a:gd name="T10" fmla="*/ 16 w 16"/>
                  <a:gd name="T11" fmla="*/ 8 h 9"/>
                </a:gdLst>
                <a:ahLst/>
                <a:cxnLst>
                  <a:cxn ang="0">
                    <a:pos x="T0" y="T1"/>
                  </a:cxn>
                  <a:cxn ang="0">
                    <a:pos x="T2" y="T3"/>
                  </a:cxn>
                  <a:cxn ang="0">
                    <a:pos x="T4" y="T5"/>
                  </a:cxn>
                  <a:cxn ang="0">
                    <a:pos x="T6" y="T7"/>
                  </a:cxn>
                  <a:cxn ang="0">
                    <a:pos x="T8" y="T9"/>
                  </a:cxn>
                  <a:cxn ang="0">
                    <a:pos x="T10" y="T11"/>
                  </a:cxn>
                </a:cxnLst>
                <a:rect l="0" t="0" r="r" b="b"/>
                <a:pathLst>
                  <a:path w="16" h="9">
                    <a:moveTo>
                      <a:pt x="16" y="8"/>
                    </a:moveTo>
                    <a:lnTo>
                      <a:pt x="0" y="9"/>
                    </a:lnTo>
                    <a:lnTo>
                      <a:pt x="0" y="0"/>
                    </a:lnTo>
                    <a:lnTo>
                      <a:pt x="6" y="0"/>
                    </a:lnTo>
                    <a:lnTo>
                      <a:pt x="16" y="0"/>
                    </a:lnTo>
                    <a:lnTo>
                      <a:pt x="16" y="8"/>
                    </a:lnTo>
                    <a:close/>
                  </a:path>
                </a:pathLst>
              </a:custGeom>
              <a:solidFill>
                <a:srgbClr val="3FFFFF"/>
              </a:solidFill>
              <a:ln w="1588">
                <a:solidFill>
                  <a:srgbClr val="000000"/>
                </a:solidFill>
                <a:prstDash val="solid"/>
                <a:round/>
                <a:headEnd/>
                <a:tailEnd/>
              </a:ln>
            </p:spPr>
            <p:txBody>
              <a:bodyPr/>
              <a:lstStyle/>
              <a:p>
                <a:endParaRPr lang="en-IN"/>
              </a:p>
            </p:txBody>
          </p:sp>
          <p:sp>
            <p:nvSpPr>
              <p:cNvPr id="703933" name="Freeform 1469">
                <a:extLst>
                  <a:ext uri="{FF2B5EF4-FFF2-40B4-BE49-F238E27FC236}">
                    <a16:creationId xmlns:a16="http://schemas.microsoft.com/office/drawing/2014/main" id="{E8448724-58C3-4953-A404-750B73CE16E0}"/>
                  </a:ext>
                </a:extLst>
              </p:cNvPr>
              <p:cNvSpPr>
                <a:spLocks/>
              </p:cNvSpPr>
              <p:nvPr/>
            </p:nvSpPr>
            <p:spPr bwMode="auto">
              <a:xfrm>
                <a:off x="5379" y="888"/>
                <a:ext cx="3" cy="18"/>
              </a:xfrm>
              <a:custGeom>
                <a:avLst/>
                <a:gdLst>
                  <a:gd name="T0" fmla="*/ 6 w 6"/>
                  <a:gd name="T1" fmla="*/ 34 h 34"/>
                  <a:gd name="T2" fmla="*/ 2 w 6"/>
                  <a:gd name="T3" fmla="*/ 34 h 34"/>
                  <a:gd name="T4" fmla="*/ 0 w 6"/>
                  <a:gd name="T5" fmla="*/ 34 h 34"/>
                  <a:gd name="T6" fmla="*/ 0 w 6"/>
                  <a:gd name="T7" fmla="*/ 0 h 34"/>
                  <a:gd name="T8" fmla="*/ 4 w 6"/>
                  <a:gd name="T9" fmla="*/ 0 h 34"/>
                  <a:gd name="T10" fmla="*/ 6 w 6"/>
                  <a:gd name="T11" fmla="*/ 34 h 34"/>
                </a:gdLst>
                <a:ahLst/>
                <a:cxnLst>
                  <a:cxn ang="0">
                    <a:pos x="T0" y="T1"/>
                  </a:cxn>
                  <a:cxn ang="0">
                    <a:pos x="T2" y="T3"/>
                  </a:cxn>
                  <a:cxn ang="0">
                    <a:pos x="T4" y="T5"/>
                  </a:cxn>
                  <a:cxn ang="0">
                    <a:pos x="T6" y="T7"/>
                  </a:cxn>
                  <a:cxn ang="0">
                    <a:pos x="T8" y="T9"/>
                  </a:cxn>
                  <a:cxn ang="0">
                    <a:pos x="T10" y="T11"/>
                  </a:cxn>
                </a:cxnLst>
                <a:rect l="0" t="0" r="r" b="b"/>
                <a:pathLst>
                  <a:path w="6" h="34">
                    <a:moveTo>
                      <a:pt x="6" y="34"/>
                    </a:moveTo>
                    <a:lnTo>
                      <a:pt x="2" y="34"/>
                    </a:lnTo>
                    <a:lnTo>
                      <a:pt x="0" y="34"/>
                    </a:lnTo>
                    <a:lnTo>
                      <a:pt x="0" y="0"/>
                    </a:lnTo>
                    <a:lnTo>
                      <a:pt x="4" y="0"/>
                    </a:lnTo>
                    <a:lnTo>
                      <a:pt x="6" y="34"/>
                    </a:lnTo>
                    <a:close/>
                  </a:path>
                </a:pathLst>
              </a:custGeom>
              <a:solidFill>
                <a:srgbClr val="FFFF00"/>
              </a:solidFill>
              <a:ln w="1588">
                <a:solidFill>
                  <a:srgbClr val="000000"/>
                </a:solidFill>
                <a:prstDash val="solid"/>
                <a:round/>
                <a:headEnd/>
                <a:tailEnd/>
              </a:ln>
            </p:spPr>
            <p:txBody>
              <a:bodyPr/>
              <a:lstStyle/>
              <a:p>
                <a:endParaRPr lang="en-IN"/>
              </a:p>
            </p:txBody>
          </p:sp>
          <p:sp>
            <p:nvSpPr>
              <p:cNvPr id="703934" name="Freeform 1470">
                <a:extLst>
                  <a:ext uri="{FF2B5EF4-FFF2-40B4-BE49-F238E27FC236}">
                    <a16:creationId xmlns:a16="http://schemas.microsoft.com/office/drawing/2014/main" id="{E482279A-B0FF-4E62-AE56-5CA118E5A80D}"/>
                  </a:ext>
                </a:extLst>
              </p:cNvPr>
              <p:cNvSpPr>
                <a:spLocks/>
              </p:cNvSpPr>
              <p:nvPr/>
            </p:nvSpPr>
            <p:spPr bwMode="auto">
              <a:xfrm>
                <a:off x="4984" y="888"/>
                <a:ext cx="5" cy="5"/>
              </a:xfrm>
              <a:custGeom>
                <a:avLst/>
                <a:gdLst>
                  <a:gd name="T0" fmla="*/ 12 w 12"/>
                  <a:gd name="T1" fmla="*/ 2 h 9"/>
                  <a:gd name="T2" fmla="*/ 12 w 12"/>
                  <a:gd name="T3" fmla="*/ 9 h 9"/>
                  <a:gd name="T4" fmla="*/ 2 w 12"/>
                  <a:gd name="T5" fmla="*/ 9 h 9"/>
                  <a:gd name="T6" fmla="*/ 0 w 12"/>
                  <a:gd name="T7" fmla="*/ 6 h 9"/>
                  <a:gd name="T8" fmla="*/ 0 w 12"/>
                  <a:gd name="T9" fmla="*/ 2 h 9"/>
                  <a:gd name="T10" fmla="*/ 6 w 12"/>
                  <a:gd name="T11" fmla="*/ 0 h 9"/>
                  <a:gd name="T12" fmla="*/ 12 w 12"/>
                  <a:gd name="T13" fmla="*/ 0 h 9"/>
                  <a:gd name="T14" fmla="*/ 12 w 12"/>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12" y="2"/>
                    </a:moveTo>
                    <a:lnTo>
                      <a:pt x="12" y="9"/>
                    </a:lnTo>
                    <a:lnTo>
                      <a:pt x="2" y="9"/>
                    </a:lnTo>
                    <a:lnTo>
                      <a:pt x="0" y="6"/>
                    </a:lnTo>
                    <a:lnTo>
                      <a:pt x="0" y="2"/>
                    </a:lnTo>
                    <a:lnTo>
                      <a:pt x="6" y="0"/>
                    </a:lnTo>
                    <a:lnTo>
                      <a:pt x="12" y="0"/>
                    </a:lnTo>
                    <a:lnTo>
                      <a:pt x="12" y="2"/>
                    </a:lnTo>
                    <a:close/>
                  </a:path>
                </a:pathLst>
              </a:custGeom>
              <a:solidFill>
                <a:srgbClr val="3FFFFF"/>
              </a:solidFill>
              <a:ln w="1588">
                <a:solidFill>
                  <a:srgbClr val="000000"/>
                </a:solidFill>
                <a:prstDash val="solid"/>
                <a:round/>
                <a:headEnd/>
                <a:tailEnd/>
              </a:ln>
            </p:spPr>
            <p:txBody>
              <a:bodyPr/>
              <a:lstStyle/>
              <a:p>
                <a:endParaRPr lang="en-IN"/>
              </a:p>
            </p:txBody>
          </p:sp>
          <p:sp>
            <p:nvSpPr>
              <p:cNvPr id="703935" name="Freeform 1471">
                <a:extLst>
                  <a:ext uri="{FF2B5EF4-FFF2-40B4-BE49-F238E27FC236}">
                    <a16:creationId xmlns:a16="http://schemas.microsoft.com/office/drawing/2014/main" id="{F0D0D94D-114A-4A28-8222-6CDD81A2FBF0}"/>
                  </a:ext>
                </a:extLst>
              </p:cNvPr>
              <p:cNvSpPr>
                <a:spLocks/>
              </p:cNvSpPr>
              <p:nvPr/>
            </p:nvSpPr>
            <p:spPr bwMode="auto">
              <a:xfrm>
                <a:off x="4812" y="889"/>
                <a:ext cx="6" cy="7"/>
              </a:xfrm>
              <a:custGeom>
                <a:avLst/>
                <a:gdLst>
                  <a:gd name="T0" fmla="*/ 11 w 11"/>
                  <a:gd name="T1" fmla="*/ 13 h 13"/>
                  <a:gd name="T2" fmla="*/ 0 w 11"/>
                  <a:gd name="T3" fmla="*/ 13 h 13"/>
                  <a:gd name="T4" fmla="*/ 0 w 11"/>
                  <a:gd name="T5" fmla="*/ 2 h 13"/>
                  <a:gd name="T6" fmla="*/ 4 w 11"/>
                  <a:gd name="T7" fmla="*/ 0 h 13"/>
                  <a:gd name="T8" fmla="*/ 11 w 11"/>
                  <a:gd name="T9" fmla="*/ 0 h 13"/>
                  <a:gd name="T10" fmla="*/ 11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11" y="13"/>
                    </a:moveTo>
                    <a:lnTo>
                      <a:pt x="0" y="13"/>
                    </a:lnTo>
                    <a:lnTo>
                      <a:pt x="0" y="2"/>
                    </a:lnTo>
                    <a:lnTo>
                      <a:pt x="4" y="0"/>
                    </a:lnTo>
                    <a:lnTo>
                      <a:pt x="11" y="0"/>
                    </a:lnTo>
                    <a:lnTo>
                      <a:pt x="11" y="13"/>
                    </a:lnTo>
                    <a:close/>
                  </a:path>
                </a:pathLst>
              </a:custGeom>
              <a:solidFill>
                <a:srgbClr val="3FFFFF"/>
              </a:solidFill>
              <a:ln w="1588">
                <a:solidFill>
                  <a:srgbClr val="000000"/>
                </a:solidFill>
                <a:prstDash val="solid"/>
                <a:round/>
                <a:headEnd/>
                <a:tailEnd/>
              </a:ln>
            </p:spPr>
            <p:txBody>
              <a:bodyPr/>
              <a:lstStyle/>
              <a:p>
                <a:endParaRPr lang="en-IN"/>
              </a:p>
            </p:txBody>
          </p:sp>
          <p:sp>
            <p:nvSpPr>
              <p:cNvPr id="703936" name="Freeform 1472">
                <a:extLst>
                  <a:ext uri="{FF2B5EF4-FFF2-40B4-BE49-F238E27FC236}">
                    <a16:creationId xmlns:a16="http://schemas.microsoft.com/office/drawing/2014/main" id="{C69FBEF6-A925-43BD-BB35-98B138C8434B}"/>
                  </a:ext>
                </a:extLst>
              </p:cNvPr>
              <p:cNvSpPr>
                <a:spLocks/>
              </p:cNvSpPr>
              <p:nvPr/>
            </p:nvSpPr>
            <p:spPr bwMode="auto">
              <a:xfrm>
                <a:off x="4975" y="889"/>
                <a:ext cx="7" cy="5"/>
              </a:xfrm>
              <a:custGeom>
                <a:avLst/>
                <a:gdLst>
                  <a:gd name="T0" fmla="*/ 13 w 13"/>
                  <a:gd name="T1" fmla="*/ 7 h 9"/>
                  <a:gd name="T2" fmla="*/ 2 w 13"/>
                  <a:gd name="T3" fmla="*/ 9 h 9"/>
                  <a:gd name="T4" fmla="*/ 0 w 13"/>
                  <a:gd name="T5" fmla="*/ 9 h 9"/>
                  <a:gd name="T6" fmla="*/ 0 w 13"/>
                  <a:gd name="T7" fmla="*/ 0 h 9"/>
                  <a:gd name="T8" fmla="*/ 13 w 13"/>
                  <a:gd name="T9" fmla="*/ 0 h 9"/>
                  <a:gd name="T10" fmla="*/ 13 w 13"/>
                  <a:gd name="T11" fmla="*/ 7 h 9"/>
                </a:gdLst>
                <a:ahLst/>
                <a:cxnLst>
                  <a:cxn ang="0">
                    <a:pos x="T0" y="T1"/>
                  </a:cxn>
                  <a:cxn ang="0">
                    <a:pos x="T2" y="T3"/>
                  </a:cxn>
                  <a:cxn ang="0">
                    <a:pos x="T4" y="T5"/>
                  </a:cxn>
                  <a:cxn ang="0">
                    <a:pos x="T6" y="T7"/>
                  </a:cxn>
                  <a:cxn ang="0">
                    <a:pos x="T8" y="T9"/>
                  </a:cxn>
                  <a:cxn ang="0">
                    <a:pos x="T10" y="T11"/>
                  </a:cxn>
                </a:cxnLst>
                <a:rect l="0" t="0" r="r" b="b"/>
                <a:pathLst>
                  <a:path w="13" h="9">
                    <a:moveTo>
                      <a:pt x="13" y="7"/>
                    </a:moveTo>
                    <a:lnTo>
                      <a:pt x="2" y="9"/>
                    </a:lnTo>
                    <a:lnTo>
                      <a:pt x="0" y="9"/>
                    </a:lnTo>
                    <a:lnTo>
                      <a:pt x="0" y="0"/>
                    </a:lnTo>
                    <a:lnTo>
                      <a:pt x="13" y="0"/>
                    </a:lnTo>
                    <a:lnTo>
                      <a:pt x="13" y="7"/>
                    </a:lnTo>
                    <a:close/>
                  </a:path>
                </a:pathLst>
              </a:custGeom>
              <a:solidFill>
                <a:srgbClr val="3FFFFF"/>
              </a:solidFill>
              <a:ln w="1588">
                <a:solidFill>
                  <a:srgbClr val="000000"/>
                </a:solidFill>
                <a:prstDash val="solid"/>
                <a:round/>
                <a:headEnd/>
                <a:tailEnd/>
              </a:ln>
            </p:spPr>
            <p:txBody>
              <a:bodyPr/>
              <a:lstStyle/>
              <a:p>
                <a:endParaRPr lang="en-IN"/>
              </a:p>
            </p:txBody>
          </p:sp>
          <p:sp>
            <p:nvSpPr>
              <p:cNvPr id="703937" name="Freeform 1473">
                <a:extLst>
                  <a:ext uri="{FF2B5EF4-FFF2-40B4-BE49-F238E27FC236}">
                    <a16:creationId xmlns:a16="http://schemas.microsoft.com/office/drawing/2014/main" id="{6C22C8B3-843F-418C-A5EF-6635B184669B}"/>
                  </a:ext>
                </a:extLst>
              </p:cNvPr>
              <p:cNvSpPr>
                <a:spLocks/>
              </p:cNvSpPr>
              <p:nvPr/>
            </p:nvSpPr>
            <p:spPr bwMode="auto">
              <a:xfrm>
                <a:off x="5347" y="889"/>
                <a:ext cx="2" cy="20"/>
              </a:xfrm>
              <a:custGeom>
                <a:avLst/>
                <a:gdLst>
                  <a:gd name="T0" fmla="*/ 2 w 4"/>
                  <a:gd name="T1" fmla="*/ 38 h 38"/>
                  <a:gd name="T2" fmla="*/ 0 w 4"/>
                  <a:gd name="T3" fmla="*/ 2 h 38"/>
                  <a:gd name="T4" fmla="*/ 4 w 4"/>
                  <a:gd name="T5" fmla="*/ 0 h 38"/>
                  <a:gd name="T6" fmla="*/ 4 w 4"/>
                  <a:gd name="T7" fmla="*/ 38 h 38"/>
                  <a:gd name="T8" fmla="*/ 2 w 4"/>
                  <a:gd name="T9" fmla="*/ 38 h 38"/>
                </a:gdLst>
                <a:ahLst/>
                <a:cxnLst>
                  <a:cxn ang="0">
                    <a:pos x="T0" y="T1"/>
                  </a:cxn>
                  <a:cxn ang="0">
                    <a:pos x="T2" y="T3"/>
                  </a:cxn>
                  <a:cxn ang="0">
                    <a:pos x="T4" y="T5"/>
                  </a:cxn>
                  <a:cxn ang="0">
                    <a:pos x="T6" y="T7"/>
                  </a:cxn>
                  <a:cxn ang="0">
                    <a:pos x="T8" y="T9"/>
                  </a:cxn>
                </a:cxnLst>
                <a:rect l="0" t="0" r="r" b="b"/>
                <a:pathLst>
                  <a:path w="4" h="38">
                    <a:moveTo>
                      <a:pt x="2" y="38"/>
                    </a:moveTo>
                    <a:lnTo>
                      <a:pt x="0" y="2"/>
                    </a:lnTo>
                    <a:lnTo>
                      <a:pt x="4" y="0"/>
                    </a:lnTo>
                    <a:lnTo>
                      <a:pt x="4" y="38"/>
                    </a:lnTo>
                    <a:lnTo>
                      <a:pt x="2" y="38"/>
                    </a:lnTo>
                    <a:close/>
                  </a:path>
                </a:pathLst>
              </a:custGeom>
              <a:solidFill>
                <a:srgbClr val="FFFF00"/>
              </a:solidFill>
              <a:ln w="1588">
                <a:solidFill>
                  <a:srgbClr val="000000"/>
                </a:solidFill>
                <a:prstDash val="solid"/>
                <a:round/>
                <a:headEnd/>
                <a:tailEnd/>
              </a:ln>
            </p:spPr>
            <p:txBody>
              <a:bodyPr/>
              <a:lstStyle/>
              <a:p>
                <a:endParaRPr lang="en-IN"/>
              </a:p>
            </p:txBody>
          </p:sp>
          <p:sp>
            <p:nvSpPr>
              <p:cNvPr id="703938" name="Freeform 1474">
                <a:extLst>
                  <a:ext uri="{FF2B5EF4-FFF2-40B4-BE49-F238E27FC236}">
                    <a16:creationId xmlns:a16="http://schemas.microsoft.com/office/drawing/2014/main" id="{3750C3E8-B601-43BE-A3F9-878B9DBFA0F6}"/>
                  </a:ext>
                </a:extLst>
              </p:cNvPr>
              <p:cNvSpPr>
                <a:spLocks/>
              </p:cNvSpPr>
              <p:nvPr/>
            </p:nvSpPr>
            <p:spPr bwMode="auto">
              <a:xfrm>
                <a:off x="4967" y="889"/>
                <a:ext cx="6" cy="5"/>
              </a:xfrm>
              <a:custGeom>
                <a:avLst/>
                <a:gdLst>
                  <a:gd name="T0" fmla="*/ 11 w 11"/>
                  <a:gd name="T1" fmla="*/ 9 h 9"/>
                  <a:gd name="T2" fmla="*/ 0 w 11"/>
                  <a:gd name="T3" fmla="*/ 9 h 9"/>
                  <a:gd name="T4" fmla="*/ 0 w 11"/>
                  <a:gd name="T5" fmla="*/ 4 h 9"/>
                  <a:gd name="T6" fmla="*/ 0 w 11"/>
                  <a:gd name="T7" fmla="*/ 2 h 9"/>
                  <a:gd name="T8" fmla="*/ 4 w 11"/>
                  <a:gd name="T9" fmla="*/ 0 h 9"/>
                  <a:gd name="T10" fmla="*/ 11 w 11"/>
                  <a:gd name="T11" fmla="*/ 0 h 9"/>
                  <a:gd name="T12" fmla="*/ 11 w 11"/>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11" y="9"/>
                    </a:moveTo>
                    <a:lnTo>
                      <a:pt x="0" y="9"/>
                    </a:lnTo>
                    <a:lnTo>
                      <a:pt x="0" y="4"/>
                    </a:lnTo>
                    <a:lnTo>
                      <a:pt x="0" y="2"/>
                    </a:lnTo>
                    <a:lnTo>
                      <a:pt x="4" y="0"/>
                    </a:lnTo>
                    <a:lnTo>
                      <a:pt x="11" y="0"/>
                    </a:lnTo>
                    <a:lnTo>
                      <a:pt x="11" y="9"/>
                    </a:lnTo>
                    <a:close/>
                  </a:path>
                </a:pathLst>
              </a:custGeom>
              <a:solidFill>
                <a:srgbClr val="3FFFFF"/>
              </a:solidFill>
              <a:ln w="1588">
                <a:solidFill>
                  <a:srgbClr val="000000"/>
                </a:solidFill>
                <a:prstDash val="solid"/>
                <a:round/>
                <a:headEnd/>
                <a:tailEnd/>
              </a:ln>
            </p:spPr>
            <p:txBody>
              <a:bodyPr/>
              <a:lstStyle/>
              <a:p>
                <a:endParaRPr lang="en-IN"/>
              </a:p>
            </p:txBody>
          </p:sp>
          <p:sp>
            <p:nvSpPr>
              <p:cNvPr id="703939" name="Freeform 1475">
                <a:extLst>
                  <a:ext uri="{FF2B5EF4-FFF2-40B4-BE49-F238E27FC236}">
                    <a16:creationId xmlns:a16="http://schemas.microsoft.com/office/drawing/2014/main" id="{7EF823C7-CC80-4951-9F90-8B9F053D0A89}"/>
                  </a:ext>
                </a:extLst>
              </p:cNvPr>
              <p:cNvSpPr>
                <a:spLocks/>
              </p:cNvSpPr>
              <p:nvPr/>
            </p:nvSpPr>
            <p:spPr bwMode="auto">
              <a:xfrm>
                <a:off x="5444" y="888"/>
                <a:ext cx="11" cy="3"/>
              </a:xfrm>
              <a:custGeom>
                <a:avLst/>
                <a:gdLst>
                  <a:gd name="T0" fmla="*/ 23 w 23"/>
                  <a:gd name="T1" fmla="*/ 4 h 6"/>
                  <a:gd name="T2" fmla="*/ 0 w 23"/>
                  <a:gd name="T3" fmla="*/ 6 h 6"/>
                  <a:gd name="T4" fmla="*/ 0 w 23"/>
                  <a:gd name="T5" fmla="*/ 4 h 6"/>
                  <a:gd name="T6" fmla="*/ 23 w 23"/>
                  <a:gd name="T7" fmla="*/ 0 h 6"/>
                  <a:gd name="T8" fmla="*/ 23 w 23"/>
                  <a:gd name="T9" fmla="*/ 4 h 6"/>
                </a:gdLst>
                <a:ahLst/>
                <a:cxnLst>
                  <a:cxn ang="0">
                    <a:pos x="T0" y="T1"/>
                  </a:cxn>
                  <a:cxn ang="0">
                    <a:pos x="T2" y="T3"/>
                  </a:cxn>
                  <a:cxn ang="0">
                    <a:pos x="T4" y="T5"/>
                  </a:cxn>
                  <a:cxn ang="0">
                    <a:pos x="T6" y="T7"/>
                  </a:cxn>
                  <a:cxn ang="0">
                    <a:pos x="T8" y="T9"/>
                  </a:cxn>
                </a:cxnLst>
                <a:rect l="0" t="0" r="r" b="b"/>
                <a:pathLst>
                  <a:path w="23" h="6">
                    <a:moveTo>
                      <a:pt x="23" y="4"/>
                    </a:moveTo>
                    <a:lnTo>
                      <a:pt x="0" y="6"/>
                    </a:lnTo>
                    <a:lnTo>
                      <a:pt x="0" y="4"/>
                    </a:lnTo>
                    <a:lnTo>
                      <a:pt x="23" y="0"/>
                    </a:lnTo>
                    <a:lnTo>
                      <a:pt x="23" y="4"/>
                    </a:lnTo>
                    <a:close/>
                  </a:path>
                </a:pathLst>
              </a:custGeom>
              <a:solidFill>
                <a:srgbClr val="FFFFFF"/>
              </a:solidFill>
              <a:ln w="1588">
                <a:solidFill>
                  <a:srgbClr val="000000"/>
                </a:solidFill>
                <a:prstDash val="solid"/>
                <a:round/>
                <a:headEnd/>
                <a:tailEnd/>
              </a:ln>
            </p:spPr>
            <p:txBody>
              <a:bodyPr/>
              <a:lstStyle/>
              <a:p>
                <a:endParaRPr lang="en-IN"/>
              </a:p>
            </p:txBody>
          </p:sp>
          <p:sp>
            <p:nvSpPr>
              <p:cNvPr id="703940" name="Freeform 1476">
                <a:extLst>
                  <a:ext uri="{FF2B5EF4-FFF2-40B4-BE49-F238E27FC236}">
                    <a16:creationId xmlns:a16="http://schemas.microsoft.com/office/drawing/2014/main" id="{63494CA9-A272-41C7-827D-C08217D9175B}"/>
                  </a:ext>
                </a:extLst>
              </p:cNvPr>
              <p:cNvSpPr>
                <a:spLocks/>
              </p:cNvSpPr>
              <p:nvPr/>
            </p:nvSpPr>
            <p:spPr bwMode="auto">
              <a:xfrm>
                <a:off x="4959" y="889"/>
                <a:ext cx="6" cy="6"/>
              </a:xfrm>
              <a:custGeom>
                <a:avLst/>
                <a:gdLst>
                  <a:gd name="T0" fmla="*/ 14 w 14"/>
                  <a:gd name="T1" fmla="*/ 9 h 11"/>
                  <a:gd name="T2" fmla="*/ 0 w 14"/>
                  <a:gd name="T3" fmla="*/ 11 h 11"/>
                  <a:gd name="T4" fmla="*/ 0 w 14"/>
                  <a:gd name="T5" fmla="*/ 2 h 11"/>
                  <a:gd name="T6" fmla="*/ 6 w 14"/>
                  <a:gd name="T7" fmla="*/ 0 h 11"/>
                  <a:gd name="T8" fmla="*/ 14 w 14"/>
                  <a:gd name="T9" fmla="*/ 0 h 11"/>
                  <a:gd name="T10" fmla="*/ 14 w 14"/>
                  <a:gd name="T11" fmla="*/ 9 h 11"/>
                </a:gdLst>
                <a:ahLst/>
                <a:cxnLst>
                  <a:cxn ang="0">
                    <a:pos x="T0" y="T1"/>
                  </a:cxn>
                  <a:cxn ang="0">
                    <a:pos x="T2" y="T3"/>
                  </a:cxn>
                  <a:cxn ang="0">
                    <a:pos x="T4" y="T5"/>
                  </a:cxn>
                  <a:cxn ang="0">
                    <a:pos x="T6" y="T7"/>
                  </a:cxn>
                  <a:cxn ang="0">
                    <a:pos x="T8" y="T9"/>
                  </a:cxn>
                  <a:cxn ang="0">
                    <a:pos x="T10" y="T11"/>
                  </a:cxn>
                </a:cxnLst>
                <a:rect l="0" t="0" r="r" b="b"/>
                <a:pathLst>
                  <a:path w="14" h="11">
                    <a:moveTo>
                      <a:pt x="14" y="9"/>
                    </a:moveTo>
                    <a:lnTo>
                      <a:pt x="0" y="11"/>
                    </a:lnTo>
                    <a:lnTo>
                      <a:pt x="0" y="2"/>
                    </a:lnTo>
                    <a:lnTo>
                      <a:pt x="6" y="0"/>
                    </a:lnTo>
                    <a:lnTo>
                      <a:pt x="14" y="0"/>
                    </a:lnTo>
                    <a:lnTo>
                      <a:pt x="14" y="9"/>
                    </a:lnTo>
                    <a:close/>
                  </a:path>
                </a:pathLst>
              </a:custGeom>
              <a:solidFill>
                <a:srgbClr val="3FFFFF"/>
              </a:solidFill>
              <a:ln w="1588">
                <a:solidFill>
                  <a:srgbClr val="000000"/>
                </a:solidFill>
                <a:prstDash val="solid"/>
                <a:round/>
                <a:headEnd/>
                <a:tailEnd/>
              </a:ln>
            </p:spPr>
            <p:txBody>
              <a:bodyPr/>
              <a:lstStyle/>
              <a:p>
                <a:endParaRPr lang="en-IN"/>
              </a:p>
            </p:txBody>
          </p:sp>
          <p:sp>
            <p:nvSpPr>
              <p:cNvPr id="703941" name="Freeform 1477">
                <a:extLst>
                  <a:ext uri="{FF2B5EF4-FFF2-40B4-BE49-F238E27FC236}">
                    <a16:creationId xmlns:a16="http://schemas.microsoft.com/office/drawing/2014/main" id="{913EE4C7-8AD7-465E-99CA-BEA22D0C4D90}"/>
                  </a:ext>
                </a:extLst>
              </p:cNvPr>
              <p:cNvSpPr>
                <a:spLocks/>
              </p:cNvSpPr>
              <p:nvPr/>
            </p:nvSpPr>
            <p:spPr bwMode="auto">
              <a:xfrm>
                <a:off x="4951" y="890"/>
                <a:ext cx="6" cy="5"/>
              </a:xfrm>
              <a:custGeom>
                <a:avLst/>
                <a:gdLst>
                  <a:gd name="T0" fmla="*/ 12 w 12"/>
                  <a:gd name="T1" fmla="*/ 9 h 9"/>
                  <a:gd name="T2" fmla="*/ 0 w 12"/>
                  <a:gd name="T3" fmla="*/ 9 h 9"/>
                  <a:gd name="T4" fmla="*/ 0 w 12"/>
                  <a:gd name="T5" fmla="*/ 0 h 9"/>
                  <a:gd name="T6" fmla="*/ 8 w 12"/>
                  <a:gd name="T7" fmla="*/ 0 h 9"/>
                  <a:gd name="T8" fmla="*/ 12 w 12"/>
                  <a:gd name="T9" fmla="*/ 0 h 9"/>
                  <a:gd name="T10" fmla="*/ 12 w 12"/>
                  <a:gd name="T11" fmla="*/ 9 h 9"/>
                </a:gdLst>
                <a:ahLst/>
                <a:cxnLst>
                  <a:cxn ang="0">
                    <a:pos x="T0" y="T1"/>
                  </a:cxn>
                  <a:cxn ang="0">
                    <a:pos x="T2" y="T3"/>
                  </a:cxn>
                  <a:cxn ang="0">
                    <a:pos x="T4" y="T5"/>
                  </a:cxn>
                  <a:cxn ang="0">
                    <a:pos x="T6" y="T7"/>
                  </a:cxn>
                  <a:cxn ang="0">
                    <a:pos x="T8" y="T9"/>
                  </a:cxn>
                  <a:cxn ang="0">
                    <a:pos x="T10" y="T11"/>
                  </a:cxn>
                </a:cxnLst>
                <a:rect l="0" t="0" r="r" b="b"/>
                <a:pathLst>
                  <a:path w="12" h="9">
                    <a:moveTo>
                      <a:pt x="12" y="9"/>
                    </a:moveTo>
                    <a:lnTo>
                      <a:pt x="0" y="9"/>
                    </a:lnTo>
                    <a:lnTo>
                      <a:pt x="0" y="0"/>
                    </a:lnTo>
                    <a:lnTo>
                      <a:pt x="8" y="0"/>
                    </a:lnTo>
                    <a:lnTo>
                      <a:pt x="12" y="0"/>
                    </a:lnTo>
                    <a:lnTo>
                      <a:pt x="12" y="9"/>
                    </a:lnTo>
                    <a:close/>
                  </a:path>
                </a:pathLst>
              </a:custGeom>
              <a:solidFill>
                <a:srgbClr val="3FFFFF"/>
              </a:solidFill>
              <a:ln w="1588">
                <a:solidFill>
                  <a:srgbClr val="000000"/>
                </a:solidFill>
                <a:prstDash val="solid"/>
                <a:round/>
                <a:headEnd/>
                <a:tailEnd/>
              </a:ln>
            </p:spPr>
            <p:txBody>
              <a:bodyPr/>
              <a:lstStyle/>
              <a:p>
                <a:endParaRPr lang="en-IN"/>
              </a:p>
            </p:txBody>
          </p:sp>
          <p:sp>
            <p:nvSpPr>
              <p:cNvPr id="703942" name="Freeform 1478">
                <a:extLst>
                  <a:ext uri="{FF2B5EF4-FFF2-40B4-BE49-F238E27FC236}">
                    <a16:creationId xmlns:a16="http://schemas.microsoft.com/office/drawing/2014/main" id="{CF81C930-8B75-4D88-AD90-3DA71FEA9645}"/>
                  </a:ext>
                </a:extLst>
              </p:cNvPr>
              <p:cNvSpPr>
                <a:spLocks/>
              </p:cNvSpPr>
              <p:nvPr/>
            </p:nvSpPr>
            <p:spPr bwMode="auto">
              <a:xfrm>
                <a:off x="4943" y="890"/>
                <a:ext cx="6" cy="5"/>
              </a:xfrm>
              <a:custGeom>
                <a:avLst/>
                <a:gdLst>
                  <a:gd name="T0" fmla="*/ 11 w 11"/>
                  <a:gd name="T1" fmla="*/ 9 h 9"/>
                  <a:gd name="T2" fmla="*/ 2 w 11"/>
                  <a:gd name="T3" fmla="*/ 9 h 9"/>
                  <a:gd name="T4" fmla="*/ 0 w 11"/>
                  <a:gd name="T5" fmla="*/ 9 h 9"/>
                  <a:gd name="T6" fmla="*/ 0 w 11"/>
                  <a:gd name="T7" fmla="*/ 2 h 9"/>
                  <a:gd name="T8" fmla="*/ 11 w 11"/>
                  <a:gd name="T9" fmla="*/ 0 h 9"/>
                  <a:gd name="T10" fmla="*/ 11 w 11"/>
                  <a:gd name="T11" fmla="*/ 0 h 9"/>
                  <a:gd name="T12" fmla="*/ 11 w 11"/>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11" y="9"/>
                    </a:moveTo>
                    <a:lnTo>
                      <a:pt x="2" y="9"/>
                    </a:lnTo>
                    <a:lnTo>
                      <a:pt x="0" y="9"/>
                    </a:lnTo>
                    <a:lnTo>
                      <a:pt x="0" y="2"/>
                    </a:lnTo>
                    <a:lnTo>
                      <a:pt x="11" y="0"/>
                    </a:lnTo>
                    <a:lnTo>
                      <a:pt x="11" y="0"/>
                    </a:lnTo>
                    <a:lnTo>
                      <a:pt x="11" y="9"/>
                    </a:lnTo>
                    <a:close/>
                  </a:path>
                </a:pathLst>
              </a:custGeom>
              <a:solidFill>
                <a:srgbClr val="3FFFFF"/>
              </a:solidFill>
              <a:ln w="1588">
                <a:solidFill>
                  <a:srgbClr val="000000"/>
                </a:solidFill>
                <a:prstDash val="solid"/>
                <a:round/>
                <a:headEnd/>
                <a:tailEnd/>
              </a:ln>
            </p:spPr>
            <p:txBody>
              <a:bodyPr/>
              <a:lstStyle/>
              <a:p>
                <a:endParaRPr lang="en-IN"/>
              </a:p>
            </p:txBody>
          </p:sp>
          <p:sp>
            <p:nvSpPr>
              <p:cNvPr id="703943" name="Freeform 1479">
                <a:extLst>
                  <a:ext uri="{FF2B5EF4-FFF2-40B4-BE49-F238E27FC236}">
                    <a16:creationId xmlns:a16="http://schemas.microsoft.com/office/drawing/2014/main" id="{8CE5B43C-0AC9-45B4-B575-DE1A839ED3ED}"/>
                  </a:ext>
                </a:extLst>
              </p:cNvPr>
              <p:cNvSpPr>
                <a:spLocks/>
              </p:cNvSpPr>
              <p:nvPr/>
            </p:nvSpPr>
            <p:spPr bwMode="auto">
              <a:xfrm>
                <a:off x="5414" y="891"/>
                <a:ext cx="20" cy="2"/>
              </a:xfrm>
              <a:custGeom>
                <a:avLst/>
                <a:gdLst>
                  <a:gd name="T0" fmla="*/ 40 w 40"/>
                  <a:gd name="T1" fmla="*/ 2 h 3"/>
                  <a:gd name="T2" fmla="*/ 0 w 40"/>
                  <a:gd name="T3" fmla="*/ 3 h 3"/>
                  <a:gd name="T4" fmla="*/ 0 w 40"/>
                  <a:gd name="T5" fmla="*/ 3 h 3"/>
                  <a:gd name="T6" fmla="*/ 0 w 40"/>
                  <a:gd name="T7" fmla="*/ 2 h 3"/>
                  <a:gd name="T8" fmla="*/ 30 w 40"/>
                  <a:gd name="T9" fmla="*/ 0 h 3"/>
                  <a:gd name="T10" fmla="*/ 40 w 40"/>
                  <a:gd name="T11" fmla="*/ 0 h 3"/>
                  <a:gd name="T12" fmla="*/ 40 w 40"/>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40" h="3">
                    <a:moveTo>
                      <a:pt x="40" y="2"/>
                    </a:moveTo>
                    <a:lnTo>
                      <a:pt x="0" y="3"/>
                    </a:lnTo>
                    <a:lnTo>
                      <a:pt x="0" y="3"/>
                    </a:lnTo>
                    <a:lnTo>
                      <a:pt x="0" y="2"/>
                    </a:lnTo>
                    <a:lnTo>
                      <a:pt x="30" y="0"/>
                    </a:lnTo>
                    <a:lnTo>
                      <a:pt x="40" y="0"/>
                    </a:lnTo>
                    <a:lnTo>
                      <a:pt x="40" y="2"/>
                    </a:lnTo>
                    <a:close/>
                  </a:path>
                </a:pathLst>
              </a:custGeom>
              <a:solidFill>
                <a:srgbClr val="FFFFFF"/>
              </a:solidFill>
              <a:ln w="1588">
                <a:solidFill>
                  <a:srgbClr val="000000"/>
                </a:solidFill>
                <a:prstDash val="solid"/>
                <a:round/>
                <a:headEnd/>
                <a:tailEnd/>
              </a:ln>
            </p:spPr>
            <p:txBody>
              <a:bodyPr/>
              <a:lstStyle/>
              <a:p>
                <a:endParaRPr lang="en-IN"/>
              </a:p>
            </p:txBody>
          </p:sp>
          <p:sp>
            <p:nvSpPr>
              <p:cNvPr id="703944" name="Freeform 1480">
                <a:extLst>
                  <a:ext uri="{FF2B5EF4-FFF2-40B4-BE49-F238E27FC236}">
                    <a16:creationId xmlns:a16="http://schemas.microsoft.com/office/drawing/2014/main" id="{7B9F7A66-5D94-4BB6-BE7E-11C87F6916BB}"/>
                  </a:ext>
                </a:extLst>
              </p:cNvPr>
              <p:cNvSpPr>
                <a:spLocks/>
              </p:cNvSpPr>
              <p:nvPr/>
            </p:nvSpPr>
            <p:spPr bwMode="auto">
              <a:xfrm>
                <a:off x="5173" y="891"/>
                <a:ext cx="1" cy="25"/>
              </a:xfrm>
              <a:custGeom>
                <a:avLst/>
                <a:gdLst>
                  <a:gd name="T0" fmla="*/ 2 w 2"/>
                  <a:gd name="T1" fmla="*/ 50 h 50"/>
                  <a:gd name="T2" fmla="*/ 0 w 2"/>
                  <a:gd name="T3" fmla="*/ 50 h 50"/>
                  <a:gd name="T4" fmla="*/ 0 w 2"/>
                  <a:gd name="T5" fmla="*/ 2 h 50"/>
                  <a:gd name="T6" fmla="*/ 0 w 2"/>
                  <a:gd name="T7" fmla="*/ 0 h 50"/>
                  <a:gd name="T8" fmla="*/ 2 w 2"/>
                  <a:gd name="T9" fmla="*/ 2 h 50"/>
                  <a:gd name="T10" fmla="*/ 2 w 2"/>
                  <a:gd name="T11" fmla="*/ 50 h 50"/>
                </a:gdLst>
                <a:ahLst/>
                <a:cxnLst>
                  <a:cxn ang="0">
                    <a:pos x="T0" y="T1"/>
                  </a:cxn>
                  <a:cxn ang="0">
                    <a:pos x="T2" y="T3"/>
                  </a:cxn>
                  <a:cxn ang="0">
                    <a:pos x="T4" y="T5"/>
                  </a:cxn>
                  <a:cxn ang="0">
                    <a:pos x="T6" y="T7"/>
                  </a:cxn>
                  <a:cxn ang="0">
                    <a:pos x="T8" y="T9"/>
                  </a:cxn>
                  <a:cxn ang="0">
                    <a:pos x="T10" y="T11"/>
                  </a:cxn>
                </a:cxnLst>
                <a:rect l="0" t="0" r="r" b="b"/>
                <a:pathLst>
                  <a:path w="2" h="50">
                    <a:moveTo>
                      <a:pt x="2" y="50"/>
                    </a:moveTo>
                    <a:lnTo>
                      <a:pt x="0" y="50"/>
                    </a:lnTo>
                    <a:lnTo>
                      <a:pt x="0" y="2"/>
                    </a:lnTo>
                    <a:lnTo>
                      <a:pt x="0" y="0"/>
                    </a:lnTo>
                    <a:lnTo>
                      <a:pt x="2" y="2"/>
                    </a:lnTo>
                    <a:lnTo>
                      <a:pt x="2" y="50"/>
                    </a:lnTo>
                    <a:close/>
                  </a:path>
                </a:pathLst>
              </a:custGeom>
              <a:solidFill>
                <a:srgbClr val="FFFF00"/>
              </a:solidFill>
              <a:ln w="1588">
                <a:solidFill>
                  <a:srgbClr val="000000"/>
                </a:solidFill>
                <a:prstDash val="solid"/>
                <a:round/>
                <a:headEnd/>
                <a:tailEnd/>
              </a:ln>
            </p:spPr>
            <p:txBody>
              <a:bodyPr/>
              <a:lstStyle/>
              <a:p>
                <a:endParaRPr lang="en-IN"/>
              </a:p>
            </p:txBody>
          </p:sp>
          <p:sp>
            <p:nvSpPr>
              <p:cNvPr id="703945" name="Freeform 1481">
                <a:extLst>
                  <a:ext uri="{FF2B5EF4-FFF2-40B4-BE49-F238E27FC236}">
                    <a16:creationId xmlns:a16="http://schemas.microsoft.com/office/drawing/2014/main" id="{3915D6B2-136D-4021-BD41-7D0797911361}"/>
                  </a:ext>
                </a:extLst>
              </p:cNvPr>
              <p:cNvSpPr>
                <a:spLocks/>
              </p:cNvSpPr>
              <p:nvPr/>
            </p:nvSpPr>
            <p:spPr bwMode="auto">
              <a:xfrm>
                <a:off x="5313" y="892"/>
                <a:ext cx="2" cy="19"/>
              </a:xfrm>
              <a:custGeom>
                <a:avLst/>
                <a:gdLst>
                  <a:gd name="T0" fmla="*/ 4 w 4"/>
                  <a:gd name="T1" fmla="*/ 38 h 38"/>
                  <a:gd name="T2" fmla="*/ 0 w 4"/>
                  <a:gd name="T3" fmla="*/ 38 h 38"/>
                  <a:gd name="T4" fmla="*/ 0 w 4"/>
                  <a:gd name="T5" fmla="*/ 1 h 38"/>
                  <a:gd name="T6" fmla="*/ 2 w 4"/>
                  <a:gd name="T7" fmla="*/ 0 h 38"/>
                  <a:gd name="T8" fmla="*/ 2 w 4"/>
                  <a:gd name="T9" fmla="*/ 0 h 38"/>
                  <a:gd name="T10" fmla="*/ 4 w 4"/>
                  <a:gd name="T11" fmla="*/ 38 h 38"/>
                </a:gdLst>
                <a:ahLst/>
                <a:cxnLst>
                  <a:cxn ang="0">
                    <a:pos x="T0" y="T1"/>
                  </a:cxn>
                  <a:cxn ang="0">
                    <a:pos x="T2" y="T3"/>
                  </a:cxn>
                  <a:cxn ang="0">
                    <a:pos x="T4" y="T5"/>
                  </a:cxn>
                  <a:cxn ang="0">
                    <a:pos x="T6" y="T7"/>
                  </a:cxn>
                  <a:cxn ang="0">
                    <a:pos x="T8" y="T9"/>
                  </a:cxn>
                  <a:cxn ang="0">
                    <a:pos x="T10" y="T11"/>
                  </a:cxn>
                </a:cxnLst>
                <a:rect l="0" t="0" r="r" b="b"/>
                <a:pathLst>
                  <a:path w="4" h="38">
                    <a:moveTo>
                      <a:pt x="4" y="38"/>
                    </a:moveTo>
                    <a:lnTo>
                      <a:pt x="0" y="38"/>
                    </a:lnTo>
                    <a:lnTo>
                      <a:pt x="0" y="1"/>
                    </a:lnTo>
                    <a:lnTo>
                      <a:pt x="2" y="0"/>
                    </a:lnTo>
                    <a:lnTo>
                      <a:pt x="2" y="0"/>
                    </a:lnTo>
                    <a:lnTo>
                      <a:pt x="4" y="38"/>
                    </a:lnTo>
                    <a:close/>
                  </a:path>
                </a:pathLst>
              </a:custGeom>
              <a:solidFill>
                <a:srgbClr val="FFFF00"/>
              </a:solidFill>
              <a:ln w="1588">
                <a:solidFill>
                  <a:srgbClr val="000000"/>
                </a:solidFill>
                <a:prstDash val="solid"/>
                <a:round/>
                <a:headEnd/>
                <a:tailEnd/>
              </a:ln>
            </p:spPr>
            <p:txBody>
              <a:bodyPr/>
              <a:lstStyle/>
              <a:p>
                <a:endParaRPr lang="en-IN"/>
              </a:p>
            </p:txBody>
          </p:sp>
          <p:sp>
            <p:nvSpPr>
              <p:cNvPr id="703946" name="Freeform 1482">
                <a:extLst>
                  <a:ext uri="{FF2B5EF4-FFF2-40B4-BE49-F238E27FC236}">
                    <a16:creationId xmlns:a16="http://schemas.microsoft.com/office/drawing/2014/main" id="{67392CAB-45B9-48BD-B2F0-954904D06F7D}"/>
                  </a:ext>
                </a:extLst>
              </p:cNvPr>
              <p:cNvSpPr>
                <a:spLocks/>
              </p:cNvSpPr>
              <p:nvPr/>
            </p:nvSpPr>
            <p:spPr bwMode="auto">
              <a:xfrm>
                <a:off x="5444" y="892"/>
                <a:ext cx="11" cy="6"/>
              </a:xfrm>
              <a:custGeom>
                <a:avLst/>
                <a:gdLst>
                  <a:gd name="T0" fmla="*/ 23 w 23"/>
                  <a:gd name="T1" fmla="*/ 11 h 11"/>
                  <a:gd name="T2" fmla="*/ 0 w 23"/>
                  <a:gd name="T3" fmla="*/ 9 h 11"/>
                  <a:gd name="T4" fmla="*/ 0 w 23"/>
                  <a:gd name="T5" fmla="*/ 1 h 11"/>
                  <a:gd name="T6" fmla="*/ 23 w 23"/>
                  <a:gd name="T7" fmla="*/ 0 h 11"/>
                  <a:gd name="T8" fmla="*/ 23 w 23"/>
                  <a:gd name="T9" fmla="*/ 11 h 11"/>
                </a:gdLst>
                <a:ahLst/>
                <a:cxnLst>
                  <a:cxn ang="0">
                    <a:pos x="T0" y="T1"/>
                  </a:cxn>
                  <a:cxn ang="0">
                    <a:pos x="T2" y="T3"/>
                  </a:cxn>
                  <a:cxn ang="0">
                    <a:pos x="T4" y="T5"/>
                  </a:cxn>
                  <a:cxn ang="0">
                    <a:pos x="T6" y="T7"/>
                  </a:cxn>
                  <a:cxn ang="0">
                    <a:pos x="T8" y="T9"/>
                  </a:cxn>
                </a:cxnLst>
                <a:rect l="0" t="0" r="r" b="b"/>
                <a:pathLst>
                  <a:path w="23" h="11">
                    <a:moveTo>
                      <a:pt x="23" y="11"/>
                    </a:moveTo>
                    <a:lnTo>
                      <a:pt x="0" y="9"/>
                    </a:lnTo>
                    <a:lnTo>
                      <a:pt x="0" y="1"/>
                    </a:lnTo>
                    <a:lnTo>
                      <a:pt x="23" y="0"/>
                    </a:lnTo>
                    <a:lnTo>
                      <a:pt x="23" y="11"/>
                    </a:lnTo>
                    <a:close/>
                  </a:path>
                </a:pathLst>
              </a:custGeom>
              <a:solidFill>
                <a:srgbClr val="FFFFFF"/>
              </a:solidFill>
              <a:ln w="1588">
                <a:solidFill>
                  <a:srgbClr val="000000"/>
                </a:solidFill>
                <a:prstDash val="solid"/>
                <a:round/>
                <a:headEnd/>
                <a:tailEnd/>
              </a:ln>
            </p:spPr>
            <p:txBody>
              <a:bodyPr/>
              <a:lstStyle/>
              <a:p>
                <a:endParaRPr lang="en-IN"/>
              </a:p>
            </p:txBody>
          </p:sp>
          <p:sp>
            <p:nvSpPr>
              <p:cNvPr id="703947" name="Freeform 1483">
                <a:extLst>
                  <a:ext uri="{FF2B5EF4-FFF2-40B4-BE49-F238E27FC236}">
                    <a16:creationId xmlns:a16="http://schemas.microsoft.com/office/drawing/2014/main" id="{9E872CF1-1BDF-49EC-8943-81FC279967B8}"/>
                  </a:ext>
                </a:extLst>
              </p:cNvPr>
              <p:cNvSpPr>
                <a:spLocks/>
              </p:cNvSpPr>
              <p:nvPr/>
            </p:nvSpPr>
            <p:spPr bwMode="auto">
              <a:xfrm>
                <a:off x="5405" y="892"/>
                <a:ext cx="3" cy="1"/>
              </a:xfrm>
              <a:custGeom>
                <a:avLst/>
                <a:gdLst>
                  <a:gd name="T0" fmla="*/ 5 w 5"/>
                  <a:gd name="T1" fmla="*/ 1 h 1"/>
                  <a:gd name="T2" fmla="*/ 0 w 5"/>
                  <a:gd name="T3" fmla="*/ 1 h 1"/>
                  <a:gd name="T4" fmla="*/ 1 w 5"/>
                  <a:gd name="T5" fmla="*/ 0 h 1"/>
                  <a:gd name="T6" fmla="*/ 5 w 5"/>
                  <a:gd name="T7" fmla="*/ 0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0" y="1"/>
                    </a:lnTo>
                    <a:lnTo>
                      <a:pt x="1" y="0"/>
                    </a:lnTo>
                    <a:lnTo>
                      <a:pt x="5" y="0"/>
                    </a:lnTo>
                    <a:lnTo>
                      <a:pt x="5" y="1"/>
                    </a:lnTo>
                    <a:close/>
                  </a:path>
                </a:pathLst>
              </a:custGeom>
              <a:solidFill>
                <a:srgbClr val="FFFFFF"/>
              </a:solidFill>
              <a:ln w="1588">
                <a:solidFill>
                  <a:srgbClr val="000000"/>
                </a:solidFill>
                <a:prstDash val="solid"/>
                <a:round/>
                <a:headEnd/>
                <a:tailEnd/>
              </a:ln>
            </p:spPr>
            <p:txBody>
              <a:bodyPr/>
              <a:lstStyle/>
              <a:p>
                <a:endParaRPr lang="en-IN"/>
              </a:p>
            </p:txBody>
          </p:sp>
          <p:sp>
            <p:nvSpPr>
              <p:cNvPr id="703948" name="Freeform 1484">
                <a:extLst>
                  <a:ext uri="{FF2B5EF4-FFF2-40B4-BE49-F238E27FC236}">
                    <a16:creationId xmlns:a16="http://schemas.microsoft.com/office/drawing/2014/main" id="{E744F45D-D974-4FD2-B8BC-3FEE331FF62C}"/>
                  </a:ext>
                </a:extLst>
              </p:cNvPr>
              <p:cNvSpPr>
                <a:spLocks/>
              </p:cNvSpPr>
              <p:nvPr/>
            </p:nvSpPr>
            <p:spPr bwMode="auto">
              <a:xfrm>
                <a:off x="5009" y="893"/>
                <a:ext cx="19" cy="5"/>
              </a:xfrm>
              <a:custGeom>
                <a:avLst/>
                <a:gdLst>
                  <a:gd name="T0" fmla="*/ 36 w 36"/>
                  <a:gd name="T1" fmla="*/ 6 h 10"/>
                  <a:gd name="T2" fmla="*/ 36 w 36"/>
                  <a:gd name="T3" fmla="*/ 8 h 10"/>
                  <a:gd name="T4" fmla="*/ 0 w 36"/>
                  <a:gd name="T5" fmla="*/ 10 h 10"/>
                  <a:gd name="T6" fmla="*/ 0 w 36"/>
                  <a:gd name="T7" fmla="*/ 2 h 10"/>
                  <a:gd name="T8" fmla="*/ 11 w 36"/>
                  <a:gd name="T9" fmla="*/ 2 h 10"/>
                  <a:gd name="T10" fmla="*/ 13 w 36"/>
                  <a:gd name="T11" fmla="*/ 6 h 10"/>
                  <a:gd name="T12" fmla="*/ 13 w 36"/>
                  <a:gd name="T13" fmla="*/ 8 h 10"/>
                  <a:gd name="T14" fmla="*/ 13 w 36"/>
                  <a:gd name="T15" fmla="*/ 8 h 10"/>
                  <a:gd name="T16" fmla="*/ 17 w 36"/>
                  <a:gd name="T17" fmla="*/ 8 h 10"/>
                  <a:gd name="T18" fmla="*/ 17 w 36"/>
                  <a:gd name="T19" fmla="*/ 2 h 10"/>
                  <a:gd name="T20" fmla="*/ 17 w 36"/>
                  <a:gd name="T21" fmla="*/ 0 h 10"/>
                  <a:gd name="T22" fmla="*/ 27 w 36"/>
                  <a:gd name="T23" fmla="*/ 0 h 10"/>
                  <a:gd name="T24" fmla="*/ 29 w 36"/>
                  <a:gd name="T25" fmla="*/ 8 h 10"/>
                  <a:gd name="T26" fmla="*/ 30 w 36"/>
                  <a:gd name="T27" fmla="*/ 6 h 10"/>
                  <a:gd name="T28" fmla="*/ 32 w 36"/>
                  <a:gd name="T29" fmla="*/ 4 h 10"/>
                  <a:gd name="T30" fmla="*/ 32 w 36"/>
                  <a:gd name="T31" fmla="*/ 0 h 10"/>
                  <a:gd name="T32" fmla="*/ 34 w 36"/>
                  <a:gd name="T33" fmla="*/ 0 h 10"/>
                  <a:gd name="T34" fmla="*/ 36 w 36"/>
                  <a:gd name="T35" fmla="*/ 0 h 10"/>
                  <a:gd name="T36" fmla="*/ 36 w 36"/>
                  <a:gd name="T3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10">
                    <a:moveTo>
                      <a:pt x="36" y="6"/>
                    </a:moveTo>
                    <a:lnTo>
                      <a:pt x="36" y="8"/>
                    </a:lnTo>
                    <a:lnTo>
                      <a:pt x="0" y="10"/>
                    </a:lnTo>
                    <a:lnTo>
                      <a:pt x="0" y="2"/>
                    </a:lnTo>
                    <a:lnTo>
                      <a:pt x="11" y="2"/>
                    </a:lnTo>
                    <a:lnTo>
                      <a:pt x="13" y="6"/>
                    </a:lnTo>
                    <a:lnTo>
                      <a:pt x="13" y="8"/>
                    </a:lnTo>
                    <a:lnTo>
                      <a:pt x="13" y="8"/>
                    </a:lnTo>
                    <a:lnTo>
                      <a:pt x="17" y="8"/>
                    </a:lnTo>
                    <a:lnTo>
                      <a:pt x="17" y="2"/>
                    </a:lnTo>
                    <a:lnTo>
                      <a:pt x="17" y="0"/>
                    </a:lnTo>
                    <a:lnTo>
                      <a:pt x="27" y="0"/>
                    </a:lnTo>
                    <a:lnTo>
                      <a:pt x="29" y="8"/>
                    </a:lnTo>
                    <a:lnTo>
                      <a:pt x="30" y="6"/>
                    </a:lnTo>
                    <a:lnTo>
                      <a:pt x="32" y="4"/>
                    </a:lnTo>
                    <a:lnTo>
                      <a:pt x="32" y="0"/>
                    </a:lnTo>
                    <a:lnTo>
                      <a:pt x="34" y="0"/>
                    </a:lnTo>
                    <a:lnTo>
                      <a:pt x="36" y="0"/>
                    </a:lnTo>
                    <a:lnTo>
                      <a:pt x="36" y="6"/>
                    </a:lnTo>
                    <a:close/>
                  </a:path>
                </a:pathLst>
              </a:custGeom>
              <a:solidFill>
                <a:srgbClr val="3FFFFF"/>
              </a:solidFill>
              <a:ln w="1588">
                <a:solidFill>
                  <a:srgbClr val="000000"/>
                </a:solidFill>
                <a:prstDash val="solid"/>
                <a:round/>
                <a:headEnd/>
                <a:tailEnd/>
              </a:ln>
            </p:spPr>
            <p:txBody>
              <a:bodyPr/>
              <a:lstStyle/>
              <a:p>
                <a:endParaRPr lang="en-IN"/>
              </a:p>
            </p:txBody>
          </p:sp>
          <p:sp>
            <p:nvSpPr>
              <p:cNvPr id="703949" name="Freeform 1485">
                <a:extLst>
                  <a:ext uri="{FF2B5EF4-FFF2-40B4-BE49-F238E27FC236}">
                    <a16:creationId xmlns:a16="http://schemas.microsoft.com/office/drawing/2014/main" id="{1D82E0B7-D267-4243-A550-91875B2AB9F2}"/>
                  </a:ext>
                </a:extLst>
              </p:cNvPr>
              <p:cNvSpPr>
                <a:spLocks/>
              </p:cNvSpPr>
              <p:nvPr/>
            </p:nvSpPr>
            <p:spPr bwMode="auto">
              <a:xfrm>
                <a:off x="5275" y="893"/>
                <a:ext cx="2" cy="21"/>
              </a:xfrm>
              <a:custGeom>
                <a:avLst/>
                <a:gdLst>
                  <a:gd name="T0" fmla="*/ 4 w 4"/>
                  <a:gd name="T1" fmla="*/ 2 h 43"/>
                  <a:gd name="T2" fmla="*/ 4 w 4"/>
                  <a:gd name="T3" fmla="*/ 43 h 43"/>
                  <a:gd name="T4" fmla="*/ 0 w 4"/>
                  <a:gd name="T5" fmla="*/ 43 h 43"/>
                  <a:gd name="T6" fmla="*/ 0 w 4"/>
                  <a:gd name="T7" fmla="*/ 0 h 43"/>
                  <a:gd name="T8" fmla="*/ 0 w 4"/>
                  <a:gd name="T9" fmla="*/ 0 h 43"/>
                  <a:gd name="T10" fmla="*/ 4 w 4"/>
                  <a:gd name="T11" fmla="*/ 2 h 43"/>
                </a:gdLst>
                <a:ahLst/>
                <a:cxnLst>
                  <a:cxn ang="0">
                    <a:pos x="T0" y="T1"/>
                  </a:cxn>
                  <a:cxn ang="0">
                    <a:pos x="T2" y="T3"/>
                  </a:cxn>
                  <a:cxn ang="0">
                    <a:pos x="T4" y="T5"/>
                  </a:cxn>
                  <a:cxn ang="0">
                    <a:pos x="T6" y="T7"/>
                  </a:cxn>
                  <a:cxn ang="0">
                    <a:pos x="T8" y="T9"/>
                  </a:cxn>
                  <a:cxn ang="0">
                    <a:pos x="T10" y="T11"/>
                  </a:cxn>
                </a:cxnLst>
                <a:rect l="0" t="0" r="r" b="b"/>
                <a:pathLst>
                  <a:path w="4" h="43">
                    <a:moveTo>
                      <a:pt x="4" y="2"/>
                    </a:moveTo>
                    <a:lnTo>
                      <a:pt x="4" y="43"/>
                    </a:lnTo>
                    <a:lnTo>
                      <a:pt x="0" y="43"/>
                    </a:lnTo>
                    <a:lnTo>
                      <a:pt x="0" y="0"/>
                    </a:lnTo>
                    <a:lnTo>
                      <a:pt x="0" y="0"/>
                    </a:lnTo>
                    <a:lnTo>
                      <a:pt x="4" y="2"/>
                    </a:lnTo>
                    <a:close/>
                  </a:path>
                </a:pathLst>
              </a:custGeom>
              <a:solidFill>
                <a:srgbClr val="FFFF00"/>
              </a:solidFill>
              <a:ln w="1588">
                <a:solidFill>
                  <a:srgbClr val="000000"/>
                </a:solidFill>
                <a:prstDash val="solid"/>
                <a:round/>
                <a:headEnd/>
                <a:tailEnd/>
              </a:ln>
            </p:spPr>
            <p:txBody>
              <a:bodyPr/>
              <a:lstStyle/>
              <a:p>
                <a:endParaRPr lang="en-IN"/>
              </a:p>
            </p:txBody>
          </p:sp>
          <p:sp>
            <p:nvSpPr>
              <p:cNvPr id="703950" name="Freeform 1486">
                <a:extLst>
                  <a:ext uri="{FF2B5EF4-FFF2-40B4-BE49-F238E27FC236}">
                    <a16:creationId xmlns:a16="http://schemas.microsoft.com/office/drawing/2014/main" id="{BE3E0C39-B963-4B8E-8B32-0F3C07C6C340}"/>
                  </a:ext>
                </a:extLst>
              </p:cNvPr>
              <p:cNvSpPr>
                <a:spLocks/>
              </p:cNvSpPr>
              <p:nvPr/>
            </p:nvSpPr>
            <p:spPr bwMode="auto">
              <a:xfrm>
                <a:off x="5421" y="894"/>
                <a:ext cx="13" cy="2"/>
              </a:xfrm>
              <a:custGeom>
                <a:avLst/>
                <a:gdLst>
                  <a:gd name="T0" fmla="*/ 27 w 27"/>
                  <a:gd name="T1" fmla="*/ 4 h 4"/>
                  <a:gd name="T2" fmla="*/ 0 w 27"/>
                  <a:gd name="T3" fmla="*/ 0 h 4"/>
                  <a:gd name="T4" fmla="*/ 15 w 27"/>
                  <a:gd name="T5" fmla="*/ 0 h 4"/>
                  <a:gd name="T6" fmla="*/ 27 w 27"/>
                  <a:gd name="T7" fmla="*/ 0 h 4"/>
                  <a:gd name="T8" fmla="*/ 27 w 27"/>
                  <a:gd name="T9" fmla="*/ 4 h 4"/>
                </a:gdLst>
                <a:ahLst/>
                <a:cxnLst>
                  <a:cxn ang="0">
                    <a:pos x="T0" y="T1"/>
                  </a:cxn>
                  <a:cxn ang="0">
                    <a:pos x="T2" y="T3"/>
                  </a:cxn>
                  <a:cxn ang="0">
                    <a:pos x="T4" y="T5"/>
                  </a:cxn>
                  <a:cxn ang="0">
                    <a:pos x="T6" y="T7"/>
                  </a:cxn>
                  <a:cxn ang="0">
                    <a:pos x="T8" y="T9"/>
                  </a:cxn>
                </a:cxnLst>
                <a:rect l="0" t="0" r="r" b="b"/>
                <a:pathLst>
                  <a:path w="27" h="4">
                    <a:moveTo>
                      <a:pt x="27" y="4"/>
                    </a:moveTo>
                    <a:lnTo>
                      <a:pt x="0" y="0"/>
                    </a:lnTo>
                    <a:lnTo>
                      <a:pt x="15" y="0"/>
                    </a:lnTo>
                    <a:lnTo>
                      <a:pt x="27" y="0"/>
                    </a:lnTo>
                    <a:lnTo>
                      <a:pt x="27" y="4"/>
                    </a:lnTo>
                    <a:close/>
                  </a:path>
                </a:pathLst>
              </a:custGeom>
              <a:solidFill>
                <a:srgbClr val="FFFFFF"/>
              </a:solidFill>
              <a:ln w="1588">
                <a:solidFill>
                  <a:srgbClr val="000000"/>
                </a:solidFill>
                <a:prstDash val="solid"/>
                <a:round/>
                <a:headEnd/>
                <a:tailEnd/>
              </a:ln>
            </p:spPr>
            <p:txBody>
              <a:bodyPr/>
              <a:lstStyle/>
              <a:p>
                <a:endParaRPr lang="en-IN"/>
              </a:p>
            </p:txBody>
          </p:sp>
          <p:sp>
            <p:nvSpPr>
              <p:cNvPr id="703951" name="Freeform 1487">
                <a:extLst>
                  <a:ext uri="{FF2B5EF4-FFF2-40B4-BE49-F238E27FC236}">
                    <a16:creationId xmlns:a16="http://schemas.microsoft.com/office/drawing/2014/main" id="{79A241B7-3F7F-4F9E-B770-8317E9BB2CC9}"/>
                  </a:ext>
                </a:extLst>
              </p:cNvPr>
              <p:cNvSpPr>
                <a:spLocks/>
              </p:cNvSpPr>
              <p:nvPr/>
            </p:nvSpPr>
            <p:spPr bwMode="auto">
              <a:xfrm>
                <a:off x="5001" y="894"/>
                <a:ext cx="7" cy="5"/>
              </a:xfrm>
              <a:custGeom>
                <a:avLst/>
                <a:gdLst>
                  <a:gd name="T0" fmla="*/ 13 w 13"/>
                  <a:gd name="T1" fmla="*/ 6 h 10"/>
                  <a:gd name="T2" fmla="*/ 13 w 13"/>
                  <a:gd name="T3" fmla="*/ 8 h 10"/>
                  <a:gd name="T4" fmla="*/ 0 w 13"/>
                  <a:gd name="T5" fmla="*/ 10 h 10"/>
                  <a:gd name="T6" fmla="*/ 0 w 13"/>
                  <a:gd name="T7" fmla="*/ 2 h 10"/>
                  <a:gd name="T8" fmla="*/ 2 w 13"/>
                  <a:gd name="T9" fmla="*/ 0 h 10"/>
                  <a:gd name="T10" fmla="*/ 13 w 13"/>
                  <a:gd name="T11" fmla="*/ 0 h 10"/>
                  <a:gd name="T12" fmla="*/ 13 w 13"/>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3" h="10">
                    <a:moveTo>
                      <a:pt x="13" y="6"/>
                    </a:moveTo>
                    <a:lnTo>
                      <a:pt x="13" y="8"/>
                    </a:lnTo>
                    <a:lnTo>
                      <a:pt x="0" y="10"/>
                    </a:lnTo>
                    <a:lnTo>
                      <a:pt x="0" y="2"/>
                    </a:lnTo>
                    <a:lnTo>
                      <a:pt x="2" y="0"/>
                    </a:lnTo>
                    <a:lnTo>
                      <a:pt x="13" y="0"/>
                    </a:lnTo>
                    <a:lnTo>
                      <a:pt x="13" y="6"/>
                    </a:lnTo>
                    <a:close/>
                  </a:path>
                </a:pathLst>
              </a:custGeom>
              <a:solidFill>
                <a:srgbClr val="3FFFFF"/>
              </a:solidFill>
              <a:ln w="1588">
                <a:solidFill>
                  <a:srgbClr val="000000"/>
                </a:solidFill>
                <a:prstDash val="solid"/>
                <a:round/>
                <a:headEnd/>
                <a:tailEnd/>
              </a:ln>
            </p:spPr>
            <p:txBody>
              <a:bodyPr/>
              <a:lstStyle/>
              <a:p>
                <a:endParaRPr lang="en-IN"/>
              </a:p>
            </p:txBody>
          </p:sp>
          <p:sp>
            <p:nvSpPr>
              <p:cNvPr id="703952" name="Freeform 1488">
                <a:extLst>
                  <a:ext uri="{FF2B5EF4-FFF2-40B4-BE49-F238E27FC236}">
                    <a16:creationId xmlns:a16="http://schemas.microsoft.com/office/drawing/2014/main" id="{5C43AA13-C1F1-4E7A-89C6-EB7D3D16F1EE}"/>
                  </a:ext>
                </a:extLst>
              </p:cNvPr>
              <p:cNvSpPr>
                <a:spLocks/>
              </p:cNvSpPr>
              <p:nvPr/>
            </p:nvSpPr>
            <p:spPr bwMode="auto">
              <a:xfrm>
                <a:off x="4991" y="894"/>
                <a:ext cx="8" cy="5"/>
              </a:xfrm>
              <a:custGeom>
                <a:avLst/>
                <a:gdLst>
                  <a:gd name="T0" fmla="*/ 16 w 16"/>
                  <a:gd name="T1" fmla="*/ 10 h 10"/>
                  <a:gd name="T2" fmla="*/ 2 w 16"/>
                  <a:gd name="T3" fmla="*/ 10 h 10"/>
                  <a:gd name="T4" fmla="*/ 0 w 16"/>
                  <a:gd name="T5" fmla="*/ 6 h 10"/>
                  <a:gd name="T6" fmla="*/ 0 w 16"/>
                  <a:gd name="T7" fmla="*/ 2 h 10"/>
                  <a:gd name="T8" fmla="*/ 8 w 16"/>
                  <a:gd name="T9" fmla="*/ 0 h 10"/>
                  <a:gd name="T10" fmla="*/ 16 w 16"/>
                  <a:gd name="T11" fmla="*/ 0 h 10"/>
                  <a:gd name="T12" fmla="*/ 16 w 1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6" h="10">
                    <a:moveTo>
                      <a:pt x="16" y="10"/>
                    </a:moveTo>
                    <a:lnTo>
                      <a:pt x="2" y="10"/>
                    </a:lnTo>
                    <a:lnTo>
                      <a:pt x="0" y="6"/>
                    </a:lnTo>
                    <a:lnTo>
                      <a:pt x="0" y="2"/>
                    </a:lnTo>
                    <a:lnTo>
                      <a:pt x="8" y="0"/>
                    </a:lnTo>
                    <a:lnTo>
                      <a:pt x="16" y="0"/>
                    </a:lnTo>
                    <a:lnTo>
                      <a:pt x="16" y="10"/>
                    </a:lnTo>
                    <a:close/>
                  </a:path>
                </a:pathLst>
              </a:custGeom>
              <a:solidFill>
                <a:srgbClr val="3FFFFF"/>
              </a:solidFill>
              <a:ln w="1588">
                <a:solidFill>
                  <a:srgbClr val="000000"/>
                </a:solidFill>
                <a:prstDash val="solid"/>
                <a:round/>
                <a:headEnd/>
                <a:tailEnd/>
              </a:ln>
            </p:spPr>
            <p:txBody>
              <a:bodyPr/>
              <a:lstStyle/>
              <a:p>
                <a:endParaRPr lang="en-IN"/>
              </a:p>
            </p:txBody>
          </p:sp>
          <p:sp>
            <p:nvSpPr>
              <p:cNvPr id="703953" name="Freeform 1489">
                <a:extLst>
                  <a:ext uri="{FF2B5EF4-FFF2-40B4-BE49-F238E27FC236}">
                    <a16:creationId xmlns:a16="http://schemas.microsoft.com/office/drawing/2014/main" id="{6BB67B6F-CA16-4CF2-B953-61F5FDBBEF1C}"/>
                  </a:ext>
                </a:extLst>
              </p:cNvPr>
              <p:cNvSpPr>
                <a:spLocks/>
              </p:cNvSpPr>
              <p:nvPr/>
            </p:nvSpPr>
            <p:spPr bwMode="auto">
              <a:xfrm>
                <a:off x="4984" y="895"/>
                <a:ext cx="5" cy="5"/>
              </a:xfrm>
              <a:custGeom>
                <a:avLst/>
                <a:gdLst>
                  <a:gd name="T0" fmla="*/ 12 w 12"/>
                  <a:gd name="T1" fmla="*/ 8 h 10"/>
                  <a:gd name="T2" fmla="*/ 0 w 12"/>
                  <a:gd name="T3" fmla="*/ 10 h 10"/>
                  <a:gd name="T4" fmla="*/ 0 w 12"/>
                  <a:gd name="T5" fmla="*/ 0 h 10"/>
                  <a:gd name="T6" fmla="*/ 10 w 12"/>
                  <a:gd name="T7" fmla="*/ 0 h 10"/>
                  <a:gd name="T8" fmla="*/ 12 w 12"/>
                  <a:gd name="T9" fmla="*/ 0 h 10"/>
                  <a:gd name="T10" fmla="*/ 12 w 12"/>
                  <a:gd name="T11" fmla="*/ 8 h 10"/>
                </a:gdLst>
                <a:ahLst/>
                <a:cxnLst>
                  <a:cxn ang="0">
                    <a:pos x="T0" y="T1"/>
                  </a:cxn>
                  <a:cxn ang="0">
                    <a:pos x="T2" y="T3"/>
                  </a:cxn>
                  <a:cxn ang="0">
                    <a:pos x="T4" y="T5"/>
                  </a:cxn>
                  <a:cxn ang="0">
                    <a:pos x="T6" y="T7"/>
                  </a:cxn>
                  <a:cxn ang="0">
                    <a:pos x="T8" y="T9"/>
                  </a:cxn>
                  <a:cxn ang="0">
                    <a:pos x="T10" y="T11"/>
                  </a:cxn>
                </a:cxnLst>
                <a:rect l="0" t="0" r="r" b="b"/>
                <a:pathLst>
                  <a:path w="12" h="10">
                    <a:moveTo>
                      <a:pt x="12" y="8"/>
                    </a:moveTo>
                    <a:lnTo>
                      <a:pt x="0" y="10"/>
                    </a:lnTo>
                    <a:lnTo>
                      <a:pt x="0" y="0"/>
                    </a:lnTo>
                    <a:lnTo>
                      <a:pt x="10" y="0"/>
                    </a:lnTo>
                    <a:lnTo>
                      <a:pt x="12" y="0"/>
                    </a:lnTo>
                    <a:lnTo>
                      <a:pt x="12" y="8"/>
                    </a:lnTo>
                    <a:close/>
                  </a:path>
                </a:pathLst>
              </a:custGeom>
              <a:solidFill>
                <a:srgbClr val="3FFFFF"/>
              </a:solidFill>
              <a:ln w="1588">
                <a:solidFill>
                  <a:srgbClr val="000000"/>
                </a:solidFill>
                <a:prstDash val="solid"/>
                <a:round/>
                <a:headEnd/>
                <a:tailEnd/>
              </a:ln>
            </p:spPr>
            <p:txBody>
              <a:bodyPr/>
              <a:lstStyle/>
              <a:p>
                <a:endParaRPr lang="en-IN"/>
              </a:p>
            </p:txBody>
          </p:sp>
          <p:sp>
            <p:nvSpPr>
              <p:cNvPr id="703954" name="Freeform 1490">
                <a:extLst>
                  <a:ext uri="{FF2B5EF4-FFF2-40B4-BE49-F238E27FC236}">
                    <a16:creationId xmlns:a16="http://schemas.microsoft.com/office/drawing/2014/main" id="{100A2230-94A1-46A9-B039-70A0567BDCF7}"/>
                  </a:ext>
                </a:extLst>
              </p:cNvPr>
              <p:cNvSpPr>
                <a:spLocks/>
              </p:cNvSpPr>
              <p:nvPr/>
            </p:nvSpPr>
            <p:spPr bwMode="auto">
              <a:xfrm>
                <a:off x="4860" y="895"/>
                <a:ext cx="6" cy="5"/>
              </a:xfrm>
              <a:custGeom>
                <a:avLst/>
                <a:gdLst>
                  <a:gd name="T0" fmla="*/ 12 w 12"/>
                  <a:gd name="T1" fmla="*/ 10 h 10"/>
                  <a:gd name="T2" fmla="*/ 0 w 12"/>
                  <a:gd name="T3" fmla="*/ 10 h 10"/>
                  <a:gd name="T4" fmla="*/ 0 w 12"/>
                  <a:gd name="T5" fmla="*/ 4 h 10"/>
                  <a:gd name="T6" fmla="*/ 0 w 12"/>
                  <a:gd name="T7" fmla="*/ 2 h 10"/>
                  <a:gd name="T8" fmla="*/ 0 w 12"/>
                  <a:gd name="T9" fmla="*/ 0 h 10"/>
                  <a:gd name="T10" fmla="*/ 10 w 12"/>
                  <a:gd name="T11" fmla="*/ 0 h 10"/>
                  <a:gd name="T12" fmla="*/ 12 w 1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2" h="10">
                    <a:moveTo>
                      <a:pt x="12" y="10"/>
                    </a:moveTo>
                    <a:lnTo>
                      <a:pt x="0" y="10"/>
                    </a:lnTo>
                    <a:lnTo>
                      <a:pt x="0" y="4"/>
                    </a:lnTo>
                    <a:lnTo>
                      <a:pt x="0" y="2"/>
                    </a:lnTo>
                    <a:lnTo>
                      <a:pt x="0" y="0"/>
                    </a:lnTo>
                    <a:lnTo>
                      <a:pt x="10" y="0"/>
                    </a:lnTo>
                    <a:lnTo>
                      <a:pt x="12" y="10"/>
                    </a:lnTo>
                    <a:close/>
                  </a:path>
                </a:pathLst>
              </a:custGeom>
              <a:solidFill>
                <a:srgbClr val="3FFFFF"/>
              </a:solidFill>
              <a:ln w="1588">
                <a:solidFill>
                  <a:srgbClr val="000000"/>
                </a:solidFill>
                <a:prstDash val="solid"/>
                <a:round/>
                <a:headEnd/>
                <a:tailEnd/>
              </a:ln>
            </p:spPr>
            <p:txBody>
              <a:bodyPr/>
              <a:lstStyle/>
              <a:p>
                <a:endParaRPr lang="en-IN"/>
              </a:p>
            </p:txBody>
          </p:sp>
          <p:sp>
            <p:nvSpPr>
              <p:cNvPr id="703955" name="Freeform 1491">
                <a:extLst>
                  <a:ext uri="{FF2B5EF4-FFF2-40B4-BE49-F238E27FC236}">
                    <a16:creationId xmlns:a16="http://schemas.microsoft.com/office/drawing/2014/main" id="{B447BA96-D846-4291-ABB7-96E6F14C0682}"/>
                  </a:ext>
                </a:extLst>
              </p:cNvPr>
              <p:cNvSpPr>
                <a:spLocks/>
              </p:cNvSpPr>
              <p:nvPr/>
            </p:nvSpPr>
            <p:spPr bwMode="auto">
              <a:xfrm>
                <a:off x="4846" y="895"/>
                <a:ext cx="11" cy="6"/>
              </a:xfrm>
              <a:custGeom>
                <a:avLst/>
                <a:gdLst>
                  <a:gd name="T0" fmla="*/ 23 w 23"/>
                  <a:gd name="T1" fmla="*/ 8 h 12"/>
                  <a:gd name="T2" fmla="*/ 23 w 23"/>
                  <a:gd name="T3" fmla="*/ 10 h 12"/>
                  <a:gd name="T4" fmla="*/ 0 w 23"/>
                  <a:gd name="T5" fmla="*/ 12 h 12"/>
                  <a:gd name="T6" fmla="*/ 0 w 23"/>
                  <a:gd name="T7" fmla="*/ 2 h 12"/>
                  <a:gd name="T8" fmla="*/ 9 w 23"/>
                  <a:gd name="T9" fmla="*/ 2 h 12"/>
                  <a:gd name="T10" fmla="*/ 11 w 23"/>
                  <a:gd name="T11" fmla="*/ 2 h 12"/>
                  <a:gd name="T12" fmla="*/ 13 w 23"/>
                  <a:gd name="T13" fmla="*/ 8 h 12"/>
                  <a:gd name="T14" fmla="*/ 13 w 23"/>
                  <a:gd name="T15" fmla="*/ 10 h 12"/>
                  <a:gd name="T16" fmla="*/ 17 w 23"/>
                  <a:gd name="T17" fmla="*/ 6 h 12"/>
                  <a:gd name="T18" fmla="*/ 15 w 23"/>
                  <a:gd name="T19" fmla="*/ 4 h 12"/>
                  <a:gd name="T20" fmla="*/ 15 w 23"/>
                  <a:gd name="T21" fmla="*/ 2 h 12"/>
                  <a:gd name="T22" fmla="*/ 19 w 23"/>
                  <a:gd name="T23" fmla="*/ 0 h 12"/>
                  <a:gd name="T24" fmla="*/ 23 w 23"/>
                  <a:gd name="T25" fmla="*/ 0 h 12"/>
                  <a:gd name="T26" fmla="*/ 23 w 23"/>
                  <a:gd name="T2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12">
                    <a:moveTo>
                      <a:pt x="23" y="8"/>
                    </a:moveTo>
                    <a:lnTo>
                      <a:pt x="23" y="10"/>
                    </a:lnTo>
                    <a:lnTo>
                      <a:pt x="0" y="12"/>
                    </a:lnTo>
                    <a:lnTo>
                      <a:pt x="0" y="2"/>
                    </a:lnTo>
                    <a:lnTo>
                      <a:pt x="9" y="2"/>
                    </a:lnTo>
                    <a:lnTo>
                      <a:pt x="11" y="2"/>
                    </a:lnTo>
                    <a:lnTo>
                      <a:pt x="13" y="8"/>
                    </a:lnTo>
                    <a:lnTo>
                      <a:pt x="13" y="10"/>
                    </a:lnTo>
                    <a:lnTo>
                      <a:pt x="17" y="6"/>
                    </a:lnTo>
                    <a:lnTo>
                      <a:pt x="15" y="4"/>
                    </a:lnTo>
                    <a:lnTo>
                      <a:pt x="15" y="2"/>
                    </a:lnTo>
                    <a:lnTo>
                      <a:pt x="19" y="0"/>
                    </a:lnTo>
                    <a:lnTo>
                      <a:pt x="23" y="0"/>
                    </a:lnTo>
                    <a:lnTo>
                      <a:pt x="23" y="8"/>
                    </a:lnTo>
                    <a:close/>
                  </a:path>
                </a:pathLst>
              </a:custGeom>
              <a:solidFill>
                <a:srgbClr val="3FFFFF"/>
              </a:solidFill>
              <a:ln w="1588">
                <a:solidFill>
                  <a:srgbClr val="000000"/>
                </a:solidFill>
                <a:prstDash val="solid"/>
                <a:round/>
                <a:headEnd/>
                <a:tailEnd/>
              </a:ln>
            </p:spPr>
            <p:txBody>
              <a:bodyPr/>
              <a:lstStyle/>
              <a:p>
                <a:endParaRPr lang="en-IN"/>
              </a:p>
            </p:txBody>
          </p:sp>
          <p:sp>
            <p:nvSpPr>
              <p:cNvPr id="703956" name="Freeform 1492">
                <a:extLst>
                  <a:ext uri="{FF2B5EF4-FFF2-40B4-BE49-F238E27FC236}">
                    <a16:creationId xmlns:a16="http://schemas.microsoft.com/office/drawing/2014/main" id="{6122D3C9-7ED4-4692-B2C9-EF6D700E49F4}"/>
                  </a:ext>
                </a:extLst>
              </p:cNvPr>
              <p:cNvSpPr>
                <a:spLocks/>
              </p:cNvSpPr>
              <p:nvPr/>
            </p:nvSpPr>
            <p:spPr bwMode="auto">
              <a:xfrm>
                <a:off x="5236" y="896"/>
                <a:ext cx="2" cy="21"/>
              </a:xfrm>
              <a:custGeom>
                <a:avLst/>
                <a:gdLst>
                  <a:gd name="T0" fmla="*/ 4 w 4"/>
                  <a:gd name="T1" fmla="*/ 42 h 42"/>
                  <a:gd name="T2" fmla="*/ 2 w 4"/>
                  <a:gd name="T3" fmla="*/ 42 h 42"/>
                  <a:gd name="T4" fmla="*/ 0 w 4"/>
                  <a:gd name="T5" fmla="*/ 42 h 42"/>
                  <a:gd name="T6" fmla="*/ 0 w 4"/>
                  <a:gd name="T7" fmla="*/ 2 h 42"/>
                  <a:gd name="T8" fmla="*/ 2 w 4"/>
                  <a:gd name="T9" fmla="*/ 0 h 42"/>
                  <a:gd name="T10" fmla="*/ 4 w 4"/>
                  <a:gd name="T11" fmla="*/ 2 h 42"/>
                  <a:gd name="T12" fmla="*/ 4 w 4"/>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4" h="42">
                    <a:moveTo>
                      <a:pt x="4" y="42"/>
                    </a:moveTo>
                    <a:lnTo>
                      <a:pt x="2" y="42"/>
                    </a:lnTo>
                    <a:lnTo>
                      <a:pt x="0" y="42"/>
                    </a:lnTo>
                    <a:lnTo>
                      <a:pt x="0" y="2"/>
                    </a:lnTo>
                    <a:lnTo>
                      <a:pt x="2" y="0"/>
                    </a:lnTo>
                    <a:lnTo>
                      <a:pt x="4" y="2"/>
                    </a:lnTo>
                    <a:lnTo>
                      <a:pt x="4" y="42"/>
                    </a:lnTo>
                    <a:close/>
                  </a:path>
                </a:pathLst>
              </a:custGeom>
              <a:solidFill>
                <a:srgbClr val="FFFF00"/>
              </a:solidFill>
              <a:ln w="1588">
                <a:solidFill>
                  <a:srgbClr val="000000"/>
                </a:solidFill>
                <a:prstDash val="solid"/>
                <a:round/>
                <a:headEnd/>
                <a:tailEnd/>
              </a:ln>
            </p:spPr>
            <p:txBody>
              <a:bodyPr/>
              <a:lstStyle/>
              <a:p>
                <a:endParaRPr lang="en-IN"/>
              </a:p>
            </p:txBody>
          </p:sp>
          <p:sp>
            <p:nvSpPr>
              <p:cNvPr id="703957" name="Freeform 1493">
                <a:extLst>
                  <a:ext uri="{FF2B5EF4-FFF2-40B4-BE49-F238E27FC236}">
                    <a16:creationId xmlns:a16="http://schemas.microsoft.com/office/drawing/2014/main" id="{880611AA-7491-4D38-946F-BE68FCF552BC}"/>
                  </a:ext>
                </a:extLst>
              </p:cNvPr>
              <p:cNvSpPr>
                <a:spLocks/>
              </p:cNvSpPr>
              <p:nvPr/>
            </p:nvSpPr>
            <p:spPr bwMode="auto">
              <a:xfrm>
                <a:off x="5414" y="896"/>
                <a:ext cx="20" cy="8"/>
              </a:xfrm>
              <a:custGeom>
                <a:avLst/>
                <a:gdLst>
                  <a:gd name="T0" fmla="*/ 40 w 40"/>
                  <a:gd name="T1" fmla="*/ 14 h 16"/>
                  <a:gd name="T2" fmla="*/ 0 w 40"/>
                  <a:gd name="T3" fmla="*/ 16 h 16"/>
                  <a:gd name="T4" fmla="*/ 0 w 40"/>
                  <a:gd name="T5" fmla="*/ 0 h 16"/>
                  <a:gd name="T6" fmla="*/ 40 w 40"/>
                  <a:gd name="T7" fmla="*/ 4 h 16"/>
                  <a:gd name="T8" fmla="*/ 40 w 40"/>
                  <a:gd name="T9" fmla="*/ 14 h 16"/>
                </a:gdLst>
                <a:ahLst/>
                <a:cxnLst>
                  <a:cxn ang="0">
                    <a:pos x="T0" y="T1"/>
                  </a:cxn>
                  <a:cxn ang="0">
                    <a:pos x="T2" y="T3"/>
                  </a:cxn>
                  <a:cxn ang="0">
                    <a:pos x="T4" y="T5"/>
                  </a:cxn>
                  <a:cxn ang="0">
                    <a:pos x="T6" y="T7"/>
                  </a:cxn>
                  <a:cxn ang="0">
                    <a:pos x="T8" y="T9"/>
                  </a:cxn>
                </a:cxnLst>
                <a:rect l="0" t="0" r="r" b="b"/>
                <a:pathLst>
                  <a:path w="40" h="16">
                    <a:moveTo>
                      <a:pt x="40" y="14"/>
                    </a:moveTo>
                    <a:lnTo>
                      <a:pt x="0" y="16"/>
                    </a:lnTo>
                    <a:lnTo>
                      <a:pt x="0" y="0"/>
                    </a:lnTo>
                    <a:lnTo>
                      <a:pt x="40" y="4"/>
                    </a:lnTo>
                    <a:lnTo>
                      <a:pt x="40" y="14"/>
                    </a:lnTo>
                    <a:close/>
                  </a:path>
                </a:pathLst>
              </a:custGeom>
              <a:solidFill>
                <a:srgbClr val="D9D9D9"/>
              </a:solidFill>
              <a:ln w="1588">
                <a:solidFill>
                  <a:srgbClr val="000000"/>
                </a:solidFill>
                <a:prstDash val="solid"/>
                <a:round/>
                <a:headEnd/>
                <a:tailEnd/>
              </a:ln>
            </p:spPr>
            <p:txBody>
              <a:bodyPr/>
              <a:lstStyle/>
              <a:p>
                <a:endParaRPr lang="en-IN"/>
              </a:p>
            </p:txBody>
          </p:sp>
          <p:sp>
            <p:nvSpPr>
              <p:cNvPr id="703958" name="Freeform 1494">
                <a:extLst>
                  <a:ext uri="{FF2B5EF4-FFF2-40B4-BE49-F238E27FC236}">
                    <a16:creationId xmlns:a16="http://schemas.microsoft.com/office/drawing/2014/main" id="{67221D9C-E88B-440B-8490-543AEE4D24EE}"/>
                  </a:ext>
                </a:extLst>
              </p:cNvPr>
              <p:cNvSpPr>
                <a:spLocks/>
              </p:cNvSpPr>
              <p:nvPr/>
            </p:nvSpPr>
            <p:spPr bwMode="auto">
              <a:xfrm>
                <a:off x="4838" y="896"/>
                <a:ext cx="6" cy="5"/>
              </a:xfrm>
              <a:custGeom>
                <a:avLst/>
                <a:gdLst>
                  <a:gd name="T0" fmla="*/ 11 w 11"/>
                  <a:gd name="T1" fmla="*/ 10 h 10"/>
                  <a:gd name="T2" fmla="*/ 0 w 11"/>
                  <a:gd name="T3" fmla="*/ 10 h 10"/>
                  <a:gd name="T4" fmla="*/ 0 w 11"/>
                  <a:gd name="T5" fmla="*/ 2 h 10"/>
                  <a:gd name="T6" fmla="*/ 7 w 11"/>
                  <a:gd name="T7" fmla="*/ 0 h 10"/>
                  <a:gd name="T8" fmla="*/ 11 w 11"/>
                  <a:gd name="T9" fmla="*/ 0 h 10"/>
                  <a:gd name="T10" fmla="*/ 11 w 11"/>
                  <a:gd name="T11" fmla="*/ 10 h 10"/>
                </a:gdLst>
                <a:ahLst/>
                <a:cxnLst>
                  <a:cxn ang="0">
                    <a:pos x="T0" y="T1"/>
                  </a:cxn>
                  <a:cxn ang="0">
                    <a:pos x="T2" y="T3"/>
                  </a:cxn>
                  <a:cxn ang="0">
                    <a:pos x="T4" y="T5"/>
                  </a:cxn>
                  <a:cxn ang="0">
                    <a:pos x="T6" y="T7"/>
                  </a:cxn>
                  <a:cxn ang="0">
                    <a:pos x="T8" y="T9"/>
                  </a:cxn>
                  <a:cxn ang="0">
                    <a:pos x="T10" y="T11"/>
                  </a:cxn>
                </a:cxnLst>
                <a:rect l="0" t="0" r="r" b="b"/>
                <a:pathLst>
                  <a:path w="11" h="10">
                    <a:moveTo>
                      <a:pt x="11" y="10"/>
                    </a:moveTo>
                    <a:lnTo>
                      <a:pt x="0" y="10"/>
                    </a:lnTo>
                    <a:lnTo>
                      <a:pt x="0" y="2"/>
                    </a:lnTo>
                    <a:lnTo>
                      <a:pt x="7" y="0"/>
                    </a:lnTo>
                    <a:lnTo>
                      <a:pt x="11" y="0"/>
                    </a:lnTo>
                    <a:lnTo>
                      <a:pt x="11" y="10"/>
                    </a:lnTo>
                    <a:close/>
                  </a:path>
                </a:pathLst>
              </a:custGeom>
              <a:solidFill>
                <a:srgbClr val="3FFFFF"/>
              </a:solidFill>
              <a:ln w="1588">
                <a:solidFill>
                  <a:srgbClr val="000000"/>
                </a:solidFill>
                <a:prstDash val="solid"/>
                <a:round/>
                <a:headEnd/>
                <a:tailEnd/>
              </a:ln>
            </p:spPr>
            <p:txBody>
              <a:bodyPr/>
              <a:lstStyle/>
              <a:p>
                <a:endParaRPr lang="en-IN"/>
              </a:p>
            </p:txBody>
          </p:sp>
          <p:sp>
            <p:nvSpPr>
              <p:cNvPr id="703959" name="Freeform 1495">
                <a:extLst>
                  <a:ext uri="{FF2B5EF4-FFF2-40B4-BE49-F238E27FC236}">
                    <a16:creationId xmlns:a16="http://schemas.microsoft.com/office/drawing/2014/main" id="{E367EC36-3B9F-4D6C-B8F6-A0E8FFCF086E}"/>
                  </a:ext>
                </a:extLst>
              </p:cNvPr>
              <p:cNvSpPr>
                <a:spLocks/>
              </p:cNvSpPr>
              <p:nvPr/>
            </p:nvSpPr>
            <p:spPr bwMode="auto">
              <a:xfrm>
                <a:off x="4829" y="897"/>
                <a:ext cx="7" cy="5"/>
              </a:xfrm>
              <a:custGeom>
                <a:avLst/>
                <a:gdLst>
                  <a:gd name="T0" fmla="*/ 16 w 16"/>
                  <a:gd name="T1" fmla="*/ 10 h 10"/>
                  <a:gd name="T2" fmla="*/ 2 w 16"/>
                  <a:gd name="T3" fmla="*/ 10 h 10"/>
                  <a:gd name="T4" fmla="*/ 0 w 16"/>
                  <a:gd name="T5" fmla="*/ 10 h 10"/>
                  <a:gd name="T6" fmla="*/ 0 w 16"/>
                  <a:gd name="T7" fmla="*/ 2 h 10"/>
                  <a:gd name="T8" fmla="*/ 2 w 16"/>
                  <a:gd name="T9" fmla="*/ 0 h 10"/>
                  <a:gd name="T10" fmla="*/ 16 w 16"/>
                  <a:gd name="T11" fmla="*/ 0 h 10"/>
                  <a:gd name="T12" fmla="*/ 16 w 1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6" h="10">
                    <a:moveTo>
                      <a:pt x="16" y="10"/>
                    </a:moveTo>
                    <a:lnTo>
                      <a:pt x="2" y="10"/>
                    </a:lnTo>
                    <a:lnTo>
                      <a:pt x="0" y="10"/>
                    </a:lnTo>
                    <a:lnTo>
                      <a:pt x="0" y="2"/>
                    </a:lnTo>
                    <a:lnTo>
                      <a:pt x="2" y="0"/>
                    </a:lnTo>
                    <a:lnTo>
                      <a:pt x="16" y="0"/>
                    </a:lnTo>
                    <a:lnTo>
                      <a:pt x="16" y="10"/>
                    </a:lnTo>
                    <a:close/>
                  </a:path>
                </a:pathLst>
              </a:custGeom>
              <a:solidFill>
                <a:srgbClr val="3FFFFF"/>
              </a:solidFill>
              <a:ln w="1588">
                <a:solidFill>
                  <a:srgbClr val="000000"/>
                </a:solidFill>
                <a:prstDash val="solid"/>
                <a:round/>
                <a:headEnd/>
                <a:tailEnd/>
              </a:ln>
            </p:spPr>
            <p:txBody>
              <a:bodyPr/>
              <a:lstStyle/>
              <a:p>
                <a:endParaRPr lang="en-IN"/>
              </a:p>
            </p:txBody>
          </p:sp>
          <p:sp>
            <p:nvSpPr>
              <p:cNvPr id="703960" name="Freeform 1496">
                <a:extLst>
                  <a:ext uri="{FF2B5EF4-FFF2-40B4-BE49-F238E27FC236}">
                    <a16:creationId xmlns:a16="http://schemas.microsoft.com/office/drawing/2014/main" id="{A79ECBA9-BA9F-448C-AAF8-61101646F9EB}"/>
                  </a:ext>
                </a:extLst>
              </p:cNvPr>
              <p:cNvSpPr>
                <a:spLocks/>
              </p:cNvSpPr>
              <p:nvPr/>
            </p:nvSpPr>
            <p:spPr bwMode="auto">
              <a:xfrm>
                <a:off x="4820" y="897"/>
                <a:ext cx="6" cy="6"/>
              </a:xfrm>
              <a:custGeom>
                <a:avLst/>
                <a:gdLst>
                  <a:gd name="T0" fmla="*/ 12 w 12"/>
                  <a:gd name="T1" fmla="*/ 12 h 12"/>
                  <a:gd name="T2" fmla="*/ 0 w 12"/>
                  <a:gd name="T3" fmla="*/ 12 h 12"/>
                  <a:gd name="T4" fmla="*/ 0 w 12"/>
                  <a:gd name="T5" fmla="*/ 2 h 12"/>
                  <a:gd name="T6" fmla="*/ 8 w 12"/>
                  <a:gd name="T7" fmla="*/ 0 h 12"/>
                  <a:gd name="T8" fmla="*/ 12 w 12"/>
                  <a:gd name="T9" fmla="*/ 2 h 12"/>
                  <a:gd name="T10" fmla="*/ 12 w 12"/>
                  <a:gd name="T11" fmla="*/ 12 h 12"/>
                </a:gdLst>
                <a:ahLst/>
                <a:cxnLst>
                  <a:cxn ang="0">
                    <a:pos x="T0" y="T1"/>
                  </a:cxn>
                  <a:cxn ang="0">
                    <a:pos x="T2" y="T3"/>
                  </a:cxn>
                  <a:cxn ang="0">
                    <a:pos x="T4" y="T5"/>
                  </a:cxn>
                  <a:cxn ang="0">
                    <a:pos x="T6" y="T7"/>
                  </a:cxn>
                  <a:cxn ang="0">
                    <a:pos x="T8" y="T9"/>
                  </a:cxn>
                  <a:cxn ang="0">
                    <a:pos x="T10" y="T11"/>
                  </a:cxn>
                </a:cxnLst>
                <a:rect l="0" t="0" r="r" b="b"/>
                <a:pathLst>
                  <a:path w="12" h="12">
                    <a:moveTo>
                      <a:pt x="12" y="12"/>
                    </a:moveTo>
                    <a:lnTo>
                      <a:pt x="0" y="12"/>
                    </a:lnTo>
                    <a:lnTo>
                      <a:pt x="0" y="2"/>
                    </a:lnTo>
                    <a:lnTo>
                      <a:pt x="8" y="0"/>
                    </a:lnTo>
                    <a:lnTo>
                      <a:pt x="12" y="2"/>
                    </a:lnTo>
                    <a:lnTo>
                      <a:pt x="12" y="12"/>
                    </a:lnTo>
                    <a:close/>
                  </a:path>
                </a:pathLst>
              </a:custGeom>
              <a:solidFill>
                <a:srgbClr val="3FFFFF"/>
              </a:solidFill>
              <a:ln w="1588">
                <a:solidFill>
                  <a:srgbClr val="000000"/>
                </a:solidFill>
                <a:prstDash val="solid"/>
                <a:round/>
                <a:headEnd/>
                <a:tailEnd/>
              </a:ln>
            </p:spPr>
            <p:txBody>
              <a:bodyPr/>
              <a:lstStyle/>
              <a:p>
                <a:endParaRPr lang="en-IN"/>
              </a:p>
            </p:txBody>
          </p:sp>
          <p:sp>
            <p:nvSpPr>
              <p:cNvPr id="703961" name="Freeform 1497">
                <a:extLst>
                  <a:ext uri="{FF2B5EF4-FFF2-40B4-BE49-F238E27FC236}">
                    <a16:creationId xmlns:a16="http://schemas.microsoft.com/office/drawing/2014/main" id="{7CE0770E-7BAB-459B-9EBA-20A4F2FDEBCC}"/>
                  </a:ext>
                </a:extLst>
              </p:cNvPr>
              <p:cNvSpPr>
                <a:spLocks/>
              </p:cNvSpPr>
              <p:nvPr/>
            </p:nvSpPr>
            <p:spPr bwMode="auto">
              <a:xfrm>
                <a:off x="5197" y="897"/>
                <a:ext cx="3" cy="23"/>
              </a:xfrm>
              <a:custGeom>
                <a:avLst/>
                <a:gdLst>
                  <a:gd name="T0" fmla="*/ 5 w 5"/>
                  <a:gd name="T1" fmla="*/ 46 h 46"/>
                  <a:gd name="T2" fmla="*/ 2 w 5"/>
                  <a:gd name="T3" fmla="*/ 46 h 46"/>
                  <a:gd name="T4" fmla="*/ 2 w 5"/>
                  <a:gd name="T5" fmla="*/ 46 h 46"/>
                  <a:gd name="T6" fmla="*/ 0 w 5"/>
                  <a:gd name="T7" fmla="*/ 2 h 46"/>
                  <a:gd name="T8" fmla="*/ 2 w 5"/>
                  <a:gd name="T9" fmla="*/ 0 h 46"/>
                  <a:gd name="T10" fmla="*/ 5 w 5"/>
                  <a:gd name="T11" fmla="*/ 2 h 46"/>
                  <a:gd name="T12" fmla="*/ 5 w 5"/>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5" h="46">
                    <a:moveTo>
                      <a:pt x="5" y="46"/>
                    </a:moveTo>
                    <a:lnTo>
                      <a:pt x="2" y="46"/>
                    </a:lnTo>
                    <a:lnTo>
                      <a:pt x="2" y="46"/>
                    </a:lnTo>
                    <a:lnTo>
                      <a:pt x="0" y="2"/>
                    </a:lnTo>
                    <a:lnTo>
                      <a:pt x="2" y="0"/>
                    </a:lnTo>
                    <a:lnTo>
                      <a:pt x="5" y="2"/>
                    </a:lnTo>
                    <a:lnTo>
                      <a:pt x="5" y="46"/>
                    </a:lnTo>
                    <a:close/>
                  </a:path>
                </a:pathLst>
              </a:custGeom>
              <a:solidFill>
                <a:srgbClr val="FFFF00"/>
              </a:solidFill>
              <a:ln w="1588">
                <a:solidFill>
                  <a:srgbClr val="000000"/>
                </a:solidFill>
                <a:prstDash val="solid"/>
                <a:round/>
                <a:headEnd/>
                <a:tailEnd/>
              </a:ln>
            </p:spPr>
            <p:txBody>
              <a:bodyPr/>
              <a:lstStyle/>
              <a:p>
                <a:endParaRPr lang="en-IN"/>
              </a:p>
            </p:txBody>
          </p:sp>
          <p:sp>
            <p:nvSpPr>
              <p:cNvPr id="703962" name="Freeform 1498">
                <a:extLst>
                  <a:ext uri="{FF2B5EF4-FFF2-40B4-BE49-F238E27FC236}">
                    <a16:creationId xmlns:a16="http://schemas.microsoft.com/office/drawing/2014/main" id="{8CB3DD7E-EBC1-4459-ABAB-3D527C60C914}"/>
                  </a:ext>
                </a:extLst>
              </p:cNvPr>
              <p:cNvSpPr>
                <a:spLocks/>
              </p:cNvSpPr>
              <p:nvPr/>
            </p:nvSpPr>
            <p:spPr bwMode="auto">
              <a:xfrm>
                <a:off x="4812" y="898"/>
                <a:ext cx="6" cy="5"/>
              </a:xfrm>
              <a:custGeom>
                <a:avLst/>
                <a:gdLst>
                  <a:gd name="T0" fmla="*/ 11 w 11"/>
                  <a:gd name="T1" fmla="*/ 10 h 10"/>
                  <a:gd name="T2" fmla="*/ 2 w 11"/>
                  <a:gd name="T3" fmla="*/ 10 h 10"/>
                  <a:gd name="T4" fmla="*/ 0 w 11"/>
                  <a:gd name="T5" fmla="*/ 10 h 10"/>
                  <a:gd name="T6" fmla="*/ 0 w 11"/>
                  <a:gd name="T7" fmla="*/ 0 h 10"/>
                  <a:gd name="T8" fmla="*/ 11 w 11"/>
                  <a:gd name="T9" fmla="*/ 0 h 10"/>
                  <a:gd name="T10" fmla="*/ 11 w 11"/>
                  <a:gd name="T11" fmla="*/ 10 h 10"/>
                </a:gdLst>
                <a:ahLst/>
                <a:cxnLst>
                  <a:cxn ang="0">
                    <a:pos x="T0" y="T1"/>
                  </a:cxn>
                  <a:cxn ang="0">
                    <a:pos x="T2" y="T3"/>
                  </a:cxn>
                  <a:cxn ang="0">
                    <a:pos x="T4" y="T5"/>
                  </a:cxn>
                  <a:cxn ang="0">
                    <a:pos x="T6" y="T7"/>
                  </a:cxn>
                  <a:cxn ang="0">
                    <a:pos x="T8" y="T9"/>
                  </a:cxn>
                  <a:cxn ang="0">
                    <a:pos x="T10" y="T11"/>
                  </a:cxn>
                </a:cxnLst>
                <a:rect l="0" t="0" r="r" b="b"/>
                <a:pathLst>
                  <a:path w="11" h="10">
                    <a:moveTo>
                      <a:pt x="11" y="10"/>
                    </a:moveTo>
                    <a:lnTo>
                      <a:pt x="2" y="10"/>
                    </a:lnTo>
                    <a:lnTo>
                      <a:pt x="0" y="10"/>
                    </a:lnTo>
                    <a:lnTo>
                      <a:pt x="0" y="0"/>
                    </a:lnTo>
                    <a:lnTo>
                      <a:pt x="11" y="0"/>
                    </a:lnTo>
                    <a:lnTo>
                      <a:pt x="11" y="10"/>
                    </a:lnTo>
                    <a:close/>
                  </a:path>
                </a:pathLst>
              </a:custGeom>
              <a:solidFill>
                <a:srgbClr val="3FFFFF"/>
              </a:solidFill>
              <a:ln w="1588">
                <a:solidFill>
                  <a:srgbClr val="000000"/>
                </a:solidFill>
                <a:prstDash val="solid"/>
                <a:round/>
                <a:headEnd/>
                <a:tailEnd/>
              </a:ln>
            </p:spPr>
            <p:txBody>
              <a:bodyPr/>
              <a:lstStyle/>
              <a:p>
                <a:endParaRPr lang="en-IN"/>
              </a:p>
            </p:txBody>
          </p:sp>
          <p:sp>
            <p:nvSpPr>
              <p:cNvPr id="703963" name="Freeform 1499">
                <a:extLst>
                  <a:ext uri="{FF2B5EF4-FFF2-40B4-BE49-F238E27FC236}">
                    <a16:creationId xmlns:a16="http://schemas.microsoft.com/office/drawing/2014/main" id="{E21D2CF9-5A58-4706-8CF4-7A3FBC8E6623}"/>
                  </a:ext>
                </a:extLst>
              </p:cNvPr>
              <p:cNvSpPr>
                <a:spLocks/>
              </p:cNvSpPr>
              <p:nvPr/>
            </p:nvSpPr>
            <p:spPr bwMode="auto">
              <a:xfrm>
                <a:off x="5439" y="899"/>
                <a:ext cx="16" cy="3"/>
              </a:xfrm>
              <a:custGeom>
                <a:avLst/>
                <a:gdLst>
                  <a:gd name="T0" fmla="*/ 32 w 32"/>
                  <a:gd name="T1" fmla="*/ 4 h 6"/>
                  <a:gd name="T2" fmla="*/ 0 w 32"/>
                  <a:gd name="T3" fmla="*/ 6 h 6"/>
                  <a:gd name="T4" fmla="*/ 0 w 32"/>
                  <a:gd name="T5" fmla="*/ 0 h 6"/>
                  <a:gd name="T6" fmla="*/ 32 w 32"/>
                  <a:gd name="T7" fmla="*/ 4 h 6"/>
                </a:gdLst>
                <a:ahLst/>
                <a:cxnLst>
                  <a:cxn ang="0">
                    <a:pos x="T0" y="T1"/>
                  </a:cxn>
                  <a:cxn ang="0">
                    <a:pos x="T2" y="T3"/>
                  </a:cxn>
                  <a:cxn ang="0">
                    <a:pos x="T4" y="T5"/>
                  </a:cxn>
                  <a:cxn ang="0">
                    <a:pos x="T6" y="T7"/>
                  </a:cxn>
                </a:cxnLst>
                <a:rect l="0" t="0" r="r" b="b"/>
                <a:pathLst>
                  <a:path w="32" h="6">
                    <a:moveTo>
                      <a:pt x="32" y="4"/>
                    </a:moveTo>
                    <a:lnTo>
                      <a:pt x="0" y="6"/>
                    </a:lnTo>
                    <a:lnTo>
                      <a:pt x="0" y="0"/>
                    </a:lnTo>
                    <a:lnTo>
                      <a:pt x="32" y="4"/>
                    </a:lnTo>
                    <a:close/>
                  </a:path>
                </a:pathLst>
              </a:custGeom>
              <a:solidFill>
                <a:srgbClr val="D9D9D9"/>
              </a:solidFill>
              <a:ln w="1588">
                <a:solidFill>
                  <a:srgbClr val="000000"/>
                </a:solidFill>
                <a:prstDash val="solid"/>
                <a:round/>
                <a:headEnd/>
                <a:tailEnd/>
              </a:ln>
            </p:spPr>
            <p:txBody>
              <a:bodyPr/>
              <a:lstStyle/>
              <a:p>
                <a:endParaRPr lang="en-IN"/>
              </a:p>
            </p:txBody>
          </p:sp>
          <p:sp>
            <p:nvSpPr>
              <p:cNvPr id="703964" name="Freeform 1500">
                <a:extLst>
                  <a:ext uri="{FF2B5EF4-FFF2-40B4-BE49-F238E27FC236}">
                    <a16:creationId xmlns:a16="http://schemas.microsoft.com/office/drawing/2014/main" id="{1F2B29CA-D6AE-4FC1-9922-4AA7F5655F69}"/>
                  </a:ext>
                </a:extLst>
              </p:cNvPr>
              <p:cNvSpPr>
                <a:spLocks/>
              </p:cNvSpPr>
              <p:nvPr/>
            </p:nvSpPr>
            <p:spPr bwMode="auto">
              <a:xfrm>
                <a:off x="5199" y="903"/>
                <a:ext cx="263" cy="22"/>
              </a:xfrm>
              <a:custGeom>
                <a:avLst/>
                <a:gdLst>
                  <a:gd name="T0" fmla="*/ 322 w 526"/>
                  <a:gd name="T1" fmla="*/ 17 h 44"/>
                  <a:gd name="T2" fmla="*/ 2 w 526"/>
                  <a:gd name="T3" fmla="*/ 44 h 44"/>
                  <a:gd name="T4" fmla="*/ 0 w 526"/>
                  <a:gd name="T5" fmla="*/ 40 h 44"/>
                  <a:gd name="T6" fmla="*/ 0 w 526"/>
                  <a:gd name="T7" fmla="*/ 38 h 44"/>
                  <a:gd name="T8" fmla="*/ 4 w 526"/>
                  <a:gd name="T9" fmla="*/ 38 h 44"/>
                  <a:gd name="T10" fmla="*/ 448 w 526"/>
                  <a:gd name="T11" fmla="*/ 3 h 44"/>
                  <a:gd name="T12" fmla="*/ 526 w 526"/>
                  <a:gd name="T13" fmla="*/ 0 h 44"/>
                  <a:gd name="T14" fmla="*/ 526 w 526"/>
                  <a:gd name="T15" fmla="*/ 2 h 44"/>
                  <a:gd name="T16" fmla="*/ 322 w 526"/>
                  <a:gd name="T17" fmla="*/ 1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6" h="44">
                    <a:moveTo>
                      <a:pt x="322" y="17"/>
                    </a:moveTo>
                    <a:lnTo>
                      <a:pt x="2" y="44"/>
                    </a:lnTo>
                    <a:lnTo>
                      <a:pt x="0" y="40"/>
                    </a:lnTo>
                    <a:lnTo>
                      <a:pt x="0" y="38"/>
                    </a:lnTo>
                    <a:lnTo>
                      <a:pt x="4" y="38"/>
                    </a:lnTo>
                    <a:lnTo>
                      <a:pt x="448" y="3"/>
                    </a:lnTo>
                    <a:lnTo>
                      <a:pt x="526" y="0"/>
                    </a:lnTo>
                    <a:lnTo>
                      <a:pt x="526" y="2"/>
                    </a:lnTo>
                    <a:lnTo>
                      <a:pt x="322" y="17"/>
                    </a:lnTo>
                    <a:close/>
                  </a:path>
                </a:pathLst>
              </a:custGeom>
              <a:solidFill>
                <a:srgbClr val="FFFFFF"/>
              </a:solidFill>
              <a:ln w="1588">
                <a:solidFill>
                  <a:srgbClr val="000000"/>
                </a:solidFill>
                <a:prstDash val="solid"/>
                <a:round/>
                <a:headEnd/>
                <a:tailEnd/>
              </a:ln>
            </p:spPr>
            <p:txBody>
              <a:bodyPr/>
              <a:lstStyle/>
              <a:p>
                <a:endParaRPr lang="en-IN"/>
              </a:p>
            </p:txBody>
          </p:sp>
          <p:sp>
            <p:nvSpPr>
              <p:cNvPr id="703965" name="Freeform 1501">
                <a:extLst>
                  <a:ext uri="{FF2B5EF4-FFF2-40B4-BE49-F238E27FC236}">
                    <a16:creationId xmlns:a16="http://schemas.microsoft.com/office/drawing/2014/main" id="{302AD78B-3285-40B2-9721-CCC08D367FD0}"/>
                  </a:ext>
                </a:extLst>
              </p:cNvPr>
              <p:cNvSpPr>
                <a:spLocks/>
              </p:cNvSpPr>
              <p:nvPr/>
            </p:nvSpPr>
            <p:spPr bwMode="auto">
              <a:xfrm>
                <a:off x="4829" y="904"/>
                <a:ext cx="7" cy="5"/>
              </a:xfrm>
              <a:custGeom>
                <a:avLst/>
                <a:gdLst>
                  <a:gd name="T0" fmla="*/ 16 w 16"/>
                  <a:gd name="T1" fmla="*/ 7 h 9"/>
                  <a:gd name="T2" fmla="*/ 0 w 16"/>
                  <a:gd name="T3" fmla="*/ 9 h 9"/>
                  <a:gd name="T4" fmla="*/ 0 w 16"/>
                  <a:gd name="T5" fmla="*/ 0 h 9"/>
                  <a:gd name="T6" fmla="*/ 6 w 16"/>
                  <a:gd name="T7" fmla="*/ 0 h 9"/>
                  <a:gd name="T8" fmla="*/ 16 w 16"/>
                  <a:gd name="T9" fmla="*/ 0 h 9"/>
                  <a:gd name="T10" fmla="*/ 16 w 16"/>
                  <a:gd name="T11" fmla="*/ 7 h 9"/>
                </a:gdLst>
                <a:ahLst/>
                <a:cxnLst>
                  <a:cxn ang="0">
                    <a:pos x="T0" y="T1"/>
                  </a:cxn>
                  <a:cxn ang="0">
                    <a:pos x="T2" y="T3"/>
                  </a:cxn>
                  <a:cxn ang="0">
                    <a:pos x="T4" y="T5"/>
                  </a:cxn>
                  <a:cxn ang="0">
                    <a:pos x="T6" y="T7"/>
                  </a:cxn>
                  <a:cxn ang="0">
                    <a:pos x="T8" y="T9"/>
                  </a:cxn>
                  <a:cxn ang="0">
                    <a:pos x="T10" y="T11"/>
                  </a:cxn>
                </a:cxnLst>
                <a:rect l="0" t="0" r="r" b="b"/>
                <a:pathLst>
                  <a:path w="16" h="9">
                    <a:moveTo>
                      <a:pt x="16" y="7"/>
                    </a:moveTo>
                    <a:lnTo>
                      <a:pt x="0" y="9"/>
                    </a:lnTo>
                    <a:lnTo>
                      <a:pt x="0" y="0"/>
                    </a:lnTo>
                    <a:lnTo>
                      <a:pt x="6" y="0"/>
                    </a:lnTo>
                    <a:lnTo>
                      <a:pt x="16" y="0"/>
                    </a:lnTo>
                    <a:lnTo>
                      <a:pt x="16" y="7"/>
                    </a:lnTo>
                    <a:close/>
                  </a:path>
                </a:pathLst>
              </a:custGeom>
              <a:solidFill>
                <a:srgbClr val="3FFFFF"/>
              </a:solidFill>
              <a:ln w="1588">
                <a:solidFill>
                  <a:srgbClr val="000000"/>
                </a:solidFill>
                <a:prstDash val="solid"/>
                <a:round/>
                <a:headEnd/>
                <a:tailEnd/>
              </a:ln>
            </p:spPr>
            <p:txBody>
              <a:bodyPr/>
              <a:lstStyle/>
              <a:p>
                <a:endParaRPr lang="en-IN"/>
              </a:p>
            </p:txBody>
          </p:sp>
          <p:sp>
            <p:nvSpPr>
              <p:cNvPr id="703966" name="Freeform 1502">
                <a:extLst>
                  <a:ext uri="{FF2B5EF4-FFF2-40B4-BE49-F238E27FC236}">
                    <a16:creationId xmlns:a16="http://schemas.microsoft.com/office/drawing/2014/main" id="{0C4E00DB-5BB2-4BFC-A812-3D87CD3A2BB4}"/>
                  </a:ext>
                </a:extLst>
              </p:cNvPr>
              <p:cNvSpPr>
                <a:spLocks/>
              </p:cNvSpPr>
              <p:nvPr/>
            </p:nvSpPr>
            <p:spPr bwMode="auto">
              <a:xfrm>
                <a:off x="4820" y="904"/>
                <a:ext cx="7" cy="5"/>
              </a:xfrm>
              <a:custGeom>
                <a:avLst/>
                <a:gdLst>
                  <a:gd name="T0" fmla="*/ 14 w 14"/>
                  <a:gd name="T1" fmla="*/ 7 h 9"/>
                  <a:gd name="T2" fmla="*/ 12 w 14"/>
                  <a:gd name="T3" fmla="*/ 9 h 9"/>
                  <a:gd name="T4" fmla="*/ 0 w 14"/>
                  <a:gd name="T5" fmla="*/ 9 h 9"/>
                  <a:gd name="T6" fmla="*/ 0 w 14"/>
                  <a:gd name="T7" fmla="*/ 0 h 9"/>
                  <a:gd name="T8" fmla="*/ 12 w 14"/>
                  <a:gd name="T9" fmla="*/ 0 h 9"/>
                  <a:gd name="T10" fmla="*/ 14 w 14"/>
                  <a:gd name="T11" fmla="*/ 7 h 9"/>
                </a:gdLst>
                <a:ahLst/>
                <a:cxnLst>
                  <a:cxn ang="0">
                    <a:pos x="T0" y="T1"/>
                  </a:cxn>
                  <a:cxn ang="0">
                    <a:pos x="T2" y="T3"/>
                  </a:cxn>
                  <a:cxn ang="0">
                    <a:pos x="T4" y="T5"/>
                  </a:cxn>
                  <a:cxn ang="0">
                    <a:pos x="T6" y="T7"/>
                  </a:cxn>
                  <a:cxn ang="0">
                    <a:pos x="T8" y="T9"/>
                  </a:cxn>
                  <a:cxn ang="0">
                    <a:pos x="T10" y="T11"/>
                  </a:cxn>
                </a:cxnLst>
                <a:rect l="0" t="0" r="r" b="b"/>
                <a:pathLst>
                  <a:path w="14" h="9">
                    <a:moveTo>
                      <a:pt x="14" y="7"/>
                    </a:moveTo>
                    <a:lnTo>
                      <a:pt x="12" y="9"/>
                    </a:lnTo>
                    <a:lnTo>
                      <a:pt x="0" y="9"/>
                    </a:lnTo>
                    <a:lnTo>
                      <a:pt x="0" y="0"/>
                    </a:lnTo>
                    <a:lnTo>
                      <a:pt x="12" y="0"/>
                    </a:lnTo>
                    <a:lnTo>
                      <a:pt x="14" y="7"/>
                    </a:lnTo>
                    <a:close/>
                  </a:path>
                </a:pathLst>
              </a:custGeom>
              <a:solidFill>
                <a:srgbClr val="3FFFFF"/>
              </a:solidFill>
              <a:ln w="1588">
                <a:solidFill>
                  <a:srgbClr val="000000"/>
                </a:solidFill>
                <a:prstDash val="solid"/>
                <a:round/>
                <a:headEnd/>
                <a:tailEnd/>
              </a:ln>
            </p:spPr>
            <p:txBody>
              <a:bodyPr/>
              <a:lstStyle/>
              <a:p>
                <a:endParaRPr lang="en-IN"/>
              </a:p>
            </p:txBody>
          </p:sp>
          <p:sp>
            <p:nvSpPr>
              <p:cNvPr id="703967" name="Freeform 1503">
                <a:extLst>
                  <a:ext uri="{FF2B5EF4-FFF2-40B4-BE49-F238E27FC236}">
                    <a16:creationId xmlns:a16="http://schemas.microsoft.com/office/drawing/2014/main" id="{4E6552B2-FD3F-4852-86CC-02C9C53DD06B}"/>
                  </a:ext>
                </a:extLst>
              </p:cNvPr>
              <p:cNvSpPr>
                <a:spLocks/>
              </p:cNvSpPr>
              <p:nvPr/>
            </p:nvSpPr>
            <p:spPr bwMode="auto">
              <a:xfrm>
                <a:off x="4812" y="905"/>
                <a:ext cx="6" cy="4"/>
              </a:xfrm>
              <a:custGeom>
                <a:avLst/>
                <a:gdLst>
                  <a:gd name="T0" fmla="*/ 11 w 11"/>
                  <a:gd name="T1" fmla="*/ 6 h 8"/>
                  <a:gd name="T2" fmla="*/ 11 w 11"/>
                  <a:gd name="T3" fmla="*/ 8 h 8"/>
                  <a:gd name="T4" fmla="*/ 0 w 11"/>
                  <a:gd name="T5" fmla="*/ 8 h 8"/>
                  <a:gd name="T6" fmla="*/ 0 w 11"/>
                  <a:gd name="T7" fmla="*/ 0 h 8"/>
                  <a:gd name="T8" fmla="*/ 2 w 11"/>
                  <a:gd name="T9" fmla="*/ 0 h 8"/>
                  <a:gd name="T10" fmla="*/ 11 w 11"/>
                  <a:gd name="T11" fmla="*/ 0 h 8"/>
                  <a:gd name="T12" fmla="*/ 11 w 11"/>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11" y="6"/>
                    </a:moveTo>
                    <a:lnTo>
                      <a:pt x="11" y="8"/>
                    </a:lnTo>
                    <a:lnTo>
                      <a:pt x="0" y="8"/>
                    </a:lnTo>
                    <a:lnTo>
                      <a:pt x="0" y="0"/>
                    </a:lnTo>
                    <a:lnTo>
                      <a:pt x="2" y="0"/>
                    </a:lnTo>
                    <a:lnTo>
                      <a:pt x="11" y="0"/>
                    </a:lnTo>
                    <a:lnTo>
                      <a:pt x="11" y="6"/>
                    </a:lnTo>
                    <a:close/>
                  </a:path>
                </a:pathLst>
              </a:custGeom>
              <a:solidFill>
                <a:srgbClr val="3FFFFF"/>
              </a:solidFill>
              <a:ln w="1588">
                <a:solidFill>
                  <a:srgbClr val="000000"/>
                </a:solidFill>
                <a:prstDash val="solid"/>
                <a:round/>
                <a:headEnd/>
                <a:tailEnd/>
              </a:ln>
            </p:spPr>
            <p:txBody>
              <a:bodyPr/>
              <a:lstStyle/>
              <a:p>
                <a:endParaRPr lang="en-IN"/>
              </a:p>
            </p:txBody>
          </p:sp>
          <p:sp>
            <p:nvSpPr>
              <p:cNvPr id="703968" name="Freeform 1504">
                <a:extLst>
                  <a:ext uri="{FF2B5EF4-FFF2-40B4-BE49-F238E27FC236}">
                    <a16:creationId xmlns:a16="http://schemas.microsoft.com/office/drawing/2014/main" id="{9C7587A8-8869-4000-BB02-377825498B70}"/>
                  </a:ext>
                </a:extLst>
              </p:cNvPr>
              <p:cNvSpPr>
                <a:spLocks/>
              </p:cNvSpPr>
              <p:nvPr/>
            </p:nvSpPr>
            <p:spPr bwMode="auto">
              <a:xfrm>
                <a:off x="4814" y="911"/>
                <a:ext cx="317" cy="23"/>
              </a:xfrm>
              <a:custGeom>
                <a:avLst/>
                <a:gdLst>
                  <a:gd name="T0" fmla="*/ 633 w 633"/>
                  <a:gd name="T1" fmla="*/ 4 h 46"/>
                  <a:gd name="T2" fmla="*/ 566 w 633"/>
                  <a:gd name="T3" fmla="*/ 8 h 46"/>
                  <a:gd name="T4" fmla="*/ 0 w 633"/>
                  <a:gd name="T5" fmla="*/ 46 h 46"/>
                  <a:gd name="T6" fmla="*/ 0 w 633"/>
                  <a:gd name="T7" fmla="*/ 42 h 46"/>
                  <a:gd name="T8" fmla="*/ 199 w 633"/>
                  <a:gd name="T9" fmla="*/ 27 h 46"/>
                  <a:gd name="T10" fmla="*/ 394 w 633"/>
                  <a:gd name="T11" fmla="*/ 15 h 46"/>
                  <a:gd name="T12" fmla="*/ 476 w 633"/>
                  <a:gd name="T13" fmla="*/ 10 h 46"/>
                  <a:gd name="T14" fmla="*/ 629 w 633"/>
                  <a:gd name="T15" fmla="*/ 0 h 46"/>
                  <a:gd name="T16" fmla="*/ 633 w 633"/>
                  <a:gd name="T17" fmla="*/ 0 h 46"/>
                  <a:gd name="T18" fmla="*/ 633 w 633"/>
                  <a:gd name="T19"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3" h="46">
                    <a:moveTo>
                      <a:pt x="633" y="4"/>
                    </a:moveTo>
                    <a:lnTo>
                      <a:pt x="566" y="8"/>
                    </a:lnTo>
                    <a:lnTo>
                      <a:pt x="0" y="46"/>
                    </a:lnTo>
                    <a:lnTo>
                      <a:pt x="0" y="42"/>
                    </a:lnTo>
                    <a:lnTo>
                      <a:pt x="199" y="27"/>
                    </a:lnTo>
                    <a:lnTo>
                      <a:pt x="394" y="15"/>
                    </a:lnTo>
                    <a:lnTo>
                      <a:pt x="476" y="10"/>
                    </a:lnTo>
                    <a:lnTo>
                      <a:pt x="629" y="0"/>
                    </a:lnTo>
                    <a:lnTo>
                      <a:pt x="633" y="0"/>
                    </a:lnTo>
                    <a:lnTo>
                      <a:pt x="633" y="4"/>
                    </a:lnTo>
                    <a:close/>
                  </a:path>
                </a:pathLst>
              </a:custGeom>
              <a:solidFill>
                <a:srgbClr val="FFFFFF"/>
              </a:solidFill>
              <a:ln w="1588">
                <a:solidFill>
                  <a:srgbClr val="000000"/>
                </a:solidFill>
                <a:prstDash val="solid"/>
                <a:round/>
                <a:headEnd/>
                <a:tailEnd/>
              </a:ln>
            </p:spPr>
            <p:txBody>
              <a:bodyPr/>
              <a:lstStyle/>
              <a:p>
                <a:endParaRPr lang="en-IN"/>
              </a:p>
            </p:txBody>
          </p:sp>
          <p:sp>
            <p:nvSpPr>
              <p:cNvPr id="703969" name="Freeform 1505">
                <a:extLst>
                  <a:ext uri="{FF2B5EF4-FFF2-40B4-BE49-F238E27FC236}">
                    <a16:creationId xmlns:a16="http://schemas.microsoft.com/office/drawing/2014/main" id="{9C8C490E-7B98-46D0-8E76-76150D075B6D}"/>
                  </a:ext>
                </a:extLst>
              </p:cNvPr>
              <p:cNvSpPr>
                <a:spLocks/>
              </p:cNvSpPr>
              <p:nvPr/>
            </p:nvSpPr>
            <p:spPr bwMode="auto">
              <a:xfrm>
                <a:off x="5133" y="911"/>
                <a:ext cx="6" cy="2"/>
              </a:xfrm>
              <a:custGeom>
                <a:avLst/>
                <a:gdLst>
                  <a:gd name="T0" fmla="*/ 11 w 11"/>
                  <a:gd name="T1" fmla="*/ 2 h 4"/>
                  <a:gd name="T2" fmla="*/ 0 w 11"/>
                  <a:gd name="T3" fmla="*/ 4 h 4"/>
                  <a:gd name="T4" fmla="*/ 0 w 11"/>
                  <a:gd name="T5" fmla="*/ 0 h 4"/>
                  <a:gd name="T6" fmla="*/ 11 w 11"/>
                  <a:gd name="T7" fmla="*/ 0 h 4"/>
                  <a:gd name="T8" fmla="*/ 11 w 11"/>
                  <a:gd name="T9" fmla="*/ 2 h 4"/>
                </a:gdLst>
                <a:ahLst/>
                <a:cxnLst>
                  <a:cxn ang="0">
                    <a:pos x="T0" y="T1"/>
                  </a:cxn>
                  <a:cxn ang="0">
                    <a:pos x="T2" y="T3"/>
                  </a:cxn>
                  <a:cxn ang="0">
                    <a:pos x="T4" y="T5"/>
                  </a:cxn>
                  <a:cxn ang="0">
                    <a:pos x="T6" y="T7"/>
                  </a:cxn>
                  <a:cxn ang="0">
                    <a:pos x="T8" y="T9"/>
                  </a:cxn>
                </a:cxnLst>
                <a:rect l="0" t="0" r="r" b="b"/>
                <a:pathLst>
                  <a:path w="11" h="4">
                    <a:moveTo>
                      <a:pt x="11" y="2"/>
                    </a:moveTo>
                    <a:lnTo>
                      <a:pt x="0" y="4"/>
                    </a:lnTo>
                    <a:lnTo>
                      <a:pt x="0" y="0"/>
                    </a:lnTo>
                    <a:lnTo>
                      <a:pt x="11" y="0"/>
                    </a:lnTo>
                    <a:lnTo>
                      <a:pt x="11" y="2"/>
                    </a:lnTo>
                    <a:close/>
                  </a:path>
                </a:pathLst>
              </a:custGeom>
              <a:solidFill>
                <a:srgbClr val="ABABAB"/>
              </a:solidFill>
              <a:ln w="1588">
                <a:solidFill>
                  <a:srgbClr val="000000"/>
                </a:solidFill>
                <a:prstDash val="solid"/>
                <a:round/>
                <a:headEnd/>
                <a:tailEnd/>
              </a:ln>
            </p:spPr>
            <p:txBody>
              <a:bodyPr/>
              <a:lstStyle/>
              <a:p>
                <a:endParaRPr lang="en-IN"/>
              </a:p>
            </p:txBody>
          </p:sp>
          <p:sp>
            <p:nvSpPr>
              <p:cNvPr id="703970" name="Freeform 1506">
                <a:extLst>
                  <a:ext uri="{FF2B5EF4-FFF2-40B4-BE49-F238E27FC236}">
                    <a16:creationId xmlns:a16="http://schemas.microsoft.com/office/drawing/2014/main" id="{DC9BD058-25EB-49F6-8492-FD29BA1A2A4D}"/>
                  </a:ext>
                </a:extLst>
              </p:cNvPr>
              <p:cNvSpPr>
                <a:spLocks/>
              </p:cNvSpPr>
              <p:nvPr/>
            </p:nvSpPr>
            <p:spPr bwMode="auto">
              <a:xfrm>
                <a:off x="4763" y="914"/>
                <a:ext cx="49" cy="20"/>
              </a:xfrm>
              <a:custGeom>
                <a:avLst/>
                <a:gdLst>
                  <a:gd name="T0" fmla="*/ 100 w 100"/>
                  <a:gd name="T1" fmla="*/ 34 h 40"/>
                  <a:gd name="T2" fmla="*/ 100 w 100"/>
                  <a:gd name="T3" fmla="*/ 40 h 40"/>
                  <a:gd name="T4" fmla="*/ 0 w 100"/>
                  <a:gd name="T5" fmla="*/ 4 h 40"/>
                  <a:gd name="T6" fmla="*/ 0 w 100"/>
                  <a:gd name="T7" fmla="*/ 0 h 40"/>
                  <a:gd name="T8" fmla="*/ 100 w 100"/>
                  <a:gd name="T9" fmla="*/ 34 h 40"/>
                </a:gdLst>
                <a:ahLst/>
                <a:cxnLst>
                  <a:cxn ang="0">
                    <a:pos x="T0" y="T1"/>
                  </a:cxn>
                  <a:cxn ang="0">
                    <a:pos x="T2" y="T3"/>
                  </a:cxn>
                  <a:cxn ang="0">
                    <a:pos x="T4" y="T5"/>
                  </a:cxn>
                  <a:cxn ang="0">
                    <a:pos x="T6" y="T7"/>
                  </a:cxn>
                  <a:cxn ang="0">
                    <a:pos x="T8" y="T9"/>
                  </a:cxn>
                </a:cxnLst>
                <a:rect l="0" t="0" r="r" b="b"/>
                <a:pathLst>
                  <a:path w="100" h="40">
                    <a:moveTo>
                      <a:pt x="100" y="34"/>
                    </a:moveTo>
                    <a:lnTo>
                      <a:pt x="100" y="40"/>
                    </a:lnTo>
                    <a:lnTo>
                      <a:pt x="0" y="4"/>
                    </a:lnTo>
                    <a:lnTo>
                      <a:pt x="0" y="0"/>
                    </a:lnTo>
                    <a:lnTo>
                      <a:pt x="100" y="34"/>
                    </a:lnTo>
                    <a:close/>
                  </a:path>
                </a:pathLst>
              </a:custGeom>
              <a:solidFill>
                <a:srgbClr val="FFFFFF"/>
              </a:solidFill>
              <a:ln w="1588">
                <a:solidFill>
                  <a:srgbClr val="000000"/>
                </a:solidFill>
                <a:prstDash val="solid"/>
                <a:round/>
                <a:headEnd/>
                <a:tailEnd/>
              </a:ln>
            </p:spPr>
            <p:txBody>
              <a:bodyPr/>
              <a:lstStyle/>
              <a:p>
                <a:endParaRPr lang="en-IN"/>
              </a:p>
            </p:txBody>
          </p:sp>
          <p:sp>
            <p:nvSpPr>
              <p:cNvPr id="703971" name="Freeform 1507">
                <a:extLst>
                  <a:ext uri="{FF2B5EF4-FFF2-40B4-BE49-F238E27FC236}">
                    <a16:creationId xmlns:a16="http://schemas.microsoft.com/office/drawing/2014/main" id="{B809AF3E-0B24-4564-842C-66E0DDEAEB44}"/>
                  </a:ext>
                </a:extLst>
              </p:cNvPr>
              <p:cNvSpPr>
                <a:spLocks/>
              </p:cNvSpPr>
              <p:nvPr/>
            </p:nvSpPr>
            <p:spPr bwMode="auto">
              <a:xfrm>
                <a:off x="5147" y="917"/>
                <a:ext cx="23" cy="4"/>
              </a:xfrm>
              <a:custGeom>
                <a:avLst/>
                <a:gdLst>
                  <a:gd name="T0" fmla="*/ 46 w 46"/>
                  <a:gd name="T1" fmla="*/ 6 h 8"/>
                  <a:gd name="T2" fmla="*/ 0 w 46"/>
                  <a:gd name="T3" fmla="*/ 8 h 8"/>
                  <a:gd name="T4" fmla="*/ 42 w 46"/>
                  <a:gd name="T5" fmla="*/ 0 h 8"/>
                  <a:gd name="T6" fmla="*/ 46 w 46"/>
                  <a:gd name="T7" fmla="*/ 0 h 8"/>
                  <a:gd name="T8" fmla="*/ 46 w 46"/>
                  <a:gd name="T9" fmla="*/ 6 h 8"/>
                </a:gdLst>
                <a:ahLst/>
                <a:cxnLst>
                  <a:cxn ang="0">
                    <a:pos x="T0" y="T1"/>
                  </a:cxn>
                  <a:cxn ang="0">
                    <a:pos x="T2" y="T3"/>
                  </a:cxn>
                  <a:cxn ang="0">
                    <a:pos x="T4" y="T5"/>
                  </a:cxn>
                  <a:cxn ang="0">
                    <a:pos x="T6" y="T7"/>
                  </a:cxn>
                  <a:cxn ang="0">
                    <a:pos x="T8" y="T9"/>
                  </a:cxn>
                </a:cxnLst>
                <a:rect l="0" t="0" r="r" b="b"/>
                <a:pathLst>
                  <a:path w="46" h="8">
                    <a:moveTo>
                      <a:pt x="46" y="6"/>
                    </a:moveTo>
                    <a:lnTo>
                      <a:pt x="0" y="8"/>
                    </a:lnTo>
                    <a:lnTo>
                      <a:pt x="42" y="0"/>
                    </a:lnTo>
                    <a:lnTo>
                      <a:pt x="46" y="0"/>
                    </a:lnTo>
                    <a:lnTo>
                      <a:pt x="46" y="6"/>
                    </a:lnTo>
                    <a:close/>
                  </a:path>
                </a:pathLst>
              </a:custGeom>
              <a:solidFill>
                <a:srgbClr val="FFFFFF"/>
              </a:solidFill>
              <a:ln w="1588">
                <a:solidFill>
                  <a:srgbClr val="000000"/>
                </a:solidFill>
                <a:prstDash val="solid"/>
                <a:round/>
                <a:headEnd/>
                <a:tailEnd/>
              </a:ln>
            </p:spPr>
            <p:txBody>
              <a:bodyPr/>
              <a:lstStyle/>
              <a:p>
                <a:endParaRPr lang="en-IN"/>
              </a:p>
            </p:txBody>
          </p:sp>
          <p:sp>
            <p:nvSpPr>
              <p:cNvPr id="703972" name="Freeform 1508">
                <a:extLst>
                  <a:ext uri="{FF2B5EF4-FFF2-40B4-BE49-F238E27FC236}">
                    <a16:creationId xmlns:a16="http://schemas.microsoft.com/office/drawing/2014/main" id="{EEFFE853-F916-467F-B1E0-0F7266BDB5ED}"/>
                  </a:ext>
                </a:extLst>
              </p:cNvPr>
              <p:cNvSpPr>
                <a:spLocks/>
              </p:cNvSpPr>
              <p:nvPr/>
            </p:nvSpPr>
            <p:spPr bwMode="auto">
              <a:xfrm>
                <a:off x="5173" y="918"/>
                <a:ext cx="24" cy="6"/>
              </a:xfrm>
              <a:custGeom>
                <a:avLst/>
                <a:gdLst>
                  <a:gd name="T0" fmla="*/ 48 w 48"/>
                  <a:gd name="T1" fmla="*/ 12 h 12"/>
                  <a:gd name="T2" fmla="*/ 0 w 48"/>
                  <a:gd name="T3" fmla="*/ 6 h 12"/>
                  <a:gd name="T4" fmla="*/ 0 w 48"/>
                  <a:gd name="T5" fmla="*/ 0 h 12"/>
                  <a:gd name="T6" fmla="*/ 46 w 48"/>
                  <a:gd name="T7" fmla="*/ 8 h 12"/>
                  <a:gd name="T8" fmla="*/ 48 w 48"/>
                  <a:gd name="T9" fmla="*/ 12 h 12"/>
                </a:gdLst>
                <a:ahLst/>
                <a:cxnLst>
                  <a:cxn ang="0">
                    <a:pos x="T0" y="T1"/>
                  </a:cxn>
                  <a:cxn ang="0">
                    <a:pos x="T2" y="T3"/>
                  </a:cxn>
                  <a:cxn ang="0">
                    <a:pos x="T4" y="T5"/>
                  </a:cxn>
                  <a:cxn ang="0">
                    <a:pos x="T6" y="T7"/>
                  </a:cxn>
                  <a:cxn ang="0">
                    <a:pos x="T8" y="T9"/>
                  </a:cxn>
                </a:cxnLst>
                <a:rect l="0" t="0" r="r" b="b"/>
                <a:pathLst>
                  <a:path w="48" h="12">
                    <a:moveTo>
                      <a:pt x="48" y="12"/>
                    </a:moveTo>
                    <a:lnTo>
                      <a:pt x="0" y="6"/>
                    </a:lnTo>
                    <a:lnTo>
                      <a:pt x="0" y="0"/>
                    </a:lnTo>
                    <a:lnTo>
                      <a:pt x="46" y="8"/>
                    </a:lnTo>
                    <a:lnTo>
                      <a:pt x="48" y="12"/>
                    </a:lnTo>
                    <a:close/>
                  </a:path>
                </a:pathLst>
              </a:custGeom>
              <a:solidFill>
                <a:srgbClr val="FFFFFF"/>
              </a:solidFill>
              <a:ln w="1588">
                <a:solidFill>
                  <a:srgbClr val="000000"/>
                </a:solidFill>
                <a:prstDash val="solid"/>
                <a:round/>
                <a:headEnd/>
                <a:tailEnd/>
              </a:ln>
            </p:spPr>
            <p:txBody>
              <a:bodyPr/>
              <a:lstStyle/>
              <a:p>
                <a:endParaRPr lang="en-IN"/>
              </a:p>
            </p:txBody>
          </p:sp>
          <p:sp>
            <p:nvSpPr>
              <p:cNvPr id="703973" name="Freeform 1509">
                <a:extLst>
                  <a:ext uri="{FF2B5EF4-FFF2-40B4-BE49-F238E27FC236}">
                    <a16:creationId xmlns:a16="http://schemas.microsoft.com/office/drawing/2014/main" id="{D9249602-D10C-4E75-9575-FF91D3F958D4}"/>
                  </a:ext>
                </a:extLst>
              </p:cNvPr>
              <p:cNvSpPr>
                <a:spLocks/>
              </p:cNvSpPr>
              <p:nvPr/>
            </p:nvSpPr>
            <p:spPr bwMode="auto">
              <a:xfrm>
                <a:off x="5253" y="723"/>
                <a:ext cx="21" cy="33"/>
              </a:xfrm>
              <a:custGeom>
                <a:avLst/>
                <a:gdLst>
                  <a:gd name="T0" fmla="*/ 0 w 42"/>
                  <a:gd name="T1" fmla="*/ 7 h 65"/>
                  <a:gd name="T2" fmla="*/ 0 w 42"/>
                  <a:gd name="T3" fmla="*/ 0 h 65"/>
                  <a:gd name="T4" fmla="*/ 42 w 42"/>
                  <a:gd name="T5" fmla="*/ 0 h 65"/>
                  <a:gd name="T6" fmla="*/ 42 w 42"/>
                  <a:gd name="T7" fmla="*/ 9 h 65"/>
                  <a:gd name="T8" fmla="*/ 24 w 42"/>
                  <a:gd name="T9" fmla="*/ 9 h 65"/>
                  <a:gd name="T10" fmla="*/ 26 w 42"/>
                  <a:gd name="T11" fmla="*/ 65 h 65"/>
                  <a:gd name="T12" fmla="*/ 15 w 42"/>
                  <a:gd name="T13" fmla="*/ 65 h 65"/>
                  <a:gd name="T14" fmla="*/ 15 w 42"/>
                  <a:gd name="T15" fmla="*/ 9 h 65"/>
                  <a:gd name="T16" fmla="*/ 0 w 42"/>
                  <a:gd name="T17" fmla="*/ 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65">
                    <a:moveTo>
                      <a:pt x="0" y="7"/>
                    </a:moveTo>
                    <a:lnTo>
                      <a:pt x="0" y="0"/>
                    </a:lnTo>
                    <a:lnTo>
                      <a:pt x="42" y="0"/>
                    </a:lnTo>
                    <a:lnTo>
                      <a:pt x="42" y="9"/>
                    </a:lnTo>
                    <a:lnTo>
                      <a:pt x="24" y="9"/>
                    </a:lnTo>
                    <a:lnTo>
                      <a:pt x="26" y="65"/>
                    </a:lnTo>
                    <a:lnTo>
                      <a:pt x="15" y="65"/>
                    </a:lnTo>
                    <a:lnTo>
                      <a:pt x="15" y="9"/>
                    </a:lnTo>
                    <a:lnTo>
                      <a:pt x="0" y="7"/>
                    </a:lnTo>
                    <a:close/>
                  </a:path>
                </a:pathLst>
              </a:custGeom>
              <a:solidFill>
                <a:srgbClr val="ABABAB"/>
              </a:solidFill>
              <a:ln w="1588">
                <a:solidFill>
                  <a:srgbClr val="ABABAB"/>
                </a:solidFill>
                <a:prstDash val="solid"/>
                <a:round/>
                <a:headEnd/>
                <a:tailEnd/>
              </a:ln>
            </p:spPr>
            <p:txBody>
              <a:bodyPr/>
              <a:lstStyle/>
              <a:p>
                <a:endParaRPr lang="en-IN"/>
              </a:p>
            </p:txBody>
          </p:sp>
          <p:sp>
            <p:nvSpPr>
              <p:cNvPr id="703974" name="Freeform 1510">
                <a:extLst>
                  <a:ext uri="{FF2B5EF4-FFF2-40B4-BE49-F238E27FC236}">
                    <a16:creationId xmlns:a16="http://schemas.microsoft.com/office/drawing/2014/main" id="{48810B7B-1719-4F4F-9FAD-73552B2A149C}"/>
                  </a:ext>
                </a:extLst>
              </p:cNvPr>
              <p:cNvSpPr>
                <a:spLocks/>
              </p:cNvSpPr>
              <p:nvPr/>
            </p:nvSpPr>
            <p:spPr bwMode="auto">
              <a:xfrm>
                <a:off x="5230" y="722"/>
                <a:ext cx="21" cy="34"/>
              </a:xfrm>
              <a:custGeom>
                <a:avLst/>
                <a:gdLst>
                  <a:gd name="T0" fmla="*/ 0 w 42"/>
                  <a:gd name="T1" fmla="*/ 28 h 67"/>
                  <a:gd name="T2" fmla="*/ 2 w 42"/>
                  <a:gd name="T3" fmla="*/ 21 h 67"/>
                  <a:gd name="T4" fmla="*/ 3 w 42"/>
                  <a:gd name="T5" fmla="*/ 15 h 67"/>
                  <a:gd name="T6" fmla="*/ 7 w 42"/>
                  <a:gd name="T7" fmla="*/ 11 h 67"/>
                  <a:gd name="T8" fmla="*/ 11 w 42"/>
                  <a:gd name="T9" fmla="*/ 7 h 67"/>
                  <a:gd name="T10" fmla="*/ 15 w 42"/>
                  <a:gd name="T11" fmla="*/ 5 h 67"/>
                  <a:gd name="T12" fmla="*/ 19 w 42"/>
                  <a:gd name="T13" fmla="*/ 3 h 67"/>
                  <a:gd name="T14" fmla="*/ 24 w 42"/>
                  <a:gd name="T15" fmla="*/ 2 h 67"/>
                  <a:gd name="T16" fmla="*/ 28 w 42"/>
                  <a:gd name="T17" fmla="*/ 2 h 67"/>
                  <a:gd name="T18" fmla="*/ 32 w 42"/>
                  <a:gd name="T19" fmla="*/ 0 h 67"/>
                  <a:gd name="T20" fmla="*/ 36 w 42"/>
                  <a:gd name="T21" fmla="*/ 0 h 67"/>
                  <a:gd name="T22" fmla="*/ 42 w 42"/>
                  <a:gd name="T23" fmla="*/ 9 h 67"/>
                  <a:gd name="T24" fmla="*/ 40 w 42"/>
                  <a:gd name="T25" fmla="*/ 9 h 67"/>
                  <a:gd name="T26" fmla="*/ 40 w 42"/>
                  <a:gd name="T27" fmla="*/ 9 h 67"/>
                  <a:gd name="T28" fmla="*/ 38 w 42"/>
                  <a:gd name="T29" fmla="*/ 9 h 67"/>
                  <a:gd name="T30" fmla="*/ 38 w 42"/>
                  <a:gd name="T31" fmla="*/ 9 h 67"/>
                  <a:gd name="T32" fmla="*/ 36 w 42"/>
                  <a:gd name="T33" fmla="*/ 9 h 67"/>
                  <a:gd name="T34" fmla="*/ 28 w 42"/>
                  <a:gd name="T35" fmla="*/ 9 h 67"/>
                  <a:gd name="T36" fmla="*/ 23 w 42"/>
                  <a:gd name="T37" fmla="*/ 11 h 67"/>
                  <a:gd name="T38" fmla="*/ 17 w 42"/>
                  <a:gd name="T39" fmla="*/ 15 h 67"/>
                  <a:gd name="T40" fmla="*/ 11 w 42"/>
                  <a:gd name="T41" fmla="*/ 21 h 67"/>
                  <a:gd name="T42" fmla="*/ 9 w 42"/>
                  <a:gd name="T43" fmla="*/ 25 h 67"/>
                  <a:gd name="T44" fmla="*/ 42 w 42"/>
                  <a:gd name="T45" fmla="*/ 36 h 67"/>
                  <a:gd name="T46" fmla="*/ 9 w 42"/>
                  <a:gd name="T47" fmla="*/ 36 h 67"/>
                  <a:gd name="T48" fmla="*/ 9 w 42"/>
                  <a:gd name="T49" fmla="*/ 38 h 67"/>
                  <a:gd name="T50" fmla="*/ 11 w 42"/>
                  <a:gd name="T51" fmla="*/ 42 h 67"/>
                  <a:gd name="T52" fmla="*/ 13 w 42"/>
                  <a:gd name="T53" fmla="*/ 46 h 67"/>
                  <a:gd name="T54" fmla="*/ 15 w 42"/>
                  <a:gd name="T55" fmla="*/ 48 h 67"/>
                  <a:gd name="T56" fmla="*/ 17 w 42"/>
                  <a:gd name="T57" fmla="*/ 50 h 67"/>
                  <a:gd name="T58" fmla="*/ 19 w 42"/>
                  <a:gd name="T59" fmla="*/ 53 h 67"/>
                  <a:gd name="T60" fmla="*/ 23 w 42"/>
                  <a:gd name="T61" fmla="*/ 55 h 67"/>
                  <a:gd name="T62" fmla="*/ 24 w 42"/>
                  <a:gd name="T63" fmla="*/ 57 h 67"/>
                  <a:gd name="T64" fmla="*/ 28 w 42"/>
                  <a:gd name="T65" fmla="*/ 57 h 67"/>
                  <a:gd name="T66" fmla="*/ 34 w 42"/>
                  <a:gd name="T67" fmla="*/ 57 h 67"/>
                  <a:gd name="T68" fmla="*/ 34 w 42"/>
                  <a:gd name="T69" fmla="*/ 59 h 67"/>
                  <a:gd name="T70" fmla="*/ 36 w 42"/>
                  <a:gd name="T71" fmla="*/ 59 h 67"/>
                  <a:gd name="T72" fmla="*/ 38 w 42"/>
                  <a:gd name="T73" fmla="*/ 59 h 67"/>
                  <a:gd name="T74" fmla="*/ 40 w 42"/>
                  <a:gd name="T75" fmla="*/ 59 h 67"/>
                  <a:gd name="T76" fmla="*/ 40 w 42"/>
                  <a:gd name="T77" fmla="*/ 59 h 67"/>
                  <a:gd name="T78" fmla="*/ 42 w 42"/>
                  <a:gd name="T79" fmla="*/ 67 h 67"/>
                  <a:gd name="T80" fmla="*/ 40 w 42"/>
                  <a:gd name="T81" fmla="*/ 67 h 67"/>
                  <a:gd name="T82" fmla="*/ 38 w 42"/>
                  <a:gd name="T83" fmla="*/ 67 h 67"/>
                  <a:gd name="T84" fmla="*/ 38 w 42"/>
                  <a:gd name="T85" fmla="*/ 67 h 67"/>
                  <a:gd name="T86" fmla="*/ 36 w 42"/>
                  <a:gd name="T87" fmla="*/ 67 h 67"/>
                  <a:gd name="T88" fmla="*/ 34 w 42"/>
                  <a:gd name="T89" fmla="*/ 67 h 67"/>
                  <a:gd name="T90" fmla="*/ 30 w 42"/>
                  <a:gd name="T91" fmla="*/ 65 h 67"/>
                  <a:gd name="T92" fmla="*/ 26 w 42"/>
                  <a:gd name="T93" fmla="*/ 65 h 67"/>
                  <a:gd name="T94" fmla="*/ 23 w 42"/>
                  <a:gd name="T95" fmla="*/ 63 h 67"/>
                  <a:gd name="T96" fmla="*/ 17 w 42"/>
                  <a:gd name="T97" fmla="*/ 61 h 67"/>
                  <a:gd name="T98" fmla="*/ 13 w 42"/>
                  <a:gd name="T99" fmla="*/ 59 h 67"/>
                  <a:gd name="T100" fmla="*/ 9 w 42"/>
                  <a:gd name="T101" fmla="*/ 55 h 67"/>
                  <a:gd name="T102" fmla="*/ 5 w 42"/>
                  <a:gd name="T103" fmla="*/ 51 h 67"/>
                  <a:gd name="T104" fmla="*/ 3 w 42"/>
                  <a:gd name="T105" fmla="*/ 48 h 67"/>
                  <a:gd name="T106" fmla="*/ 2 w 42"/>
                  <a:gd name="T107" fmla="*/ 42 h 67"/>
                  <a:gd name="T108" fmla="*/ 0 w 42"/>
                  <a:gd name="T109" fmla="*/ 3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 h="67">
                    <a:moveTo>
                      <a:pt x="0" y="32"/>
                    </a:moveTo>
                    <a:lnTo>
                      <a:pt x="0" y="30"/>
                    </a:lnTo>
                    <a:lnTo>
                      <a:pt x="0" y="28"/>
                    </a:lnTo>
                    <a:lnTo>
                      <a:pt x="0" y="27"/>
                    </a:lnTo>
                    <a:lnTo>
                      <a:pt x="0" y="23"/>
                    </a:lnTo>
                    <a:lnTo>
                      <a:pt x="2" y="21"/>
                    </a:lnTo>
                    <a:lnTo>
                      <a:pt x="2" y="19"/>
                    </a:lnTo>
                    <a:lnTo>
                      <a:pt x="3" y="17"/>
                    </a:lnTo>
                    <a:lnTo>
                      <a:pt x="3" y="15"/>
                    </a:lnTo>
                    <a:lnTo>
                      <a:pt x="3" y="13"/>
                    </a:lnTo>
                    <a:lnTo>
                      <a:pt x="5" y="13"/>
                    </a:lnTo>
                    <a:lnTo>
                      <a:pt x="7" y="11"/>
                    </a:lnTo>
                    <a:lnTo>
                      <a:pt x="9" y="9"/>
                    </a:lnTo>
                    <a:lnTo>
                      <a:pt x="9" y="9"/>
                    </a:lnTo>
                    <a:lnTo>
                      <a:pt x="11" y="7"/>
                    </a:lnTo>
                    <a:lnTo>
                      <a:pt x="13" y="5"/>
                    </a:lnTo>
                    <a:lnTo>
                      <a:pt x="15" y="5"/>
                    </a:lnTo>
                    <a:lnTo>
                      <a:pt x="15" y="5"/>
                    </a:lnTo>
                    <a:lnTo>
                      <a:pt x="17" y="3"/>
                    </a:lnTo>
                    <a:lnTo>
                      <a:pt x="19" y="3"/>
                    </a:lnTo>
                    <a:lnTo>
                      <a:pt x="19" y="3"/>
                    </a:lnTo>
                    <a:lnTo>
                      <a:pt x="21" y="2"/>
                    </a:lnTo>
                    <a:lnTo>
                      <a:pt x="23" y="2"/>
                    </a:lnTo>
                    <a:lnTo>
                      <a:pt x="24" y="2"/>
                    </a:lnTo>
                    <a:lnTo>
                      <a:pt x="26" y="2"/>
                    </a:lnTo>
                    <a:lnTo>
                      <a:pt x="26" y="2"/>
                    </a:lnTo>
                    <a:lnTo>
                      <a:pt x="28" y="2"/>
                    </a:lnTo>
                    <a:lnTo>
                      <a:pt x="30" y="2"/>
                    </a:lnTo>
                    <a:lnTo>
                      <a:pt x="30" y="0"/>
                    </a:lnTo>
                    <a:lnTo>
                      <a:pt x="32" y="0"/>
                    </a:lnTo>
                    <a:lnTo>
                      <a:pt x="34" y="0"/>
                    </a:lnTo>
                    <a:lnTo>
                      <a:pt x="34" y="0"/>
                    </a:lnTo>
                    <a:lnTo>
                      <a:pt x="36" y="0"/>
                    </a:lnTo>
                    <a:lnTo>
                      <a:pt x="42" y="2"/>
                    </a:lnTo>
                    <a:lnTo>
                      <a:pt x="42" y="9"/>
                    </a:lnTo>
                    <a:lnTo>
                      <a:pt x="42" y="9"/>
                    </a:lnTo>
                    <a:lnTo>
                      <a:pt x="40" y="9"/>
                    </a:lnTo>
                    <a:lnTo>
                      <a:pt x="40" y="9"/>
                    </a:lnTo>
                    <a:lnTo>
                      <a:pt x="40" y="9"/>
                    </a:lnTo>
                    <a:lnTo>
                      <a:pt x="40" y="9"/>
                    </a:lnTo>
                    <a:lnTo>
                      <a:pt x="40" y="9"/>
                    </a:lnTo>
                    <a:lnTo>
                      <a:pt x="40" y="9"/>
                    </a:lnTo>
                    <a:lnTo>
                      <a:pt x="38" y="9"/>
                    </a:lnTo>
                    <a:lnTo>
                      <a:pt x="38" y="9"/>
                    </a:lnTo>
                    <a:lnTo>
                      <a:pt x="38" y="9"/>
                    </a:lnTo>
                    <a:lnTo>
                      <a:pt x="38" y="9"/>
                    </a:lnTo>
                    <a:lnTo>
                      <a:pt x="38" y="9"/>
                    </a:lnTo>
                    <a:lnTo>
                      <a:pt x="38" y="9"/>
                    </a:lnTo>
                    <a:lnTo>
                      <a:pt x="38" y="9"/>
                    </a:lnTo>
                    <a:lnTo>
                      <a:pt x="36" y="9"/>
                    </a:lnTo>
                    <a:lnTo>
                      <a:pt x="36" y="9"/>
                    </a:lnTo>
                    <a:lnTo>
                      <a:pt x="34" y="9"/>
                    </a:lnTo>
                    <a:lnTo>
                      <a:pt x="32" y="9"/>
                    </a:lnTo>
                    <a:lnTo>
                      <a:pt x="28" y="9"/>
                    </a:lnTo>
                    <a:lnTo>
                      <a:pt x="26" y="11"/>
                    </a:lnTo>
                    <a:lnTo>
                      <a:pt x="24" y="11"/>
                    </a:lnTo>
                    <a:lnTo>
                      <a:pt x="23" y="11"/>
                    </a:lnTo>
                    <a:lnTo>
                      <a:pt x="19" y="13"/>
                    </a:lnTo>
                    <a:lnTo>
                      <a:pt x="17" y="13"/>
                    </a:lnTo>
                    <a:lnTo>
                      <a:pt x="17" y="15"/>
                    </a:lnTo>
                    <a:lnTo>
                      <a:pt x="15" y="17"/>
                    </a:lnTo>
                    <a:lnTo>
                      <a:pt x="13" y="17"/>
                    </a:lnTo>
                    <a:lnTo>
                      <a:pt x="11" y="21"/>
                    </a:lnTo>
                    <a:lnTo>
                      <a:pt x="11" y="21"/>
                    </a:lnTo>
                    <a:lnTo>
                      <a:pt x="11" y="23"/>
                    </a:lnTo>
                    <a:lnTo>
                      <a:pt x="9" y="25"/>
                    </a:lnTo>
                    <a:lnTo>
                      <a:pt x="9" y="27"/>
                    </a:lnTo>
                    <a:lnTo>
                      <a:pt x="42" y="28"/>
                    </a:lnTo>
                    <a:lnTo>
                      <a:pt x="42" y="36"/>
                    </a:lnTo>
                    <a:lnTo>
                      <a:pt x="9" y="34"/>
                    </a:lnTo>
                    <a:lnTo>
                      <a:pt x="9" y="36"/>
                    </a:lnTo>
                    <a:lnTo>
                      <a:pt x="9" y="36"/>
                    </a:lnTo>
                    <a:lnTo>
                      <a:pt x="9" y="36"/>
                    </a:lnTo>
                    <a:lnTo>
                      <a:pt x="9" y="38"/>
                    </a:lnTo>
                    <a:lnTo>
                      <a:pt x="9" y="38"/>
                    </a:lnTo>
                    <a:lnTo>
                      <a:pt x="11" y="40"/>
                    </a:lnTo>
                    <a:lnTo>
                      <a:pt x="11" y="40"/>
                    </a:lnTo>
                    <a:lnTo>
                      <a:pt x="11" y="42"/>
                    </a:lnTo>
                    <a:lnTo>
                      <a:pt x="11" y="44"/>
                    </a:lnTo>
                    <a:lnTo>
                      <a:pt x="11" y="44"/>
                    </a:lnTo>
                    <a:lnTo>
                      <a:pt x="13" y="46"/>
                    </a:lnTo>
                    <a:lnTo>
                      <a:pt x="13" y="46"/>
                    </a:lnTo>
                    <a:lnTo>
                      <a:pt x="13" y="48"/>
                    </a:lnTo>
                    <a:lnTo>
                      <a:pt x="15" y="48"/>
                    </a:lnTo>
                    <a:lnTo>
                      <a:pt x="15" y="50"/>
                    </a:lnTo>
                    <a:lnTo>
                      <a:pt x="17" y="50"/>
                    </a:lnTo>
                    <a:lnTo>
                      <a:pt x="17" y="50"/>
                    </a:lnTo>
                    <a:lnTo>
                      <a:pt x="17" y="51"/>
                    </a:lnTo>
                    <a:lnTo>
                      <a:pt x="19" y="51"/>
                    </a:lnTo>
                    <a:lnTo>
                      <a:pt x="19" y="53"/>
                    </a:lnTo>
                    <a:lnTo>
                      <a:pt x="19" y="53"/>
                    </a:lnTo>
                    <a:lnTo>
                      <a:pt x="21" y="55"/>
                    </a:lnTo>
                    <a:lnTo>
                      <a:pt x="23" y="55"/>
                    </a:lnTo>
                    <a:lnTo>
                      <a:pt x="23" y="55"/>
                    </a:lnTo>
                    <a:lnTo>
                      <a:pt x="24" y="55"/>
                    </a:lnTo>
                    <a:lnTo>
                      <a:pt x="24" y="57"/>
                    </a:lnTo>
                    <a:lnTo>
                      <a:pt x="26" y="57"/>
                    </a:lnTo>
                    <a:lnTo>
                      <a:pt x="28" y="57"/>
                    </a:lnTo>
                    <a:lnTo>
                      <a:pt x="28" y="57"/>
                    </a:lnTo>
                    <a:lnTo>
                      <a:pt x="30" y="57"/>
                    </a:lnTo>
                    <a:lnTo>
                      <a:pt x="30" y="57"/>
                    </a:lnTo>
                    <a:lnTo>
                      <a:pt x="34" y="57"/>
                    </a:lnTo>
                    <a:lnTo>
                      <a:pt x="34" y="59"/>
                    </a:lnTo>
                    <a:lnTo>
                      <a:pt x="34" y="59"/>
                    </a:lnTo>
                    <a:lnTo>
                      <a:pt x="34" y="59"/>
                    </a:lnTo>
                    <a:lnTo>
                      <a:pt x="34" y="59"/>
                    </a:lnTo>
                    <a:lnTo>
                      <a:pt x="36" y="59"/>
                    </a:lnTo>
                    <a:lnTo>
                      <a:pt x="36" y="59"/>
                    </a:lnTo>
                    <a:lnTo>
                      <a:pt x="36" y="59"/>
                    </a:lnTo>
                    <a:lnTo>
                      <a:pt x="38" y="59"/>
                    </a:lnTo>
                    <a:lnTo>
                      <a:pt x="38" y="59"/>
                    </a:lnTo>
                    <a:lnTo>
                      <a:pt x="38" y="59"/>
                    </a:lnTo>
                    <a:lnTo>
                      <a:pt x="38" y="59"/>
                    </a:lnTo>
                    <a:lnTo>
                      <a:pt x="40" y="59"/>
                    </a:lnTo>
                    <a:lnTo>
                      <a:pt x="40" y="59"/>
                    </a:lnTo>
                    <a:lnTo>
                      <a:pt x="40" y="59"/>
                    </a:lnTo>
                    <a:lnTo>
                      <a:pt x="40" y="59"/>
                    </a:lnTo>
                    <a:lnTo>
                      <a:pt x="42" y="59"/>
                    </a:lnTo>
                    <a:lnTo>
                      <a:pt x="42" y="67"/>
                    </a:lnTo>
                    <a:lnTo>
                      <a:pt x="42" y="67"/>
                    </a:lnTo>
                    <a:lnTo>
                      <a:pt x="40" y="67"/>
                    </a:lnTo>
                    <a:lnTo>
                      <a:pt x="40" y="67"/>
                    </a:lnTo>
                    <a:lnTo>
                      <a:pt x="40" y="67"/>
                    </a:lnTo>
                    <a:lnTo>
                      <a:pt x="40" y="67"/>
                    </a:lnTo>
                    <a:lnTo>
                      <a:pt x="40" y="67"/>
                    </a:lnTo>
                    <a:lnTo>
                      <a:pt x="38" y="67"/>
                    </a:lnTo>
                    <a:lnTo>
                      <a:pt x="38" y="67"/>
                    </a:lnTo>
                    <a:lnTo>
                      <a:pt x="38" y="67"/>
                    </a:lnTo>
                    <a:lnTo>
                      <a:pt x="38" y="67"/>
                    </a:lnTo>
                    <a:lnTo>
                      <a:pt x="36" y="67"/>
                    </a:lnTo>
                    <a:lnTo>
                      <a:pt x="36" y="67"/>
                    </a:lnTo>
                    <a:lnTo>
                      <a:pt x="36" y="67"/>
                    </a:lnTo>
                    <a:lnTo>
                      <a:pt x="36" y="67"/>
                    </a:lnTo>
                    <a:lnTo>
                      <a:pt x="36" y="67"/>
                    </a:lnTo>
                    <a:lnTo>
                      <a:pt x="34" y="67"/>
                    </a:lnTo>
                    <a:lnTo>
                      <a:pt x="34" y="67"/>
                    </a:lnTo>
                    <a:lnTo>
                      <a:pt x="32" y="67"/>
                    </a:lnTo>
                    <a:lnTo>
                      <a:pt x="30" y="65"/>
                    </a:lnTo>
                    <a:lnTo>
                      <a:pt x="28" y="65"/>
                    </a:lnTo>
                    <a:lnTo>
                      <a:pt x="28" y="65"/>
                    </a:lnTo>
                    <a:lnTo>
                      <a:pt x="26" y="65"/>
                    </a:lnTo>
                    <a:lnTo>
                      <a:pt x="24" y="65"/>
                    </a:lnTo>
                    <a:lnTo>
                      <a:pt x="23" y="63"/>
                    </a:lnTo>
                    <a:lnTo>
                      <a:pt x="23" y="63"/>
                    </a:lnTo>
                    <a:lnTo>
                      <a:pt x="19" y="63"/>
                    </a:lnTo>
                    <a:lnTo>
                      <a:pt x="19" y="61"/>
                    </a:lnTo>
                    <a:lnTo>
                      <a:pt x="17" y="61"/>
                    </a:lnTo>
                    <a:lnTo>
                      <a:pt x="15" y="61"/>
                    </a:lnTo>
                    <a:lnTo>
                      <a:pt x="15" y="59"/>
                    </a:lnTo>
                    <a:lnTo>
                      <a:pt x="13" y="59"/>
                    </a:lnTo>
                    <a:lnTo>
                      <a:pt x="11" y="57"/>
                    </a:lnTo>
                    <a:lnTo>
                      <a:pt x="11" y="57"/>
                    </a:lnTo>
                    <a:lnTo>
                      <a:pt x="9" y="55"/>
                    </a:lnTo>
                    <a:lnTo>
                      <a:pt x="7" y="55"/>
                    </a:lnTo>
                    <a:lnTo>
                      <a:pt x="7" y="53"/>
                    </a:lnTo>
                    <a:lnTo>
                      <a:pt x="5" y="51"/>
                    </a:lnTo>
                    <a:lnTo>
                      <a:pt x="5" y="50"/>
                    </a:lnTo>
                    <a:lnTo>
                      <a:pt x="3" y="50"/>
                    </a:lnTo>
                    <a:lnTo>
                      <a:pt x="3" y="48"/>
                    </a:lnTo>
                    <a:lnTo>
                      <a:pt x="2" y="46"/>
                    </a:lnTo>
                    <a:lnTo>
                      <a:pt x="2" y="44"/>
                    </a:lnTo>
                    <a:lnTo>
                      <a:pt x="2" y="42"/>
                    </a:lnTo>
                    <a:lnTo>
                      <a:pt x="0" y="40"/>
                    </a:lnTo>
                    <a:lnTo>
                      <a:pt x="0" y="38"/>
                    </a:lnTo>
                    <a:lnTo>
                      <a:pt x="0" y="36"/>
                    </a:lnTo>
                    <a:lnTo>
                      <a:pt x="0" y="36"/>
                    </a:lnTo>
                    <a:lnTo>
                      <a:pt x="0" y="32"/>
                    </a:lnTo>
                    <a:close/>
                  </a:path>
                </a:pathLst>
              </a:custGeom>
              <a:solidFill>
                <a:srgbClr val="ABABAB"/>
              </a:solidFill>
              <a:ln w="1588">
                <a:solidFill>
                  <a:srgbClr val="ABABAB"/>
                </a:solidFill>
                <a:prstDash val="solid"/>
                <a:round/>
                <a:headEnd/>
                <a:tailEnd/>
              </a:ln>
            </p:spPr>
            <p:txBody>
              <a:bodyPr/>
              <a:lstStyle/>
              <a:p>
                <a:endParaRPr lang="en-IN"/>
              </a:p>
            </p:txBody>
          </p:sp>
          <p:sp>
            <p:nvSpPr>
              <p:cNvPr id="703975" name="Freeform 1511">
                <a:extLst>
                  <a:ext uri="{FF2B5EF4-FFF2-40B4-BE49-F238E27FC236}">
                    <a16:creationId xmlns:a16="http://schemas.microsoft.com/office/drawing/2014/main" id="{3A61CF9A-102E-4544-AF4E-AD7E8E6A7650}"/>
                  </a:ext>
                </a:extLst>
              </p:cNvPr>
              <p:cNvSpPr>
                <a:spLocks/>
              </p:cNvSpPr>
              <p:nvPr/>
            </p:nvSpPr>
            <p:spPr bwMode="auto">
              <a:xfrm>
                <a:off x="5204" y="721"/>
                <a:ext cx="25" cy="34"/>
              </a:xfrm>
              <a:custGeom>
                <a:avLst/>
                <a:gdLst>
                  <a:gd name="T0" fmla="*/ 11 w 50"/>
                  <a:gd name="T1" fmla="*/ 0 h 67"/>
                  <a:gd name="T2" fmla="*/ 19 w 50"/>
                  <a:gd name="T3" fmla="*/ 29 h 67"/>
                  <a:gd name="T4" fmla="*/ 21 w 50"/>
                  <a:gd name="T5" fmla="*/ 29 h 67"/>
                  <a:gd name="T6" fmla="*/ 23 w 50"/>
                  <a:gd name="T7" fmla="*/ 27 h 67"/>
                  <a:gd name="T8" fmla="*/ 23 w 50"/>
                  <a:gd name="T9" fmla="*/ 27 h 67"/>
                  <a:gd name="T10" fmla="*/ 25 w 50"/>
                  <a:gd name="T11" fmla="*/ 25 h 67"/>
                  <a:gd name="T12" fmla="*/ 27 w 50"/>
                  <a:gd name="T13" fmla="*/ 25 h 67"/>
                  <a:gd name="T14" fmla="*/ 27 w 50"/>
                  <a:gd name="T15" fmla="*/ 23 h 67"/>
                  <a:gd name="T16" fmla="*/ 29 w 50"/>
                  <a:gd name="T17" fmla="*/ 19 h 67"/>
                  <a:gd name="T18" fmla="*/ 31 w 50"/>
                  <a:gd name="T19" fmla="*/ 17 h 67"/>
                  <a:gd name="T20" fmla="*/ 31 w 50"/>
                  <a:gd name="T21" fmla="*/ 15 h 67"/>
                  <a:gd name="T22" fmla="*/ 31 w 50"/>
                  <a:gd name="T23" fmla="*/ 13 h 67"/>
                  <a:gd name="T24" fmla="*/ 32 w 50"/>
                  <a:gd name="T25" fmla="*/ 11 h 67"/>
                  <a:gd name="T26" fmla="*/ 32 w 50"/>
                  <a:gd name="T27" fmla="*/ 9 h 67"/>
                  <a:gd name="T28" fmla="*/ 34 w 50"/>
                  <a:gd name="T29" fmla="*/ 7 h 67"/>
                  <a:gd name="T30" fmla="*/ 36 w 50"/>
                  <a:gd name="T31" fmla="*/ 5 h 67"/>
                  <a:gd name="T32" fmla="*/ 36 w 50"/>
                  <a:gd name="T33" fmla="*/ 4 h 67"/>
                  <a:gd name="T34" fmla="*/ 38 w 50"/>
                  <a:gd name="T35" fmla="*/ 0 h 67"/>
                  <a:gd name="T36" fmla="*/ 40 w 50"/>
                  <a:gd name="T37" fmla="*/ 21 h 67"/>
                  <a:gd name="T38" fmla="*/ 40 w 50"/>
                  <a:gd name="T39" fmla="*/ 23 h 67"/>
                  <a:gd name="T40" fmla="*/ 40 w 50"/>
                  <a:gd name="T41" fmla="*/ 23 h 67"/>
                  <a:gd name="T42" fmla="*/ 38 w 50"/>
                  <a:gd name="T43" fmla="*/ 25 h 67"/>
                  <a:gd name="T44" fmla="*/ 36 w 50"/>
                  <a:gd name="T45" fmla="*/ 25 h 67"/>
                  <a:gd name="T46" fmla="*/ 36 w 50"/>
                  <a:gd name="T47" fmla="*/ 27 h 67"/>
                  <a:gd name="T48" fmla="*/ 34 w 50"/>
                  <a:gd name="T49" fmla="*/ 29 h 67"/>
                  <a:gd name="T50" fmla="*/ 32 w 50"/>
                  <a:gd name="T51" fmla="*/ 29 h 67"/>
                  <a:gd name="T52" fmla="*/ 31 w 50"/>
                  <a:gd name="T53" fmla="*/ 30 h 67"/>
                  <a:gd name="T54" fmla="*/ 32 w 50"/>
                  <a:gd name="T55" fmla="*/ 30 h 67"/>
                  <a:gd name="T56" fmla="*/ 36 w 50"/>
                  <a:gd name="T57" fmla="*/ 32 h 67"/>
                  <a:gd name="T58" fmla="*/ 40 w 50"/>
                  <a:gd name="T59" fmla="*/ 34 h 67"/>
                  <a:gd name="T60" fmla="*/ 40 w 50"/>
                  <a:gd name="T61" fmla="*/ 36 h 67"/>
                  <a:gd name="T62" fmla="*/ 42 w 50"/>
                  <a:gd name="T63" fmla="*/ 38 h 67"/>
                  <a:gd name="T64" fmla="*/ 44 w 50"/>
                  <a:gd name="T65" fmla="*/ 40 h 67"/>
                  <a:gd name="T66" fmla="*/ 44 w 50"/>
                  <a:gd name="T67" fmla="*/ 44 h 67"/>
                  <a:gd name="T68" fmla="*/ 46 w 50"/>
                  <a:gd name="T69" fmla="*/ 48 h 67"/>
                  <a:gd name="T70" fmla="*/ 36 w 50"/>
                  <a:gd name="T71" fmla="*/ 67 h 67"/>
                  <a:gd name="T72" fmla="*/ 36 w 50"/>
                  <a:gd name="T73" fmla="*/ 48 h 67"/>
                  <a:gd name="T74" fmla="*/ 36 w 50"/>
                  <a:gd name="T75" fmla="*/ 46 h 67"/>
                  <a:gd name="T76" fmla="*/ 34 w 50"/>
                  <a:gd name="T77" fmla="*/ 42 h 67"/>
                  <a:gd name="T78" fmla="*/ 32 w 50"/>
                  <a:gd name="T79" fmla="*/ 40 h 67"/>
                  <a:gd name="T80" fmla="*/ 31 w 50"/>
                  <a:gd name="T81" fmla="*/ 40 h 67"/>
                  <a:gd name="T82" fmla="*/ 29 w 50"/>
                  <a:gd name="T83" fmla="*/ 38 h 67"/>
                  <a:gd name="T84" fmla="*/ 27 w 50"/>
                  <a:gd name="T85" fmla="*/ 38 h 67"/>
                  <a:gd name="T86" fmla="*/ 25 w 50"/>
                  <a:gd name="T87" fmla="*/ 36 h 67"/>
                  <a:gd name="T88" fmla="*/ 11 w 50"/>
                  <a:gd name="T89" fmla="*/ 36 h 67"/>
                  <a:gd name="T90" fmla="*/ 0 w 50"/>
                  <a:gd name="T91" fmla="*/ 6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0" h="67">
                    <a:moveTo>
                      <a:pt x="0" y="0"/>
                    </a:moveTo>
                    <a:lnTo>
                      <a:pt x="11" y="0"/>
                    </a:lnTo>
                    <a:lnTo>
                      <a:pt x="11" y="27"/>
                    </a:lnTo>
                    <a:lnTo>
                      <a:pt x="19" y="29"/>
                    </a:lnTo>
                    <a:lnTo>
                      <a:pt x="19" y="29"/>
                    </a:lnTo>
                    <a:lnTo>
                      <a:pt x="21" y="29"/>
                    </a:lnTo>
                    <a:lnTo>
                      <a:pt x="21" y="29"/>
                    </a:lnTo>
                    <a:lnTo>
                      <a:pt x="23" y="27"/>
                    </a:lnTo>
                    <a:lnTo>
                      <a:pt x="23" y="27"/>
                    </a:lnTo>
                    <a:lnTo>
                      <a:pt x="23" y="27"/>
                    </a:lnTo>
                    <a:lnTo>
                      <a:pt x="25" y="27"/>
                    </a:lnTo>
                    <a:lnTo>
                      <a:pt x="25" y="25"/>
                    </a:lnTo>
                    <a:lnTo>
                      <a:pt x="25" y="25"/>
                    </a:lnTo>
                    <a:lnTo>
                      <a:pt x="27" y="25"/>
                    </a:lnTo>
                    <a:lnTo>
                      <a:pt x="27" y="23"/>
                    </a:lnTo>
                    <a:lnTo>
                      <a:pt x="27" y="23"/>
                    </a:lnTo>
                    <a:lnTo>
                      <a:pt x="29" y="21"/>
                    </a:lnTo>
                    <a:lnTo>
                      <a:pt x="29" y="19"/>
                    </a:lnTo>
                    <a:lnTo>
                      <a:pt x="29" y="19"/>
                    </a:lnTo>
                    <a:lnTo>
                      <a:pt x="31" y="17"/>
                    </a:lnTo>
                    <a:lnTo>
                      <a:pt x="31" y="17"/>
                    </a:lnTo>
                    <a:lnTo>
                      <a:pt x="31" y="15"/>
                    </a:lnTo>
                    <a:lnTo>
                      <a:pt x="31" y="15"/>
                    </a:lnTo>
                    <a:lnTo>
                      <a:pt x="31" y="13"/>
                    </a:lnTo>
                    <a:lnTo>
                      <a:pt x="32" y="13"/>
                    </a:lnTo>
                    <a:lnTo>
                      <a:pt x="32" y="11"/>
                    </a:lnTo>
                    <a:lnTo>
                      <a:pt x="32" y="11"/>
                    </a:lnTo>
                    <a:lnTo>
                      <a:pt x="32" y="9"/>
                    </a:lnTo>
                    <a:lnTo>
                      <a:pt x="34" y="7"/>
                    </a:lnTo>
                    <a:lnTo>
                      <a:pt x="34" y="7"/>
                    </a:lnTo>
                    <a:lnTo>
                      <a:pt x="34" y="5"/>
                    </a:lnTo>
                    <a:lnTo>
                      <a:pt x="36" y="5"/>
                    </a:lnTo>
                    <a:lnTo>
                      <a:pt x="36" y="4"/>
                    </a:lnTo>
                    <a:lnTo>
                      <a:pt x="36" y="4"/>
                    </a:lnTo>
                    <a:lnTo>
                      <a:pt x="36" y="2"/>
                    </a:lnTo>
                    <a:lnTo>
                      <a:pt x="38" y="0"/>
                    </a:lnTo>
                    <a:lnTo>
                      <a:pt x="50" y="2"/>
                    </a:lnTo>
                    <a:lnTo>
                      <a:pt x="40" y="21"/>
                    </a:lnTo>
                    <a:lnTo>
                      <a:pt x="40" y="23"/>
                    </a:lnTo>
                    <a:lnTo>
                      <a:pt x="40" y="23"/>
                    </a:lnTo>
                    <a:lnTo>
                      <a:pt x="40" y="23"/>
                    </a:lnTo>
                    <a:lnTo>
                      <a:pt x="40" y="23"/>
                    </a:lnTo>
                    <a:lnTo>
                      <a:pt x="38" y="25"/>
                    </a:lnTo>
                    <a:lnTo>
                      <a:pt x="38" y="25"/>
                    </a:lnTo>
                    <a:lnTo>
                      <a:pt x="38" y="25"/>
                    </a:lnTo>
                    <a:lnTo>
                      <a:pt x="36" y="25"/>
                    </a:lnTo>
                    <a:lnTo>
                      <a:pt x="36" y="27"/>
                    </a:lnTo>
                    <a:lnTo>
                      <a:pt x="36" y="27"/>
                    </a:lnTo>
                    <a:lnTo>
                      <a:pt x="36" y="29"/>
                    </a:lnTo>
                    <a:lnTo>
                      <a:pt x="34" y="29"/>
                    </a:lnTo>
                    <a:lnTo>
                      <a:pt x="34" y="29"/>
                    </a:lnTo>
                    <a:lnTo>
                      <a:pt x="32" y="29"/>
                    </a:lnTo>
                    <a:lnTo>
                      <a:pt x="32" y="29"/>
                    </a:lnTo>
                    <a:lnTo>
                      <a:pt x="31" y="30"/>
                    </a:lnTo>
                    <a:lnTo>
                      <a:pt x="32" y="30"/>
                    </a:lnTo>
                    <a:lnTo>
                      <a:pt x="32" y="30"/>
                    </a:lnTo>
                    <a:lnTo>
                      <a:pt x="36" y="30"/>
                    </a:lnTo>
                    <a:lnTo>
                      <a:pt x="36" y="32"/>
                    </a:lnTo>
                    <a:lnTo>
                      <a:pt x="38" y="32"/>
                    </a:lnTo>
                    <a:lnTo>
                      <a:pt x="40" y="34"/>
                    </a:lnTo>
                    <a:lnTo>
                      <a:pt x="40" y="34"/>
                    </a:lnTo>
                    <a:lnTo>
                      <a:pt x="40" y="36"/>
                    </a:lnTo>
                    <a:lnTo>
                      <a:pt x="42" y="36"/>
                    </a:lnTo>
                    <a:lnTo>
                      <a:pt x="42" y="38"/>
                    </a:lnTo>
                    <a:lnTo>
                      <a:pt x="44" y="38"/>
                    </a:lnTo>
                    <a:lnTo>
                      <a:pt x="44" y="40"/>
                    </a:lnTo>
                    <a:lnTo>
                      <a:pt x="44" y="42"/>
                    </a:lnTo>
                    <a:lnTo>
                      <a:pt x="44" y="44"/>
                    </a:lnTo>
                    <a:lnTo>
                      <a:pt x="44" y="46"/>
                    </a:lnTo>
                    <a:lnTo>
                      <a:pt x="46" y="48"/>
                    </a:lnTo>
                    <a:lnTo>
                      <a:pt x="46" y="67"/>
                    </a:lnTo>
                    <a:lnTo>
                      <a:pt x="36" y="67"/>
                    </a:lnTo>
                    <a:lnTo>
                      <a:pt x="36" y="48"/>
                    </a:lnTo>
                    <a:lnTo>
                      <a:pt x="36" y="48"/>
                    </a:lnTo>
                    <a:lnTo>
                      <a:pt x="36" y="46"/>
                    </a:lnTo>
                    <a:lnTo>
                      <a:pt x="36" y="46"/>
                    </a:lnTo>
                    <a:lnTo>
                      <a:pt x="34" y="44"/>
                    </a:lnTo>
                    <a:lnTo>
                      <a:pt x="34" y="42"/>
                    </a:lnTo>
                    <a:lnTo>
                      <a:pt x="34" y="42"/>
                    </a:lnTo>
                    <a:lnTo>
                      <a:pt x="32" y="40"/>
                    </a:lnTo>
                    <a:lnTo>
                      <a:pt x="32" y="40"/>
                    </a:lnTo>
                    <a:lnTo>
                      <a:pt x="31" y="40"/>
                    </a:lnTo>
                    <a:lnTo>
                      <a:pt x="31" y="38"/>
                    </a:lnTo>
                    <a:lnTo>
                      <a:pt x="29" y="38"/>
                    </a:lnTo>
                    <a:lnTo>
                      <a:pt x="29" y="38"/>
                    </a:lnTo>
                    <a:lnTo>
                      <a:pt x="27" y="38"/>
                    </a:lnTo>
                    <a:lnTo>
                      <a:pt x="25" y="36"/>
                    </a:lnTo>
                    <a:lnTo>
                      <a:pt x="25" y="36"/>
                    </a:lnTo>
                    <a:lnTo>
                      <a:pt x="23" y="36"/>
                    </a:lnTo>
                    <a:lnTo>
                      <a:pt x="11" y="36"/>
                    </a:lnTo>
                    <a:lnTo>
                      <a:pt x="11" y="65"/>
                    </a:lnTo>
                    <a:lnTo>
                      <a:pt x="0" y="65"/>
                    </a:lnTo>
                    <a:lnTo>
                      <a:pt x="0" y="0"/>
                    </a:lnTo>
                    <a:close/>
                  </a:path>
                </a:pathLst>
              </a:custGeom>
              <a:solidFill>
                <a:srgbClr val="ABABAB"/>
              </a:solidFill>
              <a:ln w="1588">
                <a:solidFill>
                  <a:srgbClr val="ABABAB"/>
                </a:solidFill>
                <a:prstDash val="solid"/>
                <a:round/>
                <a:headEnd/>
                <a:tailEnd/>
              </a:ln>
            </p:spPr>
            <p:txBody>
              <a:bodyPr/>
              <a:lstStyle/>
              <a:p>
                <a:endParaRPr lang="en-IN"/>
              </a:p>
            </p:txBody>
          </p:sp>
          <p:sp>
            <p:nvSpPr>
              <p:cNvPr id="703976" name="Freeform 1512">
                <a:extLst>
                  <a:ext uri="{FF2B5EF4-FFF2-40B4-BE49-F238E27FC236}">
                    <a16:creationId xmlns:a16="http://schemas.microsoft.com/office/drawing/2014/main" id="{80796F7A-6AE7-427B-B797-2B00137D7892}"/>
                  </a:ext>
                </a:extLst>
              </p:cNvPr>
              <p:cNvSpPr>
                <a:spLocks/>
              </p:cNvSpPr>
              <p:nvPr/>
            </p:nvSpPr>
            <p:spPr bwMode="auto">
              <a:xfrm>
                <a:off x="5176" y="719"/>
                <a:ext cx="23" cy="35"/>
              </a:xfrm>
              <a:custGeom>
                <a:avLst/>
                <a:gdLst>
                  <a:gd name="T0" fmla="*/ 28 w 45"/>
                  <a:gd name="T1" fmla="*/ 0 h 69"/>
                  <a:gd name="T2" fmla="*/ 36 w 45"/>
                  <a:gd name="T3" fmla="*/ 4 h 69"/>
                  <a:gd name="T4" fmla="*/ 42 w 45"/>
                  <a:gd name="T5" fmla="*/ 8 h 69"/>
                  <a:gd name="T6" fmla="*/ 45 w 45"/>
                  <a:gd name="T7" fmla="*/ 15 h 69"/>
                  <a:gd name="T8" fmla="*/ 45 w 45"/>
                  <a:gd name="T9" fmla="*/ 25 h 69"/>
                  <a:gd name="T10" fmla="*/ 40 w 45"/>
                  <a:gd name="T11" fmla="*/ 33 h 69"/>
                  <a:gd name="T12" fmla="*/ 40 w 45"/>
                  <a:gd name="T13" fmla="*/ 36 h 69"/>
                  <a:gd name="T14" fmla="*/ 45 w 45"/>
                  <a:gd name="T15" fmla="*/ 44 h 69"/>
                  <a:gd name="T16" fmla="*/ 45 w 45"/>
                  <a:gd name="T17" fmla="*/ 69 h 69"/>
                  <a:gd name="T18" fmla="*/ 36 w 45"/>
                  <a:gd name="T19" fmla="*/ 50 h 69"/>
                  <a:gd name="T20" fmla="*/ 36 w 45"/>
                  <a:gd name="T21" fmla="*/ 46 h 69"/>
                  <a:gd name="T22" fmla="*/ 32 w 45"/>
                  <a:gd name="T23" fmla="*/ 42 h 69"/>
                  <a:gd name="T24" fmla="*/ 28 w 45"/>
                  <a:gd name="T25" fmla="*/ 40 h 69"/>
                  <a:gd name="T26" fmla="*/ 23 w 45"/>
                  <a:gd name="T27" fmla="*/ 40 h 69"/>
                  <a:gd name="T28" fmla="*/ 13 w 45"/>
                  <a:gd name="T29" fmla="*/ 31 h 69"/>
                  <a:gd name="T30" fmla="*/ 23 w 45"/>
                  <a:gd name="T31" fmla="*/ 31 h 69"/>
                  <a:gd name="T32" fmla="*/ 28 w 45"/>
                  <a:gd name="T33" fmla="*/ 31 h 69"/>
                  <a:gd name="T34" fmla="*/ 32 w 45"/>
                  <a:gd name="T35" fmla="*/ 27 h 69"/>
                  <a:gd name="T36" fmla="*/ 36 w 45"/>
                  <a:gd name="T37" fmla="*/ 23 h 69"/>
                  <a:gd name="T38" fmla="*/ 36 w 45"/>
                  <a:gd name="T39" fmla="*/ 17 h 69"/>
                  <a:gd name="T40" fmla="*/ 34 w 45"/>
                  <a:gd name="T41" fmla="*/ 13 h 69"/>
                  <a:gd name="T42" fmla="*/ 30 w 45"/>
                  <a:gd name="T43" fmla="*/ 9 h 69"/>
                  <a:gd name="T44" fmla="*/ 24 w 45"/>
                  <a:gd name="T45" fmla="*/ 9 h 69"/>
                  <a:gd name="T46" fmla="*/ 21 w 45"/>
                  <a:gd name="T47" fmla="*/ 8 h 69"/>
                  <a:gd name="T48" fmla="*/ 15 w 45"/>
                  <a:gd name="T49" fmla="*/ 9 h 69"/>
                  <a:gd name="T50" fmla="*/ 11 w 45"/>
                  <a:gd name="T51" fmla="*/ 15 h 69"/>
                  <a:gd name="T52" fmla="*/ 9 w 45"/>
                  <a:gd name="T53" fmla="*/ 19 h 69"/>
                  <a:gd name="T54" fmla="*/ 9 w 45"/>
                  <a:gd name="T55" fmla="*/ 69 h 69"/>
                  <a:gd name="T56" fmla="*/ 0 w 45"/>
                  <a:gd name="T57" fmla="*/ 25 h 69"/>
                  <a:gd name="T58" fmla="*/ 0 w 45"/>
                  <a:gd name="T59" fmla="*/ 15 h 69"/>
                  <a:gd name="T60" fmla="*/ 7 w 45"/>
                  <a:gd name="T61" fmla="*/ 6 h 69"/>
                  <a:gd name="T62" fmla="*/ 13 w 45"/>
                  <a:gd name="T63" fmla="*/ 2 h 69"/>
                  <a:gd name="T64" fmla="*/ 24 w 45"/>
                  <a:gd name="T6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69">
                    <a:moveTo>
                      <a:pt x="24" y="0"/>
                    </a:moveTo>
                    <a:lnTo>
                      <a:pt x="28" y="0"/>
                    </a:lnTo>
                    <a:lnTo>
                      <a:pt x="32" y="2"/>
                    </a:lnTo>
                    <a:lnTo>
                      <a:pt x="36" y="4"/>
                    </a:lnTo>
                    <a:lnTo>
                      <a:pt x="40" y="6"/>
                    </a:lnTo>
                    <a:lnTo>
                      <a:pt x="42" y="8"/>
                    </a:lnTo>
                    <a:lnTo>
                      <a:pt x="44" y="11"/>
                    </a:lnTo>
                    <a:lnTo>
                      <a:pt x="45" y="15"/>
                    </a:lnTo>
                    <a:lnTo>
                      <a:pt x="45" y="21"/>
                    </a:lnTo>
                    <a:lnTo>
                      <a:pt x="45" y="25"/>
                    </a:lnTo>
                    <a:lnTo>
                      <a:pt x="44" y="29"/>
                    </a:lnTo>
                    <a:lnTo>
                      <a:pt x="40" y="33"/>
                    </a:lnTo>
                    <a:lnTo>
                      <a:pt x="38" y="34"/>
                    </a:lnTo>
                    <a:lnTo>
                      <a:pt x="40" y="36"/>
                    </a:lnTo>
                    <a:lnTo>
                      <a:pt x="44" y="40"/>
                    </a:lnTo>
                    <a:lnTo>
                      <a:pt x="45" y="44"/>
                    </a:lnTo>
                    <a:lnTo>
                      <a:pt x="45" y="48"/>
                    </a:lnTo>
                    <a:lnTo>
                      <a:pt x="45" y="69"/>
                    </a:lnTo>
                    <a:lnTo>
                      <a:pt x="36" y="69"/>
                    </a:lnTo>
                    <a:lnTo>
                      <a:pt x="36" y="50"/>
                    </a:lnTo>
                    <a:lnTo>
                      <a:pt x="36" y="48"/>
                    </a:lnTo>
                    <a:lnTo>
                      <a:pt x="36" y="46"/>
                    </a:lnTo>
                    <a:lnTo>
                      <a:pt x="34" y="44"/>
                    </a:lnTo>
                    <a:lnTo>
                      <a:pt x="32" y="42"/>
                    </a:lnTo>
                    <a:lnTo>
                      <a:pt x="30" y="42"/>
                    </a:lnTo>
                    <a:lnTo>
                      <a:pt x="28" y="40"/>
                    </a:lnTo>
                    <a:lnTo>
                      <a:pt x="26" y="40"/>
                    </a:lnTo>
                    <a:lnTo>
                      <a:pt x="23" y="40"/>
                    </a:lnTo>
                    <a:lnTo>
                      <a:pt x="13" y="40"/>
                    </a:lnTo>
                    <a:lnTo>
                      <a:pt x="13" y="31"/>
                    </a:lnTo>
                    <a:lnTo>
                      <a:pt x="21" y="31"/>
                    </a:lnTo>
                    <a:lnTo>
                      <a:pt x="23" y="31"/>
                    </a:lnTo>
                    <a:lnTo>
                      <a:pt x="26" y="31"/>
                    </a:lnTo>
                    <a:lnTo>
                      <a:pt x="28" y="31"/>
                    </a:lnTo>
                    <a:lnTo>
                      <a:pt x="30" y="29"/>
                    </a:lnTo>
                    <a:lnTo>
                      <a:pt x="32" y="27"/>
                    </a:lnTo>
                    <a:lnTo>
                      <a:pt x="34" y="25"/>
                    </a:lnTo>
                    <a:lnTo>
                      <a:pt x="36" y="23"/>
                    </a:lnTo>
                    <a:lnTo>
                      <a:pt x="36" y="19"/>
                    </a:lnTo>
                    <a:lnTo>
                      <a:pt x="36" y="17"/>
                    </a:lnTo>
                    <a:lnTo>
                      <a:pt x="36" y="15"/>
                    </a:lnTo>
                    <a:lnTo>
                      <a:pt x="34" y="13"/>
                    </a:lnTo>
                    <a:lnTo>
                      <a:pt x="32" y="11"/>
                    </a:lnTo>
                    <a:lnTo>
                      <a:pt x="30" y="9"/>
                    </a:lnTo>
                    <a:lnTo>
                      <a:pt x="28" y="9"/>
                    </a:lnTo>
                    <a:lnTo>
                      <a:pt x="24" y="9"/>
                    </a:lnTo>
                    <a:lnTo>
                      <a:pt x="23" y="8"/>
                    </a:lnTo>
                    <a:lnTo>
                      <a:pt x="21" y="8"/>
                    </a:lnTo>
                    <a:lnTo>
                      <a:pt x="17" y="9"/>
                    </a:lnTo>
                    <a:lnTo>
                      <a:pt x="15" y="9"/>
                    </a:lnTo>
                    <a:lnTo>
                      <a:pt x="13" y="11"/>
                    </a:lnTo>
                    <a:lnTo>
                      <a:pt x="11" y="15"/>
                    </a:lnTo>
                    <a:lnTo>
                      <a:pt x="9" y="17"/>
                    </a:lnTo>
                    <a:lnTo>
                      <a:pt x="9" y="19"/>
                    </a:lnTo>
                    <a:lnTo>
                      <a:pt x="9" y="21"/>
                    </a:lnTo>
                    <a:lnTo>
                      <a:pt x="9" y="69"/>
                    </a:lnTo>
                    <a:lnTo>
                      <a:pt x="0" y="69"/>
                    </a:lnTo>
                    <a:lnTo>
                      <a:pt x="0" y="25"/>
                    </a:lnTo>
                    <a:lnTo>
                      <a:pt x="0" y="19"/>
                    </a:lnTo>
                    <a:lnTo>
                      <a:pt x="0" y="15"/>
                    </a:lnTo>
                    <a:lnTo>
                      <a:pt x="3" y="9"/>
                    </a:lnTo>
                    <a:lnTo>
                      <a:pt x="7" y="6"/>
                    </a:lnTo>
                    <a:lnTo>
                      <a:pt x="9" y="4"/>
                    </a:lnTo>
                    <a:lnTo>
                      <a:pt x="13" y="2"/>
                    </a:lnTo>
                    <a:lnTo>
                      <a:pt x="19" y="0"/>
                    </a:lnTo>
                    <a:lnTo>
                      <a:pt x="24" y="0"/>
                    </a:lnTo>
                    <a:close/>
                  </a:path>
                </a:pathLst>
              </a:custGeom>
              <a:solidFill>
                <a:srgbClr val="ABABAB"/>
              </a:solidFill>
              <a:ln w="1588">
                <a:solidFill>
                  <a:srgbClr val="ABABAB"/>
                </a:solidFill>
                <a:prstDash val="solid"/>
                <a:round/>
                <a:headEnd/>
                <a:tailEnd/>
              </a:ln>
            </p:spPr>
            <p:txBody>
              <a:bodyPr/>
              <a:lstStyle/>
              <a:p>
                <a:endParaRPr lang="en-IN"/>
              </a:p>
            </p:txBody>
          </p:sp>
          <p:sp>
            <p:nvSpPr>
              <p:cNvPr id="703977" name="Freeform 1513">
                <a:extLst>
                  <a:ext uri="{FF2B5EF4-FFF2-40B4-BE49-F238E27FC236}">
                    <a16:creationId xmlns:a16="http://schemas.microsoft.com/office/drawing/2014/main" id="{4506B935-3471-443F-85B3-3A24498117CD}"/>
                  </a:ext>
                </a:extLst>
              </p:cNvPr>
              <p:cNvSpPr>
                <a:spLocks/>
              </p:cNvSpPr>
              <p:nvPr/>
            </p:nvSpPr>
            <p:spPr bwMode="auto">
              <a:xfrm>
                <a:off x="5146" y="718"/>
                <a:ext cx="25" cy="36"/>
              </a:xfrm>
              <a:custGeom>
                <a:avLst/>
                <a:gdLst>
                  <a:gd name="T0" fmla="*/ 0 w 50"/>
                  <a:gd name="T1" fmla="*/ 71 h 73"/>
                  <a:gd name="T2" fmla="*/ 0 w 50"/>
                  <a:gd name="T3" fmla="*/ 48 h 73"/>
                  <a:gd name="T4" fmla="*/ 0 w 50"/>
                  <a:gd name="T5" fmla="*/ 25 h 73"/>
                  <a:gd name="T6" fmla="*/ 0 w 50"/>
                  <a:gd name="T7" fmla="*/ 19 h 73"/>
                  <a:gd name="T8" fmla="*/ 2 w 50"/>
                  <a:gd name="T9" fmla="*/ 13 h 73"/>
                  <a:gd name="T10" fmla="*/ 4 w 50"/>
                  <a:gd name="T11" fmla="*/ 10 h 73"/>
                  <a:gd name="T12" fmla="*/ 6 w 50"/>
                  <a:gd name="T13" fmla="*/ 8 h 73"/>
                  <a:gd name="T14" fmla="*/ 10 w 50"/>
                  <a:gd name="T15" fmla="*/ 4 h 73"/>
                  <a:gd name="T16" fmla="*/ 14 w 50"/>
                  <a:gd name="T17" fmla="*/ 2 h 73"/>
                  <a:gd name="T18" fmla="*/ 19 w 50"/>
                  <a:gd name="T19" fmla="*/ 2 h 73"/>
                  <a:gd name="T20" fmla="*/ 25 w 50"/>
                  <a:gd name="T21" fmla="*/ 0 h 73"/>
                  <a:gd name="T22" fmla="*/ 31 w 50"/>
                  <a:gd name="T23" fmla="*/ 2 h 73"/>
                  <a:gd name="T24" fmla="*/ 35 w 50"/>
                  <a:gd name="T25" fmla="*/ 4 h 73"/>
                  <a:gd name="T26" fmla="*/ 40 w 50"/>
                  <a:gd name="T27" fmla="*/ 6 h 73"/>
                  <a:gd name="T28" fmla="*/ 44 w 50"/>
                  <a:gd name="T29" fmla="*/ 10 h 73"/>
                  <a:gd name="T30" fmla="*/ 46 w 50"/>
                  <a:gd name="T31" fmla="*/ 13 h 73"/>
                  <a:gd name="T32" fmla="*/ 48 w 50"/>
                  <a:gd name="T33" fmla="*/ 19 h 73"/>
                  <a:gd name="T34" fmla="*/ 50 w 50"/>
                  <a:gd name="T35" fmla="*/ 23 h 73"/>
                  <a:gd name="T36" fmla="*/ 50 w 50"/>
                  <a:gd name="T37" fmla="*/ 31 h 73"/>
                  <a:gd name="T38" fmla="*/ 50 w 50"/>
                  <a:gd name="T39" fmla="*/ 50 h 73"/>
                  <a:gd name="T40" fmla="*/ 50 w 50"/>
                  <a:gd name="T41" fmla="*/ 73 h 73"/>
                  <a:gd name="T42" fmla="*/ 40 w 50"/>
                  <a:gd name="T43" fmla="*/ 73 h 73"/>
                  <a:gd name="T44" fmla="*/ 40 w 50"/>
                  <a:gd name="T45" fmla="*/ 56 h 73"/>
                  <a:gd name="T46" fmla="*/ 40 w 50"/>
                  <a:gd name="T47" fmla="*/ 40 h 73"/>
                  <a:gd name="T48" fmla="*/ 14 w 50"/>
                  <a:gd name="T49" fmla="*/ 38 h 73"/>
                  <a:gd name="T50" fmla="*/ 14 w 50"/>
                  <a:gd name="T51" fmla="*/ 31 h 73"/>
                  <a:gd name="T52" fmla="*/ 40 w 50"/>
                  <a:gd name="T53" fmla="*/ 31 h 73"/>
                  <a:gd name="T54" fmla="*/ 40 w 50"/>
                  <a:gd name="T55" fmla="*/ 25 h 73"/>
                  <a:gd name="T56" fmla="*/ 40 w 50"/>
                  <a:gd name="T57" fmla="*/ 21 h 73"/>
                  <a:gd name="T58" fmla="*/ 39 w 50"/>
                  <a:gd name="T59" fmla="*/ 19 h 73"/>
                  <a:gd name="T60" fmla="*/ 37 w 50"/>
                  <a:gd name="T61" fmla="*/ 15 h 73"/>
                  <a:gd name="T62" fmla="*/ 35 w 50"/>
                  <a:gd name="T63" fmla="*/ 13 h 73"/>
                  <a:gd name="T64" fmla="*/ 31 w 50"/>
                  <a:gd name="T65" fmla="*/ 12 h 73"/>
                  <a:gd name="T66" fmla="*/ 27 w 50"/>
                  <a:gd name="T67" fmla="*/ 10 h 73"/>
                  <a:gd name="T68" fmla="*/ 21 w 50"/>
                  <a:gd name="T69" fmla="*/ 10 h 73"/>
                  <a:gd name="T70" fmla="*/ 18 w 50"/>
                  <a:gd name="T71" fmla="*/ 12 h 73"/>
                  <a:gd name="T72" fmla="*/ 12 w 50"/>
                  <a:gd name="T73" fmla="*/ 15 h 73"/>
                  <a:gd name="T74" fmla="*/ 10 w 50"/>
                  <a:gd name="T75" fmla="*/ 21 h 73"/>
                  <a:gd name="T76" fmla="*/ 10 w 50"/>
                  <a:gd name="T77" fmla="*/ 25 h 73"/>
                  <a:gd name="T78" fmla="*/ 10 w 50"/>
                  <a:gd name="T79" fmla="*/ 48 h 73"/>
                  <a:gd name="T80" fmla="*/ 10 w 50"/>
                  <a:gd name="T81" fmla="*/ 71 h 73"/>
                  <a:gd name="T82" fmla="*/ 0 w 50"/>
                  <a:gd name="T83" fmla="*/ 7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0" h="73">
                    <a:moveTo>
                      <a:pt x="0" y="71"/>
                    </a:moveTo>
                    <a:lnTo>
                      <a:pt x="0" y="48"/>
                    </a:lnTo>
                    <a:lnTo>
                      <a:pt x="0" y="25"/>
                    </a:lnTo>
                    <a:lnTo>
                      <a:pt x="0" y="19"/>
                    </a:lnTo>
                    <a:lnTo>
                      <a:pt x="2" y="13"/>
                    </a:lnTo>
                    <a:lnTo>
                      <a:pt x="4" y="10"/>
                    </a:lnTo>
                    <a:lnTo>
                      <a:pt x="6" y="8"/>
                    </a:lnTo>
                    <a:lnTo>
                      <a:pt x="10" y="4"/>
                    </a:lnTo>
                    <a:lnTo>
                      <a:pt x="14" y="2"/>
                    </a:lnTo>
                    <a:lnTo>
                      <a:pt x="19" y="2"/>
                    </a:lnTo>
                    <a:lnTo>
                      <a:pt x="25" y="0"/>
                    </a:lnTo>
                    <a:lnTo>
                      <a:pt x="31" y="2"/>
                    </a:lnTo>
                    <a:lnTo>
                      <a:pt x="35" y="4"/>
                    </a:lnTo>
                    <a:lnTo>
                      <a:pt x="40" y="6"/>
                    </a:lnTo>
                    <a:lnTo>
                      <a:pt x="44" y="10"/>
                    </a:lnTo>
                    <a:lnTo>
                      <a:pt x="46" y="13"/>
                    </a:lnTo>
                    <a:lnTo>
                      <a:pt x="48" y="19"/>
                    </a:lnTo>
                    <a:lnTo>
                      <a:pt x="50" y="23"/>
                    </a:lnTo>
                    <a:lnTo>
                      <a:pt x="50" y="31"/>
                    </a:lnTo>
                    <a:lnTo>
                      <a:pt x="50" y="50"/>
                    </a:lnTo>
                    <a:lnTo>
                      <a:pt x="50" y="73"/>
                    </a:lnTo>
                    <a:lnTo>
                      <a:pt x="40" y="73"/>
                    </a:lnTo>
                    <a:lnTo>
                      <a:pt x="40" y="56"/>
                    </a:lnTo>
                    <a:lnTo>
                      <a:pt x="40" y="40"/>
                    </a:lnTo>
                    <a:lnTo>
                      <a:pt x="14" y="38"/>
                    </a:lnTo>
                    <a:lnTo>
                      <a:pt x="14" y="31"/>
                    </a:lnTo>
                    <a:lnTo>
                      <a:pt x="40" y="31"/>
                    </a:lnTo>
                    <a:lnTo>
                      <a:pt x="40" y="25"/>
                    </a:lnTo>
                    <a:lnTo>
                      <a:pt x="40" y="21"/>
                    </a:lnTo>
                    <a:lnTo>
                      <a:pt x="39" y="19"/>
                    </a:lnTo>
                    <a:lnTo>
                      <a:pt x="37" y="15"/>
                    </a:lnTo>
                    <a:lnTo>
                      <a:pt x="35" y="13"/>
                    </a:lnTo>
                    <a:lnTo>
                      <a:pt x="31" y="12"/>
                    </a:lnTo>
                    <a:lnTo>
                      <a:pt x="27" y="10"/>
                    </a:lnTo>
                    <a:lnTo>
                      <a:pt x="21" y="10"/>
                    </a:lnTo>
                    <a:lnTo>
                      <a:pt x="18" y="12"/>
                    </a:lnTo>
                    <a:lnTo>
                      <a:pt x="12" y="15"/>
                    </a:lnTo>
                    <a:lnTo>
                      <a:pt x="10" y="21"/>
                    </a:lnTo>
                    <a:lnTo>
                      <a:pt x="10" y="25"/>
                    </a:lnTo>
                    <a:lnTo>
                      <a:pt x="10" y="48"/>
                    </a:lnTo>
                    <a:lnTo>
                      <a:pt x="10" y="71"/>
                    </a:lnTo>
                    <a:lnTo>
                      <a:pt x="0" y="71"/>
                    </a:lnTo>
                    <a:close/>
                  </a:path>
                </a:pathLst>
              </a:custGeom>
              <a:solidFill>
                <a:srgbClr val="ABABAB"/>
              </a:solidFill>
              <a:ln w="1588">
                <a:solidFill>
                  <a:srgbClr val="ABABAB"/>
                </a:solidFill>
                <a:prstDash val="solid"/>
                <a:round/>
                <a:headEnd/>
                <a:tailEnd/>
              </a:ln>
            </p:spPr>
            <p:txBody>
              <a:bodyPr/>
              <a:lstStyle/>
              <a:p>
                <a:endParaRPr lang="en-IN"/>
              </a:p>
            </p:txBody>
          </p:sp>
          <p:sp>
            <p:nvSpPr>
              <p:cNvPr id="703978" name="Freeform 1514">
                <a:extLst>
                  <a:ext uri="{FF2B5EF4-FFF2-40B4-BE49-F238E27FC236}">
                    <a16:creationId xmlns:a16="http://schemas.microsoft.com/office/drawing/2014/main" id="{10DC5B7A-F676-42F5-B5C4-5DC6AE6D4D52}"/>
                  </a:ext>
                </a:extLst>
              </p:cNvPr>
              <p:cNvSpPr>
                <a:spLocks/>
              </p:cNvSpPr>
              <p:nvPr/>
            </p:nvSpPr>
            <p:spPr bwMode="auto">
              <a:xfrm>
                <a:off x="5100" y="716"/>
                <a:ext cx="43" cy="37"/>
              </a:xfrm>
              <a:custGeom>
                <a:avLst/>
                <a:gdLst>
                  <a:gd name="T0" fmla="*/ 0 w 86"/>
                  <a:gd name="T1" fmla="*/ 73 h 75"/>
                  <a:gd name="T2" fmla="*/ 5 w 86"/>
                  <a:gd name="T3" fmla="*/ 41 h 75"/>
                  <a:gd name="T4" fmla="*/ 9 w 86"/>
                  <a:gd name="T5" fmla="*/ 10 h 75"/>
                  <a:gd name="T6" fmla="*/ 9 w 86"/>
                  <a:gd name="T7" fmla="*/ 6 h 75"/>
                  <a:gd name="T8" fmla="*/ 13 w 86"/>
                  <a:gd name="T9" fmla="*/ 4 h 75"/>
                  <a:gd name="T10" fmla="*/ 15 w 86"/>
                  <a:gd name="T11" fmla="*/ 2 h 75"/>
                  <a:gd name="T12" fmla="*/ 19 w 86"/>
                  <a:gd name="T13" fmla="*/ 0 h 75"/>
                  <a:gd name="T14" fmla="*/ 21 w 86"/>
                  <a:gd name="T15" fmla="*/ 2 h 75"/>
                  <a:gd name="T16" fmla="*/ 24 w 86"/>
                  <a:gd name="T17" fmla="*/ 4 h 75"/>
                  <a:gd name="T18" fmla="*/ 26 w 86"/>
                  <a:gd name="T19" fmla="*/ 6 h 75"/>
                  <a:gd name="T20" fmla="*/ 28 w 86"/>
                  <a:gd name="T21" fmla="*/ 10 h 75"/>
                  <a:gd name="T22" fmla="*/ 36 w 86"/>
                  <a:gd name="T23" fmla="*/ 33 h 75"/>
                  <a:gd name="T24" fmla="*/ 43 w 86"/>
                  <a:gd name="T25" fmla="*/ 58 h 75"/>
                  <a:gd name="T26" fmla="*/ 51 w 86"/>
                  <a:gd name="T27" fmla="*/ 35 h 75"/>
                  <a:gd name="T28" fmla="*/ 59 w 86"/>
                  <a:gd name="T29" fmla="*/ 12 h 75"/>
                  <a:gd name="T30" fmla="*/ 61 w 86"/>
                  <a:gd name="T31" fmla="*/ 8 h 75"/>
                  <a:gd name="T32" fmla="*/ 63 w 86"/>
                  <a:gd name="T33" fmla="*/ 6 h 75"/>
                  <a:gd name="T34" fmla="*/ 65 w 86"/>
                  <a:gd name="T35" fmla="*/ 4 h 75"/>
                  <a:gd name="T36" fmla="*/ 68 w 86"/>
                  <a:gd name="T37" fmla="*/ 4 h 75"/>
                  <a:gd name="T38" fmla="*/ 72 w 86"/>
                  <a:gd name="T39" fmla="*/ 4 h 75"/>
                  <a:gd name="T40" fmla="*/ 74 w 86"/>
                  <a:gd name="T41" fmla="*/ 6 h 75"/>
                  <a:gd name="T42" fmla="*/ 76 w 86"/>
                  <a:gd name="T43" fmla="*/ 8 h 75"/>
                  <a:gd name="T44" fmla="*/ 78 w 86"/>
                  <a:gd name="T45" fmla="*/ 12 h 75"/>
                  <a:gd name="T46" fmla="*/ 82 w 86"/>
                  <a:gd name="T47" fmla="*/ 42 h 75"/>
                  <a:gd name="T48" fmla="*/ 86 w 86"/>
                  <a:gd name="T49" fmla="*/ 75 h 75"/>
                  <a:gd name="T50" fmla="*/ 74 w 86"/>
                  <a:gd name="T51" fmla="*/ 75 h 75"/>
                  <a:gd name="T52" fmla="*/ 72 w 86"/>
                  <a:gd name="T53" fmla="*/ 46 h 75"/>
                  <a:gd name="T54" fmla="*/ 68 w 86"/>
                  <a:gd name="T55" fmla="*/ 17 h 75"/>
                  <a:gd name="T56" fmla="*/ 59 w 86"/>
                  <a:gd name="T57" fmla="*/ 42 h 75"/>
                  <a:gd name="T58" fmla="*/ 51 w 86"/>
                  <a:gd name="T59" fmla="*/ 69 h 75"/>
                  <a:gd name="T60" fmla="*/ 49 w 86"/>
                  <a:gd name="T61" fmla="*/ 71 h 75"/>
                  <a:gd name="T62" fmla="*/ 49 w 86"/>
                  <a:gd name="T63" fmla="*/ 73 h 75"/>
                  <a:gd name="T64" fmla="*/ 45 w 86"/>
                  <a:gd name="T65" fmla="*/ 73 h 75"/>
                  <a:gd name="T66" fmla="*/ 43 w 86"/>
                  <a:gd name="T67" fmla="*/ 73 h 75"/>
                  <a:gd name="T68" fmla="*/ 42 w 86"/>
                  <a:gd name="T69" fmla="*/ 73 h 75"/>
                  <a:gd name="T70" fmla="*/ 40 w 86"/>
                  <a:gd name="T71" fmla="*/ 73 h 75"/>
                  <a:gd name="T72" fmla="*/ 38 w 86"/>
                  <a:gd name="T73" fmla="*/ 71 h 75"/>
                  <a:gd name="T74" fmla="*/ 36 w 86"/>
                  <a:gd name="T75" fmla="*/ 69 h 75"/>
                  <a:gd name="T76" fmla="*/ 28 w 86"/>
                  <a:gd name="T77" fmla="*/ 42 h 75"/>
                  <a:gd name="T78" fmla="*/ 19 w 86"/>
                  <a:gd name="T79" fmla="*/ 14 h 75"/>
                  <a:gd name="T80" fmla="*/ 15 w 86"/>
                  <a:gd name="T81" fmla="*/ 44 h 75"/>
                  <a:gd name="T82" fmla="*/ 11 w 86"/>
                  <a:gd name="T83" fmla="*/ 73 h 75"/>
                  <a:gd name="T84" fmla="*/ 0 w 86"/>
                  <a:gd name="T85" fmla="*/ 7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6" h="75">
                    <a:moveTo>
                      <a:pt x="0" y="73"/>
                    </a:moveTo>
                    <a:lnTo>
                      <a:pt x="5" y="41"/>
                    </a:lnTo>
                    <a:lnTo>
                      <a:pt x="9" y="10"/>
                    </a:lnTo>
                    <a:lnTo>
                      <a:pt x="9" y="6"/>
                    </a:lnTo>
                    <a:lnTo>
                      <a:pt x="13" y="4"/>
                    </a:lnTo>
                    <a:lnTo>
                      <a:pt x="15" y="2"/>
                    </a:lnTo>
                    <a:lnTo>
                      <a:pt x="19" y="0"/>
                    </a:lnTo>
                    <a:lnTo>
                      <a:pt x="21" y="2"/>
                    </a:lnTo>
                    <a:lnTo>
                      <a:pt x="24" y="4"/>
                    </a:lnTo>
                    <a:lnTo>
                      <a:pt x="26" y="6"/>
                    </a:lnTo>
                    <a:lnTo>
                      <a:pt x="28" y="10"/>
                    </a:lnTo>
                    <a:lnTo>
                      <a:pt x="36" y="33"/>
                    </a:lnTo>
                    <a:lnTo>
                      <a:pt x="43" y="58"/>
                    </a:lnTo>
                    <a:lnTo>
                      <a:pt x="51" y="35"/>
                    </a:lnTo>
                    <a:lnTo>
                      <a:pt x="59" y="12"/>
                    </a:lnTo>
                    <a:lnTo>
                      <a:pt x="61" y="8"/>
                    </a:lnTo>
                    <a:lnTo>
                      <a:pt x="63" y="6"/>
                    </a:lnTo>
                    <a:lnTo>
                      <a:pt x="65" y="4"/>
                    </a:lnTo>
                    <a:lnTo>
                      <a:pt x="68" y="4"/>
                    </a:lnTo>
                    <a:lnTo>
                      <a:pt x="72" y="4"/>
                    </a:lnTo>
                    <a:lnTo>
                      <a:pt x="74" y="6"/>
                    </a:lnTo>
                    <a:lnTo>
                      <a:pt x="76" y="8"/>
                    </a:lnTo>
                    <a:lnTo>
                      <a:pt x="78" y="12"/>
                    </a:lnTo>
                    <a:lnTo>
                      <a:pt x="82" y="42"/>
                    </a:lnTo>
                    <a:lnTo>
                      <a:pt x="86" y="75"/>
                    </a:lnTo>
                    <a:lnTo>
                      <a:pt x="74" y="75"/>
                    </a:lnTo>
                    <a:lnTo>
                      <a:pt x="72" y="46"/>
                    </a:lnTo>
                    <a:lnTo>
                      <a:pt x="68" y="17"/>
                    </a:lnTo>
                    <a:lnTo>
                      <a:pt x="59" y="42"/>
                    </a:lnTo>
                    <a:lnTo>
                      <a:pt x="51" y="69"/>
                    </a:lnTo>
                    <a:lnTo>
                      <a:pt x="49" y="71"/>
                    </a:lnTo>
                    <a:lnTo>
                      <a:pt x="49" y="73"/>
                    </a:lnTo>
                    <a:lnTo>
                      <a:pt x="45" y="73"/>
                    </a:lnTo>
                    <a:lnTo>
                      <a:pt x="43" y="73"/>
                    </a:lnTo>
                    <a:lnTo>
                      <a:pt x="42" y="73"/>
                    </a:lnTo>
                    <a:lnTo>
                      <a:pt x="40" y="73"/>
                    </a:lnTo>
                    <a:lnTo>
                      <a:pt x="38" y="71"/>
                    </a:lnTo>
                    <a:lnTo>
                      <a:pt x="36" y="69"/>
                    </a:lnTo>
                    <a:lnTo>
                      <a:pt x="28" y="42"/>
                    </a:lnTo>
                    <a:lnTo>
                      <a:pt x="19" y="14"/>
                    </a:lnTo>
                    <a:lnTo>
                      <a:pt x="15" y="44"/>
                    </a:lnTo>
                    <a:lnTo>
                      <a:pt x="11" y="73"/>
                    </a:lnTo>
                    <a:lnTo>
                      <a:pt x="0" y="73"/>
                    </a:lnTo>
                    <a:close/>
                  </a:path>
                </a:pathLst>
              </a:custGeom>
              <a:solidFill>
                <a:srgbClr val="ABABAB"/>
              </a:solidFill>
              <a:ln w="1588">
                <a:solidFill>
                  <a:srgbClr val="ABABAB"/>
                </a:solidFill>
                <a:prstDash val="solid"/>
                <a:round/>
                <a:headEnd/>
                <a:tailEnd/>
              </a:ln>
            </p:spPr>
            <p:txBody>
              <a:bodyPr/>
              <a:lstStyle/>
              <a:p>
                <a:endParaRPr lang="en-IN"/>
              </a:p>
            </p:txBody>
          </p:sp>
          <p:sp>
            <p:nvSpPr>
              <p:cNvPr id="703979" name="Freeform 1515">
                <a:extLst>
                  <a:ext uri="{FF2B5EF4-FFF2-40B4-BE49-F238E27FC236}">
                    <a16:creationId xmlns:a16="http://schemas.microsoft.com/office/drawing/2014/main" id="{88282DE8-F2E4-4AAE-BFC3-B67FC5451B8A}"/>
                  </a:ext>
                </a:extLst>
              </p:cNvPr>
              <p:cNvSpPr>
                <a:spLocks/>
              </p:cNvSpPr>
              <p:nvPr/>
            </p:nvSpPr>
            <p:spPr bwMode="auto">
              <a:xfrm>
                <a:off x="5257" y="718"/>
                <a:ext cx="21" cy="33"/>
              </a:xfrm>
              <a:custGeom>
                <a:avLst/>
                <a:gdLst>
                  <a:gd name="T0" fmla="*/ 0 w 42"/>
                  <a:gd name="T1" fmla="*/ 8 h 65"/>
                  <a:gd name="T2" fmla="*/ 0 w 42"/>
                  <a:gd name="T3" fmla="*/ 0 h 65"/>
                  <a:gd name="T4" fmla="*/ 42 w 42"/>
                  <a:gd name="T5" fmla="*/ 2 h 65"/>
                  <a:gd name="T6" fmla="*/ 42 w 42"/>
                  <a:gd name="T7" fmla="*/ 10 h 65"/>
                  <a:gd name="T8" fmla="*/ 27 w 42"/>
                  <a:gd name="T9" fmla="*/ 10 h 65"/>
                  <a:gd name="T10" fmla="*/ 27 w 42"/>
                  <a:gd name="T11" fmla="*/ 65 h 65"/>
                  <a:gd name="T12" fmla="*/ 17 w 42"/>
                  <a:gd name="T13" fmla="*/ 65 h 65"/>
                  <a:gd name="T14" fmla="*/ 15 w 42"/>
                  <a:gd name="T15" fmla="*/ 10 h 65"/>
                  <a:gd name="T16" fmla="*/ 0 w 42"/>
                  <a:gd name="T17"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65">
                    <a:moveTo>
                      <a:pt x="0" y="8"/>
                    </a:moveTo>
                    <a:lnTo>
                      <a:pt x="0" y="0"/>
                    </a:lnTo>
                    <a:lnTo>
                      <a:pt x="42" y="2"/>
                    </a:lnTo>
                    <a:lnTo>
                      <a:pt x="42" y="10"/>
                    </a:lnTo>
                    <a:lnTo>
                      <a:pt x="27" y="10"/>
                    </a:lnTo>
                    <a:lnTo>
                      <a:pt x="27" y="65"/>
                    </a:lnTo>
                    <a:lnTo>
                      <a:pt x="17" y="65"/>
                    </a:lnTo>
                    <a:lnTo>
                      <a:pt x="15" y="10"/>
                    </a:lnTo>
                    <a:lnTo>
                      <a:pt x="0" y="8"/>
                    </a:lnTo>
                    <a:close/>
                  </a:path>
                </a:pathLst>
              </a:custGeom>
              <a:solidFill>
                <a:srgbClr val="FF0000"/>
              </a:solidFill>
              <a:ln w="1588">
                <a:solidFill>
                  <a:srgbClr val="FF0000"/>
                </a:solidFill>
                <a:prstDash val="solid"/>
                <a:round/>
                <a:headEnd/>
                <a:tailEnd/>
              </a:ln>
            </p:spPr>
            <p:txBody>
              <a:bodyPr/>
              <a:lstStyle/>
              <a:p>
                <a:endParaRPr lang="en-IN"/>
              </a:p>
            </p:txBody>
          </p:sp>
          <p:sp>
            <p:nvSpPr>
              <p:cNvPr id="703980" name="Freeform 1516">
                <a:extLst>
                  <a:ext uri="{FF2B5EF4-FFF2-40B4-BE49-F238E27FC236}">
                    <a16:creationId xmlns:a16="http://schemas.microsoft.com/office/drawing/2014/main" id="{46254F13-23C6-4850-9E7C-93E509CEDC36}"/>
                  </a:ext>
                </a:extLst>
              </p:cNvPr>
              <p:cNvSpPr>
                <a:spLocks/>
              </p:cNvSpPr>
              <p:nvPr/>
            </p:nvSpPr>
            <p:spPr bwMode="auto">
              <a:xfrm>
                <a:off x="5234" y="718"/>
                <a:ext cx="21" cy="33"/>
              </a:xfrm>
              <a:custGeom>
                <a:avLst/>
                <a:gdLst>
                  <a:gd name="T0" fmla="*/ 0 w 42"/>
                  <a:gd name="T1" fmla="*/ 29 h 65"/>
                  <a:gd name="T2" fmla="*/ 2 w 42"/>
                  <a:gd name="T3" fmla="*/ 21 h 65"/>
                  <a:gd name="T4" fmla="*/ 4 w 42"/>
                  <a:gd name="T5" fmla="*/ 13 h 65"/>
                  <a:gd name="T6" fmla="*/ 8 w 42"/>
                  <a:gd name="T7" fmla="*/ 10 h 65"/>
                  <a:gd name="T8" fmla="*/ 12 w 42"/>
                  <a:gd name="T9" fmla="*/ 6 h 65"/>
                  <a:gd name="T10" fmla="*/ 17 w 42"/>
                  <a:gd name="T11" fmla="*/ 4 h 65"/>
                  <a:gd name="T12" fmla="*/ 21 w 42"/>
                  <a:gd name="T13" fmla="*/ 2 h 65"/>
                  <a:gd name="T14" fmla="*/ 25 w 42"/>
                  <a:gd name="T15" fmla="*/ 0 h 65"/>
                  <a:gd name="T16" fmla="*/ 29 w 42"/>
                  <a:gd name="T17" fmla="*/ 0 h 65"/>
                  <a:gd name="T18" fmla="*/ 33 w 42"/>
                  <a:gd name="T19" fmla="*/ 0 h 65"/>
                  <a:gd name="T20" fmla="*/ 37 w 42"/>
                  <a:gd name="T21" fmla="*/ 0 h 65"/>
                  <a:gd name="T22" fmla="*/ 37 w 42"/>
                  <a:gd name="T23" fmla="*/ 0 h 65"/>
                  <a:gd name="T24" fmla="*/ 39 w 42"/>
                  <a:gd name="T25" fmla="*/ 0 h 65"/>
                  <a:gd name="T26" fmla="*/ 40 w 42"/>
                  <a:gd name="T27" fmla="*/ 0 h 65"/>
                  <a:gd name="T28" fmla="*/ 40 w 42"/>
                  <a:gd name="T29" fmla="*/ 0 h 65"/>
                  <a:gd name="T30" fmla="*/ 42 w 42"/>
                  <a:gd name="T31" fmla="*/ 0 h 65"/>
                  <a:gd name="T32" fmla="*/ 42 w 42"/>
                  <a:gd name="T33" fmla="*/ 8 h 65"/>
                  <a:gd name="T34" fmla="*/ 42 w 42"/>
                  <a:gd name="T35" fmla="*/ 8 h 65"/>
                  <a:gd name="T36" fmla="*/ 40 w 42"/>
                  <a:gd name="T37" fmla="*/ 8 h 65"/>
                  <a:gd name="T38" fmla="*/ 40 w 42"/>
                  <a:gd name="T39" fmla="*/ 8 h 65"/>
                  <a:gd name="T40" fmla="*/ 39 w 42"/>
                  <a:gd name="T41" fmla="*/ 8 h 65"/>
                  <a:gd name="T42" fmla="*/ 37 w 42"/>
                  <a:gd name="T43" fmla="*/ 8 h 65"/>
                  <a:gd name="T44" fmla="*/ 31 w 42"/>
                  <a:gd name="T45" fmla="*/ 10 h 65"/>
                  <a:gd name="T46" fmla="*/ 23 w 42"/>
                  <a:gd name="T47" fmla="*/ 11 h 65"/>
                  <a:gd name="T48" fmla="*/ 17 w 42"/>
                  <a:gd name="T49" fmla="*/ 15 h 65"/>
                  <a:gd name="T50" fmla="*/ 14 w 42"/>
                  <a:gd name="T51" fmla="*/ 19 h 65"/>
                  <a:gd name="T52" fmla="*/ 12 w 42"/>
                  <a:gd name="T53" fmla="*/ 23 h 65"/>
                  <a:gd name="T54" fmla="*/ 42 w 42"/>
                  <a:gd name="T55" fmla="*/ 35 h 65"/>
                  <a:gd name="T56" fmla="*/ 10 w 42"/>
                  <a:gd name="T57" fmla="*/ 36 h 65"/>
                  <a:gd name="T58" fmla="*/ 12 w 42"/>
                  <a:gd name="T59" fmla="*/ 38 h 65"/>
                  <a:gd name="T60" fmla="*/ 12 w 42"/>
                  <a:gd name="T61" fmla="*/ 42 h 65"/>
                  <a:gd name="T62" fmla="*/ 14 w 42"/>
                  <a:gd name="T63" fmla="*/ 44 h 65"/>
                  <a:gd name="T64" fmla="*/ 16 w 42"/>
                  <a:gd name="T65" fmla="*/ 46 h 65"/>
                  <a:gd name="T66" fmla="*/ 17 w 42"/>
                  <a:gd name="T67" fmla="*/ 50 h 65"/>
                  <a:gd name="T68" fmla="*/ 21 w 42"/>
                  <a:gd name="T69" fmla="*/ 52 h 65"/>
                  <a:gd name="T70" fmla="*/ 23 w 42"/>
                  <a:gd name="T71" fmla="*/ 54 h 65"/>
                  <a:gd name="T72" fmla="*/ 27 w 42"/>
                  <a:gd name="T73" fmla="*/ 56 h 65"/>
                  <a:gd name="T74" fmla="*/ 31 w 42"/>
                  <a:gd name="T75" fmla="*/ 58 h 65"/>
                  <a:gd name="T76" fmla="*/ 35 w 42"/>
                  <a:gd name="T77" fmla="*/ 58 h 65"/>
                  <a:gd name="T78" fmla="*/ 35 w 42"/>
                  <a:gd name="T79" fmla="*/ 58 h 65"/>
                  <a:gd name="T80" fmla="*/ 37 w 42"/>
                  <a:gd name="T81" fmla="*/ 58 h 65"/>
                  <a:gd name="T82" fmla="*/ 39 w 42"/>
                  <a:gd name="T83" fmla="*/ 58 h 65"/>
                  <a:gd name="T84" fmla="*/ 40 w 42"/>
                  <a:gd name="T85" fmla="*/ 58 h 65"/>
                  <a:gd name="T86" fmla="*/ 42 w 42"/>
                  <a:gd name="T87" fmla="*/ 58 h 65"/>
                  <a:gd name="T88" fmla="*/ 42 w 42"/>
                  <a:gd name="T89" fmla="*/ 65 h 65"/>
                  <a:gd name="T90" fmla="*/ 42 w 42"/>
                  <a:gd name="T91" fmla="*/ 65 h 65"/>
                  <a:gd name="T92" fmla="*/ 40 w 42"/>
                  <a:gd name="T93" fmla="*/ 65 h 65"/>
                  <a:gd name="T94" fmla="*/ 39 w 42"/>
                  <a:gd name="T95" fmla="*/ 65 h 65"/>
                  <a:gd name="T96" fmla="*/ 37 w 42"/>
                  <a:gd name="T97" fmla="*/ 65 h 65"/>
                  <a:gd name="T98" fmla="*/ 35 w 42"/>
                  <a:gd name="T99" fmla="*/ 65 h 65"/>
                  <a:gd name="T100" fmla="*/ 31 w 42"/>
                  <a:gd name="T101" fmla="*/ 65 h 65"/>
                  <a:gd name="T102" fmla="*/ 27 w 42"/>
                  <a:gd name="T103" fmla="*/ 65 h 65"/>
                  <a:gd name="T104" fmla="*/ 23 w 42"/>
                  <a:gd name="T105" fmla="*/ 63 h 65"/>
                  <a:gd name="T106" fmla="*/ 17 w 42"/>
                  <a:gd name="T107" fmla="*/ 59 h 65"/>
                  <a:gd name="T108" fmla="*/ 14 w 42"/>
                  <a:gd name="T109" fmla="*/ 58 h 65"/>
                  <a:gd name="T110" fmla="*/ 10 w 42"/>
                  <a:gd name="T111" fmla="*/ 56 h 65"/>
                  <a:gd name="T112" fmla="*/ 8 w 42"/>
                  <a:gd name="T113" fmla="*/ 52 h 65"/>
                  <a:gd name="T114" fmla="*/ 4 w 42"/>
                  <a:gd name="T115" fmla="*/ 46 h 65"/>
                  <a:gd name="T116" fmla="*/ 2 w 42"/>
                  <a:gd name="T117" fmla="*/ 42 h 65"/>
                  <a:gd name="T118" fmla="*/ 0 w 42"/>
                  <a:gd name="T119" fmla="*/ 3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 h="65">
                    <a:moveTo>
                      <a:pt x="0" y="31"/>
                    </a:moveTo>
                    <a:lnTo>
                      <a:pt x="0" y="31"/>
                    </a:lnTo>
                    <a:lnTo>
                      <a:pt x="0" y="29"/>
                    </a:lnTo>
                    <a:lnTo>
                      <a:pt x="2" y="25"/>
                    </a:lnTo>
                    <a:lnTo>
                      <a:pt x="2" y="23"/>
                    </a:lnTo>
                    <a:lnTo>
                      <a:pt x="2" y="21"/>
                    </a:lnTo>
                    <a:lnTo>
                      <a:pt x="4" y="19"/>
                    </a:lnTo>
                    <a:lnTo>
                      <a:pt x="4" y="17"/>
                    </a:lnTo>
                    <a:lnTo>
                      <a:pt x="4" y="13"/>
                    </a:lnTo>
                    <a:lnTo>
                      <a:pt x="6" y="13"/>
                    </a:lnTo>
                    <a:lnTo>
                      <a:pt x="8" y="11"/>
                    </a:lnTo>
                    <a:lnTo>
                      <a:pt x="8" y="10"/>
                    </a:lnTo>
                    <a:lnTo>
                      <a:pt x="10" y="8"/>
                    </a:lnTo>
                    <a:lnTo>
                      <a:pt x="12" y="8"/>
                    </a:lnTo>
                    <a:lnTo>
                      <a:pt x="12" y="6"/>
                    </a:lnTo>
                    <a:lnTo>
                      <a:pt x="14" y="6"/>
                    </a:lnTo>
                    <a:lnTo>
                      <a:pt x="16" y="4"/>
                    </a:lnTo>
                    <a:lnTo>
                      <a:pt x="17" y="4"/>
                    </a:lnTo>
                    <a:lnTo>
                      <a:pt x="17" y="4"/>
                    </a:lnTo>
                    <a:lnTo>
                      <a:pt x="19" y="2"/>
                    </a:lnTo>
                    <a:lnTo>
                      <a:pt x="21" y="2"/>
                    </a:lnTo>
                    <a:lnTo>
                      <a:pt x="23" y="2"/>
                    </a:lnTo>
                    <a:lnTo>
                      <a:pt x="23" y="2"/>
                    </a:lnTo>
                    <a:lnTo>
                      <a:pt x="25" y="0"/>
                    </a:lnTo>
                    <a:lnTo>
                      <a:pt x="27" y="0"/>
                    </a:lnTo>
                    <a:lnTo>
                      <a:pt x="29" y="0"/>
                    </a:lnTo>
                    <a:lnTo>
                      <a:pt x="29" y="0"/>
                    </a:lnTo>
                    <a:lnTo>
                      <a:pt x="31" y="0"/>
                    </a:lnTo>
                    <a:lnTo>
                      <a:pt x="33" y="0"/>
                    </a:lnTo>
                    <a:lnTo>
                      <a:pt x="33" y="0"/>
                    </a:lnTo>
                    <a:lnTo>
                      <a:pt x="35" y="0"/>
                    </a:lnTo>
                    <a:lnTo>
                      <a:pt x="35" y="0"/>
                    </a:lnTo>
                    <a:lnTo>
                      <a:pt x="37" y="0"/>
                    </a:lnTo>
                    <a:lnTo>
                      <a:pt x="37" y="0"/>
                    </a:lnTo>
                    <a:lnTo>
                      <a:pt x="37" y="0"/>
                    </a:lnTo>
                    <a:lnTo>
                      <a:pt x="37" y="0"/>
                    </a:lnTo>
                    <a:lnTo>
                      <a:pt x="39" y="0"/>
                    </a:lnTo>
                    <a:lnTo>
                      <a:pt x="39" y="0"/>
                    </a:lnTo>
                    <a:lnTo>
                      <a:pt x="39" y="0"/>
                    </a:lnTo>
                    <a:lnTo>
                      <a:pt x="39" y="0"/>
                    </a:lnTo>
                    <a:lnTo>
                      <a:pt x="40" y="0"/>
                    </a:lnTo>
                    <a:lnTo>
                      <a:pt x="40" y="0"/>
                    </a:lnTo>
                    <a:lnTo>
                      <a:pt x="40" y="0"/>
                    </a:lnTo>
                    <a:lnTo>
                      <a:pt x="40" y="0"/>
                    </a:lnTo>
                    <a:lnTo>
                      <a:pt x="40" y="0"/>
                    </a:lnTo>
                    <a:lnTo>
                      <a:pt x="42" y="0"/>
                    </a:lnTo>
                    <a:lnTo>
                      <a:pt x="42" y="0"/>
                    </a:lnTo>
                    <a:lnTo>
                      <a:pt x="42" y="0"/>
                    </a:lnTo>
                    <a:lnTo>
                      <a:pt x="42" y="0"/>
                    </a:lnTo>
                    <a:lnTo>
                      <a:pt x="42" y="8"/>
                    </a:lnTo>
                    <a:lnTo>
                      <a:pt x="42" y="8"/>
                    </a:lnTo>
                    <a:lnTo>
                      <a:pt x="42" y="8"/>
                    </a:lnTo>
                    <a:lnTo>
                      <a:pt x="42" y="8"/>
                    </a:lnTo>
                    <a:lnTo>
                      <a:pt x="42" y="8"/>
                    </a:lnTo>
                    <a:lnTo>
                      <a:pt x="40" y="8"/>
                    </a:lnTo>
                    <a:lnTo>
                      <a:pt x="40" y="8"/>
                    </a:lnTo>
                    <a:lnTo>
                      <a:pt x="40" y="8"/>
                    </a:lnTo>
                    <a:lnTo>
                      <a:pt x="40" y="8"/>
                    </a:lnTo>
                    <a:lnTo>
                      <a:pt x="40" y="8"/>
                    </a:lnTo>
                    <a:lnTo>
                      <a:pt x="40" y="8"/>
                    </a:lnTo>
                    <a:lnTo>
                      <a:pt x="39" y="8"/>
                    </a:lnTo>
                    <a:lnTo>
                      <a:pt x="39" y="8"/>
                    </a:lnTo>
                    <a:lnTo>
                      <a:pt x="39" y="8"/>
                    </a:lnTo>
                    <a:lnTo>
                      <a:pt x="39" y="8"/>
                    </a:lnTo>
                    <a:lnTo>
                      <a:pt x="39" y="8"/>
                    </a:lnTo>
                    <a:lnTo>
                      <a:pt x="37" y="8"/>
                    </a:lnTo>
                    <a:lnTo>
                      <a:pt x="37" y="8"/>
                    </a:lnTo>
                    <a:lnTo>
                      <a:pt x="33" y="10"/>
                    </a:lnTo>
                    <a:lnTo>
                      <a:pt x="31" y="10"/>
                    </a:lnTo>
                    <a:lnTo>
                      <a:pt x="27" y="10"/>
                    </a:lnTo>
                    <a:lnTo>
                      <a:pt x="25" y="10"/>
                    </a:lnTo>
                    <a:lnTo>
                      <a:pt x="23" y="11"/>
                    </a:lnTo>
                    <a:lnTo>
                      <a:pt x="21" y="11"/>
                    </a:lnTo>
                    <a:lnTo>
                      <a:pt x="19" y="13"/>
                    </a:lnTo>
                    <a:lnTo>
                      <a:pt x="17" y="15"/>
                    </a:lnTo>
                    <a:lnTo>
                      <a:pt x="16" y="17"/>
                    </a:lnTo>
                    <a:lnTo>
                      <a:pt x="16" y="17"/>
                    </a:lnTo>
                    <a:lnTo>
                      <a:pt x="14" y="19"/>
                    </a:lnTo>
                    <a:lnTo>
                      <a:pt x="12" y="21"/>
                    </a:lnTo>
                    <a:lnTo>
                      <a:pt x="12" y="23"/>
                    </a:lnTo>
                    <a:lnTo>
                      <a:pt x="12" y="23"/>
                    </a:lnTo>
                    <a:lnTo>
                      <a:pt x="10" y="27"/>
                    </a:lnTo>
                    <a:lnTo>
                      <a:pt x="42" y="27"/>
                    </a:lnTo>
                    <a:lnTo>
                      <a:pt x="42" y="35"/>
                    </a:lnTo>
                    <a:lnTo>
                      <a:pt x="10" y="35"/>
                    </a:lnTo>
                    <a:lnTo>
                      <a:pt x="10" y="35"/>
                    </a:lnTo>
                    <a:lnTo>
                      <a:pt x="10" y="36"/>
                    </a:lnTo>
                    <a:lnTo>
                      <a:pt x="10" y="36"/>
                    </a:lnTo>
                    <a:lnTo>
                      <a:pt x="10" y="36"/>
                    </a:lnTo>
                    <a:lnTo>
                      <a:pt x="12" y="38"/>
                    </a:lnTo>
                    <a:lnTo>
                      <a:pt x="12" y="40"/>
                    </a:lnTo>
                    <a:lnTo>
                      <a:pt x="12" y="40"/>
                    </a:lnTo>
                    <a:lnTo>
                      <a:pt x="12" y="42"/>
                    </a:lnTo>
                    <a:lnTo>
                      <a:pt x="12" y="42"/>
                    </a:lnTo>
                    <a:lnTo>
                      <a:pt x="14" y="44"/>
                    </a:lnTo>
                    <a:lnTo>
                      <a:pt x="14" y="44"/>
                    </a:lnTo>
                    <a:lnTo>
                      <a:pt x="16" y="46"/>
                    </a:lnTo>
                    <a:lnTo>
                      <a:pt x="16" y="46"/>
                    </a:lnTo>
                    <a:lnTo>
                      <a:pt x="16" y="46"/>
                    </a:lnTo>
                    <a:lnTo>
                      <a:pt x="16" y="48"/>
                    </a:lnTo>
                    <a:lnTo>
                      <a:pt x="17" y="50"/>
                    </a:lnTo>
                    <a:lnTo>
                      <a:pt x="17" y="50"/>
                    </a:lnTo>
                    <a:lnTo>
                      <a:pt x="19" y="52"/>
                    </a:lnTo>
                    <a:lnTo>
                      <a:pt x="19" y="52"/>
                    </a:lnTo>
                    <a:lnTo>
                      <a:pt x="21" y="52"/>
                    </a:lnTo>
                    <a:lnTo>
                      <a:pt x="21" y="54"/>
                    </a:lnTo>
                    <a:lnTo>
                      <a:pt x="21" y="54"/>
                    </a:lnTo>
                    <a:lnTo>
                      <a:pt x="23" y="54"/>
                    </a:lnTo>
                    <a:lnTo>
                      <a:pt x="23" y="56"/>
                    </a:lnTo>
                    <a:lnTo>
                      <a:pt x="25" y="56"/>
                    </a:lnTo>
                    <a:lnTo>
                      <a:pt x="27" y="56"/>
                    </a:lnTo>
                    <a:lnTo>
                      <a:pt x="27" y="56"/>
                    </a:lnTo>
                    <a:lnTo>
                      <a:pt x="29" y="58"/>
                    </a:lnTo>
                    <a:lnTo>
                      <a:pt x="31" y="58"/>
                    </a:lnTo>
                    <a:lnTo>
                      <a:pt x="31" y="58"/>
                    </a:lnTo>
                    <a:lnTo>
                      <a:pt x="33" y="58"/>
                    </a:lnTo>
                    <a:lnTo>
                      <a:pt x="35" y="58"/>
                    </a:lnTo>
                    <a:lnTo>
                      <a:pt x="35" y="58"/>
                    </a:lnTo>
                    <a:lnTo>
                      <a:pt x="35" y="58"/>
                    </a:lnTo>
                    <a:lnTo>
                      <a:pt x="35" y="58"/>
                    </a:lnTo>
                    <a:lnTo>
                      <a:pt x="37" y="58"/>
                    </a:lnTo>
                    <a:lnTo>
                      <a:pt x="37" y="58"/>
                    </a:lnTo>
                    <a:lnTo>
                      <a:pt x="37" y="58"/>
                    </a:lnTo>
                    <a:lnTo>
                      <a:pt x="37" y="58"/>
                    </a:lnTo>
                    <a:lnTo>
                      <a:pt x="39" y="58"/>
                    </a:lnTo>
                    <a:lnTo>
                      <a:pt x="39" y="58"/>
                    </a:lnTo>
                    <a:lnTo>
                      <a:pt x="40" y="58"/>
                    </a:lnTo>
                    <a:lnTo>
                      <a:pt x="40" y="58"/>
                    </a:lnTo>
                    <a:lnTo>
                      <a:pt x="40" y="58"/>
                    </a:lnTo>
                    <a:lnTo>
                      <a:pt x="40" y="58"/>
                    </a:lnTo>
                    <a:lnTo>
                      <a:pt x="42" y="58"/>
                    </a:lnTo>
                    <a:lnTo>
                      <a:pt x="42" y="58"/>
                    </a:lnTo>
                    <a:lnTo>
                      <a:pt x="42" y="58"/>
                    </a:lnTo>
                    <a:lnTo>
                      <a:pt x="42" y="65"/>
                    </a:lnTo>
                    <a:lnTo>
                      <a:pt x="42" y="65"/>
                    </a:lnTo>
                    <a:lnTo>
                      <a:pt x="42" y="65"/>
                    </a:lnTo>
                    <a:lnTo>
                      <a:pt x="42" y="65"/>
                    </a:lnTo>
                    <a:lnTo>
                      <a:pt x="42" y="65"/>
                    </a:lnTo>
                    <a:lnTo>
                      <a:pt x="40" y="65"/>
                    </a:lnTo>
                    <a:lnTo>
                      <a:pt x="40" y="65"/>
                    </a:lnTo>
                    <a:lnTo>
                      <a:pt x="40" y="65"/>
                    </a:lnTo>
                    <a:lnTo>
                      <a:pt x="40" y="65"/>
                    </a:lnTo>
                    <a:lnTo>
                      <a:pt x="39" y="65"/>
                    </a:lnTo>
                    <a:lnTo>
                      <a:pt x="39" y="65"/>
                    </a:lnTo>
                    <a:lnTo>
                      <a:pt x="39" y="65"/>
                    </a:lnTo>
                    <a:lnTo>
                      <a:pt x="37" y="65"/>
                    </a:lnTo>
                    <a:lnTo>
                      <a:pt x="37" y="65"/>
                    </a:lnTo>
                    <a:lnTo>
                      <a:pt x="37" y="65"/>
                    </a:lnTo>
                    <a:lnTo>
                      <a:pt x="37" y="65"/>
                    </a:lnTo>
                    <a:lnTo>
                      <a:pt x="35" y="65"/>
                    </a:lnTo>
                    <a:lnTo>
                      <a:pt x="35" y="65"/>
                    </a:lnTo>
                    <a:lnTo>
                      <a:pt x="33" y="65"/>
                    </a:lnTo>
                    <a:lnTo>
                      <a:pt x="31" y="65"/>
                    </a:lnTo>
                    <a:lnTo>
                      <a:pt x="31" y="65"/>
                    </a:lnTo>
                    <a:lnTo>
                      <a:pt x="29" y="65"/>
                    </a:lnTo>
                    <a:lnTo>
                      <a:pt x="27" y="65"/>
                    </a:lnTo>
                    <a:lnTo>
                      <a:pt x="25" y="63"/>
                    </a:lnTo>
                    <a:lnTo>
                      <a:pt x="23" y="63"/>
                    </a:lnTo>
                    <a:lnTo>
                      <a:pt x="23" y="63"/>
                    </a:lnTo>
                    <a:lnTo>
                      <a:pt x="21" y="61"/>
                    </a:lnTo>
                    <a:lnTo>
                      <a:pt x="19" y="61"/>
                    </a:lnTo>
                    <a:lnTo>
                      <a:pt x="17" y="59"/>
                    </a:lnTo>
                    <a:lnTo>
                      <a:pt x="17" y="59"/>
                    </a:lnTo>
                    <a:lnTo>
                      <a:pt x="16" y="59"/>
                    </a:lnTo>
                    <a:lnTo>
                      <a:pt x="14" y="58"/>
                    </a:lnTo>
                    <a:lnTo>
                      <a:pt x="12" y="56"/>
                    </a:lnTo>
                    <a:lnTo>
                      <a:pt x="12" y="56"/>
                    </a:lnTo>
                    <a:lnTo>
                      <a:pt x="10" y="56"/>
                    </a:lnTo>
                    <a:lnTo>
                      <a:pt x="10" y="54"/>
                    </a:lnTo>
                    <a:lnTo>
                      <a:pt x="8" y="52"/>
                    </a:lnTo>
                    <a:lnTo>
                      <a:pt x="8" y="52"/>
                    </a:lnTo>
                    <a:lnTo>
                      <a:pt x="6" y="50"/>
                    </a:lnTo>
                    <a:lnTo>
                      <a:pt x="4" y="48"/>
                    </a:lnTo>
                    <a:lnTo>
                      <a:pt x="4" y="46"/>
                    </a:lnTo>
                    <a:lnTo>
                      <a:pt x="4" y="44"/>
                    </a:lnTo>
                    <a:lnTo>
                      <a:pt x="2" y="44"/>
                    </a:lnTo>
                    <a:lnTo>
                      <a:pt x="2" y="42"/>
                    </a:lnTo>
                    <a:lnTo>
                      <a:pt x="2" y="40"/>
                    </a:lnTo>
                    <a:lnTo>
                      <a:pt x="2" y="38"/>
                    </a:lnTo>
                    <a:lnTo>
                      <a:pt x="0" y="36"/>
                    </a:lnTo>
                    <a:lnTo>
                      <a:pt x="0" y="35"/>
                    </a:lnTo>
                    <a:lnTo>
                      <a:pt x="0" y="31"/>
                    </a:lnTo>
                    <a:close/>
                  </a:path>
                </a:pathLst>
              </a:custGeom>
              <a:solidFill>
                <a:srgbClr val="FF0000"/>
              </a:solidFill>
              <a:ln w="1588">
                <a:solidFill>
                  <a:srgbClr val="FF0000"/>
                </a:solidFill>
                <a:prstDash val="solid"/>
                <a:round/>
                <a:headEnd/>
                <a:tailEnd/>
              </a:ln>
            </p:spPr>
            <p:txBody>
              <a:bodyPr/>
              <a:lstStyle/>
              <a:p>
                <a:endParaRPr lang="en-IN"/>
              </a:p>
            </p:txBody>
          </p:sp>
          <p:sp>
            <p:nvSpPr>
              <p:cNvPr id="703981" name="Freeform 1517">
                <a:extLst>
                  <a:ext uri="{FF2B5EF4-FFF2-40B4-BE49-F238E27FC236}">
                    <a16:creationId xmlns:a16="http://schemas.microsoft.com/office/drawing/2014/main" id="{FFCD0029-79C5-411F-A081-1E6D1AC79634}"/>
                  </a:ext>
                </a:extLst>
              </p:cNvPr>
              <p:cNvSpPr>
                <a:spLocks/>
              </p:cNvSpPr>
              <p:nvPr/>
            </p:nvSpPr>
            <p:spPr bwMode="auto">
              <a:xfrm>
                <a:off x="5208" y="717"/>
                <a:ext cx="25" cy="34"/>
              </a:xfrm>
              <a:custGeom>
                <a:avLst/>
                <a:gdLst>
                  <a:gd name="T0" fmla="*/ 11 w 49"/>
                  <a:gd name="T1" fmla="*/ 0 h 69"/>
                  <a:gd name="T2" fmla="*/ 21 w 49"/>
                  <a:gd name="T3" fmla="*/ 29 h 69"/>
                  <a:gd name="T4" fmla="*/ 21 w 49"/>
                  <a:gd name="T5" fmla="*/ 29 h 69"/>
                  <a:gd name="T6" fmla="*/ 23 w 49"/>
                  <a:gd name="T7" fmla="*/ 29 h 69"/>
                  <a:gd name="T8" fmla="*/ 24 w 49"/>
                  <a:gd name="T9" fmla="*/ 27 h 69"/>
                  <a:gd name="T10" fmla="*/ 24 w 49"/>
                  <a:gd name="T11" fmla="*/ 27 h 69"/>
                  <a:gd name="T12" fmla="*/ 26 w 49"/>
                  <a:gd name="T13" fmla="*/ 25 h 69"/>
                  <a:gd name="T14" fmla="*/ 28 w 49"/>
                  <a:gd name="T15" fmla="*/ 23 h 69"/>
                  <a:gd name="T16" fmla="*/ 28 w 49"/>
                  <a:gd name="T17" fmla="*/ 21 h 69"/>
                  <a:gd name="T18" fmla="*/ 30 w 49"/>
                  <a:gd name="T19" fmla="*/ 19 h 69"/>
                  <a:gd name="T20" fmla="*/ 32 w 49"/>
                  <a:gd name="T21" fmla="*/ 17 h 69"/>
                  <a:gd name="T22" fmla="*/ 32 w 49"/>
                  <a:gd name="T23" fmla="*/ 15 h 69"/>
                  <a:gd name="T24" fmla="*/ 32 w 49"/>
                  <a:gd name="T25" fmla="*/ 14 h 69"/>
                  <a:gd name="T26" fmla="*/ 34 w 49"/>
                  <a:gd name="T27" fmla="*/ 12 h 69"/>
                  <a:gd name="T28" fmla="*/ 34 w 49"/>
                  <a:gd name="T29" fmla="*/ 10 h 69"/>
                  <a:gd name="T30" fmla="*/ 36 w 49"/>
                  <a:gd name="T31" fmla="*/ 6 h 69"/>
                  <a:gd name="T32" fmla="*/ 36 w 49"/>
                  <a:gd name="T33" fmla="*/ 4 h 69"/>
                  <a:gd name="T34" fmla="*/ 38 w 49"/>
                  <a:gd name="T35" fmla="*/ 2 h 69"/>
                  <a:gd name="T36" fmla="*/ 40 w 49"/>
                  <a:gd name="T37" fmla="*/ 23 h 69"/>
                  <a:gd name="T38" fmla="*/ 40 w 49"/>
                  <a:gd name="T39" fmla="*/ 23 h 69"/>
                  <a:gd name="T40" fmla="*/ 40 w 49"/>
                  <a:gd name="T41" fmla="*/ 25 h 69"/>
                  <a:gd name="T42" fmla="*/ 38 w 49"/>
                  <a:gd name="T43" fmla="*/ 25 h 69"/>
                  <a:gd name="T44" fmla="*/ 38 w 49"/>
                  <a:gd name="T45" fmla="*/ 27 h 69"/>
                  <a:gd name="T46" fmla="*/ 36 w 49"/>
                  <a:gd name="T47" fmla="*/ 29 h 69"/>
                  <a:gd name="T48" fmla="*/ 34 w 49"/>
                  <a:gd name="T49" fmla="*/ 29 h 69"/>
                  <a:gd name="T50" fmla="*/ 34 w 49"/>
                  <a:gd name="T51" fmla="*/ 31 h 69"/>
                  <a:gd name="T52" fmla="*/ 32 w 49"/>
                  <a:gd name="T53" fmla="*/ 31 h 69"/>
                  <a:gd name="T54" fmla="*/ 34 w 49"/>
                  <a:gd name="T55" fmla="*/ 33 h 69"/>
                  <a:gd name="T56" fmla="*/ 36 w 49"/>
                  <a:gd name="T57" fmla="*/ 33 h 69"/>
                  <a:gd name="T58" fmla="*/ 40 w 49"/>
                  <a:gd name="T59" fmla="*/ 35 h 69"/>
                  <a:gd name="T60" fmla="*/ 42 w 49"/>
                  <a:gd name="T61" fmla="*/ 37 h 69"/>
                  <a:gd name="T62" fmla="*/ 44 w 49"/>
                  <a:gd name="T63" fmla="*/ 39 h 69"/>
                  <a:gd name="T64" fmla="*/ 44 w 49"/>
                  <a:gd name="T65" fmla="*/ 42 h 69"/>
                  <a:gd name="T66" fmla="*/ 46 w 49"/>
                  <a:gd name="T67" fmla="*/ 46 h 69"/>
                  <a:gd name="T68" fmla="*/ 46 w 49"/>
                  <a:gd name="T69" fmla="*/ 50 h 69"/>
                  <a:gd name="T70" fmla="*/ 36 w 49"/>
                  <a:gd name="T71" fmla="*/ 69 h 69"/>
                  <a:gd name="T72" fmla="*/ 36 w 49"/>
                  <a:gd name="T73" fmla="*/ 48 h 69"/>
                  <a:gd name="T74" fmla="*/ 36 w 49"/>
                  <a:gd name="T75" fmla="*/ 46 h 69"/>
                  <a:gd name="T76" fmla="*/ 34 w 49"/>
                  <a:gd name="T77" fmla="*/ 44 h 69"/>
                  <a:gd name="T78" fmla="*/ 34 w 49"/>
                  <a:gd name="T79" fmla="*/ 42 h 69"/>
                  <a:gd name="T80" fmla="*/ 32 w 49"/>
                  <a:gd name="T81" fmla="*/ 40 h 69"/>
                  <a:gd name="T82" fmla="*/ 30 w 49"/>
                  <a:gd name="T83" fmla="*/ 40 h 69"/>
                  <a:gd name="T84" fmla="*/ 28 w 49"/>
                  <a:gd name="T85" fmla="*/ 39 h 69"/>
                  <a:gd name="T86" fmla="*/ 24 w 49"/>
                  <a:gd name="T87" fmla="*/ 39 h 69"/>
                  <a:gd name="T88" fmla="*/ 11 w 49"/>
                  <a:gd name="T89" fmla="*/ 37 h 69"/>
                  <a:gd name="T90" fmla="*/ 0 w 49"/>
                  <a:gd name="T91"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 h="69">
                    <a:moveTo>
                      <a:pt x="0" y="0"/>
                    </a:moveTo>
                    <a:lnTo>
                      <a:pt x="11" y="0"/>
                    </a:lnTo>
                    <a:lnTo>
                      <a:pt x="11" y="29"/>
                    </a:lnTo>
                    <a:lnTo>
                      <a:pt x="21" y="29"/>
                    </a:lnTo>
                    <a:lnTo>
                      <a:pt x="21" y="29"/>
                    </a:lnTo>
                    <a:lnTo>
                      <a:pt x="21" y="29"/>
                    </a:lnTo>
                    <a:lnTo>
                      <a:pt x="21" y="29"/>
                    </a:lnTo>
                    <a:lnTo>
                      <a:pt x="23" y="29"/>
                    </a:lnTo>
                    <a:lnTo>
                      <a:pt x="23" y="29"/>
                    </a:lnTo>
                    <a:lnTo>
                      <a:pt x="24" y="27"/>
                    </a:lnTo>
                    <a:lnTo>
                      <a:pt x="24" y="27"/>
                    </a:lnTo>
                    <a:lnTo>
                      <a:pt x="24" y="27"/>
                    </a:lnTo>
                    <a:lnTo>
                      <a:pt x="26" y="25"/>
                    </a:lnTo>
                    <a:lnTo>
                      <a:pt x="26" y="25"/>
                    </a:lnTo>
                    <a:lnTo>
                      <a:pt x="28" y="25"/>
                    </a:lnTo>
                    <a:lnTo>
                      <a:pt x="28" y="23"/>
                    </a:lnTo>
                    <a:lnTo>
                      <a:pt x="28" y="23"/>
                    </a:lnTo>
                    <a:lnTo>
                      <a:pt x="28" y="21"/>
                    </a:lnTo>
                    <a:lnTo>
                      <a:pt x="30" y="21"/>
                    </a:lnTo>
                    <a:lnTo>
                      <a:pt x="30" y="19"/>
                    </a:lnTo>
                    <a:lnTo>
                      <a:pt x="30" y="17"/>
                    </a:lnTo>
                    <a:lnTo>
                      <a:pt x="32" y="17"/>
                    </a:lnTo>
                    <a:lnTo>
                      <a:pt x="32" y="15"/>
                    </a:lnTo>
                    <a:lnTo>
                      <a:pt x="32" y="15"/>
                    </a:lnTo>
                    <a:lnTo>
                      <a:pt x="32" y="14"/>
                    </a:lnTo>
                    <a:lnTo>
                      <a:pt x="32" y="14"/>
                    </a:lnTo>
                    <a:lnTo>
                      <a:pt x="34" y="12"/>
                    </a:lnTo>
                    <a:lnTo>
                      <a:pt x="34" y="12"/>
                    </a:lnTo>
                    <a:lnTo>
                      <a:pt x="34" y="10"/>
                    </a:lnTo>
                    <a:lnTo>
                      <a:pt x="34" y="10"/>
                    </a:lnTo>
                    <a:lnTo>
                      <a:pt x="36" y="8"/>
                    </a:lnTo>
                    <a:lnTo>
                      <a:pt x="36" y="6"/>
                    </a:lnTo>
                    <a:lnTo>
                      <a:pt x="36" y="6"/>
                    </a:lnTo>
                    <a:lnTo>
                      <a:pt x="36" y="4"/>
                    </a:lnTo>
                    <a:lnTo>
                      <a:pt x="36" y="4"/>
                    </a:lnTo>
                    <a:lnTo>
                      <a:pt x="38" y="2"/>
                    </a:lnTo>
                    <a:lnTo>
                      <a:pt x="49" y="2"/>
                    </a:lnTo>
                    <a:lnTo>
                      <a:pt x="40" y="23"/>
                    </a:lnTo>
                    <a:lnTo>
                      <a:pt x="40" y="23"/>
                    </a:lnTo>
                    <a:lnTo>
                      <a:pt x="40" y="23"/>
                    </a:lnTo>
                    <a:lnTo>
                      <a:pt x="40" y="25"/>
                    </a:lnTo>
                    <a:lnTo>
                      <a:pt x="40" y="25"/>
                    </a:lnTo>
                    <a:lnTo>
                      <a:pt x="40" y="25"/>
                    </a:lnTo>
                    <a:lnTo>
                      <a:pt x="38" y="25"/>
                    </a:lnTo>
                    <a:lnTo>
                      <a:pt x="38" y="27"/>
                    </a:lnTo>
                    <a:lnTo>
                      <a:pt x="38" y="27"/>
                    </a:lnTo>
                    <a:lnTo>
                      <a:pt x="36" y="27"/>
                    </a:lnTo>
                    <a:lnTo>
                      <a:pt x="36" y="29"/>
                    </a:lnTo>
                    <a:lnTo>
                      <a:pt x="36" y="29"/>
                    </a:lnTo>
                    <a:lnTo>
                      <a:pt x="34" y="29"/>
                    </a:lnTo>
                    <a:lnTo>
                      <a:pt x="34" y="29"/>
                    </a:lnTo>
                    <a:lnTo>
                      <a:pt x="34" y="31"/>
                    </a:lnTo>
                    <a:lnTo>
                      <a:pt x="32" y="31"/>
                    </a:lnTo>
                    <a:lnTo>
                      <a:pt x="32" y="31"/>
                    </a:lnTo>
                    <a:lnTo>
                      <a:pt x="32" y="33"/>
                    </a:lnTo>
                    <a:lnTo>
                      <a:pt x="34" y="33"/>
                    </a:lnTo>
                    <a:lnTo>
                      <a:pt x="36" y="33"/>
                    </a:lnTo>
                    <a:lnTo>
                      <a:pt x="36" y="33"/>
                    </a:lnTo>
                    <a:lnTo>
                      <a:pt x="38" y="35"/>
                    </a:lnTo>
                    <a:lnTo>
                      <a:pt x="40" y="35"/>
                    </a:lnTo>
                    <a:lnTo>
                      <a:pt x="40" y="37"/>
                    </a:lnTo>
                    <a:lnTo>
                      <a:pt x="42" y="37"/>
                    </a:lnTo>
                    <a:lnTo>
                      <a:pt x="42" y="39"/>
                    </a:lnTo>
                    <a:lnTo>
                      <a:pt x="44" y="39"/>
                    </a:lnTo>
                    <a:lnTo>
                      <a:pt x="44" y="40"/>
                    </a:lnTo>
                    <a:lnTo>
                      <a:pt x="44" y="42"/>
                    </a:lnTo>
                    <a:lnTo>
                      <a:pt x="46" y="44"/>
                    </a:lnTo>
                    <a:lnTo>
                      <a:pt x="46" y="46"/>
                    </a:lnTo>
                    <a:lnTo>
                      <a:pt x="46" y="46"/>
                    </a:lnTo>
                    <a:lnTo>
                      <a:pt x="46" y="50"/>
                    </a:lnTo>
                    <a:lnTo>
                      <a:pt x="46" y="69"/>
                    </a:lnTo>
                    <a:lnTo>
                      <a:pt x="36" y="69"/>
                    </a:lnTo>
                    <a:lnTo>
                      <a:pt x="36" y="50"/>
                    </a:lnTo>
                    <a:lnTo>
                      <a:pt x="36" y="48"/>
                    </a:lnTo>
                    <a:lnTo>
                      <a:pt x="36" y="48"/>
                    </a:lnTo>
                    <a:lnTo>
                      <a:pt x="36" y="46"/>
                    </a:lnTo>
                    <a:lnTo>
                      <a:pt x="34" y="46"/>
                    </a:lnTo>
                    <a:lnTo>
                      <a:pt x="34" y="44"/>
                    </a:lnTo>
                    <a:lnTo>
                      <a:pt x="34" y="44"/>
                    </a:lnTo>
                    <a:lnTo>
                      <a:pt x="34" y="42"/>
                    </a:lnTo>
                    <a:lnTo>
                      <a:pt x="32" y="42"/>
                    </a:lnTo>
                    <a:lnTo>
                      <a:pt x="32" y="40"/>
                    </a:lnTo>
                    <a:lnTo>
                      <a:pt x="32" y="40"/>
                    </a:lnTo>
                    <a:lnTo>
                      <a:pt x="30" y="40"/>
                    </a:lnTo>
                    <a:lnTo>
                      <a:pt x="28" y="39"/>
                    </a:lnTo>
                    <a:lnTo>
                      <a:pt x="28" y="39"/>
                    </a:lnTo>
                    <a:lnTo>
                      <a:pt x="26" y="39"/>
                    </a:lnTo>
                    <a:lnTo>
                      <a:pt x="24" y="39"/>
                    </a:lnTo>
                    <a:lnTo>
                      <a:pt x="23" y="39"/>
                    </a:lnTo>
                    <a:lnTo>
                      <a:pt x="11" y="37"/>
                    </a:lnTo>
                    <a:lnTo>
                      <a:pt x="11" y="67"/>
                    </a:lnTo>
                    <a:lnTo>
                      <a:pt x="0" y="67"/>
                    </a:lnTo>
                    <a:lnTo>
                      <a:pt x="0" y="0"/>
                    </a:lnTo>
                    <a:close/>
                  </a:path>
                </a:pathLst>
              </a:custGeom>
              <a:solidFill>
                <a:srgbClr val="FF0000"/>
              </a:solidFill>
              <a:ln w="1588">
                <a:solidFill>
                  <a:srgbClr val="FF0000"/>
                </a:solidFill>
                <a:prstDash val="solid"/>
                <a:round/>
                <a:headEnd/>
                <a:tailEnd/>
              </a:ln>
            </p:spPr>
            <p:txBody>
              <a:bodyPr/>
              <a:lstStyle/>
              <a:p>
                <a:endParaRPr lang="en-IN"/>
              </a:p>
            </p:txBody>
          </p:sp>
          <p:sp>
            <p:nvSpPr>
              <p:cNvPr id="703982" name="Freeform 1518">
                <a:extLst>
                  <a:ext uri="{FF2B5EF4-FFF2-40B4-BE49-F238E27FC236}">
                    <a16:creationId xmlns:a16="http://schemas.microsoft.com/office/drawing/2014/main" id="{64D844E1-31F7-4386-8CBE-531987F4A897}"/>
                  </a:ext>
                </a:extLst>
              </p:cNvPr>
              <p:cNvSpPr>
                <a:spLocks/>
              </p:cNvSpPr>
              <p:nvPr/>
            </p:nvSpPr>
            <p:spPr bwMode="auto">
              <a:xfrm>
                <a:off x="5180" y="715"/>
                <a:ext cx="24" cy="35"/>
              </a:xfrm>
              <a:custGeom>
                <a:avLst/>
                <a:gdLst>
                  <a:gd name="T0" fmla="*/ 29 w 48"/>
                  <a:gd name="T1" fmla="*/ 2 h 71"/>
                  <a:gd name="T2" fmla="*/ 37 w 48"/>
                  <a:gd name="T3" fmla="*/ 4 h 71"/>
                  <a:gd name="T4" fmla="*/ 42 w 48"/>
                  <a:gd name="T5" fmla="*/ 10 h 71"/>
                  <a:gd name="T6" fmla="*/ 46 w 48"/>
                  <a:gd name="T7" fmla="*/ 18 h 71"/>
                  <a:gd name="T8" fmla="*/ 46 w 48"/>
                  <a:gd name="T9" fmla="*/ 27 h 71"/>
                  <a:gd name="T10" fmla="*/ 42 w 48"/>
                  <a:gd name="T11" fmla="*/ 33 h 71"/>
                  <a:gd name="T12" fmla="*/ 42 w 48"/>
                  <a:gd name="T13" fmla="*/ 39 h 71"/>
                  <a:gd name="T14" fmla="*/ 48 w 48"/>
                  <a:gd name="T15" fmla="*/ 44 h 71"/>
                  <a:gd name="T16" fmla="*/ 48 w 48"/>
                  <a:gd name="T17" fmla="*/ 71 h 71"/>
                  <a:gd name="T18" fmla="*/ 38 w 48"/>
                  <a:gd name="T19" fmla="*/ 52 h 71"/>
                  <a:gd name="T20" fmla="*/ 37 w 48"/>
                  <a:gd name="T21" fmla="*/ 46 h 71"/>
                  <a:gd name="T22" fmla="*/ 35 w 48"/>
                  <a:gd name="T23" fmla="*/ 44 h 71"/>
                  <a:gd name="T24" fmla="*/ 29 w 48"/>
                  <a:gd name="T25" fmla="*/ 43 h 71"/>
                  <a:gd name="T26" fmla="*/ 25 w 48"/>
                  <a:gd name="T27" fmla="*/ 41 h 71"/>
                  <a:gd name="T28" fmla="*/ 14 w 48"/>
                  <a:gd name="T29" fmla="*/ 31 h 71"/>
                  <a:gd name="T30" fmla="*/ 25 w 48"/>
                  <a:gd name="T31" fmla="*/ 31 h 71"/>
                  <a:gd name="T32" fmla="*/ 29 w 48"/>
                  <a:gd name="T33" fmla="*/ 31 h 71"/>
                  <a:gd name="T34" fmla="*/ 33 w 48"/>
                  <a:gd name="T35" fmla="*/ 29 h 71"/>
                  <a:gd name="T36" fmla="*/ 37 w 48"/>
                  <a:gd name="T37" fmla="*/ 25 h 71"/>
                  <a:gd name="T38" fmla="*/ 37 w 48"/>
                  <a:gd name="T39" fmla="*/ 19 h 71"/>
                  <a:gd name="T40" fmla="*/ 35 w 48"/>
                  <a:gd name="T41" fmla="*/ 16 h 71"/>
                  <a:gd name="T42" fmla="*/ 31 w 48"/>
                  <a:gd name="T43" fmla="*/ 12 h 71"/>
                  <a:gd name="T44" fmla="*/ 27 w 48"/>
                  <a:gd name="T45" fmla="*/ 10 h 71"/>
                  <a:gd name="T46" fmla="*/ 21 w 48"/>
                  <a:gd name="T47" fmla="*/ 10 h 71"/>
                  <a:gd name="T48" fmla="*/ 16 w 48"/>
                  <a:gd name="T49" fmla="*/ 12 h 71"/>
                  <a:gd name="T50" fmla="*/ 12 w 48"/>
                  <a:gd name="T51" fmla="*/ 16 h 71"/>
                  <a:gd name="T52" fmla="*/ 12 w 48"/>
                  <a:gd name="T53" fmla="*/ 21 h 71"/>
                  <a:gd name="T54" fmla="*/ 12 w 48"/>
                  <a:gd name="T55" fmla="*/ 69 h 71"/>
                  <a:gd name="T56" fmla="*/ 0 w 48"/>
                  <a:gd name="T57" fmla="*/ 27 h 71"/>
                  <a:gd name="T58" fmla="*/ 2 w 48"/>
                  <a:gd name="T59" fmla="*/ 16 h 71"/>
                  <a:gd name="T60" fmla="*/ 8 w 48"/>
                  <a:gd name="T61" fmla="*/ 8 h 71"/>
                  <a:gd name="T62" fmla="*/ 16 w 48"/>
                  <a:gd name="T63" fmla="*/ 2 h 71"/>
                  <a:gd name="T64" fmla="*/ 25 w 48"/>
                  <a:gd name="T65"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 h="71">
                    <a:moveTo>
                      <a:pt x="25" y="0"/>
                    </a:moveTo>
                    <a:lnTo>
                      <a:pt x="29" y="2"/>
                    </a:lnTo>
                    <a:lnTo>
                      <a:pt x="33" y="2"/>
                    </a:lnTo>
                    <a:lnTo>
                      <a:pt x="37" y="4"/>
                    </a:lnTo>
                    <a:lnTo>
                      <a:pt x="40" y="6"/>
                    </a:lnTo>
                    <a:lnTo>
                      <a:pt x="42" y="10"/>
                    </a:lnTo>
                    <a:lnTo>
                      <a:pt x="44" y="14"/>
                    </a:lnTo>
                    <a:lnTo>
                      <a:pt x="46" y="18"/>
                    </a:lnTo>
                    <a:lnTo>
                      <a:pt x="48" y="21"/>
                    </a:lnTo>
                    <a:lnTo>
                      <a:pt x="46" y="27"/>
                    </a:lnTo>
                    <a:lnTo>
                      <a:pt x="44" y="31"/>
                    </a:lnTo>
                    <a:lnTo>
                      <a:pt x="42" y="33"/>
                    </a:lnTo>
                    <a:lnTo>
                      <a:pt x="38" y="35"/>
                    </a:lnTo>
                    <a:lnTo>
                      <a:pt x="42" y="39"/>
                    </a:lnTo>
                    <a:lnTo>
                      <a:pt x="44" y="41"/>
                    </a:lnTo>
                    <a:lnTo>
                      <a:pt x="48" y="44"/>
                    </a:lnTo>
                    <a:lnTo>
                      <a:pt x="48" y="50"/>
                    </a:lnTo>
                    <a:lnTo>
                      <a:pt x="48" y="71"/>
                    </a:lnTo>
                    <a:lnTo>
                      <a:pt x="38" y="71"/>
                    </a:lnTo>
                    <a:lnTo>
                      <a:pt x="38" y="52"/>
                    </a:lnTo>
                    <a:lnTo>
                      <a:pt x="38" y="50"/>
                    </a:lnTo>
                    <a:lnTo>
                      <a:pt x="37" y="46"/>
                    </a:lnTo>
                    <a:lnTo>
                      <a:pt x="37" y="44"/>
                    </a:lnTo>
                    <a:lnTo>
                      <a:pt x="35" y="44"/>
                    </a:lnTo>
                    <a:lnTo>
                      <a:pt x="31" y="43"/>
                    </a:lnTo>
                    <a:lnTo>
                      <a:pt x="29" y="43"/>
                    </a:lnTo>
                    <a:lnTo>
                      <a:pt x="27" y="41"/>
                    </a:lnTo>
                    <a:lnTo>
                      <a:pt x="25" y="41"/>
                    </a:lnTo>
                    <a:lnTo>
                      <a:pt x="16" y="41"/>
                    </a:lnTo>
                    <a:lnTo>
                      <a:pt x="14" y="31"/>
                    </a:lnTo>
                    <a:lnTo>
                      <a:pt x="23" y="31"/>
                    </a:lnTo>
                    <a:lnTo>
                      <a:pt x="25" y="31"/>
                    </a:lnTo>
                    <a:lnTo>
                      <a:pt x="27" y="31"/>
                    </a:lnTo>
                    <a:lnTo>
                      <a:pt x="29" y="31"/>
                    </a:lnTo>
                    <a:lnTo>
                      <a:pt x="31" y="31"/>
                    </a:lnTo>
                    <a:lnTo>
                      <a:pt x="33" y="29"/>
                    </a:lnTo>
                    <a:lnTo>
                      <a:pt x="35" y="27"/>
                    </a:lnTo>
                    <a:lnTo>
                      <a:pt x="37" y="25"/>
                    </a:lnTo>
                    <a:lnTo>
                      <a:pt x="37" y="21"/>
                    </a:lnTo>
                    <a:lnTo>
                      <a:pt x="37" y="19"/>
                    </a:lnTo>
                    <a:lnTo>
                      <a:pt x="37" y="16"/>
                    </a:lnTo>
                    <a:lnTo>
                      <a:pt x="35" y="16"/>
                    </a:lnTo>
                    <a:lnTo>
                      <a:pt x="35" y="14"/>
                    </a:lnTo>
                    <a:lnTo>
                      <a:pt x="31" y="12"/>
                    </a:lnTo>
                    <a:lnTo>
                      <a:pt x="29" y="10"/>
                    </a:lnTo>
                    <a:lnTo>
                      <a:pt x="27" y="10"/>
                    </a:lnTo>
                    <a:lnTo>
                      <a:pt x="25" y="10"/>
                    </a:lnTo>
                    <a:lnTo>
                      <a:pt x="21" y="10"/>
                    </a:lnTo>
                    <a:lnTo>
                      <a:pt x="17" y="10"/>
                    </a:lnTo>
                    <a:lnTo>
                      <a:pt x="16" y="12"/>
                    </a:lnTo>
                    <a:lnTo>
                      <a:pt x="14" y="14"/>
                    </a:lnTo>
                    <a:lnTo>
                      <a:pt x="12" y="16"/>
                    </a:lnTo>
                    <a:lnTo>
                      <a:pt x="12" y="18"/>
                    </a:lnTo>
                    <a:lnTo>
                      <a:pt x="12" y="21"/>
                    </a:lnTo>
                    <a:lnTo>
                      <a:pt x="12" y="21"/>
                    </a:lnTo>
                    <a:lnTo>
                      <a:pt x="12" y="69"/>
                    </a:lnTo>
                    <a:lnTo>
                      <a:pt x="0" y="69"/>
                    </a:lnTo>
                    <a:lnTo>
                      <a:pt x="0" y="27"/>
                    </a:lnTo>
                    <a:lnTo>
                      <a:pt x="0" y="21"/>
                    </a:lnTo>
                    <a:lnTo>
                      <a:pt x="2" y="16"/>
                    </a:lnTo>
                    <a:lnTo>
                      <a:pt x="4" y="12"/>
                    </a:lnTo>
                    <a:lnTo>
                      <a:pt x="8" y="8"/>
                    </a:lnTo>
                    <a:lnTo>
                      <a:pt x="12" y="4"/>
                    </a:lnTo>
                    <a:lnTo>
                      <a:pt x="16" y="2"/>
                    </a:lnTo>
                    <a:lnTo>
                      <a:pt x="19" y="2"/>
                    </a:lnTo>
                    <a:lnTo>
                      <a:pt x="25" y="0"/>
                    </a:lnTo>
                    <a:close/>
                  </a:path>
                </a:pathLst>
              </a:custGeom>
              <a:solidFill>
                <a:srgbClr val="FF0000"/>
              </a:solidFill>
              <a:ln w="1588">
                <a:solidFill>
                  <a:srgbClr val="FF0000"/>
                </a:solidFill>
                <a:prstDash val="solid"/>
                <a:round/>
                <a:headEnd/>
                <a:tailEnd/>
              </a:ln>
            </p:spPr>
            <p:txBody>
              <a:bodyPr/>
              <a:lstStyle/>
              <a:p>
                <a:endParaRPr lang="en-IN"/>
              </a:p>
            </p:txBody>
          </p:sp>
          <p:sp>
            <p:nvSpPr>
              <p:cNvPr id="703983" name="Freeform 1519">
                <a:extLst>
                  <a:ext uri="{FF2B5EF4-FFF2-40B4-BE49-F238E27FC236}">
                    <a16:creationId xmlns:a16="http://schemas.microsoft.com/office/drawing/2014/main" id="{35C2DF6E-B60E-46A9-8142-3A053B0D4A76}"/>
                  </a:ext>
                </a:extLst>
              </p:cNvPr>
              <p:cNvSpPr>
                <a:spLocks/>
              </p:cNvSpPr>
              <p:nvPr/>
            </p:nvSpPr>
            <p:spPr bwMode="auto">
              <a:xfrm>
                <a:off x="5150" y="714"/>
                <a:ext cx="26" cy="35"/>
              </a:xfrm>
              <a:custGeom>
                <a:avLst/>
                <a:gdLst>
                  <a:gd name="T0" fmla="*/ 0 w 52"/>
                  <a:gd name="T1" fmla="*/ 69 h 71"/>
                  <a:gd name="T2" fmla="*/ 0 w 52"/>
                  <a:gd name="T3" fmla="*/ 46 h 71"/>
                  <a:gd name="T4" fmla="*/ 0 w 52"/>
                  <a:gd name="T5" fmla="*/ 23 h 71"/>
                  <a:gd name="T6" fmla="*/ 0 w 52"/>
                  <a:gd name="T7" fmla="*/ 20 h 71"/>
                  <a:gd name="T8" fmla="*/ 2 w 52"/>
                  <a:gd name="T9" fmla="*/ 14 h 71"/>
                  <a:gd name="T10" fmla="*/ 4 w 52"/>
                  <a:gd name="T11" fmla="*/ 10 h 71"/>
                  <a:gd name="T12" fmla="*/ 8 w 52"/>
                  <a:gd name="T13" fmla="*/ 6 h 71"/>
                  <a:gd name="T14" fmla="*/ 10 w 52"/>
                  <a:gd name="T15" fmla="*/ 4 h 71"/>
                  <a:gd name="T16" fmla="*/ 13 w 52"/>
                  <a:gd name="T17" fmla="*/ 2 h 71"/>
                  <a:gd name="T18" fmla="*/ 19 w 52"/>
                  <a:gd name="T19" fmla="*/ 0 h 71"/>
                  <a:gd name="T20" fmla="*/ 25 w 52"/>
                  <a:gd name="T21" fmla="*/ 0 h 71"/>
                  <a:gd name="T22" fmla="*/ 31 w 52"/>
                  <a:gd name="T23" fmla="*/ 0 h 71"/>
                  <a:gd name="T24" fmla="*/ 36 w 52"/>
                  <a:gd name="T25" fmla="*/ 2 h 71"/>
                  <a:gd name="T26" fmla="*/ 40 w 52"/>
                  <a:gd name="T27" fmla="*/ 6 h 71"/>
                  <a:gd name="T28" fmla="*/ 44 w 52"/>
                  <a:gd name="T29" fmla="*/ 8 h 71"/>
                  <a:gd name="T30" fmla="*/ 48 w 52"/>
                  <a:gd name="T31" fmla="*/ 12 h 71"/>
                  <a:gd name="T32" fmla="*/ 50 w 52"/>
                  <a:gd name="T33" fmla="*/ 18 h 71"/>
                  <a:gd name="T34" fmla="*/ 50 w 52"/>
                  <a:gd name="T35" fmla="*/ 23 h 71"/>
                  <a:gd name="T36" fmla="*/ 52 w 52"/>
                  <a:gd name="T37" fmla="*/ 29 h 71"/>
                  <a:gd name="T38" fmla="*/ 52 w 52"/>
                  <a:gd name="T39" fmla="*/ 50 h 71"/>
                  <a:gd name="T40" fmla="*/ 52 w 52"/>
                  <a:gd name="T41" fmla="*/ 71 h 71"/>
                  <a:gd name="T42" fmla="*/ 42 w 52"/>
                  <a:gd name="T43" fmla="*/ 71 h 71"/>
                  <a:gd name="T44" fmla="*/ 40 w 52"/>
                  <a:gd name="T45" fmla="*/ 56 h 71"/>
                  <a:gd name="T46" fmla="*/ 40 w 52"/>
                  <a:gd name="T47" fmla="*/ 41 h 71"/>
                  <a:gd name="T48" fmla="*/ 13 w 52"/>
                  <a:gd name="T49" fmla="*/ 39 h 71"/>
                  <a:gd name="T50" fmla="*/ 13 w 52"/>
                  <a:gd name="T51" fmla="*/ 29 h 71"/>
                  <a:gd name="T52" fmla="*/ 40 w 52"/>
                  <a:gd name="T53" fmla="*/ 31 h 71"/>
                  <a:gd name="T54" fmla="*/ 40 w 52"/>
                  <a:gd name="T55" fmla="*/ 25 h 71"/>
                  <a:gd name="T56" fmla="*/ 40 w 52"/>
                  <a:gd name="T57" fmla="*/ 21 h 71"/>
                  <a:gd name="T58" fmla="*/ 38 w 52"/>
                  <a:gd name="T59" fmla="*/ 18 h 71"/>
                  <a:gd name="T60" fmla="*/ 38 w 52"/>
                  <a:gd name="T61" fmla="*/ 16 h 71"/>
                  <a:gd name="T62" fmla="*/ 36 w 52"/>
                  <a:gd name="T63" fmla="*/ 12 h 71"/>
                  <a:gd name="T64" fmla="*/ 32 w 52"/>
                  <a:gd name="T65" fmla="*/ 10 h 71"/>
                  <a:gd name="T66" fmla="*/ 27 w 52"/>
                  <a:gd name="T67" fmla="*/ 10 h 71"/>
                  <a:gd name="T68" fmla="*/ 23 w 52"/>
                  <a:gd name="T69" fmla="*/ 10 h 71"/>
                  <a:gd name="T70" fmla="*/ 19 w 52"/>
                  <a:gd name="T71" fmla="*/ 10 h 71"/>
                  <a:gd name="T72" fmla="*/ 13 w 52"/>
                  <a:gd name="T73" fmla="*/ 16 h 71"/>
                  <a:gd name="T74" fmla="*/ 11 w 52"/>
                  <a:gd name="T75" fmla="*/ 20 h 71"/>
                  <a:gd name="T76" fmla="*/ 10 w 52"/>
                  <a:gd name="T77" fmla="*/ 23 h 71"/>
                  <a:gd name="T78" fmla="*/ 10 w 52"/>
                  <a:gd name="T79" fmla="*/ 46 h 71"/>
                  <a:gd name="T80" fmla="*/ 10 w 52"/>
                  <a:gd name="T81" fmla="*/ 71 h 71"/>
                  <a:gd name="T82" fmla="*/ 0 w 52"/>
                  <a:gd name="T83" fmla="*/ 6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2" h="71">
                    <a:moveTo>
                      <a:pt x="0" y="69"/>
                    </a:moveTo>
                    <a:lnTo>
                      <a:pt x="0" y="46"/>
                    </a:lnTo>
                    <a:lnTo>
                      <a:pt x="0" y="23"/>
                    </a:lnTo>
                    <a:lnTo>
                      <a:pt x="0" y="20"/>
                    </a:lnTo>
                    <a:lnTo>
                      <a:pt x="2" y="14"/>
                    </a:lnTo>
                    <a:lnTo>
                      <a:pt x="4" y="10"/>
                    </a:lnTo>
                    <a:lnTo>
                      <a:pt x="8" y="6"/>
                    </a:lnTo>
                    <a:lnTo>
                      <a:pt x="10" y="4"/>
                    </a:lnTo>
                    <a:lnTo>
                      <a:pt x="13" y="2"/>
                    </a:lnTo>
                    <a:lnTo>
                      <a:pt x="19" y="0"/>
                    </a:lnTo>
                    <a:lnTo>
                      <a:pt x="25" y="0"/>
                    </a:lnTo>
                    <a:lnTo>
                      <a:pt x="31" y="0"/>
                    </a:lnTo>
                    <a:lnTo>
                      <a:pt x="36" y="2"/>
                    </a:lnTo>
                    <a:lnTo>
                      <a:pt x="40" y="6"/>
                    </a:lnTo>
                    <a:lnTo>
                      <a:pt x="44" y="8"/>
                    </a:lnTo>
                    <a:lnTo>
                      <a:pt x="48" y="12"/>
                    </a:lnTo>
                    <a:lnTo>
                      <a:pt x="50" y="18"/>
                    </a:lnTo>
                    <a:lnTo>
                      <a:pt x="50" y="23"/>
                    </a:lnTo>
                    <a:lnTo>
                      <a:pt x="52" y="29"/>
                    </a:lnTo>
                    <a:lnTo>
                      <a:pt x="52" y="50"/>
                    </a:lnTo>
                    <a:lnTo>
                      <a:pt x="52" y="71"/>
                    </a:lnTo>
                    <a:lnTo>
                      <a:pt x="42" y="71"/>
                    </a:lnTo>
                    <a:lnTo>
                      <a:pt x="40" y="56"/>
                    </a:lnTo>
                    <a:lnTo>
                      <a:pt x="40" y="41"/>
                    </a:lnTo>
                    <a:lnTo>
                      <a:pt x="13" y="39"/>
                    </a:lnTo>
                    <a:lnTo>
                      <a:pt x="13" y="29"/>
                    </a:lnTo>
                    <a:lnTo>
                      <a:pt x="40" y="31"/>
                    </a:lnTo>
                    <a:lnTo>
                      <a:pt x="40" y="25"/>
                    </a:lnTo>
                    <a:lnTo>
                      <a:pt x="40" y="21"/>
                    </a:lnTo>
                    <a:lnTo>
                      <a:pt x="38" y="18"/>
                    </a:lnTo>
                    <a:lnTo>
                      <a:pt x="38" y="16"/>
                    </a:lnTo>
                    <a:lnTo>
                      <a:pt x="36" y="12"/>
                    </a:lnTo>
                    <a:lnTo>
                      <a:pt x="32" y="10"/>
                    </a:lnTo>
                    <a:lnTo>
                      <a:pt x="27" y="10"/>
                    </a:lnTo>
                    <a:lnTo>
                      <a:pt x="23" y="10"/>
                    </a:lnTo>
                    <a:lnTo>
                      <a:pt x="19" y="10"/>
                    </a:lnTo>
                    <a:lnTo>
                      <a:pt x="13" y="16"/>
                    </a:lnTo>
                    <a:lnTo>
                      <a:pt x="11" y="20"/>
                    </a:lnTo>
                    <a:lnTo>
                      <a:pt x="10" y="23"/>
                    </a:lnTo>
                    <a:lnTo>
                      <a:pt x="10" y="46"/>
                    </a:lnTo>
                    <a:lnTo>
                      <a:pt x="10" y="71"/>
                    </a:lnTo>
                    <a:lnTo>
                      <a:pt x="0" y="69"/>
                    </a:lnTo>
                    <a:close/>
                  </a:path>
                </a:pathLst>
              </a:custGeom>
              <a:solidFill>
                <a:srgbClr val="FF0000"/>
              </a:solidFill>
              <a:ln w="1588">
                <a:solidFill>
                  <a:srgbClr val="FF0000"/>
                </a:solidFill>
                <a:prstDash val="solid"/>
                <a:round/>
                <a:headEnd/>
                <a:tailEnd/>
              </a:ln>
            </p:spPr>
            <p:txBody>
              <a:bodyPr/>
              <a:lstStyle/>
              <a:p>
                <a:endParaRPr lang="en-IN"/>
              </a:p>
            </p:txBody>
          </p:sp>
          <p:sp>
            <p:nvSpPr>
              <p:cNvPr id="703984" name="Freeform 1520">
                <a:extLst>
                  <a:ext uri="{FF2B5EF4-FFF2-40B4-BE49-F238E27FC236}">
                    <a16:creationId xmlns:a16="http://schemas.microsoft.com/office/drawing/2014/main" id="{A7968716-FF52-4907-A082-59E2970159B1}"/>
                  </a:ext>
                </a:extLst>
              </p:cNvPr>
              <p:cNvSpPr>
                <a:spLocks/>
              </p:cNvSpPr>
              <p:nvPr/>
            </p:nvSpPr>
            <p:spPr bwMode="auto">
              <a:xfrm>
                <a:off x="5105" y="712"/>
                <a:ext cx="43" cy="36"/>
              </a:xfrm>
              <a:custGeom>
                <a:avLst/>
                <a:gdLst>
                  <a:gd name="T0" fmla="*/ 0 w 86"/>
                  <a:gd name="T1" fmla="*/ 71 h 72"/>
                  <a:gd name="T2" fmla="*/ 4 w 86"/>
                  <a:gd name="T3" fmla="*/ 38 h 72"/>
                  <a:gd name="T4" fmla="*/ 8 w 86"/>
                  <a:gd name="T5" fmla="*/ 7 h 72"/>
                  <a:gd name="T6" fmla="*/ 10 w 86"/>
                  <a:gd name="T7" fmla="*/ 3 h 72"/>
                  <a:gd name="T8" fmla="*/ 12 w 86"/>
                  <a:gd name="T9" fmla="*/ 1 h 72"/>
                  <a:gd name="T10" fmla="*/ 13 w 86"/>
                  <a:gd name="T11" fmla="*/ 0 h 72"/>
                  <a:gd name="T12" fmla="*/ 17 w 86"/>
                  <a:gd name="T13" fmla="*/ 0 h 72"/>
                  <a:gd name="T14" fmla="*/ 19 w 86"/>
                  <a:gd name="T15" fmla="*/ 0 h 72"/>
                  <a:gd name="T16" fmla="*/ 23 w 86"/>
                  <a:gd name="T17" fmla="*/ 1 h 72"/>
                  <a:gd name="T18" fmla="*/ 25 w 86"/>
                  <a:gd name="T19" fmla="*/ 3 h 72"/>
                  <a:gd name="T20" fmla="*/ 27 w 86"/>
                  <a:gd name="T21" fmla="*/ 7 h 72"/>
                  <a:gd name="T22" fmla="*/ 34 w 86"/>
                  <a:gd name="T23" fmla="*/ 32 h 72"/>
                  <a:gd name="T24" fmla="*/ 42 w 86"/>
                  <a:gd name="T25" fmla="*/ 57 h 72"/>
                  <a:gd name="T26" fmla="*/ 50 w 86"/>
                  <a:gd name="T27" fmla="*/ 32 h 72"/>
                  <a:gd name="T28" fmla="*/ 57 w 86"/>
                  <a:gd name="T29" fmla="*/ 9 h 72"/>
                  <a:gd name="T30" fmla="*/ 59 w 86"/>
                  <a:gd name="T31" fmla="*/ 7 h 72"/>
                  <a:gd name="T32" fmla="*/ 61 w 86"/>
                  <a:gd name="T33" fmla="*/ 3 h 72"/>
                  <a:gd name="T34" fmla="*/ 65 w 86"/>
                  <a:gd name="T35" fmla="*/ 1 h 72"/>
                  <a:gd name="T36" fmla="*/ 69 w 86"/>
                  <a:gd name="T37" fmla="*/ 1 h 72"/>
                  <a:gd name="T38" fmla="*/ 71 w 86"/>
                  <a:gd name="T39" fmla="*/ 3 h 72"/>
                  <a:gd name="T40" fmla="*/ 75 w 86"/>
                  <a:gd name="T41" fmla="*/ 3 h 72"/>
                  <a:gd name="T42" fmla="*/ 77 w 86"/>
                  <a:gd name="T43" fmla="*/ 7 h 72"/>
                  <a:gd name="T44" fmla="*/ 77 w 86"/>
                  <a:gd name="T45" fmla="*/ 9 h 72"/>
                  <a:gd name="T46" fmla="*/ 80 w 86"/>
                  <a:gd name="T47" fmla="*/ 42 h 72"/>
                  <a:gd name="T48" fmla="*/ 86 w 86"/>
                  <a:gd name="T49" fmla="*/ 72 h 72"/>
                  <a:gd name="T50" fmla="*/ 75 w 86"/>
                  <a:gd name="T51" fmla="*/ 72 h 72"/>
                  <a:gd name="T52" fmla="*/ 71 w 86"/>
                  <a:gd name="T53" fmla="*/ 44 h 72"/>
                  <a:gd name="T54" fmla="*/ 67 w 86"/>
                  <a:gd name="T55" fmla="*/ 15 h 72"/>
                  <a:gd name="T56" fmla="*/ 59 w 86"/>
                  <a:gd name="T57" fmla="*/ 42 h 72"/>
                  <a:gd name="T58" fmla="*/ 50 w 86"/>
                  <a:gd name="T59" fmla="*/ 69 h 72"/>
                  <a:gd name="T60" fmla="*/ 50 w 86"/>
                  <a:gd name="T61" fmla="*/ 71 h 72"/>
                  <a:gd name="T62" fmla="*/ 48 w 86"/>
                  <a:gd name="T63" fmla="*/ 71 h 72"/>
                  <a:gd name="T64" fmla="*/ 46 w 86"/>
                  <a:gd name="T65" fmla="*/ 72 h 72"/>
                  <a:gd name="T66" fmla="*/ 42 w 86"/>
                  <a:gd name="T67" fmla="*/ 72 h 72"/>
                  <a:gd name="T68" fmla="*/ 40 w 86"/>
                  <a:gd name="T69" fmla="*/ 72 h 72"/>
                  <a:gd name="T70" fmla="*/ 38 w 86"/>
                  <a:gd name="T71" fmla="*/ 71 h 72"/>
                  <a:gd name="T72" fmla="*/ 36 w 86"/>
                  <a:gd name="T73" fmla="*/ 71 h 72"/>
                  <a:gd name="T74" fmla="*/ 36 w 86"/>
                  <a:gd name="T75" fmla="*/ 69 h 72"/>
                  <a:gd name="T76" fmla="*/ 27 w 86"/>
                  <a:gd name="T77" fmla="*/ 42 h 72"/>
                  <a:gd name="T78" fmla="*/ 17 w 86"/>
                  <a:gd name="T79" fmla="*/ 13 h 72"/>
                  <a:gd name="T80" fmla="*/ 13 w 86"/>
                  <a:gd name="T81" fmla="*/ 42 h 72"/>
                  <a:gd name="T82" fmla="*/ 12 w 86"/>
                  <a:gd name="T83" fmla="*/ 71 h 72"/>
                  <a:gd name="T84" fmla="*/ 0 w 86"/>
                  <a:gd name="T85" fmla="*/ 7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6" h="72">
                    <a:moveTo>
                      <a:pt x="0" y="71"/>
                    </a:moveTo>
                    <a:lnTo>
                      <a:pt x="4" y="38"/>
                    </a:lnTo>
                    <a:lnTo>
                      <a:pt x="8" y="7"/>
                    </a:lnTo>
                    <a:lnTo>
                      <a:pt x="10" y="3"/>
                    </a:lnTo>
                    <a:lnTo>
                      <a:pt x="12" y="1"/>
                    </a:lnTo>
                    <a:lnTo>
                      <a:pt x="13" y="0"/>
                    </a:lnTo>
                    <a:lnTo>
                      <a:pt x="17" y="0"/>
                    </a:lnTo>
                    <a:lnTo>
                      <a:pt x="19" y="0"/>
                    </a:lnTo>
                    <a:lnTo>
                      <a:pt x="23" y="1"/>
                    </a:lnTo>
                    <a:lnTo>
                      <a:pt x="25" y="3"/>
                    </a:lnTo>
                    <a:lnTo>
                      <a:pt x="27" y="7"/>
                    </a:lnTo>
                    <a:lnTo>
                      <a:pt x="34" y="32"/>
                    </a:lnTo>
                    <a:lnTo>
                      <a:pt x="42" y="57"/>
                    </a:lnTo>
                    <a:lnTo>
                      <a:pt x="50" y="32"/>
                    </a:lnTo>
                    <a:lnTo>
                      <a:pt x="57" y="9"/>
                    </a:lnTo>
                    <a:lnTo>
                      <a:pt x="59" y="7"/>
                    </a:lnTo>
                    <a:lnTo>
                      <a:pt x="61" y="3"/>
                    </a:lnTo>
                    <a:lnTo>
                      <a:pt x="65" y="1"/>
                    </a:lnTo>
                    <a:lnTo>
                      <a:pt x="69" y="1"/>
                    </a:lnTo>
                    <a:lnTo>
                      <a:pt x="71" y="3"/>
                    </a:lnTo>
                    <a:lnTo>
                      <a:pt x="75" y="3"/>
                    </a:lnTo>
                    <a:lnTo>
                      <a:pt x="77" y="7"/>
                    </a:lnTo>
                    <a:lnTo>
                      <a:pt x="77" y="9"/>
                    </a:lnTo>
                    <a:lnTo>
                      <a:pt x="80" y="42"/>
                    </a:lnTo>
                    <a:lnTo>
                      <a:pt x="86" y="72"/>
                    </a:lnTo>
                    <a:lnTo>
                      <a:pt x="75" y="72"/>
                    </a:lnTo>
                    <a:lnTo>
                      <a:pt x="71" y="44"/>
                    </a:lnTo>
                    <a:lnTo>
                      <a:pt x="67" y="15"/>
                    </a:lnTo>
                    <a:lnTo>
                      <a:pt x="59" y="42"/>
                    </a:lnTo>
                    <a:lnTo>
                      <a:pt x="50" y="69"/>
                    </a:lnTo>
                    <a:lnTo>
                      <a:pt x="50" y="71"/>
                    </a:lnTo>
                    <a:lnTo>
                      <a:pt x="48" y="71"/>
                    </a:lnTo>
                    <a:lnTo>
                      <a:pt x="46" y="72"/>
                    </a:lnTo>
                    <a:lnTo>
                      <a:pt x="42" y="72"/>
                    </a:lnTo>
                    <a:lnTo>
                      <a:pt x="40" y="72"/>
                    </a:lnTo>
                    <a:lnTo>
                      <a:pt x="38" y="71"/>
                    </a:lnTo>
                    <a:lnTo>
                      <a:pt x="36" y="71"/>
                    </a:lnTo>
                    <a:lnTo>
                      <a:pt x="36" y="69"/>
                    </a:lnTo>
                    <a:lnTo>
                      <a:pt x="27" y="42"/>
                    </a:lnTo>
                    <a:lnTo>
                      <a:pt x="17" y="13"/>
                    </a:lnTo>
                    <a:lnTo>
                      <a:pt x="13" y="42"/>
                    </a:lnTo>
                    <a:lnTo>
                      <a:pt x="12" y="71"/>
                    </a:lnTo>
                    <a:lnTo>
                      <a:pt x="0" y="71"/>
                    </a:lnTo>
                    <a:close/>
                  </a:path>
                </a:pathLst>
              </a:custGeom>
              <a:solidFill>
                <a:srgbClr val="FF0000"/>
              </a:solidFill>
              <a:ln w="1588">
                <a:solidFill>
                  <a:srgbClr val="FF0000"/>
                </a:solidFill>
                <a:prstDash val="solid"/>
                <a:round/>
                <a:headEnd/>
                <a:tailEnd/>
              </a:ln>
            </p:spPr>
            <p:txBody>
              <a:bodyPr/>
              <a:lstStyle/>
              <a:p>
                <a:endParaRPr lang="en-IN"/>
              </a:p>
            </p:txBody>
          </p:sp>
          <p:sp>
            <p:nvSpPr>
              <p:cNvPr id="703985" name="Freeform 1521">
                <a:extLst>
                  <a:ext uri="{FF2B5EF4-FFF2-40B4-BE49-F238E27FC236}">
                    <a16:creationId xmlns:a16="http://schemas.microsoft.com/office/drawing/2014/main" id="{2DF42AE4-DF75-438A-813A-8E4B829A685F}"/>
                  </a:ext>
                </a:extLst>
              </p:cNvPr>
              <p:cNvSpPr>
                <a:spLocks/>
              </p:cNvSpPr>
              <p:nvPr/>
            </p:nvSpPr>
            <p:spPr bwMode="auto">
              <a:xfrm>
                <a:off x="5111" y="715"/>
                <a:ext cx="6" cy="3"/>
              </a:xfrm>
              <a:custGeom>
                <a:avLst/>
                <a:gdLst>
                  <a:gd name="T0" fmla="*/ 0 w 13"/>
                  <a:gd name="T1" fmla="*/ 6 h 6"/>
                  <a:gd name="T2" fmla="*/ 0 w 13"/>
                  <a:gd name="T3" fmla="*/ 4 h 6"/>
                  <a:gd name="T4" fmla="*/ 0 w 13"/>
                  <a:gd name="T5" fmla="*/ 4 h 6"/>
                  <a:gd name="T6" fmla="*/ 1 w 13"/>
                  <a:gd name="T7" fmla="*/ 2 h 6"/>
                  <a:gd name="T8" fmla="*/ 1 w 13"/>
                  <a:gd name="T9" fmla="*/ 2 h 6"/>
                  <a:gd name="T10" fmla="*/ 3 w 13"/>
                  <a:gd name="T11" fmla="*/ 2 h 6"/>
                  <a:gd name="T12" fmla="*/ 3 w 13"/>
                  <a:gd name="T13" fmla="*/ 0 h 6"/>
                  <a:gd name="T14" fmla="*/ 5 w 13"/>
                  <a:gd name="T15" fmla="*/ 0 h 6"/>
                  <a:gd name="T16" fmla="*/ 7 w 13"/>
                  <a:gd name="T17" fmla="*/ 0 h 6"/>
                  <a:gd name="T18" fmla="*/ 7 w 13"/>
                  <a:gd name="T19" fmla="*/ 0 h 6"/>
                  <a:gd name="T20" fmla="*/ 9 w 13"/>
                  <a:gd name="T21" fmla="*/ 0 h 6"/>
                  <a:gd name="T22" fmla="*/ 11 w 13"/>
                  <a:gd name="T23" fmla="*/ 0 h 6"/>
                  <a:gd name="T24" fmla="*/ 11 w 13"/>
                  <a:gd name="T25" fmla="*/ 2 h 6"/>
                  <a:gd name="T26" fmla="*/ 11 w 13"/>
                  <a:gd name="T27" fmla="*/ 2 h 6"/>
                  <a:gd name="T28" fmla="*/ 13 w 13"/>
                  <a:gd name="T29" fmla="*/ 4 h 6"/>
                  <a:gd name="T30" fmla="*/ 13 w 13"/>
                  <a:gd name="T31" fmla="*/ 4 h 6"/>
                  <a:gd name="T32" fmla="*/ 13 w 13"/>
                  <a:gd name="T3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6">
                    <a:moveTo>
                      <a:pt x="0" y="6"/>
                    </a:moveTo>
                    <a:lnTo>
                      <a:pt x="0" y="4"/>
                    </a:lnTo>
                    <a:lnTo>
                      <a:pt x="0" y="4"/>
                    </a:lnTo>
                    <a:lnTo>
                      <a:pt x="1" y="2"/>
                    </a:lnTo>
                    <a:lnTo>
                      <a:pt x="1" y="2"/>
                    </a:lnTo>
                    <a:lnTo>
                      <a:pt x="3" y="2"/>
                    </a:lnTo>
                    <a:lnTo>
                      <a:pt x="3" y="0"/>
                    </a:lnTo>
                    <a:lnTo>
                      <a:pt x="5" y="0"/>
                    </a:lnTo>
                    <a:lnTo>
                      <a:pt x="7" y="0"/>
                    </a:lnTo>
                    <a:lnTo>
                      <a:pt x="7" y="0"/>
                    </a:lnTo>
                    <a:lnTo>
                      <a:pt x="9" y="0"/>
                    </a:lnTo>
                    <a:lnTo>
                      <a:pt x="11" y="0"/>
                    </a:lnTo>
                    <a:lnTo>
                      <a:pt x="11" y="2"/>
                    </a:lnTo>
                    <a:lnTo>
                      <a:pt x="11" y="2"/>
                    </a:lnTo>
                    <a:lnTo>
                      <a:pt x="13" y="4"/>
                    </a:lnTo>
                    <a:lnTo>
                      <a:pt x="13" y="4"/>
                    </a:lnTo>
                    <a:lnTo>
                      <a:pt x="13" y="6"/>
                    </a:lnTo>
                  </a:path>
                </a:pathLst>
              </a:custGeom>
              <a:noFill/>
              <a:ln w="158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3986" name="Freeform 1522">
                <a:extLst>
                  <a:ext uri="{FF2B5EF4-FFF2-40B4-BE49-F238E27FC236}">
                    <a16:creationId xmlns:a16="http://schemas.microsoft.com/office/drawing/2014/main" id="{0F22C250-DE44-4BBA-A1B9-FDA20E5D816B}"/>
                  </a:ext>
                </a:extLst>
              </p:cNvPr>
              <p:cNvSpPr>
                <a:spLocks/>
              </p:cNvSpPr>
              <p:nvPr/>
            </p:nvSpPr>
            <p:spPr bwMode="auto">
              <a:xfrm>
                <a:off x="5135" y="716"/>
                <a:ext cx="7" cy="3"/>
              </a:xfrm>
              <a:custGeom>
                <a:avLst/>
                <a:gdLst>
                  <a:gd name="T0" fmla="*/ 0 w 16"/>
                  <a:gd name="T1" fmla="*/ 8 h 8"/>
                  <a:gd name="T2" fmla="*/ 0 w 16"/>
                  <a:gd name="T3" fmla="*/ 8 h 8"/>
                  <a:gd name="T4" fmla="*/ 0 w 16"/>
                  <a:gd name="T5" fmla="*/ 8 h 8"/>
                  <a:gd name="T6" fmla="*/ 0 w 16"/>
                  <a:gd name="T7" fmla="*/ 6 h 8"/>
                  <a:gd name="T8" fmla="*/ 2 w 16"/>
                  <a:gd name="T9" fmla="*/ 4 h 8"/>
                  <a:gd name="T10" fmla="*/ 2 w 16"/>
                  <a:gd name="T11" fmla="*/ 4 h 8"/>
                  <a:gd name="T12" fmla="*/ 4 w 16"/>
                  <a:gd name="T13" fmla="*/ 2 h 8"/>
                  <a:gd name="T14" fmla="*/ 4 w 16"/>
                  <a:gd name="T15" fmla="*/ 2 h 8"/>
                  <a:gd name="T16" fmla="*/ 6 w 16"/>
                  <a:gd name="T17" fmla="*/ 0 h 8"/>
                  <a:gd name="T18" fmla="*/ 8 w 16"/>
                  <a:gd name="T19" fmla="*/ 0 h 8"/>
                  <a:gd name="T20" fmla="*/ 8 w 16"/>
                  <a:gd name="T21" fmla="*/ 0 h 8"/>
                  <a:gd name="T22" fmla="*/ 10 w 16"/>
                  <a:gd name="T23" fmla="*/ 0 h 8"/>
                  <a:gd name="T24" fmla="*/ 12 w 16"/>
                  <a:gd name="T25" fmla="*/ 0 h 8"/>
                  <a:gd name="T26" fmla="*/ 14 w 16"/>
                  <a:gd name="T27" fmla="*/ 0 h 8"/>
                  <a:gd name="T28" fmla="*/ 14 w 16"/>
                  <a:gd name="T29" fmla="*/ 0 h 8"/>
                  <a:gd name="T30" fmla="*/ 14 w 16"/>
                  <a:gd name="T31" fmla="*/ 2 h 8"/>
                  <a:gd name="T32" fmla="*/ 14 w 16"/>
                  <a:gd name="T33" fmla="*/ 2 h 8"/>
                  <a:gd name="T34" fmla="*/ 16 w 16"/>
                  <a:gd name="T35" fmla="*/ 2 h 8"/>
                  <a:gd name="T36" fmla="*/ 16 w 16"/>
                  <a:gd name="T37" fmla="*/ 4 h 8"/>
                  <a:gd name="T38" fmla="*/ 16 w 16"/>
                  <a:gd name="T39" fmla="*/ 4 h 8"/>
                  <a:gd name="T40" fmla="*/ 16 w 16"/>
                  <a:gd name="T41"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8">
                    <a:moveTo>
                      <a:pt x="0" y="8"/>
                    </a:moveTo>
                    <a:lnTo>
                      <a:pt x="0" y="8"/>
                    </a:lnTo>
                    <a:lnTo>
                      <a:pt x="0" y="8"/>
                    </a:lnTo>
                    <a:lnTo>
                      <a:pt x="0" y="6"/>
                    </a:lnTo>
                    <a:lnTo>
                      <a:pt x="2" y="4"/>
                    </a:lnTo>
                    <a:lnTo>
                      <a:pt x="2" y="4"/>
                    </a:lnTo>
                    <a:lnTo>
                      <a:pt x="4" y="2"/>
                    </a:lnTo>
                    <a:lnTo>
                      <a:pt x="4" y="2"/>
                    </a:lnTo>
                    <a:lnTo>
                      <a:pt x="6" y="0"/>
                    </a:lnTo>
                    <a:lnTo>
                      <a:pt x="8" y="0"/>
                    </a:lnTo>
                    <a:lnTo>
                      <a:pt x="8" y="0"/>
                    </a:lnTo>
                    <a:lnTo>
                      <a:pt x="10" y="0"/>
                    </a:lnTo>
                    <a:lnTo>
                      <a:pt x="12" y="0"/>
                    </a:lnTo>
                    <a:lnTo>
                      <a:pt x="14" y="0"/>
                    </a:lnTo>
                    <a:lnTo>
                      <a:pt x="14" y="0"/>
                    </a:lnTo>
                    <a:lnTo>
                      <a:pt x="14" y="2"/>
                    </a:lnTo>
                    <a:lnTo>
                      <a:pt x="14" y="2"/>
                    </a:lnTo>
                    <a:lnTo>
                      <a:pt x="16" y="2"/>
                    </a:lnTo>
                    <a:lnTo>
                      <a:pt x="16" y="4"/>
                    </a:lnTo>
                    <a:lnTo>
                      <a:pt x="16" y="4"/>
                    </a:lnTo>
                    <a:lnTo>
                      <a:pt x="16" y="6"/>
                    </a:lnTo>
                  </a:path>
                </a:pathLst>
              </a:custGeom>
              <a:noFill/>
              <a:ln w="158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3987" name="Freeform 1523">
                <a:extLst>
                  <a:ext uri="{FF2B5EF4-FFF2-40B4-BE49-F238E27FC236}">
                    <a16:creationId xmlns:a16="http://schemas.microsoft.com/office/drawing/2014/main" id="{4806EA84-BA21-4C0E-993C-F85FD9748927}"/>
                  </a:ext>
                </a:extLst>
              </p:cNvPr>
              <p:cNvSpPr>
                <a:spLocks/>
              </p:cNvSpPr>
              <p:nvPr/>
            </p:nvSpPr>
            <p:spPr bwMode="auto">
              <a:xfrm>
                <a:off x="5151" y="715"/>
                <a:ext cx="23" cy="9"/>
              </a:xfrm>
              <a:custGeom>
                <a:avLst/>
                <a:gdLst>
                  <a:gd name="T0" fmla="*/ 0 w 46"/>
                  <a:gd name="T1" fmla="*/ 19 h 19"/>
                  <a:gd name="T2" fmla="*/ 0 w 46"/>
                  <a:gd name="T3" fmla="*/ 18 h 19"/>
                  <a:gd name="T4" fmla="*/ 0 w 46"/>
                  <a:gd name="T5" fmla="*/ 18 h 19"/>
                  <a:gd name="T6" fmla="*/ 0 w 46"/>
                  <a:gd name="T7" fmla="*/ 16 h 19"/>
                  <a:gd name="T8" fmla="*/ 2 w 46"/>
                  <a:gd name="T9" fmla="*/ 14 h 19"/>
                  <a:gd name="T10" fmla="*/ 2 w 46"/>
                  <a:gd name="T11" fmla="*/ 12 h 19"/>
                  <a:gd name="T12" fmla="*/ 4 w 46"/>
                  <a:gd name="T13" fmla="*/ 10 h 19"/>
                  <a:gd name="T14" fmla="*/ 6 w 46"/>
                  <a:gd name="T15" fmla="*/ 8 h 19"/>
                  <a:gd name="T16" fmla="*/ 6 w 46"/>
                  <a:gd name="T17" fmla="*/ 6 h 19"/>
                  <a:gd name="T18" fmla="*/ 8 w 46"/>
                  <a:gd name="T19" fmla="*/ 6 h 19"/>
                  <a:gd name="T20" fmla="*/ 9 w 46"/>
                  <a:gd name="T21" fmla="*/ 4 h 19"/>
                  <a:gd name="T22" fmla="*/ 11 w 46"/>
                  <a:gd name="T23" fmla="*/ 4 h 19"/>
                  <a:gd name="T24" fmla="*/ 13 w 46"/>
                  <a:gd name="T25" fmla="*/ 2 h 19"/>
                  <a:gd name="T26" fmla="*/ 15 w 46"/>
                  <a:gd name="T27" fmla="*/ 2 h 19"/>
                  <a:gd name="T28" fmla="*/ 17 w 46"/>
                  <a:gd name="T29" fmla="*/ 2 h 19"/>
                  <a:gd name="T30" fmla="*/ 19 w 46"/>
                  <a:gd name="T31" fmla="*/ 2 h 19"/>
                  <a:gd name="T32" fmla="*/ 21 w 46"/>
                  <a:gd name="T33" fmla="*/ 0 h 19"/>
                  <a:gd name="T34" fmla="*/ 23 w 46"/>
                  <a:gd name="T35" fmla="*/ 0 h 19"/>
                  <a:gd name="T36" fmla="*/ 25 w 46"/>
                  <a:gd name="T37" fmla="*/ 0 h 19"/>
                  <a:gd name="T38" fmla="*/ 27 w 46"/>
                  <a:gd name="T39" fmla="*/ 2 h 19"/>
                  <a:gd name="T40" fmla="*/ 29 w 46"/>
                  <a:gd name="T41" fmla="*/ 2 h 19"/>
                  <a:gd name="T42" fmla="*/ 30 w 46"/>
                  <a:gd name="T43" fmla="*/ 2 h 19"/>
                  <a:gd name="T44" fmla="*/ 34 w 46"/>
                  <a:gd name="T45" fmla="*/ 4 h 19"/>
                  <a:gd name="T46" fmla="*/ 36 w 46"/>
                  <a:gd name="T47" fmla="*/ 4 h 19"/>
                  <a:gd name="T48" fmla="*/ 38 w 46"/>
                  <a:gd name="T49" fmla="*/ 6 h 19"/>
                  <a:gd name="T50" fmla="*/ 40 w 46"/>
                  <a:gd name="T51" fmla="*/ 6 h 19"/>
                  <a:gd name="T52" fmla="*/ 40 w 46"/>
                  <a:gd name="T53" fmla="*/ 8 h 19"/>
                  <a:gd name="T54" fmla="*/ 42 w 46"/>
                  <a:gd name="T55" fmla="*/ 10 h 19"/>
                  <a:gd name="T56" fmla="*/ 44 w 46"/>
                  <a:gd name="T57" fmla="*/ 12 h 19"/>
                  <a:gd name="T58" fmla="*/ 44 w 46"/>
                  <a:gd name="T59" fmla="*/ 14 h 19"/>
                  <a:gd name="T60" fmla="*/ 46 w 46"/>
                  <a:gd name="T61" fmla="*/ 16 h 19"/>
                  <a:gd name="T62" fmla="*/ 46 w 46"/>
                  <a:gd name="T63" fmla="*/ 18 h 19"/>
                  <a:gd name="T64" fmla="*/ 46 w 46"/>
                  <a:gd name="T6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19">
                    <a:moveTo>
                      <a:pt x="0" y="19"/>
                    </a:moveTo>
                    <a:lnTo>
                      <a:pt x="0" y="18"/>
                    </a:lnTo>
                    <a:lnTo>
                      <a:pt x="0" y="18"/>
                    </a:lnTo>
                    <a:lnTo>
                      <a:pt x="0" y="16"/>
                    </a:lnTo>
                    <a:lnTo>
                      <a:pt x="2" y="14"/>
                    </a:lnTo>
                    <a:lnTo>
                      <a:pt x="2" y="12"/>
                    </a:lnTo>
                    <a:lnTo>
                      <a:pt x="4" y="10"/>
                    </a:lnTo>
                    <a:lnTo>
                      <a:pt x="6" y="8"/>
                    </a:lnTo>
                    <a:lnTo>
                      <a:pt x="6" y="6"/>
                    </a:lnTo>
                    <a:lnTo>
                      <a:pt x="8" y="6"/>
                    </a:lnTo>
                    <a:lnTo>
                      <a:pt x="9" y="4"/>
                    </a:lnTo>
                    <a:lnTo>
                      <a:pt x="11" y="4"/>
                    </a:lnTo>
                    <a:lnTo>
                      <a:pt x="13" y="2"/>
                    </a:lnTo>
                    <a:lnTo>
                      <a:pt x="15" y="2"/>
                    </a:lnTo>
                    <a:lnTo>
                      <a:pt x="17" y="2"/>
                    </a:lnTo>
                    <a:lnTo>
                      <a:pt x="19" y="2"/>
                    </a:lnTo>
                    <a:lnTo>
                      <a:pt x="21" y="0"/>
                    </a:lnTo>
                    <a:lnTo>
                      <a:pt x="23" y="0"/>
                    </a:lnTo>
                    <a:lnTo>
                      <a:pt x="25" y="0"/>
                    </a:lnTo>
                    <a:lnTo>
                      <a:pt x="27" y="2"/>
                    </a:lnTo>
                    <a:lnTo>
                      <a:pt x="29" y="2"/>
                    </a:lnTo>
                    <a:lnTo>
                      <a:pt x="30" y="2"/>
                    </a:lnTo>
                    <a:lnTo>
                      <a:pt x="34" y="4"/>
                    </a:lnTo>
                    <a:lnTo>
                      <a:pt x="36" y="4"/>
                    </a:lnTo>
                    <a:lnTo>
                      <a:pt x="38" y="6"/>
                    </a:lnTo>
                    <a:lnTo>
                      <a:pt x="40" y="6"/>
                    </a:lnTo>
                    <a:lnTo>
                      <a:pt x="40" y="8"/>
                    </a:lnTo>
                    <a:lnTo>
                      <a:pt x="42" y="10"/>
                    </a:lnTo>
                    <a:lnTo>
                      <a:pt x="44" y="12"/>
                    </a:lnTo>
                    <a:lnTo>
                      <a:pt x="44" y="14"/>
                    </a:lnTo>
                    <a:lnTo>
                      <a:pt x="46" y="16"/>
                    </a:lnTo>
                    <a:lnTo>
                      <a:pt x="46" y="18"/>
                    </a:lnTo>
                    <a:lnTo>
                      <a:pt x="46" y="19"/>
                    </a:lnTo>
                  </a:path>
                </a:pathLst>
              </a:custGeom>
              <a:noFill/>
              <a:ln w="158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3988" name="Freeform 1524">
                <a:extLst>
                  <a:ext uri="{FF2B5EF4-FFF2-40B4-BE49-F238E27FC236}">
                    <a16:creationId xmlns:a16="http://schemas.microsoft.com/office/drawing/2014/main" id="{2EE16792-3B97-444F-9569-2170E8C3A345}"/>
                  </a:ext>
                </a:extLst>
              </p:cNvPr>
              <p:cNvSpPr>
                <a:spLocks/>
              </p:cNvSpPr>
              <p:nvPr/>
            </p:nvSpPr>
            <p:spPr bwMode="auto">
              <a:xfrm>
                <a:off x="5158" y="729"/>
                <a:ext cx="10" cy="1"/>
              </a:xfrm>
              <a:custGeom>
                <a:avLst/>
                <a:gdLst>
                  <a:gd name="T0" fmla="*/ 0 w 21"/>
                  <a:gd name="T1" fmla="*/ 0 h 2"/>
                  <a:gd name="T2" fmla="*/ 4 w 21"/>
                  <a:gd name="T3" fmla="*/ 2 h 2"/>
                  <a:gd name="T4" fmla="*/ 6 w 21"/>
                  <a:gd name="T5" fmla="*/ 2 h 2"/>
                  <a:gd name="T6" fmla="*/ 12 w 21"/>
                  <a:gd name="T7" fmla="*/ 2 h 2"/>
                  <a:gd name="T8" fmla="*/ 17 w 21"/>
                  <a:gd name="T9" fmla="*/ 2 h 2"/>
                  <a:gd name="T10" fmla="*/ 21 w 21"/>
                  <a:gd name="T11" fmla="*/ 2 h 2"/>
                </a:gdLst>
                <a:ahLst/>
                <a:cxnLst>
                  <a:cxn ang="0">
                    <a:pos x="T0" y="T1"/>
                  </a:cxn>
                  <a:cxn ang="0">
                    <a:pos x="T2" y="T3"/>
                  </a:cxn>
                  <a:cxn ang="0">
                    <a:pos x="T4" y="T5"/>
                  </a:cxn>
                  <a:cxn ang="0">
                    <a:pos x="T6" y="T7"/>
                  </a:cxn>
                  <a:cxn ang="0">
                    <a:pos x="T8" y="T9"/>
                  </a:cxn>
                  <a:cxn ang="0">
                    <a:pos x="T10" y="T11"/>
                  </a:cxn>
                </a:cxnLst>
                <a:rect l="0" t="0" r="r" b="b"/>
                <a:pathLst>
                  <a:path w="21" h="2">
                    <a:moveTo>
                      <a:pt x="0" y="0"/>
                    </a:moveTo>
                    <a:lnTo>
                      <a:pt x="4" y="2"/>
                    </a:lnTo>
                    <a:lnTo>
                      <a:pt x="6" y="2"/>
                    </a:lnTo>
                    <a:lnTo>
                      <a:pt x="12" y="2"/>
                    </a:lnTo>
                    <a:lnTo>
                      <a:pt x="17" y="2"/>
                    </a:lnTo>
                    <a:lnTo>
                      <a:pt x="21" y="2"/>
                    </a:lnTo>
                  </a:path>
                </a:pathLst>
              </a:custGeom>
              <a:noFill/>
              <a:ln w="158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3989" name="Freeform 1525">
                <a:extLst>
                  <a:ext uri="{FF2B5EF4-FFF2-40B4-BE49-F238E27FC236}">
                    <a16:creationId xmlns:a16="http://schemas.microsoft.com/office/drawing/2014/main" id="{A9FEDFA9-E0C6-4A93-8348-D8A5F0F0F9C2}"/>
                  </a:ext>
                </a:extLst>
              </p:cNvPr>
              <p:cNvSpPr>
                <a:spLocks/>
              </p:cNvSpPr>
              <p:nvPr/>
            </p:nvSpPr>
            <p:spPr bwMode="auto">
              <a:xfrm>
                <a:off x="5188" y="729"/>
                <a:ext cx="10" cy="3"/>
              </a:xfrm>
              <a:custGeom>
                <a:avLst/>
                <a:gdLst>
                  <a:gd name="T0" fmla="*/ 0 w 20"/>
                  <a:gd name="T1" fmla="*/ 6 h 6"/>
                  <a:gd name="T2" fmla="*/ 6 w 20"/>
                  <a:gd name="T3" fmla="*/ 6 h 6"/>
                  <a:gd name="T4" fmla="*/ 8 w 20"/>
                  <a:gd name="T5" fmla="*/ 6 h 6"/>
                  <a:gd name="T6" fmla="*/ 10 w 20"/>
                  <a:gd name="T7" fmla="*/ 6 h 6"/>
                  <a:gd name="T8" fmla="*/ 12 w 20"/>
                  <a:gd name="T9" fmla="*/ 6 h 6"/>
                  <a:gd name="T10" fmla="*/ 14 w 20"/>
                  <a:gd name="T11" fmla="*/ 6 h 6"/>
                  <a:gd name="T12" fmla="*/ 16 w 20"/>
                  <a:gd name="T13" fmla="*/ 4 h 6"/>
                  <a:gd name="T14" fmla="*/ 18 w 20"/>
                  <a:gd name="T15" fmla="*/ 4 h 6"/>
                  <a:gd name="T16" fmla="*/ 18 w 20"/>
                  <a:gd name="T17" fmla="*/ 4 h 6"/>
                  <a:gd name="T18" fmla="*/ 20 w 20"/>
                  <a:gd name="T19" fmla="*/ 2 h 6"/>
                  <a:gd name="T20" fmla="*/ 20 w 20"/>
                  <a:gd name="T21" fmla="*/ 2 h 6"/>
                  <a:gd name="T22" fmla="*/ 20 w 20"/>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6">
                    <a:moveTo>
                      <a:pt x="0" y="6"/>
                    </a:moveTo>
                    <a:lnTo>
                      <a:pt x="6" y="6"/>
                    </a:lnTo>
                    <a:lnTo>
                      <a:pt x="8" y="6"/>
                    </a:lnTo>
                    <a:lnTo>
                      <a:pt x="10" y="6"/>
                    </a:lnTo>
                    <a:lnTo>
                      <a:pt x="12" y="6"/>
                    </a:lnTo>
                    <a:lnTo>
                      <a:pt x="14" y="6"/>
                    </a:lnTo>
                    <a:lnTo>
                      <a:pt x="16" y="4"/>
                    </a:lnTo>
                    <a:lnTo>
                      <a:pt x="18" y="4"/>
                    </a:lnTo>
                    <a:lnTo>
                      <a:pt x="18" y="4"/>
                    </a:lnTo>
                    <a:lnTo>
                      <a:pt x="20" y="2"/>
                    </a:lnTo>
                    <a:lnTo>
                      <a:pt x="20" y="2"/>
                    </a:lnTo>
                    <a:lnTo>
                      <a:pt x="20" y="0"/>
                    </a:lnTo>
                  </a:path>
                </a:pathLst>
              </a:custGeom>
              <a:noFill/>
              <a:ln w="158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3990" name="Freeform 1526">
                <a:extLst>
                  <a:ext uri="{FF2B5EF4-FFF2-40B4-BE49-F238E27FC236}">
                    <a16:creationId xmlns:a16="http://schemas.microsoft.com/office/drawing/2014/main" id="{70027A49-C7FA-4956-AC76-BBD6865CC30A}"/>
                  </a:ext>
                </a:extLst>
              </p:cNvPr>
              <p:cNvSpPr>
                <a:spLocks/>
              </p:cNvSpPr>
              <p:nvPr/>
            </p:nvSpPr>
            <p:spPr bwMode="auto">
              <a:xfrm>
                <a:off x="5182" y="716"/>
                <a:ext cx="16" cy="7"/>
              </a:xfrm>
              <a:custGeom>
                <a:avLst/>
                <a:gdLst>
                  <a:gd name="T0" fmla="*/ 0 w 33"/>
                  <a:gd name="T1" fmla="*/ 16 h 16"/>
                  <a:gd name="T2" fmla="*/ 2 w 33"/>
                  <a:gd name="T3" fmla="*/ 14 h 16"/>
                  <a:gd name="T4" fmla="*/ 2 w 33"/>
                  <a:gd name="T5" fmla="*/ 12 h 16"/>
                  <a:gd name="T6" fmla="*/ 4 w 33"/>
                  <a:gd name="T7" fmla="*/ 10 h 16"/>
                  <a:gd name="T8" fmla="*/ 6 w 33"/>
                  <a:gd name="T9" fmla="*/ 8 h 16"/>
                  <a:gd name="T10" fmla="*/ 8 w 33"/>
                  <a:gd name="T11" fmla="*/ 6 h 16"/>
                  <a:gd name="T12" fmla="*/ 10 w 33"/>
                  <a:gd name="T13" fmla="*/ 6 h 16"/>
                  <a:gd name="T14" fmla="*/ 12 w 33"/>
                  <a:gd name="T15" fmla="*/ 4 h 16"/>
                  <a:gd name="T16" fmla="*/ 13 w 33"/>
                  <a:gd name="T17" fmla="*/ 2 h 16"/>
                  <a:gd name="T18" fmla="*/ 17 w 33"/>
                  <a:gd name="T19" fmla="*/ 2 h 16"/>
                  <a:gd name="T20" fmla="*/ 19 w 33"/>
                  <a:gd name="T21" fmla="*/ 2 h 16"/>
                  <a:gd name="T22" fmla="*/ 21 w 33"/>
                  <a:gd name="T23" fmla="*/ 0 h 16"/>
                  <a:gd name="T24" fmla="*/ 21 w 33"/>
                  <a:gd name="T25" fmla="*/ 0 h 16"/>
                  <a:gd name="T26" fmla="*/ 23 w 33"/>
                  <a:gd name="T27" fmla="*/ 0 h 16"/>
                  <a:gd name="T28" fmla="*/ 27 w 33"/>
                  <a:gd name="T29" fmla="*/ 2 h 16"/>
                  <a:gd name="T30" fmla="*/ 29 w 33"/>
                  <a:gd name="T31" fmla="*/ 2 h 16"/>
                  <a:gd name="T32" fmla="*/ 31 w 33"/>
                  <a:gd name="T33" fmla="*/ 4 h 16"/>
                  <a:gd name="T34" fmla="*/ 33 w 33"/>
                  <a:gd name="T35"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16">
                    <a:moveTo>
                      <a:pt x="0" y="16"/>
                    </a:moveTo>
                    <a:lnTo>
                      <a:pt x="2" y="14"/>
                    </a:lnTo>
                    <a:lnTo>
                      <a:pt x="2" y="12"/>
                    </a:lnTo>
                    <a:lnTo>
                      <a:pt x="4" y="10"/>
                    </a:lnTo>
                    <a:lnTo>
                      <a:pt x="6" y="8"/>
                    </a:lnTo>
                    <a:lnTo>
                      <a:pt x="8" y="6"/>
                    </a:lnTo>
                    <a:lnTo>
                      <a:pt x="10" y="6"/>
                    </a:lnTo>
                    <a:lnTo>
                      <a:pt x="12" y="4"/>
                    </a:lnTo>
                    <a:lnTo>
                      <a:pt x="13" y="2"/>
                    </a:lnTo>
                    <a:lnTo>
                      <a:pt x="17" y="2"/>
                    </a:lnTo>
                    <a:lnTo>
                      <a:pt x="19" y="2"/>
                    </a:lnTo>
                    <a:lnTo>
                      <a:pt x="21" y="0"/>
                    </a:lnTo>
                    <a:lnTo>
                      <a:pt x="21" y="0"/>
                    </a:lnTo>
                    <a:lnTo>
                      <a:pt x="23" y="0"/>
                    </a:lnTo>
                    <a:lnTo>
                      <a:pt x="27" y="2"/>
                    </a:lnTo>
                    <a:lnTo>
                      <a:pt x="29" y="2"/>
                    </a:lnTo>
                    <a:lnTo>
                      <a:pt x="31" y="4"/>
                    </a:lnTo>
                    <a:lnTo>
                      <a:pt x="33" y="6"/>
                    </a:lnTo>
                  </a:path>
                </a:pathLst>
              </a:custGeom>
              <a:noFill/>
              <a:ln w="158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3991" name="Line 1527">
                <a:extLst>
                  <a:ext uri="{FF2B5EF4-FFF2-40B4-BE49-F238E27FC236}">
                    <a16:creationId xmlns:a16="http://schemas.microsoft.com/office/drawing/2014/main" id="{152DA6EB-2BA9-405B-9481-1D4537571016}"/>
                  </a:ext>
                </a:extLst>
              </p:cNvPr>
              <p:cNvSpPr>
                <a:spLocks noChangeShapeType="1"/>
              </p:cNvSpPr>
              <p:nvPr/>
            </p:nvSpPr>
            <p:spPr bwMode="auto">
              <a:xfrm>
                <a:off x="5210" y="718"/>
                <a:ext cx="1" cy="1"/>
              </a:xfrm>
              <a:prstGeom prst="line">
                <a:avLst/>
              </a:prstGeom>
              <a:noFill/>
              <a:ln w="1588">
                <a:solidFill>
                  <a:srgbClr val="FFFF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992" name="Line 1528">
                <a:extLst>
                  <a:ext uri="{FF2B5EF4-FFF2-40B4-BE49-F238E27FC236}">
                    <a16:creationId xmlns:a16="http://schemas.microsoft.com/office/drawing/2014/main" id="{4BF82A0B-2B40-4016-A1A8-267C5FC7684D}"/>
                  </a:ext>
                </a:extLst>
              </p:cNvPr>
              <p:cNvSpPr>
                <a:spLocks noChangeShapeType="1"/>
              </p:cNvSpPr>
              <p:nvPr/>
            </p:nvSpPr>
            <p:spPr bwMode="auto">
              <a:xfrm flipV="1">
                <a:off x="5228" y="718"/>
                <a:ext cx="1" cy="1"/>
              </a:xfrm>
              <a:prstGeom prst="line">
                <a:avLst/>
              </a:prstGeom>
              <a:noFill/>
              <a:ln w="1588">
                <a:solidFill>
                  <a:srgbClr val="FFFF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993" name="Freeform 1529">
                <a:extLst>
                  <a:ext uri="{FF2B5EF4-FFF2-40B4-BE49-F238E27FC236}">
                    <a16:creationId xmlns:a16="http://schemas.microsoft.com/office/drawing/2014/main" id="{E3583922-9E68-4D7F-BF13-C38B9DFA2BF8}"/>
                  </a:ext>
                </a:extLst>
              </p:cNvPr>
              <p:cNvSpPr>
                <a:spLocks/>
              </p:cNvSpPr>
              <p:nvPr/>
            </p:nvSpPr>
            <p:spPr bwMode="auto">
              <a:xfrm>
                <a:off x="5213" y="730"/>
                <a:ext cx="11" cy="3"/>
              </a:xfrm>
              <a:custGeom>
                <a:avLst/>
                <a:gdLst>
                  <a:gd name="T0" fmla="*/ 0 w 21"/>
                  <a:gd name="T1" fmla="*/ 6 h 6"/>
                  <a:gd name="T2" fmla="*/ 4 w 21"/>
                  <a:gd name="T3" fmla="*/ 6 h 6"/>
                  <a:gd name="T4" fmla="*/ 6 w 21"/>
                  <a:gd name="T5" fmla="*/ 6 h 6"/>
                  <a:gd name="T6" fmla="*/ 10 w 21"/>
                  <a:gd name="T7" fmla="*/ 6 h 6"/>
                  <a:gd name="T8" fmla="*/ 10 w 21"/>
                  <a:gd name="T9" fmla="*/ 6 h 6"/>
                  <a:gd name="T10" fmla="*/ 12 w 21"/>
                  <a:gd name="T11" fmla="*/ 6 h 6"/>
                  <a:gd name="T12" fmla="*/ 15 w 21"/>
                  <a:gd name="T13" fmla="*/ 6 h 6"/>
                  <a:gd name="T14" fmla="*/ 15 w 21"/>
                  <a:gd name="T15" fmla="*/ 4 h 6"/>
                  <a:gd name="T16" fmla="*/ 17 w 21"/>
                  <a:gd name="T17" fmla="*/ 4 h 6"/>
                  <a:gd name="T18" fmla="*/ 19 w 21"/>
                  <a:gd name="T19" fmla="*/ 2 h 6"/>
                  <a:gd name="T20" fmla="*/ 19 w 21"/>
                  <a:gd name="T21" fmla="*/ 2 h 6"/>
                  <a:gd name="T22" fmla="*/ 19 w 21"/>
                  <a:gd name="T23" fmla="*/ 0 h 6"/>
                  <a:gd name="T24" fmla="*/ 21 w 21"/>
                  <a:gd name="T2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6">
                    <a:moveTo>
                      <a:pt x="0" y="6"/>
                    </a:moveTo>
                    <a:lnTo>
                      <a:pt x="4" y="6"/>
                    </a:lnTo>
                    <a:lnTo>
                      <a:pt x="6" y="6"/>
                    </a:lnTo>
                    <a:lnTo>
                      <a:pt x="10" y="6"/>
                    </a:lnTo>
                    <a:lnTo>
                      <a:pt x="10" y="6"/>
                    </a:lnTo>
                    <a:lnTo>
                      <a:pt x="12" y="6"/>
                    </a:lnTo>
                    <a:lnTo>
                      <a:pt x="15" y="6"/>
                    </a:lnTo>
                    <a:lnTo>
                      <a:pt x="15" y="4"/>
                    </a:lnTo>
                    <a:lnTo>
                      <a:pt x="17" y="4"/>
                    </a:lnTo>
                    <a:lnTo>
                      <a:pt x="19" y="2"/>
                    </a:lnTo>
                    <a:lnTo>
                      <a:pt x="19" y="2"/>
                    </a:lnTo>
                    <a:lnTo>
                      <a:pt x="19" y="0"/>
                    </a:lnTo>
                    <a:lnTo>
                      <a:pt x="21" y="0"/>
                    </a:lnTo>
                  </a:path>
                </a:pathLst>
              </a:custGeom>
              <a:noFill/>
              <a:ln w="158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3994" name="Freeform 1530">
                <a:extLst>
                  <a:ext uri="{FF2B5EF4-FFF2-40B4-BE49-F238E27FC236}">
                    <a16:creationId xmlns:a16="http://schemas.microsoft.com/office/drawing/2014/main" id="{E5A9E7B9-DE02-486A-9571-3D11F1E06DB2}"/>
                  </a:ext>
                </a:extLst>
              </p:cNvPr>
              <p:cNvSpPr>
                <a:spLocks/>
              </p:cNvSpPr>
              <p:nvPr/>
            </p:nvSpPr>
            <p:spPr bwMode="auto">
              <a:xfrm>
                <a:off x="5235" y="719"/>
                <a:ext cx="18" cy="13"/>
              </a:xfrm>
              <a:custGeom>
                <a:avLst/>
                <a:gdLst>
                  <a:gd name="T0" fmla="*/ 37 w 37"/>
                  <a:gd name="T1" fmla="*/ 0 h 25"/>
                  <a:gd name="T2" fmla="*/ 33 w 37"/>
                  <a:gd name="T3" fmla="*/ 0 h 25"/>
                  <a:gd name="T4" fmla="*/ 29 w 37"/>
                  <a:gd name="T5" fmla="*/ 0 h 25"/>
                  <a:gd name="T6" fmla="*/ 27 w 37"/>
                  <a:gd name="T7" fmla="*/ 0 h 25"/>
                  <a:gd name="T8" fmla="*/ 25 w 37"/>
                  <a:gd name="T9" fmla="*/ 2 h 25"/>
                  <a:gd name="T10" fmla="*/ 25 w 37"/>
                  <a:gd name="T11" fmla="*/ 2 h 25"/>
                  <a:gd name="T12" fmla="*/ 23 w 37"/>
                  <a:gd name="T13" fmla="*/ 2 h 25"/>
                  <a:gd name="T14" fmla="*/ 21 w 37"/>
                  <a:gd name="T15" fmla="*/ 4 h 25"/>
                  <a:gd name="T16" fmla="*/ 19 w 37"/>
                  <a:gd name="T17" fmla="*/ 4 h 25"/>
                  <a:gd name="T18" fmla="*/ 19 w 37"/>
                  <a:gd name="T19" fmla="*/ 4 h 25"/>
                  <a:gd name="T20" fmla="*/ 17 w 37"/>
                  <a:gd name="T21" fmla="*/ 6 h 25"/>
                  <a:gd name="T22" fmla="*/ 15 w 37"/>
                  <a:gd name="T23" fmla="*/ 6 h 25"/>
                  <a:gd name="T24" fmla="*/ 14 w 37"/>
                  <a:gd name="T25" fmla="*/ 8 h 25"/>
                  <a:gd name="T26" fmla="*/ 10 w 37"/>
                  <a:gd name="T27" fmla="*/ 9 h 25"/>
                  <a:gd name="T28" fmla="*/ 8 w 37"/>
                  <a:gd name="T29" fmla="*/ 11 h 25"/>
                  <a:gd name="T30" fmla="*/ 6 w 37"/>
                  <a:gd name="T31" fmla="*/ 15 h 25"/>
                  <a:gd name="T32" fmla="*/ 6 w 37"/>
                  <a:gd name="T33" fmla="*/ 17 h 25"/>
                  <a:gd name="T34" fmla="*/ 4 w 37"/>
                  <a:gd name="T35" fmla="*/ 19 h 25"/>
                  <a:gd name="T36" fmla="*/ 0 w 37"/>
                  <a:gd name="T3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25">
                    <a:moveTo>
                      <a:pt x="37" y="0"/>
                    </a:moveTo>
                    <a:lnTo>
                      <a:pt x="33" y="0"/>
                    </a:lnTo>
                    <a:lnTo>
                      <a:pt x="29" y="0"/>
                    </a:lnTo>
                    <a:lnTo>
                      <a:pt x="27" y="0"/>
                    </a:lnTo>
                    <a:lnTo>
                      <a:pt x="25" y="2"/>
                    </a:lnTo>
                    <a:lnTo>
                      <a:pt x="25" y="2"/>
                    </a:lnTo>
                    <a:lnTo>
                      <a:pt x="23" y="2"/>
                    </a:lnTo>
                    <a:lnTo>
                      <a:pt x="21" y="4"/>
                    </a:lnTo>
                    <a:lnTo>
                      <a:pt x="19" y="4"/>
                    </a:lnTo>
                    <a:lnTo>
                      <a:pt x="19" y="4"/>
                    </a:lnTo>
                    <a:lnTo>
                      <a:pt x="17" y="6"/>
                    </a:lnTo>
                    <a:lnTo>
                      <a:pt x="15" y="6"/>
                    </a:lnTo>
                    <a:lnTo>
                      <a:pt x="14" y="8"/>
                    </a:lnTo>
                    <a:lnTo>
                      <a:pt x="10" y="9"/>
                    </a:lnTo>
                    <a:lnTo>
                      <a:pt x="8" y="11"/>
                    </a:lnTo>
                    <a:lnTo>
                      <a:pt x="6" y="15"/>
                    </a:lnTo>
                    <a:lnTo>
                      <a:pt x="6" y="17"/>
                    </a:lnTo>
                    <a:lnTo>
                      <a:pt x="4" y="19"/>
                    </a:lnTo>
                    <a:lnTo>
                      <a:pt x="0" y="25"/>
                    </a:lnTo>
                  </a:path>
                </a:pathLst>
              </a:custGeom>
              <a:noFill/>
              <a:ln w="158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3995" name="Line 1531">
                <a:extLst>
                  <a:ext uri="{FF2B5EF4-FFF2-40B4-BE49-F238E27FC236}">
                    <a16:creationId xmlns:a16="http://schemas.microsoft.com/office/drawing/2014/main" id="{854F64CA-86FD-4A72-BC85-F87823FBD9F0}"/>
                  </a:ext>
                </a:extLst>
              </p:cNvPr>
              <p:cNvSpPr>
                <a:spLocks noChangeShapeType="1"/>
              </p:cNvSpPr>
              <p:nvPr/>
            </p:nvSpPr>
            <p:spPr bwMode="auto">
              <a:xfrm>
                <a:off x="5240" y="733"/>
                <a:ext cx="12" cy="1"/>
              </a:xfrm>
              <a:prstGeom prst="line">
                <a:avLst/>
              </a:prstGeom>
              <a:noFill/>
              <a:ln w="1588">
                <a:solidFill>
                  <a:srgbClr val="FFFF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3996" name="Freeform 1532">
                <a:extLst>
                  <a:ext uri="{FF2B5EF4-FFF2-40B4-BE49-F238E27FC236}">
                    <a16:creationId xmlns:a16="http://schemas.microsoft.com/office/drawing/2014/main" id="{30DB6513-D10C-481F-9DD3-9DC8DA462D36}"/>
                  </a:ext>
                </a:extLst>
              </p:cNvPr>
              <p:cNvSpPr>
                <a:spLocks/>
              </p:cNvSpPr>
              <p:nvPr/>
            </p:nvSpPr>
            <p:spPr bwMode="auto">
              <a:xfrm>
                <a:off x="5244" y="745"/>
                <a:ext cx="8" cy="3"/>
              </a:xfrm>
              <a:custGeom>
                <a:avLst/>
                <a:gdLst>
                  <a:gd name="T0" fmla="*/ 0 w 18"/>
                  <a:gd name="T1" fmla="*/ 0 h 5"/>
                  <a:gd name="T2" fmla="*/ 4 w 18"/>
                  <a:gd name="T3" fmla="*/ 2 h 5"/>
                  <a:gd name="T4" fmla="*/ 8 w 18"/>
                  <a:gd name="T5" fmla="*/ 4 h 5"/>
                  <a:gd name="T6" fmla="*/ 12 w 18"/>
                  <a:gd name="T7" fmla="*/ 5 h 5"/>
                  <a:gd name="T8" fmla="*/ 14 w 18"/>
                  <a:gd name="T9" fmla="*/ 5 h 5"/>
                  <a:gd name="T10" fmla="*/ 16 w 18"/>
                  <a:gd name="T11" fmla="*/ 5 h 5"/>
                  <a:gd name="T12" fmla="*/ 18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0" y="0"/>
                    </a:moveTo>
                    <a:lnTo>
                      <a:pt x="4" y="2"/>
                    </a:lnTo>
                    <a:lnTo>
                      <a:pt x="8" y="4"/>
                    </a:lnTo>
                    <a:lnTo>
                      <a:pt x="12" y="5"/>
                    </a:lnTo>
                    <a:lnTo>
                      <a:pt x="14" y="5"/>
                    </a:lnTo>
                    <a:lnTo>
                      <a:pt x="16" y="5"/>
                    </a:lnTo>
                    <a:lnTo>
                      <a:pt x="18" y="5"/>
                    </a:lnTo>
                  </a:path>
                </a:pathLst>
              </a:custGeom>
              <a:noFill/>
              <a:ln w="158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3997" name="Freeform 1533">
                <a:extLst>
                  <a:ext uri="{FF2B5EF4-FFF2-40B4-BE49-F238E27FC236}">
                    <a16:creationId xmlns:a16="http://schemas.microsoft.com/office/drawing/2014/main" id="{E14598FD-7598-47AB-AC74-7B897D16AE93}"/>
                  </a:ext>
                </a:extLst>
              </p:cNvPr>
              <p:cNvSpPr>
                <a:spLocks/>
              </p:cNvSpPr>
              <p:nvPr/>
            </p:nvSpPr>
            <p:spPr bwMode="auto">
              <a:xfrm>
                <a:off x="5258" y="720"/>
                <a:ext cx="16" cy="1"/>
              </a:xfrm>
              <a:custGeom>
                <a:avLst/>
                <a:gdLst>
                  <a:gd name="T0" fmla="*/ 0 w 33"/>
                  <a:gd name="T1" fmla="*/ 0 h 2"/>
                  <a:gd name="T2" fmla="*/ 8 w 33"/>
                  <a:gd name="T3" fmla="*/ 2 h 2"/>
                  <a:gd name="T4" fmla="*/ 17 w 33"/>
                  <a:gd name="T5" fmla="*/ 2 h 2"/>
                  <a:gd name="T6" fmla="*/ 19 w 33"/>
                  <a:gd name="T7" fmla="*/ 2 h 2"/>
                  <a:gd name="T8" fmla="*/ 23 w 33"/>
                  <a:gd name="T9" fmla="*/ 2 h 2"/>
                  <a:gd name="T10" fmla="*/ 29 w 33"/>
                  <a:gd name="T11" fmla="*/ 2 h 2"/>
                  <a:gd name="T12" fmla="*/ 31 w 33"/>
                  <a:gd name="T13" fmla="*/ 2 h 2"/>
                  <a:gd name="T14" fmla="*/ 33 w 33"/>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2">
                    <a:moveTo>
                      <a:pt x="0" y="0"/>
                    </a:moveTo>
                    <a:lnTo>
                      <a:pt x="8" y="2"/>
                    </a:lnTo>
                    <a:lnTo>
                      <a:pt x="17" y="2"/>
                    </a:lnTo>
                    <a:lnTo>
                      <a:pt x="19" y="2"/>
                    </a:lnTo>
                    <a:lnTo>
                      <a:pt x="23" y="2"/>
                    </a:lnTo>
                    <a:lnTo>
                      <a:pt x="29" y="2"/>
                    </a:lnTo>
                    <a:lnTo>
                      <a:pt x="31" y="2"/>
                    </a:lnTo>
                    <a:lnTo>
                      <a:pt x="33" y="2"/>
                    </a:lnTo>
                  </a:path>
                </a:pathLst>
              </a:custGeom>
              <a:noFill/>
              <a:ln w="158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703998" name="Group 1534">
              <a:extLst>
                <a:ext uri="{FF2B5EF4-FFF2-40B4-BE49-F238E27FC236}">
                  <a16:creationId xmlns:a16="http://schemas.microsoft.com/office/drawing/2014/main" id="{A2022856-4F58-40B9-A0C9-597886FC64DD}"/>
                </a:ext>
              </a:extLst>
            </p:cNvPr>
            <p:cNvGrpSpPr>
              <a:grpSpLocks/>
            </p:cNvGrpSpPr>
            <p:nvPr/>
          </p:nvGrpSpPr>
          <p:grpSpPr bwMode="auto">
            <a:xfrm>
              <a:off x="3216" y="916"/>
              <a:ext cx="597" cy="328"/>
              <a:chOff x="3471" y="723"/>
              <a:chExt cx="597" cy="328"/>
            </a:xfrm>
          </p:grpSpPr>
          <p:sp>
            <p:nvSpPr>
              <p:cNvPr id="703999" name="Freeform 1535">
                <a:extLst>
                  <a:ext uri="{FF2B5EF4-FFF2-40B4-BE49-F238E27FC236}">
                    <a16:creationId xmlns:a16="http://schemas.microsoft.com/office/drawing/2014/main" id="{2CC43A18-9C41-4FCE-A540-35D2F5FE2895}"/>
                  </a:ext>
                </a:extLst>
              </p:cNvPr>
              <p:cNvSpPr>
                <a:spLocks/>
              </p:cNvSpPr>
              <p:nvPr/>
            </p:nvSpPr>
            <p:spPr bwMode="auto">
              <a:xfrm>
                <a:off x="3471" y="723"/>
                <a:ext cx="597" cy="328"/>
              </a:xfrm>
              <a:custGeom>
                <a:avLst/>
                <a:gdLst>
                  <a:gd name="T0" fmla="*/ 889 w 1193"/>
                  <a:gd name="T1" fmla="*/ 489 h 654"/>
                  <a:gd name="T2" fmla="*/ 891 w 1193"/>
                  <a:gd name="T3" fmla="*/ 505 h 654"/>
                  <a:gd name="T4" fmla="*/ 730 w 1193"/>
                  <a:gd name="T5" fmla="*/ 516 h 654"/>
                  <a:gd name="T6" fmla="*/ 725 w 1193"/>
                  <a:gd name="T7" fmla="*/ 501 h 654"/>
                  <a:gd name="T8" fmla="*/ 730 w 1193"/>
                  <a:gd name="T9" fmla="*/ 485 h 654"/>
                  <a:gd name="T10" fmla="*/ 491 w 1193"/>
                  <a:gd name="T11" fmla="*/ 512 h 654"/>
                  <a:gd name="T12" fmla="*/ 480 w 1193"/>
                  <a:gd name="T13" fmla="*/ 537 h 654"/>
                  <a:gd name="T14" fmla="*/ 478 w 1193"/>
                  <a:gd name="T15" fmla="*/ 574 h 654"/>
                  <a:gd name="T16" fmla="*/ 457 w 1193"/>
                  <a:gd name="T17" fmla="*/ 618 h 654"/>
                  <a:gd name="T18" fmla="*/ 419 w 1193"/>
                  <a:gd name="T19" fmla="*/ 647 h 654"/>
                  <a:gd name="T20" fmla="*/ 367 w 1193"/>
                  <a:gd name="T21" fmla="*/ 652 h 654"/>
                  <a:gd name="T22" fmla="*/ 321 w 1193"/>
                  <a:gd name="T23" fmla="*/ 633 h 654"/>
                  <a:gd name="T24" fmla="*/ 298 w 1193"/>
                  <a:gd name="T25" fmla="*/ 608 h 654"/>
                  <a:gd name="T26" fmla="*/ 281 w 1193"/>
                  <a:gd name="T27" fmla="*/ 562 h 654"/>
                  <a:gd name="T28" fmla="*/ 285 w 1193"/>
                  <a:gd name="T29" fmla="*/ 524 h 654"/>
                  <a:gd name="T30" fmla="*/ 227 w 1193"/>
                  <a:gd name="T31" fmla="*/ 472 h 654"/>
                  <a:gd name="T32" fmla="*/ 26 w 1193"/>
                  <a:gd name="T33" fmla="*/ 458 h 654"/>
                  <a:gd name="T34" fmla="*/ 21 w 1193"/>
                  <a:gd name="T35" fmla="*/ 17 h 654"/>
                  <a:gd name="T36" fmla="*/ 26 w 1193"/>
                  <a:gd name="T37" fmla="*/ 3 h 654"/>
                  <a:gd name="T38" fmla="*/ 904 w 1193"/>
                  <a:gd name="T39" fmla="*/ 0 h 654"/>
                  <a:gd name="T40" fmla="*/ 920 w 1193"/>
                  <a:gd name="T41" fmla="*/ 5 h 654"/>
                  <a:gd name="T42" fmla="*/ 923 w 1193"/>
                  <a:gd name="T43" fmla="*/ 428 h 654"/>
                  <a:gd name="T44" fmla="*/ 931 w 1193"/>
                  <a:gd name="T45" fmla="*/ 334 h 654"/>
                  <a:gd name="T46" fmla="*/ 939 w 1193"/>
                  <a:gd name="T47" fmla="*/ 217 h 654"/>
                  <a:gd name="T48" fmla="*/ 948 w 1193"/>
                  <a:gd name="T49" fmla="*/ 176 h 654"/>
                  <a:gd name="T50" fmla="*/ 975 w 1193"/>
                  <a:gd name="T51" fmla="*/ 163 h 654"/>
                  <a:gd name="T52" fmla="*/ 1076 w 1193"/>
                  <a:gd name="T53" fmla="*/ 165 h 654"/>
                  <a:gd name="T54" fmla="*/ 1145 w 1193"/>
                  <a:gd name="T55" fmla="*/ 172 h 654"/>
                  <a:gd name="T56" fmla="*/ 1170 w 1193"/>
                  <a:gd name="T57" fmla="*/ 184 h 654"/>
                  <a:gd name="T58" fmla="*/ 1164 w 1193"/>
                  <a:gd name="T59" fmla="*/ 194 h 654"/>
                  <a:gd name="T60" fmla="*/ 1184 w 1193"/>
                  <a:gd name="T61" fmla="*/ 326 h 654"/>
                  <a:gd name="T62" fmla="*/ 1185 w 1193"/>
                  <a:gd name="T63" fmla="*/ 410 h 654"/>
                  <a:gd name="T64" fmla="*/ 1193 w 1193"/>
                  <a:gd name="T65" fmla="*/ 551 h 654"/>
                  <a:gd name="T66" fmla="*/ 1132 w 1193"/>
                  <a:gd name="T67" fmla="*/ 543 h 654"/>
                  <a:gd name="T68" fmla="*/ 1126 w 1193"/>
                  <a:gd name="T69" fmla="*/ 589 h 654"/>
                  <a:gd name="T70" fmla="*/ 1101 w 1193"/>
                  <a:gd name="T71" fmla="*/ 627 h 654"/>
                  <a:gd name="T72" fmla="*/ 1073 w 1193"/>
                  <a:gd name="T73" fmla="*/ 647 h 654"/>
                  <a:gd name="T74" fmla="*/ 1025 w 1193"/>
                  <a:gd name="T75" fmla="*/ 652 h 654"/>
                  <a:gd name="T76" fmla="*/ 981 w 1193"/>
                  <a:gd name="T77" fmla="*/ 639 h 654"/>
                  <a:gd name="T78" fmla="*/ 948 w 1193"/>
                  <a:gd name="T79" fmla="*/ 606 h 654"/>
                  <a:gd name="T80" fmla="*/ 935 w 1193"/>
                  <a:gd name="T81" fmla="*/ 564 h 654"/>
                  <a:gd name="T82" fmla="*/ 939 w 1193"/>
                  <a:gd name="T83" fmla="*/ 522 h 654"/>
                  <a:gd name="T84" fmla="*/ 874 w 1193"/>
                  <a:gd name="T85" fmla="*/ 472 h 654"/>
                  <a:gd name="T86" fmla="*/ 996 w 1193"/>
                  <a:gd name="T87" fmla="*/ 326 h 654"/>
                  <a:gd name="T88" fmla="*/ 987 w 1193"/>
                  <a:gd name="T89" fmla="*/ 316 h 654"/>
                  <a:gd name="T90" fmla="*/ 987 w 1193"/>
                  <a:gd name="T91" fmla="*/ 199 h 654"/>
                  <a:gd name="T92" fmla="*/ 996 w 1193"/>
                  <a:gd name="T93" fmla="*/ 195 h 654"/>
                  <a:gd name="T94" fmla="*/ 1128 w 1193"/>
                  <a:gd name="T95" fmla="*/ 326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93" h="654">
                    <a:moveTo>
                      <a:pt x="874" y="472"/>
                    </a:moveTo>
                    <a:lnTo>
                      <a:pt x="874" y="485"/>
                    </a:lnTo>
                    <a:lnTo>
                      <a:pt x="887" y="485"/>
                    </a:lnTo>
                    <a:lnTo>
                      <a:pt x="889" y="489"/>
                    </a:lnTo>
                    <a:lnTo>
                      <a:pt x="891" y="493"/>
                    </a:lnTo>
                    <a:lnTo>
                      <a:pt x="891" y="497"/>
                    </a:lnTo>
                    <a:lnTo>
                      <a:pt x="893" y="501"/>
                    </a:lnTo>
                    <a:lnTo>
                      <a:pt x="891" y="505"/>
                    </a:lnTo>
                    <a:lnTo>
                      <a:pt x="891" y="508"/>
                    </a:lnTo>
                    <a:lnTo>
                      <a:pt x="889" y="512"/>
                    </a:lnTo>
                    <a:lnTo>
                      <a:pt x="887" y="516"/>
                    </a:lnTo>
                    <a:lnTo>
                      <a:pt x="730" y="516"/>
                    </a:lnTo>
                    <a:lnTo>
                      <a:pt x="728" y="512"/>
                    </a:lnTo>
                    <a:lnTo>
                      <a:pt x="726" y="508"/>
                    </a:lnTo>
                    <a:lnTo>
                      <a:pt x="726" y="505"/>
                    </a:lnTo>
                    <a:lnTo>
                      <a:pt x="725" y="501"/>
                    </a:lnTo>
                    <a:lnTo>
                      <a:pt x="726" y="497"/>
                    </a:lnTo>
                    <a:lnTo>
                      <a:pt x="726" y="493"/>
                    </a:lnTo>
                    <a:lnTo>
                      <a:pt x="728" y="489"/>
                    </a:lnTo>
                    <a:lnTo>
                      <a:pt x="730" y="485"/>
                    </a:lnTo>
                    <a:lnTo>
                      <a:pt x="744" y="485"/>
                    </a:lnTo>
                    <a:lnTo>
                      <a:pt x="744" y="472"/>
                    </a:lnTo>
                    <a:lnTo>
                      <a:pt x="533" y="472"/>
                    </a:lnTo>
                    <a:lnTo>
                      <a:pt x="491" y="512"/>
                    </a:lnTo>
                    <a:lnTo>
                      <a:pt x="472" y="512"/>
                    </a:lnTo>
                    <a:lnTo>
                      <a:pt x="476" y="524"/>
                    </a:lnTo>
                    <a:lnTo>
                      <a:pt x="478" y="530"/>
                    </a:lnTo>
                    <a:lnTo>
                      <a:pt x="480" y="537"/>
                    </a:lnTo>
                    <a:lnTo>
                      <a:pt x="480" y="549"/>
                    </a:lnTo>
                    <a:lnTo>
                      <a:pt x="480" y="556"/>
                    </a:lnTo>
                    <a:lnTo>
                      <a:pt x="480" y="562"/>
                    </a:lnTo>
                    <a:lnTo>
                      <a:pt x="478" y="574"/>
                    </a:lnTo>
                    <a:lnTo>
                      <a:pt x="476" y="585"/>
                    </a:lnTo>
                    <a:lnTo>
                      <a:pt x="470" y="597"/>
                    </a:lnTo>
                    <a:lnTo>
                      <a:pt x="464" y="608"/>
                    </a:lnTo>
                    <a:lnTo>
                      <a:pt x="457" y="618"/>
                    </a:lnTo>
                    <a:lnTo>
                      <a:pt x="449" y="626"/>
                    </a:lnTo>
                    <a:lnTo>
                      <a:pt x="440" y="633"/>
                    </a:lnTo>
                    <a:lnTo>
                      <a:pt x="430" y="641"/>
                    </a:lnTo>
                    <a:lnTo>
                      <a:pt x="419" y="647"/>
                    </a:lnTo>
                    <a:lnTo>
                      <a:pt x="407" y="650"/>
                    </a:lnTo>
                    <a:lnTo>
                      <a:pt x="394" y="652"/>
                    </a:lnTo>
                    <a:lnTo>
                      <a:pt x="380" y="654"/>
                    </a:lnTo>
                    <a:lnTo>
                      <a:pt x="367" y="652"/>
                    </a:lnTo>
                    <a:lnTo>
                      <a:pt x="355" y="650"/>
                    </a:lnTo>
                    <a:lnTo>
                      <a:pt x="344" y="647"/>
                    </a:lnTo>
                    <a:lnTo>
                      <a:pt x="332" y="641"/>
                    </a:lnTo>
                    <a:lnTo>
                      <a:pt x="321" y="633"/>
                    </a:lnTo>
                    <a:lnTo>
                      <a:pt x="313" y="626"/>
                    </a:lnTo>
                    <a:lnTo>
                      <a:pt x="308" y="622"/>
                    </a:lnTo>
                    <a:lnTo>
                      <a:pt x="304" y="618"/>
                    </a:lnTo>
                    <a:lnTo>
                      <a:pt x="298" y="608"/>
                    </a:lnTo>
                    <a:lnTo>
                      <a:pt x="292" y="597"/>
                    </a:lnTo>
                    <a:lnTo>
                      <a:pt x="287" y="585"/>
                    </a:lnTo>
                    <a:lnTo>
                      <a:pt x="283" y="574"/>
                    </a:lnTo>
                    <a:lnTo>
                      <a:pt x="281" y="562"/>
                    </a:lnTo>
                    <a:lnTo>
                      <a:pt x="281" y="549"/>
                    </a:lnTo>
                    <a:lnTo>
                      <a:pt x="283" y="537"/>
                    </a:lnTo>
                    <a:lnTo>
                      <a:pt x="285" y="530"/>
                    </a:lnTo>
                    <a:lnTo>
                      <a:pt x="285" y="524"/>
                    </a:lnTo>
                    <a:lnTo>
                      <a:pt x="288" y="518"/>
                    </a:lnTo>
                    <a:lnTo>
                      <a:pt x="290" y="512"/>
                    </a:lnTo>
                    <a:lnTo>
                      <a:pt x="271" y="512"/>
                    </a:lnTo>
                    <a:lnTo>
                      <a:pt x="227" y="472"/>
                    </a:lnTo>
                    <a:lnTo>
                      <a:pt x="46" y="472"/>
                    </a:lnTo>
                    <a:lnTo>
                      <a:pt x="46" y="487"/>
                    </a:lnTo>
                    <a:lnTo>
                      <a:pt x="26" y="487"/>
                    </a:lnTo>
                    <a:lnTo>
                      <a:pt x="26" y="458"/>
                    </a:lnTo>
                    <a:lnTo>
                      <a:pt x="0" y="430"/>
                    </a:lnTo>
                    <a:lnTo>
                      <a:pt x="0" y="282"/>
                    </a:lnTo>
                    <a:lnTo>
                      <a:pt x="21" y="261"/>
                    </a:lnTo>
                    <a:lnTo>
                      <a:pt x="21" y="17"/>
                    </a:lnTo>
                    <a:lnTo>
                      <a:pt x="21" y="13"/>
                    </a:lnTo>
                    <a:lnTo>
                      <a:pt x="23" y="7"/>
                    </a:lnTo>
                    <a:lnTo>
                      <a:pt x="23" y="5"/>
                    </a:lnTo>
                    <a:lnTo>
                      <a:pt x="26" y="3"/>
                    </a:lnTo>
                    <a:lnTo>
                      <a:pt x="28" y="1"/>
                    </a:lnTo>
                    <a:lnTo>
                      <a:pt x="32" y="1"/>
                    </a:lnTo>
                    <a:lnTo>
                      <a:pt x="40" y="0"/>
                    </a:lnTo>
                    <a:lnTo>
                      <a:pt x="904" y="0"/>
                    </a:lnTo>
                    <a:lnTo>
                      <a:pt x="912" y="1"/>
                    </a:lnTo>
                    <a:lnTo>
                      <a:pt x="916" y="1"/>
                    </a:lnTo>
                    <a:lnTo>
                      <a:pt x="918" y="3"/>
                    </a:lnTo>
                    <a:lnTo>
                      <a:pt x="920" y="5"/>
                    </a:lnTo>
                    <a:lnTo>
                      <a:pt x="922" y="7"/>
                    </a:lnTo>
                    <a:lnTo>
                      <a:pt x="923" y="13"/>
                    </a:lnTo>
                    <a:lnTo>
                      <a:pt x="923" y="17"/>
                    </a:lnTo>
                    <a:lnTo>
                      <a:pt x="923" y="428"/>
                    </a:lnTo>
                    <a:lnTo>
                      <a:pt x="931" y="428"/>
                    </a:lnTo>
                    <a:lnTo>
                      <a:pt x="931" y="397"/>
                    </a:lnTo>
                    <a:lnTo>
                      <a:pt x="929" y="366"/>
                    </a:lnTo>
                    <a:lnTo>
                      <a:pt x="931" y="334"/>
                    </a:lnTo>
                    <a:lnTo>
                      <a:pt x="931" y="303"/>
                    </a:lnTo>
                    <a:lnTo>
                      <a:pt x="933" y="274"/>
                    </a:lnTo>
                    <a:lnTo>
                      <a:pt x="935" y="243"/>
                    </a:lnTo>
                    <a:lnTo>
                      <a:pt x="939" y="217"/>
                    </a:lnTo>
                    <a:lnTo>
                      <a:pt x="943" y="192"/>
                    </a:lnTo>
                    <a:lnTo>
                      <a:pt x="943" y="186"/>
                    </a:lnTo>
                    <a:lnTo>
                      <a:pt x="946" y="180"/>
                    </a:lnTo>
                    <a:lnTo>
                      <a:pt x="948" y="176"/>
                    </a:lnTo>
                    <a:lnTo>
                      <a:pt x="954" y="170"/>
                    </a:lnTo>
                    <a:lnTo>
                      <a:pt x="960" y="169"/>
                    </a:lnTo>
                    <a:lnTo>
                      <a:pt x="966" y="165"/>
                    </a:lnTo>
                    <a:lnTo>
                      <a:pt x="975" y="163"/>
                    </a:lnTo>
                    <a:lnTo>
                      <a:pt x="985" y="163"/>
                    </a:lnTo>
                    <a:lnTo>
                      <a:pt x="1021" y="163"/>
                    </a:lnTo>
                    <a:lnTo>
                      <a:pt x="1052" y="163"/>
                    </a:lnTo>
                    <a:lnTo>
                      <a:pt x="1076" y="165"/>
                    </a:lnTo>
                    <a:lnTo>
                      <a:pt x="1097" y="165"/>
                    </a:lnTo>
                    <a:lnTo>
                      <a:pt x="1117" y="167"/>
                    </a:lnTo>
                    <a:lnTo>
                      <a:pt x="1132" y="169"/>
                    </a:lnTo>
                    <a:lnTo>
                      <a:pt x="1145" y="172"/>
                    </a:lnTo>
                    <a:lnTo>
                      <a:pt x="1159" y="176"/>
                    </a:lnTo>
                    <a:lnTo>
                      <a:pt x="1164" y="178"/>
                    </a:lnTo>
                    <a:lnTo>
                      <a:pt x="1168" y="180"/>
                    </a:lnTo>
                    <a:lnTo>
                      <a:pt x="1170" y="184"/>
                    </a:lnTo>
                    <a:lnTo>
                      <a:pt x="1170" y="186"/>
                    </a:lnTo>
                    <a:lnTo>
                      <a:pt x="1170" y="190"/>
                    </a:lnTo>
                    <a:lnTo>
                      <a:pt x="1168" y="192"/>
                    </a:lnTo>
                    <a:lnTo>
                      <a:pt x="1164" y="194"/>
                    </a:lnTo>
                    <a:lnTo>
                      <a:pt x="1161" y="194"/>
                    </a:lnTo>
                    <a:lnTo>
                      <a:pt x="1136" y="194"/>
                    </a:lnTo>
                    <a:lnTo>
                      <a:pt x="1136" y="326"/>
                    </a:lnTo>
                    <a:lnTo>
                      <a:pt x="1184" y="326"/>
                    </a:lnTo>
                    <a:lnTo>
                      <a:pt x="1185" y="347"/>
                    </a:lnTo>
                    <a:lnTo>
                      <a:pt x="1187" y="368"/>
                    </a:lnTo>
                    <a:lnTo>
                      <a:pt x="1187" y="389"/>
                    </a:lnTo>
                    <a:lnTo>
                      <a:pt x="1185" y="410"/>
                    </a:lnTo>
                    <a:lnTo>
                      <a:pt x="1185" y="451"/>
                    </a:lnTo>
                    <a:lnTo>
                      <a:pt x="1184" y="491"/>
                    </a:lnTo>
                    <a:lnTo>
                      <a:pt x="1193" y="491"/>
                    </a:lnTo>
                    <a:lnTo>
                      <a:pt x="1193" y="551"/>
                    </a:lnTo>
                    <a:lnTo>
                      <a:pt x="1143" y="551"/>
                    </a:lnTo>
                    <a:lnTo>
                      <a:pt x="1143" y="531"/>
                    </a:lnTo>
                    <a:lnTo>
                      <a:pt x="1130" y="531"/>
                    </a:lnTo>
                    <a:lnTo>
                      <a:pt x="1132" y="543"/>
                    </a:lnTo>
                    <a:lnTo>
                      <a:pt x="1134" y="556"/>
                    </a:lnTo>
                    <a:lnTo>
                      <a:pt x="1132" y="568"/>
                    </a:lnTo>
                    <a:lnTo>
                      <a:pt x="1130" y="579"/>
                    </a:lnTo>
                    <a:lnTo>
                      <a:pt x="1126" y="589"/>
                    </a:lnTo>
                    <a:lnTo>
                      <a:pt x="1122" y="601"/>
                    </a:lnTo>
                    <a:lnTo>
                      <a:pt x="1115" y="610"/>
                    </a:lnTo>
                    <a:lnTo>
                      <a:pt x="1109" y="620"/>
                    </a:lnTo>
                    <a:lnTo>
                      <a:pt x="1101" y="627"/>
                    </a:lnTo>
                    <a:lnTo>
                      <a:pt x="1092" y="635"/>
                    </a:lnTo>
                    <a:lnTo>
                      <a:pt x="1088" y="637"/>
                    </a:lnTo>
                    <a:lnTo>
                      <a:pt x="1082" y="641"/>
                    </a:lnTo>
                    <a:lnTo>
                      <a:pt x="1073" y="647"/>
                    </a:lnTo>
                    <a:lnTo>
                      <a:pt x="1061" y="650"/>
                    </a:lnTo>
                    <a:lnTo>
                      <a:pt x="1050" y="652"/>
                    </a:lnTo>
                    <a:lnTo>
                      <a:pt x="1038" y="654"/>
                    </a:lnTo>
                    <a:lnTo>
                      <a:pt x="1025" y="652"/>
                    </a:lnTo>
                    <a:lnTo>
                      <a:pt x="1013" y="652"/>
                    </a:lnTo>
                    <a:lnTo>
                      <a:pt x="1002" y="649"/>
                    </a:lnTo>
                    <a:lnTo>
                      <a:pt x="990" y="645"/>
                    </a:lnTo>
                    <a:lnTo>
                      <a:pt x="981" y="639"/>
                    </a:lnTo>
                    <a:lnTo>
                      <a:pt x="971" y="631"/>
                    </a:lnTo>
                    <a:lnTo>
                      <a:pt x="964" y="624"/>
                    </a:lnTo>
                    <a:lnTo>
                      <a:pt x="956" y="616"/>
                    </a:lnTo>
                    <a:lnTo>
                      <a:pt x="948" y="606"/>
                    </a:lnTo>
                    <a:lnTo>
                      <a:pt x="944" y="597"/>
                    </a:lnTo>
                    <a:lnTo>
                      <a:pt x="939" y="585"/>
                    </a:lnTo>
                    <a:lnTo>
                      <a:pt x="937" y="574"/>
                    </a:lnTo>
                    <a:lnTo>
                      <a:pt x="935" y="564"/>
                    </a:lnTo>
                    <a:lnTo>
                      <a:pt x="935" y="553"/>
                    </a:lnTo>
                    <a:lnTo>
                      <a:pt x="935" y="539"/>
                    </a:lnTo>
                    <a:lnTo>
                      <a:pt x="937" y="528"/>
                    </a:lnTo>
                    <a:lnTo>
                      <a:pt x="939" y="522"/>
                    </a:lnTo>
                    <a:lnTo>
                      <a:pt x="941" y="516"/>
                    </a:lnTo>
                    <a:lnTo>
                      <a:pt x="914" y="493"/>
                    </a:lnTo>
                    <a:lnTo>
                      <a:pt x="914" y="472"/>
                    </a:lnTo>
                    <a:lnTo>
                      <a:pt x="874" y="472"/>
                    </a:lnTo>
                    <a:lnTo>
                      <a:pt x="1128" y="326"/>
                    </a:lnTo>
                    <a:lnTo>
                      <a:pt x="1008" y="326"/>
                    </a:lnTo>
                    <a:lnTo>
                      <a:pt x="1000" y="326"/>
                    </a:lnTo>
                    <a:lnTo>
                      <a:pt x="996" y="326"/>
                    </a:lnTo>
                    <a:lnTo>
                      <a:pt x="992" y="324"/>
                    </a:lnTo>
                    <a:lnTo>
                      <a:pt x="988" y="322"/>
                    </a:lnTo>
                    <a:lnTo>
                      <a:pt x="987" y="320"/>
                    </a:lnTo>
                    <a:lnTo>
                      <a:pt x="987" y="316"/>
                    </a:lnTo>
                    <a:lnTo>
                      <a:pt x="985" y="311"/>
                    </a:lnTo>
                    <a:lnTo>
                      <a:pt x="985" y="209"/>
                    </a:lnTo>
                    <a:lnTo>
                      <a:pt x="987" y="203"/>
                    </a:lnTo>
                    <a:lnTo>
                      <a:pt x="987" y="199"/>
                    </a:lnTo>
                    <a:lnTo>
                      <a:pt x="988" y="199"/>
                    </a:lnTo>
                    <a:lnTo>
                      <a:pt x="988" y="197"/>
                    </a:lnTo>
                    <a:lnTo>
                      <a:pt x="992" y="195"/>
                    </a:lnTo>
                    <a:lnTo>
                      <a:pt x="996" y="195"/>
                    </a:lnTo>
                    <a:lnTo>
                      <a:pt x="1000" y="194"/>
                    </a:lnTo>
                    <a:lnTo>
                      <a:pt x="1008" y="194"/>
                    </a:lnTo>
                    <a:lnTo>
                      <a:pt x="1128" y="194"/>
                    </a:lnTo>
                    <a:lnTo>
                      <a:pt x="1128" y="326"/>
                    </a:lnTo>
                    <a:lnTo>
                      <a:pt x="874" y="472"/>
                    </a:lnTo>
                    <a:close/>
                  </a:path>
                </a:pathLst>
              </a:custGeom>
              <a:solidFill>
                <a:srgbClr val="80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04000" name="Freeform 1536">
                <a:extLst>
                  <a:ext uri="{FF2B5EF4-FFF2-40B4-BE49-F238E27FC236}">
                    <a16:creationId xmlns:a16="http://schemas.microsoft.com/office/drawing/2014/main" id="{212F6C12-1A33-4B3D-A0F2-D9B2C1F686A8}"/>
                  </a:ext>
                </a:extLst>
              </p:cNvPr>
              <p:cNvSpPr>
                <a:spLocks/>
              </p:cNvSpPr>
              <p:nvPr/>
            </p:nvSpPr>
            <p:spPr bwMode="auto">
              <a:xfrm>
                <a:off x="3471" y="723"/>
                <a:ext cx="597" cy="328"/>
              </a:xfrm>
              <a:custGeom>
                <a:avLst/>
                <a:gdLst>
                  <a:gd name="T0" fmla="*/ 887 w 1193"/>
                  <a:gd name="T1" fmla="*/ 485 h 654"/>
                  <a:gd name="T2" fmla="*/ 891 w 1193"/>
                  <a:gd name="T3" fmla="*/ 497 h 654"/>
                  <a:gd name="T4" fmla="*/ 891 w 1193"/>
                  <a:gd name="T5" fmla="*/ 508 h 654"/>
                  <a:gd name="T6" fmla="*/ 730 w 1193"/>
                  <a:gd name="T7" fmla="*/ 516 h 654"/>
                  <a:gd name="T8" fmla="*/ 726 w 1193"/>
                  <a:gd name="T9" fmla="*/ 505 h 654"/>
                  <a:gd name="T10" fmla="*/ 726 w 1193"/>
                  <a:gd name="T11" fmla="*/ 493 h 654"/>
                  <a:gd name="T12" fmla="*/ 744 w 1193"/>
                  <a:gd name="T13" fmla="*/ 485 h 654"/>
                  <a:gd name="T14" fmla="*/ 491 w 1193"/>
                  <a:gd name="T15" fmla="*/ 512 h 654"/>
                  <a:gd name="T16" fmla="*/ 478 w 1193"/>
                  <a:gd name="T17" fmla="*/ 530 h 654"/>
                  <a:gd name="T18" fmla="*/ 480 w 1193"/>
                  <a:gd name="T19" fmla="*/ 556 h 654"/>
                  <a:gd name="T20" fmla="*/ 476 w 1193"/>
                  <a:gd name="T21" fmla="*/ 585 h 654"/>
                  <a:gd name="T22" fmla="*/ 457 w 1193"/>
                  <a:gd name="T23" fmla="*/ 618 h 654"/>
                  <a:gd name="T24" fmla="*/ 430 w 1193"/>
                  <a:gd name="T25" fmla="*/ 641 h 654"/>
                  <a:gd name="T26" fmla="*/ 394 w 1193"/>
                  <a:gd name="T27" fmla="*/ 652 h 654"/>
                  <a:gd name="T28" fmla="*/ 355 w 1193"/>
                  <a:gd name="T29" fmla="*/ 650 h 654"/>
                  <a:gd name="T30" fmla="*/ 321 w 1193"/>
                  <a:gd name="T31" fmla="*/ 633 h 654"/>
                  <a:gd name="T32" fmla="*/ 304 w 1193"/>
                  <a:gd name="T33" fmla="*/ 618 h 654"/>
                  <a:gd name="T34" fmla="*/ 287 w 1193"/>
                  <a:gd name="T35" fmla="*/ 585 h 654"/>
                  <a:gd name="T36" fmla="*/ 281 w 1193"/>
                  <a:gd name="T37" fmla="*/ 549 h 654"/>
                  <a:gd name="T38" fmla="*/ 285 w 1193"/>
                  <a:gd name="T39" fmla="*/ 524 h 654"/>
                  <a:gd name="T40" fmla="*/ 271 w 1193"/>
                  <a:gd name="T41" fmla="*/ 512 h 654"/>
                  <a:gd name="T42" fmla="*/ 46 w 1193"/>
                  <a:gd name="T43" fmla="*/ 487 h 654"/>
                  <a:gd name="T44" fmla="*/ 0 w 1193"/>
                  <a:gd name="T45" fmla="*/ 430 h 654"/>
                  <a:gd name="T46" fmla="*/ 21 w 1193"/>
                  <a:gd name="T47" fmla="*/ 17 h 654"/>
                  <a:gd name="T48" fmla="*/ 23 w 1193"/>
                  <a:gd name="T49" fmla="*/ 5 h 654"/>
                  <a:gd name="T50" fmla="*/ 32 w 1193"/>
                  <a:gd name="T51" fmla="*/ 1 h 654"/>
                  <a:gd name="T52" fmla="*/ 912 w 1193"/>
                  <a:gd name="T53" fmla="*/ 1 h 654"/>
                  <a:gd name="T54" fmla="*/ 920 w 1193"/>
                  <a:gd name="T55" fmla="*/ 5 h 654"/>
                  <a:gd name="T56" fmla="*/ 923 w 1193"/>
                  <a:gd name="T57" fmla="*/ 17 h 654"/>
                  <a:gd name="T58" fmla="*/ 931 w 1193"/>
                  <a:gd name="T59" fmla="*/ 397 h 654"/>
                  <a:gd name="T60" fmla="*/ 931 w 1193"/>
                  <a:gd name="T61" fmla="*/ 303 h 654"/>
                  <a:gd name="T62" fmla="*/ 939 w 1193"/>
                  <a:gd name="T63" fmla="*/ 217 h 654"/>
                  <a:gd name="T64" fmla="*/ 946 w 1193"/>
                  <a:gd name="T65" fmla="*/ 180 h 654"/>
                  <a:gd name="T66" fmla="*/ 960 w 1193"/>
                  <a:gd name="T67" fmla="*/ 169 h 654"/>
                  <a:gd name="T68" fmla="*/ 985 w 1193"/>
                  <a:gd name="T69" fmla="*/ 163 h 654"/>
                  <a:gd name="T70" fmla="*/ 1076 w 1193"/>
                  <a:gd name="T71" fmla="*/ 165 h 654"/>
                  <a:gd name="T72" fmla="*/ 1132 w 1193"/>
                  <a:gd name="T73" fmla="*/ 169 h 654"/>
                  <a:gd name="T74" fmla="*/ 1164 w 1193"/>
                  <a:gd name="T75" fmla="*/ 178 h 654"/>
                  <a:gd name="T76" fmla="*/ 1170 w 1193"/>
                  <a:gd name="T77" fmla="*/ 186 h 654"/>
                  <a:gd name="T78" fmla="*/ 1164 w 1193"/>
                  <a:gd name="T79" fmla="*/ 194 h 654"/>
                  <a:gd name="T80" fmla="*/ 1136 w 1193"/>
                  <a:gd name="T81" fmla="*/ 326 h 654"/>
                  <a:gd name="T82" fmla="*/ 1187 w 1193"/>
                  <a:gd name="T83" fmla="*/ 368 h 654"/>
                  <a:gd name="T84" fmla="*/ 1185 w 1193"/>
                  <a:gd name="T85" fmla="*/ 451 h 654"/>
                  <a:gd name="T86" fmla="*/ 1193 w 1193"/>
                  <a:gd name="T87" fmla="*/ 551 h 654"/>
                  <a:gd name="T88" fmla="*/ 1130 w 1193"/>
                  <a:gd name="T89" fmla="*/ 531 h 654"/>
                  <a:gd name="T90" fmla="*/ 1132 w 1193"/>
                  <a:gd name="T91" fmla="*/ 568 h 654"/>
                  <a:gd name="T92" fmla="*/ 1122 w 1193"/>
                  <a:gd name="T93" fmla="*/ 601 h 654"/>
                  <a:gd name="T94" fmla="*/ 1101 w 1193"/>
                  <a:gd name="T95" fmla="*/ 627 h 654"/>
                  <a:gd name="T96" fmla="*/ 1082 w 1193"/>
                  <a:gd name="T97" fmla="*/ 641 h 654"/>
                  <a:gd name="T98" fmla="*/ 1050 w 1193"/>
                  <a:gd name="T99" fmla="*/ 652 h 654"/>
                  <a:gd name="T100" fmla="*/ 1013 w 1193"/>
                  <a:gd name="T101" fmla="*/ 652 h 654"/>
                  <a:gd name="T102" fmla="*/ 981 w 1193"/>
                  <a:gd name="T103" fmla="*/ 639 h 654"/>
                  <a:gd name="T104" fmla="*/ 956 w 1193"/>
                  <a:gd name="T105" fmla="*/ 616 h 654"/>
                  <a:gd name="T106" fmla="*/ 939 w 1193"/>
                  <a:gd name="T107" fmla="*/ 585 h 654"/>
                  <a:gd name="T108" fmla="*/ 935 w 1193"/>
                  <a:gd name="T109" fmla="*/ 553 h 654"/>
                  <a:gd name="T110" fmla="*/ 939 w 1193"/>
                  <a:gd name="T111" fmla="*/ 522 h 654"/>
                  <a:gd name="T112" fmla="*/ 914 w 1193"/>
                  <a:gd name="T113" fmla="*/ 472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93" h="654">
                    <a:moveTo>
                      <a:pt x="874" y="472"/>
                    </a:moveTo>
                    <a:lnTo>
                      <a:pt x="874" y="485"/>
                    </a:lnTo>
                    <a:lnTo>
                      <a:pt x="887" y="485"/>
                    </a:lnTo>
                    <a:lnTo>
                      <a:pt x="889" y="489"/>
                    </a:lnTo>
                    <a:lnTo>
                      <a:pt x="891" y="493"/>
                    </a:lnTo>
                    <a:lnTo>
                      <a:pt x="891" y="497"/>
                    </a:lnTo>
                    <a:lnTo>
                      <a:pt x="893" y="501"/>
                    </a:lnTo>
                    <a:lnTo>
                      <a:pt x="891" y="505"/>
                    </a:lnTo>
                    <a:lnTo>
                      <a:pt x="891" y="508"/>
                    </a:lnTo>
                    <a:lnTo>
                      <a:pt x="889" y="512"/>
                    </a:lnTo>
                    <a:lnTo>
                      <a:pt x="887" y="516"/>
                    </a:lnTo>
                    <a:lnTo>
                      <a:pt x="730" y="516"/>
                    </a:lnTo>
                    <a:lnTo>
                      <a:pt x="728" y="512"/>
                    </a:lnTo>
                    <a:lnTo>
                      <a:pt x="726" y="508"/>
                    </a:lnTo>
                    <a:lnTo>
                      <a:pt x="726" y="505"/>
                    </a:lnTo>
                    <a:lnTo>
                      <a:pt x="725" y="501"/>
                    </a:lnTo>
                    <a:lnTo>
                      <a:pt x="726" y="497"/>
                    </a:lnTo>
                    <a:lnTo>
                      <a:pt x="726" y="493"/>
                    </a:lnTo>
                    <a:lnTo>
                      <a:pt x="728" y="489"/>
                    </a:lnTo>
                    <a:lnTo>
                      <a:pt x="730" y="485"/>
                    </a:lnTo>
                    <a:lnTo>
                      <a:pt x="744" y="485"/>
                    </a:lnTo>
                    <a:lnTo>
                      <a:pt x="744" y="472"/>
                    </a:lnTo>
                    <a:lnTo>
                      <a:pt x="533" y="472"/>
                    </a:lnTo>
                    <a:lnTo>
                      <a:pt x="491" y="512"/>
                    </a:lnTo>
                    <a:lnTo>
                      <a:pt x="472" y="512"/>
                    </a:lnTo>
                    <a:lnTo>
                      <a:pt x="476" y="524"/>
                    </a:lnTo>
                    <a:lnTo>
                      <a:pt x="478" y="530"/>
                    </a:lnTo>
                    <a:lnTo>
                      <a:pt x="480" y="537"/>
                    </a:lnTo>
                    <a:lnTo>
                      <a:pt x="480" y="549"/>
                    </a:lnTo>
                    <a:lnTo>
                      <a:pt x="480" y="556"/>
                    </a:lnTo>
                    <a:lnTo>
                      <a:pt x="480" y="562"/>
                    </a:lnTo>
                    <a:lnTo>
                      <a:pt x="478" y="574"/>
                    </a:lnTo>
                    <a:lnTo>
                      <a:pt x="476" y="585"/>
                    </a:lnTo>
                    <a:lnTo>
                      <a:pt x="470" y="597"/>
                    </a:lnTo>
                    <a:lnTo>
                      <a:pt x="464" y="608"/>
                    </a:lnTo>
                    <a:lnTo>
                      <a:pt x="457" y="618"/>
                    </a:lnTo>
                    <a:lnTo>
                      <a:pt x="449" y="626"/>
                    </a:lnTo>
                    <a:lnTo>
                      <a:pt x="440" y="633"/>
                    </a:lnTo>
                    <a:lnTo>
                      <a:pt x="430" y="641"/>
                    </a:lnTo>
                    <a:lnTo>
                      <a:pt x="419" y="647"/>
                    </a:lnTo>
                    <a:lnTo>
                      <a:pt x="407" y="650"/>
                    </a:lnTo>
                    <a:lnTo>
                      <a:pt x="394" y="652"/>
                    </a:lnTo>
                    <a:lnTo>
                      <a:pt x="380" y="654"/>
                    </a:lnTo>
                    <a:lnTo>
                      <a:pt x="367" y="652"/>
                    </a:lnTo>
                    <a:lnTo>
                      <a:pt x="355" y="650"/>
                    </a:lnTo>
                    <a:lnTo>
                      <a:pt x="344" y="647"/>
                    </a:lnTo>
                    <a:lnTo>
                      <a:pt x="332" y="641"/>
                    </a:lnTo>
                    <a:lnTo>
                      <a:pt x="321" y="633"/>
                    </a:lnTo>
                    <a:lnTo>
                      <a:pt x="313" y="626"/>
                    </a:lnTo>
                    <a:lnTo>
                      <a:pt x="308" y="622"/>
                    </a:lnTo>
                    <a:lnTo>
                      <a:pt x="304" y="618"/>
                    </a:lnTo>
                    <a:lnTo>
                      <a:pt x="298" y="608"/>
                    </a:lnTo>
                    <a:lnTo>
                      <a:pt x="292" y="597"/>
                    </a:lnTo>
                    <a:lnTo>
                      <a:pt x="287" y="585"/>
                    </a:lnTo>
                    <a:lnTo>
                      <a:pt x="283" y="574"/>
                    </a:lnTo>
                    <a:lnTo>
                      <a:pt x="281" y="562"/>
                    </a:lnTo>
                    <a:lnTo>
                      <a:pt x="281" y="549"/>
                    </a:lnTo>
                    <a:lnTo>
                      <a:pt x="283" y="537"/>
                    </a:lnTo>
                    <a:lnTo>
                      <a:pt x="285" y="530"/>
                    </a:lnTo>
                    <a:lnTo>
                      <a:pt x="285" y="524"/>
                    </a:lnTo>
                    <a:lnTo>
                      <a:pt x="288" y="518"/>
                    </a:lnTo>
                    <a:lnTo>
                      <a:pt x="290" y="512"/>
                    </a:lnTo>
                    <a:lnTo>
                      <a:pt x="271" y="512"/>
                    </a:lnTo>
                    <a:lnTo>
                      <a:pt x="227" y="472"/>
                    </a:lnTo>
                    <a:lnTo>
                      <a:pt x="46" y="472"/>
                    </a:lnTo>
                    <a:lnTo>
                      <a:pt x="46" y="487"/>
                    </a:lnTo>
                    <a:lnTo>
                      <a:pt x="26" y="487"/>
                    </a:lnTo>
                    <a:lnTo>
                      <a:pt x="26" y="458"/>
                    </a:lnTo>
                    <a:lnTo>
                      <a:pt x="0" y="430"/>
                    </a:lnTo>
                    <a:lnTo>
                      <a:pt x="0" y="282"/>
                    </a:lnTo>
                    <a:lnTo>
                      <a:pt x="21" y="261"/>
                    </a:lnTo>
                    <a:lnTo>
                      <a:pt x="21" y="17"/>
                    </a:lnTo>
                    <a:lnTo>
                      <a:pt x="21" y="13"/>
                    </a:lnTo>
                    <a:lnTo>
                      <a:pt x="23" y="7"/>
                    </a:lnTo>
                    <a:lnTo>
                      <a:pt x="23" y="5"/>
                    </a:lnTo>
                    <a:lnTo>
                      <a:pt x="26" y="3"/>
                    </a:lnTo>
                    <a:lnTo>
                      <a:pt x="28" y="1"/>
                    </a:lnTo>
                    <a:lnTo>
                      <a:pt x="32" y="1"/>
                    </a:lnTo>
                    <a:lnTo>
                      <a:pt x="40" y="0"/>
                    </a:lnTo>
                    <a:lnTo>
                      <a:pt x="904" y="0"/>
                    </a:lnTo>
                    <a:lnTo>
                      <a:pt x="912" y="1"/>
                    </a:lnTo>
                    <a:lnTo>
                      <a:pt x="916" y="1"/>
                    </a:lnTo>
                    <a:lnTo>
                      <a:pt x="918" y="3"/>
                    </a:lnTo>
                    <a:lnTo>
                      <a:pt x="920" y="5"/>
                    </a:lnTo>
                    <a:lnTo>
                      <a:pt x="922" y="7"/>
                    </a:lnTo>
                    <a:lnTo>
                      <a:pt x="923" y="13"/>
                    </a:lnTo>
                    <a:lnTo>
                      <a:pt x="923" y="17"/>
                    </a:lnTo>
                    <a:lnTo>
                      <a:pt x="923" y="428"/>
                    </a:lnTo>
                    <a:lnTo>
                      <a:pt x="931" y="428"/>
                    </a:lnTo>
                    <a:lnTo>
                      <a:pt x="931" y="397"/>
                    </a:lnTo>
                    <a:lnTo>
                      <a:pt x="929" y="366"/>
                    </a:lnTo>
                    <a:lnTo>
                      <a:pt x="931" y="334"/>
                    </a:lnTo>
                    <a:lnTo>
                      <a:pt x="931" y="303"/>
                    </a:lnTo>
                    <a:lnTo>
                      <a:pt x="933" y="274"/>
                    </a:lnTo>
                    <a:lnTo>
                      <a:pt x="935" y="243"/>
                    </a:lnTo>
                    <a:lnTo>
                      <a:pt x="939" y="217"/>
                    </a:lnTo>
                    <a:lnTo>
                      <a:pt x="943" y="192"/>
                    </a:lnTo>
                    <a:lnTo>
                      <a:pt x="943" y="186"/>
                    </a:lnTo>
                    <a:lnTo>
                      <a:pt x="946" y="180"/>
                    </a:lnTo>
                    <a:lnTo>
                      <a:pt x="948" y="176"/>
                    </a:lnTo>
                    <a:lnTo>
                      <a:pt x="954" y="170"/>
                    </a:lnTo>
                    <a:lnTo>
                      <a:pt x="960" y="169"/>
                    </a:lnTo>
                    <a:lnTo>
                      <a:pt x="966" y="165"/>
                    </a:lnTo>
                    <a:lnTo>
                      <a:pt x="975" y="163"/>
                    </a:lnTo>
                    <a:lnTo>
                      <a:pt x="985" y="163"/>
                    </a:lnTo>
                    <a:lnTo>
                      <a:pt x="1021" y="163"/>
                    </a:lnTo>
                    <a:lnTo>
                      <a:pt x="1052" y="163"/>
                    </a:lnTo>
                    <a:lnTo>
                      <a:pt x="1076" y="165"/>
                    </a:lnTo>
                    <a:lnTo>
                      <a:pt x="1097" y="165"/>
                    </a:lnTo>
                    <a:lnTo>
                      <a:pt x="1117" y="167"/>
                    </a:lnTo>
                    <a:lnTo>
                      <a:pt x="1132" y="169"/>
                    </a:lnTo>
                    <a:lnTo>
                      <a:pt x="1145" y="172"/>
                    </a:lnTo>
                    <a:lnTo>
                      <a:pt x="1159" y="176"/>
                    </a:lnTo>
                    <a:lnTo>
                      <a:pt x="1164" y="178"/>
                    </a:lnTo>
                    <a:lnTo>
                      <a:pt x="1168" y="180"/>
                    </a:lnTo>
                    <a:lnTo>
                      <a:pt x="1170" y="184"/>
                    </a:lnTo>
                    <a:lnTo>
                      <a:pt x="1170" y="186"/>
                    </a:lnTo>
                    <a:lnTo>
                      <a:pt x="1170" y="190"/>
                    </a:lnTo>
                    <a:lnTo>
                      <a:pt x="1168" y="192"/>
                    </a:lnTo>
                    <a:lnTo>
                      <a:pt x="1164" y="194"/>
                    </a:lnTo>
                    <a:lnTo>
                      <a:pt x="1161" y="194"/>
                    </a:lnTo>
                    <a:lnTo>
                      <a:pt x="1136" y="194"/>
                    </a:lnTo>
                    <a:lnTo>
                      <a:pt x="1136" y="326"/>
                    </a:lnTo>
                    <a:lnTo>
                      <a:pt x="1184" y="326"/>
                    </a:lnTo>
                    <a:lnTo>
                      <a:pt x="1185" y="347"/>
                    </a:lnTo>
                    <a:lnTo>
                      <a:pt x="1187" y="368"/>
                    </a:lnTo>
                    <a:lnTo>
                      <a:pt x="1187" y="389"/>
                    </a:lnTo>
                    <a:lnTo>
                      <a:pt x="1185" y="410"/>
                    </a:lnTo>
                    <a:lnTo>
                      <a:pt x="1185" y="451"/>
                    </a:lnTo>
                    <a:lnTo>
                      <a:pt x="1184" y="491"/>
                    </a:lnTo>
                    <a:lnTo>
                      <a:pt x="1193" y="491"/>
                    </a:lnTo>
                    <a:lnTo>
                      <a:pt x="1193" y="551"/>
                    </a:lnTo>
                    <a:lnTo>
                      <a:pt x="1143" y="551"/>
                    </a:lnTo>
                    <a:lnTo>
                      <a:pt x="1143" y="531"/>
                    </a:lnTo>
                    <a:lnTo>
                      <a:pt x="1130" y="531"/>
                    </a:lnTo>
                    <a:lnTo>
                      <a:pt x="1132" y="543"/>
                    </a:lnTo>
                    <a:lnTo>
                      <a:pt x="1134" y="556"/>
                    </a:lnTo>
                    <a:lnTo>
                      <a:pt x="1132" y="568"/>
                    </a:lnTo>
                    <a:lnTo>
                      <a:pt x="1130" y="579"/>
                    </a:lnTo>
                    <a:lnTo>
                      <a:pt x="1126" y="589"/>
                    </a:lnTo>
                    <a:lnTo>
                      <a:pt x="1122" y="601"/>
                    </a:lnTo>
                    <a:lnTo>
                      <a:pt x="1115" y="610"/>
                    </a:lnTo>
                    <a:lnTo>
                      <a:pt x="1109" y="620"/>
                    </a:lnTo>
                    <a:lnTo>
                      <a:pt x="1101" y="627"/>
                    </a:lnTo>
                    <a:lnTo>
                      <a:pt x="1092" y="635"/>
                    </a:lnTo>
                    <a:lnTo>
                      <a:pt x="1088" y="637"/>
                    </a:lnTo>
                    <a:lnTo>
                      <a:pt x="1082" y="641"/>
                    </a:lnTo>
                    <a:lnTo>
                      <a:pt x="1073" y="647"/>
                    </a:lnTo>
                    <a:lnTo>
                      <a:pt x="1061" y="650"/>
                    </a:lnTo>
                    <a:lnTo>
                      <a:pt x="1050" y="652"/>
                    </a:lnTo>
                    <a:lnTo>
                      <a:pt x="1038" y="654"/>
                    </a:lnTo>
                    <a:lnTo>
                      <a:pt x="1025" y="652"/>
                    </a:lnTo>
                    <a:lnTo>
                      <a:pt x="1013" y="652"/>
                    </a:lnTo>
                    <a:lnTo>
                      <a:pt x="1002" y="649"/>
                    </a:lnTo>
                    <a:lnTo>
                      <a:pt x="990" y="645"/>
                    </a:lnTo>
                    <a:lnTo>
                      <a:pt x="981" y="639"/>
                    </a:lnTo>
                    <a:lnTo>
                      <a:pt x="971" y="631"/>
                    </a:lnTo>
                    <a:lnTo>
                      <a:pt x="964" y="624"/>
                    </a:lnTo>
                    <a:lnTo>
                      <a:pt x="956" y="616"/>
                    </a:lnTo>
                    <a:lnTo>
                      <a:pt x="948" y="606"/>
                    </a:lnTo>
                    <a:lnTo>
                      <a:pt x="944" y="597"/>
                    </a:lnTo>
                    <a:lnTo>
                      <a:pt x="939" y="585"/>
                    </a:lnTo>
                    <a:lnTo>
                      <a:pt x="937" y="574"/>
                    </a:lnTo>
                    <a:lnTo>
                      <a:pt x="935" y="564"/>
                    </a:lnTo>
                    <a:lnTo>
                      <a:pt x="935" y="553"/>
                    </a:lnTo>
                    <a:lnTo>
                      <a:pt x="935" y="539"/>
                    </a:lnTo>
                    <a:lnTo>
                      <a:pt x="937" y="528"/>
                    </a:lnTo>
                    <a:lnTo>
                      <a:pt x="939" y="522"/>
                    </a:lnTo>
                    <a:lnTo>
                      <a:pt x="941" y="516"/>
                    </a:lnTo>
                    <a:lnTo>
                      <a:pt x="914" y="493"/>
                    </a:lnTo>
                    <a:lnTo>
                      <a:pt x="914" y="472"/>
                    </a:lnTo>
                    <a:lnTo>
                      <a:pt x="874" y="472"/>
                    </a:lnTo>
                    <a:close/>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4001" name="Freeform 1537">
                <a:extLst>
                  <a:ext uri="{FF2B5EF4-FFF2-40B4-BE49-F238E27FC236}">
                    <a16:creationId xmlns:a16="http://schemas.microsoft.com/office/drawing/2014/main" id="{D566893D-36E7-4D05-B953-F1DDDEE5B8AE}"/>
                  </a:ext>
                </a:extLst>
              </p:cNvPr>
              <p:cNvSpPr>
                <a:spLocks/>
              </p:cNvSpPr>
              <p:nvPr/>
            </p:nvSpPr>
            <p:spPr bwMode="auto">
              <a:xfrm>
                <a:off x="3963" y="820"/>
                <a:ext cx="72" cy="66"/>
              </a:xfrm>
              <a:custGeom>
                <a:avLst/>
                <a:gdLst>
                  <a:gd name="T0" fmla="*/ 143 w 143"/>
                  <a:gd name="T1" fmla="*/ 132 h 132"/>
                  <a:gd name="T2" fmla="*/ 23 w 143"/>
                  <a:gd name="T3" fmla="*/ 132 h 132"/>
                  <a:gd name="T4" fmla="*/ 15 w 143"/>
                  <a:gd name="T5" fmla="*/ 132 h 132"/>
                  <a:gd name="T6" fmla="*/ 11 w 143"/>
                  <a:gd name="T7" fmla="*/ 132 h 132"/>
                  <a:gd name="T8" fmla="*/ 7 w 143"/>
                  <a:gd name="T9" fmla="*/ 130 h 132"/>
                  <a:gd name="T10" fmla="*/ 3 w 143"/>
                  <a:gd name="T11" fmla="*/ 128 h 132"/>
                  <a:gd name="T12" fmla="*/ 2 w 143"/>
                  <a:gd name="T13" fmla="*/ 126 h 132"/>
                  <a:gd name="T14" fmla="*/ 2 w 143"/>
                  <a:gd name="T15" fmla="*/ 122 h 132"/>
                  <a:gd name="T16" fmla="*/ 0 w 143"/>
                  <a:gd name="T17" fmla="*/ 117 h 132"/>
                  <a:gd name="T18" fmla="*/ 0 w 143"/>
                  <a:gd name="T19" fmla="*/ 15 h 132"/>
                  <a:gd name="T20" fmla="*/ 2 w 143"/>
                  <a:gd name="T21" fmla="*/ 9 h 132"/>
                  <a:gd name="T22" fmla="*/ 2 w 143"/>
                  <a:gd name="T23" fmla="*/ 5 h 132"/>
                  <a:gd name="T24" fmla="*/ 3 w 143"/>
                  <a:gd name="T25" fmla="*/ 5 h 132"/>
                  <a:gd name="T26" fmla="*/ 3 w 143"/>
                  <a:gd name="T27" fmla="*/ 3 h 132"/>
                  <a:gd name="T28" fmla="*/ 7 w 143"/>
                  <a:gd name="T29" fmla="*/ 1 h 132"/>
                  <a:gd name="T30" fmla="*/ 11 w 143"/>
                  <a:gd name="T31" fmla="*/ 1 h 132"/>
                  <a:gd name="T32" fmla="*/ 15 w 143"/>
                  <a:gd name="T33" fmla="*/ 0 h 132"/>
                  <a:gd name="T34" fmla="*/ 23 w 143"/>
                  <a:gd name="T35" fmla="*/ 0 h 132"/>
                  <a:gd name="T36" fmla="*/ 143 w 143"/>
                  <a:gd name="T37" fmla="*/ 0 h 132"/>
                  <a:gd name="T38" fmla="*/ 143 w 143"/>
                  <a:gd name="T3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2">
                    <a:moveTo>
                      <a:pt x="143" y="132"/>
                    </a:moveTo>
                    <a:lnTo>
                      <a:pt x="23" y="132"/>
                    </a:lnTo>
                    <a:lnTo>
                      <a:pt x="15" y="132"/>
                    </a:lnTo>
                    <a:lnTo>
                      <a:pt x="11" y="132"/>
                    </a:lnTo>
                    <a:lnTo>
                      <a:pt x="7" y="130"/>
                    </a:lnTo>
                    <a:lnTo>
                      <a:pt x="3" y="128"/>
                    </a:lnTo>
                    <a:lnTo>
                      <a:pt x="2" y="126"/>
                    </a:lnTo>
                    <a:lnTo>
                      <a:pt x="2" y="122"/>
                    </a:lnTo>
                    <a:lnTo>
                      <a:pt x="0" y="117"/>
                    </a:lnTo>
                    <a:lnTo>
                      <a:pt x="0" y="15"/>
                    </a:lnTo>
                    <a:lnTo>
                      <a:pt x="2" y="9"/>
                    </a:lnTo>
                    <a:lnTo>
                      <a:pt x="2" y="5"/>
                    </a:lnTo>
                    <a:lnTo>
                      <a:pt x="3" y="5"/>
                    </a:lnTo>
                    <a:lnTo>
                      <a:pt x="3" y="3"/>
                    </a:lnTo>
                    <a:lnTo>
                      <a:pt x="7" y="1"/>
                    </a:lnTo>
                    <a:lnTo>
                      <a:pt x="11" y="1"/>
                    </a:lnTo>
                    <a:lnTo>
                      <a:pt x="15" y="0"/>
                    </a:lnTo>
                    <a:lnTo>
                      <a:pt x="23" y="0"/>
                    </a:lnTo>
                    <a:lnTo>
                      <a:pt x="143" y="0"/>
                    </a:lnTo>
                    <a:lnTo>
                      <a:pt x="143" y="132"/>
                    </a:lnTo>
                    <a:close/>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4002" name="Line 1538">
                <a:extLst>
                  <a:ext uri="{FF2B5EF4-FFF2-40B4-BE49-F238E27FC236}">
                    <a16:creationId xmlns:a16="http://schemas.microsoft.com/office/drawing/2014/main" id="{3F1819E4-5053-4060-AA82-27F13C6DCEA2}"/>
                  </a:ext>
                </a:extLst>
              </p:cNvPr>
              <p:cNvSpPr>
                <a:spLocks noChangeShapeType="1"/>
              </p:cNvSpPr>
              <p:nvPr/>
            </p:nvSpPr>
            <p:spPr bwMode="auto">
              <a:xfrm flipH="1">
                <a:off x="3481" y="742"/>
                <a:ext cx="452"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4003" name="Line 1539">
                <a:extLst>
                  <a:ext uri="{FF2B5EF4-FFF2-40B4-BE49-F238E27FC236}">
                    <a16:creationId xmlns:a16="http://schemas.microsoft.com/office/drawing/2014/main" id="{BDA42CF5-B932-4601-AE1E-5C286DF0E733}"/>
                  </a:ext>
                </a:extLst>
              </p:cNvPr>
              <p:cNvSpPr>
                <a:spLocks noChangeShapeType="1"/>
              </p:cNvSpPr>
              <p:nvPr/>
            </p:nvSpPr>
            <p:spPr bwMode="auto">
              <a:xfrm>
                <a:off x="3494" y="937"/>
                <a:ext cx="1" cy="2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4004" name="Line 1540">
                <a:extLst>
                  <a:ext uri="{FF2B5EF4-FFF2-40B4-BE49-F238E27FC236}">
                    <a16:creationId xmlns:a16="http://schemas.microsoft.com/office/drawing/2014/main" id="{744AA5B2-95B5-4C04-8E7B-3CD7B90753FE}"/>
                  </a:ext>
                </a:extLst>
              </p:cNvPr>
              <p:cNvSpPr>
                <a:spLocks noChangeShapeType="1"/>
              </p:cNvSpPr>
              <p:nvPr/>
            </p:nvSpPr>
            <p:spPr bwMode="auto">
              <a:xfrm flipV="1">
                <a:off x="3484" y="937"/>
                <a:ext cx="1" cy="1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4005" name="Line 1541">
                <a:extLst>
                  <a:ext uri="{FF2B5EF4-FFF2-40B4-BE49-F238E27FC236}">
                    <a16:creationId xmlns:a16="http://schemas.microsoft.com/office/drawing/2014/main" id="{58376EC5-59C1-45F5-9AE6-4A43F7510E4B}"/>
                  </a:ext>
                </a:extLst>
              </p:cNvPr>
              <p:cNvSpPr>
                <a:spLocks noChangeShapeType="1"/>
              </p:cNvSpPr>
              <p:nvPr/>
            </p:nvSpPr>
            <p:spPr bwMode="auto">
              <a:xfrm>
                <a:off x="3585" y="959"/>
                <a:ext cx="47"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4006" name="Line 1542">
                <a:extLst>
                  <a:ext uri="{FF2B5EF4-FFF2-40B4-BE49-F238E27FC236}">
                    <a16:creationId xmlns:a16="http://schemas.microsoft.com/office/drawing/2014/main" id="{2A008760-879E-4E46-AB9A-F14403B524E5}"/>
                  </a:ext>
                </a:extLst>
              </p:cNvPr>
              <p:cNvSpPr>
                <a:spLocks noChangeShapeType="1"/>
              </p:cNvSpPr>
              <p:nvPr/>
            </p:nvSpPr>
            <p:spPr bwMode="auto">
              <a:xfrm>
                <a:off x="3691" y="959"/>
                <a:ext cx="47"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4007" name="Freeform 1543">
                <a:extLst>
                  <a:ext uri="{FF2B5EF4-FFF2-40B4-BE49-F238E27FC236}">
                    <a16:creationId xmlns:a16="http://schemas.microsoft.com/office/drawing/2014/main" id="{93378928-5724-4744-A912-020428ECB07C}"/>
                  </a:ext>
                </a:extLst>
              </p:cNvPr>
              <p:cNvSpPr>
                <a:spLocks/>
              </p:cNvSpPr>
              <p:nvPr/>
            </p:nvSpPr>
            <p:spPr bwMode="auto">
              <a:xfrm>
                <a:off x="3616" y="950"/>
                <a:ext cx="91" cy="30"/>
              </a:xfrm>
              <a:custGeom>
                <a:avLst/>
                <a:gdLst>
                  <a:gd name="T0" fmla="*/ 0 w 182"/>
                  <a:gd name="T1" fmla="*/ 59 h 59"/>
                  <a:gd name="T2" fmla="*/ 4 w 182"/>
                  <a:gd name="T3" fmla="*/ 52 h 59"/>
                  <a:gd name="T4" fmla="*/ 8 w 182"/>
                  <a:gd name="T5" fmla="*/ 46 h 59"/>
                  <a:gd name="T6" fmla="*/ 12 w 182"/>
                  <a:gd name="T7" fmla="*/ 40 h 59"/>
                  <a:gd name="T8" fmla="*/ 16 w 182"/>
                  <a:gd name="T9" fmla="*/ 34 h 59"/>
                  <a:gd name="T10" fmla="*/ 25 w 182"/>
                  <a:gd name="T11" fmla="*/ 25 h 59"/>
                  <a:gd name="T12" fmla="*/ 37 w 182"/>
                  <a:gd name="T13" fmla="*/ 15 h 59"/>
                  <a:gd name="T14" fmla="*/ 42 w 182"/>
                  <a:gd name="T15" fmla="*/ 11 h 59"/>
                  <a:gd name="T16" fmla="*/ 50 w 182"/>
                  <a:gd name="T17" fmla="*/ 9 h 59"/>
                  <a:gd name="T18" fmla="*/ 64 w 182"/>
                  <a:gd name="T19" fmla="*/ 4 h 59"/>
                  <a:gd name="T20" fmla="*/ 69 w 182"/>
                  <a:gd name="T21" fmla="*/ 2 h 59"/>
                  <a:gd name="T22" fmla="*/ 77 w 182"/>
                  <a:gd name="T23" fmla="*/ 0 h 59"/>
                  <a:gd name="T24" fmla="*/ 85 w 182"/>
                  <a:gd name="T25" fmla="*/ 0 h 59"/>
                  <a:gd name="T26" fmla="*/ 90 w 182"/>
                  <a:gd name="T27" fmla="*/ 0 h 59"/>
                  <a:gd name="T28" fmla="*/ 106 w 182"/>
                  <a:gd name="T29" fmla="*/ 0 h 59"/>
                  <a:gd name="T30" fmla="*/ 113 w 182"/>
                  <a:gd name="T31" fmla="*/ 2 h 59"/>
                  <a:gd name="T32" fmla="*/ 119 w 182"/>
                  <a:gd name="T33" fmla="*/ 4 h 59"/>
                  <a:gd name="T34" fmla="*/ 132 w 182"/>
                  <a:gd name="T35" fmla="*/ 9 h 59"/>
                  <a:gd name="T36" fmla="*/ 144 w 182"/>
                  <a:gd name="T37" fmla="*/ 15 h 59"/>
                  <a:gd name="T38" fmla="*/ 155 w 182"/>
                  <a:gd name="T39" fmla="*/ 25 h 59"/>
                  <a:gd name="T40" fmla="*/ 161 w 182"/>
                  <a:gd name="T41" fmla="*/ 29 h 59"/>
                  <a:gd name="T42" fmla="*/ 165 w 182"/>
                  <a:gd name="T43" fmla="*/ 34 h 59"/>
                  <a:gd name="T44" fmla="*/ 171 w 182"/>
                  <a:gd name="T45" fmla="*/ 40 h 59"/>
                  <a:gd name="T46" fmla="*/ 174 w 182"/>
                  <a:gd name="T47" fmla="*/ 46 h 59"/>
                  <a:gd name="T48" fmla="*/ 178 w 182"/>
                  <a:gd name="T49" fmla="*/ 52 h 59"/>
                  <a:gd name="T50" fmla="*/ 182 w 182"/>
                  <a:gd name="T51"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2" h="59">
                    <a:moveTo>
                      <a:pt x="0" y="59"/>
                    </a:moveTo>
                    <a:lnTo>
                      <a:pt x="4" y="52"/>
                    </a:lnTo>
                    <a:lnTo>
                      <a:pt x="8" y="46"/>
                    </a:lnTo>
                    <a:lnTo>
                      <a:pt x="12" y="40"/>
                    </a:lnTo>
                    <a:lnTo>
                      <a:pt x="16" y="34"/>
                    </a:lnTo>
                    <a:lnTo>
                      <a:pt x="25" y="25"/>
                    </a:lnTo>
                    <a:lnTo>
                      <a:pt x="37" y="15"/>
                    </a:lnTo>
                    <a:lnTo>
                      <a:pt x="42" y="11"/>
                    </a:lnTo>
                    <a:lnTo>
                      <a:pt x="50" y="9"/>
                    </a:lnTo>
                    <a:lnTo>
                      <a:pt x="64" y="4"/>
                    </a:lnTo>
                    <a:lnTo>
                      <a:pt x="69" y="2"/>
                    </a:lnTo>
                    <a:lnTo>
                      <a:pt x="77" y="0"/>
                    </a:lnTo>
                    <a:lnTo>
                      <a:pt x="85" y="0"/>
                    </a:lnTo>
                    <a:lnTo>
                      <a:pt x="90" y="0"/>
                    </a:lnTo>
                    <a:lnTo>
                      <a:pt x="106" y="0"/>
                    </a:lnTo>
                    <a:lnTo>
                      <a:pt x="113" y="2"/>
                    </a:lnTo>
                    <a:lnTo>
                      <a:pt x="119" y="4"/>
                    </a:lnTo>
                    <a:lnTo>
                      <a:pt x="132" y="9"/>
                    </a:lnTo>
                    <a:lnTo>
                      <a:pt x="144" y="15"/>
                    </a:lnTo>
                    <a:lnTo>
                      <a:pt x="155" y="25"/>
                    </a:lnTo>
                    <a:lnTo>
                      <a:pt x="161" y="29"/>
                    </a:lnTo>
                    <a:lnTo>
                      <a:pt x="165" y="34"/>
                    </a:lnTo>
                    <a:lnTo>
                      <a:pt x="171" y="40"/>
                    </a:lnTo>
                    <a:lnTo>
                      <a:pt x="174" y="46"/>
                    </a:lnTo>
                    <a:lnTo>
                      <a:pt x="178" y="52"/>
                    </a:lnTo>
                    <a:lnTo>
                      <a:pt x="182" y="59"/>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4008" name="Freeform 1544">
                <a:extLst>
                  <a:ext uri="{FF2B5EF4-FFF2-40B4-BE49-F238E27FC236}">
                    <a16:creationId xmlns:a16="http://schemas.microsoft.com/office/drawing/2014/main" id="{F44CBAEB-888A-4997-8BF5-0379F6B5CEFC}"/>
                  </a:ext>
                </a:extLst>
              </p:cNvPr>
              <p:cNvSpPr>
                <a:spLocks/>
              </p:cNvSpPr>
              <p:nvPr/>
            </p:nvSpPr>
            <p:spPr bwMode="auto">
              <a:xfrm>
                <a:off x="3637" y="976"/>
                <a:ext cx="49" cy="49"/>
              </a:xfrm>
              <a:custGeom>
                <a:avLst/>
                <a:gdLst>
                  <a:gd name="T0" fmla="*/ 48 w 98"/>
                  <a:gd name="T1" fmla="*/ 97 h 97"/>
                  <a:gd name="T2" fmla="*/ 56 w 98"/>
                  <a:gd name="T3" fmla="*/ 97 h 97"/>
                  <a:gd name="T4" fmla="*/ 62 w 98"/>
                  <a:gd name="T5" fmla="*/ 96 h 97"/>
                  <a:gd name="T6" fmla="*/ 67 w 98"/>
                  <a:gd name="T7" fmla="*/ 94 h 97"/>
                  <a:gd name="T8" fmla="*/ 73 w 98"/>
                  <a:gd name="T9" fmla="*/ 90 h 97"/>
                  <a:gd name="T10" fmla="*/ 79 w 98"/>
                  <a:gd name="T11" fmla="*/ 86 h 97"/>
                  <a:gd name="T12" fmla="*/ 83 w 98"/>
                  <a:gd name="T13" fmla="*/ 82 h 97"/>
                  <a:gd name="T14" fmla="*/ 88 w 98"/>
                  <a:gd name="T15" fmla="*/ 78 h 97"/>
                  <a:gd name="T16" fmla="*/ 90 w 98"/>
                  <a:gd name="T17" fmla="*/ 73 h 97"/>
                  <a:gd name="T18" fmla="*/ 94 w 98"/>
                  <a:gd name="T19" fmla="*/ 67 h 97"/>
                  <a:gd name="T20" fmla="*/ 96 w 98"/>
                  <a:gd name="T21" fmla="*/ 61 h 97"/>
                  <a:gd name="T22" fmla="*/ 96 w 98"/>
                  <a:gd name="T23" fmla="*/ 55 h 97"/>
                  <a:gd name="T24" fmla="*/ 98 w 98"/>
                  <a:gd name="T25" fmla="*/ 49 h 97"/>
                  <a:gd name="T26" fmla="*/ 98 w 98"/>
                  <a:gd name="T27" fmla="*/ 42 h 97"/>
                  <a:gd name="T28" fmla="*/ 96 w 98"/>
                  <a:gd name="T29" fmla="*/ 36 h 97"/>
                  <a:gd name="T30" fmla="*/ 94 w 98"/>
                  <a:gd name="T31" fmla="*/ 30 h 97"/>
                  <a:gd name="T32" fmla="*/ 90 w 98"/>
                  <a:gd name="T33" fmla="*/ 23 h 97"/>
                  <a:gd name="T34" fmla="*/ 87 w 98"/>
                  <a:gd name="T35" fmla="*/ 17 h 97"/>
                  <a:gd name="T36" fmla="*/ 83 w 98"/>
                  <a:gd name="T37" fmla="*/ 13 h 97"/>
                  <a:gd name="T38" fmla="*/ 77 w 98"/>
                  <a:gd name="T39" fmla="*/ 9 h 97"/>
                  <a:gd name="T40" fmla="*/ 73 w 98"/>
                  <a:gd name="T41" fmla="*/ 5 h 97"/>
                  <a:gd name="T42" fmla="*/ 67 w 98"/>
                  <a:gd name="T43" fmla="*/ 1 h 97"/>
                  <a:gd name="T44" fmla="*/ 62 w 98"/>
                  <a:gd name="T45" fmla="*/ 0 h 97"/>
                  <a:gd name="T46" fmla="*/ 56 w 98"/>
                  <a:gd name="T47" fmla="*/ 0 h 97"/>
                  <a:gd name="T48" fmla="*/ 48 w 98"/>
                  <a:gd name="T49" fmla="*/ 0 h 97"/>
                  <a:gd name="T50" fmla="*/ 43 w 98"/>
                  <a:gd name="T51" fmla="*/ 0 h 97"/>
                  <a:gd name="T52" fmla="*/ 37 w 98"/>
                  <a:gd name="T53" fmla="*/ 0 h 97"/>
                  <a:gd name="T54" fmla="*/ 31 w 98"/>
                  <a:gd name="T55" fmla="*/ 1 h 97"/>
                  <a:gd name="T56" fmla="*/ 25 w 98"/>
                  <a:gd name="T57" fmla="*/ 5 h 97"/>
                  <a:gd name="T58" fmla="*/ 20 w 98"/>
                  <a:gd name="T59" fmla="*/ 9 h 97"/>
                  <a:gd name="T60" fmla="*/ 16 w 98"/>
                  <a:gd name="T61" fmla="*/ 13 h 97"/>
                  <a:gd name="T62" fmla="*/ 10 w 98"/>
                  <a:gd name="T63" fmla="*/ 17 h 97"/>
                  <a:gd name="T64" fmla="*/ 6 w 98"/>
                  <a:gd name="T65" fmla="*/ 23 h 97"/>
                  <a:gd name="T66" fmla="*/ 4 w 98"/>
                  <a:gd name="T67" fmla="*/ 30 h 97"/>
                  <a:gd name="T68" fmla="*/ 2 w 98"/>
                  <a:gd name="T69" fmla="*/ 36 h 97"/>
                  <a:gd name="T70" fmla="*/ 0 w 98"/>
                  <a:gd name="T71" fmla="*/ 42 h 97"/>
                  <a:gd name="T72" fmla="*/ 0 w 98"/>
                  <a:gd name="T73" fmla="*/ 49 h 97"/>
                  <a:gd name="T74" fmla="*/ 0 w 98"/>
                  <a:gd name="T75" fmla="*/ 55 h 97"/>
                  <a:gd name="T76" fmla="*/ 2 w 98"/>
                  <a:gd name="T77" fmla="*/ 61 h 97"/>
                  <a:gd name="T78" fmla="*/ 4 w 98"/>
                  <a:gd name="T79" fmla="*/ 67 h 97"/>
                  <a:gd name="T80" fmla="*/ 6 w 98"/>
                  <a:gd name="T81" fmla="*/ 73 h 97"/>
                  <a:gd name="T82" fmla="*/ 10 w 98"/>
                  <a:gd name="T83" fmla="*/ 78 h 97"/>
                  <a:gd name="T84" fmla="*/ 14 w 98"/>
                  <a:gd name="T85" fmla="*/ 82 h 97"/>
                  <a:gd name="T86" fmla="*/ 20 w 98"/>
                  <a:gd name="T87" fmla="*/ 86 h 97"/>
                  <a:gd name="T88" fmla="*/ 23 w 98"/>
                  <a:gd name="T89" fmla="*/ 90 h 97"/>
                  <a:gd name="T90" fmla="*/ 29 w 98"/>
                  <a:gd name="T91" fmla="*/ 94 h 97"/>
                  <a:gd name="T92" fmla="*/ 35 w 98"/>
                  <a:gd name="T93" fmla="*/ 96 h 97"/>
                  <a:gd name="T94" fmla="*/ 43 w 98"/>
                  <a:gd name="T95" fmla="*/ 97 h 97"/>
                  <a:gd name="T96" fmla="*/ 48 w 98"/>
                  <a:gd name="T97"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 h="97">
                    <a:moveTo>
                      <a:pt x="48" y="97"/>
                    </a:moveTo>
                    <a:lnTo>
                      <a:pt x="56" y="97"/>
                    </a:lnTo>
                    <a:lnTo>
                      <a:pt x="62" y="96"/>
                    </a:lnTo>
                    <a:lnTo>
                      <a:pt x="67" y="94"/>
                    </a:lnTo>
                    <a:lnTo>
                      <a:pt x="73" y="90"/>
                    </a:lnTo>
                    <a:lnTo>
                      <a:pt x="79" y="86"/>
                    </a:lnTo>
                    <a:lnTo>
                      <a:pt x="83" y="82"/>
                    </a:lnTo>
                    <a:lnTo>
                      <a:pt x="88" y="78"/>
                    </a:lnTo>
                    <a:lnTo>
                      <a:pt x="90" y="73"/>
                    </a:lnTo>
                    <a:lnTo>
                      <a:pt x="94" y="67"/>
                    </a:lnTo>
                    <a:lnTo>
                      <a:pt x="96" y="61"/>
                    </a:lnTo>
                    <a:lnTo>
                      <a:pt x="96" y="55"/>
                    </a:lnTo>
                    <a:lnTo>
                      <a:pt x="98" y="49"/>
                    </a:lnTo>
                    <a:lnTo>
                      <a:pt x="98" y="42"/>
                    </a:lnTo>
                    <a:lnTo>
                      <a:pt x="96" y="36"/>
                    </a:lnTo>
                    <a:lnTo>
                      <a:pt x="94" y="30"/>
                    </a:lnTo>
                    <a:lnTo>
                      <a:pt x="90" y="23"/>
                    </a:lnTo>
                    <a:lnTo>
                      <a:pt x="87" y="17"/>
                    </a:lnTo>
                    <a:lnTo>
                      <a:pt x="83" y="13"/>
                    </a:lnTo>
                    <a:lnTo>
                      <a:pt x="77" y="9"/>
                    </a:lnTo>
                    <a:lnTo>
                      <a:pt x="73" y="5"/>
                    </a:lnTo>
                    <a:lnTo>
                      <a:pt x="67" y="1"/>
                    </a:lnTo>
                    <a:lnTo>
                      <a:pt x="62" y="0"/>
                    </a:lnTo>
                    <a:lnTo>
                      <a:pt x="56" y="0"/>
                    </a:lnTo>
                    <a:lnTo>
                      <a:pt x="48" y="0"/>
                    </a:lnTo>
                    <a:lnTo>
                      <a:pt x="43" y="0"/>
                    </a:lnTo>
                    <a:lnTo>
                      <a:pt x="37" y="0"/>
                    </a:lnTo>
                    <a:lnTo>
                      <a:pt x="31" y="1"/>
                    </a:lnTo>
                    <a:lnTo>
                      <a:pt x="25" y="5"/>
                    </a:lnTo>
                    <a:lnTo>
                      <a:pt x="20" y="9"/>
                    </a:lnTo>
                    <a:lnTo>
                      <a:pt x="16" y="13"/>
                    </a:lnTo>
                    <a:lnTo>
                      <a:pt x="10" y="17"/>
                    </a:lnTo>
                    <a:lnTo>
                      <a:pt x="6" y="23"/>
                    </a:lnTo>
                    <a:lnTo>
                      <a:pt x="4" y="30"/>
                    </a:lnTo>
                    <a:lnTo>
                      <a:pt x="2" y="36"/>
                    </a:lnTo>
                    <a:lnTo>
                      <a:pt x="0" y="42"/>
                    </a:lnTo>
                    <a:lnTo>
                      <a:pt x="0" y="49"/>
                    </a:lnTo>
                    <a:lnTo>
                      <a:pt x="0" y="55"/>
                    </a:lnTo>
                    <a:lnTo>
                      <a:pt x="2" y="61"/>
                    </a:lnTo>
                    <a:lnTo>
                      <a:pt x="4" y="67"/>
                    </a:lnTo>
                    <a:lnTo>
                      <a:pt x="6" y="73"/>
                    </a:lnTo>
                    <a:lnTo>
                      <a:pt x="10" y="78"/>
                    </a:lnTo>
                    <a:lnTo>
                      <a:pt x="14" y="82"/>
                    </a:lnTo>
                    <a:lnTo>
                      <a:pt x="20" y="86"/>
                    </a:lnTo>
                    <a:lnTo>
                      <a:pt x="23" y="90"/>
                    </a:lnTo>
                    <a:lnTo>
                      <a:pt x="29" y="94"/>
                    </a:lnTo>
                    <a:lnTo>
                      <a:pt x="35" y="96"/>
                    </a:lnTo>
                    <a:lnTo>
                      <a:pt x="43" y="97"/>
                    </a:lnTo>
                    <a:lnTo>
                      <a:pt x="48" y="97"/>
                    </a:lnTo>
                    <a:close/>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4009" name="Freeform 1545">
                <a:extLst>
                  <a:ext uri="{FF2B5EF4-FFF2-40B4-BE49-F238E27FC236}">
                    <a16:creationId xmlns:a16="http://schemas.microsoft.com/office/drawing/2014/main" id="{E5B82078-34D8-4C2D-8E7D-EFCAD31DCF47}"/>
                  </a:ext>
                </a:extLst>
              </p:cNvPr>
              <p:cNvSpPr>
                <a:spLocks/>
              </p:cNvSpPr>
              <p:nvPr/>
            </p:nvSpPr>
            <p:spPr bwMode="auto">
              <a:xfrm>
                <a:off x="3481" y="854"/>
                <a:ext cx="452" cy="83"/>
              </a:xfrm>
              <a:custGeom>
                <a:avLst/>
                <a:gdLst>
                  <a:gd name="T0" fmla="*/ 0 w 902"/>
                  <a:gd name="T1" fmla="*/ 0 h 167"/>
                  <a:gd name="T2" fmla="*/ 0 w 902"/>
                  <a:gd name="T3" fmla="*/ 167 h 167"/>
                  <a:gd name="T4" fmla="*/ 902 w 902"/>
                  <a:gd name="T5" fmla="*/ 167 h 167"/>
                </a:gdLst>
                <a:ahLst/>
                <a:cxnLst>
                  <a:cxn ang="0">
                    <a:pos x="T0" y="T1"/>
                  </a:cxn>
                  <a:cxn ang="0">
                    <a:pos x="T2" y="T3"/>
                  </a:cxn>
                  <a:cxn ang="0">
                    <a:pos x="T4" y="T5"/>
                  </a:cxn>
                </a:cxnLst>
                <a:rect l="0" t="0" r="r" b="b"/>
                <a:pathLst>
                  <a:path w="902" h="167">
                    <a:moveTo>
                      <a:pt x="0" y="0"/>
                    </a:moveTo>
                    <a:lnTo>
                      <a:pt x="0" y="167"/>
                    </a:lnTo>
                    <a:lnTo>
                      <a:pt x="902" y="167"/>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4010" name="Line 1546">
                <a:extLst>
                  <a:ext uri="{FF2B5EF4-FFF2-40B4-BE49-F238E27FC236}">
                    <a16:creationId xmlns:a16="http://schemas.microsoft.com/office/drawing/2014/main" id="{973046AB-5FFC-4484-93EC-E4417D634D2D}"/>
                  </a:ext>
                </a:extLst>
              </p:cNvPr>
              <p:cNvSpPr>
                <a:spLocks noChangeShapeType="1"/>
              </p:cNvSpPr>
              <p:nvPr/>
            </p:nvSpPr>
            <p:spPr bwMode="auto">
              <a:xfrm flipH="1">
                <a:off x="3843" y="959"/>
                <a:ext cx="65"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4011" name="Line 1547">
                <a:extLst>
                  <a:ext uri="{FF2B5EF4-FFF2-40B4-BE49-F238E27FC236}">
                    <a16:creationId xmlns:a16="http://schemas.microsoft.com/office/drawing/2014/main" id="{CF065758-501B-4B9A-A902-10361C0E2960}"/>
                  </a:ext>
                </a:extLst>
              </p:cNvPr>
              <p:cNvSpPr>
                <a:spLocks noChangeShapeType="1"/>
              </p:cNvSpPr>
              <p:nvPr/>
            </p:nvSpPr>
            <p:spPr bwMode="auto">
              <a:xfrm>
                <a:off x="3843" y="966"/>
                <a:ext cx="65"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4012" name="Line 1548">
                <a:extLst>
                  <a:ext uri="{FF2B5EF4-FFF2-40B4-BE49-F238E27FC236}">
                    <a16:creationId xmlns:a16="http://schemas.microsoft.com/office/drawing/2014/main" id="{DEA6A979-312A-4E67-8B54-E16B5BC231C4}"/>
                  </a:ext>
                </a:extLst>
              </p:cNvPr>
              <p:cNvSpPr>
                <a:spLocks noChangeShapeType="1"/>
              </p:cNvSpPr>
              <p:nvPr/>
            </p:nvSpPr>
            <p:spPr bwMode="auto">
              <a:xfrm>
                <a:off x="3928" y="959"/>
                <a:ext cx="9"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4013" name="Freeform 1549">
                <a:extLst>
                  <a:ext uri="{FF2B5EF4-FFF2-40B4-BE49-F238E27FC236}">
                    <a16:creationId xmlns:a16="http://schemas.microsoft.com/office/drawing/2014/main" id="{44F21112-2BDB-4F8E-9AFD-6E7AE5A53348}"/>
                  </a:ext>
                </a:extLst>
              </p:cNvPr>
              <p:cNvSpPr>
                <a:spLocks/>
              </p:cNvSpPr>
              <p:nvPr/>
            </p:nvSpPr>
            <p:spPr bwMode="auto">
              <a:xfrm>
                <a:off x="3937" y="937"/>
                <a:ext cx="126" cy="32"/>
              </a:xfrm>
              <a:custGeom>
                <a:avLst/>
                <a:gdLst>
                  <a:gd name="T0" fmla="*/ 0 w 253"/>
                  <a:gd name="T1" fmla="*/ 0 h 63"/>
                  <a:gd name="T2" fmla="*/ 2 w 253"/>
                  <a:gd name="T3" fmla="*/ 27 h 63"/>
                  <a:gd name="T4" fmla="*/ 2 w 253"/>
                  <a:gd name="T5" fmla="*/ 54 h 63"/>
                  <a:gd name="T6" fmla="*/ 8 w 253"/>
                  <a:gd name="T7" fmla="*/ 46 h 63"/>
                  <a:gd name="T8" fmla="*/ 13 w 253"/>
                  <a:gd name="T9" fmla="*/ 40 h 63"/>
                  <a:gd name="T10" fmla="*/ 25 w 253"/>
                  <a:gd name="T11" fmla="*/ 29 h 63"/>
                  <a:gd name="T12" fmla="*/ 31 w 253"/>
                  <a:gd name="T13" fmla="*/ 25 h 63"/>
                  <a:gd name="T14" fmla="*/ 36 w 253"/>
                  <a:gd name="T15" fmla="*/ 21 h 63"/>
                  <a:gd name="T16" fmla="*/ 50 w 253"/>
                  <a:gd name="T17" fmla="*/ 13 h 63"/>
                  <a:gd name="T18" fmla="*/ 57 w 253"/>
                  <a:gd name="T19" fmla="*/ 9 h 63"/>
                  <a:gd name="T20" fmla="*/ 65 w 253"/>
                  <a:gd name="T21" fmla="*/ 7 h 63"/>
                  <a:gd name="T22" fmla="*/ 78 w 253"/>
                  <a:gd name="T23" fmla="*/ 4 h 63"/>
                  <a:gd name="T24" fmla="*/ 94 w 253"/>
                  <a:gd name="T25" fmla="*/ 2 h 63"/>
                  <a:gd name="T26" fmla="*/ 101 w 253"/>
                  <a:gd name="T27" fmla="*/ 2 h 63"/>
                  <a:gd name="T28" fmla="*/ 109 w 253"/>
                  <a:gd name="T29" fmla="*/ 2 h 63"/>
                  <a:gd name="T30" fmla="*/ 115 w 253"/>
                  <a:gd name="T31" fmla="*/ 2 h 63"/>
                  <a:gd name="T32" fmla="*/ 122 w 253"/>
                  <a:gd name="T33" fmla="*/ 4 h 63"/>
                  <a:gd name="T34" fmla="*/ 130 w 253"/>
                  <a:gd name="T35" fmla="*/ 4 h 63"/>
                  <a:gd name="T36" fmla="*/ 138 w 253"/>
                  <a:gd name="T37" fmla="*/ 6 h 63"/>
                  <a:gd name="T38" fmla="*/ 145 w 253"/>
                  <a:gd name="T39" fmla="*/ 9 h 63"/>
                  <a:gd name="T40" fmla="*/ 151 w 253"/>
                  <a:gd name="T41" fmla="*/ 11 h 63"/>
                  <a:gd name="T42" fmla="*/ 165 w 253"/>
                  <a:gd name="T43" fmla="*/ 19 h 63"/>
                  <a:gd name="T44" fmla="*/ 172 w 253"/>
                  <a:gd name="T45" fmla="*/ 23 h 63"/>
                  <a:gd name="T46" fmla="*/ 178 w 253"/>
                  <a:gd name="T47" fmla="*/ 27 h 63"/>
                  <a:gd name="T48" fmla="*/ 189 w 253"/>
                  <a:gd name="T49" fmla="*/ 38 h 63"/>
                  <a:gd name="T50" fmla="*/ 195 w 253"/>
                  <a:gd name="T51" fmla="*/ 44 h 63"/>
                  <a:gd name="T52" fmla="*/ 199 w 253"/>
                  <a:gd name="T53" fmla="*/ 50 h 63"/>
                  <a:gd name="T54" fmla="*/ 205 w 253"/>
                  <a:gd name="T55" fmla="*/ 55 h 63"/>
                  <a:gd name="T56" fmla="*/ 209 w 253"/>
                  <a:gd name="T57" fmla="*/ 63 h 63"/>
                  <a:gd name="T58" fmla="*/ 253 w 253"/>
                  <a:gd name="T59"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3" h="63">
                    <a:moveTo>
                      <a:pt x="0" y="0"/>
                    </a:moveTo>
                    <a:lnTo>
                      <a:pt x="2" y="27"/>
                    </a:lnTo>
                    <a:lnTo>
                      <a:pt x="2" y="54"/>
                    </a:lnTo>
                    <a:lnTo>
                      <a:pt x="8" y="46"/>
                    </a:lnTo>
                    <a:lnTo>
                      <a:pt x="13" y="40"/>
                    </a:lnTo>
                    <a:lnTo>
                      <a:pt x="25" y="29"/>
                    </a:lnTo>
                    <a:lnTo>
                      <a:pt x="31" y="25"/>
                    </a:lnTo>
                    <a:lnTo>
                      <a:pt x="36" y="21"/>
                    </a:lnTo>
                    <a:lnTo>
                      <a:pt x="50" y="13"/>
                    </a:lnTo>
                    <a:lnTo>
                      <a:pt x="57" y="9"/>
                    </a:lnTo>
                    <a:lnTo>
                      <a:pt x="65" y="7"/>
                    </a:lnTo>
                    <a:lnTo>
                      <a:pt x="78" y="4"/>
                    </a:lnTo>
                    <a:lnTo>
                      <a:pt x="94" y="2"/>
                    </a:lnTo>
                    <a:lnTo>
                      <a:pt x="101" y="2"/>
                    </a:lnTo>
                    <a:lnTo>
                      <a:pt x="109" y="2"/>
                    </a:lnTo>
                    <a:lnTo>
                      <a:pt x="115" y="2"/>
                    </a:lnTo>
                    <a:lnTo>
                      <a:pt x="122" y="4"/>
                    </a:lnTo>
                    <a:lnTo>
                      <a:pt x="130" y="4"/>
                    </a:lnTo>
                    <a:lnTo>
                      <a:pt x="138" y="6"/>
                    </a:lnTo>
                    <a:lnTo>
                      <a:pt x="145" y="9"/>
                    </a:lnTo>
                    <a:lnTo>
                      <a:pt x="151" y="11"/>
                    </a:lnTo>
                    <a:lnTo>
                      <a:pt x="165" y="19"/>
                    </a:lnTo>
                    <a:lnTo>
                      <a:pt x="172" y="23"/>
                    </a:lnTo>
                    <a:lnTo>
                      <a:pt x="178" y="27"/>
                    </a:lnTo>
                    <a:lnTo>
                      <a:pt x="189" y="38"/>
                    </a:lnTo>
                    <a:lnTo>
                      <a:pt x="195" y="44"/>
                    </a:lnTo>
                    <a:lnTo>
                      <a:pt x="199" y="50"/>
                    </a:lnTo>
                    <a:lnTo>
                      <a:pt x="205" y="55"/>
                    </a:lnTo>
                    <a:lnTo>
                      <a:pt x="209" y="63"/>
                    </a:lnTo>
                    <a:lnTo>
                      <a:pt x="253" y="63"/>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4014" name="Line 1550">
                <a:extLst>
                  <a:ext uri="{FF2B5EF4-FFF2-40B4-BE49-F238E27FC236}">
                    <a16:creationId xmlns:a16="http://schemas.microsoft.com/office/drawing/2014/main" id="{0AD65E9C-CFFE-4225-90DD-494087BAD968}"/>
                  </a:ext>
                </a:extLst>
              </p:cNvPr>
              <p:cNvSpPr>
                <a:spLocks noChangeShapeType="1"/>
              </p:cNvSpPr>
              <p:nvPr/>
            </p:nvSpPr>
            <p:spPr bwMode="auto">
              <a:xfrm flipV="1">
                <a:off x="4043" y="969"/>
                <a:ext cx="1" cy="2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4015" name="Freeform 1551">
                <a:extLst>
                  <a:ext uri="{FF2B5EF4-FFF2-40B4-BE49-F238E27FC236}">
                    <a16:creationId xmlns:a16="http://schemas.microsoft.com/office/drawing/2014/main" id="{DC41A49F-688B-4C55-9983-AF7612B1DE6F}"/>
                  </a:ext>
                </a:extLst>
              </p:cNvPr>
              <p:cNvSpPr>
                <a:spLocks/>
              </p:cNvSpPr>
              <p:nvPr/>
            </p:nvSpPr>
            <p:spPr bwMode="auto">
              <a:xfrm>
                <a:off x="3941" y="950"/>
                <a:ext cx="95" cy="39"/>
              </a:xfrm>
              <a:custGeom>
                <a:avLst/>
                <a:gdLst>
                  <a:gd name="T0" fmla="*/ 0 w 189"/>
                  <a:gd name="T1" fmla="*/ 63 h 78"/>
                  <a:gd name="T2" fmla="*/ 3 w 189"/>
                  <a:gd name="T3" fmla="*/ 55 h 78"/>
                  <a:gd name="T4" fmla="*/ 7 w 189"/>
                  <a:gd name="T5" fmla="*/ 48 h 78"/>
                  <a:gd name="T6" fmla="*/ 11 w 189"/>
                  <a:gd name="T7" fmla="*/ 42 h 78"/>
                  <a:gd name="T8" fmla="*/ 17 w 189"/>
                  <a:gd name="T9" fmla="*/ 36 h 78"/>
                  <a:gd name="T10" fmla="*/ 23 w 189"/>
                  <a:gd name="T11" fmla="*/ 30 h 78"/>
                  <a:gd name="T12" fmla="*/ 28 w 189"/>
                  <a:gd name="T13" fmla="*/ 25 h 78"/>
                  <a:gd name="T14" fmla="*/ 34 w 189"/>
                  <a:gd name="T15" fmla="*/ 19 h 78"/>
                  <a:gd name="T16" fmla="*/ 40 w 189"/>
                  <a:gd name="T17" fmla="*/ 15 h 78"/>
                  <a:gd name="T18" fmla="*/ 47 w 189"/>
                  <a:gd name="T19" fmla="*/ 11 h 78"/>
                  <a:gd name="T20" fmla="*/ 53 w 189"/>
                  <a:gd name="T21" fmla="*/ 7 h 78"/>
                  <a:gd name="T22" fmla="*/ 61 w 189"/>
                  <a:gd name="T23" fmla="*/ 5 h 78"/>
                  <a:gd name="T24" fmla="*/ 68 w 189"/>
                  <a:gd name="T25" fmla="*/ 2 h 78"/>
                  <a:gd name="T26" fmla="*/ 76 w 189"/>
                  <a:gd name="T27" fmla="*/ 2 h 78"/>
                  <a:gd name="T28" fmla="*/ 84 w 189"/>
                  <a:gd name="T29" fmla="*/ 0 h 78"/>
                  <a:gd name="T30" fmla="*/ 91 w 189"/>
                  <a:gd name="T31" fmla="*/ 0 h 78"/>
                  <a:gd name="T32" fmla="*/ 101 w 189"/>
                  <a:gd name="T33" fmla="*/ 0 h 78"/>
                  <a:gd name="T34" fmla="*/ 109 w 189"/>
                  <a:gd name="T35" fmla="*/ 2 h 78"/>
                  <a:gd name="T36" fmla="*/ 116 w 189"/>
                  <a:gd name="T37" fmla="*/ 2 h 78"/>
                  <a:gd name="T38" fmla="*/ 124 w 189"/>
                  <a:gd name="T39" fmla="*/ 5 h 78"/>
                  <a:gd name="T40" fmla="*/ 132 w 189"/>
                  <a:gd name="T41" fmla="*/ 7 h 78"/>
                  <a:gd name="T42" fmla="*/ 139 w 189"/>
                  <a:gd name="T43" fmla="*/ 11 h 78"/>
                  <a:gd name="T44" fmla="*/ 145 w 189"/>
                  <a:gd name="T45" fmla="*/ 15 h 78"/>
                  <a:gd name="T46" fmla="*/ 151 w 189"/>
                  <a:gd name="T47" fmla="*/ 19 h 78"/>
                  <a:gd name="T48" fmla="*/ 158 w 189"/>
                  <a:gd name="T49" fmla="*/ 25 h 78"/>
                  <a:gd name="T50" fmla="*/ 164 w 189"/>
                  <a:gd name="T51" fmla="*/ 30 h 78"/>
                  <a:gd name="T52" fmla="*/ 168 w 189"/>
                  <a:gd name="T53" fmla="*/ 36 h 78"/>
                  <a:gd name="T54" fmla="*/ 174 w 189"/>
                  <a:gd name="T55" fmla="*/ 42 h 78"/>
                  <a:gd name="T56" fmla="*/ 177 w 189"/>
                  <a:gd name="T57" fmla="*/ 48 h 78"/>
                  <a:gd name="T58" fmla="*/ 181 w 189"/>
                  <a:gd name="T59" fmla="*/ 55 h 78"/>
                  <a:gd name="T60" fmla="*/ 185 w 189"/>
                  <a:gd name="T61" fmla="*/ 63 h 78"/>
                  <a:gd name="T62" fmla="*/ 187 w 189"/>
                  <a:gd name="T63" fmla="*/ 71 h 78"/>
                  <a:gd name="T64" fmla="*/ 189 w 189"/>
                  <a:gd name="T6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9" h="78">
                    <a:moveTo>
                      <a:pt x="0" y="63"/>
                    </a:moveTo>
                    <a:lnTo>
                      <a:pt x="3" y="55"/>
                    </a:lnTo>
                    <a:lnTo>
                      <a:pt x="7" y="48"/>
                    </a:lnTo>
                    <a:lnTo>
                      <a:pt x="11" y="42"/>
                    </a:lnTo>
                    <a:lnTo>
                      <a:pt x="17" y="36"/>
                    </a:lnTo>
                    <a:lnTo>
                      <a:pt x="23" y="30"/>
                    </a:lnTo>
                    <a:lnTo>
                      <a:pt x="28" y="25"/>
                    </a:lnTo>
                    <a:lnTo>
                      <a:pt x="34" y="19"/>
                    </a:lnTo>
                    <a:lnTo>
                      <a:pt x="40" y="15"/>
                    </a:lnTo>
                    <a:lnTo>
                      <a:pt x="47" y="11"/>
                    </a:lnTo>
                    <a:lnTo>
                      <a:pt x="53" y="7"/>
                    </a:lnTo>
                    <a:lnTo>
                      <a:pt x="61" y="5"/>
                    </a:lnTo>
                    <a:lnTo>
                      <a:pt x="68" y="2"/>
                    </a:lnTo>
                    <a:lnTo>
                      <a:pt x="76" y="2"/>
                    </a:lnTo>
                    <a:lnTo>
                      <a:pt x="84" y="0"/>
                    </a:lnTo>
                    <a:lnTo>
                      <a:pt x="91" y="0"/>
                    </a:lnTo>
                    <a:lnTo>
                      <a:pt x="101" y="0"/>
                    </a:lnTo>
                    <a:lnTo>
                      <a:pt x="109" y="2"/>
                    </a:lnTo>
                    <a:lnTo>
                      <a:pt x="116" y="2"/>
                    </a:lnTo>
                    <a:lnTo>
                      <a:pt x="124" y="5"/>
                    </a:lnTo>
                    <a:lnTo>
                      <a:pt x="132" y="7"/>
                    </a:lnTo>
                    <a:lnTo>
                      <a:pt x="139" y="11"/>
                    </a:lnTo>
                    <a:lnTo>
                      <a:pt x="145" y="15"/>
                    </a:lnTo>
                    <a:lnTo>
                      <a:pt x="151" y="19"/>
                    </a:lnTo>
                    <a:lnTo>
                      <a:pt x="158" y="25"/>
                    </a:lnTo>
                    <a:lnTo>
                      <a:pt x="164" y="30"/>
                    </a:lnTo>
                    <a:lnTo>
                      <a:pt x="168" y="36"/>
                    </a:lnTo>
                    <a:lnTo>
                      <a:pt x="174" y="42"/>
                    </a:lnTo>
                    <a:lnTo>
                      <a:pt x="177" y="48"/>
                    </a:lnTo>
                    <a:lnTo>
                      <a:pt x="181" y="55"/>
                    </a:lnTo>
                    <a:lnTo>
                      <a:pt x="185" y="63"/>
                    </a:lnTo>
                    <a:lnTo>
                      <a:pt x="187" y="71"/>
                    </a:lnTo>
                    <a:lnTo>
                      <a:pt x="189" y="78"/>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4016" name="Freeform 1552">
                <a:extLst>
                  <a:ext uri="{FF2B5EF4-FFF2-40B4-BE49-F238E27FC236}">
                    <a16:creationId xmlns:a16="http://schemas.microsoft.com/office/drawing/2014/main" id="{DC895626-BDB3-4DEB-8B5E-F2FF5E341F6A}"/>
                  </a:ext>
                </a:extLst>
              </p:cNvPr>
              <p:cNvSpPr>
                <a:spLocks/>
              </p:cNvSpPr>
              <p:nvPr/>
            </p:nvSpPr>
            <p:spPr bwMode="auto">
              <a:xfrm>
                <a:off x="3963" y="976"/>
                <a:ext cx="49" cy="49"/>
              </a:xfrm>
              <a:custGeom>
                <a:avLst/>
                <a:gdLst>
                  <a:gd name="T0" fmla="*/ 49 w 97"/>
                  <a:gd name="T1" fmla="*/ 97 h 97"/>
                  <a:gd name="T2" fmla="*/ 55 w 97"/>
                  <a:gd name="T3" fmla="*/ 97 h 97"/>
                  <a:gd name="T4" fmla="*/ 63 w 97"/>
                  <a:gd name="T5" fmla="*/ 96 h 97"/>
                  <a:gd name="T6" fmla="*/ 68 w 97"/>
                  <a:gd name="T7" fmla="*/ 94 h 97"/>
                  <a:gd name="T8" fmla="*/ 74 w 97"/>
                  <a:gd name="T9" fmla="*/ 90 h 97"/>
                  <a:gd name="T10" fmla="*/ 78 w 97"/>
                  <a:gd name="T11" fmla="*/ 86 h 97"/>
                  <a:gd name="T12" fmla="*/ 84 w 97"/>
                  <a:gd name="T13" fmla="*/ 82 h 97"/>
                  <a:gd name="T14" fmla="*/ 88 w 97"/>
                  <a:gd name="T15" fmla="*/ 78 h 97"/>
                  <a:gd name="T16" fmla="*/ 91 w 97"/>
                  <a:gd name="T17" fmla="*/ 73 h 97"/>
                  <a:gd name="T18" fmla="*/ 93 w 97"/>
                  <a:gd name="T19" fmla="*/ 67 h 97"/>
                  <a:gd name="T20" fmla="*/ 95 w 97"/>
                  <a:gd name="T21" fmla="*/ 61 h 97"/>
                  <a:gd name="T22" fmla="*/ 97 w 97"/>
                  <a:gd name="T23" fmla="*/ 55 h 97"/>
                  <a:gd name="T24" fmla="*/ 97 w 97"/>
                  <a:gd name="T25" fmla="*/ 49 h 97"/>
                  <a:gd name="T26" fmla="*/ 97 w 97"/>
                  <a:gd name="T27" fmla="*/ 42 h 97"/>
                  <a:gd name="T28" fmla="*/ 95 w 97"/>
                  <a:gd name="T29" fmla="*/ 36 h 97"/>
                  <a:gd name="T30" fmla="*/ 93 w 97"/>
                  <a:gd name="T31" fmla="*/ 30 h 97"/>
                  <a:gd name="T32" fmla="*/ 91 w 97"/>
                  <a:gd name="T33" fmla="*/ 23 h 97"/>
                  <a:gd name="T34" fmla="*/ 88 w 97"/>
                  <a:gd name="T35" fmla="*/ 17 h 97"/>
                  <a:gd name="T36" fmla="*/ 82 w 97"/>
                  <a:gd name="T37" fmla="*/ 13 h 97"/>
                  <a:gd name="T38" fmla="*/ 78 w 97"/>
                  <a:gd name="T39" fmla="*/ 9 h 97"/>
                  <a:gd name="T40" fmla="*/ 72 w 97"/>
                  <a:gd name="T41" fmla="*/ 5 h 97"/>
                  <a:gd name="T42" fmla="*/ 67 w 97"/>
                  <a:gd name="T43" fmla="*/ 1 h 97"/>
                  <a:gd name="T44" fmla="*/ 61 w 97"/>
                  <a:gd name="T45" fmla="*/ 0 h 97"/>
                  <a:gd name="T46" fmla="*/ 55 w 97"/>
                  <a:gd name="T47" fmla="*/ 0 h 97"/>
                  <a:gd name="T48" fmla="*/ 49 w 97"/>
                  <a:gd name="T49" fmla="*/ 0 h 97"/>
                  <a:gd name="T50" fmla="*/ 42 w 97"/>
                  <a:gd name="T51" fmla="*/ 0 h 97"/>
                  <a:gd name="T52" fmla="*/ 36 w 97"/>
                  <a:gd name="T53" fmla="*/ 0 h 97"/>
                  <a:gd name="T54" fmla="*/ 30 w 97"/>
                  <a:gd name="T55" fmla="*/ 1 h 97"/>
                  <a:gd name="T56" fmla="*/ 24 w 97"/>
                  <a:gd name="T57" fmla="*/ 5 h 97"/>
                  <a:gd name="T58" fmla="*/ 19 w 97"/>
                  <a:gd name="T59" fmla="*/ 9 h 97"/>
                  <a:gd name="T60" fmla="*/ 15 w 97"/>
                  <a:gd name="T61" fmla="*/ 13 h 97"/>
                  <a:gd name="T62" fmla="*/ 11 w 97"/>
                  <a:gd name="T63" fmla="*/ 17 h 97"/>
                  <a:gd name="T64" fmla="*/ 7 w 97"/>
                  <a:gd name="T65" fmla="*/ 23 h 97"/>
                  <a:gd name="T66" fmla="*/ 3 w 97"/>
                  <a:gd name="T67" fmla="*/ 30 h 97"/>
                  <a:gd name="T68" fmla="*/ 2 w 97"/>
                  <a:gd name="T69" fmla="*/ 36 h 97"/>
                  <a:gd name="T70" fmla="*/ 0 w 97"/>
                  <a:gd name="T71" fmla="*/ 42 h 97"/>
                  <a:gd name="T72" fmla="*/ 0 w 97"/>
                  <a:gd name="T73" fmla="*/ 49 h 97"/>
                  <a:gd name="T74" fmla="*/ 0 w 97"/>
                  <a:gd name="T75" fmla="*/ 55 h 97"/>
                  <a:gd name="T76" fmla="*/ 2 w 97"/>
                  <a:gd name="T77" fmla="*/ 61 h 97"/>
                  <a:gd name="T78" fmla="*/ 3 w 97"/>
                  <a:gd name="T79" fmla="*/ 67 h 97"/>
                  <a:gd name="T80" fmla="*/ 7 w 97"/>
                  <a:gd name="T81" fmla="*/ 73 h 97"/>
                  <a:gd name="T82" fmla="*/ 9 w 97"/>
                  <a:gd name="T83" fmla="*/ 78 h 97"/>
                  <a:gd name="T84" fmla="*/ 13 w 97"/>
                  <a:gd name="T85" fmla="*/ 82 h 97"/>
                  <a:gd name="T86" fmla="*/ 19 w 97"/>
                  <a:gd name="T87" fmla="*/ 86 h 97"/>
                  <a:gd name="T88" fmla="*/ 24 w 97"/>
                  <a:gd name="T89" fmla="*/ 90 h 97"/>
                  <a:gd name="T90" fmla="*/ 28 w 97"/>
                  <a:gd name="T91" fmla="*/ 94 h 97"/>
                  <a:gd name="T92" fmla="*/ 36 w 97"/>
                  <a:gd name="T93" fmla="*/ 96 h 97"/>
                  <a:gd name="T94" fmla="*/ 42 w 97"/>
                  <a:gd name="T95" fmla="*/ 97 h 97"/>
                  <a:gd name="T96" fmla="*/ 49 w 97"/>
                  <a:gd name="T97"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7" h="97">
                    <a:moveTo>
                      <a:pt x="49" y="97"/>
                    </a:moveTo>
                    <a:lnTo>
                      <a:pt x="55" y="97"/>
                    </a:lnTo>
                    <a:lnTo>
                      <a:pt x="63" y="96"/>
                    </a:lnTo>
                    <a:lnTo>
                      <a:pt x="68" y="94"/>
                    </a:lnTo>
                    <a:lnTo>
                      <a:pt x="74" y="90"/>
                    </a:lnTo>
                    <a:lnTo>
                      <a:pt x="78" y="86"/>
                    </a:lnTo>
                    <a:lnTo>
                      <a:pt x="84" y="82"/>
                    </a:lnTo>
                    <a:lnTo>
                      <a:pt x="88" y="78"/>
                    </a:lnTo>
                    <a:lnTo>
                      <a:pt x="91" y="73"/>
                    </a:lnTo>
                    <a:lnTo>
                      <a:pt x="93" y="67"/>
                    </a:lnTo>
                    <a:lnTo>
                      <a:pt x="95" y="61"/>
                    </a:lnTo>
                    <a:lnTo>
                      <a:pt x="97" y="55"/>
                    </a:lnTo>
                    <a:lnTo>
                      <a:pt x="97" y="49"/>
                    </a:lnTo>
                    <a:lnTo>
                      <a:pt x="97" y="42"/>
                    </a:lnTo>
                    <a:lnTo>
                      <a:pt x="95" y="36"/>
                    </a:lnTo>
                    <a:lnTo>
                      <a:pt x="93" y="30"/>
                    </a:lnTo>
                    <a:lnTo>
                      <a:pt x="91" y="23"/>
                    </a:lnTo>
                    <a:lnTo>
                      <a:pt x="88" y="17"/>
                    </a:lnTo>
                    <a:lnTo>
                      <a:pt x="82" y="13"/>
                    </a:lnTo>
                    <a:lnTo>
                      <a:pt x="78" y="9"/>
                    </a:lnTo>
                    <a:lnTo>
                      <a:pt x="72" y="5"/>
                    </a:lnTo>
                    <a:lnTo>
                      <a:pt x="67" y="1"/>
                    </a:lnTo>
                    <a:lnTo>
                      <a:pt x="61" y="0"/>
                    </a:lnTo>
                    <a:lnTo>
                      <a:pt x="55" y="0"/>
                    </a:lnTo>
                    <a:lnTo>
                      <a:pt x="49" y="0"/>
                    </a:lnTo>
                    <a:lnTo>
                      <a:pt x="42" y="0"/>
                    </a:lnTo>
                    <a:lnTo>
                      <a:pt x="36" y="0"/>
                    </a:lnTo>
                    <a:lnTo>
                      <a:pt x="30" y="1"/>
                    </a:lnTo>
                    <a:lnTo>
                      <a:pt x="24" y="5"/>
                    </a:lnTo>
                    <a:lnTo>
                      <a:pt x="19" y="9"/>
                    </a:lnTo>
                    <a:lnTo>
                      <a:pt x="15" y="13"/>
                    </a:lnTo>
                    <a:lnTo>
                      <a:pt x="11" y="17"/>
                    </a:lnTo>
                    <a:lnTo>
                      <a:pt x="7" y="23"/>
                    </a:lnTo>
                    <a:lnTo>
                      <a:pt x="3" y="30"/>
                    </a:lnTo>
                    <a:lnTo>
                      <a:pt x="2" y="36"/>
                    </a:lnTo>
                    <a:lnTo>
                      <a:pt x="0" y="42"/>
                    </a:lnTo>
                    <a:lnTo>
                      <a:pt x="0" y="49"/>
                    </a:lnTo>
                    <a:lnTo>
                      <a:pt x="0" y="55"/>
                    </a:lnTo>
                    <a:lnTo>
                      <a:pt x="2" y="61"/>
                    </a:lnTo>
                    <a:lnTo>
                      <a:pt x="3" y="67"/>
                    </a:lnTo>
                    <a:lnTo>
                      <a:pt x="7" y="73"/>
                    </a:lnTo>
                    <a:lnTo>
                      <a:pt x="9" y="78"/>
                    </a:lnTo>
                    <a:lnTo>
                      <a:pt x="13" y="82"/>
                    </a:lnTo>
                    <a:lnTo>
                      <a:pt x="19" y="86"/>
                    </a:lnTo>
                    <a:lnTo>
                      <a:pt x="24" y="90"/>
                    </a:lnTo>
                    <a:lnTo>
                      <a:pt x="28" y="94"/>
                    </a:lnTo>
                    <a:lnTo>
                      <a:pt x="36" y="96"/>
                    </a:lnTo>
                    <a:lnTo>
                      <a:pt x="42" y="97"/>
                    </a:lnTo>
                    <a:lnTo>
                      <a:pt x="49" y="97"/>
                    </a:lnTo>
                    <a:close/>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4017" name="Line 1553">
                <a:extLst>
                  <a:ext uri="{FF2B5EF4-FFF2-40B4-BE49-F238E27FC236}">
                    <a16:creationId xmlns:a16="http://schemas.microsoft.com/office/drawing/2014/main" id="{755F79C8-25EE-4D8B-81CB-24984198EBB7}"/>
                  </a:ext>
                </a:extLst>
              </p:cNvPr>
              <p:cNvSpPr>
                <a:spLocks noChangeShapeType="1"/>
              </p:cNvSpPr>
              <p:nvPr/>
            </p:nvSpPr>
            <p:spPr bwMode="auto">
              <a:xfrm>
                <a:off x="4035" y="820"/>
                <a:ext cx="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4018" name="Line 1554">
                <a:extLst>
                  <a:ext uri="{FF2B5EF4-FFF2-40B4-BE49-F238E27FC236}">
                    <a16:creationId xmlns:a16="http://schemas.microsoft.com/office/drawing/2014/main" id="{D42BFFC7-C9D3-4FFD-A2A1-CB27B268EDC2}"/>
                  </a:ext>
                </a:extLst>
              </p:cNvPr>
              <p:cNvSpPr>
                <a:spLocks noChangeShapeType="1"/>
              </p:cNvSpPr>
              <p:nvPr/>
            </p:nvSpPr>
            <p:spPr bwMode="auto">
              <a:xfrm>
                <a:off x="4051" y="820"/>
                <a:ext cx="12" cy="6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4019" name="Line 1555">
                <a:extLst>
                  <a:ext uri="{FF2B5EF4-FFF2-40B4-BE49-F238E27FC236}">
                    <a16:creationId xmlns:a16="http://schemas.microsoft.com/office/drawing/2014/main" id="{55984D12-038E-44B5-B9C0-0CD7832E5DDB}"/>
                  </a:ext>
                </a:extLst>
              </p:cNvPr>
              <p:cNvSpPr>
                <a:spLocks noChangeShapeType="1"/>
              </p:cNvSpPr>
              <p:nvPr/>
            </p:nvSpPr>
            <p:spPr bwMode="auto">
              <a:xfrm flipH="1">
                <a:off x="4035" y="886"/>
                <a:ext cx="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4020" name="Freeform 1556">
                <a:extLst>
                  <a:ext uri="{FF2B5EF4-FFF2-40B4-BE49-F238E27FC236}">
                    <a16:creationId xmlns:a16="http://schemas.microsoft.com/office/drawing/2014/main" id="{EDC21FD4-D92D-4F52-AC92-52AF6E3088AD}"/>
                  </a:ext>
                </a:extLst>
              </p:cNvPr>
              <p:cNvSpPr>
                <a:spLocks noEditPoints="1"/>
              </p:cNvSpPr>
              <p:nvPr/>
            </p:nvSpPr>
            <p:spPr bwMode="auto">
              <a:xfrm>
                <a:off x="3611" y="950"/>
                <a:ext cx="427" cy="101"/>
              </a:xfrm>
              <a:custGeom>
                <a:avLst/>
                <a:gdLst>
                  <a:gd name="T0" fmla="*/ 128 w 853"/>
                  <a:gd name="T1" fmla="*/ 197 h 201"/>
                  <a:gd name="T2" fmla="*/ 160 w 853"/>
                  <a:gd name="T3" fmla="*/ 178 h 201"/>
                  <a:gd name="T4" fmla="*/ 191 w 853"/>
                  <a:gd name="T5" fmla="*/ 140 h 201"/>
                  <a:gd name="T6" fmla="*/ 199 w 853"/>
                  <a:gd name="T7" fmla="*/ 101 h 201"/>
                  <a:gd name="T8" fmla="*/ 197 w 853"/>
                  <a:gd name="T9" fmla="*/ 75 h 201"/>
                  <a:gd name="T10" fmla="*/ 174 w 853"/>
                  <a:gd name="T11" fmla="*/ 32 h 201"/>
                  <a:gd name="T12" fmla="*/ 149 w 853"/>
                  <a:gd name="T13" fmla="*/ 11 h 201"/>
                  <a:gd name="T14" fmla="*/ 107 w 853"/>
                  <a:gd name="T15" fmla="*/ 0 h 201"/>
                  <a:gd name="T16" fmla="*/ 74 w 853"/>
                  <a:gd name="T17" fmla="*/ 2 h 201"/>
                  <a:gd name="T18" fmla="*/ 40 w 853"/>
                  <a:gd name="T19" fmla="*/ 19 h 201"/>
                  <a:gd name="T20" fmla="*/ 17 w 853"/>
                  <a:gd name="T21" fmla="*/ 44 h 201"/>
                  <a:gd name="T22" fmla="*/ 2 w 853"/>
                  <a:gd name="T23" fmla="*/ 82 h 201"/>
                  <a:gd name="T24" fmla="*/ 0 w 853"/>
                  <a:gd name="T25" fmla="*/ 107 h 201"/>
                  <a:gd name="T26" fmla="*/ 13 w 853"/>
                  <a:gd name="T27" fmla="*/ 151 h 201"/>
                  <a:gd name="T28" fmla="*/ 38 w 853"/>
                  <a:gd name="T29" fmla="*/ 178 h 201"/>
                  <a:gd name="T30" fmla="*/ 73 w 853"/>
                  <a:gd name="T31" fmla="*/ 197 h 201"/>
                  <a:gd name="T32" fmla="*/ 99 w 853"/>
                  <a:gd name="T33" fmla="*/ 149 h 201"/>
                  <a:gd name="T34" fmla="*/ 124 w 853"/>
                  <a:gd name="T35" fmla="*/ 142 h 201"/>
                  <a:gd name="T36" fmla="*/ 141 w 853"/>
                  <a:gd name="T37" fmla="*/ 125 h 201"/>
                  <a:gd name="T38" fmla="*/ 149 w 853"/>
                  <a:gd name="T39" fmla="*/ 101 h 201"/>
                  <a:gd name="T40" fmla="*/ 141 w 853"/>
                  <a:gd name="T41" fmla="*/ 75 h 201"/>
                  <a:gd name="T42" fmla="*/ 124 w 853"/>
                  <a:gd name="T43" fmla="*/ 57 h 201"/>
                  <a:gd name="T44" fmla="*/ 99 w 853"/>
                  <a:gd name="T45" fmla="*/ 52 h 201"/>
                  <a:gd name="T46" fmla="*/ 76 w 853"/>
                  <a:gd name="T47" fmla="*/ 57 h 201"/>
                  <a:gd name="T48" fmla="*/ 57 w 853"/>
                  <a:gd name="T49" fmla="*/ 75 h 201"/>
                  <a:gd name="T50" fmla="*/ 51 w 853"/>
                  <a:gd name="T51" fmla="*/ 101 h 201"/>
                  <a:gd name="T52" fmla="*/ 57 w 853"/>
                  <a:gd name="T53" fmla="*/ 125 h 201"/>
                  <a:gd name="T54" fmla="*/ 74 w 853"/>
                  <a:gd name="T55" fmla="*/ 142 h 201"/>
                  <a:gd name="T56" fmla="*/ 99 w 853"/>
                  <a:gd name="T57" fmla="*/ 149 h 201"/>
                  <a:gd name="T58" fmla="*/ 767 w 853"/>
                  <a:gd name="T59" fmla="*/ 199 h 201"/>
                  <a:gd name="T60" fmla="*/ 803 w 853"/>
                  <a:gd name="T61" fmla="*/ 186 h 201"/>
                  <a:gd name="T62" fmla="*/ 839 w 853"/>
                  <a:gd name="T63" fmla="*/ 151 h 201"/>
                  <a:gd name="T64" fmla="*/ 853 w 853"/>
                  <a:gd name="T65" fmla="*/ 101 h 201"/>
                  <a:gd name="T66" fmla="*/ 845 w 853"/>
                  <a:gd name="T67" fmla="*/ 63 h 201"/>
                  <a:gd name="T68" fmla="*/ 826 w 853"/>
                  <a:gd name="T69" fmla="*/ 32 h 201"/>
                  <a:gd name="T70" fmla="*/ 801 w 853"/>
                  <a:gd name="T71" fmla="*/ 11 h 201"/>
                  <a:gd name="T72" fmla="*/ 759 w 853"/>
                  <a:gd name="T73" fmla="*/ 0 h 201"/>
                  <a:gd name="T74" fmla="*/ 728 w 853"/>
                  <a:gd name="T75" fmla="*/ 2 h 201"/>
                  <a:gd name="T76" fmla="*/ 694 w 853"/>
                  <a:gd name="T77" fmla="*/ 19 h 201"/>
                  <a:gd name="T78" fmla="*/ 669 w 853"/>
                  <a:gd name="T79" fmla="*/ 44 h 201"/>
                  <a:gd name="T80" fmla="*/ 654 w 853"/>
                  <a:gd name="T81" fmla="*/ 82 h 201"/>
                  <a:gd name="T82" fmla="*/ 654 w 853"/>
                  <a:gd name="T83" fmla="*/ 107 h 201"/>
                  <a:gd name="T84" fmla="*/ 667 w 853"/>
                  <a:gd name="T85" fmla="*/ 151 h 201"/>
                  <a:gd name="T86" fmla="*/ 690 w 853"/>
                  <a:gd name="T87" fmla="*/ 178 h 201"/>
                  <a:gd name="T88" fmla="*/ 725 w 853"/>
                  <a:gd name="T89" fmla="*/ 197 h 201"/>
                  <a:gd name="T90" fmla="*/ 753 w 853"/>
                  <a:gd name="T91" fmla="*/ 149 h 201"/>
                  <a:gd name="T92" fmla="*/ 778 w 853"/>
                  <a:gd name="T93" fmla="*/ 142 h 201"/>
                  <a:gd name="T94" fmla="*/ 795 w 853"/>
                  <a:gd name="T95" fmla="*/ 125 h 201"/>
                  <a:gd name="T96" fmla="*/ 801 w 853"/>
                  <a:gd name="T97" fmla="*/ 101 h 201"/>
                  <a:gd name="T98" fmla="*/ 795 w 853"/>
                  <a:gd name="T99" fmla="*/ 75 h 201"/>
                  <a:gd name="T100" fmla="*/ 776 w 853"/>
                  <a:gd name="T101" fmla="*/ 57 h 201"/>
                  <a:gd name="T102" fmla="*/ 753 w 853"/>
                  <a:gd name="T103" fmla="*/ 52 h 201"/>
                  <a:gd name="T104" fmla="*/ 728 w 853"/>
                  <a:gd name="T105" fmla="*/ 57 h 201"/>
                  <a:gd name="T106" fmla="*/ 711 w 853"/>
                  <a:gd name="T107" fmla="*/ 75 h 201"/>
                  <a:gd name="T108" fmla="*/ 704 w 853"/>
                  <a:gd name="T109" fmla="*/ 101 h 201"/>
                  <a:gd name="T110" fmla="*/ 711 w 853"/>
                  <a:gd name="T111" fmla="*/ 125 h 201"/>
                  <a:gd name="T112" fmla="*/ 728 w 853"/>
                  <a:gd name="T113" fmla="*/ 142 h 201"/>
                  <a:gd name="T114" fmla="*/ 753 w 853"/>
                  <a:gd name="T115" fmla="*/ 149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3" h="201">
                    <a:moveTo>
                      <a:pt x="99" y="201"/>
                    </a:moveTo>
                    <a:lnTo>
                      <a:pt x="107" y="201"/>
                    </a:lnTo>
                    <a:lnTo>
                      <a:pt x="115" y="199"/>
                    </a:lnTo>
                    <a:lnTo>
                      <a:pt x="128" y="197"/>
                    </a:lnTo>
                    <a:lnTo>
                      <a:pt x="134" y="196"/>
                    </a:lnTo>
                    <a:lnTo>
                      <a:pt x="139" y="192"/>
                    </a:lnTo>
                    <a:lnTo>
                      <a:pt x="151" y="186"/>
                    </a:lnTo>
                    <a:lnTo>
                      <a:pt x="160" y="178"/>
                    </a:lnTo>
                    <a:lnTo>
                      <a:pt x="170" y="171"/>
                    </a:lnTo>
                    <a:lnTo>
                      <a:pt x="180" y="161"/>
                    </a:lnTo>
                    <a:lnTo>
                      <a:pt x="185" y="151"/>
                    </a:lnTo>
                    <a:lnTo>
                      <a:pt x="191" y="140"/>
                    </a:lnTo>
                    <a:lnTo>
                      <a:pt x="195" y="126"/>
                    </a:lnTo>
                    <a:lnTo>
                      <a:pt x="199" y="115"/>
                    </a:lnTo>
                    <a:lnTo>
                      <a:pt x="199" y="107"/>
                    </a:lnTo>
                    <a:lnTo>
                      <a:pt x="199" y="101"/>
                    </a:lnTo>
                    <a:lnTo>
                      <a:pt x="199" y="96"/>
                    </a:lnTo>
                    <a:lnTo>
                      <a:pt x="199" y="88"/>
                    </a:lnTo>
                    <a:lnTo>
                      <a:pt x="197" y="82"/>
                    </a:lnTo>
                    <a:lnTo>
                      <a:pt x="197" y="75"/>
                    </a:lnTo>
                    <a:lnTo>
                      <a:pt x="191" y="63"/>
                    </a:lnTo>
                    <a:lnTo>
                      <a:pt x="185" y="50"/>
                    </a:lnTo>
                    <a:lnTo>
                      <a:pt x="178" y="38"/>
                    </a:lnTo>
                    <a:lnTo>
                      <a:pt x="174" y="32"/>
                    </a:lnTo>
                    <a:lnTo>
                      <a:pt x="170" y="29"/>
                    </a:lnTo>
                    <a:lnTo>
                      <a:pt x="159" y="19"/>
                    </a:lnTo>
                    <a:lnTo>
                      <a:pt x="153" y="15"/>
                    </a:lnTo>
                    <a:lnTo>
                      <a:pt x="149" y="11"/>
                    </a:lnTo>
                    <a:lnTo>
                      <a:pt x="138" y="7"/>
                    </a:lnTo>
                    <a:lnTo>
                      <a:pt x="124" y="2"/>
                    </a:lnTo>
                    <a:lnTo>
                      <a:pt x="113" y="0"/>
                    </a:lnTo>
                    <a:lnTo>
                      <a:pt x="107" y="0"/>
                    </a:lnTo>
                    <a:lnTo>
                      <a:pt x="99" y="0"/>
                    </a:lnTo>
                    <a:lnTo>
                      <a:pt x="94" y="0"/>
                    </a:lnTo>
                    <a:lnTo>
                      <a:pt x="88" y="0"/>
                    </a:lnTo>
                    <a:lnTo>
                      <a:pt x="74" y="2"/>
                    </a:lnTo>
                    <a:lnTo>
                      <a:pt x="63" y="7"/>
                    </a:lnTo>
                    <a:lnTo>
                      <a:pt x="51" y="11"/>
                    </a:lnTo>
                    <a:lnTo>
                      <a:pt x="46" y="15"/>
                    </a:lnTo>
                    <a:lnTo>
                      <a:pt x="40" y="19"/>
                    </a:lnTo>
                    <a:lnTo>
                      <a:pt x="30" y="29"/>
                    </a:lnTo>
                    <a:lnTo>
                      <a:pt x="27" y="32"/>
                    </a:lnTo>
                    <a:lnTo>
                      <a:pt x="21" y="38"/>
                    </a:lnTo>
                    <a:lnTo>
                      <a:pt x="17" y="44"/>
                    </a:lnTo>
                    <a:lnTo>
                      <a:pt x="13" y="50"/>
                    </a:lnTo>
                    <a:lnTo>
                      <a:pt x="7" y="63"/>
                    </a:lnTo>
                    <a:lnTo>
                      <a:pt x="4" y="75"/>
                    </a:lnTo>
                    <a:lnTo>
                      <a:pt x="2" y="82"/>
                    </a:lnTo>
                    <a:lnTo>
                      <a:pt x="2" y="88"/>
                    </a:lnTo>
                    <a:lnTo>
                      <a:pt x="0" y="96"/>
                    </a:lnTo>
                    <a:lnTo>
                      <a:pt x="0" y="101"/>
                    </a:lnTo>
                    <a:lnTo>
                      <a:pt x="0" y="107"/>
                    </a:lnTo>
                    <a:lnTo>
                      <a:pt x="2" y="115"/>
                    </a:lnTo>
                    <a:lnTo>
                      <a:pt x="4" y="126"/>
                    </a:lnTo>
                    <a:lnTo>
                      <a:pt x="7" y="140"/>
                    </a:lnTo>
                    <a:lnTo>
                      <a:pt x="13" y="151"/>
                    </a:lnTo>
                    <a:lnTo>
                      <a:pt x="17" y="155"/>
                    </a:lnTo>
                    <a:lnTo>
                      <a:pt x="21" y="161"/>
                    </a:lnTo>
                    <a:lnTo>
                      <a:pt x="29" y="171"/>
                    </a:lnTo>
                    <a:lnTo>
                      <a:pt x="38" y="178"/>
                    </a:lnTo>
                    <a:lnTo>
                      <a:pt x="50" y="186"/>
                    </a:lnTo>
                    <a:lnTo>
                      <a:pt x="61" y="192"/>
                    </a:lnTo>
                    <a:lnTo>
                      <a:pt x="67" y="196"/>
                    </a:lnTo>
                    <a:lnTo>
                      <a:pt x="73" y="197"/>
                    </a:lnTo>
                    <a:lnTo>
                      <a:pt x="86" y="199"/>
                    </a:lnTo>
                    <a:lnTo>
                      <a:pt x="94" y="201"/>
                    </a:lnTo>
                    <a:lnTo>
                      <a:pt x="99" y="201"/>
                    </a:lnTo>
                    <a:lnTo>
                      <a:pt x="99" y="149"/>
                    </a:lnTo>
                    <a:lnTo>
                      <a:pt x="107" y="149"/>
                    </a:lnTo>
                    <a:lnTo>
                      <a:pt x="113" y="148"/>
                    </a:lnTo>
                    <a:lnTo>
                      <a:pt x="118" y="146"/>
                    </a:lnTo>
                    <a:lnTo>
                      <a:pt x="124" y="142"/>
                    </a:lnTo>
                    <a:lnTo>
                      <a:pt x="130" y="138"/>
                    </a:lnTo>
                    <a:lnTo>
                      <a:pt x="134" y="134"/>
                    </a:lnTo>
                    <a:lnTo>
                      <a:pt x="139" y="130"/>
                    </a:lnTo>
                    <a:lnTo>
                      <a:pt x="141" y="125"/>
                    </a:lnTo>
                    <a:lnTo>
                      <a:pt x="145" y="119"/>
                    </a:lnTo>
                    <a:lnTo>
                      <a:pt x="147" y="113"/>
                    </a:lnTo>
                    <a:lnTo>
                      <a:pt x="147" y="107"/>
                    </a:lnTo>
                    <a:lnTo>
                      <a:pt x="149" y="101"/>
                    </a:lnTo>
                    <a:lnTo>
                      <a:pt x="149" y="94"/>
                    </a:lnTo>
                    <a:lnTo>
                      <a:pt x="147" y="88"/>
                    </a:lnTo>
                    <a:lnTo>
                      <a:pt x="145" y="82"/>
                    </a:lnTo>
                    <a:lnTo>
                      <a:pt x="141" y="75"/>
                    </a:lnTo>
                    <a:lnTo>
                      <a:pt x="138" y="69"/>
                    </a:lnTo>
                    <a:lnTo>
                      <a:pt x="134" y="65"/>
                    </a:lnTo>
                    <a:lnTo>
                      <a:pt x="128" y="61"/>
                    </a:lnTo>
                    <a:lnTo>
                      <a:pt x="124" y="57"/>
                    </a:lnTo>
                    <a:lnTo>
                      <a:pt x="118" y="53"/>
                    </a:lnTo>
                    <a:lnTo>
                      <a:pt x="113" y="52"/>
                    </a:lnTo>
                    <a:lnTo>
                      <a:pt x="105" y="52"/>
                    </a:lnTo>
                    <a:lnTo>
                      <a:pt x="99" y="52"/>
                    </a:lnTo>
                    <a:lnTo>
                      <a:pt x="94" y="52"/>
                    </a:lnTo>
                    <a:lnTo>
                      <a:pt x="88" y="52"/>
                    </a:lnTo>
                    <a:lnTo>
                      <a:pt x="82" y="53"/>
                    </a:lnTo>
                    <a:lnTo>
                      <a:pt x="76" y="57"/>
                    </a:lnTo>
                    <a:lnTo>
                      <a:pt x="71" y="61"/>
                    </a:lnTo>
                    <a:lnTo>
                      <a:pt x="67" y="65"/>
                    </a:lnTo>
                    <a:lnTo>
                      <a:pt x="61" y="69"/>
                    </a:lnTo>
                    <a:lnTo>
                      <a:pt x="57" y="75"/>
                    </a:lnTo>
                    <a:lnTo>
                      <a:pt x="55" y="82"/>
                    </a:lnTo>
                    <a:lnTo>
                      <a:pt x="53" y="88"/>
                    </a:lnTo>
                    <a:lnTo>
                      <a:pt x="51" y="94"/>
                    </a:lnTo>
                    <a:lnTo>
                      <a:pt x="51" y="101"/>
                    </a:lnTo>
                    <a:lnTo>
                      <a:pt x="51" y="107"/>
                    </a:lnTo>
                    <a:lnTo>
                      <a:pt x="53" y="113"/>
                    </a:lnTo>
                    <a:lnTo>
                      <a:pt x="55" y="119"/>
                    </a:lnTo>
                    <a:lnTo>
                      <a:pt x="57" y="125"/>
                    </a:lnTo>
                    <a:lnTo>
                      <a:pt x="61" y="130"/>
                    </a:lnTo>
                    <a:lnTo>
                      <a:pt x="65" y="134"/>
                    </a:lnTo>
                    <a:lnTo>
                      <a:pt x="71" y="138"/>
                    </a:lnTo>
                    <a:lnTo>
                      <a:pt x="74" y="142"/>
                    </a:lnTo>
                    <a:lnTo>
                      <a:pt x="80" y="146"/>
                    </a:lnTo>
                    <a:lnTo>
                      <a:pt x="86" y="148"/>
                    </a:lnTo>
                    <a:lnTo>
                      <a:pt x="94" y="149"/>
                    </a:lnTo>
                    <a:lnTo>
                      <a:pt x="99" y="149"/>
                    </a:lnTo>
                    <a:lnTo>
                      <a:pt x="99" y="201"/>
                    </a:lnTo>
                    <a:close/>
                    <a:moveTo>
                      <a:pt x="753" y="201"/>
                    </a:moveTo>
                    <a:lnTo>
                      <a:pt x="759" y="201"/>
                    </a:lnTo>
                    <a:lnTo>
                      <a:pt x="767" y="199"/>
                    </a:lnTo>
                    <a:lnTo>
                      <a:pt x="780" y="197"/>
                    </a:lnTo>
                    <a:lnTo>
                      <a:pt x="786" y="196"/>
                    </a:lnTo>
                    <a:lnTo>
                      <a:pt x="792" y="192"/>
                    </a:lnTo>
                    <a:lnTo>
                      <a:pt x="803" y="186"/>
                    </a:lnTo>
                    <a:lnTo>
                      <a:pt x="815" y="178"/>
                    </a:lnTo>
                    <a:lnTo>
                      <a:pt x="824" y="171"/>
                    </a:lnTo>
                    <a:lnTo>
                      <a:pt x="832" y="161"/>
                    </a:lnTo>
                    <a:lnTo>
                      <a:pt x="839" y="151"/>
                    </a:lnTo>
                    <a:lnTo>
                      <a:pt x="845" y="140"/>
                    </a:lnTo>
                    <a:lnTo>
                      <a:pt x="849" y="126"/>
                    </a:lnTo>
                    <a:lnTo>
                      <a:pt x="851" y="115"/>
                    </a:lnTo>
                    <a:lnTo>
                      <a:pt x="853" y="101"/>
                    </a:lnTo>
                    <a:lnTo>
                      <a:pt x="853" y="96"/>
                    </a:lnTo>
                    <a:lnTo>
                      <a:pt x="851" y="88"/>
                    </a:lnTo>
                    <a:lnTo>
                      <a:pt x="849" y="75"/>
                    </a:lnTo>
                    <a:lnTo>
                      <a:pt x="845" y="63"/>
                    </a:lnTo>
                    <a:lnTo>
                      <a:pt x="841" y="55"/>
                    </a:lnTo>
                    <a:lnTo>
                      <a:pt x="839" y="50"/>
                    </a:lnTo>
                    <a:lnTo>
                      <a:pt x="830" y="38"/>
                    </a:lnTo>
                    <a:lnTo>
                      <a:pt x="826" y="32"/>
                    </a:lnTo>
                    <a:lnTo>
                      <a:pt x="822" y="29"/>
                    </a:lnTo>
                    <a:lnTo>
                      <a:pt x="811" y="19"/>
                    </a:lnTo>
                    <a:lnTo>
                      <a:pt x="807" y="15"/>
                    </a:lnTo>
                    <a:lnTo>
                      <a:pt x="801" y="11"/>
                    </a:lnTo>
                    <a:lnTo>
                      <a:pt x="790" y="7"/>
                    </a:lnTo>
                    <a:lnTo>
                      <a:pt x="778" y="2"/>
                    </a:lnTo>
                    <a:lnTo>
                      <a:pt x="765" y="0"/>
                    </a:lnTo>
                    <a:lnTo>
                      <a:pt x="759" y="0"/>
                    </a:lnTo>
                    <a:lnTo>
                      <a:pt x="753" y="0"/>
                    </a:lnTo>
                    <a:lnTo>
                      <a:pt x="746" y="0"/>
                    </a:lnTo>
                    <a:lnTo>
                      <a:pt x="740" y="0"/>
                    </a:lnTo>
                    <a:lnTo>
                      <a:pt x="728" y="2"/>
                    </a:lnTo>
                    <a:lnTo>
                      <a:pt x="715" y="7"/>
                    </a:lnTo>
                    <a:lnTo>
                      <a:pt x="704" y="11"/>
                    </a:lnTo>
                    <a:lnTo>
                      <a:pt x="698" y="15"/>
                    </a:lnTo>
                    <a:lnTo>
                      <a:pt x="694" y="19"/>
                    </a:lnTo>
                    <a:lnTo>
                      <a:pt x="683" y="29"/>
                    </a:lnTo>
                    <a:lnTo>
                      <a:pt x="679" y="32"/>
                    </a:lnTo>
                    <a:lnTo>
                      <a:pt x="675" y="38"/>
                    </a:lnTo>
                    <a:lnTo>
                      <a:pt x="669" y="44"/>
                    </a:lnTo>
                    <a:lnTo>
                      <a:pt x="667" y="50"/>
                    </a:lnTo>
                    <a:lnTo>
                      <a:pt x="660" y="63"/>
                    </a:lnTo>
                    <a:lnTo>
                      <a:pt x="656" y="75"/>
                    </a:lnTo>
                    <a:lnTo>
                      <a:pt x="654" y="82"/>
                    </a:lnTo>
                    <a:lnTo>
                      <a:pt x="654" y="88"/>
                    </a:lnTo>
                    <a:lnTo>
                      <a:pt x="654" y="96"/>
                    </a:lnTo>
                    <a:lnTo>
                      <a:pt x="654" y="101"/>
                    </a:lnTo>
                    <a:lnTo>
                      <a:pt x="654" y="107"/>
                    </a:lnTo>
                    <a:lnTo>
                      <a:pt x="654" y="115"/>
                    </a:lnTo>
                    <a:lnTo>
                      <a:pt x="658" y="126"/>
                    </a:lnTo>
                    <a:lnTo>
                      <a:pt x="662" y="140"/>
                    </a:lnTo>
                    <a:lnTo>
                      <a:pt x="667" y="151"/>
                    </a:lnTo>
                    <a:lnTo>
                      <a:pt x="669" y="155"/>
                    </a:lnTo>
                    <a:lnTo>
                      <a:pt x="673" y="161"/>
                    </a:lnTo>
                    <a:lnTo>
                      <a:pt x="683" y="171"/>
                    </a:lnTo>
                    <a:lnTo>
                      <a:pt x="690" y="178"/>
                    </a:lnTo>
                    <a:lnTo>
                      <a:pt x="702" y="186"/>
                    </a:lnTo>
                    <a:lnTo>
                      <a:pt x="713" y="192"/>
                    </a:lnTo>
                    <a:lnTo>
                      <a:pt x="719" y="196"/>
                    </a:lnTo>
                    <a:lnTo>
                      <a:pt x="725" y="197"/>
                    </a:lnTo>
                    <a:lnTo>
                      <a:pt x="738" y="199"/>
                    </a:lnTo>
                    <a:lnTo>
                      <a:pt x="746" y="201"/>
                    </a:lnTo>
                    <a:lnTo>
                      <a:pt x="753" y="201"/>
                    </a:lnTo>
                    <a:lnTo>
                      <a:pt x="753" y="149"/>
                    </a:lnTo>
                    <a:lnTo>
                      <a:pt x="759" y="149"/>
                    </a:lnTo>
                    <a:lnTo>
                      <a:pt x="767" y="148"/>
                    </a:lnTo>
                    <a:lnTo>
                      <a:pt x="772" y="146"/>
                    </a:lnTo>
                    <a:lnTo>
                      <a:pt x="778" y="142"/>
                    </a:lnTo>
                    <a:lnTo>
                      <a:pt x="782" y="138"/>
                    </a:lnTo>
                    <a:lnTo>
                      <a:pt x="788" y="134"/>
                    </a:lnTo>
                    <a:lnTo>
                      <a:pt x="792" y="130"/>
                    </a:lnTo>
                    <a:lnTo>
                      <a:pt x="795" y="125"/>
                    </a:lnTo>
                    <a:lnTo>
                      <a:pt x="797" y="119"/>
                    </a:lnTo>
                    <a:lnTo>
                      <a:pt x="799" y="113"/>
                    </a:lnTo>
                    <a:lnTo>
                      <a:pt x="801" y="107"/>
                    </a:lnTo>
                    <a:lnTo>
                      <a:pt x="801" y="101"/>
                    </a:lnTo>
                    <a:lnTo>
                      <a:pt x="801" y="94"/>
                    </a:lnTo>
                    <a:lnTo>
                      <a:pt x="799" y="88"/>
                    </a:lnTo>
                    <a:lnTo>
                      <a:pt x="797" y="82"/>
                    </a:lnTo>
                    <a:lnTo>
                      <a:pt x="795" y="75"/>
                    </a:lnTo>
                    <a:lnTo>
                      <a:pt x="792" y="69"/>
                    </a:lnTo>
                    <a:lnTo>
                      <a:pt x="786" y="65"/>
                    </a:lnTo>
                    <a:lnTo>
                      <a:pt x="782" y="61"/>
                    </a:lnTo>
                    <a:lnTo>
                      <a:pt x="776" y="57"/>
                    </a:lnTo>
                    <a:lnTo>
                      <a:pt x="771" y="53"/>
                    </a:lnTo>
                    <a:lnTo>
                      <a:pt x="765" y="52"/>
                    </a:lnTo>
                    <a:lnTo>
                      <a:pt x="759" y="52"/>
                    </a:lnTo>
                    <a:lnTo>
                      <a:pt x="753" y="52"/>
                    </a:lnTo>
                    <a:lnTo>
                      <a:pt x="746" y="52"/>
                    </a:lnTo>
                    <a:lnTo>
                      <a:pt x="740" y="52"/>
                    </a:lnTo>
                    <a:lnTo>
                      <a:pt x="734" y="53"/>
                    </a:lnTo>
                    <a:lnTo>
                      <a:pt x="728" y="57"/>
                    </a:lnTo>
                    <a:lnTo>
                      <a:pt x="723" y="61"/>
                    </a:lnTo>
                    <a:lnTo>
                      <a:pt x="719" y="65"/>
                    </a:lnTo>
                    <a:lnTo>
                      <a:pt x="715" y="69"/>
                    </a:lnTo>
                    <a:lnTo>
                      <a:pt x="711" y="75"/>
                    </a:lnTo>
                    <a:lnTo>
                      <a:pt x="707" y="82"/>
                    </a:lnTo>
                    <a:lnTo>
                      <a:pt x="706" y="88"/>
                    </a:lnTo>
                    <a:lnTo>
                      <a:pt x="704" y="94"/>
                    </a:lnTo>
                    <a:lnTo>
                      <a:pt x="704" y="101"/>
                    </a:lnTo>
                    <a:lnTo>
                      <a:pt x="704" y="107"/>
                    </a:lnTo>
                    <a:lnTo>
                      <a:pt x="706" y="113"/>
                    </a:lnTo>
                    <a:lnTo>
                      <a:pt x="707" y="119"/>
                    </a:lnTo>
                    <a:lnTo>
                      <a:pt x="711" y="125"/>
                    </a:lnTo>
                    <a:lnTo>
                      <a:pt x="713" y="130"/>
                    </a:lnTo>
                    <a:lnTo>
                      <a:pt x="717" y="134"/>
                    </a:lnTo>
                    <a:lnTo>
                      <a:pt x="723" y="138"/>
                    </a:lnTo>
                    <a:lnTo>
                      <a:pt x="728" y="142"/>
                    </a:lnTo>
                    <a:lnTo>
                      <a:pt x="732" y="146"/>
                    </a:lnTo>
                    <a:lnTo>
                      <a:pt x="740" y="148"/>
                    </a:lnTo>
                    <a:lnTo>
                      <a:pt x="746" y="149"/>
                    </a:lnTo>
                    <a:lnTo>
                      <a:pt x="753" y="149"/>
                    </a:lnTo>
                    <a:lnTo>
                      <a:pt x="753" y="2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04021" name="Freeform 1557">
                <a:extLst>
                  <a:ext uri="{FF2B5EF4-FFF2-40B4-BE49-F238E27FC236}">
                    <a16:creationId xmlns:a16="http://schemas.microsoft.com/office/drawing/2014/main" id="{2A366993-7DA3-48EB-9E2A-B9F8852D6E41}"/>
                  </a:ext>
                </a:extLst>
              </p:cNvPr>
              <p:cNvSpPr>
                <a:spLocks/>
              </p:cNvSpPr>
              <p:nvPr/>
            </p:nvSpPr>
            <p:spPr bwMode="auto">
              <a:xfrm>
                <a:off x="3611" y="950"/>
                <a:ext cx="100" cy="101"/>
              </a:xfrm>
              <a:custGeom>
                <a:avLst/>
                <a:gdLst>
                  <a:gd name="T0" fmla="*/ 107 w 199"/>
                  <a:gd name="T1" fmla="*/ 201 h 201"/>
                  <a:gd name="T2" fmla="*/ 128 w 199"/>
                  <a:gd name="T3" fmla="*/ 197 h 201"/>
                  <a:gd name="T4" fmla="*/ 139 w 199"/>
                  <a:gd name="T5" fmla="*/ 192 h 201"/>
                  <a:gd name="T6" fmla="*/ 160 w 199"/>
                  <a:gd name="T7" fmla="*/ 178 h 201"/>
                  <a:gd name="T8" fmla="*/ 180 w 199"/>
                  <a:gd name="T9" fmla="*/ 161 h 201"/>
                  <a:gd name="T10" fmla="*/ 191 w 199"/>
                  <a:gd name="T11" fmla="*/ 140 h 201"/>
                  <a:gd name="T12" fmla="*/ 199 w 199"/>
                  <a:gd name="T13" fmla="*/ 115 h 201"/>
                  <a:gd name="T14" fmla="*/ 199 w 199"/>
                  <a:gd name="T15" fmla="*/ 101 h 201"/>
                  <a:gd name="T16" fmla="*/ 199 w 199"/>
                  <a:gd name="T17" fmla="*/ 88 h 201"/>
                  <a:gd name="T18" fmla="*/ 197 w 199"/>
                  <a:gd name="T19" fmla="*/ 75 h 201"/>
                  <a:gd name="T20" fmla="*/ 185 w 199"/>
                  <a:gd name="T21" fmla="*/ 50 h 201"/>
                  <a:gd name="T22" fmla="*/ 174 w 199"/>
                  <a:gd name="T23" fmla="*/ 32 h 201"/>
                  <a:gd name="T24" fmla="*/ 159 w 199"/>
                  <a:gd name="T25" fmla="*/ 19 h 201"/>
                  <a:gd name="T26" fmla="*/ 149 w 199"/>
                  <a:gd name="T27" fmla="*/ 11 h 201"/>
                  <a:gd name="T28" fmla="*/ 124 w 199"/>
                  <a:gd name="T29" fmla="*/ 2 h 201"/>
                  <a:gd name="T30" fmla="*/ 107 w 199"/>
                  <a:gd name="T31" fmla="*/ 0 h 201"/>
                  <a:gd name="T32" fmla="*/ 94 w 199"/>
                  <a:gd name="T33" fmla="*/ 0 h 201"/>
                  <a:gd name="T34" fmla="*/ 74 w 199"/>
                  <a:gd name="T35" fmla="*/ 2 h 201"/>
                  <a:gd name="T36" fmla="*/ 51 w 199"/>
                  <a:gd name="T37" fmla="*/ 11 h 201"/>
                  <a:gd name="T38" fmla="*/ 40 w 199"/>
                  <a:gd name="T39" fmla="*/ 19 h 201"/>
                  <a:gd name="T40" fmla="*/ 27 w 199"/>
                  <a:gd name="T41" fmla="*/ 32 h 201"/>
                  <a:gd name="T42" fmla="*/ 17 w 199"/>
                  <a:gd name="T43" fmla="*/ 44 h 201"/>
                  <a:gd name="T44" fmla="*/ 7 w 199"/>
                  <a:gd name="T45" fmla="*/ 63 h 201"/>
                  <a:gd name="T46" fmla="*/ 2 w 199"/>
                  <a:gd name="T47" fmla="*/ 82 h 201"/>
                  <a:gd name="T48" fmla="*/ 0 w 199"/>
                  <a:gd name="T49" fmla="*/ 96 h 201"/>
                  <a:gd name="T50" fmla="*/ 0 w 199"/>
                  <a:gd name="T51" fmla="*/ 107 h 201"/>
                  <a:gd name="T52" fmla="*/ 4 w 199"/>
                  <a:gd name="T53" fmla="*/ 126 h 201"/>
                  <a:gd name="T54" fmla="*/ 13 w 199"/>
                  <a:gd name="T55" fmla="*/ 151 h 201"/>
                  <a:gd name="T56" fmla="*/ 21 w 199"/>
                  <a:gd name="T57" fmla="*/ 161 h 201"/>
                  <a:gd name="T58" fmla="*/ 38 w 199"/>
                  <a:gd name="T59" fmla="*/ 178 h 201"/>
                  <a:gd name="T60" fmla="*/ 61 w 199"/>
                  <a:gd name="T61" fmla="*/ 192 h 201"/>
                  <a:gd name="T62" fmla="*/ 73 w 199"/>
                  <a:gd name="T63" fmla="*/ 197 h 201"/>
                  <a:gd name="T64" fmla="*/ 94 w 199"/>
                  <a:gd name="T65"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9" h="201">
                    <a:moveTo>
                      <a:pt x="99" y="201"/>
                    </a:moveTo>
                    <a:lnTo>
                      <a:pt x="107" y="201"/>
                    </a:lnTo>
                    <a:lnTo>
                      <a:pt x="115" y="199"/>
                    </a:lnTo>
                    <a:lnTo>
                      <a:pt x="128" y="197"/>
                    </a:lnTo>
                    <a:lnTo>
                      <a:pt x="134" y="196"/>
                    </a:lnTo>
                    <a:lnTo>
                      <a:pt x="139" y="192"/>
                    </a:lnTo>
                    <a:lnTo>
                      <a:pt x="151" y="186"/>
                    </a:lnTo>
                    <a:lnTo>
                      <a:pt x="160" y="178"/>
                    </a:lnTo>
                    <a:lnTo>
                      <a:pt x="170" y="171"/>
                    </a:lnTo>
                    <a:lnTo>
                      <a:pt x="180" y="161"/>
                    </a:lnTo>
                    <a:lnTo>
                      <a:pt x="185" y="151"/>
                    </a:lnTo>
                    <a:lnTo>
                      <a:pt x="191" y="140"/>
                    </a:lnTo>
                    <a:lnTo>
                      <a:pt x="195" y="126"/>
                    </a:lnTo>
                    <a:lnTo>
                      <a:pt x="199" y="115"/>
                    </a:lnTo>
                    <a:lnTo>
                      <a:pt x="199" y="107"/>
                    </a:lnTo>
                    <a:lnTo>
                      <a:pt x="199" y="101"/>
                    </a:lnTo>
                    <a:lnTo>
                      <a:pt x="199" y="96"/>
                    </a:lnTo>
                    <a:lnTo>
                      <a:pt x="199" y="88"/>
                    </a:lnTo>
                    <a:lnTo>
                      <a:pt x="197" y="82"/>
                    </a:lnTo>
                    <a:lnTo>
                      <a:pt x="197" y="75"/>
                    </a:lnTo>
                    <a:lnTo>
                      <a:pt x="191" y="63"/>
                    </a:lnTo>
                    <a:lnTo>
                      <a:pt x="185" y="50"/>
                    </a:lnTo>
                    <a:lnTo>
                      <a:pt x="178" y="38"/>
                    </a:lnTo>
                    <a:lnTo>
                      <a:pt x="174" y="32"/>
                    </a:lnTo>
                    <a:lnTo>
                      <a:pt x="170" y="29"/>
                    </a:lnTo>
                    <a:lnTo>
                      <a:pt x="159" y="19"/>
                    </a:lnTo>
                    <a:lnTo>
                      <a:pt x="153" y="15"/>
                    </a:lnTo>
                    <a:lnTo>
                      <a:pt x="149" y="11"/>
                    </a:lnTo>
                    <a:lnTo>
                      <a:pt x="138" y="7"/>
                    </a:lnTo>
                    <a:lnTo>
                      <a:pt x="124" y="2"/>
                    </a:lnTo>
                    <a:lnTo>
                      <a:pt x="113" y="0"/>
                    </a:lnTo>
                    <a:lnTo>
                      <a:pt x="107" y="0"/>
                    </a:lnTo>
                    <a:lnTo>
                      <a:pt x="99" y="0"/>
                    </a:lnTo>
                    <a:lnTo>
                      <a:pt x="94" y="0"/>
                    </a:lnTo>
                    <a:lnTo>
                      <a:pt x="88" y="0"/>
                    </a:lnTo>
                    <a:lnTo>
                      <a:pt x="74" y="2"/>
                    </a:lnTo>
                    <a:lnTo>
                      <a:pt x="63" y="7"/>
                    </a:lnTo>
                    <a:lnTo>
                      <a:pt x="51" y="11"/>
                    </a:lnTo>
                    <a:lnTo>
                      <a:pt x="46" y="15"/>
                    </a:lnTo>
                    <a:lnTo>
                      <a:pt x="40" y="19"/>
                    </a:lnTo>
                    <a:lnTo>
                      <a:pt x="30" y="29"/>
                    </a:lnTo>
                    <a:lnTo>
                      <a:pt x="27" y="32"/>
                    </a:lnTo>
                    <a:lnTo>
                      <a:pt x="21" y="38"/>
                    </a:lnTo>
                    <a:lnTo>
                      <a:pt x="17" y="44"/>
                    </a:lnTo>
                    <a:lnTo>
                      <a:pt x="13" y="50"/>
                    </a:lnTo>
                    <a:lnTo>
                      <a:pt x="7" y="63"/>
                    </a:lnTo>
                    <a:lnTo>
                      <a:pt x="4" y="75"/>
                    </a:lnTo>
                    <a:lnTo>
                      <a:pt x="2" y="82"/>
                    </a:lnTo>
                    <a:lnTo>
                      <a:pt x="2" y="88"/>
                    </a:lnTo>
                    <a:lnTo>
                      <a:pt x="0" y="96"/>
                    </a:lnTo>
                    <a:lnTo>
                      <a:pt x="0" y="101"/>
                    </a:lnTo>
                    <a:lnTo>
                      <a:pt x="0" y="107"/>
                    </a:lnTo>
                    <a:lnTo>
                      <a:pt x="2" y="115"/>
                    </a:lnTo>
                    <a:lnTo>
                      <a:pt x="4" y="126"/>
                    </a:lnTo>
                    <a:lnTo>
                      <a:pt x="7" y="140"/>
                    </a:lnTo>
                    <a:lnTo>
                      <a:pt x="13" y="151"/>
                    </a:lnTo>
                    <a:lnTo>
                      <a:pt x="17" y="155"/>
                    </a:lnTo>
                    <a:lnTo>
                      <a:pt x="21" y="161"/>
                    </a:lnTo>
                    <a:lnTo>
                      <a:pt x="29" y="171"/>
                    </a:lnTo>
                    <a:lnTo>
                      <a:pt x="38" y="178"/>
                    </a:lnTo>
                    <a:lnTo>
                      <a:pt x="50" y="186"/>
                    </a:lnTo>
                    <a:lnTo>
                      <a:pt x="61" y="192"/>
                    </a:lnTo>
                    <a:lnTo>
                      <a:pt x="67" y="196"/>
                    </a:lnTo>
                    <a:lnTo>
                      <a:pt x="73" y="197"/>
                    </a:lnTo>
                    <a:lnTo>
                      <a:pt x="86" y="199"/>
                    </a:lnTo>
                    <a:lnTo>
                      <a:pt x="94" y="201"/>
                    </a:lnTo>
                    <a:lnTo>
                      <a:pt x="99" y="201"/>
                    </a:lnTo>
                    <a:close/>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4022" name="Freeform 1558">
                <a:extLst>
                  <a:ext uri="{FF2B5EF4-FFF2-40B4-BE49-F238E27FC236}">
                    <a16:creationId xmlns:a16="http://schemas.microsoft.com/office/drawing/2014/main" id="{9F7D89B5-A718-4E91-ACEC-54B631FAC5AF}"/>
                  </a:ext>
                </a:extLst>
              </p:cNvPr>
              <p:cNvSpPr>
                <a:spLocks/>
              </p:cNvSpPr>
              <p:nvPr/>
            </p:nvSpPr>
            <p:spPr bwMode="auto">
              <a:xfrm>
                <a:off x="3637" y="976"/>
                <a:ext cx="49" cy="49"/>
              </a:xfrm>
              <a:custGeom>
                <a:avLst/>
                <a:gdLst>
                  <a:gd name="T0" fmla="*/ 48 w 98"/>
                  <a:gd name="T1" fmla="*/ 97 h 97"/>
                  <a:gd name="T2" fmla="*/ 56 w 98"/>
                  <a:gd name="T3" fmla="*/ 97 h 97"/>
                  <a:gd name="T4" fmla="*/ 62 w 98"/>
                  <a:gd name="T5" fmla="*/ 96 h 97"/>
                  <a:gd name="T6" fmla="*/ 67 w 98"/>
                  <a:gd name="T7" fmla="*/ 94 h 97"/>
                  <a:gd name="T8" fmla="*/ 73 w 98"/>
                  <a:gd name="T9" fmla="*/ 90 h 97"/>
                  <a:gd name="T10" fmla="*/ 79 w 98"/>
                  <a:gd name="T11" fmla="*/ 86 h 97"/>
                  <a:gd name="T12" fmla="*/ 83 w 98"/>
                  <a:gd name="T13" fmla="*/ 82 h 97"/>
                  <a:gd name="T14" fmla="*/ 88 w 98"/>
                  <a:gd name="T15" fmla="*/ 78 h 97"/>
                  <a:gd name="T16" fmla="*/ 90 w 98"/>
                  <a:gd name="T17" fmla="*/ 73 h 97"/>
                  <a:gd name="T18" fmla="*/ 94 w 98"/>
                  <a:gd name="T19" fmla="*/ 67 h 97"/>
                  <a:gd name="T20" fmla="*/ 96 w 98"/>
                  <a:gd name="T21" fmla="*/ 61 h 97"/>
                  <a:gd name="T22" fmla="*/ 96 w 98"/>
                  <a:gd name="T23" fmla="*/ 55 h 97"/>
                  <a:gd name="T24" fmla="*/ 98 w 98"/>
                  <a:gd name="T25" fmla="*/ 49 h 97"/>
                  <a:gd name="T26" fmla="*/ 98 w 98"/>
                  <a:gd name="T27" fmla="*/ 42 h 97"/>
                  <a:gd name="T28" fmla="*/ 96 w 98"/>
                  <a:gd name="T29" fmla="*/ 36 h 97"/>
                  <a:gd name="T30" fmla="*/ 94 w 98"/>
                  <a:gd name="T31" fmla="*/ 30 h 97"/>
                  <a:gd name="T32" fmla="*/ 90 w 98"/>
                  <a:gd name="T33" fmla="*/ 23 h 97"/>
                  <a:gd name="T34" fmla="*/ 87 w 98"/>
                  <a:gd name="T35" fmla="*/ 17 h 97"/>
                  <a:gd name="T36" fmla="*/ 83 w 98"/>
                  <a:gd name="T37" fmla="*/ 13 h 97"/>
                  <a:gd name="T38" fmla="*/ 77 w 98"/>
                  <a:gd name="T39" fmla="*/ 9 h 97"/>
                  <a:gd name="T40" fmla="*/ 73 w 98"/>
                  <a:gd name="T41" fmla="*/ 5 h 97"/>
                  <a:gd name="T42" fmla="*/ 67 w 98"/>
                  <a:gd name="T43" fmla="*/ 1 h 97"/>
                  <a:gd name="T44" fmla="*/ 62 w 98"/>
                  <a:gd name="T45" fmla="*/ 0 h 97"/>
                  <a:gd name="T46" fmla="*/ 54 w 98"/>
                  <a:gd name="T47" fmla="*/ 0 h 97"/>
                  <a:gd name="T48" fmla="*/ 48 w 98"/>
                  <a:gd name="T49" fmla="*/ 0 h 97"/>
                  <a:gd name="T50" fmla="*/ 43 w 98"/>
                  <a:gd name="T51" fmla="*/ 0 h 97"/>
                  <a:gd name="T52" fmla="*/ 37 w 98"/>
                  <a:gd name="T53" fmla="*/ 0 h 97"/>
                  <a:gd name="T54" fmla="*/ 31 w 98"/>
                  <a:gd name="T55" fmla="*/ 1 h 97"/>
                  <a:gd name="T56" fmla="*/ 25 w 98"/>
                  <a:gd name="T57" fmla="*/ 5 h 97"/>
                  <a:gd name="T58" fmla="*/ 20 w 98"/>
                  <a:gd name="T59" fmla="*/ 9 h 97"/>
                  <a:gd name="T60" fmla="*/ 16 w 98"/>
                  <a:gd name="T61" fmla="*/ 13 h 97"/>
                  <a:gd name="T62" fmla="*/ 10 w 98"/>
                  <a:gd name="T63" fmla="*/ 17 h 97"/>
                  <a:gd name="T64" fmla="*/ 6 w 98"/>
                  <a:gd name="T65" fmla="*/ 23 h 97"/>
                  <a:gd name="T66" fmla="*/ 4 w 98"/>
                  <a:gd name="T67" fmla="*/ 30 h 97"/>
                  <a:gd name="T68" fmla="*/ 2 w 98"/>
                  <a:gd name="T69" fmla="*/ 36 h 97"/>
                  <a:gd name="T70" fmla="*/ 0 w 98"/>
                  <a:gd name="T71" fmla="*/ 42 h 97"/>
                  <a:gd name="T72" fmla="*/ 0 w 98"/>
                  <a:gd name="T73" fmla="*/ 49 h 97"/>
                  <a:gd name="T74" fmla="*/ 0 w 98"/>
                  <a:gd name="T75" fmla="*/ 55 h 97"/>
                  <a:gd name="T76" fmla="*/ 2 w 98"/>
                  <a:gd name="T77" fmla="*/ 61 h 97"/>
                  <a:gd name="T78" fmla="*/ 4 w 98"/>
                  <a:gd name="T79" fmla="*/ 67 h 97"/>
                  <a:gd name="T80" fmla="*/ 6 w 98"/>
                  <a:gd name="T81" fmla="*/ 73 h 97"/>
                  <a:gd name="T82" fmla="*/ 10 w 98"/>
                  <a:gd name="T83" fmla="*/ 78 h 97"/>
                  <a:gd name="T84" fmla="*/ 14 w 98"/>
                  <a:gd name="T85" fmla="*/ 82 h 97"/>
                  <a:gd name="T86" fmla="*/ 20 w 98"/>
                  <a:gd name="T87" fmla="*/ 86 h 97"/>
                  <a:gd name="T88" fmla="*/ 23 w 98"/>
                  <a:gd name="T89" fmla="*/ 90 h 97"/>
                  <a:gd name="T90" fmla="*/ 29 w 98"/>
                  <a:gd name="T91" fmla="*/ 94 h 97"/>
                  <a:gd name="T92" fmla="*/ 35 w 98"/>
                  <a:gd name="T93" fmla="*/ 96 h 97"/>
                  <a:gd name="T94" fmla="*/ 43 w 98"/>
                  <a:gd name="T95" fmla="*/ 97 h 97"/>
                  <a:gd name="T96" fmla="*/ 48 w 98"/>
                  <a:gd name="T97"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 h="97">
                    <a:moveTo>
                      <a:pt x="48" y="97"/>
                    </a:moveTo>
                    <a:lnTo>
                      <a:pt x="56" y="97"/>
                    </a:lnTo>
                    <a:lnTo>
                      <a:pt x="62" y="96"/>
                    </a:lnTo>
                    <a:lnTo>
                      <a:pt x="67" y="94"/>
                    </a:lnTo>
                    <a:lnTo>
                      <a:pt x="73" y="90"/>
                    </a:lnTo>
                    <a:lnTo>
                      <a:pt x="79" y="86"/>
                    </a:lnTo>
                    <a:lnTo>
                      <a:pt x="83" y="82"/>
                    </a:lnTo>
                    <a:lnTo>
                      <a:pt x="88" y="78"/>
                    </a:lnTo>
                    <a:lnTo>
                      <a:pt x="90" y="73"/>
                    </a:lnTo>
                    <a:lnTo>
                      <a:pt x="94" y="67"/>
                    </a:lnTo>
                    <a:lnTo>
                      <a:pt x="96" y="61"/>
                    </a:lnTo>
                    <a:lnTo>
                      <a:pt x="96" y="55"/>
                    </a:lnTo>
                    <a:lnTo>
                      <a:pt x="98" y="49"/>
                    </a:lnTo>
                    <a:lnTo>
                      <a:pt x="98" y="42"/>
                    </a:lnTo>
                    <a:lnTo>
                      <a:pt x="96" y="36"/>
                    </a:lnTo>
                    <a:lnTo>
                      <a:pt x="94" y="30"/>
                    </a:lnTo>
                    <a:lnTo>
                      <a:pt x="90" y="23"/>
                    </a:lnTo>
                    <a:lnTo>
                      <a:pt x="87" y="17"/>
                    </a:lnTo>
                    <a:lnTo>
                      <a:pt x="83" y="13"/>
                    </a:lnTo>
                    <a:lnTo>
                      <a:pt x="77" y="9"/>
                    </a:lnTo>
                    <a:lnTo>
                      <a:pt x="73" y="5"/>
                    </a:lnTo>
                    <a:lnTo>
                      <a:pt x="67" y="1"/>
                    </a:lnTo>
                    <a:lnTo>
                      <a:pt x="62" y="0"/>
                    </a:lnTo>
                    <a:lnTo>
                      <a:pt x="54" y="0"/>
                    </a:lnTo>
                    <a:lnTo>
                      <a:pt x="48" y="0"/>
                    </a:lnTo>
                    <a:lnTo>
                      <a:pt x="43" y="0"/>
                    </a:lnTo>
                    <a:lnTo>
                      <a:pt x="37" y="0"/>
                    </a:lnTo>
                    <a:lnTo>
                      <a:pt x="31" y="1"/>
                    </a:lnTo>
                    <a:lnTo>
                      <a:pt x="25" y="5"/>
                    </a:lnTo>
                    <a:lnTo>
                      <a:pt x="20" y="9"/>
                    </a:lnTo>
                    <a:lnTo>
                      <a:pt x="16" y="13"/>
                    </a:lnTo>
                    <a:lnTo>
                      <a:pt x="10" y="17"/>
                    </a:lnTo>
                    <a:lnTo>
                      <a:pt x="6" y="23"/>
                    </a:lnTo>
                    <a:lnTo>
                      <a:pt x="4" y="30"/>
                    </a:lnTo>
                    <a:lnTo>
                      <a:pt x="2" y="36"/>
                    </a:lnTo>
                    <a:lnTo>
                      <a:pt x="0" y="42"/>
                    </a:lnTo>
                    <a:lnTo>
                      <a:pt x="0" y="49"/>
                    </a:lnTo>
                    <a:lnTo>
                      <a:pt x="0" y="55"/>
                    </a:lnTo>
                    <a:lnTo>
                      <a:pt x="2" y="61"/>
                    </a:lnTo>
                    <a:lnTo>
                      <a:pt x="4" y="67"/>
                    </a:lnTo>
                    <a:lnTo>
                      <a:pt x="6" y="73"/>
                    </a:lnTo>
                    <a:lnTo>
                      <a:pt x="10" y="78"/>
                    </a:lnTo>
                    <a:lnTo>
                      <a:pt x="14" y="82"/>
                    </a:lnTo>
                    <a:lnTo>
                      <a:pt x="20" y="86"/>
                    </a:lnTo>
                    <a:lnTo>
                      <a:pt x="23" y="90"/>
                    </a:lnTo>
                    <a:lnTo>
                      <a:pt x="29" y="94"/>
                    </a:lnTo>
                    <a:lnTo>
                      <a:pt x="35" y="96"/>
                    </a:lnTo>
                    <a:lnTo>
                      <a:pt x="43" y="97"/>
                    </a:lnTo>
                    <a:lnTo>
                      <a:pt x="48" y="97"/>
                    </a:lnTo>
                    <a:close/>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4023" name="Freeform 1559">
                <a:extLst>
                  <a:ext uri="{FF2B5EF4-FFF2-40B4-BE49-F238E27FC236}">
                    <a16:creationId xmlns:a16="http://schemas.microsoft.com/office/drawing/2014/main" id="{19D24C6F-36E3-4C23-8D8E-6189E43A2B7A}"/>
                  </a:ext>
                </a:extLst>
              </p:cNvPr>
              <p:cNvSpPr>
                <a:spLocks/>
              </p:cNvSpPr>
              <p:nvPr/>
            </p:nvSpPr>
            <p:spPr bwMode="auto">
              <a:xfrm>
                <a:off x="3938" y="950"/>
                <a:ext cx="100" cy="101"/>
              </a:xfrm>
              <a:custGeom>
                <a:avLst/>
                <a:gdLst>
                  <a:gd name="T0" fmla="*/ 105 w 199"/>
                  <a:gd name="T1" fmla="*/ 201 h 201"/>
                  <a:gd name="T2" fmla="*/ 126 w 199"/>
                  <a:gd name="T3" fmla="*/ 197 h 201"/>
                  <a:gd name="T4" fmla="*/ 138 w 199"/>
                  <a:gd name="T5" fmla="*/ 192 h 201"/>
                  <a:gd name="T6" fmla="*/ 161 w 199"/>
                  <a:gd name="T7" fmla="*/ 178 h 201"/>
                  <a:gd name="T8" fmla="*/ 178 w 199"/>
                  <a:gd name="T9" fmla="*/ 161 h 201"/>
                  <a:gd name="T10" fmla="*/ 191 w 199"/>
                  <a:gd name="T11" fmla="*/ 140 h 201"/>
                  <a:gd name="T12" fmla="*/ 197 w 199"/>
                  <a:gd name="T13" fmla="*/ 115 h 201"/>
                  <a:gd name="T14" fmla="*/ 199 w 199"/>
                  <a:gd name="T15" fmla="*/ 96 h 201"/>
                  <a:gd name="T16" fmla="*/ 195 w 199"/>
                  <a:gd name="T17" fmla="*/ 75 h 201"/>
                  <a:gd name="T18" fmla="*/ 187 w 199"/>
                  <a:gd name="T19" fmla="*/ 55 h 201"/>
                  <a:gd name="T20" fmla="*/ 176 w 199"/>
                  <a:gd name="T21" fmla="*/ 38 h 201"/>
                  <a:gd name="T22" fmla="*/ 168 w 199"/>
                  <a:gd name="T23" fmla="*/ 29 h 201"/>
                  <a:gd name="T24" fmla="*/ 153 w 199"/>
                  <a:gd name="T25" fmla="*/ 15 h 201"/>
                  <a:gd name="T26" fmla="*/ 136 w 199"/>
                  <a:gd name="T27" fmla="*/ 7 h 201"/>
                  <a:gd name="T28" fmla="*/ 111 w 199"/>
                  <a:gd name="T29" fmla="*/ 0 h 201"/>
                  <a:gd name="T30" fmla="*/ 99 w 199"/>
                  <a:gd name="T31" fmla="*/ 0 h 201"/>
                  <a:gd name="T32" fmla="*/ 86 w 199"/>
                  <a:gd name="T33" fmla="*/ 0 h 201"/>
                  <a:gd name="T34" fmla="*/ 61 w 199"/>
                  <a:gd name="T35" fmla="*/ 7 h 201"/>
                  <a:gd name="T36" fmla="*/ 44 w 199"/>
                  <a:gd name="T37" fmla="*/ 15 h 201"/>
                  <a:gd name="T38" fmla="*/ 29 w 199"/>
                  <a:gd name="T39" fmla="*/ 29 h 201"/>
                  <a:gd name="T40" fmla="*/ 21 w 199"/>
                  <a:gd name="T41" fmla="*/ 38 h 201"/>
                  <a:gd name="T42" fmla="*/ 13 w 199"/>
                  <a:gd name="T43" fmla="*/ 50 h 201"/>
                  <a:gd name="T44" fmla="*/ 2 w 199"/>
                  <a:gd name="T45" fmla="*/ 75 h 201"/>
                  <a:gd name="T46" fmla="*/ 0 w 199"/>
                  <a:gd name="T47" fmla="*/ 88 h 201"/>
                  <a:gd name="T48" fmla="*/ 0 w 199"/>
                  <a:gd name="T49" fmla="*/ 101 h 201"/>
                  <a:gd name="T50" fmla="*/ 0 w 199"/>
                  <a:gd name="T51" fmla="*/ 115 h 201"/>
                  <a:gd name="T52" fmla="*/ 8 w 199"/>
                  <a:gd name="T53" fmla="*/ 140 h 201"/>
                  <a:gd name="T54" fmla="*/ 15 w 199"/>
                  <a:gd name="T55" fmla="*/ 155 h 201"/>
                  <a:gd name="T56" fmla="*/ 29 w 199"/>
                  <a:gd name="T57" fmla="*/ 171 h 201"/>
                  <a:gd name="T58" fmla="*/ 48 w 199"/>
                  <a:gd name="T59" fmla="*/ 186 h 201"/>
                  <a:gd name="T60" fmla="*/ 65 w 199"/>
                  <a:gd name="T61" fmla="*/ 196 h 201"/>
                  <a:gd name="T62" fmla="*/ 84 w 199"/>
                  <a:gd name="T63" fmla="*/ 199 h 201"/>
                  <a:gd name="T64" fmla="*/ 99 w 199"/>
                  <a:gd name="T65"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9" h="201">
                    <a:moveTo>
                      <a:pt x="99" y="201"/>
                    </a:moveTo>
                    <a:lnTo>
                      <a:pt x="105" y="201"/>
                    </a:lnTo>
                    <a:lnTo>
                      <a:pt x="113" y="199"/>
                    </a:lnTo>
                    <a:lnTo>
                      <a:pt x="126" y="197"/>
                    </a:lnTo>
                    <a:lnTo>
                      <a:pt x="132" y="196"/>
                    </a:lnTo>
                    <a:lnTo>
                      <a:pt x="138" y="192"/>
                    </a:lnTo>
                    <a:lnTo>
                      <a:pt x="149" y="186"/>
                    </a:lnTo>
                    <a:lnTo>
                      <a:pt x="161" y="178"/>
                    </a:lnTo>
                    <a:lnTo>
                      <a:pt x="170" y="171"/>
                    </a:lnTo>
                    <a:lnTo>
                      <a:pt x="178" y="161"/>
                    </a:lnTo>
                    <a:lnTo>
                      <a:pt x="185" y="151"/>
                    </a:lnTo>
                    <a:lnTo>
                      <a:pt x="191" y="140"/>
                    </a:lnTo>
                    <a:lnTo>
                      <a:pt x="195" y="126"/>
                    </a:lnTo>
                    <a:lnTo>
                      <a:pt x="197" y="115"/>
                    </a:lnTo>
                    <a:lnTo>
                      <a:pt x="199" y="101"/>
                    </a:lnTo>
                    <a:lnTo>
                      <a:pt x="199" y="96"/>
                    </a:lnTo>
                    <a:lnTo>
                      <a:pt x="197" y="88"/>
                    </a:lnTo>
                    <a:lnTo>
                      <a:pt x="195" y="75"/>
                    </a:lnTo>
                    <a:lnTo>
                      <a:pt x="191" y="63"/>
                    </a:lnTo>
                    <a:lnTo>
                      <a:pt x="187" y="55"/>
                    </a:lnTo>
                    <a:lnTo>
                      <a:pt x="185" y="50"/>
                    </a:lnTo>
                    <a:lnTo>
                      <a:pt x="176" y="38"/>
                    </a:lnTo>
                    <a:lnTo>
                      <a:pt x="172" y="32"/>
                    </a:lnTo>
                    <a:lnTo>
                      <a:pt x="168" y="29"/>
                    </a:lnTo>
                    <a:lnTo>
                      <a:pt x="157" y="19"/>
                    </a:lnTo>
                    <a:lnTo>
                      <a:pt x="153" y="15"/>
                    </a:lnTo>
                    <a:lnTo>
                      <a:pt x="147" y="11"/>
                    </a:lnTo>
                    <a:lnTo>
                      <a:pt x="136" y="7"/>
                    </a:lnTo>
                    <a:lnTo>
                      <a:pt x="124" y="2"/>
                    </a:lnTo>
                    <a:lnTo>
                      <a:pt x="111" y="0"/>
                    </a:lnTo>
                    <a:lnTo>
                      <a:pt x="105" y="0"/>
                    </a:lnTo>
                    <a:lnTo>
                      <a:pt x="99" y="0"/>
                    </a:lnTo>
                    <a:lnTo>
                      <a:pt x="92" y="0"/>
                    </a:lnTo>
                    <a:lnTo>
                      <a:pt x="86" y="0"/>
                    </a:lnTo>
                    <a:lnTo>
                      <a:pt x="74" y="2"/>
                    </a:lnTo>
                    <a:lnTo>
                      <a:pt x="61" y="7"/>
                    </a:lnTo>
                    <a:lnTo>
                      <a:pt x="50" y="11"/>
                    </a:lnTo>
                    <a:lnTo>
                      <a:pt x="44" y="15"/>
                    </a:lnTo>
                    <a:lnTo>
                      <a:pt x="40" y="19"/>
                    </a:lnTo>
                    <a:lnTo>
                      <a:pt x="29" y="29"/>
                    </a:lnTo>
                    <a:lnTo>
                      <a:pt x="25" y="32"/>
                    </a:lnTo>
                    <a:lnTo>
                      <a:pt x="21" y="38"/>
                    </a:lnTo>
                    <a:lnTo>
                      <a:pt x="15" y="44"/>
                    </a:lnTo>
                    <a:lnTo>
                      <a:pt x="13" y="50"/>
                    </a:lnTo>
                    <a:lnTo>
                      <a:pt x="6" y="63"/>
                    </a:lnTo>
                    <a:lnTo>
                      <a:pt x="2" y="75"/>
                    </a:lnTo>
                    <a:lnTo>
                      <a:pt x="0" y="82"/>
                    </a:lnTo>
                    <a:lnTo>
                      <a:pt x="0" y="88"/>
                    </a:lnTo>
                    <a:lnTo>
                      <a:pt x="0" y="96"/>
                    </a:lnTo>
                    <a:lnTo>
                      <a:pt x="0" y="101"/>
                    </a:lnTo>
                    <a:lnTo>
                      <a:pt x="0" y="107"/>
                    </a:lnTo>
                    <a:lnTo>
                      <a:pt x="0" y="115"/>
                    </a:lnTo>
                    <a:lnTo>
                      <a:pt x="4" y="126"/>
                    </a:lnTo>
                    <a:lnTo>
                      <a:pt x="8" y="140"/>
                    </a:lnTo>
                    <a:lnTo>
                      <a:pt x="13" y="151"/>
                    </a:lnTo>
                    <a:lnTo>
                      <a:pt x="15" y="155"/>
                    </a:lnTo>
                    <a:lnTo>
                      <a:pt x="19" y="161"/>
                    </a:lnTo>
                    <a:lnTo>
                      <a:pt x="29" y="171"/>
                    </a:lnTo>
                    <a:lnTo>
                      <a:pt x="36" y="178"/>
                    </a:lnTo>
                    <a:lnTo>
                      <a:pt x="48" y="186"/>
                    </a:lnTo>
                    <a:lnTo>
                      <a:pt x="59" y="192"/>
                    </a:lnTo>
                    <a:lnTo>
                      <a:pt x="65" y="196"/>
                    </a:lnTo>
                    <a:lnTo>
                      <a:pt x="71" y="197"/>
                    </a:lnTo>
                    <a:lnTo>
                      <a:pt x="84" y="199"/>
                    </a:lnTo>
                    <a:lnTo>
                      <a:pt x="92" y="201"/>
                    </a:lnTo>
                    <a:lnTo>
                      <a:pt x="99" y="201"/>
                    </a:lnTo>
                    <a:close/>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4024" name="Freeform 1560">
                <a:extLst>
                  <a:ext uri="{FF2B5EF4-FFF2-40B4-BE49-F238E27FC236}">
                    <a16:creationId xmlns:a16="http://schemas.microsoft.com/office/drawing/2014/main" id="{A3F195EA-63B2-4244-8846-AB8EA431469B}"/>
                  </a:ext>
                </a:extLst>
              </p:cNvPr>
              <p:cNvSpPr>
                <a:spLocks/>
              </p:cNvSpPr>
              <p:nvPr/>
            </p:nvSpPr>
            <p:spPr bwMode="auto">
              <a:xfrm>
                <a:off x="3963" y="976"/>
                <a:ext cx="49" cy="49"/>
              </a:xfrm>
              <a:custGeom>
                <a:avLst/>
                <a:gdLst>
                  <a:gd name="T0" fmla="*/ 49 w 97"/>
                  <a:gd name="T1" fmla="*/ 97 h 97"/>
                  <a:gd name="T2" fmla="*/ 55 w 97"/>
                  <a:gd name="T3" fmla="*/ 97 h 97"/>
                  <a:gd name="T4" fmla="*/ 63 w 97"/>
                  <a:gd name="T5" fmla="*/ 96 h 97"/>
                  <a:gd name="T6" fmla="*/ 68 w 97"/>
                  <a:gd name="T7" fmla="*/ 94 h 97"/>
                  <a:gd name="T8" fmla="*/ 74 w 97"/>
                  <a:gd name="T9" fmla="*/ 90 h 97"/>
                  <a:gd name="T10" fmla="*/ 78 w 97"/>
                  <a:gd name="T11" fmla="*/ 86 h 97"/>
                  <a:gd name="T12" fmla="*/ 84 w 97"/>
                  <a:gd name="T13" fmla="*/ 82 h 97"/>
                  <a:gd name="T14" fmla="*/ 88 w 97"/>
                  <a:gd name="T15" fmla="*/ 78 h 97"/>
                  <a:gd name="T16" fmla="*/ 91 w 97"/>
                  <a:gd name="T17" fmla="*/ 73 h 97"/>
                  <a:gd name="T18" fmla="*/ 93 w 97"/>
                  <a:gd name="T19" fmla="*/ 67 h 97"/>
                  <a:gd name="T20" fmla="*/ 95 w 97"/>
                  <a:gd name="T21" fmla="*/ 61 h 97"/>
                  <a:gd name="T22" fmla="*/ 97 w 97"/>
                  <a:gd name="T23" fmla="*/ 55 h 97"/>
                  <a:gd name="T24" fmla="*/ 97 w 97"/>
                  <a:gd name="T25" fmla="*/ 49 h 97"/>
                  <a:gd name="T26" fmla="*/ 97 w 97"/>
                  <a:gd name="T27" fmla="*/ 42 h 97"/>
                  <a:gd name="T28" fmla="*/ 95 w 97"/>
                  <a:gd name="T29" fmla="*/ 36 h 97"/>
                  <a:gd name="T30" fmla="*/ 93 w 97"/>
                  <a:gd name="T31" fmla="*/ 30 h 97"/>
                  <a:gd name="T32" fmla="*/ 91 w 97"/>
                  <a:gd name="T33" fmla="*/ 23 h 97"/>
                  <a:gd name="T34" fmla="*/ 88 w 97"/>
                  <a:gd name="T35" fmla="*/ 17 h 97"/>
                  <a:gd name="T36" fmla="*/ 82 w 97"/>
                  <a:gd name="T37" fmla="*/ 13 h 97"/>
                  <a:gd name="T38" fmla="*/ 78 w 97"/>
                  <a:gd name="T39" fmla="*/ 9 h 97"/>
                  <a:gd name="T40" fmla="*/ 72 w 97"/>
                  <a:gd name="T41" fmla="*/ 5 h 97"/>
                  <a:gd name="T42" fmla="*/ 67 w 97"/>
                  <a:gd name="T43" fmla="*/ 1 h 97"/>
                  <a:gd name="T44" fmla="*/ 61 w 97"/>
                  <a:gd name="T45" fmla="*/ 0 h 97"/>
                  <a:gd name="T46" fmla="*/ 55 w 97"/>
                  <a:gd name="T47" fmla="*/ 0 h 97"/>
                  <a:gd name="T48" fmla="*/ 49 w 97"/>
                  <a:gd name="T49" fmla="*/ 0 h 97"/>
                  <a:gd name="T50" fmla="*/ 42 w 97"/>
                  <a:gd name="T51" fmla="*/ 0 h 97"/>
                  <a:gd name="T52" fmla="*/ 36 w 97"/>
                  <a:gd name="T53" fmla="*/ 0 h 97"/>
                  <a:gd name="T54" fmla="*/ 30 w 97"/>
                  <a:gd name="T55" fmla="*/ 1 h 97"/>
                  <a:gd name="T56" fmla="*/ 24 w 97"/>
                  <a:gd name="T57" fmla="*/ 5 h 97"/>
                  <a:gd name="T58" fmla="*/ 19 w 97"/>
                  <a:gd name="T59" fmla="*/ 9 h 97"/>
                  <a:gd name="T60" fmla="*/ 15 w 97"/>
                  <a:gd name="T61" fmla="*/ 13 h 97"/>
                  <a:gd name="T62" fmla="*/ 11 w 97"/>
                  <a:gd name="T63" fmla="*/ 17 h 97"/>
                  <a:gd name="T64" fmla="*/ 7 w 97"/>
                  <a:gd name="T65" fmla="*/ 23 h 97"/>
                  <a:gd name="T66" fmla="*/ 3 w 97"/>
                  <a:gd name="T67" fmla="*/ 30 h 97"/>
                  <a:gd name="T68" fmla="*/ 2 w 97"/>
                  <a:gd name="T69" fmla="*/ 36 h 97"/>
                  <a:gd name="T70" fmla="*/ 0 w 97"/>
                  <a:gd name="T71" fmla="*/ 42 h 97"/>
                  <a:gd name="T72" fmla="*/ 0 w 97"/>
                  <a:gd name="T73" fmla="*/ 49 h 97"/>
                  <a:gd name="T74" fmla="*/ 0 w 97"/>
                  <a:gd name="T75" fmla="*/ 55 h 97"/>
                  <a:gd name="T76" fmla="*/ 2 w 97"/>
                  <a:gd name="T77" fmla="*/ 61 h 97"/>
                  <a:gd name="T78" fmla="*/ 3 w 97"/>
                  <a:gd name="T79" fmla="*/ 67 h 97"/>
                  <a:gd name="T80" fmla="*/ 7 w 97"/>
                  <a:gd name="T81" fmla="*/ 73 h 97"/>
                  <a:gd name="T82" fmla="*/ 9 w 97"/>
                  <a:gd name="T83" fmla="*/ 78 h 97"/>
                  <a:gd name="T84" fmla="*/ 13 w 97"/>
                  <a:gd name="T85" fmla="*/ 82 h 97"/>
                  <a:gd name="T86" fmla="*/ 19 w 97"/>
                  <a:gd name="T87" fmla="*/ 86 h 97"/>
                  <a:gd name="T88" fmla="*/ 24 w 97"/>
                  <a:gd name="T89" fmla="*/ 90 h 97"/>
                  <a:gd name="T90" fmla="*/ 28 w 97"/>
                  <a:gd name="T91" fmla="*/ 94 h 97"/>
                  <a:gd name="T92" fmla="*/ 36 w 97"/>
                  <a:gd name="T93" fmla="*/ 96 h 97"/>
                  <a:gd name="T94" fmla="*/ 42 w 97"/>
                  <a:gd name="T95" fmla="*/ 97 h 97"/>
                  <a:gd name="T96" fmla="*/ 49 w 97"/>
                  <a:gd name="T97"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7" h="97">
                    <a:moveTo>
                      <a:pt x="49" y="97"/>
                    </a:moveTo>
                    <a:lnTo>
                      <a:pt x="55" y="97"/>
                    </a:lnTo>
                    <a:lnTo>
                      <a:pt x="63" y="96"/>
                    </a:lnTo>
                    <a:lnTo>
                      <a:pt x="68" y="94"/>
                    </a:lnTo>
                    <a:lnTo>
                      <a:pt x="74" y="90"/>
                    </a:lnTo>
                    <a:lnTo>
                      <a:pt x="78" y="86"/>
                    </a:lnTo>
                    <a:lnTo>
                      <a:pt x="84" y="82"/>
                    </a:lnTo>
                    <a:lnTo>
                      <a:pt x="88" y="78"/>
                    </a:lnTo>
                    <a:lnTo>
                      <a:pt x="91" y="73"/>
                    </a:lnTo>
                    <a:lnTo>
                      <a:pt x="93" y="67"/>
                    </a:lnTo>
                    <a:lnTo>
                      <a:pt x="95" y="61"/>
                    </a:lnTo>
                    <a:lnTo>
                      <a:pt x="97" y="55"/>
                    </a:lnTo>
                    <a:lnTo>
                      <a:pt x="97" y="49"/>
                    </a:lnTo>
                    <a:lnTo>
                      <a:pt x="97" y="42"/>
                    </a:lnTo>
                    <a:lnTo>
                      <a:pt x="95" y="36"/>
                    </a:lnTo>
                    <a:lnTo>
                      <a:pt x="93" y="30"/>
                    </a:lnTo>
                    <a:lnTo>
                      <a:pt x="91" y="23"/>
                    </a:lnTo>
                    <a:lnTo>
                      <a:pt x="88" y="17"/>
                    </a:lnTo>
                    <a:lnTo>
                      <a:pt x="82" y="13"/>
                    </a:lnTo>
                    <a:lnTo>
                      <a:pt x="78" y="9"/>
                    </a:lnTo>
                    <a:lnTo>
                      <a:pt x="72" y="5"/>
                    </a:lnTo>
                    <a:lnTo>
                      <a:pt x="67" y="1"/>
                    </a:lnTo>
                    <a:lnTo>
                      <a:pt x="61" y="0"/>
                    </a:lnTo>
                    <a:lnTo>
                      <a:pt x="55" y="0"/>
                    </a:lnTo>
                    <a:lnTo>
                      <a:pt x="49" y="0"/>
                    </a:lnTo>
                    <a:lnTo>
                      <a:pt x="42" y="0"/>
                    </a:lnTo>
                    <a:lnTo>
                      <a:pt x="36" y="0"/>
                    </a:lnTo>
                    <a:lnTo>
                      <a:pt x="30" y="1"/>
                    </a:lnTo>
                    <a:lnTo>
                      <a:pt x="24" y="5"/>
                    </a:lnTo>
                    <a:lnTo>
                      <a:pt x="19" y="9"/>
                    </a:lnTo>
                    <a:lnTo>
                      <a:pt x="15" y="13"/>
                    </a:lnTo>
                    <a:lnTo>
                      <a:pt x="11" y="17"/>
                    </a:lnTo>
                    <a:lnTo>
                      <a:pt x="7" y="23"/>
                    </a:lnTo>
                    <a:lnTo>
                      <a:pt x="3" y="30"/>
                    </a:lnTo>
                    <a:lnTo>
                      <a:pt x="2" y="36"/>
                    </a:lnTo>
                    <a:lnTo>
                      <a:pt x="0" y="42"/>
                    </a:lnTo>
                    <a:lnTo>
                      <a:pt x="0" y="49"/>
                    </a:lnTo>
                    <a:lnTo>
                      <a:pt x="0" y="55"/>
                    </a:lnTo>
                    <a:lnTo>
                      <a:pt x="2" y="61"/>
                    </a:lnTo>
                    <a:lnTo>
                      <a:pt x="3" y="67"/>
                    </a:lnTo>
                    <a:lnTo>
                      <a:pt x="7" y="73"/>
                    </a:lnTo>
                    <a:lnTo>
                      <a:pt x="9" y="78"/>
                    </a:lnTo>
                    <a:lnTo>
                      <a:pt x="13" y="82"/>
                    </a:lnTo>
                    <a:lnTo>
                      <a:pt x="19" y="86"/>
                    </a:lnTo>
                    <a:lnTo>
                      <a:pt x="24" y="90"/>
                    </a:lnTo>
                    <a:lnTo>
                      <a:pt x="28" y="94"/>
                    </a:lnTo>
                    <a:lnTo>
                      <a:pt x="36" y="96"/>
                    </a:lnTo>
                    <a:lnTo>
                      <a:pt x="42" y="97"/>
                    </a:lnTo>
                    <a:lnTo>
                      <a:pt x="49" y="97"/>
                    </a:lnTo>
                    <a:close/>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704025" name="Group 1561">
              <a:extLst>
                <a:ext uri="{FF2B5EF4-FFF2-40B4-BE49-F238E27FC236}">
                  <a16:creationId xmlns:a16="http://schemas.microsoft.com/office/drawing/2014/main" id="{2ACF46D6-B953-4B07-9622-6505C765A2CD}"/>
                </a:ext>
              </a:extLst>
            </p:cNvPr>
            <p:cNvGrpSpPr>
              <a:grpSpLocks/>
            </p:cNvGrpSpPr>
            <p:nvPr/>
          </p:nvGrpSpPr>
          <p:grpSpPr bwMode="auto">
            <a:xfrm>
              <a:off x="249" y="3105"/>
              <a:ext cx="1142" cy="505"/>
              <a:chOff x="504" y="2912"/>
              <a:chExt cx="1142" cy="505"/>
            </a:xfrm>
          </p:grpSpPr>
          <p:sp>
            <p:nvSpPr>
              <p:cNvPr id="704026" name="Freeform 1562">
                <a:extLst>
                  <a:ext uri="{FF2B5EF4-FFF2-40B4-BE49-F238E27FC236}">
                    <a16:creationId xmlns:a16="http://schemas.microsoft.com/office/drawing/2014/main" id="{27CE582C-149B-4964-B8DC-2FA658789BCB}"/>
                  </a:ext>
                </a:extLst>
              </p:cNvPr>
              <p:cNvSpPr>
                <a:spLocks/>
              </p:cNvSpPr>
              <p:nvPr/>
            </p:nvSpPr>
            <p:spPr bwMode="auto">
              <a:xfrm>
                <a:off x="504" y="2912"/>
                <a:ext cx="1142" cy="505"/>
              </a:xfrm>
              <a:custGeom>
                <a:avLst/>
                <a:gdLst>
                  <a:gd name="T0" fmla="*/ 1255 w 2286"/>
                  <a:gd name="T1" fmla="*/ 27 h 1010"/>
                  <a:gd name="T2" fmla="*/ 2286 w 2286"/>
                  <a:gd name="T3" fmla="*/ 27 h 1010"/>
                  <a:gd name="T4" fmla="*/ 2286 w 2286"/>
                  <a:gd name="T5" fmla="*/ 1010 h 1010"/>
                  <a:gd name="T6" fmla="*/ 0 w 2286"/>
                  <a:gd name="T7" fmla="*/ 1010 h 1010"/>
                  <a:gd name="T8" fmla="*/ 0 w 2286"/>
                  <a:gd name="T9" fmla="*/ 27 h 1010"/>
                  <a:gd name="T10" fmla="*/ 813 w 2286"/>
                  <a:gd name="T11" fmla="*/ 27 h 1010"/>
                  <a:gd name="T12" fmla="*/ 1106 w 2286"/>
                  <a:gd name="T13" fmla="*/ 0 h 1010"/>
                  <a:gd name="T14" fmla="*/ 1255 w 2286"/>
                  <a:gd name="T15" fmla="*/ 27 h 10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86" h="1010">
                    <a:moveTo>
                      <a:pt x="1255" y="27"/>
                    </a:moveTo>
                    <a:lnTo>
                      <a:pt x="2286" y="27"/>
                    </a:lnTo>
                    <a:lnTo>
                      <a:pt x="2286" y="1010"/>
                    </a:lnTo>
                    <a:lnTo>
                      <a:pt x="0" y="1010"/>
                    </a:lnTo>
                    <a:lnTo>
                      <a:pt x="0" y="27"/>
                    </a:lnTo>
                    <a:lnTo>
                      <a:pt x="813" y="27"/>
                    </a:lnTo>
                    <a:lnTo>
                      <a:pt x="1106" y="0"/>
                    </a:lnTo>
                    <a:lnTo>
                      <a:pt x="1255" y="27"/>
                    </a:lnTo>
                    <a:close/>
                  </a:path>
                </a:pathLst>
              </a:custGeom>
              <a:solidFill>
                <a:srgbClr val="000000"/>
              </a:solidFill>
              <a:ln w="1588">
                <a:solidFill>
                  <a:srgbClr val="000000"/>
                </a:solidFill>
                <a:prstDash val="solid"/>
                <a:round/>
                <a:headEnd/>
                <a:tailEnd/>
              </a:ln>
            </p:spPr>
            <p:txBody>
              <a:bodyPr/>
              <a:lstStyle/>
              <a:p>
                <a:endParaRPr lang="en-IN"/>
              </a:p>
            </p:txBody>
          </p:sp>
          <p:sp>
            <p:nvSpPr>
              <p:cNvPr id="704027" name="Freeform 1563">
                <a:extLst>
                  <a:ext uri="{FF2B5EF4-FFF2-40B4-BE49-F238E27FC236}">
                    <a16:creationId xmlns:a16="http://schemas.microsoft.com/office/drawing/2014/main" id="{EDF04DD1-8416-4C47-BC4E-4129A47A7B93}"/>
                  </a:ext>
                </a:extLst>
              </p:cNvPr>
              <p:cNvSpPr>
                <a:spLocks/>
              </p:cNvSpPr>
              <p:nvPr/>
            </p:nvSpPr>
            <p:spPr bwMode="auto">
              <a:xfrm>
                <a:off x="606" y="2914"/>
                <a:ext cx="451" cy="49"/>
              </a:xfrm>
              <a:custGeom>
                <a:avLst/>
                <a:gdLst>
                  <a:gd name="T0" fmla="*/ 903 w 903"/>
                  <a:gd name="T1" fmla="*/ 0 h 98"/>
                  <a:gd name="T2" fmla="*/ 220 w 903"/>
                  <a:gd name="T3" fmla="*/ 77 h 98"/>
                  <a:gd name="T4" fmla="*/ 17 w 903"/>
                  <a:gd name="T5" fmla="*/ 98 h 98"/>
                  <a:gd name="T6" fmla="*/ 0 w 903"/>
                  <a:gd name="T7" fmla="*/ 91 h 98"/>
                  <a:gd name="T8" fmla="*/ 899 w 903"/>
                  <a:gd name="T9" fmla="*/ 0 h 98"/>
                  <a:gd name="T10" fmla="*/ 903 w 903"/>
                  <a:gd name="T11" fmla="*/ 0 h 98"/>
                  <a:gd name="T12" fmla="*/ 903 w 903"/>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903" h="98">
                    <a:moveTo>
                      <a:pt x="903" y="0"/>
                    </a:moveTo>
                    <a:lnTo>
                      <a:pt x="220" y="77"/>
                    </a:lnTo>
                    <a:lnTo>
                      <a:pt x="17" y="98"/>
                    </a:lnTo>
                    <a:lnTo>
                      <a:pt x="0" y="91"/>
                    </a:lnTo>
                    <a:lnTo>
                      <a:pt x="899" y="0"/>
                    </a:lnTo>
                    <a:lnTo>
                      <a:pt x="903" y="0"/>
                    </a:lnTo>
                    <a:lnTo>
                      <a:pt x="903" y="0"/>
                    </a:lnTo>
                    <a:close/>
                  </a:path>
                </a:pathLst>
              </a:custGeom>
              <a:solidFill>
                <a:srgbClr val="838383"/>
              </a:solidFill>
              <a:ln w="1588">
                <a:solidFill>
                  <a:srgbClr val="000000"/>
                </a:solidFill>
                <a:prstDash val="solid"/>
                <a:round/>
                <a:headEnd/>
                <a:tailEnd/>
              </a:ln>
            </p:spPr>
            <p:txBody>
              <a:bodyPr/>
              <a:lstStyle/>
              <a:p>
                <a:endParaRPr lang="en-IN"/>
              </a:p>
            </p:txBody>
          </p:sp>
          <p:sp>
            <p:nvSpPr>
              <p:cNvPr id="704028" name="Freeform 1564">
                <a:extLst>
                  <a:ext uri="{FF2B5EF4-FFF2-40B4-BE49-F238E27FC236}">
                    <a16:creationId xmlns:a16="http://schemas.microsoft.com/office/drawing/2014/main" id="{0784D0F3-67B6-450B-9104-489A15D2B3DF}"/>
                  </a:ext>
                </a:extLst>
              </p:cNvPr>
              <p:cNvSpPr>
                <a:spLocks/>
              </p:cNvSpPr>
              <p:nvPr/>
            </p:nvSpPr>
            <p:spPr bwMode="auto">
              <a:xfrm>
                <a:off x="1061" y="2914"/>
                <a:ext cx="501" cy="109"/>
              </a:xfrm>
              <a:custGeom>
                <a:avLst/>
                <a:gdLst>
                  <a:gd name="T0" fmla="*/ 1002 w 1002"/>
                  <a:gd name="T1" fmla="*/ 212 h 217"/>
                  <a:gd name="T2" fmla="*/ 980 w 1002"/>
                  <a:gd name="T3" fmla="*/ 217 h 217"/>
                  <a:gd name="T4" fmla="*/ 972 w 1002"/>
                  <a:gd name="T5" fmla="*/ 213 h 217"/>
                  <a:gd name="T6" fmla="*/ 698 w 1002"/>
                  <a:gd name="T7" fmla="*/ 154 h 217"/>
                  <a:gd name="T8" fmla="*/ 429 w 1002"/>
                  <a:gd name="T9" fmla="*/ 94 h 217"/>
                  <a:gd name="T10" fmla="*/ 96 w 1002"/>
                  <a:gd name="T11" fmla="*/ 23 h 217"/>
                  <a:gd name="T12" fmla="*/ 2 w 1002"/>
                  <a:gd name="T13" fmla="*/ 2 h 217"/>
                  <a:gd name="T14" fmla="*/ 0 w 1002"/>
                  <a:gd name="T15" fmla="*/ 0 h 217"/>
                  <a:gd name="T16" fmla="*/ 605 w 1002"/>
                  <a:gd name="T17" fmla="*/ 127 h 217"/>
                  <a:gd name="T18" fmla="*/ 1002 w 1002"/>
                  <a:gd name="T19" fmla="*/ 21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2" h="217">
                    <a:moveTo>
                      <a:pt x="1002" y="212"/>
                    </a:moveTo>
                    <a:lnTo>
                      <a:pt x="980" y="217"/>
                    </a:lnTo>
                    <a:lnTo>
                      <a:pt x="972" y="213"/>
                    </a:lnTo>
                    <a:lnTo>
                      <a:pt x="698" y="154"/>
                    </a:lnTo>
                    <a:lnTo>
                      <a:pt x="429" y="94"/>
                    </a:lnTo>
                    <a:lnTo>
                      <a:pt x="96" y="23"/>
                    </a:lnTo>
                    <a:lnTo>
                      <a:pt x="2" y="2"/>
                    </a:lnTo>
                    <a:lnTo>
                      <a:pt x="0" y="0"/>
                    </a:lnTo>
                    <a:lnTo>
                      <a:pt x="605" y="127"/>
                    </a:lnTo>
                    <a:lnTo>
                      <a:pt x="1002" y="212"/>
                    </a:lnTo>
                    <a:close/>
                  </a:path>
                </a:pathLst>
              </a:custGeom>
              <a:solidFill>
                <a:srgbClr val="D9D9D9"/>
              </a:solidFill>
              <a:ln w="1588">
                <a:solidFill>
                  <a:srgbClr val="000000"/>
                </a:solidFill>
                <a:prstDash val="solid"/>
                <a:round/>
                <a:headEnd/>
                <a:tailEnd/>
              </a:ln>
            </p:spPr>
            <p:txBody>
              <a:bodyPr/>
              <a:lstStyle/>
              <a:p>
                <a:endParaRPr lang="en-IN"/>
              </a:p>
            </p:txBody>
          </p:sp>
          <p:sp>
            <p:nvSpPr>
              <p:cNvPr id="704029" name="Freeform 1565">
                <a:extLst>
                  <a:ext uri="{FF2B5EF4-FFF2-40B4-BE49-F238E27FC236}">
                    <a16:creationId xmlns:a16="http://schemas.microsoft.com/office/drawing/2014/main" id="{8ECBC67E-4A42-4885-BF21-E1E93E4A8793}"/>
                  </a:ext>
                </a:extLst>
              </p:cNvPr>
              <p:cNvSpPr>
                <a:spLocks/>
              </p:cNvSpPr>
              <p:nvPr/>
            </p:nvSpPr>
            <p:spPr bwMode="auto">
              <a:xfrm>
                <a:off x="619" y="2917"/>
                <a:ext cx="927" cy="207"/>
              </a:xfrm>
              <a:custGeom>
                <a:avLst/>
                <a:gdLst>
                  <a:gd name="T0" fmla="*/ 816 w 1853"/>
                  <a:gd name="T1" fmla="*/ 15 h 415"/>
                  <a:gd name="T2" fmla="*/ 597 w 1853"/>
                  <a:gd name="T3" fmla="*/ 42 h 415"/>
                  <a:gd name="T4" fmla="*/ 593 w 1853"/>
                  <a:gd name="T5" fmla="*/ 46 h 415"/>
                  <a:gd name="T6" fmla="*/ 593 w 1853"/>
                  <a:gd name="T7" fmla="*/ 67 h 415"/>
                  <a:gd name="T8" fmla="*/ 598 w 1853"/>
                  <a:gd name="T9" fmla="*/ 83 h 415"/>
                  <a:gd name="T10" fmla="*/ 616 w 1853"/>
                  <a:gd name="T11" fmla="*/ 88 h 415"/>
                  <a:gd name="T12" fmla="*/ 719 w 1853"/>
                  <a:gd name="T13" fmla="*/ 75 h 415"/>
                  <a:gd name="T14" fmla="*/ 943 w 1853"/>
                  <a:gd name="T15" fmla="*/ 46 h 415"/>
                  <a:gd name="T16" fmla="*/ 945 w 1853"/>
                  <a:gd name="T17" fmla="*/ 48 h 415"/>
                  <a:gd name="T18" fmla="*/ 948 w 1853"/>
                  <a:gd name="T19" fmla="*/ 42 h 415"/>
                  <a:gd name="T20" fmla="*/ 952 w 1853"/>
                  <a:gd name="T21" fmla="*/ 33 h 415"/>
                  <a:gd name="T22" fmla="*/ 952 w 1853"/>
                  <a:gd name="T23" fmla="*/ 17 h 415"/>
                  <a:gd name="T24" fmla="*/ 1210 w 1853"/>
                  <a:gd name="T25" fmla="*/ 73 h 415"/>
                  <a:gd name="T26" fmla="*/ 1384 w 1853"/>
                  <a:gd name="T27" fmla="*/ 110 h 415"/>
                  <a:gd name="T28" fmla="*/ 1384 w 1853"/>
                  <a:gd name="T29" fmla="*/ 110 h 415"/>
                  <a:gd name="T30" fmla="*/ 1038 w 1853"/>
                  <a:gd name="T31" fmla="*/ 161 h 415"/>
                  <a:gd name="T32" fmla="*/ 1034 w 1853"/>
                  <a:gd name="T33" fmla="*/ 165 h 415"/>
                  <a:gd name="T34" fmla="*/ 1034 w 1853"/>
                  <a:gd name="T35" fmla="*/ 192 h 415"/>
                  <a:gd name="T36" fmla="*/ 1038 w 1853"/>
                  <a:gd name="T37" fmla="*/ 198 h 415"/>
                  <a:gd name="T38" fmla="*/ 1044 w 1853"/>
                  <a:gd name="T39" fmla="*/ 211 h 415"/>
                  <a:gd name="T40" fmla="*/ 1069 w 1853"/>
                  <a:gd name="T41" fmla="*/ 217 h 415"/>
                  <a:gd name="T42" fmla="*/ 1417 w 1853"/>
                  <a:gd name="T43" fmla="*/ 159 h 415"/>
                  <a:gd name="T44" fmla="*/ 1440 w 1853"/>
                  <a:gd name="T45" fmla="*/ 156 h 415"/>
                  <a:gd name="T46" fmla="*/ 1449 w 1853"/>
                  <a:gd name="T47" fmla="*/ 144 h 415"/>
                  <a:gd name="T48" fmla="*/ 1449 w 1853"/>
                  <a:gd name="T49" fmla="*/ 125 h 415"/>
                  <a:gd name="T50" fmla="*/ 1853 w 1853"/>
                  <a:gd name="T51" fmla="*/ 211 h 415"/>
                  <a:gd name="T52" fmla="*/ 1727 w 1853"/>
                  <a:gd name="T53" fmla="*/ 234 h 415"/>
                  <a:gd name="T54" fmla="*/ 1126 w 1853"/>
                  <a:gd name="T55" fmla="*/ 342 h 415"/>
                  <a:gd name="T56" fmla="*/ 719 w 1853"/>
                  <a:gd name="T57" fmla="*/ 415 h 415"/>
                  <a:gd name="T58" fmla="*/ 325 w 1853"/>
                  <a:gd name="T59" fmla="*/ 240 h 415"/>
                  <a:gd name="T60" fmla="*/ 0 w 1853"/>
                  <a:gd name="T61" fmla="*/ 96 h 415"/>
                  <a:gd name="T62" fmla="*/ 424 w 1853"/>
                  <a:gd name="T63" fmla="*/ 48 h 415"/>
                  <a:gd name="T64" fmla="*/ 551 w 1853"/>
                  <a:gd name="T65" fmla="*/ 35 h 415"/>
                  <a:gd name="T66" fmla="*/ 574 w 1853"/>
                  <a:gd name="T67" fmla="*/ 31 h 415"/>
                  <a:gd name="T68" fmla="*/ 583 w 1853"/>
                  <a:gd name="T69" fmla="*/ 31 h 415"/>
                  <a:gd name="T70" fmla="*/ 641 w 1853"/>
                  <a:gd name="T71" fmla="*/ 25 h 415"/>
                  <a:gd name="T72" fmla="*/ 874 w 1853"/>
                  <a:gd name="T73" fmla="*/ 0 h 415"/>
                  <a:gd name="T74" fmla="*/ 903 w 1853"/>
                  <a:gd name="T75" fmla="*/ 6 h 415"/>
                  <a:gd name="T76" fmla="*/ 816 w 1853"/>
                  <a:gd name="T77" fmla="*/ 1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53" h="415">
                    <a:moveTo>
                      <a:pt x="816" y="15"/>
                    </a:moveTo>
                    <a:lnTo>
                      <a:pt x="597" y="42"/>
                    </a:lnTo>
                    <a:lnTo>
                      <a:pt x="593" y="46"/>
                    </a:lnTo>
                    <a:lnTo>
                      <a:pt x="593" y="67"/>
                    </a:lnTo>
                    <a:lnTo>
                      <a:pt x="598" y="83"/>
                    </a:lnTo>
                    <a:lnTo>
                      <a:pt x="616" y="88"/>
                    </a:lnTo>
                    <a:lnTo>
                      <a:pt x="719" y="75"/>
                    </a:lnTo>
                    <a:lnTo>
                      <a:pt x="943" y="46"/>
                    </a:lnTo>
                    <a:lnTo>
                      <a:pt x="945" y="48"/>
                    </a:lnTo>
                    <a:lnTo>
                      <a:pt x="948" y="42"/>
                    </a:lnTo>
                    <a:lnTo>
                      <a:pt x="952" y="33"/>
                    </a:lnTo>
                    <a:lnTo>
                      <a:pt x="952" y="17"/>
                    </a:lnTo>
                    <a:lnTo>
                      <a:pt x="1210" y="73"/>
                    </a:lnTo>
                    <a:lnTo>
                      <a:pt x="1384" y="110"/>
                    </a:lnTo>
                    <a:lnTo>
                      <a:pt x="1384" y="110"/>
                    </a:lnTo>
                    <a:lnTo>
                      <a:pt x="1038" y="161"/>
                    </a:lnTo>
                    <a:lnTo>
                      <a:pt x="1034" y="165"/>
                    </a:lnTo>
                    <a:lnTo>
                      <a:pt x="1034" y="192"/>
                    </a:lnTo>
                    <a:lnTo>
                      <a:pt x="1038" y="198"/>
                    </a:lnTo>
                    <a:lnTo>
                      <a:pt x="1044" y="211"/>
                    </a:lnTo>
                    <a:lnTo>
                      <a:pt x="1069" y="217"/>
                    </a:lnTo>
                    <a:lnTo>
                      <a:pt x="1417" y="159"/>
                    </a:lnTo>
                    <a:lnTo>
                      <a:pt x="1440" y="156"/>
                    </a:lnTo>
                    <a:lnTo>
                      <a:pt x="1449" y="144"/>
                    </a:lnTo>
                    <a:lnTo>
                      <a:pt x="1449" y="125"/>
                    </a:lnTo>
                    <a:lnTo>
                      <a:pt x="1853" y="211"/>
                    </a:lnTo>
                    <a:lnTo>
                      <a:pt x="1727" y="234"/>
                    </a:lnTo>
                    <a:lnTo>
                      <a:pt x="1126" y="342"/>
                    </a:lnTo>
                    <a:lnTo>
                      <a:pt x="719" y="415"/>
                    </a:lnTo>
                    <a:lnTo>
                      <a:pt x="325" y="240"/>
                    </a:lnTo>
                    <a:lnTo>
                      <a:pt x="0" y="96"/>
                    </a:lnTo>
                    <a:lnTo>
                      <a:pt x="424" y="48"/>
                    </a:lnTo>
                    <a:lnTo>
                      <a:pt x="551" y="35"/>
                    </a:lnTo>
                    <a:lnTo>
                      <a:pt x="574" y="31"/>
                    </a:lnTo>
                    <a:lnTo>
                      <a:pt x="583" y="31"/>
                    </a:lnTo>
                    <a:lnTo>
                      <a:pt x="641" y="25"/>
                    </a:lnTo>
                    <a:lnTo>
                      <a:pt x="874" y="0"/>
                    </a:lnTo>
                    <a:lnTo>
                      <a:pt x="903" y="6"/>
                    </a:lnTo>
                    <a:lnTo>
                      <a:pt x="816" y="15"/>
                    </a:lnTo>
                    <a:close/>
                  </a:path>
                </a:pathLst>
              </a:custGeom>
              <a:solidFill>
                <a:srgbClr val="595959"/>
              </a:solidFill>
              <a:ln w="1588">
                <a:solidFill>
                  <a:srgbClr val="000000"/>
                </a:solidFill>
                <a:prstDash val="solid"/>
                <a:round/>
                <a:headEnd/>
                <a:tailEnd/>
              </a:ln>
            </p:spPr>
            <p:txBody>
              <a:bodyPr/>
              <a:lstStyle/>
              <a:p>
                <a:endParaRPr lang="en-IN"/>
              </a:p>
            </p:txBody>
          </p:sp>
          <p:sp>
            <p:nvSpPr>
              <p:cNvPr id="704030" name="Freeform 1566">
                <a:extLst>
                  <a:ext uri="{FF2B5EF4-FFF2-40B4-BE49-F238E27FC236}">
                    <a16:creationId xmlns:a16="http://schemas.microsoft.com/office/drawing/2014/main" id="{14F80894-25C1-4D5C-9E9A-107DD3A153C8}"/>
                  </a:ext>
                </a:extLst>
              </p:cNvPr>
              <p:cNvSpPr>
                <a:spLocks/>
              </p:cNvSpPr>
              <p:nvPr/>
            </p:nvSpPr>
            <p:spPr bwMode="auto">
              <a:xfrm>
                <a:off x="923" y="2922"/>
                <a:ext cx="163" cy="20"/>
              </a:xfrm>
              <a:custGeom>
                <a:avLst/>
                <a:gdLst>
                  <a:gd name="T0" fmla="*/ 327 w 327"/>
                  <a:gd name="T1" fmla="*/ 4 h 40"/>
                  <a:gd name="T2" fmla="*/ 17 w 327"/>
                  <a:gd name="T3" fmla="*/ 40 h 40"/>
                  <a:gd name="T4" fmla="*/ 0 w 327"/>
                  <a:gd name="T5" fmla="*/ 34 h 40"/>
                  <a:gd name="T6" fmla="*/ 308 w 327"/>
                  <a:gd name="T7" fmla="*/ 0 h 40"/>
                  <a:gd name="T8" fmla="*/ 325 w 327"/>
                  <a:gd name="T9" fmla="*/ 4 h 40"/>
                  <a:gd name="T10" fmla="*/ 327 w 327"/>
                  <a:gd name="T11" fmla="*/ 4 h 40"/>
                </a:gdLst>
                <a:ahLst/>
                <a:cxnLst>
                  <a:cxn ang="0">
                    <a:pos x="T0" y="T1"/>
                  </a:cxn>
                  <a:cxn ang="0">
                    <a:pos x="T2" y="T3"/>
                  </a:cxn>
                  <a:cxn ang="0">
                    <a:pos x="T4" y="T5"/>
                  </a:cxn>
                  <a:cxn ang="0">
                    <a:pos x="T6" y="T7"/>
                  </a:cxn>
                  <a:cxn ang="0">
                    <a:pos x="T8" y="T9"/>
                  </a:cxn>
                  <a:cxn ang="0">
                    <a:pos x="T10" y="T11"/>
                  </a:cxn>
                </a:cxnLst>
                <a:rect l="0" t="0" r="r" b="b"/>
                <a:pathLst>
                  <a:path w="327" h="40">
                    <a:moveTo>
                      <a:pt x="327" y="4"/>
                    </a:moveTo>
                    <a:lnTo>
                      <a:pt x="17" y="40"/>
                    </a:lnTo>
                    <a:lnTo>
                      <a:pt x="0" y="34"/>
                    </a:lnTo>
                    <a:lnTo>
                      <a:pt x="308" y="0"/>
                    </a:lnTo>
                    <a:lnTo>
                      <a:pt x="325" y="4"/>
                    </a:lnTo>
                    <a:lnTo>
                      <a:pt x="327" y="4"/>
                    </a:lnTo>
                    <a:close/>
                  </a:path>
                </a:pathLst>
              </a:custGeom>
              <a:solidFill>
                <a:srgbClr val="ABABAB"/>
              </a:solidFill>
              <a:ln w="1588">
                <a:solidFill>
                  <a:srgbClr val="000000"/>
                </a:solidFill>
                <a:prstDash val="solid"/>
                <a:round/>
                <a:headEnd/>
                <a:tailEnd/>
              </a:ln>
            </p:spPr>
            <p:txBody>
              <a:bodyPr/>
              <a:lstStyle/>
              <a:p>
                <a:endParaRPr lang="en-IN"/>
              </a:p>
            </p:txBody>
          </p:sp>
          <p:sp>
            <p:nvSpPr>
              <p:cNvPr id="704031" name="Freeform 1567">
                <a:extLst>
                  <a:ext uri="{FF2B5EF4-FFF2-40B4-BE49-F238E27FC236}">
                    <a16:creationId xmlns:a16="http://schemas.microsoft.com/office/drawing/2014/main" id="{9FE79ABD-A429-4745-B33B-9924B249B795}"/>
                  </a:ext>
                </a:extLst>
              </p:cNvPr>
              <p:cNvSpPr>
                <a:spLocks/>
              </p:cNvSpPr>
              <p:nvPr/>
            </p:nvSpPr>
            <p:spPr bwMode="auto">
              <a:xfrm>
                <a:off x="933" y="2926"/>
                <a:ext cx="162" cy="27"/>
              </a:xfrm>
              <a:custGeom>
                <a:avLst/>
                <a:gdLst>
                  <a:gd name="T0" fmla="*/ 323 w 323"/>
                  <a:gd name="T1" fmla="*/ 12 h 54"/>
                  <a:gd name="T2" fmla="*/ 321 w 323"/>
                  <a:gd name="T3" fmla="*/ 12 h 54"/>
                  <a:gd name="T4" fmla="*/ 321 w 323"/>
                  <a:gd name="T5" fmla="*/ 14 h 54"/>
                  <a:gd name="T6" fmla="*/ 0 w 323"/>
                  <a:gd name="T7" fmla="*/ 54 h 54"/>
                  <a:gd name="T8" fmla="*/ 0 w 323"/>
                  <a:gd name="T9" fmla="*/ 37 h 54"/>
                  <a:gd name="T10" fmla="*/ 304 w 323"/>
                  <a:gd name="T11" fmla="*/ 0 h 54"/>
                  <a:gd name="T12" fmla="*/ 318 w 323"/>
                  <a:gd name="T13" fmla="*/ 0 h 54"/>
                  <a:gd name="T14" fmla="*/ 321 w 323"/>
                  <a:gd name="T15" fmla="*/ 0 h 54"/>
                  <a:gd name="T16" fmla="*/ 323 w 323"/>
                  <a:gd name="T17"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3" h="54">
                    <a:moveTo>
                      <a:pt x="323" y="12"/>
                    </a:moveTo>
                    <a:lnTo>
                      <a:pt x="321" y="12"/>
                    </a:lnTo>
                    <a:lnTo>
                      <a:pt x="321" y="14"/>
                    </a:lnTo>
                    <a:lnTo>
                      <a:pt x="0" y="54"/>
                    </a:lnTo>
                    <a:lnTo>
                      <a:pt x="0" y="37"/>
                    </a:lnTo>
                    <a:lnTo>
                      <a:pt x="304" y="0"/>
                    </a:lnTo>
                    <a:lnTo>
                      <a:pt x="318" y="0"/>
                    </a:lnTo>
                    <a:lnTo>
                      <a:pt x="321" y="0"/>
                    </a:lnTo>
                    <a:lnTo>
                      <a:pt x="323" y="12"/>
                    </a:lnTo>
                    <a:close/>
                  </a:path>
                </a:pathLst>
              </a:custGeom>
              <a:solidFill>
                <a:srgbClr val="838383"/>
              </a:solidFill>
              <a:ln w="1588">
                <a:solidFill>
                  <a:srgbClr val="000000"/>
                </a:solidFill>
                <a:prstDash val="solid"/>
                <a:round/>
                <a:headEnd/>
                <a:tailEnd/>
              </a:ln>
            </p:spPr>
            <p:txBody>
              <a:bodyPr/>
              <a:lstStyle/>
              <a:p>
                <a:endParaRPr lang="en-IN"/>
              </a:p>
            </p:txBody>
          </p:sp>
          <p:sp>
            <p:nvSpPr>
              <p:cNvPr id="704032" name="Freeform 1568">
                <a:extLst>
                  <a:ext uri="{FF2B5EF4-FFF2-40B4-BE49-F238E27FC236}">
                    <a16:creationId xmlns:a16="http://schemas.microsoft.com/office/drawing/2014/main" id="{5C41632D-3886-4214-B2CA-91531EC15CAD}"/>
                  </a:ext>
                </a:extLst>
              </p:cNvPr>
              <p:cNvSpPr>
                <a:spLocks/>
              </p:cNvSpPr>
              <p:nvPr/>
            </p:nvSpPr>
            <p:spPr bwMode="auto">
              <a:xfrm>
                <a:off x="973" y="2930"/>
                <a:ext cx="671" cy="406"/>
              </a:xfrm>
              <a:custGeom>
                <a:avLst/>
                <a:gdLst>
                  <a:gd name="T0" fmla="*/ 1343 w 1343"/>
                  <a:gd name="T1" fmla="*/ 0 h 812"/>
                  <a:gd name="T2" fmla="*/ 1343 w 1343"/>
                  <a:gd name="T3" fmla="*/ 501 h 812"/>
                  <a:gd name="T4" fmla="*/ 176 w 1343"/>
                  <a:gd name="T5" fmla="*/ 812 h 812"/>
                  <a:gd name="T6" fmla="*/ 0 w 1343"/>
                  <a:gd name="T7" fmla="*/ 709 h 812"/>
                  <a:gd name="T8" fmla="*/ 0 w 1343"/>
                  <a:gd name="T9" fmla="*/ 705 h 812"/>
                  <a:gd name="T10" fmla="*/ 94 w 1343"/>
                  <a:gd name="T11" fmla="*/ 760 h 812"/>
                  <a:gd name="T12" fmla="*/ 337 w 1343"/>
                  <a:gd name="T13" fmla="*/ 699 h 812"/>
                  <a:gd name="T14" fmla="*/ 412 w 1343"/>
                  <a:gd name="T15" fmla="*/ 737 h 812"/>
                  <a:gd name="T16" fmla="*/ 559 w 1343"/>
                  <a:gd name="T17" fmla="*/ 697 h 812"/>
                  <a:gd name="T18" fmla="*/ 559 w 1343"/>
                  <a:gd name="T19" fmla="*/ 661 h 812"/>
                  <a:gd name="T20" fmla="*/ 534 w 1343"/>
                  <a:gd name="T21" fmla="*/ 647 h 812"/>
                  <a:gd name="T22" fmla="*/ 1117 w 1343"/>
                  <a:gd name="T23" fmla="*/ 503 h 812"/>
                  <a:gd name="T24" fmla="*/ 1117 w 1343"/>
                  <a:gd name="T25" fmla="*/ 392 h 812"/>
                  <a:gd name="T26" fmla="*/ 1194 w 1343"/>
                  <a:gd name="T27" fmla="*/ 371 h 812"/>
                  <a:gd name="T28" fmla="*/ 1194 w 1343"/>
                  <a:gd name="T29" fmla="*/ 181 h 812"/>
                  <a:gd name="T30" fmla="*/ 337 w 1343"/>
                  <a:gd name="T31" fmla="*/ 0 h 812"/>
                  <a:gd name="T32" fmla="*/ 1343 w 1343"/>
                  <a:gd name="T33" fmla="*/ 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3" h="812">
                    <a:moveTo>
                      <a:pt x="1343" y="0"/>
                    </a:moveTo>
                    <a:lnTo>
                      <a:pt x="1343" y="501"/>
                    </a:lnTo>
                    <a:lnTo>
                      <a:pt x="176" y="812"/>
                    </a:lnTo>
                    <a:lnTo>
                      <a:pt x="0" y="709"/>
                    </a:lnTo>
                    <a:lnTo>
                      <a:pt x="0" y="705"/>
                    </a:lnTo>
                    <a:lnTo>
                      <a:pt x="94" y="760"/>
                    </a:lnTo>
                    <a:lnTo>
                      <a:pt x="337" y="699"/>
                    </a:lnTo>
                    <a:lnTo>
                      <a:pt x="412" y="737"/>
                    </a:lnTo>
                    <a:lnTo>
                      <a:pt x="559" y="697"/>
                    </a:lnTo>
                    <a:lnTo>
                      <a:pt x="559" y="661"/>
                    </a:lnTo>
                    <a:lnTo>
                      <a:pt x="534" y="647"/>
                    </a:lnTo>
                    <a:lnTo>
                      <a:pt x="1117" y="503"/>
                    </a:lnTo>
                    <a:lnTo>
                      <a:pt x="1117" y="392"/>
                    </a:lnTo>
                    <a:lnTo>
                      <a:pt x="1194" y="371"/>
                    </a:lnTo>
                    <a:lnTo>
                      <a:pt x="1194" y="181"/>
                    </a:lnTo>
                    <a:lnTo>
                      <a:pt x="337" y="0"/>
                    </a:lnTo>
                    <a:lnTo>
                      <a:pt x="1343" y="0"/>
                    </a:lnTo>
                    <a:close/>
                  </a:path>
                </a:pathLst>
              </a:custGeom>
              <a:solidFill>
                <a:srgbClr val="00FF00"/>
              </a:solidFill>
              <a:ln w="1588">
                <a:solidFill>
                  <a:srgbClr val="000000"/>
                </a:solidFill>
                <a:prstDash val="solid"/>
                <a:round/>
                <a:headEnd/>
                <a:tailEnd/>
              </a:ln>
            </p:spPr>
            <p:txBody>
              <a:bodyPr/>
              <a:lstStyle/>
              <a:p>
                <a:endParaRPr lang="en-IN"/>
              </a:p>
            </p:txBody>
          </p:sp>
          <p:sp>
            <p:nvSpPr>
              <p:cNvPr id="704033" name="Freeform 1569">
                <a:extLst>
                  <a:ext uri="{FF2B5EF4-FFF2-40B4-BE49-F238E27FC236}">
                    <a16:creationId xmlns:a16="http://schemas.microsoft.com/office/drawing/2014/main" id="{00F5FD8C-E1A9-4FDA-BAB5-695B85CBADBE}"/>
                  </a:ext>
                </a:extLst>
              </p:cNvPr>
              <p:cNvSpPr>
                <a:spLocks/>
              </p:cNvSpPr>
              <p:nvPr/>
            </p:nvSpPr>
            <p:spPr bwMode="auto">
              <a:xfrm>
                <a:off x="507" y="2930"/>
                <a:ext cx="373" cy="170"/>
              </a:xfrm>
              <a:custGeom>
                <a:avLst/>
                <a:gdLst>
                  <a:gd name="T0" fmla="*/ 191 w 748"/>
                  <a:gd name="T1" fmla="*/ 54 h 342"/>
                  <a:gd name="T2" fmla="*/ 191 w 748"/>
                  <a:gd name="T3" fmla="*/ 217 h 342"/>
                  <a:gd name="T4" fmla="*/ 287 w 748"/>
                  <a:gd name="T5" fmla="*/ 275 h 342"/>
                  <a:gd name="T6" fmla="*/ 287 w 748"/>
                  <a:gd name="T7" fmla="*/ 317 h 342"/>
                  <a:gd name="T8" fmla="*/ 325 w 748"/>
                  <a:gd name="T9" fmla="*/ 340 h 342"/>
                  <a:gd name="T10" fmla="*/ 325 w 748"/>
                  <a:gd name="T11" fmla="*/ 342 h 342"/>
                  <a:gd name="T12" fmla="*/ 0 w 748"/>
                  <a:gd name="T13" fmla="*/ 146 h 342"/>
                  <a:gd name="T14" fmla="*/ 0 w 748"/>
                  <a:gd name="T15" fmla="*/ 0 h 342"/>
                  <a:gd name="T16" fmla="*/ 748 w 748"/>
                  <a:gd name="T17" fmla="*/ 0 h 342"/>
                  <a:gd name="T18" fmla="*/ 191 w 748"/>
                  <a:gd name="T19" fmla="*/ 54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8" h="342">
                    <a:moveTo>
                      <a:pt x="191" y="54"/>
                    </a:moveTo>
                    <a:lnTo>
                      <a:pt x="191" y="217"/>
                    </a:lnTo>
                    <a:lnTo>
                      <a:pt x="287" y="275"/>
                    </a:lnTo>
                    <a:lnTo>
                      <a:pt x="287" y="317"/>
                    </a:lnTo>
                    <a:lnTo>
                      <a:pt x="325" y="340"/>
                    </a:lnTo>
                    <a:lnTo>
                      <a:pt x="325" y="342"/>
                    </a:lnTo>
                    <a:lnTo>
                      <a:pt x="0" y="146"/>
                    </a:lnTo>
                    <a:lnTo>
                      <a:pt x="0" y="0"/>
                    </a:lnTo>
                    <a:lnTo>
                      <a:pt x="748" y="0"/>
                    </a:lnTo>
                    <a:lnTo>
                      <a:pt x="191" y="54"/>
                    </a:lnTo>
                    <a:close/>
                  </a:path>
                </a:pathLst>
              </a:custGeom>
              <a:solidFill>
                <a:srgbClr val="00FF00"/>
              </a:solidFill>
              <a:ln w="1588">
                <a:solidFill>
                  <a:srgbClr val="000000"/>
                </a:solidFill>
                <a:prstDash val="solid"/>
                <a:round/>
                <a:headEnd/>
                <a:tailEnd/>
              </a:ln>
            </p:spPr>
            <p:txBody>
              <a:bodyPr/>
              <a:lstStyle/>
              <a:p>
                <a:endParaRPr lang="en-IN"/>
              </a:p>
            </p:txBody>
          </p:sp>
          <p:sp>
            <p:nvSpPr>
              <p:cNvPr id="704034" name="Freeform 1570">
                <a:extLst>
                  <a:ext uri="{FF2B5EF4-FFF2-40B4-BE49-F238E27FC236}">
                    <a16:creationId xmlns:a16="http://schemas.microsoft.com/office/drawing/2014/main" id="{3A402367-CACB-4094-8EB7-3F865C2255F6}"/>
                  </a:ext>
                </a:extLst>
              </p:cNvPr>
              <p:cNvSpPr>
                <a:spLocks/>
              </p:cNvSpPr>
              <p:nvPr/>
            </p:nvSpPr>
            <p:spPr bwMode="auto">
              <a:xfrm>
                <a:off x="929" y="2935"/>
                <a:ext cx="164" cy="23"/>
              </a:xfrm>
              <a:custGeom>
                <a:avLst/>
                <a:gdLst>
                  <a:gd name="T0" fmla="*/ 324 w 327"/>
                  <a:gd name="T1" fmla="*/ 5 h 46"/>
                  <a:gd name="T2" fmla="*/ 0 w 327"/>
                  <a:gd name="T3" fmla="*/ 46 h 46"/>
                  <a:gd name="T4" fmla="*/ 2 w 327"/>
                  <a:gd name="T5" fmla="*/ 40 h 46"/>
                  <a:gd name="T6" fmla="*/ 314 w 327"/>
                  <a:gd name="T7" fmla="*/ 1 h 46"/>
                  <a:gd name="T8" fmla="*/ 324 w 327"/>
                  <a:gd name="T9" fmla="*/ 0 h 46"/>
                  <a:gd name="T10" fmla="*/ 327 w 327"/>
                  <a:gd name="T11" fmla="*/ 0 h 46"/>
                  <a:gd name="T12" fmla="*/ 324 w 327"/>
                  <a:gd name="T13" fmla="*/ 5 h 46"/>
                </a:gdLst>
                <a:ahLst/>
                <a:cxnLst>
                  <a:cxn ang="0">
                    <a:pos x="T0" y="T1"/>
                  </a:cxn>
                  <a:cxn ang="0">
                    <a:pos x="T2" y="T3"/>
                  </a:cxn>
                  <a:cxn ang="0">
                    <a:pos x="T4" y="T5"/>
                  </a:cxn>
                  <a:cxn ang="0">
                    <a:pos x="T6" y="T7"/>
                  </a:cxn>
                  <a:cxn ang="0">
                    <a:pos x="T8" y="T9"/>
                  </a:cxn>
                  <a:cxn ang="0">
                    <a:pos x="T10" y="T11"/>
                  </a:cxn>
                  <a:cxn ang="0">
                    <a:pos x="T12" y="T13"/>
                  </a:cxn>
                </a:cxnLst>
                <a:rect l="0" t="0" r="r" b="b"/>
                <a:pathLst>
                  <a:path w="327" h="46">
                    <a:moveTo>
                      <a:pt x="324" y="5"/>
                    </a:moveTo>
                    <a:lnTo>
                      <a:pt x="0" y="46"/>
                    </a:lnTo>
                    <a:lnTo>
                      <a:pt x="2" y="40"/>
                    </a:lnTo>
                    <a:lnTo>
                      <a:pt x="314" y="1"/>
                    </a:lnTo>
                    <a:lnTo>
                      <a:pt x="324" y="0"/>
                    </a:lnTo>
                    <a:lnTo>
                      <a:pt x="327" y="0"/>
                    </a:lnTo>
                    <a:lnTo>
                      <a:pt x="324" y="5"/>
                    </a:lnTo>
                    <a:close/>
                  </a:path>
                </a:pathLst>
              </a:custGeom>
              <a:solidFill>
                <a:srgbClr val="595959"/>
              </a:solidFill>
              <a:ln w="1588">
                <a:solidFill>
                  <a:srgbClr val="000000"/>
                </a:solidFill>
                <a:prstDash val="solid"/>
                <a:round/>
                <a:headEnd/>
                <a:tailEnd/>
              </a:ln>
            </p:spPr>
            <p:txBody>
              <a:bodyPr/>
              <a:lstStyle/>
              <a:p>
                <a:endParaRPr lang="en-IN"/>
              </a:p>
            </p:txBody>
          </p:sp>
          <p:sp>
            <p:nvSpPr>
              <p:cNvPr id="704035" name="Freeform 1571">
                <a:extLst>
                  <a:ext uri="{FF2B5EF4-FFF2-40B4-BE49-F238E27FC236}">
                    <a16:creationId xmlns:a16="http://schemas.microsoft.com/office/drawing/2014/main" id="{47C874B3-5E57-4DB3-8C9F-CDD6EFEAEC82}"/>
                  </a:ext>
                </a:extLst>
              </p:cNvPr>
              <p:cNvSpPr>
                <a:spLocks/>
              </p:cNvSpPr>
              <p:nvPr/>
            </p:nvSpPr>
            <p:spPr bwMode="auto">
              <a:xfrm>
                <a:off x="918" y="2940"/>
                <a:ext cx="12" cy="18"/>
              </a:xfrm>
              <a:custGeom>
                <a:avLst/>
                <a:gdLst>
                  <a:gd name="T0" fmla="*/ 24 w 24"/>
                  <a:gd name="T1" fmla="*/ 10 h 37"/>
                  <a:gd name="T2" fmla="*/ 22 w 24"/>
                  <a:gd name="T3" fmla="*/ 25 h 37"/>
                  <a:gd name="T4" fmla="*/ 19 w 24"/>
                  <a:gd name="T5" fmla="*/ 33 h 37"/>
                  <a:gd name="T6" fmla="*/ 17 w 24"/>
                  <a:gd name="T7" fmla="*/ 37 h 37"/>
                  <a:gd name="T8" fmla="*/ 13 w 24"/>
                  <a:gd name="T9" fmla="*/ 37 h 37"/>
                  <a:gd name="T10" fmla="*/ 7 w 24"/>
                  <a:gd name="T11" fmla="*/ 35 h 37"/>
                  <a:gd name="T12" fmla="*/ 5 w 24"/>
                  <a:gd name="T13" fmla="*/ 35 h 37"/>
                  <a:gd name="T14" fmla="*/ 0 w 24"/>
                  <a:gd name="T15" fmla="*/ 21 h 37"/>
                  <a:gd name="T16" fmla="*/ 0 w 24"/>
                  <a:gd name="T17" fmla="*/ 0 h 37"/>
                  <a:gd name="T18" fmla="*/ 22 w 24"/>
                  <a:gd name="T19" fmla="*/ 8 h 37"/>
                  <a:gd name="T20" fmla="*/ 24 w 24"/>
                  <a:gd name="T21"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37">
                    <a:moveTo>
                      <a:pt x="24" y="10"/>
                    </a:moveTo>
                    <a:lnTo>
                      <a:pt x="22" y="25"/>
                    </a:lnTo>
                    <a:lnTo>
                      <a:pt x="19" y="33"/>
                    </a:lnTo>
                    <a:lnTo>
                      <a:pt x="17" y="37"/>
                    </a:lnTo>
                    <a:lnTo>
                      <a:pt x="13" y="37"/>
                    </a:lnTo>
                    <a:lnTo>
                      <a:pt x="7" y="35"/>
                    </a:lnTo>
                    <a:lnTo>
                      <a:pt x="5" y="35"/>
                    </a:lnTo>
                    <a:lnTo>
                      <a:pt x="0" y="21"/>
                    </a:lnTo>
                    <a:lnTo>
                      <a:pt x="0" y="0"/>
                    </a:lnTo>
                    <a:lnTo>
                      <a:pt x="22" y="8"/>
                    </a:lnTo>
                    <a:lnTo>
                      <a:pt x="24" y="10"/>
                    </a:lnTo>
                    <a:close/>
                  </a:path>
                </a:pathLst>
              </a:custGeom>
              <a:solidFill>
                <a:srgbClr val="D9D9D9"/>
              </a:solidFill>
              <a:ln w="1588">
                <a:solidFill>
                  <a:srgbClr val="000000"/>
                </a:solidFill>
                <a:prstDash val="solid"/>
                <a:round/>
                <a:headEnd/>
                <a:tailEnd/>
              </a:ln>
            </p:spPr>
            <p:txBody>
              <a:bodyPr/>
              <a:lstStyle/>
              <a:p>
                <a:endParaRPr lang="en-IN"/>
              </a:p>
            </p:txBody>
          </p:sp>
          <p:sp>
            <p:nvSpPr>
              <p:cNvPr id="704036" name="Freeform 1572">
                <a:extLst>
                  <a:ext uri="{FF2B5EF4-FFF2-40B4-BE49-F238E27FC236}">
                    <a16:creationId xmlns:a16="http://schemas.microsoft.com/office/drawing/2014/main" id="{545CE27F-8D4E-4BA6-B8D5-4016ABF85BDD}"/>
                  </a:ext>
                </a:extLst>
              </p:cNvPr>
              <p:cNvSpPr>
                <a:spLocks/>
              </p:cNvSpPr>
              <p:nvPr/>
            </p:nvSpPr>
            <p:spPr bwMode="auto">
              <a:xfrm>
                <a:off x="703" y="2948"/>
                <a:ext cx="145" cy="39"/>
              </a:xfrm>
              <a:custGeom>
                <a:avLst/>
                <a:gdLst>
                  <a:gd name="T0" fmla="*/ 289 w 291"/>
                  <a:gd name="T1" fmla="*/ 9 h 78"/>
                  <a:gd name="T2" fmla="*/ 291 w 291"/>
                  <a:gd name="T3" fmla="*/ 13 h 78"/>
                  <a:gd name="T4" fmla="*/ 289 w 291"/>
                  <a:gd name="T5" fmla="*/ 32 h 78"/>
                  <a:gd name="T6" fmla="*/ 283 w 291"/>
                  <a:gd name="T7" fmla="*/ 42 h 78"/>
                  <a:gd name="T8" fmla="*/ 283 w 291"/>
                  <a:gd name="T9" fmla="*/ 44 h 78"/>
                  <a:gd name="T10" fmla="*/ 274 w 291"/>
                  <a:gd name="T11" fmla="*/ 46 h 78"/>
                  <a:gd name="T12" fmla="*/ 16 w 291"/>
                  <a:gd name="T13" fmla="*/ 78 h 78"/>
                  <a:gd name="T14" fmla="*/ 4 w 291"/>
                  <a:gd name="T15" fmla="*/ 74 h 78"/>
                  <a:gd name="T16" fmla="*/ 2 w 291"/>
                  <a:gd name="T17" fmla="*/ 59 h 78"/>
                  <a:gd name="T18" fmla="*/ 0 w 291"/>
                  <a:gd name="T19" fmla="*/ 49 h 78"/>
                  <a:gd name="T20" fmla="*/ 0 w 291"/>
                  <a:gd name="T21" fmla="*/ 30 h 78"/>
                  <a:gd name="T22" fmla="*/ 6 w 291"/>
                  <a:gd name="T23" fmla="*/ 28 h 78"/>
                  <a:gd name="T24" fmla="*/ 251 w 291"/>
                  <a:gd name="T25" fmla="*/ 0 h 78"/>
                  <a:gd name="T26" fmla="*/ 264 w 291"/>
                  <a:gd name="T27" fmla="*/ 1 h 78"/>
                  <a:gd name="T28" fmla="*/ 289 w 291"/>
                  <a:gd name="T29"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1" h="78">
                    <a:moveTo>
                      <a:pt x="289" y="9"/>
                    </a:moveTo>
                    <a:lnTo>
                      <a:pt x="291" y="13"/>
                    </a:lnTo>
                    <a:lnTo>
                      <a:pt x="289" y="32"/>
                    </a:lnTo>
                    <a:lnTo>
                      <a:pt x="283" y="42"/>
                    </a:lnTo>
                    <a:lnTo>
                      <a:pt x="283" y="44"/>
                    </a:lnTo>
                    <a:lnTo>
                      <a:pt x="274" y="46"/>
                    </a:lnTo>
                    <a:lnTo>
                      <a:pt x="16" y="78"/>
                    </a:lnTo>
                    <a:lnTo>
                      <a:pt x="4" y="74"/>
                    </a:lnTo>
                    <a:lnTo>
                      <a:pt x="2" y="59"/>
                    </a:lnTo>
                    <a:lnTo>
                      <a:pt x="0" y="49"/>
                    </a:lnTo>
                    <a:lnTo>
                      <a:pt x="0" y="30"/>
                    </a:lnTo>
                    <a:lnTo>
                      <a:pt x="6" y="28"/>
                    </a:lnTo>
                    <a:lnTo>
                      <a:pt x="251" y="0"/>
                    </a:lnTo>
                    <a:lnTo>
                      <a:pt x="264" y="1"/>
                    </a:lnTo>
                    <a:lnTo>
                      <a:pt x="289" y="9"/>
                    </a:lnTo>
                    <a:close/>
                  </a:path>
                </a:pathLst>
              </a:custGeom>
              <a:solidFill>
                <a:srgbClr val="000000"/>
              </a:solidFill>
              <a:ln w="1588">
                <a:solidFill>
                  <a:srgbClr val="000000"/>
                </a:solidFill>
                <a:prstDash val="solid"/>
                <a:round/>
                <a:headEnd/>
                <a:tailEnd/>
              </a:ln>
            </p:spPr>
            <p:txBody>
              <a:bodyPr/>
              <a:lstStyle/>
              <a:p>
                <a:endParaRPr lang="en-IN"/>
              </a:p>
            </p:txBody>
          </p:sp>
          <p:sp>
            <p:nvSpPr>
              <p:cNvPr id="704037" name="Freeform 1573">
                <a:extLst>
                  <a:ext uri="{FF2B5EF4-FFF2-40B4-BE49-F238E27FC236}">
                    <a16:creationId xmlns:a16="http://schemas.microsoft.com/office/drawing/2014/main" id="{FD6DF431-F1B1-4330-9542-040A9BB08B38}"/>
                  </a:ext>
                </a:extLst>
              </p:cNvPr>
              <p:cNvSpPr>
                <a:spLocks/>
              </p:cNvSpPr>
              <p:nvPr/>
            </p:nvSpPr>
            <p:spPr bwMode="auto">
              <a:xfrm>
                <a:off x="708" y="2950"/>
                <a:ext cx="132" cy="17"/>
              </a:xfrm>
              <a:custGeom>
                <a:avLst/>
                <a:gdLst>
                  <a:gd name="T0" fmla="*/ 264 w 264"/>
                  <a:gd name="T1" fmla="*/ 6 h 35"/>
                  <a:gd name="T2" fmla="*/ 13 w 264"/>
                  <a:gd name="T3" fmla="*/ 35 h 35"/>
                  <a:gd name="T4" fmla="*/ 0 w 264"/>
                  <a:gd name="T5" fmla="*/ 29 h 35"/>
                  <a:gd name="T6" fmla="*/ 191 w 264"/>
                  <a:gd name="T7" fmla="*/ 6 h 35"/>
                  <a:gd name="T8" fmla="*/ 241 w 264"/>
                  <a:gd name="T9" fmla="*/ 0 h 35"/>
                  <a:gd name="T10" fmla="*/ 250 w 264"/>
                  <a:gd name="T11" fmla="*/ 2 h 35"/>
                  <a:gd name="T12" fmla="*/ 264 w 264"/>
                  <a:gd name="T13" fmla="*/ 6 h 35"/>
                </a:gdLst>
                <a:ahLst/>
                <a:cxnLst>
                  <a:cxn ang="0">
                    <a:pos x="T0" y="T1"/>
                  </a:cxn>
                  <a:cxn ang="0">
                    <a:pos x="T2" y="T3"/>
                  </a:cxn>
                  <a:cxn ang="0">
                    <a:pos x="T4" y="T5"/>
                  </a:cxn>
                  <a:cxn ang="0">
                    <a:pos x="T6" y="T7"/>
                  </a:cxn>
                  <a:cxn ang="0">
                    <a:pos x="T8" y="T9"/>
                  </a:cxn>
                  <a:cxn ang="0">
                    <a:pos x="T10" y="T11"/>
                  </a:cxn>
                  <a:cxn ang="0">
                    <a:pos x="T12" y="T13"/>
                  </a:cxn>
                </a:cxnLst>
                <a:rect l="0" t="0" r="r" b="b"/>
                <a:pathLst>
                  <a:path w="264" h="35">
                    <a:moveTo>
                      <a:pt x="264" y="6"/>
                    </a:moveTo>
                    <a:lnTo>
                      <a:pt x="13" y="35"/>
                    </a:lnTo>
                    <a:lnTo>
                      <a:pt x="0" y="29"/>
                    </a:lnTo>
                    <a:lnTo>
                      <a:pt x="191" y="6"/>
                    </a:lnTo>
                    <a:lnTo>
                      <a:pt x="241" y="0"/>
                    </a:lnTo>
                    <a:lnTo>
                      <a:pt x="250" y="2"/>
                    </a:lnTo>
                    <a:lnTo>
                      <a:pt x="264" y="6"/>
                    </a:lnTo>
                    <a:close/>
                  </a:path>
                </a:pathLst>
              </a:custGeom>
              <a:solidFill>
                <a:srgbClr val="ABABAB"/>
              </a:solidFill>
              <a:ln w="1588">
                <a:solidFill>
                  <a:srgbClr val="000000"/>
                </a:solidFill>
                <a:prstDash val="solid"/>
                <a:round/>
                <a:headEnd/>
                <a:tailEnd/>
              </a:ln>
            </p:spPr>
            <p:txBody>
              <a:bodyPr/>
              <a:lstStyle/>
              <a:p>
                <a:endParaRPr lang="en-IN"/>
              </a:p>
            </p:txBody>
          </p:sp>
          <p:sp>
            <p:nvSpPr>
              <p:cNvPr id="704038" name="Freeform 1574">
                <a:extLst>
                  <a:ext uri="{FF2B5EF4-FFF2-40B4-BE49-F238E27FC236}">
                    <a16:creationId xmlns:a16="http://schemas.microsoft.com/office/drawing/2014/main" id="{C7D39D0D-3F8E-427A-A2C4-51A10C701836}"/>
                  </a:ext>
                </a:extLst>
              </p:cNvPr>
              <p:cNvSpPr>
                <a:spLocks/>
              </p:cNvSpPr>
              <p:nvPr/>
            </p:nvSpPr>
            <p:spPr bwMode="auto">
              <a:xfrm>
                <a:off x="716" y="2954"/>
                <a:ext cx="130" cy="24"/>
              </a:xfrm>
              <a:custGeom>
                <a:avLst/>
                <a:gdLst>
                  <a:gd name="T0" fmla="*/ 260 w 260"/>
                  <a:gd name="T1" fmla="*/ 17 h 48"/>
                  <a:gd name="T2" fmla="*/ 0 w 260"/>
                  <a:gd name="T3" fmla="*/ 48 h 48"/>
                  <a:gd name="T4" fmla="*/ 2 w 260"/>
                  <a:gd name="T5" fmla="*/ 31 h 48"/>
                  <a:gd name="T6" fmla="*/ 258 w 260"/>
                  <a:gd name="T7" fmla="*/ 0 h 48"/>
                  <a:gd name="T8" fmla="*/ 260 w 260"/>
                  <a:gd name="T9" fmla="*/ 4 h 48"/>
                  <a:gd name="T10" fmla="*/ 260 w 260"/>
                  <a:gd name="T11" fmla="*/ 17 h 48"/>
                </a:gdLst>
                <a:ahLst/>
                <a:cxnLst>
                  <a:cxn ang="0">
                    <a:pos x="T0" y="T1"/>
                  </a:cxn>
                  <a:cxn ang="0">
                    <a:pos x="T2" y="T3"/>
                  </a:cxn>
                  <a:cxn ang="0">
                    <a:pos x="T4" y="T5"/>
                  </a:cxn>
                  <a:cxn ang="0">
                    <a:pos x="T6" y="T7"/>
                  </a:cxn>
                  <a:cxn ang="0">
                    <a:pos x="T8" y="T9"/>
                  </a:cxn>
                  <a:cxn ang="0">
                    <a:pos x="T10" y="T11"/>
                  </a:cxn>
                </a:cxnLst>
                <a:rect l="0" t="0" r="r" b="b"/>
                <a:pathLst>
                  <a:path w="260" h="48">
                    <a:moveTo>
                      <a:pt x="260" y="17"/>
                    </a:moveTo>
                    <a:lnTo>
                      <a:pt x="0" y="48"/>
                    </a:lnTo>
                    <a:lnTo>
                      <a:pt x="2" y="31"/>
                    </a:lnTo>
                    <a:lnTo>
                      <a:pt x="258" y="0"/>
                    </a:lnTo>
                    <a:lnTo>
                      <a:pt x="260" y="4"/>
                    </a:lnTo>
                    <a:lnTo>
                      <a:pt x="260" y="17"/>
                    </a:lnTo>
                    <a:close/>
                  </a:path>
                </a:pathLst>
              </a:custGeom>
              <a:solidFill>
                <a:srgbClr val="838383"/>
              </a:solidFill>
              <a:ln w="1588">
                <a:solidFill>
                  <a:srgbClr val="000000"/>
                </a:solidFill>
                <a:prstDash val="solid"/>
                <a:round/>
                <a:headEnd/>
                <a:tailEnd/>
              </a:ln>
            </p:spPr>
            <p:txBody>
              <a:bodyPr/>
              <a:lstStyle/>
              <a:p>
                <a:endParaRPr lang="en-IN"/>
              </a:p>
            </p:txBody>
          </p:sp>
          <p:sp>
            <p:nvSpPr>
              <p:cNvPr id="704039" name="Freeform 1575">
                <a:extLst>
                  <a:ext uri="{FF2B5EF4-FFF2-40B4-BE49-F238E27FC236}">
                    <a16:creationId xmlns:a16="http://schemas.microsoft.com/office/drawing/2014/main" id="{4CD1B3C8-E6D0-4CE9-BA20-38EE3FD84213}"/>
                  </a:ext>
                </a:extLst>
              </p:cNvPr>
              <p:cNvSpPr>
                <a:spLocks/>
              </p:cNvSpPr>
              <p:nvPr/>
            </p:nvSpPr>
            <p:spPr bwMode="auto">
              <a:xfrm>
                <a:off x="603" y="2961"/>
                <a:ext cx="374" cy="285"/>
              </a:xfrm>
              <a:custGeom>
                <a:avLst/>
                <a:gdLst>
                  <a:gd name="T0" fmla="*/ 744 w 748"/>
                  <a:gd name="T1" fmla="*/ 329 h 571"/>
                  <a:gd name="T2" fmla="*/ 746 w 748"/>
                  <a:gd name="T3" fmla="*/ 331 h 571"/>
                  <a:gd name="T4" fmla="*/ 748 w 748"/>
                  <a:gd name="T5" fmla="*/ 571 h 571"/>
                  <a:gd name="T6" fmla="*/ 746 w 748"/>
                  <a:gd name="T7" fmla="*/ 571 h 571"/>
                  <a:gd name="T8" fmla="*/ 706 w 748"/>
                  <a:gd name="T9" fmla="*/ 550 h 571"/>
                  <a:gd name="T10" fmla="*/ 278 w 748"/>
                  <a:gd name="T11" fmla="*/ 308 h 571"/>
                  <a:gd name="T12" fmla="*/ 0 w 748"/>
                  <a:gd name="T13" fmla="*/ 152 h 571"/>
                  <a:gd name="T14" fmla="*/ 0 w 748"/>
                  <a:gd name="T15" fmla="*/ 0 h 571"/>
                  <a:gd name="T16" fmla="*/ 2 w 748"/>
                  <a:gd name="T17" fmla="*/ 0 h 571"/>
                  <a:gd name="T18" fmla="*/ 586 w 748"/>
                  <a:gd name="T19" fmla="*/ 260 h 571"/>
                  <a:gd name="T20" fmla="*/ 744 w 748"/>
                  <a:gd name="T21" fmla="*/ 329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8" h="571">
                    <a:moveTo>
                      <a:pt x="744" y="329"/>
                    </a:moveTo>
                    <a:lnTo>
                      <a:pt x="746" y="331"/>
                    </a:lnTo>
                    <a:lnTo>
                      <a:pt x="748" y="571"/>
                    </a:lnTo>
                    <a:lnTo>
                      <a:pt x="746" y="571"/>
                    </a:lnTo>
                    <a:lnTo>
                      <a:pt x="706" y="550"/>
                    </a:lnTo>
                    <a:lnTo>
                      <a:pt x="278" y="308"/>
                    </a:lnTo>
                    <a:lnTo>
                      <a:pt x="0" y="152"/>
                    </a:lnTo>
                    <a:lnTo>
                      <a:pt x="0" y="0"/>
                    </a:lnTo>
                    <a:lnTo>
                      <a:pt x="2" y="0"/>
                    </a:lnTo>
                    <a:lnTo>
                      <a:pt x="586" y="260"/>
                    </a:lnTo>
                    <a:lnTo>
                      <a:pt x="744" y="329"/>
                    </a:lnTo>
                    <a:close/>
                  </a:path>
                </a:pathLst>
              </a:custGeom>
              <a:solidFill>
                <a:srgbClr val="D9D9D9"/>
              </a:solidFill>
              <a:ln w="1588">
                <a:solidFill>
                  <a:srgbClr val="000000"/>
                </a:solidFill>
                <a:prstDash val="solid"/>
                <a:round/>
                <a:headEnd/>
                <a:tailEnd/>
              </a:ln>
            </p:spPr>
            <p:txBody>
              <a:bodyPr/>
              <a:lstStyle/>
              <a:p>
                <a:endParaRPr lang="en-IN"/>
              </a:p>
            </p:txBody>
          </p:sp>
          <p:sp>
            <p:nvSpPr>
              <p:cNvPr id="704040" name="Freeform 1576">
                <a:extLst>
                  <a:ext uri="{FF2B5EF4-FFF2-40B4-BE49-F238E27FC236}">
                    <a16:creationId xmlns:a16="http://schemas.microsoft.com/office/drawing/2014/main" id="{B0F1817B-8288-4CA2-AD8E-6F64AF8B4AD5}"/>
                  </a:ext>
                </a:extLst>
              </p:cNvPr>
              <p:cNvSpPr>
                <a:spLocks/>
              </p:cNvSpPr>
              <p:nvPr/>
            </p:nvSpPr>
            <p:spPr bwMode="auto">
              <a:xfrm>
                <a:off x="704" y="2965"/>
                <a:ext cx="11" cy="19"/>
              </a:xfrm>
              <a:custGeom>
                <a:avLst/>
                <a:gdLst>
                  <a:gd name="T0" fmla="*/ 21 w 23"/>
                  <a:gd name="T1" fmla="*/ 27 h 38"/>
                  <a:gd name="T2" fmla="*/ 15 w 23"/>
                  <a:gd name="T3" fmla="*/ 33 h 38"/>
                  <a:gd name="T4" fmla="*/ 14 w 23"/>
                  <a:gd name="T5" fmla="*/ 38 h 38"/>
                  <a:gd name="T6" fmla="*/ 6 w 23"/>
                  <a:gd name="T7" fmla="*/ 37 h 38"/>
                  <a:gd name="T8" fmla="*/ 0 w 23"/>
                  <a:gd name="T9" fmla="*/ 15 h 38"/>
                  <a:gd name="T10" fmla="*/ 2 w 23"/>
                  <a:gd name="T11" fmla="*/ 0 h 38"/>
                  <a:gd name="T12" fmla="*/ 23 w 23"/>
                  <a:gd name="T13" fmla="*/ 8 h 38"/>
                  <a:gd name="T14" fmla="*/ 21 w 23"/>
                  <a:gd name="T15" fmla="*/ 2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8">
                    <a:moveTo>
                      <a:pt x="21" y="27"/>
                    </a:moveTo>
                    <a:lnTo>
                      <a:pt x="15" y="33"/>
                    </a:lnTo>
                    <a:lnTo>
                      <a:pt x="14" y="38"/>
                    </a:lnTo>
                    <a:lnTo>
                      <a:pt x="6" y="37"/>
                    </a:lnTo>
                    <a:lnTo>
                      <a:pt x="0" y="15"/>
                    </a:lnTo>
                    <a:lnTo>
                      <a:pt x="2" y="0"/>
                    </a:lnTo>
                    <a:lnTo>
                      <a:pt x="23" y="8"/>
                    </a:lnTo>
                    <a:lnTo>
                      <a:pt x="21" y="27"/>
                    </a:lnTo>
                    <a:close/>
                  </a:path>
                </a:pathLst>
              </a:custGeom>
              <a:solidFill>
                <a:srgbClr val="D9D9D9"/>
              </a:solidFill>
              <a:ln w="1588">
                <a:solidFill>
                  <a:srgbClr val="000000"/>
                </a:solidFill>
                <a:prstDash val="solid"/>
                <a:round/>
                <a:headEnd/>
                <a:tailEnd/>
              </a:ln>
            </p:spPr>
            <p:txBody>
              <a:bodyPr/>
              <a:lstStyle/>
              <a:p>
                <a:endParaRPr lang="en-IN"/>
              </a:p>
            </p:txBody>
          </p:sp>
          <p:sp>
            <p:nvSpPr>
              <p:cNvPr id="704041" name="Freeform 1577">
                <a:extLst>
                  <a:ext uri="{FF2B5EF4-FFF2-40B4-BE49-F238E27FC236}">
                    <a16:creationId xmlns:a16="http://schemas.microsoft.com/office/drawing/2014/main" id="{98B39BFF-9E6B-4513-AFE7-CA46D0FA594F}"/>
                  </a:ext>
                </a:extLst>
              </p:cNvPr>
              <p:cNvSpPr>
                <a:spLocks/>
              </p:cNvSpPr>
              <p:nvPr/>
            </p:nvSpPr>
            <p:spPr bwMode="auto">
              <a:xfrm>
                <a:off x="712" y="2965"/>
                <a:ext cx="131" cy="20"/>
              </a:xfrm>
              <a:custGeom>
                <a:avLst/>
                <a:gdLst>
                  <a:gd name="T0" fmla="*/ 260 w 262"/>
                  <a:gd name="T1" fmla="*/ 8 h 40"/>
                  <a:gd name="T2" fmla="*/ 257 w 262"/>
                  <a:gd name="T3" fmla="*/ 10 h 40"/>
                  <a:gd name="T4" fmla="*/ 0 w 262"/>
                  <a:gd name="T5" fmla="*/ 40 h 40"/>
                  <a:gd name="T6" fmla="*/ 4 w 262"/>
                  <a:gd name="T7" fmla="*/ 33 h 40"/>
                  <a:gd name="T8" fmla="*/ 10 w 262"/>
                  <a:gd name="T9" fmla="*/ 33 h 40"/>
                  <a:gd name="T10" fmla="*/ 259 w 262"/>
                  <a:gd name="T11" fmla="*/ 0 h 40"/>
                  <a:gd name="T12" fmla="*/ 262 w 262"/>
                  <a:gd name="T13" fmla="*/ 0 h 40"/>
                  <a:gd name="T14" fmla="*/ 260 w 262"/>
                  <a:gd name="T15" fmla="*/ 8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40">
                    <a:moveTo>
                      <a:pt x="260" y="8"/>
                    </a:moveTo>
                    <a:lnTo>
                      <a:pt x="257" y="10"/>
                    </a:lnTo>
                    <a:lnTo>
                      <a:pt x="0" y="40"/>
                    </a:lnTo>
                    <a:lnTo>
                      <a:pt x="4" y="33"/>
                    </a:lnTo>
                    <a:lnTo>
                      <a:pt x="10" y="33"/>
                    </a:lnTo>
                    <a:lnTo>
                      <a:pt x="259" y="0"/>
                    </a:lnTo>
                    <a:lnTo>
                      <a:pt x="262" y="0"/>
                    </a:lnTo>
                    <a:lnTo>
                      <a:pt x="260" y="8"/>
                    </a:lnTo>
                    <a:close/>
                  </a:path>
                </a:pathLst>
              </a:custGeom>
              <a:solidFill>
                <a:srgbClr val="595959"/>
              </a:solidFill>
              <a:ln w="1588">
                <a:solidFill>
                  <a:srgbClr val="000000"/>
                </a:solidFill>
                <a:prstDash val="solid"/>
                <a:round/>
                <a:headEnd/>
                <a:tailEnd/>
              </a:ln>
            </p:spPr>
            <p:txBody>
              <a:bodyPr/>
              <a:lstStyle/>
              <a:p>
                <a:endParaRPr lang="en-IN"/>
              </a:p>
            </p:txBody>
          </p:sp>
          <p:sp>
            <p:nvSpPr>
              <p:cNvPr id="704042" name="Freeform 1578">
                <a:extLst>
                  <a:ext uri="{FF2B5EF4-FFF2-40B4-BE49-F238E27FC236}">
                    <a16:creationId xmlns:a16="http://schemas.microsoft.com/office/drawing/2014/main" id="{30D5F400-F0D6-4EF2-AEB2-2AC03F034E17}"/>
                  </a:ext>
                </a:extLst>
              </p:cNvPr>
              <p:cNvSpPr>
                <a:spLocks/>
              </p:cNvSpPr>
              <p:nvPr/>
            </p:nvSpPr>
            <p:spPr bwMode="auto">
              <a:xfrm>
                <a:off x="1046" y="2967"/>
                <a:ext cx="35" cy="14"/>
              </a:xfrm>
              <a:custGeom>
                <a:avLst/>
                <a:gdLst>
                  <a:gd name="T0" fmla="*/ 69 w 71"/>
                  <a:gd name="T1" fmla="*/ 13 h 29"/>
                  <a:gd name="T2" fmla="*/ 71 w 71"/>
                  <a:gd name="T3" fmla="*/ 17 h 29"/>
                  <a:gd name="T4" fmla="*/ 71 w 71"/>
                  <a:gd name="T5" fmla="*/ 21 h 29"/>
                  <a:gd name="T6" fmla="*/ 65 w 71"/>
                  <a:gd name="T7" fmla="*/ 25 h 29"/>
                  <a:gd name="T8" fmla="*/ 34 w 71"/>
                  <a:gd name="T9" fmla="*/ 29 h 29"/>
                  <a:gd name="T10" fmla="*/ 0 w 71"/>
                  <a:gd name="T11" fmla="*/ 17 h 29"/>
                  <a:gd name="T12" fmla="*/ 0 w 71"/>
                  <a:gd name="T13" fmla="*/ 15 h 29"/>
                  <a:gd name="T14" fmla="*/ 6 w 71"/>
                  <a:gd name="T15" fmla="*/ 8 h 29"/>
                  <a:gd name="T16" fmla="*/ 17 w 71"/>
                  <a:gd name="T17" fmla="*/ 0 h 29"/>
                  <a:gd name="T18" fmla="*/ 25 w 71"/>
                  <a:gd name="T19" fmla="*/ 0 h 29"/>
                  <a:gd name="T20" fmla="*/ 40 w 71"/>
                  <a:gd name="T21" fmla="*/ 0 h 29"/>
                  <a:gd name="T22" fmla="*/ 69 w 71"/>
                  <a:gd name="T23"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29">
                    <a:moveTo>
                      <a:pt x="69" y="13"/>
                    </a:moveTo>
                    <a:lnTo>
                      <a:pt x="71" y="17"/>
                    </a:lnTo>
                    <a:lnTo>
                      <a:pt x="71" y="21"/>
                    </a:lnTo>
                    <a:lnTo>
                      <a:pt x="65" y="25"/>
                    </a:lnTo>
                    <a:lnTo>
                      <a:pt x="34" y="29"/>
                    </a:lnTo>
                    <a:lnTo>
                      <a:pt x="0" y="17"/>
                    </a:lnTo>
                    <a:lnTo>
                      <a:pt x="0" y="15"/>
                    </a:lnTo>
                    <a:lnTo>
                      <a:pt x="6" y="8"/>
                    </a:lnTo>
                    <a:lnTo>
                      <a:pt x="17" y="0"/>
                    </a:lnTo>
                    <a:lnTo>
                      <a:pt x="25" y="0"/>
                    </a:lnTo>
                    <a:lnTo>
                      <a:pt x="40" y="0"/>
                    </a:lnTo>
                    <a:lnTo>
                      <a:pt x="69" y="13"/>
                    </a:lnTo>
                    <a:close/>
                  </a:path>
                </a:pathLst>
              </a:custGeom>
              <a:solidFill>
                <a:srgbClr val="000000"/>
              </a:solidFill>
              <a:ln w="1588">
                <a:solidFill>
                  <a:srgbClr val="000000"/>
                </a:solidFill>
                <a:prstDash val="solid"/>
                <a:round/>
                <a:headEnd/>
                <a:tailEnd/>
              </a:ln>
            </p:spPr>
            <p:txBody>
              <a:bodyPr/>
              <a:lstStyle/>
              <a:p>
                <a:endParaRPr lang="en-IN"/>
              </a:p>
            </p:txBody>
          </p:sp>
          <p:sp>
            <p:nvSpPr>
              <p:cNvPr id="704043" name="Freeform 1579">
                <a:extLst>
                  <a:ext uri="{FF2B5EF4-FFF2-40B4-BE49-F238E27FC236}">
                    <a16:creationId xmlns:a16="http://schemas.microsoft.com/office/drawing/2014/main" id="{098122EE-70A3-4432-B0F0-9C66F635061B}"/>
                  </a:ext>
                </a:extLst>
              </p:cNvPr>
              <p:cNvSpPr>
                <a:spLocks/>
              </p:cNvSpPr>
              <p:nvPr/>
            </p:nvSpPr>
            <p:spPr bwMode="auto">
              <a:xfrm>
                <a:off x="1049" y="2969"/>
                <a:ext cx="24" cy="10"/>
              </a:xfrm>
              <a:custGeom>
                <a:avLst/>
                <a:gdLst>
                  <a:gd name="T0" fmla="*/ 47 w 47"/>
                  <a:gd name="T1" fmla="*/ 7 h 21"/>
                  <a:gd name="T2" fmla="*/ 34 w 47"/>
                  <a:gd name="T3" fmla="*/ 11 h 21"/>
                  <a:gd name="T4" fmla="*/ 28 w 47"/>
                  <a:gd name="T5" fmla="*/ 17 h 21"/>
                  <a:gd name="T6" fmla="*/ 28 w 47"/>
                  <a:gd name="T7" fmla="*/ 21 h 21"/>
                  <a:gd name="T8" fmla="*/ 0 w 47"/>
                  <a:gd name="T9" fmla="*/ 13 h 21"/>
                  <a:gd name="T10" fmla="*/ 0 w 47"/>
                  <a:gd name="T11" fmla="*/ 7 h 21"/>
                  <a:gd name="T12" fmla="*/ 5 w 47"/>
                  <a:gd name="T13" fmla="*/ 2 h 21"/>
                  <a:gd name="T14" fmla="*/ 9 w 47"/>
                  <a:gd name="T15" fmla="*/ 0 h 21"/>
                  <a:gd name="T16" fmla="*/ 15 w 47"/>
                  <a:gd name="T17" fmla="*/ 0 h 21"/>
                  <a:gd name="T18" fmla="*/ 17 w 47"/>
                  <a:gd name="T19" fmla="*/ 0 h 21"/>
                  <a:gd name="T20" fmla="*/ 28 w 47"/>
                  <a:gd name="T21" fmla="*/ 0 h 21"/>
                  <a:gd name="T22" fmla="*/ 47 w 47"/>
                  <a:gd name="T23"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1">
                    <a:moveTo>
                      <a:pt x="47" y="7"/>
                    </a:moveTo>
                    <a:lnTo>
                      <a:pt x="34" y="11"/>
                    </a:lnTo>
                    <a:lnTo>
                      <a:pt x="28" y="17"/>
                    </a:lnTo>
                    <a:lnTo>
                      <a:pt x="28" y="21"/>
                    </a:lnTo>
                    <a:lnTo>
                      <a:pt x="0" y="13"/>
                    </a:lnTo>
                    <a:lnTo>
                      <a:pt x="0" y="7"/>
                    </a:lnTo>
                    <a:lnTo>
                      <a:pt x="5" y="2"/>
                    </a:lnTo>
                    <a:lnTo>
                      <a:pt x="9" y="0"/>
                    </a:lnTo>
                    <a:lnTo>
                      <a:pt x="15" y="0"/>
                    </a:lnTo>
                    <a:lnTo>
                      <a:pt x="17" y="0"/>
                    </a:lnTo>
                    <a:lnTo>
                      <a:pt x="28" y="0"/>
                    </a:lnTo>
                    <a:lnTo>
                      <a:pt x="47" y="7"/>
                    </a:lnTo>
                    <a:close/>
                  </a:path>
                </a:pathLst>
              </a:custGeom>
              <a:solidFill>
                <a:srgbClr val="ABABAB"/>
              </a:solidFill>
              <a:ln w="1588">
                <a:solidFill>
                  <a:srgbClr val="000000"/>
                </a:solidFill>
                <a:prstDash val="solid"/>
                <a:round/>
                <a:headEnd/>
                <a:tailEnd/>
              </a:ln>
            </p:spPr>
            <p:txBody>
              <a:bodyPr/>
              <a:lstStyle/>
              <a:p>
                <a:endParaRPr lang="en-IN"/>
              </a:p>
            </p:txBody>
          </p:sp>
          <p:sp>
            <p:nvSpPr>
              <p:cNvPr id="704044" name="Freeform 1580">
                <a:extLst>
                  <a:ext uri="{FF2B5EF4-FFF2-40B4-BE49-F238E27FC236}">
                    <a16:creationId xmlns:a16="http://schemas.microsoft.com/office/drawing/2014/main" id="{9062C4EF-6BE8-4F52-90FE-F9BA070D5197}"/>
                  </a:ext>
                </a:extLst>
              </p:cNvPr>
              <p:cNvSpPr>
                <a:spLocks/>
              </p:cNvSpPr>
              <p:nvPr/>
            </p:nvSpPr>
            <p:spPr bwMode="auto">
              <a:xfrm>
                <a:off x="1144" y="2974"/>
                <a:ext cx="191" cy="29"/>
              </a:xfrm>
              <a:custGeom>
                <a:avLst/>
                <a:gdLst>
                  <a:gd name="T0" fmla="*/ 378 w 380"/>
                  <a:gd name="T1" fmla="*/ 6 h 60"/>
                  <a:gd name="T2" fmla="*/ 380 w 380"/>
                  <a:gd name="T3" fmla="*/ 6 h 60"/>
                  <a:gd name="T4" fmla="*/ 120 w 380"/>
                  <a:gd name="T5" fmla="*/ 45 h 60"/>
                  <a:gd name="T6" fmla="*/ 28 w 380"/>
                  <a:gd name="T7" fmla="*/ 60 h 60"/>
                  <a:gd name="T8" fmla="*/ 0 w 380"/>
                  <a:gd name="T9" fmla="*/ 52 h 60"/>
                  <a:gd name="T10" fmla="*/ 180 w 380"/>
                  <a:gd name="T11" fmla="*/ 25 h 60"/>
                  <a:gd name="T12" fmla="*/ 344 w 380"/>
                  <a:gd name="T13" fmla="*/ 0 h 60"/>
                  <a:gd name="T14" fmla="*/ 367 w 380"/>
                  <a:gd name="T15" fmla="*/ 4 h 60"/>
                  <a:gd name="T16" fmla="*/ 378 w 380"/>
                  <a:gd name="T17"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0" h="60">
                    <a:moveTo>
                      <a:pt x="378" y="6"/>
                    </a:moveTo>
                    <a:lnTo>
                      <a:pt x="380" y="6"/>
                    </a:lnTo>
                    <a:lnTo>
                      <a:pt x="120" y="45"/>
                    </a:lnTo>
                    <a:lnTo>
                      <a:pt x="28" y="60"/>
                    </a:lnTo>
                    <a:lnTo>
                      <a:pt x="0" y="52"/>
                    </a:lnTo>
                    <a:lnTo>
                      <a:pt x="180" y="25"/>
                    </a:lnTo>
                    <a:lnTo>
                      <a:pt x="344" y="0"/>
                    </a:lnTo>
                    <a:lnTo>
                      <a:pt x="367" y="4"/>
                    </a:lnTo>
                    <a:lnTo>
                      <a:pt x="378" y="6"/>
                    </a:lnTo>
                    <a:close/>
                  </a:path>
                </a:pathLst>
              </a:custGeom>
              <a:solidFill>
                <a:srgbClr val="ABABAB"/>
              </a:solidFill>
              <a:ln w="1588">
                <a:solidFill>
                  <a:srgbClr val="000000"/>
                </a:solidFill>
                <a:prstDash val="solid"/>
                <a:round/>
                <a:headEnd/>
                <a:tailEnd/>
              </a:ln>
            </p:spPr>
            <p:txBody>
              <a:bodyPr/>
              <a:lstStyle/>
              <a:p>
                <a:endParaRPr lang="en-IN"/>
              </a:p>
            </p:txBody>
          </p:sp>
          <p:sp>
            <p:nvSpPr>
              <p:cNvPr id="704045" name="Freeform 1581">
                <a:extLst>
                  <a:ext uri="{FF2B5EF4-FFF2-40B4-BE49-F238E27FC236}">
                    <a16:creationId xmlns:a16="http://schemas.microsoft.com/office/drawing/2014/main" id="{F6966A49-ABEA-4E12-A47E-41B5D7335B0A}"/>
                  </a:ext>
                </a:extLst>
              </p:cNvPr>
              <p:cNvSpPr>
                <a:spLocks/>
              </p:cNvSpPr>
              <p:nvPr/>
            </p:nvSpPr>
            <p:spPr bwMode="auto">
              <a:xfrm>
                <a:off x="1066" y="2975"/>
                <a:ext cx="14" cy="4"/>
              </a:xfrm>
              <a:custGeom>
                <a:avLst/>
                <a:gdLst>
                  <a:gd name="T0" fmla="*/ 29 w 29"/>
                  <a:gd name="T1" fmla="*/ 4 h 10"/>
                  <a:gd name="T2" fmla="*/ 23 w 29"/>
                  <a:gd name="T3" fmla="*/ 6 h 10"/>
                  <a:gd name="T4" fmla="*/ 0 w 29"/>
                  <a:gd name="T5" fmla="*/ 10 h 10"/>
                  <a:gd name="T6" fmla="*/ 0 w 29"/>
                  <a:gd name="T7" fmla="*/ 2 h 10"/>
                  <a:gd name="T8" fmla="*/ 15 w 29"/>
                  <a:gd name="T9" fmla="*/ 0 h 10"/>
                  <a:gd name="T10" fmla="*/ 23 w 29"/>
                  <a:gd name="T11" fmla="*/ 0 h 10"/>
                  <a:gd name="T12" fmla="*/ 29 w 29"/>
                  <a:gd name="T13" fmla="*/ 4 h 10"/>
                </a:gdLst>
                <a:ahLst/>
                <a:cxnLst>
                  <a:cxn ang="0">
                    <a:pos x="T0" y="T1"/>
                  </a:cxn>
                  <a:cxn ang="0">
                    <a:pos x="T2" y="T3"/>
                  </a:cxn>
                  <a:cxn ang="0">
                    <a:pos x="T4" y="T5"/>
                  </a:cxn>
                  <a:cxn ang="0">
                    <a:pos x="T6" y="T7"/>
                  </a:cxn>
                  <a:cxn ang="0">
                    <a:pos x="T8" y="T9"/>
                  </a:cxn>
                  <a:cxn ang="0">
                    <a:pos x="T10" y="T11"/>
                  </a:cxn>
                  <a:cxn ang="0">
                    <a:pos x="T12" y="T13"/>
                  </a:cxn>
                </a:cxnLst>
                <a:rect l="0" t="0" r="r" b="b"/>
                <a:pathLst>
                  <a:path w="29" h="10">
                    <a:moveTo>
                      <a:pt x="29" y="4"/>
                    </a:moveTo>
                    <a:lnTo>
                      <a:pt x="23" y="6"/>
                    </a:lnTo>
                    <a:lnTo>
                      <a:pt x="0" y="10"/>
                    </a:lnTo>
                    <a:lnTo>
                      <a:pt x="0" y="2"/>
                    </a:lnTo>
                    <a:lnTo>
                      <a:pt x="15" y="0"/>
                    </a:lnTo>
                    <a:lnTo>
                      <a:pt x="23" y="0"/>
                    </a:lnTo>
                    <a:lnTo>
                      <a:pt x="29" y="4"/>
                    </a:lnTo>
                    <a:close/>
                  </a:path>
                </a:pathLst>
              </a:custGeom>
              <a:solidFill>
                <a:srgbClr val="838383"/>
              </a:solidFill>
              <a:ln w="1588">
                <a:solidFill>
                  <a:srgbClr val="000000"/>
                </a:solidFill>
                <a:prstDash val="solid"/>
                <a:round/>
                <a:headEnd/>
                <a:tailEnd/>
              </a:ln>
            </p:spPr>
            <p:txBody>
              <a:bodyPr/>
              <a:lstStyle/>
              <a:p>
                <a:endParaRPr lang="en-IN"/>
              </a:p>
            </p:txBody>
          </p:sp>
          <p:sp>
            <p:nvSpPr>
              <p:cNvPr id="704046" name="Freeform 1582">
                <a:extLst>
                  <a:ext uri="{FF2B5EF4-FFF2-40B4-BE49-F238E27FC236}">
                    <a16:creationId xmlns:a16="http://schemas.microsoft.com/office/drawing/2014/main" id="{9A6B13F7-976B-48A6-B8FE-F729EAE6D3C7}"/>
                  </a:ext>
                </a:extLst>
              </p:cNvPr>
              <p:cNvSpPr>
                <a:spLocks/>
              </p:cNvSpPr>
              <p:nvPr/>
            </p:nvSpPr>
            <p:spPr bwMode="auto">
              <a:xfrm>
                <a:off x="1160" y="2978"/>
                <a:ext cx="181" cy="38"/>
              </a:xfrm>
              <a:custGeom>
                <a:avLst/>
                <a:gdLst>
                  <a:gd name="T0" fmla="*/ 364 w 364"/>
                  <a:gd name="T1" fmla="*/ 12 h 77"/>
                  <a:gd name="T2" fmla="*/ 364 w 364"/>
                  <a:gd name="T3" fmla="*/ 21 h 77"/>
                  <a:gd name="T4" fmla="*/ 109 w 364"/>
                  <a:gd name="T5" fmla="*/ 61 h 77"/>
                  <a:gd name="T6" fmla="*/ 4 w 364"/>
                  <a:gd name="T7" fmla="*/ 77 h 77"/>
                  <a:gd name="T8" fmla="*/ 2 w 364"/>
                  <a:gd name="T9" fmla="*/ 77 h 77"/>
                  <a:gd name="T10" fmla="*/ 0 w 364"/>
                  <a:gd name="T11" fmla="*/ 58 h 77"/>
                  <a:gd name="T12" fmla="*/ 0 w 364"/>
                  <a:gd name="T13" fmla="*/ 56 h 77"/>
                  <a:gd name="T14" fmla="*/ 358 w 364"/>
                  <a:gd name="T15" fmla="*/ 0 h 77"/>
                  <a:gd name="T16" fmla="*/ 364 w 364"/>
                  <a:gd name="T17" fmla="*/ 2 h 77"/>
                  <a:gd name="T18" fmla="*/ 364 w 364"/>
                  <a:gd name="T19" fmla="*/ 1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4" h="77">
                    <a:moveTo>
                      <a:pt x="364" y="12"/>
                    </a:moveTo>
                    <a:lnTo>
                      <a:pt x="364" y="21"/>
                    </a:lnTo>
                    <a:lnTo>
                      <a:pt x="109" y="61"/>
                    </a:lnTo>
                    <a:lnTo>
                      <a:pt x="4" y="77"/>
                    </a:lnTo>
                    <a:lnTo>
                      <a:pt x="2" y="77"/>
                    </a:lnTo>
                    <a:lnTo>
                      <a:pt x="0" y="58"/>
                    </a:lnTo>
                    <a:lnTo>
                      <a:pt x="0" y="56"/>
                    </a:lnTo>
                    <a:lnTo>
                      <a:pt x="358" y="0"/>
                    </a:lnTo>
                    <a:lnTo>
                      <a:pt x="364" y="2"/>
                    </a:lnTo>
                    <a:lnTo>
                      <a:pt x="364" y="12"/>
                    </a:lnTo>
                    <a:close/>
                  </a:path>
                </a:pathLst>
              </a:custGeom>
              <a:solidFill>
                <a:srgbClr val="838383"/>
              </a:solidFill>
              <a:ln w="1588">
                <a:solidFill>
                  <a:srgbClr val="000000"/>
                </a:solidFill>
                <a:prstDash val="solid"/>
                <a:round/>
                <a:headEnd/>
                <a:tailEnd/>
              </a:ln>
            </p:spPr>
            <p:txBody>
              <a:bodyPr/>
              <a:lstStyle/>
              <a:p>
                <a:endParaRPr lang="en-IN"/>
              </a:p>
            </p:txBody>
          </p:sp>
          <p:sp>
            <p:nvSpPr>
              <p:cNvPr id="704047" name="Freeform 1583">
                <a:extLst>
                  <a:ext uri="{FF2B5EF4-FFF2-40B4-BE49-F238E27FC236}">
                    <a16:creationId xmlns:a16="http://schemas.microsoft.com/office/drawing/2014/main" id="{1717C093-DF43-4B60-9BC9-092DC321BC7F}"/>
                  </a:ext>
                </a:extLst>
              </p:cNvPr>
              <p:cNvSpPr>
                <a:spLocks/>
              </p:cNvSpPr>
              <p:nvPr/>
            </p:nvSpPr>
            <p:spPr bwMode="auto">
              <a:xfrm>
                <a:off x="924" y="2979"/>
                <a:ext cx="36" cy="15"/>
              </a:xfrm>
              <a:custGeom>
                <a:avLst/>
                <a:gdLst>
                  <a:gd name="T0" fmla="*/ 61 w 71"/>
                  <a:gd name="T1" fmla="*/ 11 h 29"/>
                  <a:gd name="T2" fmla="*/ 69 w 71"/>
                  <a:gd name="T3" fmla="*/ 17 h 29"/>
                  <a:gd name="T4" fmla="*/ 71 w 71"/>
                  <a:gd name="T5" fmla="*/ 21 h 29"/>
                  <a:gd name="T6" fmla="*/ 71 w 71"/>
                  <a:gd name="T7" fmla="*/ 21 h 29"/>
                  <a:gd name="T8" fmla="*/ 32 w 71"/>
                  <a:gd name="T9" fmla="*/ 29 h 29"/>
                  <a:gd name="T10" fmla="*/ 0 w 71"/>
                  <a:gd name="T11" fmla="*/ 17 h 29"/>
                  <a:gd name="T12" fmla="*/ 0 w 71"/>
                  <a:gd name="T13" fmla="*/ 15 h 29"/>
                  <a:gd name="T14" fmla="*/ 6 w 71"/>
                  <a:gd name="T15" fmla="*/ 8 h 29"/>
                  <a:gd name="T16" fmla="*/ 17 w 71"/>
                  <a:gd name="T17" fmla="*/ 2 h 29"/>
                  <a:gd name="T18" fmla="*/ 29 w 71"/>
                  <a:gd name="T19" fmla="*/ 0 h 29"/>
                  <a:gd name="T20" fmla="*/ 46 w 71"/>
                  <a:gd name="T21" fmla="*/ 4 h 29"/>
                  <a:gd name="T22" fmla="*/ 61 w 71"/>
                  <a:gd name="T23" fmla="*/ 1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29">
                    <a:moveTo>
                      <a:pt x="61" y="11"/>
                    </a:moveTo>
                    <a:lnTo>
                      <a:pt x="69" y="17"/>
                    </a:lnTo>
                    <a:lnTo>
                      <a:pt x="71" y="21"/>
                    </a:lnTo>
                    <a:lnTo>
                      <a:pt x="71" y="21"/>
                    </a:lnTo>
                    <a:lnTo>
                      <a:pt x="32" y="29"/>
                    </a:lnTo>
                    <a:lnTo>
                      <a:pt x="0" y="17"/>
                    </a:lnTo>
                    <a:lnTo>
                      <a:pt x="0" y="15"/>
                    </a:lnTo>
                    <a:lnTo>
                      <a:pt x="6" y="8"/>
                    </a:lnTo>
                    <a:lnTo>
                      <a:pt x="17" y="2"/>
                    </a:lnTo>
                    <a:lnTo>
                      <a:pt x="29" y="0"/>
                    </a:lnTo>
                    <a:lnTo>
                      <a:pt x="46" y="4"/>
                    </a:lnTo>
                    <a:lnTo>
                      <a:pt x="61" y="11"/>
                    </a:lnTo>
                    <a:close/>
                  </a:path>
                </a:pathLst>
              </a:custGeom>
              <a:solidFill>
                <a:srgbClr val="000000"/>
              </a:solidFill>
              <a:ln w="1588">
                <a:solidFill>
                  <a:srgbClr val="000000"/>
                </a:solidFill>
                <a:prstDash val="solid"/>
                <a:round/>
                <a:headEnd/>
                <a:tailEnd/>
              </a:ln>
            </p:spPr>
            <p:txBody>
              <a:bodyPr/>
              <a:lstStyle/>
              <a:p>
                <a:endParaRPr lang="en-IN"/>
              </a:p>
            </p:txBody>
          </p:sp>
          <p:sp>
            <p:nvSpPr>
              <p:cNvPr id="704048" name="Freeform 1584">
                <a:extLst>
                  <a:ext uri="{FF2B5EF4-FFF2-40B4-BE49-F238E27FC236}">
                    <a16:creationId xmlns:a16="http://schemas.microsoft.com/office/drawing/2014/main" id="{92A6E0E5-630E-4F55-960D-01D43E0E51BE}"/>
                  </a:ext>
                </a:extLst>
              </p:cNvPr>
              <p:cNvSpPr>
                <a:spLocks/>
              </p:cNvSpPr>
              <p:nvPr/>
            </p:nvSpPr>
            <p:spPr bwMode="auto">
              <a:xfrm>
                <a:off x="927" y="2981"/>
                <a:ext cx="23" cy="11"/>
              </a:xfrm>
              <a:custGeom>
                <a:avLst/>
                <a:gdLst>
                  <a:gd name="T0" fmla="*/ 46 w 46"/>
                  <a:gd name="T1" fmla="*/ 7 h 21"/>
                  <a:gd name="T2" fmla="*/ 32 w 46"/>
                  <a:gd name="T3" fmla="*/ 11 h 21"/>
                  <a:gd name="T4" fmla="*/ 26 w 46"/>
                  <a:gd name="T5" fmla="*/ 15 h 21"/>
                  <a:gd name="T6" fmla="*/ 26 w 46"/>
                  <a:gd name="T7" fmla="*/ 21 h 21"/>
                  <a:gd name="T8" fmla="*/ 0 w 46"/>
                  <a:gd name="T9" fmla="*/ 11 h 21"/>
                  <a:gd name="T10" fmla="*/ 3 w 46"/>
                  <a:gd name="T11" fmla="*/ 5 h 21"/>
                  <a:gd name="T12" fmla="*/ 15 w 46"/>
                  <a:gd name="T13" fmla="*/ 0 h 21"/>
                  <a:gd name="T14" fmla="*/ 23 w 46"/>
                  <a:gd name="T15" fmla="*/ 0 h 21"/>
                  <a:gd name="T16" fmla="*/ 44 w 46"/>
                  <a:gd name="T17" fmla="*/ 5 h 21"/>
                  <a:gd name="T18" fmla="*/ 46 w 46"/>
                  <a:gd name="T19"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21">
                    <a:moveTo>
                      <a:pt x="46" y="7"/>
                    </a:moveTo>
                    <a:lnTo>
                      <a:pt x="32" y="11"/>
                    </a:lnTo>
                    <a:lnTo>
                      <a:pt x="26" y="15"/>
                    </a:lnTo>
                    <a:lnTo>
                      <a:pt x="26" y="21"/>
                    </a:lnTo>
                    <a:lnTo>
                      <a:pt x="0" y="11"/>
                    </a:lnTo>
                    <a:lnTo>
                      <a:pt x="3" y="5"/>
                    </a:lnTo>
                    <a:lnTo>
                      <a:pt x="15" y="0"/>
                    </a:lnTo>
                    <a:lnTo>
                      <a:pt x="23" y="0"/>
                    </a:lnTo>
                    <a:lnTo>
                      <a:pt x="44" y="5"/>
                    </a:lnTo>
                    <a:lnTo>
                      <a:pt x="46" y="7"/>
                    </a:lnTo>
                    <a:close/>
                  </a:path>
                </a:pathLst>
              </a:custGeom>
              <a:solidFill>
                <a:srgbClr val="ABABAB"/>
              </a:solidFill>
              <a:ln w="1588">
                <a:solidFill>
                  <a:srgbClr val="000000"/>
                </a:solidFill>
                <a:prstDash val="solid"/>
                <a:round/>
                <a:headEnd/>
                <a:tailEnd/>
              </a:ln>
            </p:spPr>
            <p:txBody>
              <a:bodyPr/>
              <a:lstStyle/>
              <a:p>
                <a:endParaRPr lang="en-IN"/>
              </a:p>
            </p:txBody>
          </p:sp>
          <p:sp>
            <p:nvSpPr>
              <p:cNvPr id="704049" name="Freeform 1585">
                <a:extLst>
                  <a:ext uri="{FF2B5EF4-FFF2-40B4-BE49-F238E27FC236}">
                    <a16:creationId xmlns:a16="http://schemas.microsoft.com/office/drawing/2014/main" id="{D8B675CD-F2C7-40E1-A3C5-5EF978EBFDC2}"/>
                  </a:ext>
                </a:extLst>
              </p:cNvPr>
              <p:cNvSpPr>
                <a:spLocks/>
              </p:cNvSpPr>
              <p:nvPr/>
            </p:nvSpPr>
            <p:spPr bwMode="auto">
              <a:xfrm>
                <a:off x="606" y="2981"/>
                <a:ext cx="356" cy="188"/>
              </a:xfrm>
              <a:custGeom>
                <a:avLst/>
                <a:gdLst>
                  <a:gd name="T0" fmla="*/ 711 w 711"/>
                  <a:gd name="T1" fmla="*/ 336 h 374"/>
                  <a:gd name="T2" fmla="*/ 710 w 711"/>
                  <a:gd name="T3" fmla="*/ 374 h 374"/>
                  <a:gd name="T4" fmla="*/ 687 w 711"/>
                  <a:gd name="T5" fmla="*/ 365 h 374"/>
                  <a:gd name="T6" fmla="*/ 396 w 711"/>
                  <a:gd name="T7" fmla="*/ 219 h 374"/>
                  <a:gd name="T8" fmla="*/ 2 w 711"/>
                  <a:gd name="T9" fmla="*/ 27 h 374"/>
                  <a:gd name="T10" fmla="*/ 0 w 711"/>
                  <a:gd name="T11" fmla="*/ 4 h 374"/>
                  <a:gd name="T12" fmla="*/ 4 w 711"/>
                  <a:gd name="T13" fmla="*/ 0 h 374"/>
                  <a:gd name="T14" fmla="*/ 520 w 711"/>
                  <a:gd name="T15" fmla="*/ 245 h 374"/>
                  <a:gd name="T16" fmla="*/ 711 w 711"/>
                  <a:gd name="T17" fmla="*/ 33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 h="374">
                    <a:moveTo>
                      <a:pt x="711" y="336"/>
                    </a:moveTo>
                    <a:lnTo>
                      <a:pt x="710" y="374"/>
                    </a:lnTo>
                    <a:lnTo>
                      <a:pt x="687" y="365"/>
                    </a:lnTo>
                    <a:lnTo>
                      <a:pt x="396" y="219"/>
                    </a:lnTo>
                    <a:lnTo>
                      <a:pt x="2" y="27"/>
                    </a:lnTo>
                    <a:lnTo>
                      <a:pt x="0" y="4"/>
                    </a:lnTo>
                    <a:lnTo>
                      <a:pt x="4" y="0"/>
                    </a:lnTo>
                    <a:lnTo>
                      <a:pt x="520" y="245"/>
                    </a:lnTo>
                    <a:lnTo>
                      <a:pt x="711" y="336"/>
                    </a:lnTo>
                    <a:close/>
                  </a:path>
                </a:pathLst>
              </a:custGeom>
              <a:solidFill>
                <a:srgbClr val="000000"/>
              </a:solidFill>
              <a:ln w="1588">
                <a:solidFill>
                  <a:srgbClr val="000000"/>
                </a:solidFill>
                <a:prstDash val="solid"/>
                <a:round/>
                <a:headEnd/>
                <a:tailEnd/>
              </a:ln>
            </p:spPr>
            <p:txBody>
              <a:bodyPr/>
              <a:lstStyle/>
              <a:p>
                <a:endParaRPr lang="en-IN"/>
              </a:p>
            </p:txBody>
          </p:sp>
          <p:sp>
            <p:nvSpPr>
              <p:cNvPr id="704050" name="Freeform 1586">
                <a:extLst>
                  <a:ext uri="{FF2B5EF4-FFF2-40B4-BE49-F238E27FC236}">
                    <a16:creationId xmlns:a16="http://schemas.microsoft.com/office/drawing/2014/main" id="{3B3C0337-A909-4986-998C-6FB8E978659D}"/>
                  </a:ext>
                </a:extLst>
              </p:cNvPr>
              <p:cNvSpPr>
                <a:spLocks/>
              </p:cNvSpPr>
              <p:nvPr/>
            </p:nvSpPr>
            <p:spPr bwMode="auto">
              <a:xfrm>
                <a:off x="609" y="2985"/>
                <a:ext cx="351" cy="182"/>
              </a:xfrm>
              <a:custGeom>
                <a:avLst/>
                <a:gdLst>
                  <a:gd name="T0" fmla="*/ 702 w 702"/>
                  <a:gd name="T1" fmla="*/ 331 h 363"/>
                  <a:gd name="T2" fmla="*/ 702 w 702"/>
                  <a:gd name="T3" fmla="*/ 363 h 363"/>
                  <a:gd name="T4" fmla="*/ 476 w 702"/>
                  <a:gd name="T5" fmla="*/ 252 h 363"/>
                  <a:gd name="T6" fmla="*/ 302 w 702"/>
                  <a:gd name="T7" fmla="*/ 166 h 363"/>
                  <a:gd name="T8" fmla="*/ 0 w 702"/>
                  <a:gd name="T9" fmla="*/ 18 h 363"/>
                  <a:gd name="T10" fmla="*/ 0 w 702"/>
                  <a:gd name="T11" fmla="*/ 0 h 363"/>
                  <a:gd name="T12" fmla="*/ 489 w 702"/>
                  <a:gd name="T13" fmla="*/ 231 h 363"/>
                  <a:gd name="T14" fmla="*/ 702 w 702"/>
                  <a:gd name="T15" fmla="*/ 331 h 3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2" h="363">
                    <a:moveTo>
                      <a:pt x="702" y="331"/>
                    </a:moveTo>
                    <a:lnTo>
                      <a:pt x="702" y="363"/>
                    </a:lnTo>
                    <a:lnTo>
                      <a:pt x="476" y="252"/>
                    </a:lnTo>
                    <a:lnTo>
                      <a:pt x="302" y="166"/>
                    </a:lnTo>
                    <a:lnTo>
                      <a:pt x="0" y="18"/>
                    </a:lnTo>
                    <a:lnTo>
                      <a:pt x="0" y="0"/>
                    </a:lnTo>
                    <a:lnTo>
                      <a:pt x="489" y="231"/>
                    </a:lnTo>
                    <a:lnTo>
                      <a:pt x="702" y="331"/>
                    </a:lnTo>
                    <a:close/>
                  </a:path>
                </a:pathLst>
              </a:custGeom>
              <a:solidFill>
                <a:srgbClr val="ABABAB"/>
              </a:solidFill>
              <a:ln w="1588">
                <a:solidFill>
                  <a:srgbClr val="000000"/>
                </a:solidFill>
                <a:prstDash val="solid"/>
                <a:round/>
                <a:headEnd/>
                <a:tailEnd/>
              </a:ln>
            </p:spPr>
            <p:txBody>
              <a:bodyPr/>
              <a:lstStyle/>
              <a:p>
                <a:endParaRPr lang="en-IN"/>
              </a:p>
            </p:txBody>
          </p:sp>
          <p:sp>
            <p:nvSpPr>
              <p:cNvPr id="704051" name="Freeform 1587">
                <a:extLst>
                  <a:ext uri="{FF2B5EF4-FFF2-40B4-BE49-F238E27FC236}">
                    <a16:creationId xmlns:a16="http://schemas.microsoft.com/office/drawing/2014/main" id="{C222EEB9-D04D-4D83-B81B-0A8F214F5A08}"/>
                  </a:ext>
                </a:extLst>
              </p:cNvPr>
              <p:cNvSpPr>
                <a:spLocks/>
              </p:cNvSpPr>
              <p:nvPr/>
            </p:nvSpPr>
            <p:spPr bwMode="auto">
              <a:xfrm>
                <a:off x="610" y="2986"/>
                <a:ext cx="348" cy="177"/>
              </a:xfrm>
              <a:custGeom>
                <a:avLst/>
                <a:gdLst>
                  <a:gd name="T0" fmla="*/ 696 w 696"/>
                  <a:gd name="T1" fmla="*/ 332 h 354"/>
                  <a:gd name="T2" fmla="*/ 696 w 696"/>
                  <a:gd name="T3" fmla="*/ 350 h 354"/>
                  <a:gd name="T4" fmla="*/ 696 w 696"/>
                  <a:gd name="T5" fmla="*/ 354 h 354"/>
                  <a:gd name="T6" fmla="*/ 420 w 696"/>
                  <a:gd name="T7" fmla="*/ 219 h 354"/>
                  <a:gd name="T8" fmla="*/ 0 w 696"/>
                  <a:gd name="T9" fmla="*/ 14 h 354"/>
                  <a:gd name="T10" fmla="*/ 0 w 696"/>
                  <a:gd name="T11" fmla="*/ 0 h 354"/>
                  <a:gd name="T12" fmla="*/ 197 w 696"/>
                  <a:gd name="T13" fmla="*/ 94 h 354"/>
                  <a:gd name="T14" fmla="*/ 696 w 696"/>
                  <a:gd name="T15" fmla="*/ 332 h 3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6" h="354">
                    <a:moveTo>
                      <a:pt x="696" y="332"/>
                    </a:moveTo>
                    <a:lnTo>
                      <a:pt x="696" y="350"/>
                    </a:lnTo>
                    <a:lnTo>
                      <a:pt x="696" y="354"/>
                    </a:lnTo>
                    <a:lnTo>
                      <a:pt x="420" y="219"/>
                    </a:lnTo>
                    <a:lnTo>
                      <a:pt x="0" y="14"/>
                    </a:lnTo>
                    <a:lnTo>
                      <a:pt x="0" y="0"/>
                    </a:lnTo>
                    <a:lnTo>
                      <a:pt x="197" y="94"/>
                    </a:lnTo>
                    <a:lnTo>
                      <a:pt x="696" y="332"/>
                    </a:lnTo>
                    <a:close/>
                  </a:path>
                </a:pathLst>
              </a:custGeom>
              <a:solidFill>
                <a:srgbClr val="000000"/>
              </a:solidFill>
              <a:ln w="1588">
                <a:solidFill>
                  <a:srgbClr val="000000"/>
                </a:solidFill>
                <a:prstDash val="solid"/>
                <a:round/>
                <a:headEnd/>
                <a:tailEnd/>
              </a:ln>
            </p:spPr>
            <p:txBody>
              <a:bodyPr/>
              <a:lstStyle/>
              <a:p>
                <a:endParaRPr lang="en-IN"/>
              </a:p>
            </p:txBody>
          </p:sp>
          <p:sp>
            <p:nvSpPr>
              <p:cNvPr id="704052" name="Freeform 1588">
                <a:extLst>
                  <a:ext uri="{FF2B5EF4-FFF2-40B4-BE49-F238E27FC236}">
                    <a16:creationId xmlns:a16="http://schemas.microsoft.com/office/drawing/2014/main" id="{4C14B9B9-D912-453A-A201-E11C8EDDB022}"/>
                  </a:ext>
                </a:extLst>
              </p:cNvPr>
              <p:cNvSpPr>
                <a:spLocks/>
              </p:cNvSpPr>
              <p:nvPr/>
            </p:nvSpPr>
            <p:spPr bwMode="auto">
              <a:xfrm>
                <a:off x="942" y="2987"/>
                <a:ext cx="15" cy="4"/>
              </a:xfrm>
              <a:custGeom>
                <a:avLst/>
                <a:gdLst>
                  <a:gd name="T0" fmla="*/ 31 w 31"/>
                  <a:gd name="T1" fmla="*/ 4 h 8"/>
                  <a:gd name="T2" fmla="*/ 29 w 31"/>
                  <a:gd name="T3" fmla="*/ 6 h 8"/>
                  <a:gd name="T4" fmla="*/ 0 w 31"/>
                  <a:gd name="T5" fmla="*/ 8 h 8"/>
                  <a:gd name="T6" fmla="*/ 2 w 31"/>
                  <a:gd name="T7" fmla="*/ 4 h 8"/>
                  <a:gd name="T8" fmla="*/ 16 w 31"/>
                  <a:gd name="T9" fmla="*/ 0 h 8"/>
                  <a:gd name="T10" fmla="*/ 19 w 31"/>
                  <a:gd name="T11" fmla="*/ 0 h 8"/>
                  <a:gd name="T12" fmla="*/ 27 w 31"/>
                  <a:gd name="T13" fmla="*/ 0 h 8"/>
                  <a:gd name="T14" fmla="*/ 31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31" y="4"/>
                    </a:moveTo>
                    <a:lnTo>
                      <a:pt x="29" y="6"/>
                    </a:lnTo>
                    <a:lnTo>
                      <a:pt x="0" y="8"/>
                    </a:lnTo>
                    <a:lnTo>
                      <a:pt x="2" y="4"/>
                    </a:lnTo>
                    <a:lnTo>
                      <a:pt x="16" y="0"/>
                    </a:lnTo>
                    <a:lnTo>
                      <a:pt x="19" y="0"/>
                    </a:lnTo>
                    <a:lnTo>
                      <a:pt x="27" y="0"/>
                    </a:lnTo>
                    <a:lnTo>
                      <a:pt x="31" y="4"/>
                    </a:lnTo>
                    <a:close/>
                  </a:path>
                </a:pathLst>
              </a:custGeom>
              <a:solidFill>
                <a:srgbClr val="838383"/>
              </a:solidFill>
              <a:ln w="1588">
                <a:solidFill>
                  <a:srgbClr val="000000"/>
                </a:solidFill>
                <a:prstDash val="solid"/>
                <a:round/>
                <a:headEnd/>
                <a:tailEnd/>
              </a:ln>
            </p:spPr>
            <p:txBody>
              <a:bodyPr/>
              <a:lstStyle/>
              <a:p>
                <a:endParaRPr lang="en-IN"/>
              </a:p>
            </p:txBody>
          </p:sp>
          <p:sp>
            <p:nvSpPr>
              <p:cNvPr id="704053" name="Freeform 1589">
                <a:extLst>
                  <a:ext uri="{FF2B5EF4-FFF2-40B4-BE49-F238E27FC236}">
                    <a16:creationId xmlns:a16="http://schemas.microsoft.com/office/drawing/2014/main" id="{59848F49-8896-45C4-A763-54C9A3462767}"/>
                  </a:ext>
                </a:extLst>
              </p:cNvPr>
              <p:cNvSpPr>
                <a:spLocks/>
              </p:cNvSpPr>
              <p:nvPr/>
            </p:nvSpPr>
            <p:spPr bwMode="auto">
              <a:xfrm>
                <a:off x="612" y="2988"/>
                <a:ext cx="4" cy="5"/>
              </a:xfrm>
              <a:custGeom>
                <a:avLst/>
                <a:gdLst>
                  <a:gd name="T0" fmla="*/ 5 w 7"/>
                  <a:gd name="T1" fmla="*/ 10 h 10"/>
                  <a:gd name="T2" fmla="*/ 0 w 7"/>
                  <a:gd name="T3" fmla="*/ 8 h 10"/>
                  <a:gd name="T4" fmla="*/ 0 w 7"/>
                  <a:gd name="T5" fmla="*/ 0 h 10"/>
                  <a:gd name="T6" fmla="*/ 7 w 7"/>
                  <a:gd name="T7" fmla="*/ 6 h 10"/>
                  <a:gd name="T8" fmla="*/ 5 w 7"/>
                  <a:gd name="T9" fmla="*/ 10 h 10"/>
                </a:gdLst>
                <a:ahLst/>
                <a:cxnLst>
                  <a:cxn ang="0">
                    <a:pos x="T0" y="T1"/>
                  </a:cxn>
                  <a:cxn ang="0">
                    <a:pos x="T2" y="T3"/>
                  </a:cxn>
                  <a:cxn ang="0">
                    <a:pos x="T4" y="T5"/>
                  </a:cxn>
                  <a:cxn ang="0">
                    <a:pos x="T6" y="T7"/>
                  </a:cxn>
                  <a:cxn ang="0">
                    <a:pos x="T8" y="T9"/>
                  </a:cxn>
                </a:cxnLst>
                <a:rect l="0" t="0" r="r" b="b"/>
                <a:pathLst>
                  <a:path w="7" h="10">
                    <a:moveTo>
                      <a:pt x="5" y="10"/>
                    </a:moveTo>
                    <a:lnTo>
                      <a:pt x="0" y="8"/>
                    </a:lnTo>
                    <a:lnTo>
                      <a:pt x="0" y="0"/>
                    </a:lnTo>
                    <a:lnTo>
                      <a:pt x="7" y="6"/>
                    </a:lnTo>
                    <a:lnTo>
                      <a:pt x="5" y="10"/>
                    </a:lnTo>
                    <a:close/>
                  </a:path>
                </a:pathLst>
              </a:custGeom>
              <a:solidFill>
                <a:srgbClr val="C2E3FF"/>
              </a:solidFill>
              <a:ln w="1588">
                <a:solidFill>
                  <a:srgbClr val="C2E3FF"/>
                </a:solidFill>
                <a:prstDash val="solid"/>
                <a:round/>
                <a:headEnd/>
                <a:tailEnd/>
              </a:ln>
            </p:spPr>
            <p:txBody>
              <a:bodyPr/>
              <a:lstStyle/>
              <a:p>
                <a:endParaRPr lang="en-IN"/>
              </a:p>
            </p:txBody>
          </p:sp>
          <p:sp>
            <p:nvSpPr>
              <p:cNvPr id="704054" name="Freeform 1590">
                <a:extLst>
                  <a:ext uri="{FF2B5EF4-FFF2-40B4-BE49-F238E27FC236}">
                    <a16:creationId xmlns:a16="http://schemas.microsoft.com/office/drawing/2014/main" id="{27F2292E-C26F-4EFE-A80B-BC2F7F0B693E}"/>
                  </a:ext>
                </a:extLst>
              </p:cNvPr>
              <p:cNvSpPr>
                <a:spLocks/>
              </p:cNvSpPr>
              <p:nvPr/>
            </p:nvSpPr>
            <p:spPr bwMode="auto">
              <a:xfrm>
                <a:off x="1156" y="2992"/>
                <a:ext cx="182" cy="31"/>
              </a:xfrm>
              <a:custGeom>
                <a:avLst/>
                <a:gdLst>
                  <a:gd name="T0" fmla="*/ 365 w 365"/>
                  <a:gd name="T1" fmla="*/ 2 h 61"/>
                  <a:gd name="T2" fmla="*/ 220 w 365"/>
                  <a:gd name="T3" fmla="*/ 25 h 61"/>
                  <a:gd name="T4" fmla="*/ 4 w 365"/>
                  <a:gd name="T5" fmla="*/ 61 h 61"/>
                  <a:gd name="T6" fmla="*/ 0 w 365"/>
                  <a:gd name="T7" fmla="*/ 61 h 61"/>
                  <a:gd name="T8" fmla="*/ 2 w 365"/>
                  <a:gd name="T9" fmla="*/ 56 h 61"/>
                  <a:gd name="T10" fmla="*/ 25 w 365"/>
                  <a:gd name="T11" fmla="*/ 52 h 61"/>
                  <a:gd name="T12" fmla="*/ 361 w 365"/>
                  <a:gd name="T13" fmla="*/ 0 h 61"/>
                  <a:gd name="T14" fmla="*/ 365 w 365"/>
                  <a:gd name="T15" fmla="*/ 0 h 61"/>
                  <a:gd name="T16" fmla="*/ 365 w 365"/>
                  <a:gd name="T17" fmla="*/ 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5" h="61">
                    <a:moveTo>
                      <a:pt x="365" y="2"/>
                    </a:moveTo>
                    <a:lnTo>
                      <a:pt x="220" y="25"/>
                    </a:lnTo>
                    <a:lnTo>
                      <a:pt x="4" y="61"/>
                    </a:lnTo>
                    <a:lnTo>
                      <a:pt x="0" y="61"/>
                    </a:lnTo>
                    <a:lnTo>
                      <a:pt x="2" y="56"/>
                    </a:lnTo>
                    <a:lnTo>
                      <a:pt x="25" y="52"/>
                    </a:lnTo>
                    <a:lnTo>
                      <a:pt x="361" y="0"/>
                    </a:lnTo>
                    <a:lnTo>
                      <a:pt x="365" y="0"/>
                    </a:lnTo>
                    <a:lnTo>
                      <a:pt x="365" y="2"/>
                    </a:lnTo>
                    <a:close/>
                  </a:path>
                </a:pathLst>
              </a:custGeom>
              <a:solidFill>
                <a:srgbClr val="595959"/>
              </a:solidFill>
              <a:ln w="1588">
                <a:solidFill>
                  <a:srgbClr val="000000"/>
                </a:solidFill>
                <a:prstDash val="solid"/>
                <a:round/>
                <a:headEnd/>
                <a:tailEnd/>
              </a:ln>
            </p:spPr>
            <p:txBody>
              <a:bodyPr/>
              <a:lstStyle/>
              <a:p>
                <a:endParaRPr lang="en-IN"/>
              </a:p>
            </p:txBody>
          </p:sp>
          <p:sp>
            <p:nvSpPr>
              <p:cNvPr id="704055" name="Freeform 1591">
                <a:extLst>
                  <a:ext uri="{FF2B5EF4-FFF2-40B4-BE49-F238E27FC236}">
                    <a16:creationId xmlns:a16="http://schemas.microsoft.com/office/drawing/2014/main" id="{BA4A269C-65F8-46DB-AFA4-17ED5C6EB53E}"/>
                  </a:ext>
                </a:extLst>
              </p:cNvPr>
              <p:cNvSpPr>
                <a:spLocks/>
              </p:cNvSpPr>
              <p:nvPr/>
            </p:nvSpPr>
            <p:spPr bwMode="auto">
              <a:xfrm>
                <a:off x="618" y="2992"/>
                <a:ext cx="3" cy="4"/>
              </a:xfrm>
              <a:custGeom>
                <a:avLst/>
                <a:gdLst>
                  <a:gd name="T0" fmla="*/ 8 w 8"/>
                  <a:gd name="T1" fmla="*/ 6 h 8"/>
                  <a:gd name="T2" fmla="*/ 8 w 8"/>
                  <a:gd name="T3" fmla="*/ 8 h 8"/>
                  <a:gd name="T4" fmla="*/ 0 w 8"/>
                  <a:gd name="T5" fmla="*/ 4 h 8"/>
                  <a:gd name="T6" fmla="*/ 0 w 8"/>
                  <a:gd name="T7" fmla="*/ 0 h 8"/>
                  <a:gd name="T8" fmla="*/ 8 w 8"/>
                  <a:gd name="T9" fmla="*/ 2 h 8"/>
                  <a:gd name="T10" fmla="*/ 8 w 8"/>
                  <a:gd name="T11" fmla="*/ 6 h 8"/>
                </a:gdLst>
                <a:ahLst/>
                <a:cxnLst>
                  <a:cxn ang="0">
                    <a:pos x="T0" y="T1"/>
                  </a:cxn>
                  <a:cxn ang="0">
                    <a:pos x="T2" y="T3"/>
                  </a:cxn>
                  <a:cxn ang="0">
                    <a:pos x="T4" y="T5"/>
                  </a:cxn>
                  <a:cxn ang="0">
                    <a:pos x="T6" y="T7"/>
                  </a:cxn>
                  <a:cxn ang="0">
                    <a:pos x="T8" y="T9"/>
                  </a:cxn>
                  <a:cxn ang="0">
                    <a:pos x="T10" y="T11"/>
                  </a:cxn>
                </a:cxnLst>
                <a:rect l="0" t="0" r="r" b="b"/>
                <a:pathLst>
                  <a:path w="8" h="8">
                    <a:moveTo>
                      <a:pt x="8" y="6"/>
                    </a:moveTo>
                    <a:lnTo>
                      <a:pt x="8" y="8"/>
                    </a:lnTo>
                    <a:lnTo>
                      <a:pt x="0" y="4"/>
                    </a:lnTo>
                    <a:lnTo>
                      <a:pt x="0" y="0"/>
                    </a:lnTo>
                    <a:lnTo>
                      <a:pt x="8" y="2"/>
                    </a:lnTo>
                    <a:lnTo>
                      <a:pt x="8" y="6"/>
                    </a:lnTo>
                    <a:close/>
                  </a:path>
                </a:pathLst>
              </a:custGeom>
              <a:solidFill>
                <a:srgbClr val="C2E3FF"/>
              </a:solidFill>
              <a:ln w="1588">
                <a:solidFill>
                  <a:srgbClr val="C2E3FF"/>
                </a:solidFill>
                <a:prstDash val="solid"/>
                <a:round/>
                <a:headEnd/>
                <a:tailEnd/>
              </a:ln>
            </p:spPr>
            <p:txBody>
              <a:bodyPr/>
              <a:lstStyle/>
              <a:p>
                <a:endParaRPr lang="en-IN"/>
              </a:p>
            </p:txBody>
          </p:sp>
          <p:sp>
            <p:nvSpPr>
              <p:cNvPr id="704056" name="Freeform 1592">
                <a:extLst>
                  <a:ext uri="{FF2B5EF4-FFF2-40B4-BE49-F238E27FC236}">
                    <a16:creationId xmlns:a16="http://schemas.microsoft.com/office/drawing/2014/main" id="{E70A0E1C-AA0C-4E5D-9CFD-DDD534F52F78}"/>
                  </a:ext>
                </a:extLst>
              </p:cNvPr>
              <p:cNvSpPr>
                <a:spLocks/>
              </p:cNvSpPr>
              <p:nvPr/>
            </p:nvSpPr>
            <p:spPr bwMode="auto">
              <a:xfrm>
                <a:off x="624" y="2995"/>
                <a:ext cx="4" cy="5"/>
              </a:xfrm>
              <a:custGeom>
                <a:avLst/>
                <a:gdLst>
                  <a:gd name="T0" fmla="*/ 8 w 8"/>
                  <a:gd name="T1" fmla="*/ 5 h 9"/>
                  <a:gd name="T2" fmla="*/ 8 w 8"/>
                  <a:gd name="T3" fmla="*/ 9 h 9"/>
                  <a:gd name="T4" fmla="*/ 0 w 8"/>
                  <a:gd name="T5" fmla="*/ 5 h 9"/>
                  <a:gd name="T6" fmla="*/ 0 w 8"/>
                  <a:gd name="T7" fmla="*/ 0 h 9"/>
                  <a:gd name="T8" fmla="*/ 6 w 8"/>
                  <a:gd name="T9" fmla="*/ 2 h 9"/>
                  <a:gd name="T10" fmla="*/ 8 w 8"/>
                  <a:gd name="T11" fmla="*/ 5 h 9"/>
                </a:gdLst>
                <a:ahLst/>
                <a:cxnLst>
                  <a:cxn ang="0">
                    <a:pos x="T0" y="T1"/>
                  </a:cxn>
                  <a:cxn ang="0">
                    <a:pos x="T2" y="T3"/>
                  </a:cxn>
                  <a:cxn ang="0">
                    <a:pos x="T4" y="T5"/>
                  </a:cxn>
                  <a:cxn ang="0">
                    <a:pos x="T6" y="T7"/>
                  </a:cxn>
                  <a:cxn ang="0">
                    <a:pos x="T8" y="T9"/>
                  </a:cxn>
                  <a:cxn ang="0">
                    <a:pos x="T10" y="T11"/>
                  </a:cxn>
                </a:cxnLst>
                <a:rect l="0" t="0" r="r" b="b"/>
                <a:pathLst>
                  <a:path w="8" h="9">
                    <a:moveTo>
                      <a:pt x="8" y="5"/>
                    </a:moveTo>
                    <a:lnTo>
                      <a:pt x="8" y="9"/>
                    </a:lnTo>
                    <a:lnTo>
                      <a:pt x="0" y="5"/>
                    </a:lnTo>
                    <a:lnTo>
                      <a:pt x="0" y="0"/>
                    </a:lnTo>
                    <a:lnTo>
                      <a:pt x="6" y="2"/>
                    </a:lnTo>
                    <a:lnTo>
                      <a:pt x="8" y="5"/>
                    </a:lnTo>
                    <a:close/>
                  </a:path>
                </a:pathLst>
              </a:custGeom>
              <a:solidFill>
                <a:srgbClr val="C2E3FF"/>
              </a:solidFill>
              <a:ln w="1588">
                <a:solidFill>
                  <a:srgbClr val="C2E3FF"/>
                </a:solidFill>
                <a:prstDash val="solid"/>
                <a:round/>
                <a:headEnd/>
                <a:tailEnd/>
              </a:ln>
            </p:spPr>
            <p:txBody>
              <a:bodyPr/>
              <a:lstStyle/>
              <a:p>
                <a:endParaRPr lang="en-IN"/>
              </a:p>
            </p:txBody>
          </p:sp>
          <p:sp>
            <p:nvSpPr>
              <p:cNvPr id="704057" name="Freeform 1593">
                <a:extLst>
                  <a:ext uri="{FF2B5EF4-FFF2-40B4-BE49-F238E27FC236}">
                    <a16:creationId xmlns:a16="http://schemas.microsoft.com/office/drawing/2014/main" id="{A9D56824-2F98-4B63-B9EE-2B02E8CF0EF7}"/>
                  </a:ext>
                </a:extLst>
              </p:cNvPr>
              <p:cNvSpPr>
                <a:spLocks/>
              </p:cNvSpPr>
              <p:nvPr/>
            </p:nvSpPr>
            <p:spPr bwMode="auto">
              <a:xfrm>
                <a:off x="630" y="2998"/>
                <a:ext cx="5" cy="4"/>
              </a:xfrm>
              <a:custGeom>
                <a:avLst/>
                <a:gdLst>
                  <a:gd name="T0" fmla="*/ 9 w 9"/>
                  <a:gd name="T1" fmla="*/ 10 h 10"/>
                  <a:gd name="T2" fmla="*/ 0 w 9"/>
                  <a:gd name="T3" fmla="*/ 6 h 10"/>
                  <a:gd name="T4" fmla="*/ 0 w 9"/>
                  <a:gd name="T5" fmla="*/ 4 h 10"/>
                  <a:gd name="T6" fmla="*/ 0 w 9"/>
                  <a:gd name="T7" fmla="*/ 0 h 10"/>
                  <a:gd name="T8" fmla="*/ 9 w 9"/>
                  <a:gd name="T9" fmla="*/ 4 h 10"/>
                  <a:gd name="T10" fmla="*/ 9 w 9"/>
                  <a:gd name="T11" fmla="*/ 10 h 10"/>
                </a:gdLst>
                <a:ahLst/>
                <a:cxnLst>
                  <a:cxn ang="0">
                    <a:pos x="T0" y="T1"/>
                  </a:cxn>
                  <a:cxn ang="0">
                    <a:pos x="T2" y="T3"/>
                  </a:cxn>
                  <a:cxn ang="0">
                    <a:pos x="T4" y="T5"/>
                  </a:cxn>
                  <a:cxn ang="0">
                    <a:pos x="T6" y="T7"/>
                  </a:cxn>
                  <a:cxn ang="0">
                    <a:pos x="T8" y="T9"/>
                  </a:cxn>
                  <a:cxn ang="0">
                    <a:pos x="T10" y="T11"/>
                  </a:cxn>
                </a:cxnLst>
                <a:rect l="0" t="0" r="r" b="b"/>
                <a:pathLst>
                  <a:path w="9" h="10">
                    <a:moveTo>
                      <a:pt x="9" y="10"/>
                    </a:moveTo>
                    <a:lnTo>
                      <a:pt x="0" y="6"/>
                    </a:lnTo>
                    <a:lnTo>
                      <a:pt x="0" y="4"/>
                    </a:lnTo>
                    <a:lnTo>
                      <a:pt x="0" y="0"/>
                    </a:lnTo>
                    <a:lnTo>
                      <a:pt x="9" y="4"/>
                    </a:lnTo>
                    <a:lnTo>
                      <a:pt x="9" y="10"/>
                    </a:lnTo>
                    <a:close/>
                  </a:path>
                </a:pathLst>
              </a:custGeom>
              <a:solidFill>
                <a:srgbClr val="C2E3FF"/>
              </a:solidFill>
              <a:ln w="1588">
                <a:solidFill>
                  <a:srgbClr val="C2E3FF"/>
                </a:solidFill>
                <a:prstDash val="solid"/>
                <a:round/>
                <a:headEnd/>
                <a:tailEnd/>
              </a:ln>
            </p:spPr>
            <p:txBody>
              <a:bodyPr/>
              <a:lstStyle/>
              <a:p>
                <a:endParaRPr lang="en-IN"/>
              </a:p>
            </p:txBody>
          </p:sp>
          <p:sp>
            <p:nvSpPr>
              <p:cNvPr id="704058" name="Freeform 1594">
                <a:extLst>
                  <a:ext uri="{FF2B5EF4-FFF2-40B4-BE49-F238E27FC236}">
                    <a16:creationId xmlns:a16="http://schemas.microsoft.com/office/drawing/2014/main" id="{FC016E27-4D96-4C7C-A22F-6AB1F8B4FF5E}"/>
                  </a:ext>
                </a:extLst>
              </p:cNvPr>
              <p:cNvSpPr>
                <a:spLocks/>
              </p:cNvSpPr>
              <p:nvPr/>
            </p:nvSpPr>
            <p:spPr bwMode="auto">
              <a:xfrm>
                <a:off x="636" y="3001"/>
                <a:ext cx="5" cy="4"/>
              </a:xfrm>
              <a:custGeom>
                <a:avLst/>
                <a:gdLst>
                  <a:gd name="T0" fmla="*/ 12 w 12"/>
                  <a:gd name="T1" fmla="*/ 6 h 10"/>
                  <a:gd name="T2" fmla="*/ 12 w 12"/>
                  <a:gd name="T3" fmla="*/ 10 h 10"/>
                  <a:gd name="T4" fmla="*/ 2 w 12"/>
                  <a:gd name="T5" fmla="*/ 8 h 10"/>
                  <a:gd name="T6" fmla="*/ 0 w 12"/>
                  <a:gd name="T7" fmla="*/ 6 h 10"/>
                  <a:gd name="T8" fmla="*/ 2 w 12"/>
                  <a:gd name="T9" fmla="*/ 0 h 10"/>
                  <a:gd name="T10" fmla="*/ 10 w 12"/>
                  <a:gd name="T11" fmla="*/ 4 h 10"/>
                  <a:gd name="T12" fmla="*/ 12 w 12"/>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2" h="10">
                    <a:moveTo>
                      <a:pt x="12" y="6"/>
                    </a:moveTo>
                    <a:lnTo>
                      <a:pt x="12" y="10"/>
                    </a:lnTo>
                    <a:lnTo>
                      <a:pt x="2" y="8"/>
                    </a:lnTo>
                    <a:lnTo>
                      <a:pt x="0" y="6"/>
                    </a:lnTo>
                    <a:lnTo>
                      <a:pt x="2" y="0"/>
                    </a:lnTo>
                    <a:lnTo>
                      <a:pt x="10" y="4"/>
                    </a:lnTo>
                    <a:lnTo>
                      <a:pt x="12" y="6"/>
                    </a:lnTo>
                    <a:close/>
                  </a:path>
                </a:pathLst>
              </a:custGeom>
              <a:solidFill>
                <a:srgbClr val="C2E3FF"/>
              </a:solidFill>
              <a:ln w="1588">
                <a:solidFill>
                  <a:srgbClr val="C2E3FF"/>
                </a:solidFill>
                <a:prstDash val="solid"/>
                <a:round/>
                <a:headEnd/>
                <a:tailEnd/>
              </a:ln>
            </p:spPr>
            <p:txBody>
              <a:bodyPr/>
              <a:lstStyle/>
              <a:p>
                <a:endParaRPr lang="en-IN"/>
              </a:p>
            </p:txBody>
          </p:sp>
          <p:sp>
            <p:nvSpPr>
              <p:cNvPr id="704059" name="Freeform 1595">
                <a:extLst>
                  <a:ext uri="{FF2B5EF4-FFF2-40B4-BE49-F238E27FC236}">
                    <a16:creationId xmlns:a16="http://schemas.microsoft.com/office/drawing/2014/main" id="{B5851126-CDA4-4F07-90B6-8800E5E8F97A}"/>
                  </a:ext>
                </a:extLst>
              </p:cNvPr>
              <p:cNvSpPr>
                <a:spLocks/>
              </p:cNvSpPr>
              <p:nvPr/>
            </p:nvSpPr>
            <p:spPr bwMode="auto">
              <a:xfrm>
                <a:off x="1139" y="3001"/>
                <a:ext cx="19" cy="22"/>
              </a:xfrm>
              <a:custGeom>
                <a:avLst/>
                <a:gdLst>
                  <a:gd name="T0" fmla="*/ 39 w 39"/>
                  <a:gd name="T1" fmla="*/ 31 h 44"/>
                  <a:gd name="T2" fmla="*/ 35 w 39"/>
                  <a:gd name="T3" fmla="*/ 35 h 44"/>
                  <a:gd name="T4" fmla="*/ 29 w 39"/>
                  <a:gd name="T5" fmla="*/ 42 h 44"/>
                  <a:gd name="T6" fmla="*/ 29 w 39"/>
                  <a:gd name="T7" fmla="*/ 44 h 44"/>
                  <a:gd name="T8" fmla="*/ 8 w 39"/>
                  <a:gd name="T9" fmla="*/ 39 h 44"/>
                  <a:gd name="T10" fmla="*/ 0 w 39"/>
                  <a:gd name="T11" fmla="*/ 25 h 44"/>
                  <a:gd name="T12" fmla="*/ 2 w 39"/>
                  <a:gd name="T13" fmla="*/ 0 h 44"/>
                  <a:gd name="T14" fmla="*/ 37 w 39"/>
                  <a:gd name="T15" fmla="*/ 10 h 44"/>
                  <a:gd name="T16" fmla="*/ 39 w 39"/>
                  <a:gd name="T17" fmla="*/ 3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44">
                    <a:moveTo>
                      <a:pt x="39" y="31"/>
                    </a:moveTo>
                    <a:lnTo>
                      <a:pt x="35" y="35"/>
                    </a:lnTo>
                    <a:lnTo>
                      <a:pt x="29" y="42"/>
                    </a:lnTo>
                    <a:lnTo>
                      <a:pt x="29" y="44"/>
                    </a:lnTo>
                    <a:lnTo>
                      <a:pt x="8" y="39"/>
                    </a:lnTo>
                    <a:lnTo>
                      <a:pt x="0" y="25"/>
                    </a:lnTo>
                    <a:lnTo>
                      <a:pt x="2" y="0"/>
                    </a:lnTo>
                    <a:lnTo>
                      <a:pt x="37" y="10"/>
                    </a:lnTo>
                    <a:lnTo>
                      <a:pt x="39" y="31"/>
                    </a:lnTo>
                    <a:close/>
                  </a:path>
                </a:pathLst>
              </a:custGeom>
              <a:solidFill>
                <a:srgbClr val="D9D9D9"/>
              </a:solidFill>
              <a:ln w="1588">
                <a:solidFill>
                  <a:srgbClr val="000000"/>
                </a:solidFill>
                <a:prstDash val="solid"/>
                <a:round/>
                <a:headEnd/>
                <a:tailEnd/>
              </a:ln>
            </p:spPr>
            <p:txBody>
              <a:bodyPr/>
              <a:lstStyle/>
              <a:p>
                <a:endParaRPr lang="en-IN"/>
              </a:p>
            </p:txBody>
          </p:sp>
          <p:sp>
            <p:nvSpPr>
              <p:cNvPr id="704060" name="Freeform 1596">
                <a:extLst>
                  <a:ext uri="{FF2B5EF4-FFF2-40B4-BE49-F238E27FC236}">
                    <a16:creationId xmlns:a16="http://schemas.microsoft.com/office/drawing/2014/main" id="{EB770AF0-E272-4941-84DC-D470F5196DD7}"/>
                  </a:ext>
                </a:extLst>
              </p:cNvPr>
              <p:cNvSpPr>
                <a:spLocks/>
              </p:cNvSpPr>
              <p:nvPr/>
            </p:nvSpPr>
            <p:spPr bwMode="auto">
              <a:xfrm>
                <a:off x="643" y="3004"/>
                <a:ext cx="4" cy="4"/>
              </a:xfrm>
              <a:custGeom>
                <a:avLst/>
                <a:gdLst>
                  <a:gd name="T0" fmla="*/ 7 w 7"/>
                  <a:gd name="T1" fmla="*/ 4 h 7"/>
                  <a:gd name="T2" fmla="*/ 7 w 7"/>
                  <a:gd name="T3" fmla="*/ 7 h 7"/>
                  <a:gd name="T4" fmla="*/ 2 w 7"/>
                  <a:gd name="T5" fmla="*/ 6 h 7"/>
                  <a:gd name="T6" fmla="*/ 0 w 7"/>
                  <a:gd name="T7" fmla="*/ 4 h 7"/>
                  <a:gd name="T8" fmla="*/ 0 w 7"/>
                  <a:gd name="T9" fmla="*/ 0 h 7"/>
                  <a:gd name="T10" fmla="*/ 7 w 7"/>
                  <a:gd name="T11" fmla="*/ 2 h 7"/>
                  <a:gd name="T12" fmla="*/ 7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7" y="4"/>
                    </a:moveTo>
                    <a:lnTo>
                      <a:pt x="7" y="7"/>
                    </a:lnTo>
                    <a:lnTo>
                      <a:pt x="2" y="6"/>
                    </a:lnTo>
                    <a:lnTo>
                      <a:pt x="0" y="4"/>
                    </a:lnTo>
                    <a:lnTo>
                      <a:pt x="0" y="0"/>
                    </a:lnTo>
                    <a:lnTo>
                      <a:pt x="7" y="2"/>
                    </a:lnTo>
                    <a:lnTo>
                      <a:pt x="7" y="4"/>
                    </a:lnTo>
                    <a:close/>
                  </a:path>
                </a:pathLst>
              </a:custGeom>
              <a:solidFill>
                <a:srgbClr val="C2E3FF"/>
              </a:solidFill>
              <a:ln w="1588">
                <a:solidFill>
                  <a:srgbClr val="C2E3FF"/>
                </a:solidFill>
                <a:prstDash val="solid"/>
                <a:round/>
                <a:headEnd/>
                <a:tailEnd/>
              </a:ln>
            </p:spPr>
            <p:txBody>
              <a:bodyPr/>
              <a:lstStyle/>
              <a:p>
                <a:endParaRPr lang="en-IN"/>
              </a:p>
            </p:txBody>
          </p:sp>
          <p:sp>
            <p:nvSpPr>
              <p:cNvPr id="704061" name="Freeform 1597">
                <a:extLst>
                  <a:ext uri="{FF2B5EF4-FFF2-40B4-BE49-F238E27FC236}">
                    <a16:creationId xmlns:a16="http://schemas.microsoft.com/office/drawing/2014/main" id="{4892E3FA-E08C-4486-A654-11E8192F8C32}"/>
                  </a:ext>
                </a:extLst>
              </p:cNvPr>
              <p:cNvSpPr>
                <a:spLocks/>
              </p:cNvSpPr>
              <p:nvPr/>
            </p:nvSpPr>
            <p:spPr bwMode="auto">
              <a:xfrm>
                <a:off x="507" y="3004"/>
                <a:ext cx="158" cy="100"/>
              </a:xfrm>
              <a:custGeom>
                <a:avLst/>
                <a:gdLst>
                  <a:gd name="T0" fmla="*/ 297 w 318"/>
                  <a:gd name="T1" fmla="*/ 199 h 199"/>
                  <a:gd name="T2" fmla="*/ 0 w 318"/>
                  <a:gd name="T3" fmla="*/ 15 h 199"/>
                  <a:gd name="T4" fmla="*/ 0 w 318"/>
                  <a:gd name="T5" fmla="*/ 0 h 199"/>
                  <a:gd name="T6" fmla="*/ 318 w 318"/>
                  <a:gd name="T7" fmla="*/ 192 h 199"/>
                  <a:gd name="T8" fmla="*/ 297 w 318"/>
                  <a:gd name="T9" fmla="*/ 199 h 199"/>
                </a:gdLst>
                <a:ahLst/>
                <a:cxnLst>
                  <a:cxn ang="0">
                    <a:pos x="T0" y="T1"/>
                  </a:cxn>
                  <a:cxn ang="0">
                    <a:pos x="T2" y="T3"/>
                  </a:cxn>
                  <a:cxn ang="0">
                    <a:pos x="T4" y="T5"/>
                  </a:cxn>
                  <a:cxn ang="0">
                    <a:pos x="T6" y="T7"/>
                  </a:cxn>
                  <a:cxn ang="0">
                    <a:pos x="T8" y="T9"/>
                  </a:cxn>
                </a:cxnLst>
                <a:rect l="0" t="0" r="r" b="b"/>
                <a:pathLst>
                  <a:path w="318" h="199">
                    <a:moveTo>
                      <a:pt x="297" y="199"/>
                    </a:moveTo>
                    <a:lnTo>
                      <a:pt x="0" y="15"/>
                    </a:lnTo>
                    <a:lnTo>
                      <a:pt x="0" y="0"/>
                    </a:lnTo>
                    <a:lnTo>
                      <a:pt x="318" y="192"/>
                    </a:lnTo>
                    <a:lnTo>
                      <a:pt x="297" y="199"/>
                    </a:lnTo>
                    <a:close/>
                  </a:path>
                </a:pathLst>
              </a:custGeom>
              <a:solidFill>
                <a:srgbClr val="D9D9D9"/>
              </a:solidFill>
              <a:ln w="1588">
                <a:solidFill>
                  <a:srgbClr val="000000"/>
                </a:solidFill>
                <a:prstDash val="solid"/>
                <a:round/>
                <a:headEnd/>
                <a:tailEnd/>
              </a:ln>
            </p:spPr>
            <p:txBody>
              <a:bodyPr/>
              <a:lstStyle/>
              <a:p>
                <a:endParaRPr lang="en-IN"/>
              </a:p>
            </p:txBody>
          </p:sp>
          <p:sp>
            <p:nvSpPr>
              <p:cNvPr id="704062" name="Freeform 1598">
                <a:extLst>
                  <a:ext uri="{FF2B5EF4-FFF2-40B4-BE49-F238E27FC236}">
                    <a16:creationId xmlns:a16="http://schemas.microsoft.com/office/drawing/2014/main" id="{1CCF4818-EF66-4996-BB22-04380296EF2A}"/>
                  </a:ext>
                </a:extLst>
              </p:cNvPr>
              <p:cNvSpPr>
                <a:spLocks/>
              </p:cNvSpPr>
              <p:nvPr/>
            </p:nvSpPr>
            <p:spPr bwMode="auto">
              <a:xfrm>
                <a:off x="649" y="3006"/>
                <a:ext cx="5" cy="6"/>
              </a:xfrm>
              <a:custGeom>
                <a:avLst/>
                <a:gdLst>
                  <a:gd name="T0" fmla="*/ 10 w 10"/>
                  <a:gd name="T1" fmla="*/ 9 h 11"/>
                  <a:gd name="T2" fmla="*/ 10 w 10"/>
                  <a:gd name="T3" fmla="*/ 11 h 11"/>
                  <a:gd name="T4" fmla="*/ 0 w 10"/>
                  <a:gd name="T5" fmla="*/ 7 h 11"/>
                  <a:gd name="T6" fmla="*/ 0 w 10"/>
                  <a:gd name="T7" fmla="*/ 0 h 11"/>
                  <a:gd name="T8" fmla="*/ 10 w 10"/>
                  <a:gd name="T9" fmla="*/ 3 h 11"/>
                  <a:gd name="T10" fmla="*/ 10 w 10"/>
                  <a:gd name="T11" fmla="*/ 9 h 11"/>
                </a:gdLst>
                <a:ahLst/>
                <a:cxnLst>
                  <a:cxn ang="0">
                    <a:pos x="T0" y="T1"/>
                  </a:cxn>
                  <a:cxn ang="0">
                    <a:pos x="T2" y="T3"/>
                  </a:cxn>
                  <a:cxn ang="0">
                    <a:pos x="T4" y="T5"/>
                  </a:cxn>
                  <a:cxn ang="0">
                    <a:pos x="T6" y="T7"/>
                  </a:cxn>
                  <a:cxn ang="0">
                    <a:pos x="T8" y="T9"/>
                  </a:cxn>
                  <a:cxn ang="0">
                    <a:pos x="T10" y="T11"/>
                  </a:cxn>
                </a:cxnLst>
                <a:rect l="0" t="0" r="r" b="b"/>
                <a:pathLst>
                  <a:path w="10" h="11">
                    <a:moveTo>
                      <a:pt x="10" y="9"/>
                    </a:moveTo>
                    <a:lnTo>
                      <a:pt x="10" y="11"/>
                    </a:lnTo>
                    <a:lnTo>
                      <a:pt x="0" y="7"/>
                    </a:lnTo>
                    <a:lnTo>
                      <a:pt x="0" y="0"/>
                    </a:lnTo>
                    <a:lnTo>
                      <a:pt x="10" y="3"/>
                    </a:lnTo>
                    <a:lnTo>
                      <a:pt x="10" y="9"/>
                    </a:lnTo>
                    <a:close/>
                  </a:path>
                </a:pathLst>
              </a:custGeom>
              <a:solidFill>
                <a:srgbClr val="C2E3FF"/>
              </a:solidFill>
              <a:ln w="1588">
                <a:solidFill>
                  <a:srgbClr val="C2E3FF"/>
                </a:solidFill>
                <a:prstDash val="solid"/>
                <a:round/>
                <a:headEnd/>
                <a:tailEnd/>
              </a:ln>
            </p:spPr>
            <p:txBody>
              <a:bodyPr/>
              <a:lstStyle/>
              <a:p>
                <a:endParaRPr lang="en-IN"/>
              </a:p>
            </p:txBody>
          </p:sp>
          <p:sp>
            <p:nvSpPr>
              <p:cNvPr id="704063" name="Freeform 1599">
                <a:extLst>
                  <a:ext uri="{FF2B5EF4-FFF2-40B4-BE49-F238E27FC236}">
                    <a16:creationId xmlns:a16="http://schemas.microsoft.com/office/drawing/2014/main" id="{9E7C75F4-550A-4D97-AD63-56C0CFD422BE}"/>
                  </a:ext>
                </a:extLst>
              </p:cNvPr>
              <p:cNvSpPr>
                <a:spLocks/>
              </p:cNvSpPr>
              <p:nvPr/>
            </p:nvSpPr>
            <p:spPr bwMode="auto">
              <a:xfrm>
                <a:off x="656" y="3010"/>
                <a:ext cx="5" cy="6"/>
              </a:xfrm>
              <a:custGeom>
                <a:avLst/>
                <a:gdLst>
                  <a:gd name="T0" fmla="*/ 11 w 11"/>
                  <a:gd name="T1" fmla="*/ 12 h 12"/>
                  <a:gd name="T2" fmla="*/ 1 w 11"/>
                  <a:gd name="T3" fmla="*/ 8 h 12"/>
                  <a:gd name="T4" fmla="*/ 0 w 11"/>
                  <a:gd name="T5" fmla="*/ 0 h 12"/>
                  <a:gd name="T6" fmla="*/ 9 w 11"/>
                  <a:gd name="T7" fmla="*/ 4 h 12"/>
                  <a:gd name="T8" fmla="*/ 11 w 11"/>
                  <a:gd name="T9" fmla="*/ 12 h 12"/>
                </a:gdLst>
                <a:ahLst/>
                <a:cxnLst>
                  <a:cxn ang="0">
                    <a:pos x="T0" y="T1"/>
                  </a:cxn>
                  <a:cxn ang="0">
                    <a:pos x="T2" y="T3"/>
                  </a:cxn>
                  <a:cxn ang="0">
                    <a:pos x="T4" y="T5"/>
                  </a:cxn>
                  <a:cxn ang="0">
                    <a:pos x="T6" y="T7"/>
                  </a:cxn>
                  <a:cxn ang="0">
                    <a:pos x="T8" y="T9"/>
                  </a:cxn>
                </a:cxnLst>
                <a:rect l="0" t="0" r="r" b="b"/>
                <a:pathLst>
                  <a:path w="11" h="12">
                    <a:moveTo>
                      <a:pt x="11" y="12"/>
                    </a:moveTo>
                    <a:lnTo>
                      <a:pt x="1" y="8"/>
                    </a:lnTo>
                    <a:lnTo>
                      <a:pt x="0" y="0"/>
                    </a:lnTo>
                    <a:lnTo>
                      <a:pt x="9" y="4"/>
                    </a:lnTo>
                    <a:lnTo>
                      <a:pt x="11" y="12"/>
                    </a:lnTo>
                    <a:close/>
                  </a:path>
                </a:pathLst>
              </a:custGeom>
              <a:solidFill>
                <a:srgbClr val="C2E3FF"/>
              </a:solidFill>
              <a:ln w="1588">
                <a:solidFill>
                  <a:srgbClr val="C2E3FF"/>
                </a:solidFill>
                <a:prstDash val="solid"/>
                <a:round/>
                <a:headEnd/>
                <a:tailEnd/>
              </a:ln>
            </p:spPr>
            <p:txBody>
              <a:bodyPr/>
              <a:lstStyle/>
              <a:p>
                <a:endParaRPr lang="en-IN"/>
              </a:p>
            </p:txBody>
          </p:sp>
          <p:sp>
            <p:nvSpPr>
              <p:cNvPr id="704064" name="Freeform 1600">
                <a:extLst>
                  <a:ext uri="{FF2B5EF4-FFF2-40B4-BE49-F238E27FC236}">
                    <a16:creationId xmlns:a16="http://schemas.microsoft.com/office/drawing/2014/main" id="{429B436F-91A9-4228-9AC3-D90C2D9DA226}"/>
                  </a:ext>
                </a:extLst>
              </p:cNvPr>
              <p:cNvSpPr>
                <a:spLocks/>
              </p:cNvSpPr>
              <p:nvPr/>
            </p:nvSpPr>
            <p:spPr bwMode="auto">
              <a:xfrm>
                <a:off x="888" y="3013"/>
                <a:ext cx="174" cy="53"/>
              </a:xfrm>
              <a:custGeom>
                <a:avLst/>
                <a:gdLst>
                  <a:gd name="T0" fmla="*/ 348 w 348"/>
                  <a:gd name="T1" fmla="*/ 37 h 106"/>
                  <a:gd name="T2" fmla="*/ 348 w 348"/>
                  <a:gd name="T3" fmla="*/ 40 h 106"/>
                  <a:gd name="T4" fmla="*/ 339 w 348"/>
                  <a:gd name="T5" fmla="*/ 52 h 106"/>
                  <a:gd name="T6" fmla="*/ 339 w 348"/>
                  <a:gd name="T7" fmla="*/ 54 h 106"/>
                  <a:gd name="T8" fmla="*/ 337 w 348"/>
                  <a:gd name="T9" fmla="*/ 56 h 106"/>
                  <a:gd name="T10" fmla="*/ 23 w 348"/>
                  <a:gd name="T11" fmla="*/ 106 h 106"/>
                  <a:gd name="T12" fmla="*/ 10 w 348"/>
                  <a:gd name="T13" fmla="*/ 98 h 106"/>
                  <a:gd name="T14" fmla="*/ 4 w 348"/>
                  <a:gd name="T15" fmla="*/ 83 h 106"/>
                  <a:gd name="T16" fmla="*/ 2 w 348"/>
                  <a:gd name="T17" fmla="*/ 73 h 106"/>
                  <a:gd name="T18" fmla="*/ 0 w 348"/>
                  <a:gd name="T19" fmla="*/ 46 h 106"/>
                  <a:gd name="T20" fmla="*/ 123 w 348"/>
                  <a:gd name="T21" fmla="*/ 27 h 106"/>
                  <a:gd name="T22" fmla="*/ 310 w 348"/>
                  <a:gd name="T23" fmla="*/ 0 h 106"/>
                  <a:gd name="T24" fmla="*/ 346 w 348"/>
                  <a:gd name="T25" fmla="*/ 12 h 106"/>
                  <a:gd name="T26" fmla="*/ 348 w 348"/>
                  <a:gd name="T27" fmla="*/ 3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8" h="106">
                    <a:moveTo>
                      <a:pt x="348" y="37"/>
                    </a:moveTo>
                    <a:lnTo>
                      <a:pt x="348" y="40"/>
                    </a:lnTo>
                    <a:lnTo>
                      <a:pt x="339" y="52"/>
                    </a:lnTo>
                    <a:lnTo>
                      <a:pt x="339" y="54"/>
                    </a:lnTo>
                    <a:lnTo>
                      <a:pt x="337" y="56"/>
                    </a:lnTo>
                    <a:lnTo>
                      <a:pt x="23" y="106"/>
                    </a:lnTo>
                    <a:lnTo>
                      <a:pt x="10" y="98"/>
                    </a:lnTo>
                    <a:lnTo>
                      <a:pt x="4" y="83"/>
                    </a:lnTo>
                    <a:lnTo>
                      <a:pt x="2" y="73"/>
                    </a:lnTo>
                    <a:lnTo>
                      <a:pt x="0" y="46"/>
                    </a:lnTo>
                    <a:lnTo>
                      <a:pt x="123" y="27"/>
                    </a:lnTo>
                    <a:lnTo>
                      <a:pt x="310" y="0"/>
                    </a:lnTo>
                    <a:lnTo>
                      <a:pt x="346" y="12"/>
                    </a:lnTo>
                    <a:lnTo>
                      <a:pt x="348" y="37"/>
                    </a:lnTo>
                    <a:close/>
                  </a:path>
                </a:pathLst>
              </a:custGeom>
              <a:solidFill>
                <a:srgbClr val="000000"/>
              </a:solidFill>
              <a:ln w="1588">
                <a:solidFill>
                  <a:srgbClr val="000000"/>
                </a:solidFill>
                <a:prstDash val="solid"/>
                <a:round/>
                <a:headEnd/>
                <a:tailEnd/>
              </a:ln>
            </p:spPr>
            <p:txBody>
              <a:bodyPr/>
              <a:lstStyle/>
              <a:p>
                <a:endParaRPr lang="en-IN"/>
              </a:p>
            </p:txBody>
          </p:sp>
          <p:sp>
            <p:nvSpPr>
              <p:cNvPr id="704065" name="Freeform 1601">
                <a:extLst>
                  <a:ext uri="{FF2B5EF4-FFF2-40B4-BE49-F238E27FC236}">
                    <a16:creationId xmlns:a16="http://schemas.microsoft.com/office/drawing/2014/main" id="{55C46053-7FCE-447A-9505-D8E49D555F1E}"/>
                  </a:ext>
                </a:extLst>
              </p:cNvPr>
              <p:cNvSpPr>
                <a:spLocks/>
              </p:cNvSpPr>
              <p:nvPr/>
            </p:nvSpPr>
            <p:spPr bwMode="auto">
              <a:xfrm>
                <a:off x="663" y="3014"/>
                <a:ext cx="7" cy="6"/>
              </a:xfrm>
              <a:custGeom>
                <a:avLst/>
                <a:gdLst>
                  <a:gd name="T0" fmla="*/ 13 w 13"/>
                  <a:gd name="T1" fmla="*/ 10 h 12"/>
                  <a:gd name="T2" fmla="*/ 13 w 13"/>
                  <a:gd name="T3" fmla="*/ 12 h 12"/>
                  <a:gd name="T4" fmla="*/ 0 w 13"/>
                  <a:gd name="T5" fmla="*/ 6 h 12"/>
                  <a:gd name="T6" fmla="*/ 0 w 13"/>
                  <a:gd name="T7" fmla="*/ 0 h 12"/>
                  <a:gd name="T8" fmla="*/ 11 w 13"/>
                  <a:gd name="T9" fmla="*/ 4 h 12"/>
                  <a:gd name="T10" fmla="*/ 13 w 13"/>
                  <a:gd name="T11" fmla="*/ 10 h 12"/>
                </a:gdLst>
                <a:ahLst/>
                <a:cxnLst>
                  <a:cxn ang="0">
                    <a:pos x="T0" y="T1"/>
                  </a:cxn>
                  <a:cxn ang="0">
                    <a:pos x="T2" y="T3"/>
                  </a:cxn>
                  <a:cxn ang="0">
                    <a:pos x="T4" y="T5"/>
                  </a:cxn>
                  <a:cxn ang="0">
                    <a:pos x="T6" y="T7"/>
                  </a:cxn>
                  <a:cxn ang="0">
                    <a:pos x="T8" y="T9"/>
                  </a:cxn>
                  <a:cxn ang="0">
                    <a:pos x="T10" y="T11"/>
                  </a:cxn>
                </a:cxnLst>
                <a:rect l="0" t="0" r="r" b="b"/>
                <a:pathLst>
                  <a:path w="13" h="12">
                    <a:moveTo>
                      <a:pt x="13" y="10"/>
                    </a:moveTo>
                    <a:lnTo>
                      <a:pt x="13" y="12"/>
                    </a:lnTo>
                    <a:lnTo>
                      <a:pt x="0" y="6"/>
                    </a:lnTo>
                    <a:lnTo>
                      <a:pt x="0" y="0"/>
                    </a:lnTo>
                    <a:lnTo>
                      <a:pt x="11" y="4"/>
                    </a:lnTo>
                    <a:lnTo>
                      <a:pt x="13" y="10"/>
                    </a:lnTo>
                    <a:close/>
                  </a:path>
                </a:pathLst>
              </a:custGeom>
              <a:solidFill>
                <a:srgbClr val="C2E3FF"/>
              </a:solidFill>
              <a:ln w="1588">
                <a:solidFill>
                  <a:srgbClr val="C2E3FF"/>
                </a:solidFill>
                <a:prstDash val="solid"/>
                <a:round/>
                <a:headEnd/>
                <a:tailEnd/>
              </a:ln>
            </p:spPr>
            <p:txBody>
              <a:bodyPr/>
              <a:lstStyle/>
              <a:p>
                <a:endParaRPr lang="en-IN"/>
              </a:p>
            </p:txBody>
          </p:sp>
          <p:sp>
            <p:nvSpPr>
              <p:cNvPr id="704066" name="Freeform 1602">
                <a:extLst>
                  <a:ext uri="{FF2B5EF4-FFF2-40B4-BE49-F238E27FC236}">
                    <a16:creationId xmlns:a16="http://schemas.microsoft.com/office/drawing/2014/main" id="{7D254531-64D9-4B97-97CA-73932A2E49EA}"/>
                  </a:ext>
                </a:extLst>
              </p:cNvPr>
              <p:cNvSpPr>
                <a:spLocks/>
              </p:cNvSpPr>
              <p:nvPr/>
            </p:nvSpPr>
            <p:spPr bwMode="auto">
              <a:xfrm>
                <a:off x="507" y="3014"/>
                <a:ext cx="643" cy="399"/>
              </a:xfrm>
              <a:custGeom>
                <a:avLst/>
                <a:gdLst>
                  <a:gd name="T0" fmla="*/ 211 w 1287"/>
                  <a:gd name="T1" fmla="*/ 215 h 799"/>
                  <a:gd name="T2" fmla="*/ 209 w 1287"/>
                  <a:gd name="T3" fmla="*/ 252 h 799"/>
                  <a:gd name="T4" fmla="*/ 205 w 1287"/>
                  <a:gd name="T5" fmla="*/ 290 h 799"/>
                  <a:gd name="T6" fmla="*/ 201 w 1287"/>
                  <a:gd name="T7" fmla="*/ 309 h 799"/>
                  <a:gd name="T8" fmla="*/ 209 w 1287"/>
                  <a:gd name="T9" fmla="*/ 317 h 799"/>
                  <a:gd name="T10" fmla="*/ 212 w 1287"/>
                  <a:gd name="T11" fmla="*/ 323 h 799"/>
                  <a:gd name="T12" fmla="*/ 224 w 1287"/>
                  <a:gd name="T13" fmla="*/ 317 h 799"/>
                  <a:gd name="T14" fmla="*/ 243 w 1287"/>
                  <a:gd name="T15" fmla="*/ 323 h 799"/>
                  <a:gd name="T16" fmla="*/ 256 w 1287"/>
                  <a:gd name="T17" fmla="*/ 324 h 799"/>
                  <a:gd name="T18" fmla="*/ 274 w 1287"/>
                  <a:gd name="T19" fmla="*/ 315 h 799"/>
                  <a:gd name="T20" fmla="*/ 281 w 1287"/>
                  <a:gd name="T21" fmla="*/ 303 h 799"/>
                  <a:gd name="T22" fmla="*/ 295 w 1287"/>
                  <a:gd name="T23" fmla="*/ 292 h 799"/>
                  <a:gd name="T24" fmla="*/ 295 w 1287"/>
                  <a:gd name="T25" fmla="*/ 284 h 799"/>
                  <a:gd name="T26" fmla="*/ 381 w 1287"/>
                  <a:gd name="T27" fmla="*/ 240 h 799"/>
                  <a:gd name="T28" fmla="*/ 369 w 1287"/>
                  <a:gd name="T29" fmla="*/ 232 h 799"/>
                  <a:gd name="T30" fmla="*/ 383 w 1287"/>
                  <a:gd name="T31" fmla="*/ 225 h 799"/>
                  <a:gd name="T32" fmla="*/ 492 w 1287"/>
                  <a:gd name="T33" fmla="*/ 278 h 799"/>
                  <a:gd name="T34" fmla="*/ 1287 w 1287"/>
                  <a:gd name="T35" fmla="*/ 799 h 799"/>
                  <a:gd name="T36" fmla="*/ 647 w 1287"/>
                  <a:gd name="T37" fmla="*/ 783 h 799"/>
                  <a:gd name="T38" fmla="*/ 610 w 1287"/>
                  <a:gd name="T39" fmla="*/ 760 h 799"/>
                  <a:gd name="T40" fmla="*/ 574 w 1287"/>
                  <a:gd name="T41" fmla="*/ 745 h 799"/>
                  <a:gd name="T42" fmla="*/ 538 w 1287"/>
                  <a:gd name="T43" fmla="*/ 739 h 799"/>
                  <a:gd name="T44" fmla="*/ 490 w 1287"/>
                  <a:gd name="T45" fmla="*/ 739 h 799"/>
                  <a:gd name="T46" fmla="*/ 430 w 1287"/>
                  <a:gd name="T47" fmla="*/ 749 h 799"/>
                  <a:gd name="T48" fmla="*/ 0 w 1287"/>
                  <a:gd name="T49" fmla="*/ 799 h 799"/>
                  <a:gd name="T50" fmla="*/ 308 w 1287"/>
                  <a:gd name="T51" fmla="*/ 628 h 799"/>
                  <a:gd name="T52" fmla="*/ 339 w 1287"/>
                  <a:gd name="T53" fmla="*/ 603 h 799"/>
                  <a:gd name="T54" fmla="*/ 350 w 1287"/>
                  <a:gd name="T55" fmla="*/ 574 h 799"/>
                  <a:gd name="T56" fmla="*/ 337 w 1287"/>
                  <a:gd name="T57" fmla="*/ 536 h 799"/>
                  <a:gd name="T58" fmla="*/ 295 w 1287"/>
                  <a:gd name="T59" fmla="*/ 490 h 799"/>
                  <a:gd name="T60" fmla="*/ 0 w 1287"/>
                  <a:gd name="T61" fmla="*/ 0 h 799"/>
                  <a:gd name="T62" fmla="*/ 212 w 1287"/>
                  <a:gd name="T63" fmla="*/ 213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87" h="799">
                    <a:moveTo>
                      <a:pt x="212" y="213"/>
                    </a:moveTo>
                    <a:lnTo>
                      <a:pt x="211" y="215"/>
                    </a:lnTo>
                    <a:lnTo>
                      <a:pt x="211" y="240"/>
                    </a:lnTo>
                    <a:lnTo>
                      <a:pt x="209" y="252"/>
                    </a:lnTo>
                    <a:lnTo>
                      <a:pt x="209" y="284"/>
                    </a:lnTo>
                    <a:lnTo>
                      <a:pt x="205" y="290"/>
                    </a:lnTo>
                    <a:lnTo>
                      <a:pt x="201" y="296"/>
                    </a:lnTo>
                    <a:lnTo>
                      <a:pt x="201" y="309"/>
                    </a:lnTo>
                    <a:lnTo>
                      <a:pt x="201" y="313"/>
                    </a:lnTo>
                    <a:lnTo>
                      <a:pt x="209" y="317"/>
                    </a:lnTo>
                    <a:lnTo>
                      <a:pt x="211" y="321"/>
                    </a:lnTo>
                    <a:lnTo>
                      <a:pt x="212" y="323"/>
                    </a:lnTo>
                    <a:lnTo>
                      <a:pt x="222" y="323"/>
                    </a:lnTo>
                    <a:lnTo>
                      <a:pt x="224" y="317"/>
                    </a:lnTo>
                    <a:lnTo>
                      <a:pt x="243" y="319"/>
                    </a:lnTo>
                    <a:lnTo>
                      <a:pt x="243" y="323"/>
                    </a:lnTo>
                    <a:lnTo>
                      <a:pt x="249" y="326"/>
                    </a:lnTo>
                    <a:lnTo>
                      <a:pt x="256" y="324"/>
                    </a:lnTo>
                    <a:lnTo>
                      <a:pt x="258" y="323"/>
                    </a:lnTo>
                    <a:lnTo>
                      <a:pt x="274" y="315"/>
                    </a:lnTo>
                    <a:lnTo>
                      <a:pt x="279" y="309"/>
                    </a:lnTo>
                    <a:lnTo>
                      <a:pt x="281" y="303"/>
                    </a:lnTo>
                    <a:lnTo>
                      <a:pt x="291" y="298"/>
                    </a:lnTo>
                    <a:lnTo>
                      <a:pt x="295" y="292"/>
                    </a:lnTo>
                    <a:lnTo>
                      <a:pt x="295" y="286"/>
                    </a:lnTo>
                    <a:lnTo>
                      <a:pt x="295" y="284"/>
                    </a:lnTo>
                    <a:lnTo>
                      <a:pt x="385" y="242"/>
                    </a:lnTo>
                    <a:lnTo>
                      <a:pt x="381" y="240"/>
                    </a:lnTo>
                    <a:lnTo>
                      <a:pt x="371" y="236"/>
                    </a:lnTo>
                    <a:lnTo>
                      <a:pt x="369" y="232"/>
                    </a:lnTo>
                    <a:lnTo>
                      <a:pt x="379" y="228"/>
                    </a:lnTo>
                    <a:lnTo>
                      <a:pt x="383" y="225"/>
                    </a:lnTo>
                    <a:lnTo>
                      <a:pt x="383" y="211"/>
                    </a:lnTo>
                    <a:lnTo>
                      <a:pt x="492" y="278"/>
                    </a:lnTo>
                    <a:lnTo>
                      <a:pt x="461" y="286"/>
                    </a:lnTo>
                    <a:lnTo>
                      <a:pt x="1287" y="799"/>
                    </a:lnTo>
                    <a:lnTo>
                      <a:pt x="664" y="799"/>
                    </a:lnTo>
                    <a:lnTo>
                      <a:pt x="647" y="783"/>
                    </a:lnTo>
                    <a:lnTo>
                      <a:pt x="627" y="770"/>
                    </a:lnTo>
                    <a:lnTo>
                      <a:pt x="610" y="760"/>
                    </a:lnTo>
                    <a:lnTo>
                      <a:pt x="593" y="751"/>
                    </a:lnTo>
                    <a:lnTo>
                      <a:pt x="574" y="745"/>
                    </a:lnTo>
                    <a:lnTo>
                      <a:pt x="557" y="741"/>
                    </a:lnTo>
                    <a:lnTo>
                      <a:pt x="538" y="739"/>
                    </a:lnTo>
                    <a:lnTo>
                      <a:pt x="520" y="737"/>
                    </a:lnTo>
                    <a:lnTo>
                      <a:pt x="490" y="739"/>
                    </a:lnTo>
                    <a:lnTo>
                      <a:pt x="461" y="743"/>
                    </a:lnTo>
                    <a:lnTo>
                      <a:pt x="430" y="749"/>
                    </a:lnTo>
                    <a:lnTo>
                      <a:pt x="260" y="799"/>
                    </a:lnTo>
                    <a:lnTo>
                      <a:pt x="0" y="799"/>
                    </a:lnTo>
                    <a:lnTo>
                      <a:pt x="0" y="701"/>
                    </a:lnTo>
                    <a:lnTo>
                      <a:pt x="308" y="628"/>
                    </a:lnTo>
                    <a:lnTo>
                      <a:pt x="327" y="616"/>
                    </a:lnTo>
                    <a:lnTo>
                      <a:pt x="339" y="603"/>
                    </a:lnTo>
                    <a:lnTo>
                      <a:pt x="346" y="589"/>
                    </a:lnTo>
                    <a:lnTo>
                      <a:pt x="350" y="574"/>
                    </a:lnTo>
                    <a:lnTo>
                      <a:pt x="346" y="557"/>
                    </a:lnTo>
                    <a:lnTo>
                      <a:pt x="337" y="536"/>
                    </a:lnTo>
                    <a:lnTo>
                      <a:pt x="318" y="513"/>
                    </a:lnTo>
                    <a:lnTo>
                      <a:pt x="295" y="490"/>
                    </a:lnTo>
                    <a:lnTo>
                      <a:pt x="0" y="242"/>
                    </a:lnTo>
                    <a:lnTo>
                      <a:pt x="0" y="0"/>
                    </a:lnTo>
                    <a:lnTo>
                      <a:pt x="293" y="182"/>
                    </a:lnTo>
                    <a:lnTo>
                      <a:pt x="212" y="213"/>
                    </a:lnTo>
                    <a:close/>
                  </a:path>
                </a:pathLst>
              </a:custGeom>
              <a:solidFill>
                <a:srgbClr val="ABABAB"/>
              </a:solidFill>
              <a:ln w="1588">
                <a:solidFill>
                  <a:srgbClr val="000000"/>
                </a:solidFill>
                <a:prstDash val="solid"/>
                <a:round/>
                <a:headEnd/>
                <a:tailEnd/>
              </a:ln>
            </p:spPr>
            <p:txBody>
              <a:bodyPr/>
              <a:lstStyle/>
              <a:p>
                <a:endParaRPr lang="en-IN"/>
              </a:p>
            </p:txBody>
          </p:sp>
          <p:sp>
            <p:nvSpPr>
              <p:cNvPr id="704067" name="Freeform 1603">
                <a:extLst>
                  <a:ext uri="{FF2B5EF4-FFF2-40B4-BE49-F238E27FC236}">
                    <a16:creationId xmlns:a16="http://schemas.microsoft.com/office/drawing/2014/main" id="{44FC2458-1352-4E74-BC94-5711D7113372}"/>
                  </a:ext>
                </a:extLst>
              </p:cNvPr>
              <p:cNvSpPr>
                <a:spLocks/>
              </p:cNvSpPr>
              <p:nvPr/>
            </p:nvSpPr>
            <p:spPr bwMode="auto">
              <a:xfrm>
                <a:off x="895" y="3015"/>
                <a:ext cx="161" cy="27"/>
              </a:xfrm>
              <a:custGeom>
                <a:avLst/>
                <a:gdLst>
                  <a:gd name="T0" fmla="*/ 323 w 323"/>
                  <a:gd name="T1" fmla="*/ 8 h 54"/>
                  <a:gd name="T2" fmla="*/ 23 w 323"/>
                  <a:gd name="T3" fmla="*/ 54 h 54"/>
                  <a:gd name="T4" fmla="*/ 0 w 323"/>
                  <a:gd name="T5" fmla="*/ 44 h 54"/>
                  <a:gd name="T6" fmla="*/ 294 w 323"/>
                  <a:gd name="T7" fmla="*/ 0 h 54"/>
                  <a:gd name="T8" fmla="*/ 321 w 323"/>
                  <a:gd name="T9" fmla="*/ 6 h 54"/>
                  <a:gd name="T10" fmla="*/ 323 w 323"/>
                  <a:gd name="T11" fmla="*/ 8 h 54"/>
                </a:gdLst>
                <a:ahLst/>
                <a:cxnLst>
                  <a:cxn ang="0">
                    <a:pos x="T0" y="T1"/>
                  </a:cxn>
                  <a:cxn ang="0">
                    <a:pos x="T2" y="T3"/>
                  </a:cxn>
                  <a:cxn ang="0">
                    <a:pos x="T4" y="T5"/>
                  </a:cxn>
                  <a:cxn ang="0">
                    <a:pos x="T6" y="T7"/>
                  </a:cxn>
                  <a:cxn ang="0">
                    <a:pos x="T8" y="T9"/>
                  </a:cxn>
                  <a:cxn ang="0">
                    <a:pos x="T10" y="T11"/>
                  </a:cxn>
                </a:cxnLst>
                <a:rect l="0" t="0" r="r" b="b"/>
                <a:pathLst>
                  <a:path w="323" h="54">
                    <a:moveTo>
                      <a:pt x="323" y="8"/>
                    </a:moveTo>
                    <a:lnTo>
                      <a:pt x="23" y="54"/>
                    </a:lnTo>
                    <a:lnTo>
                      <a:pt x="0" y="44"/>
                    </a:lnTo>
                    <a:lnTo>
                      <a:pt x="294" y="0"/>
                    </a:lnTo>
                    <a:lnTo>
                      <a:pt x="321" y="6"/>
                    </a:lnTo>
                    <a:lnTo>
                      <a:pt x="323" y="8"/>
                    </a:lnTo>
                    <a:close/>
                  </a:path>
                </a:pathLst>
              </a:custGeom>
              <a:solidFill>
                <a:srgbClr val="ABABAB"/>
              </a:solidFill>
              <a:ln w="1588">
                <a:solidFill>
                  <a:srgbClr val="000000"/>
                </a:solidFill>
                <a:prstDash val="solid"/>
                <a:round/>
                <a:headEnd/>
                <a:tailEnd/>
              </a:ln>
            </p:spPr>
            <p:txBody>
              <a:bodyPr/>
              <a:lstStyle/>
              <a:p>
                <a:endParaRPr lang="en-IN"/>
              </a:p>
            </p:txBody>
          </p:sp>
          <p:sp>
            <p:nvSpPr>
              <p:cNvPr id="704068" name="Freeform 1604">
                <a:extLst>
                  <a:ext uri="{FF2B5EF4-FFF2-40B4-BE49-F238E27FC236}">
                    <a16:creationId xmlns:a16="http://schemas.microsoft.com/office/drawing/2014/main" id="{6723904D-FF8B-46ED-BDAA-B3190DB38F4F}"/>
                  </a:ext>
                </a:extLst>
              </p:cNvPr>
              <p:cNvSpPr>
                <a:spLocks/>
              </p:cNvSpPr>
              <p:nvPr/>
            </p:nvSpPr>
            <p:spPr bwMode="auto">
              <a:xfrm>
                <a:off x="672" y="3018"/>
                <a:ext cx="7" cy="7"/>
              </a:xfrm>
              <a:custGeom>
                <a:avLst/>
                <a:gdLst>
                  <a:gd name="T0" fmla="*/ 13 w 13"/>
                  <a:gd name="T1" fmla="*/ 9 h 13"/>
                  <a:gd name="T2" fmla="*/ 13 w 13"/>
                  <a:gd name="T3" fmla="*/ 13 h 13"/>
                  <a:gd name="T4" fmla="*/ 0 w 13"/>
                  <a:gd name="T5" fmla="*/ 5 h 13"/>
                  <a:gd name="T6" fmla="*/ 0 w 13"/>
                  <a:gd name="T7" fmla="*/ 0 h 13"/>
                  <a:gd name="T8" fmla="*/ 13 w 13"/>
                  <a:gd name="T9" fmla="*/ 5 h 13"/>
                  <a:gd name="T10" fmla="*/ 13 w 13"/>
                  <a:gd name="T11" fmla="*/ 9 h 13"/>
                </a:gdLst>
                <a:ahLst/>
                <a:cxnLst>
                  <a:cxn ang="0">
                    <a:pos x="T0" y="T1"/>
                  </a:cxn>
                  <a:cxn ang="0">
                    <a:pos x="T2" y="T3"/>
                  </a:cxn>
                  <a:cxn ang="0">
                    <a:pos x="T4" y="T5"/>
                  </a:cxn>
                  <a:cxn ang="0">
                    <a:pos x="T6" y="T7"/>
                  </a:cxn>
                  <a:cxn ang="0">
                    <a:pos x="T8" y="T9"/>
                  </a:cxn>
                  <a:cxn ang="0">
                    <a:pos x="T10" y="T11"/>
                  </a:cxn>
                </a:cxnLst>
                <a:rect l="0" t="0" r="r" b="b"/>
                <a:pathLst>
                  <a:path w="13" h="13">
                    <a:moveTo>
                      <a:pt x="13" y="9"/>
                    </a:moveTo>
                    <a:lnTo>
                      <a:pt x="13" y="13"/>
                    </a:lnTo>
                    <a:lnTo>
                      <a:pt x="0" y="5"/>
                    </a:lnTo>
                    <a:lnTo>
                      <a:pt x="0" y="0"/>
                    </a:lnTo>
                    <a:lnTo>
                      <a:pt x="13" y="5"/>
                    </a:lnTo>
                    <a:lnTo>
                      <a:pt x="13" y="9"/>
                    </a:lnTo>
                    <a:close/>
                  </a:path>
                </a:pathLst>
              </a:custGeom>
              <a:solidFill>
                <a:srgbClr val="C2E3FF"/>
              </a:solidFill>
              <a:ln w="1588">
                <a:solidFill>
                  <a:srgbClr val="C2E3FF"/>
                </a:solidFill>
                <a:prstDash val="solid"/>
                <a:round/>
                <a:headEnd/>
                <a:tailEnd/>
              </a:ln>
            </p:spPr>
            <p:txBody>
              <a:bodyPr/>
              <a:lstStyle/>
              <a:p>
                <a:endParaRPr lang="en-IN"/>
              </a:p>
            </p:txBody>
          </p:sp>
          <p:sp>
            <p:nvSpPr>
              <p:cNvPr id="704069" name="Freeform 1605">
                <a:extLst>
                  <a:ext uri="{FF2B5EF4-FFF2-40B4-BE49-F238E27FC236}">
                    <a16:creationId xmlns:a16="http://schemas.microsoft.com/office/drawing/2014/main" id="{22879692-3EB4-40AC-BAB8-B49F18C3BDF5}"/>
                  </a:ext>
                </a:extLst>
              </p:cNvPr>
              <p:cNvSpPr>
                <a:spLocks/>
              </p:cNvSpPr>
              <p:nvPr/>
            </p:nvSpPr>
            <p:spPr bwMode="auto">
              <a:xfrm>
                <a:off x="908" y="3021"/>
                <a:ext cx="152" cy="34"/>
              </a:xfrm>
              <a:custGeom>
                <a:avLst/>
                <a:gdLst>
                  <a:gd name="T0" fmla="*/ 303 w 304"/>
                  <a:gd name="T1" fmla="*/ 22 h 70"/>
                  <a:gd name="T2" fmla="*/ 295 w 304"/>
                  <a:gd name="T3" fmla="*/ 25 h 70"/>
                  <a:gd name="T4" fmla="*/ 224 w 304"/>
                  <a:gd name="T5" fmla="*/ 35 h 70"/>
                  <a:gd name="T6" fmla="*/ 2 w 304"/>
                  <a:gd name="T7" fmla="*/ 70 h 70"/>
                  <a:gd name="T8" fmla="*/ 0 w 304"/>
                  <a:gd name="T9" fmla="*/ 47 h 70"/>
                  <a:gd name="T10" fmla="*/ 23 w 304"/>
                  <a:gd name="T11" fmla="*/ 43 h 70"/>
                  <a:gd name="T12" fmla="*/ 301 w 304"/>
                  <a:gd name="T13" fmla="*/ 0 h 70"/>
                  <a:gd name="T14" fmla="*/ 304 w 304"/>
                  <a:gd name="T15" fmla="*/ 20 h 70"/>
                  <a:gd name="T16" fmla="*/ 303 w 304"/>
                  <a:gd name="T17" fmla="*/ 2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70">
                    <a:moveTo>
                      <a:pt x="303" y="22"/>
                    </a:moveTo>
                    <a:lnTo>
                      <a:pt x="295" y="25"/>
                    </a:lnTo>
                    <a:lnTo>
                      <a:pt x="224" y="35"/>
                    </a:lnTo>
                    <a:lnTo>
                      <a:pt x="2" y="70"/>
                    </a:lnTo>
                    <a:lnTo>
                      <a:pt x="0" y="47"/>
                    </a:lnTo>
                    <a:lnTo>
                      <a:pt x="23" y="43"/>
                    </a:lnTo>
                    <a:lnTo>
                      <a:pt x="301" y="0"/>
                    </a:lnTo>
                    <a:lnTo>
                      <a:pt x="304" y="20"/>
                    </a:lnTo>
                    <a:lnTo>
                      <a:pt x="303" y="22"/>
                    </a:lnTo>
                    <a:close/>
                  </a:path>
                </a:pathLst>
              </a:custGeom>
              <a:solidFill>
                <a:srgbClr val="838383"/>
              </a:solidFill>
              <a:ln w="1588">
                <a:solidFill>
                  <a:srgbClr val="000000"/>
                </a:solidFill>
                <a:prstDash val="solid"/>
                <a:round/>
                <a:headEnd/>
                <a:tailEnd/>
              </a:ln>
            </p:spPr>
            <p:txBody>
              <a:bodyPr/>
              <a:lstStyle/>
              <a:p>
                <a:endParaRPr lang="en-IN"/>
              </a:p>
            </p:txBody>
          </p:sp>
          <p:sp>
            <p:nvSpPr>
              <p:cNvPr id="704070" name="Freeform 1606">
                <a:extLst>
                  <a:ext uri="{FF2B5EF4-FFF2-40B4-BE49-F238E27FC236}">
                    <a16:creationId xmlns:a16="http://schemas.microsoft.com/office/drawing/2014/main" id="{4A6F41AC-0269-4296-B136-6DB6433A003C}"/>
                  </a:ext>
                </a:extLst>
              </p:cNvPr>
              <p:cNvSpPr>
                <a:spLocks/>
              </p:cNvSpPr>
              <p:nvPr/>
            </p:nvSpPr>
            <p:spPr bwMode="auto">
              <a:xfrm>
                <a:off x="1204" y="3021"/>
                <a:ext cx="44" cy="18"/>
              </a:xfrm>
              <a:custGeom>
                <a:avLst/>
                <a:gdLst>
                  <a:gd name="T0" fmla="*/ 77 w 88"/>
                  <a:gd name="T1" fmla="*/ 14 h 37"/>
                  <a:gd name="T2" fmla="*/ 86 w 88"/>
                  <a:gd name="T3" fmla="*/ 22 h 37"/>
                  <a:gd name="T4" fmla="*/ 88 w 88"/>
                  <a:gd name="T5" fmla="*/ 25 h 37"/>
                  <a:gd name="T6" fmla="*/ 88 w 88"/>
                  <a:gd name="T7" fmla="*/ 29 h 37"/>
                  <a:gd name="T8" fmla="*/ 42 w 88"/>
                  <a:gd name="T9" fmla="*/ 37 h 37"/>
                  <a:gd name="T10" fmla="*/ 0 w 88"/>
                  <a:gd name="T11" fmla="*/ 25 h 37"/>
                  <a:gd name="T12" fmla="*/ 2 w 88"/>
                  <a:gd name="T13" fmla="*/ 18 h 37"/>
                  <a:gd name="T14" fmla="*/ 8 w 88"/>
                  <a:gd name="T15" fmla="*/ 10 h 37"/>
                  <a:gd name="T16" fmla="*/ 19 w 88"/>
                  <a:gd name="T17" fmla="*/ 4 h 37"/>
                  <a:gd name="T18" fmla="*/ 35 w 88"/>
                  <a:gd name="T19" fmla="*/ 0 h 37"/>
                  <a:gd name="T20" fmla="*/ 54 w 88"/>
                  <a:gd name="T21" fmla="*/ 4 h 37"/>
                  <a:gd name="T22" fmla="*/ 77 w 88"/>
                  <a:gd name="T23"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37">
                    <a:moveTo>
                      <a:pt x="77" y="14"/>
                    </a:moveTo>
                    <a:lnTo>
                      <a:pt x="86" y="22"/>
                    </a:lnTo>
                    <a:lnTo>
                      <a:pt x="88" y="25"/>
                    </a:lnTo>
                    <a:lnTo>
                      <a:pt x="88" y="29"/>
                    </a:lnTo>
                    <a:lnTo>
                      <a:pt x="42" y="37"/>
                    </a:lnTo>
                    <a:lnTo>
                      <a:pt x="0" y="25"/>
                    </a:lnTo>
                    <a:lnTo>
                      <a:pt x="2" y="18"/>
                    </a:lnTo>
                    <a:lnTo>
                      <a:pt x="8" y="10"/>
                    </a:lnTo>
                    <a:lnTo>
                      <a:pt x="19" y="4"/>
                    </a:lnTo>
                    <a:lnTo>
                      <a:pt x="35" y="0"/>
                    </a:lnTo>
                    <a:lnTo>
                      <a:pt x="54" y="4"/>
                    </a:lnTo>
                    <a:lnTo>
                      <a:pt x="77" y="14"/>
                    </a:lnTo>
                    <a:close/>
                  </a:path>
                </a:pathLst>
              </a:custGeom>
              <a:solidFill>
                <a:srgbClr val="000000"/>
              </a:solidFill>
              <a:ln w="1588">
                <a:solidFill>
                  <a:srgbClr val="000000"/>
                </a:solidFill>
                <a:prstDash val="solid"/>
                <a:round/>
                <a:headEnd/>
                <a:tailEnd/>
              </a:ln>
            </p:spPr>
            <p:txBody>
              <a:bodyPr/>
              <a:lstStyle/>
              <a:p>
                <a:endParaRPr lang="en-IN"/>
              </a:p>
            </p:txBody>
          </p:sp>
          <p:sp>
            <p:nvSpPr>
              <p:cNvPr id="704071" name="Freeform 1607">
                <a:extLst>
                  <a:ext uri="{FF2B5EF4-FFF2-40B4-BE49-F238E27FC236}">
                    <a16:creationId xmlns:a16="http://schemas.microsoft.com/office/drawing/2014/main" id="{C7CDB732-6BDF-4853-8AFF-3DA42CCB1997}"/>
                  </a:ext>
                </a:extLst>
              </p:cNvPr>
              <p:cNvSpPr>
                <a:spLocks/>
              </p:cNvSpPr>
              <p:nvPr/>
            </p:nvSpPr>
            <p:spPr bwMode="auto">
              <a:xfrm>
                <a:off x="979" y="3022"/>
                <a:ext cx="588" cy="225"/>
              </a:xfrm>
              <a:custGeom>
                <a:avLst/>
                <a:gdLst>
                  <a:gd name="T0" fmla="*/ 1165 w 1176"/>
                  <a:gd name="T1" fmla="*/ 21 h 452"/>
                  <a:gd name="T2" fmla="*/ 1153 w 1176"/>
                  <a:gd name="T3" fmla="*/ 41 h 452"/>
                  <a:gd name="T4" fmla="*/ 1142 w 1176"/>
                  <a:gd name="T5" fmla="*/ 37 h 452"/>
                  <a:gd name="T6" fmla="*/ 1128 w 1176"/>
                  <a:gd name="T7" fmla="*/ 31 h 452"/>
                  <a:gd name="T8" fmla="*/ 1111 w 1176"/>
                  <a:gd name="T9" fmla="*/ 68 h 452"/>
                  <a:gd name="T10" fmla="*/ 1096 w 1176"/>
                  <a:gd name="T11" fmla="*/ 56 h 452"/>
                  <a:gd name="T12" fmla="*/ 1082 w 1176"/>
                  <a:gd name="T13" fmla="*/ 46 h 452"/>
                  <a:gd name="T14" fmla="*/ 1067 w 1176"/>
                  <a:gd name="T15" fmla="*/ 75 h 452"/>
                  <a:gd name="T16" fmla="*/ 1052 w 1176"/>
                  <a:gd name="T17" fmla="*/ 96 h 452"/>
                  <a:gd name="T18" fmla="*/ 1036 w 1176"/>
                  <a:gd name="T19" fmla="*/ 66 h 452"/>
                  <a:gd name="T20" fmla="*/ 1023 w 1176"/>
                  <a:gd name="T21" fmla="*/ 75 h 452"/>
                  <a:gd name="T22" fmla="*/ 1010 w 1176"/>
                  <a:gd name="T23" fmla="*/ 223 h 452"/>
                  <a:gd name="T24" fmla="*/ 1000 w 1176"/>
                  <a:gd name="T25" fmla="*/ 225 h 452"/>
                  <a:gd name="T26" fmla="*/ 994 w 1176"/>
                  <a:gd name="T27" fmla="*/ 227 h 452"/>
                  <a:gd name="T28" fmla="*/ 981 w 1176"/>
                  <a:gd name="T29" fmla="*/ 229 h 452"/>
                  <a:gd name="T30" fmla="*/ 966 w 1176"/>
                  <a:gd name="T31" fmla="*/ 233 h 452"/>
                  <a:gd name="T32" fmla="*/ 950 w 1176"/>
                  <a:gd name="T33" fmla="*/ 237 h 452"/>
                  <a:gd name="T34" fmla="*/ 935 w 1176"/>
                  <a:gd name="T35" fmla="*/ 240 h 452"/>
                  <a:gd name="T36" fmla="*/ 920 w 1176"/>
                  <a:gd name="T37" fmla="*/ 244 h 452"/>
                  <a:gd name="T38" fmla="*/ 904 w 1176"/>
                  <a:gd name="T39" fmla="*/ 248 h 452"/>
                  <a:gd name="T40" fmla="*/ 889 w 1176"/>
                  <a:gd name="T41" fmla="*/ 250 h 452"/>
                  <a:gd name="T42" fmla="*/ 878 w 1176"/>
                  <a:gd name="T43" fmla="*/ 254 h 452"/>
                  <a:gd name="T44" fmla="*/ 862 w 1176"/>
                  <a:gd name="T45" fmla="*/ 256 h 452"/>
                  <a:gd name="T46" fmla="*/ 849 w 1176"/>
                  <a:gd name="T47" fmla="*/ 260 h 452"/>
                  <a:gd name="T48" fmla="*/ 834 w 1176"/>
                  <a:gd name="T49" fmla="*/ 263 h 452"/>
                  <a:gd name="T50" fmla="*/ 820 w 1176"/>
                  <a:gd name="T51" fmla="*/ 265 h 452"/>
                  <a:gd name="T52" fmla="*/ 8 w 1176"/>
                  <a:gd name="T53" fmla="*/ 208 h 452"/>
                  <a:gd name="T54" fmla="*/ 19 w 1176"/>
                  <a:gd name="T55" fmla="*/ 206 h 452"/>
                  <a:gd name="T56" fmla="*/ 36 w 1176"/>
                  <a:gd name="T57" fmla="*/ 204 h 452"/>
                  <a:gd name="T58" fmla="*/ 50 w 1176"/>
                  <a:gd name="T59" fmla="*/ 200 h 452"/>
                  <a:gd name="T60" fmla="*/ 63 w 1176"/>
                  <a:gd name="T61" fmla="*/ 198 h 452"/>
                  <a:gd name="T62" fmla="*/ 78 w 1176"/>
                  <a:gd name="T63" fmla="*/ 196 h 452"/>
                  <a:gd name="T64" fmla="*/ 96 w 1176"/>
                  <a:gd name="T65" fmla="*/ 192 h 452"/>
                  <a:gd name="T66" fmla="*/ 113 w 1176"/>
                  <a:gd name="T67" fmla="*/ 190 h 452"/>
                  <a:gd name="T68" fmla="*/ 128 w 1176"/>
                  <a:gd name="T69" fmla="*/ 187 h 452"/>
                  <a:gd name="T70" fmla="*/ 143 w 1176"/>
                  <a:gd name="T71" fmla="*/ 185 h 452"/>
                  <a:gd name="T72" fmla="*/ 157 w 1176"/>
                  <a:gd name="T73" fmla="*/ 183 h 452"/>
                  <a:gd name="T74" fmla="*/ 170 w 1176"/>
                  <a:gd name="T75" fmla="*/ 179 h 452"/>
                  <a:gd name="T76" fmla="*/ 184 w 1176"/>
                  <a:gd name="T77" fmla="*/ 177 h 452"/>
                  <a:gd name="T78" fmla="*/ 201 w 1176"/>
                  <a:gd name="T79" fmla="*/ 173 h 452"/>
                  <a:gd name="T80" fmla="*/ 214 w 1176"/>
                  <a:gd name="T81" fmla="*/ 171 h 452"/>
                  <a:gd name="T82" fmla="*/ 231 w 1176"/>
                  <a:gd name="T83" fmla="*/ 167 h 452"/>
                  <a:gd name="T84" fmla="*/ 235 w 1176"/>
                  <a:gd name="T85" fmla="*/ 167 h 452"/>
                  <a:gd name="T86" fmla="*/ 249 w 1176"/>
                  <a:gd name="T87" fmla="*/ 165 h 452"/>
                  <a:gd name="T88" fmla="*/ 266 w 1176"/>
                  <a:gd name="T89" fmla="*/ 162 h 452"/>
                  <a:gd name="T90" fmla="*/ 281 w 1176"/>
                  <a:gd name="T91" fmla="*/ 160 h 452"/>
                  <a:gd name="T92" fmla="*/ 296 w 1176"/>
                  <a:gd name="T93" fmla="*/ 156 h 452"/>
                  <a:gd name="T94" fmla="*/ 312 w 1176"/>
                  <a:gd name="T95" fmla="*/ 154 h 452"/>
                  <a:gd name="T96" fmla="*/ 325 w 1176"/>
                  <a:gd name="T97" fmla="*/ 15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76" h="452">
                    <a:moveTo>
                      <a:pt x="1176" y="187"/>
                    </a:moveTo>
                    <a:lnTo>
                      <a:pt x="1170" y="187"/>
                    </a:lnTo>
                    <a:lnTo>
                      <a:pt x="1170" y="21"/>
                    </a:lnTo>
                    <a:lnTo>
                      <a:pt x="1165" y="21"/>
                    </a:lnTo>
                    <a:lnTo>
                      <a:pt x="1165" y="187"/>
                    </a:lnTo>
                    <a:lnTo>
                      <a:pt x="1157" y="190"/>
                    </a:lnTo>
                    <a:lnTo>
                      <a:pt x="1157" y="39"/>
                    </a:lnTo>
                    <a:lnTo>
                      <a:pt x="1153" y="41"/>
                    </a:lnTo>
                    <a:lnTo>
                      <a:pt x="1153" y="190"/>
                    </a:lnTo>
                    <a:lnTo>
                      <a:pt x="1144" y="192"/>
                    </a:lnTo>
                    <a:lnTo>
                      <a:pt x="1144" y="35"/>
                    </a:lnTo>
                    <a:lnTo>
                      <a:pt x="1142" y="37"/>
                    </a:lnTo>
                    <a:lnTo>
                      <a:pt x="1140" y="194"/>
                    </a:lnTo>
                    <a:lnTo>
                      <a:pt x="1130" y="196"/>
                    </a:lnTo>
                    <a:lnTo>
                      <a:pt x="1130" y="31"/>
                    </a:lnTo>
                    <a:lnTo>
                      <a:pt x="1128" y="31"/>
                    </a:lnTo>
                    <a:lnTo>
                      <a:pt x="1126" y="196"/>
                    </a:lnTo>
                    <a:lnTo>
                      <a:pt x="1115" y="200"/>
                    </a:lnTo>
                    <a:lnTo>
                      <a:pt x="1115" y="60"/>
                    </a:lnTo>
                    <a:lnTo>
                      <a:pt x="1111" y="68"/>
                    </a:lnTo>
                    <a:lnTo>
                      <a:pt x="1111" y="200"/>
                    </a:lnTo>
                    <a:lnTo>
                      <a:pt x="1100" y="204"/>
                    </a:lnTo>
                    <a:lnTo>
                      <a:pt x="1100" y="52"/>
                    </a:lnTo>
                    <a:lnTo>
                      <a:pt x="1096" y="56"/>
                    </a:lnTo>
                    <a:lnTo>
                      <a:pt x="1096" y="204"/>
                    </a:lnTo>
                    <a:lnTo>
                      <a:pt x="1084" y="206"/>
                    </a:lnTo>
                    <a:lnTo>
                      <a:pt x="1084" y="46"/>
                    </a:lnTo>
                    <a:lnTo>
                      <a:pt x="1082" y="46"/>
                    </a:lnTo>
                    <a:lnTo>
                      <a:pt x="1080" y="208"/>
                    </a:lnTo>
                    <a:lnTo>
                      <a:pt x="1069" y="210"/>
                    </a:lnTo>
                    <a:lnTo>
                      <a:pt x="1069" y="75"/>
                    </a:lnTo>
                    <a:lnTo>
                      <a:pt x="1067" y="75"/>
                    </a:lnTo>
                    <a:lnTo>
                      <a:pt x="1065" y="212"/>
                    </a:lnTo>
                    <a:lnTo>
                      <a:pt x="1056" y="213"/>
                    </a:lnTo>
                    <a:lnTo>
                      <a:pt x="1054" y="96"/>
                    </a:lnTo>
                    <a:lnTo>
                      <a:pt x="1052" y="96"/>
                    </a:lnTo>
                    <a:lnTo>
                      <a:pt x="1050" y="215"/>
                    </a:lnTo>
                    <a:lnTo>
                      <a:pt x="1040" y="215"/>
                    </a:lnTo>
                    <a:lnTo>
                      <a:pt x="1038" y="68"/>
                    </a:lnTo>
                    <a:lnTo>
                      <a:pt x="1036" y="66"/>
                    </a:lnTo>
                    <a:lnTo>
                      <a:pt x="1036" y="217"/>
                    </a:lnTo>
                    <a:lnTo>
                      <a:pt x="1025" y="219"/>
                    </a:lnTo>
                    <a:lnTo>
                      <a:pt x="1025" y="75"/>
                    </a:lnTo>
                    <a:lnTo>
                      <a:pt x="1023" y="75"/>
                    </a:lnTo>
                    <a:lnTo>
                      <a:pt x="1021" y="119"/>
                    </a:lnTo>
                    <a:lnTo>
                      <a:pt x="1021" y="221"/>
                    </a:lnTo>
                    <a:lnTo>
                      <a:pt x="1014" y="223"/>
                    </a:lnTo>
                    <a:lnTo>
                      <a:pt x="1010" y="223"/>
                    </a:lnTo>
                    <a:lnTo>
                      <a:pt x="1012" y="119"/>
                    </a:lnTo>
                    <a:lnTo>
                      <a:pt x="1008" y="117"/>
                    </a:lnTo>
                    <a:lnTo>
                      <a:pt x="1008" y="225"/>
                    </a:lnTo>
                    <a:lnTo>
                      <a:pt x="1000" y="225"/>
                    </a:lnTo>
                    <a:lnTo>
                      <a:pt x="996" y="225"/>
                    </a:lnTo>
                    <a:lnTo>
                      <a:pt x="996" y="133"/>
                    </a:lnTo>
                    <a:lnTo>
                      <a:pt x="994" y="133"/>
                    </a:lnTo>
                    <a:lnTo>
                      <a:pt x="994" y="227"/>
                    </a:lnTo>
                    <a:lnTo>
                      <a:pt x="985" y="229"/>
                    </a:lnTo>
                    <a:lnTo>
                      <a:pt x="985" y="121"/>
                    </a:lnTo>
                    <a:lnTo>
                      <a:pt x="979" y="121"/>
                    </a:lnTo>
                    <a:lnTo>
                      <a:pt x="981" y="229"/>
                    </a:lnTo>
                    <a:lnTo>
                      <a:pt x="971" y="233"/>
                    </a:lnTo>
                    <a:lnTo>
                      <a:pt x="971" y="135"/>
                    </a:lnTo>
                    <a:lnTo>
                      <a:pt x="968" y="137"/>
                    </a:lnTo>
                    <a:lnTo>
                      <a:pt x="966" y="233"/>
                    </a:lnTo>
                    <a:lnTo>
                      <a:pt x="954" y="237"/>
                    </a:lnTo>
                    <a:lnTo>
                      <a:pt x="954" y="135"/>
                    </a:lnTo>
                    <a:lnTo>
                      <a:pt x="950" y="137"/>
                    </a:lnTo>
                    <a:lnTo>
                      <a:pt x="950" y="237"/>
                    </a:lnTo>
                    <a:lnTo>
                      <a:pt x="941" y="238"/>
                    </a:lnTo>
                    <a:lnTo>
                      <a:pt x="939" y="154"/>
                    </a:lnTo>
                    <a:lnTo>
                      <a:pt x="937" y="156"/>
                    </a:lnTo>
                    <a:lnTo>
                      <a:pt x="935" y="240"/>
                    </a:lnTo>
                    <a:lnTo>
                      <a:pt x="924" y="242"/>
                    </a:lnTo>
                    <a:lnTo>
                      <a:pt x="924" y="192"/>
                    </a:lnTo>
                    <a:lnTo>
                      <a:pt x="920" y="190"/>
                    </a:lnTo>
                    <a:lnTo>
                      <a:pt x="920" y="244"/>
                    </a:lnTo>
                    <a:lnTo>
                      <a:pt x="908" y="246"/>
                    </a:lnTo>
                    <a:lnTo>
                      <a:pt x="908" y="190"/>
                    </a:lnTo>
                    <a:lnTo>
                      <a:pt x="904" y="200"/>
                    </a:lnTo>
                    <a:lnTo>
                      <a:pt x="904" y="248"/>
                    </a:lnTo>
                    <a:lnTo>
                      <a:pt x="895" y="250"/>
                    </a:lnTo>
                    <a:lnTo>
                      <a:pt x="895" y="160"/>
                    </a:lnTo>
                    <a:lnTo>
                      <a:pt x="891" y="162"/>
                    </a:lnTo>
                    <a:lnTo>
                      <a:pt x="889" y="250"/>
                    </a:lnTo>
                    <a:lnTo>
                      <a:pt x="883" y="252"/>
                    </a:lnTo>
                    <a:lnTo>
                      <a:pt x="883" y="175"/>
                    </a:lnTo>
                    <a:lnTo>
                      <a:pt x="878" y="175"/>
                    </a:lnTo>
                    <a:lnTo>
                      <a:pt x="878" y="254"/>
                    </a:lnTo>
                    <a:lnTo>
                      <a:pt x="866" y="256"/>
                    </a:lnTo>
                    <a:lnTo>
                      <a:pt x="866" y="202"/>
                    </a:lnTo>
                    <a:lnTo>
                      <a:pt x="862" y="204"/>
                    </a:lnTo>
                    <a:lnTo>
                      <a:pt x="862" y="256"/>
                    </a:lnTo>
                    <a:lnTo>
                      <a:pt x="853" y="258"/>
                    </a:lnTo>
                    <a:lnTo>
                      <a:pt x="853" y="187"/>
                    </a:lnTo>
                    <a:lnTo>
                      <a:pt x="849" y="189"/>
                    </a:lnTo>
                    <a:lnTo>
                      <a:pt x="849" y="260"/>
                    </a:lnTo>
                    <a:lnTo>
                      <a:pt x="838" y="261"/>
                    </a:lnTo>
                    <a:lnTo>
                      <a:pt x="838" y="217"/>
                    </a:lnTo>
                    <a:lnTo>
                      <a:pt x="834" y="219"/>
                    </a:lnTo>
                    <a:lnTo>
                      <a:pt x="834" y="263"/>
                    </a:lnTo>
                    <a:lnTo>
                      <a:pt x="824" y="265"/>
                    </a:lnTo>
                    <a:lnTo>
                      <a:pt x="824" y="242"/>
                    </a:lnTo>
                    <a:lnTo>
                      <a:pt x="820" y="242"/>
                    </a:lnTo>
                    <a:lnTo>
                      <a:pt x="820" y="265"/>
                    </a:lnTo>
                    <a:lnTo>
                      <a:pt x="811" y="269"/>
                    </a:lnTo>
                    <a:lnTo>
                      <a:pt x="0" y="452"/>
                    </a:lnTo>
                    <a:lnTo>
                      <a:pt x="0" y="210"/>
                    </a:lnTo>
                    <a:lnTo>
                      <a:pt x="8" y="208"/>
                    </a:lnTo>
                    <a:lnTo>
                      <a:pt x="8" y="405"/>
                    </a:lnTo>
                    <a:lnTo>
                      <a:pt x="11" y="405"/>
                    </a:lnTo>
                    <a:lnTo>
                      <a:pt x="11" y="208"/>
                    </a:lnTo>
                    <a:lnTo>
                      <a:pt x="19" y="206"/>
                    </a:lnTo>
                    <a:lnTo>
                      <a:pt x="21" y="405"/>
                    </a:lnTo>
                    <a:lnTo>
                      <a:pt x="25" y="402"/>
                    </a:lnTo>
                    <a:lnTo>
                      <a:pt x="23" y="208"/>
                    </a:lnTo>
                    <a:lnTo>
                      <a:pt x="36" y="204"/>
                    </a:lnTo>
                    <a:lnTo>
                      <a:pt x="36" y="427"/>
                    </a:lnTo>
                    <a:lnTo>
                      <a:pt x="38" y="427"/>
                    </a:lnTo>
                    <a:lnTo>
                      <a:pt x="38" y="204"/>
                    </a:lnTo>
                    <a:lnTo>
                      <a:pt x="50" y="200"/>
                    </a:lnTo>
                    <a:lnTo>
                      <a:pt x="50" y="415"/>
                    </a:lnTo>
                    <a:lnTo>
                      <a:pt x="53" y="415"/>
                    </a:lnTo>
                    <a:lnTo>
                      <a:pt x="53" y="200"/>
                    </a:lnTo>
                    <a:lnTo>
                      <a:pt x="63" y="198"/>
                    </a:lnTo>
                    <a:lnTo>
                      <a:pt x="63" y="398"/>
                    </a:lnTo>
                    <a:lnTo>
                      <a:pt x="69" y="398"/>
                    </a:lnTo>
                    <a:lnTo>
                      <a:pt x="69" y="196"/>
                    </a:lnTo>
                    <a:lnTo>
                      <a:pt x="78" y="196"/>
                    </a:lnTo>
                    <a:lnTo>
                      <a:pt x="80" y="381"/>
                    </a:lnTo>
                    <a:lnTo>
                      <a:pt x="82" y="381"/>
                    </a:lnTo>
                    <a:lnTo>
                      <a:pt x="84" y="194"/>
                    </a:lnTo>
                    <a:lnTo>
                      <a:pt x="96" y="192"/>
                    </a:lnTo>
                    <a:lnTo>
                      <a:pt x="96" y="340"/>
                    </a:lnTo>
                    <a:lnTo>
                      <a:pt x="99" y="344"/>
                    </a:lnTo>
                    <a:lnTo>
                      <a:pt x="99" y="192"/>
                    </a:lnTo>
                    <a:lnTo>
                      <a:pt x="113" y="190"/>
                    </a:lnTo>
                    <a:lnTo>
                      <a:pt x="113" y="342"/>
                    </a:lnTo>
                    <a:lnTo>
                      <a:pt x="117" y="342"/>
                    </a:lnTo>
                    <a:lnTo>
                      <a:pt x="118" y="189"/>
                    </a:lnTo>
                    <a:lnTo>
                      <a:pt x="128" y="187"/>
                    </a:lnTo>
                    <a:lnTo>
                      <a:pt x="128" y="311"/>
                    </a:lnTo>
                    <a:lnTo>
                      <a:pt x="128" y="313"/>
                    </a:lnTo>
                    <a:lnTo>
                      <a:pt x="132" y="187"/>
                    </a:lnTo>
                    <a:lnTo>
                      <a:pt x="143" y="185"/>
                    </a:lnTo>
                    <a:lnTo>
                      <a:pt x="143" y="300"/>
                    </a:lnTo>
                    <a:lnTo>
                      <a:pt x="145" y="302"/>
                    </a:lnTo>
                    <a:lnTo>
                      <a:pt x="147" y="183"/>
                    </a:lnTo>
                    <a:lnTo>
                      <a:pt x="157" y="183"/>
                    </a:lnTo>
                    <a:lnTo>
                      <a:pt x="157" y="334"/>
                    </a:lnTo>
                    <a:lnTo>
                      <a:pt x="159" y="333"/>
                    </a:lnTo>
                    <a:lnTo>
                      <a:pt x="161" y="181"/>
                    </a:lnTo>
                    <a:lnTo>
                      <a:pt x="170" y="179"/>
                    </a:lnTo>
                    <a:lnTo>
                      <a:pt x="170" y="369"/>
                    </a:lnTo>
                    <a:lnTo>
                      <a:pt x="172" y="367"/>
                    </a:lnTo>
                    <a:lnTo>
                      <a:pt x="174" y="179"/>
                    </a:lnTo>
                    <a:lnTo>
                      <a:pt x="184" y="177"/>
                    </a:lnTo>
                    <a:lnTo>
                      <a:pt x="184" y="315"/>
                    </a:lnTo>
                    <a:lnTo>
                      <a:pt x="187" y="304"/>
                    </a:lnTo>
                    <a:lnTo>
                      <a:pt x="187" y="175"/>
                    </a:lnTo>
                    <a:lnTo>
                      <a:pt x="201" y="173"/>
                    </a:lnTo>
                    <a:lnTo>
                      <a:pt x="201" y="294"/>
                    </a:lnTo>
                    <a:lnTo>
                      <a:pt x="203" y="294"/>
                    </a:lnTo>
                    <a:lnTo>
                      <a:pt x="205" y="173"/>
                    </a:lnTo>
                    <a:lnTo>
                      <a:pt x="214" y="171"/>
                    </a:lnTo>
                    <a:lnTo>
                      <a:pt x="214" y="271"/>
                    </a:lnTo>
                    <a:lnTo>
                      <a:pt x="218" y="271"/>
                    </a:lnTo>
                    <a:lnTo>
                      <a:pt x="218" y="171"/>
                    </a:lnTo>
                    <a:lnTo>
                      <a:pt x="231" y="167"/>
                    </a:lnTo>
                    <a:lnTo>
                      <a:pt x="231" y="263"/>
                    </a:lnTo>
                    <a:lnTo>
                      <a:pt x="233" y="265"/>
                    </a:lnTo>
                    <a:lnTo>
                      <a:pt x="235" y="263"/>
                    </a:lnTo>
                    <a:lnTo>
                      <a:pt x="235" y="167"/>
                    </a:lnTo>
                    <a:lnTo>
                      <a:pt x="247" y="165"/>
                    </a:lnTo>
                    <a:lnTo>
                      <a:pt x="247" y="225"/>
                    </a:lnTo>
                    <a:lnTo>
                      <a:pt x="250" y="221"/>
                    </a:lnTo>
                    <a:lnTo>
                      <a:pt x="249" y="165"/>
                    </a:lnTo>
                    <a:lnTo>
                      <a:pt x="262" y="164"/>
                    </a:lnTo>
                    <a:lnTo>
                      <a:pt x="262" y="248"/>
                    </a:lnTo>
                    <a:lnTo>
                      <a:pt x="266" y="246"/>
                    </a:lnTo>
                    <a:lnTo>
                      <a:pt x="266" y="162"/>
                    </a:lnTo>
                    <a:lnTo>
                      <a:pt x="275" y="160"/>
                    </a:lnTo>
                    <a:lnTo>
                      <a:pt x="277" y="229"/>
                    </a:lnTo>
                    <a:lnTo>
                      <a:pt x="281" y="231"/>
                    </a:lnTo>
                    <a:lnTo>
                      <a:pt x="281" y="160"/>
                    </a:lnTo>
                    <a:lnTo>
                      <a:pt x="293" y="158"/>
                    </a:lnTo>
                    <a:lnTo>
                      <a:pt x="293" y="208"/>
                    </a:lnTo>
                    <a:lnTo>
                      <a:pt x="296" y="208"/>
                    </a:lnTo>
                    <a:lnTo>
                      <a:pt x="296" y="156"/>
                    </a:lnTo>
                    <a:lnTo>
                      <a:pt x="308" y="154"/>
                    </a:lnTo>
                    <a:lnTo>
                      <a:pt x="308" y="196"/>
                    </a:lnTo>
                    <a:lnTo>
                      <a:pt x="312" y="198"/>
                    </a:lnTo>
                    <a:lnTo>
                      <a:pt x="312" y="154"/>
                    </a:lnTo>
                    <a:lnTo>
                      <a:pt x="321" y="152"/>
                    </a:lnTo>
                    <a:lnTo>
                      <a:pt x="321" y="179"/>
                    </a:lnTo>
                    <a:lnTo>
                      <a:pt x="325" y="181"/>
                    </a:lnTo>
                    <a:lnTo>
                      <a:pt x="325" y="150"/>
                    </a:lnTo>
                    <a:lnTo>
                      <a:pt x="1176" y="0"/>
                    </a:lnTo>
                    <a:lnTo>
                      <a:pt x="1176" y="187"/>
                    </a:lnTo>
                    <a:close/>
                  </a:path>
                </a:pathLst>
              </a:custGeom>
              <a:solidFill>
                <a:srgbClr val="838383"/>
              </a:solidFill>
              <a:ln w="1588">
                <a:solidFill>
                  <a:srgbClr val="000000"/>
                </a:solidFill>
                <a:prstDash val="solid"/>
                <a:round/>
                <a:headEnd/>
                <a:tailEnd/>
              </a:ln>
            </p:spPr>
            <p:txBody>
              <a:bodyPr/>
              <a:lstStyle/>
              <a:p>
                <a:endParaRPr lang="en-IN"/>
              </a:p>
            </p:txBody>
          </p:sp>
          <p:sp>
            <p:nvSpPr>
              <p:cNvPr id="704072" name="Freeform 1608">
                <a:extLst>
                  <a:ext uri="{FF2B5EF4-FFF2-40B4-BE49-F238E27FC236}">
                    <a16:creationId xmlns:a16="http://schemas.microsoft.com/office/drawing/2014/main" id="{57A27501-0A55-47E5-B6EA-65AB3E7147F3}"/>
                  </a:ext>
                </a:extLst>
              </p:cNvPr>
              <p:cNvSpPr>
                <a:spLocks/>
              </p:cNvSpPr>
              <p:nvPr/>
            </p:nvSpPr>
            <p:spPr bwMode="auto">
              <a:xfrm>
                <a:off x="681" y="3022"/>
                <a:ext cx="5" cy="6"/>
              </a:xfrm>
              <a:custGeom>
                <a:avLst/>
                <a:gdLst>
                  <a:gd name="T0" fmla="*/ 12 w 12"/>
                  <a:gd name="T1" fmla="*/ 8 h 14"/>
                  <a:gd name="T2" fmla="*/ 12 w 12"/>
                  <a:gd name="T3" fmla="*/ 14 h 14"/>
                  <a:gd name="T4" fmla="*/ 0 w 12"/>
                  <a:gd name="T5" fmla="*/ 8 h 14"/>
                  <a:gd name="T6" fmla="*/ 0 w 12"/>
                  <a:gd name="T7" fmla="*/ 0 h 14"/>
                  <a:gd name="T8" fmla="*/ 10 w 12"/>
                  <a:gd name="T9" fmla="*/ 6 h 14"/>
                  <a:gd name="T10" fmla="*/ 12 w 12"/>
                  <a:gd name="T11" fmla="*/ 8 h 14"/>
                </a:gdLst>
                <a:ahLst/>
                <a:cxnLst>
                  <a:cxn ang="0">
                    <a:pos x="T0" y="T1"/>
                  </a:cxn>
                  <a:cxn ang="0">
                    <a:pos x="T2" y="T3"/>
                  </a:cxn>
                  <a:cxn ang="0">
                    <a:pos x="T4" y="T5"/>
                  </a:cxn>
                  <a:cxn ang="0">
                    <a:pos x="T6" y="T7"/>
                  </a:cxn>
                  <a:cxn ang="0">
                    <a:pos x="T8" y="T9"/>
                  </a:cxn>
                  <a:cxn ang="0">
                    <a:pos x="T10" y="T11"/>
                  </a:cxn>
                </a:cxnLst>
                <a:rect l="0" t="0" r="r" b="b"/>
                <a:pathLst>
                  <a:path w="12" h="14">
                    <a:moveTo>
                      <a:pt x="12" y="8"/>
                    </a:moveTo>
                    <a:lnTo>
                      <a:pt x="12" y="14"/>
                    </a:lnTo>
                    <a:lnTo>
                      <a:pt x="0" y="8"/>
                    </a:lnTo>
                    <a:lnTo>
                      <a:pt x="0" y="0"/>
                    </a:lnTo>
                    <a:lnTo>
                      <a:pt x="10" y="6"/>
                    </a:lnTo>
                    <a:lnTo>
                      <a:pt x="12" y="8"/>
                    </a:lnTo>
                    <a:close/>
                  </a:path>
                </a:pathLst>
              </a:custGeom>
              <a:solidFill>
                <a:srgbClr val="C2E3FF"/>
              </a:solidFill>
              <a:ln w="1588">
                <a:solidFill>
                  <a:srgbClr val="C2E3FF"/>
                </a:solidFill>
                <a:prstDash val="solid"/>
                <a:round/>
                <a:headEnd/>
                <a:tailEnd/>
              </a:ln>
            </p:spPr>
            <p:txBody>
              <a:bodyPr/>
              <a:lstStyle/>
              <a:p>
                <a:endParaRPr lang="en-IN"/>
              </a:p>
            </p:txBody>
          </p:sp>
          <p:sp>
            <p:nvSpPr>
              <p:cNvPr id="704073" name="Freeform 1609">
                <a:extLst>
                  <a:ext uri="{FF2B5EF4-FFF2-40B4-BE49-F238E27FC236}">
                    <a16:creationId xmlns:a16="http://schemas.microsoft.com/office/drawing/2014/main" id="{04C825CC-2361-4572-9E46-5899D6684605}"/>
                  </a:ext>
                </a:extLst>
              </p:cNvPr>
              <p:cNvSpPr>
                <a:spLocks/>
              </p:cNvSpPr>
              <p:nvPr/>
            </p:nvSpPr>
            <p:spPr bwMode="auto">
              <a:xfrm>
                <a:off x="1207" y="3024"/>
                <a:ext cx="29" cy="12"/>
              </a:xfrm>
              <a:custGeom>
                <a:avLst/>
                <a:gdLst>
                  <a:gd name="T0" fmla="*/ 59 w 59"/>
                  <a:gd name="T1" fmla="*/ 8 h 25"/>
                  <a:gd name="T2" fmla="*/ 40 w 59"/>
                  <a:gd name="T3" fmla="*/ 12 h 25"/>
                  <a:gd name="T4" fmla="*/ 33 w 59"/>
                  <a:gd name="T5" fmla="*/ 19 h 25"/>
                  <a:gd name="T6" fmla="*/ 33 w 59"/>
                  <a:gd name="T7" fmla="*/ 25 h 25"/>
                  <a:gd name="T8" fmla="*/ 27 w 59"/>
                  <a:gd name="T9" fmla="*/ 25 h 25"/>
                  <a:gd name="T10" fmla="*/ 0 w 59"/>
                  <a:gd name="T11" fmla="*/ 17 h 25"/>
                  <a:gd name="T12" fmla="*/ 2 w 59"/>
                  <a:gd name="T13" fmla="*/ 10 h 25"/>
                  <a:gd name="T14" fmla="*/ 6 w 59"/>
                  <a:gd name="T15" fmla="*/ 6 h 25"/>
                  <a:gd name="T16" fmla="*/ 23 w 59"/>
                  <a:gd name="T17" fmla="*/ 0 h 25"/>
                  <a:gd name="T18" fmla="*/ 48 w 59"/>
                  <a:gd name="T19" fmla="*/ 4 h 25"/>
                  <a:gd name="T20" fmla="*/ 59 w 59"/>
                  <a:gd name="T2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25">
                    <a:moveTo>
                      <a:pt x="59" y="8"/>
                    </a:moveTo>
                    <a:lnTo>
                      <a:pt x="40" y="12"/>
                    </a:lnTo>
                    <a:lnTo>
                      <a:pt x="33" y="19"/>
                    </a:lnTo>
                    <a:lnTo>
                      <a:pt x="33" y="25"/>
                    </a:lnTo>
                    <a:lnTo>
                      <a:pt x="27" y="25"/>
                    </a:lnTo>
                    <a:lnTo>
                      <a:pt x="0" y="17"/>
                    </a:lnTo>
                    <a:lnTo>
                      <a:pt x="2" y="10"/>
                    </a:lnTo>
                    <a:lnTo>
                      <a:pt x="6" y="6"/>
                    </a:lnTo>
                    <a:lnTo>
                      <a:pt x="23" y="0"/>
                    </a:lnTo>
                    <a:lnTo>
                      <a:pt x="48" y="4"/>
                    </a:lnTo>
                    <a:lnTo>
                      <a:pt x="59" y="8"/>
                    </a:lnTo>
                    <a:close/>
                  </a:path>
                </a:pathLst>
              </a:custGeom>
              <a:solidFill>
                <a:srgbClr val="ABABAB"/>
              </a:solidFill>
              <a:ln w="1588">
                <a:solidFill>
                  <a:srgbClr val="000000"/>
                </a:solidFill>
                <a:prstDash val="solid"/>
                <a:round/>
                <a:headEnd/>
                <a:tailEnd/>
              </a:ln>
            </p:spPr>
            <p:txBody>
              <a:bodyPr/>
              <a:lstStyle/>
              <a:p>
                <a:endParaRPr lang="en-IN"/>
              </a:p>
            </p:txBody>
          </p:sp>
          <p:sp>
            <p:nvSpPr>
              <p:cNvPr id="704074" name="Freeform 1610">
                <a:extLst>
                  <a:ext uri="{FF2B5EF4-FFF2-40B4-BE49-F238E27FC236}">
                    <a16:creationId xmlns:a16="http://schemas.microsoft.com/office/drawing/2014/main" id="{5EB72E74-B1BA-4980-ACB5-4D1C1873F5FD}"/>
                  </a:ext>
                </a:extLst>
              </p:cNvPr>
              <p:cNvSpPr>
                <a:spLocks/>
              </p:cNvSpPr>
              <p:nvPr/>
            </p:nvSpPr>
            <p:spPr bwMode="auto">
              <a:xfrm>
                <a:off x="689" y="3026"/>
                <a:ext cx="7" cy="6"/>
              </a:xfrm>
              <a:custGeom>
                <a:avLst/>
                <a:gdLst>
                  <a:gd name="T0" fmla="*/ 14 w 14"/>
                  <a:gd name="T1" fmla="*/ 13 h 13"/>
                  <a:gd name="T2" fmla="*/ 0 w 14"/>
                  <a:gd name="T3" fmla="*/ 8 h 13"/>
                  <a:gd name="T4" fmla="*/ 0 w 14"/>
                  <a:gd name="T5" fmla="*/ 0 h 13"/>
                  <a:gd name="T6" fmla="*/ 14 w 14"/>
                  <a:gd name="T7" fmla="*/ 8 h 13"/>
                  <a:gd name="T8" fmla="*/ 14 w 14"/>
                  <a:gd name="T9" fmla="*/ 13 h 13"/>
                </a:gdLst>
                <a:ahLst/>
                <a:cxnLst>
                  <a:cxn ang="0">
                    <a:pos x="T0" y="T1"/>
                  </a:cxn>
                  <a:cxn ang="0">
                    <a:pos x="T2" y="T3"/>
                  </a:cxn>
                  <a:cxn ang="0">
                    <a:pos x="T4" y="T5"/>
                  </a:cxn>
                  <a:cxn ang="0">
                    <a:pos x="T6" y="T7"/>
                  </a:cxn>
                  <a:cxn ang="0">
                    <a:pos x="T8" y="T9"/>
                  </a:cxn>
                </a:cxnLst>
                <a:rect l="0" t="0" r="r" b="b"/>
                <a:pathLst>
                  <a:path w="14" h="13">
                    <a:moveTo>
                      <a:pt x="14" y="13"/>
                    </a:moveTo>
                    <a:lnTo>
                      <a:pt x="0" y="8"/>
                    </a:lnTo>
                    <a:lnTo>
                      <a:pt x="0" y="0"/>
                    </a:lnTo>
                    <a:lnTo>
                      <a:pt x="14" y="8"/>
                    </a:lnTo>
                    <a:lnTo>
                      <a:pt x="14" y="13"/>
                    </a:lnTo>
                    <a:close/>
                  </a:path>
                </a:pathLst>
              </a:custGeom>
              <a:solidFill>
                <a:srgbClr val="C2E3FF"/>
              </a:solidFill>
              <a:ln w="1588">
                <a:solidFill>
                  <a:srgbClr val="C2E3FF"/>
                </a:solidFill>
                <a:prstDash val="solid"/>
                <a:round/>
                <a:headEnd/>
                <a:tailEnd/>
              </a:ln>
            </p:spPr>
            <p:txBody>
              <a:bodyPr/>
              <a:lstStyle/>
              <a:p>
                <a:endParaRPr lang="en-IN"/>
              </a:p>
            </p:txBody>
          </p:sp>
          <p:sp>
            <p:nvSpPr>
              <p:cNvPr id="704075" name="Freeform 1611">
                <a:extLst>
                  <a:ext uri="{FF2B5EF4-FFF2-40B4-BE49-F238E27FC236}">
                    <a16:creationId xmlns:a16="http://schemas.microsoft.com/office/drawing/2014/main" id="{EAAC06E7-A6DE-4AD1-BB43-B45595408C19}"/>
                  </a:ext>
                </a:extLst>
              </p:cNvPr>
              <p:cNvSpPr>
                <a:spLocks/>
              </p:cNvSpPr>
              <p:nvPr/>
            </p:nvSpPr>
            <p:spPr bwMode="auto">
              <a:xfrm>
                <a:off x="1225" y="3029"/>
                <a:ext cx="21" cy="7"/>
              </a:xfrm>
              <a:custGeom>
                <a:avLst/>
                <a:gdLst>
                  <a:gd name="T0" fmla="*/ 41 w 42"/>
                  <a:gd name="T1" fmla="*/ 5 h 13"/>
                  <a:gd name="T2" fmla="*/ 42 w 42"/>
                  <a:gd name="T3" fmla="*/ 7 h 13"/>
                  <a:gd name="T4" fmla="*/ 42 w 42"/>
                  <a:gd name="T5" fmla="*/ 7 h 13"/>
                  <a:gd name="T6" fmla="*/ 0 w 42"/>
                  <a:gd name="T7" fmla="*/ 13 h 13"/>
                  <a:gd name="T8" fmla="*/ 2 w 42"/>
                  <a:gd name="T9" fmla="*/ 5 h 13"/>
                  <a:gd name="T10" fmla="*/ 14 w 42"/>
                  <a:gd name="T11" fmla="*/ 2 h 13"/>
                  <a:gd name="T12" fmla="*/ 25 w 42"/>
                  <a:gd name="T13" fmla="*/ 0 h 13"/>
                  <a:gd name="T14" fmla="*/ 35 w 42"/>
                  <a:gd name="T15" fmla="*/ 2 h 13"/>
                  <a:gd name="T16" fmla="*/ 41 w 42"/>
                  <a:gd name="T17"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3">
                    <a:moveTo>
                      <a:pt x="41" y="5"/>
                    </a:moveTo>
                    <a:lnTo>
                      <a:pt x="42" y="7"/>
                    </a:lnTo>
                    <a:lnTo>
                      <a:pt x="42" y="7"/>
                    </a:lnTo>
                    <a:lnTo>
                      <a:pt x="0" y="13"/>
                    </a:lnTo>
                    <a:lnTo>
                      <a:pt x="2" y="5"/>
                    </a:lnTo>
                    <a:lnTo>
                      <a:pt x="14" y="2"/>
                    </a:lnTo>
                    <a:lnTo>
                      <a:pt x="25" y="0"/>
                    </a:lnTo>
                    <a:lnTo>
                      <a:pt x="35" y="2"/>
                    </a:lnTo>
                    <a:lnTo>
                      <a:pt x="41" y="5"/>
                    </a:lnTo>
                    <a:close/>
                  </a:path>
                </a:pathLst>
              </a:custGeom>
              <a:solidFill>
                <a:srgbClr val="838383"/>
              </a:solidFill>
              <a:ln w="1588">
                <a:solidFill>
                  <a:srgbClr val="000000"/>
                </a:solidFill>
                <a:prstDash val="solid"/>
                <a:round/>
                <a:headEnd/>
                <a:tailEnd/>
              </a:ln>
            </p:spPr>
            <p:txBody>
              <a:bodyPr/>
              <a:lstStyle/>
              <a:p>
                <a:endParaRPr lang="en-IN"/>
              </a:p>
            </p:txBody>
          </p:sp>
          <p:sp>
            <p:nvSpPr>
              <p:cNvPr id="704076" name="Freeform 1612">
                <a:extLst>
                  <a:ext uri="{FF2B5EF4-FFF2-40B4-BE49-F238E27FC236}">
                    <a16:creationId xmlns:a16="http://schemas.microsoft.com/office/drawing/2014/main" id="{9A3E3DE3-5D8A-4743-87B0-6ADF4EAE1E44}"/>
                  </a:ext>
                </a:extLst>
              </p:cNvPr>
              <p:cNvSpPr>
                <a:spLocks/>
              </p:cNvSpPr>
              <p:nvPr/>
            </p:nvSpPr>
            <p:spPr bwMode="auto">
              <a:xfrm>
                <a:off x="698" y="3030"/>
                <a:ext cx="7" cy="7"/>
              </a:xfrm>
              <a:custGeom>
                <a:avLst/>
                <a:gdLst>
                  <a:gd name="T0" fmla="*/ 15 w 15"/>
                  <a:gd name="T1" fmla="*/ 13 h 13"/>
                  <a:gd name="T2" fmla="*/ 11 w 15"/>
                  <a:gd name="T3" fmla="*/ 13 h 13"/>
                  <a:gd name="T4" fmla="*/ 2 w 15"/>
                  <a:gd name="T5" fmla="*/ 7 h 13"/>
                  <a:gd name="T6" fmla="*/ 0 w 15"/>
                  <a:gd name="T7" fmla="*/ 0 h 13"/>
                  <a:gd name="T8" fmla="*/ 15 w 15"/>
                  <a:gd name="T9" fmla="*/ 5 h 13"/>
                  <a:gd name="T10" fmla="*/ 15 w 15"/>
                  <a:gd name="T11" fmla="*/ 13 h 13"/>
                </a:gdLst>
                <a:ahLst/>
                <a:cxnLst>
                  <a:cxn ang="0">
                    <a:pos x="T0" y="T1"/>
                  </a:cxn>
                  <a:cxn ang="0">
                    <a:pos x="T2" y="T3"/>
                  </a:cxn>
                  <a:cxn ang="0">
                    <a:pos x="T4" y="T5"/>
                  </a:cxn>
                  <a:cxn ang="0">
                    <a:pos x="T6" y="T7"/>
                  </a:cxn>
                  <a:cxn ang="0">
                    <a:pos x="T8" y="T9"/>
                  </a:cxn>
                  <a:cxn ang="0">
                    <a:pos x="T10" y="T11"/>
                  </a:cxn>
                </a:cxnLst>
                <a:rect l="0" t="0" r="r" b="b"/>
                <a:pathLst>
                  <a:path w="15" h="13">
                    <a:moveTo>
                      <a:pt x="15" y="13"/>
                    </a:moveTo>
                    <a:lnTo>
                      <a:pt x="11" y="13"/>
                    </a:lnTo>
                    <a:lnTo>
                      <a:pt x="2" y="7"/>
                    </a:lnTo>
                    <a:lnTo>
                      <a:pt x="0" y="0"/>
                    </a:lnTo>
                    <a:lnTo>
                      <a:pt x="15" y="5"/>
                    </a:lnTo>
                    <a:lnTo>
                      <a:pt x="15" y="13"/>
                    </a:lnTo>
                    <a:close/>
                  </a:path>
                </a:pathLst>
              </a:custGeom>
              <a:solidFill>
                <a:srgbClr val="C2E3FF"/>
              </a:solidFill>
              <a:ln w="1588">
                <a:solidFill>
                  <a:srgbClr val="C2E3FF"/>
                </a:solidFill>
                <a:prstDash val="solid"/>
                <a:round/>
                <a:headEnd/>
                <a:tailEnd/>
              </a:ln>
            </p:spPr>
            <p:txBody>
              <a:bodyPr/>
              <a:lstStyle/>
              <a:p>
                <a:endParaRPr lang="en-IN"/>
              </a:p>
            </p:txBody>
          </p:sp>
          <p:sp>
            <p:nvSpPr>
              <p:cNvPr id="704077" name="Freeform 1613">
                <a:extLst>
                  <a:ext uri="{FF2B5EF4-FFF2-40B4-BE49-F238E27FC236}">
                    <a16:creationId xmlns:a16="http://schemas.microsoft.com/office/drawing/2014/main" id="{52AA6C06-97A0-4B40-9371-956744D2C81C}"/>
                  </a:ext>
                </a:extLst>
              </p:cNvPr>
              <p:cNvSpPr>
                <a:spLocks/>
              </p:cNvSpPr>
              <p:nvPr/>
            </p:nvSpPr>
            <p:spPr bwMode="auto">
              <a:xfrm>
                <a:off x="905" y="3034"/>
                <a:ext cx="152" cy="29"/>
              </a:xfrm>
              <a:custGeom>
                <a:avLst/>
                <a:gdLst>
                  <a:gd name="T0" fmla="*/ 300 w 304"/>
                  <a:gd name="T1" fmla="*/ 10 h 58"/>
                  <a:gd name="T2" fmla="*/ 281 w 304"/>
                  <a:gd name="T3" fmla="*/ 14 h 58"/>
                  <a:gd name="T4" fmla="*/ 128 w 304"/>
                  <a:gd name="T5" fmla="*/ 39 h 58"/>
                  <a:gd name="T6" fmla="*/ 0 w 304"/>
                  <a:gd name="T7" fmla="*/ 58 h 58"/>
                  <a:gd name="T8" fmla="*/ 7 w 304"/>
                  <a:gd name="T9" fmla="*/ 46 h 58"/>
                  <a:gd name="T10" fmla="*/ 302 w 304"/>
                  <a:gd name="T11" fmla="*/ 0 h 58"/>
                  <a:gd name="T12" fmla="*/ 304 w 304"/>
                  <a:gd name="T13" fmla="*/ 0 h 58"/>
                  <a:gd name="T14" fmla="*/ 300 w 304"/>
                  <a:gd name="T15" fmla="*/ 1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4" h="58">
                    <a:moveTo>
                      <a:pt x="300" y="10"/>
                    </a:moveTo>
                    <a:lnTo>
                      <a:pt x="281" y="14"/>
                    </a:lnTo>
                    <a:lnTo>
                      <a:pt x="128" y="39"/>
                    </a:lnTo>
                    <a:lnTo>
                      <a:pt x="0" y="58"/>
                    </a:lnTo>
                    <a:lnTo>
                      <a:pt x="7" y="46"/>
                    </a:lnTo>
                    <a:lnTo>
                      <a:pt x="302" y="0"/>
                    </a:lnTo>
                    <a:lnTo>
                      <a:pt x="304" y="0"/>
                    </a:lnTo>
                    <a:lnTo>
                      <a:pt x="300" y="10"/>
                    </a:lnTo>
                    <a:close/>
                  </a:path>
                </a:pathLst>
              </a:custGeom>
              <a:solidFill>
                <a:srgbClr val="595959"/>
              </a:solidFill>
              <a:ln w="1588">
                <a:solidFill>
                  <a:srgbClr val="000000"/>
                </a:solidFill>
                <a:prstDash val="solid"/>
                <a:round/>
                <a:headEnd/>
                <a:tailEnd/>
              </a:ln>
            </p:spPr>
            <p:txBody>
              <a:bodyPr/>
              <a:lstStyle/>
              <a:p>
                <a:endParaRPr lang="en-IN"/>
              </a:p>
            </p:txBody>
          </p:sp>
          <p:sp>
            <p:nvSpPr>
              <p:cNvPr id="704078" name="Freeform 1614">
                <a:extLst>
                  <a:ext uri="{FF2B5EF4-FFF2-40B4-BE49-F238E27FC236}">
                    <a16:creationId xmlns:a16="http://schemas.microsoft.com/office/drawing/2014/main" id="{E862E8E3-6339-430D-8A1C-15D5BBD99046}"/>
                  </a:ext>
                </a:extLst>
              </p:cNvPr>
              <p:cNvSpPr>
                <a:spLocks/>
              </p:cNvSpPr>
              <p:nvPr/>
            </p:nvSpPr>
            <p:spPr bwMode="auto">
              <a:xfrm>
                <a:off x="707" y="3035"/>
                <a:ext cx="8" cy="7"/>
              </a:xfrm>
              <a:custGeom>
                <a:avLst/>
                <a:gdLst>
                  <a:gd name="T0" fmla="*/ 15 w 15"/>
                  <a:gd name="T1" fmla="*/ 12 h 14"/>
                  <a:gd name="T2" fmla="*/ 15 w 15"/>
                  <a:gd name="T3" fmla="*/ 14 h 14"/>
                  <a:gd name="T4" fmla="*/ 0 w 15"/>
                  <a:gd name="T5" fmla="*/ 6 h 14"/>
                  <a:gd name="T6" fmla="*/ 0 w 15"/>
                  <a:gd name="T7" fmla="*/ 0 h 14"/>
                  <a:gd name="T8" fmla="*/ 13 w 15"/>
                  <a:gd name="T9" fmla="*/ 4 h 14"/>
                  <a:gd name="T10" fmla="*/ 15 w 15"/>
                  <a:gd name="T11" fmla="*/ 12 h 14"/>
                </a:gdLst>
                <a:ahLst/>
                <a:cxnLst>
                  <a:cxn ang="0">
                    <a:pos x="T0" y="T1"/>
                  </a:cxn>
                  <a:cxn ang="0">
                    <a:pos x="T2" y="T3"/>
                  </a:cxn>
                  <a:cxn ang="0">
                    <a:pos x="T4" y="T5"/>
                  </a:cxn>
                  <a:cxn ang="0">
                    <a:pos x="T6" y="T7"/>
                  </a:cxn>
                  <a:cxn ang="0">
                    <a:pos x="T8" y="T9"/>
                  </a:cxn>
                  <a:cxn ang="0">
                    <a:pos x="T10" y="T11"/>
                  </a:cxn>
                </a:cxnLst>
                <a:rect l="0" t="0" r="r" b="b"/>
                <a:pathLst>
                  <a:path w="15" h="14">
                    <a:moveTo>
                      <a:pt x="15" y="12"/>
                    </a:moveTo>
                    <a:lnTo>
                      <a:pt x="15" y="14"/>
                    </a:lnTo>
                    <a:lnTo>
                      <a:pt x="0" y="6"/>
                    </a:lnTo>
                    <a:lnTo>
                      <a:pt x="0" y="0"/>
                    </a:lnTo>
                    <a:lnTo>
                      <a:pt x="13" y="4"/>
                    </a:lnTo>
                    <a:lnTo>
                      <a:pt x="15" y="12"/>
                    </a:lnTo>
                    <a:close/>
                  </a:path>
                </a:pathLst>
              </a:custGeom>
              <a:solidFill>
                <a:srgbClr val="C2E3FF"/>
              </a:solidFill>
              <a:ln w="1588">
                <a:solidFill>
                  <a:srgbClr val="C2E3FF"/>
                </a:solidFill>
                <a:prstDash val="solid"/>
                <a:round/>
                <a:headEnd/>
                <a:tailEnd/>
              </a:ln>
            </p:spPr>
            <p:txBody>
              <a:bodyPr/>
              <a:lstStyle/>
              <a:p>
                <a:endParaRPr lang="en-IN"/>
              </a:p>
            </p:txBody>
          </p:sp>
          <p:sp>
            <p:nvSpPr>
              <p:cNvPr id="704079" name="Freeform 1615">
                <a:extLst>
                  <a:ext uri="{FF2B5EF4-FFF2-40B4-BE49-F238E27FC236}">
                    <a16:creationId xmlns:a16="http://schemas.microsoft.com/office/drawing/2014/main" id="{8EB15EF3-EA07-4E74-8189-0A9432A0D4C4}"/>
                  </a:ext>
                </a:extLst>
              </p:cNvPr>
              <p:cNvSpPr>
                <a:spLocks/>
              </p:cNvSpPr>
              <p:nvPr/>
            </p:nvSpPr>
            <p:spPr bwMode="auto">
              <a:xfrm>
                <a:off x="890" y="3037"/>
                <a:ext cx="16" cy="26"/>
              </a:xfrm>
              <a:custGeom>
                <a:avLst/>
                <a:gdLst>
                  <a:gd name="T0" fmla="*/ 33 w 33"/>
                  <a:gd name="T1" fmla="*/ 17 h 52"/>
                  <a:gd name="T2" fmla="*/ 33 w 33"/>
                  <a:gd name="T3" fmla="*/ 37 h 52"/>
                  <a:gd name="T4" fmla="*/ 25 w 33"/>
                  <a:gd name="T5" fmla="*/ 52 h 52"/>
                  <a:gd name="T6" fmla="*/ 19 w 33"/>
                  <a:gd name="T7" fmla="*/ 52 h 52"/>
                  <a:gd name="T8" fmla="*/ 10 w 33"/>
                  <a:gd name="T9" fmla="*/ 48 h 52"/>
                  <a:gd name="T10" fmla="*/ 6 w 33"/>
                  <a:gd name="T11" fmla="*/ 37 h 52"/>
                  <a:gd name="T12" fmla="*/ 2 w 33"/>
                  <a:gd name="T13" fmla="*/ 29 h 52"/>
                  <a:gd name="T14" fmla="*/ 0 w 33"/>
                  <a:gd name="T15" fmla="*/ 0 h 52"/>
                  <a:gd name="T16" fmla="*/ 31 w 33"/>
                  <a:gd name="T17" fmla="*/ 12 h 52"/>
                  <a:gd name="T18" fmla="*/ 33 w 33"/>
                  <a:gd name="T19" fmla="*/ 1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2">
                    <a:moveTo>
                      <a:pt x="33" y="17"/>
                    </a:moveTo>
                    <a:lnTo>
                      <a:pt x="33" y="37"/>
                    </a:lnTo>
                    <a:lnTo>
                      <a:pt x="25" y="52"/>
                    </a:lnTo>
                    <a:lnTo>
                      <a:pt x="19" y="52"/>
                    </a:lnTo>
                    <a:lnTo>
                      <a:pt x="10" y="48"/>
                    </a:lnTo>
                    <a:lnTo>
                      <a:pt x="6" y="37"/>
                    </a:lnTo>
                    <a:lnTo>
                      <a:pt x="2" y="29"/>
                    </a:lnTo>
                    <a:lnTo>
                      <a:pt x="0" y="0"/>
                    </a:lnTo>
                    <a:lnTo>
                      <a:pt x="31" y="12"/>
                    </a:lnTo>
                    <a:lnTo>
                      <a:pt x="33" y="17"/>
                    </a:lnTo>
                    <a:close/>
                  </a:path>
                </a:pathLst>
              </a:custGeom>
              <a:solidFill>
                <a:srgbClr val="D9D9D9"/>
              </a:solidFill>
              <a:ln w="1588">
                <a:solidFill>
                  <a:srgbClr val="000000"/>
                </a:solidFill>
                <a:prstDash val="solid"/>
                <a:round/>
                <a:headEnd/>
                <a:tailEnd/>
              </a:ln>
            </p:spPr>
            <p:txBody>
              <a:bodyPr/>
              <a:lstStyle/>
              <a:p>
                <a:endParaRPr lang="en-IN"/>
              </a:p>
            </p:txBody>
          </p:sp>
          <p:sp>
            <p:nvSpPr>
              <p:cNvPr id="704080" name="Freeform 1616">
                <a:extLst>
                  <a:ext uri="{FF2B5EF4-FFF2-40B4-BE49-F238E27FC236}">
                    <a16:creationId xmlns:a16="http://schemas.microsoft.com/office/drawing/2014/main" id="{6015E558-256F-48A7-8ADF-B0477F516CC4}"/>
                  </a:ext>
                </a:extLst>
              </p:cNvPr>
              <p:cNvSpPr>
                <a:spLocks/>
              </p:cNvSpPr>
              <p:nvPr/>
            </p:nvSpPr>
            <p:spPr bwMode="auto">
              <a:xfrm>
                <a:off x="717" y="3039"/>
                <a:ext cx="7" cy="7"/>
              </a:xfrm>
              <a:custGeom>
                <a:avLst/>
                <a:gdLst>
                  <a:gd name="T0" fmla="*/ 13 w 13"/>
                  <a:gd name="T1" fmla="*/ 8 h 13"/>
                  <a:gd name="T2" fmla="*/ 13 w 13"/>
                  <a:gd name="T3" fmla="*/ 13 h 13"/>
                  <a:gd name="T4" fmla="*/ 0 w 13"/>
                  <a:gd name="T5" fmla="*/ 8 h 13"/>
                  <a:gd name="T6" fmla="*/ 0 w 13"/>
                  <a:gd name="T7" fmla="*/ 0 h 13"/>
                  <a:gd name="T8" fmla="*/ 11 w 13"/>
                  <a:gd name="T9" fmla="*/ 6 h 13"/>
                  <a:gd name="T10" fmla="*/ 13 w 13"/>
                  <a:gd name="T11" fmla="*/ 8 h 13"/>
                </a:gdLst>
                <a:ahLst/>
                <a:cxnLst>
                  <a:cxn ang="0">
                    <a:pos x="T0" y="T1"/>
                  </a:cxn>
                  <a:cxn ang="0">
                    <a:pos x="T2" y="T3"/>
                  </a:cxn>
                  <a:cxn ang="0">
                    <a:pos x="T4" y="T5"/>
                  </a:cxn>
                  <a:cxn ang="0">
                    <a:pos x="T6" y="T7"/>
                  </a:cxn>
                  <a:cxn ang="0">
                    <a:pos x="T8" y="T9"/>
                  </a:cxn>
                  <a:cxn ang="0">
                    <a:pos x="T10" y="T11"/>
                  </a:cxn>
                </a:cxnLst>
                <a:rect l="0" t="0" r="r" b="b"/>
                <a:pathLst>
                  <a:path w="13" h="13">
                    <a:moveTo>
                      <a:pt x="13" y="8"/>
                    </a:moveTo>
                    <a:lnTo>
                      <a:pt x="13" y="13"/>
                    </a:lnTo>
                    <a:lnTo>
                      <a:pt x="0" y="8"/>
                    </a:lnTo>
                    <a:lnTo>
                      <a:pt x="0" y="0"/>
                    </a:lnTo>
                    <a:lnTo>
                      <a:pt x="11" y="6"/>
                    </a:lnTo>
                    <a:lnTo>
                      <a:pt x="13" y="8"/>
                    </a:lnTo>
                    <a:close/>
                  </a:path>
                </a:pathLst>
              </a:custGeom>
              <a:solidFill>
                <a:srgbClr val="C2E3FF"/>
              </a:solidFill>
              <a:ln w="1588">
                <a:solidFill>
                  <a:srgbClr val="C2E3FF"/>
                </a:solidFill>
                <a:prstDash val="solid"/>
                <a:round/>
                <a:headEnd/>
                <a:tailEnd/>
              </a:ln>
            </p:spPr>
            <p:txBody>
              <a:bodyPr/>
              <a:lstStyle/>
              <a:p>
                <a:endParaRPr lang="en-IN"/>
              </a:p>
            </p:txBody>
          </p:sp>
          <p:sp>
            <p:nvSpPr>
              <p:cNvPr id="704081" name="Freeform 1617">
                <a:extLst>
                  <a:ext uri="{FF2B5EF4-FFF2-40B4-BE49-F238E27FC236}">
                    <a16:creationId xmlns:a16="http://schemas.microsoft.com/office/drawing/2014/main" id="{187F7CE7-C0DE-49B1-A23C-F3A5A2F3882F}"/>
                  </a:ext>
                </a:extLst>
              </p:cNvPr>
              <p:cNvSpPr>
                <a:spLocks/>
              </p:cNvSpPr>
              <p:nvPr/>
            </p:nvSpPr>
            <p:spPr bwMode="auto">
              <a:xfrm>
                <a:off x="727" y="3044"/>
                <a:ext cx="6" cy="7"/>
              </a:xfrm>
              <a:custGeom>
                <a:avLst/>
                <a:gdLst>
                  <a:gd name="T0" fmla="*/ 13 w 13"/>
                  <a:gd name="T1" fmla="*/ 15 h 15"/>
                  <a:gd name="T2" fmla="*/ 0 w 13"/>
                  <a:gd name="T3" fmla="*/ 7 h 15"/>
                  <a:gd name="T4" fmla="*/ 0 w 13"/>
                  <a:gd name="T5" fmla="*/ 0 h 15"/>
                  <a:gd name="T6" fmla="*/ 13 w 13"/>
                  <a:gd name="T7" fmla="*/ 7 h 15"/>
                  <a:gd name="T8" fmla="*/ 13 w 13"/>
                  <a:gd name="T9" fmla="*/ 15 h 15"/>
                </a:gdLst>
                <a:ahLst/>
                <a:cxnLst>
                  <a:cxn ang="0">
                    <a:pos x="T0" y="T1"/>
                  </a:cxn>
                  <a:cxn ang="0">
                    <a:pos x="T2" y="T3"/>
                  </a:cxn>
                  <a:cxn ang="0">
                    <a:pos x="T4" y="T5"/>
                  </a:cxn>
                  <a:cxn ang="0">
                    <a:pos x="T6" y="T7"/>
                  </a:cxn>
                  <a:cxn ang="0">
                    <a:pos x="T8" y="T9"/>
                  </a:cxn>
                </a:cxnLst>
                <a:rect l="0" t="0" r="r" b="b"/>
                <a:pathLst>
                  <a:path w="13" h="15">
                    <a:moveTo>
                      <a:pt x="13" y="15"/>
                    </a:moveTo>
                    <a:lnTo>
                      <a:pt x="0" y="7"/>
                    </a:lnTo>
                    <a:lnTo>
                      <a:pt x="0" y="0"/>
                    </a:lnTo>
                    <a:lnTo>
                      <a:pt x="13" y="7"/>
                    </a:lnTo>
                    <a:lnTo>
                      <a:pt x="13" y="15"/>
                    </a:lnTo>
                    <a:close/>
                  </a:path>
                </a:pathLst>
              </a:custGeom>
              <a:solidFill>
                <a:srgbClr val="C2E3FF"/>
              </a:solidFill>
              <a:ln w="1588">
                <a:solidFill>
                  <a:srgbClr val="C2E3FF"/>
                </a:solidFill>
                <a:prstDash val="solid"/>
                <a:round/>
                <a:headEnd/>
                <a:tailEnd/>
              </a:ln>
            </p:spPr>
            <p:txBody>
              <a:bodyPr/>
              <a:lstStyle/>
              <a:p>
                <a:endParaRPr lang="en-IN"/>
              </a:p>
            </p:txBody>
          </p:sp>
          <p:sp>
            <p:nvSpPr>
              <p:cNvPr id="704082" name="Freeform 1618">
                <a:extLst>
                  <a:ext uri="{FF2B5EF4-FFF2-40B4-BE49-F238E27FC236}">
                    <a16:creationId xmlns:a16="http://schemas.microsoft.com/office/drawing/2014/main" id="{18C94C04-916C-4151-86DF-21DEFF427DA7}"/>
                  </a:ext>
                </a:extLst>
              </p:cNvPr>
              <p:cNvSpPr>
                <a:spLocks/>
              </p:cNvSpPr>
              <p:nvPr/>
            </p:nvSpPr>
            <p:spPr bwMode="auto">
              <a:xfrm>
                <a:off x="736" y="3049"/>
                <a:ext cx="6" cy="5"/>
              </a:xfrm>
              <a:custGeom>
                <a:avLst/>
                <a:gdLst>
                  <a:gd name="T0" fmla="*/ 12 w 12"/>
                  <a:gd name="T1" fmla="*/ 10 h 12"/>
                  <a:gd name="T2" fmla="*/ 12 w 12"/>
                  <a:gd name="T3" fmla="*/ 12 h 12"/>
                  <a:gd name="T4" fmla="*/ 6 w 12"/>
                  <a:gd name="T5" fmla="*/ 12 h 12"/>
                  <a:gd name="T6" fmla="*/ 0 w 12"/>
                  <a:gd name="T7" fmla="*/ 6 h 12"/>
                  <a:gd name="T8" fmla="*/ 0 w 12"/>
                  <a:gd name="T9" fmla="*/ 0 h 12"/>
                  <a:gd name="T10" fmla="*/ 10 w 12"/>
                  <a:gd name="T11" fmla="*/ 4 h 12"/>
                  <a:gd name="T12" fmla="*/ 12 w 12"/>
                  <a:gd name="T13" fmla="*/ 1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2" y="10"/>
                    </a:moveTo>
                    <a:lnTo>
                      <a:pt x="12" y="12"/>
                    </a:lnTo>
                    <a:lnTo>
                      <a:pt x="6" y="12"/>
                    </a:lnTo>
                    <a:lnTo>
                      <a:pt x="0" y="6"/>
                    </a:lnTo>
                    <a:lnTo>
                      <a:pt x="0" y="0"/>
                    </a:lnTo>
                    <a:lnTo>
                      <a:pt x="10" y="4"/>
                    </a:lnTo>
                    <a:lnTo>
                      <a:pt x="12" y="10"/>
                    </a:lnTo>
                    <a:close/>
                  </a:path>
                </a:pathLst>
              </a:custGeom>
              <a:solidFill>
                <a:srgbClr val="C2E3FF"/>
              </a:solidFill>
              <a:ln w="1588">
                <a:solidFill>
                  <a:srgbClr val="C2E3FF"/>
                </a:solidFill>
                <a:prstDash val="solid"/>
                <a:round/>
                <a:headEnd/>
                <a:tailEnd/>
              </a:ln>
            </p:spPr>
            <p:txBody>
              <a:bodyPr/>
              <a:lstStyle/>
              <a:p>
                <a:endParaRPr lang="en-IN"/>
              </a:p>
            </p:txBody>
          </p:sp>
          <p:sp>
            <p:nvSpPr>
              <p:cNvPr id="704083" name="Freeform 1619">
                <a:extLst>
                  <a:ext uri="{FF2B5EF4-FFF2-40B4-BE49-F238E27FC236}">
                    <a16:creationId xmlns:a16="http://schemas.microsoft.com/office/drawing/2014/main" id="{0CCA5947-97FB-4EFA-8E8F-ACD25610E693}"/>
                  </a:ext>
                </a:extLst>
              </p:cNvPr>
              <p:cNvSpPr>
                <a:spLocks/>
              </p:cNvSpPr>
              <p:nvPr/>
            </p:nvSpPr>
            <p:spPr bwMode="auto">
              <a:xfrm>
                <a:off x="744" y="3052"/>
                <a:ext cx="6" cy="7"/>
              </a:xfrm>
              <a:custGeom>
                <a:avLst/>
                <a:gdLst>
                  <a:gd name="T0" fmla="*/ 14 w 14"/>
                  <a:gd name="T1" fmla="*/ 6 h 13"/>
                  <a:gd name="T2" fmla="*/ 14 w 14"/>
                  <a:gd name="T3" fmla="*/ 9 h 13"/>
                  <a:gd name="T4" fmla="*/ 14 w 14"/>
                  <a:gd name="T5" fmla="*/ 13 h 13"/>
                  <a:gd name="T6" fmla="*/ 0 w 14"/>
                  <a:gd name="T7" fmla="*/ 7 h 13"/>
                  <a:gd name="T8" fmla="*/ 0 w 14"/>
                  <a:gd name="T9" fmla="*/ 0 h 13"/>
                  <a:gd name="T10" fmla="*/ 12 w 14"/>
                  <a:gd name="T11" fmla="*/ 4 h 13"/>
                  <a:gd name="T12" fmla="*/ 14 w 14"/>
                  <a:gd name="T13" fmla="*/ 6 h 13"/>
                </a:gdLst>
                <a:ahLst/>
                <a:cxnLst>
                  <a:cxn ang="0">
                    <a:pos x="T0" y="T1"/>
                  </a:cxn>
                  <a:cxn ang="0">
                    <a:pos x="T2" y="T3"/>
                  </a:cxn>
                  <a:cxn ang="0">
                    <a:pos x="T4" y="T5"/>
                  </a:cxn>
                  <a:cxn ang="0">
                    <a:pos x="T6" y="T7"/>
                  </a:cxn>
                  <a:cxn ang="0">
                    <a:pos x="T8" y="T9"/>
                  </a:cxn>
                  <a:cxn ang="0">
                    <a:pos x="T10" y="T11"/>
                  </a:cxn>
                  <a:cxn ang="0">
                    <a:pos x="T12" y="T13"/>
                  </a:cxn>
                </a:cxnLst>
                <a:rect l="0" t="0" r="r" b="b"/>
                <a:pathLst>
                  <a:path w="14" h="13">
                    <a:moveTo>
                      <a:pt x="14" y="6"/>
                    </a:moveTo>
                    <a:lnTo>
                      <a:pt x="14" y="9"/>
                    </a:lnTo>
                    <a:lnTo>
                      <a:pt x="14" y="13"/>
                    </a:lnTo>
                    <a:lnTo>
                      <a:pt x="0" y="7"/>
                    </a:lnTo>
                    <a:lnTo>
                      <a:pt x="0" y="0"/>
                    </a:lnTo>
                    <a:lnTo>
                      <a:pt x="12" y="4"/>
                    </a:lnTo>
                    <a:lnTo>
                      <a:pt x="14" y="6"/>
                    </a:lnTo>
                    <a:close/>
                  </a:path>
                </a:pathLst>
              </a:custGeom>
              <a:solidFill>
                <a:srgbClr val="C2E3FF"/>
              </a:solidFill>
              <a:ln w="1588">
                <a:solidFill>
                  <a:srgbClr val="C2E3FF"/>
                </a:solidFill>
                <a:prstDash val="solid"/>
                <a:round/>
                <a:headEnd/>
                <a:tailEnd/>
              </a:ln>
            </p:spPr>
            <p:txBody>
              <a:bodyPr/>
              <a:lstStyle/>
              <a:p>
                <a:endParaRPr lang="en-IN"/>
              </a:p>
            </p:txBody>
          </p:sp>
          <p:sp>
            <p:nvSpPr>
              <p:cNvPr id="704084" name="Freeform 1620">
                <a:extLst>
                  <a:ext uri="{FF2B5EF4-FFF2-40B4-BE49-F238E27FC236}">
                    <a16:creationId xmlns:a16="http://schemas.microsoft.com/office/drawing/2014/main" id="{8E807810-E3B5-4752-A427-6CE36163A912}"/>
                  </a:ext>
                </a:extLst>
              </p:cNvPr>
              <p:cNvSpPr>
                <a:spLocks/>
              </p:cNvSpPr>
              <p:nvPr/>
            </p:nvSpPr>
            <p:spPr bwMode="auto">
              <a:xfrm>
                <a:off x="752" y="3056"/>
                <a:ext cx="8" cy="7"/>
              </a:xfrm>
              <a:custGeom>
                <a:avLst/>
                <a:gdLst>
                  <a:gd name="T0" fmla="*/ 15 w 15"/>
                  <a:gd name="T1" fmla="*/ 14 h 14"/>
                  <a:gd name="T2" fmla="*/ 5 w 15"/>
                  <a:gd name="T3" fmla="*/ 12 h 14"/>
                  <a:gd name="T4" fmla="*/ 0 w 15"/>
                  <a:gd name="T5" fmla="*/ 8 h 14"/>
                  <a:gd name="T6" fmla="*/ 0 w 15"/>
                  <a:gd name="T7" fmla="*/ 0 h 14"/>
                  <a:gd name="T8" fmla="*/ 15 w 15"/>
                  <a:gd name="T9" fmla="*/ 6 h 14"/>
                  <a:gd name="T10" fmla="*/ 15 w 15"/>
                  <a:gd name="T11" fmla="*/ 14 h 14"/>
                </a:gdLst>
                <a:ahLst/>
                <a:cxnLst>
                  <a:cxn ang="0">
                    <a:pos x="T0" y="T1"/>
                  </a:cxn>
                  <a:cxn ang="0">
                    <a:pos x="T2" y="T3"/>
                  </a:cxn>
                  <a:cxn ang="0">
                    <a:pos x="T4" y="T5"/>
                  </a:cxn>
                  <a:cxn ang="0">
                    <a:pos x="T6" y="T7"/>
                  </a:cxn>
                  <a:cxn ang="0">
                    <a:pos x="T8" y="T9"/>
                  </a:cxn>
                  <a:cxn ang="0">
                    <a:pos x="T10" y="T11"/>
                  </a:cxn>
                </a:cxnLst>
                <a:rect l="0" t="0" r="r" b="b"/>
                <a:pathLst>
                  <a:path w="15" h="14">
                    <a:moveTo>
                      <a:pt x="15" y="14"/>
                    </a:moveTo>
                    <a:lnTo>
                      <a:pt x="5" y="12"/>
                    </a:lnTo>
                    <a:lnTo>
                      <a:pt x="0" y="8"/>
                    </a:lnTo>
                    <a:lnTo>
                      <a:pt x="0" y="0"/>
                    </a:lnTo>
                    <a:lnTo>
                      <a:pt x="15" y="6"/>
                    </a:lnTo>
                    <a:lnTo>
                      <a:pt x="15" y="14"/>
                    </a:lnTo>
                    <a:close/>
                  </a:path>
                </a:pathLst>
              </a:custGeom>
              <a:solidFill>
                <a:srgbClr val="C2E3FF"/>
              </a:solidFill>
              <a:ln w="1588">
                <a:solidFill>
                  <a:srgbClr val="C2E3FF"/>
                </a:solidFill>
                <a:prstDash val="solid"/>
                <a:round/>
                <a:headEnd/>
                <a:tailEnd/>
              </a:ln>
            </p:spPr>
            <p:txBody>
              <a:bodyPr/>
              <a:lstStyle/>
              <a:p>
                <a:endParaRPr lang="en-IN"/>
              </a:p>
            </p:txBody>
          </p:sp>
          <p:sp>
            <p:nvSpPr>
              <p:cNvPr id="704085" name="Freeform 1621">
                <a:extLst>
                  <a:ext uri="{FF2B5EF4-FFF2-40B4-BE49-F238E27FC236}">
                    <a16:creationId xmlns:a16="http://schemas.microsoft.com/office/drawing/2014/main" id="{004D474C-FE5B-4DA3-A810-29477B71E284}"/>
                  </a:ext>
                </a:extLst>
              </p:cNvPr>
              <p:cNvSpPr>
                <a:spLocks/>
              </p:cNvSpPr>
              <p:nvPr/>
            </p:nvSpPr>
            <p:spPr bwMode="auto">
              <a:xfrm>
                <a:off x="762" y="3061"/>
                <a:ext cx="10" cy="9"/>
              </a:xfrm>
              <a:custGeom>
                <a:avLst/>
                <a:gdLst>
                  <a:gd name="T0" fmla="*/ 21 w 21"/>
                  <a:gd name="T1" fmla="*/ 10 h 17"/>
                  <a:gd name="T2" fmla="*/ 21 w 21"/>
                  <a:gd name="T3" fmla="*/ 17 h 17"/>
                  <a:gd name="T4" fmla="*/ 2 w 21"/>
                  <a:gd name="T5" fmla="*/ 8 h 17"/>
                  <a:gd name="T6" fmla="*/ 0 w 21"/>
                  <a:gd name="T7" fmla="*/ 0 h 17"/>
                  <a:gd name="T8" fmla="*/ 19 w 21"/>
                  <a:gd name="T9" fmla="*/ 8 h 17"/>
                  <a:gd name="T10" fmla="*/ 21 w 21"/>
                  <a:gd name="T11" fmla="*/ 10 h 17"/>
                </a:gdLst>
                <a:ahLst/>
                <a:cxnLst>
                  <a:cxn ang="0">
                    <a:pos x="T0" y="T1"/>
                  </a:cxn>
                  <a:cxn ang="0">
                    <a:pos x="T2" y="T3"/>
                  </a:cxn>
                  <a:cxn ang="0">
                    <a:pos x="T4" y="T5"/>
                  </a:cxn>
                  <a:cxn ang="0">
                    <a:pos x="T6" y="T7"/>
                  </a:cxn>
                  <a:cxn ang="0">
                    <a:pos x="T8" y="T9"/>
                  </a:cxn>
                  <a:cxn ang="0">
                    <a:pos x="T10" y="T11"/>
                  </a:cxn>
                </a:cxnLst>
                <a:rect l="0" t="0" r="r" b="b"/>
                <a:pathLst>
                  <a:path w="21" h="17">
                    <a:moveTo>
                      <a:pt x="21" y="10"/>
                    </a:moveTo>
                    <a:lnTo>
                      <a:pt x="21" y="17"/>
                    </a:lnTo>
                    <a:lnTo>
                      <a:pt x="2" y="8"/>
                    </a:lnTo>
                    <a:lnTo>
                      <a:pt x="0" y="0"/>
                    </a:lnTo>
                    <a:lnTo>
                      <a:pt x="19" y="8"/>
                    </a:lnTo>
                    <a:lnTo>
                      <a:pt x="21" y="10"/>
                    </a:lnTo>
                    <a:close/>
                  </a:path>
                </a:pathLst>
              </a:custGeom>
              <a:solidFill>
                <a:srgbClr val="C2E3FF"/>
              </a:solidFill>
              <a:ln w="1588">
                <a:solidFill>
                  <a:srgbClr val="C2E3FF"/>
                </a:solidFill>
                <a:prstDash val="solid"/>
                <a:round/>
                <a:headEnd/>
                <a:tailEnd/>
              </a:ln>
            </p:spPr>
            <p:txBody>
              <a:bodyPr/>
              <a:lstStyle/>
              <a:p>
                <a:endParaRPr lang="en-IN"/>
              </a:p>
            </p:txBody>
          </p:sp>
          <p:sp>
            <p:nvSpPr>
              <p:cNvPr id="704086" name="Freeform 1622">
                <a:extLst>
                  <a:ext uri="{FF2B5EF4-FFF2-40B4-BE49-F238E27FC236}">
                    <a16:creationId xmlns:a16="http://schemas.microsoft.com/office/drawing/2014/main" id="{5FEC2FD2-A02E-40AA-B684-B3F2AC3E1759}"/>
                  </a:ext>
                </a:extLst>
              </p:cNvPr>
              <p:cNvSpPr>
                <a:spLocks/>
              </p:cNvSpPr>
              <p:nvPr/>
            </p:nvSpPr>
            <p:spPr bwMode="auto">
              <a:xfrm>
                <a:off x="774" y="3067"/>
                <a:ext cx="8" cy="7"/>
              </a:xfrm>
              <a:custGeom>
                <a:avLst/>
                <a:gdLst>
                  <a:gd name="T0" fmla="*/ 15 w 15"/>
                  <a:gd name="T1" fmla="*/ 15 h 15"/>
                  <a:gd name="T2" fmla="*/ 2 w 15"/>
                  <a:gd name="T3" fmla="*/ 9 h 15"/>
                  <a:gd name="T4" fmla="*/ 0 w 15"/>
                  <a:gd name="T5" fmla="*/ 5 h 15"/>
                  <a:gd name="T6" fmla="*/ 0 w 15"/>
                  <a:gd name="T7" fmla="*/ 0 h 15"/>
                  <a:gd name="T8" fmla="*/ 15 w 15"/>
                  <a:gd name="T9" fmla="*/ 7 h 15"/>
                  <a:gd name="T10" fmla="*/ 15 w 15"/>
                  <a:gd name="T11" fmla="*/ 15 h 15"/>
                </a:gdLst>
                <a:ahLst/>
                <a:cxnLst>
                  <a:cxn ang="0">
                    <a:pos x="T0" y="T1"/>
                  </a:cxn>
                  <a:cxn ang="0">
                    <a:pos x="T2" y="T3"/>
                  </a:cxn>
                  <a:cxn ang="0">
                    <a:pos x="T4" y="T5"/>
                  </a:cxn>
                  <a:cxn ang="0">
                    <a:pos x="T6" y="T7"/>
                  </a:cxn>
                  <a:cxn ang="0">
                    <a:pos x="T8" y="T9"/>
                  </a:cxn>
                  <a:cxn ang="0">
                    <a:pos x="T10" y="T11"/>
                  </a:cxn>
                </a:cxnLst>
                <a:rect l="0" t="0" r="r" b="b"/>
                <a:pathLst>
                  <a:path w="15" h="15">
                    <a:moveTo>
                      <a:pt x="15" y="15"/>
                    </a:moveTo>
                    <a:lnTo>
                      <a:pt x="2" y="9"/>
                    </a:lnTo>
                    <a:lnTo>
                      <a:pt x="0" y="5"/>
                    </a:lnTo>
                    <a:lnTo>
                      <a:pt x="0" y="0"/>
                    </a:lnTo>
                    <a:lnTo>
                      <a:pt x="15" y="7"/>
                    </a:lnTo>
                    <a:lnTo>
                      <a:pt x="15" y="15"/>
                    </a:lnTo>
                    <a:close/>
                  </a:path>
                </a:pathLst>
              </a:custGeom>
              <a:solidFill>
                <a:srgbClr val="C2E3FF"/>
              </a:solidFill>
              <a:ln w="1588">
                <a:solidFill>
                  <a:srgbClr val="C2E3FF"/>
                </a:solidFill>
                <a:prstDash val="solid"/>
                <a:round/>
                <a:headEnd/>
                <a:tailEnd/>
              </a:ln>
            </p:spPr>
            <p:txBody>
              <a:bodyPr/>
              <a:lstStyle/>
              <a:p>
                <a:endParaRPr lang="en-IN"/>
              </a:p>
            </p:txBody>
          </p:sp>
          <p:sp>
            <p:nvSpPr>
              <p:cNvPr id="704087" name="Freeform 1623">
                <a:extLst>
                  <a:ext uri="{FF2B5EF4-FFF2-40B4-BE49-F238E27FC236}">
                    <a16:creationId xmlns:a16="http://schemas.microsoft.com/office/drawing/2014/main" id="{9C0592B5-CA5C-40E1-8917-372BB7962E01}"/>
                  </a:ext>
                </a:extLst>
              </p:cNvPr>
              <p:cNvSpPr>
                <a:spLocks/>
              </p:cNvSpPr>
              <p:nvPr/>
            </p:nvSpPr>
            <p:spPr bwMode="auto">
              <a:xfrm>
                <a:off x="652" y="3067"/>
                <a:ext cx="17" cy="30"/>
              </a:xfrm>
              <a:custGeom>
                <a:avLst/>
                <a:gdLst>
                  <a:gd name="T0" fmla="*/ 34 w 34"/>
                  <a:gd name="T1" fmla="*/ 21 h 59"/>
                  <a:gd name="T2" fmla="*/ 34 w 34"/>
                  <a:gd name="T3" fmla="*/ 59 h 59"/>
                  <a:gd name="T4" fmla="*/ 0 w 34"/>
                  <a:gd name="T5" fmla="*/ 40 h 59"/>
                  <a:gd name="T6" fmla="*/ 0 w 34"/>
                  <a:gd name="T7" fmla="*/ 0 h 59"/>
                  <a:gd name="T8" fmla="*/ 34 w 34"/>
                  <a:gd name="T9" fmla="*/ 19 h 59"/>
                  <a:gd name="T10" fmla="*/ 34 w 34"/>
                  <a:gd name="T11" fmla="*/ 21 h 59"/>
                </a:gdLst>
                <a:ahLst/>
                <a:cxnLst>
                  <a:cxn ang="0">
                    <a:pos x="T0" y="T1"/>
                  </a:cxn>
                  <a:cxn ang="0">
                    <a:pos x="T2" y="T3"/>
                  </a:cxn>
                  <a:cxn ang="0">
                    <a:pos x="T4" y="T5"/>
                  </a:cxn>
                  <a:cxn ang="0">
                    <a:pos x="T6" y="T7"/>
                  </a:cxn>
                  <a:cxn ang="0">
                    <a:pos x="T8" y="T9"/>
                  </a:cxn>
                  <a:cxn ang="0">
                    <a:pos x="T10" y="T11"/>
                  </a:cxn>
                </a:cxnLst>
                <a:rect l="0" t="0" r="r" b="b"/>
                <a:pathLst>
                  <a:path w="34" h="59">
                    <a:moveTo>
                      <a:pt x="34" y="21"/>
                    </a:moveTo>
                    <a:lnTo>
                      <a:pt x="34" y="59"/>
                    </a:lnTo>
                    <a:lnTo>
                      <a:pt x="0" y="40"/>
                    </a:lnTo>
                    <a:lnTo>
                      <a:pt x="0" y="0"/>
                    </a:lnTo>
                    <a:lnTo>
                      <a:pt x="34" y="19"/>
                    </a:lnTo>
                    <a:lnTo>
                      <a:pt x="34" y="21"/>
                    </a:lnTo>
                    <a:close/>
                  </a:path>
                </a:pathLst>
              </a:custGeom>
              <a:solidFill>
                <a:srgbClr val="D9D9D9"/>
              </a:solidFill>
              <a:ln w="1588">
                <a:solidFill>
                  <a:srgbClr val="000000"/>
                </a:solidFill>
                <a:prstDash val="solid"/>
                <a:round/>
                <a:headEnd/>
                <a:tailEnd/>
              </a:ln>
            </p:spPr>
            <p:txBody>
              <a:bodyPr/>
              <a:lstStyle/>
              <a:p>
                <a:endParaRPr lang="en-IN"/>
              </a:p>
            </p:txBody>
          </p:sp>
          <p:sp>
            <p:nvSpPr>
              <p:cNvPr id="704088" name="Freeform 1624">
                <a:extLst>
                  <a:ext uri="{FF2B5EF4-FFF2-40B4-BE49-F238E27FC236}">
                    <a16:creationId xmlns:a16="http://schemas.microsoft.com/office/drawing/2014/main" id="{DB864E52-A989-4F1C-ADFC-0ABDCEA5197D}"/>
                  </a:ext>
                </a:extLst>
              </p:cNvPr>
              <p:cNvSpPr>
                <a:spLocks/>
              </p:cNvSpPr>
              <p:nvPr/>
            </p:nvSpPr>
            <p:spPr bwMode="auto">
              <a:xfrm>
                <a:off x="784" y="3072"/>
                <a:ext cx="9" cy="8"/>
              </a:xfrm>
              <a:custGeom>
                <a:avLst/>
                <a:gdLst>
                  <a:gd name="T0" fmla="*/ 19 w 19"/>
                  <a:gd name="T1" fmla="*/ 17 h 17"/>
                  <a:gd name="T2" fmla="*/ 2 w 19"/>
                  <a:gd name="T3" fmla="*/ 10 h 17"/>
                  <a:gd name="T4" fmla="*/ 2 w 19"/>
                  <a:gd name="T5" fmla="*/ 6 h 17"/>
                  <a:gd name="T6" fmla="*/ 0 w 19"/>
                  <a:gd name="T7" fmla="*/ 0 h 17"/>
                  <a:gd name="T8" fmla="*/ 19 w 19"/>
                  <a:gd name="T9" fmla="*/ 8 h 17"/>
                  <a:gd name="T10" fmla="*/ 19 w 19"/>
                  <a:gd name="T11" fmla="*/ 17 h 17"/>
                </a:gdLst>
                <a:ahLst/>
                <a:cxnLst>
                  <a:cxn ang="0">
                    <a:pos x="T0" y="T1"/>
                  </a:cxn>
                  <a:cxn ang="0">
                    <a:pos x="T2" y="T3"/>
                  </a:cxn>
                  <a:cxn ang="0">
                    <a:pos x="T4" y="T5"/>
                  </a:cxn>
                  <a:cxn ang="0">
                    <a:pos x="T6" y="T7"/>
                  </a:cxn>
                  <a:cxn ang="0">
                    <a:pos x="T8" y="T9"/>
                  </a:cxn>
                  <a:cxn ang="0">
                    <a:pos x="T10" y="T11"/>
                  </a:cxn>
                </a:cxnLst>
                <a:rect l="0" t="0" r="r" b="b"/>
                <a:pathLst>
                  <a:path w="19" h="17">
                    <a:moveTo>
                      <a:pt x="19" y="17"/>
                    </a:moveTo>
                    <a:lnTo>
                      <a:pt x="2" y="10"/>
                    </a:lnTo>
                    <a:lnTo>
                      <a:pt x="2" y="6"/>
                    </a:lnTo>
                    <a:lnTo>
                      <a:pt x="0" y="0"/>
                    </a:lnTo>
                    <a:lnTo>
                      <a:pt x="19" y="8"/>
                    </a:lnTo>
                    <a:lnTo>
                      <a:pt x="19" y="17"/>
                    </a:lnTo>
                    <a:close/>
                  </a:path>
                </a:pathLst>
              </a:custGeom>
              <a:solidFill>
                <a:srgbClr val="C2E3FF"/>
              </a:solidFill>
              <a:ln w="1588">
                <a:solidFill>
                  <a:srgbClr val="C2E3FF"/>
                </a:solidFill>
                <a:prstDash val="solid"/>
                <a:round/>
                <a:headEnd/>
                <a:tailEnd/>
              </a:ln>
            </p:spPr>
            <p:txBody>
              <a:bodyPr/>
              <a:lstStyle/>
              <a:p>
                <a:endParaRPr lang="en-IN"/>
              </a:p>
            </p:txBody>
          </p:sp>
          <p:sp>
            <p:nvSpPr>
              <p:cNvPr id="704089" name="Freeform 1625">
                <a:extLst>
                  <a:ext uri="{FF2B5EF4-FFF2-40B4-BE49-F238E27FC236}">
                    <a16:creationId xmlns:a16="http://schemas.microsoft.com/office/drawing/2014/main" id="{8FFD86BE-8262-4739-BAFE-D627E58681B2}"/>
                  </a:ext>
                </a:extLst>
              </p:cNvPr>
              <p:cNvSpPr>
                <a:spLocks/>
              </p:cNvSpPr>
              <p:nvPr/>
            </p:nvSpPr>
            <p:spPr bwMode="auto">
              <a:xfrm>
                <a:off x="796" y="3077"/>
                <a:ext cx="10" cy="9"/>
              </a:xfrm>
              <a:custGeom>
                <a:avLst/>
                <a:gdLst>
                  <a:gd name="T0" fmla="*/ 19 w 19"/>
                  <a:gd name="T1" fmla="*/ 17 h 17"/>
                  <a:gd name="T2" fmla="*/ 0 w 19"/>
                  <a:gd name="T3" fmla="*/ 7 h 17"/>
                  <a:gd name="T4" fmla="*/ 0 w 19"/>
                  <a:gd name="T5" fmla="*/ 0 h 17"/>
                  <a:gd name="T6" fmla="*/ 19 w 19"/>
                  <a:gd name="T7" fmla="*/ 7 h 17"/>
                  <a:gd name="T8" fmla="*/ 19 w 19"/>
                  <a:gd name="T9" fmla="*/ 17 h 17"/>
                </a:gdLst>
                <a:ahLst/>
                <a:cxnLst>
                  <a:cxn ang="0">
                    <a:pos x="T0" y="T1"/>
                  </a:cxn>
                  <a:cxn ang="0">
                    <a:pos x="T2" y="T3"/>
                  </a:cxn>
                  <a:cxn ang="0">
                    <a:pos x="T4" y="T5"/>
                  </a:cxn>
                  <a:cxn ang="0">
                    <a:pos x="T6" y="T7"/>
                  </a:cxn>
                  <a:cxn ang="0">
                    <a:pos x="T8" y="T9"/>
                  </a:cxn>
                </a:cxnLst>
                <a:rect l="0" t="0" r="r" b="b"/>
                <a:pathLst>
                  <a:path w="19" h="17">
                    <a:moveTo>
                      <a:pt x="19" y="17"/>
                    </a:moveTo>
                    <a:lnTo>
                      <a:pt x="0" y="7"/>
                    </a:lnTo>
                    <a:lnTo>
                      <a:pt x="0" y="0"/>
                    </a:lnTo>
                    <a:lnTo>
                      <a:pt x="19" y="7"/>
                    </a:lnTo>
                    <a:lnTo>
                      <a:pt x="19" y="17"/>
                    </a:lnTo>
                    <a:close/>
                  </a:path>
                </a:pathLst>
              </a:custGeom>
              <a:solidFill>
                <a:srgbClr val="C2E3FF"/>
              </a:solidFill>
              <a:ln w="1588">
                <a:solidFill>
                  <a:srgbClr val="C2E3FF"/>
                </a:solidFill>
                <a:prstDash val="solid"/>
                <a:round/>
                <a:headEnd/>
                <a:tailEnd/>
              </a:ln>
            </p:spPr>
            <p:txBody>
              <a:bodyPr/>
              <a:lstStyle/>
              <a:p>
                <a:endParaRPr lang="en-IN"/>
              </a:p>
            </p:txBody>
          </p:sp>
          <p:sp>
            <p:nvSpPr>
              <p:cNvPr id="704090" name="Freeform 1626">
                <a:extLst>
                  <a:ext uri="{FF2B5EF4-FFF2-40B4-BE49-F238E27FC236}">
                    <a16:creationId xmlns:a16="http://schemas.microsoft.com/office/drawing/2014/main" id="{F52381F4-863B-45DF-88D2-95C190CC3C8B}"/>
                  </a:ext>
                </a:extLst>
              </p:cNvPr>
              <p:cNvSpPr>
                <a:spLocks/>
              </p:cNvSpPr>
              <p:nvPr/>
            </p:nvSpPr>
            <p:spPr bwMode="auto">
              <a:xfrm>
                <a:off x="671" y="3078"/>
                <a:ext cx="29" cy="21"/>
              </a:xfrm>
              <a:custGeom>
                <a:avLst/>
                <a:gdLst>
                  <a:gd name="T0" fmla="*/ 12 w 57"/>
                  <a:gd name="T1" fmla="*/ 38 h 42"/>
                  <a:gd name="T2" fmla="*/ 4 w 57"/>
                  <a:gd name="T3" fmla="*/ 42 h 42"/>
                  <a:gd name="T4" fmla="*/ 2 w 57"/>
                  <a:gd name="T5" fmla="*/ 42 h 42"/>
                  <a:gd name="T6" fmla="*/ 0 w 57"/>
                  <a:gd name="T7" fmla="*/ 40 h 42"/>
                  <a:gd name="T8" fmla="*/ 0 w 57"/>
                  <a:gd name="T9" fmla="*/ 0 h 42"/>
                  <a:gd name="T10" fmla="*/ 57 w 57"/>
                  <a:gd name="T11" fmla="*/ 30 h 42"/>
                  <a:gd name="T12" fmla="*/ 12 w 57"/>
                  <a:gd name="T13" fmla="*/ 38 h 42"/>
                </a:gdLst>
                <a:ahLst/>
                <a:cxnLst>
                  <a:cxn ang="0">
                    <a:pos x="T0" y="T1"/>
                  </a:cxn>
                  <a:cxn ang="0">
                    <a:pos x="T2" y="T3"/>
                  </a:cxn>
                  <a:cxn ang="0">
                    <a:pos x="T4" y="T5"/>
                  </a:cxn>
                  <a:cxn ang="0">
                    <a:pos x="T6" y="T7"/>
                  </a:cxn>
                  <a:cxn ang="0">
                    <a:pos x="T8" y="T9"/>
                  </a:cxn>
                  <a:cxn ang="0">
                    <a:pos x="T10" y="T11"/>
                  </a:cxn>
                  <a:cxn ang="0">
                    <a:pos x="T12" y="T13"/>
                  </a:cxn>
                </a:cxnLst>
                <a:rect l="0" t="0" r="r" b="b"/>
                <a:pathLst>
                  <a:path w="57" h="42">
                    <a:moveTo>
                      <a:pt x="12" y="38"/>
                    </a:moveTo>
                    <a:lnTo>
                      <a:pt x="4" y="42"/>
                    </a:lnTo>
                    <a:lnTo>
                      <a:pt x="2" y="42"/>
                    </a:lnTo>
                    <a:lnTo>
                      <a:pt x="0" y="40"/>
                    </a:lnTo>
                    <a:lnTo>
                      <a:pt x="0" y="0"/>
                    </a:lnTo>
                    <a:lnTo>
                      <a:pt x="57" y="30"/>
                    </a:lnTo>
                    <a:lnTo>
                      <a:pt x="12" y="38"/>
                    </a:lnTo>
                    <a:close/>
                  </a:path>
                </a:pathLst>
              </a:custGeom>
              <a:solidFill>
                <a:srgbClr val="838383"/>
              </a:solidFill>
              <a:ln w="1588">
                <a:solidFill>
                  <a:srgbClr val="000000"/>
                </a:solidFill>
                <a:prstDash val="solid"/>
                <a:round/>
                <a:headEnd/>
                <a:tailEnd/>
              </a:ln>
            </p:spPr>
            <p:txBody>
              <a:bodyPr/>
              <a:lstStyle/>
              <a:p>
                <a:endParaRPr lang="en-IN"/>
              </a:p>
            </p:txBody>
          </p:sp>
          <p:sp>
            <p:nvSpPr>
              <p:cNvPr id="704091" name="Freeform 1627">
                <a:extLst>
                  <a:ext uri="{FF2B5EF4-FFF2-40B4-BE49-F238E27FC236}">
                    <a16:creationId xmlns:a16="http://schemas.microsoft.com/office/drawing/2014/main" id="{148B7B63-CD7B-4780-A304-14CB0C456860}"/>
                  </a:ext>
                </a:extLst>
              </p:cNvPr>
              <p:cNvSpPr>
                <a:spLocks/>
              </p:cNvSpPr>
              <p:nvPr/>
            </p:nvSpPr>
            <p:spPr bwMode="auto">
              <a:xfrm>
                <a:off x="808" y="3082"/>
                <a:ext cx="10" cy="10"/>
              </a:xfrm>
              <a:custGeom>
                <a:avLst/>
                <a:gdLst>
                  <a:gd name="T0" fmla="*/ 21 w 21"/>
                  <a:gd name="T1" fmla="*/ 16 h 20"/>
                  <a:gd name="T2" fmla="*/ 21 w 21"/>
                  <a:gd name="T3" fmla="*/ 18 h 20"/>
                  <a:gd name="T4" fmla="*/ 19 w 21"/>
                  <a:gd name="T5" fmla="*/ 20 h 20"/>
                  <a:gd name="T6" fmla="*/ 0 w 21"/>
                  <a:gd name="T7" fmla="*/ 10 h 20"/>
                  <a:gd name="T8" fmla="*/ 0 w 21"/>
                  <a:gd name="T9" fmla="*/ 0 h 20"/>
                  <a:gd name="T10" fmla="*/ 21 w 21"/>
                  <a:gd name="T11" fmla="*/ 10 h 20"/>
                  <a:gd name="T12" fmla="*/ 21 w 21"/>
                  <a:gd name="T13" fmla="*/ 16 h 20"/>
                </a:gdLst>
                <a:ahLst/>
                <a:cxnLst>
                  <a:cxn ang="0">
                    <a:pos x="T0" y="T1"/>
                  </a:cxn>
                  <a:cxn ang="0">
                    <a:pos x="T2" y="T3"/>
                  </a:cxn>
                  <a:cxn ang="0">
                    <a:pos x="T4" y="T5"/>
                  </a:cxn>
                  <a:cxn ang="0">
                    <a:pos x="T6" y="T7"/>
                  </a:cxn>
                  <a:cxn ang="0">
                    <a:pos x="T8" y="T9"/>
                  </a:cxn>
                  <a:cxn ang="0">
                    <a:pos x="T10" y="T11"/>
                  </a:cxn>
                  <a:cxn ang="0">
                    <a:pos x="T12" y="T13"/>
                  </a:cxn>
                </a:cxnLst>
                <a:rect l="0" t="0" r="r" b="b"/>
                <a:pathLst>
                  <a:path w="21" h="20">
                    <a:moveTo>
                      <a:pt x="21" y="16"/>
                    </a:moveTo>
                    <a:lnTo>
                      <a:pt x="21" y="18"/>
                    </a:lnTo>
                    <a:lnTo>
                      <a:pt x="19" y="20"/>
                    </a:lnTo>
                    <a:lnTo>
                      <a:pt x="0" y="10"/>
                    </a:lnTo>
                    <a:lnTo>
                      <a:pt x="0" y="0"/>
                    </a:lnTo>
                    <a:lnTo>
                      <a:pt x="21" y="10"/>
                    </a:lnTo>
                    <a:lnTo>
                      <a:pt x="21" y="16"/>
                    </a:lnTo>
                    <a:close/>
                  </a:path>
                </a:pathLst>
              </a:custGeom>
              <a:solidFill>
                <a:srgbClr val="C2E3FF"/>
              </a:solidFill>
              <a:ln w="1588">
                <a:solidFill>
                  <a:srgbClr val="C2E3FF"/>
                </a:solidFill>
                <a:prstDash val="solid"/>
                <a:round/>
                <a:headEnd/>
                <a:tailEnd/>
              </a:ln>
            </p:spPr>
            <p:txBody>
              <a:bodyPr/>
              <a:lstStyle/>
              <a:p>
                <a:endParaRPr lang="en-IN"/>
              </a:p>
            </p:txBody>
          </p:sp>
          <p:sp>
            <p:nvSpPr>
              <p:cNvPr id="704092" name="Freeform 1628">
                <a:extLst>
                  <a:ext uri="{FF2B5EF4-FFF2-40B4-BE49-F238E27FC236}">
                    <a16:creationId xmlns:a16="http://schemas.microsoft.com/office/drawing/2014/main" id="{5D914658-4567-499A-B062-D6B6CD74F970}"/>
                  </a:ext>
                </a:extLst>
              </p:cNvPr>
              <p:cNvSpPr>
                <a:spLocks/>
              </p:cNvSpPr>
              <p:nvPr/>
            </p:nvSpPr>
            <p:spPr bwMode="auto">
              <a:xfrm>
                <a:off x="821" y="3089"/>
                <a:ext cx="12" cy="9"/>
              </a:xfrm>
              <a:custGeom>
                <a:avLst/>
                <a:gdLst>
                  <a:gd name="T0" fmla="*/ 21 w 23"/>
                  <a:gd name="T1" fmla="*/ 19 h 19"/>
                  <a:gd name="T2" fmla="*/ 0 w 23"/>
                  <a:gd name="T3" fmla="*/ 9 h 19"/>
                  <a:gd name="T4" fmla="*/ 2 w 23"/>
                  <a:gd name="T5" fmla="*/ 0 h 19"/>
                  <a:gd name="T6" fmla="*/ 23 w 23"/>
                  <a:gd name="T7" fmla="*/ 9 h 19"/>
                  <a:gd name="T8" fmla="*/ 21 w 23"/>
                  <a:gd name="T9" fmla="*/ 19 h 19"/>
                </a:gdLst>
                <a:ahLst/>
                <a:cxnLst>
                  <a:cxn ang="0">
                    <a:pos x="T0" y="T1"/>
                  </a:cxn>
                  <a:cxn ang="0">
                    <a:pos x="T2" y="T3"/>
                  </a:cxn>
                  <a:cxn ang="0">
                    <a:pos x="T4" y="T5"/>
                  </a:cxn>
                  <a:cxn ang="0">
                    <a:pos x="T6" y="T7"/>
                  </a:cxn>
                  <a:cxn ang="0">
                    <a:pos x="T8" y="T9"/>
                  </a:cxn>
                </a:cxnLst>
                <a:rect l="0" t="0" r="r" b="b"/>
                <a:pathLst>
                  <a:path w="23" h="19">
                    <a:moveTo>
                      <a:pt x="21" y="19"/>
                    </a:moveTo>
                    <a:lnTo>
                      <a:pt x="0" y="9"/>
                    </a:lnTo>
                    <a:lnTo>
                      <a:pt x="2" y="0"/>
                    </a:lnTo>
                    <a:lnTo>
                      <a:pt x="23" y="9"/>
                    </a:lnTo>
                    <a:lnTo>
                      <a:pt x="21" y="19"/>
                    </a:lnTo>
                    <a:close/>
                  </a:path>
                </a:pathLst>
              </a:custGeom>
              <a:solidFill>
                <a:srgbClr val="C2E3FF"/>
              </a:solidFill>
              <a:ln w="1588">
                <a:solidFill>
                  <a:srgbClr val="C2E3FF"/>
                </a:solidFill>
                <a:prstDash val="solid"/>
                <a:round/>
                <a:headEnd/>
                <a:tailEnd/>
              </a:ln>
            </p:spPr>
            <p:txBody>
              <a:bodyPr/>
              <a:lstStyle/>
              <a:p>
                <a:endParaRPr lang="en-IN"/>
              </a:p>
            </p:txBody>
          </p:sp>
          <p:sp>
            <p:nvSpPr>
              <p:cNvPr id="704093" name="Freeform 1629">
                <a:extLst>
                  <a:ext uri="{FF2B5EF4-FFF2-40B4-BE49-F238E27FC236}">
                    <a16:creationId xmlns:a16="http://schemas.microsoft.com/office/drawing/2014/main" id="{B8CCB6F7-7E2A-4587-A140-4348DA522656}"/>
                  </a:ext>
                </a:extLst>
              </p:cNvPr>
              <p:cNvSpPr>
                <a:spLocks/>
              </p:cNvSpPr>
              <p:nvPr/>
            </p:nvSpPr>
            <p:spPr bwMode="auto">
              <a:xfrm>
                <a:off x="686" y="3096"/>
                <a:ext cx="72" cy="54"/>
              </a:xfrm>
              <a:custGeom>
                <a:avLst/>
                <a:gdLst>
                  <a:gd name="T0" fmla="*/ 143 w 143"/>
                  <a:gd name="T1" fmla="*/ 100 h 110"/>
                  <a:gd name="T2" fmla="*/ 135 w 143"/>
                  <a:gd name="T3" fmla="*/ 96 h 110"/>
                  <a:gd name="T4" fmla="*/ 132 w 143"/>
                  <a:gd name="T5" fmla="*/ 100 h 110"/>
                  <a:gd name="T6" fmla="*/ 132 w 143"/>
                  <a:gd name="T7" fmla="*/ 110 h 110"/>
                  <a:gd name="T8" fmla="*/ 59 w 143"/>
                  <a:gd name="T9" fmla="*/ 67 h 110"/>
                  <a:gd name="T10" fmla="*/ 23 w 143"/>
                  <a:gd name="T11" fmla="*/ 44 h 110"/>
                  <a:gd name="T12" fmla="*/ 23 w 143"/>
                  <a:gd name="T13" fmla="*/ 12 h 110"/>
                  <a:gd name="T14" fmla="*/ 19 w 143"/>
                  <a:gd name="T15" fmla="*/ 10 h 110"/>
                  <a:gd name="T16" fmla="*/ 2 w 143"/>
                  <a:gd name="T17" fmla="*/ 6 h 110"/>
                  <a:gd name="T18" fmla="*/ 2 w 143"/>
                  <a:gd name="T19" fmla="*/ 6 h 110"/>
                  <a:gd name="T20" fmla="*/ 0 w 143"/>
                  <a:gd name="T21" fmla="*/ 6 h 110"/>
                  <a:gd name="T22" fmla="*/ 28 w 143"/>
                  <a:gd name="T23" fmla="*/ 2 h 110"/>
                  <a:gd name="T24" fmla="*/ 32 w 143"/>
                  <a:gd name="T25" fmla="*/ 0 h 110"/>
                  <a:gd name="T26" fmla="*/ 143 w 143"/>
                  <a:gd name="T27" fmla="*/ 62 h 110"/>
                  <a:gd name="T28" fmla="*/ 143 w 143"/>
                  <a:gd name="T29" fmla="*/ 10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 h="110">
                    <a:moveTo>
                      <a:pt x="143" y="100"/>
                    </a:moveTo>
                    <a:lnTo>
                      <a:pt x="135" y="96"/>
                    </a:lnTo>
                    <a:lnTo>
                      <a:pt x="132" y="100"/>
                    </a:lnTo>
                    <a:lnTo>
                      <a:pt x="132" y="110"/>
                    </a:lnTo>
                    <a:lnTo>
                      <a:pt x="59" y="67"/>
                    </a:lnTo>
                    <a:lnTo>
                      <a:pt x="23" y="44"/>
                    </a:lnTo>
                    <a:lnTo>
                      <a:pt x="23" y="12"/>
                    </a:lnTo>
                    <a:lnTo>
                      <a:pt x="19" y="10"/>
                    </a:lnTo>
                    <a:lnTo>
                      <a:pt x="2" y="6"/>
                    </a:lnTo>
                    <a:lnTo>
                      <a:pt x="2" y="6"/>
                    </a:lnTo>
                    <a:lnTo>
                      <a:pt x="0" y="6"/>
                    </a:lnTo>
                    <a:lnTo>
                      <a:pt x="28" y="2"/>
                    </a:lnTo>
                    <a:lnTo>
                      <a:pt x="32" y="0"/>
                    </a:lnTo>
                    <a:lnTo>
                      <a:pt x="143" y="62"/>
                    </a:lnTo>
                    <a:lnTo>
                      <a:pt x="143" y="100"/>
                    </a:lnTo>
                    <a:close/>
                  </a:path>
                </a:pathLst>
              </a:custGeom>
              <a:solidFill>
                <a:srgbClr val="595959"/>
              </a:solidFill>
              <a:ln w="1588">
                <a:solidFill>
                  <a:srgbClr val="000000"/>
                </a:solidFill>
                <a:prstDash val="solid"/>
                <a:round/>
                <a:headEnd/>
                <a:tailEnd/>
              </a:ln>
            </p:spPr>
            <p:txBody>
              <a:bodyPr/>
              <a:lstStyle/>
              <a:p>
                <a:endParaRPr lang="en-IN"/>
              </a:p>
            </p:txBody>
          </p:sp>
          <p:sp>
            <p:nvSpPr>
              <p:cNvPr id="704094" name="Freeform 1630">
                <a:extLst>
                  <a:ext uri="{FF2B5EF4-FFF2-40B4-BE49-F238E27FC236}">
                    <a16:creationId xmlns:a16="http://schemas.microsoft.com/office/drawing/2014/main" id="{87306BC2-9AC0-4FFE-BC7D-BF7C897D1865}"/>
                  </a:ext>
                </a:extLst>
              </p:cNvPr>
              <p:cNvSpPr>
                <a:spLocks/>
              </p:cNvSpPr>
              <p:nvPr/>
            </p:nvSpPr>
            <p:spPr bwMode="auto">
              <a:xfrm>
                <a:off x="835" y="3096"/>
                <a:ext cx="9" cy="9"/>
              </a:xfrm>
              <a:custGeom>
                <a:avLst/>
                <a:gdLst>
                  <a:gd name="T0" fmla="*/ 19 w 19"/>
                  <a:gd name="T1" fmla="*/ 19 h 19"/>
                  <a:gd name="T2" fmla="*/ 0 w 19"/>
                  <a:gd name="T3" fmla="*/ 10 h 19"/>
                  <a:gd name="T4" fmla="*/ 0 w 19"/>
                  <a:gd name="T5" fmla="*/ 0 h 19"/>
                  <a:gd name="T6" fmla="*/ 19 w 19"/>
                  <a:gd name="T7" fmla="*/ 8 h 19"/>
                  <a:gd name="T8" fmla="*/ 19 w 19"/>
                  <a:gd name="T9" fmla="*/ 19 h 19"/>
                </a:gdLst>
                <a:ahLst/>
                <a:cxnLst>
                  <a:cxn ang="0">
                    <a:pos x="T0" y="T1"/>
                  </a:cxn>
                  <a:cxn ang="0">
                    <a:pos x="T2" y="T3"/>
                  </a:cxn>
                  <a:cxn ang="0">
                    <a:pos x="T4" y="T5"/>
                  </a:cxn>
                  <a:cxn ang="0">
                    <a:pos x="T6" y="T7"/>
                  </a:cxn>
                  <a:cxn ang="0">
                    <a:pos x="T8" y="T9"/>
                  </a:cxn>
                </a:cxnLst>
                <a:rect l="0" t="0" r="r" b="b"/>
                <a:pathLst>
                  <a:path w="19" h="19">
                    <a:moveTo>
                      <a:pt x="19" y="19"/>
                    </a:moveTo>
                    <a:lnTo>
                      <a:pt x="0" y="10"/>
                    </a:lnTo>
                    <a:lnTo>
                      <a:pt x="0" y="0"/>
                    </a:lnTo>
                    <a:lnTo>
                      <a:pt x="19" y="8"/>
                    </a:lnTo>
                    <a:lnTo>
                      <a:pt x="19" y="19"/>
                    </a:lnTo>
                    <a:close/>
                  </a:path>
                </a:pathLst>
              </a:custGeom>
              <a:solidFill>
                <a:srgbClr val="C2E3FF"/>
              </a:solidFill>
              <a:ln w="1588">
                <a:solidFill>
                  <a:srgbClr val="C2E3FF"/>
                </a:solidFill>
                <a:prstDash val="solid"/>
                <a:round/>
                <a:headEnd/>
                <a:tailEnd/>
              </a:ln>
            </p:spPr>
            <p:txBody>
              <a:bodyPr/>
              <a:lstStyle/>
              <a:p>
                <a:endParaRPr lang="en-IN"/>
              </a:p>
            </p:txBody>
          </p:sp>
          <p:sp>
            <p:nvSpPr>
              <p:cNvPr id="704095" name="Freeform 1631">
                <a:extLst>
                  <a:ext uri="{FF2B5EF4-FFF2-40B4-BE49-F238E27FC236}">
                    <a16:creationId xmlns:a16="http://schemas.microsoft.com/office/drawing/2014/main" id="{83152545-8ADD-4296-BE4F-A3885BD116DF}"/>
                  </a:ext>
                </a:extLst>
              </p:cNvPr>
              <p:cNvSpPr>
                <a:spLocks/>
              </p:cNvSpPr>
              <p:nvPr/>
            </p:nvSpPr>
            <p:spPr bwMode="auto">
              <a:xfrm>
                <a:off x="617" y="3098"/>
                <a:ext cx="76" cy="28"/>
              </a:xfrm>
              <a:custGeom>
                <a:avLst/>
                <a:gdLst>
                  <a:gd name="T0" fmla="*/ 122 w 153"/>
                  <a:gd name="T1" fmla="*/ 21 h 56"/>
                  <a:gd name="T2" fmla="*/ 33 w 153"/>
                  <a:gd name="T3" fmla="*/ 56 h 56"/>
                  <a:gd name="T4" fmla="*/ 0 w 153"/>
                  <a:gd name="T5" fmla="*/ 46 h 56"/>
                  <a:gd name="T6" fmla="*/ 124 w 153"/>
                  <a:gd name="T7" fmla="*/ 0 h 56"/>
                  <a:gd name="T8" fmla="*/ 124 w 153"/>
                  <a:gd name="T9" fmla="*/ 0 h 56"/>
                  <a:gd name="T10" fmla="*/ 153 w 153"/>
                  <a:gd name="T11" fmla="*/ 8 h 56"/>
                  <a:gd name="T12" fmla="*/ 122 w 153"/>
                  <a:gd name="T13" fmla="*/ 21 h 56"/>
                </a:gdLst>
                <a:ahLst/>
                <a:cxnLst>
                  <a:cxn ang="0">
                    <a:pos x="T0" y="T1"/>
                  </a:cxn>
                  <a:cxn ang="0">
                    <a:pos x="T2" y="T3"/>
                  </a:cxn>
                  <a:cxn ang="0">
                    <a:pos x="T4" y="T5"/>
                  </a:cxn>
                  <a:cxn ang="0">
                    <a:pos x="T6" y="T7"/>
                  </a:cxn>
                  <a:cxn ang="0">
                    <a:pos x="T8" y="T9"/>
                  </a:cxn>
                  <a:cxn ang="0">
                    <a:pos x="T10" y="T11"/>
                  </a:cxn>
                  <a:cxn ang="0">
                    <a:pos x="T12" y="T13"/>
                  </a:cxn>
                </a:cxnLst>
                <a:rect l="0" t="0" r="r" b="b"/>
                <a:pathLst>
                  <a:path w="153" h="56">
                    <a:moveTo>
                      <a:pt x="122" y="21"/>
                    </a:moveTo>
                    <a:lnTo>
                      <a:pt x="33" y="56"/>
                    </a:lnTo>
                    <a:lnTo>
                      <a:pt x="0" y="46"/>
                    </a:lnTo>
                    <a:lnTo>
                      <a:pt x="124" y="0"/>
                    </a:lnTo>
                    <a:lnTo>
                      <a:pt x="124" y="0"/>
                    </a:lnTo>
                    <a:lnTo>
                      <a:pt x="153" y="8"/>
                    </a:lnTo>
                    <a:lnTo>
                      <a:pt x="122" y="21"/>
                    </a:lnTo>
                    <a:close/>
                  </a:path>
                </a:pathLst>
              </a:custGeom>
              <a:solidFill>
                <a:srgbClr val="00C2C2"/>
              </a:solidFill>
              <a:ln w="1588">
                <a:solidFill>
                  <a:srgbClr val="000000"/>
                </a:solidFill>
                <a:prstDash val="solid"/>
                <a:round/>
                <a:headEnd/>
                <a:tailEnd/>
              </a:ln>
            </p:spPr>
            <p:txBody>
              <a:bodyPr/>
              <a:lstStyle/>
              <a:p>
                <a:endParaRPr lang="en-IN"/>
              </a:p>
            </p:txBody>
          </p:sp>
          <p:sp>
            <p:nvSpPr>
              <p:cNvPr id="704096" name="Freeform 1632">
                <a:extLst>
                  <a:ext uri="{FF2B5EF4-FFF2-40B4-BE49-F238E27FC236}">
                    <a16:creationId xmlns:a16="http://schemas.microsoft.com/office/drawing/2014/main" id="{0B5DD8AC-1605-4649-8CAE-CA3E7A2555B4}"/>
                  </a:ext>
                </a:extLst>
              </p:cNvPr>
              <p:cNvSpPr>
                <a:spLocks/>
              </p:cNvSpPr>
              <p:nvPr/>
            </p:nvSpPr>
            <p:spPr bwMode="auto">
              <a:xfrm>
                <a:off x="847" y="3101"/>
                <a:ext cx="10" cy="10"/>
              </a:xfrm>
              <a:custGeom>
                <a:avLst/>
                <a:gdLst>
                  <a:gd name="T0" fmla="*/ 19 w 19"/>
                  <a:gd name="T1" fmla="*/ 19 h 19"/>
                  <a:gd name="T2" fmla="*/ 0 w 19"/>
                  <a:gd name="T3" fmla="*/ 11 h 19"/>
                  <a:gd name="T4" fmla="*/ 0 w 19"/>
                  <a:gd name="T5" fmla="*/ 0 h 19"/>
                  <a:gd name="T6" fmla="*/ 19 w 19"/>
                  <a:gd name="T7" fmla="*/ 7 h 19"/>
                  <a:gd name="T8" fmla="*/ 19 w 19"/>
                  <a:gd name="T9" fmla="*/ 19 h 19"/>
                </a:gdLst>
                <a:ahLst/>
                <a:cxnLst>
                  <a:cxn ang="0">
                    <a:pos x="T0" y="T1"/>
                  </a:cxn>
                  <a:cxn ang="0">
                    <a:pos x="T2" y="T3"/>
                  </a:cxn>
                  <a:cxn ang="0">
                    <a:pos x="T4" y="T5"/>
                  </a:cxn>
                  <a:cxn ang="0">
                    <a:pos x="T6" y="T7"/>
                  </a:cxn>
                  <a:cxn ang="0">
                    <a:pos x="T8" y="T9"/>
                  </a:cxn>
                </a:cxnLst>
                <a:rect l="0" t="0" r="r" b="b"/>
                <a:pathLst>
                  <a:path w="19" h="19">
                    <a:moveTo>
                      <a:pt x="19" y="19"/>
                    </a:moveTo>
                    <a:lnTo>
                      <a:pt x="0" y="11"/>
                    </a:lnTo>
                    <a:lnTo>
                      <a:pt x="0" y="0"/>
                    </a:lnTo>
                    <a:lnTo>
                      <a:pt x="19" y="7"/>
                    </a:lnTo>
                    <a:lnTo>
                      <a:pt x="19" y="19"/>
                    </a:lnTo>
                    <a:close/>
                  </a:path>
                </a:pathLst>
              </a:custGeom>
              <a:solidFill>
                <a:srgbClr val="C2E3FF"/>
              </a:solidFill>
              <a:ln w="1588">
                <a:solidFill>
                  <a:srgbClr val="C2E3FF"/>
                </a:solidFill>
                <a:prstDash val="solid"/>
                <a:round/>
                <a:headEnd/>
                <a:tailEnd/>
              </a:ln>
            </p:spPr>
            <p:txBody>
              <a:bodyPr/>
              <a:lstStyle/>
              <a:p>
                <a:endParaRPr lang="en-IN"/>
              </a:p>
            </p:txBody>
          </p:sp>
          <p:sp>
            <p:nvSpPr>
              <p:cNvPr id="704097" name="Freeform 1633">
                <a:extLst>
                  <a:ext uri="{FF2B5EF4-FFF2-40B4-BE49-F238E27FC236}">
                    <a16:creationId xmlns:a16="http://schemas.microsoft.com/office/drawing/2014/main" id="{CF558B36-7705-47A8-84E1-700936F67BFF}"/>
                  </a:ext>
                </a:extLst>
              </p:cNvPr>
              <p:cNvSpPr>
                <a:spLocks/>
              </p:cNvSpPr>
              <p:nvPr/>
            </p:nvSpPr>
            <p:spPr bwMode="auto">
              <a:xfrm>
                <a:off x="635" y="3104"/>
                <a:ext cx="61" cy="46"/>
              </a:xfrm>
              <a:custGeom>
                <a:avLst/>
                <a:gdLst>
                  <a:gd name="T0" fmla="*/ 123 w 123"/>
                  <a:gd name="T1" fmla="*/ 45 h 93"/>
                  <a:gd name="T2" fmla="*/ 2 w 123"/>
                  <a:gd name="T3" fmla="*/ 93 h 93"/>
                  <a:gd name="T4" fmla="*/ 0 w 123"/>
                  <a:gd name="T5" fmla="*/ 75 h 93"/>
                  <a:gd name="T6" fmla="*/ 0 w 123"/>
                  <a:gd name="T7" fmla="*/ 48 h 93"/>
                  <a:gd name="T8" fmla="*/ 121 w 123"/>
                  <a:gd name="T9" fmla="*/ 0 h 93"/>
                  <a:gd name="T10" fmla="*/ 123 w 123"/>
                  <a:gd name="T11" fmla="*/ 0 h 93"/>
                  <a:gd name="T12" fmla="*/ 123 w 123"/>
                  <a:gd name="T13" fmla="*/ 45 h 93"/>
                </a:gdLst>
                <a:ahLst/>
                <a:cxnLst>
                  <a:cxn ang="0">
                    <a:pos x="T0" y="T1"/>
                  </a:cxn>
                  <a:cxn ang="0">
                    <a:pos x="T2" y="T3"/>
                  </a:cxn>
                  <a:cxn ang="0">
                    <a:pos x="T4" y="T5"/>
                  </a:cxn>
                  <a:cxn ang="0">
                    <a:pos x="T6" y="T7"/>
                  </a:cxn>
                  <a:cxn ang="0">
                    <a:pos x="T8" y="T9"/>
                  </a:cxn>
                  <a:cxn ang="0">
                    <a:pos x="T10" y="T11"/>
                  </a:cxn>
                  <a:cxn ang="0">
                    <a:pos x="T12" y="T13"/>
                  </a:cxn>
                </a:cxnLst>
                <a:rect l="0" t="0" r="r" b="b"/>
                <a:pathLst>
                  <a:path w="123" h="93">
                    <a:moveTo>
                      <a:pt x="123" y="45"/>
                    </a:moveTo>
                    <a:lnTo>
                      <a:pt x="2" y="93"/>
                    </a:lnTo>
                    <a:lnTo>
                      <a:pt x="0" y="75"/>
                    </a:lnTo>
                    <a:lnTo>
                      <a:pt x="0" y="48"/>
                    </a:lnTo>
                    <a:lnTo>
                      <a:pt x="121" y="0"/>
                    </a:lnTo>
                    <a:lnTo>
                      <a:pt x="123" y="0"/>
                    </a:lnTo>
                    <a:lnTo>
                      <a:pt x="123" y="45"/>
                    </a:lnTo>
                    <a:close/>
                  </a:path>
                </a:pathLst>
              </a:custGeom>
              <a:solidFill>
                <a:srgbClr val="028585"/>
              </a:solidFill>
              <a:ln w="1588">
                <a:solidFill>
                  <a:srgbClr val="000000"/>
                </a:solidFill>
                <a:prstDash val="solid"/>
                <a:round/>
                <a:headEnd/>
                <a:tailEnd/>
              </a:ln>
            </p:spPr>
            <p:txBody>
              <a:bodyPr/>
              <a:lstStyle/>
              <a:p>
                <a:endParaRPr lang="en-IN"/>
              </a:p>
            </p:txBody>
          </p:sp>
          <p:sp>
            <p:nvSpPr>
              <p:cNvPr id="704098" name="Freeform 1634">
                <a:extLst>
                  <a:ext uri="{FF2B5EF4-FFF2-40B4-BE49-F238E27FC236}">
                    <a16:creationId xmlns:a16="http://schemas.microsoft.com/office/drawing/2014/main" id="{4B2339CA-5C87-4AB5-BD57-EB3F76C69CCC}"/>
                  </a:ext>
                </a:extLst>
              </p:cNvPr>
              <p:cNvSpPr>
                <a:spLocks/>
              </p:cNvSpPr>
              <p:nvPr/>
            </p:nvSpPr>
            <p:spPr bwMode="auto">
              <a:xfrm>
                <a:off x="858" y="3107"/>
                <a:ext cx="13" cy="11"/>
              </a:xfrm>
              <a:custGeom>
                <a:avLst/>
                <a:gdLst>
                  <a:gd name="T0" fmla="*/ 25 w 25"/>
                  <a:gd name="T1" fmla="*/ 21 h 21"/>
                  <a:gd name="T2" fmla="*/ 21 w 25"/>
                  <a:gd name="T3" fmla="*/ 21 h 21"/>
                  <a:gd name="T4" fmla="*/ 4 w 25"/>
                  <a:gd name="T5" fmla="*/ 12 h 21"/>
                  <a:gd name="T6" fmla="*/ 0 w 25"/>
                  <a:gd name="T7" fmla="*/ 6 h 21"/>
                  <a:gd name="T8" fmla="*/ 2 w 25"/>
                  <a:gd name="T9" fmla="*/ 0 h 21"/>
                  <a:gd name="T10" fmla="*/ 23 w 25"/>
                  <a:gd name="T11" fmla="*/ 10 h 21"/>
                  <a:gd name="T12" fmla="*/ 25 w 25"/>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5" h="21">
                    <a:moveTo>
                      <a:pt x="25" y="21"/>
                    </a:moveTo>
                    <a:lnTo>
                      <a:pt x="21" y="21"/>
                    </a:lnTo>
                    <a:lnTo>
                      <a:pt x="4" y="12"/>
                    </a:lnTo>
                    <a:lnTo>
                      <a:pt x="0" y="6"/>
                    </a:lnTo>
                    <a:lnTo>
                      <a:pt x="2" y="0"/>
                    </a:lnTo>
                    <a:lnTo>
                      <a:pt x="23" y="10"/>
                    </a:lnTo>
                    <a:lnTo>
                      <a:pt x="25" y="21"/>
                    </a:lnTo>
                    <a:close/>
                  </a:path>
                </a:pathLst>
              </a:custGeom>
              <a:solidFill>
                <a:srgbClr val="C2E3FF"/>
              </a:solidFill>
              <a:ln w="1588">
                <a:solidFill>
                  <a:srgbClr val="C2E3FF"/>
                </a:solidFill>
                <a:prstDash val="solid"/>
                <a:round/>
                <a:headEnd/>
                <a:tailEnd/>
              </a:ln>
            </p:spPr>
            <p:txBody>
              <a:bodyPr/>
              <a:lstStyle/>
              <a:p>
                <a:endParaRPr lang="en-IN"/>
              </a:p>
            </p:txBody>
          </p:sp>
          <p:sp>
            <p:nvSpPr>
              <p:cNvPr id="704099" name="Freeform 1635">
                <a:extLst>
                  <a:ext uri="{FF2B5EF4-FFF2-40B4-BE49-F238E27FC236}">
                    <a16:creationId xmlns:a16="http://schemas.microsoft.com/office/drawing/2014/main" id="{CC39F4A8-FA0D-47E8-BC79-9816E6088B54}"/>
                  </a:ext>
                </a:extLst>
              </p:cNvPr>
              <p:cNvSpPr>
                <a:spLocks/>
              </p:cNvSpPr>
              <p:nvPr/>
            </p:nvSpPr>
            <p:spPr bwMode="auto">
              <a:xfrm>
                <a:off x="873" y="3114"/>
                <a:ext cx="9" cy="9"/>
              </a:xfrm>
              <a:custGeom>
                <a:avLst/>
                <a:gdLst>
                  <a:gd name="T0" fmla="*/ 19 w 19"/>
                  <a:gd name="T1" fmla="*/ 19 h 19"/>
                  <a:gd name="T2" fmla="*/ 0 w 19"/>
                  <a:gd name="T3" fmla="*/ 11 h 19"/>
                  <a:gd name="T4" fmla="*/ 0 w 19"/>
                  <a:gd name="T5" fmla="*/ 4 h 19"/>
                  <a:gd name="T6" fmla="*/ 0 w 19"/>
                  <a:gd name="T7" fmla="*/ 0 h 19"/>
                  <a:gd name="T8" fmla="*/ 19 w 19"/>
                  <a:gd name="T9" fmla="*/ 7 h 19"/>
                  <a:gd name="T10" fmla="*/ 19 w 19"/>
                  <a:gd name="T11" fmla="*/ 19 h 19"/>
                </a:gdLst>
                <a:ahLst/>
                <a:cxnLst>
                  <a:cxn ang="0">
                    <a:pos x="T0" y="T1"/>
                  </a:cxn>
                  <a:cxn ang="0">
                    <a:pos x="T2" y="T3"/>
                  </a:cxn>
                  <a:cxn ang="0">
                    <a:pos x="T4" y="T5"/>
                  </a:cxn>
                  <a:cxn ang="0">
                    <a:pos x="T6" y="T7"/>
                  </a:cxn>
                  <a:cxn ang="0">
                    <a:pos x="T8" y="T9"/>
                  </a:cxn>
                  <a:cxn ang="0">
                    <a:pos x="T10" y="T11"/>
                  </a:cxn>
                </a:cxnLst>
                <a:rect l="0" t="0" r="r" b="b"/>
                <a:pathLst>
                  <a:path w="19" h="19">
                    <a:moveTo>
                      <a:pt x="19" y="19"/>
                    </a:moveTo>
                    <a:lnTo>
                      <a:pt x="0" y="11"/>
                    </a:lnTo>
                    <a:lnTo>
                      <a:pt x="0" y="4"/>
                    </a:lnTo>
                    <a:lnTo>
                      <a:pt x="0" y="0"/>
                    </a:lnTo>
                    <a:lnTo>
                      <a:pt x="19" y="7"/>
                    </a:lnTo>
                    <a:lnTo>
                      <a:pt x="19" y="19"/>
                    </a:lnTo>
                    <a:close/>
                  </a:path>
                </a:pathLst>
              </a:custGeom>
              <a:solidFill>
                <a:srgbClr val="C2E3FF"/>
              </a:solidFill>
              <a:ln w="1588">
                <a:solidFill>
                  <a:srgbClr val="C2E3FF"/>
                </a:solidFill>
                <a:prstDash val="solid"/>
                <a:round/>
                <a:headEnd/>
                <a:tailEnd/>
              </a:ln>
            </p:spPr>
            <p:txBody>
              <a:bodyPr/>
              <a:lstStyle/>
              <a:p>
                <a:endParaRPr lang="en-IN"/>
              </a:p>
            </p:txBody>
          </p:sp>
          <p:sp>
            <p:nvSpPr>
              <p:cNvPr id="704100" name="Freeform 1636">
                <a:extLst>
                  <a:ext uri="{FF2B5EF4-FFF2-40B4-BE49-F238E27FC236}">
                    <a16:creationId xmlns:a16="http://schemas.microsoft.com/office/drawing/2014/main" id="{EA9A1596-D549-43CB-B5A8-4CB56EF5B2E8}"/>
                  </a:ext>
                </a:extLst>
              </p:cNvPr>
              <p:cNvSpPr>
                <a:spLocks/>
              </p:cNvSpPr>
              <p:nvPr/>
            </p:nvSpPr>
            <p:spPr bwMode="auto">
              <a:xfrm>
                <a:off x="885" y="3120"/>
                <a:ext cx="11" cy="9"/>
              </a:xfrm>
              <a:custGeom>
                <a:avLst/>
                <a:gdLst>
                  <a:gd name="T0" fmla="*/ 20 w 22"/>
                  <a:gd name="T1" fmla="*/ 19 h 19"/>
                  <a:gd name="T2" fmla="*/ 20 w 22"/>
                  <a:gd name="T3" fmla="*/ 19 h 19"/>
                  <a:gd name="T4" fmla="*/ 0 w 22"/>
                  <a:gd name="T5" fmla="*/ 12 h 19"/>
                  <a:gd name="T6" fmla="*/ 0 w 22"/>
                  <a:gd name="T7" fmla="*/ 8 h 19"/>
                  <a:gd name="T8" fmla="*/ 0 w 22"/>
                  <a:gd name="T9" fmla="*/ 0 h 19"/>
                  <a:gd name="T10" fmla="*/ 22 w 22"/>
                  <a:gd name="T11" fmla="*/ 10 h 19"/>
                  <a:gd name="T12" fmla="*/ 20 w 22"/>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22" h="19">
                    <a:moveTo>
                      <a:pt x="20" y="19"/>
                    </a:moveTo>
                    <a:lnTo>
                      <a:pt x="20" y="19"/>
                    </a:lnTo>
                    <a:lnTo>
                      <a:pt x="0" y="12"/>
                    </a:lnTo>
                    <a:lnTo>
                      <a:pt x="0" y="8"/>
                    </a:lnTo>
                    <a:lnTo>
                      <a:pt x="0" y="0"/>
                    </a:lnTo>
                    <a:lnTo>
                      <a:pt x="22" y="10"/>
                    </a:lnTo>
                    <a:lnTo>
                      <a:pt x="20" y="19"/>
                    </a:lnTo>
                    <a:close/>
                  </a:path>
                </a:pathLst>
              </a:custGeom>
              <a:solidFill>
                <a:srgbClr val="C2E3FF"/>
              </a:solidFill>
              <a:ln w="1588">
                <a:solidFill>
                  <a:srgbClr val="C2E3FF"/>
                </a:solidFill>
                <a:prstDash val="solid"/>
                <a:round/>
                <a:headEnd/>
                <a:tailEnd/>
              </a:ln>
            </p:spPr>
            <p:txBody>
              <a:bodyPr/>
              <a:lstStyle/>
              <a:p>
                <a:endParaRPr lang="en-IN"/>
              </a:p>
            </p:txBody>
          </p:sp>
          <p:sp>
            <p:nvSpPr>
              <p:cNvPr id="704101" name="Freeform 1637">
                <a:extLst>
                  <a:ext uri="{FF2B5EF4-FFF2-40B4-BE49-F238E27FC236}">
                    <a16:creationId xmlns:a16="http://schemas.microsoft.com/office/drawing/2014/main" id="{8165FA3E-B553-45E7-8492-7C9A9EFF8C87}"/>
                  </a:ext>
                </a:extLst>
              </p:cNvPr>
              <p:cNvSpPr>
                <a:spLocks/>
              </p:cNvSpPr>
              <p:nvPr/>
            </p:nvSpPr>
            <p:spPr bwMode="auto">
              <a:xfrm>
                <a:off x="613" y="3122"/>
                <a:ext cx="20" cy="21"/>
              </a:xfrm>
              <a:custGeom>
                <a:avLst/>
                <a:gdLst>
                  <a:gd name="T0" fmla="*/ 41 w 41"/>
                  <a:gd name="T1" fmla="*/ 40 h 40"/>
                  <a:gd name="T2" fmla="*/ 29 w 41"/>
                  <a:gd name="T3" fmla="*/ 38 h 40"/>
                  <a:gd name="T4" fmla="*/ 6 w 41"/>
                  <a:gd name="T5" fmla="*/ 38 h 40"/>
                  <a:gd name="T6" fmla="*/ 4 w 41"/>
                  <a:gd name="T7" fmla="*/ 23 h 40"/>
                  <a:gd name="T8" fmla="*/ 0 w 41"/>
                  <a:gd name="T9" fmla="*/ 21 h 40"/>
                  <a:gd name="T10" fmla="*/ 2 w 41"/>
                  <a:gd name="T11" fmla="*/ 0 h 40"/>
                  <a:gd name="T12" fmla="*/ 41 w 41"/>
                  <a:gd name="T13" fmla="*/ 13 h 40"/>
                  <a:gd name="T14" fmla="*/ 41 w 41"/>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0">
                    <a:moveTo>
                      <a:pt x="41" y="40"/>
                    </a:moveTo>
                    <a:lnTo>
                      <a:pt x="29" y="38"/>
                    </a:lnTo>
                    <a:lnTo>
                      <a:pt x="6" y="38"/>
                    </a:lnTo>
                    <a:lnTo>
                      <a:pt x="4" y="23"/>
                    </a:lnTo>
                    <a:lnTo>
                      <a:pt x="0" y="21"/>
                    </a:lnTo>
                    <a:lnTo>
                      <a:pt x="2" y="0"/>
                    </a:lnTo>
                    <a:lnTo>
                      <a:pt x="41" y="13"/>
                    </a:lnTo>
                    <a:lnTo>
                      <a:pt x="41" y="40"/>
                    </a:lnTo>
                    <a:close/>
                  </a:path>
                </a:pathLst>
              </a:custGeom>
              <a:solidFill>
                <a:srgbClr val="83FFFF"/>
              </a:solidFill>
              <a:ln w="1588">
                <a:solidFill>
                  <a:srgbClr val="000000"/>
                </a:solidFill>
                <a:prstDash val="solid"/>
                <a:round/>
                <a:headEnd/>
                <a:tailEnd/>
              </a:ln>
            </p:spPr>
            <p:txBody>
              <a:bodyPr/>
              <a:lstStyle/>
              <a:p>
                <a:endParaRPr lang="en-IN"/>
              </a:p>
            </p:txBody>
          </p:sp>
          <p:sp>
            <p:nvSpPr>
              <p:cNvPr id="704102" name="Freeform 1638">
                <a:extLst>
                  <a:ext uri="{FF2B5EF4-FFF2-40B4-BE49-F238E27FC236}">
                    <a16:creationId xmlns:a16="http://schemas.microsoft.com/office/drawing/2014/main" id="{99FB555A-F798-4CBC-8DCE-1605ED4641B7}"/>
                  </a:ext>
                </a:extLst>
              </p:cNvPr>
              <p:cNvSpPr>
                <a:spLocks/>
              </p:cNvSpPr>
              <p:nvPr/>
            </p:nvSpPr>
            <p:spPr bwMode="auto">
              <a:xfrm>
                <a:off x="1212" y="3125"/>
                <a:ext cx="318" cy="87"/>
              </a:xfrm>
              <a:custGeom>
                <a:avLst/>
                <a:gdLst>
                  <a:gd name="T0" fmla="*/ 634 w 634"/>
                  <a:gd name="T1" fmla="*/ 25 h 173"/>
                  <a:gd name="T2" fmla="*/ 88 w 634"/>
                  <a:gd name="T3" fmla="*/ 151 h 173"/>
                  <a:gd name="T4" fmla="*/ 1 w 634"/>
                  <a:gd name="T5" fmla="*/ 173 h 173"/>
                  <a:gd name="T6" fmla="*/ 0 w 634"/>
                  <a:gd name="T7" fmla="*/ 173 h 173"/>
                  <a:gd name="T8" fmla="*/ 0 w 634"/>
                  <a:gd name="T9" fmla="*/ 142 h 173"/>
                  <a:gd name="T10" fmla="*/ 629 w 634"/>
                  <a:gd name="T11" fmla="*/ 0 h 173"/>
                  <a:gd name="T12" fmla="*/ 634 w 634"/>
                  <a:gd name="T13" fmla="*/ 0 h 173"/>
                  <a:gd name="T14" fmla="*/ 634 w 634"/>
                  <a:gd name="T15" fmla="*/ 25 h 1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4" h="173">
                    <a:moveTo>
                      <a:pt x="634" y="25"/>
                    </a:moveTo>
                    <a:lnTo>
                      <a:pt x="88" y="151"/>
                    </a:lnTo>
                    <a:lnTo>
                      <a:pt x="1" y="173"/>
                    </a:lnTo>
                    <a:lnTo>
                      <a:pt x="0" y="173"/>
                    </a:lnTo>
                    <a:lnTo>
                      <a:pt x="0" y="142"/>
                    </a:lnTo>
                    <a:lnTo>
                      <a:pt x="629" y="0"/>
                    </a:lnTo>
                    <a:lnTo>
                      <a:pt x="634" y="0"/>
                    </a:lnTo>
                    <a:lnTo>
                      <a:pt x="634" y="25"/>
                    </a:lnTo>
                    <a:close/>
                  </a:path>
                </a:pathLst>
              </a:custGeom>
              <a:solidFill>
                <a:srgbClr val="595959"/>
              </a:solidFill>
              <a:ln w="1588">
                <a:solidFill>
                  <a:srgbClr val="000000"/>
                </a:solidFill>
                <a:prstDash val="solid"/>
                <a:round/>
                <a:headEnd/>
                <a:tailEnd/>
              </a:ln>
            </p:spPr>
            <p:txBody>
              <a:bodyPr/>
              <a:lstStyle/>
              <a:p>
                <a:endParaRPr lang="en-IN"/>
              </a:p>
            </p:txBody>
          </p:sp>
          <p:sp>
            <p:nvSpPr>
              <p:cNvPr id="704103" name="Freeform 1639">
                <a:extLst>
                  <a:ext uri="{FF2B5EF4-FFF2-40B4-BE49-F238E27FC236}">
                    <a16:creationId xmlns:a16="http://schemas.microsoft.com/office/drawing/2014/main" id="{E3307158-925C-4289-9785-FA473F18ABD8}"/>
                  </a:ext>
                </a:extLst>
              </p:cNvPr>
              <p:cNvSpPr>
                <a:spLocks/>
              </p:cNvSpPr>
              <p:nvPr/>
            </p:nvSpPr>
            <p:spPr bwMode="auto">
              <a:xfrm>
                <a:off x="898" y="3125"/>
                <a:ext cx="9" cy="11"/>
              </a:xfrm>
              <a:custGeom>
                <a:avLst/>
                <a:gdLst>
                  <a:gd name="T0" fmla="*/ 18 w 19"/>
                  <a:gd name="T1" fmla="*/ 7 h 21"/>
                  <a:gd name="T2" fmla="*/ 19 w 19"/>
                  <a:gd name="T3" fmla="*/ 9 h 21"/>
                  <a:gd name="T4" fmla="*/ 19 w 19"/>
                  <a:gd name="T5" fmla="*/ 21 h 21"/>
                  <a:gd name="T6" fmla="*/ 0 w 19"/>
                  <a:gd name="T7" fmla="*/ 13 h 21"/>
                  <a:gd name="T8" fmla="*/ 0 w 19"/>
                  <a:gd name="T9" fmla="*/ 0 h 21"/>
                  <a:gd name="T10" fmla="*/ 18 w 19"/>
                  <a:gd name="T11" fmla="*/ 7 h 21"/>
                  <a:gd name="T12" fmla="*/ 18 w 19"/>
                  <a:gd name="T13" fmla="*/ 7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8" y="7"/>
                    </a:moveTo>
                    <a:lnTo>
                      <a:pt x="19" y="9"/>
                    </a:lnTo>
                    <a:lnTo>
                      <a:pt x="19" y="21"/>
                    </a:lnTo>
                    <a:lnTo>
                      <a:pt x="0" y="13"/>
                    </a:lnTo>
                    <a:lnTo>
                      <a:pt x="0" y="0"/>
                    </a:lnTo>
                    <a:lnTo>
                      <a:pt x="18" y="7"/>
                    </a:lnTo>
                    <a:lnTo>
                      <a:pt x="18" y="7"/>
                    </a:lnTo>
                    <a:close/>
                  </a:path>
                </a:pathLst>
              </a:custGeom>
              <a:solidFill>
                <a:srgbClr val="C2E3FF"/>
              </a:solidFill>
              <a:ln w="1588">
                <a:solidFill>
                  <a:srgbClr val="C2E3FF"/>
                </a:solidFill>
                <a:prstDash val="solid"/>
                <a:round/>
                <a:headEnd/>
                <a:tailEnd/>
              </a:ln>
            </p:spPr>
            <p:txBody>
              <a:bodyPr/>
              <a:lstStyle/>
              <a:p>
                <a:endParaRPr lang="en-IN"/>
              </a:p>
            </p:txBody>
          </p:sp>
          <p:sp>
            <p:nvSpPr>
              <p:cNvPr id="704104" name="Freeform 1640">
                <a:extLst>
                  <a:ext uri="{FF2B5EF4-FFF2-40B4-BE49-F238E27FC236}">
                    <a16:creationId xmlns:a16="http://schemas.microsoft.com/office/drawing/2014/main" id="{CC29E03D-A4CF-4E8E-BC93-16A15909DD38}"/>
                  </a:ext>
                </a:extLst>
              </p:cNvPr>
              <p:cNvSpPr>
                <a:spLocks/>
              </p:cNvSpPr>
              <p:nvPr/>
            </p:nvSpPr>
            <p:spPr bwMode="auto">
              <a:xfrm>
                <a:off x="760" y="3128"/>
                <a:ext cx="2" cy="25"/>
              </a:xfrm>
              <a:custGeom>
                <a:avLst/>
                <a:gdLst>
                  <a:gd name="T0" fmla="*/ 4 w 4"/>
                  <a:gd name="T1" fmla="*/ 50 h 50"/>
                  <a:gd name="T2" fmla="*/ 0 w 4"/>
                  <a:gd name="T3" fmla="*/ 48 h 50"/>
                  <a:gd name="T4" fmla="*/ 0 w 4"/>
                  <a:gd name="T5" fmla="*/ 0 h 50"/>
                  <a:gd name="T6" fmla="*/ 4 w 4"/>
                  <a:gd name="T7" fmla="*/ 2 h 50"/>
                  <a:gd name="T8" fmla="*/ 4 w 4"/>
                  <a:gd name="T9" fmla="*/ 50 h 50"/>
                </a:gdLst>
                <a:ahLst/>
                <a:cxnLst>
                  <a:cxn ang="0">
                    <a:pos x="T0" y="T1"/>
                  </a:cxn>
                  <a:cxn ang="0">
                    <a:pos x="T2" y="T3"/>
                  </a:cxn>
                  <a:cxn ang="0">
                    <a:pos x="T4" y="T5"/>
                  </a:cxn>
                  <a:cxn ang="0">
                    <a:pos x="T6" y="T7"/>
                  </a:cxn>
                  <a:cxn ang="0">
                    <a:pos x="T8" y="T9"/>
                  </a:cxn>
                </a:cxnLst>
                <a:rect l="0" t="0" r="r" b="b"/>
                <a:pathLst>
                  <a:path w="4" h="50">
                    <a:moveTo>
                      <a:pt x="4" y="50"/>
                    </a:moveTo>
                    <a:lnTo>
                      <a:pt x="0" y="48"/>
                    </a:lnTo>
                    <a:lnTo>
                      <a:pt x="0" y="0"/>
                    </a:lnTo>
                    <a:lnTo>
                      <a:pt x="4" y="2"/>
                    </a:lnTo>
                    <a:lnTo>
                      <a:pt x="4" y="50"/>
                    </a:lnTo>
                    <a:close/>
                  </a:path>
                </a:pathLst>
              </a:custGeom>
              <a:solidFill>
                <a:srgbClr val="D9D9D9"/>
              </a:solidFill>
              <a:ln w="1588">
                <a:solidFill>
                  <a:srgbClr val="000000"/>
                </a:solidFill>
                <a:prstDash val="solid"/>
                <a:round/>
                <a:headEnd/>
                <a:tailEnd/>
              </a:ln>
            </p:spPr>
            <p:txBody>
              <a:bodyPr/>
              <a:lstStyle/>
              <a:p>
                <a:endParaRPr lang="en-IN"/>
              </a:p>
            </p:txBody>
          </p:sp>
          <p:sp>
            <p:nvSpPr>
              <p:cNvPr id="704105" name="Freeform 1641">
                <a:extLst>
                  <a:ext uri="{FF2B5EF4-FFF2-40B4-BE49-F238E27FC236}">
                    <a16:creationId xmlns:a16="http://schemas.microsoft.com/office/drawing/2014/main" id="{E0876845-9F10-4C3A-892A-C6A2B339B210}"/>
                  </a:ext>
                </a:extLst>
              </p:cNvPr>
              <p:cNvSpPr>
                <a:spLocks/>
              </p:cNvSpPr>
              <p:nvPr/>
            </p:nvSpPr>
            <p:spPr bwMode="auto">
              <a:xfrm>
                <a:off x="764" y="3130"/>
                <a:ext cx="4" cy="26"/>
              </a:xfrm>
              <a:custGeom>
                <a:avLst/>
                <a:gdLst>
                  <a:gd name="T0" fmla="*/ 5 w 7"/>
                  <a:gd name="T1" fmla="*/ 52 h 52"/>
                  <a:gd name="T2" fmla="*/ 2 w 7"/>
                  <a:gd name="T3" fmla="*/ 50 h 52"/>
                  <a:gd name="T4" fmla="*/ 0 w 7"/>
                  <a:gd name="T5" fmla="*/ 48 h 52"/>
                  <a:gd name="T6" fmla="*/ 2 w 7"/>
                  <a:gd name="T7" fmla="*/ 0 h 52"/>
                  <a:gd name="T8" fmla="*/ 7 w 7"/>
                  <a:gd name="T9" fmla="*/ 4 h 52"/>
                  <a:gd name="T10" fmla="*/ 5 w 7"/>
                  <a:gd name="T11" fmla="*/ 52 h 52"/>
                </a:gdLst>
                <a:ahLst/>
                <a:cxnLst>
                  <a:cxn ang="0">
                    <a:pos x="T0" y="T1"/>
                  </a:cxn>
                  <a:cxn ang="0">
                    <a:pos x="T2" y="T3"/>
                  </a:cxn>
                  <a:cxn ang="0">
                    <a:pos x="T4" y="T5"/>
                  </a:cxn>
                  <a:cxn ang="0">
                    <a:pos x="T6" y="T7"/>
                  </a:cxn>
                  <a:cxn ang="0">
                    <a:pos x="T8" y="T9"/>
                  </a:cxn>
                  <a:cxn ang="0">
                    <a:pos x="T10" y="T11"/>
                  </a:cxn>
                </a:cxnLst>
                <a:rect l="0" t="0" r="r" b="b"/>
                <a:pathLst>
                  <a:path w="7" h="52">
                    <a:moveTo>
                      <a:pt x="5" y="52"/>
                    </a:moveTo>
                    <a:lnTo>
                      <a:pt x="2" y="50"/>
                    </a:lnTo>
                    <a:lnTo>
                      <a:pt x="0" y="48"/>
                    </a:lnTo>
                    <a:lnTo>
                      <a:pt x="2" y="0"/>
                    </a:lnTo>
                    <a:lnTo>
                      <a:pt x="7" y="4"/>
                    </a:lnTo>
                    <a:lnTo>
                      <a:pt x="5" y="52"/>
                    </a:lnTo>
                    <a:close/>
                  </a:path>
                </a:pathLst>
              </a:custGeom>
              <a:solidFill>
                <a:srgbClr val="595959"/>
              </a:solidFill>
              <a:ln w="1588">
                <a:solidFill>
                  <a:srgbClr val="000000"/>
                </a:solidFill>
                <a:prstDash val="solid"/>
                <a:round/>
                <a:headEnd/>
                <a:tailEnd/>
              </a:ln>
            </p:spPr>
            <p:txBody>
              <a:bodyPr/>
              <a:lstStyle/>
              <a:p>
                <a:endParaRPr lang="en-IN"/>
              </a:p>
            </p:txBody>
          </p:sp>
          <p:sp>
            <p:nvSpPr>
              <p:cNvPr id="704106" name="Freeform 1642">
                <a:extLst>
                  <a:ext uri="{FF2B5EF4-FFF2-40B4-BE49-F238E27FC236}">
                    <a16:creationId xmlns:a16="http://schemas.microsoft.com/office/drawing/2014/main" id="{1D3E5CBC-2E25-4353-8AED-D2EC4B48B02D}"/>
                  </a:ext>
                </a:extLst>
              </p:cNvPr>
              <p:cNvSpPr>
                <a:spLocks/>
              </p:cNvSpPr>
              <p:nvPr/>
            </p:nvSpPr>
            <p:spPr bwMode="auto">
              <a:xfrm>
                <a:off x="686" y="3131"/>
                <a:ext cx="4" cy="7"/>
              </a:xfrm>
              <a:custGeom>
                <a:avLst/>
                <a:gdLst>
                  <a:gd name="T0" fmla="*/ 5 w 7"/>
                  <a:gd name="T1" fmla="*/ 14 h 14"/>
                  <a:gd name="T2" fmla="*/ 2 w 7"/>
                  <a:gd name="T3" fmla="*/ 14 h 14"/>
                  <a:gd name="T4" fmla="*/ 0 w 7"/>
                  <a:gd name="T5" fmla="*/ 10 h 14"/>
                  <a:gd name="T6" fmla="*/ 0 w 7"/>
                  <a:gd name="T7" fmla="*/ 2 h 14"/>
                  <a:gd name="T8" fmla="*/ 5 w 7"/>
                  <a:gd name="T9" fmla="*/ 0 h 14"/>
                  <a:gd name="T10" fmla="*/ 7 w 7"/>
                  <a:gd name="T11" fmla="*/ 6 h 14"/>
                  <a:gd name="T12" fmla="*/ 5 w 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5" y="14"/>
                    </a:moveTo>
                    <a:lnTo>
                      <a:pt x="2" y="14"/>
                    </a:lnTo>
                    <a:lnTo>
                      <a:pt x="0" y="10"/>
                    </a:lnTo>
                    <a:lnTo>
                      <a:pt x="0" y="2"/>
                    </a:lnTo>
                    <a:lnTo>
                      <a:pt x="5" y="0"/>
                    </a:lnTo>
                    <a:lnTo>
                      <a:pt x="7" y="6"/>
                    </a:lnTo>
                    <a:lnTo>
                      <a:pt x="5" y="14"/>
                    </a:lnTo>
                    <a:close/>
                  </a:path>
                </a:pathLst>
              </a:custGeom>
              <a:solidFill>
                <a:srgbClr val="838383"/>
              </a:solidFill>
              <a:ln w="1588">
                <a:solidFill>
                  <a:srgbClr val="000000"/>
                </a:solidFill>
                <a:prstDash val="solid"/>
                <a:round/>
                <a:headEnd/>
                <a:tailEnd/>
              </a:ln>
            </p:spPr>
            <p:txBody>
              <a:bodyPr/>
              <a:lstStyle/>
              <a:p>
                <a:endParaRPr lang="en-IN"/>
              </a:p>
            </p:txBody>
          </p:sp>
          <p:sp>
            <p:nvSpPr>
              <p:cNvPr id="704107" name="Freeform 1643">
                <a:extLst>
                  <a:ext uri="{FF2B5EF4-FFF2-40B4-BE49-F238E27FC236}">
                    <a16:creationId xmlns:a16="http://schemas.microsoft.com/office/drawing/2014/main" id="{5A8DC3D1-24C9-41D7-92FC-7F85BFF090C7}"/>
                  </a:ext>
                </a:extLst>
              </p:cNvPr>
              <p:cNvSpPr>
                <a:spLocks/>
              </p:cNvSpPr>
              <p:nvPr/>
            </p:nvSpPr>
            <p:spPr bwMode="auto">
              <a:xfrm>
                <a:off x="910" y="3131"/>
                <a:ext cx="10" cy="11"/>
              </a:xfrm>
              <a:custGeom>
                <a:avLst/>
                <a:gdLst>
                  <a:gd name="T0" fmla="*/ 19 w 19"/>
                  <a:gd name="T1" fmla="*/ 21 h 21"/>
                  <a:gd name="T2" fmla="*/ 0 w 19"/>
                  <a:gd name="T3" fmla="*/ 14 h 21"/>
                  <a:gd name="T4" fmla="*/ 0 w 19"/>
                  <a:gd name="T5" fmla="*/ 0 h 21"/>
                  <a:gd name="T6" fmla="*/ 19 w 19"/>
                  <a:gd name="T7" fmla="*/ 10 h 21"/>
                  <a:gd name="T8" fmla="*/ 19 w 19"/>
                  <a:gd name="T9" fmla="*/ 21 h 21"/>
                </a:gdLst>
                <a:ahLst/>
                <a:cxnLst>
                  <a:cxn ang="0">
                    <a:pos x="T0" y="T1"/>
                  </a:cxn>
                  <a:cxn ang="0">
                    <a:pos x="T2" y="T3"/>
                  </a:cxn>
                  <a:cxn ang="0">
                    <a:pos x="T4" y="T5"/>
                  </a:cxn>
                  <a:cxn ang="0">
                    <a:pos x="T6" y="T7"/>
                  </a:cxn>
                  <a:cxn ang="0">
                    <a:pos x="T8" y="T9"/>
                  </a:cxn>
                </a:cxnLst>
                <a:rect l="0" t="0" r="r" b="b"/>
                <a:pathLst>
                  <a:path w="19" h="21">
                    <a:moveTo>
                      <a:pt x="19" y="21"/>
                    </a:moveTo>
                    <a:lnTo>
                      <a:pt x="0" y="14"/>
                    </a:lnTo>
                    <a:lnTo>
                      <a:pt x="0" y="0"/>
                    </a:lnTo>
                    <a:lnTo>
                      <a:pt x="19" y="10"/>
                    </a:lnTo>
                    <a:lnTo>
                      <a:pt x="19" y="21"/>
                    </a:lnTo>
                    <a:close/>
                  </a:path>
                </a:pathLst>
              </a:custGeom>
              <a:solidFill>
                <a:srgbClr val="C2E3FF"/>
              </a:solidFill>
              <a:ln w="1588">
                <a:solidFill>
                  <a:srgbClr val="C2E3FF"/>
                </a:solidFill>
                <a:prstDash val="solid"/>
                <a:round/>
                <a:headEnd/>
                <a:tailEnd/>
              </a:ln>
            </p:spPr>
            <p:txBody>
              <a:bodyPr/>
              <a:lstStyle/>
              <a:p>
                <a:endParaRPr lang="en-IN"/>
              </a:p>
            </p:txBody>
          </p:sp>
          <p:sp>
            <p:nvSpPr>
              <p:cNvPr id="704108" name="Freeform 1644">
                <a:extLst>
                  <a:ext uri="{FF2B5EF4-FFF2-40B4-BE49-F238E27FC236}">
                    <a16:creationId xmlns:a16="http://schemas.microsoft.com/office/drawing/2014/main" id="{2D815957-D731-4AA8-A6EE-6CBD2DD55E44}"/>
                  </a:ext>
                </a:extLst>
              </p:cNvPr>
              <p:cNvSpPr>
                <a:spLocks/>
              </p:cNvSpPr>
              <p:nvPr/>
            </p:nvSpPr>
            <p:spPr bwMode="auto">
              <a:xfrm>
                <a:off x="769" y="3133"/>
                <a:ext cx="19" cy="34"/>
              </a:xfrm>
              <a:custGeom>
                <a:avLst/>
                <a:gdLst>
                  <a:gd name="T0" fmla="*/ 38 w 38"/>
                  <a:gd name="T1" fmla="*/ 60 h 67"/>
                  <a:gd name="T2" fmla="*/ 35 w 38"/>
                  <a:gd name="T3" fmla="*/ 63 h 67"/>
                  <a:gd name="T4" fmla="*/ 35 w 38"/>
                  <a:gd name="T5" fmla="*/ 67 h 67"/>
                  <a:gd name="T6" fmla="*/ 0 w 38"/>
                  <a:gd name="T7" fmla="*/ 50 h 67"/>
                  <a:gd name="T8" fmla="*/ 2 w 38"/>
                  <a:gd name="T9" fmla="*/ 0 h 67"/>
                  <a:gd name="T10" fmla="*/ 38 w 38"/>
                  <a:gd name="T11" fmla="*/ 21 h 67"/>
                  <a:gd name="T12" fmla="*/ 38 w 38"/>
                  <a:gd name="T13" fmla="*/ 60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8" y="60"/>
                    </a:moveTo>
                    <a:lnTo>
                      <a:pt x="35" y="63"/>
                    </a:lnTo>
                    <a:lnTo>
                      <a:pt x="35" y="67"/>
                    </a:lnTo>
                    <a:lnTo>
                      <a:pt x="0" y="50"/>
                    </a:lnTo>
                    <a:lnTo>
                      <a:pt x="2" y="0"/>
                    </a:lnTo>
                    <a:lnTo>
                      <a:pt x="38" y="21"/>
                    </a:lnTo>
                    <a:lnTo>
                      <a:pt x="38" y="60"/>
                    </a:lnTo>
                    <a:close/>
                  </a:path>
                </a:pathLst>
              </a:custGeom>
              <a:solidFill>
                <a:srgbClr val="D9D9D9"/>
              </a:solidFill>
              <a:ln w="1588">
                <a:solidFill>
                  <a:srgbClr val="000000"/>
                </a:solidFill>
                <a:prstDash val="solid"/>
                <a:round/>
                <a:headEnd/>
                <a:tailEnd/>
              </a:ln>
            </p:spPr>
            <p:txBody>
              <a:bodyPr/>
              <a:lstStyle/>
              <a:p>
                <a:endParaRPr lang="en-IN"/>
              </a:p>
            </p:txBody>
          </p:sp>
          <p:sp>
            <p:nvSpPr>
              <p:cNvPr id="704109" name="Freeform 1645">
                <a:extLst>
                  <a:ext uri="{FF2B5EF4-FFF2-40B4-BE49-F238E27FC236}">
                    <a16:creationId xmlns:a16="http://schemas.microsoft.com/office/drawing/2014/main" id="{ED1609F4-51FA-4FD7-A970-238126C327F9}"/>
                  </a:ext>
                </a:extLst>
              </p:cNvPr>
              <p:cNvSpPr>
                <a:spLocks/>
              </p:cNvSpPr>
              <p:nvPr/>
            </p:nvSpPr>
            <p:spPr bwMode="auto">
              <a:xfrm>
                <a:off x="679" y="3134"/>
                <a:ext cx="4" cy="8"/>
              </a:xfrm>
              <a:custGeom>
                <a:avLst/>
                <a:gdLst>
                  <a:gd name="T0" fmla="*/ 8 w 8"/>
                  <a:gd name="T1" fmla="*/ 13 h 15"/>
                  <a:gd name="T2" fmla="*/ 6 w 8"/>
                  <a:gd name="T3" fmla="*/ 15 h 15"/>
                  <a:gd name="T4" fmla="*/ 4 w 8"/>
                  <a:gd name="T5" fmla="*/ 15 h 15"/>
                  <a:gd name="T6" fmla="*/ 0 w 8"/>
                  <a:gd name="T7" fmla="*/ 12 h 15"/>
                  <a:gd name="T8" fmla="*/ 2 w 8"/>
                  <a:gd name="T9" fmla="*/ 4 h 15"/>
                  <a:gd name="T10" fmla="*/ 8 w 8"/>
                  <a:gd name="T11" fmla="*/ 0 h 15"/>
                  <a:gd name="T12" fmla="*/ 8 w 8"/>
                  <a:gd name="T13" fmla="*/ 2 h 15"/>
                  <a:gd name="T14" fmla="*/ 8 w 8"/>
                  <a:gd name="T15" fmla="*/ 1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5">
                    <a:moveTo>
                      <a:pt x="8" y="13"/>
                    </a:moveTo>
                    <a:lnTo>
                      <a:pt x="6" y="15"/>
                    </a:lnTo>
                    <a:lnTo>
                      <a:pt x="4" y="15"/>
                    </a:lnTo>
                    <a:lnTo>
                      <a:pt x="0" y="12"/>
                    </a:lnTo>
                    <a:lnTo>
                      <a:pt x="2" y="4"/>
                    </a:lnTo>
                    <a:lnTo>
                      <a:pt x="8" y="0"/>
                    </a:lnTo>
                    <a:lnTo>
                      <a:pt x="8" y="2"/>
                    </a:lnTo>
                    <a:lnTo>
                      <a:pt x="8" y="13"/>
                    </a:lnTo>
                    <a:close/>
                  </a:path>
                </a:pathLst>
              </a:custGeom>
              <a:solidFill>
                <a:srgbClr val="838383"/>
              </a:solidFill>
              <a:ln w="1588">
                <a:solidFill>
                  <a:srgbClr val="000000"/>
                </a:solidFill>
                <a:prstDash val="solid"/>
                <a:round/>
                <a:headEnd/>
                <a:tailEnd/>
              </a:ln>
            </p:spPr>
            <p:txBody>
              <a:bodyPr/>
              <a:lstStyle/>
              <a:p>
                <a:endParaRPr lang="en-IN"/>
              </a:p>
            </p:txBody>
          </p:sp>
          <p:sp>
            <p:nvSpPr>
              <p:cNvPr id="704110" name="Freeform 1646">
                <a:extLst>
                  <a:ext uri="{FF2B5EF4-FFF2-40B4-BE49-F238E27FC236}">
                    <a16:creationId xmlns:a16="http://schemas.microsoft.com/office/drawing/2014/main" id="{CF3410BD-1EFE-4FE4-B575-D8CFF4F224D7}"/>
                  </a:ext>
                </a:extLst>
              </p:cNvPr>
              <p:cNvSpPr>
                <a:spLocks/>
              </p:cNvSpPr>
              <p:nvPr/>
            </p:nvSpPr>
            <p:spPr bwMode="auto">
              <a:xfrm>
                <a:off x="692" y="3134"/>
                <a:ext cx="3" cy="3"/>
              </a:xfrm>
              <a:custGeom>
                <a:avLst/>
                <a:gdLst>
                  <a:gd name="T0" fmla="*/ 6 w 6"/>
                  <a:gd name="T1" fmla="*/ 4 h 6"/>
                  <a:gd name="T2" fmla="*/ 0 w 6"/>
                  <a:gd name="T3" fmla="*/ 4 h 6"/>
                  <a:gd name="T4" fmla="*/ 0 w 6"/>
                  <a:gd name="T5" fmla="*/ 6 h 6"/>
                  <a:gd name="T6" fmla="*/ 0 w 6"/>
                  <a:gd name="T7" fmla="*/ 0 h 6"/>
                  <a:gd name="T8" fmla="*/ 6 w 6"/>
                  <a:gd name="T9" fmla="*/ 2 h 6"/>
                  <a:gd name="T10" fmla="*/ 6 w 6"/>
                  <a:gd name="T11" fmla="*/ 4 h 6"/>
                </a:gdLst>
                <a:ahLst/>
                <a:cxnLst>
                  <a:cxn ang="0">
                    <a:pos x="T0" y="T1"/>
                  </a:cxn>
                  <a:cxn ang="0">
                    <a:pos x="T2" y="T3"/>
                  </a:cxn>
                  <a:cxn ang="0">
                    <a:pos x="T4" y="T5"/>
                  </a:cxn>
                  <a:cxn ang="0">
                    <a:pos x="T6" y="T7"/>
                  </a:cxn>
                  <a:cxn ang="0">
                    <a:pos x="T8" y="T9"/>
                  </a:cxn>
                  <a:cxn ang="0">
                    <a:pos x="T10" y="T11"/>
                  </a:cxn>
                </a:cxnLst>
                <a:rect l="0" t="0" r="r" b="b"/>
                <a:pathLst>
                  <a:path w="6" h="6">
                    <a:moveTo>
                      <a:pt x="6" y="4"/>
                    </a:moveTo>
                    <a:lnTo>
                      <a:pt x="0" y="4"/>
                    </a:lnTo>
                    <a:lnTo>
                      <a:pt x="0" y="6"/>
                    </a:lnTo>
                    <a:lnTo>
                      <a:pt x="0" y="0"/>
                    </a:lnTo>
                    <a:lnTo>
                      <a:pt x="6" y="2"/>
                    </a:lnTo>
                    <a:lnTo>
                      <a:pt x="6" y="4"/>
                    </a:lnTo>
                    <a:close/>
                  </a:path>
                </a:pathLst>
              </a:custGeom>
              <a:solidFill>
                <a:srgbClr val="000000"/>
              </a:solidFill>
              <a:ln w="1588">
                <a:solidFill>
                  <a:srgbClr val="000000"/>
                </a:solidFill>
                <a:prstDash val="solid"/>
                <a:round/>
                <a:headEnd/>
                <a:tailEnd/>
              </a:ln>
            </p:spPr>
            <p:txBody>
              <a:bodyPr/>
              <a:lstStyle/>
              <a:p>
                <a:endParaRPr lang="en-IN"/>
              </a:p>
            </p:txBody>
          </p:sp>
          <p:sp>
            <p:nvSpPr>
              <p:cNvPr id="704111" name="Freeform 1647">
                <a:extLst>
                  <a:ext uri="{FF2B5EF4-FFF2-40B4-BE49-F238E27FC236}">
                    <a16:creationId xmlns:a16="http://schemas.microsoft.com/office/drawing/2014/main" id="{B5A7D85D-8A12-4C9D-AF76-BECB7E47892E}"/>
                  </a:ext>
                </a:extLst>
              </p:cNvPr>
              <p:cNvSpPr>
                <a:spLocks/>
              </p:cNvSpPr>
              <p:nvPr/>
            </p:nvSpPr>
            <p:spPr bwMode="auto">
              <a:xfrm>
                <a:off x="507" y="3137"/>
                <a:ext cx="170" cy="225"/>
              </a:xfrm>
              <a:custGeom>
                <a:avLst/>
                <a:gdLst>
                  <a:gd name="T0" fmla="*/ 272 w 341"/>
                  <a:gd name="T1" fmla="*/ 386 h 449"/>
                  <a:gd name="T2" fmla="*/ 0 w 341"/>
                  <a:gd name="T3" fmla="*/ 449 h 449"/>
                  <a:gd name="T4" fmla="*/ 0 w 341"/>
                  <a:gd name="T5" fmla="*/ 0 h 449"/>
                  <a:gd name="T6" fmla="*/ 293 w 341"/>
                  <a:gd name="T7" fmla="*/ 246 h 449"/>
                  <a:gd name="T8" fmla="*/ 314 w 341"/>
                  <a:gd name="T9" fmla="*/ 269 h 449"/>
                  <a:gd name="T10" fmla="*/ 329 w 341"/>
                  <a:gd name="T11" fmla="*/ 290 h 449"/>
                  <a:gd name="T12" fmla="*/ 337 w 341"/>
                  <a:gd name="T13" fmla="*/ 313 h 449"/>
                  <a:gd name="T14" fmla="*/ 341 w 341"/>
                  <a:gd name="T15" fmla="*/ 332 h 449"/>
                  <a:gd name="T16" fmla="*/ 335 w 341"/>
                  <a:gd name="T17" fmla="*/ 351 h 449"/>
                  <a:gd name="T18" fmla="*/ 321 w 341"/>
                  <a:gd name="T19" fmla="*/ 365 h 449"/>
                  <a:gd name="T20" fmla="*/ 302 w 341"/>
                  <a:gd name="T21" fmla="*/ 378 h 449"/>
                  <a:gd name="T22" fmla="*/ 272 w 341"/>
                  <a:gd name="T23" fmla="*/ 386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1" h="449">
                    <a:moveTo>
                      <a:pt x="272" y="386"/>
                    </a:moveTo>
                    <a:lnTo>
                      <a:pt x="0" y="449"/>
                    </a:lnTo>
                    <a:lnTo>
                      <a:pt x="0" y="0"/>
                    </a:lnTo>
                    <a:lnTo>
                      <a:pt x="293" y="246"/>
                    </a:lnTo>
                    <a:lnTo>
                      <a:pt x="314" y="269"/>
                    </a:lnTo>
                    <a:lnTo>
                      <a:pt x="329" y="290"/>
                    </a:lnTo>
                    <a:lnTo>
                      <a:pt x="337" y="313"/>
                    </a:lnTo>
                    <a:lnTo>
                      <a:pt x="341" y="332"/>
                    </a:lnTo>
                    <a:lnTo>
                      <a:pt x="335" y="351"/>
                    </a:lnTo>
                    <a:lnTo>
                      <a:pt x="321" y="365"/>
                    </a:lnTo>
                    <a:lnTo>
                      <a:pt x="302" y="378"/>
                    </a:lnTo>
                    <a:lnTo>
                      <a:pt x="272" y="386"/>
                    </a:lnTo>
                    <a:close/>
                  </a:path>
                </a:pathLst>
              </a:custGeom>
              <a:solidFill>
                <a:srgbClr val="00FF00"/>
              </a:solidFill>
              <a:ln w="1588">
                <a:solidFill>
                  <a:srgbClr val="000000"/>
                </a:solidFill>
                <a:prstDash val="solid"/>
                <a:round/>
                <a:headEnd/>
                <a:tailEnd/>
              </a:ln>
            </p:spPr>
            <p:txBody>
              <a:bodyPr/>
              <a:lstStyle/>
              <a:p>
                <a:endParaRPr lang="en-IN"/>
              </a:p>
            </p:txBody>
          </p:sp>
          <p:sp>
            <p:nvSpPr>
              <p:cNvPr id="704112" name="Freeform 1648">
                <a:extLst>
                  <a:ext uri="{FF2B5EF4-FFF2-40B4-BE49-F238E27FC236}">
                    <a16:creationId xmlns:a16="http://schemas.microsoft.com/office/drawing/2014/main" id="{A4B957FE-ABB6-485B-94C9-E175FBAF1C98}"/>
                  </a:ext>
                </a:extLst>
              </p:cNvPr>
              <p:cNvSpPr>
                <a:spLocks/>
              </p:cNvSpPr>
              <p:nvPr/>
            </p:nvSpPr>
            <p:spPr bwMode="auto">
              <a:xfrm>
                <a:off x="922" y="3137"/>
                <a:ext cx="9" cy="10"/>
              </a:xfrm>
              <a:custGeom>
                <a:avLst/>
                <a:gdLst>
                  <a:gd name="T0" fmla="*/ 19 w 19"/>
                  <a:gd name="T1" fmla="*/ 21 h 21"/>
                  <a:gd name="T2" fmla="*/ 2 w 19"/>
                  <a:gd name="T3" fmla="*/ 13 h 21"/>
                  <a:gd name="T4" fmla="*/ 0 w 19"/>
                  <a:gd name="T5" fmla="*/ 9 h 21"/>
                  <a:gd name="T6" fmla="*/ 2 w 19"/>
                  <a:gd name="T7" fmla="*/ 0 h 21"/>
                  <a:gd name="T8" fmla="*/ 19 w 19"/>
                  <a:gd name="T9" fmla="*/ 9 h 21"/>
                  <a:gd name="T10" fmla="*/ 19 w 19"/>
                  <a:gd name="T11" fmla="*/ 21 h 21"/>
                </a:gdLst>
                <a:ahLst/>
                <a:cxnLst>
                  <a:cxn ang="0">
                    <a:pos x="T0" y="T1"/>
                  </a:cxn>
                  <a:cxn ang="0">
                    <a:pos x="T2" y="T3"/>
                  </a:cxn>
                  <a:cxn ang="0">
                    <a:pos x="T4" y="T5"/>
                  </a:cxn>
                  <a:cxn ang="0">
                    <a:pos x="T6" y="T7"/>
                  </a:cxn>
                  <a:cxn ang="0">
                    <a:pos x="T8" y="T9"/>
                  </a:cxn>
                  <a:cxn ang="0">
                    <a:pos x="T10" y="T11"/>
                  </a:cxn>
                </a:cxnLst>
                <a:rect l="0" t="0" r="r" b="b"/>
                <a:pathLst>
                  <a:path w="19" h="21">
                    <a:moveTo>
                      <a:pt x="19" y="21"/>
                    </a:moveTo>
                    <a:lnTo>
                      <a:pt x="2" y="13"/>
                    </a:lnTo>
                    <a:lnTo>
                      <a:pt x="0" y="9"/>
                    </a:lnTo>
                    <a:lnTo>
                      <a:pt x="2" y="0"/>
                    </a:lnTo>
                    <a:lnTo>
                      <a:pt x="19" y="9"/>
                    </a:lnTo>
                    <a:lnTo>
                      <a:pt x="19" y="21"/>
                    </a:lnTo>
                    <a:close/>
                  </a:path>
                </a:pathLst>
              </a:custGeom>
              <a:solidFill>
                <a:srgbClr val="C2E3FF"/>
              </a:solidFill>
              <a:ln w="1588">
                <a:solidFill>
                  <a:srgbClr val="C2E3FF"/>
                </a:solidFill>
                <a:prstDash val="solid"/>
                <a:round/>
                <a:headEnd/>
                <a:tailEnd/>
              </a:ln>
            </p:spPr>
            <p:txBody>
              <a:bodyPr/>
              <a:lstStyle/>
              <a:p>
                <a:endParaRPr lang="en-IN"/>
              </a:p>
            </p:txBody>
          </p:sp>
          <p:sp>
            <p:nvSpPr>
              <p:cNvPr id="704113" name="Freeform 1649">
                <a:extLst>
                  <a:ext uri="{FF2B5EF4-FFF2-40B4-BE49-F238E27FC236}">
                    <a16:creationId xmlns:a16="http://schemas.microsoft.com/office/drawing/2014/main" id="{4B171277-CA14-47EC-BC8D-9762E9B7926B}"/>
                  </a:ext>
                </a:extLst>
              </p:cNvPr>
              <p:cNvSpPr>
                <a:spLocks/>
              </p:cNvSpPr>
              <p:nvPr/>
            </p:nvSpPr>
            <p:spPr bwMode="auto">
              <a:xfrm>
                <a:off x="613" y="3138"/>
                <a:ext cx="1" cy="14"/>
              </a:xfrm>
              <a:custGeom>
                <a:avLst/>
                <a:gdLst>
                  <a:gd name="T0" fmla="*/ 28 h 28"/>
                  <a:gd name="T1" fmla="*/ 0 h 28"/>
                  <a:gd name="T2" fmla="*/ 0 h 28"/>
                  <a:gd name="T3" fmla="*/ 15 h 28"/>
                  <a:gd name="T4" fmla="*/ 28 h 28"/>
                </a:gdLst>
                <a:ahLst/>
                <a:cxnLst>
                  <a:cxn ang="0">
                    <a:pos x="0" y="T0"/>
                  </a:cxn>
                  <a:cxn ang="0">
                    <a:pos x="0" y="T1"/>
                  </a:cxn>
                  <a:cxn ang="0">
                    <a:pos x="0" y="T2"/>
                  </a:cxn>
                  <a:cxn ang="0">
                    <a:pos x="0" y="T3"/>
                  </a:cxn>
                  <a:cxn ang="0">
                    <a:pos x="0" y="T4"/>
                  </a:cxn>
                </a:cxnLst>
                <a:rect l="0" t="0" r="r" b="b"/>
                <a:pathLst>
                  <a:path h="28">
                    <a:moveTo>
                      <a:pt x="0" y="28"/>
                    </a:moveTo>
                    <a:lnTo>
                      <a:pt x="0" y="0"/>
                    </a:lnTo>
                    <a:lnTo>
                      <a:pt x="0" y="0"/>
                    </a:lnTo>
                    <a:lnTo>
                      <a:pt x="0" y="15"/>
                    </a:lnTo>
                    <a:lnTo>
                      <a:pt x="0" y="28"/>
                    </a:lnTo>
                    <a:close/>
                  </a:path>
                </a:pathLst>
              </a:custGeom>
              <a:solidFill>
                <a:srgbClr val="D9D9D9"/>
              </a:solidFill>
              <a:ln w="1588">
                <a:solidFill>
                  <a:srgbClr val="D9D9D9"/>
                </a:solidFill>
                <a:prstDash val="solid"/>
                <a:round/>
                <a:headEnd/>
                <a:tailEnd/>
              </a:ln>
            </p:spPr>
            <p:txBody>
              <a:bodyPr/>
              <a:lstStyle/>
              <a:p>
                <a:endParaRPr lang="en-IN"/>
              </a:p>
            </p:txBody>
          </p:sp>
          <p:sp>
            <p:nvSpPr>
              <p:cNvPr id="704114" name="Freeform 1650">
                <a:extLst>
                  <a:ext uri="{FF2B5EF4-FFF2-40B4-BE49-F238E27FC236}">
                    <a16:creationId xmlns:a16="http://schemas.microsoft.com/office/drawing/2014/main" id="{8A48CE66-1658-498F-9697-AADAD7F84A20}"/>
                  </a:ext>
                </a:extLst>
              </p:cNvPr>
              <p:cNvSpPr>
                <a:spLocks/>
              </p:cNvSpPr>
              <p:nvPr/>
            </p:nvSpPr>
            <p:spPr bwMode="auto">
              <a:xfrm>
                <a:off x="637" y="3138"/>
                <a:ext cx="40" cy="35"/>
              </a:xfrm>
              <a:custGeom>
                <a:avLst/>
                <a:gdLst>
                  <a:gd name="T0" fmla="*/ 77 w 81"/>
                  <a:gd name="T1" fmla="*/ 5 h 71"/>
                  <a:gd name="T2" fmla="*/ 81 w 81"/>
                  <a:gd name="T3" fmla="*/ 9 h 71"/>
                  <a:gd name="T4" fmla="*/ 54 w 81"/>
                  <a:gd name="T5" fmla="*/ 23 h 71"/>
                  <a:gd name="T6" fmla="*/ 27 w 81"/>
                  <a:gd name="T7" fmla="*/ 34 h 71"/>
                  <a:gd name="T8" fmla="*/ 25 w 81"/>
                  <a:gd name="T9" fmla="*/ 36 h 71"/>
                  <a:gd name="T10" fmla="*/ 25 w 81"/>
                  <a:gd name="T11" fmla="*/ 36 h 71"/>
                  <a:gd name="T12" fmla="*/ 29 w 81"/>
                  <a:gd name="T13" fmla="*/ 38 h 71"/>
                  <a:gd name="T14" fmla="*/ 29 w 81"/>
                  <a:gd name="T15" fmla="*/ 46 h 71"/>
                  <a:gd name="T16" fmla="*/ 17 w 81"/>
                  <a:gd name="T17" fmla="*/ 53 h 71"/>
                  <a:gd name="T18" fmla="*/ 14 w 81"/>
                  <a:gd name="T19" fmla="*/ 61 h 71"/>
                  <a:gd name="T20" fmla="*/ 0 w 81"/>
                  <a:gd name="T21" fmla="*/ 71 h 71"/>
                  <a:gd name="T22" fmla="*/ 0 w 81"/>
                  <a:gd name="T23" fmla="*/ 65 h 71"/>
                  <a:gd name="T24" fmla="*/ 6 w 81"/>
                  <a:gd name="T25" fmla="*/ 48 h 71"/>
                  <a:gd name="T26" fmla="*/ 4 w 81"/>
                  <a:gd name="T27" fmla="*/ 32 h 71"/>
                  <a:gd name="T28" fmla="*/ 2 w 81"/>
                  <a:gd name="T29" fmla="*/ 30 h 71"/>
                  <a:gd name="T30" fmla="*/ 0 w 81"/>
                  <a:gd name="T31" fmla="*/ 28 h 71"/>
                  <a:gd name="T32" fmla="*/ 2 w 81"/>
                  <a:gd name="T33" fmla="*/ 27 h 71"/>
                  <a:gd name="T34" fmla="*/ 14 w 81"/>
                  <a:gd name="T35" fmla="*/ 34 h 71"/>
                  <a:gd name="T36" fmla="*/ 14 w 81"/>
                  <a:gd name="T37" fmla="*/ 34 h 71"/>
                  <a:gd name="T38" fmla="*/ 16 w 81"/>
                  <a:gd name="T39" fmla="*/ 25 h 71"/>
                  <a:gd name="T40" fmla="*/ 16 w 81"/>
                  <a:gd name="T41" fmla="*/ 23 h 71"/>
                  <a:gd name="T42" fmla="*/ 73 w 81"/>
                  <a:gd name="T43" fmla="*/ 0 h 71"/>
                  <a:gd name="T44" fmla="*/ 75 w 81"/>
                  <a:gd name="T45" fmla="*/ 0 h 71"/>
                  <a:gd name="T46" fmla="*/ 77 w 81"/>
                  <a:gd name="T47" fmla="*/ 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 h="71">
                    <a:moveTo>
                      <a:pt x="77" y="5"/>
                    </a:moveTo>
                    <a:lnTo>
                      <a:pt x="81" y="9"/>
                    </a:lnTo>
                    <a:lnTo>
                      <a:pt x="54" y="23"/>
                    </a:lnTo>
                    <a:lnTo>
                      <a:pt x="27" y="34"/>
                    </a:lnTo>
                    <a:lnTo>
                      <a:pt x="25" y="36"/>
                    </a:lnTo>
                    <a:lnTo>
                      <a:pt x="25" y="36"/>
                    </a:lnTo>
                    <a:lnTo>
                      <a:pt x="29" y="38"/>
                    </a:lnTo>
                    <a:lnTo>
                      <a:pt x="29" y="46"/>
                    </a:lnTo>
                    <a:lnTo>
                      <a:pt x="17" y="53"/>
                    </a:lnTo>
                    <a:lnTo>
                      <a:pt x="14" y="61"/>
                    </a:lnTo>
                    <a:lnTo>
                      <a:pt x="0" y="71"/>
                    </a:lnTo>
                    <a:lnTo>
                      <a:pt x="0" y="65"/>
                    </a:lnTo>
                    <a:lnTo>
                      <a:pt x="6" y="48"/>
                    </a:lnTo>
                    <a:lnTo>
                      <a:pt x="4" y="32"/>
                    </a:lnTo>
                    <a:lnTo>
                      <a:pt x="2" y="30"/>
                    </a:lnTo>
                    <a:lnTo>
                      <a:pt x="0" y="28"/>
                    </a:lnTo>
                    <a:lnTo>
                      <a:pt x="2" y="27"/>
                    </a:lnTo>
                    <a:lnTo>
                      <a:pt x="14" y="34"/>
                    </a:lnTo>
                    <a:lnTo>
                      <a:pt x="14" y="34"/>
                    </a:lnTo>
                    <a:lnTo>
                      <a:pt x="16" y="25"/>
                    </a:lnTo>
                    <a:lnTo>
                      <a:pt x="16" y="23"/>
                    </a:lnTo>
                    <a:lnTo>
                      <a:pt x="73" y="0"/>
                    </a:lnTo>
                    <a:lnTo>
                      <a:pt x="75" y="0"/>
                    </a:lnTo>
                    <a:lnTo>
                      <a:pt x="77" y="5"/>
                    </a:lnTo>
                    <a:close/>
                  </a:path>
                </a:pathLst>
              </a:custGeom>
              <a:solidFill>
                <a:srgbClr val="000000"/>
              </a:solidFill>
              <a:ln w="1588">
                <a:solidFill>
                  <a:srgbClr val="000000"/>
                </a:solidFill>
                <a:prstDash val="solid"/>
                <a:round/>
                <a:headEnd/>
                <a:tailEnd/>
              </a:ln>
            </p:spPr>
            <p:txBody>
              <a:bodyPr/>
              <a:lstStyle/>
              <a:p>
                <a:endParaRPr lang="en-IN"/>
              </a:p>
            </p:txBody>
          </p:sp>
          <p:sp>
            <p:nvSpPr>
              <p:cNvPr id="704115" name="Rectangle 1651">
                <a:extLst>
                  <a:ext uri="{FF2B5EF4-FFF2-40B4-BE49-F238E27FC236}">
                    <a16:creationId xmlns:a16="http://schemas.microsoft.com/office/drawing/2014/main" id="{4B7C5BEB-D592-49D5-961B-B97837042150}"/>
                  </a:ext>
                </a:extLst>
              </p:cNvPr>
              <p:cNvSpPr>
                <a:spLocks noChangeArrowheads="1"/>
              </p:cNvSpPr>
              <p:nvPr/>
            </p:nvSpPr>
            <p:spPr bwMode="auto">
              <a:xfrm>
                <a:off x="684" y="3139"/>
                <a:ext cx="1" cy="1"/>
              </a:xfrm>
              <a:prstGeom prst="rect">
                <a:avLst/>
              </a:prstGeom>
              <a:solidFill>
                <a:srgbClr val="000000"/>
              </a:solidFill>
              <a:ln w="1588">
                <a:solidFill>
                  <a:srgbClr val="000000"/>
                </a:solidFill>
                <a:miter lim="800000"/>
                <a:headEnd/>
                <a:tailEnd/>
              </a:ln>
            </p:spPr>
            <p:txBody>
              <a:bodyPr/>
              <a:lstStyle/>
              <a:p>
                <a:endParaRPr lang="en-IN"/>
              </a:p>
            </p:txBody>
          </p:sp>
          <p:sp>
            <p:nvSpPr>
              <p:cNvPr id="704116" name="Freeform 1652">
                <a:extLst>
                  <a:ext uri="{FF2B5EF4-FFF2-40B4-BE49-F238E27FC236}">
                    <a16:creationId xmlns:a16="http://schemas.microsoft.com/office/drawing/2014/main" id="{5C61BAFB-8AF0-4FE5-99D2-12BC5FB72531}"/>
                  </a:ext>
                </a:extLst>
              </p:cNvPr>
              <p:cNvSpPr>
                <a:spLocks/>
              </p:cNvSpPr>
              <p:nvPr/>
            </p:nvSpPr>
            <p:spPr bwMode="auto">
              <a:xfrm>
                <a:off x="1212" y="3141"/>
                <a:ext cx="318" cy="110"/>
              </a:xfrm>
              <a:custGeom>
                <a:avLst/>
                <a:gdLst>
                  <a:gd name="T0" fmla="*/ 634 w 634"/>
                  <a:gd name="T1" fmla="*/ 77 h 221"/>
                  <a:gd name="T2" fmla="*/ 114 w 634"/>
                  <a:gd name="T3" fmla="*/ 206 h 221"/>
                  <a:gd name="T4" fmla="*/ 49 w 634"/>
                  <a:gd name="T5" fmla="*/ 221 h 221"/>
                  <a:gd name="T6" fmla="*/ 3 w 634"/>
                  <a:gd name="T7" fmla="*/ 202 h 221"/>
                  <a:gd name="T8" fmla="*/ 0 w 634"/>
                  <a:gd name="T9" fmla="*/ 198 h 221"/>
                  <a:gd name="T10" fmla="*/ 0 w 634"/>
                  <a:gd name="T11" fmla="*/ 148 h 221"/>
                  <a:gd name="T12" fmla="*/ 84 w 634"/>
                  <a:gd name="T13" fmla="*/ 127 h 221"/>
                  <a:gd name="T14" fmla="*/ 548 w 634"/>
                  <a:gd name="T15" fmla="*/ 20 h 221"/>
                  <a:gd name="T16" fmla="*/ 633 w 634"/>
                  <a:gd name="T17" fmla="*/ 0 h 221"/>
                  <a:gd name="T18" fmla="*/ 634 w 634"/>
                  <a:gd name="T19" fmla="*/ 0 h 221"/>
                  <a:gd name="T20" fmla="*/ 634 w 634"/>
                  <a:gd name="T21" fmla="*/ 77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4" h="221">
                    <a:moveTo>
                      <a:pt x="634" y="77"/>
                    </a:moveTo>
                    <a:lnTo>
                      <a:pt x="114" y="206"/>
                    </a:lnTo>
                    <a:lnTo>
                      <a:pt x="49" y="221"/>
                    </a:lnTo>
                    <a:lnTo>
                      <a:pt x="3" y="202"/>
                    </a:lnTo>
                    <a:lnTo>
                      <a:pt x="0" y="198"/>
                    </a:lnTo>
                    <a:lnTo>
                      <a:pt x="0" y="148"/>
                    </a:lnTo>
                    <a:lnTo>
                      <a:pt x="84" y="127"/>
                    </a:lnTo>
                    <a:lnTo>
                      <a:pt x="548" y="20"/>
                    </a:lnTo>
                    <a:lnTo>
                      <a:pt x="633" y="0"/>
                    </a:lnTo>
                    <a:lnTo>
                      <a:pt x="634" y="0"/>
                    </a:lnTo>
                    <a:lnTo>
                      <a:pt x="634" y="77"/>
                    </a:lnTo>
                    <a:close/>
                  </a:path>
                </a:pathLst>
              </a:custGeom>
              <a:solidFill>
                <a:srgbClr val="838383"/>
              </a:solidFill>
              <a:ln w="1588">
                <a:solidFill>
                  <a:srgbClr val="000000"/>
                </a:solidFill>
                <a:prstDash val="solid"/>
                <a:round/>
                <a:headEnd/>
                <a:tailEnd/>
              </a:ln>
            </p:spPr>
            <p:txBody>
              <a:bodyPr/>
              <a:lstStyle/>
              <a:p>
                <a:endParaRPr lang="en-IN"/>
              </a:p>
            </p:txBody>
          </p:sp>
          <p:sp>
            <p:nvSpPr>
              <p:cNvPr id="704117" name="Freeform 1653">
                <a:extLst>
                  <a:ext uri="{FF2B5EF4-FFF2-40B4-BE49-F238E27FC236}">
                    <a16:creationId xmlns:a16="http://schemas.microsoft.com/office/drawing/2014/main" id="{B3142778-36F8-47A9-9932-D8E5428D6C4E}"/>
                  </a:ext>
                </a:extLst>
              </p:cNvPr>
              <p:cNvSpPr>
                <a:spLocks/>
              </p:cNvSpPr>
              <p:nvPr/>
            </p:nvSpPr>
            <p:spPr bwMode="auto">
              <a:xfrm>
                <a:off x="933" y="3143"/>
                <a:ext cx="8" cy="9"/>
              </a:xfrm>
              <a:custGeom>
                <a:avLst/>
                <a:gdLst>
                  <a:gd name="T0" fmla="*/ 15 w 15"/>
                  <a:gd name="T1" fmla="*/ 16 h 19"/>
                  <a:gd name="T2" fmla="*/ 15 w 15"/>
                  <a:gd name="T3" fmla="*/ 19 h 19"/>
                  <a:gd name="T4" fmla="*/ 6 w 15"/>
                  <a:gd name="T5" fmla="*/ 16 h 19"/>
                  <a:gd name="T6" fmla="*/ 0 w 15"/>
                  <a:gd name="T7" fmla="*/ 12 h 19"/>
                  <a:gd name="T8" fmla="*/ 0 w 15"/>
                  <a:gd name="T9" fmla="*/ 0 h 19"/>
                  <a:gd name="T10" fmla="*/ 15 w 15"/>
                  <a:gd name="T11" fmla="*/ 8 h 19"/>
                  <a:gd name="T12" fmla="*/ 15 w 15"/>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15" h="19">
                    <a:moveTo>
                      <a:pt x="15" y="16"/>
                    </a:moveTo>
                    <a:lnTo>
                      <a:pt x="15" y="19"/>
                    </a:lnTo>
                    <a:lnTo>
                      <a:pt x="6" y="16"/>
                    </a:lnTo>
                    <a:lnTo>
                      <a:pt x="0" y="12"/>
                    </a:lnTo>
                    <a:lnTo>
                      <a:pt x="0" y="0"/>
                    </a:lnTo>
                    <a:lnTo>
                      <a:pt x="15" y="8"/>
                    </a:lnTo>
                    <a:lnTo>
                      <a:pt x="15" y="16"/>
                    </a:lnTo>
                    <a:close/>
                  </a:path>
                </a:pathLst>
              </a:custGeom>
              <a:solidFill>
                <a:srgbClr val="C2E3FF"/>
              </a:solidFill>
              <a:ln w="1588">
                <a:solidFill>
                  <a:srgbClr val="C2E3FF"/>
                </a:solidFill>
                <a:prstDash val="solid"/>
                <a:round/>
                <a:headEnd/>
                <a:tailEnd/>
              </a:ln>
            </p:spPr>
            <p:txBody>
              <a:bodyPr/>
              <a:lstStyle/>
              <a:p>
                <a:endParaRPr lang="en-IN"/>
              </a:p>
            </p:txBody>
          </p:sp>
          <p:sp>
            <p:nvSpPr>
              <p:cNvPr id="704118" name="Freeform 1654">
                <a:extLst>
                  <a:ext uri="{FF2B5EF4-FFF2-40B4-BE49-F238E27FC236}">
                    <a16:creationId xmlns:a16="http://schemas.microsoft.com/office/drawing/2014/main" id="{D19DFE4C-CA38-4293-9F4F-35D983F047ED}"/>
                  </a:ext>
                </a:extLst>
              </p:cNvPr>
              <p:cNvSpPr>
                <a:spLocks/>
              </p:cNvSpPr>
              <p:nvPr/>
            </p:nvSpPr>
            <p:spPr bwMode="auto">
              <a:xfrm>
                <a:off x="616" y="3144"/>
                <a:ext cx="15" cy="2"/>
              </a:xfrm>
              <a:custGeom>
                <a:avLst/>
                <a:gdLst>
                  <a:gd name="T0" fmla="*/ 31 w 31"/>
                  <a:gd name="T1" fmla="*/ 2 h 6"/>
                  <a:gd name="T2" fmla="*/ 29 w 31"/>
                  <a:gd name="T3" fmla="*/ 4 h 6"/>
                  <a:gd name="T4" fmla="*/ 25 w 31"/>
                  <a:gd name="T5" fmla="*/ 6 h 6"/>
                  <a:gd name="T6" fmla="*/ 0 w 31"/>
                  <a:gd name="T7" fmla="*/ 4 h 6"/>
                  <a:gd name="T8" fmla="*/ 0 w 31"/>
                  <a:gd name="T9" fmla="*/ 2 h 6"/>
                  <a:gd name="T10" fmla="*/ 6 w 31"/>
                  <a:gd name="T11" fmla="*/ 0 h 6"/>
                  <a:gd name="T12" fmla="*/ 29 w 31"/>
                  <a:gd name="T13" fmla="*/ 0 h 6"/>
                  <a:gd name="T14" fmla="*/ 31 w 31"/>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6">
                    <a:moveTo>
                      <a:pt x="31" y="2"/>
                    </a:moveTo>
                    <a:lnTo>
                      <a:pt x="29" y="4"/>
                    </a:lnTo>
                    <a:lnTo>
                      <a:pt x="25" y="6"/>
                    </a:lnTo>
                    <a:lnTo>
                      <a:pt x="0" y="4"/>
                    </a:lnTo>
                    <a:lnTo>
                      <a:pt x="0" y="2"/>
                    </a:lnTo>
                    <a:lnTo>
                      <a:pt x="6" y="0"/>
                    </a:lnTo>
                    <a:lnTo>
                      <a:pt x="29" y="0"/>
                    </a:lnTo>
                    <a:lnTo>
                      <a:pt x="31" y="2"/>
                    </a:lnTo>
                    <a:close/>
                  </a:path>
                </a:pathLst>
              </a:custGeom>
              <a:solidFill>
                <a:srgbClr val="83FFFF"/>
              </a:solidFill>
              <a:ln w="1588">
                <a:solidFill>
                  <a:srgbClr val="000000"/>
                </a:solidFill>
                <a:prstDash val="solid"/>
                <a:round/>
                <a:headEnd/>
                <a:tailEnd/>
              </a:ln>
            </p:spPr>
            <p:txBody>
              <a:bodyPr/>
              <a:lstStyle/>
              <a:p>
                <a:endParaRPr lang="en-IN"/>
              </a:p>
            </p:txBody>
          </p:sp>
          <p:sp>
            <p:nvSpPr>
              <p:cNvPr id="704119" name="Freeform 1655">
                <a:extLst>
                  <a:ext uri="{FF2B5EF4-FFF2-40B4-BE49-F238E27FC236}">
                    <a16:creationId xmlns:a16="http://schemas.microsoft.com/office/drawing/2014/main" id="{8FDB0473-907A-457B-B084-170B4D4D50F4}"/>
                  </a:ext>
                </a:extLst>
              </p:cNvPr>
              <p:cNvSpPr>
                <a:spLocks/>
              </p:cNvSpPr>
              <p:nvPr/>
            </p:nvSpPr>
            <p:spPr bwMode="auto">
              <a:xfrm>
                <a:off x="790" y="3145"/>
                <a:ext cx="5" cy="26"/>
              </a:xfrm>
              <a:custGeom>
                <a:avLst/>
                <a:gdLst>
                  <a:gd name="T0" fmla="*/ 12 w 12"/>
                  <a:gd name="T1" fmla="*/ 10 h 54"/>
                  <a:gd name="T2" fmla="*/ 10 w 12"/>
                  <a:gd name="T3" fmla="*/ 52 h 54"/>
                  <a:gd name="T4" fmla="*/ 10 w 12"/>
                  <a:gd name="T5" fmla="*/ 54 h 54"/>
                  <a:gd name="T6" fmla="*/ 10 w 12"/>
                  <a:gd name="T7" fmla="*/ 54 h 54"/>
                  <a:gd name="T8" fmla="*/ 4 w 12"/>
                  <a:gd name="T9" fmla="*/ 52 h 54"/>
                  <a:gd name="T10" fmla="*/ 4 w 12"/>
                  <a:gd name="T11" fmla="*/ 44 h 54"/>
                  <a:gd name="T12" fmla="*/ 4 w 12"/>
                  <a:gd name="T13" fmla="*/ 40 h 54"/>
                  <a:gd name="T14" fmla="*/ 0 w 12"/>
                  <a:gd name="T15" fmla="*/ 40 h 54"/>
                  <a:gd name="T16" fmla="*/ 0 w 12"/>
                  <a:gd name="T17" fmla="*/ 39 h 54"/>
                  <a:gd name="T18" fmla="*/ 0 w 12"/>
                  <a:gd name="T19" fmla="*/ 0 h 54"/>
                  <a:gd name="T20" fmla="*/ 10 w 12"/>
                  <a:gd name="T21" fmla="*/ 4 h 54"/>
                  <a:gd name="T22" fmla="*/ 12 w 12"/>
                  <a:gd name="T23"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54">
                    <a:moveTo>
                      <a:pt x="12" y="10"/>
                    </a:moveTo>
                    <a:lnTo>
                      <a:pt x="10" y="52"/>
                    </a:lnTo>
                    <a:lnTo>
                      <a:pt x="10" y="54"/>
                    </a:lnTo>
                    <a:lnTo>
                      <a:pt x="10" y="54"/>
                    </a:lnTo>
                    <a:lnTo>
                      <a:pt x="4" y="52"/>
                    </a:lnTo>
                    <a:lnTo>
                      <a:pt x="4" y="44"/>
                    </a:lnTo>
                    <a:lnTo>
                      <a:pt x="4" y="40"/>
                    </a:lnTo>
                    <a:lnTo>
                      <a:pt x="0" y="40"/>
                    </a:lnTo>
                    <a:lnTo>
                      <a:pt x="0" y="39"/>
                    </a:lnTo>
                    <a:lnTo>
                      <a:pt x="0" y="0"/>
                    </a:lnTo>
                    <a:lnTo>
                      <a:pt x="10" y="4"/>
                    </a:lnTo>
                    <a:lnTo>
                      <a:pt x="12" y="10"/>
                    </a:lnTo>
                    <a:close/>
                  </a:path>
                </a:pathLst>
              </a:custGeom>
              <a:solidFill>
                <a:srgbClr val="595959"/>
              </a:solidFill>
              <a:ln w="1588">
                <a:solidFill>
                  <a:srgbClr val="000000"/>
                </a:solidFill>
                <a:prstDash val="solid"/>
                <a:round/>
                <a:headEnd/>
                <a:tailEnd/>
              </a:ln>
            </p:spPr>
            <p:txBody>
              <a:bodyPr/>
              <a:lstStyle/>
              <a:p>
                <a:endParaRPr lang="en-IN"/>
              </a:p>
            </p:txBody>
          </p:sp>
          <p:sp>
            <p:nvSpPr>
              <p:cNvPr id="704120" name="Freeform 1656">
                <a:extLst>
                  <a:ext uri="{FF2B5EF4-FFF2-40B4-BE49-F238E27FC236}">
                    <a16:creationId xmlns:a16="http://schemas.microsoft.com/office/drawing/2014/main" id="{C759B5AE-6C31-4132-A36C-A2E8F2F02A9B}"/>
                  </a:ext>
                </a:extLst>
              </p:cNvPr>
              <p:cNvSpPr>
                <a:spLocks/>
              </p:cNvSpPr>
              <p:nvPr/>
            </p:nvSpPr>
            <p:spPr bwMode="auto">
              <a:xfrm>
                <a:off x="625" y="3146"/>
                <a:ext cx="11" cy="17"/>
              </a:xfrm>
              <a:custGeom>
                <a:avLst/>
                <a:gdLst>
                  <a:gd name="T0" fmla="*/ 18 w 21"/>
                  <a:gd name="T1" fmla="*/ 13 h 35"/>
                  <a:gd name="T2" fmla="*/ 21 w 21"/>
                  <a:gd name="T3" fmla="*/ 17 h 35"/>
                  <a:gd name="T4" fmla="*/ 12 w 21"/>
                  <a:gd name="T5" fmla="*/ 19 h 35"/>
                  <a:gd name="T6" fmla="*/ 2 w 21"/>
                  <a:gd name="T7" fmla="*/ 29 h 35"/>
                  <a:gd name="T8" fmla="*/ 0 w 21"/>
                  <a:gd name="T9" fmla="*/ 35 h 35"/>
                  <a:gd name="T10" fmla="*/ 0 w 21"/>
                  <a:gd name="T11" fmla="*/ 27 h 35"/>
                  <a:gd name="T12" fmla="*/ 10 w 21"/>
                  <a:gd name="T13" fmla="*/ 17 h 35"/>
                  <a:gd name="T14" fmla="*/ 10 w 21"/>
                  <a:gd name="T15" fmla="*/ 17 h 35"/>
                  <a:gd name="T16" fmla="*/ 10 w 21"/>
                  <a:gd name="T17" fmla="*/ 8 h 35"/>
                  <a:gd name="T18" fmla="*/ 10 w 21"/>
                  <a:gd name="T19" fmla="*/ 6 h 35"/>
                  <a:gd name="T20" fmla="*/ 12 w 21"/>
                  <a:gd name="T21" fmla="*/ 13 h 35"/>
                  <a:gd name="T22" fmla="*/ 14 w 21"/>
                  <a:gd name="T23" fmla="*/ 15 h 35"/>
                  <a:gd name="T24" fmla="*/ 14 w 21"/>
                  <a:gd name="T25" fmla="*/ 15 h 35"/>
                  <a:gd name="T26" fmla="*/ 16 w 21"/>
                  <a:gd name="T27" fmla="*/ 10 h 35"/>
                  <a:gd name="T28" fmla="*/ 16 w 21"/>
                  <a:gd name="T29" fmla="*/ 4 h 35"/>
                  <a:gd name="T30" fmla="*/ 12 w 21"/>
                  <a:gd name="T31" fmla="*/ 2 h 35"/>
                  <a:gd name="T32" fmla="*/ 16 w 21"/>
                  <a:gd name="T33" fmla="*/ 0 h 35"/>
                  <a:gd name="T34" fmla="*/ 18 w 21"/>
                  <a:gd name="T35" fmla="*/ 8 h 35"/>
                  <a:gd name="T36" fmla="*/ 18 w 21"/>
                  <a:gd name="T3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35">
                    <a:moveTo>
                      <a:pt x="18" y="13"/>
                    </a:moveTo>
                    <a:lnTo>
                      <a:pt x="21" y="17"/>
                    </a:lnTo>
                    <a:lnTo>
                      <a:pt x="12" y="19"/>
                    </a:lnTo>
                    <a:lnTo>
                      <a:pt x="2" y="29"/>
                    </a:lnTo>
                    <a:lnTo>
                      <a:pt x="0" y="35"/>
                    </a:lnTo>
                    <a:lnTo>
                      <a:pt x="0" y="27"/>
                    </a:lnTo>
                    <a:lnTo>
                      <a:pt x="10" y="17"/>
                    </a:lnTo>
                    <a:lnTo>
                      <a:pt x="10" y="17"/>
                    </a:lnTo>
                    <a:lnTo>
                      <a:pt x="10" y="8"/>
                    </a:lnTo>
                    <a:lnTo>
                      <a:pt x="10" y="6"/>
                    </a:lnTo>
                    <a:lnTo>
                      <a:pt x="12" y="13"/>
                    </a:lnTo>
                    <a:lnTo>
                      <a:pt x="14" y="15"/>
                    </a:lnTo>
                    <a:lnTo>
                      <a:pt x="14" y="15"/>
                    </a:lnTo>
                    <a:lnTo>
                      <a:pt x="16" y="10"/>
                    </a:lnTo>
                    <a:lnTo>
                      <a:pt x="16" y="4"/>
                    </a:lnTo>
                    <a:lnTo>
                      <a:pt x="12" y="2"/>
                    </a:lnTo>
                    <a:lnTo>
                      <a:pt x="16" y="0"/>
                    </a:lnTo>
                    <a:lnTo>
                      <a:pt x="18" y="8"/>
                    </a:lnTo>
                    <a:lnTo>
                      <a:pt x="18" y="13"/>
                    </a:lnTo>
                    <a:close/>
                  </a:path>
                </a:pathLst>
              </a:custGeom>
              <a:solidFill>
                <a:srgbClr val="00C2C2"/>
              </a:solidFill>
              <a:ln w="1588">
                <a:solidFill>
                  <a:srgbClr val="000000"/>
                </a:solidFill>
                <a:prstDash val="solid"/>
                <a:round/>
                <a:headEnd/>
                <a:tailEnd/>
              </a:ln>
            </p:spPr>
            <p:txBody>
              <a:bodyPr/>
              <a:lstStyle/>
              <a:p>
                <a:endParaRPr lang="en-IN"/>
              </a:p>
            </p:txBody>
          </p:sp>
          <p:sp>
            <p:nvSpPr>
              <p:cNvPr id="704121" name="Freeform 1657">
                <a:extLst>
                  <a:ext uri="{FF2B5EF4-FFF2-40B4-BE49-F238E27FC236}">
                    <a16:creationId xmlns:a16="http://schemas.microsoft.com/office/drawing/2014/main" id="{499E395A-717B-4BB7-9217-E16313DDAF23}"/>
                  </a:ext>
                </a:extLst>
              </p:cNvPr>
              <p:cNvSpPr>
                <a:spLocks/>
              </p:cNvSpPr>
              <p:nvPr/>
            </p:nvSpPr>
            <p:spPr bwMode="auto">
              <a:xfrm>
                <a:off x="755" y="3146"/>
                <a:ext cx="1" cy="14"/>
              </a:xfrm>
              <a:custGeom>
                <a:avLst/>
                <a:gdLst>
                  <a:gd name="T0" fmla="*/ 2 w 2"/>
                  <a:gd name="T1" fmla="*/ 27 h 27"/>
                  <a:gd name="T2" fmla="*/ 0 w 2"/>
                  <a:gd name="T3" fmla="*/ 25 h 27"/>
                  <a:gd name="T4" fmla="*/ 0 w 2"/>
                  <a:gd name="T5" fmla="*/ 0 h 27"/>
                  <a:gd name="T6" fmla="*/ 2 w 2"/>
                  <a:gd name="T7" fmla="*/ 2 h 27"/>
                  <a:gd name="T8" fmla="*/ 2 w 2"/>
                  <a:gd name="T9" fmla="*/ 27 h 27"/>
                </a:gdLst>
                <a:ahLst/>
                <a:cxnLst>
                  <a:cxn ang="0">
                    <a:pos x="T0" y="T1"/>
                  </a:cxn>
                  <a:cxn ang="0">
                    <a:pos x="T2" y="T3"/>
                  </a:cxn>
                  <a:cxn ang="0">
                    <a:pos x="T4" y="T5"/>
                  </a:cxn>
                  <a:cxn ang="0">
                    <a:pos x="T6" y="T7"/>
                  </a:cxn>
                  <a:cxn ang="0">
                    <a:pos x="T8" y="T9"/>
                  </a:cxn>
                </a:cxnLst>
                <a:rect l="0" t="0" r="r" b="b"/>
                <a:pathLst>
                  <a:path w="2" h="27">
                    <a:moveTo>
                      <a:pt x="2" y="27"/>
                    </a:moveTo>
                    <a:lnTo>
                      <a:pt x="0" y="25"/>
                    </a:lnTo>
                    <a:lnTo>
                      <a:pt x="0" y="0"/>
                    </a:lnTo>
                    <a:lnTo>
                      <a:pt x="2" y="2"/>
                    </a:lnTo>
                    <a:lnTo>
                      <a:pt x="2" y="27"/>
                    </a:lnTo>
                    <a:close/>
                  </a:path>
                </a:pathLst>
              </a:custGeom>
              <a:solidFill>
                <a:srgbClr val="FFFF00"/>
              </a:solidFill>
              <a:ln w="1588">
                <a:solidFill>
                  <a:srgbClr val="000000"/>
                </a:solidFill>
                <a:prstDash val="solid"/>
                <a:round/>
                <a:headEnd/>
                <a:tailEnd/>
              </a:ln>
            </p:spPr>
            <p:txBody>
              <a:bodyPr/>
              <a:lstStyle/>
              <a:p>
                <a:endParaRPr lang="en-IN"/>
              </a:p>
            </p:txBody>
          </p:sp>
          <p:sp>
            <p:nvSpPr>
              <p:cNvPr id="704122" name="Freeform 1658">
                <a:extLst>
                  <a:ext uri="{FF2B5EF4-FFF2-40B4-BE49-F238E27FC236}">
                    <a16:creationId xmlns:a16="http://schemas.microsoft.com/office/drawing/2014/main" id="{FC013234-0450-4099-9691-39FFA7D4AFAF}"/>
                  </a:ext>
                </a:extLst>
              </p:cNvPr>
              <p:cNvSpPr>
                <a:spLocks/>
              </p:cNvSpPr>
              <p:nvPr/>
            </p:nvSpPr>
            <p:spPr bwMode="auto">
              <a:xfrm>
                <a:off x="943" y="3146"/>
                <a:ext cx="6" cy="10"/>
              </a:xfrm>
              <a:custGeom>
                <a:avLst/>
                <a:gdLst>
                  <a:gd name="T0" fmla="*/ 14 w 14"/>
                  <a:gd name="T1" fmla="*/ 19 h 19"/>
                  <a:gd name="T2" fmla="*/ 0 w 14"/>
                  <a:gd name="T3" fmla="*/ 13 h 19"/>
                  <a:gd name="T4" fmla="*/ 0 w 14"/>
                  <a:gd name="T5" fmla="*/ 0 h 19"/>
                  <a:gd name="T6" fmla="*/ 14 w 14"/>
                  <a:gd name="T7" fmla="*/ 6 h 19"/>
                  <a:gd name="T8" fmla="*/ 14 w 14"/>
                  <a:gd name="T9" fmla="*/ 19 h 19"/>
                </a:gdLst>
                <a:ahLst/>
                <a:cxnLst>
                  <a:cxn ang="0">
                    <a:pos x="T0" y="T1"/>
                  </a:cxn>
                  <a:cxn ang="0">
                    <a:pos x="T2" y="T3"/>
                  </a:cxn>
                  <a:cxn ang="0">
                    <a:pos x="T4" y="T5"/>
                  </a:cxn>
                  <a:cxn ang="0">
                    <a:pos x="T6" y="T7"/>
                  </a:cxn>
                  <a:cxn ang="0">
                    <a:pos x="T8" y="T9"/>
                  </a:cxn>
                </a:cxnLst>
                <a:rect l="0" t="0" r="r" b="b"/>
                <a:pathLst>
                  <a:path w="14" h="19">
                    <a:moveTo>
                      <a:pt x="14" y="19"/>
                    </a:moveTo>
                    <a:lnTo>
                      <a:pt x="0" y="13"/>
                    </a:lnTo>
                    <a:lnTo>
                      <a:pt x="0" y="0"/>
                    </a:lnTo>
                    <a:lnTo>
                      <a:pt x="14" y="6"/>
                    </a:lnTo>
                    <a:lnTo>
                      <a:pt x="14" y="19"/>
                    </a:lnTo>
                    <a:close/>
                  </a:path>
                </a:pathLst>
              </a:custGeom>
              <a:solidFill>
                <a:srgbClr val="C2E3FF"/>
              </a:solidFill>
              <a:ln w="1588">
                <a:solidFill>
                  <a:srgbClr val="C2E3FF"/>
                </a:solidFill>
                <a:prstDash val="solid"/>
                <a:round/>
                <a:headEnd/>
                <a:tailEnd/>
              </a:ln>
            </p:spPr>
            <p:txBody>
              <a:bodyPr/>
              <a:lstStyle/>
              <a:p>
                <a:endParaRPr lang="en-IN"/>
              </a:p>
            </p:txBody>
          </p:sp>
          <p:sp>
            <p:nvSpPr>
              <p:cNvPr id="704123" name="Freeform 1659">
                <a:extLst>
                  <a:ext uri="{FF2B5EF4-FFF2-40B4-BE49-F238E27FC236}">
                    <a16:creationId xmlns:a16="http://schemas.microsoft.com/office/drawing/2014/main" id="{DCB28C6D-0EC5-47D8-9B18-8603548ED567}"/>
                  </a:ext>
                </a:extLst>
              </p:cNvPr>
              <p:cNvSpPr>
                <a:spLocks/>
              </p:cNvSpPr>
              <p:nvPr/>
            </p:nvSpPr>
            <p:spPr bwMode="auto">
              <a:xfrm>
                <a:off x="615" y="3147"/>
                <a:ext cx="5" cy="4"/>
              </a:xfrm>
              <a:custGeom>
                <a:avLst/>
                <a:gdLst>
                  <a:gd name="T0" fmla="*/ 12 w 12"/>
                  <a:gd name="T1" fmla="*/ 2 h 8"/>
                  <a:gd name="T2" fmla="*/ 12 w 12"/>
                  <a:gd name="T3" fmla="*/ 8 h 8"/>
                  <a:gd name="T4" fmla="*/ 0 w 12"/>
                  <a:gd name="T5" fmla="*/ 8 h 8"/>
                  <a:gd name="T6" fmla="*/ 0 w 12"/>
                  <a:gd name="T7" fmla="*/ 0 h 8"/>
                  <a:gd name="T8" fmla="*/ 8 w 12"/>
                  <a:gd name="T9" fmla="*/ 2 h 8"/>
                  <a:gd name="T10" fmla="*/ 12 w 12"/>
                  <a:gd name="T11" fmla="*/ 2 h 8"/>
                </a:gdLst>
                <a:ahLst/>
                <a:cxnLst>
                  <a:cxn ang="0">
                    <a:pos x="T0" y="T1"/>
                  </a:cxn>
                  <a:cxn ang="0">
                    <a:pos x="T2" y="T3"/>
                  </a:cxn>
                  <a:cxn ang="0">
                    <a:pos x="T4" y="T5"/>
                  </a:cxn>
                  <a:cxn ang="0">
                    <a:pos x="T6" y="T7"/>
                  </a:cxn>
                  <a:cxn ang="0">
                    <a:pos x="T8" y="T9"/>
                  </a:cxn>
                  <a:cxn ang="0">
                    <a:pos x="T10" y="T11"/>
                  </a:cxn>
                </a:cxnLst>
                <a:rect l="0" t="0" r="r" b="b"/>
                <a:pathLst>
                  <a:path w="12" h="8">
                    <a:moveTo>
                      <a:pt x="12" y="2"/>
                    </a:moveTo>
                    <a:lnTo>
                      <a:pt x="12" y="8"/>
                    </a:lnTo>
                    <a:lnTo>
                      <a:pt x="0" y="8"/>
                    </a:lnTo>
                    <a:lnTo>
                      <a:pt x="0" y="0"/>
                    </a:lnTo>
                    <a:lnTo>
                      <a:pt x="8" y="2"/>
                    </a:lnTo>
                    <a:lnTo>
                      <a:pt x="12" y="2"/>
                    </a:lnTo>
                    <a:close/>
                  </a:path>
                </a:pathLst>
              </a:custGeom>
              <a:solidFill>
                <a:srgbClr val="838383"/>
              </a:solidFill>
              <a:ln w="1588">
                <a:solidFill>
                  <a:srgbClr val="838383"/>
                </a:solidFill>
                <a:prstDash val="solid"/>
                <a:round/>
                <a:headEnd/>
                <a:tailEnd/>
              </a:ln>
            </p:spPr>
            <p:txBody>
              <a:bodyPr/>
              <a:lstStyle/>
              <a:p>
                <a:endParaRPr lang="en-IN"/>
              </a:p>
            </p:txBody>
          </p:sp>
          <p:sp>
            <p:nvSpPr>
              <p:cNvPr id="704124" name="Freeform 1660">
                <a:extLst>
                  <a:ext uri="{FF2B5EF4-FFF2-40B4-BE49-F238E27FC236}">
                    <a16:creationId xmlns:a16="http://schemas.microsoft.com/office/drawing/2014/main" id="{69B5E9DC-E5CE-42EF-A627-B8FEADE166E3}"/>
                  </a:ext>
                </a:extLst>
              </p:cNvPr>
              <p:cNvSpPr>
                <a:spLocks/>
              </p:cNvSpPr>
              <p:nvPr/>
            </p:nvSpPr>
            <p:spPr bwMode="auto">
              <a:xfrm>
                <a:off x="796" y="3148"/>
                <a:ext cx="8" cy="28"/>
              </a:xfrm>
              <a:custGeom>
                <a:avLst/>
                <a:gdLst>
                  <a:gd name="T0" fmla="*/ 15 w 15"/>
                  <a:gd name="T1" fmla="*/ 9 h 55"/>
                  <a:gd name="T2" fmla="*/ 15 w 15"/>
                  <a:gd name="T3" fmla="*/ 48 h 55"/>
                  <a:gd name="T4" fmla="*/ 13 w 15"/>
                  <a:gd name="T5" fmla="*/ 48 h 55"/>
                  <a:gd name="T6" fmla="*/ 11 w 15"/>
                  <a:gd name="T7" fmla="*/ 52 h 55"/>
                  <a:gd name="T8" fmla="*/ 11 w 15"/>
                  <a:gd name="T9" fmla="*/ 55 h 55"/>
                  <a:gd name="T10" fmla="*/ 0 w 15"/>
                  <a:gd name="T11" fmla="*/ 50 h 55"/>
                  <a:gd name="T12" fmla="*/ 2 w 15"/>
                  <a:gd name="T13" fmla="*/ 0 h 55"/>
                  <a:gd name="T14" fmla="*/ 13 w 15"/>
                  <a:gd name="T15" fmla="*/ 6 h 55"/>
                  <a:gd name="T16" fmla="*/ 15 w 15"/>
                  <a:gd name="T17" fmla="*/ 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55">
                    <a:moveTo>
                      <a:pt x="15" y="9"/>
                    </a:moveTo>
                    <a:lnTo>
                      <a:pt x="15" y="48"/>
                    </a:lnTo>
                    <a:lnTo>
                      <a:pt x="13" y="48"/>
                    </a:lnTo>
                    <a:lnTo>
                      <a:pt x="11" y="52"/>
                    </a:lnTo>
                    <a:lnTo>
                      <a:pt x="11" y="55"/>
                    </a:lnTo>
                    <a:lnTo>
                      <a:pt x="0" y="50"/>
                    </a:lnTo>
                    <a:lnTo>
                      <a:pt x="2" y="0"/>
                    </a:lnTo>
                    <a:lnTo>
                      <a:pt x="13" y="6"/>
                    </a:lnTo>
                    <a:lnTo>
                      <a:pt x="15" y="9"/>
                    </a:lnTo>
                    <a:close/>
                  </a:path>
                </a:pathLst>
              </a:custGeom>
              <a:solidFill>
                <a:srgbClr val="D9D9D9"/>
              </a:solidFill>
              <a:ln w="1588">
                <a:solidFill>
                  <a:srgbClr val="000000"/>
                </a:solidFill>
                <a:prstDash val="solid"/>
                <a:round/>
                <a:headEnd/>
                <a:tailEnd/>
              </a:ln>
            </p:spPr>
            <p:txBody>
              <a:bodyPr/>
              <a:lstStyle/>
              <a:p>
                <a:endParaRPr lang="en-IN"/>
              </a:p>
            </p:txBody>
          </p:sp>
          <p:sp>
            <p:nvSpPr>
              <p:cNvPr id="704125" name="Freeform 1661">
                <a:extLst>
                  <a:ext uri="{FF2B5EF4-FFF2-40B4-BE49-F238E27FC236}">
                    <a16:creationId xmlns:a16="http://schemas.microsoft.com/office/drawing/2014/main" id="{E773DB6D-506F-4EDB-A351-4777461C29CF}"/>
                  </a:ext>
                </a:extLst>
              </p:cNvPr>
              <p:cNvSpPr>
                <a:spLocks/>
              </p:cNvSpPr>
              <p:nvPr/>
            </p:nvSpPr>
            <p:spPr bwMode="auto">
              <a:xfrm>
                <a:off x="622" y="3148"/>
                <a:ext cx="6" cy="4"/>
              </a:xfrm>
              <a:custGeom>
                <a:avLst/>
                <a:gdLst>
                  <a:gd name="T0" fmla="*/ 11 w 11"/>
                  <a:gd name="T1" fmla="*/ 7 h 7"/>
                  <a:gd name="T2" fmla="*/ 1 w 11"/>
                  <a:gd name="T3" fmla="*/ 7 h 7"/>
                  <a:gd name="T4" fmla="*/ 0 w 11"/>
                  <a:gd name="T5" fmla="*/ 4 h 7"/>
                  <a:gd name="T6" fmla="*/ 0 w 11"/>
                  <a:gd name="T7" fmla="*/ 0 h 7"/>
                  <a:gd name="T8" fmla="*/ 11 w 11"/>
                  <a:gd name="T9" fmla="*/ 2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lnTo>
                      <a:pt x="1" y="7"/>
                    </a:lnTo>
                    <a:lnTo>
                      <a:pt x="0" y="4"/>
                    </a:lnTo>
                    <a:lnTo>
                      <a:pt x="0" y="0"/>
                    </a:lnTo>
                    <a:lnTo>
                      <a:pt x="11" y="2"/>
                    </a:lnTo>
                    <a:lnTo>
                      <a:pt x="11" y="7"/>
                    </a:lnTo>
                    <a:close/>
                  </a:path>
                </a:pathLst>
              </a:custGeom>
              <a:solidFill>
                <a:srgbClr val="838383"/>
              </a:solidFill>
              <a:ln w="1588">
                <a:solidFill>
                  <a:srgbClr val="838383"/>
                </a:solidFill>
                <a:prstDash val="solid"/>
                <a:round/>
                <a:headEnd/>
                <a:tailEnd/>
              </a:ln>
            </p:spPr>
            <p:txBody>
              <a:bodyPr/>
              <a:lstStyle/>
              <a:p>
                <a:endParaRPr lang="en-IN"/>
              </a:p>
            </p:txBody>
          </p:sp>
          <p:sp>
            <p:nvSpPr>
              <p:cNvPr id="704126" name="Freeform 1662">
                <a:extLst>
                  <a:ext uri="{FF2B5EF4-FFF2-40B4-BE49-F238E27FC236}">
                    <a16:creationId xmlns:a16="http://schemas.microsoft.com/office/drawing/2014/main" id="{88BE0452-4A58-46B3-B355-9B5F1F135420}"/>
                  </a:ext>
                </a:extLst>
              </p:cNvPr>
              <p:cNvSpPr>
                <a:spLocks/>
              </p:cNvSpPr>
              <p:nvPr/>
            </p:nvSpPr>
            <p:spPr bwMode="auto">
              <a:xfrm>
                <a:off x="951" y="3150"/>
                <a:ext cx="5" cy="10"/>
              </a:xfrm>
              <a:custGeom>
                <a:avLst/>
                <a:gdLst>
                  <a:gd name="T0" fmla="*/ 10 w 10"/>
                  <a:gd name="T1" fmla="*/ 19 h 19"/>
                  <a:gd name="T2" fmla="*/ 0 w 10"/>
                  <a:gd name="T3" fmla="*/ 15 h 19"/>
                  <a:gd name="T4" fmla="*/ 0 w 10"/>
                  <a:gd name="T5" fmla="*/ 0 h 19"/>
                  <a:gd name="T6" fmla="*/ 10 w 10"/>
                  <a:gd name="T7" fmla="*/ 5 h 19"/>
                  <a:gd name="T8" fmla="*/ 10 w 10"/>
                  <a:gd name="T9" fmla="*/ 19 h 19"/>
                </a:gdLst>
                <a:ahLst/>
                <a:cxnLst>
                  <a:cxn ang="0">
                    <a:pos x="T0" y="T1"/>
                  </a:cxn>
                  <a:cxn ang="0">
                    <a:pos x="T2" y="T3"/>
                  </a:cxn>
                  <a:cxn ang="0">
                    <a:pos x="T4" y="T5"/>
                  </a:cxn>
                  <a:cxn ang="0">
                    <a:pos x="T6" y="T7"/>
                  </a:cxn>
                  <a:cxn ang="0">
                    <a:pos x="T8" y="T9"/>
                  </a:cxn>
                </a:cxnLst>
                <a:rect l="0" t="0" r="r" b="b"/>
                <a:pathLst>
                  <a:path w="10" h="19">
                    <a:moveTo>
                      <a:pt x="10" y="19"/>
                    </a:moveTo>
                    <a:lnTo>
                      <a:pt x="0" y="15"/>
                    </a:lnTo>
                    <a:lnTo>
                      <a:pt x="0" y="0"/>
                    </a:lnTo>
                    <a:lnTo>
                      <a:pt x="10" y="5"/>
                    </a:lnTo>
                    <a:lnTo>
                      <a:pt x="10" y="19"/>
                    </a:lnTo>
                    <a:close/>
                  </a:path>
                </a:pathLst>
              </a:custGeom>
              <a:solidFill>
                <a:srgbClr val="C2E3FF"/>
              </a:solidFill>
              <a:ln w="1588">
                <a:solidFill>
                  <a:srgbClr val="C2E3FF"/>
                </a:solidFill>
                <a:prstDash val="solid"/>
                <a:round/>
                <a:headEnd/>
                <a:tailEnd/>
              </a:ln>
            </p:spPr>
            <p:txBody>
              <a:bodyPr/>
              <a:lstStyle/>
              <a:p>
                <a:endParaRPr lang="en-IN"/>
              </a:p>
            </p:txBody>
          </p:sp>
          <p:sp>
            <p:nvSpPr>
              <p:cNvPr id="704127" name="Freeform 1663">
                <a:extLst>
                  <a:ext uri="{FF2B5EF4-FFF2-40B4-BE49-F238E27FC236}">
                    <a16:creationId xmlns:a16="http://schemas.microsoft.com/office/drawing/2014/main" id="{351C77FC-BE0A-439E-BBC1-24E0567110BE}"/>
                  </a:ext>
                </a:extLst>
              </p:cNvPr>
              <p:cNvSpPr>
                <a:spLocks/>
              </p:cNvSpPr>
              <p:nvPr/>
            </p:nvSpPr>
            <p:spPr bwMode="auto">
              <a:xfrm>
                <a:off x="614" y="3153"/>
                <a:ext cx="13" cy="6"/>
              </a:xfrm>
              <a:custGeom>
                <a:avLst/>
                <a:gdLst>
                  <a:gd name="T0" fmla="*/ 14 w 27"/>
                  <a:gd name="T1" fmla="*/ 2 h 12"/>
                  <a:gd name="T2" fmla="*/ 27 w 27"/>
                  <a:gd name="T3" fmla="*/ 2 h 12"/>
                  <a:gd name="T4" fmla="*/ 21 w 27"/>
                  <a:gd name="T5" fmla="*/ 10 h 12"/>
                  <a:gd name="T6" fmla="*/ 19 w 27"/>
                  <a:gd name="T7" fmla="*/ 12 h 12"/>
                  <a:gd name="T8" fmla="*/ 0 w 27"/>
                  <a:gd name="T9" fmla="*/ 10 h 12"/>
                  <a:gd name="T10" fmla="*/ 0 w 27"/>
                  <a:gd name="T11" fmla="*/ 0 h 12"/>
                  <a:gd name="T12" fmla="*/ 10 w 27"/>
                  <a:gd name="T13" fmla="*/ 2 h 12"/>
                  <a:gd name="T14" fmla="*/ 14 w 27"/>
                  <a:gd name="T15" fmla="*/ 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2">
                    <a:moveTo>
                      <a:pt x="14" y="2"/>
                    </a:moveTo>
                    <a:lnTo>
                      <a:pt x="27" y="2"/>
                    </a:lnTo>
                    <a:lnTo>
                      <a:pt x="21" y="10"/>
                    </a:lnTo>
                    <a:lnTo>
                      <a:pt x="19" y="12"/>
                    </a:lnTo>
                    <a:lnTo>
                      <a:pt x="0" y="10"/>
                    </a:lnTo>
                    <a:lnTo>
                      <a:pt x="0" y="0"/>
                    </a:lnTo>
                    <a:lnTo>
                      <a:pt x="10" y="2"/>
                    </a:lnTo>
                    <a:lnTo>
                      <a:pt x="14" y="2"/>
                    </a:lnTo>
                    <a:close/>
                  </a:path>
                </a:pathLst>
              </a:custGeom>
              <a:solidFill>
                <a:srgbClr val="3FFFFF"/>
              </a:solidFill>
              <a:ln w="1588">
                <a:solidFill>
                  <a:srgbClr val="000000"/>
                </a:solidFill>
                <a:prstDash val="solid"/>
                <a:round/>
                <a:headEnd/>
                <a:tailEnd/>
              </a:ln>
            </p:spPr>
            <p:txBody>
              <a:bodyPr/>
              <a:lstStyle/>
              <a:p>
                <a:endParaRPr lang="en-IN"/>
              </a:p>
            </p:txBody>
          </p:sp>
          <p:sp>
            <p:nvSpPr>
              <p:cNvPr id="704128" name="Freeform 1664">
                <a:extLst>
                  <a:ext uri="{FF2B5EF4-FFF2-40B4-BE49-F238E27FC236}">
                    <a16:creationId xmlns:a16="http://schemas.microsoft.com/office/drawing/2014/main" id="{E748B74C-0706-4ACE-BECD-714F163E576D}"/>
                  </a:ext>
                </a:extLst>
              </p:cNvPr>
              <p:cNvSpPr>
                <a:spLocks/>
              </p:cNvSpPr>
              <p:nvPr/>
            </p:nvSpPr>
            <p:spPr bwMode="auto">
              <a:xfrm>
                <a:off x="759" y="3154"/>
                <a:ext cx="27" cy="16"/>
              </a:xfrm>
              <a:custGeom>
                <a:avLst/>
                <a:gdLst>
                  <a:gd name="T0" fmla="*/ 54 w 54"/>
                  <a:gd name="T1" fmla="*/ 33 h 33"/>
                  <a:gd name="T2" fmla="*/ 0 w 54"/>
                  <a:gd name="T3" fmla="*/ 0 h 33"/>
                  <a:gd name="T4" fmla="*/ 0 w 54"/>
                  <a:gd name="T5" fmla="*/ 0 h 33"/>
                  <a:gd name="T6" fmla="*/ 54 w 54"/>
                  <a:gd name="T7" fmla="*/ 33 h 33"/>
                </a:gdLst>
                <a:ahLst/>
                <a:cxnLst>
                  <a:cxn ang="0">
                    <a:pos x="T0" y="T1"/>
                  </a:cxn>
                  <a:cxn ang="0">
                    <a:pos x="T2" y="T3"/>
                  </a:cxn>
                  <a:cxn ang="0">
                    <a:pos x="T4" y="T5"/>
                  </a:cxn>
                  <a:cxn ang="0">
                    <a:pos x="T6" y="T7"/>
                  </a:cxn>
                </a:cxnLst>
                <a:rect l="0" t="0" r="r" b="b"/>
                <a:pathLst>
                  <a:path w="54" h="33">
                    <a:moveTo>
                      <a:pt x="54" y="33"/>
                    </a:moveTo>
                    <a:lnTo>
                      <a:pt x="0" y="0"/>
                    </a:lnTo>
                    <a:lnTo>
                      <a:pt x="0" y="0"/>
                    </a:lnTo>
                    <a:lnTo>
                      <a:pt x="54" y="33"/>
                    </a:lnTo>
                    <a:close/>
                  </a:path>
                </a:pathLst>
              </a:custGeom>
              <a:solidFill>
                <a:srgbClr val="ABABAB"/>
              </a:solidFill>
              <a:ln w="1588">
                <a:solidFill>
                  <a:srgbClr val="000000"/>
                </a:solidFill>
                <a:prstDash val="solid"/>
                <a:round/>
                <a:headEnd/>
                <a:tailEnd/>
              </a:ln>
            </p:spPr>
            <p:txBody>
              <a:bodyPr/>
              <a:lstStyle/>
              <a:p>
                <a:endParaRPr lang="en-IN"/>
              </a:p>
            </p:txBody>
          </p:sp>
          <p:sp>
            <p:nvSpPr>
              <p:cNvPr id="704129" name="Freeform 1665">
                <a:extLst>
                  <a:ext uri="{FF2B5EF4-FFF2-40B4-BE49-F238E27FC236}">
                    <a16:creationId xmlns:a16="http://schemas.microsoft.com/office/drawing/2014/main" id="{6670CB74-670B-4946-97B8-237F3756C1E3}"/>
                  </a:ext>
                </a:extLst>
              </p:cNvPr>
              <p:cNvSpPr>
                <a:spLocks/>
              </p:cNvSpPr>
              <p:nvPr/>
            </p:nvSpPr>
            <p:spPr bwMode="auto">
              <a:xfrm>
                <a:off x="806" y="3154"/>
                <a:ext cx="16" cy="33"/>
              </a:xfrm>
              <a:custGeom>
                <a:avLst/>
                <a:gdLst>
                  <a:gd name="T0" fmla="*/ 32 w 32"/>
                  <a:gd name="T1" fmla="*/ 20 h 66"/>
                  <a:gd name="T2" fmla="*/ 32 w 32"/>
                  <a:gd name="T3" fmla="*/ 58 h 66"/>
                  <a:gd name="T4" fmla="*/ 30 w 32"/>
                  <a:gd name="T5" fmla="*/ 58 h 66"/>
                  <a:gd name="T6" fmla="*/ 28 w 32"/>
                  <a:gd name="T7" fmla="*/ 56 h 66"/>
                  <a:gd name="T8" fmla="*/ 27 w 32"/>
                  <a:gd name="T9" fmla="*/ 60 h 66"/>
                  <a:gd name="T10" fmla="*/ 27 w 32"/>
                  <a:gd name="T11" fmla="*/ 66 h 66"/>
                  <a:gd name="T12" fmla="*/ 4 w 32"/>
                  <a:gd name="T13" fmla="*/ 52 h 66"/>
                  <a:gd name="T14" fmla="*/ 4 w 32"/>
                  <a:gd name="T15" fmla="*/ 44 h 66"/>
                  <a:gd name="T16" fmla="*/ 5 w 32"/>
                  <a:gd name="T17" fmla="*/ 44 h 66"/>
                  <a:gd name="T18" fmla="*/ 5 w 32"/>
                  <a:gd name="T19" fmla="*/ 44 h 66"/>
                  <a:gd name="T20" fmla="*/ 5 w 32"/>
                  <a:gd name="T21" fmla="*/ 43 h 66"/>
                  <a:gd name="T22" fmla="*/ 2 w 32"/>
                  <a:gd name="T23" fmla="*/ 41 h 66"/>
                  <a:gd name="T24" fmla="*/ 0 w 32"/>
                  <a:gd name="T25" fmla="*/ 39 h 66"/>
                  <a:gd name="T26" fmla="*/ 0 w 32"/>
                  <a:gd name="T27" fmla="*/ 0 h 66"/>
                  <a:gd name="T28" fmla="*/ 30 w 32"/>
                  <a:gd name="T29" fmla="*/ 16 h 66"/>
                  <a:gd name="T30" fmla="*/ 32 w 32"/>
                  <a:gd name="T31" fmla="*/ 2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66">
                    <a:moveTo>
                      <a:pt x="32" y="20"/>
                    </a:moveTo>
                    <a:lnTo>
                      <a:pt x="32" y="58"/>
                    </a:lnTo>
                    <a:lnTo>
                      <a:pt x="30" y="58"/>
                    </a:lnTo>
                    <a:lnTo>
                      <a:pt x="28" y="56"/>
                    </a:lnTo>
                    <a:lnTo>
                      <a:pt x="27" y="60"/>
                    </a:lnTo>
                    <a:lnTo>
                      <a:pt x="27" y="66"/>
                    </a:lnTo>
                    <a:lnTo>
                      <a:pt x="4" y="52"/>
                    </a:lnTo>
                    <a:lnTo>
                      <a:pt x="4" y="44"/>
                    </a:lnTo>
                    <a:lnTo>
                      <a:pt x="5" y="44"/>
                    </a:lnTo>
                    <a:lnTo>
                      <a:pt x="5" y="44"/>
                    </a:lnTo>
                    <a:lnTo>
                      <a:pt x="5" y="43"/>
                    </a:lnTo>
                    <a:lnTo>
                      <a:pt x="2" y="41"/>
                    </a:lnTo>
                    <a:lnTo>
                      <a:pt x="0" y="39"/>
                    </a:lnTo>
                    <a:lnTo>
                      <a:pt x="0" y="0"/>
                    </a:lnTo>
                    <a:lnTo>
                      <a:pt x="30" y="16"/>
                    </a:lnTo>
                    <a:lnTo>
                      <a:pt x="32" y="20"/>
                    </a:lnTo>
                    <a:close/>
                  </a:path>
                </a:pathLst>
              </a:custGeom>
              <a:solidFill>
                <a:srgbClr val="595959"/>
              </a:solidFill>
              <a:ln w="1588">
                <a:solidFill>
                  <a:srgbClr val="000000"/>
                </a:solidFill>
                <a:prstDash val="solid"/>
                <a:round/>
                <a:headEnd/>
                <a:tailEnd/>
              </a:ln>
            </p:spPr>
            <p:txBody>
              <a:bodyPr/>
              <a:lstStyle/>
              <a:p>
                <a:endParaRPr lang="en-IN"/>
              </a:p>
            </p:txBody>
          </p:sp>
          <p:sp>
            <p:nvSpPr>
              <p:cNvPr id="704130" name="Freeform 1666">
                <a:extLst>
                  <a:ext uri="{FF2B5EF4-FFF2-40B4-BE49-F238E27FC236}">
                    <a16:creationId xmlns:a16="http://schemas.microsoft.com/office/drawing/2014/main" id="{BE6273FB-4123-4791-9F03-0DC60E764626}"/>
                  </a:ext>
                </a:extLst>
              </p:cNvPr>
              <p:cNvSpPr>
                <a:spLocks/>
              </p:cNvSpPr>
              <p:nvPr/>
            </p:nvSpPr>
            <p:spPr bwMode="auto">
              <a:xfrm>
                <a:off x="742" y="3156"/>
                <a:ext cx="902" cy="257"/>
              </a:xfrm>
              <a:custGeom>
                <a:avLst/>
                <a:gdLst>
                  <a:gd name="T0" fmla="*/ 32 w 1805"/>
                  <a:gd name="T1" fmla="*/ 14 h 515"/>
                  <a:gd name="T2" fmla="*/ 88 w 1805"/>
                  <a:gd name="T3" fmla="*/ 33 h 515"/>
                  <a:gd name="T4" fmla="*/ 88 w 1805"/>
                  <a:gd name="T5" fmla="*/ 50 h 515"/>
                  <a:gd name="T6" fmla="*/ 95 w 1805"/>
                  <a:gd name="T7" fmla="*/ 52 h 515"/>
                  <a:gd name="T8" fmla="*/ 97 w 1805"/>
                  <a:gd name="T9" fmla="*/ 39 h 515"/>
                  <a:gd name="T10" fmla="*/ 120 w 1805"/>
                  <a:gd name="T11" fmla="*/ 62 h 515"/>
                  <a:gd name="T12" fmla="*/ 124 w 1805"/>
                  <a:gd name="T13" fmla="*/ 69 h 515"/>
                  <a:gd name="T14" fmla="*/ 130 w 1805"/>
                  <a:gd name="T15" fmla="*/ 71 h 515"/>
                  <a:gd name="T16" fmla="*/ 155 w 1805"/>
                  <a:gd name="T17" fmla="*/ 73 h 515"/>
                  <a:gd name="T18" fmla="*/ 153 w 1805"/>
                  <a:gd name="T19" fmla="*/ 87 h 515"/>
                  <a:gd name="T20" fmla="*/ 162 w 1805"/>
                  <a:gd name="T21" fmla="*/ 92 h 515"/>
                  <a:gd name="T22" fmla="*/ 162 w 1805"/>
                  <a:gd name="T23" fmla="*/ 94 h 515"/>
                  <a:gd name="T24" fmla="*/ 166 w 1805"/>
                  <a:gd name="T25" fmla="*/ 81 h 515"/>
                  <a:gd name="T26" fmla="*/ 214 w 1805"/>
                  <a:gd name="T27" fmla="*/ 110 h 515"/>
                  <a:gd name="T28" fmla="*/ 221 w 1805"/>
                  <a:gd name="T29" fmla="*/ 131 h 515"/>
                  <a:gd name="T30" fmla="*/ 223 w 1805"/>
                  <a:gd name="T31" fmla="*/ 133 h 515"/>
                  <a:gd name="T32" fmla="*/ 225 w 1805"/>
                  <a:gd name="T33" fmla="*/ 119 h 515"/>
                  <a:gd name="T34" fmla="*/ 254 w 1805"/>
                  <a:gd name="T35" fmla="*/ 133 h 515"/>
                  <a:gd name="T36" fmla="*/ 254 w 1805"/>
                  <a:gd name="T37" fmla="*/ 146 h 515"/>
                  <a:gd name="T38" fmla="*/ 250 w 1805"/>
                  <a:gd name="T39" fmla="*/ 146 h 515"/>
                  <a:gd name="T40" fmla="*/ 264 w 1805"/>
                  <a:gd name="T41" fmla="*/ 156 h 515"/>
                  <a:gd name="T42" fmla="*/ 417 w 1805"/>
                  <a:gd name="T43" fmla="*/ 231 h 515"/>
                  <a:gd name="T44" fmla="*/ 415 w 1805"/>
                  <a:gd name="T45" fmla="*/ 246 h 515"/>
                  <a:gd name="T46" fmla="*/ 426 w 1805"/>
                  <a:gd name="T47" fmla="*/ 256 h 515"/>
                  <a:gd name="T48" fmla="*/ 428 w 1805"/>
                  <a:gd name="T49" fmla="*/ 238 h 515"/>
                  <a:gd name="T50" fmla="*/ 451 w 1805"/>
                  <a:gd name="T51" fmla="*/ 252 h 515"/>
                  <a:gd name="T52" fmla="*/ 449 w 1805"/>
                  <a:gd name="T53" fmla="*/ 267 h 515"/>
                  <a:gd name="T54" fmla="*/ 457 w 1805"/>
                  <a:gd name="T55" fmla="*/ 273 h 515"/>
                  <a:gd name="T56" fmla="*/ 464 w 1805"/>
                  <a:gd name="T57" fmla="*/ 273 h 515"/>
                  <a:gd name="T58" fmla="*/ 638 w 1805"/>
                  <a:gd name="T59" fmla="*/ 363 h 515"/>
                  <a:gd name="T60" fmla="*/ 1359 w 1805"/>
                  <a:gd name="T61" fmla="*/ 171 h 515"/>
                  <a:gd name="T62" fmla="*/ 1805 w 1805"/>
                  <a:gd name="T63" fmla="*/ 54 h 515"/>
                  <a:gd name="T64" fmla="*/ 753 w 1805"/>
                  <a:gd name="T65" fmla="*/ 434 h 515"/>
                  <a:gd name="T66" fmla="*/ 826 w 1805"/>
                  <a:gd name="T67" fmla="*/ 515 h 515"/>
                  <a:gd name="T68" fmla="*/ 21 w 1805"/>
                  <a:gd name="T69"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05" h="515">
                    <a:moveTo>
                      <a:pt x="23" y="10"/>
                    </a:moveTo>
                    <a:lnTo>
                      <a:pt x="32" y="14"/>
                    </a:lnTo>
                    <a:lnTo>
                      <a:pt x="34" y="2"/>
                    </a:lnTo>
                    <a:lnTo>
                      <a:pt x="88" y="33"/>
                    </a:lnTo>
                    <a:lnTo>
                      <a:pt x="88" y="44"/>
                    </a:lnTo>
                    <a:lnTo>
                      <a:pt x="88" y="50"/>
                    </a:lnTo>
                    <a:lnTo>
                      <a:pt x="90" y="50"/>
                    </a:lnTo>
                    <a:lnTo>
                      <a:pt x="95" y="52"/>
                    </a:lnTo>
                    <a:lnTo>
                      <a:pt x="97" y="52"/>
                    </a:lnTo>
                    <a:lnTo>
                      <a:pt x="97" y="39"/>
                    </a:lnTo>
                    <a:lnTo>
                      <a:pt x="120" y="52"/>
                    </a:lnTo>
                    <a:lnTo>
                      <a:pt x="120" y="62"/>
                    </a:lnTo>
                    <a:lnTo>
                      <a:pt x="116" y="64"/>
                    </a:lnTo>
                    <a:lnTo>
                      <a:pt x="124" y="69"/>
                    </a:lnTo>
                    <a:lnTo>
                      <a:pt x="128" y="73"/>
                    </a:lnTo>
                    <a:lnTo>
                      <a:pt x="130" y="71"/>
                    </a:lnTo>
                    <a:lnTo>
                      <a:pt x="130" y="60"/>
                    </a:lnTo>
                    <a:lnTo>
                      <a:pt x="155" y="73"/>
                    </a:lnTo>
                    <a:lnTo>
                      <a:pt x="155" y="83"/>
                    </a:lnTo>
                    <a:lnTo>
                      <a:pt x="153" y="87"/>
                    </a:lnTo>
                    <a:lnTo>
                      <a:pt x="160" y="92"/>
                    </a:lnTo>
                    <a:lnTo>
                      <a:pt x="162" y="92"/>
                    </a:lnTo>
                    <a:lnTo>
                      <a:pt x="162" y="92"/>
                    </a:lnTo>
                    <a:lnTo>
                      <a:pt x="162" y="94"/>
                    </a:lnTo>
                    <a:lnTo>
                      <a:pt x="166" y="90"/>
                    </a:lnTo>
                    <a:lnTo>
                      <a:pt x="166" y="81"/>
                    </a:lnTo>
                    <a:lnTo>
                      <a:pt x="187" y="92"/>
                    </a:lnTo>
                    <a:lnTo>
                      <a:pt x="214" y="110"/>
                    </a:lnTo>
                    <a:lnTo>
                      <a:pt x="214" y="125"/>
                    </a:lnTo>
                    <a:lnTo>
                      <a:pt x="221" y="131"/>
                    </a:lnTo>
                    <a:lnTo>
                      <a:pt x="223" y="131"/>
                    </a:lnTo>
                    <a:lnTo>
                      <a:pt x="223" y="133"/>
                    </a:lnTo>
                    <a:lnTo>
                      <a:pt x="225" y="131"/>
                    </a:lnTo>
                    <a:lnTo>
                      <a:pt x="225" y="119"/>
                    </a:lnTo>
                    <a:lnTo>
                      <a:pt x="225" y="117"/>
                    </a:lnTo>
                    <a:lnTo>
                      <a:pt x="254" y="133"/>
                    </a:lnTo>
                    <a:lnTo>
                      <a:pt x="254" y="144"/>
                    </a:lnTo>
                    <a:lnTo>
                      <a:pt x="254" y="146"/>
                    </a:lnTo>
                    <a:lnTo>
                      <a:pt x="252" y="146"/>
                    </a:lnTo>
                    <a:lnTo>
                      <a:pt x="250" y="146"/>
                    </a:lnTo>
                    <a:lnTo>
                      <a:pt x="258" y="154"/>
                    </a:lnTo>
                    <a:lnTo>
                      <a:pt x="264" y="156"/>
                    </a:lnTo>
                    <a:lnTo>
                      <a:pt x="265" y="140"/>
                    </a:lnTo>
                    <a:lnTo>
                      <a:pt x="417" y="231"/>
                    </a:lnTo>
                    <a:lnTo>
                      <a:pt x="415" y="244"/>
                    </a:lnTo>
                    <a:lnTo>
                      <a:pt x="415" y="246"/>
                    </a:lnTo>
                    <a:lnTo>
                      <a:pt x="424" y="256"/>
                    </a:lnTo>
                    <a:lnTo>
                      <a:pt x="426" y="256"/>
                    </a:lnTo>
                    <a:lnTo>
                      <a:pt x="428" y="252"/>
                    </a:lnTo>
                    <a:lnTo>
                      <a:pt x="428" y="238"/>
                    </a:lnTo>
                    <a:lnTo>
                      <a:pt x="441" y="246"/>
                    </a:lnTo>
                    <a:lnTo>
                      <a:pt x="451" y="252"/>
                    </a:lnTo>
                    <a:lnTo>
                      <a:pt x="451" y="267"/>
                    </a:lnTo>
                    <a:lnTo>
                      <a:pt x="449" y="267"/>
                    </a:lnTo>
                    <a:lnTo>
                      <a:pt x="449" y="267"/>
                    </a:lnTo>
                    <a:lnTo>
                      <a:pt x="457" y="273"/>
                    </a:lnTo>
                    <a:lnTo>
                      <a:pt x="461" y="275"/>
                    </a:lnTo>
                    <a:lnTo>
                      <a:pt x="464" y="273"/>
                    </a:lnTo>
                    <a:lnTo>
                      <a:pt x="464" y="259"/>
                    </a:lnTo>
                    <a:lnTo>
                      <a:pt x="638" y="363"/>
                    </a:lnTo>
                    <a:lnTo>
                      <a:pt x="1204" y="211"/>
                    </a:lnTo>
                    <a:lnTo>
                      <a:pt x="1359" y="171"/>
                    </a:lnTo>
                    <a:lnTo>
                      <a:pt x="1505" y="133"/>
                    </a:lnTo>
                    <a:lnTo>
                      <a:pt x="1805" y="54"/>
                    </a:lnTo>
                    <a:lnTo>
                      <a:pt x="1805" y="136"/>
                    </a:lnTo>
                    <a:lnTo>
                      <a:pt x="753" y="434"/>
                    </a:lnTo>
                    <a:lnTo>
                      <a:pt x="887" y="515"/>
                    </a:lnTo>
                    <a:lnTo>
                      <a:pt x="826" y="515"/>
                    </a:lnTo>
                    <a:lnTo>
                      <a:pt x="0" y="4"/>
                    </a:lnTo>
                    <a:lnTo>
                      <a:pt x="21" y="0"/>
                    </a:lnTo>
                    <a:lnTo>
                      <a:pt x="23" y="10"/>
                    </a:lnTo>
                    <a:close/>
                  </a:path>
                </a:pathLst>
              </a:custGeom>
              <a:solidFill>
                <a:srgbClr val="D9D9D9"/>
              </a:solidFill>
              <a:ln w="1588">
                <a:solidFill>
                  <a:srgbClr val="000000"/>
                </a:solidFill>
                <a:prstDash val="solid"/>
                <a:round/>
                <a:headEnd/>
                <a:tailEnd/>
              </a:ln>
            </p:spPr>
            <p:txBody>
              <a:bodyPr/>
              <a:lstStyle/>
              <a:p>
                <a:endParaRPr lang="en-IN"/>
              </a:p>
            </p:txBody>
          </p:sp>
          <p:sp>
            <p:nvSpPr>
              <p:cNvPr id="704131" name="Freeform 1667">
                <a:extLst>
                  <a:ext uri="{FF2B5EF4-FFF2-40B4-BE49-F238E27FC236}">
                    <a16:creationId xmlns:a16="http://schemas.microsoft.com/office/drawing/2014/main" id="{030CE0F8-92F6-404D-88FE-416B5804DD98}"/>
                  </a:ext>
                </a:extLst>
              </p:cNvPr>
              <p:cNvSpPr>
                <a:spLocks/>
              </p:cNvSpPr>
              <p:nvPr/>
            </p:nvSpPr>
            <p:spPr bwMode="auto">
              <a:xfrm>
                <a:off x="625" y="3156"/>
                <a:ext cx="11" cy="13"/>
              </a:xfrm>
              <a:custGeom>
                <a:avLst/>
                <a:gdLst>
                  <a:gd name="T0" fmla="*/ 21 w 21"/>
                  <a:gd name="T1" fmla="*/ 8 h 25"/>
                  <a:gd name="T2" fmla="*/ 21 w 21"/>
                  <a:gd name="T3" fmla="*/ 10 h 25"/>
                  <a:gd name="T4" fmla="*/ 21 w 21"/>
                  <a:gd name="T5" fmla="*/ 6 h 25"/>
                  <a:gd name="T6" fmla="*/ 18 w 21"/>
                  <a:gd name="T7" fmla="*/ 8 h 25"/>
                  <a:gd name="T8" fmla="*/ 16 w 21"/>
                  <a:gd name="T9" fmla="*/ 17 h 25"/>
                  <a:gd name="T10" fmla="*/ 16 w 21"/>
                  <a:gd name="T11" fmla="*/ 25 h 25"/>
                  <a:gd name="T12" fmla="*/ 16 w 21"/>
                  <a:gd name="T13" fmla="*/ 25 h 25"/>
                  <a:gd name="T14" fmla="*/ 0 w 21"/>
                  <a:gd name="T15" fmla="*/ 25 h 25"/>
                  <a:gd name="T16" fmla="*/ 0 w 21"/>
                  <a:gd name="T17" fmla="*/ 19 h 25"/>
                  <a:gd name="T18" fmla="*/ 2 w 21"/>
                  <a:gd name="T19" fmla="*/ 23 h 25"/>
                  <a:gd name="T20" fmla="*/ 14 w 21"/>
                  <a:gd name="T21" fmla="*/ 23 h 25"/>
                  <a:gd name="T22" fmla="*/ 14 w 21"/>
                  <a:gd name="T23" fmla="*/ 17 h 25"/>
                  <a:gd name="T24" fmla="*/ 12 w 21"/>
                  <a:gd name="T25" fmla="*/ 16 h 25"/>
                  <a:gd name="T26" fmla="*/ 4 w 21"/>
                  <a:gd name="T27" fmla="*/ 16 h 25"/>
                  <a:gd name="T28" fmla="*/ 8 w 21"/>
                  <a:gd name="T29" fmla="*/ 8 h 25"/>
                  <a:gd name="T30" fmla="*/ 10 w 21"/>
                  <a:gd name="T31" fmla="*/ 4 h 25"/>
                  <a:gd name="T32" fmla="*/ 12 w 21"/>
                  <a:gd name="T33" fmla="*/ 4 h 25"/>
                  <a:gd name="T34" fmla="*/ 16 w 21"/>
                  <a:gd name="T35" fmla="*/ 0 h 25"/>
                  <a:gd name="T36" fmla="*/ 21 w 21"/>
                  <a:gd name="T37" fmla="*/ 0 h 25"/>
                  <a:gd name="T38" fmla="*/ 21 w 21"/>
                  <a:gd name="T39"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25">
                    <a:moveTo>
                      <a:pt x="21" y="8"/>
                    </a:moveTo>
                    <a:lnTo>
                      <a:pt x="21" y="10"/>
                    </a:lnTo>
                    <a:lnTo>
                      <a:pt x="21" y="6"/>
                    </a:lnTo>
                    <a:lnTo>
                      <a:pt x="18" y="8"/>
                    </a:lnTo>
                    <a:lnTo>
                      <a:pt x="16" y="17"/>
                    </a:lnTo>
                    <a:lnTo>
                      <a:pt x="16" y="25"/>
                    </a:lnTo>
                    <a:lnTo>
                      <a:pt x="16" y="25"/>
                    </a:lnTo>
                    <a:lnTo>
                      <a:pt x="0" y="25"/>
                    </a:lnTo>
                    <a:lnTo>
                      <a:pt x="0" y="19"/>
                    </a:lnTo>
                    <a:lnTo>
                      <a:pt x="2" y="23"/>
                    </a:lnTo>
                    <a:lnTo>
                      <a:pt x="14" y="23"/>
                    </a:lnTo>
                    <a:lnTo>
                      <a:pt x="14" y="17"/>
                    </a:lnTo>
                    <a:lnTo>
                      <a:pt x="12" y="16"/>
                    </a:lnTo>
                    <a:lnTo>
                      <a:pt x="4" y="16"/>
                    </a:lnTo>
                    <a:lnTo>
                      <a:pt x="8" y="8"/>
                    </a:lnTo>
                    <a:lnTo>
                      <a:pt x="10" y="4"/>
                    </a:lnTo>
                    <a:lnTo>
                      <a:pt x="12" y="4"/>
                    </a:lnTo>
                    <a:lnTo>
                      <a:pt x="16" y="0"/>
                    </a:lnTo>
                    <a:lnTo>
                      <a:pt x="21" y="0"/>
                    </a:lnTo>
                    <a:lnTo>
                      <a:pt x="21" y="8"/>
                    </a:lnTo>
                    <a:close/>
                  </a:path>
                </a:pathLst>
              </a:custGeom>
              <a:solidFill>
                <a:srgbClr val="00FFFF"/>
              </a:solidFill>
              <a:ln w="1588">
                <a:solidFill>
                  <a:srgbClr val="000000"/>
                </a:solidFill>
                <a:prstDash val="solid"/>
                <a:round/>
                <a:headEnd/>
                <a:tailEnd/>
              </a:ln>
            </p:spPr>
            <p:txBody>
              <a:bodyPr/>
              <a:lstStyle/>
              <a:p>
                <a:endParaRPr lang="en-IN"/>
              </a:p>
            </p:txBody>
          </p:sp>
          <p:sp>
            <p:nvSpPr>
              <p:cNvPr id="704132" name="Freeform 1668">
                <a:extLst>
                  <a:ext uri="{FF2B5EF4-FFF2-40B4-BE49-F238E27FC236}">
                    <a16:creationId xmlns:a16="http://schemas.microsoft.com/office/drawing/2014/main" id="{2EE73852-35F6-41B7-B12A-80DDFB4DC460}"/>
                  </a:ext>
                </a:extLst>
              </p:cNvPr>
              <p:cNvSpPr>
                <a:spLocks/>
              </p:cNvSpPr>
              <p:nvPr/>
            </p:nvSpPr>
            <p:spPr bwMode="auto">
              <a:xfrm>
                <a:off x="610" y="3159"/>
                <a:ext cx="3" cy="6"/>
              </a:xfrm>
              <a:custGeom>
                <a:avLst/>
                <a:gdLst>
                  <a:gd name="T0" fmla="*/ 5 w 5"/>
                  <a:gd name="T1" fmla="*/ 11 h 11"/>
                  <a:gd name="T2" fmla="*/ 2 w 5"/>
                  <a:gd name="T3" fmla="*/ 10 h 11"/>
                  <a:gd name="T4" fmla="*/ 0 w 5"/>
                  <a:gd name="T5" fmla="*/ 10 h 11"/>
                  <a:gd name="T6" fmla="*/ 0 w 5"/>
                  <a:gd name="T7" fmla="*/ 6 h 11"/>
                  <a:gd name="T8" fmla="*/ 4 w 5"/>
                  <a:gd name="T9" fmla="*/ 0 h 11"/>
                  <a:gd name="T10" fmla="*/ 5 w 5"/>
                  <a:gd name="T11" fmla="*/ 4 h 11"/>
                  <a:gd name="T12" fmla="*/ 5 w 5"/>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11"/>
                    </a:moveTo>
                    <a:lnTo>
                      <a:pt x="2" y="10"/>
                    </a:lnTo>
                    <a:lnTo>
                      <a:pt x="0" y="10"/>
                    </a:lnTo>
                    <a:lnTo>
                      <a:pt x="0" y="6"/>
                    </a:lnTo>
                    <a:lnTo>
                      <a:pt x="4" y="0"/>
                    </a:lnTo>
                    <a:lnTo>
                      <a:pt x="5" y="4"/>
                    </a:lnTo>
                    <a:lnTo>
                      <a:pt x="5" y="11"/>
                    </a:lnTo>
                    <a:close/>
                  </a:path>
                </a:pathLst>
              </a:custGeom>
              <a:solidFill>
                <a:srgbClr val="C2FFFF"/>
              </a:solidFill>
              <a:ln w="1588">
                <a:solidFill>
                  <a:srgbClr val="000000"/>
                </a:solidFill>
                <a:prstDash val="solid"/>
                <a:round/>
                <a:headEnd/>
                <a:tailEnd/>
              </a:ln>
            </p:spPr>
            <p:txBody>
              <a:bodyPr/>
              <a:lstStyle/>
              <a:p>
                <a:endParaRPr lang="en-IN"/>
              </a:p>
            </p:txBody>
          </p:sp>
          <p:sp>
            <p:nvSpPr>
              <p:cNvPr id="704133" name="Freeform 1669">
                <a:extLst>
                  <a:ext uri="{FF2B5EF4-FFF2-40B4-BE49-F238E27FC236}">
                    <a16:creationId xmlns:a16="http://schemas.microsoft.com/office/drawing/2014/main" id="{B30EE945-BDA9-40FE-BE1F-3D78136684DE}"/>
                  </a:ext>
                </a:extLst>
              </p:cNvPr>
              <p:cNvSpPr>
                <a:spLocks/>
              </p:cNvSpPr>
              <p:nvPr/>
            </p:nvSpPr>
            <p:spPr bwMode="auto">
              <a:xfrm>
                <a:off x="616" y="3160"/>
                <a:ext cx="7" cy="1"/>
              </a:xfrm>
              <a:custGeom>
                <a:avLst/>
                <a:gdLst>
                  <a:gd name="T0" fmla="*/ 0 w 15"/>
                  <a:gd name="T1" fmla="*/ 6 w 15"/>
                  <a:gd name="T2" fmla="*/ 15 w 15"/>
                  <a:gd name="T3" fmla="*/ 0 w 15"/>
                </a:gdLst>
                <a:ahLst/>
                <a:cxnLst>
                  <a:cxn ang="0">
                    <a:pos x="T0" y="0"/>
                  </a:cxn>
                  <a:cxn ang="0">
                    <a:pos x="T1" y="0"/>
                  </a:cxn>
                  <a:cxn ang="0">
                    <a:pos x="T2" y="0"/>
                  </a:cxn>
                  <a:cxn ang="0">
                    <a:pos x="T3" y="0"/>
                  </a:cxn>
                </a:cxnLst>
                <a:rect l="0" t="0" r="r" b="b"/>
                <a:pathLst>
                  <a:path w="15">
                    <a:moveTo>
                      <a:pt x="0" y="0"/>
                    </a:moveTo>
                    <a:lnTo>
                      <a:pt x="6" y="0"/>
                    </a:lnTo>
                    <a:lnTo>
                      <a:pt x="15" y="0"/>
                    </a:lnTo>
                    <a:lnTo>
                      <a:pt x="0" y="0"/>
                    </a:lnTo>
                    <a:close/>
                  </a:path>
                </a:pathLst>
              </a:custGeom>
              <a:solidFill>
                <a:srgbClr val="D9D9D9"/>
              </a:solidFill>
              <a:ln w="1588">
                <a:solidFill>
                  <a:srgbClr val="D9D9D9"/>
                </a:solidFill>
                <a:prstDash val="solid"/>
                <a:round/>
                <a:headEnd/>
                <a:tailEnd/>
              </a:ln>
            </p:spPr>
            <p:txBody>
              <a:bodyPr/>
              <a:lstStyle/>
              <a:p>
                <a:endParaRPr lang="en-IN"/>
              </a:p>
            </p:txBody>
          </p:sp>
          <p:sp>
            <p:nvSpPr>
              <p:cNvPr id="704134" name="Freeform 1670">
                <a:extLst>
                  <a:ext uri="{FF2B5EF4-FFF2-40B4-BE49-F238E27FC236}">
                    <a16:creationId xmlns:a16="http://schemas.microsoft.com/office/drawing/2014/main" id="{716F2F1A-22B7-4FF3-8C7A-AC079598A901}"/>
                  </a:ext>
                </a:extLst>
              </p:cNvPr>
              <p:cNvSpPr>
                <a:spLocks/>
              </p:cNvSpPr>
              <p:nvPr/>
            </p:nvSpPr>
            <p:spPr bwMode="auto">
              <a:xfrm>
                <a:off x="615" y="3162"/>
                <a:ext cx="8" cy="7"/>
              </a:xfrm>
              <a:custGeom>
                <a:avLst/>
                <a:gdLst>
                  <a:gd name="T0" fmla="*/ 17 w 17"/>
                  <a:gd name="T1" fmla="*/ 13 h 13"/>
                  <a:gd name="T2" fmla="*/ 0 w 17"/>
                  <a:gd name="T3" fmla="*/ 13 h 13"/>
                  <a:gd name="T4" fmla="*/ 0 w 17"/>
                  <a:gd name="T5" fmla="*/ 0 h 13"/>
                  <a:gd name="T6" fmla="*/ 17 w 17"/>
                  <a:gd name="T7" fmla="*/ 2 h 13"/>
                  <a:gd name="T8" fmla="*/ 17 w 17"/>
                  <a:gd name="T9" fmla="*/ 13 h 13"/>
                </a:gdLst>
                <a:ahLst/>
                <a:cxnLst>
                  <a:cxn ang="0">
                    <a:pos x="T0" y="T1"/>
                  </a:cxn>
                  <a:cxn ang="0">
                    <a:pos x="T2" y="T3"/>
                  </a:cxn>
                  <a:cxn ang="0">
                    <a:pos x="T4" y="T5"/>
                  </a:cxn>
                  <a:cxn ang="0">
                    <a:pos x="T6" y="T7"/>
                  </a:cxn>
                  <a:cxn ang="0">
                    <a:pos x="T8" y="T9"/>
                  </a:cxn>
                </a:cxnLst>
                <a:rect l="0" t="0" r="r" b="b"/>
                <a:pathLst>
                  <a:path w="17" h="13">
                    <a:moveTo>
                      <a:pt x="17" y="13"/>
                    </a:moveTo>
                    <a:lnTo>
                      <a:pt x="0" y="13"/>
                    </a:lnTo>
                    <a:lnTo>
                      <a:pt x="0" y="0"/>
                    </a:lnTo>
                    <a:lnTo>
                      <a:pt x="17" y="2"/>
                    </a:lnTo>
                    <a:lnTo>
                      <a:pt x="17" y="13"/>
                    </a:lnTo>
                    <a:close/>
                  </a:path>
                </a:pathLst>
              </a:custGeom>
              <a:solidFill>
                <a:srgbClr val="D9D9D9"/>
              </a:solidFill>
              <a:ln w="1588">
                <a:solidFill>
                  <a:srgbClr val="D9D9D9"/>
                </a:solidFill>
                <a:prstDash val="solid"/>
                <a:round/>
                <a:headEnd/>
                <a:tailEnd/>
              </a:ln>
            </p:spPr>
            <p:txBody>
              <a:bodyPr/>
              <a:lstStyle/>
              <a:p>
                <a:endParaRPr lang="en-IN"/>
              </a:p>
            </p:txBody>
          </p:sp>
          <p:sp>
            <p:nvSpPr>
              <p:cNvPr id="704135" name="Rectangle 1671">
                <a:extLst>
                  <a:ext uri="{FF2B5EF4-FFF2-40B4-BE49-F238E27FC236}">
                    <a16:creationId xmlns:a16="http://schemas.microsoft.com/office/drawing/2014/main" id="{371FB032-464F-4BFF-B0E7-2CF0A3C8D9F1}"/>
                  </a:ext>
                </a:extLst>
              </p:cNvPr>
              <p:cNvSpPr>
                <a:spLocks noChangeArrowheads="1"/>
              </p:cNvSpPr>
              <p:nvPr/>
            </p:nvSpPr>
            <p:spPr bwMode="auto">
              <a:xfrm>
                <a:off x="636" y="3162"/>
                <a:ext cx="1" cy="4"/>
              </a:xfrm>
              <a:prstGeom prst="rect">
                <a:avLst/>
              </a:prstGeom>
              <a:solidFill>
                <a:srgbClr val="3FFFFF"/>
              </a:solidFill>
              <a:ln w="1588">
                <a:solidFill>
                  <a:srgbClr val="000000"/>
                </a:solidFill>
                <a:miter lim="800000"/>
                <a:headEnd/>
                <a:tailEnd/>
              </a:ln>
            </p:spPr>
            <p:txBody>
              <a:bodyPr/>
              <a:lstStyle/>
              <a:p>
                <a:endParaRPr lang="en-IN"/>
              </a:p>
            </p:txBody>
          </p:sp>
          <p:sp>
            <p:nvSpPr>
              <p:cNvPr id="704136" name="Freeform 1672">
                <a:extLst>
                  <a:ext uri="{FF2B5EF4-FFF2-40B4-BE49-F238E27FC236}">
                    <a16:creationId xmlns:a16="http://schemas.microsoft.com/office/drawing/2014/main" id="{7D3D2EFD-5B49-4B5B-B02F-68AD5F58AAEE}"/>
                  </a:ext>
                </a:extLst>
              </p:cNvPr>
              <p:cNvSpPr>
                <a:spLocks/>
              </p:cNvSpPr>
              <p:nvPr/>
            </p:nvSpPr>
            <p:spPr bwMode="auto">
              <a:xfrm>
                <a:off x="823" y="3164"/>
                <a:ext cx="2" cy="21"/>
              </a:xfrm>
              <a:custGeom>
                <a:avLst/>
                <a:gdLst>
                  <a:gd name="T0" fmla="*/ 4 w 4"/>
                  <a:gd name="T1" fmla="*/ 42 h 42"/>
                  <a:gd name="T2" fmla="*/ 2 w 4"/>
                  <a:gd name="T3" fmla="*/ 42 h 42"/>
                  <a:gd name="T4" fmla="*/ 0 w 4"/>
                  <a:gd name="T5" fmla="*/ 38 h 42"/>
                  <a:gd name="T6" fmla="*/ 2 w 4"/>
                  <a:gd name="T7" fmla="*/ 0 h 42"/>
                  <a:gd name="T8" fmla="*/ 4 w 4"/>
                  <a:gd name="T9" fmla="*/ 1 h 42"/>
                  <a:gd name="T10" fmla="*/ 4 w 4"/>
                  <a:gd name="T11" fmla="*/ 42 h 42"/>
                </a:gdLst>
                <a:ahLst/>
                <a:cxnLst>
                  <a:cxn ang="0">
                    <a:pos x="T0" y="T1"/>
                  </a:cxn>
                  <a:cxn ang="0">
                    <a:pos x="T2" y="T3"/>
                  </a:cxn>
                  <a:cxn ang="0">
                    <a:pos x="T4" y="T5"/>
                  </a:cxn>
                  <a:cxn ang="0">
                    <a:pos x="T6" y="T7"/>
                  </a:cxn>
                  <a:cxn ang="0">
                    <a:pos x="T8" y="T9"/>
                  </a:cxn>
                  <a:cxn ang="0">
                    <a:pos x="T10" y="T11"/>
                  </a:cxn>
                </a:cxnLst>
                <a:rect l="0" t="0" r="r" b="b"/>
                <a:pathLst>
                  <a:path w="4" h="42">
                    <a:moveTo>
                      <a:pt x="4" y="42"/>
                    </a:moveTo>
                    <a:lnTo>
                      <a:pt x="2" y="42"/>
                    </a:lnTo>
                    <a:lnTo>
                      <a:pt x="0" y="38"/>
                    </a:lnTo>
                    <a:lnTo>
                      <a:pt x="2" y="0"/>
                    </a:lnTo>
                    <a:lnTo>
                      <a:pt x="4" y="1"/>
                    </a:lnTo>
                    <a:lnTo>
                      <a:pt x="4" y="42"/>
                    </a:lnTo>
                    <a:close/>
                  </a:path>
                </a:pathLst>
              </a:custGeom>
              <a:solidFill>
                <a:srgbClr val="D9D9D9"/>
              </a:solidFill>
              <a:ln w="1588">
                <a:solidFill>
                  <a:srgbClr val="000000"/>
                </a:solidFill>
                <a:prstDash val="solid"/>
                <a:round/>
                <a:headEnd/>
                <a:tailEnd/>
              </a:ln>
            </p:spPr>
            <p:txBody>
              <a:bodyPr/>
              <a:lstStyle/>
              <a:p>
                <a:endParaRPr lang="en-IN"/>
              </a:p>
            </p:txBody>
          </p:sp>
          <p:sp>
            <p:nvSpPr>
              <p:cNvPr id="704137" name="Freeform 1673">
                <a:extLst>
                  <a:ext uri="{FF2B5EF4-FFF2-40B4-BE49-F238E27FC236}">
                    <a16:creationId xmlns:a16="http://schemas.microsoft.com/office/drawing/2014/main" id="{E8A1E238-425E-46FA-B0C5-9879E025540F}"/>
                  </a:ext>
                </a:extLst>
              </p:cNvPr>
              <p:cNvSpPr>
                <a:spLocks/>
              </p:cNvSpPr>
              <p:nvPr/>
            </p:nvSpPr>
            <p:spPr bwMode="auto">
              <a:xfrm>
                <a:off x="610" y="3166"/>
                <a:ext cx="1" cy="1"/>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FFFFFF"/>
              </a:solidFill>
              <a:ln w="1588">
                <a:solidFill>
                  <a:srgbClr val="FFFFFF"/>
                </a:solidFill>
                <a:prstDash val="solid"/>
                <a:round/>
                <a:headEnd/>
                <a:tailEnd/>
              </a:ln>
            </p:spPr>
            <p:txBody>
              <a:bodyPr/>
              <a:lstStyle/>
              <a:p>
                <a:endParaRPr lang="en-IN"/>
              </a:p>
            </p:txBody>
          </p:sp>
          <p:sp>
            <p:nvSpPr>
              <p:cNvPr id="704138" name="Freeform 1674">
                <a:extLst>
                  <a:ext uri="{FF2B5EF4-FFF2-40B4-BE49-F238E27FC236}">
                    <a16:creationId xmlns:a16="http://schemas.microsoft.com/office/drawing/2014/main" id="{0EEC85F0-71B9-4329-9553-4DABC6CB16E5}"/>
                  </a:ext>
                </a:extLst>
              </p:cNvPr>
              <p:cNvSpPr>
                <a:spLocks/>
              </p:cNvSpPr>
              <p:nvPr/>
            </p:nvSpPr>
            <p:spPr bwMode="auto">
              <a:xfrm>
                <a:off x="629" y="3166"/>
                <a:ext cx="1" cy="1"/>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FFFFFF"/>
              </a:solidFill>
              <a:ln w="1588">
                <a:solidFill>
                  <a:srgbClr val="FFFFFF"/>
                </a:solidFill>
                <a:prstDash val="solid"/>
                <a:round/>
                <a:headEnd/>
                <a:tailEnd/>
              </a:ln>
            </p:spPr>
            <p:txBody>
              <a:bodyPr/>
              <a:lstStyle/>
              <a:p>
                <a:endParaRPr lang="en-IN"/>
              </a:p>
            </p:txBody>
          </p:sp>
          <p:sp>
            <p:nvSpPr>
              <p:cNvPr id="704139" name="Freeform 1675">
                <a:extLst>
                  <a:ext uri="{FF2B5EF4-FFF2-40B4-BE49-F238E27FC236}">
                    <a16:creationId xmlns:a16="http://schemas.microsoft.com/office/drawing/2014/main" id="{0D334CD9-A471-4E0A-9F0B-7B8F84AB4BA7}"/>
                  </a:ext>
                </a:extLst>
              </p:cNvPr>
              <p:cNvSpPr>
                <a:spLocks/>
              </p:cNvSpPr>
              <p:nvPr/>
            </p:nvSpPr>
            <p:spPr bwMode="auto">
              <a:xfrm>
                <a:off x="827" y="3166"/>
                <a:ext cx="5" cy="28"/>
              </a:xfrm>
              <a:custGeom>
                <a:avLst/>
                <a:gdLst>
                  <a:gd name="T0" fmla="*/ 9 w 9"/>
                  <a:gd name="T1" fmla="*/ 6 h 58"/>
                  <a:gd name="T2" fmla="*/ 7 w 9"/>
                  <a:gd name="T3" fmla="*/ 58 h 58"/>
                  <a:gd name="T4" fmla="*/ 0 w 9"/>
                  <a:gd name="T5" fmla="*/ 52 h 58"/>
                  <a:gd name="T6" fmla="*/ 0 w 9"/>
                  <a:gd name="T7" fmla="*/ 43 h 58"/>
                  <a:gd name="T8" fmla="*/ 0 w 9"/>
                  <a:gd name="T9" fmla="*/ 0 h 58"/>
                  <a:gd name="T10" fmla="*/ 7 w 9"/>
                  <a:gd name="T11" fmla="*/ 4 h 58"/>
                  <a:gd name="T12" fmla="*/ 9 w 9"/>
                  <a:gd name="T13" fmla="*/ 6 h 58"/>
                </a:gdLst>
                <a:ahLst/>
                <a:cxnLst>
                  <a:cxn ang="0">
                    <a:pos x="T0" y="T1"/>
                  </a:cxn>
                  <a:cxn ang="0">
                    <a:pos x="T2" y="T3"/>
                  </a:cxn>
                  <a:cxn ang="0">
                    <a:pos x="T4" y="T5"/>
                  </a:cxn>
                  <a:cxn ang="0">
                    <a:pos x="T6" y="T7"/>
                  </a:cxn>
                  <a:cxn ang="0">
                    <a:pos x="T8" y="T9"/>
                  </a:cxn>
                  <a:cxn ang="0">
                    <a:pos x="T10" y="T11"/>
                  </a:cxn>
                  <a:cxn ang="0">
                    <a:pos x="T12" y="T13"/>
                  </a:cxn>
                </a:cxnLst>
                <a:rect l="0" t="0" r="r" b="b"/>
                <a:pathLst>
                  <a:path w="9" h="58">
                    <a:moveTo>
                      <a:pt x="9" y="6"/>
                    </a:moveTo>
                    <a:lnTo>
                      <a:pt x="7" y="58"/>
                    </a:lnTo>
                    <a:lnTo>
                      <a:pt x="0" y="52"/>
                    </a:lnTo>
                    <a:lnTo>
                      <a:pt x="0" y="43"/>
                    </a:lnTo>
                    <a:lnTo>
                      <a:pt x="0" y="0"/>
                    </a:lnTo>
                    <a:lnTo>
                      <a:pt x="7" y="4"/>
                    </a:lnTo>
                    <a:lnTo>
                      <a:pt x="9" y="6"/>
                    </a:lnTo>
                    <a:close/>
                  </a:path>
                </a:pathLst>
              </a:custGeom>
              <a:solidFill>
                <a:srgbClr val="595959"/>
              </a:solidFill>
              <a:ln w="1588">
                <a:solidFill>
                  <a:srgbClr val="000000"/>
                </a:solidFill>
                <a:prstDash val="solid"/>
                <a:round/>
                <a:headEnd/>
                <a:tailEnd/>
              </a:ln>
            </p:spPr>
            <p:txBody>
              <a:bodyPr/>
              <a:lstStyle/>
              <a:p>
                <a:endParaRPr lang="en-IN"/>
              </a:p>
            </p:txBody>
          </p:sp>
          <p:sp>
            <p:nvSpPr>
              <p:cNvPr id="704140" name="Freeform 1676">
                <a:extLst>
                  <a:ext uri="{FF2B5EF4-FFF2-40B4-BE49-F238E27FC236}">
                    <a16:creationId xmlns:a16="http://schemas.microsoft.com/office/drawing/2014/main" id="{5A72CF15-1DAA-4E31-B229-B0A857B3FEC2}"/>
                  </a:ext>
                </a:extLst>
              </p:cNvPr>
              <p:cNvSpPr>
                <a:spLocks/>
              </p:cNvSpPr>
              <p:nvPr/>
            </p:nvSpPr>
            <p:spPr bwMode="auto">
              <a:xfrm>
                <a:off x="788" y="3166"/>
                <a:ext cx="2" cy="13"/>
              </a:xfrm>
              <a:custGeom>
                <a:avLst/>
                <a:gdLst>
                  <a:gd name="T0" fmla="*/ 4 w 4"/>
                  <a:gd name="T1" fmla="*/ 2 h 27"/>
                  <a:gd name="T2" fmla="*/ 2 w 4"/>
                  <a:gd name="T3" fmla="*/ 12 h 27"/>
                  <a:gd name="T4" fmla="*/ 2 w 4"/>
                  <a:gd name="T5" fmla="*/ 27 h 27"/>
                  <a:gd name="T6" fmla="*/ 2 w 4"/>
                  <a:gd name="T7" fmla="*/ 27 h 27"/>
                  <a:gd name="T8" fmla="*/ 0 w 4"/>
                  <a:gd name="T9" fmla="*/ 25 h 27"/>
                  <a:gd name="T10" fmla="*/ 2 w 4"/>
                  <a:gd name="T11" fmla="*/ 0 h 27"/>
                  <a:gd name="T12" fmla="*/ 2 w 4"/>
                  <a:gd name="T13" fmla="*/ 0 h 27"/>
                  <a:gd name="T14" fmla="*/ 4 w 4"/>
                  <a:gd name="T15" fmla="*/ 2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7">
                    <a:moveTo>
                      <a:pt x="4" y="2"/>
                    </a:moveTo>
                    <a:lnTo>
                      <a:pt x="2" y="12"/>
                    </a:lnTo>
                    <a:lnTo>
                      <a:pt x="2" y="27"/>
                    </a:lnTo>
                    <a:lnTo>
                      <a:pt x="2" y="27"/>
                    </a:lnTo>
                    <a:lnTo>
                      <a:pt x="0" y="25"/>
                    </a:lnTo>
                    <a:lnTo>
                      <a:pt x="2" y="0"/>
                    </a:lnTo>
                    <a:lnTo>
                      <a:pt x="2" y="0"/>
                    </a:lnTo>
                    <a:lnTo>
                      <a:pt x="4" y="2"/>
                    </a:lnTo>
                    <a:close/>
                  </a:path>
                </a:pathLst>
              </a:custGeom>
              <a:solidFill>
                <a:srgbClr val="FFFF00"/>
              </a:solidFill>
              <a:ln w="1588">
                <a:solidFill>
                  <a:srgbClr val="000000"/>
                </a:solidFill>
                <a:prstDash val="solid"/>
                <a:round/>
                <a:headEnd/>
                <a:tailEnd/>
              </a:ln>
            </p:spPr>
            <p:txBody>
              <a:bodyPr/>
              <a:lstStyle/>
              <a:p>
                <a:endParaRPr lang="en-IN"/>
              </a:p>
            </p:txBody>
          </p:sp>
          <p:sp>
            <p:nvSpPr>
              <p:cNvPr id="704141" name="Freeform 1677">
                <a:extLst>
                  <a:ext uri="{FF2B5EF4-FFF2-40B4-BE49-F238E27FC236}">
                    <a16:creationId xmlns:a16="http://schemas.microsoft.com/office/drawing/2014/main" id="{80C3D722-8868-45D8-9381-44417D1D2B95}"/>
                  </a:ext>
                </a:extLst>
              </p:cNvPr>
              <p:cNvSpPr>
                <a:spLocks/>
              </p:cNvSpPr>
              <p:nvPr/>
            </p:nvSpPr>
            <p:spPr bwMode="auto">
              <a:xfrm>
                <a:off x="610" y="3168"/>
                <a:ext cx="3" cy="1"/>
              </a:xfrm>
              <a:custGeom>
                <a:avLst/>
                <a:gdLst>
                  <a:gd name="T0" fmla="*/ 0 w 5"/>
                  <a:gd name="T1" fmla="*/ 5 w 5"/>
                  <a:gd name="T2" fmla="*/ 0 w 5"/>
                </a:gdLst>
                <a:ahLst/>
                <a:cxnLst>
                  <a:cxn ang="0">
                    <a:pos x="T0" y="0"/>
                  </a:cxn>
                  <a:cxn ang="0">
                    <a:pos x="T1" y="0"/>
                  </a:cxn>
                  <a:cxn ang="0">
                    <a:pos x="T2" y="0"/>
                  </a:cxn>
                </a:cxnLst>
                <a:rect l="0" t="0" r="r" b="b"/>
                <a:pathLst>
                  <a:path w="5">
                    <a:moveTo>
                      <a:pt x="0" y="0"/>
                    </a:moveTo>
                    <a:lnTo>
                      <a:pt x="5" y="0"/>
                    </a:lnTo>
                    <a:lnTo>
                      <a:pt x="0" y="0"/>
                    </a:lnTo>
                    <a:close/>
                  </a:path>
                </a:pathLst>
              </a:custGeom>
              <a:solidFill>
                <a:srgbClr val="FFFFFF"/>
              </a:solidFill>
              <a:ln w="1588">
                <a:solidFill>
                  <a:srgbClr val="FFFFFF"/>
                </a:solidFill>
                <a:prstDash val="solid"/>
                <a:round/>
                <a:headEnd/>
                <a:tailEnd/>
              </a:ln>
            </p:spPr>
            <p:txBody>
              <a:bodyPr/>
              <a:lstStyle/>
              <a:p>
                <a:endParaRPr lang="en-IN"/>
              </a:p>
            </p:txBody>
          </p:sp>
          <p:sp>
            <p:nvSpPr>
              <p:cNvPr id="704142" name="Freeform 1678">
                <a:extLst>
                  <a:ext uri="{FF2B5EF4-FFF2-40B4-BE49-F238E27FC236}">
                    <a16:creationId xmlns:a16="http://schemas.microsoft.com/office/drawing/2014/main" id="{0FF5CE97-5905-4107-8CEC-89B36DCD1C85}"/>
                  </a:ext>
                </a:extLst>
              </p:cNvPr>
              <p:cNvSpPr>
                <a:spLocks/>
              </p:cNvSpPr>
              <p:nvPr/>
            </p:nvSpPr>
            <p:spPr bwMode="auto">
              <a:xfrm>
                <a:off x="834" y="3170"/>
                <a:ext cx="60" cy="61"/>
              </a:xfrm>
              <a:custGeom>
                <a:avLst/>
                <a:gdLst>
                  <a:gd name="T0" fmla="*/ 121 w 121"/>
                  <a:gd name="T1" fmla="*/ 67 h 123"/>
                  <a:gd name="T2" fmla="*/ 121 w 121"/>
                  <a:gd name="T3" fmla="*/ 123 h 123"/>
                  <a:gd name="T4" fmla="*/ 82 w 121"/>
                  <a:gd name="T5" fmla="*/ 102 h 123"/>
                  <a:gd name="T6" fmla="*/ 82 w 121"/>
                  <a:gd name="T7" fmla="*/ 90 h 123"/>
                  <a:gd name="T8" fmla="*/ 75 w 121"/>
                  <a:gd name="T9" fmla="*/ 85 h 123"/>
                  <a:gd name="T10" fmla="*/ 73 w 121"/>
                  <a:gd name="T11" fmla="*/ 85 h 123"/>
                  <a:gd name="T12" fmla="*/ 73 w 121"/>
                  <a:gd name="T13" fmla="*/ 85 h 123"/>
                  <a:gd name="T14" fmla="*/ 71 w 121"/>
                  <a:gd name="T15" fmla="*/ 86 h 123"/>
                  <a:gd name="T16" fmla="*/ 71 w 121"/>
                  <a:gd name="T17" fmla="*/ 94 h 123"/>
                  <a:gd name="T18" fmla="*/ 44 w 121"/>
                  <a:gd name="T19" fmla="*/ 79 h 123"/>
                  <a:gd name="T20" fmla="*/ 44 w 121"/>
                  <a:gd name="T21" fmla="*/ 77 h 123"/>
                  <a:gd name="T22" fmla="*/ 44 w 121"/>
                  <a:gd name="T23" fmla="*/ 65 h 123"/>
                  <a:gd name="T24" fmla="*/ 35 w 121"/>
                  <a:gd name="T25" fmla="*/ 61 h 123"/>
                  <a:gd name="T26" fmla="*/ 33 w 121"/>
                  <a:gd name="T27" fmla="*/ 61 h 123"/>
                  <a:gd name="T28" fmla="*/ 33 w 121"/>
                  <a:gd name="T29" fmla="*/ 63 h 123"/>
                  <a:gd name="T30" fmla="*/ 33 w 121"/>
                  <a:gd name="T31" fmla="*/ 73 h 123"/>
                  <a:gd name="T32" fmla="*/ 0 w 121"/>
                  <a:gd name="T33" fmla="*/ 52 h 123"/>
                  <a:gd name="T34" fmla="*/ 0 w 121"/>
                  <a:gd name="T35" fmla="*/ 0 h 123"/>
                  <a:gd name="T36" fmla="*/ 119 w 121"/>
                  <a:gd name="T37" fmla="*/ 65 h 123"/>
                  <a:gd name="T38" fmla="*/ 121 w 121"/>
                  <a:gd name="T39" fmla="*/ 6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123">
                    <a:moveTo>
                      <a:pt x="121" y="67"/>
                    </a:moveTo>
                    <a:lnTo>
                      <a:pt x="121" y="123"/>
                    </a:lnTo>
                    <a:lnTo>
                      <a:pt x="82" y="102"/>
                    </a:lnTo>
                    <a:lnTo>
                      <a:pt x="82" y="90"/>
                    </a:lnTo>
                    <a:lnTo>
                      <a:pt x="75" y="85"/>
                    </a:lnTo>
                    <a:lnTo>
                      <a:pt x="73" y="85"/>
                    </a:lnTo>
                    <a:lnTo>
                      <a:pt x="73" y="85"/>
                    </a:lnTo>
                    <a:lnTo>
                      <a:pt x="71" y="86"/>
                    </a:lnTo>
                    <a:lnTo>
                      <a:pt x="71" y="94"/>
                    </a:lnTo>
                    <a:lnTo>
                      <a:pt x="44" y="79"/>
                    </a:lnTo>
                    <a:lnTo>
                      <a:pt x="44" y="77"/>
                    </a:lnTo>
                    <a:lnTo>
                      <a:pt x="44" y="65"/>
                    </a:lnTo>
                    <a:lnTo>
                      <a:pt x="35" y="61"/>
                    </a:lnTo>
                    <a:lnTo>
                      <a:pt x="33" y="61"/>
                    </a:lnTo>
                    <a:lnTo>
                      <a:pt x="33" y="63"/>
                    </a:lnTo>
                    <a:lnTo>
                      <a:pt x="33" y="73"/>
                    </a:lnTo>
                    <a:lnTo>
                      <a:pt x="0" y="52"/>
                    </a:lnTo>
                    <a:lnTo>
                      <a:pt x="0" y="0"/>
                    </a:lnTo>
                    <a:lnTo>
                      <a:pt x="119" y="65"/>
                    </a:lnTo>
                    <a:lnTo>
                      <a:pt x="121" y="67"/>
                    </a:lnTo>
                    <a:close/>
                  </a:path>
                </a:pathLst>
              </a:custGeom>
              <a:solidFill>
                <a:srgbClr val="D9D9D9"/>
              </a:solidFill>
              <a:ln w="1588">
                <a:solidFill>
                  <a:srgbClr val="000000"/>
                </a:solidFill>
                <a:prstDash val="solid"/>
                <a:round/>
                <a:headEnd/>
                <a:tailEnd/>
              </a:ln>
            </p:spPr>
            <p:txBody>
              <a:bodyPr/>
              <a:lstStyle/>
              <a:p>
                <a:endParaRPr lang="en-IN"/>
              </a:p>
            </p:txBody>
          </p:sp>
          <p:sp>
            <p:nvSpPr>
              <p:cNvPr id="704143" name="Freeform 1679">
                <a:extLst>
                  <a:ext uri="{FF2B5EF4-FFF2-40B4-BE49-F238E27FC236}">
                    <a16:creationId xmlns:a16="http://schemas.microsoft.com/office/drawing/2014/main" id="{2D360FE1-C460-499F-AC83-0A507CCF1259}"/>
                  </a:ext>
                </a:extLst>
              </p:cNvPr>
              <p:cNvSpPr>
                <a:spLocks/>
              </p:cNvSpPr>
              <p:nvPr/>
            </p:nvSpPr>
            <p:spPr bwMode="auto">
              <a:xfrm>
                <a:off x="609" y="3170"/>
                <a:ext cx="23" cy="1"/>
              </a:xfrm>
              <a:custGeom>
                <a:avLst/>
                <a:gdLst>
                  <a:gd name="T0" fmla="*/ 15 w 46"/>
                  <a:gd name="T1" fmla="*/ 2 h 2"/>
                  <a:gd name="T2" fmla="*/ 0 w 46"/>
                  <a:gd name="T3" fmla="*/ 2 h 2"/>
                  <a:gd name="T4" fmla="*/ 0 w 46"/>
                  <a:gd name="T5" fmla="*/ 0 h 2"/>
                  <a:gd name="T6" fmla="*/ 46 w 46"/>
                  <a:gd name="T7" fmla="*/ 2 h 2"/>
                  <a:gd name="T8" fmla="*/ 15 w 46"/>
                  <a:gd name="T9" fmla="*/ 2 h 2"/>
                </a:gdLst>
                <a:ahLst/>
                <a:cxnLst>
                  <a:cxn ang="0">
                    <a:pos x="T0" y="T1"/>
                  </a:cxn>
                  <a:cxn ang="0">
                    <a:pos x="T2" y="T3"/>
                  </a:cxn>
                  <a:cxn ang="0">
                    <a:pos x="T4" y="T5"/>
                  </a:cxn>
                  <a:cxn ang="0">
                    <a:pos x="T6" y="T7"/>
                  </a:cxn>
                  <a:cxn ang="0">
                    <a:pos x="T8" y="T9"/>
                  </a:cxn>
                </a:cxnLst>
                <a:rect l="0" t="0" r="r" b="b"/>
                <a:pathLst>
                  <a:path w="46" h="2">
                    <a:moveTo>
                      <a:pt x="15" y="2"/>
                    </a:moveTo>
                    <a:lnTo>
                      <a:pt x="0" y="2"/>
                    </a:lnTo>
                    <a:lnTo>
                      <a:pt x="0" y="0"/>
                    </a:lnTo>
                    <a:lnTo>
                      <a:pt x="46" y="2"/>
                    </a:lnTo>
                    <a:lnTo>
                      <a:pt x="15" y="2"/>
                    </a:lnTo>
                    <a:close/>
                  </a:path>
                </a:pathLst>
              </a:custGeom>
              <a:solidFill>
                <a:srgbClr val="FFFFFF"/>
              </a:solidFill>
              <a:ln w="1588">
                <a:solidFill>
                  <a:srgbClr val="000000"/>
                </a:solidFill>
                <a:prstDash val="solid"/>
                <a:round/>
                <a:headEnd/>
                <a:tailEnd/>
              </a:ln>
            </p:spPr>
            <p:txBody>
              <a:bodyPr/>
              <a:lstStyle/>
              <a:p>
                <a:endParaRPr lang="en-IN"/>
              </a:p>
            </p:txBody>
          </p:sp>
          <p:sp>
            <p:nvSpPr>
              <p:cNvPr id="704144" name="Freeform 1680">
                <a:extLst>
                  <a:ext uri="{FF2B5EF4-FFF2-40B4-BE49-F238E27FC236}">
                    <a16:creationId xmlns:a16="http://schemas.microsoft.com/office/drawing/2014/main" id="{76FB4C3E-EB20-4A1C-90B5-9DDC9AF771D4}"/>
                  </a:ext>
                </a:extLst>
              </p:cNvPr>
              <p:cNvSpPr>
                <a:spLocks/>
              </p:cNvSpPr>
              <p:nvPr/>
            </p:nvSpPr>
            <p:spPr bwMode="auto">
              <a:xfrm>
                <a:off x="792" y="3172"/>
                <a:ext cx="10" cy="7"/>
              </a:xfrm>
              <a:custGeom>
                <a:avLst/>
                <a:gdLst>
                  <a:gd name="T0" fmla="*/ 0 w 21"/>
                  <a:gd name="T1" fmla="*/ 2 h 13"/>
                  <a:gd name="T2" fmla="*/ 0 w 21"/>
                  <a:gd name="T3" fmla="*/ 0 h 13"/>
                  <a:gd name="T4" fmla="*/ 21 w 21"/>
                  <a:gd name="T5" fmla="*/ 13 h 13"/>
                  <a:gd name="T6" fmla="*/ 0 w 21"/>
                  <a:gd name="T7" fmla="*/ 2 h 13"/>
                </a:gdLst>
                <a:ahLst/>
                <a:cxnLst>
                  <a:cxn ang="0">
                    <a:pos x="T0" y="T1"/>
                  </a:cxn>
                  <a:cxn ang="0">
                    <a:pos x="T2" y="T3"/>
                  </a:cxn>
                  <a:cxn ang="0">
                    <a:pos x="T4" y="T5"/>
                  </a:cxn>
                  <a:cxn ang="0">
                    <a:pos x="T6" y="T7"/>
                  </a:cxn>
                </a:cxnLst>
                <a:rect l="0" t="0" r="r" b="b"/>
                <a:pathLst>
                  <a:path w="21" h="13">
                    <a:moveTo>
                      <a:pt x="0" y="2"/>
                    </a:moveTo>
                    <a:lnTo>
                      <a:pt x="0" y="0"/>
                    </a:lnTo>
                    <a:lnTo>
                      <a:pt x="21" y="13"/>
                    </a:lnTo>
                    <a:lnTo>
                      <a:pt x="0" y="2"/>
                    </a:lnTo>
                    <a:close/>
                  </a:path>
                </a:pathLst>
              </a:custGeom>
              <a:solidFill>
                <a:srgbClr val="00FF00"/>
              </a:solidFill>
              <a:ln w="1588">
                <a:solidFill>
                  <a:srgbClr val="000000"/>
                </a:solidFill>
                <a:prstDash val="solid"/>
                <a:round/>
                <a:headEnd/>
                <a:tailEnd/>
              </a:ln>
            </p:spPr>
            <p:txBody>
              <a:bodyPr/>
              <a:lstStyle/>
              <a:p>
                <a:endParaRPr lang="en-IN"/>
              </a:p>
            </p:txBody>
          </p:sp>
          <p:sp>
            <p:nvSpPr>
              <p:cNvPr id="704145" name="Freeform 1681">
                <a:extLst>
                  <a:ext uri="{FF2B5EF4-FFF2-40B4-BE49-F238E27FC236}">
                    <a16:creationId xmlns:a16="http://schemas.microsoft.com/office/drawing/2014/main" id="{DA2CA960-FBDC-4376-9638-963F760449E2}"/>
                  </a:ext>
                </a:extLst>
              </p:cNvPr>
              <p:cNvSpPr>
                <a:spLocks/>
              </p:cNvSpPr>
              <p:nvPr/>
            </p:nvSpPr>
            <p:spPr bwMode="auto">
              <a:xfrm>
                <a:off x="804" y="3174"/>
                <a:ext cx="2" cy="16"/>
              </a:xfrm>
              <a:custGeom>
                <a:avLst/>
                <a:gdLst>
                  <a:gd name="T0" fmla="*/ 4 w 4"/>
                  <a:gd name="T1" fmla="*/ 2 h 30"/>
                  <a:gd name="T2" fmla="*/ 4 w 4"/>
                  <a:gd name="T3" fmla="*/ 15 h 30"/>
                  <a:gd name="T4" fmla="*/ 0 w 4"/>
                  <a:gd name="T5" fmla="*/ 17 h 30"/>
                  <a:gd name="T6" fmla="*/ 4 w 4"/>
                  <a:gd name="T7" fmla="*/ 21 h 30"/>
                  <a:gd name="T8" fmla="*/ 4 w 4"/>
                  <a:gd name="T9" fmla="*/ 30 h 30"/>
                  <a:gd name="T10" fmla="*/ 0 w 4"/>
                  <a:gd name="T11" fmla="*/ 30 h 30"/>
                  <a:gd name="T12" fmla="*/ 0 w 4"/>
                  <a:gd name="T13" fmla="*/ 28 h 30"/>
                  <a:gd name="T14" fmla="*/ 0 w 4"/>
                  <a:gd name="T15" fmla="*/ 0 h 30"/>
                  <a:gd name="T16" fmla="*/ 0 w 4"/>
                  <a:gd name="T17" fmla="*/ 0 h 30"/>
                  <a:gd name="T18" fmla="*/ 4 w 4"/>
                  <a:gd name="T19"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30">
                    <a:moveTo>
                      <a:pt x="4" y="2"/>
                    </a:moveTo>
                    <a:lnTo>
                      <a:pt x="4" y="15"/>
                    </a:lnTo>
                    <a:lnTo>
                      <a:pt x="0" y="17"/>
                    </a:lnTo>
                    <a:lnTo>
                      <a:pt x="4" y="21"/>
                    </a:lnTo>
                    <a:lnTo>
                      <a:pt x="4" y="30"/>
                    </a:lnTo>
                    <a:lnTo>
                      <a:pt x="0" y="30"/>
                    </a:lnTo>
                    <a:lnTo>
                      <a:pt x="0" y="28"/>
                    </a:lnTo>
                    <a:lnTo>
                      <a:pt x="0" y="0"/>
                    </a:lnTo>
                    <a:lnTo>
                      <a:pt x="0" y="0"/>
                    </a:lnTo>
                    <a:lnTo>
                      <a:pt x="4" y="2"/>
                    </a:lnTo>
                    <a:close/>
                  </a:path>
                </a:pathLst>
              </a:custGeom>
              <a:solidFill>
                <a:srgbClr val="FFFF00"/>
              </a:solidFill>
              <a:ln w="1588">
                <a:solidFill>
                  <a:srgbClr val="000000"/>
                </a:solidFill>
                <a:prstDash val="solid"/>
                <a:round/>
                <a:headEnd/>
                <a:tailEnd/>
              </a:ln>
            </p:spPr>
            <p:txBody>
              <a:bodyPr/>
              <a:lstStyle/>
              <a:p>
                <a:endParaRPr lang="en-IN"/>
              </a:p>
            </p:txBody>
          </p:sp>
          <p:sp>
            <p:nvSpPr>
              <p:cNvPr id="704146" name="Freeform 1682">
                <a:extLst>
                  <a:ext uri="{FF2B5EF4-FFF2-40B4-BE49-F238E27FC236}">
                    <a16:creationId xmlns:a16="http://schemas.microsoft.com/office/drawing/2014/main" id="{6D118D2C-1390-45BD-84AC-183DCBAE6718}"/>
                  </a:ext>
                </a:extLst>
              </p:cNvPr>
              <p:cNvSpPr>
                <a:spLocks/>
              </p:cNvSpPr>
              <p:nvPr/>
            </p:nvSpPr>
            <p:spPr bwMode="auto">
              <a:xfrm>
                <a:off x="808" y="3183"/>
                <a:ext cx="11" cy="8"/>
              </a:xfrm>
              <a:custGeom>
                <a:avLst/>
                <a:gdLst>
                  <a:gd name="T0" fmla="*/ 23 w 23"/>
                  <a:gd name="T1" fmla="*/ 13 h 15"/>
                  <a:gd name="T2" fmla="*/ 23 w 23"/>
                  <a:gd name="T3" fmla="*/ 15 h 15"/>
                  <a:gd name="T4" fmla="*/ 0 w 23"/>
                  <a:gd name="T5" fmla="*/ 2 h 15"/>
                  <a:gd name="T6" fmla="*/ 0 w 23"/>
                  <a:gd name="T7" fmla="*/ 0 h 15"/>
                  <a:gd name="T8" fmla="*/ 23 w 23"/>
                  <a:gd name="T9" fmla="*/ 13 h 15"/>
                  <a:gd name="T10" fmla="*/ 23 w 23"/>
                  <a:gd name="T11" fmla="*/ 13 h 15"/>
                </a:gdLst>
                <a:ahLst/>
                <a:cxnLst>
                  <a:cxn ang="0">
                    <a:pos x="T0" y="T1"/>
                  </a:cxn>
                  <a:cxn ang="0">
                    <a:pos x="T2" y="T3"/>
                  </a:cxn>
                  <a:cxn ang="0">
                    <a:pos x="T4" y="T5"/>
                  </a:cxn>
                  <a:cxn ang="0">
                    <a:pos x="T6" y="T7"/>
                  </a:cxn>
                  <a:cxn ang="0">
                    <a:pos x="T8" y="T9"/>
                  </a:cxn>
                  <a:cxn ang="0">
                    <a:pos x="T10" y="T11"/>
                  </a:cxn>
                </a:cxnLst>
                <a:rect l="0" t="0" r="r" b="b"/>
                <a:pathLst>
                  <a:path w="23" h="15">
                    <a:moveTo>
                      <a:pt x="23" y="13"/>
                    </a:moveTo>
                    <a:lnTo>
                      <a:pt x="23" y="15"/>
                    </a:lnTo>
                    <a:lnTo>
                      <a:pt x="0" y="2"/>
                    </a:lnTo>
                    <a:lnTo>
                      <a:pt x="0" y="0"/>
                    </a:lnTo>
                    <a:lnTo>
                      <a:pt x="23" y="13"/>
                    </a:lnTo>
                    <a:lnTo>
                      <a:pt x="23" y="13"/>
                    </a:lnTo>
                    <a:close/>
                  </a:path>
                </a:pathLst>
              </a:custGeom>
              <a:solidFill>
                <a:srgbClr val="00FF00"/>
              </a:solidFill>
              <a:ln w="1588">
                <a:solidFill>
                  <a:srgbClr val="000000"/>
                </a:solidFill>
                <a:prstDash val="solid"/>
                <a:round/>
                <a:headEnd/>
                <a:tailEnd/>
              </a:ln>
            </p:spPr>
            <p:txBody>
              <a:bodyPr/>
              <a:lstStyle/>
              <a:p>
                <a:endParaRPr lang="en-IN"/>
              </a:p>
            </p:txBody>
          </p:sp>
          <p:sp>
            <p:nvSpPr>
              <p:cNvPr id="704147" name="Freeform 1683">
                <a:extLst>
                  <a:ext uri="{FF2B5EF4-FFF2-40B4-BE49-F238E27FC236}">
                    <a16:creationId xmlns:a16="http://schemas.microsoft.com/office/drawing/2014/main" id="{2A4C4D95-BFF8-4B3B-B64A-70E4AD4CCE5C}"/>
                  </a:ext>
                </a:extLst>
              </p:cNvPr>
              <p:cNvSpPr>
                <a:spLocks/>
              </p:cNvSpPr>
              <p:nvPr/>
            </p:nvSpPr>
            <p:spPr bwMode="auto">
              <a:xfrm>
                <a:off x="821" y="3185"/>
                <a:ext cx="2" cy="15"/>
              </a:xfrm>
              <a:custGeom>
                <a:avLst/>
                <a:gdLst>
                  <a:gd name="T0" fmla="*/ 4 w 4"/>
                  <a:gd name="T1" fmla="*/ 30 h 30"/>
                  <a:gd name="T2" fmla="*/ 2 w 4"/>
                  <a:gd name="T3" fmla="*/ 30 h 30"/>
                  <a:gd name="T4" fmla="*/ 0 w 4"/>
                  <a:gd name="T5" fmla="*/ 29 h 30"/>
                  <a:gd name="T6" fmla="*/ 0 w 4"/>
                  <a:gd name="T7" fmla="*/ 0 h 30"/>
                  <a:gd name="T8" fmla="*/ 4 w 4"/>
                  <a:gd name="T9" fmla="*/ 2 h 30"/>
                  <a:gd name="T10" fmla="*/ 4 w 4"/>
                  <a:gd name="T11" fmla="*/ 30 h 30"/>
                </a:gdLst>
                <a:ahLst/>
                <a:cxnLst>
                  <a:cxn ang="0">
                    <a:pos x="T0" y="T1"/>
                  </a:cxn>
                  <a:cxn ang="0">
                    <a:pos x="T2" y="T3"/>
                  </a:cxn>
                  <a:cxn ang="0">
                    <a:pos x="T4" y="T5"/>
                  </a:cxn>
                  <a:cxn ang="0">
                    <a:pos x="T6" y="T7"/>
                  </a:cxn>
                  <a:cxn ang="0">
                    <a:pos x="T8" y="T9"/>
                  </a:cxn>
                  <a:cxn ang="0">
                    <a:pos x="T10" y="T11"/>
                  </a:cxn>
                </a:cxnLst>
                <a:rect l="0" t="0" r="r" b="b"/>
                <a:pathLst>
                  <a:path w="4" h="30">
                    <a:moveTo>
                      <a:pt x="4" y="30"/>
                    </a:moveTo>
                    <a:lnTo>
                      <a:pt x="2" y="30"/>
                    </a:lnTo>
                    <a:lnTo>
                      <a:pt x="0" y="29"/>
                    </a:lnTo>
                    <a:lnTo>
                      <a:pt x="0" y="0"/>
                    </a:lnTo>
                    <a:lnTo>
                      <a:pt x="4" y="2"/>
                    </a:lnTo>
                    <a:lnTo>
                      <a:pt x="4" y="30"/>
                    </a:lnTo>
                    <a:close/>
                  </a:path>
                </a:pathLst>
              </a:custGeom>
              <a:solidFill>
                <a:srgbClr val="FFFF00"/>
              </a:solidFill>
              <a:ln w="1588">
                <a:solidFill>
                  <a:srgbClr val="000000"/>
                </a:solidFill>
                <a:prstDash val="solid"/>
                <a:round/>
                <a:headEnd/>
                <a:tailEnd/>
              </a:ln>
            </p:spPr>
            <p:txBody>
              <a:bodyPr/>
              <a:lstStyle/>
              <a:p>
                <a:endParaRPr lang="en-IN"/>
              </a:p>
            </p:txBody>
          </p:sp>
          <p:sp>
            <p:nvSpPr>
              <p:cNvPr id="704148" name="Freeform 1684">
                <a:extLst>
                  <a:ext uri="{FF2B5EF4-FFF2-40B4-BE49-F238E27FC236}">
                    <a16:creationId xmlns:a16="http://schemas.microsoft.com/office/drawing/2014/main" id="{32F7CEF1-A439-4524-B796-C7AD9579207A}"/>
                  </a:ext>
                </a:extLst>
              </p:cNvPr>
              <p:cNvSpPr>
                <a:spLocks/>
              </p:cNvSpPr>
              <p:nvPr/>
            </p:nvSpPr>
            <p:spPr bwMode="auto">
              <a:xfrm>
                <a:off x="825" y="3194"/>
                <a:ext cx="25" cy="15"/>
              </a:xfrm>
              <a:custGeom>
                <a:avLst/>
                <a:gdLst>
                  <a:gd name="T0" fmla="*/ 50 w 50"/>
                  <a:gd name="T1" fmla="*/ 29 h 31"/>
                  <a:gd name="T2" fmla="*/ 50 w 50"/>
                  <a:gd name="T3" fmla="*/ 31 h 31"/>
                  <a:gd name="T4" fmla="*/ 0 w 50"/>
                  <a:gd name="T5" fmla="*/ 0 h 31"/>
                  <a:gd name="T6" fmla="*/ 0 w 50"/>
                  <a:gd name="T7" fmla="*/ 2 h 31"/>
                  <a:gd name="T8" fmla="*/ 0 w 50"/>
                  <a:gd name="T9" fmla="*/ 0 h 31"/>
                  <a:gd name="T10" fmla="*/ 10 w 50"/>
                  <a:gd name="T11" fmla="*/ 4 h 31"/>
                  <a:gd name="T12" fmla="*/ 50 w 50"/>
                  <a:gd name="T13" fmla="*/ 29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50" y="29"/>
                    </a:moveTo>
                    <a:lnTo>
                      <a:pt x="50" y="31"/>
                    </a:lnTo>
                    <a:lnTo>
                      <a:pt x="0" y="0"/>
                    </a:lnTo>
                    <a:lnTo>
                      <a:pt x="0" y="2"/>
                    </a:lnTo>
                    <a:lnTo>
                      <a:pt x="0" y="0"/>
                    </a:lnTo>
                    <a:lnTo>
                      <a:pt x="10" y="4"/>
                    </a:lnTo>
                    <a:lnTo>
                      <a:pt x="50" y="29"/>
                    </a:lnTo>
                    <a:close/>
                  </a:path>
                </a:pathLst>
              </a:custGeom>
              <a:solidFill>
                <a:srgbClr val="00FF00"/>
              </a:solidFill>
              <a:ln w="1588">
                <a:solidFill>
                  <a:srgbClr val="000000"/>
                </a:solidFill>
                <a:prstDash val="solid"/>
                <a:round/>
                <a:headEnd/>
                <a:tailEnd/>
              </a:ln>
            </p:spPr>
            <p:txBody>
              <a:bodyPr/>
              <a:lstStyle/>
              <a:p>
                <a:endParaRPr lang="en-IN"/>
              </a:p>
            </p:txBody>
          </p:sp>
          <p:sp>
            <p:nvSpPr>
              <p:cNvPr id="704149" name="Freeform 1685">
                <a:extLst>
                  <a:ext uri="{FF2B5EF4-FFF2-40B4-BE49-F238E27FC236}">
                    <a16:creationId xmlns:a16="http://schemas.microsoft.com/office/drawing/2014/main" id="{6B22A1D4-0D11-4CBB-991B-661A02C7C123}"/>
                  </a:ext>
                </a:extLst>
              </p:cNvPr>
              <p:cNvSpPr>
                <a:spLocks/>
              </p:cNvSpPr>
              <p:nvPr/>
            </p:nvSpPr>
            <p:spPr bwMode="auto">
              <a:xfrm>
                <a:off x="1201" y="3196"/>
                <a:ext cx="9" cy="43"/>
              </a:xfrm>
              <a:custGeom>
                <a:avLst/>
                <a:gdLst>
                  <a:gd name="T0" fmla="*/ 19 w 19"/>
                  <a:gd name="T1" fmla="*/ 84 h 84"/>
                  <a:gd name="T2" fmla="*/ 0 w 19"/>
                  <a:gd name="T3" fmla="*/ 77 h 84"/>
                  <a:gd name="T4" fmla="*/ 0 w 19"/>
                  <a:gd name="T5" fmla="*/ 7 h 84"/>
                  <a:gd name="T6" fmla="*/ 0 w 19"/>
                  <a:gd name="T7" fmla="*/ 6 h 84"/>
                  <a:gd name="T8" fmla="*/ 0 w 19"/>
                  <a:gd name="T9" fmla="*/ 6 h 84"/>
                  <a:gd name="T10" fmla="*/ 19 w 19"/>
                  <a:gd name="T11" fmla="*/ 0 h 84"/>
                  <a:gd name="T12" fmla="*/ 19 w 19"/>
                  <a:gd name="T13" fmla="*/ 0 h 84"/>
                  <a:gd name="T14" fmla="*/ 19 w 19"/>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4">
                    <a:moveTo>
                      <a:pt x="19" y="84"/>
                    </a:moveTo>
                    <a:lnTo>
                      <a:pt x="0" y="77"/>
                    </a:lnTo>
                    <a:lnTo>
                      <a:pt x="0" y="7"/>
                    </a:lnTo>
                    <a:lnTo>
                      <a:pt x="0" y="6"/>
                    </a:lnTo>
                    <a:lnTo>
                      <a:pt x="0" y="6"/>
                    </a:lnTo>
                    <a:lnTo>
                      <a:pt x="19" y="0"/>
                    </a:lnTo>
                    <a:lnTo>
                      <a:pt x="19" y="0"/>
                    </a:lnTo>
                    <a:lnTo>
                      <a:pt x="19" y="84"/>
                    </a:lnTo>
                    <a:close/>
                  </a:path>
                </a:pathLst>
              </a:custGeom>
              <a:solidFill>
                <a:srgbClr val="ABABAB"/>
              </a:solidFill>
              <a:ln w="1588">
                <a:solidFill>
                  <a:srgbClr val="000000"/>
                </a:solidFill>
                <a:prstDash val="solid"/>
                <a:round/>
                <a:headEnd/>
                <a:tailEnd/>
              </a:ln>
            </p:spPr>
            <p:txBody>
              <a:bodyPr/>
              <a:lstStyle/>
              <a:p>
                <a:endParaRPr lang="en-IN"/>
              </a:p>
            </p:txBody>
          </p:sp>
          <p:sp>
            <p:nvSpPr>
              <p:cNvPr id="704150" name="Freeform 1686">
                <a:extLst>
                  <a:ext uri="{FF2B5EF4-FFF2-40B4-BE49-F238E27FC236}">
                    <a16:creationId xmlns:a16="http://schemas.microsoft.com/office/drawing/2014/main" id="{BAED6909-DC7B-498D-938B-BAF7B42A8E1A}"/>
                  </a:ext>
                </a:extLst>
              </p:cNvPr>
              <p:cNvSpPr>
                <a:spLocks/>
              </p:cNvSpPr>
              <p:nvPr/>
            </p:nvSpPr>
            <p:spPr bwMode="auto">
              <a:xfrm>
                <a:off x="1140" y="3199"/>
                <a:ext cx="68" cy="59"/>
              </a:xfrm>
              <a:custGeom>
                <a:avLst/>
                <a:gdLst>
                  <a:gd name="T0" fmla="*/ 119 w 138"/>
                  <a:gd name="T1" fmla="*/ 71 h 117"/>
                  <a:gd name="T2" fmla="*/ 121 w 138"/>
                  <a:gd name="T3" fmla="*/ 73 h 117"/>
                  <a:gd name="T4" fmla="*/ 138 w 138"/>
                  <a:gd name="T5" fmla="*/ 82 h 117"/>
                  <a:gd name="T6" fmla="*/ 2 w 138"/>
                  <a:gd name="T7" fmla="*/ 117 h 117"/>
                  <a:gd name="T8" fmla="*/ 0 w 138"/>
                  <a:gd name="T9" fmla="*/ 28 h 117"/>
                  <a:gd name="T10" fmla="*/ 115 w 138"/>
                  <a:gd name="T11" fmla="*/ 0 h 117"/>
                  <a:gd name="T12" fmla="*/ 119 w 138"/>
                  <a:gd name="T13" fmla="*/ 0 h 117"/>
                  <a:gd name="T14" fmla="*/ 119 w 138"/>
                  <a:gd name="T15" fmla="*/ 71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117">
                    <a:moveTo>
                      <a:pt x="119" y="71"/>
                    </a:moveTo>
                    <a:lnTo>
                      <a:pt x="121" y="73"/>
                    </a:lnTo>
                    <a:lnTo>
                      <a:pt x="138" y="82"/>
                    </a:lnTo>
                    <a:lnTo>
                      <a:pt x="2" y="117"/>
                    </a:lnTo>
                    <a:lnTo>
                      <a:pt x="0" y="28"/>
                    </a:lnTo>
                    <a:lnTo>
                      <a:pt x="115" y="0"/>
                    </a:lnTo>
                    <a:lnTo>
                      <a:pt x="119" y="0"/>
                    </a:lnTo>
                    <a:lnTo>
                      <a:pt x="119" y="71"/>
                    </a:lnTo>
                    <a:close/>
                  </a:path>
                </a:pathLst>
              </a:custGeom>
              <a:solidFill>
                <a:srgbClr val="595959"/>
              </a:solidFill>
              <a:ln w="1588">
                <a:solidFill>
                  <a:srgbClr val="000000"/>
                </a:solidFill>
                <a:prstDash val="solid"/>
                <a:round/>
                <a:headEnd/>
                <a:tailEnd/>
              </a:ln>
            </p:spPr>
            <p:txBody>
              <a:bodyPr/>
              <a:lstStyle/>
              <a:p>
                <a:endParaRPr lang="en-IN"/>
              </a:p>
            </p:txBody>
          </p:sp>
          <p:sp>
            <p:nvSpPr>
              <p:cNvPr id="704151" name="Freeform 1687">
                <a:extLst>
                  <a:ext uri="{FF2B5EF4-FFF2-40B4-BE49-F238E27FC236}">
                    <a16:creationId xmlns:a16="http://schemas.microsoft.com/office/drawing/2014/main" id="{25236895-7A0B-4737-B736-F7E179D35B55}"/>
                  </a:ext>
                </a:extLst>
              </p:cNvPr>
              <p:cNvSpPr>
                <a:spLocks/>
              </p:cNvSpPr>
              <p:nvPr/>
            </p:nvSpPr>
            <p:spPr bwMode="auto">
              <a:xfrm>
                <a:off x="852" y="3202"/>
                <a:ext cx="2" cy="17"/>
              </a:xfrm>
              <a:custGeom>
                <a:avLst/>
                <a:gdLst>
                  <a:gd name="T0" fmla="*/ 3 w 3"/>
                  <a:gd name="T1" fmla="*/ 35 h 35"/>
                  <a:gd name="T2" fmla="*/ 0 w 3"/>
                  <a:gd name="T3" fmla="*/ 33 h 35"/>
                  <a:gd name="T4" fmla="*/ 0 w 3"/>
                  <a:gd name="T5" fmla="*/ 0 h 35"/>
                  <a:gd name="T6" fmla="*/ 3 w 3"/>
                  <a:gd name="T7" fmla="*/ 2 h 35"/>
                  <a:gd name="T8" fmla="*/ 3 w 3"/>
                  <a:gd name="T9" fmla="*/ 35 h 35"/>
                </a:gdLst>
                <a:ahLst/>
                <a:cxnLst>
                  <a:cxn ang="0">
                    <a:pos x="T0" y="T1"/>
                  </a:cxn>
                  <a:cxn ang="0">
                    <a:pos x="T2" y="T3"/>
                  </a:cxn>
                  <a:cxn ang="0">
                    <a:pos x="T4" y="T5"/>
                  </a:cxn>
                  <a:cxn ang="0">
                    <a:pos x="T6" y="T7"/>
                  </a:cxn>
                  <a:cxn ang="0">
                    <a:pos x="T8" y="T9"/>
                  </a:cxn>
                </a:cxnLst>
                <a:rect l="0" t="0" r="r" b="b"/>
                <a:pathLst>
                  <a:path w="3" h="35">
                    <a:moveTo>
                      <a:pt x="3" y="35"/>
                    </a:moveTo>
                    <a:lnTo>
                      <a:pt x="0" y="33"/>
                    </a:lnTo>
                    <a:lnTo>
                      <a:pt x="0" y="0"/>
                    </a:lnTo>
                    <a:lnTo>
                      <a:pt x="3" y="2"/>
                    </a:lnTo>
                    <a:lnTo>
                      <a:pt x="3" y="35"/>
                    </a:lnTo>
                    <a:close/>
                  </a:path>
                </a:pathLst>
              </a:custGeom>
              <a:solidFill>
                <a:srgbClr val="FFFF00"/>
              </a:solidFill>
              <a:ln w="1588">
                <a:solidFill>
                  <a:srgbClr val="000000"/>
                </a:solidFill>
                <a:prstDash val="solid"/>
                <a:round/>
                <a:headEnd/>
                <a:tailEnd/>
              </a:ln>
            </p:spPr>
            <p:txBody>
              <a:bodyPr/>
              <a:lstStyle/>
              <a:p>
                <a:endParaRPr lang="en-IN"/>
              </a:p>
            </p:txBody>
          </p:sp>
          <p:sp>
            <p:nvSpPr>
              <p:cNvPr id="704152" name="Freeform 1688">
                <a:extLst>
                  <a:ext uri="{FF2B5EF4-FFF2-40B4-BE49-F238E27FC236}">
                    <a16:creationId xmlns:a16="http://schemas.microsoft.com/office/drawing/2014/main" id="{442DF463-F357-43C9-BB72-0DF9D1FABF2E}"/>
                  </a:ext>
                </a:extLst>
              </p:cNvPr>
              <p:cNvSpPr>
                <a:spLocks/>
              </p:cNvSpPr>
              <p:nvPr/>
            </p:nvSpPr>
            <p:spPr bwMode="auto">
              <a:xfrm>
                <a:off x="896" y="3204"/>
                <a:ext cx="7" cy="33"/>
              </a:xfrm>
              <a:custGeom>
                <a:avLst/>
                <a:gdLst>
                  <a:gd name="T0" fmla="*/ 15 w 15"/>
                  <a:gd name="T1" fmla="*/ 10 h 65"/>
                  <a:gd name="T2" fmla="*/ 15 w 15"/>
                  <a:gd name="T3" fmla="*/ 65 h 65"/>
                  <a:gd name="T4" fmla="*/ 1 w 15"/>
                  <a:gd name="T5" fmla="*/ 58 h 65"/>
                  <a:gd name="T6" fmla="*/ 0 w 15"/>
                  <a:gd name="T7" fmla="*/ 56 h 65"/>
                  <a:gd name="T8" fmla="*/ 0 w 15"/>
                  <a:gd name="T9" fmla="*/ 0 h 65"/>
                  <a:gd name="T10" fmla="*/ 13 w 15"/>
                  <a:gd name="T11" fmla="*/ 8 h 65"/>
                  <a:gd name="T12" fmla="*/ 15 w 15"/>
                  <a:gd name="T13" fmla="*/ 10 h 65"/>
                </a:gdLst>
                <a:ahLst/>
                <a:cxnLst>
                  <a:cxn ang="0">
                    <a:pos x="T0" y="T1"/>
                  </a:cxn>
                  <a:cxn ang="0">
                    <a:pos x="T2" y="T3"/>
                  </a:cxn>
                  <a:cxn ang="0">
                    <a:pos x="T4" y="T5"/>
                  </a:cxn>
                  <a:cxn ang="0">
                    <a:pos x="T6" y="T7"/>
                  </a:cxn>
                  <a:cxn ang="0">
                    <a:pos x="T8" y="T9"/>
                  </a:cxn>
                  <a:cxn ang="0">
                    <a:pos x="T10" y="T11"/>
                  </a:cxn>
                  <a:cxn ang="0">
                    <a:pos x="T12" y="T13"/>
                  </a:cxn>
                </a:cxnLst>
                <a:rect l="0" t="0" r="r" b="b"/>
                <a:pathLst>
                  <a:path w="15" h="65">
                    <a:moveTo>
                      <a:pt x="15" y="10"/>
                    </a:moveTo>
                    <a:lnTo>
                      <a:pt x="15" y="65"/>
                    </a:lnTo>
                    <a:lnTo>
                      <a:pt x="1" y="58"/>
                    </a:lnTo>
                    <a:lnTo>
                      <a:pt x="0" y="56"/>
                    </a:lnTo>
                    <a:lnTo>
                      <a:pt x="0" y="0"/>
                    </a:lnTo>
                    <a:lnTo>
                      <a:pt x="13" y="8"/>
                    </a:lnTo>
                    <a:lnTo>
                      <a:pt x="15" y="10"/>
                    </a:lnTo>
                    <a:close/>
                  </a:path>
                </a:pathLst>
              </a:custGeom>
              <a:solidFill>
                <a:srgbClr val="595959"/>
              </a:solidFill>
              <a:ln w="1588">
                <a:solidFill>
                  <a:srgbClr val="000000"/>
                </a:solidFill>
                <a:prstDash val="solid"/>
                <a:round/>
                <a:headEnd/>
                <a:tailEnd/>
              </a:ln>
            </p:spPr>
            <p:txBody>
              <a:bodyPr/>
              <a:lstStyle/>
              <a:p>
                <a:endParaRPr lang="en-IN"/>
              </a:p>
            </p:txBody>
          </p:sp>
          <p:sp>
            <p:nvSpPr>
              <p:cNvPr id="704153" name="Freeform 1689">
                <a:extLst>
                  <a:ext uri="{FF2B5EF4-FFF2-40B4-BE49-F238E27FC236}">
                    <a16:creationId xmlns:a16="http://schemas.microsoft.com/office/drawing/2014/main" id="{ADB32741-09D1-4A7A-817C-6847E37F1DCB}"/>
                  </a:ext>
                </a:extLst>
              </p:cNvPr>
              <p:cNvSpPr>
                <a:spLocks/>
              </p:cNvSpPr>
              <p:nvPr/>
            </p:nvSpPr>
            <p:spPr bwMode="auto">
              <a:xfrm>
                <a:off x="905" y="3210"/>
                <a:ext cx="7" cy="32"/>
              </a:xfrm>
              <a:custGeom>
                <a:avLst/>
                <a:gdLst>
                  <a:gd name="T0" fmla="*/ 13 w 13"/>
                  <a:gd name="T1" fmla="*/ 65 h 65"/>
                  <a:gd name="T2" fmla="*/ 0 w 13"/>
                  <a:gd name="T3" fmla="*/ 55 h 65"/>
                  <a:gd name="T4" fmla="*/ 0 w 13"/>
                  <a:gd name="T5" fmla="*/ 0 h 65"/>
                  <a:gd name="T6" fmla="*/ 13 w 13"/>
                  <a:gd name="T7" fmla="*/ 7 h 65"/>
                  <a:gd name="T8" fmla="*/ 13 w 13"/>
                  <a:gd name="T9" fmla="*/ 65 h 65"/>
                </a:gdLst>
                <a:ahLst/>
                <a:cxnLst>
                  <a:cxn ang="0">
                    <a:pos x="T0" y="T1"/>
                  </a:cxn>
                  <a:cxn ang="0">
                    <a:pos x="T2" y="T3"/>
                  </a:cxn>
                  <a:cxn ang="0">
                    <a:pos x="T4" y="T5"/>
                  </a:cxn>
                  <a:cxn ang="0">
                    <a:pos x="T6" y="T7"/>
                  </a:cxn>
                  <a:cxn ang="0">
                    <a:pos x="T8" y="T9"/>
                  </a:cxn>
                </a:cxnLst>
                <a:rect l="0" t="0" r="r" b="b"/>
                <a:pathLst>
                  <a:path w="13" h="65">
                    <a:moveTo>
                      <a:pt x="13" y="65"/>
                    </a:moveTo>
                    <a:lnTo>
                      <a:pt x="0" y="55"/>
                    </a:lnTo>
                    <a:lnTo>
                      <a:pt x="0" y="0"/>
                    </a:lnTo>
                    <a:lnTo>
                      <a:pt x="13" y="7"/>
                    </a:lnTo>
                    <a:lnTo>
                      <a:pt x="13" y="65"/>
                    </a:lnTo>
                    <a:close/>
                  </a:path>
                </a:pathLst>
              </a:custGeom>
              <a:solidFill>
                <a:srgbClr val="D9D9D9"/>
              </a:solidFill>
              <a:ln w="1588">
                <a:solidFill>
                  <a:srgbClr val="000000"/>
                </a:solidFill>
                <a:prstDash val="solid"/>
                <a:round/>
                <a:headEnd/>
                <a:tailEnd/>
              </a:ln>
            </p:spPr>
            <p:txBody>
              <a:bodyPr/>
              <a:lstStyle/>
              <a:p>
                <a:endParaRPr lang="en-IN"/>
              </a:p>
            </p:txBody>
          </p:sp>
          <p:sp>
            <p:nvSpPr>
              <p:cNvPr id="704154" name="Freeform 1690">
                <a:extLst>
                  <a:ext uri="{FF2B5EF4-FFF2-40B4-BE49-F238E27FC236}">
                    <a16:creationId xmlns:a16="http://schemas.microsoft.com/office/drawing/2014/main" id="{7656A795-D9A5-4590-B6BA-1E7A112E0682}"/>
                  </a:ext>
                </a:extLst>
              </p:cNvPr>
              <p:cNvSpPr>
                <a:spLocks/>
              </p:cNvSpPr>
              <p:nvPr/>
            </p:nvSpPr>
            <p:spPr bwMode="auto">
              <a:xfrm>
                <a:off x="856" y="3211"/>
                <a:ext cx="13" cy="9"/>
              </a:xfrm>
              <a:custGeom>
                <a:avLst/>
                <a:gdLst>
                  <a:gd name="T0" fmla="*/ 27 w 27"/>
                  <a:gd name="T1" fmla="*/ 19 h 19"/>
                  <a:gd name="T2" fmla="*/ 6 w 27"/>
                  <a:gd name="T3" fmla="*/ 7 h 19"/>
                  <a:gd name="T4" fmla="*/ 0 w 27"/>
                  <a:gd name="T5" fmla="*/ 2 h 19"/>
                  <a:gd name="T6" fmla="*/ 0 w 27"/>
                  <a:gd name="T7" fmla="*/ 0 h 19"/>
                  <a:gd name="T8" fmla="*/ 27 w 27"/>
                  <a:gd name="T9" fmla="*/ 15 h 19"/>
                  <a:gd name="T10" fmla="*/ 27 w 27"/>
                  <a:gd name="T11" fmla="*/ 19 h 19"/>
                </a:gdLst>
                <a:ahLst/>
                <a:cxnLst>
                  <a:cxn ang="0">
                    <a:pos x="T0" y="T1"/>
                  </a:cxn>
                  <a:cxn ang="0">
                    <a:pos x="T2" y="T3"/>
                  </a:cxn>
                  <a:cxn ang="0">
                    <a:pos x="T4" y="T5"/>
                  </a:cxn>
                  <a:cxn ang="0">
                    <a:pos x="T6" y="T7"/>
                  </a:cxn>
                  <a:cxn ang="0">
                    <a:pos x="T8" y="T9"/>
                  </a:cxn>
                  <a:cxn ang="0">
                    <a:pos x="T10" y="T11"/>
                  </a:cxn>
                </a:cxnLst>
                <a:rect l="0" t="0" r="r" b="b"/>
                <a:pathLst>
                  <a:path w="27" h="19">
                    <a:moveTo>
                      <a:pt x="27" y="19"/>
                    </a:moveTo>
                    <a:lnTo>
                      <a:pt x="6" y="7"/>
                    </a:lnTo>
                    <a:lnTo>
                      <a:pt x="0" y="2"/>
                    </a:lnTo>
                    <a:lnTo>
                      <a:pt x="0" y="0"/>
                    </a:lnTo>
                    <a:lnTo>
                      <a:pt x="27" y="15"/>
                    </a:lnTo>
                    <a:lnTo>
                      <a:pt x="27" y="19"/>
                    </a:lnTo>
                    <a:close/>
                  </a:path>
                </a:pathLst>
              </a:custGeom>
              <a:solidFill>
                <a:srgbClr val="00FF00"/>
              </a:solidFill>
              <a:ln w="1588">
                <a:solidFill>
                  <a:srgbClr val="000000"/>
                </a:solidFill>
                <a:prstDash val="solid"/>
                <a:round/>
                <a:headEnd/>
                <a:tailEnd/>
              </a:ln>
            </p:spPr>
            <p:txBody>
              <a:bodyPr/>
              <a:lstStyle/>
              <a:p>
                <a:endParaRPr lang="en-IN"/>
              </a:p>
            </p:txBody>
          </p:sp>
          <p:sp>
            <p:nvSpPr>
              <p:cNvPr id="704155" name="Freeform 1691">
                <a:extLst>
                  <a:ext uri="{FF2B5EF4-FFF2-40B4-BE49-F238E27FC236}">
                    <a16:creationId xmlns:a16="http://schemas.microsoft.com/office/drawing/2014/main" id="{192B7DE6-8FA4-4463-B460-B2056D3896D0}"/>
                  </a:ext>
                </a:extLst>
              </p:cNvPr>
              <p:cNvSpPr>
                <a:spLocks/>
              </p:cNvSpPr>
              <p:nvPr/>
            </p:nvSpPr>
            <p:spPr bwMode="auto">
              <a:xfrm>
                <a:off x="1021" y="3214"/>
                <a:ext cx="117" cy="43"/>
              </a:xfrm>
              <a:custGeom>
                <a:avLst/>
                <a:gdLst>
                  <a:gd name="T0" fmla="*/ 233 w 233"/>
                  <a:gd name="T1" fmla="*/ 33 h 87"/>
                  <a:gd name="T2" fmla="*/ 12 w 233"/>
                  <a:gd name="T3" fmla="*/ 85 h 87"/>
                  <a:gd name="T4" fmla="*/ 2 w 233"/>
                  <a:gd name="T5" fmla="*/ 87 h 87"/>
                  <a:gd name="T6" fmla="*/ 0 w 233"/>
                  <a:gd name="T7" fmla="*/ 87 h 87"/>
                  <a:gd name="T8" fmla="*/ 0 w 233"/>
                  <a:gd name="T9" fmla="*/ 52 h 87"/>
                  <a:gd name="T10" fmla="*/ 230 w 233"/>
                  <a:gd name="T11" fmla="*/ 0 h 87"/>
                  <a:gd name="T12" fmla="*/ 233 w 233"/>
                  <a:gd name="T13" fmla="*/ 0 h 87"/>
                  <a:gd name="T14" fmla="*/ 233 w 233"/>
                  <a:gd name="T15" fmla="*/ 33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87">
                    <a:moveTo>
                      <a:pt x="233" y="33"/>
                    </a:moveTo>
                    <a:lnTo>
                      <a:pt x="12" y="85"/>
                    </a:lnTo>
                    <a:lnTo>
                      <a:pt x="2" y="87"/>
                    </a:lnTo>
                    <a:lnTo>
                      <a:pt x="0" y="87"/>
                    </a:lnTo>
                    <a:lnTo>
                      <a:pt x="0" y="52"/>
                    </a:lnTo>
                    <a:lnTo>
                      <a:pt x="230" y="0"/>
                    </a:lnTo>
                    <a:lnTo>
                      <a:pt x="233" y="0"/>
                    </a:lnTo>
                    <a:lnTo>
                      <a:pt x="233" y="33"/>
                    </a:lnTo>
                    <a:close/>
                  </a:path>
                </a:pathLst>
              </a:custGeom>
              <a:solidFill>
                <a:srgbClr val="595959"/>
              </a:solidFill>
              <a:ln w="1588">
                <a:solidFill>
                  <a:srgbClr val="000000"/>
                </a:solidFill>
                <a:prstDash val="solid"/>
                <a:round/>
                <a:headEnd/>
                <a:tailEnd/>
              </a:ln>
            </p:spPr>
            <p:txBody>
              <a:bodyPr/>
              <a:lstStyle/>
              <a:p>
                <a:endParaRPr lang="en-IN"/>
              </a:p>
            </p:txBody>
          </p:sp>
          <p:sp>
            <p:nvSpPr>
              <p:cNvPr id="704156" name="Rectangle 1692">
                <a:extLst>
                  <a:ext uri="{FF2B5EF4-FFF2-40B4-BE49-F238E27FC236}">
                    <a16:creationId xmlns:a16="http://schemas.microsoft.com/office/drawing/2014/main" id="{E011160B-9F13-4DDA-A3CE-B6BEEC0133D8}"/>
                  </a:ext>
                </a:extLst>
              </p:cNvPr>
              <p:cNvSpPr>
                <a:spLocks noChangeArrowheads="1"/>
              </p:cNvSpPr>
              <p:nvPr/>
            </p:nvSpPr>
            <p:spPr bwMode="auto">
              <a:xfrm>
                <a:off x="871" y="3215"/>
                <a:ext cx="1" cy="15"/>
              </a:xfrm>
              <a:prstGeom prst="rect">
                <a:avLst/>
              </a:prstGeom>
              <a:solidFill>
                <a:srgbClr val="FFFF00"/>
              </a:solidFill>
              <a:ln w="1588">
                <a:solidFill>
                  <a:srgbClr val="000000"/>
                </a:solidFill>
                <a:miter lim="800000"/>
                <a:headEnd/>
                <a:tailEnd/>
              </a:ln>
            </p:spPr>
            <p:txBody>
              <a:bodyPr/>
              <a:lstStyle/>
              <a:p>
                <a:endParaRPr lang="en-IN"/>
              </a:p>
            </p:txBody>
          </p:sp>
          <p:sp>
            <p:nvSpPr>
              <p:cNvPr id="704157" name="Freeform 1693">
                <a:extLst>
                  <a:ext uri="{FF2B5EF4-FFF2-40B4-BE49-F238E27FC236}">
                    <a16:creationId xmlns:a16="http://schemas.microsoft.com/office/drawing/2014/main" id="{D0EA09CA-BD34-48AB-8D2A-4C852EEBF652}"/>
                  </a:ext>
                </a:extLst>
              </p:cNvPr>
              <p:cNvSpPr>
                <a:spLocks/>
              </p:cNvSpPr>
              <p:nvPr/>
            </p:nvSpPr>
            <p:spPr bwMode="auto">
              <a:xfrm>
                <a:off x="914" y="3215"/>
                <a:ext cx="20" cy="40"/>
              </a:xfrm>
              <a:custGeom>
                <a:avLst/>
                <a:gdLst>
                  <a:gd name="T0" fmla="*/ 40 w 40"/>
                  <a:gd name="T1" fmla="*/ 23 h 81"/>
                  <a:gd name="T2" fmla="*/ 40 w 40"/>
                  <a:gd name="T3" fmla="*/ 81 h 81"/>
                  <a:gd name="T4" fmla="*/ 2 w 40"/>
                  <a:gd name="T5" fmla="*/ 58 h 81"/>
                  <a:gd name="T6" fmla="*/ 0 w 40"/>
                  <a:gd name="T7" fmla="*/ 56 h 81"/>
                  <a:gd name="T8" fmla="*/ 0 w 40"/>
                  <a:gd name="T9" fmla="*/ 0 h 81"/>
                  <a:gd name="T10" fmla="*/ 38 w 40"/>
                  <a:gd name="T11" fmla="*/ 21 h 81"/>
                  <a:gd name="T12" fmla="*/ 40 w 40"/>
                  <a:gd name="T13" fmla="*/ 23 h 81"/>
                </a:gdLst>
                <a:ahLst/>
                <a:cxnLst>
                  <a:cxn ang="0">
                    <a:pos x="T0" y="T1"/>
                  </a:cxn>
                  <a:cxn ang="0">
                    <a:pos x="T2" y="T3"/>
                  </a:cxn>
                  <a:cxn ang="0">
                    <a:pos x="T4" y="T5"/>
                  </a:cxn>
                  <a:cxn ang="0">
                    <a:pos x="T6" y="T7"/>
                  </a:cxn>
                  <a:cxn ang="0">
                    <a:pos x="T8" y="T9"/>
                  </a:cxn>
                  <a:cxn ang="0">
                    <a:pos x="T10" y="T11"/>
                  </a:cxn>
                  <a:cxn ang="0">
                    <a:pos x="T12" y="T13"/>
                  </a:cxn>
                </a:cxnLst>
                <a:rect l="0" t="0" r="r" b="b"/>
                <a:pathLst>
                  <a:path w="40" h="81">
                    <a:moveTo>
                      <a:pt x="40" y="23"/>
                    </a:moveTo>
                    <a:lnTo>
                      <a:pt x="40" y="81"/>
                    </a:lnTo>
                    <a:lnTo>
                      <a:pt x="2" y="58"/>
                    </a:lnTo>
                    <a:lnTo>
                      <a:pt x="0" y="56"/>
                    </a:lnTo>
                    <a:lnTo>
                      <a:pt x="0" y="0"/>
                    </a:lnTo>
                    <a:lnTo>
                      <a:pt x="38" y="21"/>
                    </a:lnTo>
                    <a:lnTo>
                      <a:pt x="40" y="23"/>
                    </a:lnTo>
                    <a:close/>
                  </a:path>
                </a:pathLst>
              </a:custGeom>
              <a:solidFill>
                <a:srgbClr val="595959"/>
              </a:solidFill>
              <a:ln w="1588">
                <a:solidFill>
                  <a:srgbClr val="000000"/>
                </a:solidFill>
                <a:prstDash val="solid"/>
                <a:round/>
                <a:headEnd/>
                <a:tailEnd/>
              </a:ln>
            </p:spPr>
            <p:txBody>
              <a:bodyPr/>
              <a:lstStyle/>
              <a:p>
                <a:endParaRPr lang="en-IN"/>
              </a:p>
            </p:txBody>
          </p:sp>
          <p:sp>
            <p:nvSpPr>
              <p:cNvPr id="704158" name="Freeform 1694">
                <a:extLst>
                  <a:ext uri="{FF2B5EF4-FFF2-40B4-BE49-F238E27FC236}">
                    <a16:creationId xmlns:a16="http://schemas.microsoft.com/office/drawing/2014/main" id="{83AF2927-B542-431D-96E7-CA3DC109EB4B}"/>
                  </a:ext>
                </a:extLst>
              </p:cNvPr>
              <p:cNvSpPr>
                <a:spLocks/>
              </p:cNvSpPr>
              <p:nvPr/>
            </p:nvSpPr>
            <p:spPr bwMode="auto">
              <a:xfrm>
                <a:off x="875" y="3223"/>
                <a:ext cx="75" cy="46"/>
              </a:xfrm>
              <a:custGeom>
                <a:avLst/>
                <a:gdLst>
                  <a:gd name="T0" fmla="*/ 150 w 152"/>
                  <a:gd name="T1" fmla="*/ 88 h 92"/>
                  <a:gd name="T2" fmla="*/ 152 w 152"/>
                  <a:gd name="T3" fmla="*/ 90 h 92"/>
                  <a:gd name="T4" fmla="*/ 152 w 152"/>
                  <a:gd name="T5" fmla="*/ 92 h 92"/>
                  <a:gd name="T6" fmla="*/ 0 w 152"/>
                  <a:gd name="T7" fmla="*/ 1 h 92"/>
                  <a:gd name="T8" fmla="*/ 0 w 152"/>
                  <a:gd name="T9" fmla="*/ 0 h 92"/>
                  <a:gd name="T10" fmla="*/ 4 w 152"/>
                  <a:gd name="T11" fmla="*/ 1 h 92"/>
                  <a:gd name="T12" fmla="*/ 150 w 152"/>
                  <a:gd name="T13" fmla="*/ 88 h 92"/>
                </a:gdLst>
                <a:ahLst/>
                <a:cxnLst>
                  <a:cxn ang="0">
                    <a:pos x="T0" y="T1"/>
                  </a:cxn>
                  <a:cxn ang="0">
                    <a:pos x="T2" y="T3"/>
                  </a:cxn>
                  <a:cxn ang="0">
                    <a:pos x="T4" y="T5"/>
                  </a:cxn>
                  <a:cxn ang="0">
                    <a:pos x="T6" y="T7"/>
                  </a:cxn>
                  <a:cxn ang="0">
                    <a:pos x="T8" y="T9"/>
                  </a:cxn>
                  <a:cxn ang="0">
                    <a:pos x="T10" y="T11"/>
                  </a:cxn>
                  <a:cxn ang="0">
                    <a:pos x="T12" y="T13"/>
                  </a:cxn>
                </a:cxnLst>
                <a:rect l="0" t="0" r="r" b="b"/>
                <a:pathLst>
                  <a:path w="152" h="92">
                    <a:moveTo>
                      <a:pt x="150" y="88"/>
                    </a:moveTo>
                    <a:lnTo>
                      <a:pt x="152" y="90"/>
                    </a:lnTo>
                    <a:lnTo>
                      <a:pt x="152" y="92"/>
                    </a:lnTo>
                    <a:lnTo>
                      <a:pt x="0" y="1"/>
                    </a:lnTo>
                    <a:lnTo>
                      <a:pt x="0" y="0"/>
                    </a:lnTo>
                    <a:lnTo>
                      <a:pt x="4" y="1"/>
                    </a:lnTo>
                    <a:lnTo>
                      <a:pt x="150" y="88"/>
                    </a:lnTo>
                    <a:close/>
                  </a:path>
                </a:pathLst>
              </a:custGeom>
              <a:solidFill>
                <a:srgbClr val="00FF00"/>
              </a:solidFill>
              <a:ln w="1588">
                <a:solidFill>
                  <a:srgbClr val="000000"/>
                </a:solidFill>
                <a:prstDash val="solid"/>
                <a:round/>
                <a:headEnd/>
                <a:tailEnd/>
              </a:ln>
            </p:spPr>
            <p:txBody>
              <a:bodyPr/>
              <a:lstStyle/>
              <a:p>
                <a:endParaRPr lang="en-IN"/>
              </a:p>
            </p:txBody>
          </p:sp>
          <p:sp>
            <p:nvSpPr>
              <p:cNvPr id="704159" name="Freeform 1695">
                <a:extLst>
                  <a:ext uri="{FF2B5EF4-FFF2-40B4-BE49-F238E27FC236}">
                    <a16:creationId xmlns:a16="http://schemas.microsoft.com/office/drawing/2014/main" id="{BA2CF988-47EA-4BF6-8122-6AE87DB64CDE}"/>
                  </a:ext>
                </a:extLst>
              </p:cNvPr>
              <p:cNvSpPr>
                <a:spLocks/>
              </p:cNvSpPr>
              <p:nvPr/>
            </p:nvSpPr>
            <p:spPr bwMode="auto">
              <a:xfrm>
                <a:off x="1124" y="3228"/>
                <a:ext cx="520" cy="185"/>
              </a:xfrm>
              <a:custGeom>
                <a:avLst/>
                <a:gdLst>
                  <a:gd name="T0" fmla="*/ 1040 w 1040"/>
                  <a:gd name="T1" fmla="*/ 371 h 371"/>
                  <a:gd name="T2" fmla="*/ 130 w 1040"/>
                  <a:gd name="T3" fmla="*/ 371 h 371"/>
                  <a:gd name="T4" fmla="*/ 0 w 1040"/>
                  <a:gd name="T5" fmla="*/ 292 h 371"/>
                  <a:gd name="T6" fmla="*/ 1040 w 1040"/>
                  <a:gd name="T7" fmla="*/ 0 h 371"/>
                  <a:gd name="T8" fmla="*/ 1040 w 1040"/>
                  <a:gd name="T9" fmla="*/ 371 h 371"/>
                </a:gdLst>
                <a:ahLst/>
                <a:cxnLst>
                  <a:cxn ang="0">
                    <a:pos x="T0" y="T1"/>
                  </a:cxn>
                  <a:cxn ang="0">
                    <a:pos x="T2" y="T3"/>
                  </a:cxn>
                  <a:cxn ang="0">
                    <a:pos x="T4" y="T5"/>
                  </a:cxn>
                  <a:cxn ang="0">
                    <a:pos x="T6" y="T7"/>
                  </a:cxn>
                  <a:cxn ang="0">
                    <a:pos x="T8" y="T9"/>
                  </a:cxn>
                </a:cxnLst>
                <a:rect l="0" t="0" r="r" b="b"/>
                <a:pathLst>
                  <a:path w="1040" h="371">
                    <a:moveTo>
                      <a:pt x="1040" y="371"/>
                    </a:moveTo>
                    <a:lnTo>
                      <a:pt x="130" y="371"/>
                    </a:lnTo>
                    <a:lnTo>
                      <a:pt x="0" y="292"/>
                    </a:lnTo>
                    <a:lnTo>
                      <a:pt x="1040" y="0"/>
                    </a:lnTo>
                    <a:lnTo>
                      <a:pt x="1040" y="371"/>
                    </a:lnTo>
                    <a:close/>
                  </a:path>
                </a:pathLst>
              </a:custGeom>
              <a:solidFill>
                <a:srgbClr val="00FF00"/>
              </a:solidFill>
              <a:ln w="1588">
                <a:solidFill>
                  <a:srgbClr val="000000"/>
                </a:solidFill>
                <a:prstDash val="solid"/>
                <a:round/>
                <a:headEnd/>
                <a:tailEnd/>
              </a:ln>
            </p:spPr>
            <p:txBody>
              <a:bodyPr/>
              <a:lstStyle/>
              <a:p>
                <a:endParaRPr lang="en-IN"/>
              </a:p>
            </p:txBody>
          </p:sp>
          <p:sp>
            <p:nvSpPr>
              <p:cNvPr id="704160" name="Freeform 1696">
                <a:extLst>
                  <a:ext uri="{FF2B5EF4-FFF2-40B4-BE49-F238E27FC236}">
                    <a16:creationId xmlns:a16="http://schemas.microsoft.com/office/drawing/2014/main" id="{F0FFAAFC-789D-4FFA-AC06-7D17ECED2ABF}"/>
                  </a:ext>
                </a:extLst>
              </p:cNvPr>
              <p:cNvSpPr>
                <a:spLocks/>
              </p:cNvSpPr>
              <p:nvPr/>
            </p:nvSpPr>
            <p:spPr bwMode="auto">
              <a:xfrm>
                <a:off x="936" y="3227"/>
                <a:ext cx="83" cy="78"/>
              </a:xfrm>
              <a:custGeom>
                <a:avLst/>
                <a:gdLst>
                  <a:gd name="T0" fmla="*/ 82 w 166"/>
                  <a:gd name="T1" fmla="*/ 44 h 156"/>
                  <a:gd name="T2" fmla="*/ 118 w 166"/>
                  <a:gd name="T3" fmla="*/ 37 h 156"/>
                  <a:gd name="T4" fmla="*/ 164 w 166"/>
                  <a:gd name="T5" fmla="*/ 64 h 156"/>
                  <a:gd name="T6" fmla="*/ 166 w 166"/>
                  <a:gd name="T7" fmla="*/ 156 h 156"/>
                  <a:gd name="T8" fmla="*/ 166 w 166"/>
                  <a:gd name="T9" fmla="*/ 156 h 156"/>
                  <a:gd name="T10" fmla="*/ 164 w 166"/>
                  <a:gd name="T11" fmla="*/ 156 h 156"/>
                  <a:gd name="T12" fmla="*/ 74 w 166"/>
                  <a:gd name="T13" fmla="*/ 104 h 156"/>
                  <a:gd name="T14" fmla="*/ 74 w 166"/>
                  <a:gd name="T15" fmla="*/ 91 h 156"/>
                  <a:gd name="T16" fmla="*/ 67 w 166"/>
                  <a:gd name="T17" fmla="*/ 85 h 156"/>
                  <a:gd name="T18" fmla="*/ 65 w 166"/>
                  <a:gd name="T19" fmla="*/ 85 h 156"/>
                  <a:gd name="T20" fmla="*/ 63 w 166"/>
                  <a:gd name="T21" fmla="*/ 91 h 156"/>
                  <a:gd name="T22" fmla="*/ 63 w 166"/>
                  <a:gd name="T23" fmla="*/ 96 h 156"/>
                  <a:gd name="T24" fmla="*/ 40 w 166"/>
                  <a:gd name="T25" fmla="*/ 83 h 156"/>
                  <a:gd name="T26" fmla="*/ 38 w 166"/>
                  <a:gd name="T27" fmla="*/ 69 h 156"/>
                  <a:gd name="T28" fmla="*/ 30 w 166"/>
                  <a:gd name="T29" fmla="*/ 64 h 156"/>
                  <a:gd name="T30" fmla="*/ 29 w 166"/>
                  <a:gd name="T31" fmla="*/ 64 h 156"/>
                  <a:gd name="T32" fmla="*/ 27 w 166"/>
                  <a:gd name="T33" fmla="*/ 75 h 156"/>
                  <a:gd name="T34" fmla="*/ 2 w 166"/>
                  <a:gd name="T35" fmla="*/ 60 h 156"/>
                  <a:gd name="T36" fmla="*/ 0 w 166"/>
                  <a:gd name="T37" fmla="*/ 0 h 156"/>
                  <a:gd name="T38" fmla="*/ 80 w 166"/>
                  <a:gd name="T39" fmla="*/ 43 h 156"/>
                  <a:gd name="T40" fmla="*/ 82 w 166"/>
                  <a:gd name="T41" fmla="*/ 4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6" h="156">
                    <a:moveTo>
                      <a:pt x="82" y="44"/>
                    </a:moveTo>
                    <a:lnTo>
                      <a:pt x="118" y="37"/>
                    </a:lnTo>
                    <a:lnTo>
                      <a:pt x="164" y="64"/>
                    </a:lnTo>
                    <a:lnTo>
                      <a:pt x="166" y="156"/>
                    </a:lnTo>
                    <a:lnTo>
                      <a:pt x="166" y="156"/>
                    </a:lnTo>
                    <a:lnTo>
                      <a:pt x="164" y="156"/>
                    </a:lnTo>
                    <a:lnTo>
                      <a:pt x="74" y="104"/>
                    </a:lnTo>
                    <a:lnTo>
                      <a:pt x="74" y="91"/>
                    </a:lnTo>
                    <a:lnTo>
                      <a:pt x="67" y="85"/>
                    </a:lnTo>
                    <a:lnTo>
                      <a:pt x="65" y="85"/>
                    </a:lnTo>
                    <a:lnTo>
                      <a:pt x="63" y="91"/>
                    </a:lnTo>
                    <a:lnTo>
                      <a:pt x="63" y="96"/>
                    </a:lnTo>
                    <a:lnTo>
                      <a:pt x="40" y="83"/>
                    </a:lnTo>
                    <a:lnTo>
                      <a:pt x="38" y="69"/>
                    </a:lnTo>
                    <a:lnTo>
                      <a:pt x="30" y="64"/>
                    </a:lnTo>
                    <a:lnTo>
                      <a:pt x="29" y="64"/>
                    </a:lnTo>
                    <a:lnTo>
                      <a:pt x="27" y="75"/>
                    </a:lnTo>
                    <a:lnTo>
                      <a:pt x="2" y="60"/>
                    </a:lnTo>
                    <a:lnTo>
                      <a:pt x="0" y="0"/>
                    </a:lnTo>
                    <a:lnTo>
                      <a:pt x="80" y="43"/>
                    </a:lnTo>
                    <a:lnTo>
                      <a:pt x="82" y="44"/>
                    </a:lnTo>
                    <a:close/>
                  </a:path>
                </a:pathLst>
              </a:custGeom>
              <a:solidFill>
                <a:srgbClr val="D9D9D9"/>
              </a:solidFill>
              <a:ln w="1588">
                <a:solidFill>
                  <a:srgbClr val="000000"/>
                </a:solidFill>
                <a:prstDash val="solid"/>
                <a:round/>
                <a:headEnd/>
                <a:tailEnd/>
              </a:ln>
            </p:spPr>
            <p:txBody>
              <a:bodyPr/>
              <a:lstStyle/>
              <a:p>
                <a:endParaRPr lang="en-IN"/>
              </a:p>
            </p:txBody>
          </p:sp>
          <p:sp>
            <p:nvSpPr>
              <p:cNvPr id="704161" name="Freeform 1697">
                <a:extLst>
                  <a:ext uri="{FF2B5EF4-FFF2-40B4-BE49-F238E27FC236}">
                    <a16:creationId xmlns:a16="http://schemas.microsoft.com/office/drawing/2014/main" id="{BF09EB72-D412-4EF9-80F8-73EE1A52EE78}"/>
                  </a:ext>
                </a:extLst>
              </p:cNvPr>
              <p:cNvSpPr>
                <a:spLocks/>
              </p:cNvSpPr>
              <p:nvPr/>
            </p:nvSpPr>
            <p:spPr bwMode="auto">
              <a:xfrm>
                <a:off x="1021" y="3231"/>
                <a:ext cx="118" cy="75"/>
              </a:xfrm>
              <a:custGeom>
                <a:avLst/>
                <a:gdLst>
                  <a:gd name="T0" fmla="*/ 235 w 235"/>
                  <a:gd name="T1" fmla="*/ 92 h 150"/>
                  <a:gd name="T2" fmla="*/ 122 w 235"/>
                  <a:gd name="T3" fmla="*/ 121 h 150"/>
                  <a:gd name="T4" fmla="*/ 2 w 235"/>
                  <a:gd name="T5" fmla="*/ 150 h 150"/>
                  <a:gd name="T6" fmla="*/ 0 w 235"/>
                  <a:gd name="T7" fmla="*/ 58 h 150"/>
                  <a:gd name="T8" fmla="*/ 2 w 235"/>
                  <a:gd name="T9" fmla="*/ 56 h 150"/>
                  <a:gd name="T10" fmla="*/ 145 w 235"/>
                  <a:gd name="T11" fmla="*/ 23 h 150"/>
                  <a:gd name="T12" fmla="*/ 231 w 235"/>
                  <a:gd name="T13" fmla="*/ 0 h 150"/>
                  <a:gd name="T14" fmla="*/ 233 w 235"/>
                  <a:gd name="T15" fmla="*/ 0 h 150"/>
                  <a:gd name="T16" fmla="*/ 235 w 235"/>
                  <a:gd name="T17" fmla="*/ 9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150">
                    <a:moveTo>
                      <a:pt x="235" y="92"/>
                    </a:moveTo>
                    <a:lnTo>
                      <a:pt x="122" y="121"/>
                    </a:lnTo>
                    <a:lnTo>
                      <a:pt x="2" y="150"/>
                    </a:lnTo>
                    <a:lnTo>
                      <a:pt x="0" y="58"/>
                    </a:lnTo>
                    <a:lnTo>
                      <a:pt x="2" y="56"/>
                    </a:lnTo>
                    <a:lnTo>
                      <a:pt x="145" y="23"/>
                    </a:lnTo>
                    <a:lnTo>
                      <a:pt x="231" y="0"/>
                    </a:lnTo>
                    <a:lnTo>
                      <a:pt x="233" y="0"/>
                    </a:lnTo>
                    <a:lnTo>
                      <a:pt x="235" y="92"/>
                    </a:lnTo>
                    <a:close/>
                  </a:path>
                </a:pathLst>
              </a:custGeom>
              <a:solidFill>
                <a:srgbClr val="838383"/>
              </a:solidFill>
              <a:ln w="1588">
                <a:solidFill>
                  <a:srgbClr val="000000"/>
                </a:solidFill>
                <a:prstDash val="solid"/>
                <a:round/>
                <a:headEnd/>
                <a:tailEnd/>
              </a:ln>
            </p:spPr>
            <p:txBody>
              <a:bodyPr/>
              <a:lstStyle/>
              <a:p>
                <a:endParaRPr lang="en-IN"/>
              </a:p>
            </p:txBody>
          </p:sp>
          <p:sp>
            <p:nvSpPr>
              <p:cNvPr id="704162" name="Freeform 1698">
                <a:extLst>
                  <a:ext uri="{FF2B5EF4-FFF2-40B4-BE49-F238E27FC236}">
                    <a16:creationId xmlns:a16="http://schemas.microsoft.com/office/drawing/2014/main" id="{E40D87DB-8B9D-4CA6-859B-1ACA2B79B592}"/>
                  </a:ext>
                </a:extLst>
              </p:cNvPr>
              <p:cNvSpPr>
                <a:spLocks/>
              </p:cNvSpPr>
              <p:nvPr/>
            </p:nvSpPr>
            <p:spPr bwMode="auto">
              <a:xfrm>
                <a:off x="998" y="3241"/>
                <a:ext cx="21" cy="15"/>
              </a:xfrm>
              <a:custGeom>
                <a:avLst/>
                <a:gdLst>
                  <a:gd name="T0" fmla="*/ 42 w 42"/>
                  <a:gd name="T1" fmla="*/ 31 h 31"/>
                  <a:gd name="T2" fmla="*/ 40 w 42"/>
                  <a:gd name="T3" fmla="*/ 31 h 31"/>
                  <a:gd name="T4" fmla="*/ 0 w 42"/>
                  <a:gd name="T5" fmla="*/ 10 h 31"/>
                  <a:gd name="T6" fmla="*/ 36 w 42"/>
                  <a:gd name="T7" fmla="*/ 0 h 31"/>
                  <a:gd name="T8" fmla="*/ 40 w 42"/>
                  <a:gd name="T9" fmla="*/ 0 h 31"/>
                  <a:gd name="T10" fmla="*/ 42 w 42"/>
                  <a:gd name="T11" fmla="*/ 31 h 31"/>
                </a:gdLst>
                <a:ahLst/>
                <a:cxnLst>
                  <a:cxn ang="0">
                    <a:pos x="T0" y="T1"/>
                  </a:cxn>
                  <a:cxn ang="0">
                    <a:pos x="T2" y="T3"/>
                  </a:cxn>
                  <a:cxn ang="0">
                    <a:pos x="T4" y="T5"/>
                  </a:cxn>
                  <a:cxn ang="0">
                    <a:pos x="T6" y="T7"/>
                  </a:cxn>
                  <a:cxn ang="0">
                    <a:pos x="T8" y="T9"/>
                  </a:cxn>
                  <a:cxn ang="0">
                    <a:pos x="T10" y="T11"/>
                  </a:cxn>
                </a:cxnLst>
                <a:rect l="0" t="0" r="r" b="b"/>
                <a:pathLst>
                  <a:path w="42" h="31">
                    <a:moveTo>
                      <a:pt x="42" y="31"/>
                    </a:moveTo>
                    <a:lnTo>
                      <a:pt x="40" y="31"/>
                    </a:lnTo>
                    <a:lnTo>
                      <a:pt x="0" y="10"/>
                    </a:lnTo>
                    <a:lnTo>
                      <a:pt x="36" y="0"/>
                    </a:lnTo>
                    <a:lnTo>
                      <a:pt x="40" y="0"/>
                    </a:lnTo>
                    <a:lnTo>
                      <a:pt x="42" y="31"/>
                    </a:lnTo>
                    <a:close/>
                  </a:path>
                </a:pathLst>
              </a:custGeom>
              <a:solidFill>
                <a:srgbClr val="595959"/>
              </a:solidFill>
              <a:ln w="1588">
                <a:solidFill>
                  <a:srgbClr val="000000"/>
                </a:solidFill>
                <a:prstDash val="solid"/>
                <a:round/>
                <a:headEnd/>
                <a:tailEnd/>
              </a:ln>
            </p:spPr>
            <p:txBody>
              <a:bodyPr/>
              <a:lstStyle/>
              <a:p>
                <a:endParaRPr lang="en-IN"/>
              </a:p>
            </p:txBody>
          </p:sp>
          <p:sp>
            <p:nvSpPr>
              <p:cNvPr id="704163" name="Freeform 1699">
                <a:extLst>
                  <a:ext uri="{FF2B5EF4-FFF2-40B4-BE49-F238E27FC236}">
                    <a16:creationId xmlns:a16="http://schemas.microsoft.com/office/drawing/2014/main" id="{32E4254F-AF22-49C1-A5F6-D1980AD141C2}"/>
                  </a:ext>
                </a:extLst>
              </p:cNvPr>
              <p:cNvSpPr>
                <a:spLocks/>
              </p:cNvSpPr>
              <p:nvPr/>
            </p:nvSpPr>
            <p:spPr bwMode="auto">
              <a:xfrm>
                <a:off x="1143" y="3242"/>
                <a:ext cx="106" cy="36"/>
              </a:xfrm>
              <a:custGeom>
                <a:avLst/>
                <a:gdLst>
                  <a:gd name="T0" fmla="*/ 210 w 210"/>
                  <a:gd name="T1" fmla="*/ 35 h 71"/>
                  <a:gd name="T2" fmla="*/ 69 w 210"/>
                  <a:gd name="T3" fmla="*/ 71 h 71"/>
                  <a:gd name="T4" fmla="*/ 0 w 210"/>
                  <a:gd name="T5" fmla="*/ 35 h 71"/>
                  <a:gd name="T6" fmla="*/ 134 w 210"/>
                  <a:gd name="T7" fmla="*/ 0 h 71"/>
                  <a:gd name="T8" fmla="*/ 141 w 210"/>
                  <a:gd name="T9" fmla="*/ 2 h 71"/>
                  <a:gd name="T10" fmla="*/ 210 w 210"/>
                  <a:gd name="T11" fmla="*/ 35 h 71"/>
                </a:gdLst>
                <a:ahLst/>
                <a:cxnLst>
                  <a:cxn ang="0">
                    <a:pos x="T0" y="T1"/>
                  </a:cxn>
                  <a:cxn ang="0">
                    <a:pos x="T2" y="T3"/>
                  </a:cxn>
                  <a:cxn ang="0">
                    <a:pos x="T4" y="T5"/>
                  </a:cxn>
                  <a:cxn ang="0">
                    <a:pos x="T6" y="T7"/>
                  </a:cxn>
                  <a:cxn ang="0">
                    <a:pos x="T8" y="T9"/>
                  </a:cxn>
                  <a:cxn ang="0">
                    <a:pos x="T10" y="T11"/>
                  </a:cxn>
                </a:cxnLst>
                <a:rect l="0" t="0" r="r" b="b"/>
                <a:pathLst>
                  <a:path w="210" h="71">
                    <a:moveTo>
                      <a:pt x="210" y="35"/>
                    </a:moveTo>
                    <a:lnTo>
                      <a:pt x="69" y="71"/>
                    </a:lnTo>
                    <a:lnTo>
                      <a:pt x="0" y="35"/>
                    </a:lnTo>
                    <a:lnTo>
                      <a:pt x="134" y="0"/>
                    </a:lnTo>
                    <a:lnTo>
                      <a:pt x="141" y="2"/>
                    </a:lnTo>
                    <a:lnTo>
                      <a:pt x="210" y="35"/>
                    </a:lnTo>
                    <a:close/>
                  </a:path>
                </a:pathLst>
              </a:custGeom>
              <a:solidFill>
                <a:srgbClr val="ABABAB"/>
              </a:solidFill>
              <a:ln w="1588">
                <a:solidFill>
                  <a:srgbClr val="000000"/>
                </a:solidFill>
                <a:prstDash val="solid"/>
                <a:round/>
                <a:headEnd/>
                <a:tailEnd/>
              </a:ln>
            </p:spPr>
            <p:txBody>
              <a:bodyPr/>
              <a:lstStyle/>
              <a:p>
                <a:endParaRPr lang="en-IN"/>
              </a:p>
            </p:txBody>
          </p:sp>
          <p:sp>
            <p:nvSpPr>
              <p:cNvPr id="704164" name="Freeform 1700">
                <a:extLst>
                  <a:ext uri="{FF2B5EF4-FFF2-40B4-BE49-F238E27FC236}">
                    <a16:creationId xmlns:a16="http://schemas.microsoft.com/office/drawing/2014/main" id="{1A0EB1A4-DE8F-4303-9767-CC51FFF4C2DE}"/>
                  </a:ext>
                </a:extLst>
              </p:cNvPr>
              <p:cNvSpPr>
                <a:spLocks/>
              </p:cNvSpPr>
              <p:nvPr/>
            </p:nvSpPr>
            <p:spPr bwMode="auto">
              <a:xfrm>
                <a:off x="1141" y="3261"/>
                <a:ext cx="37" cy="33"/>
              </a:xfrm>
              <a:custGeom>
                <a:avLst/>
                <a:gdLst>
                  <a:gd name="T0" fmla="*/ 75 w 75"/>
                  <a:gd name="T1" fmla="*/ 68 h 68"/>
                  <a:gd name="T2" fmla="*/ 75 w 75"/>
                  <a:gd name="T3" fmla="*/ 68 h 68"/>
                  <a:gd name="T4" fmla="*/ 0 w 75"/>
                  <a:gd name="T5" fmla="*/ 31 h 68"/>
                  <a:gd name="T6" fmla="*/ 0 w 75"/>
                  <a:gd name="T7" fmla="*/ 0 h 68"/>
                  <a:gd name="T8" fmla="*/ 75 w 75"/>
                  <a:gd name="T9" fmla="*/ 39 h 68"/>
                  <a:gd name="T10" fmla="*/ 75 w 75"/>
                  <a:gd name="T11" fmla="*/ 68 h 68"/>
                </a:gdLst>
                <a:ahLst/>
                <a:cxnLst>
                  <a:cxn ang="0">
                    <a:pos x="T0" y="T1"/>
                  </a:cxn>
                  <a:cxn ang="0">
                    <a:pos x="T2" y="T3"/>
                  </a:cxn>
                  <a:cxn ang="0">
                    <a:pos x="T4" y="T5"/>
                  </a:cxn>
                  <a:cxn ang="0">
                    <a:pos x="T6" y="T7"/>
                  </a:cxn>
                  <a:cxn ang="0">
                    <a:pos x="T8" y="T9"/>
                  </a:cxn>
                  <a:cxn ang="0">
                    <a:pos x="T10" y="T11"/>
                  </a:cxn>
                </a:cxnLst>
                <a:rect l="0" t="0" r="r" b="b"/>
                <a:pathLst>
                  <a:path w="75" h="68">
                    <a:moveTo>
                      <a:pt x="75" y="68"/>
                    </a:moveTo>
                    <a:lnTo>
                      <a:pt x="75" y="68"/>
                    </a:lnTo>
                    <a:lnTo>
                      <a:pt x="0" y="31"/>
                    </a:lnTo>
                    <a:lnTo>
                      <a:pt x="0" y="0"/>
                    </a:lnTo>
                    <a:lnTo>
                      <a:pt x="75" y="39"/>
                    </a:lnTo>
                    <a:lnTo>
                      <a:pt x="75" y="68"/>
                    </a:lnTo>
                    <a:close/>
                  </a:path>
                </a:pathLst>
              </a:custGeom>
              <a:solidFill>
                <a:srgbClr val="D9D9D9"/>
              </a:solidFill>
              <a:ln w="1588">
                <a:solidFill>
                  <a:srgbClr val="000000"/>
                </a:solidFill>
                <a:prstDash val="solid"/>
                <a:round/>
                <a:headEnd/>
                <a:tailEnd/>
              </a:ln>
            </p:spPr>
            <p:txBody>
              <a:bodyPr/>
              <a:lstStyle/>
              <a:p>
                <a:endParaRPr lang="en-IN"/>
              </a:p>
            </p:txBody>
          </p:sp>
          <p:sp>
            <p:nvSpPr>
              <p:cNvPr id="704165" name="Rectangle 1701">
                <a:extLst>
                  <a:ext uri="{FF2B5EF4-FFF2-40B4-BE49-F238E27FC236}">
                    <a16:creationId xmlns:a16="http://schemas.microsoft.com/office/drawing/2014/main" id="{DABE9226-A171-49B0-9E79-BF727B7D8F04}"/>
                  </a:ext>
                </a:extLst>
              </p:cNvPr>
              <p:cNvSpPr>
                <a:spLocks noChangeArrowheads="1"/>
              </p:cNvSpPr>
              <p:nvPr/>
            </p:nvSpPr>
            <p:spPr bwMode="auto">
              <a:xfrm>
                <a:off x="952" y="3262"/>
                <a:ext cx="2" cy="18"/>
              </a:xfrm>
              <a:prstGeom prst="rect">
                <a:avLst/>
              </a:prstGeom>
              <a:solidFill>
                <a:srgbClr val="FFFF00"/>
              </a:solidFill>
              <a:ln w="1588">
                <a:solidFill>
                  <a:srgbClr val="000000"/>
                </a:solidFill>
                <a:miter lim="800000"/>
                <a:headEnd/>
                <a:tailEnd/>
              </a:ln>
            </p:spPr>
            <p:txBody>
              <a:bodyPr/>
              <a:lstStyle/>
              <a:p>
                <a:endParaRPr lang="en-IN"/>
              </a:p>
            </p:txBody>
          </p:sp>
          <p:sp>
            <p:nvSpPr>
              <p:cNvPr id="704166" name="Freeform 1702">
                <a:extLst>
                  <a:ext uri="{FF2B5EF4-FFF2-40B4-BE49-F238E27FC236}">
                    <a16:creationId xmlns:a16="http://schemas.microsoft.com/office/drawing/2014/main" id="{EF71AC62-D121-44AD-A5B8-2D788979B7B6}"/>
                  </a:ext>
                </a:extLst>
              </p:cNvPr>
              <p:cNvSpPr>
                <a:spLocks/>
              </p:cNvSpPr>
              <p:nvPr/>
            </p:nvSpPr>
            <p:spPr bwMode="auto">
              <a:xfrm>
                <a:off x="1180" y="3262"/>
                <a:ext cx="71" cy="34"/>
              </a:xfrm>
              <a:custGeom>
                <a:avLst/>
                <a:gdLst>
                  <a:gd name="T0" fmla="*/ 143 w 143"/>
                  <a:gd name="T1" fmla="*/ 31 h 70"/>
                  <a:gd name="T2" fmla="*/ 0 w 143"/>
                  <a:gd name="T3" fmla="*/ 70 h 70"/>
                  <a:gd name="T4" fmla="*/ 0 w 143"/>
                  <a:gd name="T5" fmla="*/ 37 h 70"/>
                  <a:gd name="T6" fmla="*/ 141 w 143"/>
                  <a:gd name="T7" fmla="*/ 0 h 70"/>
                  <a:gd name="T8" fmla="*/ 143 w 143"/>
                  <a:gd name="T9" fmla="*/ 2 h 70"/>
                  <a:gd name="T10" fmla="*/ 143 w 143"/>
                  <a:gd name="T11" fmla="*/ 31 h 70"/>
                </a:gdLst>
                <a:ahLst/>
                <a:cxnLst>
                  <a:cxn ang="0">
                    <a:pos x="T0" y="T1"/>
                  </a:cxn>
                  <a:cxn ang="0">
                    <a:pos x="T2" y="T3"/>
                  </a:cxn>
                  <a:cxn ang="0">
                    <a:pos x="T4" y="T5"/>
                  </a:cxn>
                  <a:cxn ang="0">
                    <a:pos x="T6" y="T7"/>
                  </a:cxn>
                  <a:cxn ang="0">
                    <a:pos x="T8" y="T9"/>
                  </a:cxn>
                  <a:cxn ang="0">
                    <a:pos x="T10" y="T11"/>
                  </a:cxn>
                </a:cxnLst>
                <a:rect l="0" t="0" r="r" b="b"/>
                <a:pathLst>
                  <a:path w="143" h="70">
                    <a:moveTo>
                      <a:pt x="143" y="31"/>
                    </a:moveTo>
                    <a:lnTo>
                      <a:pt x="0" y="70"/>
                    </a:lnTo>
                    <a:lnTo>
                      <a:pt x="0" y="37"/>
                    </a:lnTo>
                    <a:lnTo>
                      <a:pt x="141" y="0"/>
                    </a:lnTo>
                    <a:lnTo>
                      <a:pt x="143" y="2"/>
                    </a:lnTo>
                    <a:lnTo>
                      <a:pt x="143" y="31"/>
                    </a:lnTo>
                    <a:close/>
                  </a:path>
                </a:pathLst>
              </a:custGeom>
              <a:solidFill>
                <a:srgbClr val="838383"/>
              </a:solidFill>
              <a:ln w="1588">
                <a:solidFill>
                  <a:srgbClr val="000000"/>
                </a:solidFill>
                <a:prstDash val="solid"/>
                <a:round/>
                <a:headEnd/>
                <a:tailEnd/>
              </a:ln>
            </p:spPr>
            <p:txBody>
              <a:bodyPr/>
              <a:lstStyle/>
              <a:p>
                <a:endParaRPr lang="en-IN"/>
              </a:p>
            </p:txBody>
          </p:sp>
          <p:sp>
            <p:nvSpPr>
              <p:cNvPr id="704167" name="Freeform 1703">
                <a:extLst>
                  <a:ext uri="{FF2B5EF4-FFF2-40B4-BE49-F238E27FC236}">
                    <a16:creationId xmlns:a16="http://schemas.microsoft.com/office/drawing/2014/main" id="{9113CC36-3DEE-42F5-B91A-AC35F1C7FD26}"/>
                  </a:ext>
                </a:extLst>
              </p:cNvPr>
              <p:cNvSpPr>
                <a:spLocks/>
              </p:cNvSpPr>
              <p:nvPr/>
            </p:nvSpPr>
            <p:spPr bwMode="auto">
              <a:xfrm>
                <a:off x="956" y="3271"/>
                <a:ext cx="11" cy="9"/>
              </a:xfrm>
              <a:custGeom>
                <a:avLst/>
                <a:gdLst>
                  <a:gd name="T0" fmla="*/ 23 w 23"/>
                  <a:gd name="T1" fmla="*/ 17 h 17"/>
                  <a:gd name="T2" fmla="*/ 0 w 23"/>
                  <a:gd name="T3" fmla="*/ 2 h 17"/>
                  <a:gd name="T4" fmla="*/ 0 w 23"/>
                  <a:gd name="T5" fmla="*/ 0 h 17"/>
                  <a:gd name="T6" fmla="*/ 23 w 23"/>
                  <a:gd name="T7" fmla="*/ 13 h 17"/>
                  <a:gd name="T8" fmla="*/ 23 w 23"/>
                  <a:gd name="T9" fmla="*/ 17 h 17"/>
                </a:gdLst>
                <a:ahLst/>
                <a:cxnLst>
                  <a:cxn ang="0">
                    <a:pos x="T0" y="T1"/>
                  </a:cxn>
                  <a:cxn ang="0">
                    <a:pos x="T2" y="T3"/>
                  </a:cxn>
                  <a:cxn ang="0">
                    <a:pos x="T4" y="T5"/>
                  </a:cxn>
                  <a:cxn ang="0">
                    <a:pos x="T6" y="T7"/>
                  </a:cxn>
                  <a:cxn ang="0">
                    <a:pos x="T8" y="T9"/>
                  </a:cxn>
                </a:cxnLst>
                <a:rect l="0" t="0" r="r" b="b"/>
                <a:pathLst>
                  <a:path w="23" h="17">
                    <a:moveTo>
                      <a:pt x="23" y="17"/>
                    </a:moveTo>
                    <a:lnTo>
                      <a:pt x="0" y="2"/>
                    </a:lnTo>
                    <a:lnTo>
                      <a:pt x="0" y="0"/>
                    </a:lnTo>
                    <a:lnTo>
                      <a:pt x="23" y="13"/>
                    </a:lnTo>
                    <a:lnTo>
                      <a:pt x="23" y="17"/>
                    </a:lnTo>
                    <a:close/>
                  </a:path>
                </a:pathLst>
              </a:custGeom>
              <a:solidFill>
                <a:srgbClr val="00FF00"/>
              </a:solidFill>
              <a:ln w="1588">
                <a:solidFill>
                  <a:srgbClr val="000000"/>
                </a:solidFill>
                <a:prstDash val="solid"/>
                <a:round/>
                <a:headEnd/>
                <a:tailEnd/>
              </a:ln>
            </p:spPr>
            <p:txBody>
              <a:bodyPr/>
              <a:lstStyle/>
              <a:p>
                <a:endParaRPr lang="en-IN"/>
              </a:p>
            </p:txBody>
          </p:sp>
          <p:sp>
            <p:nvSpPr>
              <p:cNvPr id="704168" name="Freeform 1704">
                <a:extLst>
                  <a:ext uri="{FF2B5EF4-FFF2-40B4-BE49-F238E27FC236}">
                    <a16:creationId xmlns:a16="http://schemas.microsoft.com/office/drawing/2014/main" id="{2E266743-DE1F-4899-9311-3784843F56F0}"/>
                  </a:ext>
                </a:extLst>
              </p:cNvPr>
              <p:cNvSpPr>
                <a:spLocks/>
              </p:cNvSpPr>
              <p:nvPr/>
            </p:nvSpPr>
            <p:spPr bwMode="auto">
              <a:xfrm>
                <a:off x="969" y="3271"/>
                <a:ext cx="2" cy="19"/>
              </a:xfrm>
              <a:custGeom>
                <a:avLst/>
                <a:gdLst>
                  <a:gd name="T0" fmla="*/ 4 w 4"/>
                  <a:gd name="T1" fmla="*/ 38 h 38"/>
                  <a:gd name="T2" fmla="*/ 0 w 4"/>
                  <a:gd name="T3" fmla="*/ 38 h 38"/>
                  <a:gd name="T4" fmla="*/ 0 w 4"/>
                  <a:gd name="T5" fmla="*/ 0 h 38"/>
                  <a:gd name="T6" fmla="*/ 4 w 4"/>
                  <a:gd name="T7" fmla="*/ 2 h 38"/>
                  <a:gd name="T8" fmla="*/ 4 w 4"/>
                  <a:gd name="T9" fmla="*/ 38 h 38"/>
                </a:gdLst>
                <a:ahLst/>
                <a:cxnLst>
                  <a:cxn ang="0">
                    <a:pos x="T0" y="T1"/>
                  </a:cxn>
                  <a:cxn ang="0">
                    <a:pos x="T2" y="T3"/>
                  </a:cxn>
                  <a:cxn ang="0">
                    <a:pos x="T4" y="T5"/>
                  </a:cxn>
                  <a:cxn ang="0">
                    <a:pos x="T6" y="T7"/>
                  </a:cxn>
                  <a:cxn ang="0">
                    <a:pos x="T8" y="T9"/>
                  </a:cxn>
                </a:cxnLst>
                <a:rect l="0" t="0" r="r" b="b"/>
                <a:pathLst>
                  <a:path w="4" h="38">
                    <a:moveTo>
                      <a:pt x="4" y="38"/>
                    </a:moveTo>
                    <a:lnTo>
                      <a:pt x="0" y="38"/>
                    </a:lnTo>
                    <a:lnTo>
                      <a:pt x="0" y="0"/>
                    </a:lnTo>
                    <a:lnTo>
                      <a:pt x="4" y="2"/>
                    </a:lnTo>
                    <a:lnTo>
                      <a:pt x="4" y="38"/>
                    </a:lnTo>
                    <a:close/>
                  </a:path>
                </a:pathLst>
              </a:custGeom>
              <a:solidFill>
                <a:srgbClr val="FFFF00"/>
              </a:solidFill>
              <a:ln w="1588">
                <a:solidFill>
                  <a:srgbClr val="000000"/>
                </a:solidFill>
                <a:prstDash val="solid"/>
                <a:round/>
                <a:headEnd/>
                <a:tailEnd/>
              </a:ln>
            </p:spPr>
            <p:txBody>
              <a:bodyPr/>
              <a:lstStyle/>
              <a:p>
                <a:endParaRPr lang="en-IN"/>
              </a:p>
            </p:txBody>
          </p:sp>
          <p:sp>
            <p:nvSpPr>
              <p:cNvPr id="704169" name="Freeform 1705">
                <a:extLst>
                  <a:ext uri="{FF2B5EF4-FFF2-40B4-BE49-F238E27FC236}">
                    <a16:creationId xmlns:a16="http://schemas.microsoft.com/office/drawing/2014/main" id="{C436C0EF-073F-4931-BE5B-D33D9D55FF96}"/>
                  </a:ext>
                </a:extLst>
              </p:cNvPr>
              <p:cNvSpPr>
                <a:spLocks/>
              </p:cNvSpPr>
              <p:nvPr/>
            </p:nvSpPr>
            <p:spPr bwMode="auto">
              <a:xfrm>
                <a:off x="644" y="3386"/>
                <a:ext cx="190" cy="27"/>
              </a:xfrm>
              <a:custGeom>
                <a:avLst/>
                <a:gdLst>
                  <a:gd name="T0" fmla="*/ 378 w 378"/>
                  <a:gd name="T1" fmla="*/ 56 h 56"/>
                  <a:gd name="T2" fmla="*/ 0 w 378"/>
                  <a:gd name="T3" fmla="*/ 56 h 56"/>
                  <a:gd name="T4" fmla="*/ 187 w 378"/>
                  <a:gd name="T5" fmla="*/ 6 h 56"/>
                  <a:gd name="T6" fmla="*/ 216 w 378"/>
                  <a:gd name="T7" fmla="*/ 2 h 56"/>
                  <a:gd name="T8" fmla="*/ 244 w 378"/>
                  <a:gd name="T9" fmla="*/ 0 h 56"/>
                  <a:gd name="T10" fmla="*/ 262 w 378"/>
                  <a:gd name="T11" fmla="*/ 0 h 56"/>
                  <a:gd name="T12" fmla="*/ 279 w 378"/>
                  <a:gd name="T13" fmla="*/ 4 h 56"/>
                  <a:gd name="T14" fmla="*/ 296 w 378"/>
                  <a:gd name="T15" fmla="*/ 8 h 56"/>
                  <a:gd name="T16" fmla="*/ 311 w 378"/>
                  <a:gd name="T17" fmla="*/ 12 h 56"/>
                  <a:gd name="T18" fmla="*/ 328 w 378"/>
                  <a:gd name="T19" fmla="*/ 19 h 56"/>
                  <a:gd name="T20" fmla="*/ 346 w 378"/>
                  <a:gd name="T21" fmla="*/ 29 h 56"/>
                  <a:gd name="T22" fmla="*/ 361 w 378"/>
                  <a:gd name="T23" fmla="*/ 42 h 56"/>
                  <a:gd name="T24" fmla="*/ 378 w 378"/>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8" h="56">
                    <a:moveTo>
                      <a:pt x="378" y="56"/>
                    </a:moveTo>
                    <a:lnTo>
                      <a:pt x="0" y="56"/>
                    </a:lnTo>
                    <a:lnTo>
                      <a:pt x="187" y="6"/>
                    </a:lnTo>
                    <a:lnTo>
                      <a:pt x="216" y="2"/>
                    </a:lnTo>
                    <a:lnTo>
                      <a:pt x="244" y="0"/>
                    </a:lnTo>
                    <a:lnTo>
                      <a:pt x="262" y="0"/>
                    </a:lnTo>
                    <a:lnTo>
                      <a:pt x="279" y="4"/>
                    </a:lnTo>
                    <a:lnTo>
                      <a:pt x="296" y="8"/>
                    </a:lnTo>
                    <a:lnTo>
                      <a:pt x="311" y="12"/>
                    </a:lnTo>
                    <a:lnTo>
                      <a:pt x="328" y="19"/>
                    </a:lnTo>
                    <a:lnTo>
                      <a:pt x="346" y="29"/>
                    </a:lnTo>
                    <a:lnTo>
                      <a:pt x="361" y="42"/>
                    </a:lnTo>
                    <a:lnTo>
                      <a:pt x="378" y="56"/>
                    </a:lnTo>
                    <a:close/>
                  </a:path>
                </a:pathLst>
              </a:custGeom>
              <a:solidFill>
                <a:srgbClr val="00FF00"/>
              </a:solidFill>
              <a:ln w="1588">
                <a:solidFill>
                  <a:srgbClr val="000000"/>
                </a:solidFill>
                <a:prstDash val="solid"/>
                <a:round/>
                <a:headEnd/>
                <a:tailEnd/>
              </a:ln>
            </p:spPr>
            <p:txBody>
              <a:bodyPr/>
              <a:lstStyle/>
              <a:p>
                <a:endParaRPr lang="en-IN"/>
              </a:p>
            </p:txBody>
          </p:sp>
        </p:grpSp>
        <p:sp>
          <p:nvSpPr>
            <p:cNvPr id="704170" name="Freeform 1706">
              <a:extLst>
                <a:ext uri="{FF2B5EF4-FFF2-40B4-BE49-F238E27FC236}">
                  <a16:creationId xmlns:a16="http://schemas.microsoft.com/office/drawing/2014/main" id="{985158C8-5F34-4063-A464-900F59106658}"/>
                </a:ext>
              </a:extLst>
            </p:cNvPr>
            <p:cNvSpPr>
              <a:spLocks/>
            </p:cNvSpPr>
            <p:nvPr/>
          </p:nvSpPr>
          <p:spPr bwMode="auto">
            <a:xfrm>
              <a:off x="1588" y="3240"/>
              <a:ext cx="255" cy="172"/>
            </a:xfrm>
            <a:custGeom>
              <a:avLst/>
              <a:gdLst>
                <a:gd name="T0" fmla="*/ 508 w 508"/>
                <a:gd name="T1" fmla="*/ 265 h 346"/>
                <a:gd name="T2" fmla="*/ 197 w 508"/>
                <a:gd name="T3" fmla="*/ 265 h 346"/>
                <a:gd name="T4" fmla="*/ 197 w 508"/>
                <a:gd name="T5" fmla="*/ 346 h 346"/>
                <a:gd name="T6" fmla="*/ 0 w 508"/>
                <a:gd name="T7" fmla="*/ 173 h 346"/>
                <a:gd name="T8" fmla="*/ 197 w 508"/>
                <a:gd name="T9" fmla="*/ 0 h 346"/>
                <a:gd name="T10" fmla="*/ 197 w 508"/>
                <a:gd name="T11" fmla="*/ 81 h 346"/>
                <a:gd name="T12" fmla="*/ 508 w 508"/>
                <a:gd name="T13" fmla="*/ 81 h 346"/>
                <a:gd name="T14" fmla="*/ 508 w 508"/>
                <a:gd name="T15" fmla="*/ 265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8" h="346">
                  <a:moveTo>
                    <a:pt x="508" y="265"/>
                  </a:moveTo>
                  <a:lnTo>
                    <a:pt x="197" y="265"/>
                  </a:lnTo>
                  <a:lnTo>
                    <a:pt x="197" y="346"/>
                  </a:lnTo>
                  <a:lnTo>
                    <a:pt x="0" y="173"/>
                  </a:lnTo>
                  <a:lnTo>
                    <a:pt x="197" y="0"/>
                  </a:lnTo>
                  <a:lnTo>
                    <a:pt x="197" y="81"/>
                  </a:lnTo>
                  <a:lnTo>
                    <a:pt x="508" y="81"/>
                  </a:lnTo>
                  <a:lnTo>
                    <a:pt x="508" y="265"/>
                  </a:lnTo>
                  <a:close/>
                </a:path>
              </a:pathLst>
            </a:custGeom>
            <a:solidFill>
              <a:srgbClr val="FFFF00"/>
            </a:solidFill>
            <a:ln w="1588">
              <a:solidFill>
                <a:srgbClr val="010180"/>
              </a:solidFill>
              <a:prstDash val="solid"/>
              <a:round/>
              <a:headEnd/>
              <a:tailEnd/>
            </a:ln>
          </p:spPr>
          <p:txBody>
            <a:bodyPr/>
            <a:lstStyle/>
            <a:p>
              <a:endParaRPr lang="en-IN"/>
            </a:p>
          </p:txBody>
        </p:sp>
        <p:grpSp>
          <p:nvGrpSpPr>
            <p:cNvPr id="704171" name="Group 1707">
              <a:extLst>
                <a:ext uri="{FF2B5EF4-FFF2-40B4-BE49-F238E27FC236}">
                  <a16:creationId xmlns:a16="http://schemas.microsoft.com/office/drawing/2014/main" id="{56BBBEBB-7C86-44CA-A339-593810385655}"/>
                </a:ext>
              </a:extLst>
            </p:cNvPr>
            <p:cNvGrpSpPr>
              <a:grpSpLocks/>
            </p:cNvGrpSpPr>
            <p:nvPr/>
          </p:nvGrpSpPr>
          <p:grpSpPr bwMode="auto">
            <a:xfrm>
              <a:off x="303" y="2474"/>
              <a:ext cx="816" cy="243"/>
              <a:chOff x="558" y="2281"/>
              <a:chExt cx="816" cy="243"/>
            </a:xfrm>
          </p:grpSpPr>
          <p:sp>
            <p:nvSpPr>
              <p:cNvPr id="704172" name="Freeform 1708">
                <a:extLst>
                  <a:ext uri="{FF2B5EF4-FFF2-40B4-BE49-F238E27FC236}">
                    <a16:creationId xmlns:a16="http://schemas.microsoft.com/office/drawing/2014/main" id="{982C5A25-F949-493E-BCCB-96474D5DC443}"/>
                  </a:ext>
                </a:extLst>
              </p:cNvPr>
              <p:cNvSpPr>
                <a:spLocks/>
              </p:cNvSpPr>
              <p:nvPr/>
            </p:nvSpPr>
            <p:spPr bwMode="auto">
              <a:xfrm>
                <a:off x="782" y="2281"/>
                <a:ext cx="592" cy="163"/>
              </a:xfrm>
              <a:custGeom>
                <a:avLst/>
                <a:gdLst>
                  <a:gd name="T0" fmla="*/ 88 w 1184"/>
                  <a:gd name="T1" fmla="*/ 326 h 326"/>
                  <a:gd name="T2" fmla="*/ 0 w 1184"/>
                  <a:gd name="T3" fmla="*/ 326 h 326"/>
                  <a:gd name="T4" fmla="*/ 0 w 1184"/>
                  <a:gd name="T5" fmla="*/ 0 h 326"/>
                  <a:gd name="T6" fmla="*/ 1184 w 1184"/>
                  <a:gd name="T7" fmla="*/ 0 h 326"/>
                  <a:gd name="T8" fmla="*/ 1184 w 1184"/>
                  <a:gd name="T9" fmla="*/ 326 h 326"/>
                  <a:gd name="T10" fmla="*/ 88 w 1184"/>
                  <a:gd name="T11" fmla="*/ 326 h 326"/>
                </a:gdLst>
                <a:ahLst/>
                <a:cxnLst>
                  <a:cxn ang="0">
                    <a:pos x="T0" y="T1"/>
                  </a:cxn>
                  <a:cxn ang="0">
                    <a:pos x="T2" y="T3"/>
                  </a:cxn>
                  <a:cxn ang="0">
                    <a:pos x="T4" y="T5"/>
                  </a:cxn>
                  <a:cxn ang="0">
                    <a:pos x="T6" y="T7"/>
                  </a:cxn>
                  <a:cxn ang="0">
                    <a:pos x="T8" y="T9"/>
                  </a:cxn>
                  <a:cxn ang="0">
                    <a:pos x="T10" y="T11"/>
                  </a:cxn>
                </a:cxnLst>
                <a:rect l="0" t="0" r="r" b="b"/>
                <a:pathLst>
                  <a:path w="1184" h="326">
                    <a:moveTo>
                      <a:pt x="88" y="326"/>
                    </a:moveTo>
                    <a:lnTo>
                      <a:pt x="0" y="326"/>
                    </a:lnTo>
                    <a:lnTo>
                      <a:pt x="0" y="0"/>
                    </a:lnTo>
                    <a:lnTo>
                      <a:pt x="1184" y="0"/>
                    </a:lnTo>
                    <a:lnTo>
                      <a:pt x="1184" y="326"/>
                    </a:lnTo>
                    <a:lnTo>
                      <a:pt x="88" y="326"/>
                    </a:lnTo>
                    <a:close/>
                  </a:path>
                </a:pathLst>
              </a:custGeom>
              <a:solidFill>
                <a:srgbClr val="FFFFFF"/>
              </a:solidFill>
              <a:ln w="1588">
                <a:solidFill>
                  <a:srgbClr val="000000"/>
                </a:solidFill>
                <a:prstDash val="solid"/>
                <a:round/>
                <a:headEnd/>
                <a:tailEnd/>
              </a:ln>
            </p:spPr>
            <p:txBody>
              <a:bodyPr/>
              <a:lstStyle/>
              <a:p>
                <a:endParaRPr lang="en-IN"/>
              </a:p>
            </p:txBody>
          </p:sp>
          <p:sp>
            <p:nvSpPr>
              <p:cNvPr id="704173" name="Freeform 1709">
                <a:extLst>
                  <a:ext uri="{FF2B5EF4-FFF2-40B4-BE49-F238E27FC236}">
                    <a16:creationId xmlns:a16="http://schemas.microsoft.com/office/drawing/2014/main" id="{FEBD6BD7-9BAC-4E9F-84EC-CA053405BDBB}"/>
                  </a:ext>
                </a:extLst>
              </p:cNvPr>
              <p:cNvSpPr>
                <a:spLocks/>
              </p:cNvSpPr>
              <p:nvPr/>
            </p:nvSpPr>
            <p:spPr bwMode="auto">
              <a:xfrm>
                <a:off x="826" y="2444"/>
                <a:ext cx="34" cy="9"/>
              </a:xfrm>
              <a:custGeom>
                <a:avLst/>
                <a:gdLst>
                  <a:gd name="T0" fmla="*/ 69 w 69"/>
                  <a:gd name="T1" fmla="*/ 20 h 20"/>
                  <a:gd name="T2" fmla="*/ 69 w 69"/>
                  <a:gd name="T3" fmla="*/ 0 h 20"/>
                  <a:gd name="T4" fmla="*/ 0 w 69"/>
                  <a:gd name="T5" fmla="*/ 0 h 20"/>
                  <a:gd name="T6" fmla="*/ 0 w 69"/>
                  <a:gd name="T7" fmla="*/ 14 h 20"/>
                  <a:gd name="T8" fmla="*/ 69 w 69"/>
                  <a:gd name="T9" fmla="*/ 20 h 20"/>
                </a:gdLst>
                <a:ahLst/>
                <a:cxnLst>
                  <a:cxn ang="0">
                    <a:pos x="T0" y="T1"/>
                  </a:cxn>
                  <a:cxn ang="0">
                    <a:pos x="T2" y="T3"/>
                  </a:cxn>
                  <a:cxn ang="0">
                    <a:pos x="T4" y="T5"/>
                  </a:cxn>
                  <a:cxn ang="0">
                    <a:pos x="T6" y="T7"/>
                  </a:cxn>
                  <a:cxn ang="0">
                    <a:pos x="T8" y="T9"/>
                  </a:cxn>
                </a:cxnLst>
                <a:rect l="0" t="0" r="r" b="b"/>
                <a:pathLst>
                  <a:path w="69" h="20">
                    <a:moveTo>
                      <a:pt x="69" y="20"/>
                    </a:moveTo>
                    <a:lnTo>
                      <a:pt x="69" y="0"/>
                    </a:lnTo>
                    <a:lnTo>
                      <a:pt x="0" y="0"/>
                    </a:lnTo>
                    <a:lnTo>
                      <a:pt x="0" y="14"/>
                    </a:lnTo>
                    <a:lnTo>
                      <a:pt x="69" y="20"/>
                    </a:lnTo>
                    <a:close/>
                  </a:path>
                </a:pathLst>
              </a:custGeom>
              <a:solidFill>
                <a:srgbClr val="000000"/>
              </a:solidFill>
              <a:ln w="1588">
                <a:solidFill>
                  <a:srgbClr val="000000"/>
                </a:solidFill>
                <a:prstDash val="solid"/>
                <a:round/>
                <a:headEnd/>
                <a:tailEnd/>
              </a:ln>
            </p:spPr>
            <p:txBody>
              <a:bodyPr/>
              <a:lstStyle/>
              <a:p>
                <a:endParaRPr lang="en-IN"/>
              </a:p>
            </p:txBody>
          </p:sp>
          <p:sp>
            <p:nvSpPr>
              <p:cNvPr id="704174" name="Freeform 1710">
                <a:extLst>
                  <a:ext uri="{FF2B5EF4-FFF2-40B4-BE49-F238E27FC236}">
                    <a16:creationId xmlns:a16="http://schemas.microsoft.com/office/drawing/2014/main" id="{6D13827B-EF39-4319-8C5E-85D87F3F2F64}"/>
                  </a:ext>
                </a:extLst>
              </p:cNvPr>
              <p:cNvSpPr>
                <a:spLocks/>
              </p:cNvSpPr>
              <p:nvPr/>
            </p:nvSpPr>
            <p:spPr bwMode="auto">
              <a:xfrm>
                <a:off x="1078" y="2444"/>
                <a:ext cx="288" cy="69"/>
              </a:xfrm>
              <a:custGeom>
                <a:avLst/>
                <a:gdLst>
                  <a:gd name="T0" fmla="*/ 0 w 575"/>
                  <a:gd name="T1" fmla="*/ 45 h 139"/>
                  <a:gd name="T2" fmla="*/ 197 w 575"/>
                  <a:gd name="T3" fmla="*/ 45 h 139"/>
                  <a:gd name="T4" fmla="*/ 203 w 575"/>
                  <a:gd name="T5" fmla="*/ 39 h 139"/>
                  <a:gd name="T6" fmla="*/ 210 w 575"/>
                  <a:gd name="T7" fmla="*/ 33 h 139"/>
                  <a:gd name="T8" fmla="*/ 216 w 575"/>
                  <a:gd name="T9" fmla="*/ 29 h 139"/>
                  <a:gd name="T10" fmla="*/ 224 w 575"/>
                  <a:gd name="T11" fmla="*/ 25 h 139"/>
                  <a:gd name="T12" fmla="*/ 231 w 575"/>
                  <a:gd name="T13" fmla="*/ 23 h 139"/>
                  <a:gd name="T14" fmla="*/ 239 w 575"/>
                  <a:gd name="T15" fmla="*/ 22 h 139"/>
                  <a:gd name="T16" fmla="*/ 248 w 575"/>
                  <a:gd name="T17" fmla="*/ 20 h 139"/>
                  <a:gd name="T18" fmla="*/ 256 w 575"/>
                  <a:gd name="T19" fmla="*/ 20 h 139"/>
                  <a:gd name="T20" fmla="*/ 264 w 575"/>
                  <a:gd name="T21" fmla="*/ 22 h 139"/>
                  <a:gd name="T22" fmla="*/ 271 w 575"/>
                  <a:gd name="T23" fmla="*/ 23 h 139"/>
                  <a:gd name="T24" fmla="*/ 279 w 575"/>
                  <a:gd name="T25" fmla="*/ 25 h 139"/>
                  <a:gd name="T26" fmla="*/ 287 w 575"/>
                  <a:gd name="T27" fmla="*/ 29 h 139"/>
                  <a:gd name="T28" fmla="*/ 294 w 575"/>
                  <a:gd name="T29" fmla="*/ 33 h 139"/>
                  <a:gd name="T30" fmla="*/ 300 w 575"/>
                  <a:gd name="T31" fmla="*/ 39 h 139"/>
                  <a:gd name="T32" fmla="*/ 308 w 575"/>
                  <a:gd name="T33" fmla="*/ 45 h 139"/>
                  <a:gd name="T34" fmla="*/ 312 w 575"/>
                  <a:gd name="T35" fmla="*/ 50 h 139"/>
                  <a:gd name="T36" fmla="*/ 317 w 575"/>
                  <a:gd name="T37" fmla="*/ 58 h 139"/>
                  <a:gd name="T38" fmla="*/ 321 w 575"/>
                  <a:gd name="T39" fmla="*/ 64 h 139"/>
                  <a:gd name="T40" fmla="*/ 321 w 575"/>
                  <a:gd name="T41" fmla="*/ 66 h 139"/>
                  <a:gd name="T42" fmla="*/ 323 w 575"/>
                  <a:gd name="T43" fmla="*/ 66 h 139"/>
                  <a:gd name="T44" fmla="*/ 329 w 575"/>
                  <a:gd name="T45" fmla="*/ 58 h 139"/>
                  <a:gd name="T46" fmla="*/ 333 w 575"/>
                  <a:gd name="T47" fmla="*/ 50 h 139"/>
                  <a:gd name="T48" fmla="*/ 338 w 575"/>
                  <a:gd name="T49" fmla="*/ 45 h 139"/>
                  <a:gd name="T50" fmla="*/ 344 w 575"/>
                  <a:gd name="T51" fmla="*/ 39 h 139"/>
                  <a:gd name="T52" fmla="*/ 350 w 575"/>
                  <a:gd name="T53" fmla="*/ 33 h 139"/>
                  <a:gd name="T54" fmla="*/ 357 w 575"/>
                  <a:gd name="T55" fmla="*/ 29 h 139"/>
                  <a:gd name="T56" fmla="*/ 365 w 575"/>
                  <a:gd name="T57" fmla="*/ 25 h 139"/>
                  <a:gd name="T58" fmla="*/ 373 w 575"/>
                  <a:gd name="T59" fmla="*/ 23 h 139"/>
                  <a:gd name="T60" fmla="*/ 380 w 575"/>
                  <a:gd name="T61" fmla="*/ 22 h 139"/>
                  <a:gd name="T62" fmla="*/ 390 w 575"/>
                  <a:gd name="T63" fmla="*/ 20 h 139"/>
                  <a:gd name="T64" fmla="*/ 398 w 575"/>
                  <a:gd name="T65" fmla="*/ 20 h 139"/>
                  <a:gd name="T66" fmla="*/ 405 w 575"/>
                  <a:gd name="T67" fmla="*/ 22 h 139"/>
                  <a:gd name="T68" fmla="*/ 413 w 575"/>
                  <a:gd name="T69" fmla="*/ 23 h 139"/>
                  <a:gd name="T70" fmla="*/ 421 w 575"/>
                  <a:gd name="T71" fmla="*/ 25 h 139"/>
                  <a:gd name="T72" fmla="*/ 428 w 575"/>
                  <a:gd name="T73" fmla="*/ 29 h 139"/>
                  <a:gd name="T74" fmla="*/ 436 w 575"/>
                  <a:gd name="T75" fmla="*/ 33 h 139"/>
                  <a:gd name="T76" fmla="*/ 442 w 575"/>
                  <a:gd name="T77" fmla="*/ 39 h 139"/>
                  <a:gd name="T78" fmla="*/ 449 w 575"/>
                  <a:gd name="T79" fmla="*/ 45 h 139"/>
                  <a:gd name="T80" fmla="*/ 468 w 575"/>
                  <a:gd name="T81" fmla="*/ 45 h 139"/>
                  <a:gd name="T82" fmla="*/ 468 w 575"/>
                  <a:gd name="T83" fmla="*/ 139 h 139"/>
                  <a:gd name="T84" fmla="*/ 474 w 575"/>
                  <a:gd name="T85" fmla="*/ 139 h 139"/>
                  <a:gd name="T86" fmla="*/ 474 w 575"/>
                  <a:gd name="T87" fmla="*/ 45 h 139"/>
                  <a:gd name="T88" fmla="*/ 566 w 575"/>
                  <a:gd name="T89" fmla="*/ 45 h 139"/>
                  <a:gd name="T90" fmla="*/ 566 w 575"/>
                  <a:gd name="T91" fmla="*/ 95 h 139"/>
                  <a:gd name="T92" fmla="*/ 575 w 575"/>
                  <a:gd name="T93" fmla="*/ 95 h 139"/>
                  <a:gd name="T94" fmla="*/ 575 w 575"/>
                  <a:gd name="T95" fmla="*/ 0 h 139"/>
                  <a:gd name="T96" fmla="*/ 0 w 575"/>
                  <a:gd name="T97" fmla="*/ 0 h 139"/>
                  <a:gd name="T98" fmla="*/ 0 w 575"/>
                  <a:gd name="T99" fmla="*/ 4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75" h="139">
                    <a:moveTo>
                      <a:pt x="0" y="45"/>
                    </a:moveTo>
                    <a:lnTo>
                      <a:pt x="197" y="45"/>
                    </a:lnTo>
                    <a:lnTo>
                      <a:pt x="203" y="39"/>
                    </a:lnTo>
                    <a:lnTo>
                      <a:pt x="210" y="33"/>
                    </a:lnTo>
                    <a:lnTo>
                      <a:pt x="216" y="29"/>
                    </a:lnTo>
                    <a:lnTo>
                      <a:pt x="224" y="25"/>
                    </a:lnTo>
                    <a:lnTo>
                      <a:pt x="231" y="23"/>
                    </a:lnTo>
                    <a:lnTo>
                      <a:pt x="239" y="22"/>
                    </a:lnTo>
                    <a:lnTo>
                      <a:pt x="248" y="20"/>
                    </a:lnTo>
                    <a:lnTo>
                      <a:pt x="256" y="20"/>
                    </a:lnTo>
                    <a:lnTo>
                      <a:pt x="264" y="22"/>
                    </a:lnTo>
                    <a:lnTo>
                      <a:pt x="271" y="23"/>
                    </a:lnTo>
                    <a:lnTo>
                      <a:pt x="279" y="25"/>
                    </a:lnTo>
                    <a:lnTo>
                      <a:pt x="287" y="29"/>
                    </a:lnTo>
                    <a:lnTo>
                      <a:pt x="294" y="33"/>
                    </a:lnTo>
                    <a:lnTo>
                      <a:pt x="300" y="39"/>
                    </a:lnTo>
                    <a:lnTo>
                      <a:pt x="308" y="45"/>
                    </a:lnTo>
                    <a:lnTo>
                      <a:pt x="312" y="50"/>
                    </a:lnTo>
                    <a:lnTo>
                      <a:pt x="317" y="58"/>
                    </a:lnTo>
                    <a:lnTo>
                      <a:pt x="321" y="64"/>
                    </a:lnTo>
                    <a:lnTo>
                      <a:pt x="321" y="66"/>
                    </a:lnTo>
                    <a:lnTo>
                      <a:pt x="323" y="66"/>
                    </a:lnTo>
                    <a:lnTo>
                      <a:pt x="329" y="58"/>
                    </a:lnTo>
                    <a:lnTo>
                      <a:pt x="333" y="50"/>
                    </a:lnTo>
                    <a:lnTo>
                      <a:pt x="338" y="45"/>
                    </a:lnTo>
                    <a:lnTo>
                      <a:pt x="344" y="39"/>
                    </a:lnTo>
                    <a:lnTo>
                      <a:pt x="350" y="33"/>
                    </a:lnTo>
                    <a:lnTo>
                      <a:pt x="357" y="29"/>
                    </a:lnTo>
                    <a:lnTo>
                      <a:pt x="365" y="25"/>
                    </a:lnTo>
                    <a:lnTo>
                      <a:pt x="373" y="23"/>
                    </a:lnTo>
                    <a:lnTo>
                      <a:pt x="380" y="22"/>
                    </a:lnTo>
                    <a:lnTo>
                      <a:pt x="390" y="20"/>
                    </a:lnTo>
                    <a:lnTo>
                      <a:pt x="398" y="20"/>
                    </a:lnTo>
                    <a:lnTo>
                      <a:pt x="405" y="22"/>
                    </a:lnTo>
                    <a:lnTo>
                      <a:pt x="413" y="23"/>
                    </a:lnTo>
                    <a:lnTo>
                      <a:pt x="421" y="25"/>
                    </a:lnTo>
                    <a:lnTo>
                      <a:pt x="428" y="29"/>
                    </a:lnTo>
                    <a:lnTo>
                      <a:pt x="436" y="33"/>
                    </a:lnTo>
                    <a:lnTo>
                      <a:pt x="442" y="39"/>
                    </a:lnTo>
                    <a:lnTo>
                      <a:pt x="449" y="45"/>
                    </a:lnTo>
                    <a:lnTo>
                      <a:pt x="468" y="45"/>
                    </a:lnTo>
                    <a:lnTo>
                      <a:pt x="468" y="139"/>
                    </a:lnTo>
                    <a:lnTo>
                      <a:pt x="474" y="139"/>
                    </a:lnTo>
                    <a:lnTo>
                      <a:pt x="474" y="45"/>
                    </a:lnTo>
                    <a:lnTo>
                      <a:pt x="566" y="45"/>
                    </a:lnTo>
                    <a:lnTo>
                      <a:pt x="566" y="95"/>
                    </a:lnTo>
                    <a:lnTo>
                      <a:pt x="575" y="95"/>
                    </a:lnTo>
                    <a:lnTo>
                      <a:pt x="575" y="0"/>
                    </a:lnTo>
                    <a:lnTo>
                      <a:pt x="0" y="0"/>
                    </a:lnTo>
                    <a:lnTo>
                      <a:pt x="0" y="45"/>
                    </a:lnTo>
                    <a:close/>
                  </a:path>
                </a:pathLst>
              </a:custGeom>
              <a:solidFill>
                <a:srgbClr val="000000"/>
              </a:solidFill>
              <a:ln w="1588">
                <a:solidFill>
                  <a:srgbClr val="000000"/>
                </a:solidFill>
                <a:prstDash val="solid"/>
                <a:round/>
                <a:headEnd/>
                <a:tailEnd/>
              </a:ln>
            </p:spPr>
            <p:txBody>
              <a:bodyPr/>
              <a:lstStyle/>
              <a:p>
                <a:endParaRPr lang="en-IN"/>
              </a:p>
            </p:txBody>
          </p:sp>
          <p:sp>
            <p:nvSpPr>
              <p:cNvPr id="704175" name="Freeform 1711">
                <a:extLst>
                  <a:ext uri="{FF2B5EF4-FFF2-40B4-BE49-F238E27FC236}">
                    <a16:creationId xmlns:a16="http://schemas.microsoft.com/office/drawing/2014/main" id="{6945880E-8CB9-41C3-852E-D6DD5C2D36D6}"/>
                  </a:ext>
                </a:extLst>
              </p:cNvPr>
              <p:cNvSpPr>
                <a:spLocks/>
              </p:cNvSpPr>
              <p:nvPr/>
            </p:nvSpPr>
            <p:spPr bwMode="auto">
              <a:xfrm>
                <a:off x="915" y="2466"/>
                <a:ext cx="11" cy="49"/>
              </a:xfrm>
              <a:custGeom>
                <a:avLst/>
                <a:gdLst>
                  <a:gd name="T0" fmla="*/ 17 w 23"/>
                  <a:gd name="T1" fmla="*/ 98 h 98"/>
                  <a:gd name="T2" fmla="*/ 23 w 23"/>
                  <a:gd name="T3" fmla="*/ 98 h 98"/>
                  <a:gd name="T4" fmla="*/ 23 w 23"/>
                  <a:gd name="T5" fmla="*/ 0 h 98"/>
                  <a:gd name="T6" fmla="*/ 0 w 23"/>
                  <a:gd name="T7" fmla="*/ 0 h 98"/>
                  <a:gd name="T8" fmla="*/ 6 w 23"/>
                  <a:gd name="T9" fmla="*/ 7 h 98"/>
                  <a:gd name="T10" fmla="*/ 9 w 23"/>
                  <a:gd name="T11" fmla="*/ 13 h 98"/>
                  <a:gd name="T12" fmla="*/ 13 w 23"/>
                  <a:gd name="T13" fmla="*/ 21 h 98"/>
                  <a:gd name="T14" fmla="*/ 17 w 23"/>
                  <a:gd name="T15" fmla="*/ 28 h 98"/>
                  <a:gd name="T16" fmla="*/ 17 w 23"/>
                  <a:gd name="T1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98">
                    <a:moveTo>
                      <a:pt x="17" y="98"/>
                    </a:moveTo>
                    <a:lnTo>
                      <a:pt x="23" y="98"/>
                    </a:lnTo>
                    <a:lnTo>
                      <a:pt x="23" y="0"/>
                    </a:lnTo>
                    <a:lnTo>
                      <a:pt x="0" y="0"/>
                    </a:lnTo>
                    <a:lnTo>
                      <a:pt x="6" y="7"/>
                    </a:lnTo>
                    <a:lnTo>
                      <a:pt x="9" y="13"/>
                    </a:lnTo>
                    <a:lnTo>
                      <a:pt x="13" y="21"/>
                    </a:lnTo>
                    <a:lnTo>
                      <a:pt x="17" y="28"/>
                    </a:lnTo>
                    <a:lnTo>
                      <a:pt x="17" y="98"/>
                    </a:lnTo>
                    <a:close/>
                  </a:path>
                </a:pathLst>
              </a:custGeom>
              <a:solidFill>
                <a:srgbClr val="000000"/>
              </a:solidFill>
              <a:ln w="1588">
                <a:solidFill>
                  <a:srgbClr val="000000"/>
                </a:solidFill>
                <a:prstDash val="solid"/>
                <a:round/>
                <a:headEnd/>
                <a:tailEnd/>
              </a:ln>
            </p:spPr>
            <p:txBody>
              <a:bodyPr/>
              <a:lstStyle/>
              <a:p>
                <a:endParaRPr lang="en-IN"/>
              </a:p>
            </p:txBody>
          </p:sp>
          <p:sp>
            <p:nvSpPr>
              <p:cNvPr id="704176" name="Freeform 1712">
                <a:extLst>
                  <a:ext uri="{FF2B5EF4-FFF2-40B4-BE49-F238E27FC236}">
                    <a16:creationId xmlns:a16="http://schemas.microsoft.com/office/drawing/2014/main" id="{8536C1F2-5EDC-4B42-80B4-B5CC12CDB502}"/>
                  </a:ext>
                </a:extLst>
              </p:cNvPr>
              <p:cNvSpPr>
                <a:spLocks/>
              </p:cNvSpPr>
              <p:nvPr/>
            </p:nvSpPr>
            <p:spPr bwMode="auto">
              <a:xfrm>
                <a:off x="814" y="2449"/>
                <a:ext cx="56" cy="31"/>
              </a:xfrm>
              <a:custGeom>
                <a:avLst/>
                <a:gdLst>
                  <a:gd name="T0" fmla="*/ 109 w 111"/>
                  <a:gd name="T1" fmla="*/ 8 h 61"/>
                  <a:gd name="T2" fmla="*/ 111 w 111"/>
                  <a:gd name="T3" fmla="*/ 17 h 61"/>
                  <a:gd name="T4" fmla="*/ 103 w 111"/>
                  <a:gd name="T5" fmla="*/ 21 h 61"/>
                  <a:gd name="T6" fmla="*/ 96 w 111"/>
                  <a:gd name="T7" fmla="*/ 27 h 61"/>
                  <a:gd name="T8" fmla="*/ 90 w 111"/>
                  <a:gd name="T9" fmla="*/ 33 h 61"/>
                  <a:gd name="T10" fmla="*/ 84 w 111"/>
                  <a:gd name="T11" fmla="*/ 40 h 61"/>
                  <a:gd name="T12" fmla="*/ 80 w 111"/>
                  <a:gd name="T13" fmla="*/ 46 h 61"/>
                  <a:gd name="T14" fmla="*/ 76 w 111"/>
                  <a:gd name="T15" fmla="*/ 54 h 61"/>
                  <a:gd name="T16" fmla="*/ 75 w 111"/>
                  <a:gd name="T17" fmla="*/ 61 h 61"/>
                  <a:gd name="T18" fmla="*/ 73 w 111"/>
                  <a:gd name="T19" fmla="*/ 54 h 61"/>
                  <a:gd name="T20" fmla="*/ 69 w 111"/>
                  <a:gd name="T21" fmla="*/ 48 h 61"/>
                  <a:gd name="T22" fmla="*/ 63 w 111"/>
                  <a:gd name="T23" fmla="*/ 40 h 61"/>
                  <a:gd name="T24" fmla="*/ 57 w 111"/>
                  <a:gd name="T25" fmla="*/ 33 h 61"/>
                  <a:gd name="T26" fmla="*/ 52 w 111"/>
                  <a:gd name="T27" fmla="*/ 27 h 61"/>
                  <a:gd name="T28" fmla="*/ 46 w 111"/>
                  <a:gd name="T29" fmla="*/ 23 h 61"/>
                  <a:gd name="T30" fmla="*/ 38 w 111"/>
                  <a:gd name="T31" fmla="*/ 19 h 61"/>
                  <a:gd name="T32" fmla="*/ 31 w 111"/>
                  <a:gd name="T33" fmla="*/ 15 h 61"/>
                  <a:gd name="T34" fmla="*/ 25 w 111"/>
                  <a:gd name="T35" fmla="*/ 11 h 61"/>
                  <a:gd name="T36" fmla="*/ 15 w 111"/>
                  <a:gd name="T37" fmla="*/ 10 h 61"/>
                  <a:gd name="T38" fmla="*/ 8 w 111"/>
                  <a:gd name="T39" fmla="*/ 10 h 61"/>
                  <a:gd name="T40" fmla="*/ 0 w 111"/>
                  <a:gd name="T41" fmla="*/ 10 h 61"/>
                  <a:gd name="T42" fmla="*/ 0 w 111"/>
                  <a:gd name="T43" fmla="*/ 0 h 61"/>
                  <a:gd name="T44" fmla="*/ 109 w 111"/>
                  <a:gd name="T45"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1" h="61">
                    <a:moveTo>
                      <a:pt x="109" y="8"/>
                    </a:moveTo>
                    <a:lnTo>
                      <a:pt x="111" y="17"/>
                    </a:lnTo>
                    <a:lnTo>
                      <a:pt x="103" y="21"/>
                    </a:lnTo>
                    <a:lnTo>
                      <a:pt x="96" y="27"/>
                    </a:lnTo>
                    <a:lnTo>
                      <a:pt x="90" y="33"/>
                    </a:lnTo>
                    <a:lnTo>
                      <a:pt x="84" y="40"/>
                    </a:lnTo>
                    <a:lnTo>
                      <a:pt x="80" y="46"/>
                    </a:lnTo>
                    <a:lnTo>
                      <a:pt x="76" y="54"/>
                    </a:lnTo>
                    <a:lnTo>
                      <a:pt x="75" y="61"/>
                    </a:lnTo>
                    <a:lnTo>
                      <a:pt x="73" y="54"/>
                    </a:lnTo>
                    <a:lnTo>
                      <a:pt x="69" y="48"/>
                    </a:lnTo>
                    <a:lnTo>
                      <a:pt x="63" y="40"/>
                    </a:lnTo>
                    <a:lnTo>
                      <a:pt x="57" y="33"/>
                    </a:lnTo>
                    <a:lnTo>
                      <a:pt x="52" y="27"/>
                    </a:lnTo>
                    <a:lnTo>
                      <a:pt x="46" y="23"/>
                    </a:lnTo>
                    <a:lnTo>
                      <a:pt x="38" y="19"/>
                    </a:lnTo>
                    <a:lnTo>
                      <a:pt x="31" y="15"/>
                    </a:lnTo>
                    <a:lnTo>
                      <a:pt x="25" y="11"/>
                    </a:lnTo>
                    <a:lnTo>
                      <a:pt x="15" y="10"/>
                    </a:lnTo>
                    <a:lnTo>
                      <a:pt x="8" y="10"/>
                    </a:lnTo>
                    <a:lnTo>
                      <a:pt x="0" y="10"/>
                    </a:lnTo>
                    <a:lnTo>
                      <a:pt x="0" y="0"/>
                    </a:lnTo>
                    <a:lnTo>
                      <a:pt x="109" y="8"/>
                    </a:lnTo>
                    <a:close/>
                  </a:path>
                </a:pathLst>
              </a:custGeom>
              <a:solidFill>
                <a:srgbClr val="000000"/>
              </a:solidFill>
              <a:ln w="1588">
                <a:solidFill>
                  <a:srgbClr val="000000"/>
                </a:solidFill>
                <a:prstDash val="solid"/>
                <a:round/>
                <a:headEnd/>
                <a:tailEnd/>
              </a:ln>
            </p:spPr>
            <p:txBody>
              <a:bodyPr/>
              <a:lstStyle/>
              <a:p>
                <a:endParaRPr lang="en-IN"/>
              </a:p>
            </p:txBody>
          </p:sp>
          <p:sp>
            <p:nvSpPr>
              <p:cNvPr id="704177" name="Freeform 1713">
                <a:extLst>
                  <a:ext uri="{FF2B5EF4-FFF2-40B4-BE49-F238E27FC236}">
                    <a16:creationId xmlns:a16="http://schemas.microsoft.com/office/drawing/2014/main" id="{E0277F1B-ACA2-48A8-8A1A-C4FBB1AAB631}"/>
                  </a:ext>
                </a:extLst>
              </p:cNvPr>
              <p:cNvSpPr>
                <a:spLocks/>
              </p:cNvSpPr>
              <p:nvPr/>
            </p:nvSpPr>
            <p:spPr bwMode="auto">
              <a:xfrm>
                <a:off x="614" y="2475"/>
                <a:ext cx="32" cy="33"/>
              </a:xfrm>
              <a:custGeom>
                <a:avLst/>
                <a:gdLst>
                  <a:gd name="T0" fmla="*/ 4 w 65"/>
                  <a:gd name="T1" fmla="*/ 17 h 65"/>
                  <a:gd name="T2" fmla="*/ 2 w 65"/>
                  <a:gd name="T3" fmla="*/ 23 h 65"/>
                  <a:gd name="T4" fmla="*/ 0 w 65"/>
                  <a:gd name="T5" fmla="*/ 27 h 65"/>
                  <a:gd name="T6" fmla="*/ 0 w 65"/>
                  <a:gd name="T7" fmla="*/ 32 h 65"/>
                  <a:gd name="T8" fmla="*/ 0 w 65"/>
                  <a:gd name="T9" fmla="*/ 38 h 65"/>
                  <a:gd name="T10" fmla="*/ 2 w 65"/>
                  <a:gd name="T11" fmla="*/ 42 h 65"/>
                  <a:gd name="T12" fmla="*/ 4 w 65"/>
                  <a:gd name="T13" fmla="*/ 48 h 65"/>
                  <a:gd name="T14" fmla="*/ 6 w 65"/>
                  <a:gd name="T15" fmla="*/ 52 h 65"/>
                  <a:gd name="T16" fmla="*/ 10 w 65"/>
                  <a:gd name="T17" fmla="*/ 57 h 65"/>
                  <a:gd name="T18" fmla="*/ 16 w 65"/>
                  <a:gd name="T19" fmla="*/ 61 h 65"/>
                  <a:gd name="T20" fmla="*/ 19 w 65"/>
                  <a:gd name="T21" fmla="*/ 63 h 65"/>
                  <a:gd name="T22" fmla="*/ 25 w 65"/>
                  <a:gd name="T23" fmla="*/ 65 h 65"/>
                  <a:gd name="T24" fmla="*/ 31 w 65"/>
                  <a:gd name="T25" fmla="*/ 65 h 65"/>
                  <a:gd name="T26" fmla="*/ 35 w 65"/>
                  <a:gd name="T27" fmla="*/ 65 h 65"/>
                  <a:gd name="T28" fmla="*/ 41 w 65"/>
                  <a:gd name="T29" fmla="*/ 63 h 65"/>
                  <a:gd name="T30" fmla="*/ 46 w 65"/>
                  <a:gd name="T31" fmla="*/ 61 h 65"/>
                  <a:gd name="T32" fmla="*/ 50 w 65"/>
                  <a:gd name="T33" fmla="*/ 59 h 65"/>
                  <a:gd name="T34" fmla="*/ 54 w 65"/>
                  <a:gd name="T35" fmla="*/ 57 h 65"/>
                  <a:gd name="T36" fmla="*/ 58 w 65"/>
                  <a:gd name="T37" fmla="*/ 52 h 65"/>
                  <a:gd name="T38" fmla="*/ 62 w 65"/>
                  <a:gd name="T39" fmla="*/ 46 h 65"/>
                  <a:gd name="T40" fmla="*/ 63 w 65"/>
                  <a:gd name="T41" fmla="*/ 42 h 65"/>
                  <a:gd name="T42" fmla="*/ 65 w 65"/>
                  <a:gd name="T43" fmla="*/ 36 h 65"/>
                  <a:gd name="T44" fmla="*/ 65 w 65"/>
                  <a:gd name="T45" fmla="*/ 32 h 65"/>
                  <a:gd name="T46" fmla="*/ 65 w 65"/>
                  <a:gd name="T47" fmla="*/ 27 h 65"/>
                  <a:gd name="T48" fmla="*/ 63 w 65"/>
                  <a:gd name="T49" fmla="*/ 21 h 65"/>
                  <a:gd name="T50" fmla="*/ 60 w 65"/>
                  <a:gd name="T51" fmla="*/ 17 h 65"/>
                  <a:gd name="T52" fmla="*/ 58 w 65"/>
                  <a:gd name="T53" fmla="*/ 11 h 65"/>
                  <a:gd name="T54" fmla="*/ 54 w 65"/>
                  <a:gd name="T55" fmla="*/ 7 h 65"/>
                  <a:gd name="T56" fmla="*/ 50 w 65"/>
                  <a:gd name="T57" fmla="*/ 4 h 65"/>
                  <a:gd name="T58" fmla="*/ 46 w 65"/>
                  <a:gd name="T59" fmla="*/ 2 h 65"/>
                  <a:gd name="T60" fmla="*/ 41 w 65"/>
                  <a:gd name="T61" fmla="*/ 0 h 65"/>
                  <a:gd name="T62" fmla="*/ 35 w 65"/>
                  <a:gd name="T63" fmla="*/ 0 h 65"/>
                  <a:gd name="T64" fmla="*/ 29 w 65"/>
                  <a:gd name="T65" fmla="*/ 0 h 65"/>
                  <a:gd name="T66" fmla="*/ 23 w 65"/>
                  <a:gd name="T67" fmla="*/ 0 h 65"/>
                  <a:gd name="T68" fmla="*/ 19 w 65"/>
                  <a:gd name="T69" fmla="*/ 2 h 65"/>
                  <a:gd name="T70" fmla="*/ 14 w 65"/>
                  <a:gd name="T71" fmla="*/ 4 h 65"/>
                  <a:gd name="T72" fmla="*/ 10 w 65"/>
                  <a:gd name="T73" fmla="*/ 7 h 65"/>
                  <a:gd name="T74" fmla="*/ 6 w 65"/>
                  <a:gd name="T75" fmla="*/ 11 h 65"/>
                  <a:gd name="T76" fmla="*/ 4 w 65"/>
                  <a:gd name="T77"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5" h="65">
                    <a:moveTo>
                      <a:pt x="4" y="17"/>
                    </a:moveTo>
                    <a:lnTo>
                      <a:pt x="2" y="23"/>
                    </a:lnTo>
                    <a:lnTo>
                      <a:pt x="0" y="27"/>
                    </a:lnTo>
                    <a:lnTo>
                      <a:pt x="0" y="32"/>
                    </a:lnTo>
                    <a:lnTo>
                      <a:pt x="0" y="38"/>
                    </a:lnTo>
                    <a:lnTo>
                      <a:pt x="2" y="42"/>
                    </a:lnTo>
                    <a:lnTo>
                      <a:pt x="4" y="48"/>
                    </a:lnTo>
                    <a:lnTo>
                      <a:pt x="6" y="52"/>
                    </a:lnTo>
                    <a:lnTo>
                      <a:pt x="10" y="57"/>
                    </a:lnTo>
                    <a:lnTo>
                      <a:pt x="16" y="61"/>
                    </a:lnTo>
                    <a:lnTo>
                      <a:pt x="19" y="63"/>
                    </a:lnTo>
                    <a:lnTo>
                      <a:pt x="25" y="65"/>
                    </a:lnTo>
                    <a:lnTo>
                      <a:pt x="31" y="65"/>
                    </a:lnTo>
                    <a:lnTo>
                      <a:pt x="35" y="65"/>
                    </a:lnTo>
                    <a:lnTo>
                      <a:pt x="41" y="63"/>
                    </a:lnTo>
                    <a:lnTo>
                      <a:pt x="46" y="61"/>
                    </a:lnTo>
                    <a:lnTo>
                      <a:pt x="50" y="59"/>
                    </a:lnTo>
                    <a:lnTo>
                      <a:pt x="54" y="57"/>
                    </a:lnTo>
                    <a:lnTo>
                      <a:pt x="58" y="52"/>
                    </a:lnTo>
                    <a:lnTo>
                      <a:pt x="62" y="46"/>
                    </a:lnTo>
                    <a:lnTo>
                      <a:pt x="63" y="42"/>
                    </a:lnTo>
                    <a:lnTo>
                      <a:pt x="65" y="36"/>
                    </a:lnTo>
                    <a:lnTo>
                      <a:pt x="65" y="32"/>
                    </a:lnTo>
                    <a:lnTo>
                      <a:pt x="65" y="27"/>
                    </a:lnTo>
                    <a:lnTo>
                      <a:pt x="63" y="21"/>
                    </a:lnTo>
                    <a:lnTo>
                      <a:pt x="60" y="17"/>
                    </a:lnTo>
                    <a:lnTo>
                      <a:pt x="58" y="11"/>
                    </a:lnTo>
                    <a:lnTo>
                      <a:pt x="54" y="7"/>
                    </a:lnTo>
                    <a:lnTo>
                      <a:pt x="50" y="4"/>
                    </a:lnTo>
                    <a:lnTo>
                      <a:pt x="46" y="2"/>
                    </a:lnTo>
                    <a:lnTo>
                      <a:pt x="41" y="0"/>
                    </a:lnTo>
                    <a:lnTo>
                      <a:pt x="35" y="0"/>
                    </a:lnTo>
                    <a:lnTo>
                      <a:pt x="29" y="0"/>
                    </a:lnTo>
                    <a:lnTo>
                      <a:pt x="23" y="0"/>
                    </a:lnTo>
                    <a:lnTo>
                      <a:pt x="19" y="2"/>
                    </a:lnTo>
                    <a:lnTo>
                      <a:pt x="14" y="4"/>
                    </a:lnTo>
                    <a:lnTo>
                      <a:pt x="10" y="7"/>
                    </a:lnTo>
                    <a:lnTo>
                      <a:pt x="6" y="11"/>
                    </a:lnTo>
                    <a:lnTo>
                      <a:pt x="4" y="17"/>
                    </a:lnTo>
                    <a:close/>
                  </a:path>
                </a:pathLst>
              </a:custGeom>
              <a:solidFill>
                <a:srgbClr val="FFFFFF"/>
              </a:solidFill>
              <a:ln w="1588">
                <a:solidFill>
                  <a:srgbClr val="000000"/>
                </a:solidFill>
                <a:prstDash val="solid"/>
                <a:round/>
                <a:headEnd/>
                <a:tailEnd/>
              </a:ln>
            </p:spPr>
            <p:txBody>
              <a:bodyPr/>
              <a:lstStyle/>
              <a:p>
                <a:endParaRPr lang="en-IN"/>
              </a:p>
            </p:txBody>
          </p:sp>
          <p:sp>
            <p:nvSpPr>
              <p:cNvPr id="704178" name="Freeform 1714">
                <a:extLst>
                  <a:ext uri="{FF2B5EF4-FFF2-40B4-BE49-F238E27FC236}">
                    <a16:creationId xmlns:a16="http://schemas.microsoft.com/office/drawing/2014/main" id="{E2A2598B-379D-4DD5-96BC-4AB3DAE95BFD}"/>
                  </a:ext>
                </a:extLst>
              </p:cNvPr>
              <p:cNvSpPr>
                <a:spLocks/>
              </p:cNvSpPr>
              <p:nvPr/>
            </p:nvSpPr>
            <p:spPr bwMode="auto">
              <a:xfrm>
                <a:off x="624" y="2486"/>
                <a:ext cx="11" cy="11"/>
              </a:xfrm>
              <a:custGeom>
                <a:avLst/>
                <a:gdLst>
                  <a:gd name="T0" fmla="*/ 21 w 21"/>
                  <a:gd name="T1" fmla="*/ 8 h 23"/>
                  <a:gd name="T2" fmla="*/ 21 w 21"/>
                  <a:gd name="T3" fmla="*/ 6 h 23"/>
                  <a:gd name="T4" fmla="*/ 20 w 21"/>
                  <a:gd name="T5" fmla="*/ 4 h 23"/>
                  <a:gd name="T6" fmla="*/ 16 w 21"/>
                  <a:gd name="T7" fmla="*/ 2 h 23"/>
                  <a:gd name="T8" fmla="*/ 14 w 21"/>
                  <a:gd name="T9" fmla="*/ 0 h 23"/>
                  <a:gd name="T10" fmla="*/ 10 w 21"/>
                  <a:gd name="T11" fmla="*/ 0 h 23"/>
                  <a:gd name="T12" fmla="*/ 6 w 21"/>
                  <a:gd name="T13" fmla="*/ 0 h 23"/>
                  <a:gd name="T14" fmla="*/ 4 w 21"/>
                  <a:gd name="T15" fmla="*/ 2 h 23"/>
                  <a:gd name="T16" fmla="*/ 2 w 21"/>
                  <a:gd name="T17" fmla="*/ 6 h 23"/>
                  <a:gd name="T18" fmla="*/ 0 w 21"/>
                  <a:gd name="T19" fmla="*/ 8 h 23"/>
                  <a:gd name="T20" fmla="*/ 0 w 21"/>
                  <a:gd name="T21" fmla="*/ 11 h 23"/>
                  <a:gd name="T22" fmla="*/ 0 w 21"/>
                  <a:gd name="T23" fmla="*/ 13 h 23"/>
                  <a:gd name="T24" fmla="*/ 2 w 21"/>
                  <a:gd name="T25" fmla="*/ 17 h 23"/>
                  <a:gd name="T26" fmla="*/ 4 w 21"/>
                  <a:gd name="T27" fmla="*/ 19 h 23"/>
                  <a:gd name="T28" fmla="*/ 6 w 21"/>
                  <a:gd name="T29" fmla="*/ 21 h 23"/>
                  <a:gd name="T30" fmla="*/ 10 w 21"/>
                  <a:gd name="T31" fmla="*/ 23 h 23"/>
                  <a:gd name="T32" fmla="*/ 12 w 21"/>
                  <a:gd name="T33" fmla="*/ 23 h 23"/>
                  <a:gd name="T34" fmla="*/ 16 w 21"/>
                  <a:gd name="T35" fmla="*/ 21 h 23"/>
                  <a:gd name="T36" fmla="*/ 20 w 21"/>
                  <a:gd name="T37" fmla="*/ 19 h 23"/>
                  <a:gd name="T38" fmla="*/ 21 w 21"/>
                  <a:gd name="T39" fmla="*/ 17 h 23"/>
                  <a:gd name="T40" fmla="*/ 21 w 21"/>
                  <a:gd name="T41" fmla="*/ 13 h 23"/>
                  <a:gd name="T42" fmla="*/ 21 w 21"/>
                  <a:gd name="T43" fmla="*/ 11 h 23"/>
                  <a:gd name="T44" fmla="*/ 21 w 21"/>
                  <a:gd name="T45"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3">
                    <a:moveTo>
                      <a:pt x="21" y="8"/>
                    </a:moveTo>
                    <a:lnTo>
                      <a:pt x="21" y="6"/>
                    </a:lnTo>
                    <a:lnTo>
                      <a:pt x="20" y="4"/>
                    </a:lnTo>
                    <a:lnTo>
                      <a:pt x="16" y="2"/>
                    </a:lnTo>
                    <a:lnTo>
                      <a:pt x="14" y="0"/>
                    </a:lnTo>
                    <a:lnTo>
                      <a:pt x="10" y="0"/>
                    </a:lnTo>
                    <a:lnTo>
                      <a:pt x="6" y="0"/>
                    </a:lnTo>
                    <a:lnTo>
                      <a:pt x="4" y="2"/>
                    </a:lnTo>
                    <a:lnTo>
                      <a:pt x="2" y="6"/>
                    </a:lnTo>
                    <a:lnTo>
                      <a:pt x="0" y="8"/>
                    </a:lnTo>
                    <a:lnTo>
                      <a:pt x="0" y="11"/>
                    </a:lnTo>
                    <a:lnTo>
                      <a:pt x="0" y="13"/>
                    </a:lnTo>
                    <a:lnTo>
                      <a:pt x="2" y="17"/>
                    </a:lnTo>
                    <a:lnTo>
                      <a:pt x="4" y="19"/>
                    </a:lnTo>
                    <a:lnTo>
                      <a:pt x="6" y="21"/>
                    </a:lnTo>
                    <a:lnTo>
                      <a:pt x="10" y="23"/>
                    </a:lnTo>
                    <a:lnTo>
                      <a:pt x="12" y="23"/>
                    </a:lnTo>
                    <a:lnTo>
                      <a:pt x="16" y="21"/>
                    </a:lnTo>
                    <a:lnTo>
                      <a:pt x="20" y="19"/>
                    </a:lnTo>
                    <a:lnTo>
                      <a:pt x="21" y="17"/>
                    </a:lnTo>
                    <a:lnTo>
                      <a:pt x="21" y="13"/>
                    </a:lnTo>
                    <a:lnTo>
                      <a:pt x="21" y="11"/>
                    </a:lnTo>
                    <a:lnTo>
                      <a:pt x="21" y="8"/>
                    </a:lnTo>
                    <a:close/>
                  </a:path>
                </a:pathLst>
              </a:custGeom>
              <a:solidFill>
                <a:srgbClr val="000000"/>
              </a:solidFill>
              <a:ln w="1588">
                <a:solidFill>
                  <a:srgbClr val="000000"/>
                </a:solidFill>
                <a:prstDash val="solid"/>
                <a:round/>
                <a:headEnd/>
                <a:tailEnd/>
              </a:ln>
            </p:spPr>
            <p:txBody>
              <a:bodyPr/>
              <a:lstStyle/>
              <a:p>
                <a:endParaRPr lang="en-IN"/>
              </a:p>
            </p:txBody>
          </p:sp>
          <p:sp>
            <p:nvSpPr>
              <p:cNvPr id="704179" name="Freeform 1715">
                <a:extLst>
                  <a:ext uri="{FF2B5EF4-FFF2-40B4-BE49-F238E27FC236}">
                    <a16:creationId xmlns:a16="http://schemas.microsoft.com/office/drawing/2014/main" id="{D5A94931-BC1A-4C92-9F53-97363A802050}"/>
                  </a:ext>
                </a:extLst>
              </p:cNvPr>
              <p:cNvSpPr>
                <a:spLocks/>
              </p:cNvSpPr>
              <p:nvPr/>
            </p:nvSpPr>
            <p:spPr bwMode="auto">
              <a:xfrm>
                <a:off x="598" y="2459"/>
                <a:ext cx="63" cy="64"/>
              </a:xfrm>
              <a:custGeom>
                <a:avLst/>
                <a:gdLst>
                  <a:gd name="T0" fmla="*/ 95 w 126"/>
                  <a:gd name="T1" fmla="*/ 69 h 129"/>
                  <a:gd name="T2" fmla="*/ 92 w 126"/>
                  <a:gd name="T3" fmla="*/ 79 h 129"/>
                  <a:gd name="T4" fmla="*/ 84 w 126"/>
                  <a:gd name="T5" fmla="*/ 90 h 129"/>
                  <a:gd name="T6" fmla="*/ 76 w 126"/>
                  <a:gd name="T7" fmla="*/ 94 h 129"/>
                  <a:gd name="T8" fmla="*/ 65 w 126"/>
                  <a:gd name="T9" fmla="*/ 98 h 129"/>
                  <a:gd name="T10" fmla="*/ 55 w 126"/>
                  <a:gd name="T11" fmla="*/ 98 h 129"/>
                  <a:gd name="T12" fmla="*/ 46 w 126"/>
                  <a:gd name="T13" fmla="*/ 94 h 129"/>
                  <a:gd name="T14" fmla="*/ 36 w 126"/>
                  <a:gd name="T15" fmla="*/ 85 h 129"/>
                  <a:gd name="T16" fmla="*/ 32 w 126"/>
                  <a:gd name="T17" fmla="*/ 75 h 129"/>
                  <a:gd name="T18" fmla="*/ 30 w 126"/>
                  <a:gd name="T19" fmla="*/ 65 h 129"/>
                  <a:gd name="T20" fmla="*/ 32 w 126"/>
                  <a:gd name="T21" fmla="*/ 56 h 129"/>
                  <a:gd name="T22" fmla="*/ 36 w 126"/>
                  <a:gd name="T23" fmla="*/ 44 h 129"/>
                  <a:gd name="T24" fmla="*/ 44 w 126"/>
                  <a:gd name="T25" fmla="*/ 37 h 129"/>
                  <a:gd name="T26" fmla="*/ 53 w 126"/>
                  <a:gd name="T27" fmla="*/ 33 h 129"/>
                  <a:gd name="T28" fmla="*/ 65 w 126"/>
                  <a:gd name="T29" fmla="*/ 33 h 129"/>
                  <a:gd name="T30" fmla="*/ 76 w 126"/>
                  <a:gd name="T31" fmla="*/ 35 h 129"/>
                  <a:gd name="T32" fmla="*/ 84 w 126"/>
                  <a:gd name="T33" fmla="*/ 40 h 129"/>
                  <a:gd name="T34" fmla="*/ 90 w 126"/>
                  <a:gd name="T35" fmla="*/ 50 h 129"/>
                  <a:gd name="T36" fmla="*/ 95 w 126"/>
                  <a:gd name="T37" fmla="*/ 60 h 129"/>
                  <a:gd name="T38" fmla="*/ 126 w 126"/>
                  <a:gd name="T39" fmla="*/ 65 h 129"/>
                  <a:gd name="T40" fmla="*/ 124 w 126"/>
                  <a:gd name="T41" fmla="*/ 50 h 129"/>
                  <a:gd name="T42" fmla="*/ 118 w 126"/>
                  <a:gd name="T43" fmla="*/ 35 h 129"/>
                  <a:gd name="T44" fmla="*/ 109 w 126"/>
                  <a:gd name="T45" fmla="*/ 23 h 129"/>
                  <a:gd name="T46" fmla="*/ 99 w 126"/>
                  <a:gd name="T47" fmla="*/ 12 h 129"/>
                  <a:gd name="T48" fmla="*/ 86 w 126"/>
                  <a:gd name="T49" fmla="*/ 6 h 129"/>
                  <a:gd name="T50" fmla="*/ 71 w 126"/>
                  <a:gd name="T51" fmla="*/ 0 h 129"/>
                  <a:gd name="T52" fmla="*/ 49 w 126"/>
                  <a:gd name="T53" fmla="*/ 2 h 129"/>
                  <a:gd name="T54" fmla="*/ 34 w 126"/>
                  <a:gd name="T55" fmla="*/ 6 h 129"/>
                  <a:gd name="T56" fmla="*/ 23 w 126"/>
                  <a:gd name="T57" fmla="*/ 16 h 129"/>
                  <a:gd name="T58" fmla="*/ 11 w 126"/>
                  <a:gd name="T59" fmla="*/ 25 h 129"/>
                  <a:gd name="T60" fmla="*/ 4 w 126"/>
                  <a:gd name="T61" fmla="*/ 40 h 129"/>
                  <a:gd name="T62" fmla="*/ 0 w 126"/>
                  <a:gd name="T63" fmla="*/ 54 h 129"/>
                  <a:gd name="T64" fmla="*/ 0 w 126"/>
                  <a:gd name="T65" fmla="*/ 69 h 129"/>
                  <a:gd name="T66" fmla="*/ 4 w 126"/>
                  <a:gd name="T67" fmla="*/ 85 h 129"/>
                  <a:gd name="T68" fmla="*/ 9 w 126"/>
                  <a:gd name="T69" fmla="*/ 98 h 129"/>
                  <a:gd name="T70" fmla="*/ 17 w 126"/>
                  <a:gd name="T71" fmla="*/ 112 h 129"/>
                  <a:gd name="T72" fmla="*/ 30 w 126"/>
                  <a:gd name="T73" fmla="*/ 119 h 129"/>
                  <a:gd name="T74" fmla="*/ 44 w 126"/>
                  <a:gd name="T75" fmla="*/ 127 h 129"/>
                  <a:gd name="T76" fmla="*/ 57 w 126"/>
                  <a:gd name="T77" fmla="*/ 129 h 129"/>
                  <a:gd name="T78" fmla="*/ 72 w 126"/>
                  <a:gd name="T79" fmla="*/ 129 h 129"/>
                  <a:gd name="T80" fmla="*/ 88 w 126"/>
                  <a:gd name="T81" fmla="*/ 125 h 129"/>
                  <a:gd name="T82" fmla="*/ 99 w 126"/>
                  <a:gd name="T83" fmla="*/ 117 h 129"/>
                  <a:gd name="T84" fmla="*/ 111 w 126"/>
                  <a:gd name="T85" fmla="*/ 106 h 129"/>
                  <a:gd name="T86" fmla="*/ 118 w 126"/>
                  <a:gd name="T87" fmla="*/ 92 h 129"/>
                  <a:gd name="T88" fmla="*/ 124 w 126"/>
                  <a:gd name="T89" fmla="*/ 79 h 129"/>
                  <a:gd name="T90" fmla="*/ 126 w 126"/>
                  <a:gd name="T91" fmla="*/ 6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6" h="129">
                    <a:moveTo>
                      <a:pt x="95" y="65"/>
                    </a:moveTo>
                    <a:lnTo>
                      <a:pt x="95" y="69"/>
                    </a:lnTo>
                    <a:lnTo>
                      <a:pt x="93" y="75"/>
                    </a:lnTo>
                    <a:lnTo>
                      <a:pt x="92" y="79"/>
                    </a:lnTo>
                    <a:lnTo>
                      <a:pt x="88" y="85"/>
                    </a:lnTo>
                    <a:lnTo>
                      <a:pt x="84" y="90"/>
                    </a:lnTo>
                    <a:lnTo>
                      <a:pt x="80" y="92"/>
                    </a:lnTo>
                    <a:lnTo>
                      <a:pt x="76" y="94"/>
                    </a:lnTo>
                    <a:lnTo>
                      <a:pt x="71" y="96"/>
                    </a:lnTo>
                    <a:lnTo>
                      <a:pt x="65" y="98"/>
                    </a:lnTo>
                    <a:lnTo>
                      <a:pt x="61" y="98"/>
                    </a:lnTo>
                    <a:lnTo>
                      <a:pt x="55" y="98"/>
                    </a:lnTo>
                    <a:lnTo>
                      <a:pt x="49" y="96"/>
                    </a:lnTo>
                    <a:lnTo>
                      <a:pt x="46" y="94"/>
                    </a:lnTo>
                    <a:lnTo>
                      <a:pt x="40" y="90"/>
                    </a:lnTo>
                    <a:lnTo>
                      <a:pt x="36" y="85"/>
                    </a:lnTo>
                    <a:lnTo>
                      <a:pt x="34" y="81"/>
                    </a:lnTo>
                    <a:lnTo>
                      <a:pt x="32" y="75"/>
                    </a:lnTo>
                    <a:lnTo>
                      <a:pt x="30" y="71"/>
                    </a:lnTo>
                    <a:lnTo>
                      <a:pt x="30" y="65"/>
                    </a:lnTo>
                    <a:lnTo>
                      <a:pt x="30" y="60"/>
                    </a:lnTo>
                    <a:lnTo>
                      <a:pt x="32" y="56"/>
                    </a:lnTo>
                    <a:lnTo>
                      <a:pt x="34" y="50"/>
                    </a:lnTo>
                    <a:lnTo>
                      <a:pt x="36" y="44"/>
                    </a:lnTo>
                    <a:lnTo>
                      <a:pt x="40" y="40"/>
                    </a:lnTo>
                    <a:lnTo>
                      <a:pt x="44" y="37"/>
                    </a:lnTo>
                    <a:lnTo>
                      <a:pt x="49" y="35"/>
                    </a:lnTo>
                    <a:lnTo>
                      <a:pt x="53" y="33"/>
                    </a:lnTo>
                    <a:lnTo>
                      <a:pt x="59" y="33"/>
                    </a:lnTo>
                    <a:lnTo>
                      <a:pt x="65" y="33"/>
                    </a:lnTo>
                    <a:lnTo>
                      <a:pt x="71" y="33"/>
                    </a:lnTo>
                    <a:lnTo>
                      <a:pt x="76" y="35"/>
                    </a:lnTo>
                    <a:lnTo>
                      <a:pt x="80" y="37"/>
                    </a:lnTo>
                    <a:lnTo>
                      <a:pt x="84" y="40"/>
                    </a:lnTo>
                    <a:lnTo>
                      <a:pt x="88" y="44"/>
                    </a:lnTo>
                    <a:lnTo>
                      <a:pt x="90" y="50"/>
                    </a:lnTo>
                    <a:lnTo>
                      <a:pt x="93" y="54"/>
                    </a:lnTo>
                    <a:lnTo>
                      <a:pt x="95" y="60"/>
                    </a:lnTo>
                    <a:lnTo>
                      <a:pt x="95" y="65"/>
                    </a:lnTo>
                    <a:lnTo>
                      <a:pt x="126" y="65"/>
                    </a:lnTo>
                    <a:lnTo>
                      <a:pt x="124" y="58"/>
                    </a:lnTo>
                    <a:lnTo>
                      <a:pt x="124" y="50"/>
                    </a:lnTo>
                    <a:lnTo>
                      <a:pt x="120" y="42"/>
                    </a:lnTo>
                    <a:lnTo>
                      <a:pt x="118" y="35"/>
                    </a:lnTo>
                    <a:lnTo>
                      <a:pt x="115" y="29"/>
                    </a:lnTo>
                    <a:lnTo>
                      <a:pt x="109" y="23"/>
                    </a:lnTo>
                    <a:lnTo>
                      <a:pt x="105" y="17"/>
                    </a:lnTo>
                    <a:lnTo>
                      <a:pt x="99" y="12"/>
                    </a:lnTo>
                    <a:lnTo>
                      <a:pt x="92" y="8"/>
                    </a:lnTo>
                    <a:lnTo>
                      <a:pt x="86" y="6"/>
                    </a:lnTo>
                    <a:lnTo>
                      <a:pt x="78" y="2"/>
                    </a:lnTo>
                    <a:lnTo>
                      <a:pt x="71" y="0"/>
                    </a:lnTo>
                    <a:lnTo>
                      <a:pt x="57" y="0"/>
                    </a:lnTo>
                    <a:lnTo>
                      <a:pt x="49" y="2"/>
                    </a:lnTo>
                    <a:lnTo>
                      <a:pt x="42" y="4"/>
                    </a:lnTo>
                    <a:lnTo>
                      <a:pt x="34" y="6"/>
                    </a:lnTo>
                    <a:lnTo>
                      <a:pt x="28" y="12"/>
                    </a:lnTo>
                    <a:lnTo>
                      <a:pt x="23" y="16"/>
                    </a:lnTo>
                    <a:lnTo>
                      <a:pt x="17" y="21"/>
                    </a:lnTo>
                    <a:lnTo>
                      <a:pt x="11" y="25"/>
                    </a:lnTo>
                    <a:lnTo>
                      <a:pt x="7" y="33"/>
                    </a:lnTo>
                    <a:lnTo>
                      <a:pt x="4" y="40"/>
                    </a:lnTo>
                    <a:lnTo>
                      <a:pt x="2" y="46"/>
                    </a:lnTo>
                    <a:lnTo>
                      <a:pt x="0" y="54"/>
                    </a:lnTo>
                    <a:lnTo>
                      <a:pt x="0" y="62"/>
                    </a:lnTo>
                    <a:lnTo>
                      <a:pt x="0" y="69"/>
                    </a:lnTo>
                    <a:lnTo>
                      <a:pt x="2" y="77"/>
                    </a:lnTo>
                    <a:lnTo>
                      <a:pt x="4" y="85"/>
                    </a:lnTo>
                    <a:lnTo>
                      <a:pt x="6" y="92"/>
                    </a:lnTo>
                    <a:lnTo>
                      <a:pt x="9" y="98"/>
                    </a:lnTo>
                    <a:lnTo>
                      <a:pt x="13" y="106"/>
                    </a:lnTo>
                    <a:lnTo>
                      <a:pt x="17" y="112"/>
                    </a:lnTo>
                    <a:lnTo>
                      <a:pt x="23" y="115"/>
                    </a:lnTo>
                    <a:lnTo>
                      <a:pt x="30" y="119"/>
                    </a:lnTo>
                    <a:lnTo>
                      <a:pt x="36" y="123"/>
                    </a:lnTo>
                    <a:lnTo>
                      <a:pt x="44" y="127"/>
                    </a:lnTo>
                    <a:lnTo>
                      <a:pt x="49" y="129"/>
                    </a:lnTo>
                    <a:lnTo>
                      <a:pt x="57" y="129"/>
                    </a:lnTo>
                    <a:lnTo>
                      <a:pt x="65" y="129"/>
                    </a:lnTo>
                    <a:lnTo>
                      <a:pt x="72" y="129"/>
                    </a:lnTo>
                    <a:lnTo>
                      <a:pt x="80" y="127"/>
                    </a:lnTo>
                    <a:lnTo>
                      <a:pt x="88" y="125"/>
                    </a:lnTo>
                    <a:lnTo>
                      <a:pt x="93" y="121"/>
                    </a:lnTo>
                    <a:lnTo>
                      <a:pt x="99" y="117"/>
                    </a:lnTo>
                    <a:lnTo>
                      <a:pt x="105" y="112"/>
                    </a:lnTo>
                    <a:lnTo>
                      <a:pt x="111" y="106"/>
                    </a:lnTo>
                    <a:lnTo>
                      <a:pt x="115" y="100"/>
                    </a:lnTo>
                    <a:lnTo>
                      <a:pt x="118" y="92"/>
                    </a:lnTo>
                    <a:lnTo>
                      <a:pt x="122" y="87"/>
                    </a:lnTo>
                    <a:lnTo>
                      <a:pt x="124" y="79"/>
                    </a:lnTo>
                    <a:lnTo>
                      <a:pt x="124" y="71"/>
                    </a:lnTo>
                    <a:lnTo>
                      <a:pt x="126" y="65"/>
                    </a:lnTo>
                    <a:lnTo>
                      <a:pt x="95" y="65"/>
                    </a:lnTo>
                    <a:close/>
                  </a:path>
                </a:pathLst>
              </a:custGeom>
              <a:solidFill>
                <a:srgbClr val="000000"/>
              </a:solidFill>
              <a:ln w="1588">
                <a:solidFill>
                  <a:srgbClr val="000000"/>
                </a:solidFill>
                <a:prstDash val="solid"/>
                <a:round/>
                <a:headEnd/>
                <a:tailEnd/>
              </a:ln>
            </p:spPr>
            <p:txBody>
              <a:bodyPr/>
              <a:lstStyle/>
              <a:p>
                <a:endParaRPr lang="en-IN"/>
              </a:p>
            </p:txBody>
          </p:sp>
          <p:sp>
            <p:nvSpPr>
              <p:cNvPr id="704180" name="Freeform 1716">
                <a:extLst>
                  <a:ext uri="{FF2B5EF4-FFF2-40B4-BE49-F238E27FC236}">
                    <a16:creationId xmlns:a16="http://schemas.microsoft.com/office/drawing/2014/main" id="{1F269109-9B7A-4DA4-854A-97A1A260EA8E}"/>
                  </a:ext>
                </a:extLst>
              </p:cNvPr>
              <p:cNvSpPr>
                <a:spLocks/>
              </p:cNvSpPr>
              <p:nvPr/>
            </p:nvSpPr>
            <p:spPr bwMode="auto">
              <a:xfrm>
                <a:off x="801" y="2475"/>
                <a:ext cx="32" cy="34"/>
              </a:xfrm>
              <a:custGeom>
                <a:avLst/>
                <a:gdLst>
                  <a:gd name="T0" fmla="*/ 4 w 63"/>
                  <a:gd name="T1" fmla="*/ 17 h 67"/>
                  <a:gd name="T2" fmla="*/ 0 w 63"/>
                  <a:gd name="T3" fmla="*/ 23 h 67"/>
                  <a:gd name="T4" fmla="*/ 0 w 63"/>
                  <a:gd name="T5" fmla="*/ 29 h 67"/>
                  <a:gd name="T6" fmla="*/ 0 w 63"/>
                  <a:gd name="T7" fmla="*/ 34 h 67"/>
                  <a:gd name="T8" fmla="*/ 0 w 63"/>
                  <a:gd name="T9" fmla="*/ 40 h 67"/>
                  <a:gd name="T10" fmla="*/ 2 w 63"/>
                  <a:gd name="T11" fmla="*/ 44 h 67"/>
                  <a:gd name="T12" fmla="*/ 4 w 63"/>
                  <a:gd name="T13" fmla="*/ 50 h 67"/>
                  <a:gd name="T14" fmla="*/ 6 w 63"/>
                  <a:gd name="T15" fmla="*/ 54 h 67"/>
                  <a:gd name="T16" fmla="*/ 10 w 63"/>
                  <a:gd name="T17" fmla="*/ 57 h 67"/>
                  <a:gd name="T18" fmla="*/ 15 w 63"/>
                  <a:gd name="T19" fmla="*/ 61 h 67"/>
                  <a:gd name="T20" fmla="*/ 19 w 63"/>
                  <a:gd name="T21" fmla="*/ 63 h 67"/>
                  <a:gd name="T22" fmla="*/ 25 w 63"/>
                  <a:gd name="T23" fmla="*/ 65 h 67"/>
                  <a:gd name="T24" fmla="*/ 31 w 63"/>
                  <a:gd name="T25" fmla="*/ 67 h 67"/>
                  <a:gd name="T26" fmla="*/ 35 w 63"/>
                  <a:gd name="T27" fmla="*/ 65 h 67"/>
                  <a:gd name="T28" fmla="*/ 40 w 63"/>
                  <a:gd name="T29" fmla="*/ 65 h 67"/>
                  <a:gd name="T30" fmla="*/ 46 w 63"/>
                  <a:gd name="T31" fmla="*/ 63 h 67"/>
                  <a:gd name="T32" fmla="*/ 50 w 63"/>
                  <a:gd name="T33" fmla="*/ 59 h 67"/>
                  <a:gd name="T34" fmla="*/ 54 w 63"/>
                  <a:gd name="T35" fmla="*/ 57 h 67"/>
                  <a:gd name="T36" fmla="*/ 58 w 63"/>
                  <a:gd name="T37" fmla="*/ 54 h 67"/>
                  <a:gd name="T38" fmla="*/ 61 w 63"/>
                  <a:gd name="T39" fmla="*/ 48 h 67"/>
                  <a:gd name="T40" fmla="*/ 63 w 63"/>
                  <a:gd name="T41" fmla="*/ 44 h 67"/>
                  <a:gd name="T42" fmla="*/ 63 w 63"/>
                  <a:gd name="T43" fmla="*/ 38 h 67"/>
                  <a:gd name="T44" fmla="*/ 63 w 63"/>
                  <a:gd name="T45" fmla="*/ 32 h 67"/>
                  <a:gd name="T46" fmla="*/ 63 w 63"/>
                  <a:gd name="T47" fmla="*/ 29 h 67"/>
                  <a:gd name="T48" fmla="*/ 63 w 63"/>
                  <a:gd name="T49" fmla="*/ 23 h 67"/>
                  <a:gd name="T50" fmla="*/ 59 w 63"/>
                  <a:gd name="T51" fmla="*/ 17 h 67"/>
                  <a:gd name="T52" fmla="*/ 58 w 63"/>
                  <a:gd name="T53" fmla="*/ 13 h 67"/>
                  <a:gd name="T54" fmla="*/ 54 w 63"/>
                  <a:gd name="T55" fmla="*/ 9 h 67"/>
                  <a:gd name="T56" fmla="*/ 50 w 63"/>
                  <a:gd name="T57" fmla="*/ 6 h 67"/>
                  <a:gd name="T58" fmla="*/ 46 w 63"/>
                  <a:gd name="T59" fmla="*/ 4 h 67"/>
                  <a:gd name="T60" fmla="*/ 40 w 63"/>
                  <a:gd name="T61" fmla="*/ 2 h 67"/>
                  <a:gd name="T62" fmla="*/ 35 w 63"/>
                  <a:gd name="T63" fmla="*/ 0 h 67"/>
                  <a:gd name="T64" fmla="*/ 29 w 63"/>
                  <a:gd name="T65" fmla="*/ 0 h 67"/>
                  <a:gd name="T66" fmla="*/ 23 w 63"/>
                  <a:gd name="T67" fmla="*/ 2 h 67"/>
                  <a:gd name="T68" fmla="*/ 19 w 63"/>
                  <a:gd name="T69" fmla="*/ 4 h 67"/>
                  <a:gd name="T70" fmla="*/ 14 w 63"/>
                  <a:gd name="T71" fmla="*/ 6 h 67"/>
                  <a:gd name="T72" fmla="*/ 10 w 63"/>
                  <a:gd name="T73" fmla="*/ 9 h 67"/>
                  <a:gd name="T74" fmla="*/ 6 w 63"/>
                  <a:gd name="T75" fmla="*/ 13 h 67"/>
                  <a:gd name="T76" fmla="*/ 4 w 63"/>
                  <a:gd name="T77" fmla="*/ 1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67">
                    <a:moveTo>
                      <a:pt x="4" y="17"/>
                    </a:moveTo>
                    <a:lnTo>
                      <a:pt x="0" y="23"/>
                    </a:lnTo>
                    <a:lnTo>
                      <a:pt x="0" y="29"/>
                    </a:lnTo>
                    <a:lnTo>
                      <a:pt x="0" y="34"/>
                    </a:lnTo>
                    <a:lnTo>
                      <a:pt x="0" y="40"/>
                    </a:lnTo>
                    <a:lnTo>
                      <a:pt x="2" y="44"/>
                    </a:lnTo>
                    <a:lnTo>
                      <a:pt x="4" y="50"/>
                    </a:lnTo>
                    <a:lnTo>
                      <a:pt x="6" y="54"/>
                    </a:lnTo>
                    <a:lnTo>
                      <a:pt x="10" y="57"/>
                    </a:lnTo>
                    <a:lnTo>
                      <a:pt x="15" y="61"/>
                    </a:lnTo>
                    <a:lnTo>
                      <a:pt x="19" y="63"/>
                    </a:lnTo>
                    <a:lnTo>
                      <a:pt x="25" y="65"/>
                    </a:lnTo>
                    <a:lnTo>
                      <a:pt x="31" y="67"/>
                    </a:lnTo>
                    <a:lnTo>
                      <a:pt x="35" y="65"/>
                    </a:lnTo>
                    <a:lnTo>
                      <a:pt x="40" y="65"/>
                    </a:lnTo>
                    <a:lnTo>
                      <a:pt x="46" y="63"/>
                    </a:lnTo>
                    <a:lnTo>
                      <a:pt x="50" y="59"/>
                    </a:lnTo>
                    <a:lnTo>
                      <a:pt x="54" y="57"/>
                    </a:lnTo>
                    <a:lnTo>
                      <a:pt x="58" y="54"/>
                    </a:lnTo>
                    <a:lnTo>
                      <a:pt x="61" y="48"/>
                    </a:lnTo>
                    <a:lnTo>
                      <a:pt x="63" y="44"/>
                    </a:lnTo>
                    <a:lnTo>
                      <a:pt x="63" y="38"/>
                    </a:lnTo>
                    <a:lnTo>
                      <a:pt x="63" y="32"/>
                    </a:lnTo>
                    <a:lnTo>
                      <a:pt x="63" y="29"/>
                    </a:lnTo>
                    <a:lnTo>
                      <a:pt x="63" y="23"/>
                    </a:lnTo>
                    <a:lnTo>
                      <a:pt x="59" y="17"/>
                    </a:lnTo>
                    <a:lnTo>
                      <a:pt x="58" y="13"/>
                    </a:lnTo>
                    <a:lnTo>
                      <a:pt x="54" y="9"/>
                    </a:lnTo>
                    <a:lnTo>
                      <a:pt x="50" y="6"/>
                    </a:lnTo>
                    <a:lnTo>
                      <a:pt x="46" y="4"/>
                    </a:lnTo>
                    <a:lnTo>
                      <a:pt x="40" y="2"/>
                    </a:lnTo>
                    <a:lnTo>
                      <a:pt x="35" y="0"/>
                    </a:lnTo>
                    <a:lnTo>
                      <a:pt x="29" y="0"/>
                    </a:lnTo>
                    <a:lnTo>
                      <a:pt x="23" y="2"/>
                    </a:lnTo>
                    <a:lnTo>
                      <a:pt x="19" y="4"/>
                    </a:lnTo>
                    <a:lnTo>
                      <a:pt x="14" y="6"/>
                    </a:lnTo>
                    <a:lnTo>
                      <a:pt x="10" y="9"/>
                    </a:lnTo>
                    <a:lnTo>
                      <a:pt x="6" y="13"/>
                    </a:lnTo>
                    <a:lnTo>
                      <a:pt x="4" y="17"/>
                    </a:lnTo>
                    <a:close/>
                  </a:path>
                </a:pathLst>
              </a:custGeom>
              <a:solidFill>
                <a:srgbClr val="FFFFFF"/>
              </a:solidFill>
              <a:ln w="1588">
                <a:solidFill>
                  <a:srgbClr val="000000"/>
                </a:solidFill>
                <a:prstDash val="solid"/>
                <a:round/>
                <a:headEnd/>
                <a:tailEnd/>
              </a:ln>
            </p:spPr>
            <p:txBody>
              <a:bodyPr/>
              <a:lstStyle/>
              <a:p>
                <a:endParaRPr lang="en-IN"/>
              </a:p>
            </p:txBody>
          </p:sp>
          <p:sp>
            <p:nvSpPr>
              <p:cNvPr id="704181" name="Freeform 1717">
                <a:extLst>
                  <a:ext uri="{FF2B5EF4-FFF2-40B4-BE49-F238E27FC236}">
                    <a16:creationId xmlns:a16="http://schemas.microsoft.com/office/drawing/2014/main" id="{0B298025-04BC-4A5E-958E-2ECBC4C30111}"/>
                  </a:ext>
                </a:extLst>
              </p:cNvPr>
              <p:cNvSpPr>
                <a:spLocks/>
              </p:cNvSpPr>
              <p:nvPr/>
            </p:nvSpPr>
            <p:spPr bwMode="auto">
              <a:xfrm>
                <a:off x="812" y="2487"/>
                <a:ext cx="10" cy="10"/>
              </a:xfrm>
              <a:custGeom>
                <a:avLst/>
                <a:gdLst>
                  <a:gd name="T0" fmla="*/ 21 w 21"/>
                  <a:gd name="T1" fmla="*/ 8 h 21"/>
                  <a:gd name="T2" fmla="*/ 21 w 21"/>
                  <a:gd name="T3" fmla="*/ 4 h 21"/>
                  <a:gd name="T4" fmla="*/ 19 w 21"/>
                  <a:gd name="T5" fmla="*/ 2 h 21"/>
                  <a:gd name="T6" fmla="*/ 16 w 21"/>
                  <a:gd name="T7" fmla="*/ 0 h 21"/>
                  <a:gd name="T8" fmla="*/ 14 w 21"/>
                  <a:gd name="T9" fmla="*/ 0 h 21"/>
                  <a:gd name="T10" fmla="*/ 10 w 21"/>
                  <a:gd name="T11" fmla="*/ 0 h 21"/>
                  <a:gd name="T12" fmla="*/ 6 w 21"/>
                  <a:gd name="T13" fmla="*/ 0 h 21"/>
                  <a:gd name="T14" fmla="*/ 4 w 21"/>
                  <a:gd name="T15" fmla="*/ 2 h 21"/>
                  <a:gd name="T16" fmla="*/ 2 w 21"/>
                  <a:gd name="T17" fmla="*/ 4 h 21"/>
                  <a:gd name="T18" fmla="*/ 0 w 21"/>
                  <a:gd name="T19" fmla="*/ 8 h 21"/>
                  <a:gd name="T20" fmla="*/ 0 w 21"/>
                  <a:gd name="T21" fmla="*/ 11 h 21"/>
                  <a:gd name="T22" fmla="*/ 0 w 21"/>
                  <a:gd name="T23" fmla="*/ 13 h 21"/>
                  <a:gd name="T24" fmla="*/ 2 w 21"/>
                  <a:gd name="T25" fmla="*/ 17 h 21"/>
                  <a:gd name="T26" fmla="*/ 4 w 21"/>
                  <a:gd name="T27" fmla="*/ 19 h 21"/>
                  <a:gd name="T28" fmla="*/ 6 w 21"/>
                  <a:gd name="T29" fmla="*/ 21 h 21"/>
                  <a:gd name="T30" fmla="*/ 10 w 21"/>
                  <a:gd name="T31" fmla="*/ 21 h 21"/>
                  <a:gd name="T32" fmla="*/ 12 w 21"/>
                  <a:gd name="T33" fmla="*/ 21 h 21"/>
                  <a:gd name="T34" fmla="*/ 16 w 21"/>
                  <a:gd name="T35" fmla="*/ 21 h 21"/>
                  <a:gd name="T36" fmla="*/ 19 w 21"/>
                  <a:gd name="T37" fmla="*/ 19 h 21"/>
                  <a:gd name="T38" fmla="*/ 21 w 21"/>
                  <a:gd name="T39" fmla="*/ 17 h 21"/>
                  <a:gd name="T40" fmla="*/ 21 w 21"/>
                  <a:gd name="T41" fmla="*/ 13 h 21"/>
                  <a:gd name="T42" fmla="*/ 21 w 21"/>
                  <a:gd name="T43" fmla="*/ 11 h 21"/>
                  <a:gd name="T44" fmla="*/ 21 w 21"/>
                  <a:gd name="T45"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1">
                    <a:moveTo>
                      <a:pt x="21" y="8"/>
                    </a:moveTo>
                    <a:lnTo>
                      <a:pt x="21" y="4"/>
                    </a:lnTo>
                    <a:lnTo>
                      <a:pt x="19" y="2"/>
                    </a:lnTo>
                    <a:lnTo>
                      <a:pt x="16" y="0"/>
                    </a:lnTo>
                    <a:lnTo>
                      <a:pt x="14" y="0"/>
                    </a:lnTo>
                    <a:lnTo>
                      <a:pt x="10" y="0"/>
                    </a:lnTo>
                    <a:lnTo>
                      <a:pt x="6" y="0"/>
                    </a:lnTo>
                    <a:lnTo>
                      <a:pt x="4" y="2"/>
                    </a:lnTo>
                    <a:lnTo>
                      <a:pt x="2" y="4"/>
                    </a:lnTo>
                    <a:lnTo>
                      <a:pt x="0" y="8"/>
                    </a:lnTo>
                    <a:lnTo>
                      <a:pt x="0" y="11"/>
                    </a:lnTo>
                    <a:lnTo>
                      <a:pt x="0" y="13"/>
                    </a:lnTo>
                    <a:lnTo>
                      <a:pt x="2" y="17"/>
                    </a:lnTo>
                    <a:lnTo>
                      <a:pt x="4" y="19"/>
                    </a:lnTo>
                    <a:lnTo>
                      <a:pt x="6" y="21"/>
                    </a:lnTo>
                    <a:lnTo>
                      <a:pt x="10" y="21"/>
                    </a:lnTo>
                    <a:lnTo>
                      <a:pt x="12" y="21"/>
                    </a:lnTo>
                    <a:lnTo>
                      <a:pt x="16" y="21"/>
                    </a:lnTo>
                    <a:lnTo>
                      <a:pt x="19" y="19"/>
                    </a:lnTo>
                    <a:lnTo>
                      <a:pt x="21" y="17"/>
                    </a:lnTo>
                    <a:lnTo>
                      <a:pt x="21" y="13"/>
                    </a:lnTo>
                    <a:lnTo>
                      <a:pt x="21" y="11"/>
                    </a:lnTo>
                    <a:lnTo>
                      <a:pt x="21" y="8"/>
                    </a:lnTo>
                    <a:close/>
                  </a:path>
                </a:pathLst>
              </a:custGeom>
              <a:solidFill>
                <a:srgbClr val="000000"/>
              </a:solidFill>
              <a:ln w="1588">
                <a:solidFill>
                  <a:srgbClr val="000000"/>
                </a:solidFill>
                <a:prstDash val="solid"/>
                <a:round/>
                <a:headEnd/>
                <a:tailEnd/>
              </a:ln>
            </p:spPr>
            <p:txBody>
              <a:bodyPr/>
              <a:lstStyle/>
              <a:p>
                <a:endParaRPr lang="en-IN"/>
              </a:p>
            </p:txBody>
          </p:sp>
          <p:sp>
            <p:nvSpPr>
              <p:cNvPr id="704182" name="Freeform 1718">
                <a:extLst>
                  <a:ext uri="{FF2B5EF4-FFF2-40B4-BE49-F238E27FC236}">
                    <a16:creationId xmlns:a16="http://schemas.microsoft.com/office/drawing/2014/main" id="{578C6676-4D34-43A2-9C48-CDBC98A139B1}"/>
                  </a:ext>
                </a:extLst>
              </p:cNvPr>
              <p:cNvSpPr>
                <a:spLocks/>
              </p:cNvSpPr>
              <p:nvPr/>
            </p:nvSpPr>
            <p:spPr bwMode="auto">
              <a:xfrm>
                <a:off x="786" y="2460"/>
                <a:ext cx="63" cy="64"/>
              </a:xfrm>
              <a:custGeom>
                <a:avLst/>
                <a:gdLst>
                  <a:gd name="T0" fmla="*/ 93 w 126"/>
                  <a:gd name="T1" fmla="*/ 69 h 129"/>
                  <a:gd name="T2" fmla="*/ 91 w 126"/>
                  <a:gd name="T3" fmla="*/ 79 h 129"/>
                  <a:gd name="T4" fmla="*/ 86 w 126"/>
                  <a:gd name="T5" fmla="*/ 88 h 129"/>
                  <a:gd name="T6" fmla="*/ 76 w 126"/>
                  <a:gd name="T7" fmla="*/ 94 h 129"/>
                  <a:gd name="T8" fmla="*/ 65 w 126"/>
                  <a:gd name="T9" fmla="*/ 96 h 129"/>
                  <a:gd name="T10" fmla="*/ 55 w 126"/>
                  <a:gd name="T11" fmla="*/ 96 h 129"/>
                  <a:gd name="T12" fmla="*/ 45 w 126"/>
                  <a:gd name="T13" fmla="*/ 92 h 129"/>
                  <a:gd name="T14" fmla="*/ 36 w 126"/>
                  <a:gd name="T15" fmla="*/ 85 h 129"/>
                  <a:gd name="T16" fmla="*/ 32 w 126"/>
                  <a:gd name="T17" fmla="*/ 75 h 129"/>
                  <a:gd name="T18" fmla="*/ 30 w 126"/>
                  <a:gd name="T19" fmla="*/ 65 h 129"/>
                  <a:gd name="T20" fmla="*/ 32 w 126"/>
                  <a:gd name="T21" fmla="*/ 54 h 129"/>
                  <a:gd name="T22" fmla="*/ 36 w 126"/>
                  <a:gd name="T23" fmla="*/ 44 h 129"/>
                  <a:gd name="T24" fmla="*/ 45 w 126"/>
                  <a:gd name="T25" fmla="*/ 37 h 129"/>
                  <a:gd name="T26" fmla="*/ 53 w 126"/>
                  <a:gd name="T27" fmla="*/ 33 h 129"/>
                  <a:gd name="T28" fmla="*/ 65 w 126"/>
                  <a:gd name="T29" fmla="*/ 33 h 129"/>
                  <a:gd name="T30" fmla="*/ 76 w 126"/>
                  <a:gd name="T31" fmla="*/ 35 h 129"/>
                  <a:gd name="T32" fmla="*/ 84 w 126"/>
                  <a:gd name="T33" fmla="*/ 40 h 129"/>
                  <a:gd name="T34" fmla="*/ 91 w 126"/>
                  <a:gd name="T35" fmla="*/ 48 h 129"/>
                  <a:gd name="T36" fmla="*/ 93 w 126"/>
                  <a:gd name="T37" fmla="*/ 60 h 129"/>
                  <a:gd name="T38" fmla="*/ 126 w 126"/>
                  <a:gd name="T39" fmla="*/ 63 h 129"/>
                  <a:gd name="T40" fmla="*/ 122 w 126"/>
                  <a:gd name="T41" fmla="*/ 50 h 129"/>
                  <a:gd name="T42" fmla="*/ 118 w 126"/>
                  <a:gd name="T43" fmla="*/ 35 h 129"/>
                  <a:gd name="T44" fmla="*/ 109 w 126"/>
                  <a:gd name="T45" fmla="*/ 21 h 129"/>
                  <a:gd name="T46" fmla="*/ 99 w 126"/>
                  <a:gd name="T47" fmla="*/ 12 h 129"/>
                  <a:gd name="T48" fmla="*/ 86 w 126"/>
                  <a:gd name="T49" fmla="*/ 4 h 129"/>
                  <a:gd name="T50" fmla="*/ 70 w 126"/>
                  <a:gd name="T51" fmla="*/ 0 h 129"/>
                  <a:gd name="T52" fmla="*/ 49 w 126"/>
                  <a:gd name="T53" fmla="*/ 2 h 129"/>
                  <a:gd name="T54" fmla="*/ 34 w 126"/>
                  <a:gd name="T55" fmla="*/ 6 h 129"/>
                  <a:gd name="T56" fmla="*/ 23 w 126"/>
                  <a:gd name="T57" fmla="*/ 15 h 129"/>
                  <a:gd name="T58" fmla="*/ 11 w 126"/>
                  <a:gd name="T59" fmla="*/ 25 h 129"/>
                  <a:gd name="T60" fmla="*/ 3 w 126"/>
                  <a:gd name="T61" fmla="*/ 38 h 129"/>
                  <a:gd name="T62" fmla="*/ 0 w 126"/>
                  <a:gd name="T63" fmla="*/ 54 h 129"/>
                  <a:gd name="T64" fmla="*/ 0 w 126"/>
                  <a:gd name="T65" fmla="*/ 69 h 129"/>
                  <a:gd name="T66" fmla="*/ 2 w 126"/>
                  <a:gd name="T67" fmla="*/ 85 h 129"/>
                  <a:gd name="T68" fmla="*/ 9 w 126"/>
                  <a:gd name="T69" fmla="*/ 98 h 129"/>
                  <a:gd name="T70" fmla="*/ 19 w 126"/>
                  <a:gd name="T71" fmla="*/ 110 h 129"/>
                  <a:gd name="T72" fmla="*/ 30 w 126"/>
                  <a:gd name="T73" fmla="*/ 119 h 129"/>
                  <a:gd name="T74" fmla="*/ 44 w 126"/>
                  <a:gd name="T75" fmla="*/ 127 h 129"/>
                  <a:gd name="T76" fmla="*/ 59 w 126"/>
                  <a:gd name="T77" fmla="*/ 129 h 129"/>
                  <a:gd name="T78" fmla="*/ 72 w 126"/>
                  <a:gd name="T79" fmla="*/ 127 h 129"/>
                  <a:gd name="T80" fmla="*/ 88 w 126"/>
                  <a:gd name="T81" fmla="*/ 123 h 129"/>
                  <a:gd name="T82" fmla="*/ 99 w 126"/>
                  <a:gd name="T83" fmla="*/ 115 h 129"/>
                  <a:gd name="T84" fmla="*/ 111 w 126"/>
                  <a:gd name="T85" fmla="*/ 106 h 129"/>
                  <a:gd name="T86" fmla="*/ 118 w 126"/>
                  <a:gd name="T87" fmla="*/ 92 h 129"/>
                  <a:gd name="T88" fmla="*/ 124 w 126"/>
                  <a:gd name="T89" fmla="*/ 79 h 129"/>
                  <a:gd name="T90" fmla="*/ 126 w 126"/>
                  <a:gd name="T91" fmla="*/ 6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6" h="129">
                    <a:moveTo>
                      <a:pt x="93" y="63"/>
                    </a:moveTo>
                    <a:lnTo>
                      <a:pt x="93" y="69"/>
                    </a:lnTo>
                    <a:lnTo>
                      <a:pt x="93" y="75"/>
                    </a:lnTo>
                    <a:lnTo>
                      <a:pt x="91" y="79"/>
                    </a:lnTo>
                    <a:lnTo>
                      <a:pt x="88" y="85"/>
                    </a:lnTo>
                    <a:lnTo>
                      <a:pt x="86" y="88"/>
                    </a:lnTo>
                    <a:lnTo>
                      <a:pt x="80" y="92"/>
                    </a:lnTo>
                    <a:lnTo>
                      <a:pt x="76" y="94"/>
                    </a:lnTo>
                    <a:lnTo>
                      <a:pt x="70" y="96"/>
                    </a:lnTo>
                    <a:lnTo>
                      <a:pt x="65" y="96"/>
                    </a:lnTo>
                    <a:lnTo>
                      <a:pt x="61" y="98"/>
                    </a:lnTo>
                    <a:lnTo>
                      <a:pt x="55" y="96"/>
                    </a:lnTo>
                    <a:lnTo>
                      <a:pt x="49" y="94"/>
                    </a:lnTo>
                    <a:lnTo>
                      <a:pt x="45" y="92"/>
                    </a:lnTo>
                    <a:lnTo>
                      <a:pt x="40" y="88"/>
                    </a:lnTo>
                    <a:lnTo>
                      <a:pt x="36" y="85"/>
                    </a:lnTo>
                    <a:lnTo>
                      <a:pt x="34" y="81"/>
                    </a:lnTo>
                    <a:lnTo>
                      <a:pt x="32" y="75"/>
                    </a:lnTo>
                    <a:lnTo>
                      <a:pt x="30" y="71"/>
                    </a:lnTo>
                    <a:lnTo>
                      <a:pt x="30" y="65"/>
                    </a:lnTo>
                    <a:lnTo>
                      <a:pt x="30" y="60"/>
                    </a:lnTo>
                    <a:lnTo>
                      <a:pt x="32" y="54"/>
                    </a:lnTo>
                    <a:lnTo>
                      <a:pt x="34" y="48"/>
                    </a:lnTo>
                    <a:lnTo>
                      <a:pt x="36" y="44"/>
                    </a:lnTo>
                    <a:lnTo>
                      <a:pt x="40" y="40"/>
                    </a:lnTo>
                    <a:lnTo>
                      <a:pt x="45" y="37"/>
                    </a:lnTo>
                    <a:lnTo>
                      <a:pt x="49" y="35"/>
                    </a:lnTo>
                    <a:lnTo>
                      <a:pt x="53" y="33"/>
                    </a:lnTo>
                    <a:lnTo>
                      <a:pt x="59" y="33"/>
                    </a:lnTo>
                    <a:lnTo>
                      <a:pt x="65" y="33"/>
                    </a:lnTo>
                    <a:lnTo>
                      <a:pt x="70" y="33"/>
                    </a:lnTo>
                    <a:lnTo>
                      <a:pt x="76" y="35"/>
                    </a:lnTo>
                    <a:lnTo>
                      <a:pt x="80" y="37"/>
                    </a:lnTo>
                    <a:lnTo>
                      <a:pt x="84" y="40"/>
                    </a:lnTo>
                    <a:lnTo>
                      <a:pt x="88" y="44"/>
                    </a:lnTo>
                    <a:lnTo>
                      <a:pt x="91" y="48"/>
                    </a:lnTo>
                    <a:lnTo>
                      <a:pt x="93" y="54"/>
                    </a:lnTo>
                    <a:lnTo>
                      <a:pt x="93" y="60"/>
                    </a:lnTo>
                    <a:lnTo>
                      <a:pt x="93" y="63"/>
                    </a:lnTo>
                    <a:lnTo>
                      <a:pt x="126" y="63"/>
                    </a:lnTo>
                    <a:lnTo>
                      <a:pt x="124" y="58"/>
                    </a:lnTo>
                    <a:lnTo>
                      <a:pt x="122" y="50"/>
                    </a:lnTo>
                    <a:lnTo>
                      <a:pt x="120" y="42"/>
                    </a:lnTo>
                    <a:lnTo>
                      <a:pt x="118" y="35"/>
                    </a:lnTo>
                    <a:lnTo>
                      <a:pt x="114" y="29"/>
                    </a:lnTo>
                    <a:lnTo>
                      <a:pt x="109" y="21"/>
                    </a:lnTo>
                    <a:lnTo>
                      <a:pt x="105" y="17"/>
                    </a:lnTo>
                    <a:lnTo>
                      <a:pt x="99" y="12"/>
                    </a:lnTo>
                    <a:lnTo>
                      <a:pt x="91" y="8"/>
                    </a:lnTo>
                    <a:lnTo>
                      <a:pt x="86" y="4"/>
                    </a:lnTo>
                    <a:lnTo>
                      <a:pt x="78" y="2"/>
                    </a:lnTo>
                    <a:lnTo>
                      <a:pt x="70" y="0"/>
                    </a:lnTo>
                    <a:lnTo>
                      <a:pt x="57" y="0"/>
                    </a:lnTo>
                    <a:lnTo>
                      <a:pt x="49" y="2"/>
                    </a:lnTo>
                    <a:lnTo>
                      <a:pt x="42" y="4"/>
                    </a:lnTo>
                    <a:lnTo>
                      <a:pt x="34" y="6"/>
                    </a:lnTo>
                    <a:lnTo>
                      <a:pt x="28" y="10"/>
                    </a:lnTo>
                    <a:lnTo>
                      <a:pt x="23" y="15"/>
                    </a:lnTo>
                    <a:lnTo>
                      <a:pt x="17" y="19"/>
                    </a:lnTo>
                    <a:lnTo>
                      <a:pt x="11" y="25"/>
                    </a:lnTo>
                    <a:lnTo>
                      <a:pt x="7" y="33"/>
                    </a:lnTo>
                    <a:lnTo>
                      <a:pt x="3" y="38"/>
                    </a:lnTo>
                    <a:lnTo>
                      <a:pt x="2" y="46"/>
                    </a:lnTo>
                    <a:lnTo>
                      <a:pt x="0" y="54"/>
                    </a:lnTo>
                    <a:lnTo>
                      <a:pt x="0" y="62"/>
                    </a:lnTo>
                    <a:lnTo>
                      <a:pt x="0" y="69"/>
                    </a:lnTo>
                    <a:lnTo>
                      <a:pt x="2" y="77"/>
                    </a:lnTo>
                    <a:lnTo>
                      <a:pt x="2" y="85"/>
                    </a:lnTo>
                    <a:lnTo>
                      <a:pt x="5" y="90"/>
                    </a:lnTo>
                    <a:lnTo>
                      <a:pt x="9" y="98"/>
                    </a:lnTo>
                    <a:lnTo>
                      <a:pt x="13" y="104"/>
                    </a:lnTo>
                    <a:lnTo>
                      <a:pt x="19" y="110"/>
                    </a:lnTo>
                    <a:lnTo>
                      <a:pt x="23" y="115"/>
                    </a:lnTo>
                    <a:lnTo>
                      <a:pt x="30" y="119"/>
                    </a:lnTo>
                    <a:lnTo>
                      <a:pt x="36" y="123"/>
                    </a:lnTo>
                    <a:lnTo>
                      <a:pt x="44" y="127"/>
                    </a:lnTo>
                    <a:lnTo>
                      <a:pt x="49" y="127"/>
                    </a:lnTo>
                    <a:lnTo>
                      <a:pt x="59" y="129"/>
                    </a:lnTo>
                    <a:lnTo>
                      <a:pt x="65" y="129"/>
                    </a:lnTo>
                    <a:lnTo>
                      <a:pt x="72" y="127"/>
                    </a:lnTo>
                    <a:lnTo>
                      <a:pt x="80" y="127"/>
                    </a:lnTo>
                    <a:lnTo>
                      <a:pt x="88" y="123"/>
                    </a:lnTo>
                    <a:lnTo>
                      <a:pt x="93" y="121"/>
                    </a:lnTo>
                    <a:lnTo>
                      <a:pt x="99" y="115"/>
                    </a:lnTo>
                    <a:lnTo>
                      <a:pt x="105" y="111"/>
                    </a:lnTo>
                    <a:lnTo>
                      <a:pt x="111" y="106"/>
                    </a:lnTo>
                    <a:lnTo>
                      <a:pt x="114" y="100"/>
                    </a:lnTo>
                    <a:lnTo>
                      <a:pt x="118" y="92"/>
                    </a:lnTo>
                    <a:lnTo>
                      <a:pt x="122" y="85"/>
                    </a:lnTo>
                    <a:lnTo>
                      <a:pt x="124" y="79"/>
                    </a:lnTo>
                    <a:lnTo>
                      <a:pt x="124" y="71"/>
                    </a:lnTo>
                    <a:lnTo>
                      <a:pt x="126" y="63"/>
                    </a:lnTo>
                    <a:lnTo>
                      <a:pt x="93" y="63"/>
                    </a:lnTo>
                    <a:close/>
                  </a:path>
                </a:pathLst>
              </a:custGeom>
              <a:solidFill>
                <a:srgbClr val="000000"/>
              </a:solidFill>
              <a:ln w="1588">
                <a:solidFill>
                  <a:srgbClr val="000000"/>
                </a:solidFill>
                <a:prstDash val="solid"/>
                <a:round/>
                <a:headEnd/>
                <a:tailEnd/>
              </a:ln>
            </p:spPr>
            <p:txBody>
              <a:bodyPr/>
              <a:lstStyle/>
              <a:p>
                <a:endParaRPr lang="en-IN"/>
              </a:p>
            </p:txBody>
          </p:sp>
          <p:sp>
            <p:nvSpPr>
              <p:cNvPr id="704183" name="Freeform 1719">
                <a:extLst>
                  <a:ext uri="{FF2B5EF4-FFF2-40B4-BE49-F238E27FC236}">
                    <a16:creationId xmlns:a16="http://schemas.microsoft.com/office/drawing/2014/main" id="{BD6EC51F-B78B-4B63-B0BA-E7381E1D0878}"/>
                  </a:ext>
                </a:extLst>
              </p:cNvPr>
              <p:cNvSpPr>
                <a:spLocks/>
              </p:cNvSpPr>
              <p:nvPr/>
            </p:nvSpPr>
            <p:spPr bwMode="auto">
              <a:xfrm>
                <a:off x="871" y="2475"/>
                <a:ext cx="32" cy="33"/>
              </a:xfrm>
              <a:custGeom>
                <a:avLst/>
                <a:gdLst>
                  <a:gd name="T0" fmla="*/ 4 w 65"/>
                  <a:gd name="T1" fmla="*/ 17 h 65"/>
                  <a:gd name="T2" fmla="*/ 2 w 65"/>
                  <a:gd name="T3" fmla="*/ 21 h 65"/>
                  <a:gd name="T4" fmla="*/ 0 w 65"/>
                  <a:gd name="T5" fmla="*/ 27 h 65"/>
                  <a:gd name="T6" fmla="*/ 0 w 65"/>
                  <a:gd name="T7" fmla="*/ 32 h 65"/>
                  <a:gd name="T8" fmla="*/ 2 w 65"/>
                  <a:gd name="T9" fmla="*/ 38 h 65"/>
                  <a:gd name="T10" fmla="*/ 2 w 65"/>
                  <a:gd name="T11" fmla="*/ 42 h 65"/>
                  <a:gd name="T12" fmla="*/ 4 w 65"/>
                  <a:gd name="T13" fmla="*/ 48 h 65"/>
                  <a:gd name="T14" fmla="*/ 7 w 65"/>
                  <a:gd name="T15" fmla="*/ 52 h 65"/>
                  <a:gd name="T16" fmla="*/ 11 w 65"/>
                  <a:gd name="T17" fmla="*/ 55 h 65"/>
                  <a:gd name="T18" fmla="*/ 15 w 65"/>
                  <a:gd name="T19" fmla="*/ 59 h 65"/>
                  <a:gd name="T20" fmla="*/ 21 w 65"/>
                  <a:gd name="T21" fmla="*/ 63 h 65"/>
                  <a:gd name="T22" fmla="*/ 25 w 65"/>
                  <a:gd name="T23" fmla="*/ 63 h 65"/>
                  <a:gd name="T24" fmla="*/ 30 w 65"/>
                  <a:gd name="T25" fmla="*/ 65 h 65"/>
                  <a:gd name="T26" fmla="*/ 36 w 65"/>
                  <a:gd name="T27" fmla="*/ 65 h 65"/>
                  <a:gd name="T28" fmla="*/ 42 w 65"/>
                  <a:gd name="T29" fmla="*/ 63 h 65"/>
                  <a:gd name="T30" fmla="*/ 46 w 65"/>
                  <a:gd name="T31" fmla="*/ 61 h 65"/>
                  <a:gd name="T32" fmla="*/ 51 w 65"/>
                  <a:gd name="T33" fmla="*/ 59 h 65"/>
                  <a:gd name="T34" fmla="*/ 55 w 65"/>
                  <a:gd name="T35" fmla="*/ 55 h 65"/>
                  <a:gd name="T36" fmla="*/ 59 w 65"/>
                  <a:gd name="T37" fmla="*/ 52 h 65"/>
                  <a:gd name="T38" fmla="*/ 61 w 65"/>
                  <a:gd name="T39" fmla="*/ 46 h 65"/>
                  <a:gd name="T40" fmla="*/ 65 w 65"/>
                  <a:gd name="T41" fmla="*/ 42 h 65"/>
                  <a:gd name="T42" fmla="*/ 65 w 65"/>
                  <a:gd name="T43" fmla="*/ 36 h 65"/>
                  <a:gd name="T44" fmla="*/ 65 w 65"/>
                  <a:gd name="T45" fmla="*/ 32 h 65"/>
                  <a:gd name="T46" fmla="*/ 65 w 65"/>
                  <a:gd name="T47" fmla="*/ 27 h 65"/>
                  <a:gd name="T48" fmla="*/ 63 w 65"/>
                  <a:gd name="T49" fmla="*/ 21 h 65"/>
                  <a:gd name="T50" fmla="*/ 61 w 65"/>
                  <a:gd name="T51" fmla="*/ 17 h 65"/>
                  <a:gd name="T52" fmla="*/ 59 w 65"/>
                  <a:gd name="T53" fmla="*/ 11 h 65"/>
                  <a:gd name="T54" fmla="*/ 55 w 65"/>
                  <a:gd name="T55" fmla="*/ 7 h 65"/>
                  <a:gd name="T56" fmla="*/ 50 w 65"/>
                  <a:gd name="T57" fmla="*/ 4 h 65"/>
                  <a:gd name="T58" fmla="*/ 46 w 65"/>
                  <a:gd name="T59" fmla="*/ 2 h 65"/>
                  <a:gd name="T60" fmla="*/ 40 w 65"/>
                  <a:gd name="T61" fmla="*/ 0 h 65"/>
                  <a:gd name="T62" fmla="*/ 34 w 65"/>
                  <a:gd name="T63" fmla="*/ 0 h 65"/>
                  <a:gd name="T64" fmla="*/ 30 w 65"/>
                  <a:gd name="T65" fmla="*/ 0 h 65"/>
                  <a:gd name="T66" fmla="*/ 25 w 65"/>
                  <a:gd name="T67" fmla="*/ 0 h 65"/>
                  <a:gd name="T68" fmla="*/ 19 w 65"/>
                  <a:gd name="T69" fmla="*/ 2 h 65"/>
                  <a:gd name="T70" fmla="*/ 15 w 65"/>
                  <a:gd name="T71" fmla="*/ 4 h 65"/>
                  <a:gd name="T72" fmla="*/ 11 w 65"/>
                  <a:gd name="T73" fmla="*/ 7 h 65"/>
                  <a:gd name="T74" fmla="*/ 7 w 65"/>
                  <a:gd name="T75" fmla="*/ 11 h 65"/>
                  <a:gd name="T76" fmla="*/ 4 w 65"/>
                  <a:gd name="T77"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5" h="65">
                    <a:moveTo>
                      <a:pt x="4" y="17"/>
                    </a:moveTo>
                    <a:lnTo>
                      <a:pt x="2" y="21"/>
                    </a:lnTo>
                    <a:lnTo>
                      <a:pt x="0" y="27"/>
                    </a:lnTo>
                    <a:lnTo>
                      <a:pt x="0" y="32"/>
                    </a:lnTo>
                    <a:lnTo>
                      <a:pt x="2" y="38"/>
                    </a:lnTo>
                    <a:lnTo>
                      <a:pt x="2" y="42"/>
                    </a:lnTo>
                    <a:lnTo>
                      <a:pt x="4" y="48"/>
                    </a:lnTo>
                    <a:lnTo>
                      <a:pt x="7" y="52"/>
                    </a:lnTo>
                    <a:lnTo>
                      <a:pt x="11" y="55"/>
                    </a:lnTo>
                    <a:lnTo>
                      <a:pt x="15" y="59"/>
                    </a:lnTo>
                    <a:lnTo>
                      <a:pt x="21" y="63"/>
                    </a:lnTo>
                    <a:lnTo>
                      <a:pt x="25" y="63"/>
                    </a:lnTo>
                    <a:lnTo>
                      <a:pt x="30" y="65"/>
                    </a:lnTo>
                    <a:lnTo>
                      <a:pt x="36" y="65"/>
                    </a:lnTo>
                    <a:lnTo>
                      <a:pt x="42" y="63"/>
                    </a:lnTo>
                    <a:lnTo>
                      <a:pt x="46" y="61"/>
                    </a:lnTo>
                    <a:lnTo>
                      <a:pt x="51" y="59"/>
                    </a:lnTo>
                    <a:lnTo>
                      <a:pt x="55" y="55"/>
                    </a:lnTo>
                    <a:lnTo>
                      <a:pt x="59" y="52"/>
                    </a:lnTo>
                    <a:lnTo>
                      <a:pt x="61" y="46"/>
                    </a:lnTo>
                    <a:lnTo>
                      <a:pt x="65" y="42"/>
                    </a:lnTo>
                    <a:lnTo>
                      <a:pt x="65" y="36"/>
                    </a:lnTo>
                    <a:lnTo>
                      <a:pt x="65" y="32"/>
                    </a:lnTo>
                    <a:lnTo>
                      <a:pt x="65" y="27"/>
                    </a:lnTo>
                    <a:lnTo>
                      <a:pt x="63" y="21"/>
                    </a:lnTo>
                    <a:lnTo>
                      <a:pt x="61" y="17"/>
                    </a:lnTo>
                    <a:lnTo>
                      <a:pt x="59" y="11"/>
                    </a:lnTo>
                    <a:lnTo>
                      <a:pt x="55" y="7"/>
                    </a:lnTo>
                    <a:lnTo>
                      <a:pt x="50" y="4"/>
                    </a:lnTo>
                    <a:lnTo>
                      <a:pt x="46" y="2"/>
                    </a:lnTo>
                    <a:lnTo>
                      <a:pt x="40" y="0"/>
                    </a:lnTo>
                    <a:lnTo>
                      <a:pt x="34" y="0"/>
                    </a:lnTo>
                    <a:lnTo>
                      <a:pt x="30" y="0"/>
                    </a:lnTo>
                    <a:lnTo>
                      <a:pt x="25" y="0"/>
                    </a:lnTo>
                    <a:lnTo>
                      <a:pt x="19" y="2"/>
                    </a:lnTo>
                    <a:lnTo>
                      <a:pt x="15" y="4"/>
                    </a:lnTo>
                    <a:lnTo>
                      <a:pt x="11" y="7"/>
                    </a:lnTo>
                    <a:lnTo>
                      <a:pt x="7" y="11"/>
                    </a:lnTo>
                    <a:lnTo>
                      <a:pt x="4" y="17"/>
                    </a:lnTo>
                    <a:close/>
                  </a:path>
                </a:pathLst>
              </a:custGeom>
              <a:solidFill>
                <a:srgbClr val="FFFFFF"/>
              </a:solidFill>
              <a:ln w="1588">
                <a:solidFill>
                  <a:srgbClr val="000000"/>
                </a:solidFill>
                <a:prstDash val="solid"/>
                <a:round/>
                <a:headEnd/>
                <a:tailEnd/>
              </a:ln>
            </p:spPr>
            <p:txBody>
              <a:bodyPr/>
              <a:lstStyle/>
              <a:p>
                <a:endParaRPr lang="en-IN"/>
              </a:p>
            </p:txBody>
          </p:sp>
          <p:sp>
            <p:nvSpPr>
              <p:cNvPr id="704184" name="Freeform 1720">
                <a:extLst>
                  <a:ext uri="{FF2B5EF4-FFF2-40B4-BE49-F238E27FC236}">
                    <a16:creationId xmlns:a16="http://schemas.microsoft.com/office/drawing/2014/main" id="{334FDC3F-D61A-48E1-91EC-4BD958FF1D60}"/>
                  </a:ext>
                </a:extLst>
              </p:cNvPr>
              <p:cNvSpPr>
                <a:spLocks/>
              </p:cNvSpPr>
              <p:nvPr/>
            </p:nvSpPr>
            <p:spPr bwMode="auto">
              <a:xfrm>
                <a:off x="882" y="2486"/>
                <a:ext cx="11" cy="11"/>
              </a:xfrm>
              <a:custGeom>
                <a:avLst/>
                <a:gdLst>
                  <a:gd name="T0" fmla="*/ 21 w 21"/>
                  <a:gd name="T1" fmla="*/ 8 h 23"/>
                  <a:gd name="T2" fmla="*/ 19 w 21"/>
                  <a:gd name="T3" fmla="*/ 4 h 23"/>
                  <a:gd name="T4" fmla="*/ 17 w 21"/>
                  <a:gd name="T5" fmla="*/ 2 h 23"/>
                  <a:gd name="T6" fmla="*/ 15 w 21"/>
                  <a:gd name="T7" fmla="*/ 0 h 23"/>
                  <a:gd name="T8" fmla="*/ 11 w 21"/>
                  <a:gd name="T9" fmla="*/ 0 h 23"/>
                  <a:gd name="T10" fmla="*/ 9 w 21"/>
                  <a:gd name="T11" fmla="*/ 0 h 23"/>
                  <a:gd name="T12" fmla="*/ 5 w 21"/>
                  <a:gd name="T13" fmla="*/ 0 h 23"/>
                  <a:gd name="T14" fmla="*/ 4 w 21"/>
                  <a:gd name="T15" fmla="*/ 2 h 23"/>
                  <a:gd name="T16" fmla="*/ 2 w 21"/>
                  <a:gd name="T17" fmla="*/ 4 h 23"/>
                  <a:gd name="T18" fmla="*/ 0 w 21"/>
                  <a:gd name="T19" fmla="*/ 8 h 23"/>
                  <a:gd name="T20" fmla="*/ 0 w 21"/>
                  <a:gd name="T21" fmla="*/ 11 h 23"/>
                  <a:gd name="T22" fmla="*/ 0 w 21"/>
                  <a:gd name="T23" fmla="*/ 13 h 23"/>
                  <a:gd name="T24" fmla="*/ 0 w 21"/>
                  <a:gd name="T25" fmla="*/ 17 h 23"/>
                  <a:gd name="T26" fmla="*/ 4 w 21"/>
                  <a:gd name="T27" fmla="*/ 19 h 23"/>
                  <a:gd name="T28" fmla="*/ 5 w 21"/>
                  <a:gd name="T29" fmla="*/ 21 h 23"/>
                  <a:gd name="T30" fmla="*/ 9 w 21"/>
                  <a:gd name="T31" fmla="*/ 23 h 23"/>
                  <a:gd name="T32" fmla="*/ 11 w 21"/>
                  <a:gd name="T33" fmla="*/ 23 h 23"/>
                  <a:gd name="T34" fmla="*/ 15 w 21"/>
                  <a:gd name="T35" fmla="*/ 21 h 23"/>
                  <a:gd name="T36" fmla="*/ 17 w 21"/>
                  <a:gd name="T37" fmla="*/ 19 h 23"/>
                  <a:gd name="T38" fmla="*/ 19 w 21"/>
                  <a:gd name="T39" fmla="*/ 17 h 23"/>
                  <a:gd name="T40" fmla="*/ 21 w 21"/>
                  <a:gd name="T41" fmla="*/ 13 h 23"/>
                  <a:gd name="T42" fmla="*/ 21 w 21"/>
                  <a:gd name="T43" fmla="*/ 11 h 23"/>
                  <a:gd name="T44" fmla="*/ 21 w 21"/>
                  <a:gd name="T45"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3">
                    <a:moveTo>
                      <a:pt x="21" y="8"/>
                    </a:moveTo>
                    <a:lnTo>
                      <a:pt x="19" y="4"/>
                    </a:lnTo>
                    <a:lnTo>
                      <a:pt x="17" y="2"/>
                    </a:lnTo>
                    <a:lnTo>
                      <a:pt x="15" y="0"/>
                    </a:lnTo>
                    <a:lnTo>
                      <a:pt x="11" y="0"/>
                    </a:lnTo>
                    <a:lnTo>
                      <a:pt x="9" y="0"/>
                    </a:lnTo>
                    <a:lnTo>
                      <a:pt x="5" y="0"/>
                    </a:lnTo>
                    <a:lnTo>
                      <a:pt x="4" y="2"/>
                    </a:lnTo>
                    <a:lnTo>
                      <a:pt x="2" y="4"/>
                    </a:lnTo>
                    <a:lnTo>
                      <a:pt x="0" y="8"/>
                    </a:lnTo>
                    <a:lnTo>
                      <a:pt x="0" y="11"/>
                    </a:lnTo>
                    <a:lnTo>
                      <a:pt x="0" y="13"/>
                    </a:lnTo>
                    <a:lnTo>
                      <a:pt x="0" y="17"/>
                    </a:lnTo>
                    <a:lnTo>
                      <a:pt x="4" y="19"/>
                    </a:lnTo>
                    <a:lnTo>
                      <a:pt x="5" y="21"/>
                    </a:lnTo>
                    <a:lnTo>
                      <a:pt x="9" y="23"/>
                    </a:lnTo>
                    <a:lnTo>
                      <a:pt x="11" y="23"/>
                    </a:lnTo>
                    <a:lnTo>
                      <a:pt x="15" y="21"/>
                    </a:lnTo>
                    <a:lnTo>
                      <a:pt x="17" y="19"/>
                    </a:lnTo>
                    <a:lnTo>
                      <a:pt x="19" y="17"/>
                    </a:lnTo>
                    <a:lnTo>
                      <a:pt x="21" y="13"/>
                    </a:lnTo>
                    <a:lnTo>
                      <a:pt x="21" y="11"/>
                    </a:lnTo>
                    <a:lnTo>
                      <a:pt x="21" y="8"/>
                    </a:lnTo>
                    <a:close/>
                  </a:path>
                </a:pathLst>
              </a:custGeom>
              <a:solidFill>
                <a:srgbClr val="000000"/>
              </a:solidFill>
              <a:ln w="1588">
                <a:solidFill>
                  <a:srgbClr val="000000"/>
                </a:solidFill>
                <a:prstDash val="solid"/>
                <a:round/>
                <a:headEnd/>
                <a:tailEnd/>
              </a:ln>
            </p:spPr>
            <p:txBody>
              <a:bodyPr/>
              <a:lstStyle/>
              <a:p>
                <a:endParaRPr lang="en-IN"/>
              </a:p>
            </p:txBody>
          </p:sp>
          <p:sp>
            <p:nvSpPr>
              <p:cNvPr id="704185" name="Freeform 1721">
                <a:extLst>
                  <a:ext uri="{FF2B5EF4-FFF2-40B4-BE49-F238E27FC236}">
                    <a16:creationId xmlns:a16="http://schemas.microsoft.com/office/drawing/2014/main" id="{5614F98C-258F-48FF-8FCA-FF7E93D49B35}"/>
                  </a:ext>
                </a:extLst>
              </p:cNvPr>
              <p:cNvSpPr>
                <a:spLocks/>
              </p:cNvSpPr>
              <p:nvPr/>
            </p:nvSpPr>
            <p:spPr bwMode="auto">
              <a:xfrm>
                <a:off x="856" y="2459"/>
                <a:ext cx="63" cy="64"/>
              </a:xfrm>
              <a:custGeom>
                <a:avLst/>
                <a:gdLst>
                  <a:gd name="T0" fmla="*/ 96 w 126"/>
                  <a:gd name="T1" fmla="*/ 69 h 129"/>
                  <a:gd name="T2" fmla="*/ 92 w 126"/>
                  <a:gd name="T3" fmla="*/ 79 h 129"/>
                  <a:gd name="T4" fmla="*/ 86 w 126"/>
                  <a:gd name="T5" fmla="*/ 88 h 129"/>
                  <a:gd name="T6" fmla="*/ 77 w 126"/>
                  <a:gd name="T7" fmla="*/ 94 h 129"/>
                  <a:gd name="T8" fmla="*/ 67 w 126"/>
                  <a:gd name="T9" fmla="*/ 98 h 129"/>
                  <a:gd name="T10" fmla="*/ 56 w 126"/>
                  <a:gd name="T11" fmla="*/ 96 h 129"/>
                  <a:gd name="T12" fmla="*/ 46 w 126"/>
                  <a:gd name="T13" fmla="*/ 92 h 129"/>
                  <a:gd name="T14" fmla="*/ 38 w 126"/>
                  <a:gd name="T15" fmla="*/ 85 h 129"/>
                  <a:gd name="T16" fmla="*/ 33 w 126"/>
                  <a:gd name="T17" fmla="*/ 75 h 129"/>
                  <a:gd name="T18" fmla="*/ 31 w 126"/>
                  <a:gd name="T19" fmla="*/ 65 h 129"/>
                  <a:gd name="T20" fmla="*/ 33 w 126"/>
                  <a:gd name="T21" fmla="*/ 56 h 129"/>
                  <a:gd name="T22" fmla="*/ 38 w 126"/>
                  <a:gd name="T23" fmla="*/ 44 h 129"/>
                  <a:gd name="T24" fmla="*/ 46 w 126"/>
                  <a:gd name="T25" fmla="*/ 37 h 129"/>
                  <a:gd name="T26" fmla="*/ 56 w 126"/>
                  <a:gd name="T27" fmla="*/ 33 h 129"/>
                  <a:gd name="T28" fmla="*/ 65 w 126"/>
                  <a:gd name="T29" fmla="*/ 33 h 129"/>
                  <a:gd name="T30" fmla="*/ 77 w 126"/>
                  <a:gd name="T31" fmla="*/ 35 h 129"/>
                  <a:gd name="T32" fmla="*/ 86 w 126"/>
                  <a:gd name="T33" fmla="*/ 40 h 129"/>
                  <a:gd name="T34" fmla="*/ 92 w 126"/>
                  <a:gd name="T35" fmla="*/ 50 h 129"/>
                  <a:gd name="T36" fmla="*/ 96 w 126"/>
                  <a:gd name="T37" fmla="*/ 60 h 129"/>
                  <a:gd name="T38" fmla="*/ 126 w 126"/>
                  <a:gd name="T39" fmla="*/ 65 h 129"/>
                  <a:gd name="T40" fmla="*/ 125 w 126"/>
                  <a:gd name="T41" fmla="*/ 50 h 129"/>
                  <a:gd name="T42" fmla="*/ 119 w 126"/>
                  <a:gd name="T43" fmla="*/ 35 h 129"/>
                  <a:gd name="T44" fmla="*/ 111 w 126"/>
                  <a:gd name="T45" fmla="*/ 23 h 129"/>
                  <a:gd name="T46" fmla="*/ 100 w 126"/>
                  <a:gd name="T47" fmla="*/ 12 h 129"/>
                  <a:gd name="T48" fmla="*/ 88 w 126"/>
                  <a:gd name="T49" fmla="*/ 6 h 129"/>
                  <a:gd name="T50" fmla="*/ 73 w 126"/>
                  <a:gd name="T51" fmla="*/ 0 h 129"/>
                  <a:gd name="T52" fmla="*/ 50 w 126"/>
                  <a:gd name="T53" fmla="*/ 2 h 129"/>
                  <a:gd name="T54" fmla="*/ 37 w 126"/>
                  <a:gd name="T55" fmla="*/ 6 h 129"/>
                  <a:gd name="T56" fmla="*/ 25 w 126"/>
                  <a:gd name="T57" fmla="*/ 16 h 129"/>
                  <a:gd name="T58" fmla="*/ 14 w 126"/>
                  <a:gd name="T59" fmla="*/ 25 h 129"/>
                  <a:gd name="T60" fmla="*/ 6 w 126"/>
                  <a:gd name="T61" fmla="*/ 40 h 129"/>
                  <a:gd name="T62" fmla="*/ 2 w 126"/>
                  <a:gd name="T63" fmla="*/ 54 h 129"/>
                  <a:gd name="T64" fmla="*/ 2 w 126"/>
                  <a:gd name="T65" fmla="*/ 69 h 129"/>
                  <a:gd name="T66" fmla="*/ 4 w 126"/>
                  <a:gd name="T67" fmla="*/ 85 h 129"/>
                  <a:gd name="T68" fmla="*/ 10 w 126"/>
                  <a:gd name="T69" fmla="*/ 98 h 129"/>
                  <a:gd name="T70" fmla="*/ 19 w 126"/>
                  <a:gd name="T71" fmla="*/ 110 h 129"/>
                  <a:gd name="T72" fmla="*/ 31 w 126"/>
                  <a:gd name="T73" fmla="*/ 119 h 129"/>
                  <a:gd name="T74" fmla="*/ 44 w 126"/>
                  <a:gd name="T75" fmla="*/ 127 h 129"/>
                  <a:gd name="T76" fmla="*/ 59 w 126"/>
                  <a:gd name="T77" fmla="*/ 129 h 129"/>
                  <a:gd name="T78" fmla="*/ 75 w 126"/>
                  <a:gd name="T79" fmla="*/ 129 h 129"/>
                  <a:gd name="T80" fmla="*/ 88 w 126"/>
                  <a:gd name="T81" fmla="*/ 125 h 129"/>
                  <a:gd name="T82" fmla="*/ 102 w 126"/>
                  <a:gd name="T83" fmla="*/ 115 h 129"/>
                  <a:gd name="T84" fmla="*/ 113 w 126"/>
                  <a:gd name="T85" fmla="*/ 106 h 129"/>
                  <a:gd name="T86" fmla="*/ 121 w 126"/>
                  <a:gd name="T87" fmla="*/ 92 h 129"/>
                  <a:gd name="T88" fmla="*/ 125 w 126"/>
                  <a:gd name="T89" fmla="*/ 79 h 129"/>
                  <a:gd name="T90" fmla="*/ 126 w 126"/>
                  <a:gd name="T91" fmla="*/ 6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6" h="129">
                    <a:moveTo>
                      <a:pt x="96" y="65"/>
                    </a:moveTo>
                    <a:lnTo>
                      <a:pt x="96" y="69"/>
                    </a:lnTo>
                    <a:lnTo>
                      <a:pt x="96" y="75"/>
                    </a:lnTo>
                    <a:lnTo>
                      <a:pt x="92" y="79"/>
                    </a:lnTo>
                    <a:lnTo>
                      <a:pt x="90" y="85"/>
                    </a:lnTo>
                    <a:lnTo>
                      <a:pt x="86" y="88"/>
                    </a:lnTo>
                    <a:lnTo>
                      <a:pt x="82" y="92"/>
                    </a:lnTo>
                    <a:lnTo>
                      <a:pt x="77" y="94"/>
                    </a:lnTo>
                    <a:lnTo>
                      <a:pt x="73" y="96"/>
                    </a:lnTo>
                    <a:lnTo>
                      <a:pt x="67" y="98"/>
                    </a:lnTo>
                    <a:lnTo>
                      <a:pt x="63" y="98"/>
                    </a:lnTo>
                    <a:lnTo>
                      <a:pt x="56" y="96"/>
                    </a:lnTo>
                    <a:lnTo>
                      <a:pt x="52" y="96"/>
                    </a:lnTo>
                    <a:lnTo>
                      <a:pt x="46" y="92"/>
                    </a:lnTo>
                    <a:lnTo>
                      <a:pt x="42" y="90"/>
                    </a:lnTo>
                    <a:lnTo>
                      <a:pt x="38" y="85"/>
                    </a:lnTo>
                    <a:lnTo>
                      <a:pt x="37" y="81"/>
                    </a:lnTo>
                    <a:lnTo>
                      <a:pt x="33" y="75"/>
                    </a:lnTo>
                    <a:lnTo>
                      <a:pt x="33" y="71"/>
                    </a:lnTo>
                    <a:lnTo>
                      <a:pt x="31" y="65"/>
                    </a:lnTo>
                    <a:lnTo>
                      <a:pt x="33" y="60"/>
                    </a:lnTo>
                    <a:lnTo>
                      <a:pt x="33" y="56"/>
                    </a:lnTo>
                    <a:lnTo>
                      <a:pt x="35" y="50"/>
                    </a:lnTo>
                    <a:lnTo>
                      <a:pt x="38" y="44"/>
                    </a:lnTo>
                    <a:lnTo>
                      <a:pt x="42" y="40"/>
                    </a:lnTo>
                    <a:lnTo>
                      <a:pt x="46" y="37"/>
                    </a:lnTo>
                    <a:lnTo>
                      <a:pt x="50" y="35"/>
                    </a:lnTo>
                    <a:lnTo>
                      <a:pt x="56" y="33"/>
                    </a:lnTo>
                    <a:lnTo>
                      <a:pt x="61" y="33"/>
                    </a:lnTo>
                    <a:lnTo>
                      <a:pt x="65" y="33"/>
                    </a:lnTo>
                    <a:lnTo>
                      <a:pt x="71" y="33"/>
                    </a:lnTo>
                    <a:lnTo>
                      <a:pt x="77" y="35"/>
                    </a:lnTo>
                    <a:lnTo>
                      <a:pt x="82" y="37"/>
                    </a:lnTo>
                    <a:lnTo>
                      <a:pt x="86" y="40"/>
                    </a:lnTo>
                    <a:lnTo>
                      <a:pt x="90" y="44"/>
                    </a:lnTo>
                    <a:lnTo>
                      <a:pt x="92" y="50"/>
                    </a:lnTo>
                    <a:lnTo>
                      <a:pt x="94" y="54"/>
                    </a:lnTo>
                    <a:lnTo>
                      <a:pt x="96" y="60"/>
                    </a:lnTo>
                    <a:lnTo>
                      <a:pt x="96" y="65"/>
                    </a:lnTo>
                    <a:lnTo>
                      <a:pt x="126" y="65"/>
                    </a:lnTo>
                    <a:lnTo>
                      <a:pt x="126" y="58"/>
                    </a:lnTo>
                    <a:lnTo>
                      <a:pt x="125" y="50"/>
                    </a:lnTo>
                    <a:lnTo>
                      <a:pt x="123" y="42"/>
                    </a:lnTo>
                    <a:lnTo>
                      <a:pt x="119" y="35"/>
                    </a:lnTo>
                    <a:lnTo>
                      <a:pt x="115" y="29"/>
                    </a:lnTo>
                    <a:lnTo>
                      <a:pt x="111" y="23"/>
                    </a:lnTo>
                    <a:lnTo>
                      <a:pt x="105" y="17"/>
                    </a:lnTo>
                    <a:lnTo>
                      <a:pt x="100" y="12"/>
                    </a:lnTo>
                    <a:lnTo>
                      <a:pt x="94" y="8"/>
                    </a:lnTo>
                    <a:lnTo>
                      <a:pt x="88" y="6"/>
                    </a:lnTo>
                    <a:lnTo>
                      <a:pt x="81" y="2"/>
                    </a:lnTo>
                    <a:lnTo>
                      <a:pt x="73" y="0"/>
                    </a:lnTo>
                    <a:lnTo>
                      <a:pt x="58" y="0"/>
                    </a:lnTo>
                    <a:lnTo>
                      <a:pt x="50" y="2"/>
                    </a:lnTo>
                    <a:lnTo>
                      <a:pt x="44" y="4"/>
                    </a:lnTo>
                    <a:lnTo>
                      <a:pt x="37" y="6"/>
                    </a:lnTo>
                    <a:lnTo>
                      <a:pt x="29" y="12"/>
                    </a:lnTo>
                    <a:lnTo>
                      <a:pt x="25" y="16"/>
                    </a:lnTo>
                    <a:lnTo>
                      <a:pt x="19" y="21"/>
                    </a:lnTo>
                    <a:lnTo>
                      <a:pt x="14" y="25"/>
                    </a:lnTo>
                    <a:lnTo>
                      <a:pt x="10" y="33"/>
                    </a:lnTo>
                    <a:lnTo>
                      <a:pt x="6" y="40"/>
                    </a:lnTo>
                    <a:lnTo>
                      <a:pt x="4" y="46"/>
                    </a:lnTo>
                    <a:lnTo>
                      <a:pt x="2" y="54"/>
                    </a:lnTo>
                    <a:lnTo>
                      <a:pt x="0" y="62"/>
                    </a:lnTo>
                    <a:lnTo>
                      <a:pt x="2" y="69"/>
                    </a:lnTo>
                    <a:lnTo>
                      <a:pt x="2" y="77"/>
                    </a:lnTo>
                    <a:lnTo>
                      <a:pt x="4" y="85"/>
                    </a:lnTo>
                    <a:lnTo>
                      <a:pt x="8" y="90"/>
                    </a:lnTo>
                    <a:lnTo>
                      <a:pt x="10" y="98"/>
                    </a:lnTo>
                    <a:lnTo>
                      <a:pt x="14" y="104"/>
                    </a:lnTo>
                    <a:lnTo>
                      <a:pt x="19" y="110"/>
                    </a:lnTo>
                    <a:lnTo>
                      <a:pt x="25" y="115"/>
                    </a:lnTo>
                    <a:lnTo>
                      <a:pt x="31" y="119"/>
                    </a:lnTo>
                    <a:lnTo>
                      <a:pt x="38" y="123"/>
                    </a:lnTo>
                    <a:lnTo>
                      <a:pt x="44" y="127"/>
                    </a:lnTo>
                    <a:lnTo>
                      <a:pt x="52" y="129"/>
                    </a:lnTo>
                    <a:lnTo>
                      <a:pt x="59" y="129"/>
                    </a:lnTo>
                    <a:lnTo>
                      <a:pt x="67" y="129"/>
                    </a:lnTo>
                    <a:lnTo>
                      <a:pt x="75" y="129"/>
                    </a:lnTo>
                    <a:lnTo>
                      <a:pt x="82" y="127"/>
                    </a:lnTo>
                    <a:lnTo>
                      <a:pt x="88" y="125"/>
                    </a:lnTo>
                    <a:lnTo>
                      <a:pt x="96" y="121"/>
                    </a:lnTo>
                    <a:lnTo>
                      <a:pt x="102" y="115"/>
                    </a:lnTo>
                    <a:lnTo>
                      <a:pt x="107" y="112"/>
                    </a:lnTo>
                    <a:lnTo>
                      <a:pt x="113" y="106"/>
                    </a:lnTo>
                    <a:lnTo>
                      <a:pt x="117" y="100"/>
                    </a:lnTo>
                    <a:lnTo>
                      <a:pt x="121" y="92"/>
                    </a:lnTo>
                    <a:lnTo>
                      <a:pt x="123" y="87"/>
                    </a:lnTo>
                    <a:lnTo>
                      <a:pt x="125" y="79"/>
                    </a:lnTo>
                    <a:lnTo>
                      <a:pt x="126" y="71"/>
                    </a:lnTo>
                    <a:lnTo>
                      <a:pt x="126" y="65"/>
                    </a:lnTo>
                    <a:lnTo>
                      <a:pt x="96" y="65"/>
                    </a:lnTo>
                    <a:close/>
                  </a:path>
                </a:pathLst>
              </a:custGeom>
              <a:solidFill>
                <a:srgbClr val="000000"/>
              </a:solidFill>
              <a:ln w="1588">
                <a:solidFill>
                  <a:srgbClr val="000000"/>
                </a:solidFill>
                <a:prstDash val="solid"/>
                <a:round/>
                <a:headEnd/>
                <a:tailEnd/>
              </a:ln>
            </p:spPr>
            <p:txBody>
              <a:bodyPr/>
              <a:lstStyle/>
              <a:p>
                <a:endParaRPr lang="en-IN"/>
              </a:p>
            </p:txBody>
          </p:sp>
          <p:sp>
            <p:nvSpPr>
              <p:cNvPr id="704186" name="Freeform 1722">
                <a:extLst>
                  <a:ext uri="{FF2B5EF4-FFF2-40B4-BE49-F238E27FC236}">
                    <a16:creationId xmlns:a16="http://schemas.microsoft.com/office/drawing/2014/main" id="{C5780D94-8038-44C5-9D46-CA0BDF3CFAA0}"/>
                  </a:ext>
                </a:extLst>
              </p:cNvPr>
              <p:cNvSpPr>
                <a:spLocks/>
              </p:cNvSpPr>
              <p:nvPr/>
            </p:nvSpPr>
            <p:spPr bwMode="auto">
              <a:xfrm>
                <a:off x="1259" y="2475"/>
                <a:ext cx="33" cy="33"/>
              </a:xfrm>
              <a:custGeom>
                <a:avLst/>
                <a:gdLst>
                  <a:gd name="T0" fmla="*/ 4 w 65"/>
                  <a:gd name="T1" fmla="*/ 17 h 65"/>
                  <a:gd name="T2" fmla="*/ 2 w 65"/>
                  <a:gd name="T3" fmla="*/ 21 h 65"/>
                  <a:gd name="T4" fmla="*/ 0 w 65"/>
                  <a:gd name="T5" fmla="*/ 27 h 65"/>
                  <a:gd name="T6" fmla="*/ 0 w 65"/>
                  <a:gd name="T7" fmla="*/ 32 h 65"/>
                  <a:gd name="T8" fmla="*/ 0 w 65"/>
                  <a:gd name="T9" fmla="*/ 38 h 65"/>
                  <a:gd name="T10" fmla="*/ 2 w 65"/>
                  <a:gd name="T11" fmla="*/ 42 h 65"/>
                  <a:gd name="T12" fmla="*/ 4 w 65"/>
                  <a:gd name="T13" fmla="*/ 48 h 65"/>
                  <a:gd name="T14" fmla="*/ 8 w 65"/>
                  <a:gd name="T15" fmla="*/ 52 h 65"/>
                  <a:gd name="T16" fmla="*/ 12 w 65"/>
                  <a:gd name="T17" fmla="*/ 55 h 65"/>
                  <a:gd name="T18" fmla="*/ 16 w 65"/>
                  <a:gd name="T19" fmla="*/ 59 h 65"/>
                  <a:gd name="T20" fmla="*/ 19 w 65"/>
                  <a:gd name="T21" fmla="*/ 63 h 65"/>
                  <a:gd name="T22" fmla="*/ 25 w 65"/>
                  <a:gd name="T23" fmla="*/ 63 h 65"/>
                  <a:gd name="T24" fmla="*/ 31 w 65"/>
                  <a:gd name="T25" fmla="*/ 65 h 65"/>
                  <a:gd name="T26" fmla="*/ 37 w 65"/>
                  <a:gd name="T27" fmla="*/ 65 h 65"/>
                  <a:gd name="T28" fmla="*/ 40 w 65"/>
                  <a:gd name="T29" fmla="*/ 63 h 65"/>
                  <a:gd name="T30" fmla="*/ 46 w 65"/>
                  <a:gd name="T31" fmla="*/ 61 h 65"/>
                  <a:gd name="T32" fmla="*/ 52 w 65"/>
                  <a:gd name="T33" fmla="*/ 59 h 65"/>
                  <a:gd name="T34" fmla="*/ 56 w 65"/>
                  <a:gd name="T35" fmla="*/ 55 h 65"/>
                  <a:gd name="T36" fmla="*/ 60 w 65"/>
                  <a:gd name="T37" fmla="*/ 52 h 65"/>
                  <a:gd name="T38" fmla="*/ 61 w 65"/>
                  <a:gd name="T39" fmla="*/ 46 h 65"/>
                  <a:gd name="T40" fmla="*/ 63 w 65"/>
                  <a:gd name="T41" fmla="*/ 42 h 65"/>
                  <a:gd name="T42" fmla="*/ 65 w 65"/>
                  <a:gd name="T43" fmla="*/ 36 h 65"/>
                  <a:gd name="T44" fmla="*/ 65 w 65"/>
                  <a:gd name="T45" fmla="*/ 32 h 65"/>
                  <a:gd name="T46" fmla="*/ 65 w 65"/>
                  <a:gd name="T47" fmla="*/ 27 h 65"/>
                  <a:gd name="T48" fmla="*/ 63 w 65"/>
                  <a:gd name="T49" fmla="*/ 21 h 65"/>
                  <a:gd name="T50" fmla="*/ 61 w 65"/>
                  <a:gd name="T51" fmla="*/ 17 h 65"/>
                  <a:gd name="T52" fmla="*/ 58 w 65"/>
                  <a:gd name="T53" fmla="*/ 11 h 65"/>
                  <a:gd name="T54" fmla="*/ 54 w 65"/>
                  <a:gd name="T55" fmla="*/ 7 h 65"/>
                  <a:gd name="T56" fmla="*/ 50 w 65"/>
                  <a:gd name="T57" fmla="*/ 4 h 65"/>
                  <a:gd name="T58" fmla="*/ 46 w 65"/>
                  <a:gd name="T59" fmla="*/ 2 h 65"/>
                  <a:gd name="T60" fmla="*/ 40 w 65"/>
                  <a:gd name="T61" fmla="*/ 0 h 65"/>
                  <a:gd name="T62" fmla="*/ 35 w 65"/>
                  <a:gd name="T63" fmla="*/ 0 h 65"/>
                  <a:gd name="T64" fmla="*/ 29 w 65"/>
                  <a:gd name="T65" fmla="*/ 0 h 65"/>
                  <a:gd name="T66" fmla="*/ 25 w 65"/>
                  <a:gd name="T67" fmla="*/ 0 h 65"/>
                  <a:gd name="T68" fmla="*/ 19 w 65"/>
                  <a:gd name="T69" fmla="*/ 2 h 65"/>
                  <a:gd name="T70" fmla="*/ 16 w 65"/>
                  <a:gd name="T71" fmla="*/ 4 h 65"/>
                  <a:gd name="T72" fmla="*/ 10 w 65"/>
                  <a:gd name="T73" fmla="*/ 7 h 65"/>
                  <a:gd name="T74" fmla="*/ 6 w 65"/>
                  <a:gd name="T75" fmla="*/ 11 h 65"/>
                  <a:gd name="T76" fmla="*/ 4 w 65"/>
                  <a:gd name="T77"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5" h="65">
                    <a:moveTo>
                      <a:pt x="4" y="17"/>
                    </a:moveTo>
                    <a:lnTo>
                      <a:pt x="2" y="21"/>
                    </a:lnTo>
                    <a:lnTo>
                      <a:pt x="0" y="27"/>
                    </a:lnTo>
                    <a:lnTo>
                      <a:pt x="0" y="32"/>
                    </a:lnTo>
                    <a:lnTo>
                      <a:pt x="0" y="38"/>
                    </a:lnTo>
                    <a:lnTo>
                      <a:pt x="2" y="42"/>
                    </a:lnTo>
                    <a:lnTo>
                      <a:pt x="4" y="48"/>
                    </a:lnTo>
                    <a:lnTo>
                      <a:pt x="8" y="52"/>
                    </a:lnTo>
                    <a:lnTo>
                      <a:pt x="12" y="55"/>
                    </a:lnTo>
                    <a:lnTo>
                      <a:pt x="16" y="59"/>
                    </a:lnTo>
                    <a:lnTo>
                      <a:pt x="19" y="63"/>
                    </a:lnTo>
                    <a:lnTo>
                      <a:pt x="25" y="63"/>
                    </a:lnTo>
                    <a:lnTo>
                      <a:pt x="31" y="65"/>
                    </a:lnTo>
                    <a:lnTo>
                      <a:pt x="37" y="65"/>
                    </a:lnTo>
                    <a:lnTo>
                      <a:pt x="40" y="63"/>
                    </a:lnTo>
                    <a:lnTo>
                      <a:pt x="46" y="61"/>
                    </a:lnTo>
                    <a:lnTo>
                      <a:pt x="52" y="59"/>
                    </a:lnTo>
                    <a:lnTo>
                      <a:pt x="56" y="55"/>
                    </a:lnTo>
                    <a:lnTo>
                      <a:pt x="60" y="52"/>
                    </a:lnTo>
                    <a:lnTo>
                      <a:pt x="61" y="46"/>
                    </a:lnTo>
                    <a:lnTo>
                      <a:pt x="63" y="42"/>
                    </a:lnTo>
                    <a:lnTo>
                      <a:pt x="65" y="36"/>
                    </a:lnTo>
                    <a:lnTo>
                      <a:pt x="65" y="32"/>
                    </a:lnTo>
                    <a:lnTo>
                      <a:pt x="65" y="27"/>
                    </a:lnTo>
                    <a:lnTo>
                      <a:pt x="63" y="21"/>
                    </a:lnTo>
                    <a:lnTo>
                      <a:pt x="61" y="17"/>
                    </a:lnTo>
                    <a:lnTo>
                      <a:pt x="58" y="11"/>
                    </a:lnTo>
                    <a:lnTo>
                      <a:pt x="54" y="7"/>
                    </a:lnTo>
                    <a:lnTo>
                      <a:pt x="50" y="4"/>
                    </a:lnTo>
                    <a:lnTo>
                      <a:pt x="46" y="2"/>
                    </a:lnTo>
                    <a:lnTo>
                      <a:pt x="40" y="0"/>
                    </a:lnTo>
                    <a:lnTo>
                      <a:pt x="35" y="0"/>
                    </a:lnTo>
                    <a:lnTo>
                      <a:pt x="29" y="0"/>
                    </a:lnTo>
                    <a:lnTo>
                      <a:pt x="25" y="0"/>
                    </a:lnTo>
                    <a:lnTo>
                      <a:pt x="19" y="2"/>
                    </a:lnTo>
                    <a:lnTo>
                      <a:pt x="16" y="4"/>
                    </a:lnTo>
                    <a:lnTo>
                      <a:pt x="10" y="7"/>
                    </a:lnTo>
                    <a:lnTo>
                      <a:pt x="6" y="11"/>
                    </a:lnTo>
                    <a:lnTo>
                      <a:pt x="4" y="17"/>
                    </a:lnTo>
                    <a:close/>
                  </a:path>
                </a:pathLst>
              </a:custGeom>
              <a:solidFill>
                <a:srgbClr val="FFFFFF"/>
              </a:solidFill>
              <a:ln w="1588">
                <a:solidFill>
                  <a:srgbClr val="000000"/>
                </a:solidFill>
                <a:prstDash val="solid"/>
                <a:round/>
                <a:headEnd/>
                <a:tailEnd/>
              </a:ln>
            </p:spPr>
            <p:txBody>
              <a:bodyPr/>
              <a:lstStyle/>
              <a:p>
                <a:endParaRPr lang="en-IN"/>
              </a:p>
            </p:txBody>
          </p:sp>
          <p:sp>
            <p:nvSpPr>
              <p:cNvPr id="704187" name="Freeform 1723">
                <a:extLst>
                  <a:ext uri="{FF2B5EF4-FFF2-40B4-BE49-F238E27FC236}">
                    <a16:creationId xmlns:a16="http://schemas.microsoft.com/office/drawing/2014/main" id="{A0A0DDB6-60BE-4197-BCAC-7D8FCBD6EDF3}"/>
                  </a:ext>
                </a:extLst>
              </p:cNvPr>
              <p:cNvSpPr>
                <a:spLocks/>
              </p:cNvSpPr>
              <p:nvPr/>
            </p:nvSpPr>
            <p:spPr bwMode="auto">
              <a:xfrm>
                <a:off x="1270" y="2486"/>
                <a:ext cx="11" cy="11"/>
              </a:xfrm>
              <a:custGeom>
                <a:avLst/>
                <a:gdLst>
                  <a:gd name="T0" fmla="*/ 23 w 23"/>
                  <a:gd name="T1" fmla="*/ 8 h 23"/>
                  <a:gd name="T2" fmla="*/ 21 w 23"/>
                  <a:gd name="T3" fmla="*/ 4 h 23"/>
                  <a:gd name="T4" fmla="*/ 19 w 23"/>
                  <a:gd name="T5" fmla="*/ 2 h 23"/>
                  <a:gd name="T6" fmla="*/ 18 w 23"/>
                  <a:gd name="T7" fmla="*/ 0 h 23"/>
                  <a:gd name="T8" fmla="*/ 14 w 23"/>
                  <a:gd name="T9" fmla="*/ 0 h 23"/>
                  <a:gd name="T10" fmla="*/ 10 w 23"/>
                  <a:gd name="T11" fmla="*/ 0 h 23"/>
                  <a:gd name="T12" fmla="*/ 8 w 23"/>
                  <a:gd name="T13" fmla="*/ 0 h 23"/>
                  <a:gd name="T14" fmla="*/ 4 w 23"/>
                  <a:gd name="T15" fmla="*/ 2 h 23"/>
                  <a:gd name="T16" fmla="*/ 2 w 23"/>
                  <a:gd name="T17" fmla="*/ 4 h 23"/>
                  <a:gd name="T18" fmla="*/ 0 w 23"/>
                  <a:gd name="T19" fmla="*/ 8 h 23"/>
                  <a:gd name="T20" fmla="*/ 0 w 23"/>
                  <a:gd name="T21" fmla="*/ 11 h 23"/>
                  <a:gd name="T22" fmla="*/ 0 w 23"/>
                  <a:gd name="T23" fmla="*/ 13 h 23"/>
                  <a:gd name="T24" fmla="*/ 2 w 23"/>
                  <a:gd name="T25" fmla="*/ 17 h 23"/>
                  <a:gd name="T26" fmla="*/ 4 w 23"/>
                  <a:gd name="T27" fmla="*/ 19 h 23"/>
                  <a:gd name="T28" fmla="*/ 8 w 23"/>
                  <a:gd name="T29" fmla="*/ 21 h 23"/>
                  <a:gd name="T30" fmla="*/ 10 w 23"/>
                  <a:gd name="T31" fmla="*/ 23 h 23"/>
                  <a:gd name="T32" fmla="*/ 14 w 23"/>
                  <a:gd name="T33" fmla="*/ 23 h 23"/>
                  <a:gd name="T34" fmla="*/ 16 w 23"/>
                  <a:gd name="T35" fmla="*/ 21 h 23"/>
                  <a:gd name="T36" fmla="*/ 19 w 23"/>
                  <a:gd name="T37" fmla="*/ 19 h 23"/>
                  <a:gd name="T38" fmla="*/ 21 w 23"/>
                  <a:gd name="T39" fmla="*/ 17 h 23"/>
                  <a:gd name="T40" fmla="*/ 23 w 23"/>
                  <a:gd name="T41" fmla="*/ 13 h 23"/>
                  <a:gd name="T42" fmla="*/ 23 w 23"/>
                  <a:gd name="T43" fmla="*/ 11 h 23"/>
                  <a:gd name="T44" fmla="*/ 23 w 23"/>
                  <a:gd name="T45"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23">
                    <a:moveTo>
                      <a:pt x="23" y="8"/>
                    </a:moveTo>
                    <a:lnTo>
                      <a:pt x="21" y="4"/>
                    </a:lnTo>
                    <a:lnTo>
                      <a:pt x="19" y="2"/>
                    </a:lnTo>
                    <a:lnTo>
                      <a:pt x="18" y="0"/>
                    </a:lnTo>
                    <a:lnTo>
                      <a:pt x="14" y="0"/>
                    </a:lnTo>
                    <a:lnTo>
                      <a:pt x="10" y="0"/>
                    </a:lnTo>
                    <a:lnTo>
                      <a:pt x="8" y="0"/>
                    </a:lnTo>
                    <a:lnTo>
                      <a:pt x="4" y="2"/>
                    </a:lnTo>
                    <a:lnTo>
                      <a:pt x="2" y="4"/>
                    </a:lnTo>
                    <a:lnTo>
                      <a:pt x="0" y="8"/>
                    </a:lnTo>
                    <a:lnTo>
                      <a:pt x="0" y="11"/>
                    </a:lnTo>
                    <a:lnTo>
                      <a:pt x="0" y="13"/>
                    </a:lnTo>
                    <a:lnTo>
                      <a:pt x="2" y="17"/>
                    </a:lnTo>
                    <a:lnTo>
                      <a:pt x="4" y="19"/>
                    </a:lnTo>
                    <a:lnTo>
                      <a:pt x="8" y="21"/>
                    </a:lnTo>
                    <a:lnTo>
                      <a:pt x="10" y="23"/>
                    </a:lnTo>
                    <a:lnTo>
                      <a:pt x="14" y="23"/>
                    </a:lnTo>
                    <a:lnTo>
                      <a:pt x="16" y="21"/>
                    </a:lnTo>
                    <a:lnTo>
                      <a:pt x="19" y="19"/>
                    </a:lnTo>
                    <a:lnTo>
                      <a:pt x="21" y="17"/>
                    </a:lnTo>
                    <a:lnTo>
                      <a:pt x="23" y="13"/>
                    </a:lnTo>
                    <a:lnTo>
                      <a:pt x="23" y="11"/>
                    </a:lnTo>
                    <a:lnTo>
                      <a:pt x="23" y="8"/>
                    </a:lnTo>
                    <a:close/>
                  </a:path>
                </a:pathLst>
              </a:custGeom>
              <a:solidFill>
                <a:srgbClr val="000000"/>
              </a:solidFill>
              <a:ln w="1588">
                <a:solidFill>
                  <a:srgbClr val="000000"/>
                </a:solidFill>
                <a:prstDash val="solid"/>
                <a:round/>
                <a:headEnd/>
                <a:tailEnd/>
              </a:ln>
            </p:spPr>
            <p:txBody>
              <a:bodyPr/>
              <a:lstStyle/>
              <a:p>
                <a:endParaRPr lang="en-IN"/>
              </a:p>
            </p:txBody>
          </p:sp>
          <p:sp>
            <p:nvSpPr>
              <p:cNvPr id="704188" name="Freeform 1724">
                <a:extLst>
                  <a:ext uri="{FF2B5EF4-FFF2-40B4-BE49-F238E27FC236}">
                    <a16:creationId xmlns:a16="http://schemas.microsoft.com/office/drawing/2014/main" id="{C9323009-D253-4069-B76C-E5E2507F9ECF}"/>
                  </a:ext>
                </a:extLst>
              </p:cNvPr>
              <p:cNvSpPr>
                <a:spLocks/>
              </p:cNvSpPr>
              <p:nvPr/>
            </p:nvSpPr>
            <p:spPr bwMode="auto">
              <a:xfrm>
                <a:off x="1244" y="2459"/>
                <a:ext cx="63" cy="64"/>
              </a:xfrm>
              <a:custGeom>
                <a:avLst/>
                <a:gdLst>
                  <a:gd name="T0" fmla="*/ 95 w 126"/>
                  <a:gd name="T1" fmla="*/ 69 h 129"/>
                  <a:gd name="T2" fmla="*/ 91 w 126"/>
                  <a:gd name="T3" fmla="*/ 79 h 129"/>
                  <a:gd name="T4" fmla="*/ 86 w 126"/>
                  <a:gd name="T5" fmla="*/ 88 h 129"/>
                  <a:gd name="T6" fmla="*/ 76 w 126"/>
                  <a:gd name="T7" fmla="*/ 94 h 129"/>
                  <a:gd name="T8" fmla="*/ 67 w 126"/>
                  <a:gd name="T9" fmla="*/ 98 h 129"/>
                  <a:gd name="T10" fmla="*/ 55 w 126"/>
                  <a:gd name="T11" fmla="*/ 96 h 129"/>
                  <a:gd name="T12" fmla="*/ 46 w 126"/>
                  <a:gd name="T13" fmla="*/ 92 h 129"/>
                  <a:gd name="T14" fmla="*/ 38 w 126"/>
                  <a:gd name="T15" fmla="*/ 85 h 129"/>
                  <a:gd name="T16" fmla="*/ 32 w 126"/>
                  <a:gd name="T17" fmla="*/ 75 h 129"/>
                  <a:gd name="T18" fmla="*/ 30 w 126"/>
                  <a:gd name="T19" fmla="*/ 65 h 129"/>
                  <a:gd name="T20" fmla="*/ 32 w 126"/>
                  <a:gd name="T21" fmla="*/ 56 h 129"/>
                  <a:gd name="T22" fmla="*/ 38 w 126"/>
                  <a:gd name="T23" fmla="*/ 44 h 129"/>
                  <a:gd name="T24" fmla="*/ 46 w 126"/>
                  <a:gd name="T25" fmla="*/ 37 h 129"/>
                  <a:gd name="T26" fmla="*/ 55 w 126"/>
                  <a:gd name="T27" fmla="*/ 33 h 129"/>
                  <a:gd name="T28" fmla="*/ 65 w 126"/>
                  <a:gd name="T29" fmla="*/ 33 h 129"/>
                  <a:gd name="T30" fmla="*/ 76 w 126"/>
                  <a:gd name="T31" fmla="*/ 35 h 129"/>
                  <a:gd name="T32" fmla="*/ 84 w 126"/>
                  <a:gd name="T33" fmla="*/ 40 h 129"/>
                  <a:gd name="T34" fmla="*/ 91 w 126"/>
                  <a:gd name="T35" fmla="*/ 50 h 129"/>
                  <a:gd name="T36" fmla="*/ 95 w 126"/>
                  <a:gd name="T37" fmla="*/ 60 h 129"/>
                  <a:gd name="T38" fmla="*/ 126 w 126"/>
                  <a:gd name="T39" fmla="*/ 65 h 129"/>
                  <a:gd name="T40" fmla="*/ 124 w 126"/>
                  <a:gd name="T41" fmla="*/ 50 h 129"/>
                  <a:gd name="T42" fmla="*/ 118 w 126"/>
                  <a:gd name="T43" fmla="*/ 35 h 129"/>
                  <a:gd name="T44" fmla="*/ 111 w 126"/>
                  <a:gd name="T45" fmla="*/ 23 h 129"/>
                  <a:gd name="T46" fmla="*/ 99 w 126"/>
                  <a:gd name="T47" fmla="*/ 12 h 129"/>
                  <a:gd name="T48" fmla="*/ 86 w 126"/>
                  <a:gd name="T49" fmla="*/ 6 h 129"/>
                  <a:gd name="T50" fmla="*/ 72 w 126"/>
                  <a:gd name="T51" fmla="*/ 0 h 129"/>
                  <a:gd name="T52" fmla="*/ 49 w 126"/>
                  <a:gd name="T53" fmla="*/ 2 h 129"/>
                  <a:gd name="T54" fmla="*/ 36 w 126"/>
                  <a:gd name="T55" fmla="*/ 6 h 129"/>
                  <a:gd name="T56" fmla="*/ 23 w 126"/>
                  <a:gd name="T57" fmla="*/ 16 h 129"/>
                  <a:gd name="T58" fmla="*/ 13 w 126"/>
                  <a:gd name="T59" fmla="*/ 25 h 129"/>
                  <a:gd name="T60" fmla="*/ 5 w 126"/>
                  <a:gd name="T61" fmla="*/ 40 h 129"/>
                  <a:gd name="T62" fmla="*/ 2 w 126"/>
                  <a:gd name="T63" fmla="*/ 54 h 129"/>
                  <a:gd name="T64" fmla="*/ 0 w 126"/>
                  <a:gd name="T65" fmla="*/ 69 h 129"/>
                  <a:gd name="T66" fmla="*/ 3 w 126"/>
                  <a:gd name="T67" fmla="*/ 85 h 129"/>
                  <a:gd name="T68" fmla="*/ 9 w 126"/>
                  <a:gd name="T69" fmla="*/ 98 h 129"/>
                  <a:gd name="T70" fmla="*/ 19 w 126"/>
                  <a:gd name="T71" fmla="*/ 110 h 129"/>
                  <a:gd name="T72" fmla="*/ 30 w 126"/>
                  <a:gd name="T73" fmla="*/ 119 h 129"/>
                  <a:gd name="T74" fmla="*/ 44 w 126"/>
                  <a:gd name="T75" fmla="*/ 127 h 129"/>
                  <a:gd name="T76" fmla="*/ 59 w 126"/>
                  <a:gd name="T77" fmla="*/ 129 h 129"/>
                  <a:gd name="T78" fmla="*/ 72 w 126"/>
                  <a:gd name="T79" fmla="*/ 129 h 129"/>
                  <a:gd name="T80" fmla="*/ 88 w 126"/>
                  <a:gd name="T81" fmla="*/ 125 h 129"/>
                  <a:gd name="T82" fmla="*/ 101 w 126"/>
                  <a:gd name="T83" fmla="*/ 115 h 129"/>
                  <a:gd name="T84" fmla="*/ 111 w 126"/>
                  <a:gd name="T85" fmla="*/ 106 h 129"/>
                  <a:gd name="T86" fmla="*/ 120 w 126"/>
                  <a:gd name="T87" fmla="*/ 92 h 129"/>
                  <a:gd name="T88" fmla="*/ 124 w 126"/>
                  <a:gd name="T89" fmla="*/ 79 h 129"/>
                  <a:gd name="T90" fmla="*/ 126 w 126"/>
                  <a:gd name="T91" fmla="*/ 6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6" h="129">
                    <a:moveTo>
                      <a:pt x="95" y="65"/>
                    </a:moveTo>
                    <a:lnTo>
                      <a:pt x="95" y="69"/>
                    </a:lnTo>
                    <a:lnTo>
                      <a:pt x="93" y="75"/>
                    </a:lnTo>
                    <a:lnTo>
                      <a:pt x="91" y="79"/>
                    </a:lnTo>
                    <a:lnTo>
                      <a:pt x="90" y="85"/>
                    </a:lnTo>
                    <a:lnTo>
                      <a:pt x="86" y="88"/>
                    </a:lnTo>
                    <a:lnTo>
                      <a:pt x="82" y="92"/>
                    </a:lnTo>
                    <a:lnTo>
                      <a:pt x="76" y="94"/>
                    </a:lnTo>
                    <a:lnTo>
                      <a:pt x="70" y="96"/>
                    </a:lnTo>
                    <a:lnTo>
                      <a:pt x="67" y="98"/>
                    </a:lnTo>
                    <a:lnTo>
                      <a:pt x="61" y="98"/>
                    </a:lnTo>
                    <a:lnTo>
                      <a:pt x="55" y="96"/>
                    </a:lnTo>
                    <a:lnTo>
                      <a:pt x="49" y="96"/>
                    </a:lnTo>
                    <a:lnTo>
                      <a:pt x="46" y="92"/>
                    </a:lnTo>
                    <a:lnTo>
                      <a:pt x="42" y="90"/>
                    </a:lnTo>
                    <a:lnTo>
                      <a:pt x="38" y="85"/>
                    </a:lnTo>
                    <a:lnTo>
                      <a:pt x="34" y="81"/>
                    </a:lnTo>
                    <a:lnTo>
                      <a:pt x="32" y="75"/>
                    </a:lnTo>
                    <a:lnTo>
                      <a:pt x="32" y="71"/>
                    </a:lnTo>
                    <a:lnTo>
                      <a:pt x="30" y="65"/>
                    </a:lnTo>
                    <a:lnTo>
                      <a:pt x="30" y="60"/>
                    </a:lnTo>
                    <a:lnTo>
                      <a:pt x="32" y="56"/>
                    </a:lnTo>
                    <a:lnTo>
                      <a:pt x="34" y="50"/>
                    </a:lnTo>
                    <a:lnTo>
                      <a:pt x="38" y="44"/>
                    </a:lnTo>
                    <a:lnTo>
                      <a:pt x="42" y="40"/>
                    </a:lnTo>
                    <a:lnTo>
                      <a:pt x="46" y="37"/>
                    </a:lnTo>
                    <a:lnTo>
                      <a:pt x="49" y="35"/>
                    </a:lnTo>
                    <a:lnTo>
                      <a:pt x="55" y="33"/>
                    </a:lnTo>
                    <a:lnTo>
                      <a:pt x="59" y="33"/>
                    </a:lnTo>
                    <a:lnTo>
                      <a:pt x="65" y="33"/>
                    </a:lnTo>
                    <a:lnTo>
                      <a:pt x="70" y="33"/>
                    </a:lnTo>
                    <a:lnTo>
                      <a:pt x="76" y="35"/>
                    </a:lnTo>
                    <a:lnTo>
                      <a:pt x="80" y="37"/>
                    </a:lnTo>
                    <a:lnTo>
                      <a:pt x="84" y="40"/>
                    </a:lnTo>
                    <a:lnTo>
                      <a:pt x="88" y="44"/>
                    </a:lnTo>
                    <a:lnTo>
                      <a:pt x="91" y="50"/>
                    </a:lnTo>
                    <a:lnTo>
                      <a:pt x="93" y="54"/>
                    </a:lnTo>
                    <a:lnTo>
                      <a:pt x="95" y="60"/>
                    </a:lnTo>
                    <a:lnTo>
                      <a:pt x="95" y="65"/>
                    </a:lnTo>
                    <a:lnTo>
                      <a:pt x="126" y="65"/>
                    </a:lnTo>
                    <a:lnTo>
                      <a:pt x="126" y="58"/>
                    </a:lnTo>
                    <a:lnTo>
                      <a:pt x="124" y="50"/>
                    </a:lnTo>
                    <a:lnTo>
                      <a:pt x="122" y="42"/>
                    </a:lnTo>
                    <a:lnTo>
                      <a:pt x="118" y="35"/>
                    </a:lnTo>
                    <a:lnTo>
                      <a:pt x="114" y="29"/>
                    </a:lnTo>
                    <a:lnTo>
                      <a:pt x="111" y="23"/>
                    </a:lnTo>
                    <a:lnTo>
                      <a:pt x="105" y="17"/>
                    </a:lnTo>
                    <a:lnTo>
                      <a:pt x="99" y="12"/>
                    </a:lnTo>
                    <a:lnTo>
                      <a:pt x="93" y="8"/>
                    </a:lnTo>
                    <a:lnTo>
                      <a:pt x="86" y="6"/>
                    </a:lnTo>
                    <a:lnTo>
                      <a:pt x="80" y="2"/>
                    </a:lnTo>
                    <a:lnTo>
                      <a:pt x="72" y="0"/>
                    </a:lnTo>
                    <a:lnTo>
                      <a:pt x="57" y="0"/>
                    </a:lnTo>
                    <a:lnTo>
                      <a:pt x="49" y="2"/>
                    </a:lnTo>
                    <a:lnTo>
                      <a:pt x="42" y="4"/>
                    </a:lnTo>
                    <a:lnTo>
                      <a:pt x="36" y="6"/>
                    </a:lnTo>
                    <a:lnTo>
                      <a:pt x="28" y="12"/>
                    </a:lnTo>
                    <a:lnTo>
                      <a:pt x="23" y="16"/>
                    </a:lnTo>
                    <a:lnTo>
                      <a:pt x="17" y="21"/>
                    </a:lnTo>
                    <a:lnTo>
                      <a:pt x="13" y="25"/>
                    </a:lnTo>
                    <a:lnTo>
                      <a:pt x="9" y="33"/>
                    </a:lnTo>
                    <a:lnTo>
                      <a:pt x="5" y="40"/>
                    </a:lnTo>
                    <a:lnTo>
                      <a:pt x="3" y="46"/>
                    </a:lnTo>
                    <a:lnTo>
                      <a:pt x="2" y="54"/>
                    </a:lnTo>
                    <a:lnTo>
                      <a:pt x="0" y="62"/>
                    </a:lnTo>
                    <a:lnTo>
                      <a:pt x="0" y="69"/>
                    </a:lnTo>
                    <a:lnTo>
                      <a:pt x="2" y="77"/>
                    </a:lnTo>
                    <a:lnTo>
                      <a:pt x="3" y="85"/>
                    </a:lnTo>
                    <a:lnTo>
                      <a:pt x="5" y="90"/>
                    </a:lnTo>
                    <a:lnTo>
                      <a:pt x="9" y="98"/>
                    </a:lnTo>
                    <a:lnTo>
                      <a:pt x="13" y="104"/>
                    </a:lnTo>
                    <a:lnTo>
                      <a:pt x="19" y="110"/>
                    </a:lnTo>
                    <a:lnTo>
                      <a:pt x="25" y="115"/>
                    </a:lnTo>
                    <a:lnTo>
                      <a:pt x="30" y="119"/>
                    </a:lnTo>
                    <a:lnTo>
                      <a:pt x="36" y="123"/>
                    </a:lnTo>
                    <a:lnTo>
                      <a:pt x="44" y="127"/>
                    </a:lnTo>
                    <a:lnTo>
                      <a:pt x="51" y="129"/>
                    </a:lnTo>
                    <a:lnTo>
                      <a:pt x="59" y="129"/>
                    </a:lnTo>
                    <a:lnTo>
                      <a:pt x="67" y="129"/>
                    </a:lnTo>
                    <a:lnTo>
                      <a:pt x="72" y="129"/>
                    </a:lnTo>
                    <a:lnTo>
                      <a:pt x="80" y="127"/>
                    </a:lnTo>
                    <a:lnTo>
                      <a:pt x="88" y="125"/>
                    </a:lnTo>
                    <a:lnTo>
                      <a:pt x="93" y="121"/>
                    </a:lnTo>
                    <a:lnTo>
                      <a:pt x="101" y="115"/>
                    </a:lnTo>
                    <a:lnTo>
                      <a:pt x="107" y="112"/>
                    </a:lnTo>
                    <a:lnTo>
                      <a:pt x="111" y="106"/>
                    </a:lnTo>
                    <a:lnTo>
                      <a:pt x="114" y="100"/>
                    </a:lnTo>
                    <a:lnTo>
                      <a:pt x="120" y="92"/>
                    </a:lnTo>
                    <a:lnTo>
                      <a:pt x="122" y="87"/>
                    </a:lnTo>
                    <a:lnTo>
                      <a:pt x="124" y="79"/>
                    </a:lnTo>
                    <a:lnTo>
                      <a:pt x="126" y="71"/>
                    </a:lnTo>
                    <a:lnTo>
                      <a:pt x="126" y="65"/>
                    </a:lnTo>
                    <a:lnTo>
                      <a:pt x="95" y="65"/>
                    </a:lnTo>
                    <a:close/>
                  </a:path>
                </a:pathLst>
              </a:custGeom>
              <a:solidFill>
                <a:srgbClr val="000000"/>
              </a:solidFill>
              <a:ln w="1588">
                <a:solidFill>
                  <a:srgbClr val="000000"/>
                </a:solidFill>
                <a:prstDash val="solid"/>
                <a:round/>
                <a:headEnd/>
                <a:tailEnd/>
              </a:ln>
            </p:spPr>
            <p:txBody>
              <a:bodyPr/>
              <a:lstStyle/>
              <a:p>
                <a:endParaRPr lang="en-IN"/>
              </a:p>
            </p:txBody>
          </p:sp>
          <p:sp>
            <p:nvSpPr>
              <p:cNvPr id="704189" name="Freeform 1725">
                <a:extLst>
                  <a:ext uri="{FF2B5EF4-FFF2-40B4-BE49-F238E27FC236}">
                    <a16:creationId xmlns:a16="http://schemas.microsoft.com/office/drawing/2014/main" id="{9E676617-FA22-464A-ABD0-8EBBA435CAD9}"/>
                  </a:ext>
                </a:extLst>
              </p:cNvPr>
              <p:cNvSpPr>
                <a:spLocks/>
              </p:cNvSpPr>
              <p:nvPr/>
            </p:nvSpPr>
            <p:spPr bwMode="auto">
              <a:xfrm>
                <a:off x="1189" y="2476"/>
                <a:ext cx="33" cy="33"/>
              </a:xfrm>
              <a:custGeom>
                <a:avLst/>
                <a:gdLst>
                  <a:gd name="T0" fmla="*/ 3 w 65"/>
                  <a:gd name="T1" fmla="*/ 17 h 65"/>
                  <a:gd name="T2" fmla="*/ 2 w 65"/>
                  <a:gd name="T3" fmla="*/ 21 h 65"/>
                  <a:gd name="T4" fmla="*/ 0 w 65"/>
                  <a:gd name="T5" fmla="*/ 27 h 65"/>
                  <a:gd name="T6" fmla="*/ 0 w 65"/>
                  <a:gd name="T7" fmla="*/ 32 h 65"/>
                  <a:gd name="T8" fmla="*/ 0 w 65"/>
                  <a:gd name="T9" fmla="*/ 38 h 65"/>
                  <a:gd name="T10" fmla="*/ 2 w 65"/>
                  <a:gd name="T11" fmla="*/ 42 h 65"/>
                  <a:gd name="T12" fmla="*/ 3 w 65"/>
                  <a:gd name="T13" fmla="*/ 48 h 65"/>
                  <a:gd name="T14" fmla="*/ 7 w 65"/>
                  <a:gd name="T15" fmla="*/ 52 h 65"/>
                  <a:gd name="T16" fmla="*/ 11 w 65"/>
                  <a:gd name="T17" fmla="*/ 55 h 65"/>
                  <a:gd name="T18" fmla="*/ 15 w 65"/>
                  <a:gd name="T19" fmla="*/ 59 h 65"/>
                  <a:gd name="T20" fmla="*/ 19 w 65"/>
                  <a:gd name="T21" fmla="*/ 61 h 65"/>
                  <a:gd name="T22" fmla="*/ 25 w 65"/>
                  <a:gd name="T23" fmla="*/ 63 h 65"/>
                  <a:gd name="T24" fmla="*/ 30 w 65"/>
                  <a:gd name="T25" fmla="*/ 65 h 65"/>
                  <a:gd name="T26" fmla="*/ 36 w 65"/>
                  <a:gd name="T27" fmla="*/ 65 h 65"/>
                  <a:gd name="T28" fmla="*/ 40 w 65"/>
                  <a:gd name="T29" fmla="*/ 63 h 65"/>
                  <a:gd name="T30" fmla="*/ 46 w 65"/>
                  <a:gd name="T31" fmla="*/ 61 h 65"/>
                  <a:gd name="T32" fmla="*/ 51 w 65"/>
                  <a:gd name="T33" fmla="*/ 59 h 65"/>
                  <a:gd name="T34" fmla="*/ 55 w 65"/>
                  <a:gd name="T35" fmla="*/ 55 h 65"/>
                  <a:gd name="T36" fmla="*/ 59 w 65"/>
                  <a:gd name="T37" fmla="*/ 52 h 65"/>
                  <a:gd name="T38" fmla="*/ 61 w 65"/>
                  <a:gd name="T39" fmla="*/ 46 h 65"/>
                  <a:gd name="T40" fmla="*/ 63 w 65"/>
                  <a:gd name="T41" fmla="*/ 42 h 65"/>
                  <a:gd name="T42" fmla="*/ 65 w 65"/>
                  <a:gd name="T43" fmla="*/ 36 h 65"/>
                  <a:gd name="T44" fmla="*/ 65 w 65"/>
                  <a:gd name="T45" fmla="*/ 32 h 65"/>
                  <a:gd name="T46" fmla="*/ 65 w 65"/>
                  <a:gd name="T47" fmla="*/ 27 h 65"/>
                  <a:gd name="T48" fmla="*/ 63 w 65"/>
                  <a:gd name="T49" fmla="*/ 21 h 65"/>
                  <a:gd name="T50" fmla="*/ 61 w 65"/>
                  <a:gd name="T51" fmla="*/ 15 h 65"/>
                  <a:gd name="T52" fmla="*/ 57 w 65"/>
                  <a:gd name="T53" fmla="*/ 11 h 65"/>
                  <a:gd name="T54" fmla="*/ 53 w 65"/>
                  <a:gd name="T55" fmla="*/ 7 h 65"/>
                  <a:gd name="T56" fmla="*/ 49 w 65"/>
                  <a:gd name="T57" fmla="*/ 4 h 65"/>
                  <a:gd name="T58" fmla="*/ 46 w 65"/>
                  <a:gd name="T59" fmla="*/ 2 h 65"/>
                  <a:gd name="T60" fmla="*/ 40 w 65"/>
                  <a:gd name="T61" fmla="*/ 0 h 65"/>
                  <a:gd name="T62" fmla="*/ 34 w 65"/>
                  <a:gd name="T63" fmla="*/ 0 h 65"/>
                  <a:gd name="T64" fmla="*/ 28 w 65"/>
                  <a:gd name="T65" fmla="*/ 0 h 65"/>
                  <a:gd name="T66" fmla="*/ 25 w 65"/>
                  <a:gd name="T67" fmla="*/ 0 h 65"/>
                  <a:gd name="T68" fmla="*/ 19 w 65"/>
                  <a:gd name="T69" fmla="*/ 2 h 65"/>
                  <a:gd name="T70" fmla="*/ 15 w 65"/>
                  <a:gd name="T71" fmla="*/ 4 h 65"/>
                  <a:gd name="T72" fmla="*/ 9 w 65"/>
                  <a:gd name="T73" fmla="*/ 7 h 65"/>
                  <a:gd name="T74" fmla="*/ 5 w 65"/>
                  <a:gd name="T75" fmla="*/ 11 h 65"/>
                  <a:gd name="T76" fmla="*/ 3 w 65"/>
                  <a:gd name="T77"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5" h="65">
                    <a:moveTo>
                      <a:pt x="3" y="17"/>
                    </a:moveTo>
                    <a:lnTo>
                      <a:pt x="2" y="21"/>
                    </a:lnTo>
                    <a:lnTo>
                      <a:pt x="0" y="27"/>
                    </a:lnTo>
                    <a:lnTo>
                      <a:pt x="0" y="32"/>
                    </a:lnTo>
                    <a:lnTo>
                      <a:pt x="0" y="38"/>
                    </a:lnTo>
                    <a:lnTo>
                      <a:pt x="2" y="42"/>
                    </a:lnTo>
                    <a:lnTo>
                      <a:pt x="3" y="48"/>
                    </a:lnTo>
                    <a:lnTo>
                      <a:pt x="7" y="52"/>
                    </a:lnTo>
                    <a:lnTo>
                      <a:pt x="11" y="55"/>
                    </a:lnTo>
                    <a:lnTo>
                      <a:pt x="15" y="59"/>
                    </a:lnTo>
                    <a:lnTo>
                      <a:pt x="19" y="61"/>
                    </a:lnTo>
                    <a:lnTo>
                      <a:pt x="25" y="63"/>
                    </a:lnTo>
                    <a:lnTo>
                      <a:pt x="30" y="65"/>
                    </a:lnTo>
                    <a:lnTo>
                      <a:pt x="36" y="65"/>
                    </a:lnTo>
                    <a:lnTo>
                      <a:pt x="40" y="63"/>
                    </a:lnTo>
                    <a:lnTo>
                      <a:pt x="46" y="61"/>
                    </a:lnTo>
                    <a:lnTo>
                      <a:pt x="51" y="59"/>
                    </a:lnTo>
                    <a:lnTo>
                      <a:pt x="55" y="55"/>
                    </a:lnTo>
                    <a:lnTo>
                      <a:pt x="59" y="52"/>
                    </a:lnTo>
                    <a:lnTo>
                      <a:pt x="61" y="46"/>
                    </a:lnTo>
                    <a:lnTo>
                      <a:pt x="63" y="42"/>
                    </a:lnTo>
                    <a:lnTo>
                      <a:pt x="65" y="36"/>
                    </a:lnTo>
                    <a:lnTo>
                      <a:pt x="65" y="32"/>
                    </a:lnTo>
                    <a:lnTo>
                      <a:pt x="65" y="27"/>
                    </a:lnTo>
                    <a:lnTo>
                      <a:pt x="63" y="21"/>
                    </a:lnTo>
                    <a:lnTo>
                      <a:pt x="61" y="15"/>
                    </a:lnTo>
                    <a:lnTo>
                      <a:pt x="57" y="11"/>
                    </a:lnTo>
                    <a:lnTo>
                      <a:pt x="53" y="7"/>
                    </a:lnTo>
                    <a:lnTo>
                      <a:pt x="49" y="4"/>
                    </a:lnTo>
                    <a:lnTo>
                      <a:pt x="46" y="2"/>
                    </a:lnTo>
                    <a:lnTo>
                      <a:pt x="40" y="0"/>
                    </a:lnTo>
                    <a:lnTo>
                      <a:pt x="34" y="0"/>
                    </a:lnTo>
                    <a:lnTo>
                      <a:pt x="28" y="0"/>
                    </a:lnTo>
                    <a:lnTo>
                      <a:pt x="25" y="0"/>
                    </a:lnTo>
                    <a:lnTo>
                      <a:pt x="19" y="2"/>
                    </a:lnTo>
                    <a:lnTo>
                      <a:pt x="15" y="4"/>
                    </a:lnTo>
                    <a:lnTo>
                      <a:pt x="9" y="7"/>
                    </a:lnTo>
                    <a:lnTo>
                      <a:pt x="5" y="11"/>
                    </a:lnTo>
                    <a:lnTo>
                      <a:pt x="3" y="17"/>
                    </a:lnTo>
                    <a:close/>
                  </a:path>
                </a:pathLst>
              </a:custGeom>
              <a:solidFill>
                <a:srgbClr val="FFFFFF"/>
              </a:solidFill>
              <a:ln w="1588">
                <a:solidFill>
                  <a:srgbClr val="000000"/>
                </a:solidFill>
                <a:prstDash val="solid"/>
                <a:round/>
                <a:headEnd/>
                <a:tailEnd/>
              </a:ln>
            </p:spPr>
            <p:txBody>
              <a:bodyPr/>
              <a:lstStyle/>
              <a:p>
                <a:endParaRPr lang="en-IN"/>
              </a:p>
            </p:txBody>
          </p:sp>
          <p:sp>
            <p:nvSpPr>
              <p:cNvPr id="704190" name="Freeform 1726">
                <a:extLst>
                  <a:ext uri="{FF2B5EF4-FFF2-40B4-BE49-F238E27FC236}">
                    <a16:creationId xmlns:a16="http://schemas.microsoft.com/office/drawing/2014/main" id="{BE2CCE36-EB82-42BC-BD2C-C1BF9B1950BE}"/>
                  </a:ext>
                </a:extLst>
              </p:cNvPr>
              <p:cNvSpPr>
                <a:spLocks/>
              </p:cNvSpPr>
              <p:nvPr/>
            </p:nvSpPr>
            <p:spPr bwMode="auto">
              <a:xfrm>
                <a:off x="1200" y="2487"/>
                <a:ext cx="11" cy="11"/>
              </a:xfrm>
              <a:custGeom>
                <a:avLst/>
                <a:gdLst>
                  <a:gd name="T0" fmla="*/ 23 w 23"/>
                  <a:gd name="T1" fmla="*/ 8 h 23"/>
                  <a:gd name="T2" fmla="*/ 21 w 23"/>
                  <a:gd name="T3" fmla="*/ 4 h 23"/>
                  <a:gd name="T4" fmla="*/ 19 w 23"/>
                  <a:gd name="T5" fmla="*/ 2 h 23"/>
                  <a:gd name="T6" fmla="*/ 17 w 23"/>
                  <a:gd name="T7" fmla="*/ 0 h 23"/>
                  <a:gd name="T8" fmla="*/ 13 w 23"/>
                  <a:gd name="T9" fmla="*/ 0 h 23"/>
                  <a:gd name="T10" fmla="*/ 9 w 23"/>
                  <a:gd name="T11" fmla="*/ 0 h 23"/>
                  <a:gd name="T12" fmla="*/ 7 w 23"/>
                  <a:gd name="T13" fmla="*/ 0 h 23"/>
                  <a:gd name="T14" fmla="*/ 4 w 23"/>
                  <a:gd name="T15" fmla="*/ 2 h 23"/>
                  <a:gd name="T16" fmla="*/ 2 w 23"/>
                  <a:gd name="T17" fmla="*/ 4 h 23"/>
                  <a:gd name="T18" fmla="*/ 0 w 23"/>
                  <a:gd name="T19" fmla="*/ 8 h 23"/>
                  <a:gd name="T20" fmla="*/ 0 w 23"/>
                  <a:gd name="T21" fmla="*/ 11 h 23"/>
                  <a:gd name="T22" fmla="*/ 0 w 23"/>
                  <a:gd name="T23" fmla="*/ 13 h 23"/>
                  <a:gd name="T24" fmla="*/ 2 w 23"/>
                  <a:gd name="T25" fmla="*/ 17 h 23"/>
                  <a:gd name="T26" fmla="*/ 4 w 23"/>
                  <a:gd name="T27" fmla="*/ 19 h 23"/>
                  <a:gd name="T28" fmla="*/ 7 w 23"/>
                  <a:gd name="T29" fmla="*/ 21 h 23"/>
                  <a:gd name="T30" fmla="*/ 9 w 23"/>
                  <a:gd name="T31" fmla="*/ 21 h 23"/>
                  <a:gd name="T32" fmla="*/ 13 w 23"/>
                  <a:gd name="T33" fmla="*/ 23 h 23"/>
                  <a:gd name="T34" fmla="*/ 15 w 23"/>
                  <a:gd name="T35" fmla="*/ 21 h 23"/>
                  <a:gd name="T36" fmla="*/ 19 w 23"/>
                  <a:gd name="T37" fmla="*/ 19 h 23"/>
                  <a:gd name="T38" fmla="*/ 21 w 23"/>
                  <a:gd name="T39" fmla="*/ 17 h 23"/>
                  <a:gd name="T40" fmla="*/ 23 w 23"/>
                  <a:gd name="T41" fmla="*/ 13 h 23"/>
                  <a:gd name="T42" fmla="*/ 23 w 23"/>
                  <a:gd name="T43" fmla="*/ 11 h 23"/>
                  <a:gd name="T44" fmla="*/ 23 w 23"/>
                  <a:gd name="T45"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23">
                    <a:moveTo>
                      <a:pt x="23" y="8"/>
                    </a:moveTo>
                    <a:lnTo>
                      <a:pt x="21" y="4"/>
                    </a:lnTo>
                    <a:lnTo>
                      <a:pt x="19" y="2"/>
                    </a:lnTo>
                    <a:lnTo>
                      <a:pt x="17" y="0"/>
                    </a:lnTo>
                    <a:lnTo>
                      <a:pt x="13" y="0"/>
                    </a:lnTo>
                    <a:lnTo>
                      <a:pt x="9" y="0"/>
                    </a:lnTo>
                    <a:lnTo>
                      <a:pt x="7" y="0"/>
                    </a:lnTo>
                    <a:lnTo>
                      <a:pt x="4" y="2"/>
                    </a:lnTo>
                    <a:lnTo>
                      <a:pt x="2" y="4"/>
                    </a:lnTo>
                    <a:lnTo>
                      <a:pt x="0" y="8"/>
                    </a:lnTo>
                    <a:lnTo>
                      <a:pt x="0" y="11"/>
                    </a:lnTo>
                    <a:lnTo>
                      <a:pt x="0" y="13"/>
                    </a:lnTo>
                    <a:lnTo>
                      <a:pt x="2" y="17"/>
                    </a:lnTo>
                    <a:lnTo>
                      <a:pt x="4" y="19"/>
                    </a:lnTo>
                    <a:lnTo>
                      <a:pt x="7" y="21"/>
                    </a:lnTo>
                    <a:lnTo>
                      <a:pt x="9" y="21"/>
                    </a:lnTo>
                    <a:lnTo>
                      <a:pt x="13" y="23"/>
                    </a:lnTo>
                    <a:lnTo>
                      <a:pt x="15" y="21"/>
                    </a:lnTo>
                    <a:lnTo>
                      <a:pt x="19" y="19"/>
                    </a:lnTo>
                    <a:lnTo>
                      <a:pt x="21" y="17"/>
                    </a:lnTo>
                    <a:lnTo>
                      <a:pt x="23" y="13"/>
                    </a:lnTo>
                    <a:lnTo>
                      <a:pt x="23" y="11"/>
                    </a:lnTo>
                    <a:lnTo>
                      <a:pt x="23" y="8"/>
                    </a:lnTo>
                    <a:close/>
                  </a:path>
                </a:pathLst>
              </a:custGeom>
              <a:solidFill>
                <a:srgbClr val="000000"/>
              </a:solidFill>
              <a:ln w="1588">
                <a:solidFill>
                  <a:srgbClr val="000000"/>
                </a:solidFill>
                <a:prstDash val="solid"/>
                <a:round/>
                <a:headEnd/>
                <a:tailEnd/>
              </a:ln>
            </p:spPr>
            <p:txBody>
              <a:bodyPr/>
              <a:lstStyle/>
              <a:p>
                <a:endParaRPr lang="en-IN"/>
              </a:p>
            </p:txBody>
          </p:sp>
          <p:sp>
            <p:nvSpPr>
              <p:cNvPr id="704191" name="Freeform 1727">
                <a:extLst>
                  <a:ext uri="{FF2B5EF4-FFF2-40B4-BE49-F238E27FC236}">
                    <a16:creationId xmlns:a16="http://schemas.microsoft.com/office/drawing/2014/main" id="{31A874C0-4D12-412B-A417-FAAFC6E50DE6}"/>
                  </a:ext>
                </a:extLst>
              </p:cNvPr>
              <p:cNvSpPr>
                <a:spLocks/>
              </p:cNvSpPr>
              <p:nvPr/>
            </p:nvSpPr>
            <p:spPr bwMode="auto">
              <a:xfrm>
                <a:off x="1174" y="2460"/>
                <a:ext cx="63" cy="64"/>
              </a:xfrm>
              <a:custGeom>
                <a:avLst/>
                <a:gdLst>
                  <a:gd name="T0" fmla="*/ 96 w 126"/>
                  <a:gd name="T1" fmla="*/ 69 h 129"/>
                  <a:gd name="T2" fmla="*/ 92 w 126"/>
                  <a:gd name="T3" fmla="*/ 79 h 129"/>
                  <a:gd name="T4" fmla="*/ 86 w 126"/>
                  <a:gd name="T5" fmla="*/ 88 h 129"/>
                  <a:gd name="T6" fmla="*/ 77 w 126"/>
                  <a:gd name="T7" fmla="*/ 94 h 129"/>
                  <a:gd name="T8" fmla="*/ 67 w 126"/>
                  <a:gd name="T9" fmla="*/ 98 h 129"/>
                  <a:gd name="T10" fmla="*/ 56 w 126"/>
                  <a:gd name="T11" fmla="*/ 96 h 129"/>
                  <a:gd name="T12" fmla="*/ 46 w 126"/>
                  <a:gd name="T13" fmla="*/ 92 h 129"/>
                  <a:gd name="T14" fmla="*/ 38 w 126"/>
                  <a:gd name="T15" fmla="*/ 85 h 129"/>
                  <a:gd name="T16" fmla="*/ 33 w 126"/>
                  <a:gd name="T17" fmla="*/ 75 h 129"/>
                  <a:gd name="T18" fmla="*/ 31 w 126"/>
                  <a:gd name="T19" fmla="*/ 65 h 129"/>
                  <a:gd name="T20" fmla="*/ 33 w 126"/>
                  <a:gd name="T21" fmla="*/ 56 h 129"/>
                  <a:gd name="T22" fmla="*/ 38 w 126"/>
                  <a:gd name="T23" fmla="*/ 44 h 129"/>
                  <a:gd name="T24" fmla="*/ 46 w 126"/>
                  <a:gd name="T25" fmla="*/ 37 h 129"/>
                  <a:gd name="T26" fmla="*/ 56 w 126"/>
                  <a:gd name="T27" fmla="*/ 33 h 129"/>
                  <a:gd name="T28" fmla="*/ 65 w 126"/>
                  <a:gd name="T29" fmla="*/ 33 h 129"/>
                  <a:gd name="T30" fmla="*/ 77 w 126"/>
                  <a:gd name="T31" fmla="*/ 35 h 129"/>
                  <a:gd name="T32" fmla="*/ 84 w 126"/>
                  <a:gd name="T33" fmla="*/ 40 h 129"/>
                  <a:gd name="T34" fmla="*/ 92 w 126"/>
                  <a:gd name="T35" fmla="*/ 50 h 129"/>
                  <a:gd name="T36" fmla="*/ 96 w 126"/>
                  <a:gd name="T37" fmla="*/ 60 h 129"/>
                  <a:gd name="T38" fmla="*/ 126 w 126"/>
                  <a:gd name="T39" fmla="*/ 65 h 129"/>
                  <a:gd name="T40" fmla="*/ 124 w 126"/>
                  <a:gd name="T41" fmla="*/ 50 h 129"/>
                  <a:gd name="T42" fmla="*/ 119 w 126"/>
                  <a:gd name="T43" fmla="*/ 35 h 129"/>
                  <a:gd name="T44" fmla="*/ 111 w 126"/>
                  <a:gd name="T45" fmla="*/ 23 h 129"/>
                  <a:gd name="T46" fmla="*/ 99 w 126"/>
                  <a:gd name="T47" fmla="*/ 12 h 129"/>
                  <a:gd name="T48" fmla="*/ 86 w 126"/>
                  <a:gd name="T49" fmla="*/ 6 h 129"/>
                  <a:gd name="T50" fmla="*/ 73 w 126"/>
                  <a:gd name="T51" fmla="*/ 0 h 129"/>
                  <a:gd name="T52" fmla="*/ 50 w 126"/>
                  <a:gd name="T53" fmla="*/ 2 h 129"/>
                  <a:gd name="T54" fmla="*/ 36 w 126"/>
                  <a:gd name="T55" fmla="*/ 6 h 129"/>
                  <a:gd name="T56" fmla="*/ 23 w 126"/>
                  <a:gd name="T57" fmla="*/ 15 h 129"/>
                  <a:gd name="T58" fmla="*/ 13 w 126"/>
                  <a:gd name="T59" fmla="*/ 25 h 129"/>
                  <a:gd name="T60" fmla="*/ 6 w 126"/>
                  <a:gd name="T61" fmla="*/ 40 h 129"/>
                  <a:gd name="T62" fmla="*/ 2 w 126"/>
                  <a:gd name="T63" fmla="*/ 54 h 129"/>
                  <a:gd name="T64" fmla="*/ 0 w 126"/>
                  <a:gd name="T65" fmla="*/ 69 h 129"/>
                  <a:gd name="T66" fmla="*/ 4 w 126"/>
                  <a:gd name="T67" fmla="*/ 85 h 129"/>
                  <a:gd name="T68" fmla="*/ 10 w 126"/>
                  <a:gd name="T69" fmla="*/ 98 h 129"/>
                  <a:gd name="T70" fmla="*/ 19 w 126"/>
                  <a:gd name="T71" fmla="*/ 110 h 129"/>
                  <a:gd name="T72" fmla="*/ 31 w 126"/>
                  <a:gd name="T73" fmla="*/ 119 h 129"/>
                  <a:gd name="T74" fmla="*/ 44 w 126"/>
                  <a:gd name="T75" fmla="*/ 127 h 129"/>
                  <a:gd name="T76" fmla="*/ 59 w 126"/>
                  <a:gd name="T77" fmla="*/ 127 h 129"/>
                  <a:gd name="T78" fmla="*/ 73 w 126"/>
                  <a:gd name="T79" fmla="*/ 129 h 129"/>
                  <a:gd name="T80" fmla="*/ 88 w 126"/>
                  <a:gd name="T81" fmla="*/ 123 h 129"/>
                  <a:gd name="T82" fmla="*/ 101 w 126"/>
                  <a:gd name="T83" fmla="*/ 115 h 129"/>
                  <a:gd name="T84" fmla="*/ 111 w 126"/>
                  <a:gd name="T85" fmla="*/ 106 h 129"/>
                  <a:gd name="T86" fmla="*/ 119 w 126"/>
                  <a:gd name="T87" fmla="*/ 92 h 129"/>
                  <a:gd name="T88" fmla="*/ 124 w 126"/>
                  <a:gd name="T89" fmla="*/ 79 h 129"/>
                  <a:gd name="T90" fmla="*/ 126 w 126"/>
                  <a:gd name="T91" fmla="*/ 6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6" h="129">
                    <a:moveTo>
                      <a:pt x="96" y="65"/>
                    </a:moveTo>
                    <a:lnTo>
                      <a:pt x="96" y="69"/>
                    </a:lnTo>
                    <a:lnTo>
                      <a:pt x="94" y="75"/>
                    </a:lnTo>
                    <a:lnTo>
                      <a:pt x="92" y="79"/>
                    </a:lnTo>
                    <a:lnTo>
                      <a:pt x="90" y="85"/>
                    </a:lnTo>
                    <a:lnTo>
                      <a:pt x="86" y="88"/>
                    </a:lnTo>
                    <a:lnTo>
                      <a:pt x="82" y="92"/>
                    </a:lnTo>
                    <a:lnTo>
                      <a:pt x="77" y="94"/>
                    </a:lnTo>
                    <a:lnTo>
                      <a:pt x="71" y="96"/>
                    </a:lnTo>
                    <a:lnTo>
                      <a:pt x="67" y="98"/>
                    </a:lnTo>
                    <a:lnTo>
                      <a:pt x="61" y="98"/>
                    </a:lnTo>
                    <a:lnTo>
                      <a:pt x="56" y="96"/>
                    </a:lnTo>
                    <a:lnTo>
                      <a:pt x="50" y="96"/>
                    </a:lnTo>
                    <a:lnTo>
                      <a:pt x="46" y="92"/>
                    </a:lnTo>
                    <a:lnTo>
                      <a:pt x="42" y="90"/>
                    </a:lnTo>
                    <a:lnTo>
                      <a:pt x="38" y="85"/>
                    </a:lnTo>
                    <a:lnTo>
                      <a:pt x="34" y="81"/>
                    </a:lnTo>
                    <a:lnTo>
                      <a:pt x="33" y="75"/>
                    </a:lnTo>
                    <a:lnTo>
                      <a:pt x="33" y="71"/>
                    </a:lnTo>
                    <a:lnTo>
                      <a:pt x="31" y="65"/>
                    </a:lnTo>
                    <a:lnTo>
                      <a:pt x="31" y="60"/>
                    </a:lnTo>
                    <a:lnTo>
                      <a:pt x="33" y="56"/>
                    </a:lnTo>
                    <a:lnTo>
                      <a:pt x="34" y="48"/>
                    </a:lnTo>
                    <a:lnTo>
                      <a:pt x="38" y="44"/>
                    </a:lnTo>
                    <a:lnTo>
                      <a:pt x="42" y="40"/>
                    </a:lnTo>
                    <a:lnTo>
                      <a:pt x="46" y="37"/>
                    </a:lnTo>
                    <a:lnTo>
                      <a:pt x="50" y="35"/>
                    </a:lnTo>
                    <a:lnTo>
                      <a:pt x="56" y="33"/>
                    </a:lnTo>
                    <a:lnTo>
                      <a:pt x="59" y="33"/>
                    </a:lnTo>
                    <a:lnTo>
                      <a:pt x="65" y="33"/>
                    </a:lnTo>
                    <a:lnTo>
                      <a:pt x="71" y="33"/>
                    </a:lnTo>
                    <a:lnTo>
                      <a:pt x="77" y="35"/>
                    </a:lnTo>
                    <a:lnTo>
                      <a:pt x="80" y="37"/>
                    </a:lnTo>
                    <a:lnTo>
                      <a:pt x="84" y="40"/>
                    </a:lnTo>
                    <a:lnTo>
                      <a:pt x="88" y="44"/>
                    </a:lnTo>
                    <a:lnTo>
                      <a:pt x="92" y="50"/>
                    </a:lnTo>
                    <a:lnTo>
                      <a:pt x="94" y="54"/>
                    </a:lnTo>
                    <a:lnTo>
                      <a:pt x="96" y="60"/>
                    </a:lnTo>
                    <a:lnTo>
                      <a:pt x="96" y="65"/>
                    </a:lnTo>
                    <a:lnTo>
                      <a:pt x="126" y="65"/>
                    </a:lnTo>
                    <a:lnTo>
                      <a:pt x="126" y="58"/>
                    </a:lnTo>
                    <a:lnTo>
                      <a:pt x="124" y="50"/>
                    </a:lnTo>
                    <a:lnTo>
                      <a:pt x="122" y="42"/>
                    </a:lnTo>
                    <a:lnTo>
                      <a:pt x="119" y="35"/>
                    </a:lnTo>
                    <a:lnTo>
                      <a:pt x="115" y="29"/>
                    </a:lnTo>
                    <a:lnTo>
                      <a:pt x="111" y="23"/>
                    </a:lnTo>
                    <a:lnTo>
                      <a:pt x="105" y="17"/>
                    </a:lnTo>
                    <a:lnTo>
                      <a:pt x="99" y="12"/>
                    </a:lnTo>
                    <a:lnTo>
                      <a:pt x="94" y="8"/>
                    </a:lnTo>
                    <a:lnTo>
                      <a:pt x="86" y="6"/>
                    </a:lnTo>
                    <a:lnTo>
                      <a:pt x="80" y="2"/>
                    </a:lnTo>
                    <a:lnTo>
                      <a:pt x="73" y="0"/>
                    </a:lnTo>
                    <a:lnTo>
                      <a:pt x="57" y="0"/>
                    </a:lnTo>
                    <a:lnTo>
                      <a:pt x="50" y="2"/>
                    </a:lnTo>
                    <a:lnTo>
                      <a:pt x="42" y="4"/>
                    </a:lnTo>
                    <a:lnTo>
                      <a:pt x="36" y="6"/>
                    </a:lnTo>
                    <a:lnTo>
                      <a:pt x="29" y="12"/>
                    </a:lnTo>
                    <a:lnTo>
                      <a:pt x="23" y="15"/>
                    </a:lnTo>
                    <a:lnTo>
                      <a:pt x="17" y="19"/>
                    </a:lnTo>
                    <a:lnTo>
                      <a:pt x="13" y="25"/>
                    </a:lnTo>
                    <a:lnTo>
                      <a:pt x="10" y="33"/>
                    </a:lnTo>
                    <a:lnTo>
                      <a:pt x="6" y="40"/>
                    </a:lnTo>
                    <a:lnTo>
                      <a:pt x="4" y="46"/>
                    </a:lnTo>
                    <a:lnTo>
                      <a:pt x="2" y="54"/>
                    </a:lnTo>
                    <a:lnTo>
                      <a:pt x="0" y="62"/>
                    </a:lnTo>
                    <a:lnTo>
                      <a:pt x="0" y="69"/>
                    </a:lnTo>
                    <a:lnTo>
                      <a:pt x="2" y="77"/>
                    </a:lnTo>
                    <a:lnTo>
                      <a:pt x="4" y="85"/>
                    </a:lnTo>
                    <a:lnTo>
                      <a:pt x="6" y="90"/>
                    </a:lnTo>
                    <a:lnTo>
                      <a:pt x="10" y="98"/>
                    </a:lnTo>
                    <a:lnTo>
                      <a:pt x="13" y="104"/>
                    </a:lnTo>
                    <a:lnTo>
                      <a:pt x="19" y="110"/>
                    </a:lnTo>
                    <a:lnTo>
                      <a:pt x="25" y="115"/>
                    </a:lnTo>
                    <a:lnTo>
                      <a:pt x="31" y="119"/>
                    </a:lnTo>
                    <a:lnTo>
                      <a:pt x="36" y="123"/>
                    </a:lnTo>
                    <a:lnTo>
                      <a:pt x="44" y="127"/>
                    </a:lnTo>
                    <a:lnTo>
                      <a:pt x="52" y="129"/>
                    </a:lnTo>
                    <a:lnTo>
                      <a:pt x="59" y="127"/>
                    </a:lnTo>
                    <a:lnTo>
                      <a:pt x="65" y="127"/>
                    </a:lnTo>
                    <a:lnTo>
                      <a:pt x="73" y="129"/>
                    </a:lnTo>
                    <a:lnTo>
                      <a:pt x="80" y="127"/>
                    </a:lnTo>
                    <a:lnTo>
                      <a:pt x="88" y="123"/>
                    </a:lnTo>
                    <a:lnTo>
                      <a:pt x="94" y="121"/>
                    </a:lnTo>
                    <a:lnTo>
                      <a:pt x="101" y="115"/>
                    </a:lnTo>
                    <a:lnTo>
                      <a:pt x="107" y="111"/>
                    </a:lnTo>
                    <a:lnTo>
                      <a:pt x="111" y="106"/>
                    </a:lnTo>
                    <a:lnTo>
                      <a:pt x="115" y="100"/>
                    </a:lnTo>
                    <a:lnTo>
                      <a:pt x="119" y="92"/>
                    </a:lnTo>
                    <a:lnTo>
                      <a:pt x="122" y="86"/>
                    </a:lnTo>
                    <a:lnTo>
                      <a:pt x="124" y="79"/>
                    </a:lnTo>
                    <a:lnTo>
                      <a:pt x="126" y="71"/>
                    </a:lnTo>
                    <a:lnTo>
                      <a:pt x="126" y="65"/>
                    </a:lnTo>
                    <a:lnTo>
                      <a:pt x="96" y="65"/>
                    </a:lnTo>
                    <a:close/>
                  </a:path>
                </a:pathLst>
              </a:custGeom>
              <a:solidFill>
                <a:srgbClr val="000000"/>
              </a:solidFill>
              <a:ln w="1588">
                <a:solidFill>
                  <a:srgbClr val="000000"/>
                </a:solidFill>
                <a:prstDash val="solid"/>
                <a:round/>
                <a:headEnd/>
                <a:tailEnd/>
              </a:ln>
            </p:spPr>
            <p:txBody>
              <a:bodyPr/>
              <a:lstStyle/>
              <a:p>
                <a:endParaRPr lang="en-IN"/>
              </a:p>
            </p:txBody>
          </p:sp>
          <p:sp>
            <p:nvSpPr>
              <p:cNvPr id="704192" name="Freeform 1728">
                <a:extLst>
                  <a:ext uri="{FF2B5EF4-FFF2-40B4-BE49-F238E27FC236}">
                    <a16:creationId xmlns:a16="http://schemas.microsoft.com/office/drawing/2014/main" id="{683D44FE-5A16-4792-8CF0-B0BC9888D0B8}"/>
                  </a:ext>
                </a:extLst>
              </p:cNvPr>
              <p:cNvSpPr>
                <a:spLocks/>
              </p:cNvSpPr>
              <p:nvPr/>
            </p:nvSpPr>
            <p:spPr bwMode="auto">
              <a:xfrm>
                <a:off x="768" y="2467"/>
                <a:ext cx="14" cy="22"/>
              </a:xfrm>
              <a:custGeom>
                <a:avLst/>
                <a:gdLst>
                  <a:gd name="T0" fmla="*/ 12 w 29"/>
                  <a:gd name="T1" fmla="*/ 44 h 44"/>
                  <a:gd name="T2" fmla="*/ 0 w 29"/>
                  <a:gd name="T3" fmla="*/ 44 h 44"/>
                  <a:gd name="T4" fmla="*/ 0 w 29"/>
                  <a:gd name="T5" fmla="*/ 0 h 44"/>
                  <a:gd name="T6" fmla="*/ 29 w 29"/>
                  <a:gd name="T7" fmla="*/ 0 h 44"/>
                  <a:gd name="T8" fmla="*/ 25 w 29"/>
                  <a:gd name="T9" fmla="*/ 7 h 44"/>
                  <a:gd name="T10" fmla="*/ 19 w 29"/>
                  <a:gd name="T11" fmla="*/ 17 h 44"/>
                  <a:gd name="T12" fmla="*/ 16 w 29"/>
                  <a:gd name="T13" fmla="*/ 26 h 44"/>
                  <a:gd name="T14" fmla="*/ 14 w 29"/>
                  <a:gd name="T15" fmla="*/ 38 h 44"/>
                  <a:gd name="T16" fmla="*/ 12 w 29"/>
                  <a:gd name="T17" fmla="*/ 44 h 44"/>
                  <a:gd name="T18" fmla="*/ 12 w 29"/>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44">
                    <a:moveTo>
                      <a:pt x="12" y="44"/>
                    </a:moveTo>
                    <a:lnTo>
                      <a:pt x="0" y="44"/>
                    </a:lnTo>
                    <a:lnTo>
                      <a:pt x="0" y="0"/>
                    </a:lnTo>
                    <a:lnTo>
                      <a:pt x="29" y="0"/>
                    </a:lnTo>
                    <a:lnTo>
                      <a:pt x="25" y="7"/>
                    </a:lnTo>
                    <a:lnTo>
                      <a:pt x="19" y="17"/>
                    </a:lnTo>
                    <a:lnTo>
                      <a:pt x="16" y="26"/>
                    </a:lnTo>
                    <a:lnTo>
                      <a:pt x="14" y="38"/>
                    </a:lnTo>
                    <a:lnTo>
                      <a:pt x="12" y="44"/>
                    </a:lnTo>
                    <a:lnTo>
                      <a:pt x="12" y="44"/>
                    </a:lnTo>
                    <a:close/>
                  </a:path>
                </a:pathLst>
              </a:custGeom>
              <a:solidFill>
                <a:srgbClr val="000000"/>
              </a:solidFill>
              <a:ln w="1588">
                <a:solidFill>
                  <a:srgbClr val="000000"/>
                </a:solidFill>
                <a:prstDash val="solid"/>
                <a:round/>
                <a:headEnd/>
                <a:tailEnd/>
              </a:ln>
            </p:spPr>
            <p:txBody>
              <a:bodyPr/>
              <a:lstStyle/>
              <a:p>
                <a:endParaRPr lang="en-IN"/>
              </a:p>
            </p:txBody>
          </p:sp>
          <p:sp>
            <p:nvSpPr>
              <p:cNvPr id="704193" name="Freeform 1729">
                <a:extLst>
                  <a:ext uri="{FF2B5EF4-FFF2-40B4-BE49-F238E27FC236}">
                    <a16:creationId xmlns:a16="http://schemas.microsoft.com/office/drawing/2014/main" id="{437E58C7-FDE8-4B3E-88CA-31080C7E5F6F}"/>
                  </a:ext>
                </a:extLst>
              </p:cNvPr>
              <p:cNvSpPr>
                <a:spLocks/>
              </p:cNvSpPr>
              <p:nvPr/>
            </p:nvSpPr>
            <p:spPr bwMode="auto">
              <a:xfrm>
                <a:off x="773" y="2454"/>
                <a:ext cx="22" cy="39"/>
              </a:xfrm>
              <a:custGeom>
                <a:avLst/>
                <a:gdLst>
                  <a:gd name="T0" fmla="*/ 44 w 44"/>
                  <a:gd name="T1" fmla="*/ 0 h 76"/>
                  <a:gd name="T2" fmla="*/ 40 w 44"/>
                  <a:gd name="T3" fmla="*/ 1 h 76"/>
                  <a:gd name="T4" fmla="*/ 32 w 44"/>
                  <a:gd name="T5" fmla="*/ 9 h 76"/>
                  <a:gd name="T6" fmla="*/ 25 w 44"/>
                  <a:gd name="T7" fmla="*/ 15 h 76"/>
                  <a:gd name="T8" fmla="*/ 17 w 44"/>
                  <a:gd name="T9" fmla="*/ 25 h 76"/>
                  <a:gd name="T10" fmla="*/ 13 w 44"/>
                  <a:gd name="T11" fmla="*/ 32 h 76"/>
                  <a:gd name="T12" fmla="*/ 7 w 44"/>
                  <a:gd name="T13" fmla="*/ 42 h 76"/>
                  <a:gd name="T14" fmla="*/ 4 w 44"/>
                  <a:gd name="T15" fmla="*/ 51 h 76"/>
                  <a:gd name="T16" fmla="*/ 2 w 44"/>
                  <a:gd name="T17" fmla="*/ 63 h 76"/>
                  <a:gd name="T18" fmla="*/ 0 w 44"/>
                  <a:gd name="T19" fmla="*/ 69 h 76"/>
                  <a:gd name="T20" fmla="*/ 0 w 44"/>
                  <a:gd name="T21" fmla="*/ 76 h 76"/>
                  <a:gd name="T22" fmla="*/ 9 w 44"/>
                  <a:gd name="T23" fmla="*/ 76 h 76"/>
                  <a:gd name="T24" fmla="*/ 9 w 44"/>
                  <a:gd name="T25" fmla="*/ 69 h 76"/>
                  <a:gd name="T26" fmla="*/ 11 w 44"/>
                  <a:gd name="T27" fmla="*/ 61 h 76"/>
                  <a:gd name="T28" fmla="*/ 13 w 44"/>
                  <a:gd name="T29" fmla="*/ 51 h 76"/>
                  <a:gd name="T30" fmla="*/ 17 w 44"/>
                  <a:gd name="T31" fmla="*/ 44 h 76"/>
                  <a:gd name="T32" fmla="*/ 21 w 44"/>
                  <a:gd name="T33" fmla="*/ 38 h 76"/>
                  <a:gd name="T34" fmla="*/ 25 w 44"/>
                  <a:gd name="T35" fmla="*/ 30 h 76"/>
                  <a:gd name="T36" fmla="*/ 30 w 44"/>
                  <a:gd name="T37" fmla="*/ 25 h 76"/>
                  <a:gd name="T38" fmla="*/ 36 w 44"/>
                  <a:gd name="T39" fmla="*/ 17 h 76"/>
                  <a:gd name="T40" fmla="*/ 44 w 44"/>
                  <a:gd name="T41" fmla="*/ 13 h 76"/>
                  <a:gd name="T42" fmla="*/ 44 w 44"/>
                  <a:gd name="T43" fmla="*/ 11 h 76"/>
                  <a:gd name="T44" fmla="*/ 44 w 44"/>
                  <a:gd name="T4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 h="76">
                    <a:moveTo>
                      <a:pt x="44" y="0"/>
                    </a:moveTo>
                    <a:lnTo>
                      <a:pt x="40" y="1"/>
                    </a:lnTo>
                    <a:lnTo>
                      <a:pt x="32" y="9"/>
                    </a:lnTo>
                    <a:lnTo>
                      <a:pt x="25" y="15"/>
                    </a:lnTo>
                    <a:lnTo>
                      <a:pt x="17" y="25"/>
                    </a:lnTo>
                    <a:lnTo>
                      <a:pt x="13" y="32"/>
                    </a:lnTo>
                    <a:lnTo>
                      <a:pt x="7" y="42"/>
                    </a:lnTo>
                    <a:lnTo>
                      <a:pt x="4" y="51"/>
                    </a:lnTo>
                    <a:lnTo>
                      <a:pt x="2" y="63"/>
                    </a:lnTo>
                    <a:lnTo>
                      <a:pt x="0" y="69"/>
                    </a:lnTo>
                    <a:lnTo>
                      <a:pt x="0" y="76"/>
                    </a:lnTo>
                    <a:lnTo>
                      <a:pt x="9" y="76"/>
                    </a:lnTo>
                    <a:lnTo>
                      <a:pt x="9" y="69"/>
                    </a:lnTo>
                    <a:lnTo>
                      <a:pt x="11" y="61"/>
                    </a:lnTo>
                    <a:lnTo>
                      <a:pt x="13" y="51"/>
                    </a:lnTo>
                    <a:lnTo>
                      <a:pt x="17" y="44"/>
                    </a:lnTo>
                    <a:lnTo>
                      <a:pt x="21" y="38"/>
                    </a:lnTo>
                    <a:lnTo>
                      <a:pt x="25" y="30"/>
                    </a:lnTo>
                    <a:lnTo>
                      <a:pt x="30" y="25"/>
                    </a:lnTo>
                    <a:lnTo>
                      <a:pt x="36" y="17"/>
                    </a:lnTo>
                    <a:lnTo>
                      <a:pt x="44" y="13"/>
                    </a:lnTo>
                    <a:lnTo>
                      <a:pt x="44" y="11"/>
                    </a:lnTo>
                    <a:lnTo>
                      <a:pt x="44" y="0"/>
                    </a:lnTo>
                    <a:close/>
                  </a:path>
                </a:pathLst>
              </a:custGeom>
              <a:solidFill>
                <a:srgbClr val="000000"/>
              </a:solidFill>
              <a:ln w="1588">
                <a:solidFill>
                  <a:srgbClr val="000000"/>
                </a:solidFill>
                <a:prstDash val="solid"/>
                <a:round/>
                <a:headEnd/>
                <a:tailEnd/>
              </a:ln>
            </p:spPr>
            <p:txBody>
              <a:bodyPr/>
              <a:lstStyle/>
              <a:p>
                <a:endParaRPr lang="en-IN"/>
              </a:p>
            </p:txBody>
          </p:sp>
          <p:sp>
            <p:nvSpPr>
              <p:cNvPr id="704194" name="Rectangle 1730">
                <a:extLst>
                  <a:ext uri="{FF2B5EF4-FFF2-40B4-BE49-F238E27FC236}">
                    <a16:creationId xmlns:a16="http://schemas.microsoft.com/office/drawing/2014/main" id="{B2BF3851-99D7-412A-8C99-FEE577779334}"/>
                  </a:ext>
                </a:extLst>
              </p:cNvPr>
              <p:cNvSpPr>
                <a:spLocks noChangeArrowheads="1"/>
              </p:cNvSpPr>
              <p:nvPr/>
            </p:nvSpPr>
            <p:spPr bwMode="auto">
              <a:xfrm>
                <a:off x="756" y="2462"/>
                <a:ext cx="12" cy="33"/>
              </a:xfrm>
              <a:prstGeom prst="rect">
                <a:avLst/>
              </a:prstGeom>
              <a:solidFill>
                <a:srgbClr val="E3E3E3"/>
              </a:solidFill>
              <a:ln w="1588">
                <a:solidFill>
                  <a:srgbClr val="000000"/>
                </a:solidFill>
                <a:miter lim="800000"/>
                <a:headEnd/>
                <a:tailEnd/>
              </a:ln>
            </p:spPr>
            <p:txBody>
              <a:bodyPr/>
              <a:lstStyle/>
              <a:p>
                <a:endParaRPr lang="en-IN"/>
              </a:p>
            </p:txBody>
          </p:sp>
          <p:sp>
            <p:nvSpPr>
              <p:cNvPr id="704195" name="Rectangle 1731">
                <a:extLst>
                  <a:ext uri="{FF2B5EF4-FFF2-40B4-BE49-F238E27FC236}">
                    <a16:creationId xmlns:a16="http://schemas.microsoft.com/office/drawing/2014/main" id="{420C88F2-A97A-46DF-ACD5-D721BC46C2A8}"/>
                  </a:ext>
                </a:extLst>
              </p:cNvPr>
              <p:cNvSpPr>
                <a:spLocks noChangeArrowheads="1"/>
              </p:cNvSpPr>
              <p:nvPr/>
            </p:nvSpPr>
            <p:spPr bwMode="auto">
              <a:xfrm>
                <a:off x="715" y="2462"/>
                <a:ext cx="12" cy="33"/>
              </a:xfrm>
              <a:prstGeom prst="rect">
                <a:avLst/>
              </a:prstGeom>
              <a:solidFill>
                <a:srgbClr val="E3E3E3"/>
              </a:solidFill>
              <a:ln w="1588">
                <a:solidFill>
                  <a:srgbClr val="000000"/>
                </a:solidFill>
                <a:miter lim="800000"/>
                <a:headEnd/>
                <a:tailEnd/>
              </a:ln>
            </p:spPr>
            <p:txBody>
              <a:bodyPr/>
              <a:lstStyle/>
              <a:p>
                <a:endParaRPr lang="en-IN"/>
              </a:p>
            </p:txBody>
          </p:sp>
          <p:sp>
            <p:nvSpPr>
              <p:cNvPr id="704196" name="Rectangle 1732">
                <a:extLst>
                  <a:ext uri="{FF2B5EF4-FFF2-40B4-BE49-F238E27FC236}">
                    <a16:creationId xmlns:a16="http://schemas.microsoft.com/office/drawing/2014/main" id="{D52FBF13-AD32-44A9-AE97-21C3026F6E1D}"/>
                  </a:ext>
                </a:extLst>
              </p:cNvPr>
              <p:cNvSpPr>
                <a:spLocks noChangeArrowheads="1"/>
              </p:cNvSpPr>
              <p:nvPr/>
            </p:nvSpPr>
            <p:spPr bwMode="auto">
              <a:xfrm>
                <a:off x="729" y="2462"/>
                <a:ext cx="24" cy="33"/>
              </a:xfrm>
              <a:prstGeom prst="rect">
                <a:avLst/>
              </a:prstGeom>
              <a:solidFill>
                <a:srgbClr val="E3E3E3"/>
              </a:solidFill>
              <a:ln w="1588">
                <a:solidFill>
                  <a:srgbClr val="000000"/>
                </a:solidFill>
                <a:miter lim="800000"/>
                <a:headEnd/>
                <a:tailEnd/>
              </a:ln>
            </p:spPr>
            <p:txBody>
              <a:bodyPr/>
              <a:lstStyle/>
              <a:p>
                <a:endParaRPr lang="en-IN"/>
              </a:p>
            </p:txBody>
          </p:sp>
          <p:sp>
            <p:nvSpPr>
              <p:cNvPr id="704197" name="Rectangle 1733">
                <a:extLst>
                  <a:ext uri="{FF2B5EF4-FFF2-40B4-BE49-F238E27FC236}">
                    <a16:creationId xmlns:a16="http://schemas.microsoft.com/office/drawing/2014/main" id="{E8848F53-ABBB-4E64-8684-32AFED64B74A}"/>
                  </a:ext>
                </a:extLst>
              </p:cNvPr>
              <p:cNvSpPr>
                <a:spLocks noChangeArrowheads="1"/>
              </p:cNvSpPr>
              <p:nvPr/>
            </p:nvSpPr>
            <p:spPr bwMode="auto">
              <a:xfrm>
                <a:off x="674" y="2473"/>
                <a:ext cx="36" cy="22"/>
              </a:xfrm>
              <a:prstGeom prst="rect">
                <a:avLst/>
              </a:prstGeom>
              <a:solidFill>
                <a:srgbClr val="E3E3E3"/>
              </a:solidFill>
              <a:ln w="1588">
                <a:solidFill>
                  <a:srgbClr val="000000"/>
                </a:solidFill>
                <a:miter lim="800000"/>
                <a:headEnd/>
                <a:tailEnd/>
              </a:ln>
            </p:spPr>
            <p:txBody>
              <a:bodyPr/>
              <a:lstStyle/>
              <a:p>
                <a:endParaRPr lang="en-IN"/>
              </a:p>
            </p:txBody>
          </p:sp>
          <p:sp>
            <p:nvSpPr>
              <p:cNvPr id="704198" name="Rectangle 1734">
                <a:extLst>
                  <a:ext uri="{FF2B5EF4-FFF2-40B4-BE49-F238E27FC236}">
                    <a16:creationId xmlns:a16="http://schemas.microsoft.com/office/drawing/2014/main" id="{CE6EF35C-8F45-48EC-BACB-09930DBC4746}"/>
                  </a:ext>
                </a:extLst>
              </p:cNvPr>
              <p:cNvSpPr>
                <a:spLocks noChangeArrowheads="1"/>
              </p:cNvSpPr>
              <p:nvPr/>
            </p:nvSpPr>
            <p:spPr bwMode="auto">
              <a:xfrm>
                <a:off x="674" y="2463"/>
                <a:ext cx="36" cy="6"/>
              </a:xfrm>
              <a:prstGeom prst="rect">
                <a:avLst/>
              </a:prstGeom>
              <a:solidFill>
                <a:srgbClr val="E3E3E3"/>
              </a:solidFill>
              <a:ln w="1588">
                <a:solidFill>
                  <a:srgbClr val="000000"/>
                </a:solidFill>
                <a:miter lim="800000"/>
                <a:headEnd/>
                <a:tailEnd/>
              </a:ln>
            </p:spPr>
            <p:txBody>
              <a:bodyPr/>
              <a:lstStyle/>
              <a:p>
                <a:endParaRPr lang="en-IN"/>
              </a:p>
            </p:txBody>
          </p:sp>
          <p:sp>
            <p:nvSpPr>
              <p:cNvPr id="704199" name="Freeform 1735">
                <a:extLst>
                  <a:ext uri="{FF2B5EF4-FFF2-40B4-BE49-F238E27FC236}">
                    <a16:creationId xmlns:a16="http://schemas.microsoft.com/office/drawing/2014/main" id="{844C9CCB-98DE-4850-8261-F6B21FC541C7}"/>
                  </a:ext>
                </a:extLst>
              </p:cNvPr>
              <p:cNvSpPr>
                <a:spLocks/>
              </p:cNvSpPr>
              <p:nvPr/>
            </p:nvSpPr>
            <p:spPr bwMode="auto">
              <a:xfrm>
                <a:off x="686" y="2281"/>
                <a:ext cx="71" cy="84"/>
              </a:xfrm>
              <a:custGeom>
                <a:avLst/>
                <a:gdLst>
                  <a:gd name="T0" fmla="*/ 0 w 141"/>
                  <a:gd name="T1" fmla="*/ 167 h 167"/>
                  <a:gd name="T2" fmla="*/ 51 w 141"/>
                  <a:gd name="T3" fmla="*/ 167 h 167"/>
                  <a:gd name="T4" fmla="*/ 51 w 141"/>
                  <a:gd name="T5" fmla="*/ 131 h 167"/>
                  <a:gd name="T6" fmla="*/ 51 w 141"/>
                  <a:gd name="T7" fmla="*/ 125 h 167"/>
                  <a:gd name="T8" fmla="*/ 53 w 141"/>
                  <a:gd name="T9" fmla="*/ 119 h 167"/>
                  <a:gd name="T10" fmla="*/ 55 w 141"/>
                  <a:gd name="T11" fmla="*/ 113 h 167"/>
                  <a:gd name="T12" fmla="*/ 59 w 141"/>
                  <a:gd name="T13" fmla="*/ 109 h 167"/>
                  <a:gd name="T14" fmla="*/ 63 w 141"/>
                  <a:gd name="T15" fmla="*/ 106 h 167"/>
                  <a:gd name="T16" fmla="*/ 67 w 141"/>
                  <a:gd name="T17" fmla="*/ 102 h 167"/>
                  <a:gd name="T18" fmla="*/ 70 w 141"/>
                  <a:gd name="T19" fmla="*/ 100 h 167"/>
                  <a:gd name="T20" fmla="*/ 74 w 141"/>
                  <a:gd name="T21" fmla="*/ 98 h 167"/>
                  <a:gd name="T22" fmla="*/ 74 w 141"/>
                  <a:gd name="T23" fmla="*/ 117 h 167"/>
                  <a:gd name="T24" fmla="*/ 72 w 141"/>
                  <a:gd name="T25" fmla="*/ 121 h 167"/>
                  <a:gd name="T26" fmla="*/ 69 w 141"/>
                  <a:gd name="T27" fmla="*/ 123 h 167"/>
                  <a:gd name="T28" fmla="*/ 69 w 141"/>
                  <a:gd name="T29" fmla="*/ 127 h 167"/>
                  <a:gd name="T30" fmla="*/ 67 w 141"/>
                  <a:gd name="T31" fmla="*/ 129 h 167"/>
                  <a:gd name="T32" fmla="*/ 67 w 141"/>
                  <a:gd name="T33" fmla="*/ 165 h 167"/>
                  <a:gd name="T34" fmla="*/ 141 w 141"/>
                  <a:gd name="T35" fmla="*/ 165 h 167"/>
                  <a:gd name="T36" fmla="*/ 141 w 141"/>
                  <a:gd name="T37" fmla="*/ 0 h 167"/>
                  <a:gd name="T38" fmla="*/ 135 w 141"/>
                  <a:gd name="T39" fmla="*/ 2 h 167"/>
                  <a:gd name="T40" fmla="*/ 130 w 141"/>
                  <a:gd name="T41" fmla="*/ 6 h 167"/>
                  <a:gd name="T42" fmla="*/ 126 w 141"/>
                  <a:gd name="T43" fmla="*/ 10 h 167"/>
                  <a:gd name="T44" fmla="*/ 0 w 141"/>
                  <a:gd name="T45"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1" h="167">
                    <a:moveTo>
                      <a:pt x="0" y="167"/>
                    </a:moveTo>
                    <a:lnTo>
                      <a:pt x="51" y="167"/>
                    </a:lnTo>
                    <a:lnTo>
                      <a:pt x="51" y="131"/>
                    </a:lnTo>
                    <a:lnTo>
                      <a:pt x="51" y="125"/>
                    </a:lnTo>
                    <a:lnTo>
                      <a:pt x="53" y="119"/>
                    </a:lnTo>
                    <a:lnTo>
                      <a:pt x="55" y="113"/>
                    </a:lnTo>
                    <a:lnTo>
                      <a:pt x="59" y="109"/>
                    </a:lnTo>
                    <a:lnTo>
                      <a:pt x="63" y="106"/>
                    </a:lnTo>
                    <a:lnTo>
                      <a:pt x="67" y="102"/>
                    </a:lnTo>
                    <a:lnTo>
                      <a:pt x="70" y="100"/>
                    </a:lnTo>
                    <a:lnTo>
                      <a:pt x="74" y="98"/>
                    </a:lnTo>
                    <a:lnTo>
                      <a:pt x="74" y="117"/>
                    </a:lnTo>
                    <a:lnTo>
                      <a:pt x="72" y="121"/>
                    </a:lnTo>
                    <a:lnTo>
                      <a:pt x="69" y="123"/>
                    </a:lnTo>
                    <a:lnTo>
                      <a:pt x="69" y="127"/>
                    </a:lnTo>
                    <a:lnTo>
                      <a:pt x="67" y="129"/>
                    </a:lnTo>
                    <a:lnTo>
                      <a:pt x="67" y="165"/>
                    </a:lnTo>
                    <a:lnTo>
                      <a:pt x="141" y="165"/>
                    </a:lnTo>
                    <a:lnTo>
                      <a:pt x="141" y="0"/>
                    </a:lnTo>
                    <a:lnTo>
                      <a:pt x="135" y="2"/>
                    </a:lnTo>
                    <a:lnTo>
                      <a:pt x="130" y="6"/>
                    </a:lnTo>
                    <a:lnTo>
                      <a:pt x="126" y="10"/>
                    </a:lnTo>
                    <a:lnTo>
                      <a:pt x="0" y="167"/>
                    </a:lnTo>
                    <a:close/>
                  </a:path>
                </a:pathLst>
              </a:custGeom>
              <a:solidFill>
                <a:srgbClr val="FF0000"/>
              </a:solidFill>
              <a:ln w="1588">
                <a:solidFill>
                  <a:srgbClr val="000000"/>
                </a:solidFill>
                <a:prstDash val="solid"/>
                <a:round/>
                <a:headEnd/>
                <a:tailEnd/>
              </a:ln>
            </p:spPr>
            <p:txBody>
              <a:bodyPr/>
              <a:lstStyle/>
              <a:p>
                <a:endParaRPr lang="en-IN"/>
              </a:p>
            </p:txBody>
          </p:sp>
          <p:sp>
            <p:nvSpPr>
              <p:cNvPr id="704200" name="Freeform 1736">
                <a:extLst>
                  <a:ext uri="{FF2B5EF4-FFF2-40B4-BE49-F238E27FC236}">
                    <a16:creationId xmlns:a16="http://schemas.microsoft.com/office/drawing/2014/main" id="{A97B2F9F-61F2-4D91-988E-A84C5C1FA123}"/>
                  </a:ext>
                </a:extLst>
              </p:cNvPr>
              <p:cNvSpPr>
                <a:spLocks/>
              </p:cNvSpPr>
              <p:nvPr/>
            </p:nvSpPr>
            <p:spPr bwMode="auto">
              <a:xfrm>
                <a:off x="710" y="2330"/>
                <a:ext cx="14" cy="129"/>
              </a:xfrm>
              <a:custGeom>
                <a:avLst/>
                <a:gdLst>
                  <a:gd name="T0" fmla="*/ 19 w 26"/>
                  <a:gd name="T1" fmla="*/ 77 h 257"/>
                  <a:gd name="T2" fmla="*/ 19 w 26"/>
                  <a:gd name="T3" fmla="*/ 109 h 257"/>
                  <a:gd name="T4" fmla="*/ 24 w 26"/>
                  <a:gd name="T5" fmla="*/ 109 h 257"/>
                  <a:gd name="T6" fmla="*/ 24 w 26"/>
                  <a:gd name="T7" fmla="*/ 232 h 257"/>
                  <a:gd name="T8" fmla="*/ 17 w 26"/>
                  <a:gd name="T9" fmla="*/ 232 h 257"/>
                  <a:gd name="T10" fmla="*/ 17 w 26"/>
                  <a:gd name="T11" fmla="*/ 257 h 257"/>
                  <a:gd name="T12" fmla="*/ 5 w 26"/>
                  <a:gd name="T13" fmla="*/ 257 h 257"/>
                  <a:gd name="T14" fmla="*/ 5 w 26"/>
                  <a:gd name="T15" fmla="*/ 232 h 257"/>
                  <a:gd name="T16" fmla="*/ 0 w 26"/>
                  <a:gd name="T17" fmla="*/ 232 h 257"/>
                  <a:gd name="T18" fmla="*/ 0 w 26"/>
                  <a:gd name="T19" fmla="*/ 109 h 257"/>
                  <a:gd name="T20" fmla="*/ 3 w 26"/>
                  <a:gd name="T21" fmla="*/ 109 h 257"/>
                  <a:gd name="T22" fmla="*/ 3 w 26"/>
                  <a:gd name="T23" fmla="*/ 33 h 257"/>
                  <a:gd name="T24" fmla="*/ 3 w 26"/>
                  <a:gd name="T25" fmla="*/ 27 h 257"/>
                  <a:gd name="T26" fmla="*/ 5 w 26"/>
                  <a:gd name="T27" fmla="*/ 21 h 257"/>
                  <a:gd name="T28" fmla="*/ 7 w 26"/>
                  <a:gd name="T29" fmla="*/ 15 h 257"/>
                  <a:gd name="T30" fmla="*/ 11 w 26"/>
                  <a:gd name="T31" fmla="*/ 11 h 257"/>
                  <a:gd name="T32" fmla="*/ 15 w 26"/>
                  <a:gd name="T33" fmla="*/ 8 h 257"/>
                  <a:gd name="T34" fmla="*/ 19 w 26"/>
                  <a:gd name="T35" fmla="*/ 4 h 257"/>
                  <a:gd name="T36" fmla="*/ 22 w 26"/>
                  <a:gd name="T37" fmla="*/ 2 h 257"/>
                  <a:gd name="T38" fmla="*/ 26 w 26"/>
                  <a:gd name="T39" fmla="*/ 0 h 257"/>
                  <a:gd name="T40" fmla="*/ 26 w 26"/>
                  <a:gd name="T41" fmla="*/ 19 h 257"/>
                  <a:gd name="T42" fmla="*/ 24 w 26"/>
                  <a:gd name="T43" fmla="*/ 23 h 257"/>
                  <a:gd name="T44" fmla="*/ 21 w 26"/>
                  <a:gd name="T45" fmla="*/ 25 h 257"/>
                  <a:gd name="T46" fmla="*/ 21 w 26"/>
                  <a:gd name="T47" fmla="*/ 29 h 257"/>
                  <a:gd name="T48" fmla="*/ 19 w 26"/>
                  <a:gd name="T49" fmla="*/ 31 h 257"/>
                  <a:gd name="T50" fmla="*/ 19 w 26"/>
                  <a:gd name="T51" fmla="*/ 7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257">
                    <a:moveTo>
                      <a:pt x="19" y="77"/>
                    </a:moveTo>
                    <a:lnTo>
                      <a:pt x="19" y="109"/>
                    </a:lnTo>
                    <a:lnTo>
                      <a:pt x="24" y="109"/>
                    </a:lnTo>
                    <a:lnTo>
                      <a:pt x="24" y="232"/>
                    </a:lnTo>
                    <a:lnTo>
                      <a:pt x="17" y="232"/>
                    </a:lnTo>
                    <a:lnTo>
                      <a:pt x="17" y="257"/>
                    </a:lnTo>
                    <a:lnTo>
                      <a:pt x="5" y="257"/>
                    </a:lnTo>
                    <a:lnTo>
                      <a:pt x="5" y="232"/>
                    </a:lnTo>
                    <a:lnTo>
                      <a:pt x="0" y="232"/>
                    </a:lnTo>
                    <a:lnTo>
                      <a:pt x="0" y="109"/>
                    </a:lnTo>
                    <a:lnTo>
                      <a:pt x="3" y="109"/>
                    </a:lnTo>
                    <a:lnTo>
                      <a:pt x="3" y="33"/>
                    </a:lnTo>
                    <a:lnTo>
                      <a:pt x="3" y="27"/>
                    </a:lnTo>
                    <a:lnTo>
                      <a:pt x="5" y="21"/>
                    </a:lnTo>
                    <a:lnTo>
                      <a:pt x="7" y="15"/>
                    </a:lnTo>
                    <a:lnTo>
                      <a:pt x="11" y="11"/>
                    </a:lnTo>
                    <a:lnTo>
                      <a:pt x="15" y="8"/>
                    </a:lnTo>
                    <a:lnTo>
                      <a:pt x="19" y="4"/>
                    </a:lnTo>
                    <a:lnTo>
                      <a:pt x="22" y="2"/>
                    </a:lnTo>
                    <a:lnTo>
                      <a:pt x="26" y="0"/>
                    </a:lnTo>
                    <a:lnTo>
                      <a:pt x="26" y="19"/>
                    </a:lnTo>
                    <a:lnTo>
                      <a:pt x="24" y="23"/>
                    </a:lnTo>
                    <a:lnTo>
                      <a:pt x="21" y="25"/>
                    </a:lnTo>
                    <a:lnTo>
                      <a:pt x="21" y="29"/>
                    </a:lnTo>
                    <a:lnTo>
                      <a:pt x="19" y="31"/>
                    </a:lnTo>
                    <a:lnTo>
                      <a:pt x="19" y="77"/>
                    </a:lnTo>
                    <a:close/>
                  </a:path>
                </a:pathLst>
              </a:custGeom>
              <a:solidFill>
                <a:srgbClr val="E3E3E3"/>
              </a:solidFill>
              <a:ln w="1588">
                <a:solidFill>
                  <a:srgbClr val="000000"/>
                </a:solidFill>
                <a:prstDash val="solid"/>
                <a:round/>
                <a:headEnd/>
                <a:tailEnd/>
              </a:ln>
            </p:spPr>
            <p:txBody>
              <a:bodyPr/>
              <a:lstStyle/>
              <a:p>
                <a:endParaRPr lang="en-IN"/>
              </a:p>
            </p:txBody>
          </p:sp>
          <p:sp>
            <p:nvSpPr>
              <p:cNvPr id="704201" name="Freeform 1737">
                <a:extLst>
                  <a:ext uri="{FF2B5EF4-FFF2-40B4-BE49-F238E27FC236}">
                    <a16:creationId xmlns:a16="http://schemas.microsoft.com/office/drawing/2014/main" id="{58CE52EC-261A-41DA-9DB4-CA3EA8B59648}"/>
                  </a:ext>
                </a:extLst>
              </p:cNvPr>
              <p:cNvSpPr>
                <a:spLocks/>
              </p:cNvSpPr>
              <p:nvPr/>
            </p:nvSpPr>
            <p:spPr bwMode="auto">
              <a:xfrm>
                <a:off x="558" y="2473"/>
                <a:ext cx="21" cy="25"/>
              </a:xfrm>
              <a:custGeom>
                <a:avLst/>
                <a:gdLst>
                  <a:gd name="T0" fmla="*/ 43 w 43"/>
                  <a:gd name="T1" fmla="*/ 6 h 50"/>
                  <a:gd name="T2" fmla="*/ 0 w 43"/>
                  <a:gd name="T3" fmla="*/ 0 h 50"/>
                  <a:gd name="T4" fmla="*/ 0 w 43"/>
                  <a:gd name="T5" fmla="*/ 44 h 50"/>
                  <a:gd name="T6" fmla="*/ 43 w 43"/>
                  <a:gd name="T7" fmla="*/ 50 h 50"/>
                  <a:gd name="T8" fmla="*/ 43 w 43"/>
                  <a:gd name="T9" fmla="*/ 6 h 50"/>
                </a:gdLst>
                <a:ahLst/>
                <a:cxnLst>
                  <a:cxn ang="0">
                    <a:pos x="T0" y="T1"/>
                  </a:cxn>
                  <a:cxn ang="0">
                    <a:pos x="T2" y="T3"/>
                  </a:cxn>
                  <a:cxn ang="0">
                    <a:pos x="T4" y="T5"/>
                  </a:cxn>
                  <a:cxn ang="0">
                    <a:pos x="T6" y="T7"/>
                  </a:cxn>
                  <a:cxn ang="0">
                    <a:pos x="T8" y="T9"/>
                  </a:cxn>
                </a:cxnLst>
                <a:rect l="0" t="0" r="r" b="b"/>
                <a:pathLst>
                  <a:path w="43" h="50">
                    <a:moveTo>
                      <a:pt x="43" y="6"/>
                    </a:moveTo>
                    <a:lnTo>
                      <a:pt x="0" y="0"/>
                    </a:lnTo>
                    <a:lnTo>
                      <a:pt x="0" y="44"/>
                    </a:lnTo>
                    <a:lnTo>
                      <a:pt x="43" y="50"/>
                    </a:lnTo>
                    <a:lnTo>
                      <a:pt x="43" y="6"/>
                    </a:lnTo>
                    <a:close/>
                  </a:path>
                </a:pathLst>
              </a:custGeom>
              <a:solidFill>
                <a:srgbClr val="E3E3E3"/>
              </a:solidFill>
              <a:ln w="1588">
                <a:solidFill>
                  <a:srgbClr val="000000"/>
                </a:solidFill>
                <a:prstDash val="solid"/>
                <a:round/>
                <a:headEnd/>
                <a:tailEnd/>
              </a:ln>
            </p:spPr>
            <p:txBody>
              <a:bodyPr/>
              <a:lstStyle/>
              <a:p>
                <a:endParaRPr lang="en-IN"/>
              </a:p>
            </p:txBody>
          </p:sp>
          <p:sp>
            <p:nvSpPr>
              <p:cNvPr id="704202" name="Freeform 1738">
                <a:extLst>
                  <a:ext uri="{FF2B5EF4-FFF2-40B4-BE49-F238E27FC236}">
                    <a16:creationId xmlns:a16="http://schemas.microsoft.com/office/drawing/2014/main" id="{B0BBEE31-CCFD-4F42-BFD2-D244CF4C5B47}"/>
                  </a:ext>
                </a:extLst>
              </p:cNvPr>
              <p:cNvSpPr>
                <a:spLocks/>
              </p:cNvSpPr>
              <p:nvPr/>
            </p:nvSpPr>
            <p:spPr bwMode="auto">
              <a:xfrm>
                <a:off x="563" y="2363"/>
                <a:ext cx="196" cy="137"/>
              </a:xfrm>
              <a:custGeom>
                <a:avLst/>
                <a:gdLst>
                  <a:gd name="T0" fmla="*/ 300 w 392"/>
                  <a:gd name="T1" fmla="*/ 167 h 275"/>
                  <a:gd name="T2" fmla="*/ 295 w 392"/>
                  <a:gd name="T3" fmla="*/ 44 h 275"/>
                  <a:gd name="T4" fmla="*/ 298 w 392"/>
                  <a:gd name="T5" fmla="*/ 10 h 275"/>
                  <a:gd name="T6" fmla="*/ 233 w 392"/>
                  <a:gd name="T7" fmla="*/ 4 h 275"/>
                  <a:gd name="T8" fmla="*/ 228 w 392"/>
                  <a:gd name="T9" fmla="*/ 0 h 275"/>
                  <a:gd name="T10" fmla="*/ 214 w 392"/>
                  <a:gd name="T11" fmla="*/ 8 h 275"/>
                  <a:gd name="T12" fmla="*/ 187 w 392"/>
                  <a:gd name="T13" fmla="*/ 19 h 275"/>
                  <a:gd name="T14" fmla="*/ 210 w 392"/>
                  <a:gd name="T15" fmla="*/ 21 h 275"/>
                  <a:gd name="T16" fmla="*/ 210 w 392"/>
                  <a:gd name="T17" fmla="*/ 81 h 275"/>
                  <a:gd name="T18" fmla="*/ 275 w 392"/>
                  <a:gd name="T19" fmla="*/ 31 h 275"/>
                  <a:gd name="T20" fmla="*/ 195 w 392"/>
                  <a:gd name="T21" fmla="*/ 81 h 275"/>
                  <a:gd name="T22" fmla="*/ 136 w 392"/>
                  <a:gd name="T23" fmla="*/ 88 h 275"/>
                  <a:gd name="T24" fmla="*/ 69 w 392"/>
                  <a:gd name="T25" fmla="*/ 102 h 275"/>
                  <a:gd name="T26" fmla="*/ 0 w 392"/>
                  <a:gd name="T27" fmla="*/ 121 h 275"/>
                  <a:gd name="T28" fmla="*/ 61 w 392"/>
                  <a:gd name="T29" fmla="*/ 231 h 275"/>
                  <a:gd name="T30" fmla="*/ 63 w 392"/>
                  <a:gd name="T31" fmla="*/ 219 h 275"/>
                  <a:gd name="T32" fmla="*/ 69 w 392"/>
                  <a:gd name="T33" fmla="*/ 208 h 275"/>
                  <a:gd name="T34" fmla="*/ 75 w 392"/>
                  <a:gd name="T35" fmla="*/ 198 h 275"/>
                  <a:gd name="T36" fmla="*/ 84 w 392"/>
                  <a:gd name="T37" fmla="*/ 188 h 275"/>
                  <a:gd name="T38" fmla="*/ 94 w 392"/>
                  <a:gd name="T39" fmla="*/ 183 h 275"/>
                  <a:gd name="T40" fmla="*/ 103 w 392"/>
                  <a:gd name="T41" fmla="*/ 175 h 275"/>
                  <a:gd name="T42" fmla="*/ 115 w 392"/>
                  <a:gd name="T43" fmla="*/ 171 h 275"/>
                  <a:gd name="T44" fmla="*/ 128 w 392"/>
                  <a:gd name="T45" fmla="*/ 171 h 275"/>
                  <a:gd name="T46" fmla="*/ 145 w 392"/>
                  <a:gd name="T47" fmla="*/ 171 h 275"/>
                  <a:gd name="T48" fmla="*/ 157 w 392"/>
                  <a:gd name="T49" fmla="*/ 173 h 275"/>
                  <a:gd name="T50" fmla="*/ 166 w 392"/>
                  <a:gd name="T51" fmla="*/ 179 h 275"/>
                  <a:gd name="T52" fmla="*/ 178 w 392"/>
                  <a:gd name="T53" fmla="*/ 186 h 275"/>
                  <a:gd name="T54" fmla="*/ 187 w 392"/>
                  <a:gd name="T55" fmla="*/ 194 h 275"/>
                  <a:gd name="T56" fmla="*/ 193 w 392"/>
                  <a:gd name="T57" fmla="*/ 204 h 275"/>
                  <a:gd name="T58" fmla="*/ 199 w 392"/>
                  <a:gd name="T59" fmla="*/ 213 h 275"/>
                  <a:gd name="T60" fmla="*/ 203 w 392"/>
                  <a:gd name="T61" fmla="*/ 225 h 275"/>
                  <a:gd name="T62" fmla="*/ 216 w 392"/>
                  <a:gd name="T63" fmla="*/ 231 h 275"/>
                  <a:gd name="T64" fmla="*/ 222 w 392"/>
                  <a:gd name="T65" fmla="*/ 275 h 275"/>
                  <a:gd name="T66" fmla="*/ 295 w 392"/>
                  <a:gd name="T67" fmla="*/ 200 h 275"/>
                  <a:gd name="T68" fmla="*/ 222 w 392"/>
                  <a:gd name="T69" fmla="*/ 211 h 275"/>
                  <a:gd name="T70" fmla="*/ 295 w 392"/>
                  <a:gd name="T71" fmla="*/ 221 h 275"/>
                  <a:gd name="T72" fmla="*/ 304 w 392"/>
                  <a:gd name="T73" fmla="*/ 250 h 275"/>
                  <a:gd name="T74" fmla="*/ 327 w 392"/>
                  <a:gd name="T75" fmla="*/ 198 h 275"/>
                  <a:gd name="T76" fmla="*/ 333 w 392"/>
                  <a:gd name="T77" fmla="*/ 263 h 275"/>
                  <a:gd name="T78" fmla="*/ 381 w 392"/>
                  <a:gd name="T79" fmla="*/ 198 h 275"/>
                  <a:gd name="T80" fmla="*/ 386 w 392"/>
                  <a:gd name="T81" fmla="*/ 263 h 275"/>
                  <a:gd name="T82" fmla="*/ 392 w 392"/>
                  <a:gd name="T83" fmla="*/ 198 h 275"/>
                  <a:gd name="T84" fmla="*/ 390 w 392"/>
                  <a:gd name="T85" fmla="*/ 16 h 275"/>
                  <a:gd name="T86" fmla="*/ 381 w 392"/>
                  <a:gd name="T87" fmla="*/ 12 h 275"/>
                  <a:gd name="T88" fmla="*/ 314 w 392"/>
                  <a:gd name="T89" fmla="*/ 44 h 275"/>
                  <a:gd name="T90" fmla="*/ 319 w 392"/>
                  <a:gd name="T91" fmla="*/ 167 h 275"/>
                  <a:gd name="T92" fmla="*/ 312 w 392"/>
                  <a:gd name="T93" fmla="*/ 192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2" h="275">
                    <a:moveTo>
                      <a:pt x="300" y="192"/>
                    </a:moveTo>
                    <a:lnTo>
                      <a:pt x="300" y="167"/>
                    </a:lnTo>
                    <a:lnTo>
                      <a:pt x="295" y="167"/>
                    </a:lnTo>
                    <a:lnTo>
                      <a:pt x="295" y="44"/>
                    </a:lnTo>
                    <a:lnTo>
                      <a:pt x="298" y="44"/>
                    </a:lnTo>
                    <a:lnTo>
                      <a:pt x="298" y="10"/>
                    </a:lnTo>
                    <a:lnTo>
                      <a:pt x="233" y="10"/>
                    </a:lnTo>
                    <a:lnTo>
                      <a:pt x="233" y="4"/>
                    </a:lnTo>
                    <a:lnTo>
                      <a:pt x="228" y="4"/>
                    </a:lnTo>
                    <a:lnTo>
                      <a:pt x="228" y="0"/>
                    </a:lnTo>
                    <a:lnTo>
                      <a:pt x="214" y="0"/>
                    </a:lnTo>
                    <a:lnTo>
                      <a:pt x="214" y="8"/>
                    </a:lnTo>
                    <a:lnTo>
                      <a:pt x="201" y="12"/>
                    </a:lnTo>
                    <a:lnTo>
                      <a:pt x="187" y="19"/>
                    </a:lnTo>
                    <a:lnTo>
                      <a:pt x="195" y="21"/>
                    </a:lnTo>
                    <a:lnTo>
                      <a:pt x="210" y="21"/>
                    </a:lnTo>
                    <a:lnTo>
                      <a:pt x="197" y="81"/>
                    </a:lnTo>
                    <a:lnTo>
                      <a:pt x="210" y="81"/>
                    </a:lnTo>
                    <a:lnTo>
                      <a:pt x="220" y="31"/>
                    </a:lnTo>
                    <a:lnTo>
                      <a:pt x="275" y="31"/>
                    </a:lnTo>
                    <a:lnTo>
                      <a:pt x="275" y="81"/>
                    </a:lnTo>
                    <a:lnTo>
                      <a:pt x="195" y="81"/>
                    </a:lnTo>
                    <a:lnTo>
                      <a:pt x="168" y="83"/>
                    </a:lnTo>
                    <a:lnTo>
                      <a:pt x="136" y="88"/>
                    </a:lnTo>
                    <a:lnTo>
                      <a:pt x="103" y="94"/>
                    </a:lnTo>
                    <a:lnTo>
                      <a:pt x="69" y="102"/>
                    </a:lnTo>
                    <a:lnTo>
                      <a:pt x="34" y="112"/>
                    </a:lnTo>
                    <a:lnTo>
                      <a:pt x="0" y="121"/>
                    </a:lnTo>
                    <a:lnTo>
                      <a:pt x="0" y="223"/>
                    </a:lnTo>
                    <a:lnTo>
                      <a:pt x="61" y="231"/>
                    </a:lnTo>
                    <a:lnTo>
                      <a:pt x="63" y="225"/>
                    </a:lnTo>
                    <a:lnTo>
                      <a:pt x="63" y="219"/>
                    </a:lnTo>
                    <a:lnTo>
                      <a:pt x="65" y="213"/>
                    </a:lnTo>
                    <a:lnTo>
                      <a:pt x="69" y="208"/>
                    </a:lnTo>
                    <a:lnTo>
                      <a:pt x="73" y="204"/>
                    </a:lnTo>
                    <a:lnTo>
                      <a:pt x="75" y="198"/>
                    </a:lnTo>
                    <a:lnTo>
                      <a:pt x="80" y="192"/>
                    </a:lnTo>
                    <a:lnTo>
                      <a:pt x="84" y="188"/>
                    </a:lnTo>
                    <a:lnTo>
                      <a:pt x="88" y="184"/>
                    </a:lnTo>
                    <a:lnTo>
                      <a:pt x="94" y="183"/>
                    </a:lnTo>
                    <a:lnTo>
                      <a:pt x="98" y="179"/>
                    </a:lnTo>
                    <a:lnTo>
                      <a:pt x="103" y="175"/>
                    </a:lnTo>
                    <a:lnTo>
                      <a:pt x="109" y="173"/>
                    </a:lnTo>
                    <a:lnTo>
                      <a:pt x="115" y="171"/>
                    </a:lnTo>
                    <a:lnTo>
                      <a:pt x="120" y="171"/>
                    </a:lnTo>
                    <a:lnTo>
                      <a:pt x="128" y="171"/>
                    </a:lnTo>
                    <a:lnTo>
                      <a:pt x="138" y="171"/>
                    </a:lnTo>
                    <a:lnTo>
                      <a:pt x="145" y="171"/>
                    </a:lnTo>
                    <a:lnTo>
                      <a:pt x="151" y="171"/>
                    </a:lnTo>
                    <a:lnTo>
                      <a:pt x="157" y="173"/>
                    </a:lnTo>
                    <a:lnTo>
                      <a:pt x="163" y="175"/>
                    </a:lnTo>
                    <a:lnTo>
                      <a:pt x="166" y="179"/>
                    </a:lnTo>
                    <a:lnTo>
                      <a:pt x="172" y="183"/>
                    </a:lnTo>
                    <a:lnTo>
                      <a:pt x="178" y="186"/>
                    </a:lnTo>
                    <a:lnTo>
                      <a:pt x="182" y="190"/>
                    </a:lnTo>
                    <a:lnTo>
                      <a:pt x="187" y="194"/>
                    </a:lnTo>
                    <a:lnTo>
                      <a:pt x="191" y="198"/>
                    </a:lnTo>
                    <a:lnTo>
                      <a:pt x="193" y="204"/>
                    </a:lnTo>
                    <a:lnTo>
                      <a:pt x="197" y="208"/>
                    </a:lnTo>
                    <a:lnTo>
                      <a:pt x="199" y="213"/>
                    </a:lnTo>
                    <a:lnTo>
                      <a:pt x="201" y="219"/>
                    </a:lnTo>
                    <a:lnTo>
                      <a:pt x="203" y="225"/>
                    </a:lnTo>
                    <a:lnTo>
                      <a:pt x="205" y="231"/>
                    </a:lnTo>
                    <a:lnTo>
                      <a:pt x="216" y="231"/>
                    </a:lnTo>
                    <a:lnTo>
                      <a:pt x="216" y="275"/>
                    </a:lnTo>
                    <a:lnTo>
                      <a:pt x="222" y="275"/>
                    </a:lnTo>
                    <a:lnTo>
                      <a:pt x="222" y="200"/>
                    </a:lnTo>
                    <a:lnTo>
                      <a:pt x="295" y="200"/>
                    </a:lnTo>
                    <a:lnTo>
                      <a:pt x="295" y="211"/>
                    </a:lnTo>
                    <a:lnTo>
                      <a:pt x="222" y="211"/>
                    </a:lnTo>
                    <a:lnTo>
                      <a:pt x="222" y="221"/>
                    </a:lnTo>
                    <a:lnTo>
                      <a:pt x="295" y="221"/>
                    </a:lnTo>
                    <a:lnTo>
                      <a:pt x="295" y="250"/>
                    </a:lnTo>
                    <a:lnTo>
                      <a:pt x="304" y="250"/>
                    </a:lnTo>
                    <a:lnTo>
                      <a:pt x="304" y="198"/>
                    </a:lnTo>
                    <a:lnTo>
                      <a:pt x="327" y="198"/>
                    </a:lnTo>
                    <a:lnTo>
                      <a:pt x="327" y="263"/>
                    </a:lnTo>
                    <a:lnTo>
                      <a:pt x="333" y="263"/>
                    </a:lnTo>
                    <a:lnTo>
                      <a:pt x="333" y="198"/>
                    </a:lnTo>
                    <a:lnTo>
                      <a:pt x="381" y="198"/>
                    </a:lnTo>
                    <a:lnTo>
                      <a:pt x="381" y="263"/>
                    </a:lnTo>
                    <a:lnTo>
                      <a:pt x="386" y="263"/>
                    </a:lnTo>
                    <a:lnTo>
                      <a:pt x="386" y="198"/>
                    </a:lnTo>
                    <a:lnTo>
                      <a:pt x="392" y="198"/>
                    </a:lnTo>
                    <a:lnTo>
                      <a:pt x="392" y="19"/>
                    </a:lnTo>
                    <a:lnTo>
                      <a:pt x="390" y="16"/>
                    </a:lnTo>
                    <a:lnTo>
                      <a:pt x="386" y="14"/>
                    </a:lnTo>
                    <a:lnTo>
                      <a:pt x="381" y="12"/>
                    </a:lnTo>
                    <a:lnTo>
                      <a:pt x="314" y="12"/>
                    </a:lnTo>
                    <a:lnTo>
                      <a:pt x="314" y="44"/>
                    </a:lnTo>
                    <a:lnTo>
                      <a:pt x="319" y="44"/>
                    </a:lnTo>
                    <a:lnTo>
                      <a:pt x="319" y="167"/>
                    </a:lnTo>
                    <a:lnTo>
                      <a:pt x="312" y="167"/>
                    </a:lnTo>
                    <a:lnTo>
                      <a:pt x="312" y="192"/>
                    </a:lnTo>
                    <a:lnTo>
                      <a:pt x="300" y="192"/>
                    </a:lnTo>
                    <a:close/>
                  </a:path>
                </a:pathLst>
              </a:custGeom>
              <a:solidFill>
                <a:srgbClr val="FF0000"/>
              </a:solidFill>
              <a:ln w="1588">
                <a:solidFill>
                  <a:srgbClr val="000000"/>
                </a:solidFill>
                <a:prstDash val="solid"/>
                <a:round/>
                <a:headEnd/>
                <a:tailEnd/>
              </a:ln>
            </p:spPr>
            <p:txBody>
              <a:bodyPr/>
              <a:lstStyle/>
              <a:p>
                <a:endParaRPr lang="en-IN"/>
              </a:p>
            </p:txBody>
          </p:sp>
        </p:grpSp>
        <p:sp>
          <p:nvSpPr>
            <p:cNvPr id="704203" name="Freeform 1739">
              <a:extLst>
                <a:ext uri="{FF2B5EF4-FFF2-40B4-BE49-F238E27FC236}">
                  <a16:creationId xmlns:a16="http://schemas.microsoft.com/office/drawing/2014/main" id="{84F05D83-BF0E-4618-916D-8FB88D89F839}"/>
                </a:ext>
              </a:extLst>
            </p:cNvPr>
            <p:cNvSpPr>
              <a:spLocks/>
            </p:cNvSpPr>
            <p:nvPr/>
          </p:nvSpPr>
          <p:spPr bwMode="auto">
            <a:xfrm>
              <a:off x="706" y="2861"/>
              <a:ext cx="137" cy="200"/>
            </a:xfrm>
            <a:custGeom>
              <a:avLst/>
              <a:gdLst>
                <a:gd name="T0" fmla="*/ 210 w 275"/>
                <a:gd name="T1" fmla="*/ 399 h 399"/>
                <a:gd name="T2" fmla="*/ 210 w 275"/>
                <a:gd name="T3" fmla="*/ 155 h 399"/>
                <a:gd name="T4" fmla="*/ 275 w 275"/>
                <a:gd name="T5" fmla="*/ 155 h 399"/>
                <a:gd name="T6" fmla="*/ 137 w 275"/>
                <a:gd name="T7" fmla="*/ 0 h 399"/>
                <a:gd name="T8" fmla="*/ 0 w 275"/>
                <a:gd name="T9" fmla="*/ 155 h 399"/>
                <a:gd name="T10" fmla="*/ 65 w 275"/>
                <a:gd name="T11" fmla="*/ 155 h 399"/>
                <a:gd name="T12" fmla="*/ 65 w 275"/>
                <a:gd name="T13" fmla="*/ 399 h 399"/>
                <a:gd name="T14" fmla="*/ 210 w 275"/>
                <a:gd name="T15" fmla="*/ 399 h 3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5" h="399">
                  <a:moveTo>
                    <a:pt x="210" y="399"/>
                  </a:moveTo>
                  <a:lnTo>
                    <a:pt x="210" y="155"/>
                  </a:lnTo>
                  <a:lnTo>
                    <a:pt x="275" y="155"/>
                  </a:lnTo>
                  <a:lnTo>
                    <a:pt x="137" y="0"/>
                  </a:lnTo>
                  <a:lnTo>
                    <a:pt x="0" y="155"/>
                  </a:lnTo>
                  <a:lnTo>
                    <a:pt x="65" y="155"/>
                  </a:lnTo>
                  <a:lnTo>
                    <a:pt x="65" y="399"/>
                  </a:lnTo>
                  <a:lnTo>
                    <a:pt x="210" y="399"/>
                  </a:lnTo>
                  <a:close/>
                </a:path>
              </a:pathLst>
            </a:custGeom>
            <a:solidFill>
              <a:srgbClr val="FFFF00"/>
            </a:solidFill>
            <a:ln w="1588">
              <a:solidFill>
                <a:srgbClr val="010180"/>
              </a:solidFill>
              <a:prstDash val="solid"/>
              <a:round/>
              <a:headEnd/>
              <a:tailEnd/>
            </a:ln>
          </p:spPr>
          <p:txBody>
            <a:bodyPr/>
            <a:lstStyle/>
            <a:p>
              <a:endParaRPr lang="en-IN"/>
            </a:p>
          </p:txBody>
        </p:sp>
        <p:sp>
          <p:nvSpPr>
            <p:cNvPr id="704204" name="Freeform 1740">
              <a:extLst>
                <a:ext uri="{FF2B5EF4-FFF2-40B4-BE49-F238E27FC236}">
                  <a16:creationId xmlns:a16="http://schemas.microsoft.com/office/drawing/2014/main" id="{D01574B8-6FC5-40BD-ACA7-F65D58A215A2}"/>
                </a:ext>
              </a:extLst>
            </p:cNvPr>
            <p:cNvSpPr>
              <a:spLocks/>
            </p:cNvSpPr>
            <p:nvPr/>
          </p:nvSpPr>
          <p:spPr bwMode="auto">
            <a:xfrm>
              <a:off x="706" y="2239"/>
              <a:ext cx="137" cy="200"/>
            </a:xfrm>
            <a:custGeom>
              <a:avLst/>
              <a:gdLst>
                <a:gd name="T0" fmla="*/ 210 w 275"/>
                <a:gd name="T1" fmla="*/ 399 h 399"/>
                <a:gd name="T2" fmla="*/ 210 w 275"/>
                <a:gd name="T3" fmla="*/ 155 h 399"/>
                <a:gd name="T4" fmla="*/ 275 w 275"/>
                <a:gd name="T5" fmla="*/ 155 h 399"/>
                <a:gd name="T6" fmla="*/ 137 w 275"/>
                <a:gd name="T7" fmla="*/ 0 h 399"/>
                <a:gd name="T8" fmla="*/ 0 w 275"/>
                <a:gd name="T9" fmla="*/ 155 h 399"/>
                <a:gd name="T10" fmla="*/ 65 w 275"/>
                <a:gd name="T11" fmla="*/ 155 h 399"/>
                <a:gd name="T12" fmla="*/ 65 w 275"/>
                <a:gd name="T13" fmla="*/ 399 h 399"/>
                <a:gd name="T14" fmla="*/ 210 w 275"/>
                <a:gd name="T15" fmla="*/ 399 h 3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5" h="399">
                  <a:moveTo>
                    <a:pt x="210" y="399"/>
                  </a:moveTo>
                  <a:lnTo>
                    <a:pt x="210" y="155"/>
                  </a:lnTo>
                  <a:lnTo>
                    <a:pt x="275" y="155"/>
                  </a:lnTo>
                  <a:lnTo>
                    <a:pt x="137" y="0"/>
                  </a:lnTo>
                  <a:lnTo>
                    <a:pt x="0" y="155"/>
                  </a:lnTo>
                  <a:lnTo>
                    <a:pt x="65" y="155"/>
                  </a:lnTo>
                  <a:lnTo>
                    <a:pt x="65" y="399"/>
                  </a:lnTo>
                  <a:lnTo>
                    <a:pt x="210" y="399"/>
                  </a:lnTo>
                  <a:close/>
                </a:path>
              </a:pathLst>
            </a:custGeom>
            <a:solidFill>
              <a:srgbClr val="FFFF00"/>
            </a:solidFill>
            <a:ln w="1588">
              <a:solidFill>
                <a:srgbClr val="010180"/>
              </a:solidFill>
              <a:prstDash val="solid"/>
              <a:round/>
              <a:headEnd/>
              <a:tailEnd/>
            </a:ln>
          </p:spPr>
          <p:txBody>
            <a:bodyPr/>
            <a:lstStyle/>
            <a:p>
              <a:endParaRPr lang="en-IN"/>
            </a:p>
          </p:txBody>
        </p:sp>
        <p:sp>
          <p:nvSpPr>
            <p:cNvPr id="704205" name="Freeform 1741">
              <a:extLst>
                <a:ext uri="{FF2B5EF4-FFF2-40B4-BE49-F238E27FC236}">
                  <a16:creationId xmlns:a16="http://schemas.microsoft.com/office/drawing/2014/main" id="{4D3E2CB0-B729-4835-827A-C54874B72201}"/>
                </a:ext>
              </a:extLst>
            </p:cNvPr>
            <p:cNvSpPr>
              <a:spLocks/>
            </p:cNvSpPr>
            <p:nvPr/>
          </p:nvSpPr>
          <p:spPr bwMode="auto">
            <a:xfrm>
              <a:off x="729" y="1410"/>
              <a:ext cx="160" cy="234"/>
            </a:xfrm>
            <a:custGeom>
              <a:avLst/>
              <a:gdLst>
                <a:gd name="T0" fmla="*/ 247 w 322"/>
                <a:gd name="T1" fmla="*/ 468 h 468"/>
                <a:gd name="T2" fmla="*/ 247 w 322"/>
                <a:gd name="T3" fmla="*/ 182 h 468"/>
                <a:gd name="T4" fmla="*/ 322 w 322"/>
                <a:gd name="T5" fmla="*/ 182 h 468"/>
                <a:gd name="T6" fmla="*/ 161 w 322"/>
                <a:gd name="T7" fmla="*/ 0 h 468"/>
                <a:gd name="T8" fmla="*/ 0 w 322"/>
                <a:gd name="T9" fmla="*/ 182 h 468"/>
                <a:gd name="T10" fmla="*/ 77 w 322"/>
                <a:gd name="T11" fmla="*/ 182 h 468"/>
                <a:gd name="T12" fmla="*/ 77 w 322"/>
                <a:gd name="T13" fmla="*/ 468 h 468"/>
                <a:gd name="T14" fmla="*/ 247 w 322"/>
                <a:gd name="T15" fmla="*/ 468 h 4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 h="468">
                  <a:moveTo>
                    <a:pt x="247" y="468"/>
                  </a:moveTo>
                  <a:lnTo>
                    <a:pt x="247" y="182"/>
                  </a:lnTo>
                  <a:lnTo>
                    <a:pt x="322" y="182"/>
                  </a:lnTo>
                  <a:lnTo>
                    <a:pt x="161" y="0"/>
                  </a:lnTo>
                  <a:lnTo>
                    <a:pt x="0" y="182"/>
                  </a:lnTo>
                  <a:lnTo>
                    <a:pt x="77" y="182"/>
                  </a:lnTo>
                  <a:lnTo>
                    <a:pt x="77" y="468"/>
                  </a:lnTo>
                  <a:lnTo>
                    <a:pt x="247" y="468"/>
                  </a:lnTo>
                  <a:close/>
                </a:path>
              </a:pathLst>
            </a:custGeom>
            <a:solidFill>
              <a:srgbClr val="FFFF00"/>
            </a:solidFill>
            <a:ln w="1588">
              <a:solidFill>
                <a:srgbClr val="010180"/>
              </a:solidFill>
              <a:prstDash val="solid"/>
              <a:round/>
              <a:headEnd/>
              <a:tailEnd/>
            </a:ln>
          </p:spPr>
          <p:txBody>
            <a:bodyPr/>
            <a:lstStyle/>
            <a:p>
              <a:endParaRPr lang="en-IN"/>
            </a:p>
          </p:txBody>
        </p:sp>
        <p:sp>
          <p:nvSpPr>
            <p:cNvPr id="704206" name="Freeform 1742">
              <a:extLst>
                <a:ext uri="{FF2B5EF4-FFF2-40B4-BE49-F238E27FC236}">
                  <a16:creationId xmlns:a16="http://schemas.microsoft.com/office/drawing/2014/main" id="{C28EE3BE-30D3-4580-9EC6-162BD2ACEB7E}"/>
                </a:ext>
              </a:extLst>
            </p:cNvPr>
            <p:cNvSpPr>
              <a:spLocks/>
            </p:cNvSpPr>
            <p:nvPr/>
          </p:nvSpPr>
          <p:spPr bwMode="auto">
            <a:xfrm>
              <a:off x="1198" y="993"/>
              <a:ext cx="267" cy="181"/>
            </a:xfrm>
            <a:custGeom>
              <a:avLst/>
              <a:gdLst>
                <a:gd name="T0" fmla="*/ 0 w 534"/>
                <a:gd name="T1" fmla="*/ 277 h 361"/>
                <a:gd name="T2" fmla="*/ 328 w 534"/>
                <a:gd name="T3" fmla="*/ 277 h 361"/>
                <a:gd name="T4" fmla="*/ 328 w 534"/>
                <a:gd name="T5" fmla="*/ 361 h 361"/>
                <a:gd name="T6" fmla="*/ 534 w 534"/>
                <a:gd name="T7" fmla="*/ 181 h 361"/>
                <a:gd name="T8" fmla="*/ 328 w 534"/>
                <a:gd name="T9" fmla="*/ 0 h 361"/>
                <a:gd name="T10" fmla="*/ 328 w 534"/>
                <a:gd name="T11" fmla="*/ 85 h 361"/>
                <a:gd name="T12" fmla="*/ 0 w 534"/>
                <a:gd name="T13" fmla="*/ 85 h 361"/>
                <a:gd name="T14" fmla="*/ 0 w 534"/>
                <a:gd name="T15" fmla="*/ 277 h 3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4" h="361">
                  <a:moveTo>
                    <a:pt x="0" y="277"/>
                  </a:moveTo>
                  <a:lnTo>
                    <a:pt x="328" y="277"/>
                  </a:lnTo>
                  <a:lnTo>
                    <a:pt x="328" y="361"/>
                  </a:lnTo>
                  <a:lnTo>
                    <a:pt x="534" y="181"/>
                  </a:lnTo>
                  <a:lnTo>
                    <a:pt x="328" y="0"/>
                  </a:lnTo>
                  <a:lnTo>
                    <a:pt x="328" y="85"/>
                  </a:lnTo>
                  <a:lnTo>
                    <a:pt x="0" y="85"/>
                  </a:lnTo>
                  <a:lnTo>
                    <a:pt x="0" y="277"/>
                  </a:lnTo>
                  <a:close/>
                </a:path>
              </a:pathLst>
            </a:custGeom>
            <a:solidFill>
              <a:srgbClr val="FFFF00"/>
            </a:solidFill>
            <a:ln w="1588">
              <a:solidFill>
                <a:srgbClr val="010180"/>
              </a:solidFill>
              <a:prstDash val="solid"/>
              <a:round/>
              <a:headEnd/>
              <a:tailEnd/>
            </a:ln>
          </p:spPr>
          <p:txBody>
            <a:bodyPr/>
            <a:lstStyle/>
            <a:p>
              <a:endParaRPr lang="en-IN"/>
            </a:p>
          </p:txBody>
        </p:sp>
        <p:sp>
          <p:nvSpPr>
            <p:cNvPr id="704207" name="Freeform 1743">
              <a:extLst>
                <a:ext uri="{FF2B5EF4-FFF2-40B4-BE49-F238E27FC236}">
                  <a16:creationId xmlns:a16="http://schemas.microsoft.com/office/drawing/2014/main" id="{93407D23-37ED-4032-A4C4-F884CC34A896}"/>
                </a:ext>
              </a:extLst>
            </p:cNvPr>
            <p:cNvSpPr>
              <a:spLocks/>
            </p:cNvSpPr>
            <p:nvPr/>
          </p:nvSpPr>
          <p:spPr bwMode="auto">
            <a:xfrm>
              <a:off x="2793" y="993"/>
              <a:ext cx="267" cy="181"/>
            </a:xfrm>
            <a:custGeom>
              <a:avLst/>
              <a:gdLst>
                <a:gd name="T0" fmla="*/ 0 w 534"/>
                <a:gd name="T1" fmla="*/ 277 h 361"/>
                <a:gd name="T2" fmla="*/ 327 w 534"/>
                <a:gd name="T3" fmla="*/ 277 h 361"/>
                <a:gd name="T4" fmla="*/ 327 w 534"/>
                <a:gd name="T5" fmla="*/ 361 h 361"/>
                <a:gd name="T6" fmla="*/ 534 w 534"/>
                <a:gd name="T7" fmla="*/ 181 h 361"/>
                <a:gd name="T8" fmla="*/ 327 w 534"/>
                <a:gd name="T9" fmla="*/ 0 h 361"/>
                <a:gd name="T10" fmla="*/ 327 w 534"/>
                <a:gd name="T11" fmla="*/ 85 h 361"/>
                <a:gd name="T12" fmla="*/ 0 w 534"/>
                <a:gd name="T13" fmla="*/ 85 h 361"/>
                <a:gd name="T14" fmla="*/ 0 w 534"/>
                <a:gd name="T15" fmla="*/ 277 h 3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4" h="361">
                  <a:moveTo>
                    <a:pt x="0" y="277"/>
                  </a:moveTo>
                  <a:lnTo>
                    <a:pt x="327" y="277"/>
                  </a:lnTo>
                  <a:lnTo>
                    <a:pt x="327" y="361"/>
                  </a:lnTo>
                  <a:lnTo>
                    <a:pt x="534" y="181"/>
                  </a:lnTo>
                  <a:lnTo>
                    <a:pt x="327" y="0"/>
                  </a:lnTo>
                  <a:lnTo>
                    <a:pt x="327" y="85"/>
                  </a:lnTo>
                  <a:lnTo>
                    <a:pt x="0" y="85"/>
                  </a:lnTo>
                  <a:lnTo>
                    <a:pt x="0" y="277"/>
                  </a:lnTo>
                  <a:close/>
                </a:path>
              </a:pathLst>
            </a:custGeom>
            <a:solidFill>
              <a:srgbClr val="FFFF00"/>
            </a:solidFill>
            <a:ln w="1588">
              <a:solidFill>
                <a:srgbClr val="010180"/>
              </a:solidFill>
              <a:prstDash val="solid"/>
              <a:round/>
              <a:headEnd/>
              <a:tailEnd/>
            </a:ln>
          </p:spPr>
          <p:txBody>
            <a:bodyPr/>
            <a:lstStyle/>
            <a:p>
              <a:endParaRPr lang="en-IN"/>
            </a:p>
          </p:txBody>
        </p:sp>
        <p:sp>
          <p:nvSpPr>
            <p:cNvPr id="704208" name="Freeform 1744">
              <a:extLst>
                <a:ext uri="{FF2B5EF4-FFF2-40B4-BE49-F238E27FC236}">
                  <a16:creationId xmlns:a16="http://schemas.microsoft.com/office/drawing/2014/main" id="{5189DE6A-496B-4BCF-9469-593B8F5CD7A9}"/>
                </a:ext>
              </a:extLst>
            </p:cNvPr>
            <p:cNvSpPr>
              <a:spLocks/>
            </p:cNvSpPr>
            <p:nvPr/>
          </p:nvSpPr>
          <p:spPr bwMode="auto">
            <a:xfrm>
              <a:off x="3929" y="959"/>
              <a:ext cx="267" cy="180"/>
            </a:xfrm>
            <a:custGeom>
              <a:avLst/>
              <a:gdLst>
                <a:gd name="T0" fmla="*/ 0 w 534"/>
                <a:gd name="T1" fmla="*/ 277 h 361"/>
                <a:gd name="T2" fmla="*/ 327 w 534"/>
                <a:gd name="T3" fmla="*/ 277 h 361"/>
                <a:gd name="T4" fmla="*/ 327 w 534"/>
                <a:gd name="T5" fmla="*/ 361 h 361"/>
                <a:gd name="T6" fmla="*/ 534 w 534"/>
                <a:gd name="T7" fmla="*/ 181 h 361"/>
                <a:gd name="T8" fmla="*/ 327 w 534"/>
                <a:gd name="T9" fmla="*/ 0 h 361"/>
                <a:gd name="T10" fmla="*/ 327 w 534"/>
                <a:gd name="T11" fmla="*/ 85 h 361"/>
                <a:gd name="T12" fmla="*/ 0 w 534"/>
                <a:gd name="T13" fmla="*/ 85 h 361"/>
                <a:gd name="T14" fmla="*/ 0 w 534"/>
                <a:gd name="T15" fmla="*/ 277 h 3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4" h="361">
                  <a:moveTo>
                    <a:pt x="0" y="277"/>
                  </a:moveTo>
                  <a:lnTo>
                    <a:pt x="327" y="277"/>
                  </a:lnTo>
                  <a:lnTo>
                    <a:pt x="327" y="361"/>
                  </a:lnTo>
                  <a:lnTo>
                    <a:pt x="534" y="181"/>
                  </a:lnTo>
                  <a:lnTo>
                    <a:pt x="327" y="0"/>
                  </a:lnTo>
                  <a:lnTo>
                    <a:pt x="327" y="85"/>
                  </a:lnTo>
                  <a:lnTo>
                    <a:pt x="0" y="85"/>
                  </a:lnTo>
                  <a:lnTo>
                    <a:pt x="0" y="277"/>
                  </a:lnTo>
                  <a:close/>
                </a:path>
              </a:pathLst>
            </a:custGeom>
            <a:solidFill>
              <a:srgbClr val="FFFF00"/>
            </a:solidFill>
            <a:ln w="1588">
              <a:solidFill>
                <a:srgbClr val="010180"/>
              </a:solidFill>
              <a:prstDash val="solid"/>
              <a:round/>
              <a:headEnd/>
              <a:tailEnd/>
            </a:ln>
          </p:spPr>
          <p:txBody>
            <a:bodyPr/>
            <a:lstStyle/>
            <a:p>
              <a:endParaRPr lang="en-IN"/>
            </a:p>
          </p:txBody>
        </p:sp>
        <p:sp>
          <p:nvSpPr>
            <p:cNvPr id="704209" name="Rectangle 1745">
              <a:extLst>
                <a:ext uri="{FF2B5EF4-FFF2-40B4-BE49-F238E27FC236}">
                  <a16:creationId xmlns:a16="http://schemas.microsoft.com/office/drawing/2014/main" id="{3AE03825-34DE-4CE6-8655-1445E991EDD3}"/>
                </a:ext>
              </a:extLst>
            </p:cNvPr>
            <p:cNvSpPr>
              <a:spLocks noChangeArrowheads="1"/>
            </p:cNvSpPr>
            <p:nvPr/>
          </p:nvSpPr>
          <p:spPr bwMode="auto">
            <a:xfrm>
              <a:off x="1697" y="1364"/>
              <a:ext cx="80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700">
                  <a:solidFill>
                    <a:srgbClr val="000000"/>
                  </a:solidFill>
                  <a:latin typeface="Arial" panose="020B0604020202020204" pitchFamily="34" charset="0"/>
                  <a:ea typeface="宋体" panose="02010600030101010101" pitchFamily="2" charset="-122"/>
                </a:rPr>
                <a:t>Warehousing</a:t>
              </a:r>
              <a:endParaRPr lang="en-US" altLang="zh-CN">
                <a:latin typeface="Arial" panose="020B0604020202020204" pitchFamily="34" charset="0"/>
                <a:ea typeface="宋体" panose="02010600030101010101" pitchFamily="2" charset="-122"/>
              </a:endParaRPr>
            </a:p>
          </p:txBody>
        </p:sp>
        <p:sp>
          <p:nvSpPr>
            <p:cNvPr id="704210" name="Rectangle 1746">
              <a:extLst>
                <a:ext uri="{FF2B5EF4-FFF2-40B4-BE49-F238E27FC236}">
                  <a16:creationId xmlns:a16="http://schemas.microsoft.com/office/drawing/2014/main" id="{5336E45F-459C-4BAD-9464-04F9A239910D}"/>
                </a:ext>
              </a:extLst>
            </p:cNvPr>
            <p:cNvSpPr>
              <a:spLocks noChangeArrowheads="1"/>
            </p:cNvSpPr>
            <p:nvPr/>
          </p:nvSpPr>
          <p:spPr bwMode="auto">
            <a:xfrm>
              <a:off x="435" y="3680"/>
              <a:ext cx="80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700">
                  <a:solidFill>
                    <a:srgbClr val="000000"/>
                  </a:solidFill>
                  <a:latin typeface="Arial" panose="020B0604020202020204" pitchFamily="34" charset="0"/>
                  <a:ea typeface="宋体" panose="02010600030101010101" pitchFamily="2" charset="-122"/>
                </a:rPr>
                <a:t>Warehousing</a:t>
              </a:r>
              <a:endParaRPr lang="en-US" altLang="zh-CN">
                <a:latin typeface="Arial" panose="020B0604020202020204" pitchFamily="34" charset="0"/>
                <a:ea typeface="宋体" panose="02010600030101010101" pitchFamily="2" charset="-122"/>
              </a:endParaRPr>
            </a:p>
          </p:txBody>
        </p:sp>
        <p:sp>
          <p:nvSpPr>
            <p:cNvPr id="704211" name="Rectangle 1747">
              <a:extLst>
                <a:ext uri="{FF2B5EF4-FFF2-40B4-BE49-F238E27FC236}">
                  <a16:creationId xmlns:a16="http://schemas.microsoft.com/office/drawing/2014/main" id="{D7D0B67A-C142-4555-BF4C-D3CFB974173E}"/>
                </a:ext>
              </a:extLst>
            </p:cNvPr>
            <p:cNvSpPr>
              <a:spLocks noChangeArrowheads="1"/>
            </p:cNvSpPr>
            <p:nvPr/>
          </p:nvSpPr>
          <p:spPr bwMode="auto">
            <a:xfrm>
              <a:off x="389" y="1215"/>
              <a:ext cx="88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700">
                  <a:solidFill>
                    <a:srgbClr val="000000"/>
                  </a:solidFill>
                  <a:latin typeface="Arial" panose="020B0604020202020204" pitchFamily="34" charset="0"/>
                  <a:ea typeface="宋体" panose="02010600030101010101" pitchFamily="2" charset="-122"/>
                </a:rPr>
                <a:t>Transportation</a:t>
              </a:r>
              <a:endParaRPr lang="en-US" altLang="zh-CN">
                <a:latin typeface="Arial" panose="020B0604020202020204" pitchFamily="34" charset="0"/>
                <a:ea typeface="宋体" panose="02010600030101010101" pitchFamily="2" charset="-122"/>
              </a:endParaRPr>
            </a:p>
          </p:txBody>
        </p:sp>
        <p:sp>
          <p:nvSpPr>
            <p:cNvPr id="704212" name="Rectangle 1748">
              <a:extLst>
                <a:ext uri="{FF2B5EF4-FFF2-40B4-BE49-F238E27FC236}">
                  <a16:creationId xmlns:a16="http://schemas.microsoft.com/office/drawing/2014/main" id="{1D20DCB7-7B51-4D66-B9E2-5E00A92A4803}"/>
                </a:ext>
              </a:extLst>
            </p:cNvPr>
            <p:cNvSpPr>
              <a:spLocks noChangeArrowheads="1"/>
            </p:cNvSpPr>
            <p:nvPr/>
          </p:nvSpPr>
          <p:spPr bwMode="auto">
            <a:xfrm>
              <a:off x="343" y="2712"/>
              <a:ext cx="88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700">
                  <a:solidFill>
                    <a:srgbClr val="000000"/>
                  </a:solidFill>
                  <a:latin typeface="Arial" panose="020B0604020202020204" pitchFamily="34" charset="0"/>
                  <a:ea typeface="宋体" panose="02010600030101010101" pitchFamily="2" charset="-122"/>
                </a:rPr>
                <a:t>Transportation</a:t>
              </a:r>
              <a:endParaRPr lang="en-US" altLang="zh-CN">
                <a:latin typeface="Arial" panose="020B0604020202020204" pitchFamily="34" charset="0"/>
                <a:ea typeface="宋体" panose="02010600030101010101" pitchFamily="2" charset="-122"/>
              </a:endParaRPr>
            </a:p>
          </p:txBody>
        </p:sp>
        <p:sp>
          <p:nvSpPr>
            <p:cNvPr id="704213" name="Rectangle 1749">
              <a:extLst>
                <a:ext uri="{FF2B5EF4-FFF2-40B4-BE49-F238E27FC236}">
                  <a16:creationId xmlns:a16="http://schemas.microsoft.com/office/drawing/2014/main" id="{B04BF49D-45AF-442E-AB9E-2F3C412062DE}"/>
                </a:ext>
              </a:extLst>
            </p:cNvPr>
            <p:cNvSpPr>
              <a:spLocks noChangeArrowheads="1"/>
            </p:cNvSpPr>
            <p:nvPr/>
          </p:nvSpPr>
          <p:spPr bwMode="auto">
            <a:xfrm>
              <a:off x="3992" y="3461"/>
              <a:ext cx="125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700">
                  <a:solidFill>
                    <a:srgbClr val="000000"/>
                  </a:solidFill>
                  <a:latin typeface="Arial" panose="020B0604020202020204" pitchFamily="34" charset="0"/>
                  <a:ea typeface="宋体" panose="02010600030101010101" pitchFamily="2" charset="-122"/>
                </a:rPr>
                <a:t>Vendors/plants/ports</a:t>
              </a:r>
              <a:endParaRPr lang="en-US" altLang="zh-CN">
                <a:latin typeface="Arial" panose="020B0604020202020204" pitchFamily="34" charset="0"/>
                <a:ea typeface="宋体" panose="02010600030101010101" pitchFamily="2" charset="-122"/>
              </a:endParaRPr>
            </a:p>
          </p:txBody>
        </p:sp>
        <p:sp>
          <p:nvSpPr>
            <p:cNvPr id="704214" name="Rectangle 1750">
              <a:extLst>
                <a:ext uri="{FF2B5EF4-FFF2-40B4-BE49-F238E27FC236}">
                  <a16:creationId xmlns:a16="http://schemas.microsoft.com/office/drawing/2014/main" id="{EBBD3790-2895-4171-ACF7-482028DA9EFD}"/>
                </a:ext>
              </a:extLst>
            </p:cNvPr>
            <p:cNvSpPr>
              <a:spLocks noChangeArrowheads="1"/>
            </p:cNvSpPr>
            <p:nvPr/>
          </p:nvSpPr>
          <p:spPr bwMode="auto">
            <a:xfrm>
              <a:off x="2202" y="3623"/>
              <a:ext cx="88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700">
                  <a:solidFill>
                    <a:srgbClr val="000000"/>
                  </a:solidFill>
                  <a:latin typeface="Arial" panose="020B0604020202020204" pitchFamily="34" charset="0"/>
                  <a:ea typeface="宋体" panose="02010600030101010101" pitchFamily="2" charset="-122"/>
                </a:rPr>
                <a:t>Transportation</a:t>
              </a:r>
              <a:endParaRPr lang="en-US" altLang="zh-CN">
                <a:latin typeface="Arial" panose="020B0604020202020204" pitchFamily="34" charset="0"/>
                <a:ea typeface="宋体" panose="02010600030101010101" pitchFamily="2" charset="-122"/>
              </a:endParaRPr>
            </a:p>
          </p:txBody>
        </p:sp>
        <p:sp>
          <p:nvSpPr>
            <p:cNvPr id="704215" name="Rectangle 1751">
              <a:extLst>
                <a:ext uri="{FF2B5EF4-FFF2-40B4-BE49-F238E27FC236}">
                  <a16:creationId xmlns:a16="http://schemas.microsoft.com/office/drawing/2014/main" id="{9B2994D9-DF4C-4535-842E-F33BD6E52C50}"/>
                </a:ext>
              </a:extLst>
            </p:cNvPr>
            <p:cNvSpPr>
              <a:spLocks noChangeArrowheads="1"/>
            </p:cNvSpPr>
            <p:nvPr/>
          </p:nvSpPr>
          <p:spPr bwMode="auto">
            <a:xfrm>
              <a:off x="527" y="2079"/>
              <a:ext cx="45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700">
                  <a:solidFill>
                    <a:srgbClr val="000000"/>
                  </a:solidFill>
                  <a:latin typeface="Arial" panose="020B0604020202020204" pitchFamily="34" charset="0"/>
                  <a:ea typeface="宋体" panose="02010600030101010101" pitchFamily="2" charset="-122"/>
                </a:rPr>
                <a:t>Factory</a:t>
              </a:r>
              <a:endParaRPr lang="en-US" altLang="zh-CN">
                <a:latin typeface="Arial" panose="020B0604020202020204" pitchFamily="34" charset="0"/>
                <a:ea typeface="宋体" panose="02010600030101010101" pitchFamily="2" charset="-122"/>
              </a:endParaRPr>
            </a:p>
          </p:txBody>
        </p:sp>
        <p:sp>
          <p:nvSpPr>
            <p:cNvPr id="704216" name="Rectangle 1752">
              <a:extLst>
                <a:ext uri="{FF2B5EF4-FFF2-40B4-BE49-F238E27FC236}">
                  <a16:creationId xmlns:a16="http://schemas.microsoft.com/office/drawing/2014/main" id="{D3F3B5A1-4114-4BAF-8A68-472DD01A10F4}"/>
                </a:ext>
              </a:extLst>
            </p:cNvPr>
            <p:cNvSpPr>
              <a:spLocks noChangeArrowheads="1"/>
            </p:cNvSpPr>
            <p:nvPr/>
          </p:nvSpPr>
          <p:spPr bwMode="auto">
            <a:xfrm>
              <a:off x="3155" y="1272"/>
              <a:ext cx="88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700">
                  <a:solidFill>
                    <a:srgbClr val="000000"/>
                  </a:solidFill>
                  <a:latin typeface="Arial" panose="020B0604020202020204" pitchFamily="34" charset="0"/>
                  <a:ea typeface="宋体" panose="02010600030101010101" pitchFamily="2" charset="-122"/>
                </a:rPr>
                <a:t>Transportation</a:t>
              </a:r>
              <a:endParaRPr lang="en-US" altLang="zh-CN">
                <a:latin typeface="Arial" panose="020B0604020202020204" pitchFamily="34" charset="0"/>
                <a:ea typeface="宋体" panose="02010600030101010101" pitchFamily="2" charset="-122"/>
              </a:endParaRPr>
            </a:p>
          </p:txBody>
        </p:sp>
        <p:sp>
          <p:nvSpPr>
            <p:cNvPr id="704217" name="Rectangle 1753">
              <a:extLst>
                <a:ext uri="{FF2B5EF4-FFF2-40B4-BE49-F238E27FC236}">
                  <a16:creationId xmlns:a16="http://schemas.microsoft.com/office/drawing/2014/main" id="{19B3AA2A-5936-45A3-95DE-80186EBBEB77}"/>
                </a:ext>
              </a:extLst>
            </p:cNvPr>
            <p:cNvSpPr>
              <a:spLocks noChangeArrowheads="1"/>
            </p:cNvSpPr>
            <p:nvPr/>
          </p:nvSpPr>
          <p:spPr bwMode="auto">
            <a:xfrm>
              <a:off x="4555" y="1295"/>
              <a:ext cx="66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700">
                  <a:solidFill>
                    <a:srgbClr val="000000"/>
                  </a:solidFill>
                  <a:latin typeface="Arial" panose="020B0604020202020204" pitchFamily="34" charset="0"/>
                  <a:ea typeface="宋体" panose="02010600030101010101" pitchFamily="2" charset="-122"/>
                </a:rPr>
                <a:t>Customers</a:t>
              </a:r>
              <a:endParaRPr lang="en-US" altLang="zh-CN">
                <a:latin typeface="Arial" panose="020B0604020202020204" pitchFamily="34" charset="0"/>
                <a:ea typeface="宋体" panose="02010600030101010101" pitchFamily="2" charset="-122"/>
              </a:endParaRPr>
            </a:p>
          </p:txBody>
        </p:sp>
        <p:grpSp>
          <p:nvGrpSpPr>
            <p:cNvPr id="704218" name="Group 1754">
              <a:extLst>
                <a:ext uri="{FF2B5EF4-FFF2-40B4-BE49-F238E27FC236}">
                  <a16:creationId xmlns:a16="http://schemas.microsoft.com/office/drawing/2014/main" id="{94746C2C-3920-428E-A374-859256F36BBB}"/>
                </a:ext>
              </a:extLst>
            </p:cNvPr>
            <p:cNvGrpSpPr>
              <a:grpSpLocks/>
            </p:cNvGrpSpPr>
            <p:nvPr/>
          </p:nvGrpSpPr>
          <p:grpSpPr bwMode="auto">
            <a:xfrm>
              <a:off x="1822" y="1577"/>
              <a:ext cx="2311" cy="876"/>
              <a:chOff x="2044" y="1460"/>
              <a:chExt cx="2311" cy="876"/>
            </a:xfrm>
          </p:grpSpPr>
          <p:sp>
            <p:nvSpPr>
              <p:cNvPr id="704219" name="Arc 1755">
                <a:extLst>
                  <a:ext uri="{FF2B5EF4-FFF2-40B4-BE49-F238E27FC236}">
                    <a16:creationId xmlns:a16="http://schemas.microsoft.com/office/drawing/2014/main" id="{796391C7-72E1-402C-9353-7AC9C8FE451B}"/>
                  </a:ext>
                </a:extLst>
              </p:cNvPr>
              <p:cNvSpPr>
                <a:spLocks/>
              </p:cNvSpPr>
              <p:nvPr/>
            </p:nvSpPr>
            <p:spPr bwMode="auto">
              <a:xfrm>
                <a:off x="2076" y="1460"/>
                <a:ext cx="2279" cy="876"/>
              </a:xfrm>
              <a:custGeom>
                <a:avLst/>
                <a:gdLst>
                  <a:gd name="G0" fmla="+- 21342 0 0"/>
                  <a:gd name="G1" fmla="+- 21600 0 0"/>
                  <a:gd name="G2" fmla="+- 21600 0 0"/>
                  <a:gd name="T0" fmla="*/ 0 w 21342"/>
                  <a:gd name="T1" fmla="*/ 18270 h 21600"/>
                  <a:gd name="T2" fmla="*/ 21333 w 21342"/>
                  <a:gd name="T3" fmla="*/ 0 h 21600"/>
                  <a:gd name="T4" fmla="*/ 21342 w 21342"/>
                  <a:gd name="T5" fmla="*/ 21600 h 21600"/>
                </a:gdLst>
                <a:ahLst/>
                <a:cxnLst>
                  <a:cxn ang="0">
                    <a:pos x="T0" y="T1"/>
                  </a:cxn>
                  <a:cxn ang="0">
                    <a:pos x="T2" y="T3"/>
                  </a:cxn>
                  <a:cxn ang="0">
                    <a:pos x="T4" y="T5"/>
                  </a:cxn>
                </a:cxnLst>
                <a:rect l="0" t="0" r="r" b="b"/>
                <a:pathLst>
                  <a:path w="21342" h="21600" fill="none" extrusionOk="0">
                    <a:moveTo>
                      <a:pt x="0" y="18270"/>
                    </a:moveTo>
                    <a:cubicBezTo>
                      <a:pt x="1640" y="7756"/>
                      <a:pt x="10692" y="4"/>
                      <a:pt x="21333" y="0"/>
                    </a:cubicBezTo>
                  </a:path>
                  <a:path w="21342" h="21600" stroke="0" extrusionOk="0">
                    <a:moveTo>
                      <a:pt x="0" y="18270"/>
                    </a:moveTo>
                    <a:cubicBezTo>
                      <a:pt x="1640" y="7756"/>
                      <a:pt x="10692" y="4"/>
                      <a:pt x="21333" y="0"/>
                    </a:cubicBezTo>
                    <a:lnTo>
                      <a:pt x="21342" y="21600"/>
                    </a:lnTo>
                    <a:close/>
                  </a:path>
                </a:pathLst>
              </a:custGeom>
              <a:noFill/>
              <a:ln w="49213">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04220" name="Freeform 1756">
                <a:extLst>
                  <a:ext uri="{FF2B5EF4-FFF2-40B4-BE49-F238E27FC236}">
                    <a16:creationId xmlns:a16="http://schemas.microsoft.com/office/drawing/2014/main" id="{6069C870-EFD3-4E59-917C-490B6DF34D59}"/>
                  </a:ext>
                </a:extLst>
              </p:cNvPr>
              <p:cNvSpPr>
                <a:spLocks/>
              </p:cNvSpPr>
              <p:nvPr/>
            </p:nvSpPr>
            <p:spPr bwMode="auto">
              <a:xfrm>
                <a:off x="2044" y="2144"/>
                <a:ext cx="103" cy="192"/>
              </a:xfrm>
              <a:custGeom>
                <a:avLst/>
                <a:gdLst>
                  <a:gd name="T0" fmla="*/ 8 w 207"/>
                  <a:gd name="T1" fmla="*/ 384 h 384"/>
                  <a:gd name="T2" fmla="*/ 207 w 207"/>
                  <a:gd name="T3" fmla="*/ 58 h 384"/>
                  <a:gd name="T4" fmla="*/ 0 w 207"/>
                  <a:gd name="T5" fmla="*/ 0 h 384"/>
                  <a:gd name="T6" fmla="*/ 8 w 207"/>
                  <a:gd name="T7" fmla="*/ 384 h 384"/>
                </a:gdLst>
                <a:ahLst/>
                <a:cxnLst>
                  <a:cxn ang="0">
                    <a:pos x="T0" y="T1"/>
                  </a:cxn>
                  <a:cxn ang="0">
                    <a:pos x="T2" y="T3"/>
                  </a:cxn>
                  <a:cxn ang="0">
                    <a:pos x="T4" y="T5"/>
                  </a:cxn>
                  <a:cxn ang="0">
                    <a:pos x="T6" y="T7"/>
                  </a:cxn>
                </a:cxnLst>
                <a:rect l="0" t="0" r="r" b="b"/>
                <a:pathLst>
                  <a:path w="207" h="384">
                    <a:moveTo>
                      <a:pt x="8" y="384"/>
                    </a:moveTo>
                    <a:lnTo>
                      <a:pt x="207" y="58"/>
                    </a:lnTo>
                    <a:lnTo>
                      <a:pt x="0" y="0"/>
                    </a:lnTo>
                    <a:lnTo>
                      <a:pt x="8" y="3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704221" name="Group 1757">
              <a:extLst>
                <a:ext uri="{FF2B5EF4-FFF2-40B4-BE49-F238E27FC236}">
                  <a16:creationId xmlns:a16="http://schemas.microsoft.com/office/drawing/2014/main" id="{764C76AA-CD1E-48FD-91ED-3E988516DE45}"/>
                </a:ext>
              </a:extLst>
            </p:cNvPr>
            <p:cNvGrpSpPr>
              <a:grpSpLocks/>
            </p:cNvGrpSpPr>
            <p:nvPr/>
          </p:nvGrpSpPr>
          <p:grpSpPr bwMode="auto">
            <a:xfrm>
              <a:off x="3132" y="1779"/>
              <a:ext cx="689" cy="331"/>
              <a:chOff x="3387" y="1586"/>
              <a:chExt cx="689" cy="331"/>
            </a:xfrm>
          </p:grpSpPr>
          <p:sp>
            <p:nvSpPr>
              <p:cNvPr id="704222" name="Rectangle 1758">
                <a:extLst>
                  <a:ext uri="{FF2B5EF4-FFF2-40B4-BE49-F238E27FC236}">
                    <a16:creationId xmlns:a16="http://schemas.microsoft.com/office/drawing/2014/main" id="{B4B1335E-C48E-4155-A44C-081D388B46F4}"/>
                  </a:ext>
                </a:extLst>
              </p:cNvPr>
              <p:cNvSpPr>
                <a:spLocks noChangeArrowheads="1"/>
              </p:cNvSpPr>
              <p:nvPr/>
            </p:nvSpPr>
            <p:spPr bwMode="auto">
              <a:xfrm>
                <a:off x="3387" y="1586"/>
                <a:ext cx="68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700">
                    <a:solidFill>
                      <a:srgbClr val="000000"/>
                    </a:solidFill>
                    <a:latin typeface="Arial" panose="020B0604020202020204" pitchFamily="34" charset="0"/>
                    <a:ea typeface="宋体" panose="02010600030101010101" pitchFamily="2" charset="-122"/>
                  </a:rPr>
                  <a:t>Information</a:t>
                </a:r>
                <a:endParaRPr lang="en-US" altLang="zh-CN">
                  <a:latin typeface="Arial" panose="020B0604020202020204" pitchFamily="34" charset="0"/>
                  <a:ea typeface="宋体" panose="02010600030101010101" pitchFamily="2" charset="-122"/>
                </a:endParaRPr>
              </a:p>
            </p:txBody>
          </p:sp>
          <p:sp>
            <p:nvSpPr>
              <p:cNvPr id="704223" name="Rectangle 1759">
                <a:extLst>
                  <a:ext uri="{FF2B5EF4-FFF2-40B4-BE49-F238E27FC236}">
                    <a16:creationId xmlns:a16="http://schemas.microsoft.com/office/drawing/2014/main" id="{6B6ECFD3-D108-400B-82C2-2492E412EDC6}"/>
                  </a:ext>
                </a:extLst>
              </p:cNvPr>
              <p:cNvSpPr>
                <a:spLocks noChangeArrowheads="1"/>
              </p:cNvSpPr>
              <p:nvPr/>
            </p:nvSpPr>
            <p:spPr bwMode="auto">
              <a:xfrm>
                <a:off x="3387" y="1752"/>
                <a:ext cx="31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700">
                    <a:solidFill>
                      <a:srgbClr val="000000"/>
                    </a:solidFill>
                    <a:latin typeface="Arial" panose="020B0604020202020204" pitchFamily="34" charset="0"/>
                    <a:ea typeface="宋体" panose="02010600030101010101" pitchFamily="2" charset="-122"/>
                  </a:rPr>
                  <a:t>flows</a:t>
                </a:r>
                <a:endParaRPr lang="en-US" altLang="zh-CN">
                  <a:latin typeface="Arial" panose="020B0604020202020204" pitchFamily="34" charset="0"/>
                  <a:ea typeface="宋体" panose="02010600030101010101" pitchFamily="2" charset="-122"/>
                </a:endParaRPr>
              </a:p>
            </p:txBody>
          </p:sp>
        </p:grpSp>
        <p:grpSp>
          <p:nvGrpSpPr>
            <p:cNvPr id="704224" name="Group 1760">
              <a:extLst>
                <a:ext uri="{FF2B5EF4-FFF2-40B4-BE49-F238E27FC236}">
                  <a16:creationId xmlns:a16="http://schemas.microsoft.com/office/drawing/2014/main" id="{AB0FFC18-9FD9-447C-939E-996691A7D327}"/>
                </a:ext>
              </a:extLst>
            </p:cNvPr>
            <p:cNvGrpSpPr>
              <a:grpSpLocks/>
            </p:cNvGrpSpPr>
            <p:nvPr/>
          </p:nvGrpSpPr>
          <p:grpSpPr bwMode="auto">
            <a:xfrm>
              <a:off x="1623" y="880"/>
              <a:ext cx="994" cy="436"/>
              <a:chOff x="1878" y="687"/>
              <a:chExt cx="994" cy="436"/>
            </a:xfrm>
          </p:grpSpPr>
          <p:sp>
            <p:nvSpPr>
              <p:cNvPr id="704225" name="Freeform 1761">
                <a:extLst>
                  <a:ext uri="{FF2B5EF4-FFF2-40B4-BE49-F238E27FC236}">
                    <a16:creationId xmlns:a16="http://schemas.microsoft.com/office/drawing/2014/main" id="{58C83A2C-669B-499C-9E57-242525600D16}"/>
                  </a:ext>
                </a:extLst>
              </p:cNvPr>
              <p:cNvSpPr>
                <a:spLocks/>
              </p:cNvSpPr>
              <p:nvPr/>
            </p:nvSpPr>
            <p:spPr bwMode="auto">
              <a:xfrm>
                <a:off x="1878" y="687"/>
                <a:ext cx="994" cy="436"/>
              </a:xfrm>
              <a:custGeom>
                <a:avLst/>
                <a:gdLst>
                  <a:gd name="T0" fmla="*/ 900 w 1989"/>
                  <a:gd name="T1" fmla="*/ 21 h 871"/>
                  <a:gd name="T2" fmla="*/ 0 w 1989"/>
                  <a:gd name="T3" fmla="*/ 21 h 871"/>
                  <a:gd name="T4" fmla="*/ 0 w 1989"/>
                  <a:gd name="T5" fmla="*/ 871 h 871"/>
                  <a:gd name="T6" fmla="*/ 1989 w 1989"/>
                  <a:gd name="T7" fmla="*/ 871 h 871"/>
                  <a:gd name="T8" fmla="*/ 1989 w 1989"/>
                  <a:gd name="T9" fmla="*/ 21 h 871"/>
                  <a:gd name="T10" fmla="*/ 1283 w 1989"/>
                  <a:gd name="T11" fmla="*/ 21 h 871"/>
                  <a:gd name="T12" fmla="*/ 1028 w 1989"/>
                  <a:gd name="T13" fmla="*/ 0 h 871"/>
                  <a:gd name="T14" fmla="*/ 900 w 1989"/>
                  <a:gd name="T15" fmla="*/ 21 h 8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871">
                    <a:moveTo>
                      <a:pt x="900" y="21"/>
                    </a:moveTo>
                    <a:lnTo>
                      <a:pt x="0" y="21"/>
                    </a:lnTo>
                    <a:lnTo>
                      <a:pt x="0" y="871"/>
                    </a:lnTo>
                    <a:lnTo>
                      <a:pt x="1989" y="871"/>
                    </a:lnTo>
                    <a:lnTo>
                      <a:pt x="1989" y="21"/>
                    </a:lnTo>
                    <a:lnTo>
                      <a:pt x="1283" y="21"/>
                    </a:lnTo>
                    <a:lnTo>
                      <a:pt x="1028" y="0"/>
                    </a:lnTo>
                    <a:lnTo>
                      <a:pt x="900" y="21"/>
                    </a:lnTo>
                    <a:close/>
                  </a:path>
                </a:pathLst>
              </a:custGeom>
              <a:solidFill>
                <a:srgbClr val="000000"/>
              </a:solidFill>
              <a:ln w="3175">
                <a:solidFill>
                  <a:srgbClr val="000000"/>
                </a:solidFill>
                <a:prstDash val="solid"/>
                <a:round/>
                <a:headEnd/>
                <a:tailEnd/>
              </a:ln>
            </p:spPr>
            <p:txBody>
              <a:bodyPr/>
              <a:lstStyle/>
              <a:p>
                <a:endParaRPr lang="en-IN"/>
              </a:p>
            </p:txBody>
          </p:sp>
          <p:sp>
            <p:nvSpPr>
              <p:cNvPr id="704226" name="Freeform 1762">
                <a:extLst>
                  <a:ext uri="{FF2B5EF4-FFF2-40B4-BE49-F238E27FC236}">
                    <a16:creationId xmlns:a16="http://schemas.microsoft.com/office/drawing/2014/main" id="{E5E2D6C2-CC95-4BD4-BC81-D845E8CD48FD}"/>
                  </a:ext>
                </a:extLst>
              </p:cNvPr>
              <p:cNvSpPr>
                <a:spLocks/>
              </p:cNvSpPr>
              <p:nvPr/>
            </p:nvSpPr>
            <p:spPr bwMode="auto">
              <a:xfrm>
                <a:off x="2390" y="689"/>
                <a:ext cx="394" cy="42"/>
              </a:xfrm>
              <a:custGeom>
                <a:avLst/>
                <a:gdLst>
                  <a:gd name="T0" fmla="*/ 0 w 788"/>
                  <a:gd name="T1" fmla="*/ 0 h 85"/>
                  <a:gd name="T2" fmla="*/ 596 w 788"/>
                  <a:gd name="T3" fmla="*/ 64 h 85"/>
                  <a:gd name="T4" fmla="*/ 772 w 788"/>
                  <a:gd name="T5" fmla="*/ 85 h 85"/>
                  <a:gd name="T6" fmla="*/ 788 w 788"/>
                  <a:gd name="T7" fmla="*/ 77 h 85"/>
                  <a:gd name="T8" fmla="*/ 3 w 788"/>
                  <a:gd name="T9" fmla="*/ 0 h 85"/>
                  <a:gd name="T10" fmla="*/ 0 w 788"/>
                  <a:gd name="T11" fmla="*/ 0 h 85"/>
                </a:gdLst>
                <a:ahLst/>
                <a:cxnLst>
                  <a:cxn ang="0">
                    <a:pos x="T0" y="T1"/>
                  </a:cxn>
                  <a:cxn ang="0">
                    <a:pos x="T2" y="T3"/>
                  </a:cxn>
                  <a:cxn ang="0">
                    <a:pos x="T4" y="T5"/>
                  </a:cxn>
                  <a:cxn ang="0">
                    <a:pos x="T6" y="T7"/>
                  </a:cxn>
                  <a:cxn ang="0">
                    <a:pos x="T8" y="T9"/>
                  </a:cxn>
                  <a:cxn ang="0">
                    <a:pos x="T10" y="T11"/>
                  </a:cxn>
                </a:cxnLst>
                <a:rect l="0" t="0" r="r" b="b"/>
                <a:pathLst>
                  <a:path w="788" h="85">
                    <a:moveTo>
                      <a:pt x="0" y="0"/>
                    </a:moveTo>
                    <a:lnTo>
                      <a:pt x="596" y="64"/>
                    </a:lnTo>
                    <a:lnTo>
                      <a:pt x="772" y="85"/>
                    </a:lnTo>
                    <a:lnTo>
                      <a:pt x="788" y="77"/>
                    </a:lnTo>
                    <a:lnTo>
                      <a:pt x="3" y="0"/>
                    </a:lnTo>
                    <a:lnTo>
                      <a:pt x="0" y="0"/>
                    </a:lnTo>
                    <a:close/>
                  </a:path>
                </a:pathLst>
              </a:custGeom>
              <a:solidFill>
                <a:srgbClr val="838383"/>
              </a:solidFill>
              <a:ln w="3175">
                <a:solidFill>
                  <a:srgbClr val="000000"/>
                </a:solidFill>
                <a:prstDash val="solid"/>
                <a:round/>
                <a:headEnd/>
                <a:tailEnd/>
              </a:ln>
            </p:spPr>
            <p:txBody>
              <a:bodyPr/>
              <a:lstStyle/>
              <a:p>
                <a:endParaRPr lang="en-IN"/>
              </a:p>
            </p:txBody>
          </p:sp>
          <p:sp>
            <p:nvSpPr>
              <p:cNvPr id="704227" name="Freeform 1763">
                <a:extLst>
                  <a:ext uri="{FF2B5EF4-FFF2-40B4-BE49-F238E27FC236}">
                    <a16:creationId xmlns:a16="http://schemas.microsoft.com/office/drawing/2014/main" id="{5C5E5F55-67EC-4C0A-AD14-35FEAAD286A8}"/>
                  </a:ext>
                </a:extLst>
              </p:cNvPr>
              <p:cNvSpPr>
                <a:spLocks/>
              </p:cNvSpPr>
              <p:nvPr/>
            </p:nvSpPr>
            <p:spPr bwMode="auto">
              <a:xfrm>
                <a:off x="1951" y="689"/>
                <a:ext cx="437" cy="92"/>
              </a:xfrm>
              <a:custGeom>
                <a:avLst/>
                <a:gdLst>
                  <a:gd name="T0" fmla="*/ 0 w 874"/>
                  <a:gd name="T1" fmla="*/ 181 h 185"/>
                  <a:gd name="T2" fmla="*/ 21 w 874"/>
                  <a:gd name="T3" fmla="*/ 185 h 185"/>
                  <a:gd name="T4" fmla="*/ 29 w 874"/>
                  <a:gd name="T5" fmla="*/ 181 h 185"/>
                  <a:gd name="T6" fmla="*/ 268 w 874"/>
                  <a:gd name="T7" fmla="*/ 133 h 185"/>
                  <a:gd name="T8" fmla="*/ 499 w 874"/>
                  <a:gd name="T9" fmla="*/ 81 h 185"/>
                  <a:gd name="T10" fmla="*/ 790 w 874"/>
                  <a:gd name="T11" fmla="*/ 18 h 185"/>
                  <a:gd name="T12" fmla="*/ 870 w 874"/>
                  <a:gd name="T13" fmla="*/ 0 h 185"/>
                  <a:gd name="T14" fmla="*/ 874 w 874"/>
                  <a:gd name="T15" fmla="*/ 0 h 185"/>
                  <a:gd name="T16" fmla="*/ 350 w 874"/>
                  <a:gd name="T17" fmla="*/ 108 h 185"/>
                  <a:gd name="T18" fmla="*/ 0 w 874"/>
                  <a:gd name="T19" fmla="*/ 18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4" h="185">
                    <a:moveTo>
                      <a:pt x="0" y="181"/>
                    </a:moveTo>
                    <a:lnTo>
                      <a:pt x="21" y="185"/>
                    </a:lnTo>
                    <a:lnTo>
                      <a:pt x="29" y="181"/>
                    </a:lnTo>
                    <a:lnTo>
                      <a:pt x="268" y="133"/>
                    </a:lnTo>
                    <a:lnTo>
                      <a:pt x="499" y="81"/>
                    </a:lnTo>
                    <a:lnTo>
                      <a:pt x="790" y="18"/>
                    </a:lnTo>
                    <a:lnTo>
                      <a:pt x="870" y="0"/>
                    </a:lnTo>
                    <a:lnTo>
                      <a:pt x="874" y="0"/>
                    </a:lnTo>
                    <a:lnTo>
                      <a:pt x="350" y="108"/>
                    </a:lnTo>
                    <a:lnTo>
                      <a:pt x="0" y="181"/>
                    </a:lnTo>
                    <a:close/>
                  </a:path>
                </a:pathLst>
              </a:custGeom>
              <a:solidFill>
                <a:srgbClr val="FFFFFF"/>
              </a:solidFill>
              <a:ln w="3175">
                <a:solidFill>
                  <a:srgbClr val="000000"/>
                </a:solidFill>
                <a:prstDash val="solid"/>
                <a:round/>
                <a:headEnd/>
                <a:tailEnd/>
              </a:ln>
            </p:spPr>
            <p:txBody>
              <a:bodyPr/>
              <a:lstStyle/>
              <a:p>
                <a:endParaRPr lang="en-IN"/>
              </a:p>
            </p:txBody>
          </p:sp>
          <p:sp>
            <p:nvSpPr>
              <p:cNvPr id="704228" name="Freeform 1764">
                <a:extLst>
                  <a:ext uri="{FF2B5EF4-FFF2-40B4-BE49-F238E27FC236}">
                    <a16:creationId xmlns:a16="http://schemas.microsoft.com/office/drawing/2014/main" id="{86B7206B-C2B4-4767-B30A-33DF247883CB}"/>
                  </a:ext>
                </a:extLst>
              </p:cNvPr>
              <p:cNvSpPr>
                <a:spLocks/>
              </p:cNvSpPr>
              <p:nvPr/>
            </p:nvSpPr>
            <p:spPr bwMode="auto">
              <a:xfrm>
                <a:off x="1966" y="691"/>
                <a:ext cx="807" cy="178"/>
              </a:xfrm>
              <a:custGeom>
                <a:avLst/>
                <a:gdLst>
                  <a:gd name="T0" fmla="*/ 900 w 1614"/>
                  <a:gd name="T1" fmla="*/ 12 h 357"/>
                  <a:gd name="T2" fmla="*/ 1095 w 1614"/>
                  <a:gd name="T3" fmla="*/ 33 h 357"/>
                  <a:gd name="T4" fmla="*/ 1095 w 1614"/>
                  <a:gd name="T5" fmla="*/ 37 h 357"/>
                  <a:gd name="T6" fmla="*/ 1095 w 1614"/>
                  <a:gd name="T7" fmla="*/ 56 h 357"/>
                  <a:gd name="T8" fmla="*/ 1092 w 1614"/>
                  <a:gd name="T9" fmla="*/ 69 h 357"/>
                  <a:gd name="T10" fmla="*/ 1078 w 1614"/>
                  <a:gd name="T11" fmla="*/ 77 h 357"/>
                  <a:gd name="T12" fmla="*/ 984 w 1614"/>
                  <a:gd name="T13" fmla="*/ 62 h 357"/>
                  <a:gd name="T14" fmla="*/ 791 w 1614"/>
                  <a:gd name="T15" fmla="*/ 41 h 357"/>
                  <a:gd name="T16" fmla="*/ 791 w 1614"/>
                  <a:gd name="T17" fmla="*/ 41 h 357"/>
                  <a:gd name="T18" fmla="*/ 787 w 1614"/>
                  <a:gd name="T19" fmla="*/ 33 h 357"/>
                  <a:gd name="T20" fmla="*/ 784 w 1614"/>
                  <a:gd name="T21" fmla="*/ 25 h 357"/>
                  <a:gd name="T22" fmla="*/ 784 w 1614"/>
                  <a:gd name="T23" fmla="*/ 14 h 357"/>
                  <a:gd name="T24" fmla="*/ 558 w 1614"/>
                  <a:gd name="T25" fmla="*/ 60 h 357"/>
                  <a:gd name="T26" fmla="*/ 409 w 1614"/>
                  <a:gd name="T27" fmla="*/ 92 h 357"/>
                  <a:gd name="T28" fmla="*/ 409 w 1614"/>
                  <a:gd name="T29" fmla="*/ 92 h 357"/>
                  <a:gd name="T30" fmla="*/ 709 w 1614"/>
                  <a:gd name="T31" fmla="*/ 140 h 357"/>
                  <a:gd name="T32" fmla="*/ 713 w 1614"/>
                  <a:gd name="T33" fmla="*/ 144 h 357"/>
                  <a:gd name="T34" fmla="*/ 713 w 1614"/>
                  <a:gd name="T35" fmla="*/ 165 h 357"/>
                  <a:gd name="T36" fmla="*/ 709 w 1614"/>
                  <a:gd name="T37" fmla="*/ 169 h 357"/>
                  <a:gd name="T38" fmla="*/ 705 w 1614"/>
                  <a:gd name="T39" fmla="*/ 181 h 357"/>
                  <a:gd name="T40" fmla="*/ 680 w 1614"/>
                  <a:gd name="T41" fmla="*/ 185 h 357"/>
                  <a:gd name="T42" fmla="*/ 378 w 1614"/>
                  <a:gd name="T43" fmla="*/ 137 h 357"/>
                  <a:gd name="T44" fmla="*/ 361 w 1614"/>
                  <a:gd name="T45" fmla="*/ 133 h 357"/>
                  <a:gd name="T46" fmla="*/ 353 w 1614"/>
                  <a:gd name="T47" fmla="*/ 125 h 357"/>
                  <a:gd name="T48" fmla="*/ 353 w 1614"/>
                  <a:gd name="T49" fmla="*/ 108 h 357"/>
                  <a:gd name="T50" fmla="*/ 0 w 1614"/>
                  <a:gd name="T51" fmla="*/ 181 h 357"/>
                  <a:gd name="T52" fmla="*/ 110 w 1614"/>
                  <a:gd name="T53" fmla="*/ 204 h 357"/>
                  <a:gd name="T54" fmla="*/ 633 w 1614"/>
                  <a:gd name="T55" fmla="*/ 296 h 357"/>
                  <a:gd name="T56" fmla="*/ 988 w 1614"/>
                  <a:gd name="T57" fmla="*/ 357 h 357"/>
                  <a:gd name="T58" fmla="*/ 1331 w 1614"/>
                  <a:gd name="T59" fmla="*/ 208 h 357"/>
                  <a:gd name="T60" fmla="*/ 1614 w 1614"/>
                  <a:gd name="T61" fmla="*/ 81 h 357"/>
                  <a:gd name="T62" fmla="*/ 1243 w 1614"/>
                  <a:gd name="T63" fmla="*/ 41 h 357"/>
                  <a:gd name="T64" fmla="*/ 1136 w 1614"/>
                  <a:gd name="T65" fmla="*/ 29 h 357"/>
                  <a:gd name="T66" fmla="*/ 1114 w 1614"/>
                  <a:gd name="T67" fmla="*/ 25 h 357"/>
                  <a:gd name="T68" fmla="*/ 1107 w 1614"/>
                  <a:gd name="T69" fmla="*/ 25 h 357"/>
                  <a:gd name="T70" fmla="*/ 1055 w 1614"/>
                  <a:gd name="T71" fmla="*/ 21 h 357"/>
                  <a:gd name="T72" fmla="*/ 852 w 1614"/>
                  <a:gd name="T73" fmla="*/ 0 h 357"/>
                  <a:gd name="T74" fmla="*/ 828 w 1614"/>
                  <a:gd name="T75" fmla="*/ 4 h 357"/>
                  <a:gd name="T76" fmla="*/ 900 w 1614"/>
                  <a:gd name="T77" fmla="*/ 1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14" h="357">
                    <a:moveTo>
                      <a:pt x="900" y="12"/>
                    </a:moveTo>
                    <a:lnTo>
                      <a:pt x="1095" y="33"/>
                    </a:lnTo>
                    <a:lnTo>
                      <a:pt x="1095" y="37"/>
                    </a:lnTo>
                    <a:lnTo>
                      <a:pt x="1095" y="56"/>
                    </a:lnTo>
                    <a:lnTo>
                      <a:pt x="1092" y="69"/>
                    </a:lnTo>
                    <a:lnTo>
                      <a:pt x="1078" y="77"/>
                    </a:lnTo>
                    <a:lnTo>
                      <a:pt x="984" y="62"/>
                    </a:lnTo>
                    <a:lnTo>
                      <a:pt x="791" y="41"/>
                    </a:lnTo>
                    <a:lnTo>
                      <a:pt x="791" y="41"/>
                    </a:lnTo>
                    <a:lnTo>
                      <a:pt x="787" y="33"/>
                    </a:lnTo>
                    <a:lnTo>
                      <a:pt x="784" y="25"/>
                    </a:lnTo>
                    <a:lnTo>
                      <a:pt x="784" y="14"/>
                    </a:lnTo>
                    <a:lnTo>
                      <a:pt x="558" y="60"/>
                    </a:lnTo>
                    <a:lnTo>
                      <a:pt x="409" y="92"/>
                    </a:lnTo>
                    <a:lnTo>
                      <a:pt x="409" y="92"/>
                    </a:lnTo>
                    <a:lnTo>
                      <a:pt x="709" y="140"/>
                    </a:lnTo>
                    <a:lnTo>
                      <a:pt x="713" y="144"/>
                    </a:lnTo>
                    <a:lnTo>
                      <a:pt x="713" y="165"/>
                    </a:lnTo>
                    <a:lnTo>
                      <a:pt x="709" y="169"/>
                    </a:lnTo>
                    <a:lnTo>
                      <a:pt x="705" y="181"/>
                    </a:lnTo>
                    <a:lnTo>
                      <a:pt x="680" y="185"/>
                    </a:lnTo>
                    <a:lnTo>
                      <a:pt x="378" y="137"/>
                    </a:lnTo>
                    <a:lnTo>
                      <a:pt x="361" y="133"/>
                    </a:lnTo>
                    <a:lnTo>
                      <a:pt x="353" y="125"/>
                    </a:lnTo>
                    <a:lnTo>
                      <a:pt x="353" y="108"/>
                    </a:lnTo>
                    <a:lnTo>
                      <a:pt x="0" y="181"/>
                    </a:lnTo>
                    <a:lnTo>
                      <a:pt x="110" y="204"/>
                    </a:lnTo>
                    <a:lnTo>
                      <a:pt x="633" y="296"/>
                    </a:lnTo>
                    <a:lnTo>
                      <a:pt x="988" y="357"/>
                    </a:lnTo>
                    <a:lnTo>
                      <a:pt x="1331" y="208"/>
                    </a:lnTo>
                    <a:lnTo>
                      <a:pt x="1614" y="81"/>
                    </a:lnTo>
                    <a:lnTo>
                      <a:pt x="1243" y="41"/>
                    </a:lnTo>
                    <a:lnTo>
                      <a:pt x="1136" y="29"/>
                    </a:lnTo>
                    <a:lnTo>
                      <a:pt x="1114" y="25"/>
                    </a:lnTo>
                    <a:lnTo>
                      <a:pt x="1107" y="25"/>
                    </a:lnTo>
                    <a:lnTo>
                      <a:pt x="1055" y="21"/>
                    </a:lnTo>
                    <a:lnTo>
                      <a:pt x="852" y="0"/>
                    </a:lnTo>
                    <a:lnTo>
                      <a:pt x="828" y="4"/>
                    </a:lnTo>
                    <a:lnTo>
                      <a:pt x="900" y="12"/>
                    </a:lnTo>
                    <a:close/>
                  </a:path>
                </a:pathLst>
              </a:custGeom>
              <a:solidFill>
                <a:srgbClr val="595959"/>
              </a:solidFill>
              <a:ln w="3175">
                <a:solidFill>
                  <a:srgbClr val="000000"/>
                </a:solidFill>
                <a:prstDash val="solid"/>
                <a:round/>
                <a:headEnd/>
                <a:tailEnd/>
              </a:ln>
            </p:spPr>
            <p:txBody>
              <a:bodyPr/>
              <a:lstStyle/>
              <a:p>
                <a:endParaRPr lang="en-IN"/>
              </a:p>
            </p:txBody>
          </p:sp>
          <p:sp>
            <p:nvSpPr>
              <p:cNvPr id="704229" name="Freeform 1765">
                <a:extLst>
                  <a:ext uri="{FF2B5EF4-FFF2-40B4-BE49-F238E27FC236}">
                    <a16:creationId xmlns:a16="http://schemas.microsoft.com/office/drawing/2014/main" id="{8F6F9FB0-EA0B-4101-BC91-D0B44DDA370C}"/>
                  </a:ext>
                </a:extLst>
              </p:cNvPr>
              <p:cNvSpPr>
                <a:spLocks/>
              </p:cNvSpPr>
              <p:nvPr/>
            </p:nvSpPr>
            <p:spPr bwMode="auto">
              <a:xfrm>
                <a:off x="2366" y="694"/>
                <a:ext cx="142" cy="17"/>
              </a:xfrm>
              <a:custGeom>
                <a:avLst/>
                <a:gdLst>
                  <a:gd name="T0" fmla="*/ 0 w 283"/>
                  <a:gd name="T1" fmla="*/ 4 h 33"/>
                  <a:gd name="T2" fmla="*/ 270 w 283"/>
                  <a:gd name="T3" fmla="*/ 33 h 33"/>
                  <a:gd name="T4" fmla="*/ 283 w 283"/>
                  <a:gd name="T5" fmla="*/ 29 h 33"/>
                  <a:gd name="T6" fmla="*/ 15 w 283"/>
                  <a:gd name="T7" fmla="*/ 0 h 33"/>
                  <a:gd name="T8" fmla="*/ 0 w 283"/>
                  <a:gd name="T9" fmla="*/ 4 h 33"/>
                </a:gdLst>
                <a:ahLst/>
                <a:cxnLst>
                  <a:cxn ang="0">
                    <a:pos x="T0" y="T1"/>
                  </a:cxn>
                  <a:cxn ang="0">
                    <a:pos x="T2" y="T3"/>
                  </a:cxn>
                  <a:cxn ang="0">
                    <a:pos x="T4" y="T5"/>
                  </a:cxn>
                  <a:cxn ang="0">
                    <a:pos x="T6" y="T7"/>
                  </a:cxn>
                  <a:cxn ang="0">
                    <a:pos x="T8" y="T9"/>
                  </a:cxn>
                </a:cxnLst>
                <a:rect l="0" t="0" r="r" b="b"/>
                <a:pathLst>
                  <a:path w="283" h="33">
                    <a:moveTo>
                      <a:pt x="0" y="4"/>
                    </a:moveTo>
                    <a:lnTo>
                      <a:pt x="270" y="33"/>
                    </a:lnTo>
                    <a:lnTo>
                      <a:pt x="283" y="29"/>
                    </a:lnTo>
                    <a:lnTo>
                      <a:pt x="15" y="0"/>
                    </a:lnTo>
                    <a:lnTo>
                      <a:pt x="0" y="4"/>
                    </a:lnTo>
                    <a:close/>
                  </a:path>
                </a:pathLst>
              </a:custGeom>
              <a:solidFill>
                <a:srgbClr val="ABABAB"/>
              </a:solidFill>
              <a:ln w="3175">
                <a:solidFill>
                  <a:srgbClr val="000000"/>
                </a:solidFill>
                <a:prstDash val="solid"/>
                <a:round/>
                <a:headEnd/>
                <a:tailEnd/>
              </a:ln>
            </p:spPr>
            <p:txBody>
              <a:bodyPr/>
              <a:lstStyle/>
              <a:p>
                <a:endParaRPr lang="en-IN"/>
              </a:p>
            </p:txBody>
          </p:sp>
          <p:sp>
            <p:nvSpPr>
              <p:cNvPr id="704230" name="Freeform 1766">
                <a:extLst>
                  <a:ext uri="{FF2B5EF4-FFF2-40B4-BE49-F238E27FC236}">
                    <a16:creationId xmlns:a16="http://schemas.microsoft.com/office/drawing/2014/main" id="{6BC0F1DD-9269-447A-8DA1-E49105A6058F}"/>
                  </a:ext>
                </a:extLst>
              </p:cNvPr>
              <p:cNvSpPr>
                <a:spLocks/>
              </p:cNvSpPr>
              <p:nvPr/>
            </p:nvSpPr>
            <p:spPr bwMode="auto">
              <a:xfrm>
                <a:off x="2360" y="697"/>
                <a:ext cx="139" cy="23"/>
              </a:xfrm>
              <a:custGeom>
                <a:avLst/>
                <a:gdLst>
                  <a:gd name="T0" fmla="*/ 0 w 280"/>
                  <a:gd name="T1" fmla="*/ 7 h 46"/>
                  <a:gd name="T2" fmla="*/ 0 w 280"/>
                  <a:gd name="T3" fmla="*/ 11 h 46"/>
                  <a:gd name="T4" fmla="*/ 0 w 280"/>
                  <a:gd name="T5" fmla="*/ 11 h 46"/>
                  <a:gd name="T6" fmla="*/ 280 w 280"/>
                  <a:gd name="T7" fmla="*/ 46 h 46"/>
                  <a:gd name="T8" fmla="*/ 280 w 280"/>
                  <a:gd name="T9" fmla="*/ 30 h 46"/>
                  <a:gd name="T10" fmla="*/ 14 w 280"/>
                  <a:gd name="T11" fmla="*/ 0 h 46"/>
                  <a:gd name="T12" fmla="*/ 4 w 280"/>
                  <a:gd name="T13" fmla="*/ 0 h 46"/>
                  <a:gd name="T14" fmla="*/ 0 w 280"/>
                  <a:gd name="T15" fmla="*/ 0 h 46"/>
                  <a:gd name="T16" fmla="*/ 0 w 280"/>
                  <a:gd name="T17" fmla="*/ 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46">
                    <a:moveTo>
                      <a:pt x="0" y="7"/>
                    </a:moveTo>
                    <a:lnTo>
                      <a:pt x="0" y="11"/>
                    </a:lnTo>
                    <a:lnTo>
                      <a:pt x="0" y="11"/>
                    </a:lnTo>
                    <a:lnTo>
                      <a:pt x="280" y="46"/>
                    </a:lnTo>
                    <a:lnTo>
                      <a:pt x="280" y="30"/>
                    </a:lnTo>
                    <a:lnTo>
                      <a:pt x="14" y="0"/>
                    </a:lnTo>
                    <a:lnTo>
                      <a:pt x="4" y="0"/>
                    </a:lnTo>
                    <a:lnTo>
                      <a:pt x="0" y="0"/>
                    </a:lnTo>
                    <a:lnTo>
                      <a:pt x="0" y="7"/>
                    </a:lnTo>
                    <a:close/>
                  </a:path>
                </a:pathLst>
              </a:custGeom>
              <a:solidFill>
                <a:srgbClr val="838383"/>
              </a:solidFill>
              <a:ln w="3175">
                <a:solidFill>
                  <a:srgbClr val="000000"/>
                </a:solidFill>
                <a:prstDash val="solid"/>
                <a:round/>
                <a:headEnd/>
                <a:tailEnd/>
              </a:ln>
            </p:spPr>
            <p:txBody>
              <a:bodyPr/>
              <a:lstStyle/>
              <a:p>
                <a:endParaRPr lang="en-IN"/>
              </a:p>
            </p:txBody>
          </p:sp>
          <p:sp>
            <p:nvSpPr>
              <p:cNvPr id="704231" name="Freeform 1767">
                <a:extLst>
                  <a:ext uri="{FF2B5EF4-FFF2-40B4-BE49-F238E27FC236}">
                    <a16:creationId xmlns:a16="http://schemas.microsoft.com/office/drawing/2014/main" id="{D55BE468-E731-4177-A739-E570C6CB75ED}"/>
                  </a:ext>
                </a:extLst>
              </p:cNvPr>
              <p:cNvSpPr>
                <a:spLocks/>
              </p:cNvSpPr>
              <p:nvPr/>
            </p:nvSpPr>
            <p:spPr bwMode="auto">
              <a:xfrm>
                <a:off x="1880" y="699"/>
                <a:ext cx="584" cy="354"/>
              </a:xfrm>
              <a:custGeom>
                <a:avLst/>
                <a:gdLst>
                  <a:gd name="T0" fmla="*/ 0 w 1169"/>
                  <a:gd name="T1" fmla="*/ 0 h 706"/>
                  <a:gd name="T2" fmla="*/ 0 w 1169"/>
                  <a:gd name="T3" fmla="*/ 435 h 706"/>
                  <a:gd name="T4" fmla="*/ 1018 w 1169"/>
                  <a:gd name="T5" fmla="*/ 706 h 706"/>
                  <a:gd name="T6" fmla="*/ 1169 w 1169"/>
                  <a:gd name="T7" fmla="*/ 614 h 706"/>
                  <a:gd name="T8" fmla="*/ 1169 w 1169"/>
                  <a:gd name="T9" fmla="*/ 614 h 706"/>
                  <a:gd name="T10" fmla="*/ 1089 w 1169"/>
                  <a:gd name="T11" fmla="*/ 662 h 706"/>
                  <a:gd name="T12" fmla="*/ 878 w 1169"/>
                  <a:gd name="T13" fmla="*/ 606 h 706"/>
                  <a:gd name="T14" fmla="*/ 813 w 1169"/>
                  <a:gd name="T15" fmla="*/ 639 h 706"/>
                  <a:gd name="T16" fmla="*/ 683 w 1169"/>
                  <a:gd name="T17" fmla="*/ 606 h 706"/>
                  <a:gd name="T18" fmla="*/ 683 w 1169"/>
                  <a:gd name="T19" fmla="*/ 574 h 706"/>
                  <a:gd name="T20" fmla="*/ 706 w 1169"/>
                  <a:gd name="T21" fmla="*/ 562 h 706"/>
                  <a:gd name="T22" fmla="*/ 199 w 1169"/>
                  <a:gd name="T23" fmla="*/ 435 h 706"/>
                  <a:gd name="T24" fmla="*/ 199 w 1169"/>
                  <a:gd name="T25" fmla="*/ 339 h 706"/>
                  <a:gd name="T26" fmla="*/ 132 w 1169"/>
                  <a:gd name="T27" fmla="*/ 326 h 706"/>
                  <a:gd name="T28" fmla="*/ 132 w 1169"/>
                  <a:gd name="T29" fmla="*/ 159 h 706"/>
                  <a:gd name="T30" fmla="*/ 878 w 1169"/>
                  <a:gd name="T31" fmla="*/ 0 h 706"/>
                  <a:gd name="T32" fmla="*/ 0 w 1169"/>
                  <a:gd name="T33"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9" h="706">
                    <a:moveTo>
                      <a:pt x="0" y="0"/>
                    </a:moveTo>
                    <a:lnTo>
                      <a:pt x="0" y="435"/>
                    </a:lnTo>
                    <a:lnTo>
                      <a:pt x="1018" y="706"/>
                    </a:lnTo>
                    <a:lnTo>
                      <a:pt x="1169" y="614"/>
                    </a:lnTo>
                    <a:lnTo>
                      <a:pt x="1169" y="614"/>
                    </a:lnTo>
                    <a:lnTo>
                      <a:pt x="1089" y="662"/>
                    </a:lnTo>
                    <a:lnTo>
                      <a:pt x="878" y="606"/>
                    </a:lnTo>
                    <a:lnTo>
                      <a:pt x="813" y="639"/>
                    </a:lnTo>
                    <a:lnTo>
                      <a:pt x="683" y="606"/>
                    </a:lnTo>
                    <a:lnTo>
                      <a:pt x="683" y="574"/>
                    </a:lnTo>
                    <a:lnTo>
                      <a:pt x="706" y="562"/>
                    </a:lnTo>
                    <a:lnTo>
                      <a:pt x="199" y="435"/>
                    </a:lnTo>
                    <a:lnTo>
                      <a:pt x="199" y="339"/>
                    </a:lnTo>
                    <a:lnTo>
                      <a:pt x="132" y="326"/>
                    </a:lnTo>
                    <a:lnTo>
                      <a:pt x="132" y="159"/>
                    </a:lnTo>
                    <a:lnTo>
                      <a:pt x="878" y="0"/>
                    </a:lnTo>
                    <a:lnTo>
                      <a:pt x="0" y="0"/>
                    </a:lnTo>
                    <a:close/>
                  </a:path>
                </a:pathLst>
              </a:custGeom>
              <a:solidFill>
                <a:srgbClr val="114FFB"/>
              </a:solidFill>
              <a:ln w="3175">
                <a:solidFill>
                  <a:srgbClr val="000000"/>
                </a:solidFill>
                <a:prstDash val="solid"/>
                <a:round/>
                <a:headEnd/>
                <a:tailEnd/>
              </a:ln>
            </p:spPr>
            <p:txBody>
              <a:bodyPr/>
              <a:lstStyle/>
              <a:p>
                <a:endParaRPr lang="en-IN"/>
              </a:p>
            </p:txBody>
          </p:sp>
          <p:sp>
            <p:nvSpPr>
              <p:cNvPr id="704232" name="Freeform 1768">
                <a:extLst>
                  <a:ext uri="{FF2B5EF4-FFF2-40B4-BE49-F238E27FC236}">
                    <a16:creationId xmlns:a16="http://schemas.microsoft.com/office/drawing/2014/main" id="{7CE93913-A77E-4913-A675-8B18DACC9BB4}"/>
                  </a:ext>
                </a:extLst>
              </p:cNvPr>
              <p:cNvSpPr>
                <a:spLocks/>
              </p:cNvSpPr>
              <p:nvPr/>
            </p:nvSpPr>
            <p:spPr bwMode="auto">
              <a:xfrm>
                <a:off x="2545" y="699"/>
                <a:ext cx="327" cy="148"/>
              </a:xfrm>
              <a:custGeom>
                <a:avLst/>
                <a:gdLst>
                  <a:gd name="T0" fmla="*/ 486 w 655"/>
                  <a:gd name="T1" fmla="*/ 48 h 295"/>
                  <a:gd name="T2" fmla="*/ 486 w 655"/>
                  <a:gd name="T3" fmla="*/ 192 h 295"/>
                  <a:gd name="T4" fmla="*/ 400 w 655"/>
                  <a:gd name="T5" fmla="*/ 240 h 295"/>
                  <a:gd name="T6" fmla="*/ 400 w 655"/>
                  <a:gd name="T7" fmla="*/ 278 h 295"/>
                  <a:gd name="T8" fmla="*/ 368 w 655"/>
                  <a:gd name="T9" fmla="*/ 295 h 295"/>
                  <a:gd name="T10" fmla="*/ 368 w 655"/>
                  <a:gd name="T11" fmla="*/ 295 h 295"/>
                  <a:gd name="T12" fmla="*/ 655 w 655"/>
                  <a:gd name="T13" fmla="*/ 130 h 295"/>
                  <a:gd name="T14" fmla="*/ 655 w 655"/>
                  <a:gd name="T15" fmla="*/ 0 h 295"/>
                  <a:gd name="T16" fmla="*/ 0 w 655"/>
                  <a:gd name="T17" fmla="*/ 0 h 295"/>
                  <a:gd name="T18" fmla="*/ 486 w 655"/>
                  <a:gd name="T19" fmla="*/ 4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5" h="295">
                    <a:moveTo>
                      <a:pt x="486" y="48"/>
                    </a:moveTo>
                    <a:lnTo>
                      <a:pt x="486" y="192"/>
                    </a:lnTo>
                    <a:lnTo>
                      <a:pt x="400" y="240"/>
                    </a:lnTo>
                    <a:lnTo>
                      <a:pt x="400" y="278"/>
                    </a:lnTo>
                    <a:lnTo>
                      <a:pt x="368" y="295"/>
                    </a:lnTo>
                    <a:lnTo>
                      <a:pt x="368" y="295"/>
                    </a:lnTo>
                    <a:lnTo>
                      <a:pt x="655" y="130"/>
                    </a:lnTo>
                    <a:lnTo>
                      <a:pt x="655" y="0"/>
                    </a:lnTo>
                    <a:lnTo>
                      <a:pt x="0" y="0"/>
                    </a:lnTo>
                    <a:lnTo>
                      <a:pt x="486" y="48"/>
                    </a:lnTo>
                    <a:close/>
                  </a:path>
                </a:pathLst>
              </a:custGeom>
              <a:solidFill>
                <a:srgbClr val="114FFB"/>
              </a:solidFill>
              <a:ln w="3175">
                <a:solidFill>
                  <a:srgbClr val="000000"/>
                </a:solidFill>
                <a:prstDash val="solid"/>
                <a:round/>
                <a:headEnd/>
                <a:tailEnd/>
              </a:ln>
            </p:spPr>
            <p:txBody>
              <a:bodyPr/>
              <a:lstStyle/>
              <a:p>
                <a:endParaRPr lang="en-IN"/>
              </a:p>
            </p:txBody>
          </p:sp>
          <p:sp>
            <p:nvSpPr>
              <p:cNvPr id="704233" name="Freeform 1769">
                <a:extLst>
                  <a:ext uri="{FF2B5EF4-FFF2-40B4-BE49-F238E27FC236}">
                    <a16:creationId xmlns:a16="http://schemas.microsoft.com/office/drawing/2014/main" id="{10E5F312-0C2A-45BF-A2CB-C8B042904082}"/>
                  </a:ext>
                </a:extLst>
              </p:cNvPr>
              <p:cNvSpPr>
                <a:spLocks/>
              </p:cNvSpPr>
              <p:nvPr/>
            </p:nvSpPr>
            <p:spPr bwMode="auto">
              <a:xfrm>
                <a:off x="2362" y="705"/>
                <a:ext cx="141" cy="20"/>
              </a:xfrm>
              <a:custGeom>
                <a:avLst/>
                <a:gdLst>
                  <a:gd name="T0" fmla="*/ 0 w 283"/>
                  <a:gd name="T1" fmla="*/ 8 h 40"/>
                  <a:gd name="T2" fmla="*/ 283 w 283"/>
                  <a:gd name="T3" fmla="*/ 40 h 40"/>
                  <a:gd name="T4" fmla="*/ 280 w 283"/>
                  <a:gd name="T5" fmla="*/ 37 h 40"/>
                  <a:gd name="T6" fmla="*/ 10 w 283"/>
                  <a:gd name="T7" fmla="*/ 4 h 40"/>
                  <a:gd name="T8" fmla="*/ 4 w 283"/>
                  <a:gd name="T9" fmla="*/ 0 h 40"/>
                  <a:gd name="T10" fmla="*/ 0 w 283"/>
                  <a:gd name="T11" fmla="*/ 0 h 40"/>
                  <a:gd name="T12" fmla="*/ 0 w 283"/>
                  <a:gd name="T13" fmla="*/ 8 h 40"/>
                </a:gdLst>
                <a:ahLst/>
                <a:cxnLst>
                  <a:cxn ang="0">
                    <a:pos x="T0" y="T1"/>
                  </a:cxn>
                  <a:cxn ang="0">
                    <a:pos x="T2" y="T3"/>
                  </a:cxn>
                  <a:cxn ang="0">
                    <a:pos x="T4" y="T5"/>
                  </a:cxn>
                  <a:cxn ang="0">
                    <a:pos x="T6" y="T7"/>
                  </a:cxn>
                  <a:cxn ang="0">
                    <a:pos x="T8" y="T9"/>
                  </a:cxn>
                  <a:cxn ang="0">
                    <a:pos x="T10" y="T11"/>
                  </a:cxn>
                  <a:cxn ang="0">
                    <a:pos x="T12" y="T13"/>
                  </a:cxn>
                </a:cxnLst>
                <a:rect l="0" t="0" r="r" b="b"/>
                <a:pathLst>
                  <a:path w="283" h="40">
                    <a:moveTo>
                      <a:pt x="0" y="8"/>
                    </a:moveTo>
                    <a:lnTo>
                      <a:pt x="283" y="40"/>
                    </a:lnTo>
                    <a:lnTo>
                      <a:pt x="280" y="37"/>
                    </a:lnTo>
                    <a:lnTo>
                      <a:pt x="10" y="4"/>
                    </a:lnTo>
                    <a:lnTo>
                      <a:pt x="4" y="0"/>
                    </a:lnTo>
                    <a:lnTo>
                      <a:pt x="0" y="0"/>
                    </a:lnTo>
                    <a:lnTo>
                      <a:pt x="0" y="8"/>
                    </a:lnTo>
                    <a:close/>
                  </a:path>
                </a:pathLst>
              </a:custGeom>
              <a:solidFill>
                <a:srgbClr val="595959"/>
              </a:solidFill>
              <a:ln w="3175">
                <a:solidFill>
                  <a:srgbClr val="000000"/>
                </a:solidFill>
                <a:prstDash val="solid"/>
                <a:round/>
                <a:headEnd/>
                <a:tailEnd/>
              </a:ln>
            </p:spPr>
            <p:txBody>
              <a:bodyPr/>
              <a:lstStyle/>
              <a:p>
                <a:endParaRPr lang="en-IN"/>
              </a:p>
            </p:txBody>
          </p:sp>
          <p:sp>
            <p:nvSpPr>
              <p:cNvPr id="704234" name="Freeform 1770">
                <a:extLst>
                  <a:ext uri="{FF2B5EF4-FFF2-40B4-BE49-F238E27FC236}">
                    <a16:creationId xmlns:a16="http://schemas.microsoft.com/office/drawing/2014/main" id="{0A2BFCA1-2D29-42BA-BA3D-A3185B5D98F9}"/>
                  </a:ext>
                </a:extLst>
              </p:cNvPr>
              <p:cNvSpPr>
                <a:spLocks/>
              </p:cNvSpPr>
              <p:nvPr/>
            </p:nvSpPr>
            <p:spPr bwMode="auto">
              <a:xfrm>
                <a:off x="2501" y="711"/>
                <a:ext cx="11" cy="14"/>
              </a:xfrm>
              <a:custGeom>
                <a:avLst/>
                <a:gdLst>
                  <a:gd name="T0" fmla="*/ 0 w 21"/>
                  <a:gd name="T1" fmla="*/ 3 h 28"/>
                  <a:gd name="T2" fmla="*/ 3 w 21"/>
                  <a:gd name="T3" fmla="*/ 21 h 28"/>
                  <a:gd name="T4" fmla="*/ 7 w 21"/>
                  <a:gd name="T5" fmla="*/ 28 h 28"/>
                  <a:gd name="T6" fmla="*/ 7 w 21"/>
                  <a:gd name="T7" fmla="*/ 28 h 28"/>
                  <a:gd name="T8" fmla="*/ 13 w 21"/>
                  <a:gd name="T9" fmla="*/ 28 h 28"/>
                  <a:gd name="T10" fmla="*/ 17 w 21"/>
                  <a:gd name="T11" fmla="*/ 28 h 28"/>
                  <a:gd name="T12" fmla="*/ 17 w 21"/>
                  <a:gd name="T13" fmla="*/ 28 h 28"/>
                  <a:gd name="T14" fmla="*/ 21 w 21"/>
                  <a:gd name="T15" fmla="*/ 19 h 28"/>
                  <a:gd name="T16" fmla="*/ 21 w 21"/>
                  <a:gd name="T17" fmla="*/ 0 h 28"/>
                  <a:gd name="T18" fmla="*/ 3 w 21"/>
                  <a:gd name="T19" fmla="*/ 3 h 28"/>
                  <a:gd name="T20" fmla="*/ 0 w 21"/>
                  <a:gd name="T21"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8">
                    <a:moveTo>
                      <a:pt x="0" y="3"/>
                    </a:moveTo>
                    <a:lnTo>
                      <a:pt x="3" y="21"/>
                    </a:lnTo>
                    <a:lnTo>
                      <a:pt x="7" y="28"/>
                    </a:lnTo>
                    <a:lnTo>
                      <a:pt x="7" y="28"/>
                    </a:lnTo>
                    <a:lnTo>
                      <a:pt x="13" y="28"/>
                    </a:lnTo>
                    <a:lnTo>
                      <a:pt x="17" y="28"/>
                    </a:lnTo>
                    <a:lnTo>
                      <a:pt x="17" y="28"/>
                    </a:lnTo>
                    <a:lnTo>
                      <a:pt x="21" y="19"/>
                    </a:lnTo>
                    <a:lnTo>
                      <a:pt x="21" y="0"/>
                    </a:lnTo>
                    <a:lnTo>
                      <a:pt x="3" y="3"/>
                    </a:lnTo>
                    <a:lnTo>
                      <a:pt x="0" y="3"/>
                    </a:lnTo>
                    <a:close/>
                  </a:path>
                </a:pathLst>
              </a:custGeom>
              <a:solidFill>
                <a:srgbClr val="FFFFFF"/>
              </a:solidFill>
              <a:ln w="3175">
                <a:solidFill>
                  <a:srgbClr val="000000"/>
                </a:solidFill>
                <a:prstDash val="solid"/>
                <a:round/>
                <a:headEnd/>
                <a:tailEnd/>
              </a:ln>
            </p:spPr>
            <p:txBody>
              <a:bodyPr/>
              <a:lstStyle/>
              <a:p>
                <a:endParaRPr lang="en-IN"/>
              </a:p>
            </p:txBody>
          </p:sp>
          <p:sp>
            <p:nvSpPr>
              <p:cNvPr id="704235" name="Freeform 1771">
                <a:extLst>
                  <a:ext uri="{FF2B5EF4-FFF2-40B4-BE49-F238E27FC236}">
                    <a16:creationId xmlns:a16="http://schemas.microsoft.com/office/drawing/2014/main" id="{87F9D296-A5CF-4DE6-A83B-F534A0A01A58}"/>
                  </a:ext>
                </a:extLst>
              </p:cNvPr>
              <p:cNvSpPr>
                <a:spLocks/>
              </p:cNvSpPr>
              <p:nvPr/>
            </p:nvSpPr>
            <p:spPr bwMode="auto">
              <a:xfrm>
                <a:off x="2575" y="717"/>
                <a:ext cx="124" cy="34"/>
              </a:xfrm>
              <a:custGeom>
                <a:avLst/>
                <a:gdLst>
                  <a:gd name="T0" fmla="*/ 0 w 248"/>
                  <a:gd name="T1" fmla="*/ 10 h 69"/>
                  <a:gd name="T2" fmla="*/ 0 w 248"/>
                  <a:gd name="T3" fmla="*/ 10 h 69"/>
                  <a:gd name="T4" fmla="*/ 0 w 248"/>
                  <a:gd name="T5" fmla="*/ 29 h 69"/>
                  <a:gd name="T6" fmla="*/ 2 w 248"/>
                  <a:gd name="T7" fmla="*/ 37 h 69"/>
                  <a:gd name="T8" fmla="*/ 2 w 248"/>
                  <a:gd name="T9" fmla="*/ 40 h 69"/>
                  <a:gd name="T10" fmla="*/ 9 w 248"/>
                  <a:gd name="T11" fmla="*/ 40 h 69"/>
                  <a:gd name="T12" fmla="*/ 239 w 248"/>
                  <a:gd name="T13" fmla="*/ 69 h 69"/>
                  <a:gd name="T14" fmla="*/ 248 w 248"/>
                  <a:gd name="T15" fmla="*/ 65 h 69"/>
                  <a:gd name="T16" fmla="*/ 248 w 248"/>
                  <a:gd name="T17" fmla="*/ 52 h 69"/>
                  <a:gd name="T18" fmla="*/ 248 w 248"/>
                  <a:gd name="T19" fmla="*/ 44 h 69"/>
                  <a:gd name="T20" fmla="*/ 248 w 248"/>
                  <a:gd name="T21" fmla="*/ 25 h 69"/>
                  <a:gd name="T22" fmla="*/ 245 w 248"/>
                  <a:gd name="T23" fmla="*/ 25 h 69"/>
                  <a:gd name="T24" fmla="*/ 32 w 248"/>
                  <a:gd name="T25" fmla="*/ 0 h 69"/>
                  <a:gd name="T26" fmla="*/ 21 w 248"/>
                  <a:gd name="T27" fmla="*/ 0 h 69"/>
                  <a:gd name="T28" fmla="*/ 0 w 248"/>
                  <a:gd name="T29"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8" h="69">
                    <a:moveTo>
                      <a:pt x="0" y="10"/>
                    </a:moveTo>
                    <a:lnTo>
                      <a:pt x="0" y="10"/>
                    </a:lnTo>
                    <a:lnTo>
                      <a:pt x="0" y="29"/>
                    </a:lnTo>
                    <a:lnTo>
                      <a:pt x="2" y="37"/>
                    </a:lnTo>
                    <a:lnTo>
                      <a:pt x="2" y="40"/>
                    </a:lnTo>
                    <a:lnTo>
                      <a:pt x="9" y="40"/>
                    </a:lnTo>
                    <a:lnTo>
                      <a:pt x="239" y="69"/>
                    </a:lnTo>
                    <a:lnTo>
                      <a:pt x="248" y="65"/>
                    </a:lnTo>
                    <a:lnTo>
                      <a:pt x="248" y="52"/>
                    </a:lnTo>
                    <a:lnTo>
                      <a:pt x="248" y="44"/>
                    </a:lnTo>
                    <a:lnTo>
                      <a:pt x="248" y="25"/>
                    </a:lnTo>
                    <a:lnTo>
                      <a:pt x="245" y="25"/>
                    </a:lnTo>
                    <a:lnTo>
                      <a:pt x="32" y="0"/>
                    </a:lnTo>
                    <a:lnTo>
                      <a:pt x="21" y="0"/>
                    </a:lnTo>
                    <a:lnTo>
                      <a:pt x="0" y="10"/>
                    </a:lnTo>
                    <a:close/>
                  </a:path>
                </a:pathLst>
              </a:custGeom>
              <a:solidFill>
                <a:srgbClr val="000000"/>
              </a:solidFill>
              <a:ln w="3175">
                <a:solidFill>
                  <a:srgbClr val="000000"/>
                </a:solidFill>
                <a:prstDash val="solid"/>
                <a:round/>
                <a:headEnd/>
                <a:tailEnd/>
              </a:ln>
            </p:spPr>
            <p:txBody>
              <a:bodyPr/>
              <a:lstStyle/>
              <a:p>
                <a:endParaRPr lang="en-IN"/>
              </a:p>
            </p:txBody>
          </p:sp>
          <p:sp>
            <p:nvSpPr>
              <p:cNvPr id="704236" name="Freeform 1772">
                <a:extLst>
                  <a:ext uri="{FF2B5EF4-FFF2-40B4-BE49-F238E27FC236}">
                    <a16:creationId xmlns:a16="http://schemas.microsoft.com/office/drawing/2014/main" id="{DCB78865-8C40-498A-A701-846559E3AD6B}"/>
                  </a:ext>
                </a:extLst>
              </p:cNvPr>
              <p:cNvSpPr>
                <a:spLocks/>
              </p:cNvSpPr>
              <p:nvPr/>
            </p:nvSpPr>
            <p:spPr bwMode="auto">
              <a:xfrm>
                <a:off x="2580" y="718"/>
                <a:ext cx="115" cy="15"/>
              </a:xfrm>
              <a:custGeom>
                <a:avLst/>
                <a:gdLst>
                  <a:gd name="T0" fmla="*/ 0 w 232"/>
                  <a:gd name="T1" fmla="*/ 4 h 29"/>
                  <a:gd name="T2" fmla="*/ 218 w 232"/>
                  <a:gd name="T3" fmla="*/ 29 h 29"/>
                  <a:gd name="T4" fmla="*/ 232 w 232"/>
                  <a:gd name="T5" fmla="*/ 25 h 29"/>
                  <a:gd name="T6" fmla="*/ 63 w 232"/>
                  <a:gd name="T7" fmla="*/ 4 h 29"/>
                  <a:gd name="T8" fmla="*/ 19 w 232"/>
                  <a:gd name="T9" fmla="*/ 0 h 29"/>
                  <a:gd name="T10" fmla="*/ 12 w 232"/>
                  <a:gd name="T11" fmla="*/ 0 h 29"/>
                  <a:gd name="T12" fmla="*/ 0 w 232"/>
                  <a:gd name="T13" fmla="*/ 4 h 29"/>
                </a:gdLst>
                <a:ahLst/>
                <a:cxnLst>
                  <a:cxn ang="0">
                    <a:pos x="T0" y="T1"/>
                  </a:cxn>
                  <a:cxn ang="0">
                    <a:pos x="T2" y="T3"/>
                  </a:cxn>
                  <a:cxn ang="0">
                    <a:pos x="T4" y="T5"/>
                  </a:cxn>
                  <a:cxn ang="0">
                    <a:pos x="T6" y="T7"/>
                  </a:cxn>
                  <a:cxn ang="0">
                    <a:pos x="T8" y="T9"/>
                  </a:cxn>
                  <a:cxn ang="0">
                    <a:pos x="T10" y="T11"/>
                  </a:cxn>
                  <a:cxn ang="0">
                    <a:pos x="T12" y="T13"/>
                  </a:cxn>
                </a:cxnLst>
                <a:rect l="0" t="0" r="r" b="b"/>
                <a:pathLst>
                  <a:path w="232" h="29">
                    <a:moveTo>
                      <a:pt x="0" y="4"/>
                    </a:moveTo>
                    <a:lnTo>
                      <a:pt x="218" y="29"/>
                    </a:lnTo>
                    <a:lnTo>
                      <a:pt x="232" y="25"/>
                    </a:lnTo>
                    <a:lnTo>
                      <a:pt x="63" y="4"/>
                    </a:lnTo>
                    <a:lnTo>
                      <a:pt x="19" y="0"/>
                    </a:lnTo>
                    <a:lnTo>
                      <a:pt x="12" y="0"/>
                    </a:lnTo>
                    <a:lnTo>
                      <a:pt x="0" y="4"/>
                    </a:lnTo>
                    <a:close/>
                  </a:path>
                </a:pathLst>
              </a:custGeom>
              <a:solidFill>
                <a:srgbClr val="ABABAB"/>
              </a:solidFill>
              <a:ln w="3175">
                <a:solidFill>
                  <a:srgbClr val="000000"/>
                </a:solidFill>
                <a:prstDash val="solid"/>
                <a:round/>
                <a:headEnd/>
                <a:tailEnd/>
              </a:ln>
            </p:spPr>
            <p:txBody>
              <a:bodyPr/>
              <a:lstStyle/>
              <a:p>
                <a:endParaRPr lang="en-IN"/>
              </a:p>
            </p:txBody>
          </p:sp>
          <p:sp>
            <p:nvSpPr>
              <p:cNvPr id="704237" name="Freeform 1773">
                <a:extLst>
                  <a:ext uri="{FF2B5EF4-FFF2-40B4-BE49-F238E27FC236}">
                    <a16:creationId xmlns:a16="http://schemas.microsoft.com/office/drawing/2014/main" id="{C00181C3-F286-42CC-999E-C926B1E3E031}"/>
                  </a:ext>
                </a:extLst>
              </p:cNvPr>
              <p:cNvSpPr>
                <a:spLocks/>
              </p:cNvSpPr>
              <p:nvPr/>
            </p:nvSpPr>
            <p:spPr bwMode="auto">
              <a:xfrm>
                <a:off x="2575" y="721"/>
                <a:ext cx="114" cy="21"/>
              </a:xfrm>
              <a:custGeom>
                <a:avLst/>
                <a:gdLst>
                  <a:gd name="T0" fmla="*/ 0 w 227"/>
                  <a:gd name="T1" fmla="*/ 15 h 42"/>
                  <a:gd name="T2" fmla="*/ 227 w 227"/>
                  <a:gd name="T3" fmla="*/ 42 h 42"/>
                  <a:gd name="T4" fmla="*/ 224 w 227"/>
                  <a:gd name="T5" fmla="*/ 30 h 42"/>
                  <a:gd name="T6" fmla="*/ 2 w 227"/>
                  <a:gd name="T7" fmla="*/ 0 h 42"/>
                  <a:gd name="T8" fmla="*/ 0 w 227"/>
                  <a:gd name="T9" fmla="*/ 4 h 42"/>
                  <a:gd name="T10" fmla="*/ 0 w 227"/>
                  <a:gd name="T11" fmla="*/ 15 h 42"/>
                </a:gdLst>
                <a:ahLst/>
                <a:cxnLst>
                  <a:cxn ang="0">
                    <a:pos x="T0" y="T1"/>
                  </a:cxn>
                  <a:cxn ang="0">
                    <a:pos x="T2" y="T3"/>
                  </a:cxn>
                  <a:cxn ang="0">
                    <a:pos x="T4" y="T5"/>
                  </a:cxn>
                  <a:cxn ang="0">
                    <a:pos x="T6" y="T7"/>
                  </a:cxn>
                  <a:cxn ang="0">
                    <a:pos x="T8" y="T9"/>
                  </a:cxn>
                  <a:cxn ang="0">
                    <a:pos x="T10" y="T11"/>
                  </a:cxn>
                </a:cxnLst>
                <a:rect l="0" t="0" r="r" b="b"/>
                <a:pathLst>
                  <a:path w="227" h="42">
                    <a:moveTo>
                      <a:pt x="0" y="15"/>
                    </a:moveTo>
                    <a:lnTo>
                      <a:pt x="227" y="42"/>
                    </a:lnTo>
                    <a:lnTo>
                      <a:pt x="224" y="30"/>
                    </a:lnTo>
                    <a:lnTo>
                      <a:pt x="2" y="0"/>
                    </a:lnTo>
                    <a:lnTo>
                      <a:pt x="0" y="4"/>
                    </a:lnTo>
                    <a:lnTo>
                      <a:pt x="0" y="15"/>
                    </a:lnTo>
                    <a:close/>
                  </a:path>
                </a:pathLst>
              </a:custGeom>
              <a:solidFill>
                <a:srgbClr val="838383"/>
              </a:solidFill>
              <a:ln w="3175">
                <a:solidFill>
                  <a:srgbClr val="000000"/>
                </a:solidFill>
                <a:prstDash val="solid"/>
                <a:round/>
                <a:headEnd/>
                <a:tailEnd/>
              </a:ln>
            </p:spPr>
            <p:txBody>
              <a:bodyPr/>
              <a:lstStyle/>
              <a:p>
                <a:endParaRPr lang="en-IN"/>
              </a:p>
            </p:txBody>
          </p:sp>
          <p:sp>
            <p:nvSpPr>
              <p:cNvPr id="704238" name="Freeform 1774">
                <a:extLst>
                  <a:ext uri="{FF2B5EF4-FFF2-40B4-BE49-F238E27FC236}">
                    <a16:creationId xmlns:a16="http://schemas.microsoft.com/office/drawing/2014/main" id="{F6EC217B-06B7-4187-9032-AAD85B8F9EC3}"/>
                  </a:ext>
                </a:extLst>
              </p:cNvPr>
              <p:cNvSpPr>
                <a:spLocks/>
              </p:cNvSpPr>
              <p:nvPr/>
            </p:nvSpPr>
            <p:spPr bwMode="auto">
              <a:xfrm>
                <a:off x="2462" y="727"/>
                <a:ext cx="324" cy="248"/>
              </a:xfrm>
              <a:custGeom>
                <a:avLst/>
                <a:gdLst>
                  <a:gd name="T0" fmla="*/ 0 w 648"/>
                  <a:gd name="T1" fmla="*/ 284 h 496"/>
                  <a:gd name="T2" fmla="*/ 0 w 648"/>
                  <a:gd name="T3" fmla="*/ 288 h 496"/>
                  <a:gd name="T4" fmla="*/ 0 w 648"/>
                  <a:gd name="T5" fmla="*/ 496 h 496"/>
                  <a:gd name="T6" fmla="*/ 0 w 648"/>
                  <a:gd name="T7" fmla="*/ 496 h 496"/>
                  <a:gd name="T8" fmla="*/ 38 w 648"/>
                  <a:gd name="T9" fmla="*/ 476 h 496"/>
                  <a:gd name="T10" fmla="*/ 409 w 648"/>
                  <a:gd name="T11" fmla="*/ 267 h 496"/>
                  <a:gd name="T12" fmla="*/ 648 w 648"/>
                  <a:gd name="T13" fmla="*/ 135 h 496"/>
                  <a:gd name="T14" fmla="*/ 648 w 648"/>
                  <a:gd name="T15" fmla="*/ 4 h 496"/>
                  <a:gd name="T16" fmla="*/ 648 w 648"/>
                  <a:gd name="T17" fmla="*/ 0 h 496"/>
                  <a:gd name="T18" fmla="*/ 140 w 648"/>
                  <a:gd name="T19" fmla="*/ 227 h 496"/>
                  <a:gd name="T20" fmla="*/ 0 w 648"/>
                  <a:gd name="T21" fmla="*/ 284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496">
                    <a:moveTo>
                      <a:pt x="0" y="284"/>
                    </a:moveTo>
                    <a:lnTo>
                      <a:pt x="0" y="288"/>
                    </a:lnTo>
                    <a:lnTo>
                      <a:pt x="0" y="496"/>
                    </a:lnTo>
                    <a:lnTo>
                      <a:pt x="0" y="496"/>
                    </a:lnTo>
                    <a:lnTo>
                      <a:pt x="38" y="476"/>
                    </a:lnTo>
                    <a:lnTo>
                      <a:pt x="409" y="267"/>
                    </a:lnTo>
                    <a:lnTo>
                      <a:pt x="648" y="135"/>
                    </a:lnTo>
                    <a:lnTo>
                      <a:pt x="648" y="4"/>
                    </a:lnTo>
                    <a:lnTo>
                      <a:pt x="648" y="0"/>
                    </a:lnTo>
                    <a:lnTo>
                      <a:pt x="140" y="227"/>
                    </a:lnTo>
                    <a:lnTo>
                      <a:pt x="0" y="284"/>
                    </a:lnTo>
                    <a:close/>
                  </a:path>
                </a:pathLst>
              </a:custGeom>
              <a:solidFill>
                <a:srgbClr val="FFFFFF"/>
              </a:solidFill>
              <a:ln w="3175">
                <a:solidFill>
                  <a:srgbClr val="000000"/>
                </a:solidFill>
                <a:prstDash val="solid"/>
                <a:round/>
                <a:headEnd/>
                <a:tailEnd/>
              </a:ln>
            </p:spPr>
            <p:txBody>
              <a:bodyPr/>
              <a:lstStyle/>
              <a:p>
                <a:endParaRPr lang="en-IN"/>
              </a:p>
            </p:txBody>
          </p:sp>
          <p:sp>
            <p:nvSpPr>
              <p:cNvPr id="704239" name="Freeform 1775">
                <a:extLst>
                  <a:ext uri="{FF2B5EF4-FFF2-40B4-BE49-F238E27FC236}">
                    <a16:creationId xmlns:a16="http://schemas.microsoft.com/office/drawing/2014/main" id="{8BAEE3AE-39E9-4344-9CB1-B546E05CD368}"/>
                  </a:ext>
                </a:extLst>
              </p:cNvPr>
              <p:cNvSpPr>
                <a:spLocks/>
              </p:cNvSpPr>
              <p:nvPr/>
            </p:nvSpPr>
            <p:spPr bwMode="auto">
              <a:xfrm>
                <a:off x="2689" y="731"/>
                <a:ext cx="10" cy="18"/>
              </a:xfrm>
              <a:custGeom>
                <a:avLst/>
                <a:gdLst>
                  <a:gd name="T0" fmla="*/ 4 w 21"/>
                  <a:gd name="T1" fmla="*/ 23 h 36"/>
                  <a:gd name="T2" fmla="*/ 8 w 21"/>
                  <a:gd name="T3" fmla="*/ 29 h 36"/>
                  <a:gd name="T4" fmla="*/ 12 w 21"/>
                  <a:gd name="T5" fmla="*/ 36 h 36"/>
                  <a:gd name="T6" fmla="*/ 18 w 21"/>
                  <a:gd name="T7" fmla="*/ 33 h 36"/>
                  <a:gd name="T8" fmla="*/ 21 w 21"/>
                  <a:gd name="T9" fmla="*/ 15 h 36"/>
                  <a:gd name="T10" fmla="*/ 21 w 21"/>
                  <a:gd name="T11" fmla="*/ 0 h 36"/>
                  <a:gd name="T12" fmla="*/ 0 w 21"/>
                  <a:gd name="T13" fmla="*/ 8 h 36"/>
                  <a:gd name="T14" fmla="*/ 4 w 21"/>
                  <a:gd name="T15" fmla="*/ 2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36">
                    <a:moveTo>
                      <a:pt x="4" y="23"/>
                    </a:moveTo>
                    <a:lnTo>
                      <a:pt x="8" y="29"/>
                    </a:lnTo>
                    <a:lnTo>
                      <a:pt x="12" y="36"/>
                    </a:lnTo>
                    <a:lnTo>
                      <a:pt x="18" y="33"/>
                    </a:lnTo>
                    <a:lnTo>
                      <a:pt x="21" y="15"/>
                    </a:lnTo>
                    <a:lnTo>
                      <a:pt x="21" y="0"/>
                    </a:lnTo>
                    <a:lnTo>
                      <a:pt x="0" y="8"/>
                    </a:lnTo>
                    <a:lnTo>
                      <a:pt x="4" y="23"/>
                    </a:lnTo>
                    <a:close/>
                  </a:path>
                </a:pathLst>
              </a:custGeom>
              <a:solidFill>
                <a:srgbClr val="FFFFFF"/>
              </a:solidFill>
              <a:ln w="3175">
                <a:solidFill>
                  <a:srgbClr val="000000"/>
                </a:solidFill>
                <a:prstDash val="solid"/>
                <a:round/>
                <a:headEnd/>
                <a:tailEnd/>
              </a:ln>
            </p:spPr>
            <p:txBody>
              <a:bodyPr/>
              <a:lstStyle/>
              <a:p>
                <a:endParaRPr lang="en-IN"/>
              </a:p>
            </p:txBody>
          </p:sp>
          <p:sp>
            <p:nvSpPr>
              <p:cNvPr id="704240" name="Freeform 1776">
                <a:extLst>
                  <a:ext uri="{FF2B5EF4-FFF2-40B4-BE49-F238E27FC236}">
                    <a16:creationId xmlns:a16="http://schemas.microsoft.com/office/drawing/2014/main" id="{80159ECE-963D-48BB-ADA5-2595B730493A}"/>
                  </a:ext>
                </a:extLst>
              </p:cNvPr>
              <p:cNvSpPr>
                <a:spLocks/>
              </p:cNvSpPr>
              <p:nvPr/>
            </p:nvSpPr>
            <p:spPr bwMode="auto">
              <a:xfrm>
                <a:off x="2578" y="731"/>
                <a:ext cx="113" cy="18"/>
              </a:xfrm>
              <a:custGeom>
                <a:avLst/>
                <a:gdLst>
                  <a:gd name="T0" fmla="*/ 0 w 225"/>
                  <a:gd name="T1" fmla="*/ 8 h 36"/>
                  <a:gd name="T2" fmla="*/ 3 w 225"/>
                  <a:gd name="T3" fmla="*/ 8 h 36"/>
                  <a:gd name="T4" fmla="*/ 225 w 225"/>
                  <a:gd name="T5" fmla="*/ 36 h 36"/>
                  <a:gd name="T6" fmla="*/ 225 w 225"/>
                  <a:gd name="T7" fmla="*/ 29 h 36"/>
                  <a:gd name="T8" fmla="*/ 218 w 225"/>
                  <a:gd name="T9" fmla="*/ 29 h 36"/>
                  <a:gd name="T10" fmla="*/ 3 w 225"/>
                  <a:gd name="T11" fmla="*/ 0 h 36"/>
                  <a:gd name="T12" fmla="*/ 0 w 225"/>
                  <a:gd name="T13" fmla="*/ 0 h 36"/>
                  <a:gd name="T14" fmla="*/ 0 w 225"/>
                  <a:gd name="T15" fmla="*/ 8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 h="36">
                    <a:moveTo>
                      <a:pt x="0" y="8"/>
                    </a:moveTo>
                    <a:lnTo>
                      <a:pt x="3" y="8"/>
                    </a:lnTo>
                    <a:lnTo>
                      <a:pt x="225" y="36"/>
                    </a:lnTo>
                    <a:lnTo>
                      <a:pt x="225" y="29"/>
                    </a:lnTo>
                    <a:lnTo>
                      <a:pt x="218" y="29"/>
                    </a:lnTo>
                    <a:lnTo>
                      <a:pt x="3" y="0"/>
                    </a:lnTo>
                    <a:lnTo>
                      <a:pt x="0" y="0"/>
                    </a:lnTo>
                    <a:lnTo>
                      <a:pt x="0" y="8"/>
                    </a:lnTo>
                    <a:close/>
                  </a:path>
                </a:pathLst>
              </a:custGeom>
              <a:solidFill>
                <a:srgbClr val="595959"/>
              </a:solidFill>
              <a:ln w="3175">
                <a:solidFill>
                  <a:srgbClr val="000000"/>
                </a:solidFill>
                <a:prstDash val="solid"/>
                <a:round/>
                <a:headEnd/>
                <a:tailEnd/>
              </a:ln>
            </p:spPr>
            <p:txBody>
              <a:bodyPr/>
              <a:lstStyle/>
              <a:p>
                <a:endParaRPr lang="en-IN"/>
              </a:p>
            </p:txBody>
          </p:sp>
          <p:sp>
            <p:nvSpPr>
              <p:cNvPr id="704241" name="Freeform 1777">
                <a:extLst>
                  <a:ext uri="{FF2B5EF4-FFF2-40B4-BE49-F238E27FC236}">
                    <a16:creationId xmlns:a16="http://schemas.microsoft.com/office/drawing/2014/main" id="{F6906AD0-6A8B-4758-8700-89398A8415F2}"/>
                  </a:ext>
                </a:extLst>
              </p:cNvPr>
              <p:cNvSpPr>
                <a:spLocks/>
              </p:cNvSpPr>
              <p:nvPr/>
            </p:nvSpPr>
            <p:spPr bwMode="auto">
              <a:xfrm>
                <a:off x="2370" y="733"/>
                <a:ext cx="30" cy="12"/>
              </a:xfrm>
              <a:custGeom>
                <a:avLst/>
                <a:gdLst>
                  <a:gd name="T0" fmla="*/ 3 w 59"/>
                  <a:gd name="T1" fmla="*/ 11 h 25"/>
                  <a:gd name="T2" fmla="*/ 0 w 59"/>
                  <a:gd name="T3" fmla="*/ 15 h 25"/>
                  <a:gd name="T4" fmla="*/ 0 w 59"/>
                  <a:gd name="T5" fmla="*/ 19 h 25"/>
                  <a:gd name="T6" fmla="*/ 3 w 59"/>
                  <a:gd name="T7" fmla="*/ 23 h 25"/>
                  <a:gd name="T8" fmla="*/ 32 w 59"/>
                  <a:gd name="T9" fmla="*/ 25 h 25"/>
                  <a:gd name="T10" fmla="*/ 59 w 59"/>
                  <a:gd name="T11" fmla="*/ 15 h 25"/>
                  <a:gd name="T12" fmla="*/ 59 w 59"/>
                  <a:gd name="T13" fmla="*/ 11 h 25"/>
                  <a:gd name="T14" fmla="*/ 55 w 59"/>
                  <a:gd name="T15" fmla="*/ 7 h 25"/>
                  <a:gd name="T16" fmla="*/ 47 w 59"/>
                  <a:gd name="T17" fmla="*/ 0 h 25"/>
                  <a:gd name="T18" fmla="*/ 40 w 59"/>
                  <a:gd name="T19" fmla="*/ 0 h 25"/>
                  <a:gd name="T20" fmla="*/ 30 w 59"/>
                  <a:gd name="T21" fmla="*/ 0 h 25"/>
                  <a:gd name="T22" fmla="*/ 3 w 59"/>
                  <a:gd name="T23"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25">
                    <a:moveTo>
                      <a:pt x="3" y="11"/>
                    </a:moveTo>
                    <a:lnTo>
                      <a:pt x="0" y="15"/>
                    </a:lnTo>
                    <a:lnTo>
                      <a:pt x="0" y="19"/>
                    </a:lnTo>
                    <a:lnTo>
                      <a:pt x="3" y="23"/>
                    </a:lnTo>
                    <a:lnTo>
                      <a:pt x="32" y="25"/>
                    </a:lnTo>
                    <a:lnTo>
                      <a:pt x="59" y="15"/>
                    </a:lnTo>
                    <a:lnTo>
                      <a:pt x="59" y="11"/>
                    </a:lnTo>
                    <a:lnTo>
                      <a:pt x="55" y="7"/>
                    </a:lnTo>
                    <a:lnTo>
                      <a:pt x="47" y="0"/>
                    </a:lnTo>
                    <a:lnTo>
                      <a:pt x="40" y="0"/>
                    </a:lnTo>
                    <a:lnTo>
                      <a:pt x="30" y="0"/>
                    </a:lnTo>
                    <a:lnTo>
                      <a:pt x="3" y="11"/>
                    </a:lnTo>
                    <a:close/>
                  </a:path>
                </a:pathLst>
              </a:custGeom>
              <a:solidFill>
                <a:srgbClr val="000000"/>
              </a:solidFill>
              <a:ln w="3175">
                <a:solidFill>
                  <a:srgbClr val="000000"/>
                </a:solidFill>
                <a:prstDash val="solid"/>
                <a:round/>
                <a:headEnd/>
                <a:tailEnd/>
              </a:ln>
            </p:spPr>
            <p:txBody>
              <a:bodyPr/>
              <a:lstStyle/>
              <a:p>
                <a:endParaRPr lang="en-IN"/>
              </a:p>
            </p:txBody>
          </p:sp>
          <p:sp>
            <p:nvSpPr>
              <p:cNvPr id="704242" name="Freeform 1778">
                <a:extLst>
                  <a:ext uri="{FF2B5EF4-FFF2-40B4-BE49-F238E27FC236}">
                    <a16:creationId xmlns:a16="http://schemas.microsoft.com/office/drawing/2014/main" id="{2DFD2C1C-5A33-437F-9CDA-FEE223A747EC}"/>
                  </a:ext>
                </a:extLst>
              </p:cNvPr>
              <p:cNvSpPr>
                <a:spLocks/>
              </p:cNvSpPr>
              <p:nvPr/>
            </p:nvSpPr>
            <p:spPr bwMode="auto">
              <a:xfrm>
                <a:off x="2378" y="735"/>
                <a:ext cx="20" cy="9"/>
              </a:xfrm>
              <a:custGeom>
                <a:avLst/>
                <a:gdLst>
                  <a:gd name="T0" fmla="*/ 0 w 40"/>
                  <a:gd name="T1" fmla="*/ 7 h 19"/>
                  <a:gd name="T2" fmla="*/ 11 w 40"/>
                  <a:gd name="T3" fmla="*/ 7 h 19"/>
                  <a:gd name="T4" fmla="*/ 17 w 40"/>
                  <a:gd name="T5" fmla="*/ 15 h 19"/>
                  <a:gd name="T6" fmla="*/ 17 w 40"/>
                  <a:gd name="T7" fmla="*/ 19 h 19"/>
                  <a:gd name="T8" fmla="*/ 40 w 40"/>
                  <a:gd name="T9" fmla="*/ 11 h 19"/>
                  <a:gd name="T10" fmla="*/ 40 w 40"/>
                  <a:gd name="T11" fmla="*/ 7 h 19"/>
                  <a:gd name="T12" fmla="*/ 36 w 40"/>
                  <a:gd name="T13" fmla="*/ 0 h 19"/>
                  <a:gd name="T14" fmla="*/ 32 w 40"/>
                  <a:gd name="T15" fmla="*/ 0 h 19"/>
                  <a:gd name="T16" fmla="*/ 28 w 40"/>
                  <a:gd name="T17" fmla="*/ 0 h 19"/>
                  <a:gd name="T18" fmla="*/ 28 w 40"/>
                  <a:gd name="T19" fmla="*/ 0 h 19"/>
                  <a:gd name="T20" fmla="*/ 17 w 40"/>
                  <a:gd name="T21" fmla="*/ 0 h 19"/>
                  <a:gd name="T22" fmla="*/ 0 w 40"/>
                  <a:gd name="T23"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19">
                    <a:moveTo>
                      <a:pt x="0" y="7"/>
                    </a:moveTo>
                    <a:lnTo>
                      <a:pt x="11" y="7"/>
                    </a:lnTo>
                    <a:lnTo>
                      <a:pt x="17" y="15"/>
                    </a:lnTo>
                    <a:lnTo>
                      <a:pt x="17" y="19"/>
                    </a:lnTo>
                    <a:lnTo>
                      <a:pt x="40" y="11"/>
                    </a:lnTo>
                    <a:lnTo>
                      <a:pt x="40" y="7"/>
                    </a:lnTo>
                    <a:lnTo>
                      <a:pt x="36" y="0"/>
                    </a:lnTo>
                    <a:lnTo>
                      <a:pt x="32" y="0"/>
                    </a:lnTo>
                    <a:lnTo>
                      <a:pt x="28" y="0"/>
                    </a:lnTo>
                    <a:lnTo>
                      <a:pt x="28" y="0"/>
                    </a:lnTo>
                    <a:lnTo>
                      <a:pt x="17" y="0"/>
                    </a:lnTo>
                    <a:lnTo>
                      <a:pt x="0" y="7"/>
                    </a:lnTo>
                    <a:close/>
                  </a:path>
                </a:pathLst>
              </a:custGeom>
              <a:solidFill>
                <a:srgbClr val="ABABAB"/>
              </a:solidFill>
              <a:ln w="3175">
                <a:solidFill>
                  <a:srgbClr val="000000"/>
                </a:solidFill>
                <a:prstDash val="solid"/>
                <a:round/>
                <a:headEnd/>
                <a:tailEnd/>
              </a:ln>
            </p:spPr>
            <p:txBody>
              <a:bodyPr/>
              <a:lstStyle/>
              <a:p>
                <a:endParaRPr lang="en-IN"/>
              </a:p>
            </p:txBody>
          </p:sp>
          <p:sp>
            <p:nvSpPr>
              <p:cNvPr id="704243" name="Freeform 1779">
                <a:extLst>
                  <a:ext uri="{FF2B5EF4-FFF2-40B4-BE49-F238E27FC236}">
                    <a16:creationId xmlns:a16="http://schemas.microsoft.com/office/drawing/2014/main" id="{44DABB48-2D28-4494-BF55-687BA9510ED2}"/>
                  </a:ext>
                </a:extLst>
              </p:cNvPr>
              <p:cNvSpPr>
                <a:spLocks/>
              </p:cNvSpPr>
              <p:nvPr/>
            </p:nvSpPr>
            <p:spPr bwMode="auto">
              <a:xfrm>
                <a:off x="2150" y="739"/>
                <a:ext cx="166" cy="26"/>
              </a:xfrm>
              <a:custGeom>
                <a:avLst/>
                <a:gdLst>
                  <a:gd name="T0" fmla="*/ 0 w 330"/>
                  <a:gd name="T1" fmla="*/ 4 h 52"/>
                  <a:gd name="T2" fmla="*/ 0 w 330"/>
                  <a:gd name="T3" fmla="*/ 4 h 52"/>
                  <a:gd name="T4" fmla="*/ 227 w 330"/>
                  <a:gd name="T5" fmla="*/ 41 h 52"/>
                  <a:gd name="T6" fmla="*/ 308 w 330"/>
                  <a:gd name="T7" fmla="*/ 52 h 52"/>
                  <a:gd name="T8" fmla="*/ 330 w 330"/>
                  <a:gd name="T9" fmla="*/ 48 h 52"/>
                  <a:gd name="T10" fmla="*/ 176 w 330"/>
                  <a:gd name="T11" fmla="*/ 21 h 52"/>
                  <a:gd name="T12" fmla="*/ 32 w 330"/>
                  <a:gd name="T13" fmla="*/ 0 h 52"/>
                  <a:gd name="T14" fmla="*/ 9 w 330"/>
                  <a:gd name="T15" fmla="*/ 4 h 52"/>
                  <a:gd name="T16" fmla="*/ 0 w 330"/>
                  <a:gd name="T17"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0" h="52">
                    <a:moveTo>
                      <a:pt x="0" y="4"/>
                    </a:moveTo>
                    <a:lnTo>
                      <a:pt x="0" y="4"/>
                    </a:lnTo>
                    <a:lnTo>
                      <a:pt x="227" y="41"/>
                    </a:lnTo>
                    <a:lnTo>
                      <a:pt x="308" y="52"/>
                    </a:lnTo>
                    <a:lnTo>
                      <a:pt x="330" y="48"/>
                    </a:lnTo>
                    <a:lnTo>
                      <a:pt x="176" y="21"/>
                    </a:lnTo>
                    <a:lnTo>
                      <a:pt x="32" y="0"/>
                    </a:lnTo>
                    <a:lnTo>
                      <a:pt x="9" y="4"/>
                    </a:lnTo>
                    <a:lnTo>
                      <a:pt x="0" y="4"/>
                    </a:lnTo>
                    <a:close/>
                  </a:path>
                </a:pathLst>
              </a:custGeom>
              <a:solidFill>
                <a:srgbClr val="ABABAB"/>
              </a:solidFill>
              <a:ln w="3175">
                <a:solidFill>
                  <a:srgbClr val="000000"/>
                </a:solidFill>
                <a:prstDash val="solid"/>
                <a:round/>
                <a:headEnd/>
                <a:tailEnd/>
              </a:ln>
            </p:spPr>
            <p:txBody>
              <a:bodyPr/>
              <a:lstStyle/>
              <a:p>
                <a:endParaRPr lang="en-IN"/>
              </a:p>
            </p:txBody>
          </p:sp>
          <p:sp>
            <p:nvSpPr>
              <p:cNvPr id="704244" name="Freeform 1780">
                <a:extLst>
                  <a:ext uri="{FF2B5EF4-FFF2-40B4-BE49-F238E27FC236}">
                    <a16:creationId xmlns:a16="http://schemas.microsoft.com/office/drawing/2014/main" id="{8CFE3466-D9A7-4EAD-9DCC-8FCD71B8A172}"/>
                  </a:ext>
                </a:extLst>
              </p:cNvPr>
              <p:cNvSpPr>
                <a:spLocks/>
              </p:cNvSpPr>
              <p:nvPr/>
            </p:nvSpPr>
            <p:spPr bwMode="auto">
              <a:xfrm>
                <a:off x="2372" y="739"/>
                <a:ext cx="14" cy="5"/>
              </a:xfrm>
              <a:custGeom>
                <a:avLst/>
                <a:gdLst>
                  <a:gd name="T0" fmla="*/ 0 w 27"/>
                  <a:gd name="T1" fmla="*/ 4 h 12"/>
                  <a:gd name="T2" fmla="*/ 4 w 27"/>
                  <a:gd name="T3" fmla="*/ 12 h 12"/>
                  <a:gd name="T4" fmla="*/ 27 w 27"/>
                  <a:gd name="T5" fmla="*/ 12 h 12"/>
                  <a:gd name="T6" fmla="*/ 23 w 27"/>
                  <a:gd name="T7" fmla="*/ 4 h 12"/>
                  <a:gd name="T8" fmla="*/ 12 w 27"/>
                  <a:gd name="T9" fmla="*/ 0 h 12"/>
                  <a:gd name="T10" fmla="*/ 4 w 27"/>
                  <a:gd name="T11" fmla="*/ 0 h 12"/>
                  <a:gd name="T12" fmla="*/ 0 w 27"/>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27" h="12">
                    <a:moveTo>
                      <a:pt x="0" y="4"/>
                    </a:moveTo>
                    <a:lnTo>
                      <a:pt x="4" y="12"/>
                    </a:lnTo>
                    <a:lnTo>
                      <a:pt x="27" y="12"/>
                    </a:lnTo>
                    <a:lnTo>
                      <a:pt x="23" y="4"/>
                    </a:lnTo>
                    <a:lnTo>
                      <a:pt x="12" y="0"/>
                    </a:lnTo>
                    <a:lnTo>
                      <a:pt x="4" y="0"/>
                    </a:lnTo>
                    <a:lnTo>
                      <a:pt x="0" y="4"/>
                    </a:lnTo>
                    <a:close/>
                  </a:path>
                </a:pathLst>
              </a:custGeom>
              <a:solidFill>
                <a:srgbClr val="838383"/>
              </a:solidFill>
              <a:ln w="3175">
                <a:solidFill>
                  <a:srgbClr val="000000"/>
                </a:solidFill>
                <a:prstDash val="solid"/>
                <a:round/>
                <a:headEnd/>
                <a:tailEnd/>
              </a:ln>
            </p:spPr>
            <p:txBody>
              <a:bodyPr/>
              <a:lstStyle/>
              <a:p>
                <a:endParaRPr lang="en-IN"/>
              </a:p>
            </p:txBody>
          </p:sp>
          <p:sp>
            <p:nvSpPr>
              <p:cNvPr id="704245" name="Freeform 1781">
                <a:extLst>
                  <a:ext uri="{FF2B5EF4-FFF2-40B4-BE49-F238E27FC236}">
                    <a16:creationId xmlns:a16="http://schemas.microsoft.com/office/drawing/2014/main" id="{8B72890B-08E0-43A2-BE7A-1453E356D224}"/>
                  </a:ext>
                </a:extLst>
              </p:cNvPr>
              <p:cNvSpPr>
                <a:spLocks/>
              </p:cNvSpPr>
              <p:nvPr/>
            </p:nvSpPr>
            <p:spPr bwMode="auto">
              <a:xfrm>
                <a:off x="2145" y="742"/>
                <a:ext cx="157" cy="33"/>
              </a:xfrm>
              <a:custGeom>
                <a:avLst/>
                <a:gdLst>
                  <a:gd name="T0" fmla="*/ 0 w 316"/>
                  <a:gd name="T1" fmla="*/ 10 h 65"/>
                  <a:gd name="T2" fmla="*/ 0 w 316"/>
                  <a:gd name="T3" fmla="*/ 17 h 65"/>
                  <a:gd name="T4" fmla="*/ 220 w 316"/>
                  <a:gd name="T5" fmla="*/ 52 h 65"/>
                  <a:gd name="T6" fmla="*/ 312 w 316"/>
                  <a:gd name="T7" fmla="*/ 65 h 65"/>
                  <a:gd name="T8" fmla="*/ 316 w 316"/>
                  <a:gd name="T9" fmla="*/ 65 h 65"/>
                  <a:gd name="T10" fmla="*/ 316 w 316"/>
                  <a:gd name="T11" fmla="*/ 52 h 65"/>
                  <a:gd name="T12" fmla="*/ 316 w 316"/>
                  <a:gd name="T13" fmla="*/ 48 h 65"/>
                  <a:gd name="T14" fmla="*/ 8 w 316"/>
                  <a:gd name="T15" fmla="*/ 0 h 65"/>
                  <a:gd name="T16" fmla="*/ 0 w 316"/>
                  <a:gd name="T17" fmla="*/ 0 h 65"/>
                  <a:gd name="T18" fmla="*/ 0 w 316"/>
                  <a:gd name="T19" fmla="*/ 1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6" h="65">
                    <a:moveTo>
                      <a:pt x="0" y="10"/>
                    </a:moveTo>
                    <a:lnTo>
                      <a:pt x="0" y="17"/>
                    </a:lnTo>
                    <a:lnTo>
                      <a:pt x="220" y="52"/>
                    </a:lnTo>
                    <a:lnTo>
                      <a:pt x="312" y="65"/>
                    </a:lnTo>
                    <a:lnTo>
                      <a:pt x="316" y="65"/>
                    </a:lnTo>
                    <a:lnTo>
                      <a:pt x="316" y="52"/>
                    </a:lnTo>
                    <a:lnTo>
                      <a:pt x="316" y="48"/>
                    </a:lnTo>
                    <a:lnTo>
                      <a:pt x="8" y="0"/>
                    </a:lnTo>
                    <a:lnTo>
                      <a:pt x="0" y="0"/>
                    </a:lnTo>
                    <a:lnTo>
                      <a:pt x="0" y="10"/>
                    </a:lnTo>
                    <a:close/>
                  </a:path>
                </a:pathLst>
              </a:custGeom>
              <a:solidFill>
                <a:srgbClr val="838383"/>
              </a:solidFill>
              <a:ln w="3175">
                <a:solidFill>
                  <a:srgbClr val="000000"/>
                </a:solidFill>
                <a:prstDash val="solid"/>
                <a:round/>
                <a:headEnd/>
                <a:tailEnd/>
              </a:ln>
            </p:spPr>
            <p:txBody>
              <a:bodyPr/>
              <a:lstStyle/>
              <a:p>
                <a:endParaRPr lang="en-IN"/>
              </a:p>
            </p:txBody>
          </p:sp>
          <p:sp>
            <p:nvSpPr>
              <p:cNvPr id="704246" name="Freeform 1782">
                <a:extLst>
                  <a:ext uri="{FF2B5EF4-FFF2-40B4-BE49-F238E27FC236}">
                    <a16:creationId xmlns:a16="http://schemas.microsoft.com/office/drawing/2014/main" id="{70AC1301-3886-42FA-AD23-A1B1B2E227F0}"/>
                  </a:ext>
                </a:extLst>
              </p:cNvPr>
              <p:cNvSpPr>
                <a:spLocks/>
              </p:cNvSpPr>
              <p:nvPr/>
            </p:nvSpPr>
            <p:spPr bwMode="auto">
              <a:xfrm>
                <a:off x="2477" y="744"/>
                <a:ext cx="29" cy="11"/>
              </a:xfrm>
              <a:custGeom>
                <a:avLst/>
                <a:gdLst>
                  <a:gd name="T0" fmla="*/ 4 w 57"/>
                  <a:gd name="T1" fmla="*/ 9 h 21"/>
                  <a:gd name="T2" fmla="*/ 0 w 57"/>
                  <a:gd name="T3" fmla="*/ 17 h 21"/>
                  <a:gd name="T4" fmla="*/ 0 w 57"/>
                  <a:gd name="T5" fmla="*/ 17 h 21"/>
                  <a:gd name="T6" fmla="*/ 0 w 57"/>
                  <a:gd name="T7" fmla="*/ 17 h 21"/>
                  <a:gd name="T8" fmla="*/ 32 w 57"/>
                  <a:gd name="T9" fmla="*/ 21 h 21"/>
                  <a:gd name="T10" fmla="*/ 57 w 57"/>
                  <a:gd name="T11" fmla="*/ 13 h 21"/>
                  <a:gd name="T12" fmla="*/ 57 w 57"/>
                  <a:gd name="T13" fmla="*/ 13 h 21"/>
                  <a:gd name="T14" fmla="*/ 55 w 57"/>
                  <a:gd name="T15" fmla="*/ 2 h 21"/>
                  <a:gd name="T16" fmla="*/ 44 w 57"/>
                  <a:gd name="T17" fmla="*/ 0 h 21"/>
                  <a:gd name="T18" fmla="*/ 36 w 57"/>
                  <a:gd name="T19" fmla="*/ 0 h 21"/>
                  <a:gd name="T20" fmla="*/ 17 w 57"/>
                  <a:gd name="T21" fmla="*/ 2 h 21"/>
                  <a:gd name="T22" fmla="*/ 4 w 57"/>
                  <a:gd name="T2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21">
                    <a:moveTo>
                      <a:pt x="4" y="9"/>
                    </a:moveTo>
                    <a:lnTo>
                      <a:pt x="0" y="17"/>
                    </a:lnTo>
                    <a:lnTo>
                      <a:pt x="0" y="17"/>
                    </a:lnTo>
                    <a:lnTo>
                      <a:pt x="0" y="17"/>
                    </a:lnTo>
                    <a:lnTo>
                      <a:pt x="32" y="21"/>
                    </a:lnTo>
                    <a:lnTo>
                      <a:pt x="57" y="13"/>
                    </a:lnTo>
                    <a:lnTo>
                      <a:pt x="57" y="13"/>
                    </a:lnTo>
                    <a:lnTo>
                      <a:pt x="55" y="2"/>
                    </a:lnTo>
                    <a:lnTo>
                      <a:pt x="44" y="0"/>
                    </a:lnTo>
                    <a:lnTo>
                      <a:pt x="36" y="0"/>
                    </a:lnTo>
                    <a:lnTo>
                      <a:pt x="17" y="2"/>
                    </a:lnTo>
                    <a:lnTo>
                      <a:pt x="4" y="9"/>
                    </a:lnTo>
                    <a:close/>
                  </a:path>
                </a:pathLst>
              </a:custGeom>
              <a:solidFill>
                <a:srgbClr val="000000"/>
              </a:solidFill>
              <a:ln w="3175">
                <a:solidFill>
                  <a:srgbClr val="000000"/>
                </a:solidFill>
                <a:prstDash val="solid"/>
                <a:round/>
                <a:headEnd/>
                <a:tailEnd/>
              </a:ln>
            </p:spPr>
            <p:txBody>
              <a:bodyPr/>
              <a:lstStyle/>
              <a:p>
                <a:endParaRPr lang="en-IN"/>
              </a:p>
            </p:txBody>
          </p:sp>
          <p:sp>
            <p:nvSpPr>
              <p:cNvPr id="704247" name="Freeform 1783">
                <a:extLst>
                  <a:ext uri="{FF2B5EF4-FFF2-40B4-BE49-F238E27FC236}">
                    <a16:creationId xmlns:a16="http://schemas.microsoft.com/office/drawing/2014/main" id="{9E0AADBE-4E49-42B7-BD46-71B044EA12A9}"/>
                  </a:ext>
                </a:extLst>
              </p:cNvPr>
              <p:cNvSpPr>
                <a:spLocks/>
              </p:cNvSpPr>
              <p:nvPr/>
            </p:nvSpPr>
            <p:spPr bwMode="auto">
              <a:xfrm>
                <a:off x="2484" y="745"/>
                <a:ext cx="21" cy="10"/>
              </a:xfrm>
              <a:custGeom>
                <a:avLst/>
                <a:gdLst>
                  <a:gd name="T0" fmla="*/ 0 w 42"/>
                  <a:gd name="T1" fmla="*/ 4 h 19"/>
                  <a:gd name="T2" fmla="*/ 12 w 42"/>
                  <a:gd name="T3" fmla="*/ 11 h 19"/>
                  <a:gd name="T4" fmla="*/ 15 w 42"/>
                  <a:gd name="T5" fmla="*/ 15 h 19"/>
                  <a:gd name="T6" fmla="*/ 19 w 42"/>
                  <a:gd name="T7" fmla="*/ 19 h 19"/>
                  <a:gd name="T8" fmla="*/ 42 w 42"/>
                  <a:gd name="T9" fmla="*/ 11 h 19"/>
                  <a:gd name="T10" fmla="*/ 38 w 42"/>
                  <a:gd name="T11" fmla="*/ 4 h 19"/>
                  <a:gd name="T12" fmla="*/ 27 w 42"/>
                  <a:gd name="T13" fmla="*/ 0 h 19"/>
                  <a:gd name="T14" fmla="*/ 19 w 42"/>
                  <a:gd name="T15" fmla="*/ 0 h 19"/>
                  <a:gd name="T16" fmla="*/ 4 w 42"/>
                  <a:gd name="T17" fmla="*/ 4 h 19"/>
                  <a:gd name="T18" fmla="*/ 0 w 42"/>
                  <a:gd name="T19"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19">
                    <a:moveTo>
                      <a:pt x="0" y="4"/>
                    </a:moveTo>
                    <a:lnTo>
                      <a:pt x="12" y="11"/>
                    </a:lnTo>
                    <a:lnTo>
                      <a:pt x="15" y="15"/>
                    </a:lnTo>
                    <a:lnTo>
                      <a:pt x="19" y="19"/>
                    </a:lnTo>
                    <a:lnTo>
                      <a:pt x="42" y="11"/>
                    </a:lnTo>
                    <a:lnTo>
                      <a:pt x="38" y="4"/>
                    </a:lnTo>
                    <a:lnTo>
                      <a:pt x="27" y="0"/>
                    </a:lnTo>
                    <a:lnTo>
                      <a:pt x="19" y="0"/>
                    </a:lnTo>
                    <a:lnTo>
                      <a:pt x="4" y="4"/>
                    </a:lnTo>
                    <a:lnTo>
                      <a:pt x="0" y="4"/>
                    </a:lnTo>
                    <a:close/>
                  </a:path>
                </a:pathLst>
              </a:custGeom>
              <a:solidFill>
                <a:srgbClr val="ABABAB"/>
              </a:solidFill>
              <a:ln w="3175">
                <a:solidFill>
                  <a:srgbClr val="000000"/>
                </a:solidFill>
                <a:prstDash val="solid"/>
                <a:round/>
                <a:headEnd/>
                <a:tailEnd/>
              </a:ln>
            </p:spPr>
            <p:txBody>
              <a:bodyPr/>
              <a:lstStyle/>
              <a:p>
                <a:endParaRPr lang="en-IN"/>
              </a:p>
            </p:txBody>
          </p:sp>
          <p:sp>
            <p:nvSpPr>
              <p:cNvPr id="704248" name="Freeform 1784">
                <a:extLst>
                  <a:ext uri="{FF2B5EF4-FFF2-40B4-BE49-F238E27FC236}">
                    <a16:creationId xmlns:a16="http://schemas.microsoft.com/office/drawing/2014/main" id="{6D5DBFA8-7F86-4F2C-8A7C-1D85CA84C7F9}"/>
                  </a:ext>
                </a:extLst>
              </p:cNvPr>
              <p:cNvSpPr>
                <a:spLocks/>
              </p:cNvSpPr>
              <p:nvPr/>
            </p:nvSpPr>
            <p:spPr bwMode="auto">
              <a:xfrm>
                <a:off x="2475" y="745"/>
                <a:ext cx="309" cy="162"/>
              </a:xfrm>
              <a:custGeom>
                <a:avLst/>
                <a:gdLst>
                  <a:gd name="T0" fmla="*/ 0 w 618"/>
                  <a:gd name="T1" fmla="*/ 292 h 322"/>
                  <a:gd name="T2" fmla="*/ 0 w 618"/>
                  <a:gd name="T3" fmla="*/ 322 h 322"/>
                  <a:gd name="T4" fmla="*/ 21 w 618"/>
                  <a:gd name="T5" fmla="*/ 315 h 322"/>
                  <a:gd name="T6" fmla="*/ 271 w 618"/>
                  <a:gd name="T7" fmla="*/ 190 h 322"/>
                  <a:gd name="T8" fmla="*/ 618 w 618"/>
                  <a:gd name="T9" fmla="*/ 23 h 322"/>
                  <a:gd name="T10" fmla="*/ 618 w 618"/>
                  <a:gd name="T11" fmla="*/ 0 h 322"/>
                  <a:gd name="T12" fmla="*/ 614 w 618"/>
                  <a:gd name="T13" fmla="*/ 0 h 322"/>
                  <a:gd name="T14" fmla="*/ 164 w 618"/>
                  <a:gd name="T15" fmla="*/ 215 h 322"/>
                  <a:gd name="T16" fmla="*/ 0 w 618"/>
                  <a:gd name="T17" fmla="*/ 29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22">
                    <a:moveTo>
                      <a:pt x="0" y="292"/>
                    </a:moveTo>
                    <a:lnTo>
                      <a:pt x="0" y="322"/>
                    </a:lnTo>
                    <a:lnTo>
                      <a:pt x="21" y="315"/>
                    </a:lnTo>
                    <a:lnTo>
                      <a:pt x="271" y="190"/>
                    </a:lnTo>
                    <a:lnTo>
                      <a:pt x="618" y="23"/>
                    </a:lnTo>
                    <a:lnTo>
                      <a:pt x="618" y="0"/>
                    </a:lnTo>
                    <a:lnTo>
                      <a:pt x="614" y="0"/>
                    </a:lnTo>
                    <a:lnTo>
                      <a:pt x="164" y="215"/>
                    </a:lnTo>
                    <a:lnTo>
                      <a:pt x="0" y="292"/>
                    </a:lnTo>
                    <a:close/>
                  </a:path>
                </a:pathLst>
              </a:custGeom>
              <a:solidFill>
                <a:srgbClr val="000000"/>
              </a:solidFill>
              <a:ln w="3175">
                <a:solidFill>
                  <a:srgbClr val="000000"/>
                </a:solidFill>
                <a:prstDash val="solid"/>
                <a:round/>
                <a:headEnd/>
                <a:tailEnd/>
              </a:ln>
            </p:spPr>
            <p:txBody>
              <a:bodyPr/>
              <a:lstStyle/>
              <a:p>
                <a:endParaRPr lang="en-IN"/>
              </a:p>
            </p:txBody>
          </p:sp>
          <p:sp>
            <p:nvSpPr>
              <p:cNvPr id="704249" name="Freeform 1785">
                <a:extLst>
                  <a:ext uri="{FF2B5EF4-FFF2-40B4-BE49-F238E27FC236}">
                    <a16:creationId xmlns:a16="http://schemas.microsoft.com/office/drawing/2014/main" id="{4CF8D134-28FC-4662-A5FC-E433C8042A17}"/>
                  </a:ext>
                </a:extLst>
              </p:cNvPr>
              <p:cNvSpPr>
                <a:spLocks/>
              </p:cNvSpPr>
              <p:nvPr/>
            </p:nvSpPr>
            <p:spPr bwMode="auto">
              <a:xfrm>
                <a:off x="2475" y="749"/>
                <a:ext cx="307" cy="158"/>
              </a:xfrm>
              <a:custGeom>
                <a:avLst/>
                <a:gdLst>
                  <a:gd name="T0" fmla="*/ 0 w 614"/>
                  <a:gd name="T1" fmla="*/ 285 h 315"/>
                  <a:gd name="T2" fmla="*/ 4 w 614"/>
                  <a:gd name="T3" fmla="*/ 315 h 315"/>
                  <a:gd name="T4" fmla="*/ 199 w 614"/>
                  <a:gd name="T5" fmla="*/ 219 h 315"/>
                  <a:gd name="T6" fmla="*/ 348 w 614"/>
                  <a:gd name="T7" fmla="*/ 144 h 315"/>
                  <a:gd name="T8" fmla="*/ 614 w 614"/>
                  <a:gd name="T9" fmla="*/ 16 h 315"/>
                  <a:gd name="T10" fmla="*/ 614 w 614"/>
                  <a:gd name="T11" fmla="*/ 0 h 315"/>
                  <a:gd name="T12" fmla="*/ 187 w 614"/>
                  <a:gd name="T13" fmla="*/ 200 h 315"/>
                  <a:gd name="T14" fmla="*/ 0 w 614"/>
                  <a:gd name="T15" fmla="*/ 285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4" h="315">
                    <a:moveTo>
                      <a:pt x="0" y="285"/>
                    </a:moveTo>
                    <a:lnTo>
                      <a:pt x="4" y="315"/>
                    </a:lnTo>
                    <a:lnTo>
                      <a:pt x="199" y="219"/>
                    </a:lnTo>
                    <a:lnTo>
                      <a:pt x="348" y="144"/>
                    </a:lnTo>
                    <a:lnTo>
                      <a:pt x="614" y="16"/>
                    </a:lnTo>
                    <a:lnTo>
                      <a:pt x="614" y="0"/>
                    </a:lnTo>
                    <a:lnTo>
                      <a:pt x="187" y="200"/>
                    </a:lnTo>
                    <a:lnTo>
                      <a:pt x="0" y="285"/>
                    </a:lnTo>
                    <a:close/>
                  </a:path>
                </a:pathLst>
              </a:custGeom>
              <a:solidFill>
                <a:srgbClr val="ABABAB"/>
              </a:solidFill>
              <a:ln w="3175">
                <a:solidFill>
                  <a:srgbClr val="000000"/>
                </a:solidFill>
                <a:prstDash val="solid"/>
                <a:round/>
                <a:headEnd/>
                <a:tailEnd/>
              </a:ln>
            </p:spPr>
            <p:txBody>
              <a:bodyPr/>
              <a:lstStyle/>
              <a:p>
                <a:endParaRPr lang="en-IN"/>
              </a:p>
            </p:txBody>
          </p:sp>
          <p:sp>
            <p:nvSpPr>
              <p:cNvPr id="704250" name="Freeform 1786">
                <a:extLst>
                  <a:ext uri="{FF2B5EF4-FFF2-40B4-BE49-F238E27FC236}">
                    <a16:creationId xmlns:a16="http://schemas.microsoft.com/office/drawing/2014/main" id="{7814038C-1FDE-4676-93E3-89D182A64405}"/>
                  </a:ext>
                </a:extLst>
              </p:cNvPr>
              <p:cNvSpPr>
                <a:spLocks/>
              </p:cNvSpPr>
              <p:nvPr/>
            </p:nvSpPr>
            <p:spPr bwMode="auto">
              <a:xfrm>
                <a:off x="2477" y="749"/>
                <a:ext cx="303" cy="154"/>
              </a:xfrm>
              <a:custGeom>
                <a:avLst/>
                <a:gdLst>
                  <a:gd name="T0" fmla="*/ 0 w 606"/>
                  <a:gd name="T1" fmla="*/ 288 h 308"/>
                  <a:gd name="T2" fmla="*/ 0 w 606"/>
                  <a:gd name="T3" fmla="*/ 308 h 308"/>
                  <a:gd name="T4" fmla="*/ 0 w 606"/>
                  <a:gd name="T5" fmla="*/ 308 h 308"/>
                  <a:gd name="T6" fmla="*/ 239 w 606"/>
                  <a:gd name="T7" fmla="*/ 189 h 308"/>
                  <a:gd name="T8" fmla="*/ 606 w 606"/>
                  <a:gd name="T9" fmla="*/ 12 h 308"/>
                  <a:gd name="T10" fmla="*/ 606 w 606"/>
                  <a:gd name="T11" fmla="*/ 0 h 308"/>
                  <a:gd name="T12" fmla="*/ 436 w 606"/>
                  <a:gd name="T13" fmla="*/ 83 h 308"/>
                  <a:gd name="T14" fmla="*/ 0 w 606"/>
                  <a:gd name="T15" fmla="*/ 288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6" h="308">
                    <a:moveTo>
                      <a:pt x="0" y="288"/>
                    </a:moveTo>
                    <a:lnTo>
                      <a:pt x="0" y="308"/>
                    </a:lnTo>
                    <a:lnTo>
                      <a:pt x="0" y="308"/>
                    </a:lnTo>
                    <a:lnTo>
                      <a:pt x="239" y="189"/>
                    </a:lnTo>
                    <a:lnTo>
                      <a:pt x="606" y="12"/>
                    </a:lnTo>
                    <a:lnTo>
                      <a:pt x="606" y="0"/>
                    </a:lnTo>
                    <a:lnTo>
                      <a:pt x="436" y="83"/>
                    </a:lnTo>
                    <a:lnTo>
                      <a:pt x="0" y="288"/>
                    </a:lnTo>
                    <a:close/>
                  </a:path>
                </a:pathLst>
              </a:custGeom>
              <a:solidFill>
                <a:srgbClr val="000000"/>
              </a:solidFill>
              <a:ln w="3175">
                <a:solidFill>
                  <a:srgbClr val="000000"/>
                </a:solidFill>
                <a:prstDash val="solid"/>
                <a:round/>
                <a:headEnd/>
                <a:tailEnd/>
              </a:ln>
            </p:spPr>
            <p:txBody>
              <a:bodyPr/>
              <a:lstStyle/>
              <a:p>
                <a:endParaRPr lang="en-IN"/>
              </a:p>
            </p:txBody>
          </p:sp>
          <p:sp>
            <p:nvSpPr>
              <p:cNvPr id="704251" name="Freeform 1787">
                <a:extLst>
                  <a:ext uri="{FF2B5EF4-FFF2-40B4-BE49-F238E27FC236}">
                    <a16:creationId xmlns:a16="http://schemas.microsoft.com/office/drawing/2014/main" id="{3349709F-5F89-4C9F-9C2B-0A2410A5078B}"/>
                  </a:ext>
                </a:extLst>
              </p:cNvPr>
              <p:cNvSpPr>
                <a:spLocks/>
              </p:cNvSpPr>
              <p:nvPr/>
            </p:nvSpPr>
            <p:spPr bwMode="auto">
              <a:xfrm>
                <a:off x="2479" y="751"/>
                <a:ext cx="11" cy="4"/>
              </a:xfrm>
              <a:custGeom>
                <a:avLst/>
                <a:gdLst>
                  <a:gd name="T0" fmla="*/ 0 w 21"/>
                  <a:gd name="T1" fmla="*/ 4 h 8"/>
                  <a:gd name="T2" fmla="*/ 0 w 21"/>
                  <a:gd name="T3" fmla="*/ 4 h 8"/>
                  <a:gd name="T4" fmla="*/ 21 w 21"/>
                  <a:gd name="T5" fmla="*/ 8 h 8"/>
                  <a:gd name="T6" fmla="*/ 21 w 21"/>
                  <a:gd name="T7" fmla="*/ 4 h 8"/>
                  <a:gd name="T8" fmla="*/ 13 w 21"/>
                  <a:gd name="T9" fmla="*/ 0 h 8"/>
                  <a:gd name="T10" fmla="*/ 9 w 21"/>
                  <a:gd name="T11" fmla="*/ 0 h 8"/>
                  <a:gd name="T12" fmla="*/ 0 w 21"/>
                  <a:gd name="T13" fmla="*/ 0 h 8"/>
                  <a:gd name="T14" fmla="*/ 0 w 2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0" y="4"/>
                    </a:moveTo>
                    <a:lnTo>
                      <a:pt x="0" y="4"/>
                    </a:lnTo>
                    <a:lnTo>
                      <a:pt x="21" y="8"/>
                    </a:lnTo>
                    <a:lnTo>
                      <a:pt x="21" y="4"/>
                    </a:lnTo>
                    <a:lnTo>
                      <a:pt x="13" y="0"/>
                    </a:lnTo>
                    <a:lnTo>
                      <a:pt x="9" y="0"/>
                    </a:lnTo>
                    <a:lnTo>
                      <a:pt x="0" y="0"/>
                    </a:lnTo>
                    <a:lnTo>
                      <a:pt x="0" y="4"/>
                    </a:lnTo>
                    <a:close/>
                  </a:path>
                </a:pathLst>
              </a:custGeom>
              <a:solidFill>
                <a:srgbClr val="838383"/>
              </a:solidFill>
              <a:ln w="3175">
                <a:solidFill>
                  <a:srgbClr val="000000"/>
                </a:solidFill>
                <a:prstDash val="solid"/>
                <a:round/>
                <a:headEnd/>
                <a:tailEnd/>
              </a:ln>
            </p:spPr>
            <p:txBody>
              <a:bodyPr/>
              <a:lstStyle/>
              <a:p>
                <a:endParaRPr lang="en-IN"/>
              </a:p>
            </p:txBody>
          </p:sp>
          <p:sp>
            <p:nvSpPr>
              <p:cNvPr id="704252" name="Freeform 1788">
                <a:extLst>
                  <a:ext uri="{FF2B5EF4-FFF2-40B4-BE49-F238E27FC236}">
                    <a16:creationId xmlns:a16="http://schemas.microsoft.com/office/drawing/2014/main" id="{5184B7E5-31C0-4E92-A533-982480F8F5DE}"/>
                  </a:ext>
                </a:extLst>
              </p:cNvPr>
              <p:cNvSpPr>
                <a:spLocks/>
              </p:cNvSpPr>
              <p:nvPr/>
            </p:nvSpPr>
            <p:spPr bwMode="auto">
              <a:xfrm>
                <a:off x="2775" y="753"/>
                <a:ext cx="5" cy="2"/>
              </a:xfrm>
              <a:custGeom>
                <a:avLst/>
                <a:gdLst>
                  <a:gd name="T0" fmla="*/ 4 w 12"/>
                  <a:gd name="T1" fmla="*/ 4 h 4"/>
                  <a:gd name="T2" fmla="*/ 12 w 12"/>
                  <a:gd name="T3" fmla="*/ 4 h 4"/>
                  <a:gd name="T4" fmla="*/ 12 w 12"/>
                  <a:gd name="T5" fmla="*/ 0 h 4"/>
                  <a:gd name="T6" fmla="*/ 0 w 12"/>
                  <a:gd name="T7" fmla="*/ 4 h 4"/>
                  <a:gd name="T8" fmla="*/ 4 w 12"/>
                  <a:gd name="T9" fmla="*/ 4 h 4"/>
                </a:gdLst>
                <a:ahLst/>
                <a:cxnLst>
                  <a:cxn ang="0">
                    <a:pos x="T0" y="T1"/>
                  </a:cxn>
                  <a:cxn ang="0">
                    <a:pos x="T2" y="T3"/>
                  </a:cxn>
                  <a:cxn ang="0">
                    <a:pos x="T4" y="T5"/>
                  </a:cxn>
                  <a:cxn ang="0">
                    <a:pos x="T6" y="T7"/>
                  </a:cxn>
                  <a:cxn ang="0">
                    <a:pos x="T8" y="T9"/>
                  </a:cxn>
                </a:cxnLst>
                <a:rect l="0" t="0" r="r" b="b"/>
                <a:pathLst>
                  <a:path w="12" h="4">
                    <a:moveTo>
                      <a:pt x="4" y="4"/>
                    </a:moveTo>
                    <a:lnTo>
                      <a:pt x="12" y="4"/>
                    </a:lnTo>
                    <a:lnTo>
                      <a:pt x="12" y="0"/>
                    </a:lnTo>
                    <a:lnTo>
                      <a:pt x="0" y="4"/>
                    </a:lnTo>
                    <a:lnTo>
                      <a:pt x="4" y="4"/>
                    </a:lnTo>
                    <a:close/>
                  </a:path>
                </a:pathLst>
              </a:custGeom>
              <a:solidFill>
                <a:srgbClr val="C2E3FF"/>
              </a:solidFill>
              <a:ln w="3175">
                <a:solidFill>
                  <a:srgbClr val="C2E3FF"/>
                </a:solidFill>
                <a:prstDash val="solid"/>
                <a:round/>
                <a:headEnd/>
                <a:tailEnd/>
              </a:ln>
            </p:spPr>
            <p:txBody>
              <a:bodyPr/>
              <a:lstStyle/>
              <a:p>
                <a:endParaRPr lang="en-IN"/>
              </a:p>
            </p:txBody>
          </p:sp>
          <p:sp>
            <p:nvSpPr>
              <p:cNvPr id="704253" name="Freeform 1789">
                <a:extLst>
                  <a:ext uri="{FF2B5EF4-FFF2-40B4-BE49-F238E27FC236}">
                    <a16:creationId xmlns:a16="http://schemas.microsoft.com/office/drawing/2014/main" id="{79D3C109-442B-454E-A0CB-43F50F28F6B3}"/>
                  </a:ext>
                </a:extLst>
              </p:cNvPr>
              <p:cNvSpPr>
                <a:spLocks/>
              </p:cNvSpPr>
              <p:nvPr/>
            </p:nvSpPr>
            <p:spPr bwMode="auto">
              <a:xfrm>
                <a:off x="2146" y="755"/>
                <a:ext cx="158" cy="26"/>
              </a:xfrm>
              <a:custGeom>
                <a:avLst/>
                <a:gdLst>
                  <a:gd name="T0" fmla="*/ 4 w 316"/>
                  <a:gd name="T1" fmla="*/ 0 h 52"/>
                  <a:gd name="T2" fmla="*/ 124 w 316"/>
                  <a:gd name="T3" fmla="*/ 23 h 52"/>
                  <a:gd name="T4" fmla="*/ 316 w 316"/>
                  <a:gd name="T5" fmla="*/ 52 h 52"/>
                  <a:gd name="T6" fmla="*/ 316 w 316"/>
                  <a:gd name="T7" fmla="*/ 52 h 52"/>
                  <a:gd name="T8" fmla="*/ 316 w 316"/>
                  <a:gd name="T9" fmla="*/ 48 h 52"/>
                  <a:gd name="T10" fmla="*/ 296 w 316"/>
                  <a:gd name="T11" fmla="*/ 44 h 52"/>
                  <a:gd name="T12" fmla="*/ 4 w 316"/>
                  <a:gd name="T13" fmla="*/ 0 h 52"/>
                  <a:gd name="T14" fmla="*/ 0 w 316"/>
                  <a:gd name="T15" fmla="*/ 0 h 52"/>
                  <a:gd name="T16" fmla="*/ 4 w 316"/>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52">
                    <a:moveTo>
                      <a:pt x="4" y="0"/>
                    </a:moveTo>
                    <a:lnTo>
                      <a:pt x="124" y="23"/>
                    </a:lnTo>
                    <a:lnTo>
                      <a:pt x="316" y="52"/>
                    </a:lnTo>
                    <a:lnTo>
                      <a:pt x="316" y="52"/>
                    </a:lnTo>
                    <a:lnTo>
                      <a:pt x="316" y="48"/>
                    </a:lnTo>
                    <a:lnTo>
                      <a:pt x="296" y="44"/>
                    </a:lnTo>
                    <a:lnTo>
                      <a:pt x="4" y="0"/>
                    </a:lnTo>
                    <a:lnTo>
                      <a:pt x="0" y="0"/>
                    </a:lnTo>
                    <a:lnTo>
                      <a:pt x="4" y="0"/>
                    </a:lnTo>
                    <a:close/>
                  </a:path>
                </a:pathLst>
              </a:custGeom>
              <a:solidFill>
                <a:srgbClr val="595959"/>
              </a:solidFill>
              <a:ln w="3175">
                <a:solidFill>
                  <a:srgbClr val="000000"/>
                </a:solidFill>
                <a:prstDash val="solid"/>
                <a:round/>
                <a:headEnd/>
                <a:tailEnd/>
              </a:ln>
            </p:spPr>
            <p:txBody>
              <a:bodyPr/>
              <a:lstStyle/>
              <a:p>
                <a:endParaRPr lang="en-IN"/>
              </a:p>
            </p:txBody>
          </p:sp>
          <p:sp>
            <p:nvSpPr>
              <p:cNvPr id="704254" name="Freeform 1790">
                <a:extLst>
                  <a:ext uri="{FF2B5EF4-FFF2-40B4-BE49-F238E27FC236}">
                    <a16:creationId xmlns:a16="http://schemas.microsoft.com/office/drawing/2014/main" id="{D0859A2B-CAAF-4F5E-B197-6A927265D498}"/>
                  </a:ext>
                </a:extLst>
              </p:cNvPr>
              <p:cNvSpPr>
                <a:spLocks/>
              </p:cNvSpPr>
              <p:nvPr/>
            </p:nvSpPr>
            <p:spPr bwMode="auto">
              <a:xfrm>
                <a:off x="2769" y="755"/>
                <a:ext cx="6" cy="2"/>
              </a:xfrm>
              <a:custGeom>
                <a:avLst/>
                <a:gdLst>
                  <a:gd name="T0" fmla="*/ 0 w 11"/>
                  <a:gd name="T1" fmla="*/ 4 h 4"/>
                  <a:gd name="T2" fmla="*/ 0 w 11"/>
                  <a:gd name="T3" fmla="*/ 4 h 4"/>
                  <a:gd name="T4" fmla="*/ 11 w 11"/>
                  <a:gd name="T5" fmla="*/ 4 h 4"/>
                  <a:gd name="T6" fmla="*/ 11 w 11"/>
                  <a:gd name="T7" fmla="*/ 0 h 4"/>
                  <a:gd name="T8" fmla="*/ 4 w 11"/>
                  <a:gd name="T9" fmla="*/ 0 h 4"/>
                  <a:gd name="T10" fmla="*/ 0 w 11"/>
                  <a:gd name="T11" fmla="*/ 4 h 4"/>
                </a:gdLst>
                <a:ahLst/>
                <a:cxnLst>
                  <a:cxn ang="0">
                    <a:pos x="T0" y="T1"/>
                  </a:cxn>
                  <a:cxn ang="0">
                    <a:pos x="T2" y="T3"/>
                  </a:cxn>
                  <a:cxn ang="0">
                    <a:pos x="T4" y="T5"/>
                  </a:cxn>
                  <a:cxn ang="0">
                    <a:pos x="T6" y="T7"/>
                  </a:cxn>
                  <a:cxn ang="0">
                    <a:pos x="T8" y="T9"/>
                  </a:cxn>
                  <a:cxn ang="0">
                    <a:pos x="T10" y="T11"/>
                  </a:cxn>
                </a:cxnLst>
                <a:rect l="0" t="0" r="r" b="b"/>
                <a:pathLst>
                  <a:path w="11" h="4">
                    <a:moveTo>
                      <a:pt x="0" y="4"/>
                    </a:moveTo>
                    <a:lnTo>
                      <a:pt x="0" y="4"/>
                    </a:lnTo>
                    <a:lnTo>
                      <a:pt x="11" y="4"/>
                    </a:lnTo>
                    <a:lnTo>
                      <a:pt x="11" y="0"/>
                    </a:lnTo>
                    <a:lnTo>
                      <a:pt x="4" y="0"/>
                    </a:lnTo>
                    <a:lnTo>
                      <a:pt x="0" y="4"/>
                    </a:lnTo>
                    <a:close/>
                  </a:path>
                </a:pathLst>
              </a:custGeom>
              <a:solidFill>
                <a:srgbClr val="C2E3FF"/>
              </a:solidFill>
              <a:ln w="3175">
                <a:solidFill>
                  <a:srgbClr val="C2E3FF"/>
                </a:solidFill>
                <a:prstDash val="solid"/>
                <a:round/>
                <a:headEnd/>
                <a:tailEnd/>
              </a:ln>
            </p:spPr>
            <p:txBody>
              <a:bodyPr/>
              <a:lstStyle/>
              <a:p>
                <a:endParaRPr lang="en-IN"/>
              </a:p>
            </p:txBody>
          </p:sp>
          <p:sp>
            <p:nvSpPr>
              <p:cNvPr id="704255" name="Freeform 1791">
                <a:extLst>
                  <a:ext uri="{FF2B5EF4-FFF2-40B4-BE49-F238E27FC236}">
                    <a16:creationId xmlns:a16="http://schemas.microsoft.com/office/drawing/2014/main" id="{02413DB9-4274-4CA1-B6D0-E29E783A74F8}"/>
                  </a:ext>
                </a:extLst>
              </p:cNvPr>
              <p:cNvSpPr>
                <a:spLocks/>
              </p:cNvSpPr>
              <p:nvPr/>
            </p:nvSpPr>
            <p:spPr bwMode="auto">
              <a:xfrm>
                <a:off x="2764" y="757"/>
                <a:ext cx="3" cy="4"/>
              </a:xfrm>
              <a:custGeom>
                <a:avLst/>
                <a:gdLst>
                  <a:gd name="T0" fmla="*/ 0 w 6"/>
                  <a:gd name="T1" fmla="*/ 7 h 7"/>
                  <a:gd name="T2" fmla="*/ 0 w 6"/>
                  <a:gd name="T3" fmla="*/ 7 h 7"/>
                  <a:gd name="T4" fmla="*/ 6 w 6"/>
                  <a:gd name="T5" fmla="*/ 7 h 7"/>
                  <a:gd name="T6" fmla="*/ 6 w 6"/>
                  <a:gd name="T7" fmla="*/ 0 h 7"/>
                  <a:gd name="T8" fmla="*/ 4 w 6"/>
                  <a:gd name="T9" fmla="*/ 4 h 7"/>
                  <a:gd name="T10" fmla="*/ 0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0" y="7"/>
                    </a:moveTo>
                    <a:lnTo>
                      <a:pt x="0" y="7"/>
                    </a:lnTo>
                    <a:lnTo>
                      <a:pt x="6" y="7"/>
                    </a:lnTo>
                    <a:lnTo>
                      <a:pt x="6" y="0"/>
                    </a:lnTo>
                    <a:lnTo>
                      <a:pt x="4" y="4"/>
                    </a:lnTo>
                    <a:lnTo>
                      <a:pt x="0" y="7"/>
                    </a:lnTo>
                    <a:close/>
                  </a:path>
                </a:pathLst>
              </a:custGeom>
              <a:solidFill>
                <a:srgbClr val="C2E3FF"/>
              </a:solidFill>
              <a:ln w="3175">
                <a:solidFill>
                  <a:srgbClr val="C2E3FF"/>
                </a:solidFill>
                <a:prstDash val="solid"/>
                <a:round/>
                <a:headEnd/>
                <a:tailEnd/>
              </a:ln>
            </p:spPr>
            <p:txBody>
              <a:bodyPr/>
              <a:lstStyle/>
              <a:p>
                <a:endParaRPr lang="en-IN"/>
              </a:p>
            </p:txBody>
          </p:sp>
          <p:sp>
            <p:nvSpPr>
              <p:cNvPr id="704256" name="Freeform 1792">
                <a:extLst>
                  <a:ext uri="{FF2B5EF4-FFF2-40B4-BE49-F238E27FC236}">
                    <a16:creationId xmlns:a16="http://schemas.microsoft.com/office/drawing/2014/main" id="{C557860D-9BC4-4A99-8FA4-618A5585C995}"/>
                  </a:ext>
                </a:extLst>
              </p:cNvPr>
              <p:cNvSpPr>
                <a:spLocks/>
              </p:cNvSpPr>
              <p:nvPr/>
            </p:nvSpPr>
            <p:spPr bwMode="auto">
              <a:xfrm>
                <a:off x="2758" y="761"/>
                <a:ext cx="6" cy="4"/>
              </a:xfrm>
              <a:custGeom>
                <a:avLst/>
                <a:gdLst>
                  <a:gd name="T0" fmla="*/ 0 w 11"/>
                  <a:gd name="T1" fmla="*/ 8 h 8"/>
                  <a:gd name="T2" fmla="*/ 8 w 11"/>
                  <a:gd name="T3" fmla="*/ 4 h 8"/>
                  <a:gd name="T4" fmla="*/ 11 w 11"/>
                  <a:gd name="T5" fmla="*/ 4 h 8"/>
                  <a:gd name="T6" fmla="*/ 8 w 11"/>
                  <a:gd name="T7" fmla="*/ 0 h 8"/>
                  <a:gd name="T8" fmla="*/ 0 w 11"/>
                  <a:gd name="T9" fmla="*/ 4 h 8"/>
                  <a:gd name="T10" fmla="*/ 0 w 11"/>
                  <a:gd name="T11" fmla="*/ 8 h 8"/>
                </a:gdLst>
                <a:ahLst/>
                <a:cxnLst>
                  <a:cxn ang="0">
                    <a:pos x="T0" y="T1"/>
                  </a:cxn>
                  <a:cxn ang="0">
                    <a:pos x="T2" y="T3"/>
                  </a:cxn>
                  <a:cxn ang="0">
                    <a:pos x="T4" y="T5"/>
                  </a:cxn>
                  <a:cxn ang="0">
                    <a:pos x="T6" y="T7"/>
                  </a:cxn>
                  <a:cxn ang="0">
                    <a:pos x="T8" y="T9"/>
                  </a:cxn>
                  <a:cxn ang="0">
                    <a:pos x="T10" y="T11"/>
                  </a:cxn>
                </a:cxnLst>
                <a:rect l="0" t="0" r="r" b="b"/>
                <a:pathLst>
                  <a:path w="11" h="8">
                    <a:moveTo>
                      <a:pt x="0" y="8"/>
                    </a:moveTo>
                    <a:lnTo>
                      <a:pt x="8" y="4"/>
                    </a:lnTo>
                    <a:lnTo>
                      <a:pt x="11" y="4"/>
                    </a:lnTo>
                    <a:lnTo>
                      <a:pt x="8" y="0"/>
                    </a:lnTo>
                    <a:lnTo>
                      <a:pt x="0" y="4"/>
                    </a:lnTo>
                    <a:lnTo>
                      <a:pt x="0" y="8"/>
                    </a:lnTo>
                    <a:close/>
                  </a:path>
                </a:pathLst>
              </a:custGeom>
              <a:solidFill>
                <a:srgbClr val="C2E3FF"/>
              </a:solidFill>
              <a:ln w="3175">
                <a:solidFill>
                  <a:srgbClr val="C2E3FF"/>
                </a:solidFill>
                <a:prstDash val="solid"/>
                <a:round/>
                <a:headEnd/>
                <a:tailEnd/>
              </a:ln>
            </p:spPr>
            <p:txBody>
              <a:bodyPr/>
              <a:lstStyle/>
              <a:p>
                <a:endParaRPr lang="en-IN"/>
              </a:p>
            </p:txBody>
          </p:sp>
          <p:sp>
            <p:nvSpPr>
              <p:cNvPr id="704257" name="Freeform 1793">
                <a:extLst>
                  <a:ext uri="{FF2B5EF4-FFF2-40B4-BE49-F238E27FC236}">
                    <a16:creationId xmlns:a16="http://schemas.microsoft.com/office/drawing/2014/main" id="{8F58468E-88CA-48E8-8607-447B74404DDF}"/>
                  </a:ext>
                </a:extLst>
              </p:cNvPr>
              <p:cNvSpPr>
                <a:spLocks/>
              </p:cNvSpPr>
              <p:nvPr/>
            </p:nvSpPr>
            <p:spPr bwMode="auto">
              <a:xfrm>
                <a:off x="2753" y="763"/>
                <a:ext cx="5" cy="3"/>
              </a:xfrm>
              <a:custGeom>
                <a:avLst/>
                <a:gdLst>
                  <a:gd name="T0" fmla="*/ 0 w 12"/>
                  <a:gd name="T1" fmla="*/ 4 h 8"/>
                  <a:gd name="T2" fmla="*/ 0 w 12"/>
                  <a:gd name="T3" fmla="*/ 8 h 8"/>
                  <a:gd name="T4" fmla="*/ 8 w 12"/>
                  <a:gd name="T5" fmla="*/ 8 h 8"/>
                  <a:gd name="T6" fmla="*/ 12 w 12"/>
                  <a:gd name="T7" fmla="*/ 4 h 8"/>
                  <a:gd name="T8" fmla="*/ 12 w 12"/>
                  <a:gd name="T9" fmla="*/ 0 h 8"/>
                  <a:gd name="T10" fmla="*/ 4 w 12"/>
                  <a:gd name="T11" fmla="*/ 4 h 8"/>
                  <a:gd name="T12" fmla="*/ 0 w 12"/>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0" y="4"/>
                    </a:moveTo>
                    <a:lnTo>
                      <a:pt x="0" y="8"/>
                    </a:lnTo>
                    <a:lnTo>
                      <a:pt x="8" y="8"/>
                    </a:lnTo>
                    <a:lnTo>
                      <a:pt x="12" y="4"/>
                    </a:lnTo>
                    <a:lnTo>
                      <a:pt x="12" y="0"/>
                    </a:lnTo>
                    <a:lnTo>
                      <a:pt x="4" y="4"/>
                    </a:lnTo>
                    <a:lnTo>
                      <a:pt x="0" y="4"/>
                    </a:lnTo>
                    <a:close/>
                  </a:path>
                </a:pathLst>
              </a:custGeom>
              <a:solidFill>
                <a:srgbClr val="C2E3FF"/>
              </a:solidFill>
              <a:ln w="3175">
                <a:solidFill>
                  <a:srgbClr val="C2E3FF"/>
                </a:solidFill>
                <a:prstDash val="solid"/>
                <a:round/>
                <a:headEnd/>
                <a:tailEnd/>
              </a:ln>
            </p:spPr>
            <p:txBody>
              <a:bodyPr/>
              <a:lstStyle/>
              <a:p>
                <a:endParaRPr lang="en-IN"/>
              </a:p>
            </p:txBody>
          </p:sp>
          <p:sp>
            <p:nvSpPr>
              <p:cNvPr id="704258" name="Freeform 1794">
                <a:extLst>
                  <a:ext uri="{FF2B5EF4-FFF2-40B4-BE49-F238E27FC236}">
                    <a16:creationId xmlns:a16="http://schemas.microsoft.com/office/drawing/2014/main" id="{3B56A562-BD39-4BBA-A4A3-AE31E0D21D69}"/>
                  </a:ext>
                </a:extLst>
              </p:cNvPr>
              <p:cNvSpPr>
                <a:spLocks/>
              </p:cNvSpPr>
              <p:nvPr/>
            </p:nvSpPr>
            <p:spPr bwMode="auto">
              <a:xfrm>
                <a:off x="2304" y="763"/>
                <a:ext cx="17" cy="18"/>
              </a:xfrm>
              <a:custGeom>
                <a:avLst/>
                <a:gdLst>
                  <a:gd name="T0" fmla="*/ 0 w 32"/>
                  <a:gd name="T1" fmla="*/ 25 h 37"/>
                  <a:gd name="T2" fmla="*/ 0 w 32"/>
                  <a:gd name="T3" fmla="*/ 29 h 37"/>
                  <a:gd name="T4" fmla="*/ 7 w 32"/>
                  <a:gd name="T5" fmla="*/ 37 h 37"/>
                  <a:gd name="T6" fmla="*/ 7 w 32"/>
                  <a:gd name="T7" fmla="*/ 37 h 37"/>
                  <a:gd name="T8" fmla="*/ 24 w 32"/>
                  <a:gd name="T9" fmla="*/ 33 h 37"/>
                  <a:gd name="T10" fmla="*/ 32 w 32"/>
                  <a:gd name="T11" fmla="*/ 21 h 37"/>
                  <a:gd name="T12" fmla="*/ 28 w 32"/>
                  <a:gd name="T13" fmla="*/ 0 h 37"/>
                  <a:gd name="T14" fmla="*/ 0 w 32"/>
                  <a:gd name="T15" fmla="*/ 8 h 37"/>
                  <a:gd name="T16" fmla="*/ 0 w 32"/>
                  <a:gd name="T17"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0" y="25"/>
                    </a:moveTo>
                    <a:lnTo>
                      <a:pt x="0" y="29"/>
                    </a:lnTo>
                    <a:lnTo>
                      <a:pt x="7" y="37"/>
                    </a:lnTo>
                    <a:lnTo>
                      <a:pt x="7" y="37"/>
                    </a:lnTo>
                    <a:lnTo>
                      <a:pt x="24" y="33"/>
                    </a:lnTo>
                    <a:lnTo>
                      <a:pt x="32" y="21"/>
                    </a:lnTo>
                    <a:lnTo>
                      <a:pt x="28" y="0"/>
                    </a:lnTo>
                    <a:lnTo>
                      <a:pt x="0" y="8"/>
                    </a:lnTo>
                    <a:lnTo>
                      <a:pt x="0" y="25"/>
                    </a:lnTo>
                    <a:close/>
                  </a:path>
                </a:pathLst>
              </a:custGeom>
              <a:solidFill>
                <a:srgbClr val="FFFFFF"/>
              </a:solidFill>
              <a:ln w="3175">
                <a:solidFill>
                  <a:srgbClr val="000000"/>
                </a:solidFill>
                <a:prstDash val="solid"/>
                <a:round/>
                <a:headEnd/>
                <a:tailEnd/>
              </a:ln>
            </p:spPr>
            <p:txBody>
              <a:bodyPr/>
              <a:lstStyle/>
              <a:p>
                <a:endParaRPr lang="en-IN"/>
              </a:p>
            </p:txBody>
          </p:sp>
          <p:sp>
            <p:nvSpPr>
              <p:cNvPr id="704259" name="Freeform 1795">
                <a:extLst>
                  <a:ext uri="{FF2B5EF4-FFF2-40B4-BE49-F238E27FC236}">
                    <a16:creationId xmlns:a16="http://schemas.microsoft.com/office/drawing/2014/main" id="{BE269DEC-413B-46CE-98EF-E93AAAD1AD86}"/>
                  </a:ext>
                </a:extLst>
              </p:cNvPr>
              <p:cNvSpPr>
                <a:spLocks/>
              </p:cNvSpPr>
              <p:nvPr/>
            </p:nvSpPr>
            <p:spPr bwMode="auto">
              <a:xfrm>
                <a:off x="2749" y="766"/>
                <a:ext cx="2" cy="2"/>
              </a:xfrm>
              <a:custGeom>
                <a:avLst/>
                <a:gdLst>
                  <a:gd name="T0" fmla="*/ 0 w 4"/>
                  <a:gd name="T1" fmla="*/ 4 h 4"/>
                  <a:gd name="T2" fmla="*/ 0 w 4"/>
                  <a:gd name="T3" fmla="*/ 4 h 4"/>
                  <a:gd name="T4" fmla="*/ 4 w 4"/>
                  <a:gd name="T5" fmla="*/ 4 h 4"/>
                  <a:gd name="T6" fmla="*/ 4 w 4"/>
                  <a:gd name="T7" fmla="*/ 4 h 4"/>
                  <a:gd name="T8" fmla="*/ 4 w 4"/>
                  <a:gd name="T9" fmla="*/ 0 h 4"/>
                  <a:gd name="T10" fmla="*/ 0 w 4"/>
                  <a:gd name="T11" fmla="*/ 0 h 4"/>
                  <a:gd name="T12" fmla="*/ 0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4"/>
                    </a:moveTo>
                    <a:lnTo>
                      <a:pt x="0" y="4"/>
                    </a:lnTo>
                    <a:lnTo>
                      <a:pt x="4" y="4"/>
                    </a:lnTo>
                    <a:lnTo>
                      <a:pt x="4" y="4"/>
                    </a:lnTo>
                    <a:lnTo>
                      <a:pt x="4" y="0"/>
                    </a:lnTo>
                    <a:lnTo>
                      <a:pt x="0" y="0"/>
                    </a:lnTo>
                    <a:lnTo>
                      <a:pt x="0" y="4"/>
                    </a:lnTo>
                    <a:close/>
                  </a:path>
                </a:pathLst>
              </a:custGeom>
              <a:solidFill>
                <a:srgbClr val="C2E3FF"/>
              </a:solidFill>
              <a:ln w="3175">
                <a:solidFill>
                  <a:srgbClr val="C2E3FF"/>
                </a:solidFill>
                <a:prstDash val="solid"/>
                <a:round/>
                <a:headEnd/>
                <a:tailEnd/>
              </a:ln>
            </p:spPr>
            <p:txBody>
              <a:bodyPr/>
              <a:lstStyle/>
              <a:p>
                <a:endParaRPr lang="en-IN"/>
              </a:p>
            </p:txBody>
          </p:sp>
          <p:sp>
            <p:nvSpPr>
              <p:cNvPr id="704260" name="Freeform 1796">
                <a:extLst>
                  <a:ext uri="{FF2B5EF4-FFF2-40B4-BE49-F238E27FC236}">
                    <a16:creationId xmlns:a16="http://schemas.microsoft.com/office/drawing/2014/main" id="{1E7104F5-E712-422C-8C85-C50FE1563A17}"/>
                  </a:ext>
                </a:extLst>
              </p:cNvPr>
              <p:cNvSpPr>
                <a:spLocks/>
              </p:cNvSpPr>
              <p:nvPr/>
            </p:nvSpPr>
            <p:spPr bwMode="auto">
              <a:xfrm>
                <a:off x="2733" y="766"/>
                <a:ext cx="137" cy="87"/>
              </a:xfrm>
              <a:custGeom>
                <a:avLst/>
                <a:gdLst>
                  <a:gd name="T0" fmla="*/ 19 w 276"/>
                  <a:gd name="T1" fmla="*/ 173 h 173"/>
                  <a:gd name="T2" fmla="*/ 276 w 276"/>
                  <a:gd name="T3" fmla="*/ 10 h 173"/>
                  <a:gd name="T4" fmla="*/ 276 w 276"/>
                  <a:gd name="T5" fmla="*/ 0 h 173"/>
                  <a:gd name="T6" fmla="*/ 0 w 276"/>
                  <a:gd name="T7" fmla="*/ 165 h 173"/>
                  <a:gd name="T8" fmla="*/ 19 w 276"/>
                  <a:gd name="T9" fmla="*/ 173 h 173"/>
                </a:gdLst>
                <a:ahLst/>
                <a:cxnLst>
                  <a:cxn ang="0">
                    <a:pos x="T0" y="T1"/>
                  </a:cxn>
                  <a:cxn ang="0">
                    <a:pos x="T2" y="T3"/>
                  </a:cxn>
                  <a:cxn ang="0">
                    <a:pos x="T4" y="T5"/>
                  </a:cxn>
                  <a:cxn ang="0">
                    <a:pos x="T6" y="T7"/>
                  </a:cxn>
                  <a:cxn ang="0">
                    <a:pos x="T8" y="T9"/>
                  </a:cxn>
                </a:cxnLst>
                <a:rect l="0" t="0" r="r" b="b"/>
                <a:pathLst>
                  <a:path w="276" h="173">
                    <a:moveTo>
                      <a:pt x="19" y="173"/>
                    </a:moveTo>
                    <a:lnTo>
                      <a:pt x="276" y="10"/>
                    </a:lnTo>
                    <a:lnTo>
                      <a:pt x="276" y="0"/>
                    </a:lnTo>
                    <a:lnTo>
                      <a:pt x="0" y="165"/>
                    </a:lnTo>
                    <a:lnTo>
                      <a:pt x="19" y="173"/>
                    </a:lnTo>
                    <a:close/>
                  </a:path>
                </a:pathLst>
              </a:custGeom>
              <a:solidFill>
                <a:srgbClr val="FFFFFF"/>
              </a:solidFill>
              <a:ln w="3175">
                <a:solidFill>
                  <a:srgbClr val="000000"/>
                </a:solidFill>
                <a:prstDash val="solid"/>
                <a:round/>
                <a:headEnd/>
                <a:tailEnd/>
              </a:ln>
            </p:spPr>
            <p:txBody>
              <a:bodyPr/>
              <a:lstStyle/>
              <a:p>
                <a:endParaRPr lang="en-IN"/>
              </a:p>
            </p:txBody>
          </p:sp>
          <p:sp>
            <p:nvSpPr>
              <p:cNvPr id="704261" name="Freeform 1797">
                <a:extLst>
                  <a:ext uri="{FF2B5EF4-FFF2-40B4-BE49-F238E27FC236}">
                    <a16:creationId xmlns:a16="http://schemas.microsoft.com/office/drawing/2014/main" id="{E3191AF1-90D7-4CF3-8025-FC6DEA8374E5}"/>
                  </a:ext>
                </a:extLst>
              </p:cNvPr>
              <p:cNvSpPr>
                <a:spLocks/>
              </p:cNvSpPr>
              <p:nvPr/>
            </p:nvSpPr>
            <p:spPr bwMode="auto">
              <a:xfrm>
                <a:off x="2742" y="768"/>
                <a:ext cx="5" cy="3"/>
              </a:xfrm>
              <a:custGeom>
                <a:avLst/>
                <a:gdLst>
                  <a:gd name="T0" fmla="*/ 0 w 10"/>
                  <a:gd name="T1" fmla="*/ 6 h 6"/>
                  <a:gd name="T2" fmla="*/ 0 w 10"/>
                  <a:gd name="T3" fmla="*/ 6 h 6"/>
                  <a:gd name="T4" fmla="*/ 10 w 10"/>
                  <a:gd name="T5" fmla="*/ 4 h 6"/>
                  <a:gd name="T6" fmla="*/ 10 w 10"/>
                  <a:gd name="T7" fmla="*/ 0 h 6"/>
                  <a:gd name="T8" fmla="*/ 0 w 10"/>
                  <a:gd name="T9" fmla="*/ 4 h 6"/>
                  <a:gd name="T10" fmla="*/ 0 w 10"/>
                  <a:gd name="T11" fmla="*/ 6 h 6"/>
                </a:gdLst>
                <a:ahLst/>
                <a:cxnLst>
                  <a:cxn ang="0">
                    <a:pos x="T0" y="T1"/>
                  </a:cxn>
                  <a:cxn ang="0">
                    <a:pos x="T2" y="T3"/>
                  </a:cxn>
                  <a:cxn ang="0">
                    <a:pos x="T4" y="T5"/>
                  </a:cxn>
                  <a:cxn ang="0">
                    <a:pos x="T6" y="T7"/>
                  </a:cxn>
                  <a:cxn ang="0">
                    <a:pos x="T8" y="T9"/>
                  </a:cxn>
                  <a:cxn ang="0">
                    <a:pos x="T10" y="T11"/>
                  </a:cxn>
                </a:cxnLst>
                <a:rect l="0" t="0" r="r" b="b"/>
                <a:pathLst>
                  <a:path w="10" h="6">
                    <a:moveTo>
                      <a:pt x="0" y="6"/>
                    </a:moveTo>
                    <a:lnTo>
                      <a:pt x="0" y="6"/>
                    </a:lnTo>
                    <a:lnTo>
                      <a:pt x="10" y="4"/>
                    </a:lnTo>
                    <a:lnTo>
                      <a:pt x="10" y="0"/>
                    </a:lnTo>
                    <a:lnTo>
                      <a:pt x="0" y="4"/>
                    </a:lnTo>
                    <a:lnTo>
                      <a:pt x="0" y="6"/>
                    </a:lnTo>
                    <a:close/>
                  </a:path>
                </a:pathLst>
              </a:custGeom>
              <a:solidFill>
                <a:srgbClr val="C2E3FF"/>
              </a:solidFill>
              <a:ln w="3175">
                <a:solidFill>
                  <a:srgbClr val="C2E3FF"/>
                </a:solidFill>
                <a:prstDash val="solid"/>
                <a:round/>
                <a:headEnd/>
                <a:tailEnd/>
              </a:ln>
            </p:spPr>
            <p:txBody>
              <a:bodyPr/>
              <a:lstStyle/>
              <a:p>
                <a:endParaRPr lang="en-IN"/>
              </a:p>
            </p:txBody>
          </p:sp>
          <p:sp>
            <p:nvSpPr>
              <p:cNvPr id="704262" name="Freeform 1798">
                <a:extLst>
                  <a:ext uri="{FF2B5EF4-FFF2-40B4-BE49-F238E27FC236}">
                    <a16:creationId xmlns:a16="http://schemas.microsoft.com/office/drawing/2014/main" id="{E4EAA5B2-A97B-49E3-986D-9580CFB39175}"/>
                  </a:ext>
                </a:extLst>
              </p:cNvPr>
              <p:cNvSpPr>
                <a:spLocks/>
              </p:cNvSpPr>
              <p:nvPr/>
            </p:nvSpPr>
            <p:spPr bwMode="auto">
              <a:xfrm>
                <a:off x="2736" y="770"/>
                <a:ext cx="4" cy="5"/>
              </a:xfrm>
              <a:custGeom>
                <a:avLst/>
                <a:gdLst>
                  <a:gd name="T0" fmla="*/ 0 w 8"/>
                  <a:gd name="T1" fmla="*/ 9 h 9"/>
                  <a:gd name="T2" fmla="*/ 8 w 8"/>
                  <a:gd name="T3" fmla="*/ 5 h 9"/>
                  <a:gd name="T4" fmla="*/ 8 w 8"/>
                  <a:gd name="T5" fmla="*/ 0 h 9"/>
                  <a:gd name="T6" fmla="*/ 0 w 8"/>
                  <a:gd name="T7" fmla="*/ 2 h 9"/>
                  <a:gd name="T8" fmla="*/ 0 w 8"/>
                  <a:gd name="T9" fmla="*/ 9 h 9"/>
                </a:gdLst>
                <a:ahLst/>
                <a:cxnLst>
                  <a:cxn ang="0">
                    <a:pos x="T0" y="T1"/>
                  </a:cxn>
                  <a:cxn ang="0">
                    <a:pos x="T2" y="T3"/>
                  </a:cxn>
                  <a:cxn ang="0">
                    <a:pos x="T4" y="T5"/>
                  </a:cxn>
                  <a:cxn ang="0">
                    <a:pos x="T6" y="T7"/>
                  </a:cxn>
                  <a:cxn ang="0">
                    <a:pos x="T8" y="T9"/>
                  </a:cxn>
                </a:cxnLst>
                <a:rect l="0" t="0" r="r" b="b"/>
                <a:pathLst>
                  <a:path w="8" h="9">
                    <a:moveTo>
                      <a:pt x="0" y="9"/>
                    </a:moveTo>
                    <a:lnTo>
                      <a:pt x="8" y="5"/>
                    </a:lnTo>
                    <a:lnTo>
                      <a:pt x="8" y="0"/>
                    </a:lnTo>
                    <a:lnTo>
                      <a:pt x="0" y="2"/>
                    </a:lnTo>
                    <a:lnTo>
                      <a:pt x="0" y="9"/>
                    </a:lnTo>
                    <a:close/>
                  </a:path>
                </a:pathLst>
              </a:custGeom>
              <a:solidFill>
                <a:srgbClr val="C2E3FF"/>
              </a:solidFill>
              <a:ln w="3175">
                <a:solidFill>
                  <a:srgbClr val="C2E3FF"/>
                </a:solidFill>
                <a:prstDash val="solid"/>
                <a:round/>
                <a:headEnd/>
                <a:tailEnd/>
              </a:ln>
            </p:spPr>
            <p:txBody>
              <a:bodyPr/>
              <a:lstStyle/>
              <a:p>
                <a:endParaRPr lang="en-IN"/>
              </a:p>
            </p:txBody>
          </p:sp>
          <p:sp>
            <p:nvSpPr>
              <p:cNvPr id="704263" name="Freeform 1799">
                <a:extLst>
                  <a:ext uri="{FF2B5EF4-FFF2-40B4-BE49-F238E27FC236}">
                    <a16:creationId xmlns:a16="http://schemas.microsoft.com/office/drawing/2014/main" id="{388B67B0-77D8-4704-8CA2-C40842A6F90B}"/>
                  </a:ext>
                </a:extLst>
              </p:cNvPr>
              <p:cNvSpPr>
                <a:spLocks/>
              </p:cNvSpPr>
              <p:nvPr/>
            </p:nvSpPr>
            <p:spPr bwMode="auto">
              <a:xfrm>
                <a:off x="2387" y="773"/>
                <a:ext cx="153" cy="46"/>
              </a:xfrm>
              <a:custGeom>
                <a:avLst/>
                <a:gdLst>
                  <a:gd name="T0" fmla="*/ 0 w 306"/>
                  <a:gd name="T1" fmla="*/ 35 h 93"/>
                  <a:gd name="T2" fmla="*/ 0 w 306"/>
                  <a:gd name="T3" fmla="*/ 35 h 93"/>
                  <a:gd name="T4" fmla="*/ 8 w 306"/>
                  <a:gd name="T5" fmla="*/ 45 h 93"/>
                  <a:gd name="T6" fmla="*/ 8 w 306"/>
                  <a:gd name="T7" fmla="*/ 45 h 93"/>
                  <a:gd name="T8" fmla="*/ 11 w 306"/>
                  <a:gd name="T9" fmla="*/ 48 h 93"/>
                  <a:gd name="T10" fmla="*/ 285 w 306"/>
                  <a:gd name="T11" fmla="*/ 93 h 93"/>
                  <a:gd name="T12" fmla="*/ 295 w 306"/>
                  <a:gd name="T13" fmla="*/ 87 h 93"/>
                  <a:gd name="T14" fmla="*/ 298 w 306"/>
                  <a:gd name="T15" fmla="*/ 71 h 93"/>
                  <a:gd name="T16" fmla="*/ 302 w 306"/>
                  <a:gd name="T17" fmla="*/ 64 h 93"/>
                  <a:gd name="T18" fmla="*/ 306 w 306"/>
                  <a:gd name="T19" fmla="*/ 43 h 93"/>
                  <a:gd name="T20" fmla="*/ 199 w 306"/>
                  <a:gd name="T21" fmla="*/ 23 h 93"/>
                  <a:gd name="T22" fmla="*/ 34 w 306"/>
                  <a:gd name="T23" fmla="*/ 0 h 93"/>
                  <a:gd name="T24" fmla="*/ 4 w 306"/>
                  <a:gd name="T25" fmla="*/ 8 h 93"/>
                  <a:gd name="T26" fmla="*/ 0 w 306"/>
                  <a:gd name="T27"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93">
                    <a:moveTo>
                      <a:pt x="0" y="35"/>
                    </a:moveTo>
                    <a:lnTo>
                      <a:pt x="0" y="35"/>
                    </a:lnTo>
                    <a:lnTo>
                      <a:pt x="8" y="45"/>
                    </a:lnTo>
                    <a:lnTo>
                      <a:pt x="8" y="45"/>
                    </a:lnTo>
                    <a:lnTo>
                      <a:pt x="11" y="48"/>
                    </a:lnTo>
                    <a:lnTo>
                      <a:pt x="285" y="93"/>
                    </a:lnTo>
                    <a:lnTo>
                      <a:pt x="295" y="87"/>
                    </a:lnTo>
                    <a:lnTo>
                      <a:pt x="298" y="71"/>
                    </a:lnTo>
                    <a:lnTo>
                      <a:pt x="302" y="64"/>
                    </a:lnTo>
                    <a:lnTo>
                      <a:pt x="306" y="43"/>
                    </a:lnTo>
                    <a:lnTo>
                      <a:pt x="199" y="23"/>
                    </a:lnTo>
                    <a:lnTo>
                      <a:pt x="34" y="0"/>
                    </a:lnTo>
                    <a:lnTo>
                      <a:pt x="4" y="8"/>
                    </a:lnTo>
                    <a:lnTo>
                      <a:pt x="0" y="35"/>
                    </a:lnTo>
                    <a:close/>
                  </a:path>
                </a:pathLst>
              </a:custGeom>
              <a:solidFill>
                <a:srgbClr val="000000"/>
              </a:solidFill>
              <a:ln w="3175">
                <a:solidFill>
                  <a:srgbClr val="000000"/>
                </a:solidFill>
                <a:prstDash val="solid"/>
                <a:round/>
                <a:headEnd/>
                <a:tailEnd/>
              </a:ln>
            </p:spPr>
            <p:txBody>
              <a:bodyPr/>
              <a:lstStyle/>
              <a:p>
                <a:endParaRPr lang="en-IN"/>
              </a:p>
            </p:txBody>
          </p:sp>
          <p:sp>
            <p:nvSpPr>
              <p:cNvPr id="704264" name="Freeform 1800">
                <a:extLst>
                  <a:ext uri="{FF2B5EF4-FFF2-40B4-BE49-F238E27FC236}">
                    <a16:creationId xmlns:a16="http://schemas.microsoft.com/office/drawing/2014/main" id="{090CF12C-0C89-4179-95EE-2DF65616BB7D}"/>
                  </a:ext>
                </a:extLst>
              </p:cNvPr>
              <p:cNvSpPr>
                <a:spLocks/>
              </p:cNvSpPr>
              <p:nvPr/>
            </p:nvSpPr>
            <p:spPr bwMode="auto">
              <a:xfrm>
                <a:off x="2729" y="773"/>
                <a:ext cx="6" cy="6"/>
              </a:xfrm>
              <a:custGeom>
                <a:avLst/>
                <a:gdLst>
                  <a:gd name="T0" fmla="*/ 0 w 11"/>
                  <a:gd name="T1" fmla="*/ 8 h 12"/>
                  <a:gd name="T2" fmla="*/ 0 w 11"/>
                  <a:gd name="T3" fmla="*/ 12 h 12"/>
                  <a:gd name="T4" fmla="*/ 11 w 11"/>
                  <a:gd name="T5" fmla="*/ 4 h 12"/>
                  <a:gd name="T6" fmla="*/ 11 w 11"/>
                  <a:gd name="T7" fmla="*/ 0 h 12"/>
                  <a:gd name="T8" fmla="*/ 0 w 11"/>
                  <a:gd name="T9" fmla="*/ 4 h 12"/>
                  <a:gd name="T10" fmla="*/ 0 w 11"/>
                  <a:gd name="T11" fmla="*/ 8 h 12"/>
                </a:gdLst>
                <a:ahLst/>
                <a:cxnLst>
                  <a:cxn ang="0">
                    <a:pos x="T0" y="T1"/>
                  </a:cxn>
                  <a:cxn ang="0">
                    <a:pos x="T2" y="T3"/>
                  </a:cxn>
                  <a:cxn ang="0">
                    <a:pos x="T4" y="T5"/>
                  </a:cxn>
                  <a:cxn ang="0">
                    <a:pos x="T6" y="T7"/>
                  </a:cxn>
                  <a:cxn ang="0">
                    <a:pos x="T8" y="T9"/>
                  </a:cxn>
                  <a:cxn ang="0">
                    <a:pos x="T10" y="T11"/>
                  </a:cxn>
                </a:cxnLst>
                <a:rect l="0" t="0" r="r" b="b"/>
                <a:pathLst>
                  <a:path w="11" h="12">
                    <a:moveTo>
                      <a:pt x="0" y="8"/>
                    </a:moveTo>
                    <a:lnTo>
                      <a:pt x="0" y="12"/>
                    </a:lnTo>
                    <a:lnTo>
                      <a:pt x="11" y="4"/>
                    </a:lnTo>
                    <a:lnTo>
                      <a:pt x="11" y="0"/>
                    </a:lnTo>
                    <a:lnTo>
                      <a:pt x="0" y="4"/>
                    </a:lnTo>
                    <a:lnTo>
                      <a:pt x="0" y="8"/>
                    </a:lnTo>
                    <a:close/>
                  </a:path>
                </a:pathLst>
              </a:custGeom>
              <a:solidFill>
                <a:srgbClr val="C2E3FF"/>
              </a:solidFill>
              <a:ln w="3175">
                <a:solidFill>
                  <a:srgbClr val="C2E3FF"/>
                </a:solidFill>
                <a:prstDash val="solid"/>
                <a:round/>
                <a:headEnd/>
                <a:tailEnd/>
              </a:ln>
            </p:spPr>
            <p:txBody>
              <a:bodyPr/>
              <a:lstStyle/>
              <a:p>
                <a:endParaRPr lang="en-IN"/>
              </a:p>
            </p:txBody>
          </p:sp>
          <p:sp>
            <p:nvSpPr>
              <p:cNvPr id="704265" name="Freeform 1801">
                <a:extLst>
                  <a:ext uri="{FF2B5EF4-FFF2-40B4-BE49-F238E27FC236}">
                    <a16:creationId xmlns:a16="http://schemas.microsoft.com/office/drawing/2014/main" id="{A28F427C-046F-4B39-81F3-B8EF9BB961FC}"/>
                  </a:ext>
                </a:extLst>
              </p:cNvPr>
              <p:cNvSpPr>
                <a:spLocks/>
              </p:cNvSpPr>
              <p:nvPr/>
            </p:nvSpPr>
            <p:spPr bwMode="auto">
              <a:xfrm>
                <a:off x="2310" y="773"/>
                <a:ext cx="560" cy="348"/>
              </a:xfrm>
              <a:custGeom>
                <a:avLst/>
                <a:gdLst>
                  <a:gd name="T0" fmla="*/ 937 w 1121"/>
                  <a:gd name="T1" fmla="*/ 187 h 696"/>
                  <a:gd name="T2" fmla="*/ 941 w 1121"/>
                  <a:gd name="T3" fmla="*/ 219 h 696"/>
                  <a:gd name="T4" fmla="*/ 945 w 1121"/>
                  <a:gd name="T5" fmla="*/ 252 h 696"/>
                  <a:gd name="T6" fmla="*/ 949 w 1121"/>
                  <a:gd name="T7" fmla="*/ 267 h 696"/>
                  <a:gd name="T8" fmla="*/ 941 w 1121"/>
                  <a:gd name="T9" fmla="*/ 275 h 696"/>
                  <a:gd name="T10" fmla="*/ 937 w 1121"/>
                  <a:gd name="T11" fmla="*/ 283 h 696"/>
                  <a:gd name="T12" fmla="*/ 926 w 1121"/>
                  <a:gd name="T13" fmla="*/ 275 h 696"/>
                  <a:gd name="T14" fmla="*/ 908 w 1121"/>
                  <a:gd name="T15" fmla="*/ 283 h 696"/>
                  <a:gd name="T16" fmla="*/ 897 w 1121"/>
                  <a:gd name="T17" fmla="*/ 283 h 696"/>
                  <a:gd name="T18" fmla="*/ 885 w 1121"/>
                  <a:gd name="T19" fmla="*/ 275 h 696"/>
                  <a:gd name="T20" fmla="*/ 878 w 1121"/>
                  <a:gd name="T21" fmla="*/ 263 h 696"/>
                  <a:gd name="T22" fmla="*/ 864 w 1121"/>
                  <a:gd name="T23" fmla="*/ 256 h 696"/>
                  <a:gd name="T24" fmla="*/ 864 w 1121"/>
                  <a:gd name="T25" fmla="*/ 248 h 696"/>
                  <a:gd name="T26" fmla="*/ 790 w 1121"/>
                  <a:gd name="T27" fmla="*/ 208 h 696"/>
                  <a:gd name="T28" fmla="*/ 798 w 1121"/>
                  <a:gd name="T29" fmla="*/ 200 h 696"/>
                  <a:gd name="T30" fmla="*/ 790 w 1121"/>
                  <a:gd name="T31" fmla="*/ 196 h 696"/>
                  <a:gd name="T32" fmla="*/ 694 w 1121"/>
                  <a:gd name="T33" fmla="*/ 240 h 696"/>
                  <a:gd name="T34" fmla="*/ 0 w 1121"/>
                  <a:gd name="T35" fmla="*/ 696 h 696"/>
                  <a:gd name="T36" fmla="*/ 558 w 1121"/>
                  <a:gd name="T37" fmla="*/ 680 h 696"/>
                  <a:gd name="T38" fmla="*/ 591 w 1121"/>
                  <a:gd name="T39" fmla="*/ 659 h 696"/>
                  <a:gd name="T40" fmla="*/ 622 w 1121"/>
                  <a:gd name="T41" fmla="*/ 648 h 696"/>
                  <a:gd name="T42" fmla="*/ 654 w 1121"/>
                  <a:gd name="T43" fmla="*/ 640 h 696"/>
                  <a:gd name="T44" fmla="*/ 694 w 1121"/>
                  <a:gd name="T45" fmla="*/ 640 h 696"/>
                  <a:gd name="T46" fmla="*/ 746 w 1121"/>
                  <a:gd name="T47" fmla="*/ 651 h 696"/>
                  <a:gd name="T48" fmla="*/ 1121 w 1121"/>
                  <a:gd name="T49" fmla="*/ 696 h 696"/>
                  <a:gd name="T50" fmla="*/ 853 w 1121"/>
                  <a:gd name="T51" fmla="*/ 544 h 696"/>
                  <a:gd name="T52" fmla="*/ 826 w 1121"/>
                  <a:gd name="T53" fmla="*/ 527 h 696"/>
                  <a:gd name="T54" fmla="*/ 819 w 1121"/>
                  <a:gd name="T55" fmla="*/ 500 h 696"/>
                  <a:gd name="T56" fmla="*/ 830 w 1121"/>
                  <a:gd name="T57" fmla="*/ 467 h 696"/>
                  <a:gd name="T58" fmla="*/ 864 w 1121"/>
                  <a:gd name="T59" fmla="*/ 427 h 696"/>
                  <a:gd name="T60" fmla="*/ 1121 w 1121"/>
                  <a:gd name="T61" fmla="*/ 0 h 696"/>
                  <a:gd name="T62" fmla="*/ 937 w 1121"/>
                  <a:gd name="T63" fmla="*/ 187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21" h="696">
                    <a:moveTo>
                      <a:pt x="937" y="187"/>
                    </a:moveTo>
                    <a:lnTo>
                      <a:pt x="937" y="187"/>
                    </a:lnTo>
                    <a:lnTo>
                      <a:pt x="937" y="208"/>
                    </a:lnTo>
                    <a:lnTo>
                      <a:pt x="941" y="219"/>
                    </a:lnTo>
                    <a:lnTo>
                      <a:pt x="941" y="248"/>
                    </a:lnTo>
                    <a:lnTo>
                      <a:pt x="945" y="252"/>
                    </a:lnTo>
                    <a:lnTo>
                      <a:pt x="945" y="260"/>
                    </a:lnTo>
                    <a:lnTo>
                      <a:pt x="949" y="267"/>
                    </a:lnTo>
                    <a:lnTo>
                      <a:pt x="945" y="275"/>
                    </a:lnTo>
                    <a:lnTo>
                      <a:pt x="941" y="275"/>
                    </a:lnTo>
                    <a:lnTo>
                      <a:pt x="937" y="279"/>
                    </a:lnTo>
                    <a:lnTo>
                      <a:pt x="937" y="283"/>
                    </a:lnTo>
                    <a:lnTo>
                      <a:pt x="929" y="279"/>
                    </a:lnTo>
                    <a:lnTo>
                      <a:pt x="926" y="275"/>
                    </a:lnTo>
                    <a:lnTo>
                      <a:pt x="908" y="279"/>
                    </a:lnTo>
                    <a:lnTo>
                      <a:pt x="908" y="283"/>
                    </a:lnTo>
                    <a:lnTo>
                      <a:pt x="905" y="283"/>
                    </a:lnTo>
                    <a:lnTo>
                      <a:pt x="897" y="283"/>
                    </a:lnTo>
                    <a:lnTo>
                      <a:pt x="897" y="279"/>
                    </a:lnTo>
                    <a:lnTo>
                      <a:pt x="885" y="275"/>
                    </a:lnTo>
                    <a:lnTo>
                      <a:pt x="878" y="267"/>
                    </a:lnTo>
                    <a:lnTo>
                      <a:pt x="878" y="263"/>
                    </a:lnTo>
                    <a:lnTo>
                      <a:pt x="866" y="260"/>
                    </a:lnTo>
                    <a:lnTo>
                      <a:pt x="864" y="256"/>
                    </a:lnTo>
                    <a:lnTo>
                      <a:pt x="864" y="248"/>
                    </a:lnTo>
                    <a:lnTo>
                      <a:pt x="864" y="248"/>
                    </a:lnTo>
                    <a:lnTo>
                      <a:pt x="786" y="212"/>
                    </a:lnTo>
                    <a:lnTo>
                      <a:pt x="790" y="208"/>
                    </a:lnTo>
                    <a:lnTo>
                      <a:pt x="798" y="204"/>
                    </a:lnTo>
                    <a:lnTo>
                      <a:pt x="798" y="200"/>
                    </a:lnTo>
                    <a:lnTo>
                      <a:pt x="794" y="200"/>
                    </a:lnTo>
                    <a:lnTo>
                      <a:pt x="790" y="196"/>
                    </a:lnTo>
                    <a:lnTo>
                      <a:pt x="786" y="187"/>
                    </a:lnTo>
                    <a:lnTo>
                      <a:pt x="694" y="240"/>
                    </a:lnTo>
                    <a:lnTo>
                      <a:pt x="721" y="248"/>
                    </a:lnTo>
                    <a:lnTo>
                      <a:pt x="0" y="696"/>
                    </a:lnTo>
                    <a:lnTo>
                      <a:pt x="543" y="696"/>
                    </a:lnTo>
                    <a:lnTo>
                      <a:pt x="558" y="680"/>
                    </a:lnTo>
                    <a:lnTo>
                      <a:pt x="574" y="671"/>
                    </a:lnTo>
                    <a:lnTo>
                      <a:pt x="591" y="659"/>
                    </a:lnTo>
                    <a:lnTo>
                      <a:pt x="606" y="651"/>
                    </a:lnTo>
                    <a:lnTo>
                      <a:pt x="622" y="648"/>
                    </a:lnTo>
                    <a:lnTo>
                      <a:pt x="635" y="644"/>
                    </a:lnTo>
                    <a:lnTo>
                      <a:pt x="654" y="640"/>
                    </a:lnTo>
                    <a:lnTo>
                      <a:pt x="669" y="640"/>
                    </a:lnTo>
                    <a:lnTo>
                      <a:pt x="694" y="640"/>
                    </a:lnTo>
                    <a:lnTo>
                      <a:pt x="721" y="644"/>
                    </a:lnTo>
                    <a:lnTo>
                      <a:pt x="746" y="651"/>
                    </a:lnTo>
                    <a:lnTo>
                      <a:pt x="897" y="696"/>
                    </a:lnTo>
                    <a:lnTo>
                      <a:pt x="1121" y="696"/>
                    </a:lnTo>
                    <a:lnTo>
                      <a:pt x="1121" y="611"/>
                    </a:lnTo>
                    <a:lnTo>
                      <a:pt x="853" y="544"/>
                    </a:lnTo>
                    <a:lnTo>
                      <a:pt x="838" y="532"/>
                    </a:lnTo>
                    <a:lnTo>
                      <a:pt x="826" y="527"/>
                    </a:lnTo>
                    <a:lnTo>
                      <a:pt x="819" y="511"/>
                    </a:lnTo>
                    <a:lnTo>
                      <a:pt x="819" y="500"/>
                    </a:lnTo>
                    <a:lnTo>
                      <a:pt x="819" y="484"/>
                    </a:lnTo>
                    <a:lnTo>
                      <a:pt x="830" y="467"/>
                    </a:lnTo>
                    <a:lnTo>
                      <a:pt x="845" y="444"/>
                    </a:lnTo>
                    <a:lnTo>
                      <a:pt x="864" y="427"/>
                    </a:lnTo>
                    <a:lnTo>
                      <a:pt x="1121" y="212"/>
                    </a:lnTo>
                    <a:lnTo>
                      <a:pt x="1121" y="0"/>
                    </a:lnTo>
                    <a:lnTo>
                      <a:pt x="864" y="160"/>
                    </a:lnTo>
                    <a:lnTo>
                      <a:pt x="937" y="187"/>
                    </a:lnTo>
                    <a:close/>
                  </a:path>
                </a:pathLst>
              </a:custGeom>
              <a:solidFill>
                <a:srgbClr val="ABABAB"/>
              </a:solidFill>
              <a:ln w="3175">
                <a:solidFill>
                  <a:srgbClr val="000000"/>
                </a:solidFill>
                <a:prstDash val="solid"/>
                <a:round/>
                <a:headEnd/>
                <a:tailEnd/>
              </a:ln>
            </p:spPr>
            <p:txBody>
              <a:bodyPr/>
              <a:lstStyle/>
              <a:p>
                <a:endParaRPr lang="en-IN"/>
              </a:p>
            </p:txBody>
          </p:sp>
          <p:sp>
            <p:nvSpPr>
              <p:cNvPr id="704266" name="Freeform 1802">
                <a:extLst>
                  <a:ext uri="{FF2B5EF4-FFF2-40B4-BE49-F238E27FC236}">
                    <a16:creationId xmlns:a16="http://schemas.microsoft.com/office/drawing/2014/main" id="{69E7FA7F-103B-40BC-B604-AE8AF3F3F18D}"/>
                  </a:ext>
                </a:extLst>
              </p:cNvPr>
              <p:cNvSpPr>
                <a:spLocks/>
              </p:cNvSpPr>
              <p:nvPr/>
            </p:nvSpPr>
            <p:spPr bwMode="auto">
              <a:xfrm>
                <a:off x="2392" y="773"/>
                <a:ext cx="140" cy="24"/>
              </a:xfrm>
              <a:custGeom>
                <a:avLst/>
                <a:gdLst>
                  <a:gd name="T0" fmla="*/ 0 w 280"/>
                  <a:gd name="T1" fmla="*/ 8 h 48"/>
                  <a:gd name="T2" fmla="*/ 262 w 280"/>
                  <a:gd name="T3" fmla="*/ 48 h 48"/>
                  <a:gd name="T4" fmla="*/ 280 w 280"/>
                  <a:gd name="T5" fmla="*/ 43 h 48"/>
                  <a:gd name="T6" fmla="*/ 23 w 280"/>
                  <a:gd name="T7" fmla="*/ 0 h 48"/>
                  <a:gd name="T8" fmla="*/ 0 w 280"/>
                  <a:gd name="T9" fmla="*/ 8 h 48"/>
                </a:gdLst>
                <a:ahLst/>
                <a:cxnLst>
                  <a:cxn ang="0">
                    <a:pos x="T0" y="T1"/>
                  </a:cxn>
                  <a:cxn ang="0">
                    <a:pos x="T2" y="T3"/>
                  </a:cxn>
                  <a:cxn ang="0">
                    <a:pos x="T4" y="T5"/>
                  </a:cxn>
                  <a:cxn ang="0">
                    <a:pos x="T6" y="T7"/>
                  </a:cxn>
                  <a:cxn ang="0">
                    <a:pos x="T8" y="T9"/>
                  </a:cxn>
                </a:cxnLst>
                <a:rect l="0" t="0" r="r" b="b"/>
                <a:pathLst>
                  <a:path w="280" h="48">
                    <a:moveTo>
                      <a:pt x="0" y="8"/>
                    </a:moveTo>
                    <a:lnTo>
                      <a:pt x="262" y="48"/>
                    </a:lnTo>
                    <a:lnTo>
                      <a:pt x="280" y="43"/>
                    </a:lnTo>
                    <a:lnTo>
                      <a:pt x="23" y="0"/>
                    </a:lnTo>
                    <a:lnTo>
                      <a:pt x="0" y="8"/>
                    </a:lnTo>
                    <a:close/>
                  </a:path>
                </a:pathLst>
              </a:custGeom>
              <a:solidFill>
                <a:srgbClr val="ABABAB"/>
              </a:solidFill>
              <a:ln w="3175">
                <a:solidFill>
                  <a:srgbClr val="000000"/>
                </a:solidFill>
                <a:prstDash val="solid"/>
                <a:round/>
                <a:headEnd/>
                <a:tailEnd/>
              </a:ln>
            </p:spPr>
            <p:txBody>
              <a:bodyPr/>
              <a:lstStyle/>
              <a:p>
                <a:endParaRPr lang="en-IN"/>
              </a:p>
            </p:txBody>
          </p:sp>
          <p:sp>
            <p:nvSpPr>
              <p:cNvPr id="704267" name="Freeform 1803">
                <a:extLst>
                  <a:ext uri="{FF2B5EF4-FFF2-40B4-BE49-F238E27FC236}">
                    <a16:creationId xmlns:a16="http://schemas.microsoft.com/office/drawing/2014/main" id="{0FE78944-2A59-42BF-9B23-303D4D54A5E4}"/>
                  </a:ext>
                </a:extLst>
              </p:cNvPr>
              <p:cNvSpPr>
                <a:spLocks/>
              </p:cNvSpPr>
              <p:nvPr/>
            </p:nvSpPr>
            <p:spPr bwMode="auto">
              <a:xfrm>
                <a:off x="2721" y="777"/>
                <a:ext cx="6" cy="6"/>
              </a:xfrm>
              <a:custGeom>
                <a:avLst/>
                <a:gdLst>
                  <a:gd name="T0" fmla="*/ 0 w 12"/>
                  <a:gd name="T1" fmla="*/ 12 h 12"/>
                  <a:gd name="T2" fmla="*/ 0 w 12"/>
                  <a:gd name="T3" fmla="*/ 12 h 12"/>
                  <a:gd name="T4" fmla="*/ 12 w 12"/>
                  <a:gd name="T5" fmla="*/ 4 h 12"/>
                  <a:gd name="T6" fmla="*/ 12 w 12"/>
                  <a:gd name="T7" fmla="*/ 0 h 12"/>
                  <a:gd name="T8" fmla="*/ 0 w 12"/>
                  <a:gd name="T9" fmla="*/ 4 h 12"/>
                  <a:gd name="T10" fmla="*/ 0 w 12"/>
                  <a:gd name="T11" fmla="*/ 12 h 12"/>
                </a:gdLst>
                <a:ahLst/>
                <a:cxnLst>
                  <a:cxn ang="0">
                    <a:pos x="T0" y="T1"/>
                  </a:cxn>
                  <a:cxn ang="0">
                    <a:pos x="T2" y="T3"/>
                  </a:cxn>
                  <a:cxn ang="0">
                    <a:pos x="T4" y="T5"/>
                  </a:cxn>
                  <a:cxn ang="0">
                    <a:pos x="T6" y="T7"/>
                  </a:cxn>
                  <a:cxn ang="0">
                    <a:pos x="T8" y="T9"/>
                  </a:cxn>
                  <a:cxn ang="0">
                    <a:pos x="T10" y="T11"/>
                  </a:cxn>
                </a:cxnLst>
                <a:rect l="0" t="0" r="r" b="b"/>
                <a:pathLst>
                  <a:path w="12" h="12">
                    <a:moveTo>
                      <a:pt x="0" y="12"/>
                    </a:moveTo>
                    <a:lnTo>
                      <a:pt x="0" y="12"/>
                    </a:lnTo>
                    <a:lnTo>
                      <a:pt x="12" y="4"/>
                    </a:lnTo>
                    <a:lnTo>
                      <a:pt x="12" y="0"/>
                    </a:lnTo>
                    <a:lnTo>
                      <a:pt x="0" y="4"/>
                    </a:lnTo>
                    <a:lnTo>
                      <a:pt x="0" y="12"/>
                    </a:lnTo>
                    <a:close/>
                  </a:path>
                </a:pathLst>
              </a:custGeom>
              <a:solidFill>
                <a:srgbClr val="C2E3FF"/>
              </a:solidFill>
              <a:ln w="3175">
                <a:solidFill>
                  <a:srgbClr val="C2E3FF"/>
                </a:solidFill>
                <a:prstDash val="solid"/>
                <a:round/>
                <a:headEnd/>
                <a:tailEnd/>
              </a:ln>
            </p:spPr>
            <p:txBody>
              <a:bodyPr/>
              <a:lstStyle/>
              <a:p>
                <a:endParaRPr lang="en-IN"/>
              </a:p>
            </p:txBody>
          </p:sp>
          <p:sp>
            <p:nvSpPr>
              <p:cNvPr id="704268" name="Freeform 1804">
                <a:extLst>
                  <a:ext uri="{FF2B5EF4-FFF2-40B4-BE49-F238E27FC236}">
                    <a16:creationId xmlns:a16="http://schemas.microsoft.com/office/drawing/2014/main" id="{F585CD1C-2A2D-48BF-A1C1-B2188CD9E5B3}"/>
                  </a:ext>
                </a:extLst>
              </p:cNvPr>
              <p:cNvSpPr>
                <a:spLocks/>
              </p:cNvSpPr>
              <p:nvPr/>
            </p:nvSpPr>
            <p:spPr bwMode="auto">
              <a:xfrm>
                <a:off x="2388" y="779"/>
                <a:ext cx="133" cy="30"/>
              </a:xfrm>
              <a:custGeom>
                <a:avLst/>
                <a:gdLst>
                  <a:gd name="T0" fmla="*/ 0 w 266"/>
                  <a:gd name="T1" fmla="*/ 23 h 59"/>
                  <a:gd name="T2" fmla="*/ 7 w 266"/>
                  <a:gd name="T3" fmla="*/ 23 h 59"/>
                  <a:gd name="T4" fmla="*/ 71 w 266"/>
                  <a:gd name="T5" fmla="*/ 33 h 59"/>
                  <a:gd name="T6" fmla="*/ 262 w 266"/>
                  <a:gd name="T7" fmla="*/ 59 h 59"/>
                  <a:gd name="T8" fmla="*/ 266 w 266"/>
                  <a:gd name="T9" fmla="*/ 40 h 59"/>
                  <a:gd name="T10" fmla="*/ 247 w 266"/>
                  <a:gd name="T11" fmla="*/ 36 h 59"/>
                  <a:gd name="T12" fmla="*/ 4 w 266"/>
                  <a:gd name="T13" fmla="*/ 0 h 59"/>
                  <a:gd name="T14" fmla="*/ 0 w 266"/>
                  <a:gd name="T15" fmla="*/ 19 h 59"/>
                  <a:gd name="T16" fmla="*/ 0 w 266"/>
                  <a:gd name="T17" fmla="*/ 2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 h="59">
                    <a:moveTo>
                      <a:pt x="0" y="23"/>
                    </a:moveTo>
                    <a:lnTo>
                      <a:pt x="7" y="23"/>
                    </a:lnTo>
                    <a:lnTo>
                      <a:pt x="71" y="33"/>
                    </a:lnTo>
                    <a:lnTo>
                      <a:pt x="262" y="59"/>
                    </a:lnTo>
                    <a:lnTo>
                      <a:pt x="266" y="40"/>
                    </a:lnTo>
                    <a:lnTo>
                      <a:pt x="247" y="36"/>
                    </a:lnTo>
                    <a:lnTo>
                      <a:pt x="4" y="0"/>
                    </a:lnTo>
                    <a:lnTo>
                      <a:pt x="0" y="19"/>
                    </a:lnTo>
                    <a:lnTo>
                      <a:pt x="0" y="23"/>
                    </a:lnTo>
                    <a:close/>
                  </a:path>
                </a:pathLst>
              </a:custGeom>
              <a:solidFill>
                <a:srgbClr val="838383"/>
              </a:solidFill>
              <a:ln w="3175">
                <a:solidFill>
                  <a:srgbClr val="000000"/>
                </a:solidFill>
                <a:prstDash val="solid"/>
                <a:round/>
                <a:headEnd/>
                <a:tailEnd/>
              </a:ln>
            </p:spPr>
            <p:txBody>
              <a:bodyPr/>
              <a:lstStyle/>
              <a:p>
                <a:endParaRPr lang="en-IN"/>
              </a:p>
            </p:txBody>
          </p:sp>
          <p:sp>
            <p:nvSpPr>
              <p:cNvPr id="704269" name="Freeform 1805">
                <a:extLst>
                  <a:ext uri="{FF2B5EF4-FFF2-40B4-BE49-F238E27FC236}">
                    <a16:creationId xmlns:a16="http://schemas.microsoft.com/office/drawing/2014/main" id="{5DEEF13F-ACD4-4D15-88D7-5E371644ED51}"/>
                  </a:ext>
                </a:extLst>
              </p:cNvPr>
              <p:cNvSpPr>
                <a:spLocks/>
              </p:cNvSpPr>
              <p:nvPr/>
            </p:nvSpPr>
            <p:spPr bwMode="auto">
              <a:xfrm>
                <a:off x="2225" y="779"/>
                <a:ext cx="39" cy="16"/>
              </a:xfrm>
              <a:custGeom>
                <a:avLst/>
                <a:gdLst>
                  <a:gd name="T0" fmla="*/ 11 w 78"/>
                  <a:gd name="T1" fmla="*/ 15 h 33"/>
                  <a:gd name="T2" fmla="*/ 4 w 78"/>
                  <a:gd name="T3" fmla="*/ 23 h 33"/>
                  <a:gd name="T4" fmla="*/ 0 w 78"/>
                  <a:gd name="T5" fmla="*/ 27 h 33"/>
                  <a:gd name="T6" fmla="*/ 0 w 78"/>
                  <a:gd name="T7" fmla="*/ 27 h 33"/>
                  <a:gd name="T8" fmla="*/ 40 w 78"/>
                  <a:gd name="T9" fmla="*/ 33 h 33"/>
                  <a:gd name="T10" fmla="*/ 78 w 78"/>
                  <a:gd name="T11" fmla="*/ 23 h 33"/>
                  <a:gd name="T12" fmla="*/ 78 w 78"/>
                  <a:gd name="T13" fmla="*/ 15 h 33"/>
                  <a:gd name="T14" fmla="*/ 71 w 78"/>
                  <a:gd name="T15" fmla="*/ 11 h 33"/>
                  <a:gd name="T16" fmla="*/ 63 w 78"/>
                  <a:gd name="T17" fmla="*/ 4 h 33"/>
                  <a:gd name="T18" fmla="*/ 48 w 78"/>
                  <a:gd name="T19" fmla="*/ 0 h 33"/>
                  <a:gd name="T20" fmla="*/ 30 w 78"/>
                  <a:gd name="T21" fmla="*/ 4 h 33"/>
                  <a:gd name="T22" fmla="*/ 11 w 78"/>
                  <a:gd name="T23" fmla="*/ 1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33">
                    <a:moveTo>
                      <a:pt x="11" y="15"/>
                    </a:moveTo>
                    <a:lnTo>
                      <a:pt x="4" y="23"/>
                    </a:lnTo>
                    <a:lnTo>
                      <a:pt x="0" y="27"/>
                    </a:lnTo>
                    <a:lnTo>
                      <a:pt x="0" y="27"/>
                    </a:lnTo>
                    <a:lnTo>
                      <a:pt x="40" y="33"/>
                    </a:lnTo>
                    <a:lnTo>
                      <a:pt x="78" y="23"/>
                    </a:lnTo>
                    <a:lnTo>
                      <a:pt x="78" y="15"/>
                    </a:lnTo>
                    <a:lnTo>
                      <a:pt x="71" y="11"/>
                    </a:lnTo>
                    <a:lnTo>
                      <a:pt x="63" y="4"/>
                    </a:lnTo>
                    <a:lnTo>
                      <a:pt x="48" y="0"/>
                    </a:lnTo>
                    <a:lnTo>
                      <a:pt x="30" y="4"/>
                    </a:lnTo>
                    <a:lnTo>
                      <a:pt x="11" y="15"/>
                    </a:lnTo>
                    <a:close/>
                  </a:path>
                </a:pathLst>
              </a:custGeom>
              <a:solidFill>
                <a:srgbClr val="000000"/>
              </a:solidFill>
              <a:ln w="3175">
                <a:solidFill>
                  <a:srgbClr val="000000"/>
                </a:solidFill>
                <a:prstDash val="solid"/>
                <a:round/>
                <a:headEnd/>
                <a:tailEnd/>
              </a:ln>
            </p:spPr>
            <p:txBody>
              <a:bodyPr/>
              <a:lstStyle/>
              <a:p>
                <a:endParaRPr lang="en-IN"/>
              </a:p>
            </p:txBody>
          </p:sp>
          <p:sp>
            <p:nvSpPr>
              <p:cNvPr id="704270" name="Freeform 1806">
                <a:extLst>
                  <a:ext uri="{FF2B5EF4-FFF2-40B4-BE49-F238E27FC236}">
                    <a16:creationId xmlns:a16="http://schemas.microsoft.com/office/drawing/2014/main" id="{B3B7F484-E56C-4E8B-92B2-2EC21E33C258}"/>
                  </a:ext>
                </a:extLst>
              </p:cNvPr>
              <p:cNvSpPr>
                <a:spLocks/>
              </p:cNvSpPr>
              <p:nvPr/>
            </p:nvSpPr>
            <p:spPr bwMode="auto">
              <a:xfrm>
                <a:off x="1948" y="781"/>
                <a:ext cx="512" cy="194"/>
              </a:xfrm>
              <a:custGeom>
                <a:avLst/>
                <a:gdLst>
                  <a:gd name="T0" fmla="*/ 12 w 1025"/>
                  <a:gd name="T1" fmla="*/ 19 h 388"/>
                  <a:gd name="T2" fmla="*/ 23 w 1025"/>
                  <a:gd name="T3" fmla="*/ 32 h 388"/>
                  <a:gd name="T4" fmla="*/ 29 w 1025"/>
                  <a:gd name="T5" fmla="*/ 29 h 388"/>
                  <a:gd name="T6" fmla="*/ 40 w 1025"/>
                  <a:gd name="T7" fmla="*/ 27 h 388"/>
                  <a:gd name="T8" fmla="*/ 56 w 1025"/>
                  <a:gd name="T9" fmla="*/ 55 h 388"/>
                  <a:gd name="T10" fmla="*/ 71 w 1025"/>
                  <a:gd name="T11" fmla="*/ 48 h 388"/>
                  <a:gd name="T12" fmla="*/ 84 w 1025"/>
                  <a:gd name="T13" fmla="*/ 36 h 388"/>
                  <a:gd name="T14" fmla="*/ 96 w 1025"/>
                  <a:gd name="T15" fmla="*/ 67 h 388"/>
                  <a:gd name="T16" fmla="*/ 107 w 1025"/>
                  <a:gd name="T17" fmla="*/ 80 h 388"/>
                  <a:gd name="T18" fmla="*/ 121 w 1025"/>
                  <a:gd name="T19" fmla="*/ 55 h 388"/>
                  <a:gd name="T20" fmla="*/ 132 w 1025"/>
                  <a:gd name="T21" fmla="*/ 67 h 388"/>
                  <a:gd name="T22" fmla="*/ 144 w 1025"/>
                  <a:gd name="T23" fmla="*/ 192 h 388"/>
                  <a:gd name="T24" fmla="*/ 155 w 1025"/>
                  <a:gd name="T25" fmla="*/ 196 h 388"/>
                  <a:gd name="T26" fmla="*/ 159 w 1025"/>
                  <a:gd name="T27" fmla="*/ 196 h 388"/>
                  <a:gd name="T28" fmla="*/ 169 w 1025"/>
                  <a:gd name="T29" fmla="*/ 199 h 388"/>
                  <a:gd name="T30" fmla="*/ 184 w 1025"/>
                  <a:gd name="T31" fmla="*/ 203 h 388"/>
                  <a:gd name="T32" fmla="*/ 199 w 1025"/>
                  <a:gd name="T33" fmla="*/ 207 h 388"/>
                  <a:gd name="T34" fmla="*/ 211 w 1025"/>
                  <a:gd name="T35" fmla="*/ 207 h 388"/>
                  <a:gd name="T36" fmla="*/ 224 w 1025"/>
                  <a:gd name="T37" fmla="*/ 211 h 388"/>
                  <a:gd name="T38" fmla="*/ 239 w 1025"/>
                  <a:gd name="T39" fmla="*/ 215 h 388"/>
                  <a:gd name="T40" fmla="*/ 251 w 1025"/>
                  <a:gd name="T41" fmla="*/ 215 h 388"/>
                  <a:gd name="T42" fmla="*/ 262 w 1025"/>
                  <a:gd name="T43" fmla="*/ 219 h 388"/>
                  <a:gd name="T44" fmla="*/ 276 w 1025"/>
                  <a:gd name="T45" fmla="*/ 221 h 388"/>
                  <a:gd name="T46" fmla="*/ 287 w 1025"/>
                  <a:gd name="T47" fmla="*/ 224 h 388"/>
                  <a:gd name="T48" fmla="*/ 299 w 1025"/>
                  <a:gd name="T49" fmla="*/ 224 h 388"/>
                  <a:gd name="T50" fmla="*/ 310 w 1025"/>
                  <a:gd name="T51" fmla="*/ 228 h 388"/>
                  <a:gd name="T52" fmla="*/ 1020 w 1025"/>
                  <a:gd name="T53" fmla="*/ 176 h 388"/>
                  <a:gd name="T54" fmla="*/ 1008 w 1025"/>
                  <a:gd name="T55" fmla="*/ 176 h 388"/>
                  <a:gd name="T56" fmla="*/ 993 w 1025"/>
                  <a:gd name="T57" fmla="*/ 173 h 388"/>
                  <a:gd name="T58" fmla="*/ 981 w 1025"/>
                  <a:gd name="T59" fmla="*/ 173 h 388"/>
                  <a:gd name="T60" fmla="*/ 972 w 1025"/>
                  <a:gd name="T61" fmla="*/ 171 h 388"/>
                  <a:gd name="T62" fmla="*/ 956 w 1025"/>
                  <a:gd name="T63" fmla="*/ 171 h 388"/>
                  <a:gd name="T64" fmla="*/ 941 w 1025"/>
                  <a:gd name="T65" fmla="*/ 167 h 388"/>
                  <a:gd name="T66" fmla="*/ 926 w 1025"/>
                  <a:gd name="T67" fmla="*/ 163 h 388"/>
                  <a:gd name="T68" fmla="*/ 912 w 1025"/>
                  <a:gd name="T69" fmla="*/ 159 h 388"/>
                  <a:gd name="T70" fmla="*/ 897 w 1025"/>
                  <a:gd name="T71" fmla="*/ 159 h 388"/>
                  <a:gd name="T72" fmla="*/ 886 w 1025"/>
                  <a:gd name="T73" fmla="*/ 155 h 388"/>
                  <a:gd name="T74" fmla="*/ 876 w 1025"/>
                  <a:gd name="T75" fmla="*/ 155 h 388"/>
                  <a:gd name="T76" fmla="*/ 865 w 1025"/>
                  <a:gd name="T77" fmla="*/ 151 h 388"/>
                  <a:gd name="T78" fmla="*/ 849 w 1025"/>
                  <a:gd name="T79" fmla="*/ 151 h 388"/>
                  <a:gd name="T80" fmla="*/ 838 w 1025"/>
                  <a:gd name="T81" fmla="*/ 148 h 388"/>
                  <a:gd name="T82" fmla="*/ 824 w 1025"/>
                  <a:gd name="T83" fmla="*/ 144 h 388"/>
                  <a:gd name="T84" fmla="*/ 821 w 1025"/>
                  <a:gd name="T85" fmla="*/ 144 h 388"/>
                  <a:gd name="T86" fmla="*/ 809 w 1025"/>
                  <a:gd name="T87" fmla="*/ 144 h 388"/>
                  <a:gd name="T88" fmla="*/ 790 w 1025"/>
                  <a:gd name="T89" fmla="*/ 140 h 388"/>
                  <a:gd name="T90" fmla="*/ 780 w 1025"/>
                  <a:gd name="T91" fmla="*/ 136 h 388"/>
                  <a:gd name="T92" fmla="*/ 765 w 1025"/>
                  <a:gd name="T93" fmla="*/ 132 h 388"/>
                  <a:gd name="T94" fmla="*/ 754 w 1025"/>
                  <a:gd name="T95" fmla="*/ 132 h 388"/>
                  <a:gd name="T96" fmla="*/ 738 w 1025"/>
                  <a:gd name="T97" fmla="*/ 128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5" h="388">
                    <a:moveTo>
                      <a:pt x="0" y="159"/>
                    </a:moveTo>
                    <a:lnTo>
                      <a:pt x="4" y="163"/>
                    </a:lnTo>
                    <a:lnTo>
                      <a:pt x="4" y="19"/>
                    </a:lnTo>
                    <a:lnTo>
                      <a:pt x="12" y="19"/>
                    </a:lnTo>
                    <a:lnTo>
                      <a:pt x="12" y="159"/>
                    </a:lnTo>
                    <a:lnTo>
                      <a:pt x="19" y="163"/>
                    </a:lnTo>
                    <a:lnTo>
                      <a:pt x="19" y="32"/>
                    </a:lnTo>
                    <a:lnTo>
                      <a:pt x="23" y="32"/>
                    </a:lnTo>
                    <a:lnTo>
                      <a:pt x="23" y="167"/>
                    </a:lnTo>
                    <a:lnTo>
                      <a:pt x="29" y="167"/>
                    </a:lnTo>
                    <a:lnTo>
                      <a:pt x="29" y="29"/>
                    </a:lnTo>
                    <a:lnTo>
                      <a:pt x="29" y="29"/>
                    </a:lnTo>
                    <a:lnTo>
                      <a:pt x="33" y="167"/>
                    </a:lnTo>
                    <a:lnTo>
                      <a:pt x="40" y="171"/>
                    </a:lnTo>
                    <a:lnTo>
                      <a:pt x="40" y="27"/>
                    </a:lnTo>
                    <a:lnTo>
                      <a:pt x="40" y="27"/>
                    </a:lnTo>
                    <a:lnTo>
                      <a:pt x="44" y="171"/>
                    </a:lnTo>
                    <a:lnTo>
                      <a:pt x="52" y="173"/>
                    </a:lnTo>
                    <a:lnTo>
                      <a:pt x="52" y="48"/>
                    </a:lnTo>
                    <a:lnTo>
                      <a:pt x="56" y="55"/>
                    </a:lnTo>
                    <a:lnTo>
                      <a:pt x="56" y="173"/>
                    </a:lnTo>
                    <a:lnTo>
                      <a:pt x="67" y="173"/>
                    </a:lnTo>
                    <a:lnTo>
                      <a:pt x="67" y="44"/>
                    </a:lnTo>
                    <a:lnTo>
                      <a:pt x="71" y="48"/>
                    </a:lnTo>
                    <a:lnTo>
                      <a:pt x="71" y="173"/>
                    </a:lnTo>
                    <a:lnTo>
                      <a:pt x="81" y="176"/>
                    </a:lnTo>
                    <a:lnTo>
                      <a:pt x="81" y="36"/>
                    </a:lnTo>
                    <a:lnTo>
                      <a:pt x="84" y="36"/>
                    </a:lnTo>
                    <a:lnTo>
                      <a:pt x="84" y="176"/>
                    </a:lnTo>
                    <a:lnTo>
                      <a:pt x="92" y="180"/>
                    </a:lnTo>
                    <a:lnTo>
                      <a:pt x="92" y="67"/>
                    </a:lnTo>
                    <a:lnTo>
                      <a:pt x="96" y="67"/>
                    </a:lnTo>
                    <a:lnTo>
                      <a:pt x="96" y="180"/>
                    </a:lnTo>
                    <a:lnTo>
                      <a:pt x="107" y="184"/>
                    </a:lnTo>
                    <a:lnTo>
                      <a:pt x="107" y="80"/>
                    </a:lnTo>
                    <a:lnTo>
                      <a:pt x="107" y="80"/>
                    </a:lnTo>
                    <a:lnTo>
                      <a:pt x="111" y="184"/>
                    </a:lnTo>
                    <a:lnTo>
                      <a:pt x="121" y="184"/>
                    </a:lnTo>
                    <a:lnTo>
                      <a:pt x="121" y="55"/>
                    </a:lnTo>
                    <a:lnTo>
                      <a:pt x="121" y="55"/>
                    </a:lnTo>
                    <a:lnTo>
                      <a:pt x="125" y="188"/>
                    </a:lnTo>
                    <a:lnTo>
                      <a:pt x="132" y="188"/>
                    </a:lnTo>
                    <a:lnTo>
                      <a:pt x="132" y="67"/>
                    </a:lnTo>
                    <a:lnTo>
                      <a:pt x="132" y="67"/>
                    </a:lnTo>
                    <a:lnTo>
                      <a:pt x="136" y="103"/>
                    </a:lnTo>
                    <a:lnTo>
                      <a:pt x="136" y="188"/>
                    </a:lnTo>
                    <a:lnTo>
                      <a:pt x="144" y="192"/>
                    </a:lnTo>
                    <a:lnTo>
                      <a:pt x="144" y="192"/>
                    </a:lnTo>
                    <a:lnTo>
                      <a:pt x="144" y="103"/>
                    </a:lnTo>
                    <a:lnTo>
                      <a:pt x="147" y="100"/>
                    </a:lnTo>
                    <a:lnTo>
                      <a:pt x="147" y="196"/>
                    </a:lnTo>
                    <a:lnTo>
                      <a:pt x="155" y="196"/>
                    </a:lnTo>
                    <a:lnTo>
                      <a:pt x="155" y="196"/>
                    </a:lnTo>
                    <a:lnTo>
                      <a:pt x="155" y="115"/>
                    </a:lnTo>
                    <a:lnTo>
                      <a:pt x="159" y="115"/>
                    </a:lnTo>
                    <a:lnTo>
                      <a:pt x="159" y="196"/>
                    </a:lnTo>
                    <a:lnTo>
                      <a:pt x="167" y="199"/>
                    </a:lnTo>
                    <a:lnTo>
                      <a:pt x="167" y="103"/>
                    </a:lnTo>
                    <a:lnTo>
                      <a:pt x="169" y="103"/>
                    </a:lnTo>
                    <a:lnTo>
                      <a:pt x="169" y="199"/>
                    </a:lnTo>
                    <a:lnTo>
                      <a:pt x="180" y="199"/>
                    </a:lnTo>
                    <a:lnTo>
                      <a:pt x="180" y="115"/>
                    </a:lnTo>
                    <a:lnTo>
                      <a:pt x="184" y="119"/>
                    </a:lnTo>
                    <a:lnTo>
                      <a:pt x="184" y="203"/>
                    </a:lnTo>
                    <a:lnTo>
                      <a:pt x="191" y="203"/>
                    </a:lnTo>
                    <a:lnTo>
                      <a:pt x="195" y="115"/>
                    </a:lnTo>
                    <a:lnTo>
                      <a:pt x="195" y="119"/>
                    </a:lnTo>
                    <a:lnTo>
                      <a:pt x="199" y="207"/>
                    </a:lnTo>
                    <a:lnTo>
                      <a:pt x="207" y="207"/>
                    </a:lnTo>
                    <a:lnTo>
                      <a:pt x="207" y="128"/>
                    </a:lnTo>
                    <a:lnTo>
                      <a:pt x="211" y="132"/>
                    </a:lnTo>
                    <a:lnTo>
                      <a:pt x="211" y="207"/>
                    </a:lnTo>
                    <a:lnTo>
                      <a:pt x="216" y="211"/>
                    </a:lnTo>
                    <a:lnTo>
                      <a:pt x="220" y="167"/>
                    </a:lnTo>
                    <a:lnTo>
                      <a:pt x="224" y="167"/>
                    </a:lnTo>
                    <a:lnTo>
                      <a:pt x="224" y="211"/>
                    </a:lnTo>
                    <a:lnTo>
                      <a:pt x="235" y="211"/>
                    </a:lnTo>
                    <a:lnTo>
                      <a:pt x="235" y="167"/>
                    </a:lnTo>
                    <a:lnTo>
                      <a:pt x="239" y="173"/>
                    </a:lnTo>
                    <a:lnTo>
                      <a:pt x="239" y="215"/>
                    </a:lnTo>
                    <a:lnTo>
                      <a:pt x="247" y="215"/>
                    </a:lnTo>
                    <a:lnTo>
                      <a:pt x="247" y="136"/>
                    </a:lnTo>
                    <a:lnTo>
                      <a:pt x="251" y="140"/>
                    </a:lnTo>
                    <a:lnTo>
                      <a:pt x="251" y="215"/>
                    </a:lnTo>
                    <a:lnTo>
                      <a:pt x="255" y="219"/>
                    </a:lnTo>
                    <a:lnTo>
                      <a:pt x="255" y="151"/>
                    </a:lnTo>
                    <a:lnTo>
                      <a:pt x="262" y="151"/>
                    </a:lnTo>
                    <a:lnTo>
                      <a:pt x="262" y="219"/>
                    </a:lnTo>
                    <a:lnTo>
                      <a:pt x="272" y="221"/>
                    </a:lnTo>
                    <a:lnTo>
                      <a:pt x="272" y="173"/>
                    </a:lnTo>
                    <a:lnTo>
                      <a:pt x="276" y="173"/>
                    </a:lnTo>
                    <a:lnTo>
                      <a:pt x="276" y="221"/>
                    </a:lnTo>
                    <a:lnTo>
                      <a:pt x="279" y="221"/>
                    </a:lnTo>
                    <a:lnTo>
                      <a:pt x="279" y="163"/>
                    </a:lnTo>
                    <a:lnTo>
                      <a:pt x="287" y="163"/>
                    </a:lnTo>
                    <a:lnTo>
                      <a:pt x="287" y="224"/>
                    </a:lnTo>
                    <a:lnTo>
                      <a:pt x="295" y="224"/>
                    </a:lnTo>
                    <a:lnTo>
                      <a:pt x="295" y="188"/>
                    </a:lnTo>
                    <a:lnTo>
                      <a:pt x="299" y="188"/>
                    </a:lnTo>
                    <a:lnTo>
                      <a:pt x="299" y="224"/>
                    </a:lnTo>
                    <a:lnTo>
                      <a:pt x="310" y="228"/>
                    </a:lnTo>
                    <a:lnTo>
                      <a:pt x="310" y="211"/>
                    </a:lnTo>
                    <a:lnTo>
                      <a:pt x="310" y="211"/>
                    </a:lnTo>
                    <a:lnTo>
                      <a:pt x="310" y="228"/>
                    </a:lnTo>
                    <a:lnTo>
                      <a:pt x="316" y="232"/>
                    </a:lnTo>
                    <a:lnTo>
                      <a:pt x="1025" y="388"/>
                    </a:lnTo>
                    <a:lnTo>
                      <a:pt x="1025" y="180"/>
                    </a:lnTo>
                    <a:lnTo>
                      <a:pt x="1020" y="176"/>
                    </a:lnTo>
                    <a:lnTo>
                      <a:pt x="1016" y="351"/>
                    </a:lnTo>
                    <a:lnTo>
                      <a:pt x="1012" y="351"/>
                    </a:lnTo>
                    <a:lnTo>
                      <a:pt x="1016" y="176"/>
                    </a:lnTo>
                    <a:lnTo>
                      <a:pt x="1008" y="176"/>
                    </a:lnTo>
                    <a:lnTo>
                      <a:pt x="1004" y="351"/>
                    </a:lnTo>
                    <a:lnTo>
                      <a:pt x="1004" y="347"/>
                    </a:lnTo>
                    <a:lnTo>
                      <a:pt x="1004" y="176"/>
                    </a:lnTo>
                    <a:lnTo>
                      <a:pt x="993" y="173"/>
                    </a:lnTo>
                    <a:lnTo>
                      <a:pt x="993" y="368"/>
                    </a:lnTo>
                    <a:lnTo>
                      <a:pt x="989" y="368"/>
                    </a:lnTo>
                    <a:lnTo>
                      <a:pt x="989" y="173"/>
                    </a:lnTo>
                    <a:lnTo>
                      <a:pt x="981" y="173"/>
                    </a:lnTo>
                    <a:lnTo>
                      <a:pt x="981" y="359"/>
                    </a:lnTo>
                    <a:lnTo>
                      <a:pt x="977" y="359"/>
                    </a:lnTo>
                    <a:lnTo>
                      <a:pt x="977" y="173"/>
                    </a:lnTo>
                    <a:lnTo>
                      <a:pt x="972" y="171"/>
                    </a:lnTo>
                    <a:lnTo>
                      <a:pt x="972" y="343"/>
                    </a:lnTo>
                    <a:lnTo>
                      <a:pt x="964" y="343"/>
                    </a:lnTo>
                    <a:lnTo>
                      <a:pt x="964" y="171"/>
                    </a:lnTo>
                    <a:lnTo>
                      <a:pt x="956" y="171"/>
                    </a:lnTo>
                    <a:lnTo>
                      <a:pt x="953" y="328"/>
                    </a:lnTo>
                    <a:lnTo>
                      <a:pt x="953" y="328"/>
                    </a:lnTo>
                    <a:lnTo>
                      <a:pt x="949" y="167"/>
                    </a:lnTo>
                    <a:lnTo>
                      <a:pt x="941" y="167"/>
                    </a:lnTo>
                    <a:lnTo>
                      <a:pt x="941" y="295"/>
                    </a:lnTo>
                    <a:lnTo>
                      <a:pt x="937" y="295"/>
                    </a:lnTo>
                    <a:lnTo>
                      <a:pt x="937" y="167"/>
                    </a:lnTo>
                    <a:lnTo>
                      <a:pt x="926" y="163"/>
                    </a:lnTo>
                    <a:lnTo>
                      <a:pt x="926" y="295"/>
                    </a:lnTo>
                    <a:lnTo>
                      <a:pt x="924" y="295"/>
                    </a:lnTo>
                    <a:lnTo>
                      <a:pt x="924" y="163"/>
                    </a:lnTo>
                    <a:lnTo>
                      <a:pt x="912" y="159"/>
                    </a:lnTo>
                    <a:lnTo>
                      <a:pt x="912" y="271"/>
                    </a:lnTo>
                    <a:lnTo>
                      <a:pt x="912" y="271"/>
                    </a:lnTo>
                    <a:lnTo>
                      <a:pt x="909" y="159"/>
                    </a:lnTo>
                    <a:lnTo>
                      <a:pt x="897" y="159"/>
                    </a:lnTo>
                    <a:lnTo>
                      <a:pt x="897" y="259"/>
                    </a:lnTo>
                    <a:lnTo>
                      <a:pt x="897" y="259"/>
                    </a:lnTo>
                    <a:lnTo>
                      <a:pt x="897" y="159"/>
                    </a:lnTo>
                    <a:lnTo>
                      <a:pt x="886" y="155"/>
                    </a:lnTo>
                    <a:lnTo>
                      <a:pt x="886" y="288"/>
                    </a:lnTo>
                    <a:lnTo>
                      <a:pt x="886" y="288"/>
                    </a:lnTo>
                    <a:lnTo>
                      <a:pt x="882" y="155"/>
                    </a:lnTo>
                    <a:lnTo>
                      <a:pt x="876" y="155"/>
                    </a:lnTo>
                    <a:lnTo>
                      <a:pt x="876" y="319"/>
                    </a:lnTo>
                    <a:lnTo>
                      <a:pt x="876" y="319"/>
                    </a:lnTo>
                    <a:lnTo>
                      <a:pt x="872" y="155"/>
                    </a:lnTo>
                    <a:lnTo>
                      <a:pt x="865" y="151"/>
                    </a:lnTo>
                    <a:lnTo>
                      <a:pt x="865" y="272"/>
                    </a:lnTo>
                    <a:lnTo>
                      <a:pt x="861" y="263"/>
                    </a:lnTo>
                    <a:lnTo>
                      <a:pt x="861" y="151"/>
                    </a:lnTo>
                    <a:lnTo>
                      <a:pt x="849" y="151"/>
                    </a:lnTo>
                    <a:lnTo>
                      <a:pt x="849" y="251"/>
                    </a:lnTo>
                    <a:lnTo>
                      <a:pt x="846" y="255"/>
                    </a:lnTo>
                    <a:lnTo>
                      <a:pt x="846" y="148"/>
                    </a:lnTo>
                    <a:lnTo>
                      <a:pt x="838" y="148"/>
                    </a:lnTo>
                    <a:lnTo>
                      <a:pt x="838" y="232"/>
                    </a:lnTo>
                    <a:lnTo>
                      <a:pt x="834" y="232"/>
                    </a:lnTo>
                    <a:lnTo>
                      <a:pt x="834" y="148"/>
                    </a:lnTo>
                    <a:lnTo>
                      <a:pt x="824" y="144"/>
                    </a:lnTo>
                    <a:lnTo>
                      <a:pt x="824" y="228"/>
                    </a:lnTo>
                    <a:lnTo>
                      <a:pt x="821" y="228"/>
                    </a:lnTo>
                    <a:lnTo>
                      <a:pt x="821" y="228"/>
                    </a:lnTo>
                    <a:lnTo>
                      <a:pt x="821" y="144"/>
                    </a:lnTo>
                    <a:lnTo>
                      <a:pt x="809" y="144"/>
                    </a:lnTo>
                    <a:lnTo>
                      <a:pt x="809" y="196"/>
                    </a:lnTo>
                    <a:lnTo>
                      <a:pt x="805" y="188"/>
                    </a:lnTo>
                    <a:lnTo>
                      <a:pt x="809" y="144"/>
                    </a:lnTo>
                    <a:lnTo>
                      <a:pt x="794" y="140"/>
                    </a:lnTo>
                    <a:lnTo>
                      <a:pt x="794" y="215"/>
                    </a:lnTo>
                    <a:lnTo>
                      <a:pt x="790" y="211"/>
                    </a:lnTo>
                    <a:lnTo>
                      <a:pt x="790" y="140"/>
                    </a:lnTo>
                    <a:lnTo>
                      <a:pt x="784" y="136"/>
                    </a:lnTo>
                    <a:lnTo>
                      <a:pt x="784" y="196"/>
                    </a:lnTo>
                    <a:lnTo>
                      <a:pt x="780" y="199"/>
                    </a:lnTo>
                    <a:lnTo>
                      <a:pt x="780" y="136"/>
                    </a:lnTo>
                    <a:lnTo>
                      <a:pt x="769" y="132"/>
                    </a:lnTo>
                    <a:lnTo>
                      <a:pt x="769" y="176"/>
                    </a:lnTo>
                    <a:lnTo>
                      <a:pt x="765" y="176"/>
                    </a:lnTo>
                    <a:lnTo>
                      <a:pt x="765" y="132"/>
                    </a:lnTo>
                    <a:lnTo>
                      <a:pt x="758" y="132"/>
                    </a:lnTo>
                    <a:lnTo>
                      <a:pt x="758" y="171"/>
                    </a:lnTo>
                    <a:lnTo>
                      <a:pt x="754" y="171"/>
                    </a:lnTo>
                    <a:lnTo>
                      <a:pt x="754" y="132"/>
                    </a:lnTo>
                    <a:lnTo>
                      <a:pt x="746" y="128"/>
                    </a:lnTo>
                    <a:lnTo>
                      <a:pt x="746" y="155"/>
                    </a:lnTo>
                    <a:lnTo>
                      <a:pt x="738" y="155"/>
                    </a:lnTo>
                    <a:lnTo>
                      <a:pt x="738" y="128"/>
                    </a:lnTo>
                    <a:lnTo>
                      <a:pt x="0" y="0"/>
                    </a:lnTo>
                    <a:lnTo>
                      <a:pt x="0" y="159"/>
                    </a:lnTo>
                    <a:close/>
                  </a:path>
                </a:pathLst>
              </a:custGeom>
              <a:solidFill>
                <a:srgbClr val="838383"/>
              </a:solidFill>
              <a:ln w="3175">
                <a:solidFill>
                  <a:srgbClr val="000000"/>
                </a:solidFill>
                <a:prstDash val="solid"/>
                <a:round/>
                <a:headEnd/>
                <a:tailEnd/>
              </a:ln>
            </p:spPr>
            <p:txBody>
              <a:bodyPr/>
              <a:lstStyle/>
              <a:p>
                <a:endParaRPr lang="en-IN"/>
              </a:p>
            </p:txBody>
          </p:sp>
          <p:sp>
            <p:nvSpPr>
              <p:cNvPr id="704271" name="Freeform 1807">
                <a:extLst>
                  <a:ext uri="{FF2B5EF4-FFF2-40B4-BE49-F238E27FC236}">
                    <a16:creationId xmlns:a16="http://schemas.microsoft.com/office/drawing/2014/main" id="{161A12BA-73B1-4397-BEA1-8D1FD231BF2B}"/>
                  </a:ext>
                </a:extLst>
              </p:cNvPr>
              <p:cNvSpPr>
                <a:spLocks/>
              </p:cNvSpPr>
              <p:nvPr/>
            </p:nvSpPr>
            <p:spPr bwMode="auto">
              <a:xfrm>
                <a:off x="2714" y="781"/>
                <a:ext cx="5" cy="6"/>
              </a:xfrm>
              <a:custGeom>
                <a:avLst/>
                <a:gdLst>
                  <a:gd name="T0" fmla="*/ 0 w 10"/>
                  <a:gd name="T1" fmla="*/ 4 h 11"/>
                  <a:gd name="T2" fmla="*/ 0 w 10"/>
                  <a:gd name="T3" fmla="*/ 11 h 11"/>
                  <a:gd name="T4" fmla="*/ 10 w 10"/>
                  <a:gd name="T5" fmla="*/ 4 h 11"/>
                  <a:gd name="T6" fmla="*/ 10 w 10"/>
                  <a:gd name="T7" fmla="*/ 0 h 11"/>
                  <a:gd name="T8" fmla="*/ 0 w 10"/>
                  <a:gd name="T9" fmla="*/ 4 h 11"/>
                </a:gdLst>
                <a:ahLst/>
                <a:cxnLst>
                  <a:cxn ang="0">
                    <a:pos x="T0" y="T1"/>
                  </a:cxn>
                  <a:cxn ang="0">
                    <a:pos x="T2" y="T3"/>
                  </a:cxn>
                  <a:cxn ang="0">
                    <a:pos x="T4" y="T5"/>
                  </a:cxn>
                  <a:cxn ang="0">
                    <a:pos x="T6" y="T7"/>
                  </a:cxn>
                  <a:cxn ang="0">
                    <a:pos x="T8" y="T9"/>
                  </a:cxn>
                </a:cxnLst>
                <a:rect l="0" t="0" r="r" b="b"/>
                <a:pathLst>
                  <a:path w="10" h="11">
                    <a:moveTo>
                      <a:pt x="0" y="4"/>
                    </a:moveTo>
                    <a:lnTo>
                      <a:pt x="0" y="11"/>
                    </a:lnTo>
                    <a:lnTo>
                      <a:pt x="10" y="4"/>
                    </a:lnTo>
                    <a:lnTo>
                      <a:pt x="10" y="0"/>
                    </a:lnTo>
                    <a:lnTo>
                      <a:pt x="0" y="4"/>
                    </a:lnTo>
                    <a:close/>
                  </a:path>
                </a:pathLst>
              </a:custGeom>
              <a:solidFill>
                <a:srgbClr val="C2E3FF"/>
              </a:solidFill>
              <a:ln w="3175">
                <a:solidFill>
                  <a:srgbClr val="C2E3FF"/>
                </a:solidFill>
                <a:prstDash val="solid"/>
                <a:round/>
                <a:headEnd/>
                <a:tailEnd/>
              </a:ln>
            </p:spPr>
            <p:txBody>
              <a:bodyPr/>
              <a:lstStyle/>
              <a:p>
                <a:endParaRPr lang="en-IN"/>
              </a:p>
            </p:txBody>
          </p:sp>
          <p:sp>
            <p:nvSpPr>
              <p:cNvPr id="704272" name="Freeform 1808">
                <a:extLst>
                  <a:ext uri="{FF2B5EF4-FFF2-40B4-BE49-F238E27FC236}">
                    <a16:creationId xmlns:a16="http://schemas.microsoft.com/office/drawing/2014/main" id="{BB014CD3-B58E-4B64-A8C2-0E10B51E4367}"/>
                  </a:ext>
                </a:extLst>
              </p:cNvPr>
              <p:cNvSpPr>
                <a:spLocks/>
              </p:cNvSpPr>
              <p:nvPr/>
            </p:nvSpPr>
            <p:spPr bwMode="auto">
              <a:xfrm>
                <a:off x="2236" y="781"/>
                <a:ext cx="26" cy="13"/>
              </a:xfrm>
              <a:custGeom>
                <a:avLst/>
                <a:gdLst>
                  <a:gd name="T0" fmla="*/ 0 w 51"/>
                  <a:gd name="T1" fmla="*/ 11 h 27"/>
                  <a:gd name="T2" fmla="*/ 15 w 51"/>
                  <a:gd name="T3" fmla="*/ 15 h 27"/>
                  <a:gd name="T4" fmla="*/ 21 w 51"/>
                  <a:gd name="T5" fmla="*/ 23 h 27"/>
                  <a:gd name="T6" fmla="*/ 21 w 51"/>
                  <a:gd name="T7" fmla="*/ 27 h 27"/>
                  <a:gd name="T8" fmla="*/ 28 w 51"/>
                  <a:gd name="T9" fmla="*/ 27 h 27"/>
                  <a:gd name="T10" fmla="*/ 51 w 51"/>
                  <a:gd name="T11" fmla="*/ 19 h 27"/>
                  <a:gd name="T12" fmla="*/ 48 w 51"/>
                  <a:gd name="T13" fmla="*/ 11 h 27"/>
                  <a:gd name="T14" fmla="*/ 44 w 51"/>
                  <a:gd name="T15" fmla="*/ 7 h 27"/>
                  <a:gd name="T16" fmla="*/ 28 w 51"/>
                  <a:gd name="T17" fmla="*/ 0 h 27"/>
                  <a:gd name="T18" fmla="*/ 7 w 51"/>
                  <a:gd name="T19" fmla="*/ 4 h 27"/>
                  <a:gd name="T20" fmla="*/ 0 w 51"/>
                  <a:gd name="T21" fmla="*/ 1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7">
                    <a:moveTo>
                      <a:pt x="0" y="11"/>
                    </a:moveTo>
                    <a:lnTo>
                      <a:pt x="15" y="15"/>
                    </a:lnTo>
                    <a:lnTo>
                      <a:pt x="21" y="23"/>
                    </a:lnTo>
                    <a:lnTo>
                      <a:pt x="21" y="27"/>
                    </a:lnTo>
                    <a:lnTo>
                      <a:pt x="28" y="27"/>
                    </a:lnTo>
                    <a:lnTo>
                      <a:pt x="51" y="19"/>
                    </a:lnTo>
                    <a:lnTo>
                      <a:pt x="48" y="11"/>
                    </a:lnTo>
                    <a:lnTo>
                      <a:pt x="44" y="7"/>
                    </a:lnTo>
                    <a:lnTo>
                      <a:pt x="28" y="0"/>
                    </a:lnTo>
                    <a:lnTo>
                      <a:pt x="7" y="4"/>
                    </a:lnTo>
                    <a:lnTo>
                      <a:pt x="0" y="11"/>
                    </a:lnTo>
                    <a:close/>
                  </a:path>
                </a:pathLst>
              </a:custGeom>
              <a:solidFill>
                <a:srgbClr val="ABABAB"/>
              </a:solidFill>
              <a:ln w="3175">
                <a:solidFill>
                  <a:srgbClr val="000000"/>
                </a:solidFill>
                <a:prstDash val="solid"/>
                <a:round/>
                <a:headEnd/>
                <a:tailEnd/>
              </a:ln>
            </p:spPr>
            <p:txBody>
              <a:bodyPr/>
              <a:lstStyle/>
              <a:p>
                <a:endParaRPr lang="en-IN"/>
              </a:p>
            </p:txBody>
          </p:sp>
          <p:sp>
            <p:nvSpPr>
              <p:cNvPr id="704273" name="Freeform 1809">
                <a:extLst>
                  <a:ext uri="{FF2B5EF4-FFF2-40B4-BE49-F238E27FC236}">
                    <a16:creationId xmlns:a16="http://schemas.microsoft.com/office/drawing/2014/main" id="{89E18BDA-9B6E-4E32-BE41-ABA9D1522838}"/>
                  </a:ext>
                </a:extLst>
              </p:cNvPr>
              <p:cNvSpPr>
                <a:spLocks/>
              </p:cNvSpPr>
              <p:nvPr/>
            </p:nvSpPr>
            <p:spPr bwMode="auto">
              <a:xfrm>
                <a:off x="2705" y="785"/>
                <a:ext cx="8" cy="5"/>
              </a:xfrm>
              <a:custGeom>
                <a:avLst/>
                <a:gdLst>
                  <a:gd name="T0" fmla="*/ 0 w 15"/>
                  <a:gd name="T1" fmla="*/ 12 h 12"/>
                  <a:gd name="T2" fmla="*/ 15 w 15"/>
                  <a:gd name="T3" fmla="*/ 4 h 12"/>
                  <a:gd name="T4" fmla="*/ 15 w 15"/>
                  <a:gd name="T5" fmla="*/ 0 h 12"/>
                  <a:gd name="T6" fmla="*/ 0 w 15"/>
                  <a:gd name="T7" fmla="*/ 4 h 12"/>
                  <a:gd name="T8" fmla="*/ 0 w 15"/>
                  <a:gd name="T9" fmla="*/ 12 h 12"/>
                </a:gdLst>
                <a:ahLst/>
                <a:cxnLst>
                  <a:cxn ang="0">
                    <a:pos x="T0" y="T1"/>
                  </a:cxn>
                  <a:cxn ang="0">
                    <a:pos x="T2" y="T3"/>
                  </a:cxn>
                  <a:cxn ang="0">
                    <a:pos x="T4" y="T5"/>
                  </a:cxn>
                  <a:cxn ang="0">
                    <a:pos x="T6" y="T7"/>
                  </a:cxn>
                  <a:cxn ang="0">
                    <a:pos x="T8" y="T9"/>
                  </a:cxn>
                </a:cxnLst>
                <a:rect l="0" t="0" r="r" b="b"/>
                <a:pathLst>
                  <a:path w="15" h="12">
                    <a:moveTo>
                      <a:pt x="0" y="12"/>
                    </a:moveTo>
                    <a:lnTo>
                      <a:pt x="15" y="4"/>
                    </a:lnTo>
                    <a:lnTo>
                      <a:pt x="15" y="0"/>
                    </a:lnTo>
                    <a:lnTo>
                      <a:pt x="0" y="4"/>
                    </a:lnTo>
                    <a:lnTo>
                      <a:pt x="0" y="12"/>
                    </a:lnTo>
                    <a:close/>
                  </a:path>
                </a:pathLst>
              </a:custGeom>
              <a:solidFill>
                <a:srgbClr val="C2E3FF"/>
              </a:solidFill>
              <a:ln w="3175">
                <a:solidFill>
                  <a:srgbClr val="C2E3FF"/>
                </a:solidFill>
                <a:prstDash val="solid"/>
                <a:round/>
                <a:headEnd/>
                <a:tailEnd/>
              </a:ln>
            </p:spPr>
            <p:txBody>
              <a:bodyPr/>
              <a:lstStyle/>
              <a:p>
                <a:endParaRPr lang="en-IN"/>
              </a:p>
            </p:txBody>
          </p:sp>
          <p:sp>
            <p:nvSpPr>
              <p:cNvPr id="704274" name="Freeform 1810">
                <a:extLst>
                  <a:ext uri="{FF2B5EF4-FFF2-40B4-BE49-F238E27FC236}">
                    <a16:creationId xmlns:a16="http://schemas.microsoft.com/office/drawing/2014/main" id="{73718781-E911-4791-A737-E71D09781292}"/>
                  </a:ext>
                </a:extLst>
              </p:cNvPr>
              <p:cNvSpPr>
                <a:spLocks/>
              </p:cNvSpPr>
              <p:nvPr/>
            </p:nvSpPr>
            <p:spPr bwMode="auto">
              <a:xfrm>
                <a:off x="2227" y="789"/>
                <a:ext cx="18" cy="5"/>
              </a:xfrm>
              <a:custGeom>
                <a:avLst/>
                <a:gdLst>
                  <a:gd name="T0" fmla="*/ 3 w 36"/>
                  <a:gd name="T1" fmla="*/ 4 h 12"/>
                  <a:gd name="T2" fmla="*/ 0 w 36"/>
                  <a:gd name="T3" fmla="*/ 4 h 12"/>
                  <a:gd name="T4" fmla="*/ 0 w 36"/>
                  <a:gd name="T5" fmla="*/ 4 h 12"/>
                  <a:gd name="T6" fmla="*/ 36 w 36"/>
                  <a:gd name="T7" fmla="*/ 12 h 12"/>
                  <a:gd name="T8" fmla="*/ 34 w 36"/>
                  <a:gd name="T9" fmla="*/ 4 h 12"/>
                  <a:gd name="T10" fmla="*/ 26 w 36"/>
                  <a:gd name="T11" fmla="*/ 0 h 12"/>
                  <a:gd name="T12" fmla="*/ 15 w 36"/>
                  <a:gd name="T13" fmla="*/ 0 h 12"/>
                  <a:gd name="T14" fmla="*/ 7 w 36"/>
                  <a:gd name="T15" fmla="*/ 0 h 12"/>
                  <a:gd name="T16" fmla="*/ 3 w 36"/>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2">
                    <a:moveTo>
                      <a:pt x="3" y="4"/>
                    </a:moveTo>
                    <a:lnTo>
                      <a:pt x="0" y="4"/>
                    </a:lnTo>
                    <a:lnTo>
                      <a:pt x="0" y="4"/>
                    </a:lnTo>
                    <a:lnTo>
                      <a:pt x="36" y="12"/>
                    </a:lnTo>
                    <a:lnTo>
                      <a:pt x="34" y="4"/>
                    </a:lnTo>
                    <a:lnTo>
                      <a:pt x="26" y="0"/>
                    </a:lnTo>
                    <a:lnTo>
                      <a:pt x="15" y="0"/>
                    </a:lnTo>
                    <a:lnTo>
                      <a:pt x="7" y="0"/>
                    </a:lnTo>
                    <a:lnTo>
                      <a:pt x="3" y="4"/>
                    </a:lnTo>
                    <a:close/>
                  </a:path>
                </a:pathLst>
              </a:custGeom>
              <a:solidFill>
                <a:srgbClr val="838383"/>
              </a:solidFill>
              <a:ln w="3175">
                <a:solidFill>
                  <a:srgbClr val="000000"/>
                </a:solidFill>
                <a:prstDash val="solid"/>
                <a:round/>
                <a:headEnd/>
                <a:tailEnd/>
              </a:ln>
            </p:spPr>
            <p:txBody>
              <a:bodyPr/>
              <a:lstStyle/>
              <a:p>
                <a:endParaRPr lang="en-IN"/>
              </a:p>
            </p:txBody>
          </p:sp>
          <p:sp>
            <p:nvSpPr>
              <p:cNvPr id="704275" name="Freeform 1811">
                <a:extLst>
                  <a:ext uri="{FF2B5EF4-FFF2-40B4-BE49-F238E27FC236}">
                    <a16:creationId xmlns:a16="http://schemas.microsoft.com/office/drawing/2014/main" id="{3B0381CE-9973-4317-A43B-B532ED0C9D69}"/>
                  </a:ext>
                </a:extLst>
              </p:cNvPr>
              <p:cNvSpPr>
                <a:spLocks/>
              </p:cNvSpPr>
              <p:nvPr/>
            </p:nvSpPr>
            <p:spPr bwMode="auto">
              <a:xfrm>
                <a:off x="2697" y="789"/>
                <a:ext cx="6" cy="5"/>
              </a:xfrm>
              <a:custGeom>
                <a:avLst/>
                <a:gdLst>
                  <a:gd name="T0" fmla="*/ 0 w 11"/>
                  <a:gd name="T1" fmla="*/ 12 h 12"/>
                  <a:gd name="T2" fmla="*/ 3 w 11"/>
                  <a:gd name="T3" fmla="*/ 12 h 12"/>
                  <a:gd name="T4" fmla="*/ 11 w 11"/>
                  <a:gd name="T5" fmla="*/ 8 h 12"/>
                  <a:gd name="T6" fmla="*/ 11 w 11"/>
                  <a:gd name="T7" fmla="*/ 0 h 12"/>
                  <a:gd name="T8" fmla="*/ 0 w 11"/>
                  <a:gd name="T9" fmla="*/ 4 h 12"/>
                  <a:gd name="T10" fmla="*/ 0 w 11"/>
                  <a:gd name="T11" fmla="*/ 12 h 12"/>
                </a:gdLst>
                <a:ahLst/>
                <a:cxnLst>
                  <a:cxn ang="0">
                    <a:pos x="T0" y="T1"/>
                  </a:cxn>
                  <a:cxn ang="0">
                    <a:pos x="T2" y="T3"/>
                  </a:cxn>
                  <a:cxn ang="0">
                    <a:pos x="T4" y="T5"/>
                  </a:cxn>
                  <a:cxn ang="0">
                    <a:pos x="T6" y="T7"/>
                  </a:cxn>
                  <a:cxn ang="0">
                    <a:pos x="T8" y="T9"/>
                  </a:cxn>
                  <a:cxn ang="0">
                    <a:pos x="T10" y="T11"/>
                  </a:cxn>
                </a:cxnLst>
                <a:rect l="0" t="0" r="r" b="b"/>
                <a:pathLst>
                  <a:path w="11" h="12">
                    <a:moveTo>
                      <a:pt x="0" y="12"/>
                    </a:moveTo>
                    <a:lnTo>
                      <a:pt x="3" y="12"/>
                    </a:lnTo>
                    <a:lnTo>
                      <a:pt x="11" y="8"/>
                    </a:lnTo>
                    <a:lnTo>
                      <a:pt x="11" y="0"/>
                    </a:lnTo>
                    <a:lnTo>
                      <a:pt x="0" y="4"/>
                    </a:lnTo>
                    <a:lnTo>
                      <a:pt x="0" y="12"/>
                    </a:lnTo>
                    <a:close/>
                  </a:path>
                </a:pathLst>
              </a:custGeom>
              <a:solidFill>
                <a:srgbClr val="C2E3FF"/>
              </a:solidFill>
              <a:ln w="3175">
                <a:solidFill>
                  <a:srgbClr val="C2E3FF"/>
                </a:solidFill>
                <a:prstDash val="solid"/>
                <a:round/>
                <a:headEnd/>
                <a:tailEnd/>
              </a:ln>
            </p:spPr>
            <p:txBody>
              <a:bodyPr/>
              <a:lstStyle/>
              <a:p>
                <a:endParaRPr lang="en-IN"/>
              </a:p>
            </p:txBody>
          </p:sp>
          <p:sp>
            <p:nvSpPr>
              <p:cNvPr id="704276" name="Freeform 1812">
                <a:extLst>
                  <a:ext uri="{FF2B5EF4-FFF2-40B4-BE49-F238E27FC236}">
                    <a16:creationId xmlns:a16="http://schemas.microsoft.com/office/drawing/2014/main" id="{1EC9257A-747B-4CCC-8E34-59592A25B78F}"/>
                  </a:ext>
                </a:extLst>
              </p:cNvPr>
              <p:cNvSpPr>
                <a:spLocks/>
              </p:cNvSpPr>
              <p:nvPr/>
            </p:nvSpPr>
            <p:spPr bwMode="auto">
              <a:xfrm>
                <a:off x="2392" y="792"/>
                <a:ext cx="131" cy="24"/>
              </a:xfrm>
              <a:custGeom>
                <a:avLst/>
                <a:gdLst>
                  <a:gd name="T0" fmla="*/ 0 w 262"/>
                  <a:gd name="T1" fmla="*/ 6 h 48"/>
                  <a:gd name="T2" fmla="*/ 16 w 262"/>
                  <a:gd name="T3" fmla="*/ 9 h 48"/>
                  <a:gd name="T4" fmla="*/ 152 w 262"/>
                  <a:gd name="T5" fmla="*/ 29 h 48"/>
                  <a:gd name="T6" fmla="*/ 262 w 262"/>
                  <a:gd name="T7" fmla="*/ 48 h 48"/>
                  <a:gd name="T8" fmla="*/ 259 w 262"/>
                  <a:gd name="T9" fmla="*/ 36 h 48"/>
                  <a:gd name="T10" fmla="*/ 0 w 262"/>
                  <a:gd name="T11" fmla="*/ 0 h 48"/>
                  <a:gd name="T12" fmla="*/ 0 w 262"/>
                  <a:gd name="T13" fmla="*/ 0 h 48"/>
                  <a:gd name="T14" fmla="*/ 0 w 262"/>
                  <a:gd name="T15" fmla="*/ 6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48">
                    <a:moveTo>
                      <a:pt x="0" y="6"/>
                    </a:moveTo>
                    <a:lnTo>
                      <a:pt x="16" y="9"/>
                    </a:lnTo>
                    <a:lnTo>
                      <a:pt x="152" y="29"/>
                    </a:lnTo>
                    <a:lnTo>
                      <a:pt x="262" y="48"/>
                    </a:lnTo>
                    <a:lnTo>
                      <a:pt x="259" y="36"/>
                    </a:lnTo>
                    <a:lnTo>
                      <a:pt x="0" y="0"/>
                    </a:lnTo>
                    <a:lnTo>
                      <a:pt x="0" y="0"/>
                    </a:lnTo>
                    <a:lnTo>
                      <a:pt x="0" y="6"/>
                    </a:lnTo>
                    <a:close/>
                  </a:path>
                </a:pathLst>
              </a:custGeom>
              <a:solidFill>
                <a:srgbClr val="595959"/>
              </a:solidFill>
              <a:ln w="3175">
                <a:solidFill>
                  <a:srgbClr val="000000"/>
                </a:solidFill>
                <a:prstDash val="solid"/>
                <a:round/>
                <a:headEnd/>
                <a:tailEnd/>
              </a:ln>
            </p:spPr>
            <p:txBody>
              <a:bodyPr/>
              <a:lstStyle/>
              <a:p>
                <a:endParaRPr lang="en-IN"/>
              </a:p>
            </p:txBody>
          </p:sp>
          <p:sp>
            <p:nvSpPr>
              <p:cNvPr id="704277" name="Freeform 1813">
                <a:extLst>
                  <a:ext uri="{FF2B5EF4-FFF2-40B4-BE49-F238E27FC236}">
                    <a16:creationId xmlns:a16="http://schemas.microsoft.com/office/drawing/2014/main" id="{2349D475-FF7C-4DF5-9AE1-7174AA5B274F}"/>
                  </a:ext>
                </a:extLst>
              </p:cNvPr>
              <p:cNvSpPr>
                <a:spLocks/>
              </p:cNvSpPr>
              <p:nvPr/>
            </p:nvSpPr>
            <p:spPr bwMode="auto">
              <a:xfrm>
                <a:off x="2689" y="792"/>
                <a:ext cx="6" cy="5"/>
              </a:xfrm>
              <a:custGeom>
                <a:avLst/>
                <a:gdLst>
                  <a:gd name="T0" fmla="*/ 0 w 14"/>
                  <a:gd name="T1" fmla="*/ 9 h 9"/>
                  <a:gd name="T2" fmla="*/ 0 w 14"/>
                  <a:gd name="T3" fmla="*/ 9 h 9"/>
                  <a:gd name="T4" fmla="*/ 14 w 14"/>
                  <a:gd name="T5" fmla="*/ 6 h 9"/>
                  <a:gd name="T6" fmla="*/ 14 w 14"/>
                  <a:gd name="T7" fmla="*/ 0 h 9"/>
                  <a:gd name="T8" fmla="*/ 0 w 14"/>
                  <a:gd name="T9" fmla="*/ 4 h 9"/>
                  <a:gd name="T10" fmla="*/ 0 w 14"/>
                  <a:gd name="T11" fmla="*/ 9 h 9"/>
                </a:gdLst>
                <a:ahLst/>
                <a:cxnLst>
                  <a:cxn ang="0">
                    <a:pos x="T0" y="T1"/>
                  </a:cxn>
                  <a:cxn ang="0">
                    <a:pos x="T2" y="T3"/>
                  </a:cxn>
                  <a:cxn ang="0">
                    <a:pos x="T4" y="T5"/>
                  </a:cxn>
                  <a:cxn ang="0">
                    <a:pos x="T6" y="T7"/>
                  </a:cxn>
                  <a:cxn ang="0">
                    <a:pos x="T8" y="T9"/>
                  </a:cxn>
                  <a:cxn ang="0">
                    <a:pos x="T10" y="T11"/>
                  </a:cxn>
                </a:cxnLst>
                <a:rect l="0" t="0" r="r" b="b"/>
                <a:pathLst>
                  <a:path w="14" h="9">
                    <a:moveTo>
                      <a:pt x="0" y="9"/>
                    </a:moveTo>
                    <a:lnTo>
                      <a:pt x="0" y="9"/>
                    </a:lnTo>
                    <a:lnTo>
                      <a:pt x="14" y="6"/>
                    </a:lnTo>
                    <a:lnTo>
                      <a:pt x="14" y="0"/>
                    </a:lnTo>
                    <a:lnTo>
                      <a:pt x="0" y="4"/>
                    </a:lnTo>
                    <a:lnTo>
                      <a:pt x="0" y="9"/>
                    </a:lnTo>
                    <a:close/>
                  </a:path>
                </a:pathLst>
              </a:custGeom>
              <a:solidFill>
                <a:srgbClr val="C2E3FF"/>
              </a:solidFill>
              <a:ln w="3175">
                <a:solidFill>
                  <a:srgbClr val="C2E3FF"/>
                </a:solidFill>
                <a:prstDash val="solid"/>
                <a:round/>
                <a:headEnd/>
                <a:tailEnd/>
              </a:ln>
            </p:spPr>
            <p:txBody>
              <a:bodyPr/>
              <a:lstStyle/>
              <a:p>
                <a:endParaRPr lang="en-IN"/>
              </a:p>
            </p:txBody>
          </p:sp>
          <p:sp>
            <p:nvSpPr>
              <p:cNvPr id="704278" name="Freeform 1814">
                <a:extLst>
                  <a:ext uri="{FF2B5EF4-FFF2-40B4-BE49-F238E27FC236}">
                    <a16:creationId xmlns:a16="http://schemas.microsoft.com/office/drawing/2014/main" id="{006A6184-0494-41E7-AFB6-A6BB36D99FF1}"/>
                  </a:ext>
                </a:extLst>
              </p:cNvPr>
              <p:cNvSpPr>
                <a:spLocks/>
              </p:cNvSpPr>
              <p:nvPr/>
            </p:nvSpPr>
            <p:spPr bwMode="auto">
              <a:xfrm>
                <a:off x="2523" y="794"/>
                <a:ext cx="15" cy="24"/>
              </a:xfrm>
              <a:custGeom>
                <a:avLst/>
                <a:gdLst>
                  <a:gd name="T0" fmla="*/ 0 w 29"/>
                  <a:gd name="T1" fmla="*/ 13 h 48"/>
                  <a:gd name="T2" fmla="*/ 0 w 29"/>
                  <a:gd name="T3" fmla="*/ 32 h 48"/>
                  <a:gd name="T4" fmla="*/ 8 w 29"/>
                  <a:gd name="T5" fmla="*/ 48 h 48"/>
                  <a:gd name="T6" fmla="*/ 12 w 29"/>
                  <a:gd name="T7" fmla="*/ 48 h 48"/>
                  <a:gd name="T8" fmla="*/ 18 w 29"/>
                  <a:gd name="T9" fmla="*/ 40 h 48"/>
                  <a:gd name="T10" fmla="*/ 22 w 29"/>
                  <a:gd name="T11" fmla="*/ 32 h 48"/>
                  <a:gd name="T12" fmla="*/ 25 w 29"/>
                  <a:gd name="T13" fmla="*/ 25 h 48"/>
                  <a:gd name="T14" fmla="*/ 29 w 29"/>
                  <a:gd name="T15" fmla="*/ 0 h 48"/>
                  <a:gd name="T16" fmla="*/ 0 w 29"/>
                  <a:gd name="T17" fmla="*/ 9 h 48"/>
                  <a:gd name="T18" fmla="*/ 0 w 29"/>
                  <a:gd name="T19" fmla="*/ 1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48">
                    <a:moveTo>
                      <a:pt x="0" y="13"/>
                    </a:moveTo>
                    <a:lnTo>
                      <a:pt x="0" y="32"/>
                    </a:lnTo>
                    <a:lnTo>
                      <a:pt x="8" y="48"/>
                    </a:lnTo>
                    <a:lnTo>
                      <a:pt x="12" y="48"/>
                    </a:lnTo>
                    <a:lnTo>
                      <a:pt x="18" y="40"/>
                    </a:lnTo>
                    <a:lnTo>
                      <a:pt x="22" y="32"/>
                    </a:lnTo>
                    <a:lnTo>
                      <a:pt x="25" y="25"/>
                    </a:lnTo>
                    <a:lnTo>
                      <a:pt x="29" y="0"/>
                    </a:lnTo>
                    <a:lnTo>
                      <a:pt x="0" y="9"/>
                    </a:lnTo>
                    <a:lnTo>
                      <a:pt x="0" y="13"/>
                    </a:lnTo>
                    <a:close/>
                  </a:path>
                </a:pathLst>
              </a:custGeom>
              <a:solidFill>
                <a:srgbClr val="FFFFFF"/>
              </a:solidFill>
              <a:ln w="3175">
                <a:solidFill>
                  <a:srgbClr val="000000"/>
                </a:solidFill>
                <a:prstDash val="solid"/>
                <a:round/>
                <a:headEnd/>
                <a:tailEnd/>
              </a:ln>
            </p:spPr>
            <p:txBody>
              <a:bodyPr/>
              <a:lstStyle/>
              <a:p>
                <a:endParaRPr lang="en-IN"/>
              </a:p>
            </p:txBody>
          </p:sp>
          <p:sp>
            <p:nvSpPr>
              <p:cNvPr id="704279" name="Freeform 1815">
                <a:extLst>
                  <a:ext uri="{FF2B5EF4-FFF2-40B4-BE49-F238E27FC236}">
                    <a16:creationId xmlns:a16="http://schemas.microsoft.com/office/drawing/2014/main" id="{6D950304-8A6D-451F-99CA-F656B3E015C3}"/>
                  </a:ext>
                </a:extLst>
              </p:cNvPr>
              <p:cNvSpPr>
                <a:spLocks/>
              </p:cNvSpPr>
              <p:nvPr/>
            </p:nvSpPr>
            <p:spPr bwMode="auto">
              <a:xfrm>
                <a:off x="2681" y="795"/>
                <a:ext cx="6" cy="6"/>
              </a:xfrm>
              <a:custGeom>
                <a:avLst/>
                <a:gdLst>
                  <a:gd name="T0" fmla="*/ 0 w 12"/>
                  <a:gd name="T1" fmla="*/ 7 h 11"/>
                  <a:gd name="T2" fmla="*/ 0 w 12"/>
                  <a:gd name="T3" fmla="*/ 11 h 11"/>
                  <a:gd name="T4" fmla="*/ 12 w 12"/>
                  <a:gd name="T5" fmla="*/ 7 h 11"/>
                  <a:gd name="T6" fmla="*/ 12 w 12"/>
                  <a:gd name="T7" fmla="*/ 0 h 11"/>
                  <a:gd name="T8" fmla="*/ 0 w 12"/>
                  <a:gd name="T9" fmla="*/ 3 h 11"/>
                  <a:gd name="T10" fmla="*/ 0 w 12"/>
                  <a:gd name="T11" fmla="*/ 7 h 11"/>
                </a:gdLst>
                <a:ahLst/>
                <a:cxnLst>
                  <a:cxn ang="0">
                    <a:pos x="T0" y="T1"/>
                  </a:cxn>
                  <a:cxn ang="0">
                    <a:pos x="T2" y="T3"/>
                  </a:cxn>
                  <a:cxn ang="0">
                    <a:pos x="T4" y="T5"/>
                  </a:cxn>
                  <a:cxn ang="0">
                    <a:pos x="T6" y="T7"/>
                  </a:cxn>
                  <a:cxn ang="0">
                    <a:pos x="T8" y="T9"/>
                  </a:cxn>
                  <a:cxn ang="0">
                    <a:pos x="T10" y="T11"/>
                  </a:cxn>
                </a:cxnLst>
                <a:rect l="0" t="0" r="r" b="b"/>
                <a:pathLst>
                  <a:path w="12" h="11">
                    <a:moveTo>
                      <a:pt x="0" y="7"/>
                    </a:moveTo>
                    <a:lnTo>
                      <a:pt x="0" y="11"/>
                    </a:lnTo>
                    <a:lnTo>
                      <a:pt x="12" y="7"/>
                    </a:lnTo>
                    <a:lnTo>
                      <a:pt x="12" y="0"/>
                    </a:lnTo>
                    <a:lnTo>
                      <a:pt x="0" y="3"/>
                    </a:lnTo>
                    <a:lnTo>
                      <a:pt x="0" y="7"/>
                    </a:lnTo>
                    <a:close/>
                  </a:path>
                </a:pathLst>
              </a:custGeom>
              <a:solidFill>
                <a:srgbClr val="C2E3FF"/>
              </a:solidFill>
              <a:ln w="3175">
                <a:solidFill>
                  <a:srgbClr val="C2E3FF"/>
                </a:solidFill>
                <a:prstDash val="solid"/>
                <a:round/>
                <a:headEnd/>
                <a:tailEnd/>
              </a:ln>
            </p:spPr>
            <p:txBody>
              <a:bodyPr/>
              <a:lstStyle/>
              <a:p>
                <a:endParaRPr lang="en-IN"/>
              </a:p>
            </p:txBody>
          </p:sp>
          <p:sp>
            <p:nvSpPr>
              <p:cNvPr id="704280" name="Freeform 1816">
                <a:extLst>
                  <a:ext uri="{FF2B5EF4-FFF2-40B4-BE49-F238E27FC236}">
                    <a16:creationId xmlns:a16="http://schemas.microsoft.com/office/drawing/2014/main" id="{43717D9F-0491-428B-A678-AE9427CA1B1E}"/>
                  </a:ext>
                </a:extLst>
              </p:cNvPr>
              <p:cNvSpPr>
                <a:spLocks/>
              </p:cNvSpPr>
              <p:nvPr/>
            </p:nvSpPr>
            <p:spPr bwMode="auto">
              <a:xfrm>
                <a:off x="2673" y="799"/>
                <a:ext cx="6" cy="6"/>
              </a:xfrm>
              <a:custGeom>
                <a:avLst/>
                <a:gdLst>
                  <a:gd name="T0" fmla="*/ 0 w 11"/>
                  <a:gd name="T1" fmla="*/ 12 h 12"/>
                  <a:gd name="T2" fmla="*/ 11 w 11"/>
                  <a:gd name="T3" fmla="*/ 8 h 12"/>
                  <a:gd name="T4" fmla="*/ 11 w 11"/>
                  <a:gd name="T5" fmla="*/ 0 h 12"/>
                  <a:gd name="T6" fmla="*/ 0 w 11"/>
                  <a:gd name="T7" fmla="*/ 8 h 12"/>
                  <a:gd name="T8" fmla="*/ 0 w 11"/>
                  <a:gd name="T9" fmla="*/ 12 h 12"/>
                </a:gdLst>
                <a:ahLst/>
                <a:cxnLst>
                  <a:cxn ang="0">
                    <a:pos x="T0" y="T1"/>
                  </a:cxn>
                  <a:cxn ang="0">
                    <a:pos x="T2" y="T3"/>
                  </a:cxn>
                  <a:cxn ang="0">
                    <a:pos x="T4" y="T5"/>
                  </a:cxn>
                  <a:cxn ang="0">
                    <a:pos x="T6" y="T7"/>
                  </a:cxn>
                  <a:cxn ang="0">
                    <a:pos x="T8" y="T9"/>
                  </a:cxn>
                </a:cxnLst>
                <a:rect l="0" t="0" r="r" b="b"/>
                <a:pathLst>
                  <a:path w="11" h="12">
                    <a:moveTo>
                      <a:pt x="0" y="12"/>
                    </a:moveTo>
                    <a:lnTo>
                      <a:pt x="11" y="8"/>
                    </a:lnTo>
                    <a:lnTo>
                      <a:pt x="11" y="0"/>
                    </a:lnTo>
                    <a:lnTo>
                      <a:pt x="0" y="8"/>
                    </a:lnTo>
                    <a:lnTo>
                      <a:pt x="0" y="12"/>
                    </a:lnTo>
                    <a:close/>
                  </a:path>
                </a:pathLst>
              </a:custGeom>
              <a:solidFill>
                <a:srgbClr val="C2E3FF"/>
              </a:solidFill>
              <a:ln w="3175">
                <a:solidFill>
                  <a:srgbClr val="C2E3FF"/>
                </a:solidFill>
                <a:prstDash val="solid"/>
                <a:round/>
                <a:headEnd/>
                <a:tailEnd/>
              </a:ln>
            </p:spPr>
            <p:txBody>
              <a:bodyPr/>
              <a:lstStyle/>
              <a:p>
                <a:endParaRPr lang="en-IN"/>
              </a:p>
            </p:txBody>
          </p:sp>
          <p:sp>
            <p:nvSpPr>
              <p:cNvPr id="704281" name="Freeform 1817">
                <a:extLst>
                  <a:ext uri="{FF2B5EF4-FFF2-40B4-BE49-F238E27FC236}">
                    <a16:creationId xmlns:a16="http://schemas.microsoft.com/office/drawing/2014/main" id="{912B99A8-EE9A-4479-9BD6-D84C45E00FDA}"/>
                  </a:ext>
                </a:extLst>
              </p:cNvPr>
              <p:cNvSpPr>
                <a:spLocks/>
              </p:cNvSpPr>
              <p:nvPr/>
            </p:nvSpPr>
            <p:spPr bwMode="auto">
              <a:xfrm>
                <a:off x="2667" y="803"/>
                <a:ext cx="4" cy="8"/>
              </a:xfrm>
              <a:custGeom>
                <a:avLst/>
                <a:gdLst>
                  <a:gd name="T0" fmla="*/ 0 w 10"/>
                  <a:gd name="T1" fmla="*/ 11 h 15"/>
                  <a:gd name="T2" fmla="*/ 0 w 10"/>
                  <a:gd name="T3" fmla="*/ 15 h 15"/>
                  <a:gd name="T4" fmla="*/ 4 w 10"/>
                  <a:gd name="T5" fmla="*/ 11 h 15"/>
                  <a:gd name="T6" fmla="*/ 10 w 10"/>
                  <a:gd name="T7" fmla="*/ 8 h 15"/>
                  <a:gd name="T8" fmla="*/ 8 w 10"/>
                  <a:gd name="T9" fmla="*/ 0 h 15"/>
                  <a:gd name="T10" fmla="*/ 0 w 10"/>
                  <a:gd name="T11" fmla="*/ 4 h 15"/>
                  <a:gd name="T12" fmla="*/ 0 w 10"/>
                  <a:gd name="T13" fmla="*/ 11 h 15"/>
                </a:gdLst>
                <a:ahLst/>
                <a:cxnLst>
                  <a:cxn ang="0">
                    <a:pos x="T0" y="T1"/>
                  </a:cxn>
                  <a:cxn ang="0">
                    <a:pos x="T2" y="T3"/>
                  </a:cxn>
                  <a:cxn ang="0">
                    <a:pos x="T4" y="T5"/>
                  </a:cxn>
                  <a:cxn ang="0">
                    <a:pos x="T6" y="T7"/>
                  </a:cxn>
                  <a:cxn ang="0">
                    <a:pos x="T8" y="T9"/>
                  </a:cxn>
                  <a:cxn ang="0">
                    <a:pos x="T10" y="T11"/>
                  </a:cxn>
                  <a:cxn ang="0">
                    <a:pos x="T12" y="T13"/>
                  </a:cxn>
                </a:cxnLst>
                <a:rect l="0" t="0" r="r" b="b"/>
                <a:pathLst>
                  <a:path w="10" h="15">
                    <a:moveTo>
                      <a:pt x="0" y="11"/>
                    </a:moveTo>
                    <a:lnTo>
                      <a:pt x="0" y="15"/>
                    </a:lnTo>
                    <a:lnTo>
                      <a:pt x="4" y="11"/>
                    </a:lnTo>
                    <a:lnTo>
                      <a:pt x="10" y="8"/>
                    </a:lnTo>
                    <a:lnTo>
                      <a:pt x="8" y="0"/>
                    </a:lnTo>
                    <a:lnTo>
                      <a:pt x="0" y="4"/>
                    </a:lnTo>
                    <a:lnTo>
                      <a:pt x="0" y="11"/>
                    </a:lnTo>
                    <a:close/>
                  </a:path>
                </a:pathLst>
              </a:custGeom>
              <a:solidFill>
                <a:srgbClr val="C2E3FF"/>
              </a:solidFill>
              <a:ln w="3175">
                <a:solidFill>
                  <a:srgbClr val="C2E3FF"/>
                </a:solidFill>
                <a:prstDash val="solid"/>
                <a:round/>
                <a:headEnd/>
                <a:tailEnd/>
              </a:ln>
            </p:spPr>
            <p:txBody>
              <a:bodyPr/>
              <a:lstStyle/>
              <a:p>
                <a:endParaRPr lang="en-IN"/>
              </a:p>
            </p:txBody>
          </p:sp>
          <p:sp>
            <p:nvSpPr>
              <p:cNvPr id="704282" name="Freeform 1818">
                <a:extLst>
                  <a:ext uri="{FF2B5EF4-FFF2-40B4-BE49-F238E27FC236}">
                    <a16:creationId xmlns:a16="http://schemas.microsoft.com/office/drawing/2014/main" id="{5651CD4F-EF2D-4411-BE97-EBE13D8DE835}"/>
                  </a:ext>
                </a:extLst>
              </p:cNvPr>
              <p:cNvSpPr>
                <a:spLocks/>
              </p:cNvSpPr>
              <p:nvPr/>
            </p:nvSpPr>
            <p:spPr bwMode="auto">
              <a:xfrm>
                <a:off x="2657" y="807"/>
                <a:ext cx="8" cy="7"/>
              </a:xfrm>
              <a:custGeom>
                <a:avLst/>
                <a:gdLst>
                  <a:gd name="T0" fmla="*/ 0 w 16"/>
                  <a:gd name="T1" fmla="*/ 7 h 15"/>
                  <a:gd name="T2" fmla="*/ 4 w 16"/>
                  <a:gd name="T3" fmla="*/ 11 h 15"/>
                  <a:gd name="T4" fmla="*/ 4 w 16"/>
                  <a:gd name="T5" fmla="*/ 15 h 15"/>
                  <a:gd name="T6" fmla="*/ 16 w 16"/>
                  <a:gd name="T7" fmla="*/ 7 h 15"/>
                  <a:gd name="T8" fmla="*/ 16 w 16"/>
                  <a:gd name="T9" fmla="*/ 0 h 15"/>
                  <a:gd name="T10" fmla="*/ 4 w 16"/>
                  <a:gd name="T11" fmla="*/ 3 h 15"/>
                  <a:gd name="T12" fmla="*/ 0 w 16"/>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16" h="15">
                    <a:moveTo>
                      <a:pt x="0" y="7"/>
                    </a:moveTo>
                    <a:lnTo>
                      <a:pt x="4" y="11"/>
                    </a:lnTo>
                    <a:lnTo>
                      <a:pt x="4" y="15"/>
                    </a:lnTo>
                    <a:lnTo>
                      <a:pt x="16" y="7"/>
                    </a:lnTo>
                    <a:lnTo>
                      <a:pt x="16" y="0"/>
                    </a:lnTo>
                    <a:lnTo>
                      <a:pt x="4" y="3"/>
                    </a:lnTo>
                    <a:lnTo>
                      <a:pt x="0" y="7"/>
                    </a:lnTo>
                    <a:close/>
                  </a:path>
                </a:pathLst>
              </a:custGeom>
              <a:solidFill>
                <a:srgbClr val="C2E3FF"/>
              </a:solidFill>
              <a:ln w="3175">
                <a:solidFill>
                  <a:srgbClr val="C2E3FF"/>
                </a:solidFill>
                <a:prstDash val="solid"/>
                <a:round/>
                <a:headEnd/>
                <a:tailEnd/>
              </a:ln>
            </p:spPr>
            <p:txBody>
              <a:bodyPr/>
              <a:lstStyle/>
              <a:p>
                <a:endParaRPr lang="en-IN"/>
              </a:p>
            </p:txBody>
          </p:sp>
          <p:sp>
            <p:nvSpPr>
              <p:cNvPr id="704283" name="Freeform 1819">
                <a:extLst>
                  <a:ext uri="{FF2B5EF4-FFF2-40B4-BE49-F238E27FC236}">
                    <a16:creationId xmlns:a16="http://schemas.microsoft.com/office/drawing/2014/main" id="{80C61FC5-9314-4F3A-9D8C-8FC95DC10462}"/>
                  </a:ext>
                </a:extLst>
              </p:cNvPr>
              <p:cNvSpPr>
                <a:spLocks/>
              </p:cNvSpPr>
              <p:nvPr/>
            </p:nvSpPr>
            <p:spPr bwMode="auto">
              <a:xfrm>
                <a:off x="2649" y="811"/>
                <a:ext cx="8" cy="7"/>
              </a:xfrm>
              <a:custGeom>
                <a:avLst/>
                <a:gdLst>
                  <a:gd name="T0" fmla="*/ 0 w 15"/>
                  <a:gd name="T1" fmla="*/ 16 h 16"/>
                  <a:gd name="T2" fmla="*/ 8 w 15"/>
                  <a:gd name="T3" fmla="*/ 12 h 16"/>
                  <a:gd name="T4" fmla="*/ 15 w 15"/>
                  <a:gd name="T5" fmla="*/ 8 h 16"/>
                  <a:gd name="T6" fmla="*/ 15 w 15"/>
                  <a:gd name="T7" fmla="*/ 0 h 16"/>
                  <a:gd name="T8" fmla="*/ 0 w 15"/>
                  <a:gd name="T9" fmla="*/ 4 h 16"/>
                  <a:gd name="T10" fmla="*/ 0 w 15"/>
                  <a:gd name="T11" fmla="*/ 16 h 16"/>
                </a:gdLst>
                <a:ahLst/>
                <a:cxnLst>
                  <a:cxn ang="0">
                    <a:pos x="T0" y="T1"/>
                  </a:cxn>
                  <a:cxn ang="0">
                    <a:pos x="T2" y="T3"/>
                  </a:cxn>
                  <a:cxn ang="0">
                    <a:pos x="T4" y="T5"/>
                  </a:cxn>
                  <a:cxn ang="0">
                    <a:pos x="T6" y="T7"/>
                  </a:cxn>
                  <a:cxn ang="0">
                    <a:pos x="T8" y="T9"/>
                  </a:cxn>
                  <a:cxn ang="0">
                    <a:pos x="T10" y="T11"/>
                  </a:cxn>
                </a:cxnLst>
                <a:rect l="0" t="0" r="r" b="b"/>
                <a:pathLst>
                  <a:path w="15" h="16">
                    <a:moveTo>
                      <a:pt x="0" y="16"/>
                    </a:moveTo>
                    <a:lnTo>
                      <a:pt x="8" y="12"/>
                    </a:lnTo>
                    <a:lnTo>
                      <a:pt x="15" y="8"/>
                    </a:lnTo>
                    <a:lnTo>
                      <a:pt x="15" y="0"/>
                    </a:lnTo>
                    <a:lnTo>
                      <a:pt x="0" y="4"/>
                    </a:lnTo>
                    <a:lnTo>
                      <a:pt x="0" y="16"/>
                    </a:lnTo>
                    <a:close/>
                  </a:path>
                </a:pathLst>
              </a:custGeom>
              <a:solidFill>
                <a:srgbClr val="C2E3FF"/>
              </a:solidFill>
              <a:ln w="3175">
                <a:solidFill>
                  <a:srgbClr val="C2E3FF"/>
                </a:solidFill>
                <a:prstDash val="solid"/>
                <a:round/>
                <a:headEnd/>
                <a:tailEnd/>
              </a:ln>
            </p:spPr>
            <p:txBody>
              <a:bodyPr/>
              <a:lstStyle/>
              <a:p>
                <a:endParaRPr lang="en-IN"/>
              </a:p>
            </p:txBody>
          </p:sp>
          <p:sp>
            <p:nvSpPr>
              <p:cNvPr id="704284" name="Freeform 1820">
                <a:extLst>
                  <a:ext uri="{FF2B5EF4-FFF2-40B4-BE49-F238E27FC236}">
                    <a16:creationId xmlns:a16="http://schemas.microsoft.com/office/drawing/2014/main" id="{22C1DD75-47A6-499B-BFA2-5E276F32ED6A}"/>
                  </a:ext>
                </a:extLst>
              </p:cNvPr>
              <p:cNvSpPr>
                <a:spLocks/>
              </p:cNvSpPr>
              <p:nvPr/>
            </p:nvSpPr>
            <p:spPr bwMode="auto">
              <a:xfrm>
                <a:off x="2639" y="814"/>
                <a:ext cx="9" cy="7"/>
              </a:xfrm>
              <a:custGeom>
                <a:avLst/>
                <a:gdLst>
                  <a:gd name="T0" fmla="*/ 0 w 17"/>
                  <a:gd name="T1" fmla="*/ 10 h 13"/>
                  <a:gd name="T2" fmla="*/ 0 w 17"/>
                  <a:gd name="T3" fmla="*/ 13 h 13"/>
                  <a:gd name="T4" fmla="*/ 17 w 17"/>
                  <a:gd name="T5" fmla="*/ 8 h 13"/>
                  <a:gd name="T6" fmla="*/ 17 w 17"/>
                  <a:gd name="T7" fmla="*/ 0 h 13"/>
                  <a:gd name="T8" fmla="*/ 0 w 17"/>
                  <a:gd name="T9" fmla="*/ 8 h 13"/>
                  <a:gd name="T10" fmla="*/ 0 w 17"/>
                  <a:gd name="T11" fmla="*/ 10 h 13"/>
                </a:gdLst>
                <a:ahLst/>
                <a:cxnLst>
                  <a:cxn ang="0">
                    <a:pos x="T0" y="T1"/>
                  </a:cxn>
                  <a:cxn ang="0">
                    <a:pos x="T2" y="T3"/>
                  </a:cxn>
                  <a:cxn ang="0">
                    <a:pos x="T4" y="T5"/>
                  </a:cxn>
                  <a:cxn ang="0">
                    <a:pos x="T6" y="T7"/>
                  </a:cxn>
                  <a:cxn ang="0">
                    <a:pos x="T8" y="T9"/>
                  </a:cxn>
                  <a:cxn ang="0">
                    <a:pos x="T10" y="T11"/>
                  </a:cxn>
                </a:cxnLst>
                <a:rect l="0" t="0" r="r" b="b"/>
                <a:pathLst>
                  <a:path w="17" h="13">
                    <a:moveTo>
                      <a:pt x="0" y="10"/>
                    </a:moveTo>
                    <a:lnTo>
                      <a:pt x="0" y="13"/>
                    </a:lnTo>
                    <a:lnTo>
                      <a:pt x="17" y="8"/>
                    </a:lnTo>
                    <a:lnTo>
                      <a:pt x="17" y="0"/>
                    </a:lnTo>
                    <a:lnTo>
                      <a:pt x="0" y="8"/>
                    </a:lnTo>
                    <a:lnTo>
                      <a:pt x="0" y="10"/>
                    </a:lnTo>
                    <a:close/>
                  </a:path>
                </a:pathLst>
              </a:custGeom>
              <a:solidFill>
                <a:srgbClr val="C2E3FF"/>
              </a:solidFill>
              <a:ln w="3175">
                <a:solidFill>
                  <a:srgbClr val="C2E3FF"/>
                </a:solidFill>
                <a:prstDash val="solid"/>
                <a:round/>
                <a:headEnd/>
                <a:tailEnd/>
              </a:ln>
            </p:spPr>
            <p:txBody>
              <a:bodyPr/>
              <a:lstStyle/>
              <a:p>
                <a:endParaRPr lang="en-IN"/>
              </a:p>
            </p:txBody>
          </p:sp>
          <p:sp>
            <p:nvSpPr>
              <p:cNvPr id="704285" name="Freeform 1821">
                <a:extLst>
                  <a:ext uri="{FF2B5EF4-FFF2-40B4-BE49-F238E27FC236}">
                    <a16:creationId xmlns:a16="http://schemas.microsoft.com/office/drawing/2014/main" id="{DFDE0762-2EA2-4D0E-9E83-1625D21F750F}"/>
                  </a:ext>
                </a:extLst>
              </p:cNvPr>
              <p:cNvSpPr>
                <a:spLocks/>
              </p:cNvSpPr>
              <p:nvPr/>
            </p:nvSpPr>
            <p:spPr bwMode="auto">
              <a:xfrm>
                <a:off x="2631" y="819"/>
                <a:ext cx="6" cy="8"/>
              </a:xfrm>
              <a:custGeom>
                <a:avLst/>
                <a:gdLst>
                  <a:gd name="T0" fmla="*/ 0 w 11"/>
                  <a:gd name="T1" fmla="*/ 15 h 15"/>
                  <a:gd name="T2" fmla="*/ 11 w 11"/>
                  <a:gd name="T3" fmla="*/ 7 h 15"/>
                  <a:gd name="T4" fmla="*/ 11 w 11"/>
                  <a:gd name="T5" fmla="*/ 3 h 15"/>
                  <a:gd name="T6" fmla="*/ 11 w 11"/>
                  <a:gd name="T7" fmla="*/ 0 h 15"/>
                  <a:gd name="T8" fmla="*/ 0 w 11"/>
                  <a:gd name="T9" fmla="*/ 3 h 15"/>
                  <a:gd name="T10" fmla="*/ 0 w 11"/>
                  <a:gd name="T11" fmla="*/ 15 h 15"/>
                </a:gdLst>
                <a:ahLst/>
                <a:cxnLst>
                  <a:cxn ang="0">
                    <a:pos x="T0" y="T1"/>
                  </a:cxn>
                  <a:cxn ang="0">
                    <a:pos x="T2" y="T3"/>
                  </a:cxn>
                  <a:cxn ang="0">
                    <a:pos x="T4" y="T5"/>
                  </a:cxn>
                  <a:cxn ang="0">
                    <a:pos x="T6" y="T7"/>
                  </a:cxn>
                  <a:cxn ang="0">
                    <a:pos x="T8" y="T9"/>
                  </a:cxn>
                  <a:cxn ang="0">
                    <a:pos x="T10" y="T11"/>
                  </a:cxn>
                </a:cxnLst>
                <a:rect l="0" t="0" r="r" b="b"/>
                <a:pathLst>
                  <a:path w="11" h="15">
                    <a:moveTo>
                      <a:pt x="0" y="15"/>
                    </a:moveTo>
                    <a:lnTo>
                      <a:pt x="11" y="7"/>
                    </a:lnTo>
                    <a:lnTo>
                      <a:pt x="11" y="3"/>
                    </a:lnTo>
                    <a:lnTo>
                      <a:pt x="11" y="0"/>
                    </a:lnTo>
                    <a:lnTo>
                      <a:pt x="0" y="3"/>
                    </a:lnTo>
                    <a:lnTo>
                      <a:pt x="0" y="15"/>
                    </a:lnTo>
                    <a:close/>
                  </a:path>
                </a:pathLst>
              </a:custGeom>
              <a:solidFill>
                <a:srgbClr val="C2E3FF"/>
              </a:solidFill>
              <a:ln w="3175">
                <a:solidFill>
                  <a:srgbClr val="C2E3FF"/>
                </a:solidFill>
                <a:prstDash val="solid"/>
                <a:round/>
                <a:headEnd/>
                <a:tailEnd/>
              </a:ln>
            </p:spPr>
            <p:txBody>
              <a:bodyPr/>
              <a:lstStyle/>
              <a:p>
                <a:endParaRPr lang="en-IN"/>
              </a:p>
            </p:txBody>
          </p:sp>
          <p:sp>
            <p:nvSpPr>
              <p:cNvPr id="704286" name="Freeform 1822">
                <a:extLst>
                  <a:ext uri="{FF2B5EF4-FFF2-40B4-BE49-F238E27FC236}">
                    <a16:creationId xmlns:a16="http://schemas.microsoft.com/office/drawing/2014/main" id="{F539F27E-FBB4-4435-9C6A-AB7B5F717559}"/>
                  </a:ext>
                </a:extLst>
              </p:cNvPr>
              <p:cNvSpPr>
                <a:spLocks/>
              </p:cNvSpPr>
              <p:nvPr/>
            </p:nvSpPr>
            <p:spPr bwMode="auto">
              <a:xfrm>
                <a:off x="2729" y="819"/>
                <a:ext cx="14" cy="26"/>
              </a:xfrm>
              <a:custGeom>
                <a:avLst/>
                <a:gdLst>
                  <a:gd name="T0" fmla="*/ 0 w 28"/>
                  <a:gd name="T1" fmla="*/ 19 h 51"/>
                  <a:gd name="T2" fmla="*/ 0 w 28"/>
                  <a:gd name="T3" fmla="*/ 51 h 51"/>
                  <a:gd name="T4" fmla="*/ 28 w 28"/>
                  <a:gd name="T5" fmla="*/ 34 h 51"/>
                  <a:gd name="T6" fmla="*/ 28 w 28"/>
                  <a:gd name="T7" fmla="*/ 0 h 51"/>
                  <a:gd name="T8" fmla="*/ 0 w 28"/>
                  <a:gd name="T9" fmla="*/ 15 h 51"/>
                  <a:gd name="T10" fmla="*/ 0 w 28"/>
                  <a:gd name="T11" fmla="*/ 19 h 51"/>
                </a:gdLst>
                <a:ahLst/>
                <a:cxnLst>
                  <a:cxn ang="0">
                    <a:pos x="T0" y="T1"/>
                  </a:cxn>
                  <a:cxn ang="0">
                    <a:pos x="T2" y="T3"/>
                  </a:cxn>
                  <a:cxn ang="0">
                    <a:pos x="T4" y="T5"/>
                  </a:cxn>
                  <a:cxn ang="0">
                    <a:pos x="T6" y="T7"/>
                  </a:cxn>
                  <a:cxn ang="0">
                    <a:pos x="T8" y="T9"/>
                  </a:cxn>
                  <a:cxn ang="0">
                    <a:pos x="T10" y="T11"/>
                  </a:cxn>
                </a:cxnLst>
                <a:rect l="0" t="0" r="r" b="b"/>
                <a:pathLst>
                  <a:path w="28" h="51">
                    <a:moveTo>
                      <a:pt x="0" y="19"/>
                    </a:moveTo>
                    <a:lnTo>
                      <a:pt x="0" y="51"/>
                    </a:lnTo>
                    <a:lnTo>
                      <a:pt x="28" y="34"/>
                    </a:lnTo>
                    <a:lnTo>
                      <a:pt x="28" y="0"/>
                    </a:lnTo>
                    <a:lnTo>
                      <a:pt x="0" y="15"/>
                    </a:lnTo>
                    <a:lnTo>
                      <a:pt x="0" y="19"/>
                    </a:lnTo>
                    <a:close/>
                  </a:path>
                </a:pathLst>
              </a:custGeom>
              <a:solidFill>
                <a:srgbClr val="FFFFFF"/>
              </a:solidFill>
              <a:ln w="3175">
                <a:solidFill>
                  <a:srgbClr val="000000"/>
                </a:solidFill>
                <a:prstDash val="solid"/>
                <a:round/>
                <a:headEnd/>
                <a:tailEnd/>
              </a:ln>
            </p:spPr>
            <p:txBody>
              <a:bodyPr/>
              <a:lstStyle/>
              <a:p>
                <a:endParaRPr lang="en-IN"/>
              </a:p>
            </p:txBody>
          </p:sp>
          <p:sp>
            <p:nvSpPr>
              <p:cNvPr id="704287" name="Freeform 1823">
                <a:extLst>
                  <a:ext uri="{FF2B5EF4-FFF2-40B4-BE49-F238E27FC236}">
                    <a16:creationId xmlns:a16="http://schemas.microsoft.com/office/drawing/2014/main" id="{38440C90-7B72-4BAC-8AD1-5CAB75054F72}"/>
                  </a:ext>
                </a:extLst>
              </p:cNvPr>
              <p:cNvSpPr>
                <a:spLocks/>
              </p:cNvSpPr>
              <p:nvPr/>
            </p:nvSpPr>
            <p:spPr bwMode="auto">
              <a:xfrm>
                <a:off x="2621" y="823"/>
                <a:ext cx="8" cy="8"/>
              </a:xfrm>
              <a:custGeom>
                <a:avLst/>
                <a:gdLst>
                  <a:gd name="T0" fmla="*/ 0 w 17"/>
                  <a:gd name="T1" fmla="*/ 16 h 16"/>
                  <a:gd name="T2" fmla="*/ 13 w 17"/>
                  <a:gd name="T3" fmla="*/ 8 h 16"/>
                  <a:gd name="T4" fmla="*/ 13 w 17"/>
                  <a:gd name="T5" fmla="*/ 8 h 16"/>
                  <a:gd name="T6" fmla="*/ 17 w 17"/>
                  <a:gd name="T7" fmla="*/ 0 h 16"/>
                  <a:gd name="T8" fmla="*/ 0 w 17"/>
                  <a:gd name="T9" fmla="*/ 8 h 16"/>
                  <a:gd name="T10" fmla="*/ 0 w 17"/>
                  <a:gd name="T11" fmla="*/ 16 h 16"/>
                </a:gdLst>
                <a:ahLst/>
                <a:cxnLst>
                  <a:cxn ang="0">
                    <a:pos x="T0" y="T1"/>
                  </a:cxn>
                  <a:cxn ang="0">
                    <a:pos x="T2" y="T3"/>
                  </a:cxn>
                  <a:cxn ang="0">
                    <a:pos x="T4" y="T5"/>
                  </a:cxn>
                  <a:cxn ang="0">
                    <a:pos x="T6" y="T7"/>
                  </a:cxn>
                  <a:cxn ang="0">
                    <a:pos x="T8" y="T9"/>
                  </a:cxn>
                  <a:cxn ang="0">
                    <a:pos x="T10" y="T11"/>
                  </a:cxn>
                </a:cxnLst>
                <a:rect l="0" t="0" r="r" b="b"/>
                <a:pathLst>
                  <a:path w="17" h="16">
                    <a:moveTo>
                      <a:pt x="0" y="16"/>
                    </a:moveTo>
                    <a:lnTo>
                      <a:pt x="13" y="8"/>
                    </a:lnTo>
                    <a:lnTo>
                      <a:pt x="13" y="8"/>
                    </a:lnTo>
                    <a:lnTo>
                      <a:pt x="17" y="0"/>
                    </a:lnTo>
                    <a:lnTo>
                      <a:pt x="0" y="8"/>
                    </a:lnTo>
                    <a:lnTo>
                      <a:pt x="0" y="16"/>
                    </a:lnTo>
                    <a:close/>
                  </a:path>
                </a:pathLst>
              </a:custGeom>
              <a:solidFill>
                <a:srgbClr val="C2E3FF"/>
              </a:solidFill>
              <a:ln w="3175">
                <a:solidFill>
                  <a:srgbClr val="C2E3FF"/>
                </a:solidFill>
                <a:prstDash val="solid"/>
                <a:round/>
                <a:headEnd/>
                <a:tailEnd/>
              </a:ln>
            </p:spPr>
            <p:txBody>
              <a:bodyPr/>
              <a:lstStyle/>
              <a:p>
                <a:endParaRPr lang="en-IN"/>
              </a:p>
            </p:txBody>
          </p:sp>
          <p:sp>
            <p:nvSpPr>
              <p:cNvPr id="704288" name="Freeform 1824">
                <a:extLst>
                  <a:ext uri="{FF2B5EF4-FFF2-40B4-BE49-F238E27FC236}">
                    <a16:creationId xmlns:a16="http://schemas.microsoft.com/office/drawing/2014/main" id="{75A75F5C-7975-404F-ABAC-E64787EACFE5}"/>
                  </a:ext>
                </a:extLst>
              </p:cNvPr>
              <p:cNvSpPr>
                <a:spLocks/>
              </p:cNvSpPr>
              <p:nvPr/>
            </p:nvSpPr>
            <p:spPr bwMode="auto">
              <a:xfrm>
                <a:off x="2609" y="829"/>
                <a:ext cx="10" cy="8"/>
              </a:xfrm>
              <a:custGeom>
                <a:avLst/>
                <a:gdLst>
                  <a:gd name="T0" fmla="*/ 0 w 19"/>
                  <a:gd name="T1" fmla="*/ 15 h 15"/>
                  <a:gd name="T2" fmla="*/ 19 w 19"/>
                  <a:gd name="T3" fmla="*/ 7 h 15"/>
                  <a:gd name="T4" fmla="*/ 19 w 19"/>
                  <a:gd name="T5" fmla="*/ 0 h 15"/>
                  <a:gd name="T6" fmla="*/ 0 w 19"/>
                  <a:gd name="T7" fmla="*/ 7 h 15"/>
                  <a:gd name="T8" fmla="*/ 0 w 19"/>
                  <a:gd name="T9" fmla="*/ 15 h 15"/>
                </a:gdLst>
                <a:ahLst/>
                <a:cxnLst>
                  <a:cxn ang="0">
                    <a:pos x="T0" y="T1"/>
                  </a:cxn>
                  <a:cxn ang="0">
                    <a:pos x="T2" y="T3"/>
                  </a:cxn>
                  <a:cxn ang="0">
                    <a:pos x="T4" y="T5"/>
                  </a:cxn>
                  <a:cxn ang="0">
                    <a:pos x="T6" y="T7"/>
                  </a:cxn>
                  <a:cxn ang="0">
                    <a:pos x="T8" y="T9"/>
                  </a:cxn>
                </a:cxnLst>
                <a:rect l="0" t="0" r="r" b="b"/>
                <a:pathLst>
                  <a:path w="19" h="15">
                    <a:moveTo>
                      <a:pt x="0" y="15"/>
                    </a:moveTo>
                    <a:lnTo>
                      <a:pt x="19" y="7"/>
                    </a:lnTo>
                    <a:lnTo>
                      <a:pt x="19" y="0"/>
                    </a:lnTo>
                    <a:lnTo>
                      <a:pt x="0" y="7"/>
                    </a:lnTo>
                    <a:lnTo>
                      <a:pt x="0" y="15"/>
                    </a:lnTo>
                    <a:close/>
                  </a:path>
                </a:pathLst>
              </a:custGeom>
              <a:solidFill>
                <a:srgbClr val="C2E3FF"/>
              </a:solidFill>
              <a:ln w="3175">
                <a:solidFill>
                  <a:srgbClr val="C2E3FF"/>
                </a:solidFill>
                <a:prstDash val="solid"/>
                <a:round/>
                <a:headEnd/>
                <a:tailEnd/>
              </a:ln>
            </p:spPr>
            <p:txBody>
              <a:bodyPr/>
              <a:lstStyle/>
              <a:p>
                <a:endParaRPr lang="en-IN"/>
              </a:p>
            </p:txBody>
          </p:sp>
          <p:sp>
            <p:nvSpPr>
              <p:cNvPr id="704289" name="Freeform 1825">
                <a:extLst>
                  <a:ext uri="{FF2B5EF4-FFF2-40B4-BE49-F238E27FC236}">
                    <a16:creationId xmlns:a16="http://schemas.microsoft.com/office/drawing/2014/main" id="{EC9D8A46-C36C-4523-96FC-4D7E9C17AE19}"/>
                  </a:ext>
                </a:extLst>
              </p:cNvPr>
              <p:cNvSpPr>
                <a:spLocks/>
              </p:cNvSpPr>
              <p:nvPr/>
            </p:nvSpPr>
            <p:spPr bwMode="auto">
              <a:xfrm>
                <a:off x="2701" y="829"/>
                <a:ext cx="26" cy="18"/>
              </a:xfrm>
              <a:custGeom>
                <a:avLst/>
                <a:gdLst>
                  <a:gd name="T0" fmla="*/ 44 w 52"/>
                  <a:gd name="T1" fmla="*/ 32 h 36"/>
                  <a:gd name="T2" fmla="*/ 52 w 52"/>
                  <a:gd name="T3" fmla="*/ 36 h 36"/>
                  <a:gd name="T4" fmla="*/ 52 w 52"/>
                  <a:gd name="T5" fmla="*/ 36 h 36"/>
                  <a:gd name="T6" fmla="*/ 52 w 52"/>
                  <a:gd name="T7" fmla="*/ 32 h 36"/>
                  <a:gd name="T8" fmla="*/ 52 w 52"/>
                  <a:gd name="T9" fmla="*/ 0 h 36"/>
                  <a:gd name="T10" fmla="*/ 0 w 52"/>
                  <a:gd name="T11" fmla="*/ 27 h 36"/>
                  <a:gd name="T12" fmla="*/ 44 w 52"/>
                  <a:gd name="T13" fmla="*/ 32 h 36"/>
                </a:gdLst>
                <a:ahLst/>
                <a:cxnLst>
                  <a:cxn ang="0">
                    <a:pos x="T0" y="T1"/>
                  </a:cxn>
                  <a:cxn ang="0">
                    <a:pos x="T2" y="T3"/>
                  </a:cxn>
                  <a:cxn ang="0">
                    <a:pos x="T4" y="T5"/>
                  </a:cxn>
                  <a:cxn ang="0">
                    <a:pos x="T6" y="T7"/>
                  </a:cxn>
                  <a:cxn ang="0">
                    <a:pos x="T8" y="T9"/>
                  </a:cxn>
                  <a:cxn ang="0">
                    <a:pos x="T10" y="T11"/>
                  </a:cxn>
                  <a:cxn ang="0">
                    <a:pos x="T12" y="T13"/>
                  </a:cxn>
                </a:cxnLst>
                <a:rect l="0" t="0" r="r" b="b"/>
                <a:pathLst>
                  <a:path w="52" h="36">
                    <a:moveTo>
                      <a:pt x="44" y="32"/>
                    </a:moveTo>
                    <a:lnTo>
                      <a:pt x="52" y="36"/>
                    </a:lnTo>
                    <a:lnTo>
                      <a:pt x="52" y="36"/>
                    </a:lnTo>
                    <a:lnTo>
                      <a:pt x="52" y="32"/>
                    </a:lnTo>
                    <a:lnTo>
                      <a:pt x="52" y="0"/>
                    </a:lnTo>
                    <a:lnTo>
                      <a:pt x="0" y="27"/>
                    </a:lnTo>
                    <a:lnTo>
                      <a:pt x="44" y="32"/>
                    </a:lnTo>
                    <a:close/>
                  </a:path>
                </a:pathLst>
              </a:custGeom>
              <a:solidFill>
                <a:srgbClr val="838383"/>
              </a:solidFill>
              <a:ln w="3175">
                <a:solidFill>
                  <a:srgbClr val="000000"/>
                </a:solidFill>
                <a:prstDash val="solid"/>
                <a:round/>
                <a:headEnd/>
                <a:tailEnd/>
              </a:ln>
            </p:spPr>
            <p:txBody>
              <a:bodyPr/>
              <a:lstStyle/>
              <a:p>
                <a:endParaRPr lang="en-IN"/>
              </a:p>
            </p:txBody>
          </p:sp>
          <p:sp>
            <p:nvSpPr>
              <p:cNvPr id="704290" name="Freeform 1826">
                <a:extLst>
                  <a:ext uri="{FF2B5EF4-FFF2-40B4-BE49-F238E27FC236}">
                    <a16:creationId xmlns:a16="http://schemas.microsoft.com/office/drawing/2014/main" id="{C73FB19A-3241-455A-ABE1-EFE18AB5399D}"/>
                  </a:ext>
                </a:extLst>
              </p:cNvPr>
              <p:cNvSpPr>
                <a:spLocks/>
              </p:cNvSpPr>
              <p:nvPr/>
            </p:nvSpPr>
            <p:spPr bwMode="auto">
              <a:xfrm>
                <a:off x="2599" y="833"/>
                <a:ext cx="8" cy="7"/>
              </a:xfrm>
              <a:custGeom>
                <a:avLst/>
                <a:gdLst>
                  <a:gd name="T0" fmla="*/ 0 w 17"/>
                  <a:gd name="T1" fmla="*/ 16 h 16"/>
                  <a:gd name="T2" fmla="*/ 0 w 17"/>
                  <a:gd name="T3" fmla="*/ 16 h 16"/>
                  <a:gd name="T4" fmla="*/ 1 w 17"/>
                  <a:gd name="T5" fmla="*/ 16 h 16"/>
                  <a:gd name="T6" fmla="*/ 17 w 17"/>
                  <a:gd name="T7" fmla="*/ 12 h 16"/>
                  <a:gd name="T8" fmla="*/ 17 w 17"/>
                  <a:gd name="T9" fmla="*/ 0 h 16"/>
                  <a:gd name="T10" fmla="*/ 1 w 17"/>
                  <a:gd name="T11" fmla="*/ 12 h 16"/>
                  <a:gd name="T12" fmla="*/ 0 w 17"/>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7" h="16">
                    <a:moveTo>
                      <a:pt x="0" y="16"/>
                    </a:moveTo>
                    <a:lnTo>
                      <a:pt x="0" y="16"/>
                    </a:lnTo>
                    <a:lnTo>
                      <a:pt x="1" y="16"/>
                    </a:lnTo>
                    <a:lnTo>
                      <a:pt x="17" y="12"/>
                    </a:lnTo>
                    <a:lnTo>
                      <a:pt x="17" y="0"/>
                    </a:lnTo>
                    <a:lnTo>
                      <a:pt x="1" y="12"/>
                    </a:lnTo>
                    <a:lnTo>
                      <a:pt x="0" y="16"/>
                    </a:lnTo>
                    <a:close/>
                  </a:path>
                </a:pathLst>
              </a:custGeom>
              <a:solidFill>
                <a:srgbClr val="C2E3FF"/>
              </a:solidFill>
              <a:ln w="3175">
                <a:solidFill>
                  <a:srgbClr val="C2E3FF"/>
                </a:solidFill>
                <a:prstDash val="solid"/>
                <a:round/>
                <a:headEnd/>
                <a:tailEnd/>
              </a:ln>
            </p:spPr>
            <p:txBody>
              <a:bodyPr/>
              <a:lstStyle/>
              <a:p>
                <a:endParaRPr lang="en-IN"/>
              </a:p>
            </p:txBody>
          </p:sp>
          <p:sp>
            <p:nvSpPr>
              <p:cNvPr id="704291" name="Freeform 1827">
                <a:extLst>
                  <a:ext uri="{FF2B5EF4-FFF2-40B4-BE49-F238E27FC236}">
                    <a16:creationId xmlns:a16="http://schemas.microsoft.com/office/drawing/2014/main" id="{F59265FB-BC0C-4A0E-82BE-C1A6A18CA403}"/>
                  </a:ext>
                </a:extLst>
              </p:cNvPr>
              <p:cNvSpPr>
                <a:spLocks/>
              </p:cNvSpPr>
              <p:nvPr/>
            </p:nvSpPr>
            <p:spPr bwMode="auto">
              <a:xfrm>
                <a:off x="2587" y="838"/>
                <a:ext cx="10" cy="9"/>
              </a:xfrm>
              <a:custGeom>
                <a:avLst/>
                <a:gdLst>
                  <a:gd name="T0" fmla="*/ 0 w 19"/>
                  <a:gd name="T1" fmla="*/ 17 h 17"/>
                  <a:gd name="T2" fmla="*/ 19 w 19"/>
                  <a:gd name="T3" fmla="*/ 8 h 17"/>
                  <a:gd name="T4" fmla="*/ 19 w 19"/>
                  <a:gd name="T5" fmla="*/ 0 h 17"/>
                  <a:gd name="T6" fmla="*/ 0 w 19"/>
                  <a:gd name="T7" fmla="*/ 8 h 17"/>
                  <a:gd name="T8" fmla="*/ 0 w 19"/>
                  <a:gd name="T9" fmla="*/ 17 h 17"/>
                </a:gdLst>
                <a:ahLst/>
                <a:cxnLst>
                  <a:cxn ang="0">
                    <a:pos x="T0" y="T1"/>
                  </a:cxn>
                  <a:cxn ang="0">
                    <a:pos x="T2" y="T3"/>
                  </a:cxn>
                  <a:cxn ang="0">
                    <a:pos x="T4" y="T5"/>
                  </a:cxn>
                  <a:cxn ang="0">
                    <a:pos x="T6" y="T7"/>
                  </a:cxn>
                  <a:cxn ang="0">
                    <a:pos x="T8" y="T9"/>
                  </a:cxn>
                </a:cxnLst>
                <a:rect l="0" t="0" r="r" b="b"/>
                <a:pathLst>
                  <a:path w="19" h="17">
                    <a:moveTo>
                      <a:pt x="0" y="17"/>
                    </a:moveTo>
                    <a:lnTo>
                      <a:pt x="19" y="8"/>
                    </a:lnTo>
                    <a:lnTo>
                      <a:pt x="19" y="0"/>
                    </a:lnTo>
                    <a:lnTo>
                      <a:pt x="0" y="8"/>
                    </a:lnTo>
                    <a:lnTo>
                      <a:pt x="0" y="17"/>
                    </a:lnTo>
                    <a:close/>
                  </a:path>
                </a:pathLst>
              </a:custGeom>
              <a:solidFill>
                <a:srgbClr val="C2E3FF"/>
              </a:solidFill>
              <a:ln w="3175">
                <a:solidFill>
                  <a:srgbClr val="C2E3FF"/>
                </a:solidFill>
                <a:prstDash val="solid"/>
                <a:round/>
                <a:headEnd/>
                <a:tailEnd/>
              </a:ln>
            </p:spPr>
            <p:txBody>
              <a:bodyPr/>
              <a:lstStyle/>
              <a:p>
                <a:endParaRPr lang="en-IN"/>
              </a:p>
            </p:txBody>
          </p:sp>
          <p:sp>
            <p:nvSpPr>
              <p:cNvPr id="704292" name="Freeform 1828">
                <a:extLst>
                  <a:ext uri="{FF2B5EF4-FFF2-40B4-BE49-F238E27FC236}">
                    <a16:creationId xmlns:a16="http://schemas.microsoft.com/office/drawing/2014/main" id="{E1335DCF-736A-439D-8C28-69CAB90B8217}"/>
                  </a:ext>
                </a:extLst>
              </p:cNvPr>
              <p:cNvSpPr>
                <a:spLocks/>
              </p:cNvSpPr>
              <p:nvPr/>
            </p:nvSpPr>
            <p:spPr bwMode="auto">
              <a:xfrm>
                <a:off x="2651" y="843"/>
                <a:ext cx="63" cy="48"/>
              </a:xfrm>
              <a:custGeom>
                <a:avLst/>
                <a:gdLst>
                  <a:gd name="T0" fmla="*/ 0 w 126"/>
                  <a:gd name="T1" fmla="*/ 90 h 96"/>
                  <a:gd name="T2" fmla="*/ 7 w 126"/>
                  <a:gd name="T3" fmla="*/ 86 h 96"/>
                  <a:gd name="T4" fmla="*/ 11 w 126"/>
                  <a:gd name="T5" fmla="*/ 90 h 96"/>
                  <a:gd name="T6" fmla="*/ 11 w 126"/>
                  <a:gd name="T7" fmla="*/ 96 h 96"/>
                  <a:gd name="T8" fmla="*/ 74 w 126"/>
                  <a:gd name="T9" fmla="*/ 59 h 96"/>
                  <a:gd name="T10" fmla="*/ 107 w 126"/>
                  <a:gd name="T11" fmla="*/ 42 h 96"/>
                  <a:gd name="T12" fmla="*/ 107 w 126"/>
                  <a:gd name="T13" fmla="*/ 15 h 96"/>
                  <a:gd name="T14" fmla="*/ 111 w 126"/>
                  <a:gd name="T15" fmla="*/ 11 h 96"/>
                  <a:gd name="T16" fmla="*/ 122 w 126"/>
                  <a:gd name="T17" fmla="*/ 7 h 96"/>
                  <a:gd name="T18" fmla="*/ 122 w 126"/>
                  <a:gd name="T19" fmla="*/ 7 h 96"/>
                  <a:gd name="T20" fmla="*/ 126 w 126"/>
                  <a:gd name="T21" fmla="*/ 3 h 96"/>
                  <a:gd name="T22" fmla="*/ 99 w 126"/>
                  <a:gd name="T23" fmla="*/ 3 h 96"/>
                  <a:gd name="T24" fmla="*/ 95 w 126"/>
                  <a:gd name="T25" fmla="*/ 0 h 96"/>
                  <a:gd name="T26" fmla="*/ 0 w 126"/>
                  <a:gd name="T27" fmla="*/ 55 h 96"/>
                  <a:gd name="T28" fmla="*/ 0 w 126"/>
                  <a:gd name="T29" fmla="*/ 9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96">
                    <a:moveTo>
                      <a:pt x="0" y="90"/>
                    </a:moveTo>
                    <a:lnTo>
                      <a:pt x="7" y="86"/>
                    </a:lnTo>
                    <a:lnTo>
                      <a:pt x="11" y="90"/>
                    </a:lnTo>
                    <a:lnTo>
                      <a:pt x="11" y="96"/>
                    </a:lnTo>
                    <a:lnTo>
                      <a:pt x="74" y="59"/>
                    </a:lnTo>
                    <a:lnTo>
                      <a:pt x="107" y="42"/>
                    </a:lnTo>
                    <a:lnTo>
                      <a:pt x="107" y="15"/>
                    </a:lnTo>
                    <a:lnTo>
                      <a:pt x="111" y="11"/>
                    </a:lnTo>
                    <a:lnTo>
                      <a:pt x="122" y="7"/>
                    </a:lnTo>
                    <a:lnTo>
                      <a:pt x="122" y="7"/>
                    </a:lnTo>
                    <a:lnTo>
                      <a:pt x="126" y="3"/>
                    </a:lnTo>
                    <a:lnTo>
                      <a:pt x="99" y="3"/>
                    </a:lnTo>
                    <a:lnTo>
                      <a:pt x="95" y="0"/>
                    </a:lnTo>
                    <a:lnTo>
                      <a:pt x="0" y="55"/>
                    </a:lnTo>
                    <a:lnTo>
                      <a:pt x="0" y="90"/>
                    </a:lnTo>
                    <a:close/>
                  </a:path>
                </a:pathLst>
              </a:custGeom>
              <a:solidFill>
                <a:srgbClr val="595959"/>
              </a:solidFill>
              <a:ln w="3175">
                <a:solidFill>
                  <a:srgbClr val="000000"/>
                </a:solidFill>
                <a:prstDash val="solid"/>
                <a:round/>
                <a:headEnd/>
                <a:tailEnd/>
              </a:ln>
            </p:spPr>
            <p:txBody>
              <a:bodyPr/>
              <a:lstStyle/>
              <a:p>
                <a:endParaRPr lang="en-IN"/>
              </a:p>
            </p:txBody>
          </p:sp>
          <p:sp>
            <p:nvSpPr>
              <p:cNvPr id="704293" name="Freeform 1829">
                <a:extLst>
                  <a:ext uri="{FF2B5EF4-FFF2-40B4-BE49-F238E27FC236}">
                    <a16:creationId xmlns:a16="http://schemas.microsoft.com/office/drawing/2014/main" id="{580DE968-1A53-4D8B-97EF-E39677557E3F}"/>
                  </a:ext>
                </a:extLst>
              </p:cNvPr>
              <p:cNvSpPr>
                <a:spLocks/>
              </p:cNvSpPr>
              <p:nvPr/>
            </p:nvSpPr>
            <p:spPr bwMode="auto">
              <a:xfrm>
                <a:off x="2576" y="843"/>
                <a:ext cx="7" cy="10"/>
              </a:xfrm>
              <a:custGeom>
                <a:avLst/>
                <a:gdLst>
                  <a:gd name="T0" fmla="*/ 0 w 15"/>
                  <a:gd name="T1" fmla="*/ 19 h 19"/>
                  <a:gd name="T2" fmla="*/ 15 w 15"/>
                  <a:gd name="T3" fmla="*/ 11 h 19"/>
                  <a:gd name="T4" fmla="*/ 15 w 15"/>
                  <a:gd name="T5" fmla="*/ 0 h 19"/>
                  <a:gd name="T6" fmla="*/ 0 w 15"/>
                  <a:gd name="T7" fmla="*/ 11 h 19"/>
                  <a:gd name="T8" fmla="*/ 0 w 15"/>
                  <a:gd name="T9" fmla="*/ 19 h 19"/>
                </a:gdLst>
                <a:ahLst/>
                <a:cxnLst>
                  <a:cxn ang="0">
                    <a:pos x="T0" y="T1"/>
                  </a:cxn>
                  <a:cxn ang="0">
                    <a:pos x="T2" y="T3"/>
                  </a:cxn>
                  <a:cxn ang="0">
                    <a:pos x="T4" y="T5"/>
                  </a:cxn>
                  <a:cxn ang="0">
                    <a:pos x="T6" y="T7"/>
                  </a:cxn>
                  <a:cxn ang="0">
                    <a:pos x="T8" y="T9"/>
                  </a:cxn>
                </a:cxnLst>
                <a:rect l="0" t="0" r="r" b="b"/>
                <a:pathLst>
                  <a:path w="15" h="19">
                    <a:moveTo>
                      <a:pt x="0" y="19"/>
                    </a:moveTo>
                    <a:lnTo>
                      <a:pt x="15" y="11"/>
                    </a:lnTo>
                    <a:lnTo>
                      <a:pt x="15" y="0"/>
                    </a:lnTo>
                    <a:lnTo>
                      <a:pt x="0" y="11"/>
                    </a:lnTo>
                    <a:lnTo>
                      <a:pt x="0" y="19"/>
                    </a:lnTo>
                    <a:close/>
                  </a:path>
                </a:pathLst>
              </a:custGeom>
              <a:solidFill>
                <a:srgbClr val="C2E3FF"/>
              </a:solidFill>
              <a:ln w="3175">
                <a:solidFill>
                  <a:srgbClr val="C2E3FF"/>
                </a:solidFill>
                <a:prstDash val="solid"/>
                <a:round/>
                <a:headEnd/>
                <a:tailEnd/>
              </a:ln>
            </p:spPr>
            <p:txBody>
              <a:bodyPr/>
              <a:lstStyle/>
              <a:p>
                <a:endParaRPr lang="en-IN"/>
              </a:p>
            </p:txBody>
          </p:sp>
          <p:sp>
            <p:nvSpPr>
              <p:cNvPr id="704294" name="Freeform 1830">
                <a:extLst>
                  <a:ext uri="{FF2B5EF4-FFF2-40B4-BE49-F238E27FC236}">
                    <a16:creationId xmlns:a16="http://schemas.microsoft.com/office/drawing/2014/main" id="{35F397ED-9CBF-4D8D-BC97-E37410B6C31A}"/>
                  </a:ext>
                </a:extLst>
              </p:cNvPr>
              <p:cNvSpPr>
                <a:spLocks/>
              </p:cNvSpPr>
              <p:nvPr/>
            </p:nvSpPr>
            <p:spPr bwMode="auto">
              <a:xfrm>
                <a:off x="2709" y="847"/>
                <a:ext cx="66" cy="24"/>
              </a:xfrm>
              <a:custGeom>
                <a:avLst/>
                <a:gdLst>
                  <a:gd name="T0" fmla="*/ 24 w 131"/>
                  <a:gd name="T1" fmla="*/ 19 h 48"/>
                  <a:gd name="T2" fmla="*/ 103 w 131"/>
                  <a:gd name="T3" fmla="*/ 48 h 48"/>
                  <a:gd name="T4" fmla="*/ 131 w 131"/>
                  <a:gd name="T5" fmla="*/ 39 h 48"/>
                  <a:gd name="T6" fmla="*/ 21 w 131"/>
                  <a:gd name="T7" fmla="*/ 0 h 48"/>
                  <a:gd name="T8" fmla="*/ 21 w 131"/>
                  <a:gd name="T9" fmla="*/ 0 h 48"/>
                  <a:gd name="T10" fmla="*/ 0 w 131"/>
                  <a:gd name="T11" fmla="*/ 4 h 48"/>
                  <a:gd name="T12" fmla="*/ 24 w 131"/>
                  <a:gd name="T13" fmla="*/ 19 h 48"/>
                </a:gdLst>
                <a:ahLst/>
                <a:cxnLst>
                  <a:cxn ang="0">
                    <a:pos x="T0" y="T1"/>
                  </a:cxn>
                  <a:cxn ang="0">
                    <a:pos x="T2" y="T3"/>
                  </a:cxn>
                  <a:cxn ang="0">
                    <a:pos x="T4" y="T5"/>
                  </a:cxn>
                  <a:cxn ang="0">
                    <a:pos x="T6" y="T7"/>
                  </a:cxn>
                  <a:cxn ang="0">
                    <a:pos x="T8" y="T9"/>
                  </a:cxn>
                  <a:cxn ang="0">
                    <a:pos x="T10" y="T11"/>
                  </a:cxn>
                  <a:cxn ang="0">
                    <a:pos x="T12" y="T13"/>
                  </a:cxn>
                </a:cxnLst>
                <a:rect l="0" t="0" r="r" b="b"/>
                <a:pathLst>
                  <a:path w="131" h="48">
                    <a:moveTo>
                      <a:pt x="24" y="19"/>
                    </a:moveTo>
                    <a:lnTo>
                      <a:pt x="103" y="48"/>
                    </a:lnTo>
                    <a:lnTo>
                      <a:pt x="131" y="39"/>
                    </a:lnTo>
                    <a:lnTo>
                      <a:pt x="21" y="0"/>
                    </a:lnTo>
                    <a:lnTo>
                      <a:pt x="21" y="0"/>
                    </a:lnTo>
                    <a:lnTo>
                      <a:pt x="0" y="4"/>
                    </a:lnTo>
                    <a:lnTo>
                      <a:pt x="24" y="19"/>
                    </a:lnTo>
                    <a:close/>
                  </a:path>
                </a:pathLst>
              </a:custGeom>
              <a:solidFill>
                <a:srgbClr val="FC0128"/>
              </a:solidFill>
              <a:ln w="3175">
                <a:solidFill>
                  <a:srgbClr val="000000"/>
                </a:solidFill>
                <a:prstDash val="solid"/>
                <a:round/>
                <a:headEnd/>
                <a:tailEnd/>
              </a:ln>
            </p:spPr>
            <p:txBody>
              <a:bodyPr/>
              <a:lstStyle/>
              <a:p>
                <a:endParaRPr lang="en-IN"/>
              </a:p>
            </p:txBody>
          </p:sp>
          <p:sp>
            <p:nvSpPr>
              <p:cNvPr id="704295" name="Freeform 1831">
                <a:extLst>
                  <a:ext uri="{FF2B5EF4-FFF2-40B4-BE49-F238E27FC236}">
                    <a16:creationId xmlns:a16="http://schemas.microsoft.com/office/drawing/2014/main" id="{FA177966-801D-4A42-969D-4815762469B7}"/>
                  </a:ext>
                </a:extLst>
              </p:cNvPr>
              <p:cNvSpPr>
                <a:spLocks/>
              </p:cNvSpPr>
              <p:nvPr/>
            </p:nvSpPr>
            <p:spPr bwMode="auto">
              <a:xfrm>
                <a:off x="2565" y="849"/>
                <a:ext cx="10" cy="10"/>
              </a:xfrm>
              <a:custGeom>
                <a:avLst/>
                <a:gdLst>
                  <a:gd name="T0" fmla="*/ 0 w 19"/>
                  <a:gd name="T1" fmla="*/ 19 h 19"/>
                  <a:gd name="T2" fmla="*/ 19 w 19"/>
                  <a:gd name="T3" fmla="*/ 12 h 19"/>
                  <a:gd name="T4" fmla="*/ 19 w 19"/>
                  <a:gd name="T5" fmla="*/ 0 h 19"/>
                  <a:gd name="T6" fmla="*/ 0 w 19"/>
                  <a:gd name="T7" fmla="*/ 8 h 19"/>
                  <a:gd name="T8" fmla="*/ 0 w 19"/>
                  <a:gd name="T9" fmla="*/ 19 h 19"/>
                </a:gdLst>
                <a:ahLst/>
                <a:cxnLst>
                  <a:cxn ang="0">
                    <a:pos x="T0" y="T1"/>
                  </a:cxn>
                  <a:cxn ang="0">
                    <a:pos x="T2" y="T3"/>
                  </a:cxn>
                  <a:cxn ang="0">
                    <a:pos x="T4" y="T5"/>
                  </a:cxn>
                  <a:cxn ang="0">
                    <a:pos x="T6" y="T7"/>
                  </a:cxn>
                  <a:cxn ang="0">
                    <a:pos x="T8" y="T9"/>
                  </a:cxn>
                </a:cxnLst>
                <a:rect l="0" t="0" r="r" b="b"/>
                <a:pathLst>
                  <a:path w="19" h="19">
                    <a:moveTo>
                      <a:pt x="0" y="19"/>
                    </a:moveTo>
                    <a:lnTo>
                      <a:pt x="19" y="12"/>
                    </a:lnTo>
                    <a:lnTo>
                      <a:pt x="19" y="0"/>
                    </a:lnTo>
                    <a:lnTo>
                      <a:pt x="0" y="8"/>
                    </a:lnTo>
                    <a:lnTo>
                      <a:pt x="0" y="19"/>
                    </a:lnTo>
                    <a:close/>
                  </a:path>
                </a:pathLst>
              </a:custGeom>
              <a:solidFill>
                <a:srgbClr val="C2E3FF"/>
              </a:solidFill>
              <a:ln w="3175">
                <a:solidFill>
                  <a:srgbClr val="C2E3FF"/>
                </a:solidFill>
                <a:prstDash val="solid"/>
                <a:round/>
                <a:headEnd/>
                <a:tailEnd/>
              </a:ln>
            </p:spPr>
            <p:txBody>
              <a:bodyPr/>
              <a:lstStyle/>
              <a:p>
                <a:endParaRPr lang="en-IN"/>
              </a:p>
            </p:txBody>
          </p:sp>
          <p:sp>
            <p:nvSpPr>
              <p:cNvPr id="704296" name="Freeform 1832">
                <a:extLst>
                  <a:ext uri="{FF2B5EF4-FFF2-40B4-BE49-F238E27FC236}">
                    <a16:creationId xmlns:a16="http://schemas.microsoft.com/office/drawing/2014/main" id="{DA3CF415-3536-43E2-B314-64F7CF5DCB14}"/>
                  </a:ext>
                </a:extLst>
              </p:cNvPr>
              <p:cNvSpPr>
                <a:spLocks/>
              </p:cNvSpPr>
              <p:nvPr/>
            </p:nvSpPr>
            <p:spPr bwMode="auto">
              <a:xfrm>
                <a:off x="2705" y="853"/>
                <a:ext cx="53" cy="38"/>
              </a:xfrm>
              <a:custGeom>
                <a:avLst/>
                <a:gdLst>
                  <a:gd name="T0" fmla="*/ 4 w 107"/>
                  <a:gd name="T1" fmla="*/ 36 h 77"/>
                  <a:gd name="T2" fmla="*/ 107 w 107"/>
                  <a:gd name="T3" fmla="*/ 77 h 77"/>
                  <a:gd name="T4" fmla="*/ 107 w 107"/>
                  <a:gd name="T5" fmla="*/ 63 h 77"/>
                  <a:gd name="T6" fmla="*/ 107 w 107"/>
                  <a:gd name="T7" fmla="*/ 40 h 77"/>
                  <a:gd name="T8" fmla="*/ 4 w 107"/>
                  <a:gd name="T9" fmla="*/ 0 h 77"/>
                  <a:gd name="T10" fmla="*/ 0 w 107"/>
                  <a:gd name="T11" fmla="*/ 0 h 77"/>
                  <a:gd name="T12" fmla="*/ 4 w 107"/>
                  <a:gd name="T13" fmla="*/ 36 h 77"/>
                </a:gdLst>
                <a:ahLst/>
                <a:cxnLst>
                  <a:cxn ang="0">
                    <a:pos x="T0" y="T1"/>
                  </a:cxn>
                  <a:cxn ang="0">
                    <a:pos x="T2" y="T3"/>
                  </a:cxn>
                  <a:cxn ang="0">
                    <a:pos x="T4" y="T5"/>
                  </a:cxn>
                  <a:cxn ang="0">
                    <a:pos x="T6" y="T7"/>
                  </a:cxn>
                  <a:cxn ang="0">
                    <a:pos x="T8" y="T9"/>
                  </a:cxn>
                  <a:cxn ang="0">
                    <a:pos x="T10" y="T11"/>
                  </a:cxn>
                  <a:cxn ang="0">
                    <a:pos x="T12" y="T13"/>
                  </a:cxn>
                </a:cxnLst>
                <a:rect l="0" t="0" r="r" b="b"/>
                <a:pathLst>
                  <a:path w="107" h="77">
                    <a:moveTo>
                      <a:pt x="4" y="36"/>
                    </a:moveTo>
                    <a:lnTo>
                      <a:pt x="107" y="77"/>
                    </a:lnTo>
                    <a:lnTo>
                      <a:pt x="107" y="63"/>
                    </a:lnTo>
                    <a:lnTo>
                      <a:pt x="107" y="40"/>
                    </a:lnTo>
                    <a:lnTo>
                      <a:pt x="4" y="0"/>
                    </a:lnTo>
                    <a:lnTo>
                      <a:pt x="0" y="0"/>
                    </a:lnTo>
                    <a:lnTo>
                      <a:pt x="4" y="36"/>
                    </a:lnTo>
                    <a:close/>
                  </a:path>
                </a:pathLst>
              </a:custGeom>
              <a:solidFill>
                <a:srgbClr val="028585"/>
              </a:solidFill>
              <a:ln w="3175">
                <a:solidFill>
                  <a:srgbClr val="000000"/>
                </a:solidFill>
                <a:prstDash val="solid"/>
                <a:round/>
                <a:headEnd/>
                <a:tailEnd/>
              </a:ln>
            </p:spPr>
            <p:txBody>
              <a:bodyPr/>
              <a:lstStyle/>
              <a:p>
                <a:endParaRPr lang="en-IN"/>
              </a:p>
            </p:txBody>
          </p:sp>
          <p:sp>
            <p:nvSpPr>
              <p:cNvPr id="704297" name="Freeform 1833">
                <a:extLst>
                  <a:ext uri="{FF2B5EF4-FFF2-40B4-BE49-F238E27FC236}">
                    <a16:creationId xmlns:a16="http://schemas.microsoft.com/office/drawing/2014/main" id="{BC5EB36D-8896-4D8F-AA88-701F576016EB}"/>
                  </a:ext>
                </a:extLst>
              </p:cNvPr>
              <p:cNvSpPr>
                <a:spLocks/>
              </p:cNvSpPr>
              <p:nvPr/>
            </p:nvSpPr>
            <p:spPr bwMode="auto">
              <a:xfrm>
                <a:off x="2554" y="855"/>
                <a:ext cx="9" cy="9"/>
              </a:xfrm>
              <a:custGeom>
                <a:avLst/>
                <a:gdLst>
                  <a:gd name="T0" fmla="*/ 0 w 19"/>
                  <a:gd name="T1" fmla="*/ 19 h 19"/>
                  <a:gd name="T2" fmla="*/ 0 w 19"/>
                  <a:gd name="T3" fmla="*/ 19 h 19"/>
                  <a:gd name="T4" fmla="*/ 19 w 19"/>
                  <a:gd name="T5" fmla="*/ 11 h 19"/>
                  <a:gd name="T6" fmla="*/ 19 w 19"/>
                  <a:gd name="T7" fmla="*/ 3 h 19"/>
                  <a:gd name="T8" fmla="*/ 19 w 19"/>
                  <a:gd name="T9" fmla="*/ 0 h 19"/>
                  <a:gd name="T10" fmla="*/ 0 w 19"/>
                  <a:gd name="T11" fmla="*/ 7 h 19"/>
                  <a:gd name="T12" fmla="*/ 0 w 19"/>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9" h="19">
                    <a:moveTo>
                      <a:pt x="0" y="19"/>
                    </a:moveTo>
                    <a:lnTo>
                      <a:pt x="0" y="19"/>
                    </a:lnTo>
                    <a:lnTo>
                      <a:pt x="19" y="11"/>
                    </a:lnTo>
                    <a:lnTo>
                      <a:pt x="19" y="3"/>
                    </a:lnTo>
                    <a:lnTo>
                      <a:pt x="19" y="0"/>
                    </a:lnTo>
                    <a:lnTo>
                      <a:pt x="0" y="7"/>
                    </a:lnTo>
                    <a:lnTo>
                      <a:pt x="0" y="19"/>
                    </a:lnTo>
                    <a:close/>
                  </a:path>
                </a:pathLst>
              </a:custGeom>
              <a:solidFill>
                <a:srgbClr val="C2E3FF"/>
              </a:solidFill>
              <a:ln w="3175">
                <a:solidFill>
                  <a:srgbClr val="C2E3FF"/>
                </a:solidFill>
                <a:prstDash val="solid"/>
                <a:round/>
                <a:headEnd/>
                <a:tailEnd/>
              </a:ln>
            </p:spPr>
            <p:txBody>
              <a:bodyPr/>
              <a:lstStyle/>
              <a:p>
                <a:endParaRPr lang="en-IN"/>
              </a:p>
            </p:txBody>
          </p:sp>
          <p:sp>
            <p:nvSpPr>
              <p:cNvPr id="704298" name="Freeform 1834">
                <a:extLst>
                  <a:ext uri="{FF2B5EF4-FFF2-40B4-BE49-F238E27FC236}">
                    <a16:creationId xmlns:a16="http://schemas.microsoft.com/office/drawing/2014/main" id="{90B6059F-84EF-494D-84C6-BC30BEA70392}"/>
                  </a:ext>
                </a:extLst>
              </p:cNvPr>
              <p:cNvSpPr>
                <a:spLocks/>
              </p:cNvSpPr>
              <p:nvPr/>
            </p:nvSpPr>
            <p:spPr bwMode="auto">
              <a:xfrm>
                <a:off x="2543" y="861"/>
                <a:ext cx="10" cy="6"/>
              </a:xfrm>
              <a:custGeom>
                <a:avLst/>
                <a:gdLst>
                  <a:gd name="T0" fmla="*/ 0 w 19"/>
                  <a:gd name="T1" fmla="*/ 14 h 14"/>
                  <a:gd name="T2" fmla="*/ 15 w 19"/>
                  <a:gd name="T3" fmla="*/ 12 h 14"/>
                  <a:gd name="T4" fmla="*/ 19 w 19"/>
                  <a:gd name="T5" fmla="*/ 4 h 14"/>
                  <a:gd name="T6" fmla="*/ 19 w 19"/>
                  <a:gd name="T7" fmla="*/ 0 h 14"/>
                  <a:gd name="T8" fmla="*/ 0 w 19"/>
                  <a:gd name="T9" fmla="*/ 8 h 14"/>
                  <a:gd name="T10" fmla="*/ 0 w 19"/>
                  <a:gd name="T11" fmla="*/ 14 h 14"/>
                </a:gdLst>
                <a:ahLst/>
                <a:cxnLst>
                  <a:cxn ang="0">
                    <a:pos x="T0" y="T1"/>
                  </a:cxn>
                  <a:cxn ang="0">
                    <a:pos x="T2" y="T3"/>
                  </a:cxn>
                  <a:cxn ang="0">
                    <a:pos x="T4" y="T5"/>
                  </a:cxn>
                  <a:cxn ang="0">
                    <a:pos x="T6" y="T7"/>
                  </a:cxn>
                  <a:cxn ang="0">
                    <a:pos x="T8" y="T9"/>
                  </a:cxn>
                  <a:cxn ang="0">
                    <a:pos x="T10" y="T11"/>
                  </a:cxn>
                </a:cxnLst>
                <a:rect l="0" t="0" r="r" b="b"/>
                <a:pathLst>
                  <a:path w="19" h="14">
                    <a:moveTo>
                      <a:pt x="0" y="14"/>
                    </a:moveTo>
                    <a:lnTo>
                      <a:pt x="15" y="12"/>
                    </a:lnTo>
                    <a:lnTo>
                      <a:pt x="19" y="4"/>
                    </a:lnTo>
                    <a:lnTo>
                      <a:pt x="19" y="0"/>
                    </a:lnTo>
                    <a:lnTo>
                      <a:pt x="0" y="8"/>
                    </a:lnTo>
                    <a:lnTo>
                      <a:pt x="0" y="14"/>
                    </a:lnTo>
                    <a:close/>
                  </a:path>
                </a:pathLst>
              </a:custGeom>
              <a:solidFill>
                <a:srgbClr val="C2E3FF"/>
              </a:solidFill>
              <a:ln w="3175">
                <a:solidFill>
                  <a:srgbClr val="C2E3FF"/>
                </a:solidFill>
                <a:prstDash val="solid"/>
                <a:round/>
                <a:headEnd/>
                <a:tailEnd/>
              </a:ln>
            </p:spPr>
            <p:txBody>
              <a:bodyPr/>
              <a:lstStyle/>
              <a:p>
                <a:endParaRPr lang="en-IN"/>
              </a:p>
            </p:txBody>
          </p:sp>
          <p:sp>
            <p:nvSpPr>
              <p:cNvPr id="704299" name="Freeform 1835">
                <a:extLst>
                  <a:ext uri="{FF2B5EF4-FFF2-40B4-BE49-F238E27FC236}">
                    <a16:creationId xmlns:a16="http://schemas.microsoft.com/office/drawing/2014/main" id="{4518E981-D047-4A28-8FBB-01D951484103}"/>
                  </a:ext>
                </a:extLst>
              </p:cNvPr>
              <p:cNvSpPr>
                <a:spLocks/>
              </p:cNvSpPr>
              <p:nvPr/>
            </p:nvSpPr>
            <p:spPr bwMode="auto">
              <a:xfrm>
                <a:off x="2532" y="866"/>
                <a:ext cx="9" cy="7"/>
              </a:xfrm>
              <a:custGeom>
                <a:avLst/>
                <a:gdLst>
                  <a:gd name="T0" fmla="*/ 0 w 19"/>
                  <a:gd name="T1" fmla="*/ 13 h 13"/>
                  <a:gd name="T2" fmla="*/ 0 w 19"/>
                  <a:gd name="T3" fmla="*/ 13 h 13"/>
                  <a:gd name="T4" fmla="*/ 19 w 19"/>
                  <a:gd name="T5" fmla="*/ 5 h 13"/>
                  <a:gd name="T6" fmla="*/ 19 w 19"/>
                  <a:gd name="T7" fmla="*/ 2 h 13"/>
                  <a:gd name="T8" fmla="*/ 19 w 19"/>
                  <a:gd name="T9" fmla="*/ 0 h 13"/>
                  <a:gd name="T10" fmla="*/ 0 w 19"/>
                  <a:gd name="T11" fmla="*/ 5 h 13"/>
                  <a:gd name="T12" fmla="*/ 0 w 19"/>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0" y="13"/>
                    </a:moveTo>
                    <a:lnTo>
                      <a:pt x="0" y="13"/>
                    </a:lnTo>
                    <a:lnTo>
                      <a:pt x="19" y="5"/>
                    </a:lnTo>
                    <a:lnTo>
                      <a:pt x="19" y="2"/>
                    </a:lnTo>
                    <a:lnTo>
                      <a:pt x="19" y="0"/>
                    </a:lnTo>
                    <a:lnTo>
                      <a:pt x="0" y="5"/>
                    </a:lnTo>
                    <a:lnTo>
                      <a:pt x="0" y="13"/>
                    </a:lnTo>
                    <a:close/>
                  </a:path>
                </a:pathLst>
              </a:custGeom>
              <a:solidFill>
                <a:srgbClr val="C2E3FF"/>
              </a:solidFill>
              <a:ln w="3175">
                <a:solidFill>
                  <a:srgbClr val="C2E3FF"/>
                </a:solidFill>
                <a:prstDash val="solid"/>
                <a:round/>
                <a:headEnd/>
                <a:tailEnd/>
              </a:ln>
            </p:spPr>
            <p:txBody>
              <a:bodyPr/>
              <a:lstStyle/>
              <a:p>
                <a:endParaRPr lang="en-IN"/>
              </a:p>
            </p:txBody>
          </p:sp>
          <p:sp>
            <p:nvSpPr>
              <p:cNvPr id="704300" name="Freeform 1836">
                <a:extLst>
                  <a:ext uri="{FF2B5EF4-FFF2-40B4-BE49-F238E27FC236}">
                    <a16:creationId xmlns:a16="http://schemas.microsoft.com/office/drawing/2014/main" id="{D6430BF9-3AA0-4842-AAED-FAE5439E139D}"/>
                  </a:ext>
                </a:extLst>
              </p:cNvPr>
              <p:cNvSpPr>
                <a:spLocks/>
              </p:cNvSpPr>
              <p:nvPr/>
            </p:nvSpPr>
            <p:spPr bwMode="auto">
              <a:xfrm>
                <a:off x="2760" y="867"/>
                <a:ext cx="19" cy="19"/>
              </a:xfrm>
              <a:custGeom>
                <a:avLst/>
                <a:gdLst>
                  <a:gd name="T0" fmla="*/ 0 w 36"/>
                  <a:gd name="T1" fmla="*/ 38 h 38"/>
                  <a:gd name="T2" fmla="*/ 11 w 36"/>
                  <a:gd name="T3" fmla="*/ 34 h 38"/>
                  <a:gd name="T4" fmla="*/ 28 w 36"/>
                  <a:gd name="T5" fmla="*/ 34 h 38"/>
                  <a:gd name="T6" fmla="*/ 32 w 36"/>
                  <a:gd name="T7" fmla="*/ 23 h 38"/>
                  <a:gd name="T8" fmla="*/ 36 w 36"/>
                  <a:gd name="T9" fmla="*/ 19 h 38"/>
                  <a:gd name="T10" fmla="*/ 32 w 36"/>
                  <a:gd name="T11" fmla="*/ 0 h 38"/>
                  <a:gd name="T12" fmla="*/ 0 w 36"/>
                  <a:gd name="T13" fmla="*/ 11 h 38"/>
                  <a:gd name="T14" fmla="*/ 0 w 36"/>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8">
                    <a:moveTo>
                      <a:pt x="0" y="38"/>
                    </a:moveTo>
                    <a:lnTo>
                      <a:pt x="11" y="34"/>
                    </a:lnTo>
                    <a:lnTo>
                      <a:pt x="28" y="34"/>
                    </a:lnTo>
                    <a:lnTo>
                      <a:pt x="32" y="23"/>
                    </a:lnTo>
                    <a:lnTo>
                      <a:pt x="36" y="19"/>
                    </a:lnTo>
                    <a:lnTo>
                      <a:pt x="32" y="0"/>
                    </a:lnTo>
                    <a:lnTo>
                      <a:pt x="0" y="11"/>
                    </a:lnTo>
                    <a:lnTo>
                      <a:pt x="0" y="38"/>
                    </a:lnTo>
                    <a:close/>
                  </a:path>
                </a:pathLst>
              </a:custGeom>
              <a:solidFill>
                <a:srgbClr val="83FFFF"/>
              </a:solidFill>
              <a:ln w="3175">
                <a:solidFill>
                  <a:srgbClr val="000000"/>
                </a:solidFill>
                <a:prstDash val="solid"/>
                <a:round/>
                <a:headEnd/>
                <a:tailEnd/>
              </a:ln>
            </p:spPr>
            <p:txBody>
              <a:bodyPr/>
              <a:lstStyle/>
              <a:p>
                <a:endParaRPr lang="en-IN"/>
              </a:p>
            </p:txBody>
          </p:sp>
          <p:sp>
            <p:nvSpPr>
              <p:cNvPr id="704301" name="Freeform 1837">
                <a:extLst>
                  <a:ext uri="{FF2B5EF4-FFF2-40B4-BE49-F238E27FC236}">
                    <a16:creationId xmlns:a16="http://schemas.microsoft.com/office/drawing/2014/main" id="{346E5483-67A8-40C9-A374-4E0288DF5B83}"/>
                  </a:ext>
                </a:extLst>
              </p:cNvPr>
              <p:cNvSpPr>
                <a:spLocks/>
              </p:cNvSpPr>
              <p:nvPr/>
            </p:nvSpPr>
            <p:spPr bwMode="auto">
              <a:xfrm>
                <a:off x="1979" y="869"/>
                <a:ext cx="277" cy="76"/>
              </a:xfrm>
              <a:custGeom>
                <a:avLst/>
                <a:gdLst>
                  <a:gd name="T0" fmla="*/ 0 w 555"/>
                  <a:gd name="T1" fmla="*/ 27 h 152"/>
                  <a:gd name="T2" fmla="*/ 478 w 555"/>
                  <a:gd name="T3" fmla="*/ 135 h 152"/>
                  <a:gd name="T4" fmla="*/ 555 w 555"/>
                  <a:gd name="T5" fmla="*/ 152 h 152"/>
                  <a:gd name="T6" fmla="*/ 555 w 555"/>
                  <a:gd name="T7" fmla="*/ 152 h 152"/>
                  <a:gd name="T8" fmla="*/ 555 w 555"/>
                  <a:gd name="T9" fmla="*/ 127 h 152"/>
                  <a:gd name="T10" fmla="*/ 8 w 555"/>
                  <a:gd name="T11" fmla="*/ 0 h 152"/>
                  <a:gd name="T12" fmla="*/ 0 w 555"/>
                  <a:gd name="T13" fmla="*/ 0 h 152"/>
                  <a:gd name="T14" fmla="*/ 0 w 555"/>
                  <a:gd name="T15" fmla="*/ 27 h 1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5" h="152">
                    <a:moveTo>
                      <a:pt x="0" y="27"/>
                    </a:moveTo>
                    <a:lnTo>
                      <a:pt x="478" y="135"/>
                    </a:lnTo>
                    <a:lnTo>
                      <a:pt x="555" y="152"/>
                    </a:lnTo>
                    <a:lnTo>
                      <a:pt x="555" y="152"/>
                    </a:lnTo>
                    <a:lnTo>
                      <a:pt x="555" y="127"/>
                    </a:lnTo>
                    <a:lnTo>
                      <a:pt x="8" y="0"/>
                    </a:lnTo>
                    <a:lnTo>
                      <a:pt x="0" y="0"/>
                    </a:lnTo>
                    <a:lnTo>
                      <a:pt x="0" y="27"/>
                    </a:lnTo>
                    <a:close/>
                  </a:path>
                </a:pathLst>
              </a:custGeom>
              <a:solidFill>
                <a:srgbClr val="595959"/>
              </a:solidFill>
              <a:ln w="3175">
                <a:solidFill>
                  <a:srgbClr val="000000"/>
                </a:solidFill>
                <a:prstDash val="solid"/>
                <a:round/>
                <a:headEnd/>
                <a:tailEnd/>
              </a:ln>
            </p:spPr>
            <p:txBody>
              <a:bodyPr/>
              <a:lstStyle/>
              <a:p>
                <a:endParaRPr lang="en-IN"/>
              </a:p>
            </p:txBody>
          </p:sp>
          <p:sp>
            <p:nvSpPr>
              <p:cNvPr id="704302" name="Freeform 1838">
                <a:extLst>
                  <a:ext uri="{FF2B5EF4-FFF2-40B4-BE49-F238E27FC236}">
                    <a16:creationId xmlns:a16="http://schemas.microsoft.com/office/drawing/2014/main" id="{585086BD-6545-4EAF-952E-ECF86CABF869}"/>
                  </a:ext>
                </a:extLst>
              </p:cNvPr>
              <p:cNvSpPr>
                <a:spLocks/>
              </p:cNvSpPr>
              <p:nvPr/>
            </p:nvSpPr>
            <p:spPr bwMode="auto">
              <a:xfrm>
                <a:off x="2521" y="869"/>
                <a:ext cx="9" cy="10"/>
              </a:xfrm>
              <a:custGeom>
                <a:avLst/>
                <a:gdLst>
                  <a:gd name="T0" fmla="*/ 3 w 17"/>
                  <a:gd name="T1" fmla="*/ 12 h 20"/>
                  <a:gd name="T2" fmla="*/ 0 w 17"/>
                  <a:gd name="T3" fmla="*/ 12 h 20"/>
                  <a:gd name="T4" fmla="*/ 0 w 17"/>
                  <a:gd name="T5" fmla="*/ 20 h 20"/>
                  <a:gd name="T6" fmla="*/ 17 w 17"/>
                  <a:gd name="T7" fmla="*/ 16 h 20"/>
                  <a:gd name="T8" fmla="*/ 17 w 17"/>
                  <a:gd name="T9" fmla="*/ 0 h 20"/>
                  <a:gd name="T10" fmla="*/ 3 w 17"/>
                  <a:gd name="T11" fmla="*/ 12 h 20"/>
                </a:gdLst>
                <a:ahLst/>
                <a:cxnLst>
                  <a:cxn ang="0">
                    <a:pos x="T0" y="T1"/>
                  </a:cxn>
                  <a:cxn ang="0">
                    <a:pos x="T2" y="T3"/>
                  </a:cxn>
                  <a:cxn ang="0">
                    <a:pos x="T4" y="T5"/>
                  </a:cxn>
                  <a:cxn ang="0">
                    <a:pos x="T6" y="T7"/>
                  </a:cxn>
                  <a:cxn ang="0">
                    <a:pos x="T8" y="T9"/>
                  </a:cxn>
                  <a:cxn ang="0">
                    <a:pos x="T10" y="T11"/>
                  </a:cxn>
                </a:cxnLst>
                <a:rect l="0" t="0" r="r" b="b"/>
                <a:pathLst>
                  <a:path w="17" h="20">
                    <a:moveTo>
                      <a:pt x="3" y="12"/>
                    </a:moveTo>
                    <a:lnTo>
                      <a:pt x="0" y="12"/>
                    </a:lnTo>
                    <a:lnTo>
                      <a:pt x="0" y="20"/>
                    </a:lnTo>
                    <a:lnTo>
                      <a:pt x="17" y="16"/>
                    </a:lnTo>
                    <a:lnTo>
                      <a:pt x="17" y="0"/>
                    </a:lnTo>
                    <a:lnTo>
                      <a:pt x="3" y="12"/>
                    </a:lnTo>
                    <a:close/>
                  </a:path>
                </a:pathLst>
              </a:custGeom>
              <a:solidFill>
                <a:srgbClr val="C2E3FF"/>
              </a:solidFill>
              <a:ln w="3175">
                <a:solidFill>
                  <a:srgbClr val="C2E3FF"/>
                </a:solidFill>
                <a:prstDash val="solid"/>
                <a:round/>
                <a:headEnd/>
                <a:tailEnd/>
              </a:ln>
            </p:spPr>
            <p:txBody>
              <a:bodyPr/>
              <a:lstStyle/>
              <a:p>
                <a:endParaRPr lang="en-IN"/>
              </a:p>
            </p:txBody>
          </p:sp>
          <p:sp>
            <p:nvSpPr>
              <p:cNvPr id="704303" name="Rectangle 1839">
                <a:extLst>
                  <a:ext uri="{FF2B5EF4-FFF2-40B4-BE49-F238E27FC236}">
                    <a16:creationId xmlns:a16="http://schemas.microsoft.com/office/drawing/2014/main" id="{2AAAD5AA-BBB5-41DE-9C70-68371D0CF35E}"/>
                  </a:ext>
                </a:extLst>
              </p:cNvPr>
              <p:cNvSpPr>
                <a:spLocks noChangeArrowheads="1"/>
              </p:cNvSpPr>
              <p:nvPr/>
            </p:nvSpPr>
            <p:spPr bwMode="auto">
              <a:xfrm>
                <a:off x="2648" y="873"/>
                <a:ext cx="1" cy="20"/>
              </a:xfrm>
              <a:prstGeom prst="rect">
                <a:avLst/>
              </a:prstGeom>
              <a:solidFill>
                <a:srgbClr val="FFFFFF"/>
              </a:solidFill>
              <a:ln w="3175">
                <a:solidFill>
                  <a:srgbClr val="000000"/>
                </a:solidFill>
                <a:miter lim="800000"/>
                <a:headEnd/>
                <a:tailEnd/>
              </a:ln>
            </p:spPr>
            <p:txBody>
              <a:bodyPr/>
              <a:lstStyle/>
              <a:p>
                <a:endParaRPr lang="en-IN"/>
              </a:p>
            </p:txBody>
          </p:sp>
          <p:sp>
            <p:nvSpPr>
              <p:cNvPr id="704304" name="Freeform 1840">
                <a:extLst>
                  <a:ext uri="{FF2B5EF4-FFF2-40B4-BE49-F238E27FC236}">
                    <a16:creationId xmlns:a16="http://schemas.microsoft.com/office/drawing/2014/main" id="{82B15080-825A-447E-A577-4DCE4772EE0D}"/>
                  </a:ext>
                </a:extLst>
              </p:cNvPr>
              <p:cNvSpPr>
                <a:spLocks/>
              </p:cNvSpPr>
              <p:nvPr/>
            </p:nvSpPr>
            <p:spPr bwMode="auto">
              <a:xfrm>
                <a:off x="2643" y="875"/>
                <a:ext cx="4" cy="22"/>
              </a:xfrm>
              <a:custGeom>
                <a:avLst/>
                <a:gdLst>
                  <a:gd name="T0" fmla="*/ 0 w 7"/>
                  <a:gd name="T1" fmla="*/ 44 h 44"/>
                  <a:gd name="T2" fmla="*/ 7 w 7"/>
                  <a:gd name="T3" fmla="*/ 40 h 44"/>
                  <a:gd name="T4" fmla="*/ 7 w 7"/>
                  <a:gd name="T5" fmla="*/ 40 h 44"/>
                  <a:gd name="T6" fmla="*/ 7 w 7"/>
                  <a:gd name="T7" fmla="*/ 0 h 44"/>
                  <a:gd name="T8" fmla="*/ 0 w 7"/>
                  <a:gd name="T9" fmla="*/ 0 h 44"/>
                  <a:gd name="T10" fmla="*/ 0 w 7"/>
                  <a:gd name="T11" fmla="*/ 44 h 44"/>
                </a:gdLst>
                <a:ahLst/>
                <a:cxnLst>
                  <a:cxn ang="0">
                    <a:pos x="T0" y="T1"/>
                  </a:cxn>
                  <a:cxn ang="0">
                    <a:pos x="T2" y="T3"/>
                  </a:cxn>
                  <a:cxn ang="0">
                    <a:pos x="T4" y="T5"/>
                  </a:cxn>
                  <a:cxn ang="0">
                    <a:pos x="T6" y="T7"/>
                  </a:cxn>
                  <a:cxn ang="0">
                    <a:pos x="T8" y="T9"/>
                  </a:cxn>
                  <a:cxn ang="0">
                    <a:pos x="T10" y="T11"/>
                  </a:cxn>
                </a:cxnLst>
                <a:rect l="0" t="0" r="r" b="b"/>
                <a:pathLst>
                  <a:path w="7" h="44">
                    <a:moveTo>
                      <a:pt x="0" y="44"/>
                    </a:moveTo>
                    <a:lnTo>
                      <a:pt x="7" y="40"/>
                    </a:lnTo>
                    <a:lnTo>
                      <a:pt x="7" y="40"/>
                    </a:lnTo>
                    <a:lnTo>
                      <a:pt x="7" y="0"/>
                    </a:lnTo>
                    <a:lnTo>
                      <a:pt x="0" y="0"/>
                    </a:lnTo>
                    <a:lnTo>
                      <a:pt x="0" y="44"/>
                    </a:lnTo>
                    <a:close/>
                  </a:path>
                </a:pathLst>
              </a:custGeom>
              <a:solidFill>
                <a:srgbClr val="595959"/>
              </a:solidFill>
              <a:ln w="3175">
                <a:solidFill>
                  <a:srgbClr val="000000"/>
                </a:solidFill>
                <a:prstDash val="solid"/>
                <a:round/>
                <a:headEnd/>
                <a:tailEnd/>
              </a:ln>
            </p:spPr>
            <p:txBody>
              <a:bodyPr/>
              <a:lstStyle/>
              <a:p>
                <a:endParaRPr lang="en-IN"/>
              </a:p>
            </p:txBody>
          </p:sp>
          <p:sp>
            <p:nvSpPr>
              <p:cNvPr id="704305" name="Freeform 1841">
                <a:extLst>
                  <a:ext uri="{FF2B5EF4-FFF2-40B4-BE49-F238E27FC236}">
                    <a16:creationId xmlns:a16="http://schemas.microsoft.com/office/drawing/2014/main" id="{BDF2D344-77DB-4CAA-A75E-968DCA5E801D}"/>
                  </a:ext>
                </a:extLst>
              </p:cNvPr>
              <p:cNvSpPr>
                <a:spLocks/>
              </p:cNvSpPr>
              <p:nvPr/>
            </p:nvSpPr>
            <p:spPr bwMode="auto">
              <a:xfrm>
                <a:off x="2711" y="875"/>
                <a:ext cx="3" cy="6"/>
              </a:xfrm>
              <a:custGeom>
                <a:avLst/>
                <a:gdLst>
                  <a:gd name="T0" fmla="*/ 4 w 8"/>
                  <a:gd name="T1" fmla="*/ 11 h 11"/>
                  <a:gd name="T2" fmla="*/ 4 w 8"/>
                  <a:gd name="T3" fmla="*/ 11 h 11"/>
                  <a:gd name="T4" fmla="*/ 8 w 8"/>
                  <a:gd name="T5" fmla="*/ 11 h 11"/>
                  <a:gd name="T6" fmla="*/ 8 w 8"/>
                  <a:gd name="T7" fmla="*/ 4 h 11"/>
                  <a:gd name="T8" fmla="*/ 0 w 8"/>
                  <a:gd name="T9" fmla="*/ 0 h 11"/>
                  <a:gd name="T10" fmla="*/ 0 w 8"/>
                  <a:gd name="T11" fmla="*/ 4 h 11"/>
                  <a:gd name="T12" fmla="*/ 4 w 8"/>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8" h="11">
                    <a:moveTo>
                      <a:pt x="4" y="11"/>
                    </a:moveTo>
                    <a:lnTo>
                      <a:pt x="4" y="11"/>
                    </a:lnTo>
                    <a:lnTo>
                      <a:pt x="8" y="11"/>
                    </a:lnTo>
                    <a:lnTo>
                      <a:pt x="8" y="4"/>
                    </a:lnTo>
                    <a:lnTo>
                      <a:pt x="0" y="0"/>
                    </a:lnTo>
                    <a:lnTo>
                      <a:pt x="0" y="4"/>
                    </a:lnTo>
                    <a:lnTo>
                      <a:pt x="4" y="11"/>
                    </a:lnTo>
                    <a:close/>
                  </a:path>
                </a:pathLst>
              </a:custGeom>
              <a:solidFill>
                <a:srgbClr val="838383"/>
              </a:solidFill>
              <a:ln w="3175">
                <a:solidFill>
                  <a:srgbClr val="000000"/>
                </a:solidFill>
                <a:prstDash val="solid"/>
                <a:round/>
                <a:headEnd/>
                <a:tailEnd/>
              </a:ln>
            </p:spPr>
            <p:txBody>
              <a:bodyPr/>
              <a:lstStyle/>
              <a:p>
                <a:endParaRPr lang="en-IN"/>
              </a:p>
            </p:txBody>
          </p:sp>
          <p:sp>
            <p:nvSpPr>
              <p:cNvPr id="704306" name="Freeform 1842">
                <a:extLst>
                  <a:ext uri="{FF2B5EF4-FFF2-40B4-BE49-F238E27FC236}">
                    <a16:creationId xmlns:a16="http://schemas.microsoft.com/office/drawing/2014/main" id="{9664A91A-93F5-4218-9BB8-1CDF8655E591}"/>
                  </a:ext>
                </a:extLst>
              </p:cNvPr>
              <p:cNvSpPr>
                <a:spLocks/>
              </p:cNvSpPr>
              <p:nvPr/>
            </p:nvSpPr>
            <p:spPr bwMode="auto">
              <a:xfrm>
                <a:off x="2512" y="875"/>
                <a:ext cx="7" cy="10"/>
              </a:xfrm>
              <a:custGeom>
                <a:avLst/>
                <a:gdLst>
                  <a:gd name="T0" fmla="*/ 0 w 15"/>
                  <a:gd name="T1" fmla="*/ 19 h 19"/>
                  <a:gd name="T2" fmla="*/ 15 w 15"/>
                  <a:gd name="T3" fmla="*/ 11 h 19"/>
                  <a:gd name="T4" fmla="*/ 15 w 15"/>
                  <a:gd name="T5" fmla="*/ 0 h 19"/>
                  <a:gd name="T6" fmla="*/ 0 w 15"/>
                  <a:gd name="T7" fmla="*/ 11 h 19"/>
                  <a:gd name="T8" fmla="*/ 0 w 15"/>
                  <a:gd name="T9" fmla="*/ 19 h 19"/>
                </a:gdLst>
                <a:ahLst/>
                <a:cxnLst>
                  <a:cxn ang="0">
                    <a:pos x="T0" y="T1"/>
                  </a:cxn>
                  <a:cxn ang="0">
                    <a:pos x="T2" y="T3"/>
                  </a:cxn>
                  <a:cxn ang="0">
                    <a:pos x="T4" y="T5"/>
                  </a:cxn>
                  <a:cxn ang="0">
                    <a:pos x="T6" y="T7"/>
                  </a:cxn>
                  <a:cxn ang="0">
                    <a:pos x="T8" y="T9"/>
                  </a:cxn>
                </a:cxnLst>
                <a:rect l="0" t="0" r="r" b="b"/>
                <a:pathLst>
                  <a:path w="15" h="19">
                    <a:moveTo>
                      <a:pt x="0" y="19"/>
                    </a:moveTo>
                    <a:lnTo>
                      <a:pt x="15" y="11"/>
                    </a:lnTo>
                    <a:lnTo>
                      <a:pt x="15" y="0"/>
                    </a:lnTo>
                    <a:lnTo>
                      <a:pt x="0" y="11"/>
                    </a:lnTo>
                    <a:lnTo>
                      <a:pt x="0" y="19"/>
                    </a:lnTo>
                    <a:close/>
                  </a:path>
                </a:pathLst>
              </a:custGeom>
              <a:solidFill>
                <a:srgbClr val="C2E3FF"/>
              </a:solidFill>
              <a:ln w="3175">
                <a:solidFill>
                  <a:srgbClr val="C2E3FF"/>
                </a:solidFill>
                <a:prstDash val="solid"/>
                <a:round/>
                <a:headEnd/>
                <a:tailEnd/>
              </a:ln>
            </p:spPr>
            <p:txBody>
              <a:bodyPr/>
              <a:lstStyle/>
              <a:p>
                <a:endParaRPr lang="en-IN"/>
              </a:p>
            </p:txBody>
          </p:sp>
          <p:sp>
            <p:nvSpPr>
              <p:cNvPr id="704307" name="Freeform 1843">
                <a:extLst>
                  <a:ext uri="{FF2B5EF4-FFF2-40B4-BE49-F238E27FC236}">
                    <a16:creationId xmlns:a16="http://schemas.microsoft.com/office/drawing/2014/main" id="{D9F55F3A-D4A9-4625-A2E0-F83B273D735A}"/>
                  </a:ext>
                </a:extLst>
              </p:cNvPr>
              <p:cNvSpPr>
                <a:spLocks/>
              </p:cNvSpPr>
              <p:nvPr/>
            </p:nvSpPr>
            <p:spPr bwMode="auto">
              <a:xfrm>
                <a:off x="2626" y="877"/>
                <a:ext cx="17" cy="30"/>
              </a:xfrm>
              <a:custGeom>
                <a:avLst/>
                <a:gdLst>
                  <a:gd name="T0" fmla="*/ 0 w 35"/>
                  <a:gd name="T1" fmla="*/ 55 h 59"/>
                  <a:gd name="T2" fmla="*/ 4 w 35"/>
                  <a:gd name="T3" fmla="*/ 55 h 59"/>
                  <a:gd name="T4" fmla="*/ 4 w 35"/>
                  <a:gd name="T5" fmla="*/ 59 h 59"/>
                  <a:gd name="T6" fmla="*/ 35 w 35"/>
                  <a:gd name="T7" fmla="*/ 40 h 59"/>
                  <a:gd name="T8" fmla="*/ 31 w 35"/>
                  <a:gd name="T9" fmla="*/ 0 h 59"/>
                  <a:gd name="T10" fmla="*/ 0 w 35"/>
                  <a:gd name="T11" fmla="*/ 19 h 59"/>
                  <a:gd name="T12" fmla="*/ 0 w 35"/>
                  <a:gd name="T13" fmla="*/ 55 h 59"/>
                </a:gdLst>
                <a:ahLst/>
                <a:cxnLst>
                  <a:cxn ang="0">
                    <a:pos x="T0" y="T1"/>
                  </a:cxn>
                  <a:cxn ang="0">
                    <a:pos x="T2" y="T3"/>
                  </a:cxn>
                  <a:cxn ang="0">
                    <a:pos x="T4" y="T5"/>
                  </a:cxn>
                  <a:cxn ang="0">
                    <a:pos x="T6" y="T7"/>
                  </a:cxn>
                  <a:cxn ang="0">
                    <a:pos x="T8" y="T9"/>
                  </a:cxn>
                  <a:cxn ang="0">
                    <a:pos x="T10" y="T11"/>
                  </a:cxn>
                  <a:cxn ang="0">
                    <a:pos x="T12" y="T13"/>
                  </a:cxn>
                </a:cxnLst>
                <a:rect l="0" t="0" r="r" b="b"/>
                <a:pathLst>
                  <a:path w="35" h="59">
                    <a:moveTo>
                      <a:pt x="0" y="55"/>
                    </a:moveTo>
                    <a:lnTo>
                      <a:pt x="4" y="55"/>
                    </a:lnTo>
                    <a:lnTo>
                      <a:pt x="4" y="59"/>
                    </a:lnTo>
                    <a:lnTo>
                      <a:pt x="35" y="40"/>
                    </a:lnTo>
                    <a:lnTo>
                      <a:pt x="31" y="0"/>
                    </a:lnTo>
                    <a:lnTo>
                      <a:pt x="0" y="19"/>
                    </a:lnTo>
                    <a:lnTo>
                      <a:pt x="0" y="55"/>
                    </a:lnTo>
                    <a:close/>
                  </a:path>
                </a:pathLst>
              </a:custGeom>
              <a:solidFill>
                <a:srgbClr val="FFFFFF"/>
              </a:solidFill>
              <a:ln w="3175">
                <a:solidFill>
                  <a:srgbClr val="000000"/>
                </a:solidFill>
                <a:prstDash val="solid"/>
                <a:round/>
                <a:headEnd/>
                <a:tailEnd/>
              </a:ln>
            </p:spPr>
            <p:txBody>
              <a:bodyPr/>
              <a:lstStyle/>
              <a:p>
                <a:endParaRPr lang="en-IN"/>
              </a:p>
            </p:txBody>
          </p:sp>
          <p:sp>
            <p:nvSpPr>
              <p:cNvPr id="704308" name="Freeform 1844">
                <a:extLst>
                  <a:ext uri="{FF2B5EF4-FFF2-40B4-BE49-F238E27FC236}">
                    <a16:creationId xmlns:a16="http://schemas.microsoft.com/office/drawing/2014/main" id="{29C4CB3B-844B-4189-8F91-DBCAFAB8FAC6}"/>
                  </a:ext>
                </a:extLst>
              </p:cNvPr>
              <p:cNvSpPr>
                <a:spLocks/>
              </p:cNvSpPr>
              <p:nvPr/>
            </p:nvSpPr>
            <p:spPr bwMode="auto">
              <a:xfrm>
                <a:off x="2716" y="879"/>
                <a:ext cx="5" cy="6"/>
              </a:xfrm>
              <a:custGeom>
                <a:avLst/>
                <a:gdLst>
                  <a:gd name="T0" fmla="*/ 4 w 9"/>
                  <a:gd name="T1" fmla="*/ 11 h 11"/>
                  <a:gd name="T2" fmla="*/ 4 w 9"/>
                  <a:gd name="T3" fmla="*/ 11 h 11"/>
                  <a:gd name="T4" fmla="*/ 6 w 9"/>
                  <a:gd name="T5" fmla="*/ 11 h 11"/>
                  <a:gd name="T6" fmla="*/ 9 w 9"/>
                  <a:gd name="T7" fmla="*/ 7 h 11"/>
                  <a:gd name="T8" fmla="*/ 6 w 9"/>
                  <a:gd name="T9" fmla="*/ 0 h 11"/>
                  <a:gd name="T10" fmla="*/ 4 w 9"/>
                  <a:gd name="T11" fmla="*/ 0 h 11"/>
                  <a:gd name="T12" fmla="*/ 0 w 9"/>
                  <a:gd name="T13" fmla="*/ 0 h 11"/>
                  <a:gd name="T14" fmla="*/ 4 w 9"/>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4" y="11"/>
                    </a:moveTo>
                    <a:lnTo>
                      <a:pt x="4" y="11"/>
                    </a:lnTo>
                    <a:lnTo>
                      <a:pt x="6" y="11"/>
                    </a:lnTo>
                    <a:lnTo>
                      <a:pt x="9" y="7"/>
                    </a:lnTo>
                    <a:lnTo>
                      <a:pt x="6" y="0"/>
                    </a:lnTo>
                    <a:lnTo>
                      <a:pt x="4" y="0"/>
                    </a:lnTo>
                    <a:lnTo>
                      <a:pt x="0" y="0"/>
                    </a:lnTo>
                    <a:lnTo>
                      <a:pt x="4" y="11"/>
                    </a:lnTo>
                    <a:close/>
                  </a:path>
                </a:pathLst>
              </a:custGeom>
              <a:solidFill>
                <a:srgbClr val="838383"/>
              </a:solidFill>
              <a:ln w="3175">
                <a:solidFill>
                  <a:srgbClr val="000000"/>
                </a:solidFill>
                <a:prstDash val="solid"/>
                <a:round/>
                <a:headEnd/>
                <a:tailEnd/>
              </a:ln>
            </p:spPr>
            <p:txBody>
              <a:bodyPr/>
              <a:lstStyle/>
              <a:p>
                <a:endParaRPr lang="en-IN"/>
              </a:p>
            </p:txBody>
          </p:sp>
          <p:sp>
            <p:nvSpPr>
              <p:cNvPr id="704309" name="Freeform 1845">
                <a:extLst>
                  <a:ext uri="{FF2B5EF4-FFF2-40B4-BE49-F238E27FC236}">
                    <a16:creationId xmlns:a16="http://schemas.microsoft.com/office/drawing/2014/main" id="{D14E67C2-D16B-4BF1-8358-A55C2C90979D}"/>
                  </a:ext>
                </a:extLst>
              </p:cNvPr>
              <p:cNvSpPr>
                <a:spLocks/>
              </p:cNvSpPr>
              <p:nvPr/>
            </p:nvSpPr>
            <p:spPr bwMode="auto">
              <a:xfrm>
                <a:off x="2707" y="879"/>
                <a:ext cx="2" cy="2"/>
              </a:xfrm>
              <a:custGeom>
                <a:avLst/>
                <a:gdLst>
                  <a:gd name="T0" fmla="*/ 0 w 4"/>
                  <a:gd name="T1" fmla="*/ 0 h 3"/>
                  <a:gd name="T2" fmla="*/ 4 w 4"/>
                  <a:gd name="T3" fmla="*/ 3 h 3"/>
                  <a:gd name="T4" fmla="*/ 4 w 4"/>
                  <a:gd name="T5" fmla="*/ 3 h 3"/>
                  <a:gd name="T6" fmla="*/ 4 w 4"/>
                  <a:gd name="T7" fmla="*/ 0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lnTo>
                      <a:pt x="4" y="3"/>
                    </a:lnTo>
                    <a:lnTo>
                      <a:pt x="4" y="3"/>
                    </a:lnTo>
                    <a:lnTo>
                      <a:pt x="4" y="0"/>
                    </a:lnTo>
                    <a:lnTo>
                      <a:pt x="0" y="0"/>
                    </a:lnTo>
                    <a:close/>
                  </a:path>
                </a:pathLst>
              </a:custGeom>
              <a:solidFill>
                <a:srgbClr val="000000"/>
              </a:solidFill>
              <a:ln w="3175">
                <a:solidFill>
                  <a:srgbClr val="000000"/>
                </a:solidFill>
                <a:prstDash val="solid"/>
                <a:round/>
                <a:headEnd/>
                <a:tailEnd/>
              </a:ln>
            </p:spPr>
            <p:txBody>
              <a:bodyPr/>
              <a:lstStyle/>
              <a:p>
                <a:endParaRPr lang="en-IN"/>
              </a:p>
            </p:txBody>
          </p:sp>
          <p:sp>
            <p:nvSpPr>
              <p:cNvPr id="704310" name="Freeform 1846">
                <a:extLst>
                  <a:ext uri="{FF2B5EF4-FFF2-40B4-BE49-F238E27FC236}">
                    <a16:creationId xmlns:a16="http://schemas.microsoft.com/office/drawing/2014/main" id="{7D1D37EC-07D3-4C98-8630-59B289A56256}"/>
                  </a:ext>
                </a:extLst>
              </p:cNvPr>
              <p:cNvSpPr>
                <a:spLocks/>
              </p:cNvSpPr>
              <p:nvPr/>
            </p:nvSpPr>
            <p:spPr bwMode="auto">
              <a:xfrm>
                <a:off x="2723" y="881"/>
                <a:ext cx="147" cy="194"/>
              </a:xfrm>
              <a:custGeom>
                <a:avLst/>
                <a:gdLst>
                  <a:gd name="T0" fmla="*/ 59 w 295"/>
                  <a:gd name="T1" fmla="*/ 333 h 388"/>
                  <a:gd name="T2" fmla="*/ 295 w 295"/>
                  <a:gd name="T3" fmla="*/ 388 h 388"/>
                  <a:gd name="T4" fmla="*/ 295 w 295"/>
                  <a:gd name="T5" fmla="*/ 0 h 388"/>
                  <a:gd name="T6" fmla="*/ 40 w 295"/>
                  <a:gd name="T7" fmla="*/ 216 h 388"/>
                  <a:gd name="T8" fmla="*/ 23 w 295"/>
                  <a:gd name="T9" fmla="*/ 233 h 388"/>
                  <a:gd name="T10" fmla="*/ 8 w 295"/>
                  <a:gd name="T11" fmla="*/ 252 h 388"/>
                  <a:gd name="T12" fmla="*/ 0 w 295"/>
                  <a:gd name="T13" fmla="*/ 269 h 388"/>
                  <a:gd name="T14" fmla="*/ 0 w 295"/>
                  <a:gd name="T15" fmla="*/ 288 h 388"/>
                  <a:gd name="T16" fmla="*/ 4 w 295"/>
                  <a:gd name="T17" fmla="*/ 304 h 388"/>
                  <a:gd name="T18" fmla="*/ 15 w 295"/>
                  <a:gd name="T19" fmla="*/ 313 h 388"/>
                  <a:gd name="T20" fmla="*/ 35 w 295"/>
                  <a:gd name="T21" fmla="*/ 329 h 388"/>
                  <a:gd name="T22" fmla="*/ 59 w 295"/>
                  <a:gd name="T23" fmla="*/ 333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5" h="388">
                    <a:moveTo>
                      <a:pt x="59" y="333"/>
                    </a:moveTo>
                    <a:lnTo>
                      <a:pt x="295" y="388"/>
                    </a:lnTo>
                    <a:lnTo>
                      <a:pt x="295" y="0"/>
                    </a:lnTo>
                    <a:lnTo>
                      <a:pt x="40" y="216"/>
                    </a:lnTo>
                    <a:lnTo>
                      <a:pt x="23" y="233"/>
                    </a:lnTo>
                    <a:lnTo>
                      <a:pt x="8" y="252"/>
                    </a:lnTo>
                    <a:lnTo>
                      <a:pt x="0" y="269"/>
                    </a:lnTo>
                    <a:lnTo>
                      <a:pt x="0" y="288"/>
                    </a:lnTo>
                    <a:lnTo>
                      <a:pt x="4" y="304"/>
                    </a:lnTo>
                    <a:lnTo>
                      <a:pt x="15" y="313"/>
                    </a:lnTo>
                    <a:lnTo>
                      <a:pt x="35" y="329"/>
                    </a:lnTo>
                    <a:lnTo>
                      <a:pt x="59" y="333"/>
                    </a:lnTo>
                    <a:close/>
                  </a:path>
                </a:pathLst>
              </a:custGeom>
              <a:solidFill>
                <a:srgbClr val="114FFB"/>
              </a:solidFill>
              <a:ln w="3175">
                <a:solidFill>
                  <a:srgbClr val="000000"/>
                </a:solidFill>
                <a:prstDash val="solid"/>
                <a:round/>
                <a:headEnd/>
                <a:tailEnd/>
              </a:ln>
            </p:spPr>
            <p:txBody>
              <a:bodyPr/>
              <a:lstStyle/>
              <a:p>
                <a:endParaRPr lang="en-IN"/>
              </a:p>
            </p:txBody>
          </p:sp>
          <p:sp>
            <p:nvSpPr>
              <p:cNvPr id="704311" name="Freeform 1847">
                <a:extLst>
                  <a:ext uri="{FF2B5EF4-FFF2-40B4-BE49-F238E27FC236}">
                    <a16:creationId xmlns:a16="http://schemas.microsoft.com/office/drawing/2014/main" id="{E11D0A27-7BD1-49C7-8612-63945E822DC3}"/>
                  </a:ext>
                </a:extLst>
              </p:cNvPr>
              <p:cNvSpPr>
                <a:spLocks/>
              </p:cNvSpPr>
              <p:nvPr/>
            </p:nvSpPr>
            <p:spPr bwMode="auto">
              <a:xfrm>
                <a:off x="2501" y="881"/>
                <a:ext cx="9" cy="9"/>
              </a:xfrm>
              <a:custGeom>
                <a:avLst/>
                <a:gdLst>
                  <a:gd name="T0" fmla="*/ 0 w 17"/>
                  <a:gd name="T1" fmla="*/ 20 h 20"/>
                  <a:gd name="T2" fmla="*/ 13 w 17"/>
                  <a:gd name="T3" fmla="*/ 12 h 20"/>
                  <a:gd name="T4" fmla="*/ 17 w 17"/>
                  <a:gd name="T5" fmla="*/ 8 h 20"/>
                  <a:gd name="T6" fmla="*/ 13 w 17"/>
                  <a:gd name="T7" fmla="*/ 0 h 20"/>
                  <a:gd name="T8" fmla="*/ 0 w 17"/>
                  <a:gd name="T9" fmla="*/ 8 h 20"/>
                  <a:gd name="T10" fmla="*/ 0 w 17"/>
                  <a:gd name="T11" fmla="*/ 20 h 20"/>
                </a:gdLst>
                <a:ahLst/>
                <a:cxnLst>
                  <a:cxn ang="0">
                    <a:pos x="T0" y="T1"/>
                  </a:cxn>
                  <a:cxn ang="0">
                    <a:pos x="T2" y="T3"/>
                  </a:cxn>
                  <a:cxn ang="0">
                    <a:pos x="T4" y="T5"/>
                  </a:cxn>
                  <a:cxn ang="0">
                    <a:pos x="T6" y="T7"/>
                  </a:cxn>
                  <a:cxn ang="0">
                    <a:pos x="T8" y="T9"/>
                  </a:cxn>
                  <a:cxn ang="0">
                    <a:pos x="T10" y="T11"/>
                  </a:cxn>
                </a:cxnLst>
                <a:rect l="0" t="0" r="r" b="b"/>
                <a:pathLst>
                  <a:path w="17" h="20">
                    <a:moveTo>
                      <a:pt x="0" y="20"/>
                    </a:moveTo>
                    <a:lnTo>
                      <a:pt x="13" y="12"/>
                    </a:lnTo>
                    <a:lnTo>
                      <a:pt x="17" y="8"/>
                    </a:lnTo>
                    <a:lnTo>
                      <a:pt x="13" y="0"/>
                    </a:lnTo>
                    <a:lnTo>
                      <a:pt x="0" y="8"/>
                    </a:lnTo>
                    <a:lnTo>
                      <a:pt x="0" y="20"/>
                    </a:lnTo>
                    <a:close/>
                  </a:path>
                </a:pathLst>
              </a:custGeom>
              <a:solidFill>
                <a:srgbClr val="C2E3FF"/>
              </a:solidFill>
              <a:ln w="3175">
                <a:solidFill>
                  <a:srgbClr val="C2E3FF"/>
                </a:solidFill>
                <a:prstDash val="solid"/>
                <a:round/>
                <a:headEnd/>
                <a:tailEnd/>
              </a:ln>
            </p:spPr>
            <p:txBody>
              <a:bodyPr/>
              <a:lstStyle/>
              <a:p>
                <a:endParaRPr lang="en-IN"/>
              </a:p>
            </p:txBody>
          </p:sp>
          <p:sp>
            <p:nvSpPr>
              <p:cNvPr id="704312" name="Freeform 1848">
                <a:extLst>
                  <a:ext uri="{FF2B5EF4-FFF2-40B4-BE49-F238E27FC236}">
                    <a16:creationId xmlns:a16="http://schemas.microsoft.com/office/drawing/2014/main" id="{AB4588FE-6113-4B2B-B033-1B4A9A6EEA7A}"/>
                  </a:ext>
                </a:extLst>
              </p:cNvPr>
              <p:cNvSpPr>
                <a:spLocks/>
              </p:cNvSpPr>
              <p:nvPr/>
            </p:nvSpPr>
            <p:spPr bwMode="auto">
              <a:xfrm>
                <a:off x="2779" y="881"/>
                <a:ext cx="1" cy="12"/>
              </a:xfrm>
              <a:custGeom>
                <a:avLst/>
                <a:gdLst>
                  <a:gd name="T0" fmla="*/ 25 h 25"/>
                  <a:gd name="T1" fmla="*/ 4 h 25"/>
                  <a:gd name="T2" fmla="*/ 0 h 25"/>
                  <a:gd name="T3" fmla="*/ 16 h 25"/>
                  <a:gd name="T4" fmla="*/ 25 h 25"/>
                </a:gdLst>
                <a:ahLst/>
                <a:cxnLst>
                  <a:cxn ang="0">
                    <a:pos x="0" y="T0"/>
                  </a:cxn>
                  <a:cxn ang="0">
                    <a:pos x="0" y="T1"/>
                  </a:cxn>
                  <a:cxn ang="0">
                    <a:pos x="0" y="T2"/>
                  </a:cxn>
                  <a:cxn ang="0">
                    <a:pos x="0" y="T3"/>
                  </a:cxn>
                  <a:cxn ang="0">
                    <a:pos x="0" y="T4"/>
                  </a:cxn>
                </a:cxnLst>
                <a:rect l="0" t="0" r="r" b="b"/>
                <a:pathLst>
                  <a:path h="25">
                    <a:moveTo>
                      <a:pt x="0" y="25"/>
                    </a:moveTo>
                    <a:lnTo>
                      <a:pt x="0" y="4"/>
                    </a:lnTo>
                    <a:lnTo>
                      <a:pt x="0" y="0"/>
                    </a:lnTo>
                    <a:lnTo>
                      <a:pt x="0" y="16"/>
                    </a:lnTo>
                    <a:lnTo>
                      <a:pt x="0" y="25"/>
                    </a:lnTo>
                    <a:close/>
                  </a:path>
                </a:pathLst>
              </a:custGeom>
              <a:solidFill>
                <a:srgbClr val="FFFFFF"/>
              </a:solidFill>
              <a:ln w="3175">
                <a:solidFill>
                  <a:srgbClr val="FFFFFF"/>
                </a:solidFill>
                <a:prstDash val="solid"/>
                <a:round/>
                <a:headEnd/>
                <a:tailEnd/>
              </a:ln>
            </p:spPr>
            <p:txBody>
              <a:bodyPr/>
              <a:lstStyle/>
              <a:p>
                <a:endParaRPr lang="en-IN"/>
              </a:p>
            </p:txBody>
          </p:sp>
          <p:sp>
            <p:nvSpPr>
              <p:cNvPr id="704313" name="Freeform 1849">
                <a:extLst>
                  <a:ext uri="{FF2B5EF4-FFF2-40B4-BE49-F238E27FC236}">
                    <a16:creationId xmlns:a16="http://schemas.microsoft.com/office/drawing/2014/main" id="{3757CEFF-66C6-4D41-A81C-A178B3723520}"/>
                  </a:ext>
                </a:extLst>
              </p:cNvPr>
              <p:cNvSpPr>
                <a:spLocks/>
              </p:cNvSpPr>
              <p:nvPr/>
            </p:nvSpPr>
            <p:spPr bwMode="auto">
              <a:xfrm>
                <a:off x="2723" y="881"/>
                <a:ext cx="35" cy="31"/>
              </a:xfrm>
              <a:custGeom>
                <a:avLst/>
                <a:gdLst>
                  <a:gd name="T0" fmla="*/ 4 w 71"/>
                  <a:gd name="T1" fmla="*/ 8 h 64"/>
                  <a:gd name="T2" fmla="*/ 0 w 71"/>
                  <a:gd name="T3" fmla="*/ 12 h 64"/>
                  <a:gd name="T4" fmla="*/ 23 w 71"/>
                  <a:gd name="T5" fmla="*/ 22 h 64"/>
                  <a:gd name="T6" fmla="*/ 48 w 71"/>
                  <a:gd name="T7" fmla="*/ 29 h 64"/>
                  <a:gd name="T8" fmla="*/ 48 w 71"/>
                  <a:gd name="T9" fmla="*/ 33 h 64"/>
                  <a:gd name="T10" fmla="*/ 48 w 71"/>
                  <a:gd name="T11" fmla="*/ 33 h 64"/>
                  <a:gd name="T12" fmla="*/ 40 w 71"/>
                  <a:gd name="T13" fmla="*/ 33 h 64"/>
                  <a:gd name="T14" fmla="*/ 40 w 71"/>
                  <a:gd name="T15" fmla="*/ 41 h 64"/>
                  <a:gd name="T16" fmla="*/ 52 w 71"/>
                  <a:gd name="T17" fmla="*/ 48 h 64"/>
                  <a:gd name="T18" fmla="*/ 56 w 71"/>
                  <a:gd name="T19" fmla="*/ 52 h 64"/>
                  <a:gd name="T20" fmla="*/ 71 w 71"/>
                  <a:gd name="T21" fmla="*/ 64 h 64"/>
                  <a:gd name="T22" fmla="*/ 71 w 71"/>
                  <a:gd name="T23" fmla="*/ 56 h 64"/>
                  <a:gd name="T24" fmla="*/ 63 w 71"/>
                  <a:gd name="T25" fmla="*/ 45 h 64"/>
                  <a:gd name="T26" fmla="*/ 67 w 71"/>
                  <a:gd name="T27" fmla="*/ 29 h 64"/>
                  <a:gd name="T28" fmla="*/ 67 w 71"/>
                  <a:gd name="T29" fmla="*/ 25 h 64"/>
                  <a:gd name="T30" fmla="*/ 67 w 71"/>
                  <a:gd name="T31" fmla="*/ 25 h 64"/>
                  <a:gd name="T32" fmla="*/ 67 w 71"/>
                  <a:gd name="T33" fmla="*/ 25 h 64"/>
                  <a:gd name="T34" fmla="*/ 59 w 71"/>
                  <a:gd name="T35" fmla="*/ 29 h 64"/>
                  <a:gd name="T36" fmla="*/ 56 w 71"/>
                  <a:gd name="T37" fmla="*/ 29 h 64"/>
                  <a:gd name="T38" fmla="*/ 56 w 71"/>
                  <a:gd name="T39" fmla="*/ 22 h 64"/>
                  <a:gd name="T40" fmla="*/ 56 w 71"/>
                  <a:gd name="T41" fmla="*/ 22 h 64"/>
                  <a:gd name="T42" fmla="*/ 4 w 71"/>
                  <a:gd name="T43" fmla="*/ 0 h 64"/>
                  <a:gd name="T44" fmla="*/ 4 w 71"/>
                  <a:gd name="T45" fmla="*/ 0 h 64"/>
                  <a:gd name="T46" fmla="*/ 4 w 71"/>
                  <a:gd name="T47"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4">
                    <a:moveTo>
                      <a:pt x="4" y="8"/>
                    </a:moveTo>
                    <a:lnTo>
                      <a:pt x="0" y="12"/>
                    </a:lnTo>
                    <a:lnTo>
                      <a:pt x="23" y="22"/>
                    </a:lnTo>
                    <a:lnTo>
                      <a:pt x="48" y="29"/>
                    </a:lnTo>
                    <a:lnTo>
                      <a:pt x="48" y="33"/>
                    </a:lnTo>
                    <a:lnTo>
                      <a:pt x="48" y="33"/>
                    </a:lnTo>
                    <a:lnTo>
                      <a:pt x="40" y="33"/>
                    </a:lnTo>
                    <a:lnTo>
                      <a:pt x="40" y="41"/>
                    </a:lnTo>
                    <a:lnTo>
                      <a:pt x="52" y="48"/>
                    </a:lnTo>
                    <a:lnTo>
                      <a:pt x="56" y="52"/>
                    </a:lnTo>
                    <a:lnTo>
                      <a:pt x="71" y="64"/>
                    </a:lnTo>
                    <a:lnTo>
                      <a:pt x="71" y="56"/>
                    </a:lnTo>
                    <a:lnTo>
                      <a:pt x="63" y="45"/>
                    </a:lnTo>
                    <a:lnTo>
                      <a:pt x="67" y="29"/>
                    </a:lnTo>
                    <a:lnTo>
                      <a:pt x="67" y="25"/>
                    </a:lnTo>
                    <a:lnTo>
                      <a:pt x="67" y="25"/>
                    </a:lnTo>
                    <a:lnTo>
                      <a:pt x="67" y="25"/>
                    </a:lnTo>
                    <a:lnTo>
                      <a:pt x="59" y="29"/>
                    </a:lnTo>
                    <a:lnTo>
                      <a:pt x="56" y="29"/>
                    </a:lnTo>
                    <a:lnTo>
                      <a:pt x="56" y="22"/>
                    </a:lnTo>
                    <a:lnTo>
                      <a:pt x="56" y="22"/>
                    </a:lnTo>
                    <a:lnTo>
                      <a:pt x="4" y="0"/>
                    </a:lnTo>
                    <a:lnTo>
                      <a:pt x="4" y="0"/>
                    </a:lnTo>
                    <a:lnTo>
                      <a:pt x="4" y="8"/>
                    </a:lnTo>
                    <a:close/>
                  </a:path>
                </a:pathLst>
              </a:custGeom>
              <a:solidFill>
                <a:srgbClr val="000000"/>
              </a:solidFill>
              <a:ln w="3175">
                <a:solidFill>
                  <a:srgbClr val="000000"/>
                </a:solidFill>
                <a:prstDash val="solid"/>
                <a:round/>
                <a:headEnd/>
                <a:tailEnd/>
              </a:ln>
            </p:spPr>
            <p:txBody>
              <a:bodyPr/>
              <a:lstStyle/>
              <a:p>
                <a:endParaRPr lang="en-IN"/>
              </a:p>
            </p:txBody>
          </p:sp>
          <p:sp>
            <p:nvSpPr>
              <p:cNvPr id="704314" name="Rectangle 1850">
                <a:extLst>
                  <a:ext uri="{FF2B5EF4-FFF2-40B4-BE49-F238E27FC236}">
                    <a16:creationId xmlns:a16="http://schemas.microsoft.com/office/drawing/2014/main" id="{8448ECCF-EB20-4B0B-95A5-63FB1E72FD98}"/>
                  </a:ext>
                </a:extLst>
              </p:cNvPr>
              <p:cNvSpPr>
                <a:spLocks noChangeArrowheads="1"/>
              </p:cNvSpPr>
              <p:nvPr/>
            </p:nvSpPr>
            <p:spPr bwMode="auto">
              <a:xfrm>
                <a:off x="2714" y="883"/>
                <a:ext cx="2" cy="0"/>
              </a:xfrm>
              <a:prstGeom prst="rect">
                <a:avLst/>
              </a:prstGeom>
              <a:solidFill>
                <a:srgbClr val="000000"/>
              </a:solidFill>
              <a:ln w="3175">
                <a:solidFill>
                  <a:srgbClr val="000000"/>
                </a:solidFill>
                <a:miter lim="800000"/>
                <a:headEnd/>
                <a:tailEnd/>
              </a:ln>
            </p:spPr>
            <p:txBody>
              <a:bodyPr/>
              <a:lstStyle/>
              <a:p>
                <a:endParaRPr lang="en-IN"/>
              </a:p>
            </p:txBody>
          </p:sp>
          <p:sp>
            <p:nvSpPr>
              <p:cNvPr id="704315" name="Freeform 1851">
                <a:extLst>
                  <a:ext uri="{FF2B5EF4-FFF2-40B4-BE49-F238E27FC236}">
                    <a16:creationId xmlns:a16="http://schemas.microsoft.com/office/drawing/2014/main" id="{6D8ECCCE-38B6-4172-B314-263CD1D5F246}"/>
                  </a:ext>
                </a:extLst>
              </p:cNvPr>
              <p:cNvSpPr>
                <a:spLocks/>
              </p:cNvSpPr>
              <p:nvPr/>
            </p:nvSpPr>
            <p:spPr bwMode="auto">
              <a:xfrm>
                <a:off x="1979" y="885"/>
                <a:ext cx="277" cy="94"/>
              </a:xfrm>
              <a:custGeom>
                <a:avLst/>
                <a:gdLst>
                  <a:gd name="T0" fmla="*/ 0 w 555"/>
                  <a:gd name="T1" fmla="*/ 65 h 188"/>
                  <a:gd name="T2" fmla="*/ 455 w 555"/>
                  <a:gd name="T3" fmla="*/ 173 h 188"/>
                  <a:gd name="T4" fmla="*/ 511 w 555"/>
                  <a:gd name="T5" fmla="*/ 188 h 188"/>
                  <a:gd name="T6" fmla="*/ 551 w 555"/>
                  <a:gd name="T7" fmla="*/ 173 h 188"/>
                  <a:gd name="T8" fmla="*/ 555 w 555"/>
                  <a:gd name="T9" fmla="*/ 169 h 188"/>
                  <a:gd name="T10" fmla="*/ 555 w 555"/>
                  <a:gd name="T11" fmla="*/ 125 h 188"/>
                  <a:gd name="T12" fmla="*/ 482 w 555"/>
                  <a:gd name="T13" fmla="*/ 108 h 188"/>
                  <a:gd name="T14" fmla="*/ 77 w 555"/>
                  <a:gd name="T15" fmla="*/ 14 h 188"/>
                  <a:gd name="T16" fmla="*/ 4 w 555"/>
                  <a:gd name="T17" fmla="*/ 0 h 188"/>
                  <a:gd name="T18" fmla="*/ 0 w 555"/>
                  <a:gd name="T19" fmla="*/ 0 h 188"/>
                  <a:gd name="T20" fmla="*/ 0 w 555"/>
                  <a:gd name="T21" fmla="*/ 6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5" h="188">
                    <a:moveTo>
                      <a:pt x="0" y="65"/>
                    </a:moveTo>
                    <a:lnTo>
                      <a:pt x="455" y="173"/>
                    </a:lnTo>
                    <a:lnTo>
                      <a:pt x="511" y="188"/>
                    </a:lnTo>
                    <a:lnTo>
                      <a:pt x="551" y="173"/>
                    </a:lnTo>
                    <a:lnTo>
                      <a:pt x="555" y="169"/>
                    </a:lnTo>
                    <a:lnTo>
                      <a:pt x="555" y="125"/>
                    </a:lnTo>
                    <a:lnTo>
                      <a:pt x="482" y="108"/>
                    </a:lnTo>
                    <a:lnTo>
                      <a:pt x="77" y="14"/>
                    </a:lnTo>
                    <a:lnTo>
                      <a:pt x="4" y="0"/>
                    </a:lnTo>
                    <a:lnTo>
                      <a:pt x="0" y="0"/>
                    </a:lnTo>
                    <a:lnTo>
                      <a:pt x="0" y="65"/>
                    </a:lnTo>
                    <a:close/>
                  </a:path>
                </a:pathLst>
              </a:custGeom>
              <a:solidFill>
                <a:srgbClr val="838383"/>
              </a:solidFill>
              <a:ln w="3175">
                <a:solidFill>
                  <a:srgbClr val="000000"/>
                </a:solidFill>
                <a:prstDash val="solid"/>
                <a:round/>
                <a:headEnd/>
                <a:tailEnd/>
              </a:ln>
            </p:spPr>
            <p:txBody>
              <a:bodyPr/>
              <a:lstStyle/>
              <a:p>
                <a:endParaRPr lang="en-IN"/>
              </a:p>
            </p:txBody>
          </p:sp>
          <p:sp>
            <p:nvSpPr>
              <p:cNvPr id="704316" name="Freeform 1852">
                <a:extLst>
                  <a:ext uri="{FF2B5EF4-FFF2-40B4-BE49-F238E27FC236}">
                    <a16:creationId xmlns:a16="http://schemas.microsoft.com/office/drawing/2014/main" id="{9697863D-B701-46F5-9D4F-058582D78F1E}"/>
                  </a:ext>
                </a:extLst>
              </p:cNvPr>
              <p:cNvSpPr>
                <a:spLocks/>
              </p:cNvSpPr>
              <p:nvPr/>
            </p:nvSpPr>
            <p:spPr bwMode="auto">
              <a:xfrm>
                <a:off x="2492" y="886"/>
                <a:ext cx="7" cy="7"/>
              </a:xfrm>
              <a:custGeom>
                <a:avLst/>
                <a:gdLst>
                  <a:gd name="T0" fmla="*/ 4 w 16"/>
                  <a:gd name="T1" fmla="*/ 10 h 13"/>
                  <a:gd name="T2" fmla="*/ 4 w 16"/>
                  <a:gd name="T3" fmla="*/ 13 h 13"/>
                  <a:gd name="T4" fmla="*/ 12 w 16"/>
                  <a:gd name="T5" fmla="*/ 10 h 13"/>
                  <a:gd name="T6" fmla="*/ 16 w 16"/>
                  <a:gd name="T7" fmla="*/ 10 h 13"/>
                  <a:gd name="T8" fmla="*/ 16 w 16"/>
                  <a:gd name="T9" fmla="*/ 0 h 13"/>
                  <a:gd name="T10" fmla="*/ 0 w 16"/>
                  <a:gd name="T11" fmla="*/ 4 h 13"/>
                  <a:gd name="T12" fmla="*/ 4 w 16"/>
                  <a:gd name="T13" fmla="*/ 10 h 13"/>
                </a:gdLst>
                <a:ahLst/>
                <a:cxnLst>
                  <a:cxn ang="0">
                    <a:pos x="T0" y="T1"/>
                  </a:cxn>
                  <a:cxn ang="0">
                    <a:pos x="T2" y="T3"/>
                  </a:cxn>
                  <a:cxn ang="0">
                    <a:pos x="T4" y="T5"/>
                  </a:cxn>
                  <a:cxn ang="0">
                    <a:pos x="T6" y="T7"/>
                  </a:cxn>
                  <a:cxn ang="0">
                    <a:pos x="T8" y="T9"/>
                  </a:cxn>
                  <a:cxn ang="0">
                    <a:pos x="T10" y="T11"/>
                  </a:cxn>
                  <a:cxn ang="0">
                    <a:pos x="T12" y="T13"/>
                  </a:cxn>
                </a:cxnLst>
                <a:rect l="0" t="0" r="r" b="b"/>
                <a:pathLst>
                  <a:path w="16" h="13">
                    <a:moveTo>
                      <a:pt x="4" y="10"/>
                    </a:moveTo>
                    <a:lnTo>
                      <a:pt x="4" y="13"/>
                    </a:lnTo>
                    <a:lnTo>
                      <a:pt x="12" y="10"/>
                    </a:lnTo>
                    <a:lnTo>
                      <a:pt x="16" y="10"/>
                    </a:lnTo>
                    <a:lnTo>
                      <a:pt x="16" y="0"/>
                    </a:lnTo>
                    <a:lnTo>
                      <a:pt x="0" y="4"/>
                    </a:lnTo>
                    <a:lnTo>
                      <a:pt x="4" y="10"/>
                    </a:lnTo>
                    <a:close/>
                  </a:path>
                </a:pathLst>
              </a:custGeom>
              <a:solidFill>
                <a:srgbClr val="C2E3FF"/>
              </a:solidFill>
              <a:ln w="3175">
                <a:solidFill>
                  <a:srgbClr val="C2E3FF"/>
                </a:solidFill>
                <a:prstDash val="solid"/>
                <a:round/>
                <a:headEnd/>
                <a:tailEnd/>
              </a:ln>
            </p:spPr>
            <p:txBody>
              <a:bodyPr/>
              <a:lstStyle/>
              <a:p>
                <a:endParaRPr lang="en-IN"/>
              </a:p>
            </p:txBody>
          </p:sp>
          <p:sp>
            <p:nvSpPr>
              <p:cNvPr id="704317" name="Freeform 1853">
                <a:extLst>
                  <a:ext uri="{FF2B5EF4-FFF2-40B4-BE49-F238E27FC236}">
                    <a16:creationId xmlns:a16="http://schemas.microsoft.com/office/drawing/2014/main" id="{9D72724B-B222-4A02-9196-3C49EA9A2481}"/>
                  </a:ext>
                </a:extLst>
              </p:cNvPr>
              <p:cNvSpPr>
                <a:spLocks/>
              </p:cNvSpPr>
              <p:nvPr/>
            </p:nvSpPr>
            <p:spPr bwMode="auto">
              <a:xfrm>
                <a:off x="2762" y="886"/>
                <a:ext cx="15" cy="2"/>
              </a:xfrm>
              <a:custGeom>
                <a:avLst/>
                <a:gdLst>
                  <a:gd name="T0" fmla="*/ 0 w 28"/>
                  <a:gd name="T1" fmla="*/ 0 h 4"/>
                  <a:gd name="T2" fmla="*/ 0 w 28"/>
                  <a:gd name="T3" fmla="*/ 4 h 4"/>
                  <a:gd name="T4" fmla="*/ 3 w 28"/>
                  <a:gd name="T5" fmla="*/ 4 h 4"/>
                  <a:gd name="T6" fmla="*/ 28 w 28"/>
                  <a:gd name="T7" fmla="*/ 4 h 4"/>
                  <a:gd name="T8" fmla="*/ 24 w 28"/>
                  <a:gd name="T9" fmla="*/ 0 h 4"/>
                  <a:gd name="T10" fmla="*/ 21 w 28"/>
                  <a:gd name="T11" fmla="*/ 0 h 4"/>
                  <a:gd name="T12" fmla="*/ 0 w 2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8" h="4">
                    <a:moveTo>
                      <a:pt x="0" y="0"/>
                    </a:moveTo>
                    <a:lnTo>
                      <a:pt x="0" y="4"/>
                    </a:lnTo>
                    <a:lnTo>
                      <a:pt x="3" y="4"/>
                    </a:lnTo>
                    <a:lnTo>
                      <a:pt x="28" y="4"/>
                    </a:lnTo>
                    <a:lnTo>
                      <a:pt x="24" y="0"/>
                    </a:lnTo>
                    <a:lnTo>
                      <a:pt x="21" y="0"/>
                    </a:lnTo>
                    <a:lnTo>
                      <a:pt x="0" y="0"/>
                    </a:lnTo>
                    <a:close/>
                  </a:path>
                </a:pathLst>
              </a:custGeom>
              <a:solidFill>
                <a:srgbClr val="83FFFF"/>
              </a:solidFill>
              <a:ln w="3175">
                <a:solidFill>
                  <a:srgbClr val="000000"/>
                </a:solidFill>
                <a:prstDash val="solid"/>
                <a:round/>
                <a:headEnd/>
                <a:tailEnd/>
              </a:ln>
            </p:spPr>
            <p:txBody>
              <a:bodyPr/>
              <a:lstStyle/>
              <a:p>
                <a:endParaRPr lang="en-IN"/>
              </a:p>
            </p:txBody>
          </p:sp>
          <p:sp>
            <p:nvSpPr>
              <p:cNvPr id="704318" name="Freeform 1854">
                <a:extLst>
                  <a:ext uri="{FF2B5EF4-FFF2-40B4-BE49-F238E27FC236}">
                    <a16:creationId xmlns:a16="http://schemas.microsoft.com/office/drawing/2014/main" id="{B7D6BEB6-AE0D-4E34-8D95-11C026DD5EA5}"/>
                  </a:ext>
                </a:extLst>
              </p:cNvPr>
              <p:cNvSpPr>
                <a:spLocks/>
              </p:cNvSpPr>
              <p:nvPr/>
            </p:nvSpPr>
            <p:spPr bwMode="auto">
              <a:xfrm>
                <a:off x="2621" y="886"/>
                <a:ext cx="3" cy="26"/>
              </a:xfrm>
              <a:custGeom>
                <a:avLst/>
                <a:gdLst>
                  <a:gd name="T0" fmla="*/ 0 w 5"/>
                  <a:gd name="T1" fmla="*/ 10 h 52"/>
                  <a:gd name="T2" fmla="*/ 0 w 5"/>
                  <a:gd name="T3" fmla="*/ 48 h 52"/>
                  <a:gd name="T4" fmla="*/ 0 w 5"/>
                  <a:gd name="T5" fmla="*/ 48 h 52"/>
                  <a:gd name="T6" fmla="*/ 0 w 5"/>
                  <a:gd name="T7" fmla="*/ 52 h 52"/>
                  <a:gd name="T8" fmla="*/ 3 w 5"/>
                  <a:gd name="T9" fmla="*/ 48 h 52"/>
                  <a:gd name="T10" fmla="*/ 3 w 5"/>
                  <a:gd name="T11" fmla="*/ 36 h 52"/>
                  <a:gd name="T12" fmla="*/ 3 w 5"/>
                  <a:gd name="T13" fmla="*/ 36 h 52"/>
                  <a:gd name="T14" fmla="*/ 5 w 5"/>
                  <a:gd name="T15" fmla="*/ 36 h 52"/>
                  <a:gd name="T16" fmla="*/ 5 w 5"/>
                  <a:gd name="T17" fmla="*/ 36 h 52"/>
                  <a:gd name="T18" fmla="*/ 5 w 5"/>
                  <a:gd name="T19" fmla="*/ 0 h 52"/>
                  <a:gd name="T20" fmla="*/ 0 w 5"/>
                  <a:gd name="T21" fmla="*/ 8 h 52"/>
                  <a:gd name="T22" fmla="*/ 0 w 5"/>
                  <a:gd name="T23" fmla="*/ 1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52">
                    <a:moveTo>
                      <a:pt x="0" y="10"/>
                    </a:moveTo>
                    <a:lnTo>
                      <a:pt x="0" y="48"/>
                    </a:lnTo>
                    <a:lnTo>
                      <a:pt x="0" y="48"/>
                    </a:lnTo>
                    <a:lnTo>
                      <a:pt x="0" y="52"/>
                    </a:lnTo>
                    <a:lnTo>
                      <a:pt x="3" y="48"/>
                    </a:lnTo>
                    <a:lnTo>
                      <a:pt x="3" y="36"/>
                    </a:lnTo>
                    <a:lnTo>
                      <a:pt x="3" y="36"/>
                    </a:lnTo>
                    <a:lnTo>
                      <a:pt x="5" y="36"/>
                    </a:lnTo>
                    <a:lnTo>
                      <a:pt x="5" y="36"/>
                    </a:lnTo>
                    <a:lnTo>
                      <a:pt x="5" y="0"/>
                    </a:lnTo>
                    <a:lnTo>
                      <a:pt x="0" y="8"/>
                    </a:lnTo>
                    <a:lnTo>
                      <a:pt x="0" y="10"/>
                    </a:lnTo>
                    <a:close/>
                  </a:path>
                </a:pathLst>
              </a:custGeom>
              <a:solidFill>
                <a:srgbClr val="595959"/>
              </a:solidFill>
              <a:ln w="3175">
                <a:solidFill>
                  <a:srgbClr val="000000"/>
                </a:solidFill>
                <a:prstDash val="solid"/>
                <a:round/>
                <a:headEnd/>
                <a:tailEnd/>
              </a:ln>
            </p:spPr>
            <p:txBody>
              <a:bodyPr/>
              <a:lstStyle/>
              <a:p>
                <a:endParaRPr lang="en-IN"/>
              </a:p>
            </p:txBody>
          </p:sp>
          <p:sp>
            <p:nvSpPr>
              <p:cNvPr id="704319" name="Freeform 1855">
                <a:extLst>
                  <a:ext uri="{FF2B5EF4-FFF2-40B4-BE49-F238E27FC236}">
                    <a16:creationId xmlns:a16="http://schemas.microsoft.com/office/drawing/2014/main" id="{35D877CC-1193-4F63-9425-38F2897870B5}"/>
                  </a:ext>
                </a:extLst>
              </p:cNvPr>
              <p:cNvSpPr>
                <a:spLocks/>
              </p:cNvSpPr>
              <p:nvPr/>
            </p:nvSpPr>
            <p:spPr bwMode="auto">
              <a:xfrm>
                <a:off x="2758" y="888"/>
                <a:ext cx="9" cy="15"/>
              </a:xfrm>
              <a:custGeom>
                <a:avLst/>
                <a:gdLst>
                  <a:gd name="T0" fmla="*/ 4 w 17"/>
                  <a:gd name="T1" fmla="*/ 9 h 29"/>
                  <a:gd name="T2" fmla="*/ 0 w 17"/>
                  <a:gd name="T3" fmla="*/ 13 h 29"/>
                  <a:gd name="T4" fmla="*/ 8 w 17"/>
                  <a:gd name="T5" fmla="*/ 13 h 29"/>
                  <a:gd name="T6" fmla="*/ 15 w 17"/>
                  <a:gd name="T7" fmla="*/ 25 h 29"/>
                  <a:gd name="T8" fmla="*/ 17 w 17"/>
                  <a:gd name="T9" fmla="*/ 29 h 29"/>
                  <a:gd name="T10" fmla="*/ 17 w 17"/>
                  <a:gd name="T11" fmla="*/ 21 h 29"/>
                  <a:gd name="T12" fmla="*/ 11 w 17"/>
                  <a:gd name="T13" fmla="*/ 13 h 29"/>
                  <a:gd name="T14" fmla="*/ 8 w 17"/>
                  <a:gd name="T15" fmla="*/ 13 h 29"/>
                  <a:gd name="T16" fmla="*/ 8 w 17"/>
                  <a:gd name="T17" fmla="*/ 6 h 29"/>
                  <a:gd name="T18" fmla="*/ 8 w 17"/>
                  <a:gd name="T19" fmla="*/ 6 h 29"/>
                  <a:gd name="T20" fmla="*/ 8 w 17"/>
                  <a:gd name="T21" fmla="*/ 9 h 29"/>
                  <a:gd name="T22" fmla="*/ 8 w 17"/>
                  <a:gd name="T23" fmla="*/ 13 h 29"/>
                  <a:gd name="T24" fmla="*/ 8 w 17"/>
                  <a:gd name="T25" fmla="*/ 13 h 29"/>
                  <a:gd name="T26" fmla="*/ 4 w 17"/>
                  <a:gd name="T27" fmla="*/ 6 h 29"/>
                  <a:gd name="T28" fmla="*/ 4 w 17"/>
                  <a:gd name="T29" fmla="*/ 4 h 29"/>
                  <a:gd name="T30" fmla="*/ 8 w 17"/>
                  <a:gd name="T31" fmla="*/ 0 h 29"/>
                  <a:gd name="T32" fmla="*/ 4 w 17"/>
                  <a:gd name="T33" fmla="*/ 0 h 29"/>
                  <a:gd name="T34" fmla="*/ 4 w 17"/>
                  <a:gd name="T35" fmla="*/ 6 h 29"/>
                  <a:gd name="T36" fmla="*/ 4 w 17"/>
                  <a:gd name="T37" fmla="*/ 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9">
                    <a:moveTo>
                      <a:pt x="4" y="9"/>
                    </a:moveTo>
                    <a:lnTo>
                      <a:pt x="0" y="13"/>
                    </a:lnTo>
                    <a:lnTo>
                      <a:pt x="8" y="13"/>
                    </a:lnTo>
                    <a:lnTo>
                      <a:pt x="15" y="25"/>
                    </a:lnTo>
                    <a:lnTo>
                      <a:pt x="17" y="29"/>
                    </a:lnTo>
                    <a:lnTo>
                      <a:pt x="17" y="21"/>
                    </a:lnTo>
                    <a:lnTo>
                      <a:pt x="11" y="13"/>
                    </a:lnTo>
                    <a:lnTo>
                      <a:pt x="8" y="13"/>
                    </a:lnTo>
                    <a:lnTo>
                      <a:pt x="8" y="6"/>
                    </a:lnTo>
                    <a:lnTo>
                      <a:pt x="8" y="6"/>
                    </a:lnTo>
                    <a:lnTo>
                      <a:pt x="8" y="9"/>
                    </a:lnTo>
                    <a:lnTo>
                      <a:pt x="8" y="13"/>
                    </a:lnTo>
                    <a:lnTo>
                      <a:pt x="8" y="13"/>
                    </a:lnTo>
                    <a:lnTo>
                      <a:pt x="4" y="6"/>
                    </a:lnTo>
                    <a:lnTo>
                      <a:pt x="4" y="4"/>
                    </a:lnTo>
                    <a:lnTo>
                      <a:pt x="8" y="0"/>
                    </a:lnTo>
                    <a:lnTo>
                      <a:pt x="4" y="0"/>
                    </a:lnTo>
                    <a:lnTo>
                      <a:pt x="4" y="6"/>
                    </a:lnTo>
                    <a:lnTo>
                      <a:pt x="4" y="9"/>
                    </a:lnTo>
                    <a:close/>
                  </a:path>
                </a:pathLst>
              </a:custGeom>
              <a:solidFill>
                <a:srgbClr val="FC0128"/>
              </a:solidFill>
              <a:ln w="3175">
                <a:solidFill>
                  <a:srgbClr val="000000"/>
                </a:solidFill>
                <a:prstDash val="solid"/>
                <a:round/>
                <a:headEnd/>
                <a:tailEnd/>
              </a:ln>
            </p:spPr>
            <p:txBody>
              <a:bodyPr/>
              <a:lstStyle/>
              <a:p>
                <a:endParaRPr lang="en-IN"/>
              </a:p>
            </p:txBody>
          </p:sp>
          <p:sp>
            <p:nvSpPr>
              <p:cNvPr id="704320" name="Freeform 1856">
                <a:extLst>
                  <a:ext uri="{FF2B5EF4-FFF2-40B4-BE49-F238E27FC236}">
                    <a16:creationId xmlns:a16="http://schemas.microsoft.com/office/drawing/2014/main" id="{850E05A2-820F-4BAE-B106-E7B64A1EEC5E}"/>
                  </a:ext>
                </a:extLst>
              </p:cNvPr>
              <p:cNvSpPr>
                <a:spLocks/>
              </p:cNvSpPr>
              <p:nvPr/>
            </p:nvSpPr>
            <p:spPr bwMode="auto">
              <a:xfrm>
                <a:off x="2653" y="888"/>
                <a:ext cx="1" cy="13"/>
              </a:xfrm>
              <a:custGeom>
                <a:avLst/>
                <a:gdLst>
                  <a:gd name="T0" fmla="*/ 25 h 25"/>
                  <a:gd name="T1" fmla="*/ 21 h 25"/>
                  <a:gd name="T2" fmla="*/ 0 h 25"/>
                  <a:gd name="T3" fmla="*/ 4 h 25"/>
                  <a:gd name="T4" fmla="*/ 25 h 25"/>
                </a:gdLst>
                <a:ahLst/>
                <a:cxnLst>
                  <a:cxn ang="0">
                    <a:pos x="0" y="T0"/>
                  </a:cxn>
                  <a:cxn ang="0">
                    <a:pos x="0" y="T1"/>
                  </a:cxn>
                  <a:cxn ang="0">
                    <a:pos x="0" y="T2"/>
                  </a:cxn>
                  <a:cxn ang="0">
                    <a:pos x="0" y="T3"/>
                  </a:cxn>
                  <a:cxn ang="0">
                    <a:pos x="0" y="T4"/>
                  </a:cxn>
                </a:cxnLst>
                <a:rect l="0" t="0" r="r" b="b"/>
                <a:pathLst>
                  <a:path h="25">
                    <a:moveTo>
                      <a:pt x="0" y="25"/>
                    </a:moveTo>
                    <a:lnTo>
                      <a:pt x="0" y="21"/>
                    </a:lnTo>
                    <a:lnTo>
                      <a:pt x="0" y="0"/>
                    </a:lnTo>
                    <a:lnTo>
                      <a:pt x="0" y="4"/>
                    </a:lnTo>
                    <a:lnTo>
                      <a:pt x="0" y="25"/>
                    </a:lnTo>
                    <a:close/>
                  </a:path>
                </a:pathLst>
              </a:custGeom>
              <a:solidFill>
                <a:srgbClr val="FFFF00"/>
              </a:solidFill>
              <a:ln w="3175">
                <a:solidFill>
                  <a:srgbClr val="000000"/>
                </a:solidFill>
                <a:prstDash val="solid"/>
                <a:round/>
                <a:headEnd/>
                <a:tailEnd/>
              </a:ln>
            </p:spPr>
            <p:txBody>
              <a:bodyPr/>
              <a:lstStyle/>
              <a:p>
                <a:endParaRPr lang="en-IN"/>
              </a:p>
            </p:txBody>
          </p:sp>
          <p:sp>
            <p:nvSpPr>
              <p:cNvPr id="704321" name="Freeform 1857">
                <a:extLst>
                  <a:ext uri="{FF2B5EF4-FFF2-40B4-BE49-F238E27FC236}">
                    <a16:creationId xmlns:a16="http://schemas.microsoft.com/office/drawing/2014/main" id="{B582C6D7-5E62-4A70-B635-E715F029E497}"/>
                  </a:ext>
                </a:extLst>
              </p:cNvPr>
              <p:cNvSpPr>
                <a:spLocks/>
              </p:cNvSpPr>
              <p:nvPr/>
            </p:nvSpPr>
            <p:spPr bwMode="auto">
              <a:xfrm>
                <a:off x="2486" y="890"/>
                <a:ext cx="6" cy="7"/>
              </a:xfrm>
              <a:custGeom>
                <a:avLst/>
                <a:gdLst>
                  <a:gd name="T0" fmla="*/ 0 w 11"/>
                  <a:gd name="T1" fmla="*/ 13 h 13"/>
                  <a:gd name="T2" fmla="*/ 11 w 11"/>
                  <a:gd name="T3" fmla="*/ 9 h 13"/>
                  <a:gd name="T4" fmla="*/ 11 w 11"/>
                  <a:gd name="T5" fmla="*/ 0 h 13"/>
                  <a:gd name="T6" fmla="*/ 0 w 11"/>
                  <a:gd name="T7" fmla="*/ 2 h 13"/>
                  <a:gd name="T8" fmla="*/ 0 w 11"/>
                  <a:gd name="T9" fmla="*/ 13 h 13"/>
                </a:gdLst>
                <a:ahLst/>
                <a:cxnLst>
                  <a:cxn ang="0">
                    <a:pos x="T0" y="T1"/>
                  </a:cxn>
                  <a:cxn ang="0">
                    <a:pos x="T2" y="T3"/>
                  </a:cxn>
                  <a:cxn ang="0">
                    <a:pos x="T4" y="T5"/>
                  </a:cxn>
                  <a:cxn ang="0">
                    <a:pos x="T6" y="T7"/>
                  </a:cxn>
                  <a:cxn ang="0">
                    <a:pos x="T8" y="T9"/>
                  </a:cxn>
                </a:cxnLst>
                <a:rect l="0" t="0" r="r" b="b"/>
                <a:pathLst>
                  <a:path w="11" h="13">
                    <a:moveTo>
                      <a:pt x="0" y="13"/>
                    </a:moveTo>
                    <a:lnTo>
                      <a:pt x="11" y="9"/>
                    </a:lnTo>
                    <a:lnTo>
                      <a:pt x="11" y="0"/>
                    </a:lnTo>
                    <a:lnTo>
                      <a:pt x="0" y="2"/>
                    </a:lnTo>
                    <a:lnTo>
                      <a:pt x="0" y="13"/>
                    </a:lnTo>
                    <a:close/>
                  </a:path>
                </a:pathLst>
              </a:custGeom>
              <a:solidFill>
                <a:srgbClr val="C2E3FF"/>
              </a:solidFill>
              <a:ln w="3175">
                <a:solidFill>
                  <a:srgbClr val="C2E3FF"/>
                </a:solidFill>
                <a:prstDash val="solid"/>
                <a:round/>
                <a:headEnd/>
                <a:tailEnd/>
              </a:ln>
            </p:spPr>
            <p:txBody>
              <a:bodyPr/>
              <a:lstStyle/>
              <a:p>
                <a:endParaRPr lang="en-IN"/>
              </a:p>
            </p:txBody>
          </p:sp>
          <p:sp>
            <p:nvSpPr>
              <p:cNvPr id="704322" name="Freeform 1858">
                <a:extLst>
                  <a:ext uri="{FF2B5EF4-FFF2-40B4-BE49-F238E27FC236}">
                    <a16:creationId xmlns:a16="http://schemas.microsoft.com/office/drawing/2014/main" id="{664C6C16-7061-49B3-B0DB-7B2E67945091}"/>
                  </a:ext>
                </a:extLst>
              </p:cNvPr>
              <p:cNvSpPr>
                <a:spLocks/>
              </p:cNvSpPr>
              <p:nvPr/>
            </p:nvSpPr>
            <p:spPr bwMode="auto">
              <a:xfrm>
                <a:off x="2771" y="890"/>
                <a:ext cx="6" cy="3"/>
              </a:xfrm>
              <a:custGeom>
                <a:avLst/>
                <a:gdLst>
                  <a:gd name="T0" fmla="*/ 0 w 11"/>
                  <a:gd name="T1" fmla="*/ 0 h 5"/>
                  <a:gd name="T2" fmla="*/ 0 w 11"/>
                  <a:gd name="T3" fmla="*/ 5 h 5"/>
                  <a:gd name="T4" fmla="*/ 11 w 11"/>
                  <a:gd name="T5" fmla="*/ 5 h 5"/>
                  <a:gd name="T6" fmla="*/ 11 w 11"/>
                  <a:gd name="T7" fmla="*/ 0 h 5"/>
                  <a:gd name="T8" fmla="*/ 4 w 11"/>
                  <a:gd name="T9" fmla="*/ 0 h 5"/>
                  <a:gd name="T10" fmla="*/ 0 w 11"/>
                  <a:gd name="T11" fmla="*/ 0 h 5"/>
                </a:gdLst>
                <a:ahLst/>
                <a:cxnLst>
                  <a:cxn ang="0">
                    <a:pos x="T0" y="T1"/>
                  </a:cxn>
                  <a:cxn ang="0">
                    <a:pos x="T2" y="T3"/>
                  </a:cxn>
                  <a:cxn ang="0">
                    <a:pos x="T4" y="T5"/>
                  </a:cxn>
                  <a:cxn ang="0">
                    <a:pos x="T6" y="T7"/>
                  </a:cxn>
                  <a:cxn ang="0">
                    <a:pos x="T8" y="T9"/>
                  </a:cxn>
                  <a:cxn ang="0">
                    <a:pos x="T10" y="T11"/>
                  </a:cxn>
                </a:cxnLst>
                <a:rect l="0" t="0" r="r" b="b"/>
                <a:pathLst>
                  <a:path w="11" h="5">
                    <a:moveTo>
                      <a:pt x="0" y="0"/>
                    </a:moveTo>
                    <a:lnTo>
                      <a:pt x="0" y="5"/>
                    </a:lnTo>
                    <a:lnTo>
                      <a:pt x="11" y="5"/>
                    </a:lnTo>
                    <a:lnTo>
                      <a:pt x="11" y="0"/>
                    </a:lnTo>
                    <a:lnTo>
                      <a:pt x="4" y="0"/>
                    </a:lnTo>
                    <a:lnTo>
                      <a:pt x="0" y="0"/>
                    </a:lnTo>
                    <a:close/>
                  </a:path>
                </a:pathLst>
              </a:custGeom>
              <a:solidFill>
                <a:srgbClr val="838383"/>
              </a:solidFill>
              <a:ln w="3175">
                <a:solidFill>
                  <a:srgbClr val="838383"/>
                </a:solidFill>
                <a:prstDash val="solid"/>
                <a:round/>
                <a:headEnd/>
                <a:tailEnd/>
              </a:ln>
            </p:spPr>
            <p:txBody>
              <a:bodyPr/>
              <a:lstStyle/>
              <a:p>
                <a:endParaRPr lang="en-IN"/>
              </a:p>
            </p:txBody>
          </p:sp>
          <p:sp>
            <p:nvSpPr>
              <p:cNvPr id="704323" name="Freeform 1859">
                <a:extLst>
                  <a:ext uri="{FF2B5EF4-FFF2-40B4-BE49-F238E27FC236}">
                    <a16:creationId xmlns:a16="http://schemas.microsoft.com/office/drawing/2014/main" id="{823568E5-FFED-4FED-8D9F-56ED2419F7B5}"/>
                  </a:ext>
                </a:extLst>
              </p:cNvPr>
              <p:cNvSpPr>
                <a:spLocks/>
              </p:cNvSpPr>
              <p:nvPr/>
            </p:nvSpPr>
            <p:spPr bwMode="auto">
              <a:xfrm>
                <a:off x="2611" y="890"/>
                <a:ext cx="8" cy="26"/>
              </a:xfrm>
              <a:custGeom>
                <a:avLst/>
                <a:gdLst>
                  <a:gd name="T0" fmla="*/ 0 w 16"/>
                  <a:gd name="T1" fmla="*/ 5 h 52"/>
                  <a:gd name="T2" fmla="*/ 0 w 16"/>
                  <a:gd name="T3" fmla="*/ 40 h 52"/>
                  <a:gd name="T4" fmla="*/ 4 w 16"/>
                  <a:gd name="T5" fmla="*/ 40 h 52"/>
                  <a:gd name="T6" fmla="*/ 4 w 16"/>
                  <a:gd name="T7" fmla="*/ 48 h 52"/>
                  <a:gd name="T8" fmla="*/ 4 w 16"/>
                  <a:gd name="T9" fmla="*/ 52 h 52"/>
                  <a:gd name="T10" fmla="*/ 16 w 16"/>
                  <a:gd name="T11" fmla="*/ 44 h 52"/>
                  <a:gd name="T12" fmla="*/ 16 w 16"/>
                  <a:gd name="T13" fmla="*/ 0 h 52"/>
                  <a:gd name="T14" fmla="*/ 4 w 16"/>
                  <a:gd name="T15" fmla="*/ 5 h 52"/>
                  <a:gd name="T16" fmla="*/ 0 w 16"/>
                  <a:gd name="T17" fmla="*/ 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2">
                    <a:moveTo>
                      <a:pt x="0" y="5"/>
                    </a:moveTo>
                    <a:lnTo>
                      <a:pt x="0" y="40"/>
                    </a:lnTo>
                    <a:lnTo>
                      <a:pt x="4" y="40"/>
                    </a:lnTo>
                    <a:lnTo>
                      <a:pt x="4" y="48"/>
                    </a:lnTo>
                    <a:lnTo>
                      <a:pt x="4" y="52"/>
                    </a:lnTo>
                    <a:lnTo>
                      <a:pt x="16" y="44"/>
                    </a:lnTo>
                    <a:lnTo>
                      <a:pt x="16" y="0"/>
                    </a:lnTo>
                    <a:lnTo>
                      <a:pt x="4" y="5"/>
                    </a:lnTo>
                    <a:lnTo>
                      <a:pt x="0" y="5"/>
                    </a:lnTo>
                    <a:close/>
                  </a:path>
                </a:pathLst>
              </a:custGeom>
              <a:solidFill>
                <a:srgbClr val="FFFFFF"/>
              </a:solidFill>
              <a:ln w="3175">
                <a:solidFill>
                  <a:srgbClr val="000000"/>
                </a:solidFill>
                <a:prstDash val="solid"/>
                <a:round/>
                <a:headEnd/>
                <a:tailEnd/>
              </a:ln>
            </p:spPr>
            <p:txBody>
              <a:bodyPr/>
              <a:lstStyle/>
              <a:p>
                <a:endParaRPr lang="en-IN"/>
              </a:p>
            </p:txBody>
          </p:sp>
          <p:sp>
            <p:nvSpPr>
              <p:cNvPr id="704324" name="Freeform 1860">
                <a:extLst>
                  <a:ext uri="{FF2B5EF4-FFF2-40B4-BE49-F238E27FC236}">
                    <a16:creationId xmlns:a16="http://schemas.microsoft.com/office/drawing/2014/main" id="{DCF06F25-4EE2-41B2-B6D8-D5C75973F758}"/>
                  </a:ext>
                </a:extLst>
              </p:cNvPr>
              <p:cNvSpPr>
                <a:spLocks/>
              </p:cNvSpPr>
              <p:nvPr/>
            </p:nvSpPr>
            <p:spPr bwMode="auto">
              <a:xfrm>
                <a:off x="2764" y="891"/>
                <a:ext cx="5" cy="2"/>
              </a:xfrm>
              <a:custGeom>
                <a:avLst/>
                <a:gdLst>
                  <a:gd name="T0" fmla="*/ 0 w 10"/>
                  <a:gd name="T1" fmla="*/ 3 h 3"/>
                  <a:gd name="T2" fmla="*/ 10 w 10"/>
                  <a:gd name="T3" fmla="*/ 3 h 3"/>
                  <a:gd name="T4" fmla="*/ 10 w 10"/>
                  <a:gd name="T5" fmla="*/ 0 h 3"/>
                  <a:gd name="T6" fmla="*/ 10 w 10"/>
                  <a:gd name="T7" fmla="*/ 0 h 3"/>
                  <a:gd name="T8" fmla="*/ 0 w 10"/>
                  <a:gd name="T9" fmla="*/ 0 h 3"/>
                  <a:gd name="T10" fmla="*/ 0 w 10"/>
                  <a:gd name="T11" fmla="*/ 3 h 3"/>
                </a:gdLst>
                <a:ahLst/>
                <a:cxnLst>
                  <a:cxn ang="0">
                    <a:pos x="T0" y="T1"/>
                  </a:cxn>
                  <a:cxn ang="0">
                    <a:pos x="T2" y="T3"/>
                  </a:cxn>
                  <a:cxn ang="0">
                    <a:pos x="T4" y="T5"/>
                  </a:cxn>
                  <a:cxn ang="0">
                    <a:pos x="T6" y="T7"/>
                  </a:cxn>
                  <a:cxn ang="0">
                    <a:pos x="T8" y="T9"/>
                  </a:cxn>
                  <a:cxn ang="0">
                    <a:pos x="T10" y="T11"/>
                  </a:cxn>
                </a:cxnLst>
                <a:rect l="0" t="0" r="r" b="b"/>
                <a:pathLst>
                  <a:path w="10" h="3">
                    <a:moveTo>
                      <a:pt x="0" y="3"/>
                    </a:moveTo>
                    <a:lnTo>
                      <a:pt x="10" y="3"/>
                    </a:lnTo>
                    <a:lnTo>
                      <a:pt x="10" y="0"/>
                    </a:lnTo>
                    <a:lnTo>
                      <a:pt x="10" y="0"/>
                    </a:lnTo>
                    <a:lnTo>
                      <a:pt x="0" y="0"/>
                    </a:lnTo>
                    <a:lnTo>
                      <a:pt x="0" y="3"/>
                    </a:lnTo>
                    <a:close/>
                  </a:path>
                </a:pathLst>
              </a:custGeom>
              <a:solidFill>
                <a:srgbClr val="838383"/>
              </a:solidFill>
              <a:ln w="3175">
                <a:solidFill>
                  <a:srgbClr val="838383"/>
                </a:solidFill>
                <a:prstDash val="solid"/>
                <a:round/>
                <a:headEnd/>
                <a:tailEnd/>
              </a:ln>
            </p:spPr>
            <p:txBody>
              <a:bodyPr/>
              <a:lstStyle/>
              <a:p>
                <a:endParaRPr lang="en-IN"/>
              </a:p>
            </p:txBody>
          </p:sp>
          <p:sp>
            <p:nvSpPr>
              <p:cNvPr id="704325" name="Freeform 1861">
                <a:extLst>
                  <a:ext uri="{FF2B5EF4-FFF2-40B4-BE49-F238E27FC236}">
                    <a16:creationId xmlns:a16="http://schemas.microsoft.com/office/drawing/2014/main" id="{B10D2EF4-8B03-45D6-829F-010419766780}"/>
                  </a:ext>
                </a:extLst>
              </p:cNvPr>
              <p:cNvSpPr>
                <a:spLocks/>
              </p:cNvSpPr>
              <p:nvPr/>
            </p:nvSpPr>
            <p:spPr bwMode="auto">
              <a:xfrm>
                <a:off x="2481" y="891"/>
                <a:ext cx="3" cy="10"/>
              </a:xfrm>
              <a:custGeom>
                <a:avLst/>
                <a:gdLst>
                  <a:gd name="T0" fmla="*/ 0 w 6"/>
                  <a:gd name="T1" fmla="*/ 19 h 19"/>
                  <a:gd name="T2" fmla="*/ 6 w 6"/>
                  <a:gd name="T3" fmla="*/ 15 h 19"/>
                  <a:gd name="T4" fmla="*/ 6 w 6"/>
                  <a:gd name="T5" fmla="*/ 0 h 19"/>
                  <a:gd name="T6" fmla="*/ 0 w 6"/>
                  <a:gd name="T7" fmla="*/ 3 h 19"/>
                  <a:gd name="T8" fmla="*/ 0 w 6"/>
                  <a:gd name="T9" fmla="*/ 19 h 19"/>
                </a:gdLst>
                <a:ahLst/>
                <a:cxnLst>
                  <a:cxn ang="0">
                    <a:pos x="T0" y="T1"/>
                  </a:cxn>
                  <a:cxn ang="0">
                    <a:pos x="T2" y="T3"/>
                  </a:cxn>
                  <a:cxn ang="0">
                    <a:pos x="T4" y="T5"/>
                  </a:cxn>
                  <a:cxn ang="0">
                    <a:pos x="T6" y="T7"/>
                  </a:cxn>
                  <a:cxn ang="0">
                    <a:pos x="T8" y="T9"/>
                  </a:cxn>
                </a:cxnLst>
                <a:rect l="0" t="0" r="r" b="b"/>
                <a:pathLst>
                  <a:path w="6" h="19">
                    <a:moveTo>
                      <a:pt x="0" y="19"/>
                    </a:moveTo>
                    <a:lnTo>
                      <a:pt x="6" y="15"/>
                    </a:lnTo>
                    <a:lnTo>
                      <a:pt x="6" y="0"/>
                    </a:lnTo>
                    <a:lnTo>
                      <a:pt x="0" y="3"/>
                    </a:lnTo>
                    <a:lnTo>
                      <a:pt x="0" y="19"/>
                    </a:lnTo>
                    <a:close/>
                  </a:path>
                </a:pathLst>
              </a:custGeom>
              <a:solidFill>
                <a:srgbClr val="C2E3FF"/>
              </a:solidFill>
              <a:ln w="3175">
                <a:solidFill>
                  <a:srgbClr val="C2E3FF"/>
                </a:solidFill>
                <a:prstDash val="solid"/>
                <a:round/>
                <a:headEnd/>
                <a:tailEnd/>
              </a:ln>
            </p:spPr>
            <p:txBody>
              <a:bodyPr/>
              <a:lstStyle/>
              <a:p>
                <a:endParaRPr lang="en-IN"/>
              </a:p>
            </p:txBody>
          </p:sp>
          <p:sp>
            <p:nvSpPr>
              <p:cNvPr id="704326" name="Freeform 1862">
                <a:extLst>
                  <a:ext uri="{FF2B5EF4-FFF2-40B4-BE49-F238E27FC236}">
                    <a16:creationId xmlns:a16="http://schemas.microsoft.com/office/drawing/2014/main" id="{ACAC6F0E-1C36-4660-B480-2A50059ADDD2}"/>
                  </a:ext>
                </a:extLst>
              </p:cNvPr>
              <p:cNvSpPr>
                <a:spLocks/>
              </p:cNvSpPr>
              <p:nvPr/>
            </p:nvSpPr>
            <p:spPr bwMode="auto">
              <a:xfrm>
                <a:off x="2766" y="895"/>
                <a:ext cx="11" cy="4"/>
              </a:xfrm>
              <a:custGeom>
                <a:avLst/>
                <a:gdLst>
                  <a:gd name="T0" fmla="*/ 14 w 21"/>
                  <a:gd name="T1" fmla="*/ 0 h 8"/>
                  <a:gd name="T2" fmla="*/ 0 w 21"/>
                  <a:gd name="T3" fmla="*/ 0 h 8"/>
                  <a:gd name="T4" fmla="*/ 2 w 21"/>
                  <a:gd name="T5" fmla="*/ 4 h 8"/>
                  <a:gd name="T6" fmla="*/ 6 w 21"/>
                  <a:gd name="T7" fmla="*/ 8 h 8"/>
                  <a:gd name="T8" fmla="*/ 21 w 21"/>
                  <a:gd name="T9" fmla="*/ 8 h 8"/>
                  <a:gd name="T10" fmla="*/ 21 w 21"/>
                  <a:gd name="T11" fmla="*/ 0 h 8"/>
                  <a:gd name="T12" fmla="*/ 14 w 2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1" h="8">
                    <a:moveTo>
                      <a:pt x="14" y="0"/>
                    </a:moveTo>
                    <a:lnTo>
                      <a:pt x="0" y="0"/>
                    </a:lnTo>
                    <a:lnTo>
                      <a:pt x="2" y="4"/>
                    </a:lnTo>
                    <a:lnTo>
                      <a:pt x="6" y="8"/>
                    </a:lnTo>
                    <a:lnTo>
                      <a:pt x="21" y="8"/>
                    </a:lnTo>
                    <a:lnTo>
                      <a:pt x="21" y="0"/>
                    </a:lnTo>
                    <a:lnTo>
                      <a:pt x="14" y="0"/>
                    </a:lnTo>
                    <a:close/>
                  </a:path>
                </a:pathLst>
              </a:custGeom>
              <a:solidFill>
                <a:srgbClr val="3FFFFF"/>
              </a:solidFill>
              <a:ln w="3175">
                <a:solidFill>
                  <a:srgbClr val="000000"/>
                </a:solidFill>
                <a:prstDash val="solid"/>
                <a:round/>
                <a:headEnd/>
                <a:tailEnd/>
              </a:ln>
            </p:spPr>
            <p:txBody>
              <a:bodyPr/>
              <a:lstStyle/>
              <a:p>
                <a:endParaRPr lang="en-IN"/>
              </a:p>
            </p:txBody>
          </p:sp>
          <p:sp>
            <p:nvSpPr>
              <p:cNvPr id="704327" name="Freeform 1863">
                <a:extLst>
                  <a:ext uri="{FF2B5EF4-FFF2-40B4-BE49-F238E27FC236}">
                    <a16:creationId xmlns:a16="http://schemas.microsoft.com/office/drawing/2014/main" id="{D6D9EF00-F568-4C95-B627-4664582F2BF3}"/>
                  </a:ext>
                </a:extLst>
              </p:cNvPr>
              <p:cNvSpPr>
                <a:spLocks/>
              </p:cNvSpPr>
              <p:nvPr/>
            </p:nvSpPr>
            <p:spPr bwMode="auto">
              <a:xfrm>
                <a:off x="2627" y="895"/>
                <a:ext cx="24" cy="15"/>
              </a:xfrm>
              <a:custGeom>
                <a:avLst/>
                <a:gdLst>
                  <a:gd name="T0" fmla="*/ 0 w 48"/>
                  <a:gd name="T1" fmla="*/ 31 h 31"/>
                  <a:gd name="T2" fmla="*/ 48 w 48"/>
                  <a:gd name="T3" fmla="*/ 0 h 31"/>
                  <a:gd name="T4" fmla="*/ 48 w 48"/>
                  <a:gd name="T5" fmla="*/ 0 h 31"/>
                  <a:gd name="T6" fmla="*/ 0 w 48"/>
                  <a:gd name="T7" fmla="*/ 31 h 31"/>
                </a:gdLst>
                <a:ahLst/>
                <a:cxnLst>
                  <a:cxn ang="0">
                    <a:pos x="T0" y="T1"/>
                  </a:cxn>
                  <a:cxn ang="0">
                    <a:pos x="T2" y="T3"/>
                  </a:cxn>
                  <a:cxn ang="0">
                    <a:pos x="T4" y="T5"/>
                  </a:cxn>
                  <a:cxn ang="0">
                    <a:pos x="T6" y="T7"/>
                  </a:cxn>
                </a:cxnLst>
                <a:rect l="0" t="0" r="r" b="b"/>
                <a:pathLst>
                  <a:path w="48" h="31">
                    <a:moveTo>
                      <a:pt x="0" y="31"/>
                    </a:moveTo>
                    <a:lnTo>
                      <a:pt x="48" y="0"/>
                    </a:lnTo>
                    <a:lnTo>
                      <a:pt x="48" y="0"/>
                    </a:lnTo>
                    <a:lnTo>
                      <a:pt x="0" y="31"/>
                    </a:lnTo>
                    <a:close/>
                  </a:path>
                </a:pathLst>
              </a:custGeom>
              <a:solidFill>
                <a:srgbClr val="ABABAB"/>
              </a:solidFill>
              <a:ln w="3175">
                <a:solidFill>
                  <a:srgbClr val="000000"/>
                </a:solidFill>
                <a:prstDash val="solid"/>
                <a:round/>
                <a:headEnd/>
                <a:tailEnd/>
              </a:ln>
            </p:spPr>
            <p:txBody>
              <a:bodyPr/>
              <a:lstStyle/>
              <a:p>
                <a:endParaRPr lang="en-IN"/>
              </a:p>
            </p:txBody>
          </p:sp>
          <p:sp>
            <p:nvSpPr>
              <p:cNvPr id="704328" name="Freeform 1864">
                <a:extLst>
                  <a:ext uri="{FF2B5EF4-FFF2-40B4-BE49-F238E27FC236}">
                    <a16:creationId xmlns:a16="http://schemas.microsoft.com/office/drawing/2014/main" id="{25DE0173-D4AF-49F7-A318-A8A79CD7A8EA}"/>
                  </a:ext>
                </a:extLst>
              </p:cNvPr>
              <p:cNvSpPr>
                <a:spLocks/>
              </p:cNvSpPr>
              <p:nvPr/>
            </p:nvSpPr>
            <p:spPr bwMode="auto">
              <a:xfrm>
                <a:off x="2597" y="895"/>
                <a:ext cx="12" cy="28"/>
              </a:xfrm>
              <a:custGeom>
                <a:avLst/>
                <a:gdLst>
                  <a:gd name="T0" fmla="*/ 0 w 25"/>
                  <a:gd name="T1" fmla="*/ 19 h 56"/>
                  <a:gd name="T2" fmla="*/ 0 w 25"/>
                  <a:gd name="T3" fmla="*/ 48 h 56"/>
                  <a:gd name="T4" fmla="*/ 0 w 25"/>
                  <a:gd name="T5" fmla="*/ 48 h 56"/>
                  <a:gd name="T6" fmla="*/ 0 w 25"/>
                  <a:gd name="T7" fmla="*/ 48 h 56"/>
                  <a:gd name="T8" fmla="*/ 4 w 25"/>
                  <a:gd name="T9" fmla="*/ 52 h 56"/>
                  <a:gd name="T10" fmla="*/ 4 w 25"/>
                  <a:gd name="T11" fmla="*/ 56 h 56"/>
                  <a:gd name="T12" fmla="*/ 21 w 25"/>
                  <a:gd name="T13" fmla="*/ 44 h 56"/>
                  <a:gd name="T14" fmla="*/ 21 w 25"/>
                  <a:gd name="T15" fmla="*/ 43 h 56"/>
                  <a:gd name="T16" fmla="*/ 21 w 25"/>
                  <a:gd name="T17" fmla="*/ 43 h 56"/>
                  <a:gd name="T18" fmla="*/ 21 w 25"/>
                  <a:gd name="T19" fmla="*/ 39 h 56"/>
                  <a:gd name="T20" fmla="*/ 21 w 25"/>
                  <a:gd name="T21" fmla="*/ 39 h 56"/>
                  <a:gd name="T22" fmla="*/ 25 w 25"/>
                  <a:gd name="T23" fmla="*/ 39 h 56"/>
                  <a:gd name="T24" fmla="*/ 25 w 25"/>
                  <a:gd name="T25" fmla="*/ 35 h 56"/>
                  <a:gd name="T26" fmla="*/ 25 w 25"/>
                  <a:gd name="T27" fmla="*/ 0 h 56"/>
                  <a:gd name="T28" fmla="*/ 0 w 25"/>
                  <a:gd name="T29" fmla="*/ 16 h 56"/>
                  <a:gd name="T30" fmla="*/ 0 w 25"/>
                  <a:gd name="T31"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56">
                    <a:moveTo>
                      <a:pt x="0" y="19"/>
                    </a:moveTo>
                    <a:lnTo>
                      <a:pt x="0" y="48"/>
                    </a:lnTo>
                    <a:lnTo>
                      <a:pt x="0" y="48"/>
                    </a:lnTo>
                    <a:lnTo>
                      <a:pt x="0" y="48"/>
                    </a:lnTo>
                    <a:lnTo>
                      <a:pt x="4" y="52"/>
                    </a:lnTo>
                    <a:lnTo>
                      <a:pt x="4" y="56"/>
                    </a:lnTo>
                    <a:lnTo>
                      <a:pt x="21" y="44"/>
                    </a:lnTo>
                    <a:lnTo>
                      <a:pt x="21" y="43"/>
                    </a:lnTo>
                    <a:lnTo>
                      <a:pt x="21" y="43"/>
                    </a:lnTo>
                    <a:lnTo>
                      <a:pt x="21" y="39"/>
                    </a:lnTo>
                    <a:lnTo>
                      <a:pt x="21" y="39"/>
                    </a:lnTo>
                    <a:lnTo>
                      <a:pt x="25" y="39"/>
                    </a:lnTo>
                    <a:lnTo>
                      <a:pt x="25" y="35"/>
                    </a:lnTo>
                    <a:lnTo>
                      <a:pt x="25" y="0"/>
                    </a:lnTo>
                    <a:lnTo>
                      <a:pt x="0" y="16"/>
                    </a:lnTo>
                    <a:lnTo>
                      <a:pt x="0" y="19"/>
                    </a:lnTo>
                    <a:close/>
                  </a:path>
                </a:pathLst>
              </a:custGeom>
              <a:solidFill>
                <a:srgbClr val="595959"/>
              </a:solidFill>
              <a:ln w="3175">
                <a:solidFill>
                  <a:srgbClr val="000000"/>
                </a:solidFill>
                <a:prstDash val="solid"/>
                <a:round/>
                <a:headEnd/>
                <a:tailEnd/>
              </a:ln>
            </p:spPr>
            <p:txBody>
              <a:bodyPr/>
              <a:lstStyle/>
              <a:p>
                <a:endParaRPr lang="en-IN"/>
              </a:p>
            </p:txBody>
          </p:sp>
          <p:sp>
            <p:nvSpPr>
              <p:cNvPr id="704329" name="Freeform 1865">
                <a:extLst>
                  <a:ext uri="{FF2B5EF4-FFF2-40B4-BE49-F238E27FC236}">
                    <a16:creationId xmlns:a16="http://schemas.microsoft.com/office/drawing/2014/main" id="{6E2B6AD3-E036-45A5-8469-21AB38BC4068}"/>
                  </a:ext>
                </a:extLst>
              </p:cNvPr>
              <p:cNvSpPr>
                <a:spLocks/>
              </p:cNvSpPr>
              <p:nvPr/>
            </p:nvSpPr>
            <p:spPr bwMode="auto">
              <a:xfrm>
                <a:off x="1880" y="897"/>
                <a:ext cx="787" cy="224"/>
              </a:xfrm>
              <a:custGeom>
                <a:avLst/>
                <a:gdLst>
                  <a:gd name="T0" fmla="*/ 1544 w 1574"/>
                  <a:gd name="T1" fmla="*/ 12 h 448"/>
                  <a:gd name="T2" fmla="*/ 1496 w 1574"/>
                  <a:gd name="T3" fmla="*/ 31 h 448"/>
                  <a:gd name="T4" fmla="*/ 1496 w 1574"/>
                  <a:gd name="T5" fmla="*/ 40 h 448"/>
                  <a:gd name="T6" fmla="*/ 1488 w 1574"/>
                  <a:gd name="T7" fmla="*/ 44 h 448"/>
                  <a:gd name="T8" fmla="*/ 1488 w 1574"/>
                  <a:gd name="T9" fmla="*/ 35 h 448"/>
                  <a:gd name="T10" fmla="*/ 1467 w 1574"/>
                  <a:gd name="T11" fmla="*/ 52 h 448"/>
                  <a:gd name="T12" fmla="*/ 1463 w 1574"/>
                  <a:gd name="T13" fmla="*/ 60 h 448"/>
                  <a:gd name="T14" fmla="*/ 1460 w 1574"/>
                  <a:gd name="T15" fmla="*/ 63 h 448"/>
                  <a:gd name="T16" fmla="*/ 1439 w 1574"/>
                  <a:gd name="T17" fmla="*/ 63 h 448"/>
                  <a:gd name="T18" fmla="*/ 1440 w 1574"/>
                  <a:gd name="T19" fmla="*/ 75 h 448"/>
                  <a:gd name="T20" fmla="*/ 1431 w 1574"/>
                  <a:gd name="T21" fmla="*/ 79 h 448"/>
                  <a:gd name="T22" fmla="*/ 1431 w 1574"/>
                  <a:gd name="T23" fmla="*/ 83 h 448"/>
                  <a:gd name="T24" fmla="*/ 1431 w 1574"/>
                  <a:gd name="T25" fmla="*/ 71 h 448"/>
                  <a:gd name="T26" fmla="*/ 1387 w 1574"/>
                  <a:gd name="T27" fmla="*/ 96 h 448"/>
                  <a:gd name="T28" fmla="*/ 1379 w 1574"/>
                  <a:gd name="T29" fmla="*/ 111 h 448"/>
                  <a:gd name="T30" fmla="*/ 1379 w 1574"/>
                  <a:gd name="T31" fmla="*/ 115 h 448"/>
                  <a:gd name="T32" fmla="*/ 1375 w 1574"/>
                  <a:gd name="T33" fmla="*/ 104 h 448"/>
                  <a:gd name="T34" fmla="*/ 1349 w 1574"/>
                  <a:gd name="T35" fmla="*/ 115 h 448"/>
                  <a:gd name="T36" fmla="*/ 1349 w 1574"/>
                  <a:gd name="T37" fmla="*/ 127 h 448"/>
                  <a:gd name="T38" fmla="*/ 1353 w 1574"/>
                  <a:gd name="T39" fmla="*/ 127 h 448"/>
                  <a:gd name="T40" fmla="*/ 1343 w 1574"/>
                  <a:gd name="T41" fmla="*/ 135 h 448"/>
                  <a:gd name="T42" fmla="*/ 1209 w 1574"/>
                  <a:gd name="T43" fmla="*/ 200 h 448"/>
                  <a:gd name="T44" fmla="*/ 1213 w 1574"/>
                  <a:gd name="T45" fmla="*/ 215 h 448"/>
                  <a:gd name="T46" fmla="*/ 1203 w 1574"/>
                  <a:gd name="T47" fmla="*/ 223 h 448"/>
                  <a:gd name="T48" fmla="*/ 1200 w 1574"/>
                  <a:gd name="T49" fmla="*/ 207 h 448"/>
                  <a:gd name="T50" fmla="*/ 1180 w 1574"/>
                  <a:gd name="T51" fmla="*/ 219 h 448"/>
                  <a:gd name="T52" fmla="*/ 1180 w 1574"/>
                  <a:gd name="T53" fmla="*/ 232 h 448"/>
                  <a:gd name="T54" fmla="*/ 1177 w 1574"/>
                  <a:gd name="T55" fmla="*/ 236 h 448"/>
                  <a:gd name="T56" fmla="*/ 1169 w 1574"/>
                  <a:gd name="T57" fmla="*/ 236 h 448"/>
                  <a:gd name="T58" fmla="*/ 1018 w 1574"/>
                  <a:gd name="T59" fmla="*/ 315 h 448"/>
                  <a:gd name="T60" fmla="*/ 391 w 1574"/>
                  <a:gd name="T61" fmla="*/ 148 h 448"/>
                  <a:gd name="T62" fmla="*/ 0 w 1574"/>
                  <a:gd name="T63" fmla="*/ 44 h 448"/>
                  <a:gd name="T64" fmla="*/ 916 w 1574"/>
                  <a:gd name="T65" fmla="*/ 378 h 448"/>
                  <a:gd name="T66" fmla="*/ 853 w 1574"/>
                  <a:gd name="T67" fmla="*/ 448 h 448"/>
                  <a:gd name="T68" fmla="*/ 1555 w 1574"/>
                  <a:gd name="T69"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74" h="448">
                    <a:moveTo>
                      <a:pt x="1551" y="8"/>
                    </a:moveTo>
                    <a:lnTo>
                      <a:pt x="1544" y="12"/>
                    </a:lnTo>
                    <a:lnTo>
                      <a:pt x="1544" y="0"/>
                    </a:lnTo>
                    <a:lnTo>
                      <a:pt x="1496" y="31"/>
                    </a:lnTo>
                    <a:lnTo>
                      <a:pt x="1496" y="39"/>
                    </a:lnTo>
                    <a:lnTo>
                      <a:pt x="1496" y="40"/>
                    </a:lnTo>
                    <a:lnTo>
                      <a:pt x="1492" y="44"/>
                    </a:lnTo>
                    <a:lnTo>
                      <a:pt x="1488" y="44"/>
                    </a:lnTo>
                    <a:lnTo>
                      <a:pt x="1488" y="44"/>
                    </a:lnTo>
                    <a:lnTo>
                      <a:pt x="1488" y="35"/>
                    </a:lnTo>
                    <a:lnTo>
                      <a:pt x="1467" y="44"/>
                    </a:lnTo>
                    <a:lnTo>
                      <a:pt x="1467" y="52"/>
                    </a:lnTo>
                    <a:lnTo>
                      <a:pt x="1471" y="56"/>
                    </a:lnTo>
                    <a:lnTo>
                      <a:pt x="1463" y="60"/>
                    </a:lnTo>
                    <a:lnTo>
                      <a:pt x="1460" y="63"/>
                    </a:lnTo>
                    <a:lnTo>
                      <a:pt x="1460" y="63"/>
                    </a:lnTo>
                    <a:lnTo>
                      <a:pt x="1460" y="52"/>
                    </a:lnTo>
                    <a:lnTo>
                      <a:pt x="1439" y="63"/>
                    </a:lnTo>
                    <a:lnTo>
                      <a:pt x="1439" y="71"/>
                    </a:lnTo>
                    <a:lnTo>
                      <a:pt x="1440" y="75"/>
                    </a:lnTo>
                    <a:lnTo>
                      <a:pt x="1435" y="79"/>
                    </a:lnTo>
                    <a:lnTo>
                      <a:pt x="1431" y="79"/>
                    </a:lnTo>
                    <a:lnTo>
                      <a:pt x="1431" y="79"/>
                    </a:lnTo>
                    <a:lnTo>
                      <a:pt x="1431" y="83"/>
                    </a:lnTo>
                    <a:lnTo>
                      <a:pt x="1431" y="79"/>
                    </a:lnTo>
                    <a:lnTo>
                      <a:pt x="1431" y="71"/>
                    </a:lnTo>
                    <a:lnTo>
                      <a:pt x="1408" y="79"/>
                    </a:lnTo>
                    <a:lnTo>
                      <a:pt x="1387" y="96"/>
                    </a:lnTo>
                    <a:lnTo>
                      <a:pt x="1387" y="108"/>
                    </a:lnTo>
                    <a:lnTo>
                      <a:pt x="1379" y="111"/>
                    </a:lnTo>
                    <a:lnTo>
                      <a:pt x="1379" y="111"/>
                    </a:lnTo>
                    <a:lnTo>
                      <a:pt x="1379" y="115"/>
                    </a:lnTo>
                    <a:lnTo>
                      <a:pt x="1375" y="111"/>
                    </a:lnTo>
                    <a:lnTo>
                      <a:pt x="1375" y="104"/>
                    </a:lnTo>
                    <a:lnTo>
                      <a:pt x="1375" y="104"/>
                    </a:lnTo>
                    <a:lnTo>
                      <a:pt x="1349" y="115"/>
                    </a:lnTo>
                    <a:lnTo>
                      <a:pt x="1349" y="127"/>
                    </a:lnTo>
                    <a:lnTo>
                      <a:pt x="1349" y="127"/>
                    </a:lnTo>
                    <a:lnTo>
                      <a:pt x="1353" y="127"/>
                    </a:lnTo>
                    <a:lnTo>
                      <a:pt x="1353" y="127"/>
                    </a:lnTo>
                    <a:lnTo>
                      <a:pt x="1347" y="135"/>
                    </a:lnTo>
                    <a:lnTo>
                      <a:pt x="1343" y="135"/>
                    </a:lnTo>
                    <a:lnTo>
                      <a:pt x="1343" y="123"/>
                    </a:lnTo>
                    <a:lnTo>
                      <a:pt x="1209" y="200"/>
                    </a:lnTo>
                    <a:lnTo>
                      <a:pt x="1213" y="215"/>
                    </a:lnTo>
                    <a:lnTo>
                      <a:pt x="1213" y="215"/>
                    </a:lnTo>
                    <a:lnTo>
                      <a:pt x="1203" y="223"/>
                    </a:lnTo>
                    <a:lnTo>
                      <a:pt x="1203" y="223"/>
                    </a:lnTo>
                    <a:lnTo>
                      <a:pt x="1200" y="219"/>
                    </a:lnTo>
                    <a:lnTo>
                      <a:pt x="1200" y="207"/>
                    </a:lnTo>
                    <a:lnTo>
                      <a:pt x="1188" y="215"/>
                    </a:lnTo>
                    <a:lnTo>
                      <a:pt x="1180" y="219"/>
                    </a:lnTo>
                    <a:lnTo>
                      <a:pt x="1180" y="232"/>
                    </a:lnTo>
                    <a:lnTo>
                      <a:pt x="1180" y="232"/>
                    </a:lnTo>
                    <a:lnTo>
                      <a:pt x="1180" y="232"/>
                    </a:lnTo>
                    <a:lnTo>
                      <a:pt x="1177" y="236"/>
                    </a:lnTo>
                    <a:lnTo>
                      <a:pt x="1173" y="236"/>
                    </a:lnTo>
                    <a:lnTo>
                      <a:pt x="1169" y="236"/>
                    </a:lnTo>
                    <a:lnTo>
                      <a:pt x="1169" y="227"/>
                    </a:lnTo>
                    <a:lnTo>
                      <a:pt x="1018" y="315"/>
                    </a:lnTo>
                    <a:lnTo>
                      <a:pt x="526" y="183"/>
                    </a:lnTo>
                    <a:lnTo>
                      <a:pt x="391" y="148"/>
                    </a:lnTo>
                    <a:lnTo>
                      <a:pt x="261" y="115"/>
                    </a:lnTo>
                    <a:lnTo>
                      <a:pt x="0" y="44"/>
                    </a:lnTo>
                    <a:lnTo>
                      <a:pt x="0" y="119"/>
                    </a:lnTo>
                    <a:lnTo>
                      <a:pt x="916" y="378"/>
                    </a:lnTo>
                    <a:lnTo>
                      <a:pt x="802" y="448"/>
                    </a:lnTo>
                    <a:lnTo>
                      <a:pt x="853" y="448"/>
                    </a:lnTo>
                    <a:lnTo>
                      <a:pt x="1574" y="4"/>
                    </a:lnTo>
                    <a:lnTo>
                      <a:pt x="1555" y="0"/>
                    </a:lnTo>
                    <a:lnTo>
                      <a:pt x="1551" y="8"/>
                    </a:lnTo>
                    <a:close/>
                  </a:path>
                </a:pathLst>
              </a:custGeom>
              <a:solidFill>
                <a:srgbClr val="FFFFFF"/>
              </a:solidFill>
              <a:ln w="3175">
                <a:solidFill>
                  <a:srgbClr val="000000"/>
                </a:solidFill>
                <a:prstDash val="solid"/>
                <a:round/>
                <a:headEnd/>
                <a:tailEnd/>
              </a:ln>
            </p:spPr>
            <p:txBody>
              <a:bodyPr/>
              <a:lstStyle/>
              <a:p>
                <a:endParaRPr lang="en-IN"/>
              </a:p>
            </p:txBody>
          </p:sp>
          <p:sp>
            <p:nvSpPr>
              <p:cNvPr id="704330" name="Freeform 1866">
                <a:extLst>
                  <a:ext uri="{FF2B5EF4-FFF2-40B4-BE49-F238E27FC236}">
                    <a16:creationId xmlns:a16="http://schemas.microsoft.com/office/drawing/2014/main" id="{48126C6E-0162-4D8C-ADEB-FBD457688DD3}"/>
                  </a:ext>
                </a:extLst>
              </p:cNvPr>
              <p:cNvSpPr>
                <a:spLocks/>
              </p:cNvSpPr>
              <p:nvPr/>
            </p:nvSpPr>
            <p:spPr bwMode="auto">
              <a:xfrm>
                <a:off x="2758" y="897"/>
                <a:ext cx="9" cy="10"/>
              </a:xfrm>
              <a:custGeom>
                <a:avLst/>
                <a:gdLst>
                  <a:gd name="T0" fmla="*/ 0 w 17"/>
                  <a:gd name="T1" fmla="*/ 8 h 19"/>
                  <a:gd name="T2" fmla="*/ 0 w 17"/>
                  <a:gd name="T3" fmla="*/ 12 h 19"/>
                  <a:gd name="T4" fmla="*/ 0 w 17"/>
                  <a:gd name="T5" fmla="*/ 4 h 19"/>
                  <a:gd name="T6" fmla="*/ 4 w 17"/>
                  <a:gd name="T7" fmla="*/ 8 h 19"/>
                  <a:gd name="T8" fmla="*/ 4 w 17"/>
                  <a:gd name="T9" fmla="*/ 15 h 19"/>
                  <a:gd name="T10" fmla="*/ 4 w 17"/>
                  <a:gd name="T11" fmla="*/ 19 h 19"/>
                  <a:gd name="T12" fmla="*/ 4 w 17"/>
                  <a:gd name="T13" fmla="*/ 19 h 19"/>
                  <a:gd name="T14" fmla="*/ 17 w 17"/>
                  <a:gd name="T15" fmla="*/ 19 h 19"/>
                  <a:gd name="T16" fmla="*/ 17 w 17"/>
                  <a:gd name="T17" fmla="*/ 15 h 19"/>
                  <a:gd name="T18" fmla="*/ 15 w 17"/>
                  <a:gd name="T19" fmla="*/ 19 h 19"/>
                  <a:gd name="T20" fmla="*/ 8 w 17"/>
                  <a:gd name="T21" fmla="*/ 19 h 19"/>
                  <a:gd name="T22" fmla="*/ 8 w 17"/>
                  <a:gd name="T23" fmla="*/ 15 h 19"/>
                  <a:gd name="T24" fmla="*/ 8 w 17"/>
                  <a:gd name="T25" fmla="*/ 15 h 19"/>
                  <a:gd name="T26" fmla="*/ 15 w 17"/>
                  <a:gd name="T27" fmla="*/ 15 h 19"/>
                  <a:gd name="T28" fmla="*/ 11 w 17"/>
                  <a:gd name="T29" fmla="*/ 8 h 19"/>
                  <a:gd name="T30" fmla="*/ 8 w 17"/>
                  <a:gd name="T31" fmla="*/ 4 h 19"/>
                  <a:gd name="T32" fmla="*/ 8 w 17"/>
                  <a:gd name="T33" fmla="*/ 0 h 19"/>
                  <a:gd name="T34" fmla="*/ 4 w 17"/>
                  <a:gd name="T35" fmla="*/ 0 h 19"/>
                  <a:gd name="T36" fmla="*/ 0 w 17"/>
                  <a:gd name="T37" fmla="*/ 0 h 19"/>
                  <a:gd name="T38" fmla="*/ 0 w 17"/>
                  <a:gd name="T39"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19">
                    <a:moveTo>
                      <a:pt x="0" y="8"/>
                    </a:moveTo>
                    <a:lnTo>
                      <a:pt x="0" y="12"/>
                    </a:lnTo>
                    <a:lnTo>
                      <a:pt x="0" y="4"/>
                    </a:lnTo>
                    <a:lnTo>
                      <a:pt x="4" y="8"/>
                    </a:lnTo>
                    <a:lnTo>
                      <a:pt x="4" y="15"/>
                    </a:lnTo>
                    <a:lnTo>
                      <a:pt x="4" y="19"/>
                    </a:lnTo>
                    <a:lnTo>
                      <a:pt x="4" y="19"/>
                    </a:lnTo>
                    <a:lnTo>
                      <a:pt x="17" y="19"/>
                    </a:lnTo>
                    <a:lnTo>
                      <a:pt x="17" y="15"/>
                    </a:lnTo>
                    <a:lnTo>
                      <a:pt x="15" y="19"/>
                    </a:lnTo>
                    <a:lnTo>
                      <a:pt x="8" y="19"/>
                    </a:lnTo>
                    <a:lnTo>
                      <a:pt x="8" y="15"/>
                    </a:lnTo>
                    <a:lnTo>
                      <a:pt x="8" y="15"/>
                    </a:lnTo>
                    <a:lnTo>
                      <a:pt x="15" y="15"/>
                    </a:lnTo>
                    <a:lnTo>
                      <a:pt x="11" y="8"/>
                    </a:lnTo>
                    <a:lnTo>
                      <a:pt x="8" y="4"/>
                    </a:lnTo>
                    <a:lnTo>
                      <a:pt x="8" y="0"/>
                    </a:lnTo>
                    <a:lnTo>
                      <a:pt x="4" y="0"/>
                    </a:lnTo>
                    <a:lnTo>
                      <a:pt x="0" y="0"/>
                    </a:lnTo>
                    <a:lnTo>
                      <a:pt x="0" y="8"/>
                    </a:lnTo>
                    <a:close/>
                  </a:path>
                </a:pathLst>
              </a:custGeom>
              <a:solidFill>
                <a:srgbClr val="00FFFF"/>
              </a:solidFill>
              <a:ln w="3175">
                <a:solidFill>
                  <a:srgbClr val="000000"/>
                </a:solidFill>
                <a:prstDash val="solid"/>
                <a:round/>
                <a:headEnd/>
                <a:tailEnd/>
              </a:ln>
            </p:spPr>
            <p:txBody>
              <a:bodyPr/>
              <a:lstStyle/>
              <a:p>
                <a:endParaRPr lang="en-IN"/>
              </a:p>
            </p:txBody>
          </p:sp>
          <p:sp>
            <p:nvSpPr>
              <p:cNvPr id="704331" name="Freeform 1867">
                <a:extLst>
                  <a:ext uri="{FF2B5EF4-FFF2-40B4-BE49-F238E27FC236}">
                    <a16:creationId xmlns:a16="http://schemas.microsoft.com/office/drawing/2014/main" id="{94C69CF3-8C68-4D94-BA54-E92B7111780B}"/>
                  </a:ext>
                </a:extLst>
              </p:cNvPr>
              <p:cNvSpPr>
                <a:spLocks/>
              </p:cNvSpPr>
              <p:nvPr/>
            </p:nvSpPr>
            <p:spPr bwMode="auto">
              <a:xfrm>
                <a:off x="2779" y="899"/>
                <a:ext cx="1" cy="6"/>
              </a:xfrm>
              <a:custGeom>
                <a:avLst/>
                <a:gdLst>
                  <a:gd name="T0" fmla="*/ 0 w 4"/>
                  <a:gd name="T1" fmla="*/ 11 h 11"/>
                  <a:gd name="T2" fmla="*/ 4 w 4"/>
                  <a:gd name="T3" fmla="*/ 11 h 11"/>
                  <a:gd name="T4" fmla="*/ 4 w 4"/>
                  <a:gd name="T5" fmla="*/ 11 h 11"/>
                  <a:gd name="T6" fmla="*/ 4 w 4"/>
                  <a:gd name="T7" fmla="*/ 4 h 11"/>
                  <a:gd name="T8" fmla="*/ 0 w 4"/>
                  <a:gd name="T9" fmla="*/ 0 h 11"/>
                  <a:gd name="T10" fmla="*/ 0 w 4"/>
                  <a:gd name="T11" fmla="*/ 4 h 11"/>
                  <a:gd name="T12" fmla="*/ 0 w 4"/>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4" h="11">
                    <a:moveTo>
                      <a:pt x="0" y="11"/>
                    </a:moveTo>
                    <a:lnTo>
                      <a:pt x="4" y="11"/>
                    </a:lnTo>
                    <a:lnTo>
                      <a:pt x="4" y="11"/>
                    </a:lnTo>
                    <a:lnTo>
                      <a:pt x="4" y="4"/>
                    </a:lnTo>
                    <a:lnTo>
                      <a:pt x="0" y="0"/>
                    </a:lnTo>
                    <a:lnTo>
                      <a:pt x="0" y="4"/>
                    </a:lnTo>
                    <a:lnTo>
                      <a:pt x="0" y="11"/>
                    </a:lnTo>
                    <a:close/>
                  </a:path>
                </a:pathLst>
              </a:custGeom>
              <a:solidFill>
                <a:srgbClr val="C2FFFF"/>
              </a:solidFill>
              <a:ln w="3175">
                <a:solidFill>
                  <a:srgbClr val="000000"/>
                </a:solidFill>
                <a:prstDash val="solid"/>
                <a:round/>
                <a:headEnd/>
                <a:tailEnd/>
              </a:ln>
            </p:spPr>
            <p:txBody>
              <a:bodyPr/>
              <a:lstStyle/>
              <a:p>
                <a:endParaRPr lang="en-IN"/>
              </a:p>
            </p:txBody>
          </p:sp>
          <p:sp>
            <p:nvSpPr>
              <p:cNvPr id="704332" name="Freeform 1868">
                <a:extLst>
                  <a:ext uri="{FF2B5EF4-FFF2-40B4-BE49-F238E27FC236}">
                    <a16:creationId xmlns:a16="http://schemas.microsoft.com/office/drawing/2014/main" id="{B7B3D48C-3FF2-4D47-B29D-DD721FF97E5B}"/>
                  </a:ext>
                </a:extLst>
              </p:cNvPr>
              <p:cNvSpPr>
                <a:spLocks/>
              </p:cNvSpPr>
              <p:nvPr/>
            </p:nvSpPr>
            <p:spPr bwMode="auto">
              <a:xfrm>
                <a:off x="2769" y="901"/>
                <a:ext cx="6" cy="1"/>
              </a:xfrm>
              <a:custGeom>
                <a:avLst/>
                <a:gdLst>
                  <a:gd name="T0" fmla="*/ 11 w 11"/>
                  <a:gd name="T1" fmla="*/ 8 w 11"/>
                  <a:gd name="T2" fmla="*/ 0 w 11"/>
                  <a:gd name="T3" fmla="*/ 11 w 11"/>
                </a:gdLst>
                <a:ahLst/>
                <a:cxnLst>
                  <a:cxn ang="0">
                    <a:pos x="T0" y="0"/>
                  </a:cxn>
                  <a:cxn ang="0">
                    <a:pos x="T1" y="0"/>
                  </a:cxn>
                  <a:cxn ang="0">
                    <a:pos x="T2" y="0"/>
                  </a:cxn>
                  <a:cxn ang="0">
                    <a:pos x="T3" y="0"/>
                  </a:cxn>
                </a:cxnLst>
                <a:rect l="0" t="0" r="r" b="b"/>
                <a:pathLst>
                  <a:path w="11">
                    <a:moveTo>
                      <a:pt x="11" y="0"/>
                    </a:moveTo>
                    <a:lnTo>
                      <a:pt x="8" y="0"/>
                    </a:lnTo>
                    <a:lnTo>
                      <a:pt x="0" y="0"/>
                    </a:lnTo>
                    <a:lnTo>
                      <a:pt x="11" y="0"/>
                    </a:lnTo>
                    <a:close/>
                  </a:path>
                </a:pathLst>
              </a:custGeom>
              <a:solidFill>
                <a:srgbClr val="FFFFFF"/>
              </a:solidFill>
              <a:ln w="3175">
                <a:solidFill>
                  <a:srgbClr val="FFFFFF"/>
                </a:solidFill>
                <a:prstDash val="solid"/>
                <a:round/>
                <a:headEnd/>
                <a:tailEnd/>
              </a:ln>
            </p:spPr>
            <p:txBody>
              <a:bodyPr/>
              <a:lstStyle/>
              <a:p>
                <a:endParaRPr lang="en-IN"/>
              </a:p>
            </p:txBody>
          </p:sp>
          <p:sp>
            <p:nvSpPr>
              <p:cNvPr id="704333" name="Rectangle 1869">
                <a:extLst>
                  <a:ext uri="{FF2B5EF4-FFF2-40B4-BE49-F238E27FC236}">
                    <a16:creationId xmlns:a16="http://schemas.microsoft.com/office/drawing/2014/main" id="{39DEF1EA-3235-4C24-9909-9287860BC3F1}"/>
                  </a:ext>
                </a:extLst>
              </p:cNvPr>
              <p:cNvSpPr>
                <a:spLocks noChangeArrowheads="1"/>
              </p:cNvSpPr>
              <p:nvPr/>
            </p:nvSpPr>
            <p:spPr bwMode="auto">
              <a:xfrm>
                <a:off x="2770" y="904"/>
                <a:ext cx="6" cy="2"/>
              </a:xfrm>
              <a:prstGeom prst="rect">
                <a:avLst/>
              </a:prstGeom>
              <a:solidFill>
                <a:srgbClr val="FFFFFF"/>
              </a:solidFill>
              <a:ln w="3175">
                <a:solidFill>
                  <a:srgbClr val="FFFFFF"/>
                </a:solidFill>
                <a:miter lim="800000"/>
                <a:headEnd/>
                <a:tailEnd/>
              </a:ln>
            </p:spPr>
            <p:txBody>
              <a:bodyPr/>
              <a:lstStyle/>
              <a:p>
                <a:endParaRPr lang="en-IN"/>
              </a:p>
            </p:txBody>
          </p:sp>
          <p:sp>
            <p:nvSpPr>
              <p:cNvPr id="704334" name="Rectangle 1870">
                <a:extLst>
                  <a:ext uri="{FF2B5EF4-FFF2-40B4-BE49-F238E27FC236}">
                    <a16:creationId xmlns:a16="http://schemas.microsoft.com/office/drawing/2014/main" id="{47475AF2-AEB8-4B59-9703-76F6A804195D}"/>
                  </a:ext>
                </a:extLst>
              </p:cNvPr>
              <p:cNvSpPr>
                <a:spLocks noChangeArrowheads="1"/>
              </p:cNvSpPr>
              <p:nvPr/>
            </p:nvSpPr>
            <p:spPr bwMode="auto">
              <a:xfrm>
                <a:off x="2758" y="903"/>
                <a:ext cx="0" cy="2"/>
              </a:xfrm>
              <a:prstGeom prst="rect">
                <a:avLst/>
              </a:prstGeom>
              <a:solidFill>
                <a:srgbClr val="3FFFFF"/>
              </a:solidFill>
              <a:ln w="3175">
                <a:solidFill>
                  <a:srgbClr val="000000"/>
                </a:solidFill>
                <a:miter lim="800000"/>
                <a:headEnd/>
                <a:tailEnd/>
              </a:ln>
            </p:spPr>
            <p:txBody>
              <a:bodyPr/>
              <a:lstStyle/>
              <a:p>
                <a:endParaRPr lang="en-IN"/>
              </a:p>
            </p:txBody>
          </p:sp>
          <p:sp>
            <p:nvSpPr>
              <p:cNvPr id="704335" name="Freeform 1871">
                <a:extLst>
                  <a:ext uri="{FF2B5EF4-FFF2-40B4-BE49-F238E27FC236}">
                    <a16:creationId xmlns:a16="http://schemas.microsoft.com/office/drawing/2014/main" id="{A95C2FA1-6136-4E81-80B0-9D391EFB3E6D}"/>
                  </a:ext>
                </a:extLst>
              </p:cNvPr>
              <p:cNvSpPr>
                <a:spLocks/>
              </p:cNvSpPr>
              <p:nvPr/>
            </p:nvSpPr>
            <p:spPr bwMode="auto">
              <a:xfrm>
                <a:off x="2593" y="905"/>
                <a:ext cx="2" cy="16"/>
              </a:xfrm>
              <a:custGeom>
                <a:avLst/>
                <a:gdLst>
                  <a:gd name="T0" fmla="*/ 4 w 4"/>
                  <a:gd name="T1" fmla="*/ 33 h 33"/>
                  <a:gd name="T2" fmla="*/ 4 w 4"/>
                  <a:gd name="T3" fmla="*/ 33 h 33"/>
                  <a:gd name="T4" fmla="*/ 4 w 4"/>
                  <a:gd name="T5" fmla="*/ 33 h 33"/>
                  <a:gd name="T6" fmla="*/ 4 w 4"/>
                  <a:gd name="T7" fmla="*/ 0 h 33"/>
                  <a:gd name="T8" fmla="*/ 0 w 4"/>
                  <a:gd name="T9" fmla="*/ 0 h 33"/>
                  <a:gd name="T10" fmla="*/ 4 w 4"/>
                  <a:gd name="T11" fmla="*/ 33 h 33"/>
                </a:gdLst>
                <a:ahLst/>
                <a:cxnLst>
                  <a:cxn ang="0">
                    <a:pos x="T0" y="T1"/>
                  </a:cxn>
                  <a:cxn ang="0">
                    <a:pos x="T2" y="T3"/>
                  </a:cxn>
                  <a:cxn ang="0">
                    <a:pos x="T4" y="T5"/>
                  </a:cxn>
                  <a:cxn ang="0">
                    <a:pos x="T6" y="T7"/>
                  </a:cxn>
                  <a:cxn ang="0">
                    <a:pos x="T8" y="T9"/>
                  </a:cxn>
                  <a:cxn ang="0">
                    <a:pos x="T10" y="T11"/>
                  </a:cxn>
                </a:cxnLst>
                <a:rect l="0" t="0" r="r" b="b"/>
                <a:pathLst>
                  <a:path w="4" h="33">
                    <a:moveTo>
                      <a:pt x="4" y="33"/>
                    </a:moveTo>
                    <a:lnTo>
                      <a:pt x="4" y="33"/>
                    </a:lnTo>
                    <a:lnTo>
                      <a:pt x="4" y="33"/>
                    </a:lnTo>
                    <a:lnTo>
                      <a:pt x="4" y="0"/>
                    </a:lnTo>
                    <a:lnTo>
                      <a:pt x="0" y="0"/>
                    </a:lnTo>
                    <a:lnTo>
                      <a:pt x="4" y="33"/>
                    </a:lnTo>
                    <a:close/>
                  </a:path>
                </a:pathLst>
              </a:custGeom>
              <a:solidFill>
                <a:srgbClr val="FFFFFF"/>
              </a:solidFill>
              <a:ln w="3175">
                <a:solidFill>
                  <a:srgbClr val="000000"/>
                </a:solidFill>
                <a:prstDash val="solid"/>
                <a:round/>
                <a:headEnd/>
                <a:tailEnd/>
              </a:ln>
            </p:spPr>
            <p:txBody>
              <a:bodyPr/>
              <a:lstStyle/>
              <a:p>
                <a:endParaRPr lang="en-IN"/>
              </a:p>
            </p:txBody>
          </p:sp>
          <p:sp>
            <p:nvSpPr>
              <p:cNvPr id="704336" name="Line 1872">
                <a:extLst>
                  <a:ext uri="{FF2B5EF4-FFF2-40B4-BE49-F238E27FC236}">
                    <a16:creationId xmlns:a16="http://schemas.microsoft.com/office/drawing/2014/main" id="{C2570DAE-D42D-4D85-AE2B-2583D237B0DB}"/>
                  </a:ext>
                </a:extLst>
              </p:cNvPr>
              <p:cNvSpPr>
                <a:spLocks noChangeShapeType="1"/>
              </p:cNvSpPr>
              <p:nvPr/>
            </p:nvSpPr>
            <p:spPr bwMode="auto">
              <a:xfrm>
                <a:off x="2780" y="905"/>
                <a:ext cx="1" cy="1"/>
              </a:xfrm>
              <a:prstGeom prst="line">
                <a:avLst/>
              </a:prstGeom>
              <a:noFill/>
              <a:ln w="3175">
                <a:solidFill>
                  <a:srgbClr val="FFFF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4337" name="Freeform 1873">
                <a:extLst>
                  <a:ext uri="{FF2B5EF4-FFF2-40B4-BE49-F238E27FC236}">
                    <a16:creationId xmlns:a16="http://schemas.microsoft.com/office/drawing/2014/main" id="{D2A719F5-D72A-4CA8-B46E-38275D512E64}"/>
                  </a:ext>
                </a:extLst>
              </p:cNvPr>
              <p:cNvSpPr>
                <a:spLocks/>
              </p:cNvSpPr>
              <p:nvPr/>
            </p:nvSpPr>
            <p:spPr bwMode="auto">
              <a:xfrm>
                <a:off x="2762" y="905"/>
                <a:ext cx="2" cy="1"/>
              </a:xfrm>
              <a:custGeom>
                <a:avLst/>
                <a:gdLst>
                  <a:gd name="T0" fmla="*/ 3 w 3"/>
                  <a:gd name="T1" fmla="*/ 0 w 3"/>
                  <a:gd name="T2" fmla="*/ 3 w 3"/>
                </a:gdLst>
                <a:ahLst/>
                <a:cxnLst>
                  <a:cxn ang="0">
                    <a:pos x="T0" y="0"/>
                  </a:cxn>
                  <a:cxn ang="0">
                    <a:pos x="T1" y="0"/>
                  </a:cxn>
                  <a:cxn ang="0">
                    <a:pos x="T2" y="0"/>
                  </a:cxn>
                </a:cxnLst>
                <a:rect l="0" t="0" r="r" b="b"/>
                <a:pathLst>
                  <a:path w="3">
                    <a:moveTo>
                      <a:pt x="3" y="0"/>
                    </a:moveTo>
                    <a:lnTo>
                      <a:pt x="0" y="0"/>
                    </a:lnTo>
                    <a:lnTo>
                      <a:pt x="3" y="0"/>
                    </a:lnTo>
                    <a:close/>
                  </a:path>
                </a:pathLst>
              </a:custGeom>
              <a:solidFill>
                <a:srgbClr val="FFFFFF"/>
              </a:solidFill>
              <a:ln w="3175">
                <a:solidFill>
                  <a:srgbClr val="FFFFFF"/>
                </a:solidFill>
                <a:prstDash val="solid"/>
                <a:round/>
                <a:headEnd/>
                <a:tailEnd/>
              </a:ln>
            </p:spPr>
            <p:txBody>
              <a:bodyPr/>
              <a:lstStyle/>
              <a:p>
                <a:endParaRPr lang="en-IN"/>
              </a:p>
            </p:txBody>
          </p:sp>
          <p:sp>
            <p:nvSpPr>
              <p:cNvPr id="704338" name="Freeform 1874">
                <a:extLst>
                  <a:ext uri="{FF2B5EF4-FFF2-40B4-BE49-F238E27FC236}">
                    <a16:creationId xmlns:a16="http://schemas.microsoft.com/office/drawing/2014/main" id="{3F964A02-E4D7-494E-8667-7B2304BC0FF5}"/>
                  </a:ext>
                </a:extLst>
              </p:cNvPr>
              <p:cNvSpPr>
                <a:spLocks/>
              </p:cNvSpPr>
              <p:nvPr/>
            </p:nvSpPr>
            <p:spPr bwMode="auto">
              <a:xfrm>
                <a:off x="2587" y="905"/>
                <a:ext cx="6" cy="26"/>
              </a:xfrm>
              <a:custGeom>
                <a:avLst/>
                <a:gdLst>
                  <a:gd name="T0" fmla="*/ 0 w 11"/>
                  <a:gd name="T1" fmla="*/ 4 h 52"/>
                  <a:gd name="T2" fmla="*/ 0 w 11"/>
                  <a:gd name="T3" fmla="*/ 52 h 52"/>
                  <a:gd name="T4" fmla="*/ 7 w 11"/>
                  <a:gd name="T5" fmla="*/ 48 h 52"/>
                  <a:gd name="T6" fmla="*/ 11 w 11"/>
                  <a:gd name="T7" fmla="*/ 37 h 52"/>
                  <a:gd name="T8" fmla="*/ 11 w 11"/>
                  <a:gd name="T9" fmla="*/ 0 h 52"/>
                  <a:gd name="T10" fmla="*/ 0 w 11"/>
                  <a:gd name="T11" fmla="*/ 4 h 52"/>
                </a:gdLst>
                <a:ahLst/>
                <a:cxnLst>
                  <a:cxn ang="0">
                    <a:pos x="T0" y="T1"/>
                  </a:cxn>
                  <a:cxn ang="0">
                    <a:pos x="T2" y="T3"/>
                  </a:cxn>
                  <a:cxn ang="0">
                    <a:pos x="T4" y="T5"/>
                  </a:cxn>
                  <a:cxn ang="0">
                    <a:pos x="T6" y="T7"/>
                  </a:cxn>
                  <a:cxn ang="0">
                    <a:pos x="T8" y="T9"/>
                  </a:cxn>
                  <a:cxn ang="0">
                    <a:pos x="T10" y="T11"/>
                  </a:cxn>
                </a:cxnLst>
                <a:rect l="0" t="0" r="r" b="b"/>
                <a:pathLst>
                  <a:path w="11" h="52">
                    <a:moveTo>
                      <a:pt x="0" y="4"/>
                    </a:moveTo>
                    <a:lnTo>
                      <a:pt x="0" y="52"/>
                    </a:lnTo>
                    <a:lnTo>
                      <a:pt x="7" y="48"/>
                    </a:lnTo>
                    <a:lnTo>
                      <a:pt x="11" y="37"/>
                    </a:lnTo>
                    <a:lnTo>
                      <a:pt x="11" y="0"/>
                    </a:lnTo>
                    <a:lnTo>
                      <a:pt x="0" y="4"/>
                    </a:lnTo>
                    <a:close/>
                  </a:path>
                </a:pathLst>
              </a:custGeom>
              <a:solidFill>
                <a:srgbClr val="595959"/>
              </a:solidFill>
              <a:ln w="3175">
                <a:solidFill>
                  <a:srgbClr val="000000"/>
                </a:solidFill>
                <a:prstDash val="solid"/>
                <a:round/>
                <a:headEnd/>
                <a:tailEnd/>
              </a:ln>
            </p:spPr>
            <p:txBody>
              <a:bodyPr/>
              <a:lstStyle/>
              <a:p>
                <a:endParaRPr lang="en-IN"/>
              </a:p>
            </p:txBody>
          </p:sp>
          <p:sp>
            <p:nvSpPr>
              <p:cNvPr id="704339" name="Freeform 1875">
                <a:extLst>
                  <a:ext uri="{FF2B5EF4-FFF2-40B4-BE49-F238E27FC236}">
                    <a16:creationId xmlns:a16="http://schemas.microsoft.com/office/drawing/2014/main" id="{39CA6EE3-888A-4B82-B053-CF8116F3329C}"/>
                  </a:ext>
                </a:extLst>
              </p:cNvPr>
              <p:cNvSpPr>
                <a:spLocks/>
              </p:cNvSpPr>
              <p:nvPr/>
            </p:nvSpPr>
            <p:spPr bwMode="auto">
              <a:xfrm>
                <a:off x="2624" y="905"/>
                <a:ext cx="2" cy="12"/>
              </a:xfrm>
              <a:custGeom>
                <a:avLst/>
                <a:gdLst>
                  <a:gd name="T0" fmla="*/ 0 w 4"/>
                  <a:gd name="T1" fmla="*/ 4 h 25"/>
                  <a:gd name="T2" fmla="*/ 0 w 4"/>
                  <a:gd name="T3" fmla="*/ 12 h 25"/>
                  <a:gd name="T4" fmla="*/ 0 w 4"/>
                  <a:gd name="T5" fmla="*/ 25 h 25"/>
                  <a:gd name="T6" fmla="*/ 4 w 4"/>
                  <a:gd name="T7" fmla="*/ 25 h 25"/>
                  <a:gd name="T8" fmla="*/ 4 w 4"/>
                  <a:gd name="T9" fmla="*/ 24 h 25"/>
                  <a:gd name="T10" fmla="*/ 4 w 4"/>
                  <a:gd name="T11" fmla="*/ 0 h 25"/>
                  <a:gd name="T12" fmla="*/ 0 w 4"/>
                  <a:gd name="T13" fmla="*/ 0 h 25"/>
                  <a:gd name="T14" fmla="*/ 0 w 4"/>
                  <a:gd name="T15" fmla="*/ 4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5">
                    <a:moveTo>
                      <a:pt x="0" y="4"/>
                    </a:moveTo>
                    <a:lnTo>
                      <a:pt x="0" y="12"/>
                    </a:lnTo>
                    <a:lnTo>
                      <a:pt x="0" y="25"/>
                    </a:lnTo>
                    <a:lnTo>
                      <a:pt x="4" y="25"/>
                    </a:lnTo>
                    <a:lnTo>
                      <a:pt x="4" y="24"/>
                    </a:lnTo>
                    <a:lnTo>
                      <a:pt x="4" y="0"/>
                    </a:lnTo>
                    <a:lnTo>
                      <a:pt x="0" y="0"/>
                    </a:lnTo>
                    <a:lnTo>
                      <a:pt x="0" y="4"/>
                    </a:lnTo>
                    <a:close/>
                  </a:path>
                </a:pathLst>
              </a:custGeom>
              <a:solidFill>
                <a:srgbClr val="FFFF00"/>
              </a:solidFill>
              <a:ln w="3175">
                <a:solidFill>
                  <a:srgbClr val="000000"/>
                </a:solidFill>
                <a:prstDash val="solid"/>
                <a:round/>
                <a:headEnd/>
                <a:tailEnd/>
              </a:ln>
            </p:spPr>
            <p:txBody>
              <a:bodyPr/>
              <a:lstStyle/>
              <a:p>
                <a:endParaRPr lang="en-IN"/>
              </a:p>
            </p:txBody>
          </p:sp>
          <p:sp>
            <p:nvSpPr>
              <p:cNvPr id="704340" name="Freeform 1876">
                <a:extLst>
                  <a:ext uri="{FF2B5EF4-FFF2-40B4-BE49-F238E27FC236}">
                    <a16:creationId xmlns:a16="http://schemas.microsoft.com/office/drawing/2014/main" id="{06CECAC1-6B12-4980-AE10-D8855B683187}"/>
                  </a:ext>
                </a:extLst>
              </p:cNvPr>
              <p:cNvSpPr>
                <a:spLocks/>
              </p:cNvSpPr>
              <p:nvPr/>
            </p:nvSpPr>
            <p:spPr bwMode="auto">
              <a:xfrm>
                <a:off x="2779" y="907"/>
                <a:ext cx="1" cy="1"/>
              </a:xfrm>
              <a:custGeom>
                <a:avLst/>
                <a:gdLst>
                  <a:gd name="T0" fmla="*/ 4 w 4"/>
                  <a:gd name="T1" fmla="*/ 0 w 4"/>
                  <a:gd name="T2" fmla="*/ 4 w 4"/>
                </a:gdLst>
                <a:ahLst/>
                <a:cxnLst>
                  <a:cxn ang="0">
                    <a:pos x="T0" y="0"/>
                  </a:cxn>
                  <a:cxn ang="0">
                    <a:pos x="T1" y="0"/>
                  </a:cxn>
                  <a:cxn ang="0">
                    <a:pos x="T2" y="0"/>
                  </a:cxn>
                </a:cxnLst>
                <a:rect l="0" t="0" r="r" b="b"/>
                <a:pathLst>
                  <a:path w="4">
                    <a:moveTo>
                      <a:pt x="4" y="0"/>
                    </a:moveTo>
                    <a:lnTo>
                      <a:pt x="0" y="0"/>
                    </a:lnTo>
                    <a:lnTo>
                      <a:pt x="4" y="0"/>
                    </a:lnTo>
                    <a:close/>
                  </a:path>
                </a:pathLst>
              </a:custGeom>
              <a:solidFill>
                <a:srgbClr val="FFFFFF"/>
              </a:solidFill>
              <a:ln w="3175">
                <a:solidFill>
                  <a:srgbClr val="FFFFFF"/>
                </a:solidFill>
                <a:prstDash val="solid"/>
                <a:round/>
                <a:headEnd/>
                <a:tailEnd/>
              </a:ln>
            </p:spPr>
            <p:txBody>
              <a:bodyPr/>
              <a:lstStyle/>
              <a:p>
                <a:endParaRPr lang="en-IN"/>
              </a:p>
            </p:txBody>
          </p:sp>
          <p:sp>
            <p:nvSpPr>
              <p:cNvPr id="704341" name="Freeform 1877">
                <a:extLst>
                  <a:ext uri="{FF2B5EF4-FFF2-40B4-BE49-F238E27FC236}">
                    <a16:creationId xmlns:a16="http://schemas.microsoft.com/office/drawing/2014/main" id="{37D93988-6149-4ECA-9E09-4AA76F41ABBB}"/>
                  </a:ext>
                </a:extLst>
              </p:cNvPr>
              <p:cNvSpPr>
                <a:spLocks/>
              </p:cNvSpPr>
              <p:nvPr/>
            </p:nvSpPr>
            <p:spPr bwMode="auto">
              <a:xfrm>
                <a:off x="2532" y="909"/>
                <a:ext cx="53" cy="53"/>
              </a:xfrm>
              <a:custGeom>
                <a:avLst/>
                <a:gdLst>
                  <a:gd name="T0" fmla="*/ 0 w 107"/>
                  <a:gd name="T1" fmla="*/ 60 h 108"/>
                  <a:gd name="T2" fmla="*/ 4 w 107"/>
                  <a:gd name="T3" fmla="*/ 108 h 108"/>
                  <a:gd name="T4" fmla="*/ 38 w 107"/>
                  <a:gd name="T5" fmla="*/ 88 h 108"/>
                  <a:gd name="T6" fmla="*/ 38 w 107"/>
                  <a:gd name="T7" fmla="*/ 81 h 108"/>
                  <a:gd name="T8" fmla="*/ 42 w 107"/>
                  <a:gd name="T9" fmla="*/ 73 h 108"/>
                  <a:gd name="T10" fmla="*/ 44 w 107"/>
                  <a:gd name="T11" fmla="*/ 73 h 108"/>
                  <a:gd name="T12" fmla="*/ 44 w 107"/>
                  <a:gd name="T13" fmla="*/ 73 h 108"/>
                  <a:gd name="T14" fmla="*/ 44 w 107"/>
                  <a:gd name="T15" fmla="*/ 77 h 108"/>
                  <a:gd name="T16" fmla="*/ 44 w 107"/>
                  <a:gd name="T17" fmla="*/ 85 h 108"/>
                  <a:gd name="T18" fmla="*/ 70 w 107"/>
                  <a:gd name="T19" fmla="*/ 69 h 108"/>
                  <a:gd name="T20" fmla="*/ 70 w 107"/>
                  <a:gd name="T21" fmla="*/ 65 h 108"/>
                  <a:gd name="T22" fmla="*/ 70 w 107"/>
                  <a:gd name="T23" fmla="*/ 60 h 108"/>
                  <a:gd name="T24" fmla="*/ 78 w 107"/>
                  <a:gd name="T25" fmla="*/ 52 h 108"/>
                  <a:gd name="T26" fmla="*/ 78 w 107"/>
                  <a:gd name="T27" fmla="*/ 52 h 108"/>
                  <a:gd name="T28" fmla="*/ 82 w 107"/>
                  <a:gd name="T29" fmla="*/ 56 h 108"/>
                  <a:gd name="T30" fmla="*/ 82 w 107"/>
                  <a:gd name="T31" fmla="*/ 64 h 108"/>
                  <a:gd name="T32" fmla="*/ 107 w 107"/>
                  <a:gd name="T33" fmla="*/ 44 h 108"/>
                  <a:gd name="T34" fmla="*/ 107 w 107"/>
                  <a:gd name="T35" fmla="*/ 0 h 108"/>
                  <a:gd name="T36" fmla="*/ 4 w 107"/>
                  <a:gd name="T37" fmla="*/ 60 h 108"/>
                  <a:gd name="T38" fmla="*/ 0 w 107"/>
                  <a:gd name="T39" fmla="*/ 6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7" h="108">
                    <a:moveTo>
                      <a:pt x="0" y="60"/>
                    </a:moveTo>
                    <a:lnTo>
                      <a:pt x="4" y="108"/>
                    </a:lnTo>
                    <a:lnTo>
                      <a:pt x="38" y="88"/>
                    </a:lnTo>
                    <a:lnTo>
                      <a:pt x="38" y="81"/>
                    </a:lnTo>
                    <a:lnTo>
                      <a:pt x="42" y="73"/>
                    </a:lnTo>
                    <a:lnTo>
                      <a:pt x="44" y="73"/>
                    </a:lnTo>
                    <a:lnTo>
                      <a:pt x="44" y="73"/>
                    </a:lnTo>
                    <a:lnTo>
                      <a:pt x="44" y="77"/>
                    </a:lnTo>
                    <a:lnTo>
                      <a:pt x="44" y="85"/>
                    </a:lnTo>
                    <a:lnTo>
                      <a:pt x="70" y="69"/>
                    </a:lnTo>
                    <a:lnTo>
                      <a:pt x="70" y="65"/>
                    </a:lnTo>
                    <a:lnTo>
                      <a:pt x="70" y="60"/>
                    </a:lnTo>
                    <a:lnTo>
                      <a:pt x="78" y="52"/>
                    </a:lnTo>
                    <a:lnTo>
                      <a:pt x="78" y="52"/>
                    </a:lnTo>
                    <a:lnTo>
                      <a:pt x="82" y="56"/>
                    </a:lnTo>
                    <a:lnTo>
                      <a:pt x="82" y="64"/>
                    </a:lnTo>
                    <a:lnTo>
                      <a:pt x="107" y="44"/>
                    </a:lnTo>
                    <a:lnTo>
                      <a:pt x="107" y="0"/>
                    </a:lnTo>
                    <a:lnTo>
                      <a:pt x="4" y="60"/>
                    </a:lnTo>
                    <a:lnTo>
                      <a:pt x="0" y="60"/>
                    </a:lnTo>
                    <a:close/>
                  </a:path>
                </a:pathLst>
              </a:custGeom>
              <a:solidFill>
                <a:srgbClr val="FFFFFF"/>
              </a:solidFill>
              <a:ln w="3175">
                <a:solidFill>
                  <a:srgbClr val="000000"/>
                </a:solidFill>
                <a:prstDash val="solid"/>
                <a:round/>
                <a:headEnd/>
                <a:tailEnd/>
              </a:ln>
            </p:spPr>
            <p:txBody>
              <a:bodyPr/>
              <a:lstStyle/>
              <a:p>
                <a:endParaRPr lang="en-IN"/>
              </a:p>
            </p:txBody>
          </p:sp>
          <p:sp>
            <p:nvSpPr>
              <p:cNvPr id="704342" name="Freeform 1878">
                <a:extLst>
                  <a:ext uri="{FF2B5EF4-FFF2-40B4-BE49-F238E27FC236}">
                    <a16:creationId xmlns:a16="http://schemas.microsoft.com/office/drawing/2014/main" id="{129B5CD9-E79F-4525-B7C9-CDE512BCDCDF}"/>
                  </a:ext>
                </a:extLst>
              </p:cNvPr>
              <p:cNvSpPr>
                <a:spLocks/>
              </p:cNvSpPr>
              <p:nvPr/>
            </p:nvSpPr>
            <p:spPr bwMode="auto">
              <a:xfrm>
                <a:off x="2762" y="909"/>
                <a:ext cx="20" cy="1"/>
              </a:xfrm>
              <a:custGeom>
                <a:avLst/>
                <a:gdLst>
                  <a:gd name="T0" fmla="*/ 24 w 40"/>
                  <a:gd name="T1" fmla="*/ 4 h 4"/>
                  <a:gd name="T2" fmla="*/ 40 w 40"/>
                  <a:gd name="T3" fmla="*/ 0 h 4"/>
                  <a:gd name="T4" fmla="*/ 40 w 40"/>
                  <a:gd name="T5" fmla="*/ 0 h 4"/>
                  <a:gd name="T6" fmla="*/ 0 w 40"/>
                  <a:gd name="T7" fmla="*/ 4 h 4"/>
                  <a:gd name="T8" fmla="*/ 24 w 40"/>
                  <a:gd name="T9" fmla="*/ 4 h 4"/>
                </a:gdLst>
                <a:ahLst/>
                <a:cxnLst>
                  <a:cxn ang="0">
                    <a:pos x="T0" y="T1"/>
                  </a:cxn>
                  <a:cxn ang="0">
                    <a:pos x="T2" y="T3"/>
                  </a:cxn>
                  <a:cxn ang="0">
                    <a:pos x="T4" y="T5"/>
                  </a:cxn>
                  <a:cxn ang="0">
                    <a:pos x="T6" y="T7"/>
                  </a:cxn>
                  <a:cxn ang="0">
                    <a:pos x="T8" y="T9"/>
                  </a:cxn>
                </a:cxnLst>
                <a:rect l="0" t="0" r="r" b="b"/>
                <a:pathLst>
                  <a:path w="40" h="4">
                    <a:moveTo>
                      <a:pt x="24" y="4"/>
                    </a:moveTo>
                    <a:lnTo>
                      <a:pt x="40" y="0"/>
                    </a:lnTo>
                    <a:lnTo>
                      <a:pt x="40" y="0"/>
                    </a:lnTo>
                    <a:lnTo>
                      <a:pt x="0" y="4"/>
                    </a:lnTo>
                    <a:lnTo>
                      <a:pt x="24" y="4"/>
                    </a:lnTo>
                    <a:close/>
                  </a:path>
                </a:pathLst>
              </a:custGeom>
              <a:solidFill>
                <a:srgbClr val="FFFFFF"/>
              </a:solidFill>
              <a:ln w="3175">
                <a:solidFill>
                  <a:srgbClr val="000000"/>
                </a:solidFill>
                <a:prstDash val="solid"/>
                <a:round/>
                <a:headEnd/>
                <a:tailEnd/>
              </a:ln>
            </p:spPr>
            <p:txBody>
              <a:bodyPr/>
              <a:lstStyle/>
              <a:p>
                <a:endParaRPr lang="en-IN"/>
              </a:p>
            </p:txBody>
          </p:sp>
          <p:sp>
            <p:nvSpPr>
              <p:cNvPr id="704343" name="Freeform 1879">
                <a:extLst>
                  <a:ext uri="{FF2B5EF4-FFF2-40B4-BE49-F238E27FC236}">
                    <a16:creationId xmlns:a16="http://schemas.microsoft.com/office/drawing/2014/main" id="{DE7691CA-BC6C-4BC9-B917-12D6C389F9C7}"/>
                  </a:ext>
                </a:extLst>
              </p:cNvPr>
              <p:cNvSpPr>
                <a:spLocks/>
              </p:cNvSpPr>
              <p:nvPr/>
            </p:nvSpPr>
            <p:spPr bwMode="auto">
              <a:xfrm>
                <a:off x="2613" y="910"/>
                <a:ext cx="10" cy="7"/>
              </a:xfrm>
              <a:custGeom>
                <a:avLst/>
                <a:gdLst>
                  <a:gd name="T0" fmla="*/ 19 w 19"/>
                  <a:gd name="T1" fmla="*/ 4 h 13"/>
                  <a:gd name="T2" fmla="*/ 19 w 19"/>
                  <a:gd name="T3" fmla="*/ 0 h 13"/>
                  <a:gd name="T4" fmla="*/ 0 w 19"/>
                  <a:gd name="T5" fmla="*/ 13 h 13"/>
                  <a:gd name="T6" fmla="*/ 19 w 19"/>
                  <a:gd name="T7" fmla="*/ 4 h 13"/>
                </a:gdLst>
                <a:ahLst/>
                <a:cxnLst>
                  <a:cxn ang="0">
                    <a:pos x="T0" y="T1"/>
                  </a:cxn>
                  <a:cxn ang="0">
                    <a:pos x="T2" y="T3"/>
                  </a:cxn>
                  <a:cxn ang="0">
                    <a:pos x="T4" y="T5"/>
                  </a:cxn>
                  <a:cxn ang="0">
                    <a:pos x="T6" y="T7"/>
                  </a:cxn>
                </a:cxnLst>
                <a:rect l="0" t="0" r="r" b="b"/>
                <a:pathLst>
                  <a:path w="19" h="13">
                    <a:moveTo>
                      <a:pt x="19" y="4"/>
                    </a:moveTo>
                    <a:lnTo>
                      <a:pt x="19" y="0"/>
                    </a:lnTo>
                    <a:lnTo>
                      <a:pt x="0" y="13"/>
                    </a:lnTo>
                    <a:lnTo>
                      <a:pt x="19" y="4"/>
                    </a:lnTo>
                    <a:close/>
                  </a:path>
                </a:pathLst>
              </a:custGeom>
              <a:solidFill>
                <a:srgbClr val="114FFB"/>
              </a:solidFill>
              <a:ln w="3175">
                <a:solidFill>
                  <a:srgbClr val="000000"/>
                </a:solidFill>
                <a:prstDash val="solid"/>
                <a:round/>
                <a:headEnd/>
                <a:tailEnd/>
              </a:ln>
            </p:spPr>
            <p:txBody>
              <a:bodyPr/>
              <a:lstStyle/>
              <a:p>
                <a:endParaRPr lang="en-IN"/>
              </a:p>
            </p:txBody>
          </p:sp>
          <p:sp>
            <p:nvSpPr>
              <p:cNvPr id="704344" name="Freeform 1880">
                <a:extLst>
                  <a:ext uri="{FF2B5EF4-FFF2-40B4-BE49-F238E27FC236}">
                    <a16:creationId xmlns:a16="http://schemas.microsoft.com/office/drawing/2014/main" id="{5187F3EE-C22F-4541-BB7B-7596F32DBDFA}"/>
                  </a:ext>
                </a:extLst>
              </p:cNvPr>
              <p:cNvSpPr>
                <a:spLocks/>
              </p:cNvSpPr>
              <p:nvPr/>
            </p:nvSpPr>
            <p:spPr bwMode="auto">
              <a:xfrm>
                <a:off x="2609" y="914"/>
                <a:ext cx="2" cy="13"/>
              </a:xfrm>
              <a:custGeom>
                <a:avLst/>
                <a:gdLst>
                  <a:gd name="T0" fmla="*/ 0 w 3"/>
                  <a:gd name="T1" fmla="*/ 0 h 25"/>
                  <a:gd name="T2" fmla="*/ 0 w 3"/>
                  <a:gd name="T3" fmla="*/ 9 h 25"/>
                  <a:gd name="T4" fmla="*/ 3 w 3"/>
                  <a:gd name="T5" fmla="*/ 9 h 25"/>
                  <a:gd name="T6" fmla="*/ 0 w 3"/>
                  <a:gd name="T7" fmla="*/ 13 h 25"/>
                  <a:gd name="T8" fmla="*/ 0 w 3"/>
                  <a:gd name="T9" fmla="*/ 25 h 25"/>
                  <a:gd name="T10" fmla="*/ 3 w 3"/>
                  <a:gd name="T11" fmla="*/ 21 h 25"/>
                  <a:gd name="T12" fmla="*/ 3 w 3"/>
                  <a:gd name="T13" fmla="*/ 21 h 25"/>
                  <a:gd name="T14" fmla="*/ 3 w 3"/>
                  <a:gd name="T15" fmla="*/ 0 h 25"/>
                  <a:gd name="T16" fmla="*/ 3 w 3"/>
                  <a:gd name="T17" fmla="*/ 0 h 25"/>
                  <a:gd name="T18" fmla="*/ 0 w 3"/>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5">
                    <a:moveTo>
                      <a:pt x="0" y="0"/>
                    </a:moveTo>
                    <a:lnTo>
                      <a:pt x="0" y="9"/>
                    </a:lnTo>
                    <a:lnTo>
                      <a:pt x="3" y="9"/>
                    </a:lnTo>
                    <a:lnTo>
                      <a:pt x="0" y="13"/>
                    </a:lnTo>
                    <a:lnTo>
                      <a:pt x="0" y="25"/>
                    </a:lnTo>
                    <a:lnTo>
                      <a:pt x="3" y="21"/>
                    </a:lnTo>
                    <a:lnTo>
                      <a:pt x="3" y="21"/>
                    </a:lnTo>
                    <a:lnTo>
                      <a:pt x="3" y="0"/>
                    </a:lnTo>
                    <a:lnTo>
                      <a:pt x="3" y="0"/>
                    </a:lnTo>
                    <a:lnTo>
                      <a:pt x="0" y="0"/>
                    </a:lnTo>
                    <a:close/>
                  </a:path>
                </a:pathLst>
              </a:custGeom>
              <a:solidFill>
                <a:srgbClr val="FFFF00"/>
              </a:solidFill>
              <a:ln w="3175">
                <a:solidFill>
                  <a:srgbClr val="000000"/>
                </a:solidFill>
                <a:prstDash val="solid"/>
                <a:round/>
                <a:headEnd/>
                <a:tailEnd/>
              </a:ln>
            </p:spPr>
            <p:txBody>
              <a:bodyPr/>
              <a:lstStyle/>
              <a:p>
                <a:endParaRPr lang="en-IN"/>
              </a:p>
            </p:txBody>
          </p:sp>
          <p:sp>
            <p:nvSpPr>
              <p:cNvPr id="704345" name="Freeform 1881">
                <a:extLst>
                  <a:ext uri="{FF2B5EF4-FFF2-40B4-BE49-F238E27FC236}">
                    <a16:creationId xmlns:a16="http://schemas.microsoft.com/office/drawing/2014/main" id="{FFFA46DA-D7E7-4E2C-A619-8099C0D10640}"/>
                  </a:ext>
                </a:extLst>
              </p:cNvPr>
              <p:cNvSpPr>
                <a:spLocks/>
              </p:cNvSpPr>
              <p:nvPr/>
            </p:nvSpPr>
            <p:spPr bwMode="auto">
              <a:xfrm>
                <a:off x="2599" y="919"/>
                <a:ext cx="8" cy="8"/>
              </a:xfrm>
              <a:custGeom>
                <a:avLst/>
                <a:gdLst>
                  <a:gd name="T0" fmla="*/ 0 w 17"/>
                  <a:gd name="T1" fmla="*/ 16 h 16"/>
                  <a:gd name="T2" fmla="*/ 0 w 17"/>
                  <a:gd name="T3" fmla="*/ 16 h 16"/>
                  <a:gd name="T4" fmla="*/ 17 w 17"/>
                  <a:gd name="T5" fmla="*/ 4 h 16"/>
                  <a:gd name="T6" fmla="*/ 17 w 17"/>
                  <a:gd name="T7" fmla="*/ 0 h 16"/>
                  <a:gd name="T8" fmla="*/ 0 w 17"/>
                  <a:gd name="T9" fmla="*/ 12 h 16"/>
                  <a:gd name="T10" fmla="*/ 0 w 17"/>
                  <a:gd name="T11" fmla="*/ 16 h 16"/>
                </a:gdLst>
                <a:ahLst/>
                <a:cxnLst>
                  <a:cxn ang="0">
                    <a:pos x="T0" y="T1"/>
                  </a:cxn>
                  <a:cxn ang="0">
                    <a:pos x="T2" y="T3"/>
                  </a:cxn>
                  <a:cxn ang="0">
                    <a:pos x="T4" y="T5"/>
                  </a:cxn>
                  <a:cxn ang="0">
                    <a:pos x="T6" y="T7"/>
                  </a:cxn>
                  <a:cxn ang="0">
                    <a:pos x="T8" y="T9"/>
                  </a:cxn>
                  <a:cxn ang="0">
                    <a:pos x="T10" y="T11"/>
                  </a:cxn>
                </a:cxnLst>
                <a:rect l="0" t="0" r="r" b="b"/>
                <a:pathLst>
                  <a:path w="17" h="16">
                    <a:moveTo>
                      <a:pt x="0" y="16"/>
                    </a:moveTo>
                    <a:lnTo>
                      <a:pt x="0" y="16"/>
                    </a:lnTo>
                    <a:lnTo>
                      <a:pt x="17" y="4"/>
                    </a:lnTo>
                    <a:lnTo>
                      <a:pt x="17" y="0"/>
                    </a:lnTo>
                    <a:lnTo>
                      <a:pt x="0" y="12"/>
                    </a:lnTo>
                    <a:lnTo>
                      <a:pt x="0" y="16"/>
                    </a:lnTo>
                    <a:close/>
                  </a:path>
                </a:pathLst>
              </a:custGeom>
              <a:solidFill>
                <a:srgbClr val="114FFB"/>
              </a:solidFill>
              <a:ln w="3175">
                <a:solidFill>
                  <a:srgbClr val="000000"/>
                </a:solidFill>
                <a:prstDash val="solid"/>
                <a:round/>
                <a:headEnd/>
                <a:tailEnd/>
              </a:ln>
            </p:spPr>
            <p:txBody>
              <a:bodyPr/>
              <a:lstStyle/>
              <a:p>
                <a:endParaRPr lang="en-IN"/>
              </a:p>
            </p:txBody>
          </p:sp>
          <p:sp>
            <p:nvSpPr>
              <p:cNvPr id="704346" name="Freeform 1882">
                <a:extLst>
                  <a:ext uri="{FF2B5EF4-FFF2-40B4-BE49-F238E27FC236}">
                    <a16:creationId xmlns:a16="http://schemas.microsoft.com/office/drawing/2014/main" id="{B66E310E-D618-4ED4-83C8-4F5FE0AD4E4D}"/>
                  </a:ext>
                </a:extLst>
              </p:cNvPr>
              <p:cNvSpPr>
                <a:spLocks/>
              </p:cNvSpPr>
              <p:nvPr/>
            </p:nvSpPr>
            <p:spPr bwMode="auto">
              <a:xfrm>
                <a:off x="2595" y="923"/>
                <a:ext cx="2" cy="11"/>
              </a:xfrm>
              <a:custGeom>
                <a:avLst/>
                <a:gdLst>
                  <a:gd name="T0" fmla="*/ 0 w 4"/>
                  <a:gd name="T1" fmla="*/ 23 h 23"/>
                  <a:gd name="T2" fmla="*/ 4 w 4"/>
                  <a:gd name="T3" fmla="*/ 23 h 23"/>
                  <a:gd name="T4" fmla="*/ 4 w 4"/>
                  <a:gd name="T5" fmla="*/ 23 h 23"/>
                  <a:gd name="T6" fmla="*/ 4 w 4"/>
                  <a:gd name="T7" fmla="*/ 0 h 23"/>
                  <a:gd name="T8" fmla="*/ 0 w 4"/>
                  <a:gd name="T9" fmla="*/ 0 h 23"/>
                  <a:gd name="T10" fmla="*/ 0 w 4"/>
                  <a:gd name="T11" fmla="*/ 23 h 23"/>
                </a:gdLst>
                <a:ahLst/>
                <a:cxnLst>
                  <a:cxn ang="0">
                    <a:pos x="T0" y="T1"/>
                  </a:cxn>
                  <a:cxn ang="0">
                    <a:pos x="T2" y="T3"/>
                  </a:cxn>
                  <a:cxn ang="0">
                    <a:pos x="T4" y="T5"/>
                  </a:cxn>
                  <a:cxn ang="0">
                    <a:pos x="T6" y="T7"/>
                  </a:cxn>
                  <a:cxn ang="0">
                    <a:pos x="T8" y="T9"/>
                  </a:cxn>
                  <a:cxn ang="0">
                    <a:pos x="T10" y="T11"/>
                  </a:cxn>
                </a:cxnLst>
                <a:rect l="0" t="0" r="r" b="b"/>
                <a:pathLst>
                  <a:path w="4" h="23">
                    <a:moveTo>
                      <a:pt x="0" y="23"/>
                    </a:moveTo>
                    <a:lnTo>
                      <a:pt x="4" y="23"/>
                    </a:lnTo>
                    <a:lnTo>
                      <a:pt x="4" y="23"/>
                    </a:lnTo>
                    <a:lnTo>
                      <a:pt x="4" y="0"/>
                    </a:lnTo>
                    <a:lnTo>
                      <a:pt x="0" y="0"/>
                    </a:lnTo>
                    <a:lnTo>
                      <a:pt x="0" y="23"/>
                    </a:lnTo>
                    <a:close/>
                  </a:path>
                </a:pathLst>
              </a:custGeom>
              <a:solidFill>
                <a:srgbClr val="FFFF00"/>
              </a:solidFill>
              <a:ln w="3175">
                <a:solidFill>
                  <a:srgbClr val="000000"/>
                </a:solidFill>
                <a:prstDash val="solid"/>
                <a:round/>
                <a:headEnd/>
                <a:tailEnd/>
              </a:ln>
            </p:spPr>
            <p:txBody>
              <a:bodyPr/>
              <a:lstStyle/>
              <a:p>
                <a:endParaRPr lang="en-IN"/>
              </a:p>
            </p:txBody>
          </p:sp>
          <p:sp>
            <p:nvSpPr>
              <p:cNvPr id="704347" name="Freeform 1883">
                <a:extLst>
                  <a:ext uri="{FF2B5EF4-FFF2-40B4-BE49-F238E27FC236}">
                    <a16:creationId xmlns:a16="http://schemas.microsoft.com/office/drawing/2014/main" id="{1F863975-B0EF-494C-9B43-977947F2D5D0}"/>
                  </a:ext>
                </a:extLst>
              </p:cNvPr>
              <p:cNvSpPr>
                <a:spLocks/>
              </p:cNvSpPr>
              <p:nvPr/>
            </p:nvSpPr>
            <p:spPr bwMode="auto">
              <a:xfrm>
                <a:off x="2573" y="929"/>
                <a:ext cx="22" cy="14"/>
              </a:xfrm>
              <a:custGeom>
                <a:avLst/>
                <a:gdLst>
                  <a:gd name="T0" fmla="*/ 0 w 44"/>
                  <a:gd name="T1" fmla="*/ 25 h 29"/>
                  <a:gd name="T2" fmla="*/ 0 w 44"/>
                  <a:gd name="T3" fmla="*/ 29 h 29"/>
                  <a:gd name="T4" fmla="*/ 40 w 44"/>
                  <a:gd name="T5" fmla="*/ 4 h 29"/>
                  <a:gd name="T6" fmla="*/ 40 w 44"/>
                  <a:gd name="T7" fmla="*/ 4 h 29"/>
                  <a:gd name="T8" fmla="*/ 44 w 44"/>
                  <a:gd name="T9" fmla="*/ 0 h 29"/>
                  <a:gd name="T10" fmla="*/ 32 w 44"/>
                  <a:gd name="T11" fmla="*/ 4 h 29"/>
                  <a:gd name="T12" fmla="*/ 0 w 44"/>
                  <a:gd name="T13" fmla="*/ 25 h 29"/>
                </a:gdLst>
                <a:ahLst/>
                <a:cxnLst>
                  <a:cxn ang="0">
                    <a:pos x="T0" y="T1"/>
                  </a:cxn>
                  <a:cxn ang="0">
                    <a:pos x="T2" y="T3"/>
                  </a:cxn>
                  <a:cxn ang="0">
                    <a:pos x="T4" y="T5"/>
                  </a:cxn>
                  <a:cxn ang="0">
                    <a:pos x="T6" y="T7"/>
                  </a:cxn>
                  <a:cxn ang="0">
                    <a:pos x="T8" y="T9"/>
                  </a:cxn>
                  <a:cxn ang="0">
                    <a:pos x="T10" y="T11"/>
                  </a:cxn>
                  <a:cxn ang="0">
                    <a:pos x="T12" y="T13"/>
                  </a:cxn>
                </a:cxnLst>
                <a:rect l="0" t="0" r="r" b="b"/>
                <a:pathLst>
                  <a:path w="44" h="29">
                    <a:moveTo>
                      <a:pt x="0" y="25"/>
                    </a:moveTo>
                    <a:lnTo>
                      <a:pt x="0" y="29"/>
                    </a:lnTo>
                    <a:lnTo>
                      <a:pt x="40" y="4"/>
                    </a:lnTo>
                    <a:lnTo>
                      <a:pt x="40" y="4"/>
                    </a:lnTo>
                    <a:lnTo>
                      <a:pt x="44" y="0"/>
                    </a:lnTo>
                    <a:lnTo>
                      <a:pt x="32" y="4"/>
                    </a:lnTo>
                    <a:lnTo>
                      <a:pt x="0" y="25"/>
                    </a:lnTo>
                    <a:close/>
                  </a:path>
                </a:pathLst>
              </a:custGeom>
              <a:solidFill>
                <a:srgbClr val="114FFB"/>
              </a:solidFill>
              <a:ln w="3175">
                <a:solidFill>
                  <a:srgbClr val="000000"/>
                </a:solidFill>
                <a:prstDash val="solid"/>
                <a:round/>
                <a:headEnd/>
                <a:tailEnd/>
              </a:ln>
            </p:spPr>
            <p:txBody>
              <a:bodyPr/>
              <a:lstStyle/>
              <a:p>
                <a:endParaRPr lang="en-IN"/>
              </a:p>
            </p:txBody>
          </p:sp>
          <p:sp>
            <p:nvSpPr>
              <p:cNvPr id="704348" name="Freeform 1884">
                <a:extLst>
                  <a:ext uri="{FF2B5EF4-FFF2-40B4-BE49-F238E27FC236}">
                    <a16:creationId xmlns:a16="http://schemas.microsoft.com/office/drawing/2014/main" id="{01FCC858-328E-42AF-B805-593A93AE1473}"/>
                  </a:ext>
                </a:extLst>
              </p:cNvPr>
              <p:cNvSpPr>
                <a:spLocks/>
              </p:cNvSpPr>
              <p:nvPr/>
            </p:nvSpPr>
            <p:spPr bwMode="auto">
              <a:xfrm>
                <a:off x="2258" y="933"/>
                <a:ext cx="8" cy="36"/>
              </a:xfrm>
              <a:custGeom>
                <a:avLst/>
                <a:gdLst>
                  <a:gd name="T0" fmla="*/ 0 w 15"/>
                  <a:gd name="T1" fmla="*/ 73 h 73"/>
                  <a:gd name="T2" fmla="*/ 15 w 15"/>
                  <a:gd name="T3" fmla="*/ 65 h 73"/>
                  <a:gd name="T4" fmla="*/ 15 w 15"/>
                  <a:gd name="T5" fmla="*/ 4 h 73"/>
                  <a:gd name="T6" fmla="*/ 15 w 15"/>
                  <a:gd name="T7" fmla="*/ 4 h 73"/>
                  <a:gd name="T8" fmla="*/ 15 w 15"/>
                  <a:gd name="T9" fmla="*/ 4 h 73"/>
                  <a:gd name="T10" fmla="*/ 0 w 15"/>
                  <a:gd name="T11" fmla="*/ 0 h 73"/>
                  <a:gd name="T12" fmla="*/ 0 w 15"/>
                  <a:gd name="T13" fmla="*/ 0 h 73"/>
                  <a:gd name="T14" fmla="*/ 0 w 15"/>
                  <a:gd name="T15" fmla="*/ 7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73">
                    <a:moveTo>
                      <a:pt x="0" y="73"/>
                    </a:moveTo>
                    <a:lnTo>
                      <a:pt x="15" y="65"/>
                    </a:lnTo>
                    <a:lnTo>
                      <a:pt x="15" y="4"/>
                    </a:lnTo>
                    <a:lnTo>
                      <a:pt x="15" y="4"/>
                    </a:lnTo>
                    <a:lnTo>
                      <a:pt x="15" y="4"/>
                    </a:lnTo>
                    <a:lnTo>
                      <a:pt x="0" y="0"/>
                    </a:lnTo>
                    <a:lnTo>
                      <a:pt x="0" y="0"/>
                    </a:lnTo>
                    <a:lnTo>
                      <a:pt x="0" y="73"/>
                    </a:lnTo>
                    <a:close/>
                  </a:path>
                </a:pathLst>
              </a:custGeom>
              <a:solidFill>
                <a:srgbClr val="ABABAB"/>
              </a:solidFill>
              <a:ln w="3175">
                <a:solidFill>
                  <a:srgbClr val="000000"/>
                </a:solidFill>
                <a:prstDash val="solid"/>
                <a:round/>
                <a:headEnd/>
                <a:tailEnd/>
              </a:ln>
            </p:spPr>
            <p:txBody>
              <a:bodyPr/>
              <a:lstStyle/>
              <a:p>
                <a:endParaRPr lang="en-IN"/>
              </a:p>
            </p:txBody>
          </p:sp>
          <p:sp>
            <p:nvSpPr>
              <p:cNvPr id="704349" name="Freeform 1885">
                <a:extLst>
                  <a:ext uri="{FF2B5EF4-FFF2-40B4-BE49-F238E27FC236}">
                    <a16:creationId xmlns:a16="http://schemas.microsoft.com/office/drawing/2014/main" id="{9C2DCD15-4B83-4915-A2A5-BAFD78D282F8}"/>
                  </a:ext>
                </a:extLst>
              </p:cNvPr>
              <p:cNvSpPr>
                <a:spLocks/>
              </p:cNvSpPr>
              <p:nvPr/>
            </p:nvSpPr>
            <p:spPr bwMode="auto">
              <a:xfrm>
                <a:off x="2260" y="934"/>
                <a:ext cx="61" cy="52"/>
              </a:xfrm>
              <a:custGeom>
                <a:avLst/>
                <a:gdLst>
                  <a:gd name="T0" fmla="*/ 15 w 120"/>
                  <a:gd name="T1" fmla="*/ 61 h 104"/>
                  <a:gd name="T2" fmla="*/ 15 w 120"/>
                  <a:gd name="T3" fmla="*/ 65 h 104"/>
                  <a:gd name="T4" fmla="*/ 0 w 120"/>
                  <a:gd name="T5" fmla="*/ 69 h 104"/>
                  <a:gd name="T6" fmla="*/ 116 w 120"/>
                  <a:gd name="T7" fmla="*/ 104 h 104"/>
                  <a:gd name="T8" fmla="*/ 120 w 120"/>
                  <a:gd name="T9" fmla="*/ 25 h 104"/>
                  <a:gd name="T10" fmla="*/ 17 w 120"/>
                  <a:gd name="T11" fmla="*/ 0 h 104"/>
                  <a:gd name="T12" fmla="*/ 15 w 120"/>
                  <a:gd name="T13" fmla="*/ 0 h 104"/>
                  <a:gd name="T14" fmla="*/ 15 w 120"/>
                  <a:gd name="T15" fmla="*/ 61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04">
                    <a:moveTo>
                      <a:pt x="15" y="61"/>
                    </a:moveTo>
                    <a:lnTo>
                      <a:pt x="15" y="65"/>
                    </a:lnTo>
                    <a:lnTo>
                      <a:pt x="0" y="69"/>
                    </a:lnTo>
                    <a:lnTo>
                      <a:pt x="116" y="104"/>
                    </a:lnTo>
                    <a:lnTo>
                      <a:pt x="120" y="25"/>
                    </a:lnTo>
                    <a:lnTo>
                      <a:pt x="17" y="0"/>
                    </a:lnTo>
                    <a:lnTo>
                      <a:pt x="15" y="0"/>
                    </a:lnTo>
                    <a:lnTo>
                      <a:pt x="15" y="61"/>
                    </a:lnTo>
                    <a:close/>
                  </a:path>
                </a:pathLst>
              </a:custGeom>
              <a:solidFill>
                <a:srgbClr val="595959"/>
              </a:solidFill>
              <a:ln w="3175">
                <a:solidFill>
                  <a:srgbClr val="000000"/>
                </a:solidFill>
                <a:prstDash val="solid"/>
                <a:round/>
                <a:headEnd/>
                <a:tailEnd/>
              </a:ln>
            </p:spPr>
            <p:txBody>
              <a:bodyPr/>
              <a:lstStyle/>
              <a:p>
                <a:endParaRPr lang="en-IN"/>
              </a:p>
            </p:txBody>
          </p:sp>
          <p:sp>
            <p:nvSpPr>
              <p:cNvPr id="704350" name="Freeform 1886">
                <a:extLst>
                  <a:ext uri="{FF2B5EF4-FFF2-40B4-BE49-F238E27FC236}">
                    <a16:creationId xmlns:a16="http://schemas.microsoft.com/office/drawing/2014/main" id="{009D0558-DA8A-49C1-A9B6-9669500DD8DC}"/>
                  </a:ext>
                </a:extLst>
              </p:cNvPr>
              <p:cNvSpPr>
                <a:spLocks/>
              </p:cNvSpPr>
              <p:nvPr/>
            </p:nvSpPr>
            <p:spPr bwMode="auto">
              <a:xfrm>
                <a:off x="2569" y="938"/>
                <a:ext cx="2" cy="15"/>
              </a:xfrm>
              <a:custGeom>
                <a:avLst/>
                <a:gdLst>
                  <a:gd name="T0" fmla="*/ 0 w 4"/>
                  <a:gd name="T1" fmla="*/ 28 h 28"/>
                  <a:gd name="T2" fmla="*/ 4 w 4"/>
                  <a:gd name="T3" fmla="*/ 25 h 28"/>
                  <a:gd name="T4" fmla="*/ 4 w 4"/>
                  <a:gd name="T5" fmla="*/ 0 h 28"/>
                  <a:gd name="T6" fmla="*/ 0 w 4"/>
                  <a:gd name="T7" fmla="*/ 0 h 28"/>
                  <a:gd name="T8" fmla="*/ 0 w 4"/>
                  <a:gd name="T9" fmla="*/ 28 h 28"/>
                </a:gdLst>
                <a:ahLst/>
                <a:cxnLst>
                  <a:cxn ang="0">
                    <a:pos x="T0" y="T1"/>
                  </a:cxn>
                  <a:cxn ang="0">
                    <a:pos x="T2" y="T3"/>
                  </a:cxn>
                  <a:cxn ang="0">
                    <a:pos x="T4" y="T5"/>
                  </a:cxn>
                  <a:cxn ang="0">
                    <a:pos x="T6" y="T7"/>
                  </a:cxn>
                  <a:cxn ang="0">
                    <a:pos x="T8" y="T9"/>
                  </a:cxn>
                </a:cxnLst>
                <a:rect l="0" t="0" r="r" b="b"/>
                <a:pathLst>
                  <a:path w="4" h="28">
                    <a:moveTo>
                      <a:pt x="0" y="28"/>
                    </a:moveTo>
                    <a:lnTo>
                      <a:pt x="4" y="25"/>
                    </a:lnTo>
                    <a:lnTo>
                      <a:pt x="4" y="0"/>
                    </a:lnTo>
                    <a:lnTo>
                      <a:pt x="0" y="0"/>
                    </a:lnTo>
                    <a:lnTo>
                      <a:pt x="0" y="28"/>
                    </a:lnTo>
                    <a:close/>
                  </a:path>
                </a:pathLst>
              </a:custGeom>
              <a:solidFill>
                <a:srgbClr val="FFFF00"/>
              </a:solidFill>
              <a:ln w="3175">
                <a:solidFill>
                  <a:srgbClr val="000000"/>
                </a:solidFill>
                <a:prstDash val="solid"/>
                <a:round/>
                <a:headEnd/>
                <a:tailEnd/>
              </a:ln>
            </p:spPr>
            <p:txBody>
              <a:bodyPr/>
              <a:lstStyle/>
              <a:p>
                <a:endParaRPr lang="en-IN"/>
              </a:p>
            </p:txBody>
          </p:sp>
          <p:sp>
            <p:nvSpPr>
              <p:cNvPr id="704351" name="Freeform 1887">
                <a:extLst>
                  <a:ext uri="{FF2B5EF4-FFF2-40B4-BE49-F238E27FC236}">
                    <a16:creationId xmlns:a16="http://schemas.microsoft.com/office/drawing/2014/main" id="{C4DE56B3-5B07-4A6A-A6A7-CF2A88A168C4}"/>
                  </a:ext>
                </a:extLst>
              </p:cNvPr>
              <p:cNvSpPr>
                <a:spLocks/>
              </p:cNvSpPr>
              <p:nvPr/>
            </p:nvSpPr>
            <p:spPr bwMode="auto">
              <a:xfrm>
                <a:off x="2525" y="938"/>
                <a:ext cx="7" cy="27"/>
              </a:xfrm>
              <a:custGeom>
                <a:avLst/>
                <a:gdLst>
                  <a:gd name="T0" fmla="*/ 0 w 14"/>
                  <a:gd name="T1" fmla="*/ 9 h 53"/>
                  <a:gd name="T2" fmla="*/ 0 w 14"/>
                  <a:gd name="T3" fmla="*/ 53 h 53"/>
                  <a:gd name="T4" fmla="*/ 10 w 14"/>
                  <a:gd name="T5" fmla="*/ 52 h 53"/>
                  <a:gd name="T6" fmla="*/ 14 w 14"/>
                  <a:gd name="T7" fmla="*/ 48 h 53"/>
                  <a:gd name="T8" fmla="*/ 14 w 14"/>
                  <a:gd name="T9" fmla="*/ 0 h 53"/>
                  <a:gd name="T10" fmla="*/ 4 w 14"/>
                  <a:gd name="T11" fmla="*/ 5 h 53"/>
                  <a:gd name="T12" fmla="*/ 0 w 14"/>
                  <a:gd name="T13" fmla="*/ 9 h 53"/>
                </a:gdLst>
                <a:ahLst/>
                <a:cxnLst>
                  <a:cxn ang="0">
                    <a:pos x="T0" y="T1"/>
                  </a:cxn>
                  <a:cxn ang="0">
                    <a:pos x="T2" y="T3"/>
                  </a:cxn>
                  <a:cxn ang="0">
                    <a:pos x="T4" y="T5"/>
                  </a:cxn>
                  <a:cxn ang="0">
                    <a:pos x="T6" y="T7"/>
                  </a:cxn>
                  <a:cxn ang="0">
                    <a:pos x="T8" y="T9"/>
                  </a:cxn>
                  <a:cxn ang="0">
                    <a:pos x="T10" y="T11"/>
                  </a:cxn>
                  <a:cxn ang="0">
                    <a:pos x="T12" y="T13"/>
                  </a:cxn>
                </a:cxnLst>
                <a:rect l="0" t="0" r="r" b="b"/>
                <a:pathLst>
                  <a:path w="14" h="53">
                    <a:moveTo>
                      <a:pt x="0" y="9"/>
                    </a:moveTo>
                    <a:lnTo>
                      <a:pt x="0" y="53"/>
                    </a:lnTo>
                    <a:lnTo>
                      <a:pt x="10" y="52"/>
                    </a:lnTo>
                    <a:lnTo>
                      <a:pt x="14" y="48"/>
                    </a:lnTo>
                    <a:lnTo>
                      <a:pt x="14" y="0"/>
                    </a:lnTo>
                    <a:lnTo>
                      <a:pt x="4" y="5"/>
                    </a:lnTo>
                    <a:lnTo>
                      <a:pt x="0" y="9"/>
                    </a:lnTo>
                    <a:close/>
                  </a:path>
                </a:pathLst>
              </a:custGeom>
              <a:solidFill>
                <a:srgbClr val="595959"/>
              </a:solidFill>
              <a:ln w="3175">
                <a:solidFill>
                  <a:srgbClr val="000000"/>
                </a:solidFill>
                <a:prstDash val="solid"/>
                <a:round/>
                <a:headEnd/>
                <a:tailEnd/>
              </a:ln>
            </p:spPr>
            <p:txBody>
              <a:bodyPr/>
              <a:lstStyle/>
              <a:p>
                <a:endParaRPr lang="en-IN"/>
              </a:p>
            </p:txBody>
          </p:sp>
          <p:sp>
            <p:nvSpPr>
              <p:cNvPr id="704352" name="Freeform 1888">
                <a:extLst>
                  <a:ext uri="{FF2B5EF4-FFF2-40B4-BE49-F238E27FC236}">
                    <a16:creationId xmlns:a16="http://schemas.microsoft.com/office/drawing/2014/main" id="{96AC0279-DC6A-415C-B6A2-D5C662EBDF5A}"/>
                  </a:ext>
                </a:extLst>
              </p:cNvPr>
              <p:cNvSpPr>
                <a:spLocks/>
              </p:cNvSpPr>
              <p:nvPr/>
            </p:nvSpPr>
            <p:spPr bwMode="auto">
              <a:xfrm>
                <a:off x="2518" y="943"/>
                <a:ext cx="5" cy="28"/>
              </a:xfrm>
              <a:custGeom>
                <a:avLst/>
                <a:gdLst>
                  <a:gd name="T0" fmla="*/ 0 w 11"/>
                  <a:gd name="T1" fmla="*/ 56 h 56"/>
                  <a:gd name="T2" fmla="*/ 11 w 11"/>
                  <a:gd name="T3" fmla="*/ 52 h 56"/>
                  <a:gd name="T4" fmla="*/ 11 w 11"/>
                  <a:gd name="T5" fmla="*/ 0 h 56"/>
                  <a:gd name="T6" fmla="*/ 0 w 11"/>
                  <a:gd name="T7" fmla="*/ 8 h 56"/>
                  <a:gd name="T8" fmla="*/ 0 w 11"/>
                  <a:gd name="T9" fmla="*/ 56 h 56"/>
                </a:gdLst>
                <a:ahLst/>
                <a:cxnLst>
                  <a:cxn ang="0">
                    <a:pos x="T0" y="T1"/>
                  </a:cxn>
                  <a:cxn ang="0">
                    <a:pos x="T2" y="T3"/>
                  </a:cxn>
                  <a:cxn ang="0">
                    <a:pos x="T4" y="T5"/>
                  </a:cxn>
                  <a:cxn ang="0">
                    <a:pos x="T6" y="T7"/>
                  </a:cxn>
                  <a:cxn ang="0">
                    <a:pos x="T8" y="T9"/>
                  </a:cxn>
                </a:cxnLst>
                <a:rect l="0" t="0" r="r" b="b"/>
                <a:pathLst>
                  <a:path w="11" h="56">
                    <a:moveTo>
                      <a:pt x="0" y="56"/>
                    </a:moveTo>
                    <a:lnTo>
                      <a:pt x="11" y="52"/>
                    </a:lnTo>
                    <a:lnTo>
                      <a:pt x="11" y="0"/>
                    </a:lnTo>
                    <a:lnTo>
                      <a:pt x="0" y="8"/>
                    </a:lnTo>
                    <a:lnTo>
                      <a:pt x="0" y="56"/>
                    </a:lnTo>
                    <a:close/>
                  </a:path>
                </a:pathLst>
              </a:custGeom>
              <a:solidFill>
                <a:srgbClr val="FFFFFF"/>
              </a:solidFill>
              <a:ln w="3175">
                <a:solidFill>
                  <a:srgbClr val="000000"/>
                </a:solidFill>
                <a:prstDash val="solid"/>
                <a:round/>
                <a:headEnd/>
                <a:tailEnd/>
              </a:ln>
            </p:spPr>
            <p:txBody>
              <a:bodyPr/>
              <a:lstStyle/>
              <a:p>
                <a:endParaRPr lang="en-IN"/>
              </a:p>
            </p:txBody>
          </p:sp>
          <p:sp>
            <p:nvSpPr>
              <p:cNvPr id="704353" name="Freeform 1889">
                <a:extLst>
                  <a:ext uri="{FF2B5EF4-FFF2-40B4-BE49-F238E27FC236}">
                    <a16:creationId xmlns:a16="http://schemas.microsoft.com/office/drawing/2014/main" id="{C899752F-DDA8-4321-B101-FED33728E9D4}"/>
                  </a:ext>
                </a:extLst>
              </p:cNvPr>
              <p:cNvSpPr>
                <a:spLocks/>
              </p:cNvSpPr>
              <p:nvPr/>
            </p:nvSpPr>
            <p:spPr bwMode="auto">
              <a:xfrm>
                <a:off x="2554" y="945"/>
                <a:ext cx="13" cy="8"/>
              </a:xfrm>
              <a:custGeom>
                <a:avLst/>
                <a:gdLst>
                  <a:gd name="T0" fmla="*/ 0 w 26"/>
                  <a:gd name="T1" fmla="*/ 15 h 15"/>
                  <a:gd name="T2" fmla="*/ 19 w 26"/>
                  <a:gd name="T3" fmla="*/ 4 h 15"/>
                  <a:gd name="T4" fmla="*/ 26 w 26"/>
                  <a:gd name="T5" fmla="*/ 0 h 15"/>
                  <a:gd name="T6" fmla="*/ 26 w 26"/>
                  <a:gd name="T7" fmla="*/ 0 h 15"/>
                  <a:gd name="T8" fmla="*/ 0 w 26"/>
                  <a:gd name="T9" fmla="*/ 12 h 15"/>
                  <a:gd name="T10" fmla="*/ 0 w 26"/>
                  <a:gd name="T11" fmla="*/ 15 h 15"/>
                </a:gdLst>
                <a:ahLst/>
                <a:cxnLst>
                  <a:cxn ang="0">
                    <a:pos x="T0" y="T1"/>
                  </a:cxn>
                  <a:cxn ang="0">
                    <a:pos x="T2" y="T3"/>
                  </a:cxn>
                  <a:cxn ang="0">
                    <a:pos x="T4" y="T5"/>
                  </a:cxn>
                  <a:cxn ang="0">
                    <a:pos x="T6" y="T7"/>
                  </a:cxn>
                  <a:cxn ang="0">
                    <a:pos x="T8" y="T9"/>
                  </a:cxn>
                  <a:cxn ang="0">
                    <a:pos x="T10" y="T11"/>
                  </a:cxn>
                </a:cxnLst>
                <a:rect l="0" t="0" r="r" b="b"/>
                <a:pathLst>
                  <a:path w="26" h="15">
                    <a:moveTo>
                      <a:pt x="0" y="15"/>
                    </a:moveTo>
                    <a:lnTo>
                      <a:pt x="19" y="4"/>
                    </a:lnTo>
                    <a:lnTo>
                      <a:pt x="26" y="0"/>
                    </a:lnTo>
                    <a:lnTo>
                      <a:pt x="26" y="0"/>
                    </a:lnTo>
                    <a:lnTo>
                      <a:pt x="0" y="12"/>
                    </a:lnTo>
                    <a:lnTo>
                      <a:pt x="0" y="15"/>
                    </a:lnTo>
                    <a:close/>
                  </a:path>
                </a:pathLst>
              </a:custGeom>
              <a:solidFill>
                <a:srgbClr val="114FFB"/>
              </a:solidFill>
              <a:ln w="3175">
                <a:solidFill>
                  <a:srgbClr val="000000"/>
                </a:solidFill>
                <a:prstDash val="solid"/>
                <a:round/>
                <a:headEnd/>
                <a:tailEnd/>
              </a:ln>
            </p:spPr>
            <p:txBody>
              <a:bodyPr/>
              <a:lstStyle/>
              <a:p>
                <a:endParaRPr lang="en-IN"/>
              </a:p>
            </p:txBody>
          </p:sp>
          <p:sp>
            <p:nvSpPr>
              <p:cNvPr id="704354" name="Freeform 1890">
                <a:extLst>
                  <a:ext uri="{FF2B5EF4-FFF2-40B4-BE49-F238E27FC236}">
                    <a16:creationId xmlns:a16="http://schemas.microsoft.com/office/drawing/2014/main" id="{CA73A761-654C-4B9B-8B83-2A2A374FF387}"/>
                  </a:ext>
                </a:extLst>
              </p:cNvPr>
              <p:cNvSpPr>
                <a:spLocks/>
              </p:cNvSpPr>
              <p:nvPr/>
            </p:nvSpPr>
            <p:spPr bwMode="auto">
              <a:xfrm>
                <a:off x="2321" y="947"/>
                <a:ext cx="101" cy="37"/>
              </a:xfrm>
              <a:custGeom>
                <a:avLst/>
                <a:gdLst>
                  <a:gd name="T0" fmla="*/ 0 w 203"/>
                  <a:gd name="T1" fmla="*/ 27 h 75"/>
                  <a:gd name="T2" fmla="*/ 195 w 203"/>
                  <a:gd name="T3" fmla="*/ 75 h 75"/>
                  <a:gd name="T4" fmla="*/ 203 w 203"/>
                  <a:gd name="T5" fmla="*/ 75 h 75"/>
                  <a:gd name="T6" fmla="*/ 203 w 203"/>
                  <a:gd name="T7" fmla="*/ 75 h 75"/>
                  <a:gd name="T8" fmla="*/ 203 w 203"/>
                  <a:gd name="T9" fmla="*/ 44 h 75"/>
                  <a:gd name="T10" fmla="*/ 4 w 203"/>
                  <a:gd name="T11" fmla="*/ 0 h 75"/>
                  <a:gd name="T12" fmla="*/ 0 w 203"/>
                  <a:gd name="T13" fmla="*/ 0 h 75"/>
                  <a:gd name="T14" fmla="*/ 0 w 203"/>
                  <a:gd name="T15" fmla="*/ 27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 h="75">
                    <a:moveTo>
                      <a:pt x="0" y="27"/>
                    </a:moveTo>
                    <a:lnTo>
                      <a:pt x="195" y="75"/>
                    </a:lnTo>
                    <a:lnTo>
                      <a:pt x="203" y="75"/>
                    </a:lnTo>
                    <a:lnTo>
                      <a:pt x="203" y="75"/>
                    </a:lnTo>
                    <a:lnTo>
                      <a:pt x="203" y="44"/>
                    </a:lnTo>
                    <a:lnTo>
                      <a:pt x="4" y="0"/>
                    </a:lnTo>
                    <a:lnTo>
                      <a:pt x="0" y="0"/>
                    </a:lnTo>
                    <a:lnTo>
                      <a:pt x="0" y="27"/>
                    </a:lnTo>
                    <a:close/>
                  </a:path>
                </a:pathLst>
              </a:custGeom>
              <a:solidFill>
                <a:srgbClr val="595959"/>
              </a:solidFill>
              <a:ln w="3175">
                <a:solidFill>
                  <a:srgbClr val="000000"/>
                </a:solidFill>
                <a:prstDash val="solid"/>
                <a:round/>
                <a:headEnd/>
                <a:tailEnd/>
              </a:ln>
            </p:spPr>
            <p:txBody>
              <a:bodyPr/>
              <a:lstStyle/>
              <a:p>
                <a:endParaRPr lang="en-IN"/>
              </a:p>
            </p:txBody>
          </p:sp>
          <p:sp>
            <p:nvSpPr>
              <p:cNvPr id="704355" name="Freeform 1891">
                <a:extLst>
                  <a:ext uri="{FF2B5EF4-FFF2-40B4-BE49-F238E27FC236}">
                    <a16:creationId xmlns:a16="http://schemas.microsoft.com/office/drawing/2014/main" id="{1E2FBEA3-9066-4D35-81A3-E834F4CF6965}"/>
                  </a:ext>
                </a:extLst>
              </p:cNvPr>
              <p:cNvSpPr>
                <a:spLocks/>
              </p:cNvSpPr>
              <p:nvPr/>
            </p:nvSpPr>
            <p:spPr bwMode="auto">
              <a:xfrm>
                <a:off x="2553" y="947"/>
                <a:ext cx="1" cy="15"/>
              </a:xfrm>
              <a:custGeom>
                <a:avLst/>
                <a:gdLst>
                  <a:gd name="T0" fmla="*/ 31 h 31"/>
                  <a:gd name="T1" fmla="*/ 31 h 31"/>
                  <a:gd name="T2" fmla="*/ 0 h 31"/>
                  <a:gd name="T3" fmla="*/ 4 h 31"/>
                  <a:gd name="T4" fmla="*/ 31 h 31"/>
                </a:gdLst>
                <a:ahLst/>
                <a:cxnLst>
                  <a:cxn ang="0">
                    <a:pos x="0" y="T0"/>
                  </a:cxn>
                  <a:cxn ang="0">
                    <a:pos x="0" y="T1"/>
                  </a:cxn>
                  <a:cxn ang="0">
                    <a:pos x="0" y="T2"/>
                  </a:cxn>
                  <a:cxn ang="0">
                    <a:pos x="0" y="T3"/>
                  </a:cxn>
                  <a:cxn ang="0">
                    <a:pos x="0" y="T4"/>
                  </a:cxn>
                </a:cxnLst>
                <a:rect l="0" t="0" r="r" b="b"/>
                <a:pathLst>
                  <a:path h="31">
                    <a:moveTo>
                      <a:pt x="0" y="31"/>
                    </a:moveTo>
                    <a:lnTo>
                      <a:pt x="0" y="31"/>
                    </a:lnTo>
                    <a:lnTo>
                      <a:pt x="0" y="0"/>
                    </a:lnTo>
                    <a:lnTo>
                      <a:pt x="0" y="4"/>
                    </a:lnTo>
                    <a:lnTo>
                      <a:pt x="0" y="31"/>
                    </a:lnTo>
                    <a:close/>
                  </a:path>
                </a:pathLst>
              </a:custGeom>
              <a:solidFill>
                <a:srgbClr val="FFFF00"/>
              </a:solidFill>
              <a:ln w="3175">
                <a:solidFill>
                  <a:srgbClr val="000000"/>
                </a:solidFill>
                <a:prstDash val="solid"/>
                <a:round/>
                <a:headEnd/>
                <a:tailEnd/>
              </a:ln>
            </p:spPr>
            <p:txBody>
              <a:bodyPr/>
              <a:lstStyle/>
              <a:p>
                <a:endParaRPr lang="en-IN"/>
              </a:p>
            </p:txBody>
          </p:sp>
          <p:sp>
            <p:nvSpPr>
              <p:cNvPr id="704356" name="Freeform 1892">
                <a:extLst>
                  <a:ext uri="{FF2B5EF4-FFF2-40B4-BE49-F238E27FC236}">
                    <a16:creationId xmlns:a16="http://schemas.microsoft.com/office/drawing/2014/main" id="{881C5151-45E4-4FB8-9E9D-CE07CF747E87}"/>
                  </a:ext>
                </a:extLst>
              </p:cNvPr>
              <p:cNvSpPr>
                <a:spLocks/>
              </p:cNvSpPr>
              <p:nvPr/>
            </p:nvSpPr>
            <p:spPr bwMode="auto">
              <a:xfrm>
                <a:off x="2499" y="949"/>
                <a:ext cx="17" cy="34"/>
              </a:xfrm>
              <a:custGeom>
                <a:avLst/>
                <a:gdLst>
                  <a:gd name="T0" fmla="*/ 0 w 32"/>
                  <a:gd name="T1" fmla="*/ 19 h 67"/>
                  <a:gd name="T2" fmla="*/ 0 w 32"/>
                  <a:gd name="T3" fmla="*/ 67 h 67"/>
                  <a:gd name="T4" fmla="*/ 32 w 32"/>
                  <a:gd name="T5" fmla="*/ 48 h 67"/>
                  <a:gd name="T6" fmla="*/ 32 w 32"/>
                  <a:gd name="T7" fmla="*/ 44 h 67"/>
                  <a:gd name="T8" fmla="*/ 32 w 32"/>
                  <a:gd name="T9" fmla="*/ 0 h 67"/>
                  <a:gd name="T10" fmla="*/ 0 w 32"/>
                  <a:gd name="T11" fmla="*/ 15 h 67"/>
                  <a:gd name="T12" fmla="*/ 0 w 32"/>
                  <a:gd name="T13" fmla="*/ 19 h 67"/>
                </a:gdLst>
                <a:ahLst/>
                <a:cxnLst>
                  <a:cxn ang="0">
                    <a:pos x="T0" y="T1"/>
                  </a:cxn>
                  <a:cxn ang="0">
                    <a:pos x="T2" y="T3"/>
                  </a:cxn>
                  <a:cxn ang="0">
                    <a:pos x="T4" y="T5"/>
                  </a:cxn>
                  <a:cxn ang="0">
                    <a:pos x="T6" y="T7"/>
                  </a:cxn>
                  <a:cxn ang="0">
                    <a:pos x="T8" y="T9"/>
                  </a:cxn>
                  <a:cxn ang="0">
                    <a:pos x="T10" y="T11"/>
                  </a:cxn>
                  <a:cxn ang="0">
                    <a:pos x="T12" y="T13"/>
                  </a:cxn>
                </a:cxnLst>
                <a:rect l="0" t="0" r="r" b="b"/>
                <a:pathLst>
                  <a:path w="32" h="67">
                    <a:moveTo>
                      <a:pt x="0" y="19"/>
                    </a:moveTo>
                    <a:lnTo>
                      <a:pt x="0" y="67"/>
                    </a:lnTo>
                    <a:lnTo>
                      <a:pt x="32" y="48"/>
                    </a:lnTo>
                    <a:lnTo>
                      <a:pt x="32" y="44"/>
                    </a:lnTo>
                    <a:lnTo>
                      <a:pt x="32" y="0"/>
                    </a:lnTo>
                    <a:lnTo>
                      <a:pt x="0" y="15"/>
                    </a:lnTo>
                    <a:lnTo>
                      <a:pt x="0" y="19"/>
                    </a:lnTo>
                    <a:close/>
                  </a:path>
                </a:pathLst>
              </a:custGeom>
              <a:solidFill>
                <a:srgbClr val="595959"/>
              </a:solidFill>
              <a:ln w="3175">
                <a:solidFill>
                  <a:srgbClr val="000000"/>
                </a:solidFill>
                <a:prstDash val="solid"/>
                <a:round/>
                <a:headEnd/>
                <a:tailEnd/>
              </a:ln>
            </p:spPr>
            <p:txBody>
              <a:bodyPr/>
              <a:lstStyle/>
              <a:p>
                <a:endParaRPr lang="en-IN"/>
              </a:p>
            </p:txBody>
          </p:sp>
          <p:sp>
            <p:nvSpPr>
              <p:cNvPr id="704357" name="Freeform 1893">
                <a:extLst>
                  <a:ext uri="{FF2B5EF4-FFF2-40B4-BE49-F238E27FC236}">
                    <a16:creationId xmlns:a16="http://schemas.microsoft.com/office/drawing/2014/main" id="{0D8FDCE8-8C40-4CF9-B341-F435D16FB6C0}"/>
                  </a:ext>
                </a:extLst>
              </p:cNvPr>
              <p:cNvSpPr>
                <a:spLocks/>
              </p:cNvSpPr>
              <p:nvPr/>
            </p:nvSpPr>
            <p:spPr bwMode="auto">
              <a:xfrm>
                <a:off x="2484" y="955"/>
                <a:ext cx="67" cy="40"/>
              </a:xfrm>
              <a:custGeom>
                <a:avLst/>
                <a:gdLst>
                  <a:gd name="T0" fmla="*/ 4 w 134"/>
                  <a:gd name="T1" fmla="*/ 77 h 81"/>
                  <a:gd name="T2" fmla="*/ 0 w 134"/>
                  <a:gd name="T3" fmla="*/ 81 h 81"/>
                  <a:gd name="T4" fmla="*/ 0 w 134"/>
                  <a:gd name="T5" fmla="*/ 81 h 81"/>
                  <a:gd name="T6" fmla="*/ 134 w 134"/>
                  <a:gd name="T7" fmla="*/ 4 h 81"/>
                  <a:gd name="T8" fmla="*/ 134 w 134"/>
                  <a:gd name="T9" fmla="*/ 0 h 81"/>
                  <a:gd name="T10" fmla="*/ 130 w 134"/>
                  <a:gd name="T11" fmla="*/ 4 h 81"/>
                  <a:gd name="T12" fmla="*/ 4 w 134"/>
                  <a:gd name="T13" fmla="*/ 77 h 81"/>
                </a:gdLst>
                <a:ahLst/>
                <a:cxnLst>
                  <a:cxn ang="0">
                    <a:pos x="T0" y="T1"/>
                  </a:cxn>
                  <a:cxn ang="0">
                    <a:pos x="T2" y="T3"/>
                  </a:cxn>
                  <a:cxn ang="0">
                    <a:pos x="T4" y="T5"/>
                  </a:cxn>
                  <a:cxn ang="0">
                    <a:pos x="T6" y="T7"/>
                  </a:cxn>
                  <a:cxn ang="0">
                    <a:pos x="T8" y="T9"/>
                  </a:cxn>
                  <a:cxn ang="0">
                    <a:pos x="T10" y="T11"/>
                  </a:cxn>
                  <a:cxn ang="0">
                    <a:pos x="T12" y="T13"/>
                  </a:cxn>
                </a:cxnLst>
                <a:rect l="0" t="0" r="r" b="b"/>
                <a:pathLst>
                  <a:path w="134" h="81">
                    <a:moveTo>
                      <a:pt x="4" y="77"/>
                    </a:moveTo>
                    <a:lnTo>
                      <a:pt x="0" y="81"/>
                    </a:lnTo>
                    <a:lnTo>
                      <a:pt x="0" y="81"/>
                    </a:lnTo>
                    <a:lnTo>
                      <a:pt x="134" y="4"/>
                    </a:lnTo>
                    <a:lnTo>
                      <a:pt x="134" y="0"/>
                    </a:lnTo>
                    <a:lnTo>
                      <a:pt x="130" y="4"/>
                    </a:lnTo>
                    <a:lnTo>
                      <a:pt x="4" y="77"/>
                    </a:lnTo>
                    <a:close/>
                  </a:path>
                </a:pathLst>
              </a:custGeom>
              <a:solidFill>
                <a:srgbClr val="114FFB"/>
              </a:solidFill>
              <a:ln w="3175">
                <a:solidFill>
                  <a:srgbClr val="000000"/>
                </a:solidFill>
                <a:prstDash val="solid"/>
                <a:round/>
                <a:headEnd/>
                <a:tailEnd/>
              </a:ln>
            </p:spPr>
            <p:txBody>
              <a:bodyPr/>
              <a:lstStyle/>
              <a:p>
                <a:endParaRPr lang="en-IN"/>
              </a:p>
            </p:txBody>
          </p:sp>
          <p:sp>
            <p:nvSpPr>
              <p:cNvPr id="704358" name="Freeform 1894">
                <a:extLst>
                  <a:ext uri="{FF2B5EF4-FFF2-40B4-BE49-F238E27FC236}">
                    <a16:creationId xmlns:a16="http://schemas.microsoft.com/office/drawing/2014/main" id="{0454CCCD-DEA2-4831-BE32-BC5547CC6CC4}"/>
                  </a:ext>
                </a:extLst>
              </p:cNvPr>
              <p:cNvSpPr>
                <a:spLocks/>
              </p:cNvSpPr>
              <p:nvPr/>
            </p:nvSpPr>
            <p:spPr bwMode="auto">
              <a:xfrm>
                <a:off x="1880" y="960"/>
                <a:ext cx="454" cy="161"/>
              </a:xfrm>
              <a:custGeom>
                <a:avLst/>
                <a:gdLst>
                  <a:gd name="T0" fmla="*/ 0 w 909"/>
                  <a:gd name="T1" fmla="*/ 321 h 321"/>
                  <a:gd name="T2" fmla="*/ 790 w 909"/>
                  <a:gd name="T3" fmla="*/ 321 h 321"/>
                  <a:gd name="T4" fmla="*/ 909 w 909"/>
                  <a:gd name="T5" fmla="*/ 251 h 321"/>
                  <a:gd name="T6" fmla="*/ 0 w 909"/>
                  <a:gd name="T7" fmla="*/ 0 h 321"/>
                  <a:gd name="T8" fmla="*/ 0 w 909"/>
                  <a:gd name="T9" fmla="*/ 321 h 321"/>
                </a:gdLst>
                <a:ahLst/>
                <a:cxnLst>
                  <a:cxn ang="0">
                    <a:pos x="T0" y="T1"/>
                  </a:cxn>
                  <a:cxn ang="0">
                    <a:pos x="T2" y="T3"/>
                  </a:cxn>
                  <a:cxn ang="0">
                    <a:pos x="T4" y="T5"/>
                  </a:cxn>
                  <a:cxn ang="0">
                    <a:pos x="T6" y="T7"/>
                  </a:cxn>
                  <a:cxn ang="0">
                    <a:pos x="T8" y="T9"/>
                  </a:cxn>
                </a:cxnLst>
                <a:rect l="0" t="0" r="r" b="b"/>
                <a:pathLst>
                  <a:path w="909" h="321">
                    <a:moveTo>
                      <a:pt x="0" y="321"/>
                    </a:moveTo>
                    <a:lnTo>
                      <a:pt x="790" y="321"/>
                    </a:lnTo>
                    <a:lnTo>
                      <a:pt x="909" y="251"/>
                    </a:lnTo>
                    <a:lnTo>
                      <a:pt x="0" y="0"/>
                    </a:lnTo>
                    <a:lnTo>
                      <a:pt x="0" y="321"/>
                    </a:lnTo>
                    <a:close/>
                  </a:path>
                </a:pathLst>
              </a:custGeom>
              <a:solidFill>
                <a:srgbClr val="114FFB"/>
              </a:solidFill>
              <a:ln w="3175">
                <a:solidFill>
                  <a:srgbClr val="000000"/>
                </a:solidFill>
                <a:prstDash val="solid"/>
                <a:round/>
                <a:headEnd/>
                <a:tailEnd/>
              </a:ln>
            </p:spPr>
            <p:txBody>
              <a:bodyPr/>
              <a:lstStyle/>
              <a:p>
                <a:endParaRPr lang="en-IN"/>
              </a:p>
            </p:txBody>
          </p:sp>
          <p:sp>
            <p:nvSpPr>
              <p:cNvPr id="704359" name="Freeform 1895">
                <a:extLst>
                  <a:ext uri="{FF2B5EF4-FFF2-40B4-BE49-F238E27FC236}">
                    <a16:creationId xmlns:a16="http://schemas.microsoft.com/office/drawing/2014/main" id="{DD89C2B0-8EEE-4453-857F-04D3AC998CD3}"/>
                  </a:ext>
                </a:extLst>
              </p:cNvPr>
              <p:cNvSpPr>
                <a:spLocks/>
              </p:cNvSpPr>
              <p:nvPr/>
            </p:nvSpPr>
            <p:spPr bwMode="auto">
              <a:xfrm>
                <a:off x="2424" y="959"/>
                <a:ext cx="73" cy="68"/>
              </a:xfrm>
              <a:custGeom>
                <a:avLst/>
                <a:gdLst>
                  <a:gd name="T0" fmla="*/ 72 w 147"/>
                  <a:gd name="T1" fmla="*/ 36 h 136"/>
                  <a:gd name="T2" fmla="*/ 44 w 147"/>
                  <a:gd name="T3" fmla="*/ 33 h 136"/>
                  <a:gd name="T4" fmla="*/ 3 w 147"/>
                  <a:gd name="T5" fmla="*/ 56 h 136"/>
                  <a:gd name="T6" fmla="*/ 0 w 147"/>
                  <a:gd name="T7" fmla="*/ 136 h 136"/>
                  <a:gd name="T8" fmla="*/ 0 w 147"/>
                  <a:gd name="T9" fmla="*/ 136 h 136"/>
                  <a:gd name="T10" fmla="*/ 3 w 147"/>
                  <a:gd name="T11" fmla="*/ 136 h 136"/>
                  <a:gd name="T12" fmla="*/ 80 w 147"/>
                  <a:gd name="T13" fmla="*/ 88 h 136"/>
                  <a:gd name="T14" fmla="*/ 80 w 147"/>
                  <a:gd name="T15" fmla="*/ 77 h 136"/>
                  <a:gd name="T16" fmla="*/ 88 w 147"/>
                  <a:gd name="T17" fmla="*/ 73 h 136"/>
                  <a:gd name="T18" fmla="*/ 88 w 147"/>
                  <a:gd name="T19" fmla="*/ 73 h 136"/>
                  <a:gd name="T20" fmla="*/ 91 w 147"/>
                  <a:gd name="T21" fmla="*/ 77 h 136"/>
                  <a:gd name="T22" fmla="*/ 91 w 147"/>
                  <a:gd name="T23" fmla="*/ 84 h 136"/>
                  <a:gd name="T24" fmla="*/ 111 w 147"/>
                  <a:gd name="T25" fmla="*/ 73 h 136"/>
                  <a:gd name="T26" fmla="*/ 111 w 147"/>
                  <a:gd name="T27" fmla="*/ 60 h 136"/>
                  <a:gd name="T28" fmla="*/ 120 w 147"/>
                  <a:gd name="T29" fmla="*/ 56 h 136"/>
                  <a:gd name="T30" fmla="*/ 120 w 147"/>
                  <a:gd name="T31" fmla="*/ 56 h 136"/>
                  <a:gd name="T32" fmla="*/ 124 w 147"/>
                  <a:gd name="T33" fmla="*/ 65 h 136"/>
                  <a:gd name="T34" fmla="*/ 147 w 147"/>
                  <a:gd name="T35" fmla="*/ 52 h 136"/>
                  <a:gd name="T36" fmla="*/ 147 w 147"/>
                  <a:gd name="T37" fmla="*/ 0 h 136"/>
                  <a:gd name="T38" fmla="*/ 76 w 147"/>
                  <a:gd name="T39" fmla="*/ 36 h 136"/>
                  <a:gd name="T40" fmla="*/ 72 w 147"/>
                  <a:gd name="T41" fmla="*/ 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7" h="136">
                    <a:moveTo>
                      <a:pt x="72" y="36"/>
                    </a:moveTo>
                    <a:lnTo>
                      <a:pt x="44" y="33"/>
                    </a:lnTo>
                    <a:lnTo>
                      <a:pt x="3" y="56"/>
                    </a:lnTo>
                    <a:lnTo>
                      <a:pt x="0" y="136"/>
                    </a:lnTo>
                    <a:lnTo>
                      <a:pt x="0" y="136"/>
                    </a:lnTo>
                    <a:lnTo>
                      <a:pt x="3" y="136"/>
                    </a:lnTo>
                    <a:lnTo>
                      <a:pt x="80" y="88"/>
                    </a:lnTo>
                    <a:lnTo>
                      <a:pt x="80" y="77"/>
                    </a:lnTo>
                    <a:lnTo>
                      <a:pt x="88" y="73"/>
                    </a:lnTo>
                    <a:lnTo>
                      <a:pt x="88" y="73"/>
                    </a:lnTo>
                    <a:lnTo>
                      <a:pt x="91" y="77"/>
                    </a:lnTo>
                    <a:lnTo>
                      <a:pt x="91" y="84"/>
                    </a:lnTo>
                    <a:lnTo>
                      <a:pt x="111" y="73"/>
                    </a:lnTo>
                    <a:lnTo>
                      <a:pt x="111" y="60"/>
                    </a:lnTo>
                    <a:lnTo>
                      <a:pt x="120" y="56"/>
                    </a:lnTo>
                    <a:lnTo>
                      <a:pt x="120" y="56"/>
                    </a:lnTo>
                    <a:lnTo>
                      <a:pt x="124" y="65"/>
                    </a:lnTo>
                    <a:lnTo>
                      <a:pt x="147" y="52"/>
                    </a:lnTo>
                    <a:lnTo>
                      <a:pt x="147" y="0"/>
                    </a:lnTo>
                    <a:lnTo>
                      <a:pt x="76" y="36"/>
                    </a:lnTo>
                    <a:lnTo>
                      <a:pt x="72" y="36"/>
                    </a:lnTo>
                    <a:close/>
                  </a:path>
                </a:pathLst>
              </a:custGeom>
              <a:solidFill>
                <a:srgbClr val="FFFFFF"/>
              </a:solidFill>
              <a:ln w="3175">
                <a:solidFill>
                  <a:srgbClr val="000000"/>
                </a:solidFill>
                <a:prstDash val="solid"/>
                <a:round/>
                <a:headEnd/>
                <a:tailEnd/>
              </a:ln>
            </p:spPr>
            <p:txBody>
              <a:bodyPr/>
              <a:lstStyle/>
              <a:p>
                <a:endParaRPr lang="en-IN"/>
              </a:p>
            </p:txBody>
          </p:sp>
          <p:sp>
            <p:nvSpPr>
              <p:cNvPr id="704360" name="Freeform 1896">
                <a:extLst>
                  <a:ext uri="{FF2B5EF4-FFF2-40B4-BE49-F238E27FC236}">
                    <a16:creationId xmlns:a16="http://schemas.microsoft.com/office/drawing/2014/main" id="{766D2352-6D43-4106-BD52-5B288552A3D4}"/>
                  </a:ext>
                </a:extLst>
              </p:cNvPr>
              <p:cNvSpPr>
                <a:spLocks/>
              </p:cNvSpPr>
              <p:nvPr/>
            </p:nvSpPr>
            <p:spPr bwMode="auto">
              <a:xfrm>
                <a:off x="2321" y="962"/>
                <a:ext cx="103" cy="65"/>
              </a:xfrm>
              <a:custGeom>
                <a:avLst/>
                <a:gdLst>
                  <a:gd name="T0" fmla="*/ 0 w 207"/>
                  <a:gd name="T1" fmla="*/ 80 h 128"/>
                  <a:gd name="T2" fmla="*/ 96 w 207"/>
                  <a:gd name="T3" fmla="*/ 101 h 128"/>
                  <a:gd name="T4" fmla="*/ 203 w 207"/>
                  <a:gd name="T5" fmla="*/ 128 h 128"/>
                  <a:gd name="T6" fmla="*/ 207 w 207"/>
                  <a:gd name="T7" fmla="*/ 52 h 128"/>
                  <a:gd name="T8" fmla="*/ 203 w 207"/>
                  <a:gd name="T9" fmla="*/ 48 h 128"/>
                  <a:gd name="T10" fmla="*/ 78 w 207"/>
                  <a:gd name="T11" fmla="*/ 17 h 128"/>
                  <a:gd name="T12" fmla="*/ 0 w 207"/>
                  <a:gd name="T13" fmla="*/ 0 h 128"/>
                  <a:gd name="T14" fmla="*/ 0 w 207"/>
                  <a:gd name="T15" fmla="*/ 0 h 128"/>
                  <a:gd name="T16" fmla="*/ 0 w 207"/>
                  <a:gd name="T17" fmla="*/ 8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128">
                    <a:moveTo>
                      <a:pt x="0" y="80"/>
                    </a:moveTo>
                    <a:lnTo>
                      <a:pt x="96" y="101"/>
                    </a:lnTo>
                    <a:lnTo>
                      <a:pt x="203" y="128"/>
                    </a:lnTo>
                    <a:lnTo>
                      <a:pt x="207" y="52"/>
                    </a:lnTo>
                    <a:lnTo>
                      <a:pt x="203" y="48"/>
                    </a:lnTo>
                    <a:lnTo>
                      <a:pt x="78" y="17"/>
                    </a:lnTo>
                    <a:lnTo>
                      <a:pt x="0" y="0"/>
                    </a:lnTo>
                    <a:lnTo>
                      <a:pt x="0" y="0"/>
                    </a:lnTo>
                    <a:lnTo>
                      <a:pt x="0" y="80"/>
                    </a:lnTo>
                    <a:close/>
                  </a:path>
                </a:pathLst>
              </a:custGeom>
              <a:solidFill>
                <a:srgbClr val="838383"/>
              </a:solidFill>
              <a:ln w="3175">
                <a:solidFill>
                  <a:srgbClr val="000000"/>
                </a:solidFill>
                <a:prstDash val="solid"/>
                <a:round/>
                <a:headEnd/>
                <a:tailEnd/>
              </a:ln>
            </p:spPr>
            <p:txBody>
              <a:bodyPr/>
              <a:lstStyle/>
              <a:p>
                <a:endParaRPr lang="en-IN"/>
              </a:p>
            </p:txBody>
          </p:sp>
          <p:sp>
            <p:nvSpPr>
              <p:cNvPr id="704361" name="Freeform 1897">
                <a:extLst>
                  <a:ext uri="{FF2B5EF4-FFF2-40B4-BE49-F238E27FC236}">
                    <a16:creationId xmlns:a16="http://schemas.microsoft.com/office/drawing/2014/main" id="{C7D4147F-2EFB-4421-8D1E-07D778F26EA7}"/>
                  </a:ext>
                </a:extLst>
              </p:cNvPr>
              <p:cNvSpPr>
                <a:spLocks/>
              </p:cNvSpPr>
              <p:nvPr/>
            </p:nvSpPr>
            <p:spPr bwMode="auto">
              <a:xfrm>
                <a:off x="2424" y="969"/>
                <a:ext cx="18" cy="15"/>
              </a:xfrm>
              <a:custGeom>
                <a:avLst/>
                <a:gdLst>
                  <a:gd name="T0" fmla="*/ 0 w 36"/>
                  <a:gd name="T1" fmla="*/ 31 h 31"/>
                  <a:gd name="T2" fmla="*/ 3 w 36"/>
                  <a:gd name="T3" fmla="*/ 31 h 31"/>
                  <a:gd name="T4" fmla="*/ 36 w 36"/>
                  <a:gd name="T5" fmla="*/ 12 h 31"/>
                  <a:gd name="T6" fmla="*/ 3 w 36"/>
                  <a:gd name="T7" fmla="*/ 0 h 31"/>
                  <a:gd name="T8" fmla="*/ 3 w 36"/>
                  <a:gd name="T9" fmla="*/ 0 h 31"/>
                  <a:gd name="T10" fmla="*/ 0 w 36"/>
                  <a:gd name="T11" fmla="*/ 31 h 31"/>
                </a:gdLst>
                <a:ahLst/>
                <a:cxnLst>
                  <a:cxn ang="0">
                    <a:pos x="T0" y="T1"/>
                  </a:cxn>
                  <a:cxn ang="0">
                    <a:pos x="T2" y="T3"/>
                  </a:cxn>
                  <a:cxn ang="0">
                    <a:pos x="T4" y="T5"/>
                  </a:cxn>
                  <a:cxn ang="0">
                    <a:pos x="T6" y="T7"/>
                  </a:cxn>
                  <a:cxn ang="0">
                    <a:pos x="T8" y="T9"/>
                  </a:cxn>
                  <a:cxn ang="0">
                    <a:pos x="T10" y="T11"/>
                  </a:cxn>
                </a:cxnLst>
                <a:rect l="0" t="0" r="r" b="b"/>
                <a:pathLst>
                  <a:path w="36" h="31">
                    <a:moveTo>
                      <a:pt x="0" y="31"/>
                    </a:moveTo>
                    <a:lnTo>
                      <a:pt x="3" y="31"/>
                    </a:lnTo>
                    <a:lnTo>
                      <a:pt x="36" y="12"/>
                    </a:lnTo>
                    <a:lnTo>
                      <a:pt x="3" y="0"/>
                    </a:lnTo>
                    <a:lnTo>
                      <a:pt x="3" y="0"/>
                    </a:lnTo>
                    <a:lnTo>
                      <a:pt x="0" y="31"/>
                    </a:lnTo>
                    <a:close/>
                  </a:path>
                </a:pathLst>
              </a:custGeom>
              <a:solidFill>
                <a:srgbClr val="595959"/>
              </a:solidFill>
              <a:ln w="3175">
                <a:solidFill>
                  <a:srgbClr val="000000"/>
                </a:solidFill>
                <a:prstDash val="solid"/>
                <a:round/>
                <a:headEnd/>
                <a:tailEnd/>
              </a:ln>
            </p:spPr>
            <p:txBody>
              <a:bodyPr/>
              <a:lstStyle/>
              <a:p>
                <a:endParaRPr lang="en-IN"/>
              </a:p>
            </p:txBody>
          </p:sp>
          <p:sp>
            <p:nvSpPr>
              <p:cNvPr id="704362" name="Freeform 1898">
                <a:extLst>
                  <a:ext uri="{FF2B5EF4-FFF2-40B4-BE49-F238E27FC236}">
                    <a16:creationId xmlns:a16="http://schemas.microsoft.com/office/drawing/2014/main" id="{4F4DE456-1831-4520-9522-097F7C16CBB9}"/>
                  </a:ext>
                </a:extLst>
              </p:cNvPr>
              <p:cNvSpPr>
                <a:spLocks/>
              </p:cNvSpPr>
              <p:nvPr/>
            </p:nvSpPr>
            <p:spPr bwMode="auto">
              <a:xfrm>
                <a:off x="2225" y="971"/>
                <a:ext cx="91" cy="32"/>
              </a:xfrm>
              <a:custGeom>
                <a:avLst/>
                <a:gdLst>
                  <a:gd name="T0" fmla="*/ 0 w 181"/>
                  <a:gd name="T1" fmla="*/ 35 h 63"/>
                  <a:gd name="T2" fmla="*/ 122 w 181"/>
                  <a:gd name="T3" fmla="*/ 63 h 63"/>
                  <a:gd name="T4" fmla="*/ 181 w 181"/>
                  <a:gd name="T5" fmla="*/ 31 h 63"/>
                  <a:gd name="T6" fmla="*/ 67 w 181"/>
                  <a:gd name="T7" fmla="*/ 0 h 63"/>
                  <a:gd name="T8" fmla="*/ 59 w 181"/>
                  <a:gd name="T9" fmla="*/ 0 h 63"/>
                  <a:gd name="T10" fmla="*/ 0 w 181"/>
                  <a:gd name="T11" fmla="*/ 35 h 63"/>
                </a:gdLst>
                <a:ahLst/>
                <a:cxnLst>
                  <a:cxn ang="0">
                    <a:pos x="T0" y="T1"/>
                  </a:cxn>
                  <a:cxn ang="0">
                    <a:pos x="T2" y="T3"/>
                  </a:cxn>
                  <a:cxn ang="0">
                    <a:pos x="T4" y="T5"/>
                  </a:cxn>
                  <a:cxn ang="0">
                    <a:pos x="T6" y="T7"/>
                  </a:cxn>
                  <a:cxn ang="0">
                    <a:pos x="T8" y="T9"/>
                  </a:cxn>
                  <a:cxn ang="0">
                    <a:pos x="T10" y="T11"/>
                  </a:cxn>
                </a:cxnLst>
                <a:rect l="0" t="0" r="r" b="b"/>
                <a:pathLst>
                  <a:path w="181" h="63">
                    <a:moveTo>
                      <a:pt x="0" y="35"/>
                    </a:moveTo>
                    <a:lnTo>
                      <a:pt x="122" y="63"/>
                    </a:lnTo>
                    <a:lnTo>
                      <a:pt x="181" y="31"/>
                    </a:lnTo>
                    <a:lnTo>
                      <a:pt x="67" y="0"/>
                    </a:lnTo>
                    <a:lnTo>
                      <a:pt x="59" y="0"/>
                    </a:lnTo>
                    <a:lnTo>
                      <a:pt x="0" y="35"/>
                    </a:lnTo>
                    <a:close/>
                  </a:path>
                </a:pathLst>
              </a:custGeom>
              <a:solidFill>
                <a:srgbClr val="ABABAB"/>
              </a:solidFill>
              <a:ln w="3175">
                <a:solidFill>
                  <a:srgbClr val="000000"/>
                </a:solidFill>
                <a:prstDash val="solid"/>
                <a:round/>
                <a:headEnd/>
                <a:tailEnd/>
              </a:ln>
            </p:spPr>
            <p:txBody>
              <a:bodyPr/>
              <a:lstStyle/>
              <a:p>
                <a:endParaRPr lang="en-IN"/>
              </a:p>
            </p:txBody>
          </p:sp>
          <p:sp>
            <p:nvSpPr>
              <p:cNvPr id="704363" name="Freeform 1899">
                <a:extLst>
                  <a:ext uri="{FF2B5EF4-FFF2-40B4-BE49-F238E27FC236}">
                    <a16:creationId xmlns:a16="http://schemas.microsoft.com/office/drawing/2014/main" id="{AE62FA98-3658-4320-8A66-7090658DA661}"/>
                  </a:ext>
                </a:extLst>
              </p:cNvPr>
              <p:cNvSpPr>
                <a:spLocks/>
              </p:cNvSpPr>
              <p:nvPr/>
            </p:nvSpPr>
            <p:spPr bwMode="auto">
              <a:xfrm>
                <a:off x="2286" y="988"/>
                <a:ext cx="33" cy="29"/>
              </a:xfrm>
              <a:custGeom>
                <a:avLst/>
                <a:gdLst>
                  <a:gd name="T0" fmla="*/ 0 w 65"/>
                  <a:gd name="T1" fmla="*/ 57 h 57"/>
                  <a:gd name="T2" fmla="*/ 0 w 65"/>
                  <a:gd name="T3" fmla="*/ 57 h 57"/>
                  <a:gd name="T4" fmla="*/ 65 w 65"/>
                  <a:gd name="T5" fmla="*/ 24 h 57"/>
                  <a:gd name="T6" fmla="*/ 65 w 65"/>
                  <a:gd name="T7" fmla="*/ 0 h 57"/>
                  <a:gd name="T8" fmla="*/ 0 w 65"/>
                  <a:gd name="T9" fmla="*/ 32 h 57"/>
                  <a:gd name="T10" fmla="*/ 0 w 65"/>
                  <a:gd name="T11" fmla="*/ 57 h 57"/>
                </a:gdLst>
                <a:ahLst/>
                <a:cxnLst>
                  <a:cxn ang="0">
                    <a:pos x="T0" y="T1"/>
                  </a:cxn>
                  <a:cxn ang="0">
                    <a:pos x="T2" y="T3"/>
                  </a:cxn>
                  <a:cxn ang="0">
                    <a:pos x="T4" y="T5"/>
                  </a:cxn>
                  <a:cxn ang="0">
                    <a:pos x="T6" y="T7"/>
                  </a:cxn>
                  <a:cxn ang="0">
                    <a:pos x="T8" y="T9"/>
                  </a:cxn>
                  <a:cxn ang="0">
                    <a:pos x="T10" y="T11"/>
                  </a:cxn>
                </a:cxnLst>
                <a:rect l="0" t="0" r="r" b="b"/>
                <a:pathLst>
                  <a:path w="65" h="57">
                    <a:moveTo>
                      <a:pt x="0" y="57"/>
                    </a:moveTo>
                    <a:lnTo>
                      <a:pt x="0" y="57"/>
                    </a:lnTo>
                    <a:lnTo>
                      <a:pt x="65" y="24"/>
                    </a:lnTo>
                    <a:lnTo>
                      <a:pt x="65" y="0"/>
                    </a:lnTo>
                    <a:lnTo>
                      <a:pt x="0" y="32"/>
                    </a:lnTo>
                    <a:lnTo>
                      <a:pt x="0" y="57"/>
                    </a:lnTo>
                    <a:close/>
                  </a:path>
                </a:pathLst>
              </a:custGeom>
              <a:solidFill>
                <a:srgbClr val="FFFFFF"/>
              </a:solidFill>
              <a:ln w="3175">
                <a:solidFill>
                  <a:srgbClr val="000000"/>
                </a:solidFill>
                <a:prstDash val="solid"/>
                <a:round/>
                <a:headEnd/>
                <a:tailEnd/>
              </a:ln>
            </p:spPr>
            <p:txBody>
              <a:bodyPr/>
              <a:lstStyle/>
              <a:p>
                <a:endParaRPr lang="en-IN"/>
              </a:p>
            </p:txBody>
          </p:sp>
          <p:sp>
            <p:nvSpPr>
              <p:cNvPr id="704364" name="Freeform 1900">
                <a:extLst>
                  <a:ext uri="{FF2B5EF4-FFF2-40B4-BE49-F238E27FC236}">
                    <a16:creationId xmlns:a16="http://schemas.microsoft.com/office/drawing/2014/main" id="{53A93A59-637C-4EEE-86E6-FE0F0A3F70DA}"/>
                  </a:ext>
                </a:extLst>
              </p:cNvPr>
              <p:cNvSpPr>
                <a:spLocks/>
              </p:cNvSpPr>
              <p:nvPr/>
            </p:nvSpPr>
            <p:spPr bwMode="auto">
              <a:xfrm>
                <a:off x="2482" y="988"/>
                <a:ext cx="1" cy="17"/>
              </a:xfrm>
              <a:custGeom>
                <a:avLst/>
                <a:gdLst>
                  <a:gd name="T0" fmla="*/ 32 h 32"/>
                  <a:gd name="T1" fmla="*/ 32 h 32"/>
                  <a:gd name="T2" fmla="*/ 0 h 32"/>
                  <a:gd name="T3" fmla="*/ 1 h 32"/>
                  <a:gd name="T4" fmla="*/ 32 h 32"/>
                </a:gdLst>
                <a:ahLst/>
                <a:cxnLst>
                  <a:cxn ang="0">
                    <a:pos x="0" y="T0"/>
                  </a:cxn>
                  <a:cxn ang="0">
                    <a:pos x="0" y="T1"/>
                  </a:cxn>
                  <a:cxn ang="0">
                    <a:pos x="0" y="T2"/>
                  </a:cxn>
                  <a:cxn ang="0">
                    <a:pos x="0" y="T3"/>
                  </a:cxn>
                  <a:cxn ang="0">
                    <a:pos x="0" y="T4"/>
                  </a:cxn>
                </a:cxnLst>
                <a:rect l="0" t="0" r="r" b="b"/>
                <a:pathLst>
                  <a:path h="32">
                    <a:moveTo>
                      <a:pt x="0" y="32"/>
                    </a:moveTo>
                    <a:lnTo>
                      <a:pt x="0" y="32"/>
                    </a:lnTo>
                    <a:lnTo>
                      <a:pt x="0" y="0"/>
                    </a:lnTo>
                    <a:lnTo>
                      <a:pt x="0" y="1"/>
                    </a:lnTo>
                    <a:lnTo>
                      <a:pt x="0" y="32"/>
                    </a:lnTo>
                    <a:close/>
                  </a:path>
                </a:pathLst>
              </a:custGeom>
              <a:solidFill>
                <a:srgbClr val="FFFF00"/>
              </a:solidFill>
              <a:ln w="3175">
                <a:solidFill>
                  <a:srgbClr val="000000"/>
                </a:solidFill>
                <a:prstDash val="solid"/>
                <a:round/>
                <a:headEnd/>
                <a:tailEnd/>
              </a:ln>
            </p:spPr>
            <p:txBody>
              <a:bodyPr/>
              <a:lstStyle/>
              <a:p>
                <a:endParaRPr lang="en-IN"/>
              </a:p>
            </p:txBody>
          </p:sp>
          <p:sp>
            <p:nvSpPr>
              <p:cNvPr id="704365" name="Freeform 1901">
                <a:extLst>
                  <a:ext uri="{FF2B5EF4-FFF2-40B4-BE49-F238E27FC236}">
                    <a16:creationId xmlns:a16="http://schemas.microsoft.com/office/drawing/2014/main" id="{3F43CC84-1445-455A-BA06-5D6BE49EFCA3}"/>
                  </a:ext>
                </a:extLst>
              </p:cNvPr>
              <p:cNvSpPr>
                <a:spLocks/>
              </p:cNvSpPr>
              <p:nvPr/>
            </p:nvSpPr>
            <p:spPr bwMode="auto">
              <a:xfrm>
                <a:off x="2223" y="988"/>
                <a:ext cx="61" cy="29"/>
              </a:xfrm>
              <a:custGeom>
                <a:avLst/>
                <a:gdLst>
                  <a:gd name="T0" fmla="*/ 0 w 122"/>
                  <a:gd name="T1" fmla="*/ 28 h 57"/>
                  <a:gd name="T2" fmla="*/ 122 w 122"/>
                  <a:gd name="T3" fmla="*/ 57 h 57"/>
                  <a:gd name="T4" fmla="*/ 122 w 122"/>
                  <a:gd name="T5" fmla="*/ 32 h 57"/>
                  <a:gd name="T6" fmla="*/ 0 w 122"/>
                  <a:gd name="T7" fmla="*/ 0 h 57"/>
                  <a:gd name="T8" fmla="*/ 0 w 122"/>
                  <a:gd name="T9" fmla="*/ 1 h 57"/>
                  <a:gd name="T10" fmla="*/ 0 w 122"/>
                  <a:gd name="T11" fmla="*/ 28 h 57"/>
                </a:gdLst>
                <a:ahLst/>
                <a:cxnLst>
                  <a:cxn ang="0">
                    <a:pos x="T0" y="T1"/>
                  </a:cxn>
                  <a:cxn ang="0">
                    <a:pos x="T2" y="T3"/>
                  </a:cxn>
                  <a:cxn ang="0">
                    <a:pos x="T4" y="T5"/>
                  </a:cxn>
                  <a:cxn ang="0">
                    <a:pos x="T6" y="T7"/>
                  </a:cxn>
                  <a:cxn ang="0">
                    <a:pos x="T8" y="T9"/>
                  </a:cxn>
                  <a:cxn ang="0">
                    <a:pos x="T10" y="T11"/>
                  </a:cxn>
                </a:cxnLst>
                <a:rect l="0" t="0" r="r" b="b"/>
                <a:pathLst>
                  <a:path w="122" h="57">
                    <a:moveTo>
                      <a:pt x="0" y="28"/>
                    </a:moveTo>
                    <a:lnTo>
                      <a:pt x="122" y="57"/>
                    </a:lnTo>
                    <a:lnTo>
                      <a:pt x="122" y="32"/>
                    </a:lnTo>
                    <a:lnTo>
                      <a:pt x="0" y="0"/>
                    </a:lnTo>
                    <a:lnTo>
                      <a:pt x="0" y="1"/>
                    </a:lnTo>
                    <a:lnTo>
                      <a:pt x="0" y="28"/>
                    </a:lnTo>
                    <a:close/>
                  </a:path>
                </a:pathLst>
              </a:custGeom>
              <a:solidFill>
                <a:srgbClr val="838383"/>
              </a:solidFill>
              <a:ln w="3175">
                <a:solidFill>
                  <a:srgbClr val="000000"/>
                </a:solidFill>
                <a:prstDash val="solid"/>
                <a:round/>
                <a:headEnd/>
                <a:tailEnd/>
              </a:ln>
            </p:spPr>
            <p:txBody>
              <a:bodyPr/>
              <a:lstStyle/>
              <a:p>
                <a:endParaRPr lang="en-IN"/>
              </a:p>
            </p:txBody>
          </p:sp>
          <p:sp>
            <p:nvSpPr>
              <p:cNvPr id="704366" name="Freeform 1902">
                <a:extLst>
                  <a:ext uri="{FF2B5EF4-FFF2-40B4-BE49-F238E27FC236}">
                    <a16:creationId xmlns:a16="http://schemas.microsoft.com/office/drawing/2014/main" id="{69D17530-C8CF-47C2-B8A6-54725A8DC986}"/>
                  </a:ext>
                </a:extLst>
              </p:cNvPr>
              <p:cNvSpPr>
                <a:spLocks/>
              </p:cNvSpPr>
              <p:nvPr/>
            </p:nvSpPr>
            <p:spPr bwMode="auto">
              <a:xfrm>
                <a:off x="2470" y="997"/>
                <a:ext cx="9" cy="8"/>
              </a:xfrm>
              <a:custGeom>
                <a:avLst/>
                <a:gdLst>
                  <a:gd name="T0" fmla="*/ 0 w 20"/>
                  <a:gd name="T1" fmla="*/ 15 h 15"/>
                  <a:gd name="T2" fmla="*/ 20 w 20"/>
                  <a:gd name="T3" fmla="*/ 0 h 15"/>
                  <a:gd name="T4" fmla="*/ 20 w 20"/>
                  <a:gd name="T5" fmla="*/ 0 h 15"/>
                  <a:gd name="T6" fmla="*/ 0 w 20"/>
                  <a:gd name="T7" fmla="*/ 11 h 15"/>
                  <a:gd name="T8" fmla="*/ 0 w 20"/>
                  <a:gd name="T9" fmla="*/ 15 h 15"/>
                </a:gdLst>
                <a:ahLst/>
                <a:cxnLst>
                  <a:cxn ang="0">
                    <a:pos x="T0" y="T1"/>
                  </a:cxn>
                  <a:cxn ang="0">
                    <a:pos x="T2" y="T3"/>
                  </a:cxn>
                  <a:cxn ang="0">
                    <a:pos x="T4" y="T5"/>
                  </a:cxn>
                  <a:cxn ang="0">
                    <a:pos x="T6" y="T7"/>
                  </a:cxn>
                  <a:cxn ang="0">
                    <a:pos x="T8" y="T9"/>
                  </a:cxn>
                </a:cxnLst>
                <a:rect l="0" t="0" r="r" b="b"/>
                <a:pathLst>
                  <a:path w="20" h="15">
                    <a:moveTo>
                      <a:pt x="0" y="15"/>
                    </a:moveTo>
                    <a:lnTo>
                      <a:pt x="20" y="0"/>
                    </a:lnTo>
                    <a:lnTo>
                      <a:pt x="20" y="0"/>
                    </a:lnTo>
                    <a:lnTo>
                      <a:pt x="0" y="11"/>
                    </a:lnTo>
                    <a:lnTo>
                      <a:pt x="0" y="15"/>
                    </a:lnTo>
                    <a:close/>
                  </a:path>
                </a:pathLst>
              </a:custGeom>
              <a:solidFill>
                <a:srgbClr val="114FFB"/>
              </a:solidFill>
              <a:ln w="3175">
                <a:solidFill>
                  <a:srgbClr val="000000"/>
                </a:solidFill>
                <a:prstDash val="solid"/>
                <a:round/>
                <a:headEnd/>
                <a:tailEnd/>
              </a:ln>
            </p:spPr>
            <p:txBody>
              <a:bodyPr/>
              <a:lstStyle/>
              <a:p>
                <a:endParaRPr lang="en-IN"/>
              </a:p>
            </p:txBody>
          </p:sp>
          <p:sp>
            <p:nvSpPr>
              <p:cNvPr id="704367" name="Rectangle 1903">
                <a:extLst>
                  <a:ext uri="{FF2B5EF4-FFF2-40B4-BE49-F238E27FC236}">
                    <a16:creationId xmlns:a16="http://schemas.microsoft.com/office/drawing/2014/main" id="{C31F9CBB-C6FA-4C4D-B384-1D9370BFF183}"/>
                  </a:ext>
                </a:extLst>
              </p:cNvPr>
              <p:cNvSpPr>
                <a:spLocks noChangeArrowheads="1"/>
              </p:cNvSpPr>
              <p:nvPr/>
            </p:nvSpPr>
            <p:spPr bwMode="auto">
              <a:xfrm>
                <a:off x="2467" y="998"/>
                <a:ext cx="0" cy="14"/>
              </a:xfrm>
              <a:prstGeom prst="rect">
                <a:avLst/>
              </a:prstGeom>
              <a:solidFill>
                <a:srgbClr val="FFFF00"/>
              </a:solidFill>
              <a:ln w="3175">
                <a:solidFill>
                  <a:srgbClr val="000000"/>
                </a:solidFill>
                <a:miter lim="800000"/>
                <a:headEnd/>
                <a:tailEnd/>
              </a:ln>
            </p:spPr>
            <p:txBody>
              <a:bodyPr/>
              <a:lstStyle/>
              <a:p>
                <a:endParaRPr lang="en-IN"/>
              </a:p>
            </p:txBody>
          </p:sp>
          <p:sp>
            <p:nvSpPr>
              <p:cNvPr id="704368" name="Freeform 1904">
                <a:extLst>
                  <a:ext uri="{FF2B5EF4-FFF2-40B4-BE49-F238E27FC236}">
                    <a16:creationId xmlns:a16="http://schemas.microsoft.com/office/drawing/2014/main" id="{B8169288-12B3-471E-A0AE-883B31CFE55B}"/>
                  </a:ext>
                </a:extLst>
              </p:cNvPr>
              <p:cNvSpPr>
                <a:spLocks/>
              </p:cNvSpPr>
              <p:nvPr/>
            </p:nvSpPr>
            <p:spPr bwMode="auto">
              <a:xfrm>
                <a:off x="2585" y="1095"/>
                <a:ext cx="166" cy="26"/>
              </a:xfrm>
              <a:custGeom>
                <a:avLst/>
                <a:gdLst>
                  <a:gd name="T0" fmla="*/ 0 w 331"/>
                  <a:gd name="T1" fmla="*/ 52 h 52"/>
                  <a:gd name="T2" fmla="*/ 331 w 331"/>
                  <a:gd name="T3" fmla="*/ 52 h 52"/>
                  <a:gd name="T4" fmla="*/ 166 w 331"/>
                  <a:gd name="T5" fmla="*/ 7 h 52"/>
                  <a:gd name="T6" fmla="*/ 143 w 331"/>
                  <a:gd name="T7" fmla="*/ 4 h 52"/>
                  <a:gd name="T8" fmla="*/ 118 w 331"/>
                  <a:gd name="T9" fmla="*/ 0 h 52"/>
                  <a:gd name="T10" fmla="*/ 103 w 331"/>
                  <a:gd name="T11" fmla="*/ 4 h 52"/>
                  <a:gd name="T12" fmla="*/ 88 w 331"/>
                  <a:gd name="T13" fmla="*/ 4 h 52"/>
                  <a:gd name="T14" fmla="*/ 74 w 331"/>
                  <a:gd name="T15" fmla="*/ 7 h 52"/>
                  <a:gd name="T16" fmla="*/ 59 w 331"/>
                  <a:gd name="T17" fmla="*/ 15 h 52"/>
                  <a:gd name="T18" fmla="*/ 44 w 331"/>
                  <a:gd name="T19" fmla="*/ 19 h 52"/>
                  <a:gd name="T20" fmla="*/ 28 w 331"/>
                  <a:gd name="T21" fmla="*/ 30 h 52"/>
                  <a:gd name="T22" fmla="*/ 15 w 331"/>
                  <a:gd name="T23" fmla="*/ 36 h 52"/>
                  <a:gd name="T24" fmla="*/ 0 w 331"/>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52">
                    <a:moveTo>
                      <a:pt x="0" y="52"/>
                    </a:moveTo>
                    <a:lnTo>
                      <a:pt x="331" y="52"/>
                    </a:lnTo>
                    <a:lnTo>
                      <a:pt x="166" y="7"/>
                    </a:lnTo>
                    <a:lnTo>
                      <a:pt x="143" y="4"/>
                    </a:lnTo>
                    <a:lnTo>
                      <a:pt x="118" y="0"/>
                    </a:lnTo>
                    <a:lnTo>
                      <a:pt x="103" y="4"/>
                    </a:lnTo>
                    <a:lnTo>
                      <a:pt x="88" y="4"/>
                    </a:lnTo>
                    <a:lnTo>
                      <a:pt x="74" y="7"/>
                    </a:lnTo>
                    <a:lnTo>
                      <a:pt x="59" y="15"/>
                    </a:lnTo>
                    <a:lnTo>
                      <a:pt x="44" y="19"/>
                    </a:lnTo>
                    <a:lnTo>
                      <a:pt x="28" y="30"/>
                    </a:lnTo>
                    <a:lnTo>
                      <a:pt x="15" y="36"/>
                    </a:lnTo>
                    <a:lnTo>
                      <a:pt x="0" y="52"/>
                    </a:lnTo>
                    <a:close/>
                  </a:path>
                </a:pathLst>
              </a:custGeom>
              <a:solidFill>
                <a:srgbClr val="114FFB"/>
              </a:solidFill>
              <a:ln w="3175">
                <a:solidFill>
                  <a:srgbClr val="000000"/>
                </a:solidFill>
                <a:prstDash val="solid"/>
                <a:round/>
                <a:headEnd/>
                <a:tailEnd/>
              </a:ln>
            </p:spPr>
            <p:txBody>
              <a:bodyPr/>
              <a:lstStyle/>
              <a:p>
                <a:endParaRPr lang="en-IN"/>
              </a:p>
            </p:txBody>
          </p:sp>
        </p:grpSp>
        <p:grpSp>
          <p:nvGrpSpPr>
            <p:cNvPr id="704369" name="Group 1905">
              <a:extLst>
                <a:ext uri="{FF2B5EF4-FFF2-40B4-BE49-F238E27FC236}">
                  <a16:creationId xmlns:a16="http://schemas.microsoft.com/office/drawing/2014/main" id="{67C52444-CE4C-44C9-A60D-895E937B2A1F}"/>
                </a:ext>
              </a:extLst>
            </p:cNvPr>
            <p:cNvGrpSpPr>
              <a:grpSpLocks/>
            </p:cNvGrpSpPr>
            <p:nvPr/>
          </p:nvGrpSpPr>
          <p:grpSpPr bwMode="auto">
            <a:xfrm>
              <a:off x="326" y="959"/>
              <a:ext cx="813" cy="241"/>
              <a:chOff x="581" y="766"/>
              <a:chExt cx="813" cy="241"/>
            </a:xfrm>
          </p:grpSpPr>
          <p:sp>
            <p:nvSpPr>
              <p:cNvPr id="704370" name="Freeform 1906">
                <a:extLst>
                  <a:ext uri="{FF2B5EF4-FFF2-40B4-BE49-F238E27FC236}">
                    <a16:creationId xmlns:a16="http://schemas.microsoft.com/office/drawing/2014/main" id="{6CBBD348-AAA5-44C4-80F2-5A3650D9BF5D}"/>
                  </a:ext>
                </a:extLst>
              </p:cNvPr>
              <p:cNvSpPr>
                <a:spLocks/>
              </p:cNvSpPr>
              <p:nvPr/>
            </p:nvSpPr>
            <p:spPr bwMode="auto">
              <a:xfrm>
                <a:off x="581" y="766"/>
                <a:ext cx="590" cy="161"/>
              </a:xfrm>
              <a:custGeom>
                <a:avLst/>
                <a:gdLst>
                  <a:gd name="T0" fmla="*/ 1092 w 1180"/>
                  <a:gd name="T1" fmla="*/ 323 h 323"/>
                  <a:gd name="T2" fmla="*/ 1180 w 1180"/>
                  <a:gd name="T3" fmla="*/ 323 h 323"/>
                  <a:gd name="T4" fmla="*/ 1180 w 1180"/>
                  <a:gd name="T5" fmla="*/ 0 h 323"/>
                  <a:gd name="T6" fmla="*/ 0 w 1180"/>
                  <a:gd name="T7" fmla="*/ 0 h 323"/>
                  <a:gd name="T8" fmla="*/ 0 w 1180"/>
                  <a:gd name="T9" fmla="*/ 323 h 323"/>
                  <a:gd name="T10" fmla="*/ 1092 w 1180"/>
                  <a:gd name="T11" fmla="*/ 323 h 323"/>
                </a:gdLst>
                <a:ahLst/>
                <a:cxnLst>
                  <a:cxn ang="0">
                    <a:pos x="T0" y="T1"/>
                  </a:cxn>
                  <a:cxn ang="0">
                    <a:pos x="T2" y="T3"/>
                  </a:cxn>
                  <a:cxn ang="0">
                    <a:pos x="T4" y="T5"/>
                  </a:cxn>
                  <a:cxn ang="0">
                    <a:pos x="T6" y="T7"/>
                  </a:cxn>
                  <a:cxn ang="0">
                    <a:pos x="T8" y="T9"/>
                  </a:cxn>
                  <a:cxn ang="0">
                    <a:pos x="T10" y="T11"/>
                  </a:cxn>
                </a:cxnLst>
                <a:rect l="0" t="0" r="r" b="b"/>
                <a:pathLst>
                  <a:path w="1180" h="323">
                    <a:moveTo>
                      <a:pt x="1092" y="323"/>
                    </a:moveTo>
                    <a:lnTo>
                      <a:pt x="1180" y="323"/>
                    </a:lnTo>
                    <a:lnTo>
                      <a:pt x="1180" y="0"/>
                    </a:lnTo>
                    <a:lnTo>
                      <a:pt x="0" y="0"/>
                    </a:lnTo>
                    <a:lnTo>
                      <a:pt x="0" y="323"/>
                    </a:lnTo>
                    <a:lnTo>
                      <a:pt x="1092" y="323"/>
                    </a:lnTo>
                    <a:close/>
                  </a:path>
                </a:pathLst>
              </a:custGeom>
              <a:solidFill>
                <a:srgbClr val="FFFFFF"/>
              </a:solidFill>
              <a:ln w="3175">
                <a:solidFill>
                  <a:srgbClr val="000000"/>
                </a:solidFill>
                <a:prstDash val="solid"/>
                <a:round/>
                <a:headEnd/>
                <a:tailEnd/>
              </a:ln>
            </p:spPr>
            <p:txBody>
              <a:bodyPr/>
              <a:lstStyle/>
              <a:p>
                <a:endParaRPr lang="en-IN"/>
              </a:p>
            </p:txBody>
          </p:sp>
          <p:sp>
            <p:nvSpPr>
              <p:cNvPr id="704371" name="Freeform 1907">
                <a:extLst>
                  <a:ext uri="{FF2B5EF4-FFF2-40B4-BE49-F238E27FC236}">
                    <a16:creationId xmlns:a16="http://schemas.microsoft.com/office/drawing/2014/main" id="{D150195D-708A-41FC-AF1B-C41A6214CE23}"/>
                  </a:ext>
                </a:extLst>
              </p:cNvPr>
              <p:cNvSpPr>
                <a:spLocks/>
              </p:cNvSpPr>
              <p:nvPr/>
            </p:nvSpPr>
            <p:spPr bwMode="auto">
              <a:xfrm>
                <a:off x="1093" y="927"/>
                <a:ext cx="34" cy="9"/>
              </a:xfrm>
              <a:custGeom>
                <a:avLst/>
                <a:gdLst>
                  <a:gd name="T0" fmla="*/ 0 w 69"/>
                  <a:gd name="T1" fmla="*/ 19 h 19"/>
                  <a:gd name="T2" fmla="*/ 0 w 69"/>
                  <a:gd name="T3" fmla="*/ 0 h 19"/>
                  <a:gd name="T4" fmla="*/ 69 w 69"/>
                  <a:gd name="T5" fmla="*/ 0 h 19"/>
                  <a:gd name="T6" fmla="*/ 69 w 69"/>
                  <a:gd name="T7" fmla="*/ 11 h 19"/>
                  <a:gd name="T8" fmla="*/ 0 w 69"/>
                  <a:gd name="T9" fmla="*/ 19 h 19"/>
                </a:gdLst>
                <a:ahLst/>
                <a:cxnLst>
                  <a:cxn ang="0">
                    <a:pos x="T0" y="T1"/>
                  </a:cxn>
                  <a:cxn ang="0">
                    <a:pos x="T2" y="T3"/>
                  </a:cxn>
                  <a:cxn ang="0">
                    <a:pos x="T4" y="T5"/>
                  </a:cxn>
                  <a:cxn ang="0">
                    <a:pos x="T6" y="T7"/>
                  </a:cxn>
                  <a:cxn ang="0">
                    <a:pos x="T8" y="T9"/>
                  </a:cxn>
                </a:cxnLst>
                <a:rect l="0" t="0" r="r" b="b"/>
                <a:pathLst>
                  <a:path w="69" h="19">
                    <a:moveTo>
                      <a:pt x="0" y="19"/>
                    </a:moveTo>
                    <a:lnTo>
                      <a:pt x="0" y="0"/>
                    </a:lnTo>
                    <a:lnTo>
                      <a:pt x="69" y="0"/>
                    </a:lnTo>
                    <a:lnTo>
                      <a:pt x="69" y="11"/>
                    </a:lnTo>
                    <a:lnTo>
                      <a:pt x="0" y="19"/>
                    </a:lnTo>
                    <a:close/>
                  </a:path>
                </a:pathLst>
              </a:custGeom>
              <a:solidFill>
                <a:srgbClr val="000000"/>
              </a:solidFill>
              <a:ln w="3175">
                <a:solidFill>
                  <a:srgbClr val="000000"/>
                </a:solidFill>
                <a:prstDash val="solid"/>
                <a:round/>
                <a:headEnd/>
                <a:tailEnd/>
              </a:ln>
            </p:spPr>
            <p:txBody>
              <a:bodyPr/>
              <a:lstStyle/>
              <a:p>
                <a:endParaRPr lang="en-IN"/>
              </a:p>
            </p:txBody>
          </p:sp>
          <p:sp>
            <p:nvSpPr>
              <p:cNvPr id="704372" name="Freeform 1908">
                <a:extLst>
                  <a:ext uri="{FF2B5EF4-FFF2-40B4-BE49-F238E27FC236}">
                    <a16:creationId xmlns:a16="http://schemas.microsoft.com/office/drawing/2014/main" id="{CF5CE890-E77E-4C28-95EC-13C21722AA61}"/>
                  </a:ext>
                </a:extLst>
              </p:cNvPr>
              <p:cNvSpPr>
                <a:spLocks/>
              </p:cNvSpPr>
              <p:nvPr/>
            </p:nvSpPr>
            <p:spPr bwMode="auto">
              <a:xfrm>
                <a:off x="589" y="927"/>
                <a:ext cx="287" cy="66"/>
              </a:xfrm>
              <a:custGeom>
                <a:avLst/>
                <a:gdLst>
                  <a:gd name="T0" fmla="*/ 573 w 573"/>
                  <a:gd name="T1" fmla="*/ 40 h 132"/>
                  <a:gd name="T2" fmla="*/ 378 w 573"/>
                  <a:gd name="T3" fmla="*/ 40 h 132"/>
                  <a:gd name="T4" fmla="*/ 371 w 573"/>
                  <a:gd name="T5" fmla="*/ 36 h 132"/>
                  <a:gd name="T6" fmla="*/ 363 w 573"/>
                  <a:gd name="T7" fmla="*/ 28 h 132"/>
                  <a:gd name="T8" fmla="*/ 359 w 573"/>
                  <a:gd name="T9" fmla="*/ 25 h 132"/>
                  <a:gd name="T10" fmla="*/ 352 w 573"/>
                  <a:gd name="T11" fmla="*/ 23 h 132"/>
                  <a:gd name="T12" fmla="*/ 344 w 573"/>
                  <a:gd name="T13" fmla="*/ 23 h 132"/>
                  <a:gd name="T14" fmla="*/ 334 w 573"/>
                  <a:gd name="T15" fmla="*/ 19 h 132"/>
                  <a:gd name="T16" fmla="*/ 327 w 573"/>
                  <a:gd name="T17" fmla="*/ 19 h 132"/>
                  <a:gd name="T18" fmla="*/ 319 w 573"/>
                  <a:gd name="T19" fmla="*/ 19 h 132"/>
                  <a:gd name="T20" fmla="*/ 311 w 573"/>
                  <a:gd name="T21" fmla="*/ 19 h 132"/>
                  <a:gd name="T22" fmla="*/ 304 w 573"/>
                  <a:gd name="T23" fmla="*/ 23 h 132"/>
                  <a:gd name="T24" fmla="*/ 296 w 573"/>
                  <a:gd name="T25" fmla="*/ 23 h 132"/>
                  <a:gd name="T26" fmla="*/ 290 w 573"/>
                  <a:gd name="T27" fmla="*/ 25 h 132"/>
                  <a:gd name="T28" fmla="*/ 279 w 573"/>
                  <a:gd name="T29" fmla="*/ 28 h 132"/>
                  <a:gd name="T30" fmla="*/ 275 w 573"/>
                  <a:gd name="T31" fmla="*/ 36 h 132"/>
                  <a:gd name="T32" fmla="*/ 267 w 573"/>
                  <a:gd name="T33" fmla="*/ 40 h 132"/>
                  <a:gd name="T34" fmla="*/ 264 w 573"/>
                  <a:gd name="T35" fmla="*/ 48 h 132"/>
                  <a:gd name="T36" fmla="*/ 256 w 573"/>
                  <a:gd name="T37" fmla="*/ 55 h 132"/>
                  <a:gd name="T38" fmla="*/ 252 w 573"/>
                  <a:gd name="T39" fmla="*/ 59 h 132"/>
                  <a:gd name="T40" fmla="*/ 252 w 573"/>
                  <a:gd name="T41" fmla="*/ 63 h 132"/>
                  <a:gd name="T42" fmla="*/ 252 w 573"/>
                  <a:gd name="T43" fmla="*/ 63 h 132"/>
                  <a:gd name="T44" fmla="*/ 246 w 573"/>
                  <a:gd name="T45" fmla="*/ 55 h 132"/>
                  <a:gd name="T46" fmla="*/ 243 w 573"/>
                  <a:gd name="T47" fmla="*/ 48 h 132"/>
                  <a:gd name="T48" fmla="*/ 239 w 573"/>
                  <a:gd name="T49" fmla="*/ 40 h 132"/>
                  <a:gd name="T50" fmla="*/ 231 w 573"/>
                  <a:gd name="T51" fmla="*/ 36 h 132"/>
                  <a:gd name="T52" fmla="*/ 223 w 573"/>
                  <a:gd name="T53" fmla="*/ 28 h 132"/>
                  <a:gd name="T54" fmla="*/ 220 w 573"/>
                  <a:gd name="T55" fmla="*/ 25 h 132"/>
                  <a:gd name="T56" fmla="*/ 212 w 573"/>
                  <a:gd name="T57" fmla="*/ 23 h 132"/>
                  <a:gd name="T58" fmla="*/ 200 w 573"/>
                  <a:gd name="T59" fmla="*/ 23 h 132"/>
                  <a:gd name="T60" fmla="*/ 195 w 573"/>
                  <a:gd name="T61" fmla="*/ 19 h 132"/>
                  <a:gd name="T62" fmla="*/ 187 w 573"/>
                  <a:gd name="T63" fmla="*/ 19 h 132"/>
                  <a:gd name="T64" fmla="*/ 179 w 573"/>
                  <a:gd name="T65" fmla="*/ 19 h 132"/>
                  <a:gd name="T66" fmla="*/ 168 w 573"/>
                  <a:gd name="T67" fmla="*/ 19 h 132"/>
                  <a:gd name="T68" fmla="*/ 160 w 573"/>
                  <a:gd name="T69" fmla="*/ 23 h 132"/>
                  <a:gd name="T70" fmla="*/ 156 w 573"/>
                  <a:gd name="T71" fmla="*/ 23 h 132"/>
                  <a:gd name="T72" fmla="*/ 147 w 573"/>
                  <a:gd name="T73" fmla="*/ 25 h 132"/>
                  <a:gd name="T74" fmla="*/ 139 w 573"/>
                  <a:gd name="T75" fmla="*/ 28 h 132"/>
                  <a:gd name="T76" fmla="*/ 135 w 573"/>
                  <a:gd name="T77" fmla="*/ 36 h 132"/>
                  <a:gd name="T78" fmla="*/ 128 w 573"/>
                  <a:gd name="T79" fmla="*/ 40 h 132"/>
                  <a:gd name="T80" fmla="*/ 105 w 573"/>
                  <a:gd name="T81" fmla="*/ 40 h 132"/>
                  <a:gd name="T82" fmla="*/ 105 w 573"/>
                  <a:gd name="T83" fmla="*/ 132 h 132"/>
                  <a:gd name="T84" fmla="*/ 103 w 573"/>
                  <a:gd name="T85" fmla="*/ 132 h 132"/>
                  <a:gd name="T86" fmla="*/ 103 w 573"/>
                  <a:gd name="T87" fmla="*/ 40 h 132"/>
                  <a:gd name="T88" fmla="*/ 9 w 573"/>
                  <a:gd name="T89" fmla="*/ 40 h 132"/>
                  <a:gd name="T90" fmla="*/ 9 w 573"/>
                  <a:gd name="T91" fmla="*/ 92 h 132"/>
                  <a:gd name="T92" fmla="*/ 0 w 573"/>
                  <a:gd name="T93" fmla="*/ 92 h 132"/>
                  <a:gd name="T94" fmla="*/ 0 w 573"/>
                  <a:gd name="T95" fmla="*/ 0 h 132"/>
                  <a:gd name="T96" fmla="*/ 573 w 573"/>
                  <a:gd name="T97" fmla="*/ 0 h 132"/>
                  <a:gd name="T98" fmla="*/ 573 w 573"/>
                  <a:gd name="T99" fmla="*/ 4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73" h="132">
                    <a:moveTo>
                      <a:pt x="573" y="40"/>
                    </a:moveTo>
                    <a:lnTo>
                      <a:pt x="378" y="40"/>
                    </a:lnTo>
                    <a:lnTo>
                      <a:pt x="371" y="36"/>
                    </a:lnTo>
                    <a:lnTo>
                      <a:pt x="363" y="28"/>
                    </a:lnTo>
                    <a:lnTo>
                      <a:pt x="359" y="25"/>
                    </a:lnTo>
                    <a:lnTo>
                      <a:pt x="352" y="23"/>
                    </a:lnTo>
                    <a:lnTo>
                      <a:pt x="344" y="23"/>
                    </a:lnTo>
                    <a:lnTo>
                      <a:pt x="334" y="19"/>
                    </a:lnTo>
                    <a:lnTo>
                      <a:pt x="327" y="19"/>
                    </a:lnTo>
                    <a:lnTo>
                      <a:pt x="319" y="19"/>
                    </a:lnTo>
                    <a:lnTo>
                      <a:pt x="311" y="19"/>
                    </a:lnTo>
                    <a:lnTo>
                      <a:pt x="304" y="23"/>
                    </a:lnTo>
                    <a:lnTo>
                      <a:pt x="296" y="23"/>
                    </a:lnTo>
                    <a:lnTo>
                      <a:pt x="290" y="25"/>
                    </a:lnTo>
                    <a:lnTo>
                      <a:pt x="279" y="28"/>
                    </a:lnTo>
                    <a:lnTo>
                      <a:pt x="275" y="36"/>
                    </a:lnTo>
                    <a:lnTo>
                      <a:pt x="267" y="40"/>
                    </a:lnTo>
                    <a:lnTo>
                      <a:pt x="264" y="48"/>
                    </a:lnTo>
                    <a:lnTo>
                      <a:pt x="256" y="55"/>
                    </a:lnTo>
                    <a:lnTo>
                      <a:pt x="252" y="59"/>
                    </a:lnTo>
                    <a:lnTo>
                      <a:pt x="252" y="63"/>
                    </a:lnTo>
                    <a:lnTo>
                      <a:pt x="252" y="63"/>
                    </a:lnTo>
                    <a:lnTo>
                      <a:pt x="246" y="55"/>
                    </a:lnTo>
                    <a:lnTo>
                      <a:pt x="243" y="48"/>
                    </a:lnTo>
                    <a:lnTo>
                      <a:pt x="239" y="40"/>
                    </a:lnTo>
                    <a:lnTo>
                      <a:pt x="231" y="36"/>
                    </a:lnTo>
                    <a:lnTo>
                      <a:pt x="223" y="28"/>
                    </a:lnTo>
                    <a:lnTo>
                      <a:pt x="220" y="25"/>
                    </a:lnTo>
                    <a:lnTo>
                      <a:pt x="212" y="23"/>
                    </a:lnTo>
                    <a:lnTo>
                      <a:pt x="200" y="23"/>
                    </a:lnTo>
                    <a:lnTo>
                      <a:pt x="195" y="19"/>
                    </a:lnTo>
                    <a:lnTo>
                      <a:pt x="187" y="19"/>
                    </a:lnTo>
                    <a:lnTo>
                      <a:pt x="179" y="19"/>
                    </a:lnTo>
                    <a:lnTo>
                      <a:pt x="168" y="19"/>
                    </a:lnTo>
                    <a:lnTo>
                      <a:pt x="160" y="23"/>
                    </a:lnTo>
                    <a:lnTo>
                      <a:pt x="156" y="23"/>
                    </a:lnTo>
                    <a:lnTo>
                      <a:pt x="147" y="25"/>
                    </a:lnTo>
                    <a:lnTo>
                      <a:pt x="139" y="28"/>
                    </a:lnTo>
                    <a:lnTo>
                      <a:pt x="135" y="36"/>
                    </a:lnTo>
                    <a:lnTo>
                      <a:pt x="128" y="40"/>
                    </a:lnTo>
                    <a:lnTo>
                      <a:pt x="105" y="40"/>
                    </a:lnTo>
                    <a:lnTo>
                      <a:pt x="105" y="132"/>
                    </a:lnTo>
                    <a:lnTo>
                      <a:pt x="103" y="132"/>
                    </a:lnTo>
                    <a:lnTo>
                      <a:pt x="103" y="40"/>
                    </a:lnTo>
                    <a:lnTo>
                      <a:pt x="9" y="40"/>
                    </a:lnTo>
                    <a:lnTo>
                      <a:pt x="9" y="92"/>
                    </a:lnTo>
                    <a:lnTo>
                      <a:pt x="0" y="92"/>
                    </a:lnTo>
                    <a:lnTo>
                      <a:pt x="0" y="0"/>
                    </a:lnTo>
                    <a:lnTo>
                      <a:pt x="573" y="0"/>
                    </a:lnTo>
                    <a:lnTo>
                      <a:pt x="573" y="40"/>
                    </a:lnTo>
                    <a:close/>
                  </a:path>
                </a:pathLst>
              </a:custGeom>
              <a:solidFill>
                <a:srgbClr val="000000"/>
              </a:solidFill>
              <a:ln w="3175">
                <a:solidFill>
                  <a:srgbClr val="000000"/>
                </a:solidFill>
                <a:prstDash val="solid"/>
                <a:round/>
                <a:headEnd/>
                <a:tailEnd/>
              </a:ln>
            </p:spPr>
            <p:txBody>
              <a:bodyPr/>
              <a:lstStyle/>
              <a:p>
                <a:endParaRPr lang="en-IN"/>
              </a:p>
            </p:txBody>
          </p:sp>
          <p:sp>
            <p:nvSpPr>
              <p:cNvPr id="704373" name="Freeform 1909">
                <a:extLst>
                  <a:ext uri="{FF2B5EF4-FFF2-40B4-BE49-F238E27FC236}">
                    <a16:creationId xmlns:a16="http://schemas.microsoft.com/office/drawing/2014/main" id="{F0E1048F-1E64-4225-A917-6DC34BFFFB66}"/>
                  </a:ext>
                </a:extLst>
              </p:cNvPr>
              <p:cNvSpPr>
                <a:spLocks/>
              </p:cNvSpPr>
              <p:nvPr/>
            </p:nvSpPr>
            <p:spPr bwMode="auto">
              <a:xfrm>
                <a:off x="1028" y="949"/>
                <a:ext cx="11" cy="46"/>
              </a:xfrm>
              <a:custGeom>
                <a:avLst/>
                <a:gdLst>
                  <a:gd name="T0" fmla="*/ 4 w 23"/>
                  <a:gd name="T1" fmla="*/ 92 h 92"/>
                  <a:gd name="T2" fmla="*/ 0 w 23"/>
                  <a:gd name="T3" fmla="*/ 92 h 92"/>
                  <a:gd name="T4" fmla="*/ 0 w 23"/>
                  <a:gd name="T5" fmla="*/ 0 h 92"/>
                  <a:gd name="T6" fmla="*/ 23 w 23"/>
                  <a:gd name="T7" fmla="*/ 0 h 92"/>
                  <a:gd name="T8" fmla="*/ 16 w 23"/>
                  <a:gd name="T9" fmla="*/ 7 h 92"/>
                  <a:gd name="T10" fmla="*/ 12 w 23"/>
                  <a:gd name="T11" fmla="*/ 11 h 92"/>
                  <a:gd name="T12" fmla="*/ 8 w 23"/>
                  <a:gd name="T13" fmla="*/ 19 h 92"/>
                  <a:gd name="T14" fmla="*/ 4 w 23"/>
                  <a:gd name="T15" fmla="*/ 27 h 92"/>
                  <a:gd name="T16" fmla="*/ 4 w 23"/>
                  <a:gd name="T1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92">
                    <a:moveTo>
                      <a:pt x="4" y="92"/>
                    </a:moveTo>
                    <a:lnTo>
                      <a:pt x="0" y="92"/>
                    </a:lnTo>
                    <a:lnTo>
                      <a:pt x="0" y="0"/>
                    </a:lnTo>
                    <a:lnTo>
                      <a:pt x="23" y="0"/>
                    </a:lnTo>
                    <a:lnTo>
                      <a:pt x="16" y="7"/>
                    </a:lnTo>
                    <a:lnTo>
                      <a:pt x="12" y="11"/>
                    </a:lnTo>
                    <a:lnTo>
                      <a:pt x="8" y="19"/>
                    </a:lnTo>
                    <a:lnTo>
                      <a:pt x="4" y="27"/>
                    </a:lnTo>
                    <a:lnTo>
                      <a:pt x="4" y="92"/>
                    </a:lnTo>
                    <a:close/>
                  </a:path>
                </a:pathLst>
              </a:custGeom>
              <a:solidFill>
                <a:srgbClr val="000000"/>
              </a:solidFill>
              <a:ln w="3175">
                <a:solidFill>
                  <a:srgbClr val="000000"/>
                </a:solidFill>
                <a:prstDash val="solid"/>
                <a:round/>
                <a:headEnd/>
                <a:tailEnd/>
              </a:ln>
            </p:spPr>
            <p:txBody>
              <a:bodyPr/>
              <a:lstStyle/>
              <a:p>
                <a:endParaRPr lang="en-IN"/>
              </a:p>
            </p:txBody>
          </p:sp>
          <p:sp>
            <p:nvSpPr>
              <p:cNvPr id="704374" name="Freeform 1910">
                <a:extLst>
                  <a:ext uri="{FF2B5EF4-FFF2-40B4-BE49-F238E27FC236}">
                    <a16:creationId xmlns:a16="http://schemas.microsoft.com/office/drawing/2014/main" id="{A631EF14-ED9E-4218-8D8D-9D45354A2D11}"/>
                  </a:ext>
                </a:extLst>
              </p:cNvPr>
              <p:cNvSpPr>
                <a:spLocks/>
              </p:cNvSpPr>
              <p:nvPr/>
            </p:nvSpPr>
            <p:spPr bwMode="auto">
              <a:xfrm>
                <a:off x="1083" y="933"/>
                <a:ext cx="56" cy="29"/>
              </a:xfrm>
              <a:custGeom>
                <a:avLst/>
                <a:gdLst>
                  <a:gd name="T0" fmla="*/ 4 w 111"/>
                  <a:gd name="T1" fmla="*/ 8 h 60"/>
                  <a:gd name="T2" fmla="*/ 0 w 111"/>
                  <a:gd name="T3" fmla="*/ 14 h 60"/>
                  <a:gd name="T4" fmla="*/ 8 w 111"/>
                  <a:gd name="T5" fmla="*/ 17 h 60"/>
                  <a:gd name="T6" fmla="*/ 16 w 111"/>
                  <a:gd name="T7" fmla="*/ 25 h 60"/>
                  <a:gd name="T8" fmla="*/ 23 w 111"/>
                  <a:gd name="T9" fmla="*/ 33 h 60"/>
                  <a:gd name="T10" fmla="*/ 25 w 111"/>
                  <a:gd name="T11" fmla="*/ 40 h 60"/>
                  <a:gd name="T12" fmla="*/ 29 w 111"/>
                  <a:gd name="T13" fmla="*/ 44 h 60"/>
                  <a:gd name="T14" fmla="*/ 33 w 111"/>
                  <a:gd name="T15" fmla="*/ 52 h 60"/>
                  <a:gd name="T16" fmla="*/ 37 w 111"/>
                  <a:gd name="T17" fmla="*/ 60 h 60"/>
                  <a:gd name="T18" fmla="*/ 37 w 111"/>
                  <a:gd name="T19" fmla="*/ 52 h 60"/>
                  <a:gd name="T20" fmla="*/ 41 w 111"/>
                  <a:gd name="T21" fmla="*/ 48 h 60"/>
                  <a:gd name="T22" fmla="*/ 48 w 111"/>
                  <a:gd name="T23" fmla="*/ 40 h 60"/>
                  <a:gd name="T24" fmla="*/ 56 w 111"/>
                  <a:gd name="T25" fmla="*/ 33 h 60"/>
                  <a:gd name="T26" fmla="*/ 60 w 111"/>
                  <a:gd name="T27" fmla="*/ 25 h 60"/>
                  <a:gd name="T28" fmla="*/ 67 w 111"/>
                  <a:gd name="T29" fmla="*/ 21 h 60"/>
                  <a:gd name="T30" fmla="*/ 73 w 111"/>
                  <a:gd name="T31" fmla="*/ 17 h 60"/>
                  <a:gd name="T32" fmla="*/ 81 w 111"/>
                  <a:gd name="T33" fmla="*/ 14 h 60"/>
                  <a:gd name="T34" fmla="*/ 85 w 111"/>
                  <a:gd name="T35" fmla="*/ 12 h 60"/>
                  <a:gd name="T36" fmla="*/ 96 w 111"/>
                  <a:gd name="T37" fmla="*/ 8 h 60"/>
                  <a:gd name="T38" fmla="*/ 104 w 111"/>
                  <a:gd name="T39" fmla="*/ 8 h 60"/>
                  <a:gd name="T40" fmla="*/ 111 w 111"/>
                  <a:gd name="T41" fmla="*/ 8 h 60"/>
                  <a:gd name="T42" fmla="*/ 111 w 111"/>
                  <a:gd name="T43" fmla="*/ 0 h 60"/>
                  <a:gd name="T44" fmla="*/ 4 w 111"/>
                  <a:gd name="T4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1" h="60">
                    <a:moveTo>
                      <a:pt x="4" y="8"/>
                    </a:moveTo>
                    <a:lnTo>
                      <a:pt x="0" y="14"/>
                    </a:lnTo>
                    <a:lnTo>
                      <a:pt x="8" y="17"/>
                    </a:lnTo>
                    <a:lnTo>
                      <a:pt x="16" y="25"/>
                    </a:lnTo>
                    <a:lnTo>
                      <a:pt x="23" y="33"/>
                    </a:lnTo>
                    <a:lnTo>
                      <a:pt x="25" y="40"/>
                    </a:lnTo>
                    <a:lnTo>
                      <a:pt x="29" y="44"/>
                    </a:lnTo>
                    <a:lnTo>
                      <a:pt x="33" y="52"/>
                    </a:lnTo>
                    <a:lnTo>
                      <a:pt x="37" y="60"/>
                    </a:lnTo>
                    <a:lnTo>
                      <a:pt x="37" y="52"/>
                    </a:lnTo>
                    <a:lnTo>
                      <a:pt x="41" y="48"/>
                    </a:lnTo>
                    <a:lnTo>
                      <a:pt x="48" y="40"/>
                    </a:lnTo>
                    <a:lnTo>
                      <a:pt x="56" y="33"/>
                    </a:lnTo>
                    <a:lnTo>
                      <a:pt x="60" y="25"/>
                    </a:lnTo>
                    <a:lnTo>
                      <a:pt x="67" y="21"/>
                    </a:lnTo>
                    <a:lnTo>
                      <a:pt x="73" y="17"/>
                    </a:lnTo>
                    <a:lnTo>
                      <a:pt x="81" y="14"/>
                    </a:lnTo>
                    <a:lnTo>
                      <a:pt x="85" y="12"/>
                    </a:lnTo>
                    <a:lnTo>
                      <a:pt x="96" y="8"/>
                    </a:lnTo>
                    <a:lnTo>
                      <a:pt x="104" y="8"/>
                    </a:lnTo>
                    <a:lnTo>
                      <a:pt x="111" y="8"/>
                    </a:lnTo>
                    <a:lnTo>
                      <a:pt x="111" y="0"/>
                    </a:lnTo>
                    <a:lnTo>
                      <a:pt x="4" y="8"/>
                    </a:lnTo>
                    <a:close/>
                  </a:path>
                </a:pathLst>
              </a:custGeom>
              <a:solidFill>
                <a:srgbClr val="000000"/>
              </a:solidFill>
              <a:ln w="3175">
                <a:solidFill>
                  <a:srgbClr val="000000"/>
                </a:solidFill>
                <a:prstDash val="solid"/>
                <a:round/>
                <a:headEnd/>
                <a:tailEnd/>
              </a:ln>
            </p:spPr>
            <p:txBody>
              <a:bodyPr/>
              <a:lstStyle/>
              <a:p>
                <a:endParaRPr lang="en-IN"/>
              </a:p>
            </p:txBody>
          </p:sp>
          <p:sp>
            <p:nvSpPr>
              <p:cNvPr id="704375" name="Freeform 1911">
                <a:extLst>
                  <a:ext uri="{FF2B5EF4-FFF2-40B4-BE49-F238E27FC236}">
                    <a16:creationId xmlns:a16="http://schemas.microsoft.com/office/drawing/2014/main" id="{CFB75644-55B8-4147-9921-422DEE403FB8}"/>
                  </a:ext>
                </a:extLst>
              </p:cNvPr>
              <p:cNvSpPr>
                <a:spLocks/>
              </p:cNvSpPr>
              <p:nvPr/>
            </p:nvSpPr>
            <p:spPr bwMode="auto">
              <a:xfrm>
                <a:off x="1306" y="959"/>
                <a:ext cx="32" cy="31"/>
              </a:xfrm>
              <a:custGeom>
                <a:avLst/>
                <a:gdLst>
                  <a:gd name="T0" fmla="*/ 61 w 65"/>
                  <a:gd name="T1" fmla="*/ 15 h 63"/>
                  <a:gd name="T2" fmla="*/ 61 w 65"/>
                  <a:gd name="T3" fmla="*/ 21 h 63"/>
                  <a:gd name="T4" fmla="*/ 65 w 65"/>
                  <a:gd name="T5" fmla="*/ 25 h 63"/>
                  <a:gd name="T6" fmla="*/ 65 w 65"/>
                  <a:gd name="T7" fmla="*/ 29 h 63"/>
                  <a:gd name="T8" fmla="*/ 65 w 65"/>
                  <a:gd name="T9" fmla="*/ 36 h 63"/>
                  <a:gd name="T10" fmla="*/ 61 w 65"/>
                  <a:gd name="T11" fmla="*/ 40 h 63"/>
                  <a:gd name="T12" fmla="*/ 61 w 65"/>
                  <a:gd name="T13" fmla="*/ 44 h 63"/>
                  <a:gd name="T14" fmla="*/ 57 w 65"/>
                  <a:gd name="T15" fmla="*/ 48 h 63"/>
                  <a:gd name="T16" fmla="*/ 55 w 65"/>
                  <a:gd name="T17" fmla="*/ 56 h 63"/>
                  <a:gd name="T18" fmla="*/ 52 w 65"/>
                  <a:gd name="T19" fmla="*/ 60 h 63"/>
                  <a:gd name="T20" fmla="*/ 48 w 65"/>
                  <a:gd name="T21" fmla="*/ 60 h 63"/>
                  <a:gd name="T22" fmla="*/ 40 w 65"/>
                  <a:gd name="T23" fmla="*/ 63 h 63"/>
                  <a:gd name="T24" fmla="*/ 32 w 65"/>
                  <a:gd name="T25" fmla="*/ 63 h 63"/>
                  <a:gd name="T26" fmla="*/ 29 w 65"/>
                  <a:gd name="T27" fmla="*/ 63 h 63"/>
                  <a:gd name="T28" fmla="*/ 25 w 65"/>
                  <a:gd name="T29" fmla="*/ 60 h 63"/>
                  <a:gd name="T30" fmla="*/ 17 w 65"/>
                  <a:gd name="T31" fmla="*/ 60 h 63"/>
                  <a:gd name="T32" fmla="*/ 13 w 65"/>
                  <a:gd name="T33" fmla="*/ 56 h 63"/>
                  <a:gd name="T34" fmla="*/ 10 w 65"/>
                  <a:gd name="T35" fmla="*/ 56 h 63"/>
                  <a:gd name="T36" fmla="*/ 8 w 65"/>
                  <a:gd name="T37" fmla="*/ 48 h 63"/>
                  <a:gd name="T38" fmla="*/ 4 w 65"/>
                  <a:gd name="T39" fmla="*/ 44 h 63"/>
                  <a:gd name="T40" fmla="*/ 4 w 65"/>
                  <a:gd name="T41" fmla="*/ 40 h 63"/>
                  <a:gd name="T42" fmla="*/ 0 w 65"/>
                  <a:gd name="T43" fmla="*/ 33 h 63"/>
                  <a:gd name="T44" fmla="*/ 0 w 65"/>
                  <a:gd name="T45" fmla="*/ 29 h 63"/>
                  <a:gd name="T46" fmla="*/ 0 w 65"/>
                  <a:gd name="T47" fmla="*/ 25 h 63"/>
                  <a:gd name="T48" fmla="*/ 4 w 65"/>
                  <a:gd name="T49" fmla="*/ 17 h 63"/>
                  <a:gd name="T50" fmla="*/ 8 w 65"/>
                  <a:gd name="T51" fmla="*/ 15 h 63"/>
                  <a:gd name="T52" fmla="*/ 8 w 65"/>
                  <a:gd name="T53" fmla="*/ 12 h 63"/>
                  <a:gd name="T54" fmla="*/ 10 w 65"/>
                  <a:gd name="T55" fmla="*/ 8 h 63"/>
                  <a:gd name="T56" fmla="*/ 13 w 65"/>
                  <a:gd name="T57" fmla="*/ 4 h 63"/>
                  <a:gd name="T58" fmla="*/ 17 w 65"/>
                  <a:gd name="T59" fmla="*/ 0 h 63"/>
                  <a:gd name="T60" fmla="*/ 25 w 65"/>
                  <a:gd name="T61" fmla="*/ 0 h 63"/>
                  <a:gd name="T62" fmla="*/ 29 w 65"/>
                  <a:gd name="T63" fmla="*/ 0 h 63"/>
                  <a:gd name="T64" fmla="*/ 36 w 65"/>
                  <a:gd name="T65" fmla="*/ 0 h 63"/>
                  <a:gd name="T66" fmla="*/ 40 w 65"/>
                  <a:gd name="T67" fmla="*/ 0 h 63"/>
                  <a:gd name="T68" fmla="*/ 48 w 65"/>
                  <a:gd name="T69" fmla="*/ 0 h 63"/>
                  <a:gd name="T70" fmla="*/ 52 w 65"/>
                  <a:gd name="T71" fmla="*/ 4 h 63"/>
                  <a:gd name="T72" fmla="*/ 55 w 65"/>
                  <a:gd name="T73" fmla="*/ 8 h 63"/>
                  <a:gd name="T74" fmla="*/ 57 w 65"/>
                  <a:gd name="T75" fmla="*/ 12 h 63"/>
                  <a:gd name="T76" fmla="*/ 61 w 65"/>
                  <a:gd name="T77" fmla="*/ 1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5" h="63">
                    <a:moveTo>
                      <a:pt x="61" y="15"/>
                    </a:moveTo>
                    <a:lnTo>
                      <a:pt x="61" y="21"/>
                    </a:lnTo>
                    <a:lnTo>
                      <a:pt x="65" y="25"/>
                    </a:lnTo>
                    <a:lnTo>
                      <a:pt x="65" y="29"/>
                    </a:lnTo>
                    <a:lnTo>
                      <a:pt x="65" y="36"/>
                    </a:lnTo>
                    <a:lnTo>
                      <a:pt x="61" y="40"/>
                    </a:lnTo>
                    <a:lnTo>
                      <a:pt x="61" y="44"/>
                    </a:lnTo>
                    <a:lnTo>
                      <a:pt x="57" y="48"/>
                    </a:lnTo>
                    <a:lnTo>
                      <a:pt x="55" y="56"/>
                    </a:lnTo>
                    <a:lnTo>
                      <a:pt x="52" y="60"/>
                    </a:lnTo>
                    <a:lnTo>
                      <a:pt x="48" y="60"/>
                    </a:lnTo>
                    <a:lnTo>
                      <a:pt x="40" y="63"/>
                    </a:lnTo>
                    <a:lnTo>
                      <a:pt x="32" y="63"/>
                    </a:lnTo>
                    <a:lnTo>
                      <a:pt x="29" y="63"/>
                    </a:lnTo>
                    <a:lnTo>
                      <a:pt x="25" y="60"/>
                    </a:lnTo>
                    <a:lnTo>
                      <a:pt x="17" y="60"/>
                    </a:lnTo>
                    <a:lnTo>
                      <a:pt x="13" y="56"/>
                    </a:lnTo>
                    <a:lnTo>
                      <a:pt x="10" y="56"/>
                    </a:lnTo>
                    <a:lnTo>
                      <a:pt x="8" y="48"/>
                    </a:lnTo>
                    <a:lnTo>
                      <a:pt x="4" y="44"/>
                    </a:lnTo>
                    <a:lnTo>
                      <a:pt x="4" y="40"/>
                    </a:lnTo>
                    <a:lnTo>
                      <a:pt x="0" y="33"/>
                    </a:lnTo>
                    <a:lnTo>
                      <a:pt x="0" y="29"/>
                    </a:lnTo>
                    <a:lnTo>
                      <a:pt x="0" y="25"/>
                    </a:lnTo>
                    <a:lnTo>
                      <a:pt x="4" y="17"/>
                    </a:lnTo>
                    <a:lnTo>
                      <a:pt x="8" y="15"/>
                    </a:lnTo>
                    <a:lnTo>
                      <a:pt x="8" y="12"/>
                    </a:lnTo>
                    <a:lnTo>
                      <a:pt x="10" y="8"/>
                    </a:lnTo>
                    <a:lnTo>
                      <a:pt x="13" y="4"/>
                    </a:lnTo>
                    <a:lnTo>
                      <a:pt x="17" y="0"/>
                    </a:lnTo>
                    <a:lnTo>
                      <a:pt x="25" y="0"/>
                    </a:lnTo>
                    <a:lnTo>
                      <a:pt x="29" y="0"/>
                    </a:lnTo>
                    <a:lnTo>
                      <a:pt x="36" y="0"/>
                    </a:lnTo>
                    <a:lnTo>
                      <a:pt x="40" y="0"/>
                    </a:lnTo>
                    <a:lnTo>
                      <a:pt x="48" y="0"/>
                    </a:lnTo>
                    <a:lnTo>
                      <a:pt x="52" y="4"/>
                    </a:lnTo>
                    <a:lnTo>
                      <a:pt x="55" y="8"/>
                    </a:lnTo>
                    <a:lnTo>
                      <a:pt x="57" y="12"/>
                    </a:lnTo>
                    <a:lnTo>
                      <a:pt x="61" y="15"/>
                    </a:lnTo>
                    <a:close/>
                  </a:path>
                </a:pathLst>
              </a:custGeom>
              <a:solidFill>
                <a:srgbClr val="FFFFFF"/>
              </a:solidFill>
              <a:ln w="3175">
                <a:solidFill>
                  <a:srgbClr val="000000"/>
                </a:solidFill>
                <a:prstDash val="solid"/>
                <a:round/>
                <a:headEnd/>
                <a:tailEnd/>
              </a:ln>
            </p:spPr>
            <p:txBody>
              <a:bodyPr/>
              <a:lstStyle/>
              <a:p>
                <a:endParaRPr lang="en-IN"/>
              </a:p>
            </p:txBody>
          </p:sp>
          <p:sp>
            <p:nvSpPr>
              <p:cNvPr id="704376" name="Freeform 1912">
                <a:extLst>
                  <a:ext uri="{FF2B5EF4-FFF2-40B4-BE49-F238E27FC236}">
                    <a16:creationId xmlns:a16="http://schemas.microsoft.com/office/drawing/2014/main" id="{6EB61A8F-88E2-4559-9816-2D6023A08B9B}"/>
                  </a:ext>
                </a:extLst>
              </p:cNvPr>
              <p:cNvSpPr>
                <a:spLocks/>
              </p:cNvSpPr>
              <p:nvPr/>
            </p:nvSpPr>
            <p:spPr bwMode="auto">
              <a:xfrm>
                <a:off x="1317" y="967"/>
                <a:ext cx="11" cy="12"/>
              </a:xfrm>
              <a:custGeom>
                <a:avLst/>
                <a:gdLst>
                  <a:gd name="T0" fmla="*/ 0 w 23"/>
                  <a:gd name="T1" fmla="*/ 8 h 23"/>
                  <a:gd name="T2" fmla="*/ 0 w 23"/>
                  <a:gd name="T3" fmla="*/ 8 h 23"/>
                  <a:gd name="T4" fmla="*/ 4 w 23"/>
                  <a:gd name="T5" fmla="*/ 4 h 23"/>
                  <a:gd name="T6" fmla="*/ 8 w 23"/>
                  <a:gd name="T7" fmla="*/ 4 h 23"/>
                  <a:gd name="T8" fmla="*/ 8 w 23"/>
                  <a:gd name="T9" fmla="*/ 0 h 23"/>
                  <a:gd name="T10" fmla="*/ 11 w 23"/>
                  <a:gd name="T11" fmla="*/ 0 h 23"/>
                  <a:gd name="T12" fmla="*/ 15 w 23"/>
                  <a:gd name="T13" fmla="*/ 0 h 23"/>
                  <a:gd name="T14" fmla="*/ 19 w 23"/>
                  <a:gd name="T15" fmla="*/ 4 h 23"/>
                  <a:gd name="T16" fmla="*/ 19 w 23"/>
                  <a:gd name="T17" fmla="*/ 8 h 23"/>
                  <a:gd name="T18" fmla="*/ 23 w 23"/>
                  <a:gd name="T19" fmla="*/ 8 h 23"/>
                  <a:gd name="T20" fmla="*/ 23 w 23"/>
                  <a:gd name="T21" fmla="*/ 12 h 23"/>
                  <a:gd name="T22" fmla="*/ 23 w 23"/>
                  <a:gd name="T23" fmla="*/ 16 h 23"/>
                  <a:gd name="T24" fmla="*/ 19 w 23"/>
                  <a:gd name="T25" fmla="*/ 19 h 23"/>
                  <a:gd name="T26" fmla="*/ 19 w 23"/>
                  <a:gd name="T27" fmla="*/ 19 h 23"/>
                  <a:gd name="T28" fmla="*/ 15 w 23"/>
                  <a:gd name="T29" fmla="*/ 23 h 23"/>
                  <a:gd name="T30" fmla="*/ 11 w 23"/>
                  <a:gd name="T31" fmla="*/ 23 h 23"/>
                  <a:gd name="T32" fmla="*/ 11 w 23"/>
                  <a:gd name="T33" fmla="*/ 23 h 23"/>
                  <a:gd name="T34" fmla="*/ 8 w 23"/>
                  <a:gd name="T35" fmla="*/ 23 h 23"/>
                  <a:gd name="T36" fmla="*/ 4 w 23"/>
                  <a:gd name="T37" fmla="*/ 19 h 23"/>
                  <a:gd name="T38" fmla="*/ 0 w 23"/>
                  <a:gd name="T39" fmla="*/ 19 h 23"/>
                  <a:gd name="T40" fmla="*/ 0 w 23"/>
                  <a:gd name="T41" fmla="*/ 16 h 23"/>
                  <a:gd name="T42" fmla="*/ 0 w 23"/>
                  <a:gd name="T43" fmla="*/ 12 h 23"/>
                  <a:gd name="T44" fmla="*/ 0 w 23"/>
                  <a:gd name="T45"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23">
                    <a:moveTo>
                      <a:pt x="0" y="8"/>
                    </a:moveTo>
                    <a:lnTo>
                      <a:pt x="0" y="8"/>
                    </a:lnTo>
                    <a:lnTo>
                      <a:pt x="4" y="4"/>
                    </a:lnTo>
                    <a:lnTo>
                      <a:pt x="8" y="4"/>
                    </a:lnTo>
                    <a:lnTo>
                      <a:pt x="8" y="0"/>
                    </a:lnTo>
                    <a:lnTo>
                      <a:pt x="11" y="0"/>
                    </a:lnTo>
                    <a:lnTo>
                      <a:pt x="15" y="0"/>
                    </a:lnTo>
                    <a:lnTo>
                      <a:pt x="19" y="4"/>
                    </a:lnTo>
                    <a:lnTo>
                      <a:pt x="19" y="8"/>
                    </a:lnTo>
                    <a:lnTo>
                      <a:pt x="23" y="8"/>
                    </a:lnTo>
                    <a:lnTo>
                      <a:pt x="23" y="12"/>
                    </a:lnTo>
                    <a:lnTo>
                      <a:pt x="23" y="16"/>
                    </a:lnTo>
                    <a:lnTo>
                      <a:pt x="19" y="19"/>
                    </a:lnTo>
                    <a:lnTo>
                      <a:pt x="19" y="19"/>
                    </a:lnTo>
                    <a:lnTo>
                      <a:pt x="15" y="23"/>
                    </a:lnTo>
                    <a:lnTo>
                      <a:pt x="11" y="23"/>
                    </a:lnTo>
                    <a:lnTo>
                      <a:pt x="11" y="23"/>
                    </a:lnTo>
                    <a:lnTo>
                      <a:pt x="8" y="23"/>
                    </a:lnTo>
                    <a:lnTo>
                      <a:pt x="4" y="19"/>
                    </a:lnTo>
                    <a:lnTo>
                      <a:pt x="0" y="19"/>
                    </a:lnTo>
                    <a:lnTo>
                      <a:pt x="0" y="16"/>
                    </a:lnTo>
                    <a:lnTo>
                      <a:pt x="0" y="12"/>
                    </a:lnTo>
                    <a:lnTo>
                      <a:pt x="0" y="8"/>
                    </a:lnTo>
                    <a:close/>
                  </a:path>
                </a:pathLst>
              </a:custGeom>
              <a:solidFill>
                <a:srgbClr val="000000"/>
              </a:solidFill>
              <a:ln w="3175">
                <a:solidFill>
                  <a:srgbClr val="000000"/>
                </a:solidFill>
                <a:prstDash val="solid"/>
                <a:round/>
                <a:headEnd/>
                <a:tailEnd/>
              </a:ln>
            </p:spPr>
            <p:txBody>
              <a:bodyPr/>
              <a:lstStyle/>
              <a:p>
                <a:endParaRPr lang="en-IN"/>
              </a:p>
            </p:txBody>
          </p:sp>
          <p:sp>
            <p:nvSpPr>
              <p:cNvPr id="704377" name="Freeform 1913">
                <a:extLst>
                  <a:ext uri="{FF2B5EF4-FFF2-40B4-BE49-F238E27FC236}">
                    <a16:creationId xmlns:a16="http://schemas.microsoft.com/office/drawing/2014/main" id="{2AF8D6E7-7E97-41BD-AE1C-DF6D59988160}"/>
                  </a:ext>
                </a:extLst>
              </p:cNvPr>
              <p:cNvSpPr>
                <a:spLocks/>
              </p:cNvSpPr>
              <p:nvPr/>
            </p:nvSpPr>
            <p:spPr bwMode="auto">
              <a:xfrm>
                <a:off x="1291" y="941"/>
                <a:ext cx="63" cy="64"/>
              </a:xfrm>
              <a:custGeom>
                <a:avLst/>
                <a:gdLst>
                  <a:gd name="T0" fmla="*/ 31 w 127"/>
                  <a:gd name="T1" fmla="*/ 68 h 127"/>
                  <a:gd name="T2" fmla="*/ 35 w 127"/>
                  <a:gd name="T3" fmla="*/ 79 h 127"/>
                  <a:gd name="T4" fmla="*/ 41 w 127"/>
                  <a:gd name="T5" fmla="*/ 91 h 127"/>
                  <a:gd name="T6" fmla="*/ 48 w 127"/>
                  <a:gd name="T7" fmla="*/ 95 h 127"/>
                  <a:gd name="T8" fmla="*/ 60 w 127"/>
                  <a:gd name="T9" fmla="*/ 98 h 127"/>
                  <a:gd name="T10" fmla="*/ 71 w 127"/>
                  <a:gd name="T11" fmla="*/ 98 h 127"/>
                  <a:gd name="T12" fmla="*/ 79 w 127"/>
                  <a:gd name="T13" fmla="*/ 95 h 127"/>
                  <a:gd name="T14" fmla="*/ 88 w 127"/>
                  <a:gd name="T15" fmla="*/ 83 h 127"/>
                  <a:gd name="T16" fmla="*/ 92 w 127"/>
                  <a:gd name="T17" fmla="*/ 75 h 127"/>
                  <a:gd name="T18" fmla="*/ 96 w 127"/>
                  <a:gd name="T19" fmla="*/ 64 h 127"/>
                  <a:gd name="T20" fmla="*/ 92 w 127"/>
                  <a:gd name="T21" fmla="*/ 56 h 127"/>
                  <a:gd name="T22" fmla="*/ 88 w 127"/>
                  <a:gd name="T23" fmla="*/ 47 h 127"/>
                  <a:gd name="T24" fmla="*/ 83 w 127"/>
                  <a:gd name="T25" fmla="*/ 39 h 127"/>
                  <a:gd name="T26" fmla="*/ 71 w 127"/>
                  <a:gd name="T27" fmla="*/ 35 h 127"/>
                  <a:gd name="T28" fmla="*/ 60 w 127"/>
                  <a:gd name="T29" fmla="*/ 35 h 127"/>
                  <a:gd name="T30" fmla="*/ 48 w 127"/>
                  <a:gd name="T31" fmla="*/ 35 h 127"/>
                  <a:gd name="T32" fmla="*/ 41 w 127"/>
                  <a:gd name="T33" fmla="*/ 43 h 127"/>
                  <a:gd name="T34" fmla="*/ 39 w 127"/>
                  <a:gd name="T35" fmla="*/ 50 h 127"/>
                  <a:gd name="T36" fmla="*/ 31 w 127"/>
                  <a:gd name="T37" fmla="*/ 60 h 127"/>
                  <a:gd name="T38" fmla="*/ 0 w 127"/>
                  <a:gd name="T39" fmla="*/ 64 h 127"/>
                  <a:gd name="T40" fmla="*/ 0 w 127"/>
                  <a:gd name="T41" fmla="*/ 50 h 127"/>
                  <a:gd name="T42" fmla="*/ 8 w 127"/>
                  <a:gd name="T43" fmla="*/ 35 h 127"/>
                  <a:gd name="T44" fmla="*/ 16 w 127"/>
                  <a:gd name="T45" fmla="*/ 23 h 127"/>
                  <a:gd name="T46" fmla="*/ 27 w 127"/>
                  <a:gd name="T47" fmla="*/ 12 h 127"/>
                  <a:gd name="T48" fmla="*/ 41 w 127"/>
                  <a:gd name="T49" fmla="*/ 4 h 127"/>
                  <a:gd name="T50" fmla="*/ 56 w 127"/>
                  <a:gd name="T51" fmla="*/ 0 h 127"/>
                  <a:gd name="T52" fmla="*/ 75 w 127"/>
                  <a:gd name="T53" fmla="*/ 0 h 127"/>
                  <a:gd name="T54" fmla="*/ 92 w 127"/>
                  <a:gd name="T55" fmla="*/ 4 h 127"/>
                  <a:gd name="T56" fmla="*/ 104 w 127"/>
                  <a:gd name="T57" fmla="*/ 16 h 127"/>
                  <a:gd name="T58" fmla="*/ 115 w 127"/>
                  <a:gd name="T59" fmla="*/ 23 h 127"/>
                  <a:gd name="T60" fmla="*/ 123 w 127"/>
                  <a:gd name="T61" fmla="*/ 43 h 127"/>
                  <a:gd name="T62" fmla="*/ 127 w 127"/>
                  <a:gd name="T63" fmla="*/ 52 h 127"/>
                  <a:gd name="T64" fmla="*/ 127 w 127"/>
                  <a:gd name="T65" fmla="*/ 68 h 127"/>
                  <a:gd name="T66" fmla="*/ 123 w 127"/>
                  <a:gd name="T67" fmla="*/ 83 h 127"/>
                  <a:gd name="T68" fmla="*/ 115 w 127"/>
                  <a:gd name="T69" fmla="*/ 98 h 127"/>
                  <a:gd name="T70" fmla="*/ 107 w 127"/>
                  <a:gd name="T71" fmla="*/ 108 h 127"/>
                  <a:gd name="T72" fmla="*/ 96 w 127"/>
                  <a:gd name="T73" fmla="*/ 116 h 127"/>
                  <a:gd name="T74" fmla="*/ 83 w 127"/>
                  <a:gd name="T75" fmla="*/ 127 h 127"/>
                  <a:gd name="T76" fmla="*/ 67 w 127"/>
                  <a:gd name="T77" fmla="*/ 127 h 127"/>
                  <a:gd name="T78" fmla="*/ 52 w 127"/>
                  <a:gd name="T79" fmla="*/ 127 h 127"/>
                  <a:gd name="T80" fmla="*/ 39 w 127"/>
                  <a:gd name="T81" fmla="*/ 123 h 127"/>
                  <a:gd name="T82" fmla="*/ 27 w 127"/>
                  <a:gd name="T83" fmla="*/ 116 h 127"/>
                  <a:gd name="T84" fmla="*/ 16 w 127"/>
                  <a:gd name="T85" fmla="*/ 104 h 127"/>
                  <a:gd name="T86" fmla="*/ 8 w 127"/>
                  <a:gd name="T87" fmla="*/ 91 h 127"/>
                  <a:gd name="T88" fmla="*/ 0 w 127"/>
                  <a:gd name="T89" fmla="*/ 79 h 127"/>
                  <a:gd name="T90" fmla="*/ 0 w 127"/>
                  <a:gd name="T91" fmla="*/ 6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7" h="127">
                    <a:moveTo>
                      <a:pt x="31" y="64"/>
                    </a:moveTo>
                    <a:lnTo>
                      <a:pt x="31" y="68"/>
                    </a:lnTo>
                    <a:lnTo>
                      <a:pt x="35" y="75"/>
                    </a:lnTo>
                    <a:lnTo>
                      <a:pt x="35" y="79"/>
                    </a:lnTo>
                    <a:lnTo>
                      <a:pt x="39" y="83"/>
                    </a:lnTo>
                    <a:lnTo>
                      <a:pt x="41" y="91"/>
                    </a:lnTo>
                    <a:lnTo>
                      <a:pt x="44" y="91"/>
                    </a:lnTo>
                    <a:lnTo>
                      <a:pt x="48" y="95"/>
                    </a:lnTo>
                    <a:lnTo>
                      <a:pt x="56" y="95"/>
                    </a:lnTo>
                    <a:lnTo>
                      <a:pt x="60" y="98"/>
                    </a:lnTo>
                    <a:lnTo>
                      <a:pt x="63" y="98"/>
                    </a:lnTo>
                    <a:lnTo>
                      <a:pt x="71" y="98"/>
                    </a:lnTo>
                    <a:lnTo>
                      <a:pt x="75" y="95"/>
                    </a:lnTo>
                    <a:lnTo>
                      <a:pt x="79" y="95"/>
                    </a:lnTo>
                    <a:lnTo>
                      <a:pt x="86" y="91"/>
                    </a:lnTo>
                    <a:lnTo>
                      <a:pt x="88" y="83"/>
                    </a:lnTo>
                    <a:lnTo>
                      <a:pt x="92" y="79"/>
                    </a:lnTo>
                    <a:lnTo>
                      <a:pt x="92" y="75"/>
                    </a:lnTo>
                    <a:lnTo>
                      <a:pt x="96" y="71"/>
                    </a:lnTo>
                    <a:lnTo>
                      <a:pt x="96" y="64"/>
                    </a:lnTo>
                    <a:lnTo>
                      <a:pt x="96" y="60"/>
                    </a:lnTo>
                    <a:lnTo>
                      <a:pt x="92" y="56"/>
                    </a:lnTo>
                    <a:lnTo>
                      <a:pt x="92" y="50"/>
                    </a:lnTo>
                    <a:lnTo>
                      <a:pt x="88" y="47"/>
                    </a:lnTo>
                    <a:lnTo>
                      <a:pt x="86" y="43"/>
                    </a:lnTo>
                    <a:lnTo>
                      <a:pt x="83" y="39"/>
                    </a:lnTo>
                    <a:lnTo>
                      <a:pt x="75" y="35"/>
                    </a:lnTo>
                    <a:lnTo>
                      <a:pt x="71" y="35"/>
                    </a:lnTo>
                    <a:lnTo>
                      <a:pt x="67" y="35"/>
                    </a:lnTo>
                    <a:lnTo>
                      <a:pt x="60" y="35"/>
                    </a:lnTo>
                    <a:lnTo>
                      <a:pt x="56" y="35"/>
                    </a:lnTo>
                    <a:lnTo>
                      <a:pt x="48" y="35"/>
                    </a:lnTo>
                    <a:lnTo>
                      <a:pt x="44" y="39"/>
                    </a:lnTo>
                    <a:lnTo>
                      <a:pt x="41" y="43"/>
                    </a:lnTo>
                    <a:lnTo>
                      <a:pt x="39" y="47"/>
                    </a:lnTo>
                    <a:lnTo>
                      <a:pt x="39" y="50"/>
                    </a:lnTo>
                    <a:lnTo>
                      <a:pt x="35" y="52"/>
                    </a:lnTo>
                    <a:lnTo>
                      <a:pt x="31" y="60"/>
                    </a:lnTo>
                    <a:lnTo>
                      <a:pt x="31" y="64"/>
                    </a:lnTo>
                    <a:lnTo>
                      <a:pt x="0" y="64"/>
                    </a:lnTo>
                    <a:lnTo>
                      <a:pt x="0" y="56"/>
                    </a:lnTo>
                    <a:lnTo>
                      <a:pt x="0" y="50"/>
                    </a:lnTo>
                    <a:lnTo>
                      <a:pt x="4" y="43"/>
                    </a:lnTo>
                    <a:lnTo>
                      <a:pt x="8" y="35"/>
                    </a:lnTo>
                    <a:lnTo>
                      <a:pt x="12" y="31"/>
                    </a:lnTo>
                    <a:lnTo>
                      <a:pt x="16" y="23"/>
                    </a:lnTo>
                    <a:lnTo>
                      <a:pt x="19" y="20"/>
                    </a:lnTo>
                    <a:lnTo>
                      <a:pt x="27" y="12"/>
                    </a:lnTo>
                    <a:lnTo>
                      <a:pt x="35" y="8"/>
                    </a:lnTo>
                    <a:lnTo>
                      <a:pt x="41" y="4"/>
                    </a:lnTo>
                    <a:lnTo>
                      <a:pt x="48" y="0"/>
                    </a:lnTo>
                    <a:lnTo>
                      <a:pt x="56" y="0"/>
                    </a:lnTo>
                    <a:lnTo>
                      <a:pt x="67" y="0"/>
                    </a:lnTo>
                    <a:lnTo>
                      <a:pt x="75" y="0"/>
                    </a:lnTo>
                    <a:lnTo>
                      <a:pt x="86" y="4"/>
                    </a:lnTo>
                    <a:lnTo>
                      <a:pt x="92" y="4"/>
                    </a:lnTo>
                    <a:lnTo>
                      <a:pt x="96" y="12"/>
                    </a:lnTo>
                    <a:lnTo>
                      <a:pt x="104" y="16"/>
                    </a:lnTo>
                    <a:lnTo>
                      <a:pt x="107" y="23"/>
                    </a:lnTo>
                    <a:lnTo>
                      <a:pt x="115" y="23"/>
                    </a:lnTo>
                    <a:lnTo>
                      <a:pt x="119" y="35"/>
                    </a:lnTo>
                    <a:lnTo>
                      <a:pt x="123" y="43"/>
                    </a:lnTo>
                    <a:lnTo>
                      <a:pt x="123" y="47"/>
                    </a:lnTo>
                    <a:lnTo>
                      <a:pt x="127" y="52"/>
                    </a:lnTo>
                    <a:lnTo>
                      <a:pt x="127" y="60"/>
                    </a:lnTo>
                    <a:lnTo>
                      <a:pt x="127" y="68"/>
                    </a:lnTo>
                    <a:lnTo>
                      <a:pt x="123" y="75"/>
                    </a:lnTo>
                    <a:lnTo>
                      <a:pt x="123" y="83"/>
                    </a:lnTo>
                    <a:lnTo>
                      <a:pt x="119" y="91"/>
                    </a:lnTo>
                    <a:lnTo>
                      <a:pt x="115" y="98"/>
                    </a:lnTo>
                    <a:lnTo>
                      <a:pt x="111" y="104"/>
                    </a:lnTo>
                    <a:lnTo>
                      <a:pt x="107" y="108"/>
                    </a:lnTo>
                    <a:lnTo>
                      <a:pt x="104" y="112"/>
                    </a:lnTo>
                    <a:lnTo>
                      <a:pt x="96" y="116"/>
                    </a:lnTo>
                    <a:lnTo>
                      <a:pt x="88" y="123"/>
                    </a:lnTo>
                    <a:lnTo>
                      <a:pt x="83" y="127"/>
                    </a:lnTo>
                    <a:lnTo>
                      <a:pt x="75" y="127"/>
                    </a:lnTo>
                    <a:lnTo>
                      <a:pt x="67" y="127"/>
                    </a:lnTo>
                    <a:lnTo>
                      <a:pt x="60" y="127"/>
                    </a:lnTo>
                    <a:lnTo>
                      <a:pt x="52" y="127"/>
                    </a:lnTo>
                    <a:lnTo>
                      <a:pt x="44" y="127"/>
                    </a:lnTo>
                    <a:lnTo>
                      <a:pt x="39" y="123"/>
                    </a:lnTo>
                    <a:lnTo>
                      <a:pt x="35" y="119"/>
                    </a:lnTo>
                    <a:lnTo>
                      <a:pt x="27" y="116"/>
                    </a:lnTo>
                    <a:lnTo>
                      <a:pt x="19" y="108"/>
                    </a:lnTo>
                    <a:lnTo>
                      <a:pt x="16" y="104"/>
                    </a:lnTo>
                    <a:lnTo>
                      <a:pt x="12" y="98"/>
                    </a:lnTo>
                    <a:lnTo>
                      <a:pt x="8" y="91"/>
                    </a:lnTo>
                    <a:lnTo>
                      <a:pt x="4" y="87"/>
                    </a:lnTo>
                    <a:lnTo>
                      <a:pt x="0" y="79"/>
                    </a:lnTo>
                    <a:lnTo>
                      <a:pt x="0" y="71"/>
                    </a:lnTo>
                    <a:lnTo>
                      <a:pt x="0" y="64"/>
                    </a:lnTo>
                    <a:lnTo>
                      <a:pt x="31" y="64"/>
                    </a:lnTo>
                    <a:close/>
                  </a:path>
                </a:pathLst>
              </a:custGeom>
              <a:solidFill>
                <a:srgbClr val="000000"/>
              </a:solidFill>
              <a:ln w="3175">
                <a:solidFill>
                  <a:srgbClr val="000000"/>
                </a:solidFill>
                <a:prstDash val="solid"/>
                <a:round/>
                <a:headEnd/>
                <a:tailEnd/>
              </a:ln>
            </p:spPr>
            <p:txBody>
              <a:bodyPr/>
              <a:lstStyle/>
              <a:p>
                <a:endParaRPr lang="en-IN"/>
              </a:p>
            </p:txBody>
          </p:sp>
          <p:sp>
            <p:nvSpPr>
              <p:cNvPr id="704378" name="Freeform 1914">
                <a:extLst>
                  <a:ext uri="{FF2B5EF4-FFF2-40B4-BE49-F238E27FC236}">
                    <a16:creationId xmlns:a16="http://schemas.microsoft.com/office/drawing/2014/main" id="{24B5B20F-389A-4D6A-A32B-5D4CBD94B580}"/>
                  </a:ext>
                </a:extLst>
              </p:cNvPr>
              <p:cNvSpPr>
                <a:spLocks/>
              </p:cNvSpPr>
              <p:nvPr/>
            </p:nvSpPr>
            <p:spPr bwMode="auto">
              <a:xfrm>
                <a:off x="1120" y="959"/>
                <a:ext cx="31" cy="33"/>
              </a:xfrm>
              <a:custGeom>
                <a:avLst/>
                <a:gdLst>
                  <a:gd name="T0" fmla="*/ 59 w 63"/>
                  <a:gd name="T1" fmla="*/ 15 h 67"/>
                  <a:gd name="T2" fmla="*/ 63 w 63"/>
                  <a:gd name="T3" fmla="*/ 21 h 67"/>
                  <a:gd name="T4" fmla="*/ 63 w 63"/>
                  <a:gd name="T5" fmla="*/ 25 h 67"/>
                  <a:gd name="T6" fmla="*/ 63 w 63"/>
                  <a:gd name="T7" fmla="*/ 33 h 67"/>
                  <a:gd name="T8" fmla="*/ 63 w 63"/>
                  <a:gd name="T9" fmla="*/ 36 h 67"/>
                  <a:gd name="T10" fmla="*/ 63 w 63"/>
                  <a:gd name="T11" fmla="*/ 40 h 67"/>
                  <a:gd name="T12" fmla="*/ 59 w 63"/>
                  <a:gd name="T13" fmla="*/ 48 h 67"/>
                  <a:gd name="T14" fmla="*/ 59 w 63"/>
                  <a:gd name="T15" fmla="*/ 52 h 67"/>
                  <a:gd name="T16" fmla="*/ 56 w 63"/>
                  <a:gd name="T17" fmla="*/ 56 h 67"/>
                  <a:gd name="T18" fmla="*/ 48 w 63"/>
                  <a:gd name="T19" fmla="*/ 60 h 67"/>
                  <a:gd name="T20" fmla="*/ 46 w 63"/>
                  <a:gd name="T21" fmla="*/ 60 h 67"/>
                  <a:gd name="T22" fmla="*/ 42 w 63"/>
                  <a:gd name="T23" fmla="*/ 63 h 67"/>
                  <a:gd name="T24" fmla="*/ 34 w 63"/>
                  <a:gd name="T25" fmla="*/ 67 h 67"/>
                  <a:gd name="T26" fmla="*/ 31 w 63"/>
                  <a:gd name="T27" fmla="*/ 63 h 67"/>
                  <a:gd name="T28" fmla="*/ 23 w 63"/>
                  <a:gd name="T29" fmla="*/ 63 h 67"/>
                  <a:gd name="T30" fmla="*/ 19 w 63"/>
                  <a:gd name="T31" fmla="*/ 60 h 67"/>
                  <a:gd name="T32" fmla="*/ 15 w 63"/>
                  <a:gd name="T33" fmla="*/ 56 h 67"/>
                  <a:gd name="T34" fmla="*/ 12 w 63"/>
                  <a:gd name="T35" fmla="*/ 56 h 67"/>
                  <a:gd name="T36" fmla="*/ 8 w 63"/>
                  <a:gd name="T37" fmla="*/ 52 h 67"/>
                  <a:gd name="T38" fmla="*/ 4 w 63"/>
                  <a:gd name="T39" fmla="*/ 44 h 67"/>
                  <a:gd name="T40" fmla="*/ 0 w 63"/>
                  <a:gd name="T41" fmla="*/ 40 h 67"/>
                  <a:gd name="T42" fmla="*/ 0 w 63"/>
                  <a:gd name="T43" fmla="*/ 36 h 67"/>
                  <a:gd name="T44" fmla="*/ 0 w 63"/>
                  <a:gd name="T45" fmla="*/ 29 h 67"/>
                  <a:gd name="T46" fmla="*/ 0 w 63"/>
                  <a:gd name="T47" fmla="*/ 25 h 67"/>
                  <a:gd name="T48" fmla="*/ 0 w 63"/>
                  <a:gd name="T49" fmla="*/ 21 h 67"/>
                  <a:gd name="T50" fmla="*/ 4 w 63"/>
                  <a:gd name="T51" fmla="*/ 15 h 67"/>
                  <a:gd name="T52" fmla="*/ 8 w 63"/>
                  <a:gd name="T53" fmla="*/ 12 h 67"/>
                  <a:gd name="T54" fmla="*/ 12 w 63"/>
                  <a:gd name="T55" fmla="*/ 8 h 67"/>
                  <a:gd name="T56" fmla="*/ 15 w 63"/>
                  <a:gd name="T57" fmla="*/ 4 h 67"/>
                  <a:gd name="T58" fmla="*/ 19 w 63"/>
                  <a:gd name="T59" fmla="*/ 4 h 67"/>
                  <a:gd name="T60" fmla="*/ 23 w 63"/>
                  <a:gd name="T61" fmla="*/ 0 h 67"/>
                  <a:gd name="T62" fmla="*/ 31 w 63"/>
                  <a:gd name="T63" fmla="*/ 0 h 67"/>
                  <a:gd name="T64" fmla="*/ 38 w 63"/>
                  <a:gd name="T65" fmla="*/ 0 h 67"/>
                  <a:gd name="T66" fmla="*/ 42 w 63"/>
                  <a:gd name="T67" fmla="*/ 0 h 67"/>
                  <a:gd name="T68" fmla="*/ 46 w 63"/>
                  <a:gd name="T69" fmla="*/ 4 h 67"/>
                  <a:gd name="T70" fmla="*/ 52 w 63"/>
                  <a:gd name="T71" fmla="*/ 4 h 67"/>
                  <a:gd name="T72" fmla="*/ 56 w 63"/>
                  <a:gd name="T73" fmla="*/ 8 h 67"/>
                  <a:gd name="T74" fmla="*/ 59 w 63"/>
                  <a:gd name="T75" fmla="*/ 12 h 67"/>
                  <a:gd name="T76" fmla="*/ 59 w 63"/>
                  <a:gd name="T77" fmla="*/ 1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67">
                    <a:moveTo>
                      <a:pt x="59" y="15"/>
                    </a:moveTo>
                    <a:lnTo>
                      <a:pt x="63" y="21"/>
                    </a:lnTo>
                    <a:lnTo>
                      <a:pt x="63" y="25"/>
                    </a:lnTo>
                    <a:lnTo>
                      <a:pt x="63" y="33"/>
                    </a:lnTo>
                    <a:lnTo>
                      <a:pt x="63" y="36"/>
                    </a:lnTo>
                    <a:lnTo>
                      <a:pt x="63" y="40"/>
                    </a:lnTo>
                    <a:lnTo>
                      <a:pt x="59" y="48"/>
                    </a:lnTo>
                    <a:lnTo>
                      <a:pt x="59" y="52"/>
                    </a:lnTo>
                    <a:lnTo>
                      <a:pt x="56" y="56"/>
                    </a:lnTo>
                    <a:lnTo>
                      <a:pt x="48" y="60"/>
                    </a:lnTo>
                    <a:lnTo>
                      <a:pt x="46" y="60"/>
                    </a:lnTo>
                    <a:lnTo>
                      <a:pt x="42" y="63"/>
                    </a:lnTo>
                    <a:lnTo>
                      <a:pt x="34" y="67"/>
                    </a:lnTo>
                    <a:lnTo>
                      <a:pt x="31" y="63"/>
                    </a:lnTo>
                    <a:lnTo>
                      <a:pt x="23" y="63"/>
                    </a:lnTo>
                    <a:lnTo>
                      <a:pt x="19" y="60"/>
                    </a:lnTo>
                    <a:lnTo>
                      <a:pt x="15" y="56"/>
                    </a:lnTo>
                    <a:lnTo>
                      <a:pt x="12" y="56"/>
                    </a:lnTo>
                    <a:lnTo>
                      <a:pt x="8" y="52"/>
                    </a:lnTo>
                    <a:lnTo>
                      <a:pt x="4" y="44"/>
                    </a:lnTo>
                    <a:lnTo>
                      <a:pt x="0" y="40"/>
                    </a:lnTo>
                    <a:lnTo>
                      <a:pt x="0" y="36"/>
                    </a:lnTo>
                    <a:lnTo>
                      <a:pt x="0" y="29"/>
                    </a:lnTo>
                    <a:lnTo>
                      <a:pt x="0" y="25"/>
                    </a:lnTo>
                    <a:lnTo>
                      <a:pt x="0" y="21"/>
                    </a:lnTo>
                    <a:lnTo>
                      <a:pt x="4" y="15"/>
                    </a:lnTo>
                    <a:lnTo>
                      <a:pt x="8" y="12"/>
                    </a:lnTo>
                    <a:lnTo>
                      <a:pt x="12" y="8"/>
                    </a:lnTo>
                    <a:lnTo>
                      <a:pt x="15" y="4"/>
                    </a:lnTo>
                    <a:lnTo>
                      <a:pt x="19" y="4"/>
                    </a:lnTo>
                    <a:lnTo>
                      <a:pt x="23" y="0"/>
                    </a:lnTo>
                    <a:lnTo>
                      <a:pt x="31" y="0"/>
                    </a:lnTo>
                    <a:lnTo>
                      <a:pt x="38" y="0"/>
                    </a:lnTo>
                    <a:lnTo>
                      <a:pt x="42" y="0"/>
                    </a:lnTo>
                    <a:lnTo>
                      <a:pt x="46" y="4"/>
                    </a:lnTo>
                    <a:lnTo>
                      <a:pt x="52" y="4"/>
                    </a:lnTo>
                    <a:lnTo>
                      <a:pt x="56" y="8"/>
                    </a:lnTo>
                    <a:lnTo>
                      <a:pt x="59" y="12"/>
                    </a:lnTo>
                    <a:lnTo>
                      <a:pt x="59" y="15"/>
                    </a:lnTo>
                    <a:close/>
                  </a:path>
                </a:pathLst>
              </a:custGeom>
              <a:solidFill>
                <a:srgbClr val="FFFFFF"/>
              </a:solidFill>
              <a:ln w="3175">
                <a:solidFill>
                  <a:srgbClr val="000000"/>
                </a:solidFill>
                <a:prstDash val="solid"/>
                <a:round/>
                <a:headEnd/>
                <a:tailEnd/>
              </a:ln>
            </p:spPr>
            <p:txBody>
              <a:bodyPr/>
              <a:lstStyle/>
              <a:p>
                <a:endParaRPr lang="en-IN"/>
              </a:p>
            </p:txBody>
          </p:sp>
          <p:sp>
            <p:nvSpPr>
              <p:cNvPr id="704379" name="Freeform 1915">
                <a:extLst>
                  <a:ext uri="{FF2B5EF4-FFF2-40B4-BE49-F238E27FC236}">
                    <a16:creationId xmlns:a16="http://schemas.microsoft.com/office/drawing/2014/main" id="{4737D518-4241-4547-89FF-4A6EAD6D087D}"/>
                  </a:ext>
                </a:extLst>
              </p:cNvPr>
              <p:cNvSpPr>
                <a:spLocks/>
              </p:cNvSpPr>
              <p:nvPr/>
            </p:nvSpPr>
            <p:spPr bwMode="auto">
              <a:xfrm>
                <a:off x="1131" y="969"/>
                <a:ext cx="11" cy="10"/>
              </a:xfrm>
              <a:custGeom>
                <a:avLst/>
                <a:gdLst>
                  <a:gd name="T0" fmla="*/ 0 w 23"/>
                  <a:gd name="T1" fmla="*/ 8 h 19"/>
                  <a:gd name="T2" fmla="*/ 0 w 23"/>
                  <a:gd name="T3" fmla="*/ 4 h 19"/>
                  <a:gd name="T4" fmla="*/ 0 w 23"/>
                  <a:gd name="T5" fmla="*/ 0 h 19"/>
                  <a:gd name="T6" fmla="*/ 4 w 23"/>
                  <a:gd name="T7" fmla="*/ 0 h 19"/>
                  <a:gd name="T8" fmla="*/ 8 w 23"/>
                  <a:gd name="T9" fmla="*/ 0 h 19"/>
                  <a:gd name="T10" fmla="*/ 11 w 23"/>
                  <a:gd name="T11" fmla="*/ 0 h 19"/>
                  <a:gd name="T12" fmla="*/ 15 w 23"/>
                  <a:gd name="T13" fmla="*/ 0 h 19"/>
                  <a:gd name="T14" fmla="*/ 19 w 23"/>
                  <a:gd name="T15" fmla="*/ 0 h 19"/>
                  <a:gd name="T16" fmla="*/ 19 w 23"/>
                  <a:gd name="T17" fmla="*/ 4 h 19"/>
                  <a:gd name="T18" fmla="*/ 23 w 23"/>
                  <a:gd name="T19" fmla="*/ 8 h 19"/>
                  <a:gd name="T20" fmla="*/ 23 w 23"/>
                  <a:gd name="T21" fmla="*/ 12 h 19"/>
                  <a:gd name="T22" fmla="*/ 23 w 23"/>
                  <a:gd name="T23" fmla="*/ 12 h 19"/>
                  <a:gd name="T24" fmla="*/ 19 w 23"/>
                  <a:gd name="T25" fmla="*/ 15 h 19"/>
                  <a:gd name="T26" fmla="*/ 19 w 23"/>
                  <a:gd name="T27" fmla="*/ 19 h 19"/>
                  <a:gd name="T28" fmla="*/ 15 w 23"/>
                  <a:gd name="T29" fmla="*/ 19 h 19"/>
                  <a:gd name="T30" fmla="*/ 11 w 23"/>
                  <a:gd name="T31" fmla="*/ 19 h 19"/>
                  <a:gd name="T32" fmla="*/ 11 w 23"/>
                  <a:gd name="T33" fmla="*/ 19 h 19"/>
                  <a:gd name="T34" fmla="*/ 4 w 23"/>
                  <a:gd name="T35" fmla="*/ 19 h 19"/>
                  <a:gd name="T36" fmla="*/ 0 w 23"/>
                  <a:gd name="T37" fmla="*/ 19 h 19"/>
                  <a:gd name="T38" fmla="*/ 0 w 23"/>
                  <a:gd name="T39" fmla="*/ 15 h 19"/>
                  <a:gd name="T40" fmla="*/ 0 w 23"/>
                  <a:gd name="T41" fmla="*/ 12 h 19"/>
                  <a:gd name="T42" fmla="*/ 0 w 23"/>
                  <a:gd name="T43" fmla="*/ 12 h 19"/>
                  <a:gd name="T44" fmla="*/ 0 w 23"/>
                  <a:gd name="T45"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9">
                    <a:moveTo>
                      <a:pt x="0" y="8"/>
                    </a:moveTo>
                    <a:lnTo>
                      <a:pt x="0" y="4"/>
                    </a:lnTo>
                    <a:lnTo>
                      <a:pt x="0" y="0"/>
                    </a:lnTo>
                    <a:lnTo>
                      <a:pt x="4" y="0"/>
                    </a:lnTo>
                    <a:lnTo>
                      <a:pt x="8" y="0"/>
                    </a:lnTo>
                    <a:lnTo>
                      <a:pt x="11" y="0"/>
                    </a:lnTo>
                    <a:lnTo>
                      <a:pt x="15" y="0"/>
                    </a:lnTo>
                    <a:lnTo>
                      <a:pt x="19" y="0"/>
                    </a:lnTo>
                    <a:lnTo>
                      <a:pt x="19" y="4"/>
                    </a:lnTo>
                    <a:lnTo>
                      <a:pt x="23" y="8"/>
                    </a:lnTo>
                    <a:lnTo>
                      <a:pt x="23" y="12"/>
                    </a:lnTo>
                    <a:lnTo>
                      <a:pt x="23" y="12"/>
                    </a:lnTo>
                    <a:lnTo>
                      <a:pt x="19" y="15"/>
                    </a:lnTo>
                    <a:lnTo>
                      <a:pt x="19" y="19"/>
                    </a:lnTo>
                    <a:lnTo>
                      <a:pt x="15" y="19"/>
                    </a:lnTo>
                    <a:lnTo>
                      <a:pt x="11" y="19"/>
                    </a:lnTo>
                    <a:lnTo>
                      <a:pt x="11" y="19"/>
                    </a:lnTo>
                    <a:lnTo>
                      <a:pt x="4" y="19"/>
                    </a:lnTo>
                    <a:lnTo>
                      <a:pt x="0" y="19"/>
                    </a:lnTo>
                    <a:lnTo>
                      <a:pt x="0" y="15"/>
                    </a:lnTo>
                    <a:lnTo>
                      <a:pt x="0" y="12"/>
                    </a:lnTo>
                    <a:lnTo>
                      <a:pt x="0" y="12"/>
                    </a:lnTo>
                    <a:lnTo>
                      <a:pt x="0" y="8"/>
                    </a:lnTo>
                    <a:close/>
                  </a:path>
                </a:pathLst>
              </a:custGeom>
              <a:solidFill>
                <a:srgbClr val="000000"/>
              </a:solidFill>
              <a:ln w="3175">
                <a:solidFill>
                  <a:srgbClr val="000000"/>
                </a:solidFill>
                <a:prstDash val="solid"/>
                <a:round/>
                <a:headEnd/>
                <a:tailEnd/>
              </a:ln>
            </p:spPr>
            <p:txBody>
              <a:bodyPr/>
              <a:lstStyle/>
              <a:p>
                <a:endParaRPr lang="en-IN"/>
              </a:p>
            </p:txBody>
          </p:sp>
          <p:sp>
            <p:nvSpPr>
              <p:cNvPr id="704380" name="Freeform 1916">
                <a:extLst>
                  <a:ext uri="{FF2B5EF4-FFF2-40B4-BE49-F238E27FC236}">
                    <a16:creationId xmlns:a16="http://schemas.microsoft.com/office/drawing/2014/main" id="{5A9C414C-11F1-42DE-A21D-4A974278C144}"/>
                  </a:ext>
                </a:extLst>
              </p:cNvPr>
              <p:cNvSpPr>
                <a:spLocks/>
              </p:cNvSpPr>
              <p:nvPr/>
            </p:nvSpPr>
            <p:spPr bwMode="auto">
              <a:xfrm>
                <a:off x="1103" y="941"/>
                <a:ext cx="64" cy="66"/>
              </a:xfrm>
              <a:custGeom>
                <a:avLst/>
                <a:gdLst>
                  <a:gd name="T0" fmla="*/ 32 w 128"/>
                  <a:gd name="T1" fmla="*/ 71 h 131"/>
                  <a:gd name="T2" fmla="*/ 36 w 128"/>
                  <a:gd name="T3" fmla="*/ 79 h 131"/>
                  <a:gd name="T4" fmla="*/ 40 w 128"/>
                  <a:gd name="T5" fmla="*/ 91 h 131"/>
                  <a:gd name="T6" fmla="*/ 51 w 128"/>
                  <a:gd name="T7" fmla="*/ 95 h 131"/>
                  <a:gd name="T8" fmla="*/ 63 w 128"/>
                  <a:gd name="T9" fmla="*/ 98 h 131"/>
                  <a:gd name="T10" fmla="*/ 74 w 128"/>
                  <a:gd name="T11" fmla="*/ 98 h 131"/>
                  <a:gd name="T12" fmla="*/ 80 w 128"/>
                  <a:gd name="T13" fmla="*/ 95 h 131"/>
                  <a:gd name="T14" fmla="*/ 91 w 128"/>
                  <a:gd name="T15" fmla="*/ 87 h 131"/>
                  <a:gd name="T16" fmla="*/ 95 w 128"/>
                  <a:gd name="T17" fmla="*/ 75 h 131"/>
                  <a:gd name="T18" fmla="*/ 95 w 128"/>
                  <a:gd name="T19" fmla="*/ 68 h 131"/>
                  <a:gd name="T20" fmla="*/ 95 w 128"/>
                  <a:gd name="T21" fmla="*/ 56 h 131"/>
                  <a:gd name="T22" fmla="*/ 91 w 128"/>
                  <a:gd name="T23" fmla="*/ 47 h 131"/>
                  <a:gd name="T24" fmla="*/ 80 w 128"/>
                  <a:gd name="T25" fmla="*/ 39 h 131"/>
                  <a:gd name="T26" fmla="*/ 74 w 128"/>
                  <a:gd name="T27" fmla="*/ 35 h 131"/>
                  <a:gd name="T28" fmla="*/ 63 w 128"/>
                  <a:gd name="T29" fmla="*/ 35 h 131"/>
                  <a:gd name="T30" fmla="*/ 51 w 128"/>
                  <a:gd name="T31" fmla="*/ 39 h 131"/>
                  <a:gd name="T32" fmla="*/ 44 w 128"/>
                  <a:gd name="T33" fmla="*/ 43 h 131"/>
                  <a:gd name="T34" fmla="*/ 36 w 128"/>
                  <a:gd name="T35" fmla="*/ 50 h 131"/>
                  <a:gd name="T36" fmla="*/ 32 w 128"/>
                  <a:gd name="T37" fmla="*/ 60 h 131"/>
                  <a:gd name="T38" fmla="*/ 0 w 128"/>
                  <a:gd name="T39" fmla="*/ 64 h 131"/>
                  <a:gd name="T40" fmla="*/ 3 w 128"/>
                  <a:gd name="T41" fmla="*/ 52 h 131"/>
                  <a:gd name="T42" fmla="*/ 11 w 128"/>
                  <a:gd name="T43" fmla="*/ 39 h 131"/>
                  <a:gd name="T44" fmla="*/ 19 w 128"/>
                  <a:gd name="T45" fmla="*/ 23 h 131"/>
                  <a:gd name="T46" fmla="*/ 30 w 128"/>
                  <a:gd name="T47" fmla="*/ 16 h 131"/>
                  <a:gd name="T48" fmla="*/ 40 w 128"/>
                  <a:gd name="T49" fmla="*/ 4 h 131"/>
                  <a:gd name="T50" fmla="*/ 55 w 128"/>
                  <a:gd name="T51" fmla="*/ 0 h 131"/>
                  <a:gd name="T52" fmla="*/ 78 w 128"/>
                  <a:gd name="T53" fmla="*/ 4 h 131"/>
                  <a:gd name="T54" fmla="*/ 91 w 128"/>
                  <a:gd name="T55" fmla="*/ 8 h 131"/>
                  <a:gd name="T56" fmla="*/ 103 w 128"/>
                  <a:gd name="T57" fmla="*/ 20 h 131"/>
                  <a:gd name="T58" fmla="*/ 114 w 128"/>
                  <a:gd name="T59" fmla="*/ 27 h 131"/>
                  <a:gd name="T60" fmla="*/ 126 w 128"/>
                  <a:gd name="T61" fmla="*/ 43 h 131"/>
                  <a:gd name="T62" fmla="*/ 128 w 128"/>
                  <a:gd name="T63" fmla="*/ 56 h 131"/>
                  <a:gd name="T64" fmla="*/ 128 w 128"/>
                  <a:gd name="T65" fmla="*/ 71 h 131"/>
                  <a:gd name="T66" fmla="*/ 126 w 128"/>
                  <a:gd name="T67" fmla="*/ 87 h 131"/>
                  <a:gd name="T68" fmla="*/ 118 w 128"/>
                  <a:gd name="T69" fmla="*/ 98 h 131"/>
                  <a:gd name="T70" fmla="*/ 107 w 128"/>
                  <a:gd name="T71" fmla="*/ 108 h 131"/>
                  <a:gd name="T72" fmla="*/ 95 w 128"/>
                  <a:gd name="T73" fmla="*/ 119 h 131"/>
                  <a:gd name="T74" fmla="*/ 84 w 128"/>
                  <a:gd name="T75" fmla="*/ 127 h 131"/>
                  <a:gd name="T76" fmla="*/ 70 w 128"/>
                  <a:gd name="T77" fmla="*/ 131 h 131"/>
                  <a:gd name="T78" fmla="*/ 55 w 128"/>
                  <a:gd name="T79" fmla="*/ 127 h 131"/>
                  <a:gd name="T80" fmla="*/ 40 w 128"/>
                  <a:gd name="T81" fmla="*/ 123 h 131"/>
                  <a:gd name="T82" fmla="*/ 30 w 128"/>
                  <a:gd name="T83" fmla="*/ 116 h 131"/>
                  <a:gd name="T84" fmla="*/ 19 w 128"/>
                  <a:gd name="T85" fmla="*/ 108 h 131"/>
                  <a:gd name="T86" fmla="*/ 11 w 128"/>
                  <a:gd name="T87" fmla="*/ 95 h 131"/>
                  <a:gd name="T88" fmla="*/ 3 w 128"/>
                  <a:gd name="T89" fmla="*/ 79 h 131"/>
                  <a:gd name="T90" fmla="*/ 0 w 128"/>
                  <a:gd name="T91" fmla="*/ 6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8" h="131">
                    <a:moveTo>
                      <a:pt x="32" y="64"/>
                    </a:moveTo>
                    <a:lnTo>
                      <a:pt x="32" y="71"/>
                    </a:lnTo>
                    <a:lnTo>
                      <a:pt x="32" y="75"/>
                    </a:lnTo>
                    <a:lnTo>
                      <a:pt x="36" y="79"/>
                    </a:lnTo>
                    <a:lnTo>
                      <a:pt x="40" y="87"/>
                    </a:lnTo>
                    <a:lnTo>
                      <a:pt x="40" y="91"/>
                    </a:lnTo>
                    <a:lnTo>
                      <a:pt x="47" y="95"/>
                    </a:lnTo>
                    <a:lnTo>
                      <a:pt x="51" y="95"/>
                    </a:lnTo>
                    <a:lnTo>
                      <a:pt x="55" y="98"/>
                    </a:lnTo>
                    <a:lnTo>
                      <a:pt x="63" y="98"/>
                    </a:lnTo>
                    <a:lnTo>
                      <a:pt x="66" y="98"/>
                    </a:lnTo>
                    <a:lnTo>
                      <a:pt x="74" y="98"/>
                    </a:lnTo>
                    <a:lnTo>
                      <a:pt x="78" y="95"/>
                    </a:lnTo>
                    <a:lnTo>
                      <a:pt x="80" y="95"/>
                    </a:lnTo>
                    <a:lnTo>
                      <a:pt x="88" y="91"/>
                    </a:lnTo>
                    <a:lnTo>
                      <a:pt x="91" y="87"/>
                    </a:lnTo>
                    <a:lnTo>
                      <a:pt x="91" y="83"/>
                    </a:lnTo>
                    <a:lnTo>
                      <a:pt x="95" y="75"/>
                    </a:lnTo>
                    <a:lnTo>
                      <a:pt x="95" y="71"/>
                    </a:lnTo>
                    <a:lnTo>
                      <a:pt x="95" y="68"/>
                    </a:lnTo>
                    <a:lnTo>
                      <a:pt x="95" y="60"/>
                    </a:lnTo>
                    <a:lnTo>
                      <a:pt x="95" y="56"/>
                    </a:lnTo>
                    <a:lnTo>
                      <a:pt x="91" y="50"/>
                    </a:lnTo>
                    <a:lnTo>
                      <a:pt x="91" y="47"/>
                    </a:lnTo>
                    <a:lnTo>
                      <a:pt x="88" y="43"/>
                    </a:lnTo>
                    <a:lnTo>
                      <a:pt x="80" y="39"/>
                    </a:lnTo>
                    <a:lnTo>
                      <a:pt x="78" y="39"/>
                    </a:lnTo>
                    <a:lnTo>
                      <a:pt x="74" y="35"/>
                    </a:lnTo>
                    <a:lnTo>
                      <a:pt x="70" y="35"/>
                    </a:lnTo>
                    <a:lnTo>
                      <a:pt x="63" y="35"/>
                    </a:lnTo>
                    <a:lnTo>
                      <a:pt x="55" y="35"/>
                    </a:lnTo>
                    <a:lnTo>
                      <a:pt x="51" y="39"/>
                    </a:lnTo>
                    <a:lnTo>
                      <a:pt x="47" y="39"/>
                    </a:lnTo>
                    <a:lnTo>
                      <a:pt x="44" y="43"/>
                    </a:lnTo>
                    <a:lnTo>
                      <a:pt x="40" y="47"/>
                    </a:lnTo>
                    <a:lnTo>
                      <a:pt x="36" y="50"/>
                    </a:lnTo>
                    <a:lnTo>
                      <a:pt x="32" y="56"/>
                    </a:lnTo>
                    <a:lnTo>
                      <a:pt x="32" y="60"/>
                    </a:lnTo>
                    <a:lnTo>
                      <a:pt x="32" y="64"/>
                    </a:lnTo>
                    <a:lnTo>
                      <a:pt x="0" y="64"/>
                    </a:lnTo>
                    <a:lnTo>
                      <a:pt x="3" y="60"/>
                    </a:lnTo>
                    <a:lnTo>
                      <a:pt x="3" y="52"/>
                    </a:lnTo>
                    <a:lnTo>
                      <a:pt x="7" y="47"/>
                    </a:lnTo>
                    <a:lnTo>
                      <a:pt x="11" y="39"/>
                    </a:lnTo>
                    <a:lnTo>
                      <a:pt x="15" y="31"/>
                    </a:lnTo>
                    <a:lnTo>
                      <a:pt x="19" y="23"/>
                    </a:lnTo>
                    <a:lnTo>
                      <a:pt x="22" y="20"/>
                    </a:lnTo>
                    <a:lnTo>
                      <a:pt x="30" y="16"/>
                    </a:lnTo>
                    <a:lnTo>
                      <a:pt x="36" y="12"/>
                    </a:lnTo>
                    <a:lnTo>
                      <a:pt x="40" y="4"/>
                    </a:lnTo>
                    <a:lnTo>
                      <a:pt x="47" y="4"/>
                    </a:lnTo>
                    <a:lnTo>
                      <a:pt x="55" y="0"/>
                    </a:lnTo>
                    <a:lnTo>
                      <a:pt x="70" y="0"/>
                    </a:lnTo>
                    <a:lnTo>
                      <a:pt x="78" y="4"/>
                    </a:lnTo>
                    <a:lnTo>
                      <a:pt x="84" y="4"/>
                    </a:lnTo>
                    <a:lnTo>
                      <a:pt x="91" y="8"/>
                    </a:lnTo>
                    <a:lnTo>
                      <a:pt x="99" y="12"/>
                    </a:lnTo>
                    <a:lnTo>
                      <a:pt x="103" y="20"/>
                    </a:lnTo>
                    <a:lnTo>
                      <a:pt x="110" y="23"/>
                    </a:lnTo>
                    <a:lnTo>
                      <a:pt x="114" y="27"/>
                    </a:lnTo>
                    <a:lnTo>
                      <a:pt x="122" y="35"/>
                    </a:lnTo>
                    <a:lnTo>
                      <a:pt x="126" y="43"/>
                    </a:lnTo>
                    <a:lnTo>
                      <a:pt x="126" y="50"/>
                    </a:lnTo>
                    <a:lnTo>
                      <a:pt x="128" y="56"/>
                    </a:lnTo>
                    <a:lnTo>
                      <a:pt x="128" y="64"/>
                    </a:lnTo>
                    <a:lnTo>
                      <a:pt x="128" y="71"/>
                    </a:lnTo>
                    <a:lnTo>
                      <a:pt x="126" y="79"/>
                    </a:lnTo>
                    <a:lnTo>
                      <a:pt x="126" y="87"/>
                    </a:lnTo>
                    <a:lnTo>
                      <a:pt x="122" y="91"/>
                    </a:lnTo>
                    <a:lnTo>
                      <a:pt x="118" y="98"/>
                    </a:lnTo>
                    <a:lnTo>
                      <a:pt x="114" y="104"/>
                    </a:lnTo>
                    <a:lnTo>
                      <a:pt x="107" y="108"/>
                    </a:lnTo>
                    <a:lnTo>
                      <a:pt x="103" y="116"/>
                    </a:lnTo>
                    <a:lnTo>
                      <a:pt x="95" y="119"/>
                    </a:lnTo>
                    <a:lnTo>
                      <a:pt x="91" y="123"/>
                    </a:lnTo>
                    <a:lnTo>
                      <a:pt x="84" y="127"/>
                    </a:lnTo>
                    <a:lnTo>
                      <a:pt x="78" y="127"/>
                    </a:lnTo>
                    <a:lnTo>
                      <a:pt x="70" y="131"/>
                    </a:lnTo>
                    <a:lnTo>
                      <a:pt x="63" y="131"/>
                    </a:lnTo>
                    <a:lnTo>
                      <a:pt x="55" y="127"/>
                    </a:lnTo>
                    <a:lnTo>
                      <a:pt x="47" y="127"/>
                    </a:lnTo>
                    <a:lnTo>
                      <a:pt x="40" y="123"/>
                    </a:lnTo>
                    <a:lnTo>
                      <a:pt x="32" y="123"/>
                    </a:lnTo>
                    <a:lnTo>
                      <a:pt x="30" y="116"/>
                    </a:lnTo>
                    <a:lnTo>
                      <a:pt x="22" y="112"/>
                    </a:lnTo>
                    <a:lnTo>
                      <a:pt x="19" y="108"/>
                    </a:lnTo>
                    <a:lnTo>
                      <a:pt x="15" y="102"/>
                    </a:lnTo>
                    <a:lnTo>
                      <a:pt x="11" y="95"/>
                    </a:lnTo>
                    <a:lnTo>
                      <a:pt x="3" y="87"/>
                    </a:lnTo>
                    <a:lnTo>
                      <a:pt x="3" y="79"/>
                    </a:lnTo>
                    <a:lnTo>
                      <a:pt x="3" y="71"/>
                    </a:lnTo>
                    <a:lnTo>
                      <a:pt x="0" y="64"/>
                    </a:lnTo>
                    <a:lnTo>
                      <a:pt x="32" y="64"/>
                    </a:lnTo>
                    <a:close/>
                  </a:path>
                </a:pathLst>
              </a:custGeom>
              <a:solidFill>
                <a:srgbClr val="000000"/>
              </a:solidFill>
              <a:ln w="3175">
                <a:solidFill>
                  <a:srgbClr val="000000"/>
                </a:solidFill>
                <a:prstDash val="solid"/>
                <a:round/>
                <a:headEnd/>
                <a:tailEnd/>
              </a:ln>
            </p:spPr>
            <p:txBody>
              <a:bodyPr/>
              <a:lstStyle/>
              <a:p>
                <a:endParaRPr lang="en-IN"/>
              </a:p>
            </p:txBody>
          </p:sp>
          <p:sp>
            <p:nvSpPr>
              <p:cNvPr id="704381" name="Freeform 1917">
                <a:extLst>
                  <a:ext uri="{FF2B5EF4-FFF2-40B4-BE49-F238E27FC236}">
                    <a16:creationId xmlns:a16="http://schemas.microsoft.com/office/drawing/2014/main" id="{3344FEC5-AC5E-414F-992E-9A6CC7F3664F}"/>
                  </a:ext>
                </a:extLst>
              </p:cNvPr>
              <p:cNvSpPr>
                <a:spLocks/>
              </p:cNvSpPr>
              <p:nvPr/>
            </p:nvSpPr>
            <p:spPr bwMode="auto">
              <a:xfrm>
                <a:off x="1050" y="959"/>
                <a:ext cx="33" cy="31"/>
              </a:xfrm>
              <a:custGeom>
                <a:avLst/>
                <a:gdLst>
                  <a:gd name="T0" fmla="*/ 60 w 67"/>
                  <a:gd name="T1" fmla="*/ 15 h 63"/>
                  <a:gd name="T2" fmla="*/ 64 w 67"/>
                  <a:gd name="T3" fmla="*/ 17 h 63"/>
                  <a:gd name="T4" fmla="*/ 67 w 67"/>
                  <a:gd name="T5" fmla="*/ 25 h 63"/>
                  <a:gd name="T6" fmla="*/ 67 w 67"/>
                  <a:gd name="T7" fmla="*/ 29 h 63"/>
                  <a:gd name="T8" fmla="*/ 64 w 67"/>
                  <a:gd name="T9" fmla="*/ 36 h 63"/>
                  <a:gd name="T10" fmla="*/ 64 w 67"/>
                  <a:gd name="T11" fmla="*/ 40 h 63"/>
                  <a:gd name="T12" fmla="*/ 60 w 67"/>
                  <a:gd name="T13" fmla="*/ 44 h 63"/>
                  <a:gd name="T14" fmla="*/ 56 w 67"/>
                  <a:gd name="T15" fmla="*/ 48 h 63"/>
                  <a:gd name="T16" fmla="*/ 52 w 67"/>
                  <a:gd name="T17" fmla="*/ 52 h 63"/>
                  <a:gd name="T18" fmla="*/ 48 w 67"/>
                  <a:gd name="T19" fmla="*/ 56 h 63"/>
                  <a:gd name="T20" fmla="*/ 44 w 67"/>
                  <a:gd name="T21" fmla="*/ 60 h 63"/>
                  <a:gd name="T22" fmla="*/ 43 w 67"/>
                  <a:gd name="T23" fmla="*/ 60 h 63"/>
                  <a:gd name="T24" fmla="*/ 35 w 67"/>
                  <a:gd name="T25" fmla="*/ 63 h 63"/>
                  <a:gd name="T26" fmla="*/ 31 w 67"/>
                  <a:gd name="T27" fmla="*/ 63 h 63"/>
                  <a:gd name="T28" fmla="*/ 23 w 67"/>
                  <a:gd name="T29" fmla="*/ 60 h 63"/>
                  <a:gd name="T30" fmla="*/ 20 w 67"/>
                  <a:gd name="T31" fmla="*/ 60 h 63"/>
                  <a:gd name="T32" fmla="*/ 16 w 67"/>
                  <a:gd name="T33" fmla="*/ 56 h 63"/>
                  <a:gd name="T34" fmla="*/ 12 w 67"/>
                  <a:gd name="T35" fmla="*/ 52 h 63"/>
                  <a:gd name="T36" fmla="*/ 4 w 67"/>
                  <a:gd name="T37" fmla="*/ 48 h 63"/>
                  <a:gd name="T38" fmla="*/ 4 w 67"/>
                  <a:gd name="T39" fmla="*/ 44 h 63"/>
                  <a:gd name="T40" fmla="*/ 0 w 67"/>
                  <a:gd name="T41" fmla="*/ 40 h 63"/>
                  <a:gd name="T42" fmla="*/ 0 w 67"/>
                  <a:gd name="T43" fmla="*/ 33 h 63"/>
                  <a:gd name="T44" fmla="*/ 0 w 67"/>
                  <a:gd name="T45" fmla="*/ 29 h 63"/>
                  <a:gd name="T46" fmla="*/ 0 w 67"/>
                  <a:gd name="T47" fmla="*/ 25 h 63"/>
                  <a:gd name="T48" fmla="*/ 0 w 67"/>
                  <a:gd name="T49" fmla="*/ 17 h 63"/>
                  <a:gd name="T50" fmla="*/ 4 w 67"/>
                  <a:gd name="T51" fmla="*/ 15 h 63"/>
                  <a:gd name="T52" fmla="*/ 4 w 67"/>
                  <a:gd name="T53" fmla="*/ 12 h 63"/>
                  <a:gd name="T54" fmla="*/ 12 w 67"/>
                  <a:gd name="T55" fmla="*/ 8 h 63"/>
                  <a:gd name="T56" fmla="*/ 16 w 67"/>
                  <a:gd name="T57" fmla="*/ 4 h 63"/>
                  <a:gd name="T58" fmla="*/ 20 w 67"/>
                  <a:gd name="T59" fmla="*/ 0 h 63"/>
                  <a:gd name="T60" fmla="*/ 27 w 67"/>
                  <a:gd name="T61" fmla="*/ 0 h 63"/>
                  <a:gd name="T62" fmla="*/ 31 w 67"/>
                  <a:gd name="T63" fmla="*/ 0 h 63"/>
                  <a:gd name="T64" fmla="*/ 35 w 67"/>
                  <a:gd name="T65" fmla="*/ 0 h 63"/>
                  <a:gd name="T66" fmla="*/ 43 w 67"/>
                  <a:gd name="T67" fmla="*/ 0 h 63"/>
                  <a:gd name="T68" fmla="*/ 44 w 67"/>
                  <a:gd name="T69" fmla="*/ 0 h 63"/>
                  <a:gd name="T70" fmla="*/ 48 w 67"/>
                  <a:gd name="T71" fmla="*/ 4 h 63"/>
                  <a:gd name="T72" fmla="*/ 52 w 67"/>
                  <a:gd name="T73" fmla="*/ 8 h 63"/>
                  <a:gd name="T74" fmla="*/ 56 w 67"/>
                  <a:gd name="T75" fmla="*/ 12 h 63"/>
                  <a:gd name="T76" fmla="*/ 60 w 67"/>
                  <a:gd name="T77" fmla="*/ 1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 h="63">
                    <a:moveTo>
                      <a:pt x="60" y="15"/>
                    </a:moveTo>
                    <a:lnTo>
                      <a:pt x="64" y="17"/>
                    </a:lnTo>
                    <a:lnTo>
                      <a:pt x="67" y="25"/>
                    </a:lnTo>
                    <a:lnTo>
                      <a:pt x="67" y="29"/>
                    </a:lnTo>
                    <a:lnTo>
                      <a:pt x="64" y="36"/>
                    </a:lnTo>
                    <a:lnTo>
                      <a:pt x="64" y="40"/>
                    </a:lnTo>
                    <a:lnTo>
                      <a:pt x="60" y="44"/>
                    </a:lnTo>
                    <a:lnTo>
                      <a:pt x="56" y="48"/>
                    </a:lnTo>
                    <a:lnTo>
                      <a:pt x="52" y="52"/>
                    </a:lnTo>
                    <a:lnTo>
                      <a:pt x="48" y="56"/>
                    </a:lnTo>
                    <a:lnTo>
                      <a:pt x="44" y="60"/>
                    </a:lnTo>
                    <a:lnTo>
                      <a:pt x="43" y="60"/>
                    </a:lnTo>
                    <a:lnTo>
                      <a:pt x="35" y="63"/>
                    </a:lnTo>
                    <a:lnTo>
                      <a:pt x="31" y="63"/>
                    </a:lnTo>
                    <a:lnTo>
                      <a:pt x="23" y="60"/>
                    </a:lnTo>
                    <a:lnTo>
                      <a:pt x="20" y="60"/>
                    </a:lnTo>
                    <a:lnTo>
                      <a:pt x="16" y="56"/>
                    </a:lnTo>
                    <a:lnTo>
                      <a:pt x="12" y="52"/>
                    </a:lnTo>
                    <a:lnTo>
                      <a:pt x="4" y="48"/>
                    </a:lnTo>
                    <a:lnTo>
                      <a:pt x="4" y="44"/>
                    </a:lnTo>
                    <a:lnTo>
                      <a:pt x="0" y="40"/>
                    </a:lnTo>
                    <a:lnTo>
                      <a:pt x="0" y="33"/>
                    </a:lnTo>
                    <a:lnTo>
                      <a:pt x="0" y="29"/>
                    </a:lnTo>
                    <a:lnTo>
                      <a:pt x="0" y="25"/>
                    </a:lnTo>
                    <a:lnTo>
                      <a:pt x="0" y="17"/>
                    </a:lnTo>
                    <a:lnTo>
                      <a:pt x="4" y="15"/>
                    </a:lnTo>
                    <a:lnTo>
                      <a:pt x="4" y="12"/>
                    </a:lnTo>
                    <a:lnTo>
                      <a:pt x="12" y="8"/>
                    </a:lnTo>
                    <a:lnTo>
                      <a:pt x="16" y="4"/>
                    </a:lnTo>
                    <a:lnTo>
                      <a:pt x="20" y="0"/>
                    </a:lnTo>
                    <a:lnTo>
                      <a:pt x="27" y="0"/>
                    </a:lnTo>
                    <a:lnTo>
                      <a:pt x="31" y="0"/>
                    </a:lnTo>
                    <a:lnTo>
                      <a:pt x="35" y="0"/>
                    </a:lnTo>
                    <a:lnTo>
                      <a:pt x="43" y="0"/>
                    </a:lnTo>
                    <a:lnTo>
                      <a:pt x="44" y="0"/>
                    </a:lnTo>
                    <a:lnTo>
                      <a:pt x="48" y="4"/>
                    </a:lnTo>
                    <a:lnTo>
                      <a:pt x="52" y="8"/>
                    </a:lnTo>
                    <a:lnTo>
                      <a:pt x="56" y="12"/>
                    </a:lnTo>
                    <a:lnTo>
                      <a:pt x="60" y="15"/>
                    </a:lnTo>
                    <a:close/>
                  </a:path>
                </a:pathLst>
              </a:custGeom>
              <a:solidFill>
                <a:srgbClr val="FFFFFF"/>
              </a:solidFill>
              <a:ln w="3175">
                <a:solidFill>
                  <a:srgbClr val="000000"/>
                </a:solidFill>
                <a:prstDash val="solid"/>
                <a:round/>
                <a:headEnd/>
                <a:tailEnd/>
              </a:ln>
            </p:spPr>
            <p:txBody>
              <a:bodyPr/>
              <a:lstStyle/>
              <a:p>
                <a:endParaRPr lang="en-IN"/>
              </a:p>
            </p:txBody>
          </p:sp>
          <p:sp>
            <p:nvSpPr>
              <p:cNvPr id="704382" name="Freeform 1918">
                <a:extLst>
                  <a:ext uri="{FF2B5EF4-FFF2-40B4-BE49-F238E27FC236}">
                    <a16:creationId xmlns:a16="http://schemas.microsoft.com/office/drawing/2014/main" id="{ECEEBE4E-61AF-4B4C-97DC-68AA987AD923}"/>
                  </a:ext>
                </a:extLst>
              </p:cNvPr>
              <p:cNvSpPr>
                <a:spLocks/>
              </p:cNvSpPr>
              <p:nvPr/>
            </p:nvSpPr>
            <p:spPr bwMode="auto">
              <a:xfrm>
                <a:off x="1061" y="967"/>
                <a:ext cx="10" cy="12"/>
              </a:xfrm>
              <a:custGeom>
                <a:avLst/>
                <a:gdLst>
                  <a:gd name="T0" fmla="*/ 0 w 20"/>
                  <a:gd name="T1" fmla="*/ 8 h 23"/>
                  <a:gd name="T2" fmla="*/ 0 w 20"/>
                  <a:gd name="T3" fmla="*/ 4 h 23"/>
                  <a:gd name="T4" fmla="*/ 4 w 20"/>
                  <a:gd name="T5" fmla="*/ 4 h 23"/>
                  <a:gd name="T6" fmla="*/ 4 w 20"/>
                  <a:gd name="T7" fmla="*/ 0 h 23"/>
                  <a:gd name="T8" fmla="*/ 8 w 20"/>
                  <a:gd name="T9" fmla="*/ 0 h 23"/>
                  <a:gd name="T10" fmla="*/ 12 w 20"/>
                  <a:gd name="T11" fmla="*/ 0 h 23"/>
                  <a:gd name="T12" fmla="*/ 16 w 20"/>
                  <a:gd name="T13" fmla="*/ 0 h 23"/>
                  <a:gd name="T14" fmla="*/ 16 w 20"/>
                  <a:gd name="T15" fmla="*/ 4 h 23"/>
                  <a:gd name="T16" fmla="*/ 20 w 20"/>
                  <a:gd name="T17" fmla="*/ 4 h 23"/>
                  <a:gd name="T18" fmla="*/ 20 w 20"/>
                  <a:gd name="T19" fmla="*/ 8 h 23"/>
                  <a:gd name="T20" fmla="*/ 20 w 20"/>
                  <a:gd name="T21" fmla="*/ 12 h 23"/>
                  <a:gd name="T22" fmla="*/ 20 w 20"/>
                  <a:gd name="T23" fmla="*/ 16 h 23"/>
                  <a:gd name="T24" fmla="*/ 20 w 20"/>
                  <a:gd name="T25" fmla="*/ 19 h 23"/>
                  <a:gd name="T26" fmla="*/ 16 w 20"/>
                  <a:gd name="T27" fmla="*/ 19 h 23"/>
                  <a:gd name="T28" fmla="*/ 16 w 20"/>
                  <a:gd name="T29" fmla="*/ 23 h 23"/>
                  <a:gd name="T30" fmla="*/ 12 w 20"/>
                  <a:gd name="T31" fmla="*/ 23 h 23"/>
                  <a:gd name="T32" fmla="*/ 8 w 20"/>
                  <a:gd name="T33" fmla="*/ 23 h 23"/>
                  <a:gd name="T34" fmla="*/ 4 w 20"/>
                  <a:gd name="T35" fmla="*/ 23 h 23"/>
                  <a:gd name="T36" fmla="*/ 4 w 20"/>
                  <a:gd name="T37" fmla="*/ 19 h 23"/>
                  <a:gd name="T38" fmla="*/ 0 w 20"/>
                  <a:gd name="T39" fmla="*/ 19 h 23"/>
                  <a:gd name="T40" fmla="*/ 0 w 20"/>
                  <a:gd name="T41" fmla="*/ 16 h 23"/>
                  <a:gd name="T42" fmla="*/ 0 w 20"/>
                  <a:gd name="T43" fmla="*/ 12 h 23"/>
                  <a:gd name="T44" fmla="*/ 0 w 20"/>
                  <a:gd name="T45"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23">
                    <a:moveTo>
                      <a:pt x="0" y="8"/>
                    </a:moveTo>
                    <a:lnTo>
                      <a:pt x="0" y="4"/>
                    </a:lnTo>
                    <a:lnTo>
                      <a:pt x="4" y="4"/>
                    </a:lnTo>
                    <a:lnTo>
                      <a:pt x="4" y="0"/>
                    </a:lnTo>
                    <a:lnTo>
                      <a:pt x="8" y="0"/>
                    </a:lnTo>
                    <a:lnTo>
                      <a:pt x="12" y="0"/>
                    </a:lnTo>
                    <a:lnTo>
                      <a:pt x="16" y="0"/>
                    </a:lnTo>
                    <a:lnTo>
                      <a:pt x="16" y="4"/>
                    </a:lnTo>
                    <a:lnTo>
                      <a:pt x="20" y="4"/>
                    </a:lnTo>
                    <a:lnTo>
                      <a:pt x="20" y="8"/>
                    </a:lnTo>
                    <a:lnTo>
                      <a:pt x="20" y="12"/>
                    </a:lnTo>
                    <a:lnTo>
                      <a:pt x="20" y="16"/>
                    </a:lnTo>
                    <a:lnTo>
                      <a:pt x="20" y="19"/>
                    </a:lnTo>
                    <a:lnTo>
                      <a:pt x="16" y="19"/>
                    </a:lnTo>
                    <a:lnTo>
                      <a:pt x="16" y="23"/>
                    </a:lnTo>
                    <a:lnTo>
                      <a:pt x="12" y="23"/>
                    </a:lnTo>
                    <a:lnTo>
                      <a:pt x="8" y="23"/>
                    </a:lnTo>
                    <a:lnTo>
                      <a:pt x="4" y="23"/>
                    </a:lnTo>
                    <a:lnTo>
                      <a:pt x="4" y="19"/>
                    </a:lnTo>
                    <a:lnTo>
                      <a:pt x="0" y="19"/>
                    </a:lnTo>
                    <a:lnTo>
                      <a:pt x="0" y="16"/>
                    </a:lnTo>
                    <a:lnTo>
                      <a:pt x="0" y="12"/>
                    </a:lnTo>
                    <a:lnTo>
                      <a:pt x="0" y="8"/>
                    </a:lnTo>
                    <a:close/>
                  </a:path>
                </a:pathLst>
              </a:custGeom>
              <a:solidFill>
                <a:srgbClr val="000000"/>
              </a:solidFill>
              <a:ln w="3175">
                <a:solidFill>
                  <a:srgbClr val="000000"/>
                </a:solidFill>
                <a:prstDash val="solid"/>
                <a:round/>
                <a:headEnd/>
                <a:tailEnd/>
              </a:ln>
            </p:spPr>
            <p:txBody>
              <a:bodyPr/>
              <a:lstStyle/>
              <a:p>
                <a:endParaRPr lang="en-IN"/>
              </a:p>
            </p:txBody>
          </p:sp>
          <p:sp>
            <p:nvSpPr>
              <p:cNvPr id="704383" name="Freeform 1919">
                <a:extLst>
                  <a:ext uri="{FF2B5EF4-FFF2-40B4-BE49-F238E27FC236}">
                    <a16:creationId xmlns:a16="http://schemas.microsoft.com/office/drawing/2014/main" id="{52B42DC5-A86F-4947-9A55-6E73DAFAFB19}"/>
                  </a:ext>
                </a:extLst>
              </p:cNvPr>
              <p:cNvSpPr>
                <a:spLocks/>
              </p:cNvSpPr>
              <p:nvPr/>
            </p:nvSpPr>
            <p:spPr bwMode="auto">
              <a:xfrm>
                <a:off x="1035" y="941"/>
                <a:ext cx="63" cy="64"/>
              </a:xfrm>
              <a:custGeom>
                <a:avLst/>
                <a:gdLst>
                  <a:gd name="T0" fmla="*/ 28 w 124"/>
                  <a:gd name="T1" fmla="*/ 68 h 127"/>
                  <a:gd name="T2" fmla="*/ 32 w 124"/>
                  <a:gd name="T3" fmla="*/ 79 h 127"/>
                  <a:gd name="T4" fmla="*/ 36 w 124"/>
                  <a:gd name="T5" fmla="*/ 87 h 127"/>
                  <a:gd name="T6" fmla="*/ 48 w 124"/>
                  <a:gd name="T7" fmla="*/ 95 h 127"/>
                  <a:gd name="T8" fmla="*/ 59 w 124"/>
                  <a:gd name="T9" fmla="*/ 98 h 127"/>
                  <a:gd name="T10" fmla="*/ 71 w 124"/>
                  <a:gd name="T11" fmla="*/ 95 h 127"/>
                  <a:gd name="T12" fmla="*/ 76 w 124"/>
                  <a:gd name="T13" fmla="*/ 91 h 127"/>
                  <a:gd name="T14" fmla="*/ 84 w 124"/>
                  <a:gd name="T15" fmla="*/ 83 h 127"/>
                  <a:gd name="T16" fmla="*/ 92 w 124"/>
                  <a:gd name="T17" fmla="*/ 75 h 127"/>
                  <a:gd name="T18" fmla="*/ 92 w 124"/>
                  <a:gd name="T19" fmla="*/ 64 h 127"/>
                  <a:gd name="T20" fmla="*/ 92 w 124"/>
                  <a:gd name="T21" fmla="*/ 56 h 127"/>
                  <a:gd name="T22" fmla="*/ 84 w 124"/>
                  <a:gd name="T23" fmla="*/ 47 h 127"/>
                  <a:gd name="T24" fmla="*/ 76 w 124"/>
                  <a:gd name="T25" fmla="*/ 39 h 127"/>
                  <a:gd name="T26" fmla="*/ 71 w 124"/>
                  <a:gd name="T27" fmla="*/ 35 h 127"/>
                  <a:gd name="T28" fmla="*/ 59 w 124"/>
                  <a:gd name="T29" fmla="*/ 35 h 127"/>
                  <a:gd name="T30" fmla="*/ 48 w 124"/>
                  <a:gd name="T31" fmla="*/ 35 h 127"/>
                  <a:gd name="T32" fmla="*/ 36 w 124"/>
                  <a:gd name="T33" fmla="*/ 43 h 127"/>
                  <a:gd name="T34" fmla="*/ 32 w 124"/>
                  <a:gd name="T35" fmla="*/ 50 h 127"/>
                  <a:gd name="T36" fmla="*/ 28 w 124"/>
                  <a:gd name="T37" fmla="*/ 60 h 127"/>
                  <a:gd name="T38" fmla="*/ 0 w 124"/>
                  <a:gd name="T39" fmla="*/ 64 h 127"/>
                  <a:gd name="T40" fmla="*/ 0 w 124"/>
                  <a:gd name="T41" fmla="*/ 50 h 127"/>
                  <a:gd name="T42" fmla="*/ 7 w 124"/>
                  <a:gd name="T43" fmla="*/ 35 h 127"/>
                  <a:gd name="T44" fmla="*/ 15 w 124"/>
                  <a:gd name="T45" fmla="*/ 23 h 127"/>
                  <a:gd name="T46" fmla="*/ 25 w 124"/>
                  <a:gd name="T47" fmla="*/ 12 h 127"/>
                  <a:gd name="T48" fmla="*/ 36 w 124"/>
                  <a:gd name="T49" fmla="*/ 4 h 127"/>
                  <a:gd name="T50" fmla="*/ 51 w 124"/>
                  <a:gd name="T51" fmla="*/ 0 h 127"/>
                  <a:gd name="T52" fmla="*/ 72 w 124"/>
                  <a:gd name="T53" fmla="*/ 0 h 127"/>
                  <a:gd name="T54" fmla="*/ 88 w 124"/>
                  <a:gd name="T55" fmla="*/ 4 h 127"/>
                  <a:gd name="T56" fmla="*/ 99 w 124"/>
                  <a:gd name="T57" fmla="*/ 16 h 127"/>
                  <a:gd name="T58" fmla="*/ 111 w 124"/>
                  <a:gd name="T59" fmla="*/ 23 h 127"/>
                  <a:gd name="T60" fmla="*/ 118 w 124"/>
                  <a:gd name="T61" fmla="*/ 43 h 127"/>
                  <a:gd name="T62" fmla="*/ 120 w 124"/>
                  <a:gd name="T63" fmla="*/ 52 h 127"/>
                  <a:gd name="T64" fmla="*/ 120 w 124"/>
                  <a:gd name="T65" fmla="*/ 68 h 127"/>
                  <a:gd name="T66" fmla="*/ 120 w 124"/>
                  <a:gd name="T67" fmla="*/ 83 h 127"/>
                  <a:gd name="T68" fmla="*/ 114 w 124"/>
                  <a:gd name="T69" fmla="*/ 98 h 127"/>
                  <a:gd name="T70" fmla="*/ 107 w 124"/>
                  <a:gd name="T71" fmla="*/ 108 h 127"/>
                  <a:gd name="T72" fmla="*/ 92 w 124"/>
                  <a:gd name="T73" fmla="*/ 116 h 127"/>
                  <a:gd name="T74" fmla="*/ 80 w 124"/>
                  <a:gd name="T75" fmla="*/ 127 h 127"/>
                  <a:gd name="T76" fmla="*/ 67 w 124"/>
                  <a:gd name="T77" fmla="*/ 127 h 127"/>
                  <a:gd name="T78" fmla="*/ 51 w 124"/>
                  <a:gd name="T79" fmla="*/ 127 h 127"/>
                  <a:gd name="T80" fmla="*/ 36 w 124"/>
                  <a:gd name="T81" fmla="*/ 123 h 127"/>
                  <a:gd name="T82" fmla="*/ 23 w 124"/>
                  <a:gd name="T83" fmla="*/ 112 h 127"/>
                  <a:gd name="T84" fmla="*/ 11 w 124"/>
                  <a:gd name="T85" fmla="*/ 104 h 127"/>
                  <a:gd name="T86" fmla="*/ 4 w 124"/>
                  <a:gd name="T87" fmla="*/ 91 h 127"/>
                  <a:gd name="T88" fmla="*/ 0 w 124"/>
                  <a:gd name="T89" fmla="*/ 79 h 127"/>
                  <a:gd name="T90" fmla="*/ 0 w 124"/>
                  <a:gd name="T91" fmla="*/ 6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4" h="127">
                    <a:moveTo>
                      <a:pt x="28" y="64"/>
                    </a:moveTo>
                    <a:lnTo>
                      <a:pt x="28" y="68"/>
                    </a:lnTo>
                    <a:lnTo>
                      <a:pt x="28" y="75"/>
                    </a:lnTo>
                    <a:lnTo>
                      <a:pt x="32" y="79"/>
                    </a:lnTo>
                    <a:lnTo>
                      <a:pt x="32" y="83"/>
                    </a:lnTo>
                    <a:lnTo>
                      <a:pt x="36" y="87"/>
                    </a:lnTo>
                    <a:lnTo>
                      <a:pt x="40" y="91"/>
                    </a:lnTo>
                    <a:lnTo>
                      <a:pt x="48" y="95"/>
                    </a:lnTo>
                    <a:lnTo>
                      <a:pt x="51" y="95"/>
                    </a:lnTo>
                    <a:lnTo>
                      <a:pt x="59" y="98"/>
                    </a:lnTo>
                    <a:lnTo>
                      <a:pt x="63" y="98"/>
                    </a:lnTo>
                    <a:lnTo>
                      <a:pt x="71" y="95"/>
                    </a:lnTo>
                    <a:lnTo>
                      <a:pt x="72" y="95"/>
                    </a:lnTo>
                    <a:lnTo>
                      <a:pt x="76" y="91"/>
                    </a:lnTo>
                    <a:lnTo>
                      <a:pt x="80" y="91"/>
                    </a:lnTo>
                    <a:lnTo>
                      <a:pt x="84" y="83"/>
                    </a:lnTo>
                    <a:lnTo>
                      <a:pt x="88" y="79"/>
                    </a:lnTo>
                    <a:lnTo>
                      <a:pt x="92" y="75"/>
                    </a:lnTo>
                    <a:lnTo>
                      <a:pt x="92" y="71"/>
                    </a:lnTo>
                    <a:lnTo>
                      <a:pt x="92" y="64"/>
                    </a:lnTo>
                    <a:lnTo>
                      <a:pt x="92" y="60"/>
                    </a:lnTo>
                    <a:lnTo>
                      <a:pt x="92" y="56"/>
                    </a:lnTo>
                    <a:lnTo>
                      <a:pt x="88" y="50"/>
                    </a:lnTo>
                    <a:lnTo>
                      <a:pt x="84" y="47"/>
                    </a:lnTo>
                    <a:lnTo>
                      <a:pt x="80" y="43"/>
                    </a:lnTo>
                    <a:lnTo>
                      <a:pt x="76" y="39"/>
                    </a:lnTo>
                    <a:lnTo>
                      <a:pt x="72" y="35"/>
                    </a:lnTo>
                    <a:lnTo>
                      <a:pt x="71" y="35"/>
                    </a:lnTo>
                    <a:lnTo>
                      <a:pt x="63" y="35"/>
                    </a:lnTo>
                    <a:lnTo>
                      <a:pt x="59" y="35"/>
                    </a:lnTo>
                    <a:lnTo>
                      <a:pt x="55" y="35"/>
                    </a:lnTo>
                    <a:lnTo>
                      <a:pt x="48" y="35"/>
                    </a:lnTo>
                    <a:lnTo>
                      <a:pt x="40" y="39"/>
                    </a:lnTo>
                    <a:lnTo>
                      <a:pt x="36" y="43"/>
                    </a:lnTo>
                    <a:lnTo>
                      <a:pt x="32" y="47"/>
                    </a:lnTo>
                    <a:lnTo>
                      <a:pt x="32" y="50"/>
                    </a:lnTo>
                    <a:lnTo>
                      <a:pt x="28" y="52"/>
                    </a:lnTo>
                    <a:lnTo>
                      <a:pt x="28" y="60"/>
                    </a:lnTo>
                    <a:lnTo>
                      <a:pt x="28" y="64"/>
                    </a:lnTo>
                    <a:lnTo>
                      <a:pt x="0" y="64"/>
                    </a:lnTo>
                    <a:lnTo>
                      <a:pt x="0" y="56"/>
                    </a:lnTo>
                    <a:lnTo>
                      <a:pt x="0" y="50"/>
                    </a:lnTo>
                    <a:lnTo>
                      <a:pt x="4" y="43"/>
                    </a:lnTo>
                    <a:lnTo>
                      <a:pt x="7" y="35"/>
                    </a:lnTo>
                    <a:lnTo>
                      <a:pt x="11" y="31"/>
                    </a:lnTo>
                    <a:lnTo>
                      <a:pt x="15" y="23"/>
                    </a:lnTo>
                    <a:lnTo>
                      <a:pt x="19" y="20"/>
                    </a:lnTo>
                    <a:lnTo>
                      <a:pt x="25" y="12"/>
                    </a:lnTo>
                    <a:lnTo>
                      <a:pt x="28" y="8"/>
                    </a:lnTo>
                    <a:lnTo>
                      <a:pt x="36" y="4"/>
                    </a:lnTo>
                    <a:lnTo>
                      <a:pt x="44" y="0"/>
                    </a:lnTo>
                    <a:lnTo>
                      <a:pt x="51" y="0"/>
                    </a:lnTo>
                    <a:lnTo>
                      <a:pt x="67" y="0"/>
                    </a:lnTo>
                    <a:lnTo>
                      <a:pt x="72" y="0"/>
                    </a:lnTo>
                    <a:lnTo>
                      <a:pt x="80" y="4"/>
                    </a:lnTo>
                    <a:lnTo>
                      <a:pt x="88" y="4"/>
                    </a:lnTo>
                    <a:lnTo>
                      <a:pt x="95" y="12"/>
                    </a:lnTo>
                    <a:lnTo>
                      <a:pt x="99" y="16"/>
                    </a:lnTo>
                    <a:lnTo>
                      <a:pt x="107" y="23"/>
                    </a:lnTo>
                    <a:lnTo>
                      <a:pt x="111" y="23"/>
                    </a:lnTo>
                    <a:lnTo>
                      <a:pt x="114" y="35"/>
                    </a:lnTo>
                    <a:lnTo>
                      <a:pt x="118" y="43"/>
                    </a:lnTo>
                    <a:lnTo>
                      <a:pt x="120" y="47"/>
                    </a:lnTo>
                    <a:lnTo>
                      <a:pt x="120" y="52"/>
                    </a:lnTo>
                    <a:lnTo>
                      <a:pt x="124" y="60"/>
                    </a:lnTo>
                    <a:lnTo>
                      <a:pt x="120" y="68"/>
                    </a:lnTo>
                    <a:lnTo>
                      <a:pt x="120" y="75"/>
                    </a:lnTo>
                    <a:lnTo>
                      <a:pt x="120" y="83"/>
                    </a:lnTo>
                    <a:lnTo>
                      <a:pt x="118" y="91"/>
                    </a:lnTo>
                    <a:lnTo>
                      <a:pt x="114" y="98"/>
                    </a:lnTo>
                    <a:lnTo>
                      <a:pt x="111" y="104"/>
                    </a:lnTo>
                    <a:lnTo>
                      <a:pt x="107" y="108"/>
                    </a:lnTo>
                    <a:lnTo>
                      <a:pt x="99" y="112"/>
                    </a:lnTo>
                    <a:lnTo>
                      <a:pt x="92" y="116"/>
                    </a:lnTo>
                    <a:lnTo>
                      <a:pt x="84" y="123"/>
                    </a:lnTo>
                    <a:lnTo>
                      <a:pt x="80" y="127"/>
                    </a:lnTo>
                    <a:lnTo>
                      <a:pt x="72" y="127"/>
                    </a:lnTo>
                    <a:lnTo>
                      <a:pt x="67" y="127"/>
                    </a:lnTo>
                    <a:lnTo>
                      <a:pt x="59" y="127"/>
                    </a:lnTo>
                    <a:lnTo>
                      <a:pt x="51" y="127"/>
                    </a:lnTo>
                    <a:lnTo>
                      <a:pt x="40" y="127"/>
                    </a:lnTo>
                    <a:lnTo>
                      <a:pt x="36" y="123"/>
                    </a:lnTo>
                    <a:lnTo>
                      <a:pt x="28" y="119"/>
                    </a:lnTo>
                    <a:lnTo>
                      <a:pt x="23" y="112"/>
                    </a:lnTo>
                    <a:lnTo>
                      <a:pt x="19" y="108"/>
                    </a:lnTo>
                    <a:lnTo>
                      <a:pt x="11" y="104"/>
                    </a:lnTo>
                    <a:lnTo>
                      <a:pt x="7" y="98"/>
                    </a:lnTo>
                    <a:lnTo>
                      <a:pt x="4" y="91"/>
                    </a:lnTo>
                    <a:lnTo>
                      <a:pt x="4" y="87"/>
                    </a:lnTo>
                    <a:lnTo>
                      <a:pt x="0" y="79"/>
                    </a:lnTo>
                    <a:lnTo>
                      <a:pt x="0" y="71"/>
                    </a:lnTo>
                    <a:lnTo>
                      <a:pt x="0" y="64"/>
                    </a:lnTo>
                    <a:lnTo>
                      <a:pt x="28" y="64"/>
                    </a:lnTo>
                    <a:close/>
                  </a:path>
                </a:pathLst>
              </a:custGeom>
              <a:solidFill>
                <a:srgbClr val="000000"/>
              </a:solidFill>
              <a:ln w="3175">
                <a:solidFill>
                  <a:srgbClr val="000000"/>
                </a:solidFill>
                <a:prstDash val="solid"/>
                <a:round/>
                <a:headEnd/>
                <a:tailEnd/>
              </a:ln>
            </p:spPr>
            <p:txBody>
              <a:bodyPr/>
              <a:lstStyle/>
              <a:p>
                <a:endParaRPr lang="en-IN"/>
              </a:p>
            </p:txBody>
          </p:sp>
          <p:sp>
            <p:nvSpPr>
              <p:cNvPr id="704384" name="Freeform 1920">
                <a:extLst>
                  <a:ext uri="{FF2B5EF4-FFF2-40B4-BE49-F238E27FC236}">
                    <a16:creationId xmlns:a16="http://schemas.microsoft.com/office/drawing/2014/main" id="{1BE5500D-FCC8-49A2-BEE1-904787E2CEF8}"/>
                  </a:ext>
                </a:extLst>
              </p:cNvPr>
              <p:cNvSpPr>
                <a:spLocks/>
              </p:cNvSpPr>
              <p:nvPr/>
            </p:nvSpPr>
            <p:spPr bwMode="auto">
              <a:xfrm>
                <a:off x="664" y="959"/>
                <a:ext cx="33" cy="31"/>
              </a:xfrm>
              <a:custGeom>
                <a:avLst/>
                <a:gdLst>
                  <a:gd name="T0" fmla="*/ 57 w 65"/>
                  <a:gd name="T1" fmla="*/ 15 h 63"/>
                  <a:gd name="T2" fmla="*/ 61 w 65"/>
                  <a:gd name="T3" fmla="*/ 17 h 63"/>
                  <a:gd name="T4" fmla="*/ 65 w 65"/>
                  <a:gd name="T5" fmla="*/ 25 h 63"/>
                  <a:gd name="T6" fmla="*/ 65 w 65"/>
                  <a:gd name="T7" fmla="*/ 29 h 63"/>
                  <a:gd name="T8" fmla="*/ 65 w 65"/>
                  <a:gd name="T9" fmla="*/ 36 h 63"/>
                  <a:gd name="T10" fmla="*/ 61 w 65"/>
                  <a:gd name="T11" fmla="*/ 40 h 63"/>
                  <a:gd name="T12" fmla="*/ 57 w 65"/>
                  <a:gd name="T13" fmla="*/ 44 h 63"/>
                  <a:gd name="T14" fmla="*/ 53 w 65"/>
                  <a:gd name="T15" fmla="*/ 48 h 63"/>
                  <a:gd name="T16" fmla="*/ 49 w 65"/>
                  <a:gd name="T17" fmla="*/ 52 h 63"/>
                  <a:gd name="T18" fmla="*/ 48 w 65"/>
                  <a:gd name="T19" fmla="*/ 56 h 63"/>
                  <a:gd name="T20" fmla="*/ 44 w 65"/>
                  <a:gd name="T21" fmla="*/ 60 h 63"/>
                  <a:gd name="T22" fmla="*/ 40 w 65"/>
                  <a:gd name="T23" fmla="*/ 60 h 63"/>
                  <a:gd name="T24" fmla="*/ 32 w 65"/>
                  <a:gd name="T25" fmla="*/ 63 h 63"/>
                  <a:gd name="T26" fmla="*/ 28 w 65"/>
                  <a:gd name="T27" fmla="*/ 63 h 63"/>
                  <a:gd name="T28" fmla="*/ 21 w 65"/>
                  <a:gd name="T29" fmla="*/ 60 h 63"/>
                  <a:gd name="T30" fmla="*/ 17 w 65"/>
                  <a:gd name="T31" fmla="*/ 60 h 63"/>
                  <a:gd name="T32" fmla="*/ 9 w 65"/>
                  <a:gd name="T33" fmla="*/ 56 h 63"/>
                  <a:gd name="T34" fmla="*/ 9 w 65"/>
                  <a:gd name="T35" fmla="*/ 52 h 63"/>
                  <a:gd name="T36" fmla="*/ 2 w 65"/>
                  <a:gd name="T37" fmla="*/ 48 h 63"/>
                  <a:gd name="T38" fmla="*/ 2 w 65"/>
                  <a:gd name="T39" fmla="*/ 44 h 63"/>
                  <a:gd name="T40" fmla="*/ 0 w 65"/>
                  <a:gd name="T41" fmla="*/ 40 h 63"/>
                  <a:gd name="T42" fmla="*/ 0 w 65"/>
                  <a:gd name="T43" fmla="*/ 33 h 63"/>
                  <a:gd name="T44" fmla="*/ 0 w 65"/>
                  <a:gd name="T45" fmla="*/ 29 h 63"/>
                  <a:gd name="T46" fmla="*/ 0 w 65"/>
                  <a:gd name="T47" fmla="*/ 25 h 63"/>
                  <a:gd name="T48" fmla="*/ 0 w 65"/>
                  <a:gd name="T49" fmla="*/ 17 h 63"/>
                  <a:gd name="T50" fmla="*/ 2 w 65"/>
                  <a:gd name="T51" fmla="*/ 15 h 63"/>
                  <a:gd name="T52" fmla="*/ 5 w 65"/>
                  <a:gd name="T53" fmla="*/ 12 h 63"/>
                  <a:gd name="T54" fmla="*/ 9 w 65"/>
                  <a:gd name="T55" fmla="*/ 8 h 63"/>
                  <a:gd name="T56" fmla="*/ 13 w 65"/>
                  <a:gd name="T57" fmla="*/ 4 h 63"/>
                  <a:gd name="T58" fmla="*/ 17 w 65"/>
                  <a:gd name="T59" fmla="*/ 0 h 63"/>
                  <a:gd name="T60" fmla="*/ 21 w 65"/>
                  <a:gd name="T61" fmla="*/ 0 h 63"/>
                  <a:gd name="T62" fmla="*/ 28 w 65"/>
                  <a:gd name="T63" fmla="*/ 0 h 63"/>
                  <a:gd name="T64" fmla="*/ 36 w 65"/>
                  <a:gd name="T65" fmla="*/ 0 h 63"/>
                  <a:gd name="T66" fmla="*/ 40 w 65"/>
                  <a:gd name="T67" fmla="*/ 0 h 63"/>
                  <a:gd name="T68" fmla="*/ 44 w 65"/>
                  <a:gd name="T69" fmla="*/ 0 h 63"/>
                  <a:gd name="T70" fmla="*/ 48 w 65"/>
                  <a:gd name="T71" fmla="*/ 4 h 63"/>
                  <a:gd name="T72" fmla="*/ 53 w 65"/>
                  <a:gd name="T73" fmla="*/ 8 h 63"/>
                  <a:gd name="T74" fmla="*/ 57 w 65"/>
                  <a:gd name="T75" fmla="*/ 12 h 63"/>
                  <a:gd name="T76" fmla="*/ 57 w 65"/>
                  <a:gd name="T77" fmla="*/ 1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5" h="63">
                    <a:moveTo>
                      <a:pt x="57" y="15"/>
                    </a:moveTo>
                    <a:lnTo>
                      <a:pt x="61" y="17"/>
                    </a:lnTo>
                    <a:lnTo>
                      <a:pt x="65" y="25"/>
                    </a:lnTo>
                    <a:lnTo>
                      <a:pt x="65" y="29"/>
                    </a:lnTo>
                    <a:lnTo>
                      <a:pt x="65" y="36"/>
                    </a:lnTo>
                    <a:lnTo>
                      <a:pt x="61" y="40"/>
                    </a:lnTo>
                    <a:lnTo>
                      <a:pt x="57" y="44"/>
                    </a:lnTo>
                    <a:lnTo>
                      <a:pt x="53" y="48"/>
                    </a:lnTo>
                    <a:lnTo>
                      <a:pt x="49" y="52"/>
                    </a:lnTo>
                    <a:lnTo>
                      <a:pt x="48" y="56"/>
                    </a:lnTo>
                    <a:lnTo>
                      <a:pt x="44" y="60"/>
                    </a:lnTo>
                    <a:lnTo>
                      <a:pt x="40" y="60"/>
                    </a:lnTo>
                    <a:lnTo>
                      <a:pt x="32" y="63"/>
                    </a:lnTo>
                    <a:lnTo>
                      <a:pt x="28" y="63"/>
                    </a:lnTo>
                    <a:lnTo>
                      <a:pt x="21" y="60"/>
                    </a:lnTo>
                    <a:lnTo>
                      <a:pt x="17" y="60"/>
                    </a:lnTo>
                    <a:lnTo>
                      <a:pt x="9" y="56"/>
                    </a:lnTo>
                    <a:lnTo>
                      <a:pt x="9" y="52"/>
                    </a:lnTo>
                    <a:lnTo>
                      <a:pt x="2" y="48"/>
                    </a:lnTo>
                    <a:lnTo>
                      <a:pt x="2" y="44"/>
                    </a:lnTo>
                    <a:lnTo>
                      <a:pt x="0" y="40"/>
                    </a:lnTo>
                    <a:lnTo>
                      <a:pt x="0" y="33"/>
                    </a:lnTo>
                    <a:lnTo>
                      <a:pt x="0" y="29"/>
                    </a:lnTo>
                    <a:lnTo>
                      <a:pt x="0" y="25"/>
                    </a:lnTo>
                    <a:lnTo>
                      <a:pt x="0" y="17"/>
                    </a:lnTo>
                    <a:lnTo>
                      <a:pt x="2" y="15"/>
                    </a:lnTo>
                    <a:lnTo>
                      <a:pt x="5" y="12"/>
                    </a:lnTo>
                    <a:lnTo>
                      <a:pt x="9" y="8"/>
                    </a:lnTo>
                    <a:lnTo>
                      <a:pt x="13" y="4"/>
                    </a:lnTo>
                    <a:lnTo>
                      <a:pt x="17" y="0"/>
                    </a:lnTo>
                    <a:lnTo>
                      <a:pt x="21" y="0"/>
                    </a:lnTo>
                    <a:lnTo>
                      <a:pt x="28" y="0"/>
                    </a:lnTo>
                    <a:lnTo>
                      <a:pt x="36" y="0"/>
                    </a:lnTo>
                    <a:lnTo>
                      <a:pt x="40" y="0"/>
                    </a:lnTo>
                    <a:lnTo>
                      <a:pt x="44" y="0"/>
                    </a:lnTo>
                    <a:lnTo>
                      <a:pt x="48" y="4"/>
                    </a:lnTo>
                    <a:lnTo>
                      <a:pt x="53" y="8"/>
                    </a:lnTo>
                    <a:lnTo>
                      <a:pt x="57" y="12"/>
                    </a:lnTo>
                    <a:lnTo>
                      <a:pt x="57" y="15"/>
                    </a:lnTo>
                    <a:close/>
                  </a:path>
                </a:pathLst>
              </a:custGeom>
              <a:solidFill>
                <a:srgbClr val="FFFFFF"/>
              </a:solidFill>
              <a:ln w="3175">
                <a:solidFill>
                  <a:srgbClr val="000000"/>
                </a:solidFill>
                <a:prstDash val="solid"/>
                <a:round/>
                <a:headEnd/>
                <a:tailEnd/>
              </a:ln>
            </p:spPr>
            <p:txBody>
              <a:bodyPr/>
              <a:lstStyle/>
              <a:p>
                <a:endParaRPr lang="en-IN"/>
              </a:p>
            </p:txBody>
          </p:sp>
          <p:sp>
            <p:nvSpPr>
              <p:cNvPr id="704385" name="Freeform 1921">
                <a:extLst>
                  <a:ext uri="{FF2B5EF4-FFF2-40B4-BE49-F238E27FC236}">
                    <a16:creationId xmlns:a16="http://schemas.microsoft.com/office/drawing/2014/main" id="{4719D3DE-2D8C-4700-87A0-29B13371310F}"/>
                  </a:ext>
                </a:extLst>
              </p:cNvPr>
              <p:cNvSpPr>
                <a:spLocks/>
              </p:cNvSpPr>
              <p:nvPr/>
            </p:nvSpPr>
            <p:spPr bwMode="auto">
              <a:xfrm>
                <a:off x="673" y="967"/>
                <a:ext cx="13" cy="12"/>
              </a:xfrm>
              <a:custGeom>
                <a:avLst/>
                <a:gdLst>
                  <a:gd name="T0" fmla="*/ 0 w 27"/>
                  <a:gd name="T1" fmla="*/ 8 h 23"/>
                  <a:gd name="T2" fmla="*/ 4 w 27"/>
                  <a:gd name="T3" fmla="*/ 4 h 23"/>
                  <a:gd name="T4" fmla="*/ 4 w 27"/>
                  <a:gd name="T5" fmla="*/ 4 h 23"/>
                  <a:gd name="T6" fmla="*/ 8 w 27"/>
                  <a:gd name="T7" fmla="*/ 0 h 23"/>
                  <a:gd name="T8" fmla="*/ 11 w 27"/>
                  <a:gd name="T9" fmla="*/ 0 h 23"/>
                  <a:gd name="T10" fmla="*/ 15 w 27"/>
                  <a:gd name="T11" fmla="*/ 0 h 23"/>
                  <a:gd name="T12" fmla="*/ 19 w 27"/>
                  <a:gd name="T13" fmla="*/ 0 h 23"/>
                  <a:gd name="T14" fmla="*/ 23 w 27"/>
                  <a:gd name="T15" fmla="*/ 4 h 23"/>
                  <a:gd name="T16" fmla="*/ 23 w 27"/>
                  <a:gd name="T17" fmla="*/ 4 h 23"/>
                  <a:gd name="T18" fmla="*/ 27 w 27"/>
                  <a:gd name="T19" fmla="*/ 8 h 23"/>
                  <a:gd name="T20" fmla="*/ 27 w 27"/>
                  <a:gd name="T21" fmla="*/ 12 h 23"/>
                  <a:gd name="T22" fmla="*/ 27 w 27"/>
                  <a:gd name="T23" fmla="*/ 16 h 23"/>
                  <a:gd name="T24" fmla="*/ 23 w 27"/>
                  <a:gd name="T25" fmla="*/ 19 h 23"/>
                  <a:gd name="T26" fmla="*/ 23 w 27"/>
                  <a:gd name="T27" fmla="*/ 19 h 23"/>
                  <a:gd name="T28" fmla="*/ 19 w 27"/>
                  <a:gd name="T29" fmla="*/ 23 h 23"/>
                  <a:gd name="T30" fmla="*/ 15 w 27"/>
                  <a:gd name="T31" fmla="*/ 23 h 23"/>
                  <a:gd name="T32" fmla="*/ 11 w 27"/>
                  <a:gd name="T33" fmla="*/ 23 h 23"/>
                  <a:gd name="T34" fmla="*/ 11 w 27"/>
                  <a:gd name="T35" fmla="*/ 23 h 23"/>
                  <a:gd name="T36" fmla="*/ 4 w 27"/>
                  <a:gd name="T37" fmla="*/ 19 h 23"/>
                  <a:gd name="T38" fmla="*/ 4 w 27"/>
                  <a:gd name="T39" fmla="*/ 19 h 23"/>
                  <a:gd name="T40" fmla="*/ 0 w 27"/>
                  <a:gd name="T41" fmla="*/ 16 h 23"/>
                  <a:gd name="T42" fmla="*/ 0 w 27"/>
                  <a:gd name="T43" fmla="*/ 12 h 23"/>
                  <a:gd name="T44" fmla="*/ 0 w 27"/>
                  <a:gd name="T45"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 h="23">
                    <a:moveTo>
                      <a:pt x="0" y="8"/>
                    </a:moveTo>
                    <a:lnTo>
                      <a:pt x="4" y="4"/>
                    </a:lnTo>
                    <a:lnTo>
                      <a:pt x="4" y="4"/>
                    </a:lnTo>
                    <a:lnTo>
                      <a:pt x="8" y="0"/>
                    </a:lnTo>
                    <a:lnTo>
                      <a:pt x="11" y="0"/>
                    </a:lnTo>
                    <a:lnTo>
                      <a:pt x="15" y="0"/>
                    </a:lnTo>
                    <a:lnTo>
                      <a:pt x="19" y="0"/>
                    </a:lnTo>
                    <a:lnTo>
                      <a:pt x="23" y="4"/>
                    </a:lnTo>
                    <a:lnTo>
                      <a:pt x="23" y="4"/>
                    </a:lnTo>
                    <a:lnTo>
                      <a:pt x="27" y="8"/>
                    </a:lnTo>
                    <a:lnTo>
                      <a:pt x="27" y="12"/>
                    </a:lnTo>
                    <a:lnTo>
                      <a:pt x="27" y="16"/>
                    </a:lnTo>
                    <a:lnTo>
                      <a:pt x="23" y="19"/>
                    </a:lnTo>
                    <a:lnTo>
                      <a:pt x="23" y="19"/>
                    </a:lnTo>
                    <a:lnTo>
                      <a:pt x="19" y="23"/>
                    </a:lnTo>
                    <a:lnTo>
                      <a:pt x="15" y="23"/>
                    </a:lnTo>
                    <a:lnTo>
                      <a:pt x="11" y="23"/>
                    </a:lnTo>
                    <a:lnTo>
                      <a:pt x="11" y="23"/>
                    </a:lnTo>
                    <a:lnTo>
                      <a:pt x="4" y="19"/>
                    </a:lnTo>
                    <a:lnTo>
                      <a:pt x="4" y="19"/>
                    </a:lnTo>
                    <a:lnTo>
                      <a:pt x="0" y="16"/>
                    </a:lnTo>
                    <a:lnTo>
                      <a:pt x="0" y="12"/>
                    </a:lnTo>
                    <a:lnTo>
                      <a:pt x="0" y="8"/>
                    </a:lnTo>
                    <a:close/>
                  </a:path>
                </a:pathLst>
              </a:custGeom>
              <a:solidFill>
                <a:srgbClr val="000000"/>
              </a:solidFill>
              <a:ln w="3175">
                <a:solidFill>
                  <a:srgbClr val="000000"/>
                </a:solidFill>
                <a:prstDash val="solid"/>
                <a:round/>
                <a:headEnd/>
                <a:tailEnd/>
              </a:ln>
            </p:spPr>
            <p:txBody>
              <a:bodyPr/>
              <a:lstStyle/>
              <a:p>
                <a:endParaRPr lang="en-IN"/>
              </a:p>
            </p:txBody>
          </p:sp>
          <p:sp>
            <p:nvSpPr>
              <p:cNvPr id="704386" name="Freeform 1922">
                <a:extLst>
                  <a:ext uri="{FF2B5EF4-FFF2-40B4-BE49-F238E27FC236}">
                    <a16:creationId xmlns:a16="http://schemas.microsoft.com/office/drawing/2014/main" id="{4A1B9C39-F861-483A-BD9A-C981098DAA54}"/>
                  </a:ext>
                </a:extLst>
              </p:cNvPr>
              <p:cNvSpPr>
                <a:spLocks/>
              </p:cNvSpPr>
              <p:nvPr/>
            </p:nvSpPr>
            <p:spPr bwMode="auto">
              <a:xfrm>
                <a:off x="647" y="941"/>
                <a:ext cx="65" cy="64"/>
              </a:xfrm>
              <a:custGeom>
                <a:avLst/>
                <a:gdLst>
                  <a:gd name="T0" fmla="*/ 35 w 130"/>
                  <a:gd name="T1" fmla="*/ 68 h 127"/>
                  <a:gd name="T2" fmla="*/ 37 w 130"/>
                  <a:gd name="T3" fmla="*/ 79 h 127"/>
                  <a:gd name="T4" fmla="*/ 40 w 130"/>
                  <a:gd name="T5" fmla="*/ 87 h 127"/>
                  <a:gd name="T6" fmla="*/ 52 w 130"/>
                  <a:gd name="T7" fmla="*/ 95 h 127"/>
                  <a:gd name="T8" fmla="*/ 60 w 130"/>
                  <a:gd name="T9" fmla="*/ 98 h 127"/>
                  <a:gd name="T10" fmla="*/ 75 w 130"/>
                  <a:gd name="T11" fmla="*/ 95 h 127"/>
                  <a:gd name="T12" fmla="*/ 83 w 130"/>
                  <a:gd name="T13" fmla="*/ 91 h 127"/>
                  <a:gd name="T14" fmla="*/ 88 w 130"/>
                  <a:gd name="T15" fmla="*/ 83 h 127"/>
                  <a:gd name="T16" fmla="*/ 96 w 130"/>
                  <a:gd name="T17" fmla="*/ 75 h 127"/>
                  <a:gd name="T18" fmla="*/ 96 w 130"/>
                  <a:gd name="T19" fmla="*/ 64 h 127"/>
                  <a:gd name="T20" fmla="*/ 96 w 130"/>
                  <a:gd name="T21" fmla="*/ 56 h 127"/>
                  <a:gd name="T22" fmla="*/ 88 w 130"/>
                  <a:gd name="T23" fmla="*/ 47 h 127"/>
                  <a:gd name="T24" fmla="*/ 83 w 130"/>
                  <a:gd name="T25" fmla="*/ 39 h 127"/>
                  <a:gd name="T26" fmla="*/ 75 w 130"/>
                  <a:gd name="T27" fmla="*/ 35 h 127"/>
                  <a:gd name="T28" fmla="*/ 63 w 130"/>
                  <a:gd name="T29" fmla="*/ 35 h 127"/>
                  <a:gd name="T30" fmla="*/ 52 w 130"/>
                  <a:gd name="T31" fmla="*/ 35 h 127"/>
                  <a:gd name="T32" fmla="*/ 44 w 130"/>
                  <a:gd name="T33" fmla="*/ 43 h 127"/>
                  <a:gd name="T34" fmla="*/ 37 w 130"/>
                  <a:gd name="T35" fmla="*/ 50 h 127"/>
                  <a:gd name="T36" fmla="*/ 35 w 130"/>
                  <a:gd name="T37" fmla="*/ 60 h 127"/>
                  <a:gd name="T38" fmla="*/ 0 w 130"/>
                  <a:gd name="T39" fmla="*/ 64 h 127"/>
                  <a:gd name="T40" fmla="*/ 4 w 130"/>
                  <a:gd name="T41" fmla="*/ 50 h 127"/>
                  <a:gd name="T42" fmla="*/ 12 w 130"/>
                  <a:gd name="T43" fmla="*/ 35 h 127"/>
                  <a:gd name="T44" fmla="*/ 19 w 130"/>
                  <a:gd name="T45" fmla="*/ 23 h 127"/>
                  <a:gd name="T46" fmla="*/ 31 w 130"/>
                  <a:gd name="T47" fmla="*/ 12 h 127"/>
                  <a:gd name="T48" fmla="*/ 40 w 130"/>
                  <a:gd name="T49" fmla="*/ 4 h 127"/>
                  <a:gd name="T50" fmla="*/ 56 w 130"/>
                  <a:gd name="T51" fmla="*/ 0 h 127"/>
                  <a:gd name="T52" fmla="*/ 79 w 130"/>
                  <a:gd name="T53" fmla="*/ 0 h 127"/>
                  <a:gd name="T54" fmla="*/ 92 w 130"/>
                  <a:gd name="T55" fmla="*/ 4 h 127"/>
                  <a:gd name="T56" fmla="*/ 104 w 130"/>
                  <a:gd name="T57" fmla="*/ 16 h 127"/>
                  <a:gd name="T58" fmla="*/ 115 w 130"/>
                  <a:gd name="T59" fmla="*/ 23 h 127"/>
                  <a:gd name="T60" fmla="*/ 123 w 130"/>
                  <a:gd name="T61" fmla="*/ 43 h 127"/>
                  <a:gd name="T62" fmla="*/ 127 w 130"/>
                  <a:gd name="T63" fmla="*/ 52 h 127"/>
                  <a:gd name="T64" fmla="*/ 130 w 130"/>
                  <a:gd name="T65" fmla="*/ 68 h 127"/>
                  <a:gd name="T66" fmla="*/ 127 w 130"/>
                  <a:gd name="T67" fmla="*/ 83 h 127"/>
                  <a:gd name="T68" fmla="*/ 119 w 130"/>
                  <a:gd name="T69" fmla="*/ 98 h 127"/>
                  <a:gd name="T70" fmla="*/ 107 w 130"/>
                  <a:gd name="T71" fmla="*/ 108 h 127"/>
                  <a:gd name="T72" fmla="*/ 96 w 130"/>
                  <a:gd name="T73" fmla="*/ 116 h 127"/>
                  <a:gd name="T74" fmla="*/ 84 w 130"/>
                  <a:gd name="T75" fmla="*/ 127 h 127"/>
                  <a:gd name="T76" fmla="*/ 71 w 130"/>
                  <a:gd name="T77" fmla="*/ 127 h 127"/>
                  <a:gd name="T78" fmla="*/ 56 w 130"/>
                  <a:gd name="T79" fmla="*/ 127 h 127"/>
                  <a:gd name="T80" fmla="*/ 40 w 130"/>
                  <a:gd name="T81" fmla="*/ 123 h 127"/>
                  <a:gd name="T82" fmla="*/ 27 w 130"/>
                  <a:gd name="T83" fmla="*/ 112 h 127"/>
                  <a:gd name="T84" fmla="*/ 19 w 130"/>
                  <a:gd name="T85" fmla="*/ 104 h 127"/>
                  <a:gd name="T86" fmla="*/ 8 w 130"/>
                  <a:gd name="T87" fmla="*/ 91 h 127"/>
                  <a:gd name="T88" fmla="*/ 4 w 130"/>
                  <a:gd name="T89" fmla="*/ 79 h 127"/>
                  <a:gd name="T90" fmla="*/ 0 w 130"/>
                  <a:gd name="T91" fmla="*/ 6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0" h="127">
                    <a:moveTo>
                      <a:pt x="35" y="64"/>
                    </a:moveTo>
                    <a:lnTo>
                      <a:pt x="35" y="68"/>
                    </a:lnTo>
                    <a:lnTo>
                      <a:pt x="35" y="75"/>
                    </a:lnTo>
                    <a:lnTo>
                      <a:pt x="37" y="79"/>
                    </a:lnTo>
                    <a:lnTo>
                      <a:pt x="37" y="83"/>
                    </a:lnTo>
                    <a:lnTo>
                      <a:pt x="40" y="87"/>
                    </a:lnTo>
                    <a:lnTo>
                      <a:pt x="44" y="91"/>
                    </a:lnTo>
                    <a:lnTo>
                      <a:pt x="52" y="95"/>
                    </a:lnTo>
                    <a:lnTo>
                      <a:pt x="56" y="95"/>
                    </a:lnTo>
                    <a:lnTo>
                      <a:pt x="60" y="98"/>
                    </a:lnTo>
                    <a:lnTo>
                      <a:pt x="67" y="98"/>
                    </a:lnTo>
                    <a:lnTo>
                      <a:pt x="75" y="95"/>
                    </a:lnTo>
                    <a:lnTo>
                      <a:pt x="79" y="95"/>
                    </a:lnTo>
                    <a:lnTo>
                      <a:pt x="83" y="91"/>
                    </a:lnTo>
                    <a:lnTo>
                      <a:pt x="84" y="91"/>
                    </a:lnTo>
                    <a:lnTo>
                      <a:pt x="88" y="83"/>
                    </a:lnTo>
                    <a:lnTo>
                      <a:pt x="92" y="79"/>
                    </a:lnTo>
                    <a:lnTo>
                      <a:pt x="96" y="75"/>
                    </a:lnTo>
                    <a:lnTo>
                      <a:pt x="96" y="71"/>
                    </a:lnTo>
                    <a:lnTo>
                      <a:pt x="96" y="64"/>
                    </a:lnTo>
                    <a:lnTo>
                      <a:pt x="96" y="60"/>
                    </a:lnTo>
                    <a:lnTo>
                      <a:pt x="96" y="56"/>
                    </a:lnTo>
                    <a:lnTo>
                      <a:pt x="92" y="50"/>
                    </a:lnTo>
                    <a:lnTo>
                      <a:pt x="88" y="47"/>
                    </a:lnTo>
                    <a:lnTo>
                      <a:pt x="84" y="43"/>
                    </a:lnTo>
                    <a:lnTo>
                      <a:pt x="83" y="39"/>
                    </a:lnTo>
                    <a:lnTo>
                      <a:pt x="79" y="35"/>
                    </a:lnTo>
                    <a:lnTo>
                      <a:pt x="75" y="35"/>
                    </a:lnTo>
                    <a:lnTo>
                      <a:pt x="71" y="35"/>
                    </a:lnTo>
                    <a:lnTo>
                      <a:pt x="63" y="35"/>
                    </a:lnTo>
                    <a:lnTo>
                      <a:pt x="56" y="35"/>
                    </a:lnTo>
                    <a:lnTo>
                      <a:pt x="52" y="35"/>
                    </a:lnTo>
                    <a:lnTo>
                      <a:pt x="48" y="39"/>
                    </a:lnTo>
                    <a:lnTo>
                      <a:pt x="44" y="43"/>
                    </a:lnTo>
                    <a:lnTo>
                      <a:pt x="40" y="47"/>
                    </a:lnTo>
                    <a:lnTo>
                      <a:pt x="37" y="50"/>
                    </a:lnTo>
                    <a:lnTo>
                      <a:pt x="35" y="52"/>
                    </a:lnTo>
                    <a:lnTo>
                      <a:pt x="35" y="60"/>
                    </a:lnTo>
                    <a:lnTo>
                      <a:pt x="35" y="64"/>
                    </a:lnTo>
                    <a:lnTo>
                      <a:pt x="0" y="64"/>
                    </a:lnTo>
                    <a:lnTo>
                      <a:pt x="0" y="56"/>
                    </a:lnTo>
                    <a:lnTo>
                      <a:pt x="4" y="50"/>
                    </a:lnTo>
                    <a:lnTo>
                      <a:pt x="4" y="43"/>
                    </a:lnTo>
                    <a:lnTo>
                      <a:pt x="12" y="35"/>
                    </a:lnTo>
                    <a:lnTo>
                      <a:pt x="16" y="31"/>
                    </a:lnTo>
                    <a:lnTo>
                      <a:pt x="19" y="23"/>
                    </a:lnTo>
                    <a:lnTo>
                      <a:pt x="23" y="20"/>
                    </a:lnTo>
                    <a:lnTo>
                      <a:pt x="31" y="12"/>
                    </a:lnTo>
                    <a:lnTo>
                      <a:pt x="35" y="8"/>
                    </a:lnTo>
                    <a:lnTo>
                      <a:pt x="40" y="4"/>
                    </a:lnTo>
                    <a:lnTo>
                      <a:pt x="48" y="0"/>
                    </a:lnTo>
                    <a:lnTo>
                      <a:pt x="56" y="0"/>
                    </a:lnTo>
                    <a:lnTo>
                      <a:pt x="71" y="0"/>
                    </a:lnTo>
                    <a:lnTo>
                      <a:pt x="79" y="0"/>
                    </a:lnTo>
                    <a:lnTo>
                      <a:pt x="84" y="4"/>
                    </a:lnTo>
                    <a:lnTo>
                      <a:pt x="92" y="4"/>
                    </a:lnTo>
                    <a:lnTo>
                      <a:pt x="100" y="12"/>
                    </a:lnTo>
                    <a:lnTo>
                      <a:pt x="104" y="16"/>
                    </a:lnTo>
                    <a:lnTo>
                      <a:pt x="111" y="23"/>
                    </a:lnTo>
                    <a:lnTo>
                      <a:pt x="115" y="23"/>
                    </a:lnTo>
                    <a:lnTo>
                      <a:pt x="119" y="35"/>
                    </a:lnTo>
                    <a:lnTo>
                      <a:pt x="123" y="43"/>
                    </a:lnTo>
                    <a:lnTo>
                      <a:pt x="127" y="47"/>
                    </a:lnTo>
                    <a:lnTo>
                      <a:pt x="127" y="52"/>
                    </a:lnTo>
                    <a:lnTo>
                      <a:pt x="130" y="60"/>
                    </a:lnTo>
                    <a:lnTo>
                      <a:pt x="130" y="68"/>
                    </a:lnTo>
                    <a:lnTo>
                      <a:pt x="127" y="75"/>
                    </a:lnTo>
                    <a:lnTo>
                      <a:pt x="127" y="83"/>
                    </a:lnTo>
                    <a:lnTo>
                      <a:pt x="123" y="91"/>
                    </a:lnTo>
                    <a:lnTo>
                      <a:pt x="119" y="98"/>
                    </a:lnTo>
                    <a:lnTo>
                      <a:pt x="115" y="104"/>
                    </a:lnTo>
                    <a:lnTo>
                      <a:pt x="107" y="108"/>
                    </a:lnTo>
                    <a:lnTo>
                      <a:pt x="104" y="112"/>
                    </a:lnTo>
                    <a:lnTo>
                      <a:pt x="96" y="116"/>
                    </a:lnTo>
                    <a:lnTo>
                      <a:pt x="92" y="123"/>
                    </a:lnTo>
                    <a:lnTo>
                      <a:pt x="84" y="127"/>
                    </a:lnTo>
                    <a:lnTo>
                      <a:pt x="79" y="127"/>
                    </a:lnTo>
                    <a:lnTo>
                      <a:pt x="71" y="127"/>
                    </a:lnTo>
                    <a:lnTo>
                      <a:pt x="60" y="127"/>
                    </a:lnTo>
                    <a:lnTo>
                      <a:pt x="56" y="127"/>
                    </a:lnTo>
                    <a:lnTo>
                      <a:pt x="48" y="127"/>
                    </a:lnTo>
                    <a:lnTo>
                      <a:pt x="40" y="123"/>
                    </a:lnTo>
                    <a:lnTo>
                      <a:pt x="35" y="119"/>
                    </a:lnTo>
                    <a:lnTo>
                      <a:pt x="27" y="112"/>
                    </a:lnTo>
                    <a:lnTo>
                      <a:pt x="23" y="108"/>
                    </a:lnTo>
                    <a:lnTo>
                      <a:pt x="19" y="104"/>
                    </a:lnTo>
                    <a:lnTo>
                      <a:pt x="16" y="98"/>
                    </a:lnTo>
                    <a:lnTo>
                      <a:pt x="8" y="91"/>
                    </a:lnTo>
                    <a:lnTo>
                      <a:pt x="4" y="87"/>
                    </a:lnTo>
                    <a:lnTo>
                      <a:pt x="4" y="79"/>
                    </a:lnTo>
                    <a:lnTo>
                      <a:pt x="0" y="71"/>
                    </a:lnTo>
                    <a:lnTo>
                      <a:pt x="0" y="64"/>
                    </a:lnTo>
                    <a:lnTo>
                      <a:pt x="35" y="64"/>
                    </a:lnTo>
                    <a:close/>
                  </a:path>
                </a:pathLst>
              </a:custGeom>
              <a:solidFill>
                <a:srgbClr val="000000"/>
              </a:solidFill>
              <a:ln w="3175">
                <a:solidFill>
                  <a:srgbClr val="000000"/>
                </a:solidFill>
                <a:prstDash val="solid"/>
                <a:round/>
                <a:headEnd/>
                <a:tailEnd/>
              </a:ln>
            </p:spPr>
            <p:txBody>
              <a:bodyPr/>
              <a:lstStyle/>
              <a:p>
                <a:endParaRPr lang="en-IN"/>
              </a:p>
            </p:txBody>
          </p:sp>
          <p:sp>
            <p:nvSpPr>
              <p:cNvPr id="704387" name="Freeform 1923">
                <a:extLst>
                  <a:ext uri="{FF2B5EF4-FFF2-40B4-BE49-F238E27FC236}">
                    <a16:creationId xmlns:a16="http://schemas.microsoft.com/office/drawing/2014/main" id="{69F6E473-7AF5-4824-8971-0E64B6F00CB8}"/>
                  </a:ext>
                </a:extLst>
              </p:cNvPr>
              <p:cNvSpPr>
                <a:spLocks/>
              </p:cNvSpPr>
              <p:nvPr/>
            </p:nvSpPr>
            <p:spPr bwMode="auto">
              <a:xfrm>
                <a:off x="734" y="959"/>
                <a:ext cx="31" cy="33"/>
              </a:xfrm>
              <a:custGeom>
                <a:avLst/>
                <a:gdLst>
                  <a:gd name="T0" fmla="*/ 58 w 62"/>
                  <a:gd name="T1" fmla="*/ 17 h 67"/>
                  <a:gd name="T2" fmla="*/ 62 w 62"/>
                  <a:gd name="T3" fmla="*/ 21 h 67"/>
                  <a:gd name="T4" fmla="*/ 62 w 62"/>
                  <a:gd name="T5" fmla="*/ 25 h 67"/>
                  <a:gd name="T6" fmla="*/ 62 w 62"/>
                  <a:gd name="T7" fmla="*/ 33 h 67"/>
                  <a:gd name="T8" fmla="*/ 62 w 62"/>
                  <a:gd name="T9" fmla="*/ 36 h 67"/>
                  <a:gd name="T10" fmla="*/ 62 w 62"/>
                  <a:gd name="T11" fmla="*/ 40 h 67"/>
                  <a:gd name="T12" fmla="*/ 58 w 62"/>
                  <a:gd name="T13" fmla="*/ 48 h 67"/>
                  <a:gd name="T14" fmla="*/ 54 w 62"/>
                  <a:gd name="T15" fmla="*/ 52 h 67"/>
                  <a:gd name="T16" fmla="*/ 52 w 62"/>
                  <a:gd name="T17" fmla="*/ 56 h 67"/>
                  <a:gd name="T18" fmla="*/ 48 w 62"/>
                  <a:gd name="T19" fmla="*/ 60 h 67"/>
                  <a:gd name="T20" fmla="*/ 44 w 62"/>
                  <a:gd name="T21" fmla="*/ 60 h 67"/>
                  <a:gd name="T22" fmla="*/ 40 w 62"/>
                  <a:gd name="T23" fmla="*/ 63 h 67"/>
                  <a:gd name="T24" fmla="*/ 33 w 62"/>
                  <a:gd name="T25" fmla="*/ 67 h 67"/>
                  <a:gd name="T26" fmla="*/ 29 w 62"/>
                  <a:gd name="T27" fmla="*/ 67 h 67"/>
                  <a:gd name="T28" fmla="*/ 21 w 62"/>
                  <a:gd name="T29" fmla="*/ 63 h 67"/>
                  <a:gd name="T30" fmla="*/ 18 w 62"/>
                  <a:gd name="T31" fmla="*/ 60 h 67"/>
                  <a:gd name="T32" fmla="*/ 10 w 62"/>
                  <a:gd name="T33" fmla="*/ 60 h 67"/>
                  <a:gd name="T34" fmla="*/ 6 w 62"/>
                  <a:gd name="T35" fmla="*/ 56 h 67"/>
                  <a:gd name="T36" fmla="*/ 4 w 62"/>
                  <a:gd name="T37" fmla="*/ 52 h 67"/>
                  <a:gd name="T38" fmla="*/ 4 w 62"/>
                  <a:gd name="T39" fmla="*/ 44 h 67"/>
                  <a:gd name="T40" fmla="*/ 0 w 62"/>
                  <a:gd name="T41" fmla="*/ 40 h 67"/>
                  <a:gd name="T42" fmla="*/ 0 w 62"/>
                  <a:gd name="T43" fmla="*/ 36 h 67"/>
                  <a:gd name="T44" fmla="*/ 0 w 62"/>
                  <a:gd name="T45" fmla="*/ 33 h 67"/>
                  <a:gd name="T46" fmla="*/ 0 w 62"/>
                  <a:gd name="T47" fmla="*/ 25 h 67"/>
                  <a:gd name="T48" fmla="*/ 0 w 62"/>
                  <a:gd name="T49" fmla="*/ 21 h 67"/>
                  <a:gd name="T50" fmla="*/ 4 w 62"/>
                  <a:gd name="T51" fmla="*/ 15 h 67"/>
                  <a:gd name="T52" fmla="*/ 6 w 62"/>
                  <a:gd name="T53" fmla="*/ 12 h 67"/>
                  <a:gd name="T54" fmla="*/ 10 w 62"/>
                  <a:gd name="T55" fmla="*/ 8 h 67"/>
                  <a:gd name="T56" fmla="*/ 14 w 62"/>
                  <a:gd name="T57" fmla="*/ 4 h 67"/>
                  <a:gd name="T58" fmla="*/ 18 w 62"/>
                  <a:gd name="T59" fmla="*/ 4 h 67"/>
                  <a:gd name="T60" fmla="*/ 21 w 62"/>
                  <a:gd name="T61" fmla="*/ 0 h 67"/>
                  <a:gd name="T62" fmla="*/ 29 w 62"/>
                  <a:gd name="T63" fmla="*/ 0 h 67"/>
                  <a:gd name="T64" fmla="*/ 37 w 62"/>
                  <a:gd name="T65" fmla="*/ 0 h 67"/>
                  <a:gd name="T66" fmla="*/ 40 w 62"/>
                  <a:gd name="T67" fmla="*/ 0 h 67"/>
                  <a:gd name="T68" fmla="*/ 44 w 62"/>
                  <a:gd name="T69" fmla="*/ 4 h 67"/>
                  <a:gd name="T70" fmla="*/ 48 w 62"/>
                  <a:gd name="T71" fmla="*/ 4 h 67"/>
                  <a:gd name="T72" fmla="*/ 54 w 62"/>
                  <a:gd name="T73" fmla="*/ 8 h 67"/>
                  <a:gd name="T74" fmla="*/ 58 w 62"/>
                  <a:gd name="T75" fmla="*/ 12 h 67"/>
                  <a:gd name="T76" fmla="*/ 58 w 62"/>
                  <a:gd name="T77" fmla="*/ 1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2" h="67">
                    <a:moveTo>
                      <a:pt x="58" y="17"/>
                    </a:moveTo>
                    <a:lnTo>
                      <a:pt x="62" y="21"/>
                    </a:lnTo>
                    <a:lnTo>
                      <a:pt x="62" y="25"/>
                    </a:lnTo>
                    <a:lnTo>
                      <a:pt x="62" y="33"/>
                    </a:lnTo>
                    <a:lnTo>
                      <a:pt x="62" y="36"/>
                    </a:lnTo>
                    <a:lnTo>
                      <a:pt x="62" y="40"/>
                    </a:lnTo>
                    <a:lnTo>
                      <a:pt x="58" y="48"/>
                    </a:lnTo>
                    <a:lnTo>
                      <a:pt x="54" y="52"/>
                    </a:lnTo>
                    <a:lnTo>
                      <a:pt x="52" y="56"/>
                    </a:lnTo>
                    <a:lnTo>
                      <a:pt x="48" y="60"/>
                    </a:lnTo>
                    <a:lnTo>
                      <a:pt x="44" y="60"/>
                    </a:lnTo>
                    <a:lnTo>
                      <a:pt x="40" y="63"/>
                    </a:lnTo>
                    <a:lnTo>
                      <a:pt x="33" y="67"/>
                    </a:lnTo>
                    <a:lnTo>
                      <a:pt x="29" y="67"/>
                    </a:lnTo>
                    <a:lnTo>
                      <a:pt x="21" y="63"/>
                    </a:lnTo>
                    <a:lnTo>
                      <a:pt x="18" y="60"/>
                    </a:lnTo>
                    <a:lnTo>
                      <a:pt x="10" y="60"/>
                    </a:lnTo>
                    <a:lnTo>
                      <a:pt x="6" y="56"/>
                    </a:lnTo>
                    <a:lnTo>
                      <a:pt x="4" y="52"/>
                    </a:lnTo>
                    <a:lnTo>
                      <a:pt x="4" y="44"/>
                    </a:lnTo>
                    <a:lnTo>
                      <a:pt x="0" y="40"/>
                    </a:lnTo>
                    <a:lnTo>
                      <a:pt x="0" y="36"/>
                    </a:lnTo>
                    <a:lnTo>
                      <a:pt x="0" y="33"/>
                    </a:lnTo>
                    <a:lnTo>
                      <a:pt x="0" y="25"/>
                    </a:lnTo>
                    <a:lnTo>
                      <a:pt x="0" y="21"/>
                    </a:lnTo>
                    <a:lnTo>
                      <a:pt x="4" y="15"/>
                    </a:lnTo>
                    <a:lnTo>
                      <a:pt x="6" y="12"/>
                    </a:lnTo>
                    <a:lnTo>
                      <a:pt x="10" y="8"/>
                    </a:lnTo>
                    <a:lnTo>
                      <a:pt x="14" y="4"/>
                    </a:lnTo>
                    <a:lnTo>
                      <a:pt x="18" y="4"/>
                    </a:lnTo>
                    <a:lnTo>
                      <a:pt x="21" y="0"/>
                    </a:lnTo>
                    <a:lnTo>
                      <a:pt x="29" y="0"/>
                    </a:lnTo>
                    <a:lnTo>
                      <a:pt x="37" y="0"/>
                    </a:lnTo>
                    <a:lnTo>
                      <a:pt x="40" y="0"/>
                    </a:lnTo>
                    <a:lnTo>
                      <a:pt x="44" y="4"/>
                    </a:lnTo>
                    <a:lnTo>
                      <a:pt x="48" y="4"/>
                    </a:lnTo>
                    <a:lnTo>
                      <a:pt x="54" y="8"/>
                    </a:lnTo>
                    <a:lnTo>
                      <a:pt x="58" y="12"/>
                    </a:lnTo>
                    <a:lnTo>
                      <a:pt x="58" y="17"/>
                    </a:lnTo>
                    <a:close/>
                  </a:path>
                </a:pathLst>
              </a:custGeom>
              <a:solidFill>
                <a:srgbClr val="FFFFFF"/>
              </a:solidFill>
              <a:ln w="3175">
                <a:solidFill>
                  <a:srgbClr val="000000"/>
                </a:solidFill>
                <a:prstDash val="solid"/>
                <a:round/>
                <a:headEnd/>
                <a:tailEnd/>
              </a:ln>
            </p:spPr>
            <p:txBody>
              <a:bodyPr/>
              <a:lstStyle/>
              <a:p>
                <a:endParaRPr lang="en-IN"/>
              </a:p>
            </p:txBody>
          </p:sp>
          <p:sp>
            <p:nvSpPr>
              <p:cNvPr id="704388" name="Freeform 1924">
                <a:extLst>
                  <a:ext uri="{FF2B5EF4-FFF2-40B4-BE49-F238E27FC236}">
                    <a16:creationId xmlns:a16="http://schemas.microsoft.com/office/drawing/2014/main" id="{BE148247-E6B3-4557-9B63-DCAE6680C5D5}"/>
                  </a:ext>
                </a:extLst>
              </p:cNvPr>
              <p:cNvSpPr>
                <a:spLocks/>
              </p:cNvSpPr>
              <p:nvPr/>
            </p:nvSpPr>
            <p:spPr bwMode="auto">
              <a:xfrm>
                <a:off x="743" y="969"/>
                <a:ext cx="13" cy="12"/>
              </a:xfrm>
              <a:custGeom>
                <a:avLst/>
                <a:gdLst>
                  <a:gd name="T0" fmla="*/ 0 w 26"/>
                  <a:gd name="T1" fmla="*/ 8 h 23"/>
                  <a:gd name="T2" fmla="*/ 3 w 26"/>
                  <a:gd name="T3" fmla="*/ 4 h 23"/>
                  <a:gd name="T4" fmla="*/ 3 w 26"/>
                  <a:gd name="T5" fmla="*/ 0 h 23"/>
                  <a:gd name="T6" fmla="*/ 7 w 26"/>
                  <a:gd name="T7" fmla="*/ 0 h 23"/>
                  <a:gd name="T8" fmla="*/ 11 w 26"/>
                  <a:gd name="T9" fmla="*/ 0 h 23"/>
                  <a:gd name="T10" fmla="*/ 15 w 26"/>
                  <a:gd name="T11" fmla="*/ 0 h 23"/>
                  <a:gd name="T12" fmla="*/ 19 w 26"/>
                  <a:gd name="T13" fmla="*/ 0 h 23"/>
                  <a:gd name="T14" fmla="*/ 22 w 26"/>
                  <a:gd name="T15" fmla="*/ 0 h 23"/>
                  <a:gd name="T16" fmla="*/ 22 w 26"/>
                  <a:gd name="T17" fmla="*/ 4 h 23"/>
                  <a:gd name="T18" fmla="*/ 26 w 26"/>
                  <a:gd name="T19" fmla="*/ 8 h 23"/>
                  <a:gd name="T20" fmla="*/ 26 w 26"/>
                  <a:gd name="T21" fmla="*/ 12 h 23"/>
                  <a:gd name="T22" fmla="*/ 26 w 26"/>
                  <a:gd name="T23" fmla="*/ 12 h 23"/>
                  <a:gd name="T24" fmla="*/ 22 w 26"/>
                  <a:gd name="T25" fmla="*/ 15 h 23"/>
                  <a:gd name="T26" fmla="*/ 22 w 26"/>
                  <a:gd name="T27" fmla="*/ 19 h 23"/>
                  <a:gd name="T28" fmla="*/ 19 w 26"/>
                  <a:gd name="T29" fmla="*/ 19 h 23"/>
                  <a:gd name="T30" fmla="*/ 15 w 26"/>
                  <a:gd name="T31" fmla="*/ 19 h 23"/>
                  <a:gd name="T32" fmla="*/ 11 w 26"/>
                  <a:gd name="T33" fmla="*/ 23 h 23"/>
                  <a:gd name="T34" fmla="*/ 11 w 26"/>
                  <a:gd name="T35" fmla="*/ 19 h 23"/>
                  <a:gd name="T36" fmla="*/ 3 w 26"/>
                  <a:gd name="T37" fmla="*/ 19 h 23"/>
                  <a:gd name="T38" fmla="*/ 3 w 26"/>
                  <a:gd name="T39" fmla="*/ 15 h 23"/>
                  <a:gd name="T40" fmla="*/ 0 w 26"/>
                  <a:gd name="T41" fmla="*/ 12 h 23"/>
                  <a:gd name="T42" fmla="*/ 0 w 26"/>
                  <a:gd name="T43" fmla="*/ 12 h 23"/>
                  <a:gd name="T44" fmla="*/ 0 w 26"/>
                  <a:gd name="T45"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 h="23">
                    <a:moveTo>
                      <a:pt x="0" y="8"/>
                    </a:moveTo>
                    <a:lnTo>
                      <a:pt x="3" y="4"/>
                    </a:lnTo>
                    <a:lnTo>
                      <a:pt x="3" y="0"/>
                    </a:lnTo>
                    <a:lnTo>
                      <a:pt x="7" y="0"/>
                    </a:lnTo>
                    <a:lnTo>
                      <a:pt x="11" y="0"/>
                    </a:lnTo>
                    <a:lnTo>
                      <a:pt x="15" y="0"/>
                    </a:lnTo>
                    <a:lnTo>
                      <a:pt x="19" y="0"/>
                    </a:lnTo>
                    <a:lnTo>
                      <a:pt x="22" y="0"/>
                    </a:lnTo>
                    <a:lnTo>
                      <a:pt x="22" y="4"/>
                    </a:lnTo>
                    <a:lnTo>
                      <a:pt x="26" y="8"/>
                    </a:lnTo>
                    <a:lnTo>
                      <a:pt x="26" y="12"/>
                    </a:lnTo>
                    <a:lnTo>
                      <a:pt x="26" y="12"/>
                    </a:lnTo>
                    <a:lnTo>
                      <a:pt x="22" y="15"/>
                    </a:lnTo>
                    <a:lnTo>
                      <a:pt x="22" y="19"/>
                    </a:lnTo>
                    <a:lnTo>
                      <a:pt x="19" y="19"/>
                    </a:lnTo>
                    <a:lnTo>
                      <a:pt x="15" y="19"/>
                    </a:lnTo>
                    <a:lnTo>
                      <a:pt x="11" y="23"/>
                    </a:lnTo>
                    <a:lnTo>
                      <a:pt x="11" y="19"/>
                    </a:lnTo>
                    <a:lnTo>
                      <a:pt x="3" y="19"/>
                    </a:lnTo>
                    <a:lnTo>
                      <a:pt x="3" y="15"/>
                    </a:lnTo>
                    <a:lnTo>
                      <a:pt x="0" y="12"/>
                    </a:lnTo>
                    <a:lnTo>
                      <a:pt x="0" y="12"/>
                    </a:lnTo>
                    <a:lnTo>
                      <a:pt x="0" y="8"/>
                    </a:lnTo>
                    <a:close/>
                  </a:path>
                </a:pathLst>
              </a:custGeom>
              <a:solidFill>
                <a:srgbClr val="000000"/>
              </a:solidFill>
              <a:ln w="3175">
                <a:solidFill>
                  <a:srgbClr val="000000"/>
                </a:solidFill>
                <a:prstDash val="solid"/>
                <a:round/>
                <a:headEnd/>
                <a:tailEnd/>
              </a:ln>
            </p:spPr>
            <p:txBody>
              <a:bodyPr/>
              <a:lstStyle/>
              <a:p>
                <a:endParaRPr lang="en-IN"/>
              </a:p>
            </p:txBody>
          </p:sp>
          <p:sp>
            <p:nvSpPr>
              <p:cNvPr id="704389" name="Freeform 1925">
                <a:extLst>
                  <a:ext uri="{FF2B5EF4-FFF2-40B4-BE49-F238E27FC236}">
                    <a16:creationId xmlns:a16="http://schemas.microsoft.com/office/drawing/2014/main" id="{4855CEAB-A53F-4333-93CC-2AD21BE10090}"/>
                  </a:ext>
                </a:extLst>
              </p:cNvPr>
              <p:cNvSpPr>
                <a:spLocks/>
              </p:cNvSpPr>
              <p:nvPr/>
            </p:nvSpPr>
            <p:spPr bwMode="auto">
              <a:xfrm>
                <a:off x="717" y="941"/>
                <a:ext cx="65" cy="66"/>
              </a:xfrm>
              <a:custGeom>
                <a:avLst/>
                <a:gdLst>
                  <a:gd name="T0" fmla="*/ 34 w 130"/>
                  <a:gd name="T1" fmla="*/ 71 h 131"/>
                  <a:gd name="T2" fmla="*/ 38 w 130"/>
                  <a:gd name="T3" fmla="*/ 79 h 131"/>
                  <a:gd name="T4" fmla="*/ 40 w 130"/>
                  <a:gd name="T5" fmla="*/ 91 h 131"/>
                  <a:gd name="T6" fmla="*/ 52 w 130"/>
                  <a:gd name="T7" fmla="*/ 95 h 131"/>
                  <a:gd name="T8" fmla="*/ 59 w 130"/>
                  <a:gd name="T9" fmla="*/ 98 h 131"/>
                  <a:gd name="T10" fmla="*/ 74 w 130"/>
                  <a:gd name="T11" fmla="*/ 98 h 131"/>
                  <a:gd name="T12" fmla="*/ 82 w 130"/>
                  <a:gd name="T13" fmla="*/ 95 h 131"/>
                  <a:gd name="T14" fmla="*/ 88 w 130"/>
                  <a:gd name="T15" fmla="*/ 87 h 131"/>
                  <a:gd name="T16" fmla="*/ 96 w 130"/>
                  <a:gd name="T17" fmla="*/ 75 h 131"/>
                  <a:gd name="T18" fmla="*/ 96 w 130"/>
                  <a:gd name="T19" fmla="*/ 68 h 131"/>
                  <a:gd name="T20" fmla="*/ 96 w 130"/>
                  <a:gd name="T21" fmla="*/ 56 h 131"/>
                  <a:gd name="T22" fmla="*/ 88 w 130"/>
                  <a:gd name="T23" fmla="*/ 47 h 131"/>
                  <a:gd name="T24" fmla="*/ 82 w 130"/>
                  <a:gd name="T25" fmla="*/ 39 h 131"/>
                  <a:gd name="T26" fmla="*/ 74 w 130"/>
                  <a:gd name="T27" fmla="*/ 35 h 131"/>
                  <a:gd name="T28" fmla="*/ 63 w 130"/>
                  <a:gd name="T29" fmla="*/ 35 h 131"/>
                  <a:gd name="T30" fmla="*/ 52 w 130"/>
                  <a:gd name="T31" fmla="*/ 39 h 131"/>
                  <a:gd name="T32" fmla="*/ 44 w 130"/>
                  <a:gd name="T33" fmla="*/ 43 h 131"/>
                  <a:gd name="T34" fmla="*/ 38 w 130"/>
                  <a:gd name="T35" fmla="*/ 52 h 131"/>
                  <a:gd name="T36" fmla="*/ 34 w 130"/>
                  <a:gd name="T37" fmla="*/ 60 h 131"/>
                  <a:gd name="T38" fmla="*/ 0 w 130"/>
                  <a:gd name="T39" fmla="*/ 68 h 131"/>
                  <a:gd name="T40" fmla="*/ 4 w 130"/>
                  <a:gd name="T41" fmla="*/ 52 h 131"/>
                  <a:gd name="T42" fmla="*/ 11 w 130"/>
                  <a:gd name="T43" fmla="*/ 39 h 131"/>
                  <a:gd name="T44" fmla="*/ 19 w 130"/>
                  <a:gd name="T45" fmla="*/ 23 h 131"/>
                  <a:gd name="T46" fmla="*/ 31 w 130"/>
                  <a:gd name="T47" fmla="*/ 16 h 131"/>
                  <a:gd name="T48" fmla="*/ 40 w 130"/>
                  <a:gd name="T49" fmla="*/ 8 h 131"/>
                  <a:gd name="T50" fmla="*/ 55 w 130"/>
                  <a:gd name="T51" fmla="*/ 0 h 131"/>
                  <a:gd name="T52" fmla="*/ 78 w 130"/>
                  <a:gd name="T53" fmla="*/ 4 h 131"/>
                  <a:gd name="T54" fmla="*/ 92 w 130"/>
                  <a:gd name="T55" fmla="*/ 8 h 131"/>
                  <a:gd name="T56" fmla="*/ 103 w 130"/>
                  <a:gd name="T57" fmla="*/ 20 h 131"/>
                  <a:gd name="T58" fmla="*/ 115 w 130"/>
                  <a:gd name="T59" fmla="*/ 27 h 131"/>
                  <a:gd name="T60" fmla="*/ 122 w 130"/>
                  <a:gd name="T61" fmla="*/ 43 h 131"/>
                  <a:gd name="T62" fmla="*/ 126 w 130"/>
                  <a:gd name="T63" fmla="*/ 56 h 131"/>
                  <a:gd name="T64" fmla="*/ 130 w 130"/>
                  <a:gd name="T65" fmla="*/ 71 h 131"/>
                  <a:gd name="T66" fmla="*/ 126 w 130"/>
                  <a:gd name="T67" fmla="*/ 87 h 131"/>
                  <a:gd name="T68" fmla="*/ 118 w 130"/>
                  <a:gd name="T69" fmla="*/ 98 h 131"/>
                  <a:gd name="T70" fmla="*/ 107 w 130"/>
                  <a:gd name="T71" fmla="*/ 108 h 131"/>
                  <a:gd name="T72" fmla="*/ 96 w 130"/>
                  <a:gd name="T73" fmla="*/ 119 h 131"/>
                  <a:gd name="T74" fmla="*/ 86 w 130"/>
                  <a:gd name="T75" fmla="*/ 127 h 131"/>
                  <a:gd name="T76" fmla="*/ 71 w 130"/>
                  <a:gd name="T77" fmla="*/ 127 h 131"/>
                  <a:gd name="T78" fmla="*/ 55 w 130"/>
                  <a:gd name="T79" fmla="*/ 131 h 131"/>
                  <a:gd name="T80" fmla="*/ 40 w 130"/>
                  <a:gd name="T81" fmla="*/ 123 h 131"/>
                  <a:gd name="T82" fmla="*/ 27 w 130"/>
                  <a:gd name="T83" fmla="*/ 116 h 131"/>
                  <a:gd name="T84" fmla="*/ 19 w 130"/>
                  <a:gd name="T85" fmla="*/ 108 h 131"/>
                  <a:gd name="T86" fmla="*/ 11 w 130"/>
                  <a:gd name="T87" fmla="*/ 95 h 131"/>
                  <a:gd name="T88" fmla="*/ 4 w 130"/>
                  <a:gd name="T89" fmla="*/ 79 h 131"/>
                  <a:gd name="T90" fmla="*/ 0 w 130"/>
                  <a:gd name="T91" fmla="*/ 6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0" h="131">
                    <a:moveTo>
                      <a:pt x="34" y="68"/>
                    </a:moveTo>
                    <a:lnTo>
                      <a:pt x="34" y="71"/>
                    </a:lnTo>
                    <a:lnTo>
                      <a:pt x="34" y="75"/>
                    </a:lnTo>
                    <a:lnTo>
                      <a:pt x="38" y="79"/>
                    </a:lnTo>
                    <a:lnTo>
                      <a:pt x="38" y="87"/>
                    </a:lnTo>
                    <a:lnTo>
                      <a:pt x="40" y="91"/>
                    </a:lnTo>
                    <a:lnTo>
                      <a:pt x="44" y="95"/>
                    </a:lnTo>
                    <a:lnTo>
                      <a:pt x="52" y="95"/>
                    </a:lnTo>
                    <a:lnTo>
                      <a:pt x="55" y="98"/>
                    </a:lnTo>
                    <a:lnTo>
                      <a:pt x="59" y="98"/>
                    </a:lnTo>
                    <a:lnTo>
                      <a:pt x="67" y="98"/>
                    </a:lnTo>
                    <a:lnTo>
                      <a:pt x="74" y="98"/>
                    </a:lnTo>
                    <a:lnTo>
                      <a:pt x="78" y="98"/>
                    </a:lnTo>
                    <a:lnTo>
                      <a:pt x="82" y="95"/>
                    </a:lnTo>
                    <a:lnTo>
                      <a:pt x="86" y="91"/>
                    </a:lnTo>
                    <a:lnTo>
                      <a:pt x="88" y="87"/>
                    </a:lnTo>
                    <a:lnTo>
                      <a:pt x="92" y="83"/>
                    </a:lnTo>
                    <a:lnTo>
                      <a:pt x="96" y="75"/>
                    </a:lnTo>
                    <a:lnTo>
                      <a:pt x="96" y="71"/>
                    </a:lnTo>
                    <a:lnTo>
                      <a:pt x="96" y="68"/>
                    </a:lnTo>
                    <a:lnTo>
                      <a:pt x="96" y="60"/>
                    </a:lnTo>
                    <a:lnTo>
                      <a:pt x="96" y="56"/>
                    </a:lnTo>
                    <a:lnTo>
                      <a:pt x="92" y="50"/>
                    </a:lnTo>
                    <a:lnTo>
                      <a:pt x="88" y="47"/>
                    </a:lnTo>
                    <a:lnTo>
                      <a:pt x="86" y="43"/>
                    </a:lnTo>
                    <a:lnTo>
                      <a:pt x="82" y="39"/>
                    </a:lnTo>
                    <a:lnTo>
                      <a:pt x="78" y="39"/>
                    </a:lnTo>
                    <a:lnTo>
                      <a:pt x="74" y="35"/>
                    </a:lnTo>
                    <a:lnTo>
                      <a:pt x="71" y="35"/>
                    </a:lnTo>
                    <a:lnTo>
                      <a:pt x="63" y="35"/>
                    </a:lnTo>
                    <a:lnTo>
                      <a:pt x="55" y="35"/>
                    </a:lnTo>
                    <a:lnTo>
                      <a:pt x="52" y="39"/>
                    </a:lnTo>
                    <a:lnTo>
                      <a:pt x="48" y="39"/>
                    </a:lnTo>
                    <a:lnTo>
                      <a:pt x="44" y="43"/>
                    </a:lnTo>
                    <a:lnTo>
                      <a:pt x="40" y="47"/>
                    </a:lnTo>
                    <a:lnTo>
                      <a:pt x="38" y="52"/>
                    </a:lnTo>
                    <a:lnTo>
                      <a:pt x="34" y="56"/>
                    </a:lnTo>
                    <a:lnTo>
                      <a:pt x="34" y="60"/>
                    </a:lnTo>
                    <a:lnTo>
                      <a:pt x="34" y="68"/>
                    </a:lnTo>
                    <a:lnTo>
                      <a:pt x="0" y="68"/>
                    </a:lnTo>
                    <a:lnTo>
                      <a:pt x="0" y="60"/>
                    </a:lnTo>
                    <a:lnTo>
                      <a:pt x="4" y="52"/>
                    </a:lnTo>
                    <a:lnTo>
                      <a:pt x="4" y="47"/>
                    </a:lnTo>
                    <a:lnTo>
                      <a:pt x="11" y="39"/>
                    </a:lnTo>
                    <a:lnTo>
                      <a:pt x="15" y="31"/>
                    </a:lnTo>
                    <a:lnTo>
                      <a:pt x="19" y="23"/>
                    </a:lnTo>
                    <a:lnTo>
                      <a:pt x="23" y="20"/>
                    </a:lnTo>
                    <a:lnTo>
                      <a:pt x="31" y="16"/>
                    </a:lnTo>
                    <a:lnTo>
                      <a:pt x="34" y="12"/>
                    </a:lnTo>
                    <a:lnTo>
                      <a:pt x="40" y="8"/>
                    </a:lnTo>
                    <a:lnTo>
                      <a:pt x="48" y="4"/>
                    </a:lnTo>
                    <a:lnTo>
                      <a:pt x="55" y="0"/>
                    </a:lnTo>
                    <a:lnTo>
                      <a:pt x="71" y="0"/>
                    </a:lnTo>
                    <a:lnTo>
                      <a:pt x="78" y="4"/>
                    </a:lnTo>
                    <a:lnTo>
                      <a:pt x="86" y="4"/>
                    </a:lnTo>
                    <a:lnTo>
                      <a:pt x="92" y="8"/>
                    </a:lnTo>
                    <a:lnTo>
                      <a:pt x="99" y="16"/>
                    </a:lnTo>
                    <a:lnTo>
                      <a:pt x="103" y="20"/>
                    </a:lnTo>
                    <a:lnTo>
                      <a:pt x="111" y="23"/>
                    </a:lnTo>
                    <a:lnTo>
                      <a:pt x="115" y="27"/>
                    </a:lnTo>
                    <a:lnTo>
                      <a:pt x="118" y="35"/>
                    </a:lnTo>
                    <a:lnTo>
                      <a:pt x="122" y="43"/>
                    </a:lnTo>
                    <a:lnTo>
                      <a:pt x="126" y="50"/>
                    </a:lnTo>
                    <a:lnTo>
                      <a:pt x="126" y="56"/>
                    </a:lnTo>
                    <a:lnTo>
                      <a:pt x="130" y="64"/>
                    </a:lnTo>
                    <a:lnTo>
                      <a:pt x="130" y="71"/>
                    </a:lnTo>
                    <a:lnTo>
                      <a:pt x="126" y="79"/>
                    </a:lnTo>
                    <a:lnTo>
                      <a:pt x="126" y="87"/>
                    </a:lnTo>
                    <a:lnTo>
                      <a:pt x="122" y="91"/>
                    </a:lnTo>
                    <a:lnTo>
                      <a:pt x="118" y="98"/>
                    </a:lnTo>
                    <a:lnTo>
                      <a:pt x="115" y="104"/>
                    </a:lnTo>
                    <a:lnTo>
                      <a:pt x="107" y="108"/>
                    </a:lnTo>
                    <a:lnTo>
                      <a:pt x="103" y="116"/>
                    </a:lnTo>
                    <a:lnTo>
                      <a:pt x="96" y="119"/>
                    </a:lnTo>
                    <a:lnTo>
                      <a:pt x="92" y="123"/>
                    </a:lnTo>
                    <a:lnTo>
                      <a:pt x="86" y="127"/>
                    </a:lnTo>
                    <a:lnTo>
                      <a:pt x="78" y="131"/>
                    </a:lnTo>
                    <a:lnTo>
                      <a:pt x="71" y="127"/>
                    </a:lnTo>
                    <a:lnTo>
                      <a:pt x="63" y="127"/>
                    </a:lnTo>
                    <a:lnTo>
                      <a:pt x="55" y="131"/>
                    </a:lnTo>
                    <a:lnTo>
                      <a:pt x="48" y="127"/>
                    </a:lnTo>
                    <a:lnTo>
                      <a:pt x="40" y="123"/>
                    </a:lnTo>
                    <a:lnTo>
                      <a:pt x="34" y="123"/>
                    </a:lnTo>
                    <a:lnTo>
                      <a:pt x="27" y="116"/>
                    </a:lnTo>
                    <a:lnTo>
                      <a:pt x="23" y="112"/>
                    </a:lnTo>
                    <a:lnTo>
                      <a:pt x="19" y="108"/>
                    </a:lnTo>
                    <a:lnTo>
                      <a:pt x="15" y="102"/>
                    </a:lnTo>
                    <a:lnTo>
                      <a:pt x="11" y="95"/>
                    </a:lnTo>
                    <a:lnTo>
                      <a:pt x="4" y="87"/>
                    </a:lnTo>
                    <a:lnTo>
                      <a:pt x="4" y="79"/>
                    </a:lnTo>
                    <a:lnTo>
                      <a:pt x="0" y="71"/>
                    </a:lnTo>
                    <a:lnTo>
                      <a:pt x="0" y="68"/>
                    </a:lnTo>
                    <a:lnTo>
                      <a:pt x="34" y="68"/>
                    </a:lnTo>
                    <a:close/>
                  </a:path>
                </a:pathLst>
              </a:custGeom>
              <a:solidFill>
                <a:srgbClr val="000000"/>
              </a:solidFill>
              <a:ln w="3175">
                <a:solidFill>
                  <a:srgbClr val="000000"/>
                </a:solidFill>
                <a:prstDash val="solid"/>
                <a:round/>
                <a:headEnd/>
                <a:tailEnd/>
              </a:ln>
            </p:spPr>
            <p:txBody>
              <a:bodyPr/>
              <a:lstStyle/>
              <a:p>
                <a:endParaRPr lang="en-IN"/>
              </a:p>
            </p:txBody>
          </p:sp>
          <p:sp>
            <p:nvSpPr>
              <p:cNvPr id="704390" name="Freeform 1926">
                <a:extLst>
                  <a:ext uri="{FF2B5EF4-FFF2-40B4-BE49-F238E27FC236}">
                    <a16:creationId xmlns:a16="http://schemas.microsoft.com/office/drawing/2014/main" id="{FC44C16D-EE21-4C88-A5A2-F62F99EA044F}"/>
                  </a:ext>
                </a:extLst>
              </p:cNvPr>
              <p:cNvSpPr>
                <a:spLocks/>
              </p:cNvSpPr>
              <p:nvPr/>
            </p:nvSpPr>
            <p:spPr bwMode="auto">
              <a:xfrm>
                <a:off x="1171" y="949"/>
                <a:ext cx="14" cy="22"/>
              </a:xfrm>
              <a:custGeom>
                <a:avLst/>
                <a:gdLst>
                  <a:gd name="T0" fmla="*/ 16 w 27"/>
                  <a:gd name="T1" fmla="*/ 44 h 44"/>
                  <a:gd name="T2" fmla="*/ 27 w 27"/>
                  <a:gd name="T3" fmla="*/ 44 h 44"/>
                  <a:gd name="T4" fmla="*/ 27 w 27"/>
                  <a:gd name="T5" fmla="*/ 0 h 44"/>
                  <a:gd name="T6" fmla="*/ 0 w 27"/>
                  <a:gd name="T7" fmla="*/ 0 h 44"/>
                  <a:gd name="T8" fmla="*/ 4 w 27"/>
                  <a:gd name="T9" fmla="*/ 7 h 44"/>
                  <a:gd name="T10" fmla="*/ 8 w 27"/>
                  <a:gd name="T11" fmla="*/ 19 h 44"/>
                  <a:gd name="T12" fmla="*/ 12 w 27"/>
                  <a:gd name="T13" fmla="*/ 27 h 44"/>
                  <a:gd name="T14" fmla="*/ 16 w 27"/>
                  <a:gd name="T15" fmla="*/ 36 h 44"/>
                  <a:gd name="T16" fmla="*/ 16 w 27"/>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44">
                    <a:moveTo>
                      <a:pt x="16" y="44"/>
                    </a:moveTo>
                    <a:lnTo>
                      <a:pt x="27" y="44"/>
                    </a:lnTo>
                    <a:lnTo>
                      <a:pt x="27" y="0"/>
                    </a:lnTo>
                    <a:lnTo>
                      <a:pt x="0" y="0"/>
                    </a:lnTo>
                    <a:lnTo>
                      <a:pt x="4" y="7"/>
                    </a:lnTo>
                    <a:lnTo>
                      <a:pt x="8" y="19"/>
                    </a:lnTo>
                    <a:lnTo>
                      <a:pt x="12" y="27"/>
                    </a:lnTo>
                    <a:lnTo>
                      <a:pt x="16" y="36"/>
                    </a:lnTo>
                    <a:lnTo>
                      <a:pt x="16" y="44"/>
                    </a:lnTo>
                    <a:close/>
                  </a:path>
                </a:pathLst>
              </a:custGeom>
              <a:solidFill>
                <a:srgbClr val="000000"/>
              </a:solidFill>
              <a:ln w="3175">
                <a:solidFill>
                  <a:srgbClr val="000000"/>
                </a:solidFill>
                <a:prstDash val="solid"/>
                <a:round/>
                <a:headEnd/>
                <a:tailEnd/>
              </a:ln>
            </p:spPr>
            <p:txBody>
              <a:bodyPr/>
              <a:lstStyle/>
              <a:p>
                <a:endParaRPr lang="en-IN"/>
              </a:p>
            </p:txBody>
          </p:sp>
          <p:sp>
            <p:nvSpPr>
              <p:cNvPr id="704391" name="Freeform 1927">
                <a:extLst>
                  <a:ext uri="{FF2B5EF4-FFF2-40B4-BE49-F238E27FC236}">
                    <a16:creationId xmlns:a16="http://schemas.microsoft.com/office/drawing/2014/main" id="{3A8EED6D-7610-4381-89BB-9BFD8AADD71F}"/>
                  </a:ext>
                </a:extLst>
              </p:cNvPr>
              <p:cNvSpPr>
                <a:spLocks/>
              </p:cNvSpPr>
              <p:nvPr/>
            </p:nvSpPr>
            <p:spPr bwMode="auto">
              <a:xfrm>
                <a:off x="1157" y="936"/>
                <a:ext cx="22" cy="39"/>
              </a:xfrm>
              <a:custGeom>
                <a:avLst/>
                <a:gdLst>
                  <a:gd name="T0" fmla="*/ 0 w 44"/>
                  <a:gd name="T1" fmla="*/ 0 h 77"/>
                  <a:gd name="T2" fmla="*/ 3 w 44"/>
                  <a:gd name="T3" fmla="*/ 4 h 77"/>
                  <a:gd name="T4" fmla="*/ 15 w 44"/>
                  <a:gd name="T5" fmla="*/ 9 h 77"/>
                  <a:gd name="T6" fmla="*/ 21 w 44"/>
                  <a:gd name="T7" fmla="*/ 13 h 77"/>
                  <a:gd name="T8" fmla="*/ 28 w 44"/>
                  <a:gd name="T9" fmla="*/ 25 h 77"/>
                  <a:gd name="T10" fmla="*/ 32 w 44"/>
                  <a:gd name="T11" fmla="*/ 32 h 77"/>
                  <a:gd name="T12" fmla="*/ 36 w 44"/>
                  <a:gd name="T13" fmla="*/ 40 h 77"/>
                  <a:gd name="T14" fmla="*/ 40 w 44"/>
                  <a:gd name="T15" fmla="*/ 52 h 77"/>
                  <a:gd name="T16" fmla="*/ 44 w 44"/>
                  <a:gd name="T17" fmla="*/ 61 h 77"/>
                  <a:gd name="T18" fmla="*/ 44 w 44"/>
                  <a:gd name="T19" fmla="*/ 69 h 77"/>
                  <a:gd name="T20" fmla="*/ 44 w 44"/>
                  <a:gd name="T21" fmla="*/ 77 h 77"/>
                  <a:gd name="T22" fmla="*/ 36 w 44"/>
                  <a:gd name="T23" fmla="*/ 77 h 77"/>
                  <a:gd name="T24" fmla="*/ 36 w 44"/>
                  <a:gd name="T25" fmla="*/ 69 h 77"/>
                  <a:gd name="T26" fmla="*/ 32 w 44"/>
                  <a:gd name="T27" fmla="*/ 61 h 77"/>
                  <a:gd name="T28" fmla="*/ 32 w 44"/>
                  <a:gd name="T29" fmla="*/ 52 h 77"/>
                  <a:gd name="T30" fmla="*/ 28 w 44"/>
                  <a:gd name="T31" fmla="*/ 44 h 77"/>
                  <a:gd name="T32" fmla="*/ 24 w 44"/>
                  <a:gd name="T33" fmla="*/ 36 h 77"/>
                  <a:gd name="T34" fmla="*/ 21 w 44"/>
                  <a:gd name="T35" fmla="*/ 32 h 77"/>
                  <a:gd name="T36" fmla="*/ 15 w 44"/>
                  <a:gd name="T37" fmla="*/ 25 h 77"/>
                  <a:gd name="T38" fmla="*/ 11 w 44"/>
                  <a:gd name="T39" fmla="*/ 17 h 77"/>
                  <a:gd name="T40" fmla="*/ 0 w 44"/>
                  <a:gd name="T41" fmla="*/ 13 h 77"/>
                  <a:gd name="T42" fmla="*/ 0 w 44"/>
                  <a:gd name="T43" fmla="*/ 9 h 77"/>
                  <a:gd name="T44" fmla="*/ 0 w 44"/>
                  <a:gd name="T4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 h="77">
                    <a:moveTo>
                      <a:pt x="0" y="0"/>
                    </a:moveTo>
                    <a:lnTo>
                      <a:pt x="3" y="4"/>
                    </a:lnTo>
                    <a:lnTo>
                      <a:pt x="15" y="9"/>
                    </a:lnTo>
                    <a:lnTo>
                      <a:pt x="21" y="13"/>
                    </a:lnTo>
                    <a:lnTo>
                      <a:pt x="28" y="25"/>
                    </a:lnTo>
                    <a:lnTo>
                      <a:pt x="32" y="32"/>
                    </a:lnTo>
                    <a:lnTo>
                      <a:pt x="36" y="40"/>
                    </a:lnTo>
                    <a:lnTo>
                      <a:pt x="40" y="52"/>
                    </a:lnTo>
                    <a:lnTo>
                      <a:pt x="44" y="61"/>
                    </a:lnTo>
                    <a:lnTo>
                      <a:pt x="44" y="69"/>
                    </a:lnTo>
                    <a:lnTo>
                      <a:pt x="44" y="77"/>
                    </a:lnTo>
                    <a:lnTo>
                      <a:pt x="36" y="77"/>
                    </a:lnTo>
                    <a:lnTo>
                      <a:pt x="36" y="69"/>
                    </a:lnTo>
                    <a:lnTo>
                      <a:pt x="32" y="61"/>
                    </a:lnTo>
                    <a:lnTo>
                      <a:pt x="32" y="52"/>
                    </a:lnTo>
                    <a:lnTo>
                      <a:pt x="28" y="44"/>
                    </a:lnTo>
                    <a:lnTo>
                      <a:pt x="24" y="36"/>
                    </a:lnTo>
                    <a:lnTo>
                      <a:pt x="21" y="32"/>
                    </a:lnTo>
                    <a:lnTo>
                      <a:pt x="15" y="25"/>
                    </a:lnTo>
                    <a:lnTo>
                      <a:pt x="11" y="17"/>
                    </a:lnTo>
                    <a:lnTo>
                      <a:pt x="0" y="13"/>
                    </a:lnTo>
                    <a:lnTo>
                      <a:pt x="0" y="9"/>
                    </a:lnTo>
                    <a:lnTo>
                      <a:pt x="0" y="0"/>
                    </a:lnTo>
                    <a:close/>
                  </a:path>
                </a:pathLst>
              </a:custGeom>
              <a:solidFill>
                <a:srgbClr val="000000"/>
              </a:solidFill>
              <a:ln w="3175">
                <a:solidFill>
                  <a:srgbClr val="000000"/>
                </a:solidFill>
                <a:prstDash val="solid"/>
                <a:round/>
                <a:headEnd/>
                <a:tailEnd/>
              </a:ln>
            </p:spPr>
            <p:txBody>
              <a:bodyPr/>
              <a:lstStyle/>
              <a:p>
                <a:endParaRPr lang="en-IN"/>
              </a:p>
            </p:txBody>
          </p:sp>
          <p:sp>
            <p:nvSpPr>
              <p:cNvPr id="704392" name="Rectangle 1928">
                <a:extLst>
                  <a:ext uri="{FF2B5EF4-FFF2-40B4-BE49-F238E27FC236}">
                    <a16:creationId xmlns:a16="http://schemas.microsoft.com/office/drawing/2014/main" id="{D453DC01-EF51-4515-B0C0-744C083AF0D8}"/>
                  </a:ext>
                </a:extLst>
              </p:cNvPr>
              <p:cNvSpPr>
                <a:spLocks noChangeArrowheads="1"/>
              </p:cNvSpPr>
              <p:nvPr/>
            </p:nvSpPr>
            <p:spPr bwMode="auto">
              <a:xfrm>
                <a:off x="1186" y="944"/>
                <a:ext cx="10" cy="32"/>
              </a:xfrm>
              <a:prstGeom prst="rect">
                <a:avLst/>
              </a:prstGeom>
              <a:solidFill>
                <a:srgbClr val="E3E3E3"/>
              </a:solidFill>
              <a:ln w="3175">
                <a:solidFill>
                  <a:srgbClr val="000000"/>
                </a:solidFill>
                <a:miter lim="800000"/>
                <a:headEnd/>
                <a:tailEnd/>
              </a:ln>
            </p:spPr>
            <p:txBody>
              <a:bodyPr/>
              <a:lstStyle/>
              <a:p>
                <a:endParaRPr lang="en-IN"/>
              </a:p>
            </p:txBody>
          </p:sp>
          <p:sp>
            <p:nvSpPr>
              <p:cNvPr id="704393" name="Rectangle 1929">
                <a:extLst>
                  <a:ext uri="{FF2B5EF4-FFF2-40B4-BE49-F238E27FC236}">
                    <a16:creationId xmlns:a16="http://schemas.microsoft.com/office/drawing/2014/main" id="{4CFD3032-E8A8-44F9-9BA7-38D87FCABEC7}"/>
                  </a:ext>
                </a:extLst>
              </p:cNvPr>
              <p:cNvSpPr>
                <a:spLocks noChangeArrowheads="1"/>
              </p:cNvSpPr>
              <p:nvPr/>
            </p:nvSpPr>
            <p:spPr bwMode="auto">
              <a:xfrm>
                <a:off x="1228" y="944"/>
                <a:ext cx="9" cy="32"/>
              </a:xfrm>
              <a:prstGeom prst="rect">
                <a:avLst/>
              </a:prstGeom>
              <a:solidFill>
                <a:srgbClr val="E3E3E3"/>
              </a:solidFill>
              <a:ln w="3175">
                <a:solidFill>
                  <a:srgbClr val="000000"/>
                </a:solidFill>
                <a:miter lim="800000"/>
                <a:headEnd/>
                <a:tailEnd/>
              </a:ln>
            </p:spPr>
            <p:txBody>
              <a:bodyPr/>
              <a:lstStyle/>
              <a:p>
                <a:endParaRPr lang="en-IN"/>
              </a:p>
            </p:txBody>
          </p:sp>
          <p:sp>
            <p:nvSpPr>
              <p:cNvPr id="704394" name="Rectangle 1930">
                <a:extLst>
                  <a:ext uri="{FF2B5EF4-FFF2-40B4-BE49-F238E27FC236}">
                    <a16:creationId xmlns:a16="http://schemas.microsoft.com/office/drawing/2014/main" id="{92A0D5E9-BBBE-417B-A85B-714BD6E57621}"/>
                  </a:ext>
                </a:extLst>
              </p:cNvPr>
              <p:cNvSpPr>
                <a:spLocks noChangeArrowheads="1"/>
              </p:cNvSpPr>
              <p:nvPr/>
            </p:nvSpPr>
            <p:spPr bwMode="auto">
              <a:xfrm>
                <a:off x="1200" y="944"/>
                <a:ext cx="22" cy="32"/>
              </a:xfrm>
              <a:prstGeom prst="rect">
                <a:avLst/>
              </a:prstGeom>
              <a:solidFill>
                <a:srgbClr val="E3E3E3"/>
              </a:solidFill>
              <a:ln w="3175">
                <a:solidFill>
                  <a:srgbClr val="000000"/>
                </a:solidFill>
                <a:miter lim="800000"/>
                <a:headEnd/>
                <a:tailEnd/>
              </a:ln>
            </p:spPr>
            <p:txBody>
              <a:bodyPr/>
              <a:lstStyle/>
              <a:p>
                <a:endParaRPr lang="en-IN"/>
              </a:p>
            </p:txBody>
          </p:sp>
          <p:sp>
            <p:nvSpPr>
              <p:cNvPr id="704395" name="Rectangle 1931">
                <a:extLst>
                  <a:ext uri="{FF2B5EF4-FFF2-40B4-BE49-F238E27FC236}">
                    <a16:creationId xmlns:a16="http://schemas.microsoft.com/office/drawing/2014/main" id="{78D9570A-FB2D-49B4-9AE7-87F577DD6994}"/>
                  </a:ext>
                </a:extLst>
              </p:cNvPr>
              <p:cNvSpPr>
                <a:spLocks noChangeArrowheads="1"/>
              </p:cNvSpPr>
              <p:nvPr/>
            </p:nvSpPr>
            <p:spPr bwMode="auto">
              <a:xfrm>
                <a:off x="1242" y="958"/>
                <a:ext cx="35" cy="18"/>
              </a:xfrm>
              <a:prstGeom prst="rect">
                <a:avLst/>
              </a:prstGeom>
              <a:solidFill>
                <a:srgbClr val="E3E3E3"/>
              </a:solidFill>
              <a:ln w="3175">
                <a:solidFill>
                  <a:srgbClr val="000000"/>
                </a:solidFill>
                <a:miter lim="800000"/>
                <a:headEnd/>
                <a:tailEnd/>
              </a:ln>
            </p:spPr>
            <p:txBody>
              <a:bodyPr/>
              <a:lstStyle/>
              <a:p>
                <a:endParaRPr lang="en-IN"/>
              </a:p>
            </p:txBody>
          </p:sp>
          <p:sp>
            <p:nvSpPr>
              <p:cNvPr id="704396" name="Rectangle 1932">
                <a:extLst>
                  <a:ext uri="{FF2B5EF4-FFF2-40B4-BE49-F238E27FC236}">
                    <a16:creationId xmlns:a16="http://schemas.microsoft.com/office/drawing/2014/main" id="{14361DB0-D235-487C-80F3-0E1F57B1705D}"/>
                  </a:ext>
                </a:extLst>
              </p:cNvPr>
              <p:cNvSpPr>
                <a:spLocks noChangeArrowheads="1"/>
              </p:cNvSpPr>
              <p:nvPr/>
            </p:nvSpPr>
            <p:spPr bwMode="auto">
              <a:xfrm>
                <a:off x="1242" y="946"/>
                <a:ext cx="35" cy="4"/>
              </a:xfrm>
              <a:prstGeom prst="rect">
                <a:avLst/>
              </a:prstGeom>
              <a:solidFill>
                <a:srgbClr val="E3E3E3"/>
              </a:solidFill>
              <a:ln w="3175">
                <a:solidFill>
                  <a:srgbClr val="000000"/>
                </a:solidFill>
                <a:miter lim="800000"/>
                <a:headEnd/>
                <a:tailEnd/>
              </a:ln>
            </p:spPr>
            <p:txBody>
              <a:bodyPr/>
              <a:lstStyle/>
              <a:p>
                <a:endParaRPr lang="en-IN"/>
              </a:p>
            </p:txBody>
          </p:sp>
          <p:sp>
            <p:nvSpPr>
              <p:cNvPr id="704397" name="Freeform 1933">
                <a:extLst>
                  <a:ext uri="{FF2B5EF4-FFF2-40B4-BE49-F238E27FC236}">
                    <a16:creationId xmlns:a16="http://schemas.microsoft.com/office/drawing/2014/main" id="{DD35FBAB-F5A5-47F7-B24D-8A4BB25992F9}"/>
                  </a:ext>
                </a:extLst>
              </p:cNvPr>
              <p:cNvSpPr>
                <a:spLocks/>
              </p:cNvSpPr>
              <p:nvPr/>
            </p:nvSpPr>
            <p:spPr bwMode="auto">
              <a:xfrm>
                <a:off x="1195" y="767"/>
                <a:ext cx="70" cy="82"/>
              </a:xfrm>
              <a:custGeom>
                <a:avLst/>
                <a:gdLst>
                  <a:gd name="T0" fmla="*/ 140 w 140"/>
                  <a:gd name="T1" fmla="*/ 163 h 163"/>
                  <a:gd name="T2" fmla="*/ 88 w 140"/>
                  <a:gd name="T3" fmla="*/ 163 h 163"/>
                  <a:gd name="T4" fmla="*/ 88 w 140"/>
                  <a:gd name="T5" fmla="*/ 127 h 163"/>
                  <a:gd name="T6" fmla="*/ 88 w 140"/>
                  <a:gd name="T7" fmla="*/ 123 h 163"/>
                  <a:gd name="T8" fmla="*/ 88 w 140"/>
                  <a:gd name="T9" fmla="*/ 115 h 163"/>
                  <a:gd name="T10" fmla="*/ 86 w 140"/>
                  <a:gd name="T11" fmla="*/ 111 h 163"/>
                  <a:gd name="T12" fmla="*/ 82 w 140"/>
                  <a:gd name="T13" fmla="*/ 107 h 163"/>
                  <a:gd name="T14" fmla="*/ 79 w 140"/>
                  <a:gd name="T15" fmla="*/ 104 h 163"/>
                  <a:gd name="T16" fmla="*/ 75 w 140"/>
                  <a:gd name="T17" fmla="*/ 100 h 163"/>
                  <a:gd name="T18" fmla="*/ 71 w 140"/>
                  <a:gd name="T19" fmla="*/ 96 h 163"/>
                  <a:gd name="T20" fmla="*/ 67 w 140"/>
                  <a:gd name="T21" fmla="*/ 96 h 163"/>
                  <a:gd name="T22" fmla="*/ 67 w 140"/>
                  <a:gd name="T23" fmla="*/ 115 h 163"/>
                  <a:gd name="T24" fmla="*/ 71 w 140"/>
                  <a:gd name="T25" fmla="*/ 119 h 163"/>
                  <a:gd name="T26" fmla="*/ 75 w 140"/>
                  <a:gd name="T27" fmla="*/ 119 h 163"/>
                  <a:gd name="T28" fmla="*/ 75 w 140"/>
                  <a:gd name="T29" fmla="*/ 123 h 163"/>
                  <a:gd name="T30" fmla="*/ 75 w 140"/>
                  <a:gd name="T31" fmla="*/ 127 h 163"/>
                  <a:gd name="T32" fmla="*/ 75 w 140"/>
                  <a:gd name="T33" fmla="*/ 163 h 163"/>
                  <a:gd name="T34" fmla="*/ 0 w 140"/>
                  <a:gd name="T35" fmla="*/ 163 h 163"/>
                  <a:gd name="T36" fmla="*/ 0 w 140"/>
                  <a:gd name="T37" fmla="*/ 0 h 163"/>
                  <a:gd name="T38" fmla="*/ 8 w 140"/>
                  <a:gd name="T39" fmla="*/ 0 h 163"/>
                  <a:gd name="T40" fmla="*/ 12 w 140"/>
                  <a:gd name="T41" fmla="*/ 4 h 163"/>
                  <a:gd name="T42" fmla="*/ 15 w 140"/>
                  <a:gd name="T43" fmla="*/ 8 h 163"/>
                  <a:gd name="T44" fmla="*/ 140 w 140"/>
                  <a:gd name="T4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0" h="163">
                    <a:moveTo>
                      <a:pt x="140" y="163"/>
                    </a:moveTo>
                    <a:lnTo>
                      <a:pt x="88" y="163"/>
                    </a:lnTo>
                    <a:lnTo>
                      <a:pt x="88" y="127"/>
                    </a:lnTo>
                    <a:lnTo>
                      <a:pt x="88" y="123"/>
                    </a:lnTo>
                    <a:lnTo>
                      <a:pt x="88" y="115"/>
                    </a:lnTo>
                    <a:lnTo>
                      <a:pt x="86" y="111"/>
                    </a:lnTo>
                    <a:lnTo>
                      <a:pt x="82" y="107"/>
                    </a:lnTo>
                    <a:lnTo>
                      <a:pt x="79" y="104"/>
                    </a:lnTo>
                    <a:lnTo>
                      <a:pt x="75" y="100"/>
                    </a:lnTo>
                    <a:lnTo>
                      <a:pt x="71" y="96"/>
                    </a:lnTo>
                    <a:lnTo>
                      <a:pt x="67" y="96"/>
                    </a:lnTo>
                    <a:lnTo>
                      <a:pt x="67" y="115"/>
                    </a:lnTo>
                    <a:lnTo>
                      <a:pt x="71" y="119"/>
                    </a:lnTo>
                    <a:lnTo>
                      <a:pt x="75" y="119"/>
                    </a:lnTo>
                    <a:lnTo>
                      <a:pt x="75" y="123"/>
                    </a:lnTo>
                    <a:lnTo>
                      <a:pt x="75" y="127"/>
                    </a:lnTo>
                    <a:lnTo>
                      <a:pt x="75" y="163"/>
                    </a:lnTo>
                    <a:lnTo>
                      <a:pt x="0" y="163"/>
                    </a:lnTo>
                    <a:lnTo>
                      <a:pt x="0" y="0"/>
                    </a:lnTo>
                    <a:lnTo>
                      <a:pt x="8" y="0"/>
                    </a:lnTo>
                    <a:lnTo>
                      <a:pt x="12" y="4"/>
                    </a:lnTo>
                    <a:lnTo>
                      <a:pt x="15" y="8"/>
                    </a:lnTo>
                    <a:lnTo>
                      <a:pt x="140" y="163"/>
                    </a:lnTo>
                    <a:close/>
                  </a:path>
                </a:pathLst>
              </a:custGeom>
              <a:solidFill>
                <a:srgbClr val="FF0000"/>
              </a:solidFill>
              <a:ln w="3175">
                <a:solidFill>
                  <a:srgbClr val="000000"/>
                </a:solidFill>
                <a:prstDash val="solid"/>
                <a:round/>
                <a:headEnd/>
                <a:tailEnd/>
              </a:ln>
            </p:spPr>
            <p:txBody>
              <a:bodyPr/>
              <a:lstStyle/>
              <a:p>
                <a:endParaRPr lang="en-IN"/>
              </a:p>
            </p:txBody>
          </p:sp>
          <p:sp>
            <p:nvSpPr>
              <p:cNvPr id="704398" name="Freeform 1934">
                <a:extLst>
                  <a:ext uri="{FF2B5EF4-FFF2-40B4-BE49-F238E27FC236}">
                    <a16:creationId xmlns:a16="http://schemas.microsoft.com/office/drawing/2014/main" id="{8F90BEA1-8B52-42FA-BED5-4DAC1E6CFF98}"/>
                  </a:ext>
                </a:extLst>
              </p:cNvPr>
              <p:cNvSpPr>
                <a:spLocks/>
              </p:cNvSpPr>
              <p:nvPr/>
            </p:nvSpPr>
            <p:spPr bwMode="auto">
              <a:xfrm>
                <a:off x="1229" y="815"/>
                <a:ext cx="12" cy="126"/>
              </a:xfrm>
              <a:custGeom>
                <a:avLst/>
                <a:gdLst>
                  <a:gd name="T0" fmla="*/ 8 w 25"/>
                  <a:gd name="T1" fmla="*/ 75 h 251"/>
                  <a:gd name="T2" fmla="*/ 8 w 25"/>
                  <a:gd name="T3" fmla="*/ 107 h 251"/>
                  <a:gd name="T4" fmla="*/ 4 w 25"/>
                  <a:gd name="T5" fmla="*/ 107 h 251"/>
                  <a:gd name="T6" fmla="*/ 4 w 25"/>
                  <a:gd name="T7" fmla="*/ 226 h 251"/>
                  <a:gd name="T8" fmla="*/ 12 w 25"/>
                  <a:gd name="T9" fmla="*/ 226 h 251"/>
                  <a:gd name="T10" fmla="*/ 12 w 25"/>
                  <a:gd name="T11" fmla="*/ 251 h 251"/>
                  <a:gd name="T12" fmla="*/ 21 w 25"/>
                  <a:gd name="T13" fmla="*/ 251 h 251"/>
                  <a:gd name="T14" fmla="*/ 21 w 25"/>
                  <a:gd name="T15" fmla="*/ 226 h 251"/>
                  <a:gd name="T16" fmla="*/ 25 w 25"/>
                  <a:gd name="T17" fmla="*/ 226 h 251"/>
                  <a:gd name="T18" fmla="*/ 25 w 25"/>
                  <a:gd name="T19" fmla="*/ 107 h 251"/>
                  <a:gd name="T20" fmla="*/ 21 w 25"/>
                  <a:gd name="T21" fmla="*/ 107 h 251"/>
                  <a:gd name="T22" fmla="*/ 21 w 25"/>
                  <a:gd name="T23" fmla="*/ 31 h 251"/>
                  <a:gd name="T24" fmla="*/ 21 w 25"/>
                  <a:gd name="T25" fmla="*/ 27 h 251"/>
                  <a:gd name="T26" fmla="*/ 21 w 25"/>
                  <a:gd name="T27" fmla="*/ 19 h 251"/>
                  <a:gd name="T28" fmla="*/ 19 w 25"/>
                  <a:gd name="T29" fmla="*/ 15 h 251"/>
                  <a:gd name="T30" fmla="*/ 15 w 25"/>
                  <a:gd name="T31" fmla="*/ 11 h 251"/>
                  <a:gd name="T32" fmla="*/ 12 w 25"/>
                  <a:gd name="T33" fmla="*/ 8 h 251"/>
                  <a:gd name="T34" fmla="*/ 8 w 25"/>
                  <a:gd name="T35" fmla="*/ 4 h 251"/>
                  <a:gd name="T36" fmla="*/ 4 w 25"/>
                  <a:gd name="T37" fmla="*/ 0 h 251"/>
                  <a:gd name="T38" fmla="*/ 0 w 25"/>
                  <a:gd name="T39" fmla="*/ 0 h 251"/>
                  <a:gd name="T40" fmla="*/ 0 w 25"/>
                  <a:gd name="T41" fmla="*/ 19 h 251"/>
                  <a:gd name="T42" fmla="*/ 4 w 25"/>
                  <a:gd name="T43" fmla="*/ 23 h 251"/>
                  <a:gd name="T44" fmla="*/ 8 w 25"/>
                  <a:gd name="T45" fmla="*/ 23 h 251"/>
                  <a:gd name="T46" fmla="*/ 8 w 25"/>
                  <a:gd name="T47" fmla="*/ 27 h 251"/>
                  <a:gd name="T48" fmla="*/ 8 w 25"/>
                  <a:gd name="T49" fmla="*/ 31 h 251"/>
                  <a:gd name="T50" fmla="*/ 8 w 25"/>
                  <a:gd name="T51" fmla="*/ 7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251">
                    <a:moveTo>
                      <a:pt x="8" y="75"/>
                    </a:moveTo>
                    <a:lnTo>
                      <a:pt x="8" y="107"/>
                    </a:lnTo>
                    <a:lnTo>
                      <a:pt x="4" y="107"/>
                    </a:lnTo>
                    <a:lnTo>
                      <a:pt x="4" y="226"/>
                    </a:lnTo>
                    <a:lnTo>
                      <a:pt x="12" y="226"/>
                    </a:lnTo>
                    <a:lnTo>
                      <a:pt x="12" y="251"/>
                    </a:lnTo>
                    <a:lnTo>
                      <a:pt x="21" y="251"/>
                    </a:lnTo>
                    <a:lnTo>
                      <a:pt x="21" y="226"/>
                    </a:lnTo>
                    <a:lnTo>
                      <a:pt x="25" y="226"/>
                    </a:lnTo>
                    <a:lnTo>
                      <a:pt x="25" y="107"/>
                    </a:lnTo>
                    <a:lnTo>
                      <a:pt x="21" y="107"/>
                    </a:lnTo>
                    <a:lnTo>
                      <a:pt x="21" y="31"/>
                    </a:lnTo>
                    <a:lnTo>
                      <a:pt x="21" y="27"/>
                    </a:lnTo>
                    <a:lnTo>
                      <a:pt x="21" y="19"/>
                    </a:lnTo>
                    <a:lnTo>
                      <a:pt x="19" y="15"/>
                    </a:lnTo>
                    <a:lnTo>
                      <a:pt x="15" y="11"/>
                    </a:lnTo>
                    <a:lnTo>
                      <a:pt x="12" y="8"/>
                    </a:lnTo>
                    <a:lnTo>
                      <a:pt x="8" y="4"/>
                    </a:lnTo>
                    <a:lnTo>
                      <a:pt x="4" y="0"/>
                    </a:lnTo>
                    <a:lnTo>
                      <a:pt x="0" y="0"/>
                    </a:lnTo>
                    <a:lnTo>
                      <a:pt x="0" y="19"/>
                    </a:lnTo>
                    <a:lnTo>
                      <a:pt x="4" y="23"/>
                    </a:lnTo>
                    <a:lnTo>
                      <a:pt x="8" y="23"/>
                    </a:lnTo>
                    <a:lnTo>
                      <a:pt x="8" y="27"/>
                    </a:lnTo>
                    <a:lnTo>
                      <a:pt x="8" y="31"/>
                    </a:lnTo>
                    <a:lnTo>
                      <a:pt x="8" y="75"/>
                    </a:lnTo>
                    <a:close/>
                  </a:path>
                </a:pathLst>
              </a:custGeom>
              <a:solidFill>
                <a:srgbClr val="E3E3E3"/>
              </a:solidFill>
              <a:ln w="3175">
                <a:solidFill>
                  <a:srgbClr val="000000"/>
                </a:solidFill>
                <a:prstDash val="solid"/>
                <a:round/>
                <a:headEnd/>
                <a:tailEnd/>
              </a:ln>
            </p:spPr>
            <p:txBody>
              <a:bodyPr/>
              <a:lstStyle/>
              <a:p>
                <a:endParaRPr lang="en-IN"/>
              </a:p>
            </p:txBody>
          </p:sp>
          <p:sp>
            <p:nvSpPr>
              <p:cNvPr id="704399" name="Freeform 1935">
                <a:extLst>
                  <a:ext uri="{FF2B5EF4-FFF2-40B4-BE49-F238E27FC236}">
                    <a16:creationId xmlns:a16="http://schemas.microsoft.com/office/drawing/2014/main" id="{A28308B7-D4C8-4D1D-B90F-D9283BF66815}"/>
                  </a:ext>
                </a:extLst>
              </p:cNvPr>
              <p:cNvSpPr>
                <a:spLocks/>
              </p:cNvSpPr>
              <p:nvPr/>
            </p:nvSpPr>
            <p:spPr bwMode="auto">
              <a:xfrm>
                <a:off x="1372" y="957"/>
                <a:ext cx="22" cy="24"/>
              </a:xfrm>
              <a:custGeom>
                <a:avLst/>
                <a:gdLst>
                  <a:gd name="T0" fmla="*/ 0 w 44"/>
                  <a:gd name="T1" fmla="*/ 4 h 48"/>
                  <a:gd name="T2" fmla="*/ 44 w 44"/>
                  <a:gd name="T3" fmla="*/ 0 h 48"/>
                  <a:gd name="T4" fmla="*/ 44 w 44"/>
                  <a:gd name="T5" fmla="*/ 40 h 48"/>
                  <a:gd name="T6" fmla="*/ 0 w 44"/>
                  <a:gd name="T7" fmla="*/ 48 h 48"/>
                  <a:gd name="T8" fmla="*/ 0 w 44"/>
                  <a:gd name="T9" fmla="*/ 4 h 48"/>
                </a:gdLst>
                <a:ahLst/>
                <a:cxnLst>
                  <a:cxn ang="0">
                    <a:pos x="T0" y="T1"/>
                  </a:cxn>
                  <a:cxn ang="0">
                    <a:pos x="T2" y="T3"/>
                  </a:cxn>
                  <a:cxn ang="0">
                    <a:pos x="T4" y="T5"/>
                  </a:cxn>
                  <a:cxn ang="0">
                    <a:pos x="T6" y="T7"/>
                  </a:cxn>
                  <a:cxn ang="0">
                    <a:pos x="T8" y="T9"/>
                  </a:cxn>
                </a:cxnLst>
                <a:rect l="0" t="0" r="r" b="b"/>
                <a:pathLst>
                  <a:path w="44" h="48">
                    <a:moveTo>
                      <a:pt x="0" y="4"/>
                    </a:moveTo>
                    <a:lnTo>
                      <a:pt x="44" y="0"/>
                    </a:lnTo>
                    <a:lnTo>
                      <a:pt x="44" y="40"/>
                    </a:lnTo>
                    <a:lnTo>
                      <a:pt x="0" y="48"/>
                    </a:lnTo>
                    <a:lnTo>
                      <a:pt x="0" y="4"/>
                    </a:lnTo>
                    <a:close/>
                  </a:path>
                </a:pathLst>
              </a:custGeom>
              <a:solidFill>
                <a:srgbClr val="E3E3E3"/>
              </a:solidFill>
              <a:ln w="3175">
                <a:solidFill>
                  <a:srgbClr val="000000"/>
                </a:solidFill>
                <a:prstDash val="solid"/>
                <a:round/>
                <a:headEnd/>
                <a:tailEnd/>
              </a:ln>
            </p:spPr>
            <p:txBody>
              <a:bodyPr/>
              <a:lstStyle/>
              <a:p>
                <a:endParaRPr lang="en-IN"/>
              </a:p>
            </p:txBody>
          </p:sp>
          <p:sp>
            <p:nvSpPr>
              <p:cNvPr id="704400" name="Freeform 1936">
                <a:extLst>
                  <a:ext uri="{FF2B5EF4-FFF2-40B4-BE49-F238E27FC236}">
                    <a16:creationId xmlns:a16="http://schemas.microsoft.com/office/drawing/2014/main" id="{A028F054-39AF-49F3-9D7D-C9264A14F82F}"/>
                  </a:ext>
                </a:extLst>
              </p:cNvPr>
              <p:cNvSpPr>
                <a:spLocks/>
              </p:cNvSpPr>
              <p:nvPr/>
            </p:nvSpPr>
            <p:spPr bwMode="auto">
              <a:xfrm>
                <a:off x="1193" y="847"/>
                <a:ext cx="195" cy="136"/>
              </a:xfrm>
              <a:custGeom>
                <a:avLst/>
                <a:gdLst>
                  <a:gd name="T0" fmla="*/ 92 w 390"/>
                  <a:gd name="T1" fmla="*/ 163 h 271"/>
                  <a:gd name="T2" fmla="*/ 96 w 390"/>
                  <a:gd name="T3" fmla="*/ 44 h 271"/>
                  <a:gd name="T4" fmla="*/ 92 w 390"/>
                  <a:gd name="T5" fmla="*/ 12 h 271"/>
                  <a:gd name="T6" fmla="*/ 159 w 390"/>
                  <a:gd name="T7" fmla="*/ 4 h 271"/>
                  <a:gd name="T8" fmla="*/ 167 w 390"/>
                  <a:gd name="T9" fmla="*/ 0 h 271"/>
                  <a:gd name="T10" fmla="*/ 178 w 390"/>
                  <a:gd name="T11" fmla="*/ 8 h 271"/>
                  <a:gd name="T12" fmla="*/ 203 w 390"/>
                  <a:gd name="T13" fmla="*/ 19 h 271"/>
                  <a:gd name="T14" fmla="*/ 182 w 390"/>
                  <a:gd name="T15" fmla="*/ 23 h 271"/>
                  <a:gd name="T16" fmla="*/ 182 w 390"/>
                  <a:gd name="T17" fmla="*/ 79 h 271"/>
                  <a:gd name="T18" fmla="*/ 119 w 390"/>
                  <a:gd name="T19" fmla="*/ 29 h 271"/>
                  <a:gd name="T20" fmla="*/ 195 w 390"/>
                  <a:gd name="T21" fmla="*/ 79 h 271"/>
                  <a:gd name="T22" fmla="*/ 255 w 390"/>
                  <a:gd name="T23" fmla="*/ 89 h 271"/>
                  <a:gd name="T24" fmla="*/ 325 w 390"/>
                  <a:gd name="T25" fmla="*/ 100 h 271"/>
                  <a:gd name="T26" fmla="*/ 390 w 390"/>
                  <a:gd name="T27" fmla="*/ 119 h 271"/>
                  <a:gd name="T28" fmla="*/ 331 w 390"/>
                  <a:gd name="T29" fmla="*/ 227 h 271"/>
                  <a:gd name="T30" fmla="*/ 329 w 390"/>
                  <a:gd name="T31" fmla="*/ 215 h 271"/>
                  <a:gd name="T32" fmla="*/ 325 w 390"/>
                  <a:gd name="T33" fmla="*/ 204 h 271"/>
                  <a:gd name="T34" fmla="*/ 318 w 390"/>
                  <a:gd name="T35" fmla="*/ 196 h 271"/>
                  <a:gd name="T36" fmla="*/ 306 w 390"/>
                  <a:gd name="T37" fmla="*/ 185 h 271"/>
                  <a:gd name="T38" fmla="*/ 299 w 390"/>
                  <a:gd name="T39" fmla="*/ 179 h 271"/>
                  <a:gd name="T40" fmla="*/ 287 w 390"/>
                  <a:gd name="T41" fmla="*/ 171 h 271"/>
                  <a:gd name="T42" fmla="*/ 278 w 390"/>
                  <a:gd name="T43" fmla="*/ 167 h 271"/>
                  <a:gd name="T44" fmla="*/ 262 w 390"/>
                  <a:gd name="T45" fmla="*/ 167 h 271"/>
                  <a:gd name="T46" fmla="*/ 247 w 390"/>
                  <a:gd name="T47" fmla="*/ 167 h 271"/>
                  <a:gd name="T48" fmla="*/ 236 w 390"/>
                  <a:gd name="T49" fmla="*/ 171 h 271"/>
                  <a:gd name="T50" fmla="*/ 226 w 390"/>
                  <a:gd name="T51" fmla="*/ 179 h 271"/>
                  <a:gd name="T52" fmla="*/ 214 w 390"/>
                  <a:gd name="T53" fmla="*/ 183 h 271"/>
                  <a:gd name="T54" fmla="*/ 203 w 390"/>
                  <a:gd name="T55" fmla="*/ 188 h 271"/>
                  <a:gd name="T56" fmla="*/ 199 w 390"/>
                  <a:gd name="T57" fmla="*/ 200 h 271"/>
                  <a:gd name="T58" fmla="*/ 192 w 390"/>
                  <a:gd name="T59" fmla="*/ 211 h 271"/>
                  <a:gd name="T60" fmla="*/ 188 w 390"/>
                  <a:gd name="T61" fmla="*/ 223 h 271"/>
                  <a:gd name="T62" fmla="*/ 178 w 390"/>
                  <a:gd name="T63" fmla="*/ 227 h 271"/>
                  <a:gd name="T64" fmla="*/ 171 w 390"/>
                  <a:gd name="T65" fmla="*/ 271 h 271"/>
                  <a:gd name="T66" fmla="*/ 96 w 390"/>
                  <a:gd name="T67" fmla="*/ 196 h 271"/>
                  <a:gd name="T68" fmla="*/ 171 w 390"/>
                  <a:gd name="T69" fmla="*/ 208 h 271"/>
                  <a:gd name="T70" fmla="*/ 96 w 390"/>
                  <a:gd name="T71" fmla="*/ 219 h 271"/>
                  <a:gd name="T72" fmla="*/ 90 w 390"/>
                  <a:gd name="T73" fmla="*/ 244 h 271"/>
                  <a:gd name="T74" fmla="*/ 67 w 390"/>
                  <a:gd name="T75" fmla="*/ 196 h 271"/>
                  <a:gd name="T76" fmla="*/ 60 w 390"/>
                  <a:gd name="T77" fmla="*/ 259 h 271"/>
                  <a:gd name="T78" fmla="*/ 12 w 390"/>
                  <a:gd name="T79" fmla="*/ 196 h 271"/>
                  <a:gd name="T80" fmla="*/ 8 w 390"/>
                  <a:gd name="T81" fmla="*/ 259 h 271"/>
                  <a:gd name="T82" fmla="*/ 0 w 390"/>
                  <a:gd name="T83" fmla="*/ 196 h 271"/>
                  <a:gd name="T84" fmla="*/ 4 w 390"/>
                  <a:gd name="T85" fmla="*/ 16 h 271"/>
                  <a:gd name="T86" fmla="*/ 12 w 390"/>
                  <a:gd name="T87" fmla="*/ 12 h 271"/>
                  <a:gd name="T88" fmla="*/ 79 w 390"/>
                  <a:gd name="T89" fmla="*/ 44 h 271"/>
                  <a:gd name="T90" fmla="*/ 75 w 390"/>
                  <a:gd name="T91" fmla="*/ 163 h 271"/>
                  <a:gd name="T92" fmla="*/ 83 w 390"/>
                  <a:gd name="T93" fmla="*/ 18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0" h="271">
                    <a:moveTo>
                      <a:pt x="92" y="188"/>
                    </a:moveTo>
                    <a:lnTo>
                      <a:pt x="92" y="163"/>
                    </a:lnTo>
                    <a:lnTo>
                      <a:pt x="96" y="163"/>
                    </a:lnTo>
                    <a:lnTo>
                      <a:pt x="96" y="44"/>
                    </a:lnTo>
                    <a:lnTo>
                      <a:pt x="92" y="44"/>
                    </a:lnTo>
                    <a:lnTo>
                      <a:pt x="92" y="12"/>
                    </a:lnTo>
                    <a:lnTo>
                      <a:pt x="159" y="12"/>
                    </a:lnTo>
                    <a:lnTo>
                      <a:pt x="159" y="4"/>
                    </a:lnTo>
                    <a:lnTo>
                      <a:pt x="167" y="4"/>
                    </a:lnTo>
                    <a:lnTo>
                      <a:pt x="167" y="0"/>
                    </a:lnTo>
                    <a:lnTo>
                      <a:pt x="178" y="0"/>
                    </a:lnTo>
                    <a:lnTo>
                      <a:pt x="178" y="8"/>
                    </a:lnTo>
                    <a:lnTo>
                      <a:pt x="192" y="12"/>
                    </a:lnTo>
                    <a:lnTo>
                      <a:pt x="203" y="19"/>
                    </a:lnTo>
                    <a:lnTo>
                      <a:pt x="195" y="23"/>
                    </a:lnTo>
                    <a:lnTo>
                      <a:pt x="182" y="23"/>
                    </a:lnTo>
                    <a:lnTo>
                      <a:pt x="195" y="79"/>
                    </a:lnTo>
                    <a:lnTo>
                      <a:pt x="182" y="79"/>
                    </a:lnTo>
                    <a:lnTo>
                      <a:pt x="174" y="29"/>
                    </a:lnTo>
                    <a:lnTo>
                      <a:pt x="119" y="29"/>
                    </a:lnTo>
                    <a:lnTo>
                      <a:pt x="119" y="79"/>
                    </a:lnTo>
                    <a:lnTo>
                      <a:pt x="195" y="79"/>
                    </a:lnTo>
                    <a:lnTo>
                      <a:pt x="226" y="81"/>
                    </a:lnTo>
                    <a:lnTo>
                      <a:pt x="255" y="89"/>
                    </a:lnTo>
                    <a:lnTo>
                      <a:pt x="287" y="92"/>
                    </a:lnTo>
                    <a:lnTo>
                      <a:pt x="325" y="100"/>
                    </a:lnTo>
                    <a:lnTo>
                      <a:pt x="358" y="112"/>
                    </a:lnTo>
                    <a:lnTo>
                      <a:pt x="390" y="119"/>
                    </a:lnTo>
                    <a:lnTo>
                      <a:pt x="390" y="219"/>
                    </a:lnTo>
                    <a:lnTo>
                      <a:pt x="331" y="227"/>
                    </a:lnTo>
                    <a:lnTo>
                      <a:pt x="329" y="223"/>
                    </a:lnTo>
                    <a:lnTo>
                      <a:pt x="329" y="215"/>
                    </a:lnTo>
                    <a:lnTo>
                      <a:pt x="329" y="211"/>
                    </a:lnTo>
                    <a:lnTo>
                      <a:pt x="325" y="204"/>
                    </a:lnTo>
                    <a:lnTo>
                      <a:pt x="318" y="200"/>
                    </a:lnTo>
                    <a:lnTo>
                      <a:pt x="318" y="196"/>
                    </a:lnTo>
                    <a:lnTo>
                      <a:pt x="310" y="188"/>
                    </a:lnTo>
                    <a:lnTo>
                      <a:pt x="306" y="185"/>
                    </a:lnTo>
                    <a:lnTo>
                      <a:pt x="302" y="183"/>
                    </a:lnTo>
                    <a:lnTo>
                      <a:pt x="299" y="179"/>
                    </a:lnTo>
                    <a:lnTo>
                      <a:pt x="295" y="179"/>
                    </a:lnTo>
                    <a:lnTo>
                      <a:pt x="287" y="171"/>
                    </a:lnTo>
                    <a:lnTo>
                      <a:pt x="283" y="171"/>
                    </a:lnTo>
                    <a:lnTo>
                      <a:pt x="278" y="167"/>
                    </a:lnTo>
                    <a:lnTo>
                      <a:pt x="274" y="167"/>
                    </a:lnTo>
                    <a:lnTo>
                      <a:pt x="262" y="167"/>
                    </a:lnTo>
                    <a:lnTo>
                      <a:pt x="255" y="167"/>
                    </a:lnTo>
                    <a:lnTo>
                      <a:pt x="247" y="167"/>
                    </a:lnTo>
                    <a:lnTo>
                      <a:pt x="239" y="167"/>
                    </a:lnTo>
                    <a:lnTo>
                      <a:pt x="236" y="171"/>
                    </a:lnTo>
                    <a:lnTo>
                      <a:pt x="230" y="171"/>
                    </a:lnTo>
                    <a:lnTo>
                      <a:pt x="226" y="179"/>
                    </a:lnTo>
                    <a:lnTo>
                      <a:pt x="222" y="179"/>
                    </a:lnTo>
                    <a:lnTo>
                      <a:pt x="214" y="183"/>
                    </a:lnTo>
                    <a:lnTo>
                      <a:pt x="211" y="185"/>
                    </a:lnTo>
                    <a:lnTo>
                      <a:pt x="203" y="188"/>
                    </a:lnTo>
                    <a:lnTo>
                      <a:pt x="199" y="196"/>
                    </a:lnTo>
                    <a:lnTo>
                      <a:pt x="199" y="200"/>
                    </a:lnTo>
                    <a:lnTo>
                      <a:pt x="195" y="204"/>
                    </a:lnTo>
                    <a:lnTo>
                      <a:pt x="192" y="211"/>
                    </a:lnTo>
                    <a:lnTo>
                      <a:pt x="192" y="215"/>
                    </a:lnTo>
                    <a:lnTo>
                      <a:pt x="188" y="223"/>
                    </a:lnTo>
                    <a:lnTo>
                      <a:pt x="188" y="227"/>
                    </a:lnTo>
                    <a:lnTo>
                      <a:pt x="178" y="227"/>
                    </a:lnTo>
                    <a:lnTo>
                      <a:pt x="178" y="271"/>
                    </a:lnTo>
                    <a:lnTo>
                      <a:pt x="171" y="271"/>
                    </a:lnTo>
                    <a:lnTo>
                      <a:pt x="171" y="196"/>
                    </a:lnTo>
                    <a:lnTo>
                      <a:pt x="96" y="196"/>
                    </a:lnTo>
                    <a:lnTo>
                      <a:pt x="96" y="208"/>
                    </a:lnTo>
                    <a:lnTo>
                      <a:pt x="171" y="208"/>
                    </a:lnTo>
                    <a:lnTo>
                      <a:pt x="171" y="219"/>
                    </a:lnTo>
                    <a:lnTo>
                      <a:pt x="96" y="219"/>
                    </a:lnTo>
                    <a:lnTo>
                      <a:pt x="96" y="244"/>
                    </a:lnTo>
                    <a:lnTo>
                      <a:pt x="90" y="244"/>
                    </a:lnTo>
                    <a:lnTo>
                      <a:pt x="90" y="196"/>
                    </a:lnTo>
                    <a:lnTo>
                      <a:pt x="67" y="196"/>
                    </a:lnTo>
                    <a:lnTo>
                      <a:pt x="67" y="259"/>
                    </a:lnTo>
                    <a:lnTo>
                      <a:pt x="60" y="259"/>
                    </a:lnTo>
                    <a:lnTo>
                      <a:pt x="60" y="196"/>
                    </a:lnTo>
                    <a:lnTo>
                      <a:pt x="12" y="196"/>
                    </a:lnTo>
                    <a:lnTo>
                      <a:pt x="12" y="259"/>
                    </a:lnTo>
                    <a:lnTo>
                      <a:pt x="8" y="259"/>
                    </a:lnTo>
                    <a:lnTo>
                      <a:pt x="8" y="196"/>
                    </a:lnTo>
                    <a:lnTo>
                      <a:pt x="0" y="196"/>
                    </a:lnTo>
                    <a:lnTo>
                      <a:pt x="0" y="19"/>
                    </a:lnTo>
                    <a:lnTo>
                      <a:pt x="4" y="16"/>
                    </a:lnTo>
                    <a:lnTo>
                      <a:pt x="8" y="16"/>
                    </a:lnTo>
                    <a:lnTo>
                      <a:pt x="12" y="12"/>
                    </a:lnTo>
                    <a:lnTo>
                      <a:pt x="79" y="12"/>
                    </a:lnTo>
                    <a:lnTo>
                      <a:pt x="79" y="44"/>
                    </a:lnTo>
                    <a:lnTo>
                      <a:pt x="75" y="44"/>
                    </a:lnTo>
                    <a:lnTo>
                      <a:pt x="75" y="163"/>
                    </a:lnTo>
                    <a:lnTo>
                      <a:pt x="83" y="163"/>
                    </a:lnTo>
                    <a:lnTo>
                      <a:pt x="83" y="188"/>
                    </a:lnTo>
                    <a:lnTo>
                      <a:pt x="92" y="188"/>
                    </a:lnTo>
                    <a:close/>
                  </a:path>
                </a:pathLst>
              </a:custGeom>
              <a:solidFill>
                <a:srgbClr val="FF0000"/>
              </a:solidFill>
              <a:ln w="3175">
                <a:solidFill>
                  <a:srgbClr val="000000"/>
                </a:solidFill>
                <a:prstDash val="solid"/>
                <a:round/>
                <a:headEnd/>
                <a:tailEnd/>
              </a:ln>
            </p:spPr>
            <p:txBody>
              <a:bodyPr/>
              <a:lstStyle/>
              <a:p>
                <a:endParaRPr lang="en-IN"/>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2E419-7393-4A63-AAC4-1A6138E1D15B}"/>
              </a:ext>
            </a:extLst>
          </p:cNvPr>
          <p:cNvSpPr>
            <a:spLocks noGrp="1"/>
          </p:cNvSpPr>
          <p:nvPr>
            <p:ph type="title"/>
          </p:nvPr>
        </p:nvSpPr>
        <p:spPr/>
        <p:txBody>
          <a:bodyPr>
            <a:normAutofit/>
          </a:bodyPr>
          <a:lstStyle/>
          <a:p>
            <a:r>
              <a:rPr lang="en-US" altLang="en-US" dirty="0"/>
              <a:t>Supply Chain Analytics</a:t>
            </a:r>
            <a:endParaRPr lang="en-IN" dirty="0"/>
          </a:p>
        </p:txBody>
      </p:sp>
      <p:sp>
        <p:nvSpPr>
          <p:cNvPr id="3" name="Content Placeholder 2">
            <a:extLst>
              <a:ext uri="{FF2B5EF4-FFF2-40B4-BE49-F238E27FC236}">
                <a16:creationId xmlns:a16="http://schemas.microsoft.com/office/drawing/2014/main" id="{070E52FF-DA60-4A75-B459-3BA55F5B9C07}"/>
              </a:ext>
            </a:extLst>
          </p:cNvPr>
          <p:cNvSpPr>
            <a:spLocks noGrp="1"/>
          </p:cNvSpPr>
          <p:nvPr>
            <p:ph idx="1"/>
          </p:nvPr>
        </p:nvSpPr>
        <p:spPr/>
        <p:txBody>
          <a:bodyPr/>
          <a:lstStyle/>
          <a:p>
            <a:r>
              <a:rPr lang="en-US" dirty="0"/>
              <a:t>Supply chain analytics let you make sense of the data in your supply chain, so you can make better decision</a:t>
            </a:r>
          </a:p>
          <a:p>
            <a:r>
              <a:rPr lang="en-US" dirty="0"/>
              <a:t>Critical challenges</a:t>
            </a:r>
          </a:p>
          <a:p>
            <a:pPr lvl="1"/>
            <a:r>
              <a:rPr lang="en-US" dirty="0"/>
              <a:t>Lack of synchronization between business strategy and execution</a:t>
            </a:r>
          </a:p>
          <a:p>
            <a:pPr lvl="1"/>
            <a:r>
              <a:rPr lang="en-US" dirty="0"/>
              <a:t>Lack of real-time visibility across supply chain operations</a:t>
            </a:r>
          </a:p>
          <a:p>
            <a:pPr lvl="1"/>
            <a:r>
              <a:rPr lang="en-US" dirty="0"/>
              <a:t>Inability to properly schedule production, leading to costly asset underutilization</a:t>
            </a:r>
          </a:p>
          <a:p>
            <a:pPr lvl="1"/>
            <a:r>
              <a:rPr lang="en-US" dirty="0"/>
              <a:t>Poor forecast accuracy, resulting in frequent stock-outs or excess inventory and safety stock levels</a:t>
            </a:r>
          </a:p>
          <a:p>
            <a:pPr lvl="1"/>
            <a:r>
              <a:rPr lang="en-US" dirty="0"/>
              <a:t>Lack of flexibility in manufacturing, distribution, and logistics footprints</a:t>
            </a:r>
          </a:p>
          <a:p>
            <a:pPr lvl="1"/>
            <a:r>
              <a:rPr lang="en-US" dirty="0"/>
              <a:t>Inability to properly assess and prepare for supply chain risks</a:t>
            </a:r>
            <a:endParaRPr lang="en-IN" dirty="0"/>
          </a:p>
        </p:txBody>
      </p:sp>
      <p:sp>
        <p:nvSpPr>
          <p:cNvPr id="4" name="Date Placeholder 3">
            <a:extLst>
              <a:ext uri="{FF2B5EF4-FFF2-40B4-BE49-F238E27FC236}">
                <a16:creationId xmlns:a16="http://schemas.microsoft.com/office/drawing/2014/main" id="{CA64106F-6BB2-4E5B-A6A2-DA27A93E4C62}"/>
              </a:ext>
            </a:extLst>
          </p:cNvPr>
          <p:cNvSpPr>
            <a:spLocks noGrp="1"/>
          </p:cNvSpPr>
          <p:nvPr>
            <p:ph type="dt" sz="half" idx="10"/>
          </p:nvPr>
        </p:nvSpPr>
        <p:spPr/>
        <p:txBody>
          <a:bodyPr/>
          <a:lstStyle/>
          <a:p>
            <a:fld id="{D04E32E2-5DE4-430A-BC5E-822EAED0A19B}" type="datetime1">
              <a:rPr lang="en-US" smtClean="0"/>
              <a:t>7/17/2018</a:t>
            </a:fld>
            <a:endParaRPr lang="en-US"/>
          </a:p>
        </p:txBody>
      </p:sp>
      <p:sp>
        <p:nvSpPr>
          <p:cNvPr id="5" name="Footer Placeholder 4">
            <a:extLst>
              <a:ext uri="{FF2B5EF4-FFF2-40B4-BE49-F238E27FC236}">
                <a16:creationId xmlns:a16="http://schemas.microsoft.com/office/drawing/2014/main" id="{90753F5E-E797-4849-96E6-7334505FA375}"/>
              </a:ext>
            </a:extLst>
          </p:cNvPr>
          <p:cNvSpPr>
            <a:spLocks noGrp="1"/>
          </p:cNvSpPr>
          <p:nvPr>
            <p:ph type="ftr" sz="quarter" idx="11"/>
          </p:nvPr>
        </p:nvSpPr>
        <p:spPr/>
        <p:txBody>
          <a:bodyPr/>
          <a:lstStyle/>
          <a:p>
            <a:r>
              <a:rPr lang="en-US"/>
              <a:t>Supply Chain Analytics</a:t>
            </a:r>
          </a:p>
        </p:txBody>
      </p:sp>
      <p:sp>
        <p:nvSpPr>
          <p:cNvPr id="6" name="Slide Number Placeholder 5">
            <a:extLst>
              <a:ext uri="{FF2B5EF4-FFF2-40B4-BE49-F238E27FC236}">
                <a16:creationId xmlns:a16="http://schemas.microsoft.com/office/drawing/2014/main" id="{5D390E7B-A5E2-444E-A14D-C920101182E1}"/>
              </a:ext>
            </a:extLst>
          </p:cNvPr>
          <p:cNvSpPr>
            <a:spLocks noGrp="1"/>
          </p:cNvSpPr>
          <p:nvPr>
            <p:ph type="sldNum" sz="quarter" idx="12"/>
          </p:nvPr>
        </p:nvSpPr>
        <p:spPr/>
        <p:txBody>
          <a:bodyPr/>
          <a:lstStyle/>
          <a:p>
            <a:fld id="{6B48BB7F-6EBF-4D44-AED7-9BC7F9860345}" type="slidenum">
              <a:rPr lang="en-US" smtClean="0"/>
              <a:t>5</a:t>
            </a:fld>
            <a:endParaRPr lang="en-US"/>
          </a:p>
        </p:txBody>
      </p:sp>
    </p:spTree>
    <p:extLst>
      <p:ext uri="{BB962C8B-B14F-4D97-AF65-F5344CB8AC3E}">
        <p14:creationId xmlns:p14="http://schemas.microsoft.com/office/powerpoint/2010/main" val="1212883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7EB5E-164F-4110-AF11-25ED0B97D7D6}"/>
              </a:ext>
            </a:extLst>
          </p:cNvPr>
          <p:cNvSpPr>
            <a:spLocks noGrp="1"/>
          </p:cNvSpPr>
          <p:nvPr>
            <p:ph type="title"/>
          </p:nvPr>
        </p:nvSpPr>
        <p:spPr/>
        <p:txBody>
          <a:bodyPr/>
          <a:lstStyle/>
          <a:p>
            <a:r>
              <a:rPr lang="en-US" dirty="0"/>
              <a:t>Core Components of Supply Chain Analytics</a:t>
            </a:r>
            <a:endParaRPr lang="en-IN" dirty="0"/>
          </a:p>
        </p:txBody>
      </p:sp>
      <p:sp>
        <p:nvSpPr>
          <p:cNvPr id="3" name="Content Placeholder 2">
            <a:extLst>
              <a:ext uri="{FF2B5EF4-FFF2-40B4-BE49-F238E27FC236}">
                <a16:creationId xmlns:a16="http://schemas.microsoft.com/office/drawing/2014/main" id="{818932EA-C75F-401B-96E5-4F72FD9E8A2E}"/>
              </a:ext>
            </a:extLst>
          </p:cNvPr>
          <p:cNvSpPr>
            <a:spLocks noGrp="1"/>
          </p:cNvSpPr>
          <p:nvPr>
            <p:ph idx="1"/>
          </p:nvPr>
        </p:nvSpPr>
        <p:spPr>
          <a:xfrm>
            <a:off x="838199" y="1392918"/>
            <a:ext cx="7920789" cy="4542662"/>
          </a:xfrm>
        </p:spPr>
        <p:txBody>
          <a:bodyPr>
            <a:normAutofit fontScale="92500" lnSpcReduction="20000"/>
          </a:bodyPr>
          <a:lstStyle/>
          <a:p>
            <a:pPr algn="just"/>
            <a:r>
              <a:rPr lang="en-US" dirty="0"/>
              <a:t>To deliver actionable insights, supply chain analytics requires three core components</a:t>
            </a:r>
          </a:p>
          <a:p>
            <a:pPr lvl="1" algn="just"/>
            <a:r>
              <a:rPr lang="en-US" dirty="0"/>
              <a:t>Data Analytics</a:t>
            </a:r>
          </a:p>
          <a:p>
            <a:pPr lvl="2" algn="just"/>
            <a:r>
              <a:rPr lang="en-US" dirty="0"/>
              <a:t>The process of examining datasets using specialized systems and software to draw conclusions about the information they contain.</a:t>
            </a:r>
          </a:p>
          <a:p>
            <a:pPr lvl="2" algn="just"/>
            <a:r>
              <a:rPr lang="en-US" dirty="0"/>
              <a:t>Within the supply chain, this requires collating and analyzing data from series of complementary systems</a:t>
            </a:r>
          </a:p>
          <a:p>
            <a:pPr lvl="1" algn="just"/>
            <a:r>
              <a:rPr lang="en-US" dirty="0"/>
              <a:t>Data Visualization</a:t>
            </a:r>
          </a:p>
          <a:p>
            <a:pPr lvl="2" algn="just"/>
            <a:r>
              <a:rPr lang="en-US" dirty="0"/>
              <a:t>The process of helping people understanding the significance of data by placing it in a visual context, patterns, trends and correlations.</a:t>
            </a:r>
          </a:p>
          <a:p>
            <a:pPr lvl="1" algn="just"/>
            <a:r>
              <a:rPr lang="en-US" dirty="0"/>
              <a:t>Technology Platform</a:t>
            </a:r>
          </a:p>
          <a:p>
            <a:pPr lvl="2" algn="just"/>
            <a:r>
              <a:rPr lang="en-US" dirty="0"/>
              <a:t>The underlying infrastructure tat allow for the capture, storage, retrieval, aggregation, analysis and reporting of all transactions</a:t>
            </a:r>
          </a:p>
          <a:p>
            <a:pPr algn="just"/>
            <a:r>
              <a:rPr lang="en-US" dirty="0"/>
              <a:t>By combining these components, organisation can create an effective supply chain analytics solution.</a:t>
            </a:r>
          </a:p>
          <a:p>
            <a:pPr lvl="1" algn="just"/>
            <a:endParaRPr lang="en-IN" dirty="0"/>
          </a:p>
        </p:txBody>
      </p:sp>
      <p:sp>
        <p:nvSpPr>
          <p:cNvPr id="4" name="Date Placeholder 3">
            <a:extLst>
              <a:ext uri="{FF2B5EF4-FFF2-40B4-BE49-F238E27FC236}">
                <a16:creationId xmlns:a16="http://schemas.microsoft.com/office/drawing/2014/main" id="{00143A18-E906-4D2C-A93C-3140546C2406}"/>
              </a:ext>
            </a:extLst>
          </p:cNvPr>
          <p:cNvSpPr>
            <a:spLocks noGrp="1"/>
          </p:cNvSpPr>
          <p:nvPr>
            <p:ph type="dt" sz="half" idx="10"/>
          </p:nvPr>
        </p:nvSpPr>
        <p:spPr/>
        <p:txBody>
          <a:bodyPr/>
          <a:lstStyle/>
          <a:p>
            <a:fld id="{D04E32E2-5DE4-430A-BC5E-822EAED0A19B}" type="datetime1">
              <a:rPr lang="en-US" smtClean="0"/>
              <a:t>7/17/2018</a:t>
            </a:fld>
            <a:endParaRPr lang="en-US"/>
          </a:p>
        </p:txBody>
      </p:sp>
      <p:sp>
        <p:nvSpPr>
          <p:cNvPr id="5" name="Footer Placeholder 4">
            <a:extLst>
              <a:ext uri="{FF2B5EF4-FFF2-40B4-BE49-F238E27FC236}">
                <a16:creationId xmlns:a16="http://schemas.microsoft.com/office/drawing/2014/main" id="{CE8759C3-0D78-497A-9187-C69E56DE253D}"/>
              </a:ext>
            </a:extLst>
          </p:cNvPr>
          <p:cNvSpPr>
            <a:spLocks noGrp="1"/>
          </p:cNvSpPr>
          <p:nvPr>
            <p:ph type="ftr" sz="quarter" idx="11"/>
          </p:nvPr>
        </p:nvSpPr>
        <p:spPr/>
        <p:txBody>
          <a:bodyPr/>
          <a:lstStyle/>
          <a:p>
            <a:r>
              <a:rPr lang="en-US"/>
              <a:t>Supply Chain Analytics</a:t>
            </a:r>
          </a:p>
        </p:txBody>
      </p:sp>
      <p:sp>
        <p:nvSpPr>
          <p:cNvPr id="6" name="Slide Number Placeholder 5">
            <a:extLst>
              <a:ext uri="{FF2B5EF4-FFF2-40B4-BE49-F238E27FC236}">
                <a16:creationId xmlns:a16="http://schemas.microsoft.com/office/drawing/2014/main" id="{DD109635-03D7-4ABB-A3C3-ED5C59A6F5EA}"/>
              </a:ext>
            </a:extLst>
          </p:cNvPr>
          <p:cNvSpPr>
            <a:spLocks noGrp="1"/>
          </p:cNvSpPr>
          <p:nvPr>
            <p:ph type="sldNum" sz="quarter" idx="12"/>
          </p:nvPr>
        </p:nvSpPr>
        <p:spPr/>
        <p:txBody>
          <a:bodyPr/>
          <a:lstStyle/>
          <a:p>
            <a:fld id="{6B48BB7F-6EBF-4D44-AED7-9BC7F9860345}" type="slidenum">
              <a:rPr lang="en-US" smtClean="0"/>
              <a:t>6</a:t>
            </a:fld>
            <a:endParaRPr lang="en-US"/>
          </a:p>
        </p:txBody>
      </p:sp>
      <p:pic>
        <p:nvPicPr>
          <p:cNvPr id="7" name="Picture 6">
            <a:extLst>
              <a:ext uri="{FF2B5EF4-FFF2-40B4-BE49-F238E27FC236}">
                <a16:creationId xmlns:a16="http://schemas.microsoft.com/office/drawing/2014/main" id="{D715E67B-3298-419F-9674-6467163426A1}"/>
              </a:ext>
            </a:extLst>
          </p:cNvPr>
          <p:cNvPicPr>
            <a:picLocks noChangeAspect="1"/>
          </p:cNvPicPr>
          <p:nvPr/>
        </p:nvPicPr>
        <p:blipFill>
          <a:blip r:embed="rId2"/>
          <a:stretch>
            <a:fillRect/>
          </a:stretch>
        </p:blipFill>
        <p:spPr>
          <a:xfrm>
            <a:off x="8935453" y="2047343"/>
            <a:ext cx="3256546" cy="2893626"/>
          </a:xfrm>
          <a:prstGeom prst="rect">
            <a:avLst/>
          </a:prstGeom>
        </p:spPr>
      </p:pic>
    </p:spTree>
    <p:extLst>
      <p:ext uri="{BB962C8B-B14F-4D97-AF65-F5344CB8AC3E}">
        <p14:creationId xmlns:p14="http://schemas.microsoft.com/office/powerpoint/2010/main" val="2641979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4785B-1105-403C-BA39-F7A7D1AAB759}"/>
              </a:ext>
            </a:extLst>
          </p:cNvPr>
          <p:cNvSpPr>
            <a:spLocks noGrp="1"/>
          </p:cNvSpPr>
          <p:nvPr>
            <p:ph type="title"/>
          </p:nvPr>
        </p:nvSpPr>
        <p:spPr/>
        <p:txBody>
          <a:bodyPr/>
          <a:lstStyle/>
          <a:p>
            <a:r>
              <a:rPr lang="en-US" dirty="0"/>
              <a:t>Supply chain analytics stages</a:t>
            </a:r>
            <a:endParaRPr lang="en-IN" dirty="0"/>
          </a:p>
        </p:txBody>
      </p:sp>
      <p:sp>
        <p:nvSpPr>
          <p:cNvPr id="3" name="Content Placeholder 2">
            <a:extLst>
              <a:ext uri="{FF2B5EF4-FFF2-40B4-BE49-F238E27FC236}">
                <a16:creationId xmlns:a16="http://schemas.microsoft.com/office/drawing/2014/main" id="{A2508DE1-B5F3-428A-B1C0-0D5D16C1E680}"/>
              </a:ext>
            </a:extLst>
          </p:cNvPr>
          <p:cNvSpPr>
            <a:spLocks noGrp="1"/>
          </p:cNvSpPr>
          <p:nvPr>
            <p:ph idx="1"/>
          </p:nvPr>
        </p:nvSpPr>
        <p:spPr>
          <a:xfrm>
            <a:off x="838199" y="1392917"/>
            <a:ext cx="5550567" cy="4632325"/>
          </a:xfrm>
        </p:spPr>
        <p:txBody>
          <a:bodyPr>
            <a:normAutofit fontScale="92500" lnSpcReduction="20000"/>
          </a:bodyPr>
          <a:lstStyle/>
          <a:p>
            <a:r>
              <a:rPr lang="en-US" dirty="0"/>
              <a:t>Supply chain analytics consists of the three stages</a:t>
            </a:r>
          </a:p>
          <a:p>
            <a:pPr lvl="1"/>
            <a:r>
              <a:rPr lang="en-US" dirty="0"/>
              <a:t>Stage 1: Obtain the right data</a:t>
            </a:r>
          </a:p>
          <a:p>
            <a:pPr lvl="2"/>
            <a:r>
              <a:rPr lang="en-US" dirty="0"/>
              <a:t>What data do you have?</a:t>
            </a:r>
          </a:p>
          <a:p>
            <a:pPr lvl="2"/>
            <a:r>
              <a:rPr lang="en-US" dirty="0"/>
              <a:t>What format is it in?</a:t>
            </a:r>
          </a:p>
          <a:p>
            <a:pPr lvl="2"/>
            <a:r>
              <a:rPr lang="en-US" dirty="0"/>
              <a:t>Where is it stored?</a:t>
            </a:r>
          </a:p>
          <a:p>
            <a:pPr lvl="2"/>
            <a:r>
              <a:rPr lang="en-US" dirty="0"/>
              <a:t>Is it up-to-date and relevant for the type of analysis you want to undertake?</a:t>
            </a:r>
          </a:p>
          <a:p>
            <a:pPr lvl="1"/>
            <a:r>
              <a:rPr lang="en-US" dirty="0"/>
              <a:t>Stage 2: Define the Data for analysis</a:t>
            </a:r>
          </a:p>
          <a:p>
            <a:pPr lvl="2"/>
            <a:r>
              <a:rPr lang="en-US" dirty="0"/>
              <a:t>What do you want to measure?</a:t>
            </a:r>
          </a:p>
          <a:p>
            <a:pPr lvl="2"/>
            <a:r>
              <a:rPr lang="en-US" dirty="0"/>
              <a:t>How many datasets do you want to include?</a:t>
            </a:r>
          </a:p>
          <a:p>
            <a:pPr lvl="2"/>
            <a:r>
              <a:rPr lang="en-US" dirty="0"/>
              <a:t>How often you are going to update or refresh data?</a:t>
            </a:r>
          </a:p>
          <a:p>
            <a:pPr lvl="2"/>
            <a:r>
              <a:rPr lang="en-US" dirty="0"/>
              <a:t>How are you going to display the results?</a:t>
            </a:r>
          </a:p>
          <a:p>
            <a:pPr lvl="2"/>
            <a:r>
              <a:rPr lang="en-US" dirty="0"/>
              <a:t>What types  of reports do you need to create?</a:t>
            </a:r>
            <a:endParaRPr lang="en-IN" dirty="0"/>
          </a:p>
        </p:txBody>
      </p:sp>
      <p:sp>
        <p:nvSpPr>
          <p:cNvPr id="4" name="Date Placeholder 3">
            <a:extLst>
              <a:ext uri="{FF2B5EF4-FFF2-40B4-BE49-F238E27FC236}">
                <a16:creationId xmlns:a16="http://schemas.microsoft.com/office/drawing/2014/main" id="{38735CEA-B0DD-4DE0-AAA4-2318944ABAE0}"/>
              </a:ext>
            </a:extLst>
          </p:cNvPr>
          <p:cNvSpPr>
            <a:spLocks noGrp="1"/>
          </p:cNvSpPr>
          <p:nvPr>
            <p:ph type="dt" sz="half" idx="10"/>
          </p:nvPr>
        </p:nvSpPr>
        <p:spPr/>
        <p:txBody>
          <a:bodyPr/>
          <a:lstStyle/>
          <a:p>
            <a:fld id="{D04E32E2-5DE4-430A-BC5E-822EAED0A19B}" type="datetime1">
              <a:rPr lang="en-US" smtClean="0"/>
              <a:t>7/17/2018</a:t>
            </a:fld>
            <a:endParaRPr lang="en-US"/>
          </a:p>
        </p:txBody>
      </p:sp>
      <p:sp>
        <p:nvSpPr>
          <p:cNvPr id="5" name="Footer Placeholder 4">
            <a:extLst>
              <a:ext uri="{FF2B5EF4-FFF2-40B4-BE49-F238E27FC236}">
                <a16:creationId xmlns:a16="http://schemas.microsoft.com/office/drawing/2014/main" id="{8E20563D-244B-48EB-87DD-7D04A7E71CF1}"/>
              </a:ext>
            </a:extLst>
          </p:cNvPr>
          <p:cNvSpPr>
            <a:spLocks noGrp="1"/>
          </p:cNvSpPr>
          <p:nvPr>
            <p:ph type="ftr" sz="quarter" idx="11"/>
          </p:nvPr>
        </p:nvSpPr>
        <p:spPr/>
        <p:txBody>
          <a:bodyPr/>
          <a:lstStyle/>
          <a:p>
            <a:r>
              <a:rPr lang="en-US"/>
              <a:t>Supply Chain Analytics</a:t>
            </a:r>
          </a:p>
        </p:txBody>
      </p:sp>
      <p:sp>
        <p:nvSpPr>
          <p:cNvPr id="6" name="Slide Number Placeholder 5">
            <a:extLst>
              <a:ext uri="{FF2B5EF4-FFF2-40B4-BE49-F238E27FC236}">
                <a16:creationId xmlns:a16="http://schemas.microsoft.com/office/drawing/2014/main" id="{143E2002-B112-4DEB-8250-9038E49052AB}"/>
              </a:ext>
            </a:extLst>
          </p:cNvPr>
          <p:cNvSpPr>
            <a:spLocks noGrp="1"/>
          </p:cNvSpPr>
          <p:nvPr>
            <p:ph type="sldNum" sz="quarter" idx="12"/>
          </p:nvPr>
        </p:nvSpPr>
        <p:spPr/>
        <p:txBody>
          <a:bodyPr/>
          <a:lstStyle/>
          <a:p>
            <a:fld id="{6B48BB7F-6EBF-4D44-AED7-9BC7F9860345}" type="slidenum">
              <a:rPr lang="en-US" smtClean="0"/>
              <a:t>7</a:t>
            </a:fld>
            <a:endParaRPr lang="en-US"/>
          </a:p>
        </p:txBody>
      </p:sp>
      <p:pic>
        <p:nvPicPr>
          <p:cNvPr id="7" name="Picture 6">
            <a:extLst>
              <a:ext uri="{FF2B5EF4-FFF2-40B4-BE49-F238E27FC236}">
                <a16:creationId xmlns:a16="http://schemas.microsoft.com/office/drawing/2014/main" id="{681338B8-7354-4279-AD1B-029109464005}"/>
              </a:ext>
            </a:extLst>
          </p:cNvPr>
          <p:cNvPicPr>
            <a:picLocks noChangeAspect="1"/>
          </p:cNvPicPr>
          <p:nvPr/>
        </p:nvPicPr>
        <p:blipFill>
          <a:blip r:embed="rId2"/>
          <a:stretch>
            <a:fillRect/>
          </a:stretch>
        </p:blipFill>
        <p:spPr>
          <a:xfrm>
            <a:off x="6641433" y="1893151"/>
            <a:ext cx="5550568" cy="3704222"/>
          </a:xfrm>
          <a:prstGeom prst="rect">
            <a:avLst/>
          </a:prstGeom>
        </p:spPr>
      </p:pic>
    </p:spTree>
    <p:extLst>
      <p:ext uri="{BB962C8B-B14F-4D97-AF65-F5344CB8AC3E}">
        <p14:creationId xmlns:p14="http://schemas.microsoft.com/office/powerpoint/2010/main" val="203081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4785B-1105-403C-BA39-F7A7D1AAB759}"/>
              </a:ext>
            </a:extLst>
          </p:cNvPr>
          <p:cNvSpPr>
            <a:spLocks noGrp="1"/>
          </p:cNvSpPr>
          <p:nvPr>
            <p:ph type="title"/>
          </p:nvPr>
        </p:nvSpPr>
        <p:spPr/>
        <p:txBody>
          <a:bodyPr/>
          <a:lstStyle/>
          <a:p>
            <a:r>
              <a:rPr lang="en-US" dirty="0"/>
              <a:t>Supply chain analytics stages</a:t>
            </a:r>
            <a:endParaRPr lang="en-IN" dirty="0"/>
          </a:p>
        </p:txBody>
      </p:sp>
      <p:sp>
        <p:nvSpPr>
          <p:cNvPr id="3" name="Content Placeholder 2">
            <a:extLst>
              <a:ext uri="{FF2B5EF4-FFF2-40B4-BE49-F238E27FC236}">
                <a16:creationId xmlns:a16="http://schemas.microsoft.com/office/drawing/2014/main" id="{A2508DE1-B5F3-428A-B1C0-0D5D16C1E680}"/>
              </a:ext>
            </a:extLst>
          </p:cNvPr>
          <p:cNvSpPr>
            <a:spLocks noGrp="1"/>
          </p:cNvSpPr>
          <p:nvPr>
            <p:ph idx="1"/>
          </p:nvPr>
        </p:nvSpPr>
        <p:spPr>
          <a:xfrm>
            <a:off x="838199" y="1392917"/>
            <a:ext cx="5550567" cy="4632325"/>
          </a:xfrm>
        </p:spPr>
        <p:txBody>
          <a:bodyPr>
            <a:normAutofit/>
          </a:bodyPr>
          <a:lstStyle/>
          <a:p>
            <a:r>
              <a:rPr lang="en-US" dirty="0"/>
              <a:t>Supply chain analytics consists of the three stages</a:t>
            </a:r>
          </a:p>
          <a:p>
            <a:pPr lvl="1"/>
            <a:r>
              <a:rPr lang="en-US" dirty="0"/>
              <a:t>Stage 1: Obtain the right data</a:t>
            </a:r>
          </a:p>
          <a:p>
            <a:pPr lvl="1"/>
            <a:r>
              <a:rPr lang="en-US" dirty="0"/>
              <a:t>Stage 2: Define the Data for analysis</a:t>
            </a:r>
          </a:p>
          <a:p>
            <a:pPr lvl="1"/>
            <a:r>
              <a:rPr lang="en-US" dirty="0"/>
              <a:t>Stage 3: Discover the insight</a:t>
            </a:r>
          </a:p>
          <a:p>
            <a:pPr lvl="2"/>
            <a:r>
              <a:rPr lang="en-US" dirty="0"/>
              <a:t>How are you going to visualize the data?</a:t>
            </a:r>
          </a:p>
          <a:p>
            <a:pPr lvl="2"/>
            <a:r>
              <a:rPr lang="en-US" dirty="0"/>
              <a:t>How much drilling down will be required?</a:t>
            </a:r>
          </a:p>
          <a:p>
            <a:pPr lvl="2"/>
            <a:r>
              <a:rPr lang="en-US" dirty="0"/>
              <a:t>How will executives need to be able to interrogate the data?</a:t>
            </a:r>
          </a:p>
          <a:p>
            <a:pPr lvl="2"/>
            <a:r>
              <a:rPr lang="en-US" dirty="0"/>
              <a:t>Are you able to predict outcome and trends?</a:t>
            </a:r>
          </a:p>
        </p:txBody>
      </p:sp>
      <p:sp>
        <p:nvSpPr>
          <p:cNvPr id="4" name="Date Placeholder 3">
            <a:extLst>
              <a:ext uri="{FF2B5EF4-FFF2-40B4-BE49-F238E27FC236}">
                <a16:creationId xmlns:a16="http://schemas.microsoft.com/office/drawing/2014/main" id="{38735CEA-B0DD-4DE0-AAA4-2318944ABAE0}"/>
              </a:ext>
            </a:extLst>
          </p:cNvPr>
          <p:cNvSpPr>
            <a:spLocks noGrp="1"/>
          </p:cNvSpPr>
          <p:nvPr>
            <p:ph type="dt" sz="half" idx="10"/>
          </p:nvPr>
        </p:nvSpPr>
        <p:spPr/>
        <p:txBody>
          <a:bodyPr/>
          <a:lstStyle/>
          <a:p>
            <a:fld id="{D04E32E2-5DE4-430A-BC5E-822EAED0A19B}" type="datetime1">
              <a:rPr lang="en-US" smtClean="0"/>
              <a:t>7/17/2018</a:t>
            </a:fld>
            <a:endParaRPr lang="en-US"/>
          </a:p>
        </p:txBody>
      </p:sp>
      <p:sp>
        <p:nvSpPr>
          <p:cNvPr id="5" name="Footer Placeholder 4">
            <a:extLst>
              <a:ext uri="{FF2B5EF4-FFF2-40B4-BE49-F238E27FC236}">
                <a16:creationId xmlns:a16="http://schemas.microsoft.com/office/drawing/2014/main" id="{8E20563D-244B-48EB-87DD-7D04A7E71CF1}"/>
              </a:ext>
            </a:extLst>
          </p:cNvPr>
          <p:cNvSpPr>
            <a:spLocks noGrp="1"/>
          </p:cNvSpPr>
          <p:nvPr>
            <p:ph type="ftr" sz="quarter" idx="11"/>
          </p:nvPr>
        </p:nvSpPr>
        <p:spPr/>
        <p:txBody>
          <a:bodyPr/>
          <a:lstStyle/>
          <a:p>
            <a:r>
              <a:rPr lang="en-US"/>
              <a:t>Supply Chain Analytics</a:t>
            </a:r>
          </a:p>
        </p:txBody>
      </p:sp>
      <p:sp>
        <p:nvSpPr>
          <p:cNvPr id="6" name="Slide Number Placeholder 5">
            <a:extLst>
              <a:ext uri="{FF2B5EF4-FFF2-40B4-BE49-F238E27FC236}">
                <a16:creationId xmlns:a16="http://schemas.microsoft.com/office/drawing/2014/main" id="{143E2002-B112-4DEB-8250-9038E49052AB}"/>
              </a:ext>
            </a:extLst>
          </p:cNvPr>
          <p:cNvSpPr>
            <a:spLocks noGrp="1"/>
          </p:cNvSpPr>
          <p:nvPr>
            <p:ph type="sldNum" sz="quarter" idx="12"/>
          </p:nvPr>
        </p:nvSpPr>
        <p:spPr/>
        <p:txBody>
          <a:bodyPr/>
          <a:lstStyle/>
          <a:p>
            <a:fld id="{6B48BB7F-6EBF-4D44-AED7-9BC7F9860345}" type="slidenum">
              <a:rPr lang="en-US" smtClean="0"/>
              <a:t>8</a:t>
            </a:fld>
            <a:endParaRPr lang="en-US"/>
          </a:p>
        </p:txBody>
      </p:sp>
      <p:pic>
        <p:nvPicPr>
          <p:cNvPr id="7" name="Picture 6">
            <a:extLst>
              <a:ext uri="{FF2B5EF4-FFF2-40B4-BE49-F238E27FC236}">
                <a16:creationId xmlns:a16="http://schemas.microsoft.com/office/drawing/2014/main" id="{681338B8-7354-4279-AD1B-029109464005}"/>
              </a:ext>
            </a:extLst>
          </p:cNvPr>
          <p:cNvPicPr>
            <a:picLocks noChangeAspect="1"/>
          </p:cNvPicPr>
          <p:nvPr/>
        </p:nvPicPr>
        <p:blipFill>
          <a:blip r:embed="rId2"/>
          <a:stretch>
            <a:fillRect/>
          </a:stretch>
        </p:blipFill>
        <p:spPr>
          <a:xfrm>
            <a:off x="6641433" y="1893151"/>
            <a:ext cx="5550568" cy="3704222"/>
          </a:xfrm>
          <a:prstGeom prst="rect">
            <a:avLst/>
          </a:prstGeom>
        </p:spPr>
      </p:pic>
    </p:spTree>
    <p:extLst>
      <p:ext uri="{BB962C8B-B14F-4D97-AF65-F5344CB8AC3E}">
        <p14:creationId xmlns:p14="http://schemas.microsoft.com/office/powerpoint/2010/main" val="1422605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0B9F3-C85B-42E7-AB7E-7368A33435F8}"/>
              </a:ext>
            </a:extLst>
          </p:cNvPr>
          <p:cNvSpPr>
            <a:spLocks noGrp="1"/>
          </p:cNvSpPr>
          <p:nvPr>
            <p:ph type="title"/>
          </p:nvPr>
        </p:nvSpPr>
        <p:spPr/>
        <p:txBody>
          <a:bodyPr/>
          <a:lstStyle/>
          <a:p>
            <a:r>
              <a:rPr lang="en-US" dirty="0"/>
              <a:t>What make for good analytics</a:t>
            </a:r>
            <a:endParaRPr lang="en-IN" dirty="0"/>
          </a:p>
        </p:txBody>
      </p:sp>
      <p:sp>
        <p:nvSpPr>
          <p:cNvPr id="3" name="Content Placeholder 2">
            <a:extLst>
              <a:ext uri="{FF2B5EF4-FFF2-40B4-BE49-F238E27FC236}">
                <a16:creationId xmlns:a16="http://schemas.microsoft.com/office/drawing/2014/main" id="{E902BBFD-CDDE-438D-BCEC-9EB650B9E208}"/>
              </a:ext>
            </a:extLst>
          </p:cNvPr>
          <p:cNvSpPr>
            <a:spLocks noGrp="1"/>
          </p:cNvSpPr>
          <p:nvPr>
            <p:ph idx="1"/>
          </p:nvPr>
        </p:nvSpPr>
        <p:spPr/>
        <p:txBody>
          <a:bodyPr>
            <a:normAutofit lnSpcReduction="10000"/>
          </a:bodyPr>
          <a:lstStyle/>
          <a:p>
            <a:r>
              <a:rPr lang="en-US" dirty="0"/>
              <a:t>To gain maximum insight, analytics system must have access to all the data,</a:t>
            </a:r>
            <a:r>
              <a:rPr lang="en-IN" dirty="0"/>
              <a:t> from all the stages in the process and from all the systems involved in making the process work.</a:t>
            </a:r>
          </a:p>
          <a:p>
            <a:r>
              <a:rPr lang="en-IN" dirty="0"/>
              <a:t> Data blending</a:t>
            </a:r>
          </a:p>
          <a:p>
            <a:pPr lvl="1"/>
            <a:r>
              <a:rPr lang="en-US" dirty="0"/>
              <a:t>Data blending provides a quick and straightforward method of extracting value from multiple data sources and allow analysis on entire dataset</a:t>
            </a:r>
          </a:p>
          <a:p>
            <a:r>
              <a:rPr lang="en-US" dirty="0"/>
              <a:t>Data quality</a:t>
            </a:r>
          </a:p>
          <a:p>
            <a:pPr lvl="1"/>
            <a:r>
              <a:rPr lang="en-US" dirty="0"/>
              <a:t>Timely</a:t>
            </a:r>
          </a:p>
          <a:p>
            <a:pPr lvl="1"/>
            <a:r>
              <a:rPr lang="en-US" dirty="0"/>
              <a:t>Accurate</a:t>
            </a:r>
          </a:p>
          <a:p>
            <a:pPr lvl="1"/>
            <a:r>
              <a:rPr lang="en-US" dirty="0"/>
              <a:t>Relevant</a:t>
            </a:r>
          </a:p>
          <a:p>
            <a:pPr lvl="1"/>
            <a:r>
              <a:rPr lang="en-US" dirty="0"/>
              <a:t>Integrated</a:t>
            </a:r>
          </a:p>
          <a:p>
            <a:pPr lvl="1"/>
            <a:r>
              <a:rPr lang="en-US" dirty="0"/>
              <a:t>Digestible </a:t>
            </a:r>
          </a:p>
          <a:p>
            <a:pPr lvl="2"/>
            <a:r>
              <a:rPr lang="en-US" dirty="0"/>
              <a:t>The easier the analytics results are to digest, the more widely they will be put to use.</a:t>
            </a:r>
          </a:p>
          <a:p>
            <a:pPr lvl="2"/>
            <a:endParaRPr lang="en-US" dirty="0"/>
          </a:p>
        </p:txBody>
      </p:sp>
      <p:sp>
        <p:nvSpPr>
          <p:cNvPr id="4" name="Date Placeholder 3">
            <a:extLst>
              <a:ext uri="{FF2B5EF4-FFF2-40B4-BE49-F238E27FC236}">
                <a16:creationId xmlns:a16="http://schemas.microsoft.com/office/drawing/2014/main" id="{7B147A58-47EC-4F7B-A7AE-10CCEDBB95CB}"/>
              </a:ext>
            </a:extLst>
          </p:cNvPr>
          <p:cNvSpPr>
            <a:spLocks noGrp="1"/>
          </p:cNvSpPr>
          <p:nvPr>
            <p:ph type="dt" sz="half" idx="10"/>
          </p:nvPr>
        </p:nvSpPr>
        <p:spPr/>
        <p:txBody>
          <a:bodyPr/>
          <a:lstStyle/>
          <a:p>
            <a:fld id="{D04E32E2-5DE4-430A-BC5E-822EAED0A19B}" type="datetime1">
              <a:rPr lang="en-US" smtClean="0"/>
              <a:t>7/17/2018</a:t>
            </a:fld>
            <a:endParaRPr lang="en-US"/>
          </a:p>
        </p:txBody>
      </p:sp>
      <p:sp>
        <p:nvSpPr>
          <p:cNvPr id="5" name="Footer Placeholder 4">
            <a:extLst>
              <a:ext uri="{FF2B5EF4-FFF2-40B4-BE49-F238E27FC236}">
                <a16:creationId xmlns:a16="http://schemas.microsoft.com/office/drawing/2014/main" id="{B7B79BF3-C76A-4B57-875B-A67CD55AAA70}"/>
              </a:ext>
            </a:extLst>
          </p:cNvPr>
          <p:cNvSpPr>
            <a:spLocks noGrp="1"/>
          </p:cNvSpPr>
          <p:nvPr>
            <p:ph type="ftr" sz="quarter" idx="11"/>
          </p:nvPr>
        </p:nvSpPr>
        <p:spPr/>
        <p:txBody>
          <a:bodyPr/>
          <a:lstStyle/>
          <a:p>
            <a:r>
              <a:rPr lang="en-US"/>
              <a:t>Supply Chain Analytics</a:t>
            </a:r>
          </a:p>
        </p:txBody>
      </p:sp>
      <p:sp>
        <p:nvSpPr>
          <p:cNvPr id="6" name="Slide Number Placeholder 5">
            <a:extLst>
              <a:ext uri="{FF2B5EF4-FFF2-40B4-BE49-F238E27FC236}">
                <a16:creationId xmlns:a16="http://schemas.microsoft.com/office/drawing/2014/main" id="{B9BA0C35-7BEC-4397-9A2A-E5CF924819F2}"/>
              </a:ext>
            </a:extLst>
          </p:cNvPr>
          <p:cNvSpPr>
            <a:spLocks noGrp="1"/>
          </p:cNvSpPr>
          <p:nvPr>
            <p:ph type="sldNum" sz="quarter" idx="12"/>
          </p:nvPr>
        </p:nvSpPr>
        <p:spPr/>
        <p:txBody>
          <a:bodyPr/>
          <a:lstStyle/>
          <a:p>
            <a:fld id="{6B48BB7F-6EBF-4D44-AED7-9BC7F9860345}" type="slidenum">
              <a:rPr lang="en-US" smtClean="0"/>
              <a:t>9</a:t>
            </a:fld>
            <a:endParaRPr lang="en-US"/>
          </a:p>
        </p:txBody>
      </p:sp>
    </p:spTree>
    <p:extLst>
      <p:ext uri="{BB962C8B-B14F-4D97-AF65-F5344CB8AC3E}">
        <p14:creationId xmlns:p14="http://schemas.microsoft.com/office/powerpoint/2010/main" val="1921756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1702</Words>
  <Application>Microsoft Office PowerPoint</Application>
  <PresentationFormat>Widescreen</PresentationFormat>
  <Paragraphs>245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宋体</vt:lpstr>
      <vt:lpstr>Arial</vt:lpstr>
      <vt:lpstr>Calibri</vt:lpstr>
      <vt:lpstr>Calibri Light</vt:lpstr>
      <vt:lpstr>Times New Roman</vt:lpstr>
      <vt:lpstr>Wingdings</vt:lpstr>
      <vt:lpstr>Office Theme</vt:lpstr>
      <vt:lpstr>Supply Chain Analytics</vt:lpstr>
      <vt:lpstr>What is SCM?</vt:lpstr>
      <vt:lpstr>Two Other Formal Definitions</vt:lpstr>
      <vt:lpstr>Supply Chain Overview</vt:lpstr>
      <vt:lpstr>Supply Chain Analytics</vt:lpstr>
      <vt:lpstr>Core Components of Supply Chain Analytics</vt:lpstr>
      <vt:lpstr>Supply chain analytics stages</vt:lpstr>
      <vt:lpstr>Supply chain analytics stages</vt:lpstr>
      <vt:lpstr>What make for good analytics</vt:lpstr>
      <vt:lpstr>Types of analytics</vt:lpstr>
      <vt:lpstr>The importance of supply chain analytics</vt:lpstr>
      <vt:lpstr>Importance of Supply Chain Management</vt:lpstr>
      <vt:lpstr>Big Data in the supply chain</vt:lpstr>
      <vt:lpstr>Big Data in the supply chain</vt:lpstr>
      <vt:lpstr>Benefits of analytics</vt:lpstr>
      <vt:lpstr>Benefits of analytics</vt:lpstr>
      <vt:lpstr>Benefits of analytics</vt:lpstr>
      <vt:lpstr>BDA-enabled Supply Chain Capabilities Framework</vt:lpstr>
      <vt:lpstr>Use cases for supply chain analytics</vt:lpstr>
      <vt:lpstr>Use cases for supply chain analytics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Hewlett-Packard Company</cp:lastModifiedBy>
  <cp:revision>24</cp:revision>
  <dcterms:created xsi:type="dcterms:W3CDTF">2018-07-15T10:28:19Z</dcterms:created>
  <dcterms:modified xsi:type="dcterms:W3CDTF">2018-07-16T19:34:57Z</dcterms:modified>
</cp:coreProperties>
</file>