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81da2a1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81da2a1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5f3fbb2b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5f3fbb2b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5f3fbb2b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5f3fbb2b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5f3fbb2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5f3fbb2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f3fbb2b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f3fbb2b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f3fbb2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f3fbb2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7167865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7167865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71678650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71678650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1678650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1678650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f3fbb2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f3fbb2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71678650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71678650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5f3fbb2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5f3fbb2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5f3fbb2b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5f3fbb2b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pps.twitter.com/" TargetMode="External"/><Relationship Id="rId4" Type="http://schemas.openxmlformats.org/officeDocument/2006/relationships/hyperlink" Target="https://apps.twitte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endParaRPr/>
          </a:p>
          <a:p>
            <a:pPr indent="0" lvl="0" marL="0" rtl="0" algn="l">
              <a:spcBef>
                <a:spcPts val="0"/>
              </a:spcBef>
              <a:spcAft>
                <a:spcPts val="0"/>
              </a:spcAft>
              <a:buNone/>
            </a:pPr>
            <a:r>
              <a:rPr lang="en" sz="1800"/>
              <a:t>(using spark streaming) </a:t>
            </a:r>
            <a:endParaRPr sz="1800"/>
          </a:p>
          <a:p>
            <a:pPr indent="0" lvl="0" marL="0" rtl="0" algn="l">
              <a:spcBef>
                <a:spcPts val="0"/>
              </a:spcBef>
              <a:spcAft>
                <a:spcPts val="0"/>
              </a:spcAft>
              <a:buNone/>
            </a:pPr>
            <a:r>
              <a:rPr lang="en" sz="1800"/>
              <a:t>(Preferred language of code - scala)</a:t>
            </a:r>
            <a:endParaRPr sz="1800"/>
          </a:p>
        </p:txBody>
      </p:sp>
      <p:sp>
        <p:nvSpPr>
          <p:cNvPr id="65" name="Google Shape;65;p13"/>
          <p:cNvSpPr txBox="1"/>
          <p:nvPr>
            <p:ph idx="1" type="subTitle"/>
          </p:nvPr>
        </p:nvSpPr>
        <p:spPr>
          <a:xfrm>
            <a:off x="311700" y="1878550"/>
            <a:ext cx="6011100" cy="16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Submitted to - </a:t>
            </a:r>
            <a:r>
              <a:rPr b="1" lang="en" sz="1200">
                <a:solidFill>
                  <a:srgbClr val="000000"/>
                </a:solidFill>
                <a:latin typeface="Arial"/>
                <a:ea typeface="Arial"/>
                <a:cs typeface="Arial"/>
                <a:sym typeface="Arial"/>
              </a:rPr>
              <a:t>Suresh kumar choudhary</a:t>
            </a:r>
            <a:endParaRPr b="1" sz="1200">
              <a:solidFill>
                <a:srgbClr val="000000"/>
              </a:solidFill>
              <a:latin typeface="Arial"/>
              <a:ea typeface="Arial"/>
              <a:cs typeface="Arial"/>
              <a:sym typeface="Arial"/>
            </a:endParaRPr>
          </a:p>
          <a:p>
            <a:pPr indent="0" lvl="0" marL="0" rtl="0" algn="l">
              <a:spcBef>
                <a:spcPts val="0"/>
              </a:spcBef>
              <a:spcAft>
                <a:spcPts val="0"/>
              </a:spcAft>
              <a:buNone/>
            </a:pPr>
            <a:r>
              <a:rPr lang="en"/>
              <a:t>Subject - Enabling Technology for Data Science(MBD-512)</a:t>
            </a:r>
            <a:endParaRPr/>
          </a:p>
          <a:p>
            <a:pPr indent="0" lvl="0" marL="0" rtl="0" algn="l">
              <a:spcBef>
                <a:spcPts val="0"/>
              </a:spcBef>
              <a:spcAft>
                <a:spcPts val="0"/>
              </a:spcAft>
              <a:buNone/>
            </a:pPr>
            <a:r>
              <a:rPr lang="en"/>
              <a:t>Submitted by - Roopal jain (2017msbda007)</a:t>
            </a:r>
            <a:endParaRPr/>
          </a:p>
        </p:txBody>
      </p:sp>
      <p:pic>
        <p:nvPicPr>
          <p:cNvPr id="66" name="Google Shape;66;p13"/>
          <p:cNvPicPr preferRelativeResize="0"/>
          <p:nvPr/>
        </p:nvPicPr>
        <p:blipFill>
          <a:blip r:embed="rId3">
            <a:alphaModFix/>
          </a:blip>
          <a:stretch>
            <a:fillRect/>
          </a:stretch>
        </p:blipFill>
        <p:spPr>
          <a:xfrm>
            <a:off x="6901900" y="70051"/>
            <a:ext cx="1795795" cy="199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operations on Dstreams</a:t>
            </a:r>
            <a:endParaRPr/>
          </a:p>
        </p:txBody>
      </p:sp>
      <p:sp>
        <p:nvSpPr>
          <p:cNvPr id="127" name="Google Shape;127;p22"/>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foreachRDD</a:t>
            </a:r>
            <a:r>
              <a:rPr lang="en" sz="1100">
                <a:solidFill>
                  <a:srgbClr val="000000"/>
                </a:solidFill>
                <a:latin typeface="Arial"/>
                <a:ea typeface="Arial"/>
                <a:cs typeface="Arial"/>
                <a:sym typeface="Arial"/>
              </a:rPr>
              <a:t>(</a:t>
            </a:r>
            <a:r>
              <a:rPr i="1" lang="en" sz="1100">
                <a:solidFill>
                  <a:srgbClr val="000000"/>
                </a:solidFill>
                <a:latin typeface="Arial"/>
                <a:ea typeface="Arial"/>
                <a:cs typeface="Arial"/>
                <a:sym typeface="Arial"/>
              </a:rPr>
              <a:t>func</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The most generic output operator that applies a function, , to each RDD generated from the stream. This function should push the data in each RDD to an external system, such as saving the RDD to files, or writing it over the network to a database. Note that the function  is executed in the driver process running the streaming application, and will usually have RDD actions in it that will force the computation of the streaming RDDs.</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
        <p:nvSpPr>
          <p:cNvPr id="128" name="Google Shape;128;p22"/>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rPr>
              <a:t>Output operations allow DStream’s data to be pushed out to external systems like a database or a file systems. Since the output operations actually allow the transformed data to be consumed by external systems, they trigger the actual execution of all the DStream transformations (similar to actions for RDDs). Currently,i am using following output operation.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when code  lines are executed, Spark Streaming only sets up the computation, it will perform when it is started, and no real processing has started yet. To start the processing after all the transformations have been setup, we finally call</a:t>
            </a:r>
            <a:endParaRPr sz="1200"/>
          </a:p>
        </p:txBody>
      </p:sp>
      <p:sp>
        <p:nvSpPr>
          <p:cNvPr id="134" name="Google Shape;134;p23"/>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ssc.start()             // Start the computation</a:t>
            </a:r>
            <a:br>
              <a:rPr lang="en"/>
            </a:br>
            <a:r>
              <a:rPr lang="en"/>
              <a:t>ssc.awaitTermination()  // Wait for the computation to terminate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140" name="Google Shape;140;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4"/>
          <p:cNvPicPr preferRelativeResize="0"/>
          <p:nvPr/>
        </p:nvPicPr>
        <p:blipFill>
          <a:blip r:embed="rId3">
            <a:alphaModFix/>
          </a:blip>
          <a:stretch>
            <a:fillRect/>
          </a:stretch>
        </p:blipFill>
        <p:spPr>
          <a:xfrm>
            <a:off x="2900900" y="0"/>
            <a:ext cx="6206924"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rPr lang="en" sz="1200"/>
              <a:t>We  can see here popular topics of twitter in last 120 and 30 seconds.</a:t>
            </a:r>
            <a:endParaRPr sz="1200"/>
          </a:p>
        </p:txBody>
      </p:sp>
      <p:sp>
        <p:nvSpPr>
          <p:cNvPr id="147" name="Google Shape;147;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5"/>
          <p:cNvPicPr preferRelativeResize="0"/>
          <p:nvPr/>
        </p:nvPicPr>
        <p:blipFill>
          <a:blip r:embed="rId3">
            <a:alphaModFix/>
          </a:blip>
          <a:stretch>
            <a:fillRect/>
          </a:stretch>
        </p:blipFill>
        <p:spPr>
          <a:xfrm>
            <a:off x="4644675" y="457500"/>
            <a:ext cx="4166402" cy="3933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ctrTitle"/>
          </p:nvPr>
        </p:nvSpPr>
        <p:spPr>
          <a:xfrm>
            <a:off x="0" y="438450"/>
            <a:ext cx="8520600" cy="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Presented by :Roopal jain</a:t>
            </a:r>
            <a:endParaRPr sz="1800"/>
          </a:p>
          <a:p>
            <a:pPr indent="0" lvl="0" marL="0" rtl="0" algn="l">
              <a:spcBef>
                <a:spcPts val="0"/>
              </a:spcBef>
              <a:spcAft>
                <a:spcPts val="0"/>
              </a:spcAft>
              <a:buNone/>
            </a:pPr>
            <a:r>
              <a:t/>
            </a:r>
            <a:endParaRPr/>
          </a:p>
        </p:txBody>
      </p:sp>
      <p:sp>
        <p:nvSpPr>
          <p:cNvPr id="154" name="Google Shape;154;p26"/>
          <p:cNvSpPr txBox="1"/>
          <p:nvPr>
            <p:ph idx="1" type="subTitle"/>
          </p:nvPr>
        </p:nvSpPr>
        <p:spPr>
          <a:xfrm>
            <a:off x="311700" y="882575"/>
            <a:ext cx="5540700" cy="17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REFERENCES</a:t>
            </a:r>
            <a:r>
              <a:rPr lang="en" sz="1400"/>
              <a:t>: </a:t>
            </a:r>
            <a:r>
              <a:rPr lang="en" sz="1100"/>
              <a:t>1.Weather data analysis using Spark – An In-memory Computing framework</a:t>
            </a:r>
            <a:endParaRPr sz="1100"/>
          </a:p>
          <a:p>
            <a:pPr indent="0" lvl="0" marL="0" rtl="0" algn="l">
              <a:spcBef>
                <a:spcPts val="0"/>
              </a:spcBef>
              <a:spcAft>
                <a:spcPts val="0"/>
              </a:spcAft>
              <a:buNone/>
            </a:pPr>
            <a:r>
              <a:rPr lang="en" sz="1100"/>
              <a:t>2.Scalable and Real-time Sentiment Analysis of Twitter Data(2016 IEEE 16th International Conference on Data Mining Workshops)</a:t>
            </a:r>
            <a:endParaRPr sz="1100"/>
          </a:p>
          <a:p>
            <a:pPr indent="0" lvl="0" marL="0" rtl="0" algn="l">
              <a:spcBef>
                <a:spcPts val="0"/>
              </a:spcBef>
              <a:spcAft>
                <a:spcPts val="0"/>
              </a:spcAft>
              <a:buNone/>
            </a:pPr>
            <a:r>
              <a:rPr lang="en" sz="1100"/>
              <a:t>3.Streaming Big Data Analysis for Real-Time Sentiment based Targeted Advertising(International Journal of Electrical and Computer Engineering (IJECE))</a:t>
            </a:r>
            <a:endParaRPr sz="1100"/>
          </a:p>
          <a:p>
            <a:pPr indent="0" lvl="0" marL="0" rtl="0" algn="l">
              <a:spcBef>
                <a:spcPts val="0"/>
              </a:spcBef>
              <a:spcAft>
                <a:spcPts val="0"/>
              </a:spcAft>
              <a:buNone/>
            </a:pPr>
            <a:r>
              <a:rPr lang="en" sz="1100"/>
              <a:t>4.Developing a Real-time Data Analytics Framework For Twitter Streaming Data(2017 IEEE 6th International Congress on Big Data)</a:t>
            </a:r>
            <a:endParaRPr sz="1100"/>
          </a:p>
          <a:p>
            <a:pPr indent="0" lvl="0" marL="0" rtl="0" algn="l">
              <a:spcBef>
                <a:spcPts val="0"/>
              </a:spcBef>
              <a:spcAft>
                <a:spcPts val="0"/>
              </a:spcAft>
              <a:buNone/>
            </a:pPr>
            <a:r>
              <a:rPr lang="en" sz="1000"/>
              <a:t>5.STREAMING TWITTER DATA ANALYSIS USING SPARK FOR EFFECTIVE JOB SEARCH(Journal of Theoretical and Applied Information Technology)</a:t>
            </a:r>
            <a:endParaRPr sz="1000"/>
          </a:p>
        </p:txBody>
      </p:sp>
      <p:pic>
        <p:nvPicPr>
          <p:cNvPr id="155" name="Google Shape;155;p26"/>
          <p:cNvPicPr preferRelativeResize="0"/>
          <p:nvPr/>
        </p:nvPicPr>
        <p:blipFill>
          <a:blip r:embed="rId3">
            <a:alphaModFix/>
          </a:blip>
          <a:stretch>
            <a:fillRect/>
          </a:stretch>
        </p:blipFill>
        <p:spPr>
          <a:xfrm>
            <a:off x="6033300" y="2965499"/>
            <a:ext cx="3110700" cy="2067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REAL TIME TWITTER ANALYTICS WITH SPARK STREAMING</a:t>
            </a:r>
            <a:endParaRPr sz="3000"/>
          </a:p>
        </p:txBody>
      </p:sp>
      <p:sp>
        <p:nvSpPr>
          <p:cNvPr id="72" name="Google Shape;72;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ROOPAL JAIN</a:t>
            </a:r>
            <a:endParaRPr/>
          </a:p>
          <a:p>
            <a:pPr indent="0" lvl="0" marL="0" rtl="0" algn="l">
              <a:spcBef>
                <a:spcPts val="0"/>
              </a:spcBef>
              <a:spcAft>
                <a:spcPts val="0"/>
              </a:spcAft>
              <a:buNone/>
            </a:pPr>
            <a:r>
              <a:rPr lang="en"/>
              <a:t>2017msbda007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rPr>
              <a:t>S</a:t>
            </a:r>
            <a:r>
              <a:rPr lang="en">
                <a:solidFill>
                  <a:srgbClr val="FF9900"/>
                </a:solidFill>
              </a:rPr>
              <a:t>hortened</a:t>
            </a:r>
            <a:endParaRPr>
              <a:solidFill>
                <a:srgbClr val="FF9900"/>
              </a:solidFill>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shows how to use spark streaming capabilities to analyze twitter data directly from T</a:t>
            </a:r>
            <a:r>
              <a:rPr lang="en"/>
              <a:t>witter’s</a:t>
            </a:r>
            <a:r>
              <a:rPr lang="en"/>
              <a:t> sample stream.</a:t>
            </a:r>
            <a:endParaRPr/>
          </a:p>
          <a:p>
            <a:pPr indent="0" lvl="0" marL="0" rtl="0" algn="l">
              <a:spcBef>
                <a:spcPts val="1600"/>
              </a:spcBef>
              <a:spcAft>
                <a:spcPts val="1600"/>
              </a:spcAft>
              <a:buNone/>
            </a:pPr>
            <a:r>
              <a:rPr lang="en"/>
              <a:t>we will demonstrate how to extract the most popular hashtags in Twitter's sample stream over the past few minutes.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Enviornment</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1.you'll need a set of credentials from Twitter's Developer website to authenticate against Twitter's servers and access the sample stream. You can get these credentials from Twitter's</a:t>
            </a:r>
            <a:r>
              <a:rPr lang="en" sz="1100">
                <a:solidFill>
                  <a:srgbClr val="000000"/>
                </a:solidFill>
                <a:uFill>
                  <a:noFill/>
                </a:uFill>
                <a:latin typeface="Arial"/>
                <a:ea typeface="Arial"/>
                <a:cs typeface="Arial"/>
                <a:sym typeface="Arial"/>
                <a:hlinkClick r:id="rId3"/>
              </a:rPr>
              <a:t> </a:t>
            </a:r>
            <a:r>
              <a:rPr lang="en" sz="1100" u="sng">
                <a:solidFill>
                  <a:schemeClr val="hlink"/>
                </a:solidFill>
                <a:latin typeface="Arial"/>
                <a:ea typeface="Arial"/>
                <a:cs typeface="Arial"/>
                <a:sym typeface="Arial"/>
                <a:hlinkClick r:id="rId4"/>
              </a:rPr>
              <a:t>Application Management</a:t>
            </a:r>
            <a:r>
              <a:rPr lang="en" sz="1100">
                <a:solidFill>
                  <a:srgbClr val="000000"/>
                </a:solidFill>
                <a:latin typeface="Arial"/>
                <a:ea typeface="Arial"/>
                <a:cs typeface="Arial"/>
                <a:sym typeface="Arial"/>
              </a:rPr>
              <a:t> site.</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2.Spark Streaming includes a special library for Twitter access, called spark-streaming-twitter_2.10, which will be included in our pom.xml file as a dependency (along with spark-core_2.10 and spark-streaming_2.10).</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streaming</a:t>
            </a:r>
            <a:endParaRPr/>
          </a:p>
        </p:txBody>
      </p:sp>
      <p:sp>
        <p:nvSpPr>
          <p:cNvPr id="90" name="Google Shape;90;p1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Spark streaming is used to stream real time data from various sources like Twitter, Stock market and geographical systems and perform powerful analytics to help business.</a:t>
            </a:r>
            <a:endParaRPr/>
          </a:p>
        </p:txBody>
      </p:sp>
      <p:pic>
        <p:nvPicPr>
          <p:cNvPr descr="Spark Streaming" id="91" name="Google Shape;91;p17" title="Spark Streaming data flow"/>
          <p:cNvPicPr preferRelativeResize="0"/>
          <p:nvPr/>
        </p:nvPicPr>
        <p:blipFill>
          <a:blip r:embed="rId3">
            <a:alphaModFix/>
          </a:blip>
          <a:stretch>
            <a:fillRect/>
          </a:stretch>
        </p:blipFill>
        <p:spPr>
          <a:xfrm>
            <a:off x="3994100" y="500925"/>
            <a:ext cx="4851199" cy="154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Dstream</a:t>
            </a:r>
            <a:endParaRPr/>
          </a:p>
          <a:p>
            <a:pPr indent="0" lvl="0" marL="0" rtl="0" algn="l">
              <a:lnSpc>
                <a:spcPct val="115000"/>
              </a:lnSpc>
              <a:spcBef>
                <a:spcPts val="0"/>
              </a:spcBef>
              <a:spcAft>
                <a:spcPts val="1600"/>
              </a:spcAft>
              <a:buNone/>
            </a:pPr>
            <a:r>
              <a:rPr lang="en" sz="1300">
                <a:solidFill>
                  <a:schemeClr val="dk2"/>
                </a:solidFill>
                <a:latin typeface="Roboto"/>
                <a:ea typeface="Roboto"/>
                <a:cs typeface="Roboto"/>
                <a:sym typeface="Roboto"/>
              </a:rPr>
              <a:t>A  fundamental stream unit is</a:t>
            </a:r>
            <a:r>
              <a:rPr lang="en" sz="1300">
                <a:solidFill>
                  <a:schemeClr val="dk2"/>
                </a:solidFill>
                <a:highlight>
                  <a:srgbClr val="F3F3F3"/>
                </a:highlight>
                <a:latin typeface="Roboto"/>
                <a:ea typeface="Roboto"/>
                <a:cs typeface="Roboto"/>
                <a:sym typeface="Roboto"/>
              </a:rPr>
              <a:t> DSTREAM  which is basically a series of RDDs to process the real time data.</a:t>
            </a:r>
            <a:endParaRPr/>
          </a:p>
        </p:txBody>
      </p:sp>
      <p:sp>
        <p:nvSpPr>
          <p:cNvPr id="97" name="Google Shape;97;p1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000000"/>
                </a:solidFill>
                <a:latin typeface="Arial"/>
                <a:ea typeface="Arial"/>
                <a:cs typeface="Arial"/>
                <a:sym typeface="Arial"/>
              </a:rPr>
              <a:t>A DStream is represented by a continuous series of RDDs, which is Spark’s abstraction of an immutable, distributed dataset . Each RDD in a DStream contains data from a certain interval, as shown in the following figure.</a:t>
            </a:r>
            <a:endParaRPr/>
          </a:p>
        </p:txBody>
      </p:sp>
      <p:pic>
        <p:nvPicPr>
          <p:cNvPr id="98" name="Google Shape;98;p18"/>
          <p:cNvPicPr preferRelativeResize="0"/>
          <p:nvPr/>
        </p:nvPicPr>
        <p:blipFill>
          <a:blip r:embed="rId3">
            <a:alphaModFix/>
          </a:blip>
          <a:stretch>
            <a:fillRect/>
          </a:stretch>
        </p:blipFill>
        <p:spPr>
          <a:xfrm>
            <a:off x="4130700" y="188100"/>
            <a:ext cx="4332800" cy="1483000"/>
          </a:xfrm>
          <a:prstGeom prst="rect">
            <a:avLst/>
          </a:prstGeom>
          <a:noFill/>
          <a:ln>
            <a:noFill/>
          </a:ln>
        </p:spPr>
      </p:pic>
      <p:pic>
        <p:nvPicPr>
          <p:cNvPr id="99" name="Google Shape;99;p18"/>
          <p:cNvPicPr preferRelativeResize="0"/>
          <p:nvPr/>
        </p:nvPicPr>
        <p:blipFill>
          <a:blip r:embed="rId4">
            <a:alphaModFix/>
          </a:blip>
          <a:stretch>
            <a:fillRect/>
          </a:stretch>
        </p:blipFill>
        <p:spPr>
          <a:xfrm>
            <a:off x="3939650" y="1671100"/>
            <a:ext cx="4741374" cy="1483000"/>
          </a:xfrm>
          <a:prstGeom prst="rect">
            <a:avLst/>
          </a:prstGeom>
          <a:noFill/>
          <a:ln>
            <a:noFill/>
          </a:ln>
        </p:spPr>
      </p:pic>
      <p:sp>
        <p:nvSpPr>
          <p:cNvPr id="100" name="Google Shape;100;p18"/>
          <p:cNvSpPr/>
          <p:nvPr/>
        </p:nvSpPr>
        <p:spPr>
          <a:xfrm>
            <a:off x="4731150" y="3349425"/>
            <a:ext cx="3675000" cy="12876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flatMap operation is applied on each RDD in the lines DStream to generate the RDDs of the words DStream. This is shown in the following figure.</a:t>
            </a:r>
            <a:endParaRPr/>
          </a:p>
        </p:txBody>
      </p:sp>
    </p:spTree>
  </p:cSld>
  <p:clrMapOvr>
    <a:masterClrMapping/>
  </p:clrMapOvr>
  <mc:AlternateContent>
    <mc:Choice Requires="p14">
      <p:transition p14:dur="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Streaming context</a:t>
            </a:r>
            <a:endParaRPr/>
          </a:p>
        </p:txBody>
      </p:sp>
      <p:sp>
        <p:nvSpPr>
          <p:cNvPr id="106" name="Google Shape;106;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main entry point for spark streaming.we have created streaming context with batch interval of 15 second.</a:t>
            </a:r>
            <a:endParaRPr/>
          </a:p>
          <a:p>
            <a:pPr indent="0" lvl="0" marL="0" rtl="0" algn="l">
              <a:spcBef>
                <a:spcPts val="1600"/>
              </a:spcBef>
              <a:spcAft>
                <a:spcPts val="1600"/>
              </a:spcAft>
              <a:buNone/>
            </a:pPr>
            <a:r>
              <a:rPr lang="en"/>
              <a:t>val ssc = new StreamingContext(sc, Seconds(15))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Window operations:</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Spark Streaming also provides </a:t>
            </a:r>
            <a:r>
              <a:rPr i="1" lang="en" sz="1100">
                <a:solidFill>
                  <a:srgbClr val="000000"/>
                </a:solidFill>
                <a:latin typeface="Arial"/>
                <a:ea typeface="Arial"/>
                <a:cs typeface="Arial"/>
                <a:sym typeface="Arial"/>
              </a:rPr>
              <a:t>windowed computations</a:t>
            </a:r>
            <a:r>
              <a:rPr lang="en" sz="1100">
                <a:solidFill>
                  <a:srgbClr val="000000"/>
                </a:solidFill>
                <a:latin typeface="Arial"/>
                <a:ea typeface="Arial"/>
                <a:cs typeface="Arial"/>
                <a:sym typeface="Arial"/>
              </a:rPr>
              <a:t>, which allow you to apply transformations over a sliding window of data.</a:t>
            </a:r>
            <a:endParaRPr sz="1800"/>
          </a:p>
        </p:txBody>
      </p:sp>
      <p:sp>
        <p:nvSpPr>
          <p:cNvPr id="112" name="Google Shape;112;p20"/>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000000"/>
                </a:solidFill>
                <a:latin typeface="Arial"/>
                <a:ea typeface="Arial"/>
                <a:cs typeface="Arial"/>
                <a:sym typeface="Arial"/>
              </a:rPr>
              <a:t>As shown in the figure, every time the window </a:t>
            </a:r>
            <a:r>
              <a:rPr i="1" lang="en" sz="1100">
                <a:solidFill>
                  <a:srgbClr val="000000"/>
                </a:solidFill>
                <a:latin typeface="Arial"/>
                <a:ea typeface="Arial"/>
                <a:cs typeface="Arial"/>
                <a:sym typeface="Arial"/>
              </a:rPr>
              <a:t>slides</a:t>
            </a:r>
            <a:r>
              <a:rPr lang="en" sz="1100">
                <a:solidFill>
                  <a:srgbClr val="000000"/>
                </a:solidFill>
                <a:latin typeface="Arial"/>
                <a:ea typeface="Arial"/>
                <a:cs typeface="Arial"/>
                <a:sym typeface="Arial"/>
              </a:rPr>
              <a:t> over a source DStream, the source RDDs that fall within the window are combined and operated upon to produce the RDDs of the windowed DStream.In this specific case, the operation is applied over the last 3 time units of data, and slides by 2 time units. This shows that any window operation needs to specify two parameters.</a:t>
            </a:r>
            <a:endParaRPr/>
          </a:p>
        </p:txBody>
      </p:sp>
      <p:pic>
        <p:nvPicPr>
          <p:cNvPr id="113" name="Google Shape;113;p20"/>
          <p:cNvPicPr preferRelativeResize="0"/>
          <p:nvPr/>
        </p:nvPicPr>
        <p:blipFill>
          <a:blip r:embed="rId3">
            <a:alphaModFix/>
          </a:blip>
          <a:stretch>
            <a:fillRect/>
          </a:stretch>
        </p:blipFill>
        <p:spPr>
          <a:xfrm>
            <a:off x="3744000" y="174725"/>
            <a:ext cx="5399999" cy="2107847"/>
          </a:xfrm>
          <a:prstGeom prst="rect">
            <a:avLst/>
          </a:prstGeom>
          <a:noFill/>
          <a:ln>
            <a:noFill/>
          </a:ln>
        </p:spPr>
      </p:pic>
      <p:sp>
        <p:nvSpPr>
          <p:cNvPr id="114" name="Google Shape;114;p20"/>
          <p:cNvSpPr/>
          <p:nvPr/>
        </p:nvSpPr>
        <p:spPr>
          <a:xfrm>
            <a:off x="4796250" y="2568125"/>
            <a:ext cx="3675000" cy="172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i="1" lang="en" sz="1100"/>
              <a:t>window length</a:t>
            </a:r>
            <a:r>
              <a:rPr lang="en" sz="1100"/>
              <a:t> - The duration of the window (3 in the figure).</a:t>
            </a:r>
            <a:endParaRPr sz="1100"/>
          </a:p>
          <a:p>
            <a:pPr indent="-298450" lvl="0" marL="457200" rtl="0" algn="l">
              <a:lnSpc>
                <a:spcPct val="115000"/>
              </a:lnSpc>
              <a:spcBef>
                <a:spcPts val="0"/>
              </a:spcBef>
              <a:spcAft>
                <a:spcPts val="0"/>
              </a:spcAft>
              <a:buSzPts val="1100"/>
              <a:buChar char="●"/>
            </a:pPr>
            <a:r>
              <a:rPr i="1" lang="en" sz="1100"/>
              <a:t>sliding interval</a:t>
            </a:r>
            <a:r>
              <a:rPr lang="en" sz="1100"/>
              <a:t> - The interval at which the window operation is performed (2 in the figure).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33198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Transformations of dstream</a:t>
            </a:r>
            <a:endParaRPr/>
          </a:p>
        </p:txBody>
      </p:sp>
      <p:sp>
        <p:nvSpPr>
          <p:cNvPr id="120" name="Google Shape;120;p21"/>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Similar to that of RDDs, transformations allow the data from the input DStream to be modified. DStreams support many of the transformations available on normal Spark RDD’s</a:t>
            </a:r>
            <a:endParaRPr/>
          </a:p>
        </p:txBody>
      </p:sp>
      <p:sp>
        <p:nvSpPr>
          <p:cNvPr id="121" name="Google Shape;121;p21"/>
          <p:cNvSpPr txBox="1"/>
          <p:nvPr/>
        </p:nvSpPr>
        <p:spPr>
          <a:xfrm>
            <a:off x="4572000" y="831925"/>
            <a:ext cx="3363900" cy="26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 have used flatMap and map function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Map: </a:t>
            </a:r>
            <a:r>
              <a:rPr b="1" lang="en" sz="1100"/>
              <a:t>Return a new DStream by passing each element of the source DStream through a function . </a:t>
            </a:r>
            <a:endParaRPr b="1" sz="1100"/>
          </a:p>
          <a:p>
            <a:pPr indent="0" lvl="0" marL="0" rtl="0" algn="l">
              <a:spcBef>
                <a:spcPts val="0"/>
              </a:spcBef>
              <a:spcAft>
                <a:spcPts val="0"/>
              </a:spcAft>
              <a:buNone/>
            </a:pPr>
            <a:r>
              <a:rPr b="1" lang="en" sz="1100"/>
              <a:t>flatMap:Similar to map, but each input item can be mapped to 0 or more output items. </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