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550" r:id="rId2"/>
    <p:sldId id="600" r:id="rId3"/>
    <p:sldId id="604" r:id="rId4"/>
    <p:sldId id="601" r:id="rId5"/>
    <p:sldId id="605" r:id="rId6"/>
    <p:sldId id="606" r:id="rId7"/>
    <p:sldId id="602" r:id="rId8"/>
    <p:sldId id="511" r:id="rId9"/>
    <p:sldId id="521" r:id="rId10"/>
    <p:sldId id="458" r:id="rId11"/>
    <p:sldId id="505" r:id="rId12"/>
    <p:sldId id="524" r:id="rId13"/>
    <p:sldId id="525" r:id="rId14"/>
    <p:sldId id="568" r:id="rId15"/>
    <p:sldId id="522" r:id="rId16"/>
    <p:sldId id="526" r:id="rId17"/>
    <p:sldId id="52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177" autoAdjust="0"/>
  </p:normalViewPr>
  <p:slideViewPr>
    <p:cSldViewPr>
      <p:cViewPr varScale="1">
        <p:scale>
          <a:sx n="107" d="100"/>
          <a:sy n="107" d="100"/>
        </p:scale>
        <p:origin x="11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2500.png"/><Relationship Id="rId7" Type="http://schemas.openxmlformats.org/officeDocument/2006/relationships/image" Target="../media/image60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000.png"/><Relationship Id="rId10" Type="http://schemas.openxmlformats.org/officeDocument/2006/relationships/image" Target="../media/image900.png"/><Relationship Id="rId4" Type="http://schemas.openxmlformats.org/officeDocument/2006/relationships/image" Target="../media/image3000.png"/><Relationship Id="rId9" Type="http://schemas.openxmlformats.org/officeDocument/2006/relationships/image" Target="../media/image8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1.png"/><Relationship Id="rId3" Type="http://schemas.openxmlformats.org/officeDocument/2006/relationships/image" Target="../media/image20.png"/><Relationship Id="rId7" Type="http://schemas.openxmlformats.org/officeDocument/2006/relationships/image" Target="../media/image62.png"/><Relationship Id="rId12" Type="http://schemas.openxmlformats.org/officeDocument/2006/relationships/image" Target="../media/image1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5" Type="http://schemas.openxmlformats.org/officeDocument/2006/relationships/image" Target="../media/image141.png"/><Relationship Id="rId10" Type="http://schemas.openxmlformats.org/officeDocument/2006/relationships/image" Target="../media/image91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15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1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1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Stable Matching Problem</a:t>
            </a:r>
            <a:r>
              <a:rPr lang="en-US" sz="1800" b="1" dirty="0">
                <a:solidFill>
                  <a:schemeClr val="tx1"/>
                </a:solidFill>
              </a:rPr>
              <a:t>: Analysis of the </a:t>
            </a:r>
            <a:r>
              <a:rPr lang="en-US" sz="1800" b="1" dirty="0" err="1">
                <a:solidFill>
                  <a:schemeClr val="tx1"/>
                </a:solidFill>
              </a:rPr>
              <a:t>algoirthm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Job scheduling </a:t>
            </a:r>
            <a:r>
              <a:rPr lang="en-US" sz="1800" b="1" dirty="0">
                <a:solidFill>
                  <a:schemeClr val="tx1"/>
                </a:solidFill>
              </a:rPr>
              <a:t>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9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AEBB7-449C-BE2B-67EC-921C74E93D0A}"/>
              </a:ext>
            </a:extLst>
          </p:cNvPr>
          <p:cNvSpPr txBox="1"/>
          <p:nvPr/>
        </p:nvSpPr>
        <p:spPr>
          <a:xfrm>
            <a:off x="228600" y="1002268"/>
            <a:ext cx="82602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Ponder over the connection between Gale Shapley Algorithm and Joint Seat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399993-9299-C244-2D3D-F1F8CC08C236}"/>
              </a:ext>
            </a:extLst>
          </p:cNvPr>
          <p:cNvSpPr txBox="1"/>
          <p:nvPr/>
        </p:nvSpPr>
        <p:spPr>
          <a:xfrm>
            <a:off x="0" y="1137166"/>
            <a:ext cx="271151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consider only 2 jobs.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9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Idea 2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r>
              <a:rPr lang="en-US" sz="2000" dirty="0"/>
              <a:t>Write a neat </a:t>
            </a:r>
            <a:r>
              <a:rPr lang="en-US" sz="2000" dirty="0" err="1"/>
              <a:t>pseudocode</a:t>
            </a:r>
            <a:r>
              <a:rPr lang="en-US" sz="2000" dirty="0"/>
              <a:t> of an efficient algorithm for this problem.</a:t>
            </a:r>
          </a:p>
          <a:p>
            <a:r>
              <a:rPr lang="en-US" sz="2000" dirty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Callout 20">
            <a:extLst>
              <a:ext uri="{FF2B5EF4-FFF2-40B4-BE49-F238E27FC236}">
                <a16:creationId xmlns:a16="http://schemas.microsoft.com/office/drawing/2014/main" id="{EED82992-7DCD-A7B3-E93F-7C219A13E997}"/>
              </a:ext>
            </a:extLst>
          </p:cNvPr>
          <p:cNvSpPr/>
          <p:nvPr/>
        </p:nvSpPr>
        <p:spPr>
          <a:xfrm>
            <a:off x="5181601" y="1345168"/>
            <a:ext cx="4121512" cy="1017032"/>
          </a:xfrm>
          <a:prstGeom prst="cloudCallout">
            <a:avLst>
              <a:gd name="adj1" fmla="val -25408"/>
              <a:gd name="adj2" fmla="val 789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if we just swap these 2 jobs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4291-F98F-3CA4-EF84-DDB6EE7EB86B}"/>
              </a:ext>
            </a:extLst>
          </p:cNvPr>
          <p:cNvSpPr txBox="1"/>
          <p:nvPr/>
        </p:nvSpPr>
        <p:spPr>
          <a:xfrm>
            <a:off x="-8017" y="1339917"/>
            <a:ext cx="3898888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other jobs remain unaffected.</a:t>
            </a:r>
            <a:endParaRPr lang="en-IN" dirty="0"/>
          </a:p>
          <a:p>
            <a:r>
              <a:rPr lang="en-US" dirty="0"/>
              <a:t>The maximum lateness for these 2 jobs </a:t>
            </a:r>
          </a:p>
          <a:p>
            <a:r>
              <a:rPr lang="en-US" dirty="0"/>
              <a:t>Can only reduce.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00E65-658D-D2F4-A62C-AE1FD02D286C}"/>
              </a:ext>
            </a:extLst>
          </p:cNvPr>
          <p:cNvSpPr txBox="1"/>
          <p:nvPr/>
        </p:nvSpPr>
        <p:spPr>
          <a:xfrm>
            <a:off x="1370248" y="4538194"/>
            <a:ext cx="541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Schedule the jobs in </a:t>
            </a:r>
            <a:r>
              <a:rPr lang="en-US" sz="1800" u="sng" dirty="0"/>
              <a:t>increasing order</a:t>
            </a:r>
            <a:r>
              <a:rPr lang="en-US" sz="1800" dirty="0"/>
              <a:t> of their </a:t>
            </a:r>
            <a:r>
              <a:rPr lang="en-US" sz="1800" b="1" dirty="0"/>
              <a:t>deadlines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9" grpId="0" animBg="1"/>
      <p:bldP spid="24" grpId="0" animBg="1"/>
      <p:bldP spid="2" grpId="0" animBg="1"/>
      <p:bldP spid="2" grpId="1" animBg="1"/>
      <p:bldP spid="4" grpId="0" animBg="1"/>
      <p:bldP spid="4" grpId="1" build="allAtOnce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b="1" dirty="0"/>
                  <a:t>rejects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>
                <a:blip r:embed="rId3"/>
                <a:stretch>
                  <a:fillRect l="-94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 pref. list </a:t>
                </a:r>
                <a:r>
                  <a:rPr lang="en-US" sz="1600" dirty="0"/>
                  <a:t>of some man.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engaged, remains always engaged.</a:t>
                </a:r>
              </a:p>
              <a:p>
                <a:r>
                  <a:rPr lang="en-US" sz="1600" dirty="0"/>
                  <a:t>Each new engagement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blipFill>
                <a:blip r:embed="rId4"/>
                <a:stretch>
                  <a:fillRect l="-496" t="-8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blipFill>
                <a:blip r:embed="rId5"/>
                <a:stretch>
                  <a:fillRect l="-2542" t="-7273" r="-1271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>
                <a:blip r:embed="rId6"/>
                <a:stretch>
                  <a:fillRect l="-1429" t="-5357" r="-4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FBF478-4A44-3648-AA49-E67F7CA419CE}"/>
              </a:ext>
            </a:extLst>
          </p:cNvPr>
          <p:cNvSpPr/>
          <p:nvPr/>
        </p:nvSpPr>
        <p:spPr>
          <a:xfrm>
            <a:off x="762000" y="23156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938904-606B-C349-BC52-22B22892405D}"/>
              </a:ext>
            </a:extLst>
          </p:cNvPr>
          <p:cNvSpPr/>
          <p:nvPr/>
        </p:nvSpPr>
        <p:spPr>
          <a:xfrm>
            <a:off x="1443836" y="42973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9FD903-009C-814E-BF2B-EEDE8DEC94A6}"/>
              </a:ext>
            </a:extLst>
          </p:cNvPr>
          <p:cNvSpPr/>
          <p:nvPr/>
        </p:nvSpPr>
        <p:spPr>
          <a:xfrm>
            <a:off x="1447800" y="5181600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uiExpand="1" animBg="1"/>
      <p:bldP spid="11" grpId="1" uiExpand="1" animBg="1"/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610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</a:t>
                </a: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610600" cy="5638800"/>
              </a:xfrm>
              <a:blipFill>
                <a:blip r:embed="rId3"/>
                <a:stretch>
                  <a:fillRect l="-637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9368E7-4B48-E2A0-FA06-75EA35188716}"/>
              </a:ext>
            </a:extLst>
          </p:cNvPr>
          <p:cNvSpPr txBox="1"/>
          <p:nvPr/>
        </p:nvSpPr>
        <p:spPr>
          <a:xfrm>
            <a:off x="1761212" y="6197640"/>
            <a:ext cx="606678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Each new engagement gives a woman a </a:t>
            </a:r>
            <a:r>
              <a:rPr lang="en-US" sz="1800" b="1" dirty="0"/>
              <a:t>better partner (mate)</a:t>
            </a:r>
            <a:r>
              <a:rPr lang="en-US" sz="1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C32D5-9C3F-9462-F201-4DB49E4345C2}"/>
              </a:ext>
            </a:extLst>
          </p:cNvPr>
          <p:cNvSpPr txBox="1"/>
          <p:nvPr/>
        </p:nvSpPr>
        <p:spPr>
          <a:xfrm>
            <a:off x="980584" y="1128799"/>
            <a:ext cx="404238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 is no unstable pair in the marriage.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E8B82-717C-87F2-E0DE-B6A133B6B062}"/>
              </a:ext>
            </a:extLst>
          </p:cNvPr>
          <p:cNvSpPr txBox="1"/>
          <p:nvPr/>
        </p:nvSpPr>
        <p:spPr>
          <a:xfrm>
            <a:off x="1761201" y="5142508"/>
            <a:ext cx="48988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Proof was discussed interactively during the class. </a:t>
            </a:r>
          </a:p>
          <a:p>
            <a:r>
              <a:rPr lang="en-US" dirty="0"/>
              <a:t>The key observation used in the proof was: </a:t>
            </a:r>
            <a:endParaRPr lang="en-IN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C8D8F1E9-0B7E-466E-5FF7-FBB769256E95}"/>
              </a:ext>
            </a:extLst>
          </p:cNvPr>
          <p:cNvSpPr/>
          <p:nvPr/>
        </p:nvSpPr>
        <p:spPr>
          <a:xfrm>
            <a:off x="5061707" y="1128799"/>
            <a:ext cx="3929893" cy="855449"/>
          </a:xfrm>
          <a:prstGeom prst="cloudCallout">
            <a:avLst>
              <a:gd name="adj1" fmla="val 45834"/>
              <a:gd name="adj2" fmla="val 683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restate it so that we can prove it easily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  <p:bldP spid="9" grpId="1" animBg="1"/>
      <p:bldP spid="11" grpId="0" animBg="1"/>
      <p:bldP spid="11" grpId="1" build="allAtOnce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610600" cy="6324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</a:t>
                </a:r>
                <a:r>
                  <a:rPr lang="en-US" sz="1600" dirty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engaged or single.</a:t>
                </a:r>
              </a:p>
              <a:p>
                <a:pPr marL="0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single,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rejected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rejects her present mate only when she gets a better mate.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mate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mate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married, …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610600" cy="6324600"/>
              </a:xfrm>
              <a:blipFill>
                <a:blip r:embed="rId2"/>
                <a:stretch>
                  <a:fillRect l="-637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8B8345E-D16C-5268-BA7F-C6989CE11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8B8345E-D16C-5268-BA7F-C6989CE11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>
                <a:blip r:embed="rId11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E5059CA0-DCF3-597A-2264-F44C10E87A2C}"/>
              </a:ext>
            </a:extLst>
          </p:cNvPr>
          <p:cNvSpPr/>
          <p:nvPr/>
        </p:nvSpPr>
        <p:spPr>
          <a:xfrm>
            <a:off x="5420727" y="3518414"/>
            <a:ext cx="685800" cy="642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286000" y="2350532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62600" y="2350532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438400" y="3417332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2960132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188732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341132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2883932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112532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6EAC85-A20F-8C68-2D66-18C0B141654F}"/>
              </a:ext>
            </a:extLst>
          </p:cNvPr>
          <p:cNvSpPr/>
          <p:nvPr/>
        </p:nvSpPr>
        <p:spPr>
          <a:xfrm>
            <a:off x="2438400" y="2133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6C309E-30A4-3BFA-F4F4-E483BEEC8BD7}"/>
              </a:ext>
            </a:extLst>
          </p:cNvPr>
          <p:cNvSpPr/>
          <p:nvPr/>
        </p:nvSpPr>
        <p:spPr>
          <a:xfrm>
            <a:off x="2438400" y="1676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94FA3E-B89D-2554-C84E-404A94B80778}"/>
              </a:ext>
            </a:extLst>
          </p:cNvPr>
          <p:cNvSpPr/>
          <p:nvPr/>
        </p:nvSpPr>
        <p:spPr>
          <a:xfrm>
            <a:off x="2438400" y="1905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EB8511-9152-239A-F7E2-DEE1A72FB1DA}"/>
              </a:ext>
            </a:extLst>
          </p:cNvPr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E60BA4-CB34-97D4-9E20-23EBBF9A9034}"/>
              </a:ext>
            </a:extLst>
          </p:cNvPr>
          <p:cNvSpPr/>
          <p:nvPr/>
        </p:nvSpPr>
        <p:spPr>
          <a:xfrm>
            <a:off x="2438400" y="44958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A1725D-17CF-C6C8-CE0A-03CE3CFE74B8}"/>
              </a:ext>
            </a:extLst>
          </p:cNvPr>
          <p:cNvSpPr/>
          <p:nvPr/>
        </p:nvSpPr>
        <p:spPr>
          <a:xfrm>
            <a:off x="2438400" y="4724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ED11FB-80F9-DFDF-A712-9A6058DEA6F7}"/>
              </a:ext>
            </a:extLst>
          </p:cNvPr>
          <p:cNvSpPr/>
          <p:nvPr/>
        </p:nvSpPr>
        <p:spPr>
          <a:xfrm>
            <a:off x="5562600" y="1143000"/>
            <a:ext cx="381000" cy="381000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0C9171-F542-A2C5-BD93-72B1F7875212}"/>
              </a:ext>
            </a:extLst>
          </p:cNvPr>
          <p:cNvSpPr/>
          <p:nvPr/>
        </p:nvSpPr>
        <p:spPr>
          <a:xfrm>
            <a:off x="5715000" y="4876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40ECFE-E030-CFE1-9395-7DD8D6A697AC}"/>
              </a:ext>
            </a:extLst>
          </p:cNvPr>
          <p:cNvSpPr/>
          <p:nvPr/>
        </p:nvSpPr>
        <p:spPr>
          <a:xfrm>
            <a:off x="5715000" y="4419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94AF9E-6568-F146-D685-EDE2EFAB3EED}"/>
              </a:ext>
            </a:extLst>
          </p:cNvPr>
          <p:cNvSpPr/>
          <p:nvPr/>
        </p:nvSpPr>
        <p:spPr>
          <a:xfrm>
            <a:off x="5715000" y="4648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F16B88-A57F-8695-F413-D4B18AE19AA8}"/>
              </a:ext>
            </a:extLst>
          </p:cNvPr>
          <p:cNvSpPr/>
          <p:nvPr/>
        </p:nvSpPr>
        <p:spPr>
          <a:xfrm>
            <a:off x="5715000" y="2209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EBCB2A-03D2-EC2B-2DF8-B0E5BA56E8A9}"/>
              </a:ext>
            </a:extLst>
          </p:cNvPr>
          <p:cNvSpPr/>
          <p:nvPr/>
        </p:nvSpPr>
        <p:spPr>
          <a:xfrm>
            <a:off x="5715000" y="1752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24DB7F-CF5B-5765-3E70-B36C7891694A}"/>
              </a:ext>
            </a:extLst>
          </p:cNvPr>
          <p:cNvSpPr/>
          <p:nvPr/>
        </p:nvSpPr>
        <p:spPr>
          <a:xfrm>
            <a:off x="5715000" y="1981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E9E7C-5B8F-C442-6D61-009A20FB3DCD}"/>
                  </a:ext>
                </a:extLst>
              </p:cNvPr>
              <p:cNvSpPr txBox="1"/>
              <p:nvPr/>
            </p:nvSpPr>
            <p:spPr>
              <a:xfrm>
                <a:off x="6172200" y="1143000"/>
                <a:ext cx="519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E9E7C-5B8F-C442-6D61-009A20F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143000"/>
                <a:ext cx="51930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18FBC-BEC7-EC57-0315-9990390C4C88}"/>
              </a:ext>
            </a:extLst>
          </p:cNvPr>
          <p:cNvCxnSpPr>
            <a:cxnSpLocks/>
            <a:stCxn id="39" idx="2"/>
            <a:endCxn id="8" idx="5"/>
          </p:cNvCxnSpPr>
          <p:nvPr/>
        </p:nvCxnSpPr>
        <p:spPr>
          <a:xfrm flipH="1" flipV="1">
            <a:off x="2611204" y="2675736"/>
            <a:ext cx="2951396" cy="1160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9E541-615E-F1B4-998D-F664139E906B}"/>
              </a:ext>
            </a:extLst>
          </p:cNvPr>
          <p:cNvCxnSpPr>
            <a:cxnSpLocks/>
          </p:cNvCxnSpPr>
          <p:nvPr/>
        </p:nvCxnSpPr>
        <p:spPr>
          <a:xfrm>
            <a:off x="2590762" y="2657718"/>
            <a:ext cx="3006618" cy="121442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58B2E-DC11-41D6-7967-6C49EA05A5DC}"/>
              </a:ext>
            </a:extLst>
          </p:cNvPr>
          <p:cNvCxnSpPr>
            <a:cxnSpLocks/>
            <a:stCxn id="8" idx="6"/>
            <a:endCxn id="15" idx="3"/>
          </p:cNvCxnSpPr>
          <p:nvPr/>
        </p:nvCxnSpPr>
        <p:spPr>
          <a:xfrm flipV="1">
            <a:off x="2667000" y="1468204"/>
            <a:ext cx="2951396" cy="107282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miley Face 43">
            <a:extLst>
              <a:ext uri="{FF2B5EF4-FFF2-40B4-BE49-F238E27FC236}">
                <a16:creationId xmlns:a16="http://schemas.microsoft.com/office/drawing/2014/main" id="{C659DA7F-CC3E-7B4E-4D46-452D3A8E4676}"/>
              </a:ext>
            </a:extLst>
          </p:cNvPr>
          <p:cNvSpPr/>
          <p:nvPr/>
        </p:nvSpPr>
        <p:spPr>
          <a:xfrm>
            <a:off x="5576692" y="5155168"/>
            <a:ext cx="381000" cy="381000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483D777-8BBA-B697-8AE9-14A72B0B67EC}"/>
                  </a:ext>
                </a:extLst>
              </p:cNvPr>
              <p:cNvSpPr txBox="1"/>
              <p:nvPr/>
            </p:nvSpPr>
            <p:spPr>
              <a:xfrm>
                <a:off x="6186292" y="5155168"/>
                <a:ext cx="5489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483D777-8BBA-B697-8AE9-14A72B0B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292" y="5155168"/>
                <a:ext cx="548933" cy="390748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497F87-B108-304A-CC5C-0DF8D307BE40}"/>
              </a:ext>
            </a:extLst>
          </p:cNvPr>
          <p:cNvCxnSpPr>
            <a:cxnSpLocks/>
            <a:stCxn id="8" idx="5"/>
            <a:endCxn id="44" idx="2"/>
          </p:cNvCxnSpPr>
          <p:nvPr/>
        </p:nvCxnSpPr>
        <p:spPr>
          <a:xfrm>
            <a:off x="2611204" y="2675736"/>
            <a:ext cx="2965488" cy="266993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C74B2C54-92F5-6BCB-73A1-3BD3CD13F697}"/>
              </a:ext>
            </a:extLst>
          </p:cNvPr>
          <p:cNvSpPr/>
          <p:nvPr/>
        </p:nvSpPr>
        <p:spPr>
          <a:xfrm>
            <a:off x="6163371" y="2508304"/>
            <a:ext cx="1195172" cy="2837364"/>
          </a:xfrm>
          <a:prstGeom prst="arc">
            <a:avLst>
              <a:gd name="adj1" fmla="val 16200000"/>
              <a:gd name="adj2" fmla="val 54052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28EFB46-E1C1-FC4C-F5D8-AC1249955CE3}"/>
              </a:ext>
            </a:extLst>
          </p:cNvPr>
          <p:cNvSpPr/>
          <p:nvPr/>
        </p:nvSpPr>
        <p:spPr>
          <a:xfrm>
            <a:off x="6324600" y="1353636"/>
            <a:ext cx="914400" cy="1094343"/>
          </a:xfrm>
          <a:prstGeom prst="arc">
            <a:avLst>
              <a:gd name="adj1" fmla="val 16200000"/>
              <a:gd name="adj2" fmla="val 54052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47E126-863E-F302-40DD-21DBA25D3B21}"/>
              </a:ext>
            </a:extLst>
          </p:cNvPr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/>
      <p:bldP spid="15" grpId="0" animBg="1"/>
      <p:bldP spid="23" grpId="0"/>
      <p:bldP spid="44" grpId="0" animBg="1"/>
      <p:bldP spid="44" grpId="1" animBg="1"/>
      <p:bldP spid="49" grpId="0"/>
      <p:bldP spid="49" grpId="1"/>
      <p:bldP spid="59" grpId="0" animBg="1"/>
      <p:bldP spid="59" grpId="1" animBg="1"/>
      <p:bldP spid="60" grpId="0" animBg="1"/>
      <p:bldP spid="6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9D2B6EB-8A38-4CCA-4805-EE16A9E6F22A}"/>
              </a:ext>
            </a:extLst>
          </p:cNvPr>
          <p:cNvSpPr/>
          <p:nvPr/>
        </p:nvSpPr>
        <p:spPr>
          <a:xfrm>
            <a:off x="5420727" y="3518414"/>
            <a:ext cx="685800" cy="642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>
                <a:blip r:embed="rId3"/>
                <a:stretch>
                  <a:fillRect l="-737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82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 an example graph with </a:t>
                </a:r>
                <a:r>
                  <a:rPr lang="en-US" sz="2000" u="sng" dirty="0"/>
                  <a:t>multiple</a:t>
                </a:r>
                <a:r>
                  <a:rPr lang="en-US" sz="2000" dirty="0"/>
                  <a:t> stable matchings.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There cannot exist any other stable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41795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Optimal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892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</a:t>
            </a:r>
            <a:r>
              <a:rPr lang="en-US" dirty="0" err="1"/>
              <a:t>pessimal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-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962400" y="2967978"/>
            <a:ext cx="1371600" cy="76582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  proposing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930EB-9E7B-B5B7-83F0-2A70B883490E}"/>
              </a:ext>
            </a:extLst>
          </p:cNvPr>
          <p:cNvSpPr txBox="1"/>
          <p:nvPr/>
        </p:nvSpPr>
        <p:spPr>
          <a:xfrm>
            <a:off x="4795095" y="1444065"/>
            <a:ext cx="4317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matches a man to a better woman.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D6FDB-7B6F-1CDA-E816-5A5B3244DBC1}"/>
              </a:ext>
            </a:extLst>
          </p:cNvPr>
          <p:cNvSpPr txBox="1"/>
          <p:nvPr/>
        </p:nvSpPr>
        <p:spPr>
          <a:xfrm>
            <a:off x="-4482" y="5477588"/>
            <a:ext cx="68190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Provide a neat, simple, and intuitive proof for the theorem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8B802-62F7-B767-590D-0C4A087F3BA6}"/>
              </a:ext>
            </a:extLst>
          </p:cNvPr>
          <p:cNvSpPr txBox="1"/>
          <p:nvPr/>
        </p:nvSpPr>
        <p:spPr>
          <a:xfrm>
            <a:off x="-22987" y="5892581"/>
            <a:ext cx="831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proof is not part of the syllabus for Quiz 1. So feel relaxed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Enthusiastic students may submit the proof to the instructor in the class on 21</a:t>
            </a:r>
            <a:r>
              <a:rPr lang="en-US" baseline="30000" dirty="0"/>
              <a:t>st</a:t>
            </a:r>
            <a:r>
              <a:rPr lang="en-US" dirty="0"/>
              <a:t> August.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7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  <p:bldP spid="10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529778" cy="369332"/>
          </a:xfrm>
          <a:prstGeom prst="rect">
            <a:avLst/>
          </a:prstGeom>
          <a:solidFill>
            <a:srgbClr val="EFAAF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</a:t>
            </a:r>
            <a:r>
              <a:rPr lang="en-US" dirty="0" err="1"/>
              <a:t>Pessimal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7535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Optimal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-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flipH="1">
            <a:off x="4267200" y="2971800"/>
            <a:ext cx="1143000" cy="7620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Woman  proposing</a:t>
            </a:r>
          </a:p>
        </p:txBody>
      </p:sp>
    </p:spTree>
    <p:extLst>
      <p:ext uri="{BB962C8B-B14F-4D97-AF65-F5344CB8AC3E}">
        <p14:creationId xmlns:p14="http://schemas.microsoft.com/office/powerpoint/2010/main" val="39294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14139</TotalTime>
  <Words>999</Words>
  <Application>Microsoft Office PowerPoint</Application>
  <PresentationFormat>On-screen Show (4:3)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Bauhaus 93</vt:lpstr>
      <vt:lpstr>Calibri</vt:lpstr>
      <vt:lpstr>Cambria Math</vt:lpstr>
      <vt:lpstr>Wingdings</vt:lpstr>
      <vt:lpstr>Office Theme</vt:lpstr>
      <vt:lpstr>Design and Analysis of Algorithms </vt:lpstr>
      <vt:lpstr>GaleShapley(M, W) </vt:lpstr>
      <vt:lpstr>GaleShapley(M, W) (Proof of stability)</vt:lpstr>
      <vt:lpstr>GaleShapley(M, W) (Proof of stability)</vt:lpstr>
      <vt:lpstr>PowerPoint Presentation</vt:lpstr>
      <vt:lpstr>GaleShapley(M, W) (Proof of stability)</vt:lpstr>
      <vt:lpstr>GaleShapley(M, W) </vt:lpstr>
      <vt:lpstr>Gale Shapley Algorithm </vt:lpstr>
      <vt:lpstr>Gale Shapley Algorithm </vt:lpstr>
      <vt:lpstr>Gale Shapley Algorithm </vt:lpstr>
      <vt:lpstr>A Job scheduling problem</vt:lpstr>
      <vt:lpstr>PowerPoint Presentation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1358</cp:revision>
  <dcterms:created xsi:type="dcterms:W3CDTF">2011-12-03T04:13:03Z</dcterms:created>
  <dcterms:modified xsi:type="dcterms:W3CDTF">2023-08-14T07:20:31Z</dcterms:modified>
</cp:coreProperties>
</file>