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7"/>
  </p:notesMasterIdLst>
  <p:sldIdLst>
    <p:sldId id="695" r:id="rId2"/>
    <p:sldId id="532" r:id="rId3"/>
    <p:sldId id="545" r:id="rId4"/>
    <p:sldId id="544" r:id="rId5"/>
    <p:sldId id="546" r:id="rId6"/>
    <p:sldId id="536" r:id="rId7"/>
    <p:sldId id="665" r:id="rId8"/>
    <p:sldId id="559" r:id="rId9"/>
    <p:sldId id="571" r:id="rId10"/>
    <p:sldId id="558" r:id="rId11"/>
    <p:sldId id="696" r:id="rId12"/>
    <p:sldId id="552" r:id="rId13"/>
    <p:sldId id="708" r:id="rId14"/>
    <p:sldId id="710" r:id="rId15"/>
    <p:sldId id="697" r:id="rId16"/>
    <p:sldId id="698" r:id="rId17"/>
    <p:sldId id="705" r:id="rId18"/>
    <p:sldId id="699" r:id="rId19"/>
    <p:sldId id="700" r:id="rId20"/>
    <p:sldId id="711" r:id="rId21"/>
    <p:sldId id="714" r:id="rId22"/>
    <p:sldId id="715" r:id="rId23"/>
    <p:sldId id="717" r:id="rId24"/>
    <p:sldId id="702" r:id="rId25"/>
    <p:sldId id="703" r:id="rId26"/>
    <p:sldId id="704" r:id="rId27"/>
    <p:sldId id="678" r:id="rId28"/>
    <p:sldId id="627" r:id="rId29"/>
    <p:sldId id="601" r:id="rId30"/>
    <p:sldId id="596" r:id="rId31"/>
    <p:sldId id="602" r:id="rId32"/>
    <p:sldId id="603" r:id="rId33"/>
    <p:sldId id="606" r:id="rId34"/>
    <p:sldId id="605" r:id="rId35"/>
    <p:sldId id="636" r:id="rId36"/>
    <p:sldId id="607" r:id="rId37"/>
    <p:sldId id="608" r:id="rId38"/>
    <p:sldId id="609" r:id="rId39"/>
    <p:sldId id="604" r:id="rId40"/>
    <p:sldId id="706" r:id="rId41"/>
    <p:sldId id="610" r:id="rId42"/>
    <p:sldId id="688" r:id="rId43"/>
    <p:sldId id="692" r:id="rId44"/>
    <p:sldId id="613" r:id="rId45"/>
    <p:sldId id="689" r:id="rId46"/>
    <p:sldId id="693" r:id="rId47"/>
    <p:sldId id="615" r:id="rId48"/>
    <p:sldId id="690" r:id="rId49"/>
    <p:sldId id="694" r:id="rId50"/>
    <p:sldId id="617" r:id="rId51"/>
    <p:sldId id="618" r:id="rId52"/>
    <p:sldId id="619" r:id="rId53"/>
    <p:sldId id="521" r:id="rId54"/>
    <p:sldId id="682" r:id="rId55"/>
    <p:sldId id="520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56" autoAdjust="0"/>
    <p:restoredTop sz="91884" autoAdjust="0"/>
  </p:normalViewPr>
  <p:slideViewPr>
    <p:cSldViewPr>
      <p:cViewPr varScale="1">
        <p:scale>
          <a:sx n="83" d="100"/>
          <a:sy n="83" d="100"/>
        </p:scale>
        <p:origin x="47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9/17/23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9/17/23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9/17/23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210.png"/><Relationship Id="rId3" Type="http://schemas.openxmlformats.org/officeDocument/2006/relationships/image" Target="../media/image90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60.png"/><Relationship Id="rId5" Type="http://schemas.openxmlformats.org/officeDocument/2006/relationships/image" Target="../media/image110.png"/><Relationship Id="rId10" Type="http://schemas.openxmlformats.org/officeDocument/2006/relationships/image" Target="../media/image15.png"/><Relationship Id="rId4" Type="http://schemas.openxmlformats.org/officeDocument/2006/relationships/image" Target="../media/image100.png"/><Relationship Id="rId9" Type="http://schemas.openxmlformats.org/officeDocument/2006/relationships/image" Target="../media/image141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png"/><Relationship Id="rId18" Type="http://schemas.openxmlformats.org/officeDocument/2006/relationships/image" Target="../media/image201.png"/><Relationship Id="rId21" Type="http://schemas.openxmlformats.org/officeDocument/2006/relationships/image" Target="../media/image41.png"/><Relationship Id="rId12" Type="http://schemas.openxmlformats.org/officeDocument/2006/relationships/image" Target="../media/image541.png"/><Relationship Id="rId17" Type="http://schemas.openxmlformats.org/officeDocument/2006/relationships/image" Target="../media/image82.png"/><Relationship Id="rId2" Type="http://schemas.openxmlformats.org/officeDocument/2006/relationships/image" Target="../media/image16.png"/><Relationship Id="rId16" Type="http://schemas.openxmlformats.org/officeDocument/2006/relationships/image" Target="../media/image191.png"/><Relationship Id="rId20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image" Target="../media/image1701.png"/><Relationship Id="rId15" Type="http://schemas.openxmlformats.org/officeDocument/2006/relationships/image" Target="../media/image18.png"/><Relationship Id="rId10" Type="http://schemas.openxmlformats.org/officeDocument/2006/relationships/image" Target="../media/image1601.png"/><Relationship Id="rId19" Type="http://schemas.openxmlformats.org/officeDocument/2006/relationships/image" Target="../media/image220.png"/><Relationship Id="rId9" Type="http://schemas.openxmlformats.org/officeDocument/2006/relationships/image" Target="../media/image153.png"/><Relationship Id="rId14" Type="http://schemas.openxmlformats.org/officeDocument/2006/relationships/image" Target="../media/image73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1.png"/><Relationship Id="rId18" Type="http://schemas.openxmlformats.org/officeDocument/2006/relationships/image" Target="../media/image201.png"/><Relationship Id="rId12" Type="http://schemas.openxmlformats.org/officeDocument/2006/relationships/image" Target="../media/image200.png"/><Relationship Id="rId17" Type="http://schemas.openxmlformats.org/officeDocument/2006/relationships/image" Target="../media/image191.png"/><Relationship Id="rId2" Type="http://schemas.openxmlformats.org/officeDocument/2006/relationships/image" Target="../media/image17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image" Target="../media/image1701.png"/><Relationship Id="rId15" Type="http://schemas.openxmlformats.org/officeDocument/2006/relationships/image" Target="../media/image73.png"/><Relationship Id="rId10" Type="http://schemas.openxmlformats.org/officeDocument/2006/relationships/image" Target="../media/image1601.png"/><Relationship Id="rId19" Type="http://schemas.openxmlformats.org/officeDocument/2006/relationships/image" Target="../media/image92.png"/><Relationship Id="rId9" Type="http://schemas.openxmlformats.org/officeDocument/2006/relationships/image" Target="../media/image153.png"/><Relationship Id="rId1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1.png"/><Relationship Id="rId13" Type="http://schemas.openxmlformats.org/officeDocument/2006/relationships/image" Target="../media/image30.png"/><Relationship Id="rId7" Type="http://schemas.openxmlformats.org/officeDocument/2006/relationships/image" Target="../media/image216.png"/><Relationship Id="rId12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02.png"/><Relationship Id="rId15" Type="http://schemas.openxmlformats.org/officeDocument/2006/relationships/image" Target="../media/image32.png"/><Relationship Id="rId10" Type="http://schemas.openxmlformats.org/officeDocument/2006/relationships/image" Target="../media/image154.png"/><Relationship Id="rId9" Type="http://schemas.openxmlformats.org/officeDocument/2006/relationships/image" Target="../media/image1411.png"/><Relationship Id="rId1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1.png"/><Relationship Id="rId7" Type="http://schemas.openxmlformats.org/officeDocument/2006/relationships/image" Target="../media/image216.png"/><Relationship Id="rId12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02.png"/><Relationship Id="rId10" Type="http://schemas.openxmlformats.org/officeDocument/2006/relationships/image" Target="../media/image154.png"/><Relationship Id="rId9" Type="http://schemas.openxmlformats.org/officeDocument/2006/relationships/image" Target="../media/image14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0.png"/><Relationship Id="rId13" Type="http://schemas.openxmlformats.org/officeDocument/2006/relationships/image" Target="../media/image290.png"/><Relationship Id="rId12" Type="http://schemas.openxmlformats.org/officeDocument/2006/relationships/image" Target="../media/image280.png"/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33.png"/><Relationship Id="rId15" Type="http://schemas.openxmlformats.org/officeDocument/2006/relationships/image" Target="../media/image310.png"/><Relationship Id="rId10" Type="http://schemas.openxmlformats.org/officeDocument/2006/relationships/image" Target="../media/image323.png"/><Relationship Id="rId9" Type="http://schemas.openxmlformats.org/officeDocument/2006/relationships/image" Target="../media/image2400.png"/><Relationship Id="rId14" Type="http://schemas.openxmlformats.org/officeDocument/2006/relationships/image" Target="../media/image30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1310.png"/><Relationship Id="rId7" Type="http://schemas.openxmlformats.org/officeDocument/2006/relationships/image" Target="../media/image121.png"/><Relationship Id="rId12" Type="http://schemas.openxmlformats.org/officeDocument/2006/relationships/image" Target="../media/image181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91.png"/><Relationship Id="rId5" Type="http://schemas.openxmlformats.org/officeDocument/2006/relationships/image" Target="../media/image101.png"/><Relationship Id="rId10" Type="http://schemas.openxmlformats.org/officeDocument/2006/relationships/image" Target="../media/image81.png"/><Relationship Id="rId9" Type="http://schemas.openxmlformats.org/officeDocument/2006/relationships/image" Target="../media/image70.png"/><Relationship Id="rId14" Type="http://schemas.openxmlformats.org/officeDocument/2006/relationships/image" Target="../media/image5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2.png"/><Relationship Id="rId8" Type="http://schemas.openxmlformats.org/officeDocument/2006/relationships/image" Target="../media/image2300.png"/><Relationship Id="rId18" Type="http://schemas.openxmlformats.org/officeDocument/2006/relationships/image" Target="../media/image301.png"/><Relationship Id="rId12" Type="http://schemas.openxmlformats.org/officeDocument/2006/relationships/image" Target="../media/image510.png"/><Relationship Id="rId17" Type="http://schemas.openxmlformats.org/officeDocument/2006/relationships/image" Target="../media/image290.png"/><Relationship Id="rId2" Type="http://schemas.openxmlformats.org/officeDocument/2006/relationships/image" Target="../media/image142.png"/><Relationship Id="rId16" Type="http://schemas.openxmlformats.org/officeDocument/2006/relationships/image" Target="../media/image280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91.png"/><Relationship Id="rId5" Type="http://schemas.openxmlformats.org/officeDocument/2006/relationships/image" Target="../media/image101.png"/><Relationship Id="rId15" Type="http://schemas.openxmlformats.org/officeDocument/2006/relationships/image" Target="../media/image1410.png"/><Relationship Id="rId10" Type="http://schemas.openxmlformats.org/officeDocument/2006/relationships/image" Target="../media/image81.png"/><Relationship Id="rId19" Type="http://schemas.openxmlformats.org/officeDocument/2006/relationships/image" Target="../media/image310.png"/><Relationship Id="rId9" Type="http://schemas.openxmlformats.org/officeDocument/2006/relationships/image" Target="../media/image70.png"/><Relationship Id="rId14" Type="http://schemas.openxmlformats.org/officeDocument/2006/relationships/image" Target="../media/image1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0.png"/><Relationship Id="rId18" Type="http://schemas.openxmlformats.org/officeDocument/2006/relationships/image" Target="../media/image301.png"/><Relationship Id="rId3" Type="http://schemas.openxmlformats.org/officeDocument/2006/relationships/image" Target="../media/image37.png"/><Relationship Id="rId21" Type="http://schemas.openxmlformats.org/officeDocument/2006/relationships/image" Target="../media/image39.png"/><Relationship Id="rId17" Type="http://schemas.openxmlformats.org/officeDocument/2006/relationships/image" Target="../media/image290.png"/><Relationship Id="rId2" Type="http://schemas.openxmlformats.org/officeDocument/2006/relationships/image" Target="../media/image36.png"/><Relationship Id="rId16" Type="http://schemas.openxmlformats.org/officeDocument/2006/relationships/image" Target="../media/image280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43.png"/><Relationship Id="rId15" Type="http://schemas.openxmlformats.org/officeDocument/2006/relationships/image" Target="../media/image1410.png"/><Relationship Id="rId23" Type="http://schemas.openxmlformats.org/officeDocument/2006/relationships/image" Target="../media/image42.png"/><Relationship Id="rId19" Type="http://schemas.openxmlformats.org/officeDocument/2006/relationships/image" Target="../media/image310.png"/><Relationship Id="rId22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0.png"/><Relationship Id="rId18" Type="http://schemas.openxmlformats.org/officeDocument/2006/relationships/image" Target="../media/image301.png"/><Relationship Id="rId26" Type="http://schemas.openxmlformats.org/officeDocument/2006/relationships/image" Target="../media/image43.png"/><Relationship Id="rId3" Type="http://schemas.openxmlformats.org/officeDocument/2006/relationships/image" Target="../media/image37.png"/><Relationship Id="rId21" Type="http://schemas.openxmlformats.org/officeDocument/2006/relationships/image" Target="../media/image39.png"/><Relationship Id="rId17" Type="http://schemas.openxmlformats.org/officeDocument/2006/relationships/image" Target="../media/image290.png"/><Relationship Id="rId25" Type="http://schemas.openxmlformats.org/officeDocument/2006/relationships/image" Target="../media/image42.png"/><Relationship Id="rId2" Type="http://schemas.openxmlformats.org/officeDocument/2006/relationships/image" Target="../media/image44.png"/><Relationship Id="rId16" Type="http://schemas.openxmlformats.org/officeDocument/2006/relationships/image" Target="../media/image280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47.png"/><Relationship Id="rId15" Type="http://schemas.openxmlformats.org/officeDocument/2006/relationships/image" Target="../media/image1410.png"/><Relationship Id="rId23" Type="http://schemas.openxmlformats.org/officeDocument/2006/relationships/image" Target="../media/image46.png"/><Relationship Id="rId19" Type="http://schemas.openxmlformats.org/officeDocument/2006/relationships/image" Target="../media/image310.png"/><Relationship Id="rId22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4.png"/><Relationship Id="rId8" Type="http://schemas.openxmlformats.org/officeDocument/2006/relationships/image" Target="../media/image2300.png"/><Relationship Id="rId18" Type="http://schemas.openxmlformats.org/officeDocument/2006/relationships/image" Target="../media/image301.png"/><Relationship Id="rId26" Type="http://schemas.openxmlformats.org/officeDocument/2006/relationships/image" Target="../media/image434.png"/><Relationship Id="rId12" Type="http://schemas.openxmlformats.org/officeDocument/2006/relationships/image" Target="../media/image510.png"/><Relationship Id="rId17" Type="http://schemas.openxmlformats.org/officeDocument/2006/relationships/image" Target="../media/image290.png"/><Relationship Id="rId25" Type="http://schemas.openxmlformats.org/officeDocument/2006/relationships/image" Target="../media/image245.png"/><Relationship Id="rId2" Type="http://schemas.openxmlformats.org/officeDocument/2006/relationships/image" Target="../media/image212.png"/><Relationship Id="rId16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91.png"/><Relationship Id="rId24" Type="http://schemas.openxmlformats.org/officeDocument/2006/relationships/image" Target="../media/image233.png"/><Relationship Id="rId5" Type="http://schemas.openxmlformats.org/officeDocument/2006/relationships/image" Target="../media/image101.png"/><Relationship Id="rId23" Type="http://schemas.openxmlformats.org/officeDocument/2006/relationships/image" Target="../media/image162.png"/><Relationship Id="rId15" Type="http://schemas.openxmlformats.org/officeDocument/2006/relationships/image" Target="../media/image1410.png"/><Relationship Id="rId10" Type="http://schemas.openxmlformats.org/officeDocument/2006/relationships/image" Target="../media/image81.png"/><Relationship Id="rId19" Type="http://schemas.openxmlformats.org/officeDocument/2006/relationships/image" Target="../media/image310.png"/><Relationship Id="rId9" Type="http://schemas.openxmlformats.org/officeDocument/2006/relationships/image" Target="../media/image70.png"/><Relationship Id="rId14" Type="http://schemas.openxmlformats.org/officeDocument/2006/relationships/image" Target="../media/image2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0.png"/><Relationship Id="rId18" Type="http://schemas.openxmlformats.org/officeDocument/2006/relationships/image" Target="../media/image301.png"/><Relationship Id="rId26" Type="http://schemas.openxmlformats.org/officeDocument/2006/relationships/image" Target="../media/image233.png"/><Relationship Id="rId12" Type="http://schemas.openxmlformats.org/officeDocument/2006/relationships/image" Target="../media/image510.png"/><Relationship Id="rId17" Type="http://schemas.openxmlformats.org/officeDocument/2006/relationships/image" Target="../media/image290.png"/><Relationship Id="rId25" Type="http://schemas.openxmlformats.org/officeDocument/2006/relationships/image" Target="../media/image372.png"/><Relationship Id="rId2" Type="http://schemas.openxmlformats.org/officeDocument/2006/relationships/image" Target="../media/image212.png"/><Relationship Id="rId16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91.png"/><Relationship Id="rId24" Type="http://schemas.openxmlformats.org/officeDocument/2006/relationships/image" Target="../media/image245.png"/><Relationship Id="rId5" Type="http://schemas.openxmlformats.org/officeDocument/2006/relationships/image" Target="../media/image101.png"/><Relationship Id="rId23" Type="http://schemas.openxmlformats.org/officeDocument/2006/relationships/image" Target="../media/image162.png"/><Relationship Id="rId15" Type="http://schemas.openxmlformats.org/officeDocument/2006/relationships/image" Target="../media/image1410.png"/><Relationship Id="rId10" Type="http://schemas.openxmlformats.org/officeDocument/2006/relationships/image" Target="../media/image81.png"/><Relationship Id="rId19" Type="http://schemas.openxmlformats.org/officeDocument/2006/relationships/image" Target="../media/image310.png"/><Relationship Id="rId9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3.png"/><Relationship Id="rId12" Type="http://schemas.openxmlformats.org/officeDocument/2006/relationships/image" Target="../media/image51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91.png"/><Relationship Id="rId5" Type="http://schemas.openxmlformats.org/officeDocument/2006/relationships/image" Target="../media/image101.png"/><Relationship Id="rId15" Type="http://schemas.openxmlformats.org/officeDocument/2006/relationships/image" Target="../media/image321.png"/><Relationship Id="rId10" Type="http://schemas.openxmlformats.org/officeDocument/2006/relationships/image" Target="../media/image81.png"/><Relationship Id="rId9" Type="http://schemas.openxmlformats.org/officeDocument/2006/relationships/image" Target="../media/image70.png"/><Relationship Id="rId14" Type="http://schemas.openxmlformats.org/officeDocument/2006/relationships/image" Target="../media/image25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00.png"/><Relationship Id="rId18" Type="http://schemas.openxmlformats.org/officeDocument/2006/relationships/image" Target="../media/image302.png"/><Relationship Id="rId12" Type="http://schemas.openxmlformats.org/officeDocument/2006/relationships/image" Target="../media/image5100.png"/><Relationship Id="rId17" Type="http://schemas.openxmlformats.org/officeDocument/2006/relationships/image" Target="../media/image291.png"/><Relationship Id="rId25" Type="http://schemas.openxmlformats.org/officeDocument/2006/relationships/image" Target="../media/image2450.png"/><Relationship Id="rId2" Type="http://schemas.openxmlformats.org/officeDocument/2006/relationships/image" Target="../media/image2120.png"/><Relationship Id="rId16" Type="http://schemas.openxmlformats.org/officeDocument/2006/relationships/image" Target="../media/image2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0.png"/><Relationship Id="rId11" Type="http://schemas.openxmlformats.org/officeDocument/2006/relationships/image" Target="../media/image910.png"/><Relationship Id="rId24" Type="http://schemas.openxmlformats.org/officeDocument/2006/relationships/image" Target="../media/image2330.png"/><Relationship Id="rId5" Type="http://schemas.openxmlformats.org/officeDocument/2006/relationships/image" Target="../media/image1010.png"/><Relationship Id="rId23" Type="http://schemas.openxmlformats.org/officeDocument/2006/relationships/image" Target="../media/image163.png"/><Relationship Id="rId15" Type="http://schemas.openxmlformats.org/officeDocument/2006/relationships/image" Target="../media/image14100.png"/><Relationship Id="rId10" Type="http://schemas.openxmlformats.org/officeDocument/2006/relationships/image" Target="../media/image810.png"/><Relationship Id="rId19" Type="http://schemas.openxmlformats.org/officeDocument/2006/relationships/image" Target="../media/image312.png"/><Relationship Id="rId9" Type="http://schemas.openxmlformats.org/officeDocument/2006/relationships/image" Target="../media/image700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30.png"/><Relationship Id="rId12" Type="http://schemas.openxmlformats.org/officeDocument/2006/relationships/image" Target="../media/image5100.png"/><Relationship Id="rId2" Type="http://schemas.openxmlformats.org/officeDocument/2006/relationships/image" Target="../media/image2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0.png"/><Relationship Id="rId11" Type="http://schemas.openxmlformats.org/officeDocument/2006/relationships/image" Target="../media/image910.png"/><Relationship Id="rId5" Type="http://schemas.openxmlformats.org/officeDocument/2006/relationships/image" Target="../media/image1010.png"/><Relationship Id="rId15" Type="http://schemas.openxmlformats.org/officeDocument/2006/relationships/image" Target="../media/image3210.png"/><Relationship Id="rId10" Type="http://schemas.openxmlformats.org/officeDocument/2006/relationships/image" Target="../media/image810.png"/><Relationship Id="rId9" Type="http://schemas.openxmlformats.org/officeDocument/2006/relationships/image" Target="../media/image700.png"/><Relationship Id="rId14" Type="http://schemas.openxmlformats.org/officeDocument/2006/relationships/image" Target="../media/image254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244.png"/><Relationship Id="rId3" Type="http://schemas.openxmlformats.org/officeDocument/2006/relationships/image" Target="../media/image440.png"/><Relationship Id="rId7" Type="http://schemas.openxmlformats.org/officeDocument/2006/relationships/image" Target="../media/image501.png"/><Relationship Id="rId12" Type="http://schemas.openxmlformats.org/officeDocument/2006/relationships/image" Target="../media/image171.png"/><Relationship Id="rId2" Type="http://schemas.openxmlformats.org/officeDocument/2006/relationships/image" Target="../media/image430.png"/><Relationship Id="rId1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1.png"/><Relationship Id="rId11" Type="http://schemas.openxmlformats.org/officeDocument/2006/relationships/image" Target="../media/image161.png"/><Relationship Id="rId5" Type="http://schemas.openxmlformats.org/officeDocument/2006/relationships/image" Target="../media/image300.png"/><Relationship Id="rId15" Type="http://schemas.openxmlformats.org/officeDocument/2006/relationships/image" Target="../media/image460.png"/><Relationship Id="rId10" Type="http://schemas.openxmlformats.org/officeDocument/2006/relationships/image" Target="../media/image151.png"/><Relationship Id="rId4" Type="http://schemas.openxmlformats.org/officeDocument/2006/relationships/image" Target="../media/image211.png"/><Relationship Id="rId9" Type="http://schemas.openxmlformats.org/officeDocument/2006/relationships/image" Target="../media/image450.png"/><Relationship Id="rId14" Type="http://schemas.openxmlformats.org/officeDocument/2006/relationships/image" Target="../media/image2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png"/><Relationship Id="rId3" Type="http://schemas.openxmlformats.org/officeDocument/2006/relationships/image" Target="../media/image330.png"/><Relationship Id="rId7" Type="http://schemas.openxmlformats.org/officeDocument/2006/relationships/image" Target="../media/image341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png"/><Relationship Id="rId3" Type="http://schemas.openxmlformats.org/officeDocument/2006/relationships/image" Target="../media/image361.png"/><Relationship Id="rId7" Type="http://schemas.openxmlformats.org/officeDocument/2006/relationships/image" Target="../media/image411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10.png"/><Relationship Id="rId5" Type="http://schemas.openxmlformats.org/officeDocument/2006/relationships/image" Target="../media/image381.png"/><Relationship Id="rId10" Type="http://schemas.openxmlformats.org/officeDocument/2006/relationships/image" Target="../media/image232.png"/><Relationship Id="rId4" Type="http://schemas.openxmlformats.org/officeDocument/2006/relationships/image" Target="../media/image3710.png"/><Relationship Id="rId9" Type="http://schemas.openxmlformats.org/officeDocument/2006/relationships/image" Target="../media/image43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13" Type="http://schemas.openxmlformats.org/officeDocument/2006/relationships/image" Target="../media/image63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0.png"/><Relationship Id="rId16" Type="http://schemas.openxmlformats.org/officeDocument/2006/relationships/image" Target="../media/image90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1.png"/><Relationship Id="rId15" Type="http://schemas.openxmlformats.org/officeDocument/2006/relationships/image" Target="../media/image80.png"/><Relationship Id="rId23" Type="http://schemas.openxmlformats.org/officeDocument/2006/relationships/image" Target="../media/image1600.png"/><Relationship Id="rId10" Type="http://schemas.openxmlformats.org/officeDocument/2006/relationships/image" Target="../media/image302.png"/><Relationship Id="rId9" Type="http://schemas.openxmlformats.org/officeDocument/2006/relationships/image" Target="../media/image2100.png"/><Relationship Id="rId1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13" Type="http://schemas.openxmlformats.org/officeDocument/2006/relationships/image" Target="../media/image63.png"/><Relationship Id="rId26" Type="http://schemas.openxmlformats.org/officeDocument/2006/relationships/image" Target="../media/image422.png"/><Relationship Id="rId21" Type="http://schemas.openxmlformats.org/officeDocument/2006/relationships/image" Target="../media/image140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0.png"/><Relationship Id="rId25" Type="http://schemas.openxmlformats.org/officeDocument/2006/relationships/image" Target="../media/image413.png"/><Relationship Id="rId16" Type="http://schemas.openxmlformats.org/officeDocument/2006/relationships/image" Target="../media/image900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1.png"/><Relationship Id="rId24" Type="http://schemas.openxmlformats.org/officeDocument/2006/relationships/image" Target="../media/image390.png"/><Relationship Id="rId15" Type="http://schemas.openxmlformats.org/officeDocument/2006/relationships/image" Target="../media/image80.png"/><Relationship Id="rId23" Type="http://schemas.openxmlformats.org/officeDocument/2006/relationships/image" Target="../media/image1600.png"/><Relationship Id="rId10" Type="http://schemas.openxmlformats.org/officeDocument/2006/relationships/image" Target="../media/image302.png"/><Relationship Id="rId19" Type="http://schemas.openxmlformats.org/officeDocument/2006/relationships/image" Target="../media/image1200.png"/><Relationship Id="rId9" Type="http://schemas.openxmlformats.org/officeDocument/2006/relationships/image" Target="../media/image210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26" Type="http://schemas.openxmlformats.org/officeDocument/2006/relationships/image" Target="../media/image2010.png"/><Relationship Id="rId21" Type="http://schemas.openxmlformats.org/officeDocument/2006/relationships/image" Target="../media/image140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0.png"/><Relationship Id="rId16" Type="http://schemas.openxmlformats.org/officeDocument/2006/relationships/image" Target="../media/image900.png"/><Relationship Id="rId20" Type="http://schemas.openxmlformats.org/officeDocument/2006/relationships/image" Target="../media/image130.png"/><Relationship Id="rId29" Type="http://schemas.openxmlformats.org/officeDocument/2006/relationships/image" Target="../media/image252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1.png"/><Relationship Id="rId24" Type="http://schemas.openxmlformats.org/officeDocument/2006/relationships/image" Target="../media/image180.png"/><Relationship Id="rId15" Type="http://schemas.openxmlformats.org/officeDocument/2006/relationships/image" Target="../media/image80.png"/><Relationship Id="rId23" Type="http://schemas.openxmlformats.org/officeDocument/2006/relationships/image" Target="../media/image1700.png"/><Relationship Id="rId28" Type="http://schemas.openxmlformats.org/officeDocument/2006/relationships/image" Target="../media/image1600.png"/><Relationship Id="rId10" Type="http://schemas.openxmlformats.org/officeDocument/2006/relationships/image" Target="../media/image302.png"/><Relationship Id="rId19" Type="http://schemas.openxmlformats.org/officeDocument/2006/relationships/image" Target="../media/image1200.png"/><Relationship Id="rId31" Type="http://schemas.openxmlformats.org/officeDocument/2006/relationships/image" Target="../media/image422.png"/><Relationship Id="rId9" Type="http://schemas.openxmlformats.org/officeDocument/2006/relationships/image" Target="../media/image210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Relationship Id="rId30" Type="http://schemas.openxmlformats.org/officeDocument/2006/relationships/image" Target="../media/image260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26" Type="http://schemas.openxmlformats.org/officeDocument/2006/relationships/image" Target="../media/image2010.png"/><Relationship Id="rId21" Type="http://schemas.openxmlformats.org/officeDocument/2006/relationships/image" Target="../media/image140.png"/><Relationship Id="rId34" Type="http://schemas.openxmlformats.org/officeDocument/2006/relationships/image" Target="../media/image2700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0.png"/><Relationship Id="rId25" Type="http://schemas.openxmlformats.org/officeDocument/2006/relationships/image" Target="../media/image1900.png"/><Relationship Id="rId33" Type="http://schemas.openxmlformats.org/officeDocument/2006/relationships/image" Target="../media/image271.png"/><Relationship Id="rId16" Type="http://schemas.openxmlformats.org/officeDocument/2006/relationships/image" Target="../media/image900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1.png"/><Relationship Id="rId24" Type="http://schemas.openxmlformats.org/officeDocument/2006/relationships/image" Target="../media/image180.png"/><Relationship Id="rId32" Type="http://schemas.openxmlformats.org/officeDocument/2006/relationships/image" Target="../media/image261.png"/><Relationship Id="rId15" Type="http://schemas.openxmlformats.org/officeDocument/2006/relationships/image" Target="../media/image80.png"/><Relationship Id="rId23" Type="http://schemas.openxmlformats.org/officeDocument/2006/relationships/image" Target="../media/image1700.png"/><Relationship Id="rId28" Type="http://schemas.openxmlformats.org/officeDocument/2006/relationships/image" Target="../media/image1600.png"/><Relationship Id="rId10" Type="http://schemas.openxmlformats.org/officeDocument/2006/relationships/image" Target="../media/image302.png"/><Relationship Id="rId19" Type="http://schemas.openxmlformats.org/officeDocument/2006/relationships/image" Target="../media/image1200.png"/><Relationship Id="rId31" Type="http://schemas.openxmlformats.org/officeDocument/2006/relationships/image" Target="../media/image2500.png"/><Relationship Id="rId9" Type="http://schemas.openxmlformats.org/officeDocument/2006/relationships/image" Target="../media/image210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Relationship Id="rId27" Type="http://schemas.openxmlformats.org/officeDocument/2006/relationships/image" Target="../media/image2200.png"/><Relationship Id="rId30" Type="http://schemas.openxmlformats.org/officeDocument/2006/relationships/image" Target="../media/image241.png"/><Relationship Id="rId35" Type="http://schemas.openxmlformats.org/officeDocument/2006/relationships/image" Target="../media/image422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26" Type="http://schemas.openxmlformats.org/officeDocument/2006/relationships/image" Target="../media/image1700.png"/><Relationship Id="rId39" Type="http://schemas.openxmlformats.org/officeDocument/2006/relationships/image" Target="../media/image364.png"/><Relationship Id="rId21" Type="http://schemas.openxmlformats.org/officeDocument/2006/relationships/image" Target="../media/image140.png"/><Relationship Id="rId34" Type="http://schemas.openxmlformats.org/officeDocument/2006/relationships/image" Target="../media/image331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0.png"/><Relationship Id="rId25" Type="http://schemas.openxmlformats.org/officeDocument/2006/relationships/image" Target="../media/image231.png"/><Relationship Id="rId33" Type="http://schemas.openxmlformats.org/officeDocument/2006/relationships/image" Target="../media/image320.png"/><Relationship Id="rId38" Type="http://schemas.openxmlformats.org/officeDocument/2006/relationships/image" Target="../media/image322.png"/><Relationship Id="rId16" Type="http://schemas.openxmlformats.org/officeDocument/2006/relationships/image" Target="../media/image900.png"/><Relationship Id="rId20" Type="http://schemas.openxmlformats.org/officeDocument/2006/relationships/image" Target="../media/image130.png"/><Relationship Id="rId29" Type="http://schemas.openxmlformats.org/officeDocument/2006/relationships/image" Target="../media/image2200.png"/><Relationship Id="rId41" Type="http://schemas.openxmlformats.org/officeDocument/2006/relationships/image" Target="../media/image38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1.png"/><Relationship Id="rId24" Type="http://schemas.openxmlformats.org/officeDocument/2006/relationships/image" Target="../media/image281.png"/><Relationship Id="rId37" Type="http://schemas.openxmlformats.org/officeDocument/2006/relationships/image" Target="../media/image1600.png"/><Relationship Id="rId40" Type="http://schemas.openxmlformats.org/officeDocument/2006/relationships/image" Target="../media/image371.png"/><Relationship Id="rId15" Type="http://schemas.openxmlformats.org/officeDocument/2006/relationships/image" Target="../media/image80.png"/><Relationship Id="rId23" Type="http://schemas.openxmlformats.org/officeDocument/2006/relationships/image" Target="../media/image1900.png"/><Relationship Id="rId28" Type="http://schemas.openxmlformats.org/officeDocument/2006/relationships/image" Target="../media/image2010.png"/><Relationship Id="rId36" Type="http://schemas.openxmlformats.org/officeDocument/2006/relationships/image" Target="../media/image351.png"/><Relationship Id="rId10" Type="http://schemas.openxmlformats.org/officeDocument/2006/relationships/image" Target="../media/image302.png"/><Relationship Id="rId19" Type="http://schemas.openxmlformats.org/officeDocument/2006/relationships/image" Target="../media/image1200.png"/><Relationship Id="rId31" Type="http://schemas.openxmlformats.org/officeDocument/2006/relationships/image" Target="../media/image303.png"/><Relationship Id="rId9" Type="http://schemas.openxmlformats.org/officeDocument/2006/relationships/image" Target="../media/image210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Relationship Id="rId27" Type="http://schemas.openxmlformats.org/officeDocument/2006/relationships/image" Target="../media/image180.png"/><Relationship Id="rId8" Type="http://schemas.openxmlformats.org/officeDocument/2006/relationships/image" Target="../media/image110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373.png"/><Relationship Id="rId7" Type="http://schemas.openxmlformats.org/officeDocument/2006/relationships/image" Target="../media/image350.png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81.png"/><Relationship Id="rId4" Type="http://schemas.openxmlformats.org/officeDocument/2006/relationships/image" Target="../media/image382.png"/><Relationship Id="rId9" Type="http://schemas.openxmlformats.org/officeDocument/2006/relationships/image" Target="../media/image43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49.png"/><Relationship Id="rId3" Type="http://schemas.openxmlformats.org/officeDocument/2006/relationships/image" Target="../media/image373.png"/><Relationship Id="rId7" Type="http://schemas.openxmlformats.org/officeDocument/2006/relationships/image" Target="../media/image350.png"/><Relationship Id="rId12" Type="http://schemas.openxmlformats.org/officeDocument/2006/relationships/image" Target="../media/image481.png"/><Relationship Id="rId2" Type="http://schemas.openxmlformats.org/officeDocument/2006/relationships/image" Target="../media/image4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471.png"/><Relationship Id="rId5" Type="http://schemas.openxmlformats.org/officeDocument/2006/relationships/image" Target="../media/image381.png"/><Relationship Id="rId15" Type="http://schemas.openxmlformats.org/officeDocument/2006/relationships/image" Target="../media/image53.png"/><Relationship Id="rId10" Type="http://schemas.openxmlformats.org/officeDocument/2006/relationships/image" Target="../media/image433.png"/><Relationship Id="rId4" Type="http://schemas.openxmlformats.org/officeDocument/2006/relationships/image" Target="../media/image382.png"/><Relationship Id="rId9" Type="http://schemas.openxmlformats.org/officeDocument/2006/relationships/image" Target="../media/image452.png"/><Relationship Id="rId1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7" Type="http://schemas.openxmlformats.org/officeDocument/2006/relationships/image" Target="../media/image230.png"/><Relationship Id="rId2" Type="http://schemas.openxmlformats.org/officeDocument/2006/relationships/image" Target="../media/image3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png"/><Relationship Id="rId5" Type="http://schemas.openxmlformats.org/officeDocument/2006/relationships/image" Target="../media/image203.png"/><Relationship Id="rId4" Type="http://schemas.openxmlformats.org/officeDocument/2006/relationships/image" Target="../media/image19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132.png"/><Relationship Id="rId3" Type="http://schemas.openxmlformats.org/officeDocument/2006/relationships/image" Target="../media/image373.png"/><Relationship Id="rId7" Type="http://schemas.openxmlformats.org/officeDocument/2006/relationships/image" Target="../media/image350.png"/><Relationship Id="rId12" Type="http://schemas.openxmlformats.org/officeDocument/2006/relationships/image" Target="../media/image122.png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114.png"/><Relationship Id="rId5" Type="http://schemas.openxmlformats.org/officeDocument/2006/relationships/image" Target="../media/image381.png"/><Relationship Id="rId15" Type="http://schemas.openxmlformats.org/officeDocument/2006/relationships/image" Target="../media/image55.png"/><Relationship Id="rId10" Type="http://schemas.openxmlformats.org/officeDocument/2006/relationships/image" Target="../media/image102.png"/><Relationship Id="rId4" Type="http://schemas.openxmlformats.org/officeDocument/2006/relationships/image" Target="../media/image382.png"/><Relationship Id="rId9" Type="http://schemas.openxmlformats.org/officeDocument/2006/relationships/image" Target="../media/image93.png"/><Relationship Id="rId14" Type="http://schemas.openxmlformats.org/officeDocument/2006/relationships/image" Target="../media/image14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56.png"/><Relationship Id="rId7" Type="http://schemas.openxmlformats.org/officeDocument/2006/relationships/image" Target="../media/image1210.png"/><Relationship Id="rId12" Type="http://schemas.openxmlformats.org/officeDocument/2006/relationships/image" Target="../media/image1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0.png"/><Relationship Id="rId11" Type="http://schemas.openxmlformats.org/officeDocument/2006/relationships/image" Target="../media/image910.png"/><Relationship Id="rId5" Type="http://schemas.openxmlformats.org/officeDocument/2006/relationships/image" Target="../media/image1010.png"/><Relationship Id="rId10" Type="http://schemas.openxmlformats.org/officeDocument/2006/relationships/image" Target="../media/image810.png"/><Relationship Id="rId9" Type="http://schemas.openxmlformats.org/officeDocument/2006/relationships/image" Target="../media/image70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2.png"/><Relationship Id="rId3" Type="http://schemas.openxmlformats.org/officeDocument/2006/relationships/image" Target="../media/image530.png"/><Relationship Id="rId7" Type="http://schemas.openxmlformats.org/officeDocument/2006/relationships/image" Target="../media/image57.png"/><Relationship Id="rId12" Type="http://schemas.openxmlformats.org/officeDocument/2006/relationships/image" Target="../media/image2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0.png"/><Relationship Id="rId11" Type="http://schemas.openxmlformats.org/officeDocument/2006/relationships/image" Target="../media/image432.png"/><Relationship Id="rId5" Type="http://schemas.openxmlformats.org/officeDocument/2006/relationships/image" Target="../media/image550.png"/><Relationship Id="rId10" Type="http://schemas.openxmlformats.org/officeDocument/2006/relationships/image" Target="../media/image60.png"/><Relationship Id="rId4" Type="http://schemas.openxmlformats.org/officeDocument/2006/relationships/image" Target="../media/image540.png"/><Relationship Id="rId9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13" Type="http://schemas.openxmlformats.org/officeDocument/2006/relationships/image" Target="../media/image67.png"/><Relationship Id="rId3" Type="http://schemas.openxmlformats.org/officeDocument/2006/relationships/image" Target="../media/image531.png"/><Relationship Id="rId7" Type="http://schemas.openxmlformats.org/officeDocument/2006/relationships/image" Target="../media/image570.png"/><Relationship Id="rId12" Type="http://schemas.openxmlformats.org/officeDocument/2006/relationships/image" Target="../media/image44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1.png"/><Relationship Id="rId11" Type="http://schemas.openxmlformats.org/officeDocument/2006/relationships/image" Target="../media/image4320.png"/><Relationship Id="rId5" Type="http://schemas.openxmlformats.org/officeDocument/2006/relationships/image" Target="../media/image551.png"/><Relationship Id="rId10" Type="http://schemas.openxmlformats.org/officeDocument/2006/relationships/image" Target="../media/image600.png"/><Relationship Id="rId4" Type="http://schemas.openxmlformats.org/officeDocument/2006/relationships/image" Target="../media/image5400.png"/><Relationship Id="rId9" Type="http://schemas.openxmlformats.org/officeDocument/2006/relationships/image" Target="../media/image590.png"/><Relationship Id="rId1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12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23.png"/><Relationship Id="rId5" Type="http://schemas.openxmlformats.org/officeDocument/2006/relationships/image" Target="../media/image400.png"/><Relationship Id="rId10" Type="http://schemas.openxmlformats.org/officeDocument/2006/relationships/image" Target="../media/image22.png"/><Relationship Id="rId4" Type="http://schemas.openxmlformats.org/officeDocument/2006/relationships/image" Target="../media/image3000.png"/><Relationship Id="rId9" Type="http://schemas.openxmlformats.org/officeDocument/2006/relationships/image" Target="../media/image20.png"/><Relationship Id="rId14" Type="http://schemas.openxmlformats.org/officeDocument/2006/relationships/image" Target="../media/image2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image" Target="../media/image39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5.png"/><Relationship Id="rId3" Type="http://schemas.openxmlformats.org/officeDocument/2006/relationships/image" Target="../media/image3000.png"/><Relationship Id="rId7" Type="http://schemas.openxmlformats.org/officeDocument/2006/relationships/image" Target="../media/image71.png"/><Relationship Id="rId12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23.png"/><Relationship Id="rId5" Type="http://schemas.openxmlformats.org/officeDocument/2006/relationships/image" Target="../media/image50.png"/><Relationship Id="rId10" Type="http://schemas.openxmlformats.org/officeDocument/2006/relationships/image" Target="../media/image22.png"/><Relationship Id="rId4" Type="http://schemas.openxmlformats.org/officeDocument/2006/relationships/image" Target="../media/image400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210.png"/><Relationship Id="rId18" Type="http://schemas.openxmlformats.org/officeDocument/2006/relationships/image" Target="../media/image8.png"/><Relationship Id="rId3" Type="http://schemas.openxmlformats.org/officeDocument/2006/relationships/image" Target="../media/image90.png"/><Relationship Id="rId21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17" Type="http://schemas.openxmlformats.org/officeDocument/2006/relationships/image" Target="../media/image7.png"/><Relationship Id="rId2" Type="http://schemas.openxmlformats.org/officeDocument/2006/relationships/image" Target="../media/image3.png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0.png"/><Relationship Id="rId6" Type="http://schemas.openxmlformats.org/officeDocument/2006/relationships/image" Target="../media/image120.png"/><Relationship Id="rId24" Type="http://schemas.openxmlformats.org/officeDocument/2006/relationships/image" Target="../media/image14.png"/><Relationship Id="rId5" Type="http://schemas.openxmlformats.org/officeDocument/2006/relationships/image" Target="../media/image110.png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10" Type="http://schemas.openxmlformats.org/officeDocument/2006/relationships/image" Target="../media/image15.png"/><Relationship Id="rId19" Type="http://schemas.openxmlformats.org/officeDocument/2006/relationships/image" Target="../media/image9.png"/><Relationship Id="rId9" Type="http://schemas.openxmlformats.org/officeDocument/2006/relationships/image" Target="../media/image141.png"/><Relationship Id="rId4" Type="http://schemas.openxmlformats.org/officeDocument/2006/relationships/image" Target="../media/image100.png"/><Relationship Id="rId14" Type="http://schemas.openxmlformats.org/officeDocument/2006/relationships/image" Target="../media/image4.png"/><Relationship Id="rId2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210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0.png"/><Relationship Id="rId10" Type="http://schemas.openxmlformats.org/officeDocument/2006/relationships/image" Target="../media/image15.png"/><Relationship Id="rId9" Type="http://schemas.openxmlformats.org/officeDocument/2006/relationships/image" Target="../media/image1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210.png"/><Relationship Id="rId3" Type="http://schemas.openxmlformats.org/officeDocument/2006/relationships/image" Target="../media/image90.png"/><Relationship Id="rId7" Type="http://schemas.openxmlformats.org/officeDocument/2006/relationships/image" Target="../media/image21.png"/><Relationship Id="rId12" Type="http://schemas.openxmlformats.org/officeDocument/2006/relationships/image" Target="../media/image170.png"/><Relationship Id="rId2" Type="http://schemas.openxmlformats.org/officeDocument/2006/relationships/image" Target="../media/image4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60.png"/><Relationship Id="rId5" Type="http://schemas.openxmlformats.org/officeDocument/2006/relationships/image" Target="../media/image110.png"/><Relationship Id="rId10" Type="http://schemas.openxmlformats.org/officeDocument/2006/relationships/image" Target="../media/image15.png"/><Relationship Id="rId4" Type="http://schemas.openxmlformats.org/officeDocument/2006/relationships/image" Target="../media/image100.png"/><Relationship Id="rId9" Type="http://schemas.openxmlformats.org/officeDocument/2006/relationships/image" Target="../media/image1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19+20</a:t>
            </a:r>
          </a:p>
          <a:p>
            <a:pPr fontAlgn="auto">
              <a:spcAft>
                <a:spcPts val="0"/>
              </a:spcAft>
              <a:defRPr/>
            </a:pPr>
            <a:endParaRPr lang="en-US" sz="1000" b="1" dirty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7030A0"/>
                </a:solidFill>
              </a:rPr>
              <a:t>Shortest paths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in presence of </a:t>
            </a:r>
            <a:r>
              <a:rPr lang="en-US" sz="2000" b="1" dirty="0">
                <a:solidFill>
                  <a:srgbClr val="0070C0"/>
                </a:solidFill>
              </a:rPr>
              <a:t>negative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weights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10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2"/>
                <a:stretch>
                  <a:fillRect l="-772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3048000" y="2971800"/>
            <a:ext cx="3165110" cy="310754"/>
            <a:chOff x="3048000" y="2968823"/>
            <a:chExt cx="3165110" cy="310754"/>
          </a:xfrm>
        </p:grpSpPr>
        <p:sp>
          <p:nvSpPr>
            <p:cNvPr id="29" name="TextBox 28"/>
            <p:cNvSpPr txBox="1"/>
            <p:nvPr/>
          </p:nvSpPr>
          <p:spPr>
            <a:xfrm>
              <a:off x="40386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-20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12090" y="2971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12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-55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48000" y="2968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423792" y="3730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2924362" y="1752600"/>
            <a:ext cx="3676276" cy="841177"/>
            <a:chOff x="2924362" y="1752600"/>
            <a:chExt cx="3676276" cy="841177"/>
          </a:xfrm>
        </p:grpSpPr>
        <p:sp>
          <p:nvSpPr>
            <p:cNvPr id="59" name="TextBox 58"/>
            <p:cNvSpPr txBox="1"/>
            <p:nvPr/>
          </p:nvSpPr>
          <p:spPr>
            <a:xfrm>
              <a:off x="374739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76962" y="1752600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60660" y="1752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24600" y="2283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4362" y="2286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819400" y="2057398"/>
            <a:ext cx="3668820" cy="838202"/>
            <a:chOff x="2819400" y="2057398"/>
            <a:chExt cx="3668820" cy="838202"/>
          </a:xfrm>
        </p:grpSpPr>
        <p:cxnSp>
          <p:nvCxnSpPr>
            <p:cNvPr id="158" name="Straight Connector 157"/>
            <p:cNvCxnSpPr/>
            <p:nvPr/>
          </p:nvCxnSpPr>
          <p:spPr>
            <a:xfrm flipH="1">
              <a:off x="2819400" y="2111281"/>
              <a:ext cx="637562" cy="78431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587044" y="2057398"/>
              <a:ext cx="762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4495800" y="2057398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334000" y="2057399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6155526" y="2111280"/>
              <a:ext cx="332694" cy="78431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4676962" y="2590799"/>
            <a:ext cx="1800038" cy="1143001"/>
            <a:chOff x="4829362" y="2743199"/>
            <a:chExt cx="1800038" cy="1143001"/>
          </a:xfrm>
        </p:grpSpPr>
        <p:sp>
          <p:nvSpPr>
            <p:cNvPr id="170" name="Arc 169"/>
            <p:cNvSpPr/>
            <p:nvPr/>
          </p:nvSpPr>
          <p:spPr>
            <a:xfrm rot="10800000">
              <a:off x="4829362" y="2743199"/>
              <a:ext cx="1800038" cy="1143001"/>
            </a:xfrm>
            <a:prstGeom prst="arc">
              <a:avLst>
                <a:gd name="adj1" fmla="val 10248252"/>
                <a:gd name="adj2" fmla="val 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V="1">
              <a:off x="4829362" y="3162299"/>
              <a:ext cx="0" cy="1905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676962" y="2590800"/>
            <a:ext cx="1800038" cy="1143001"/>
            <a:chOff x="6234808" y="3429000"/>
            <a:chExt cx="1613792" cy="1143000"/>
          </a:xfrm>
        </p:grpSpPr>
        <p:sp>
          <p:nvSpPr>
            <p:cNvPr id="71" name="Arc 70"/>
            <p:cNvSpPr/>
            <p:nvPr/>
          </p:nvSpPr>
          <p:spPr>
            <a:xfrm rot="10800000">
              <a:off x="6234808" y="3429000"/>
              <a:ext cx="1613792" cy="1143000"/>
            </a:xfrm>
            <a:prstGeom prst="arc">
              <a:avLst>
                <a:gd name="adj1" fmla="val 10248252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6234808" y="3848100"/>
              <a:ext cx="0" cy="190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2819400" y="1981199"/>
            <a:ext cx="3668820" cy="914401"/>
            <a:chOff x="2819400" y="1981200"/>
            <a:chExt cx="3668820" cy="914401"/>
          </a:xfrm>
        </p:grpSpPr>
        <p:grpSp>
          <p:nvGrpSpPr>
            <p:cNvPr id="180" name="Group 179"/>
            <p:cNvGrpSpPr/>
            <p:nvPr/>
          </p:nvGrpSpPr>
          <p:grpSpPr>
            <a:xfrm>
              <a:off x="3352800" y="1981200"/>
              <a:ext cx="380232" cy="457200"/>
              <a:chOff x="4566356" y="2819400"/>
              <a:chExt cx="380232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6" name="Oval 195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267200" y="1981200"/>
              <a:ext cx="377026" cy="457200"/>
              <a:chOff x="4566356" y="2819400"/>
              <a:chExt cx="377026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4" name="Oval 19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5105400" y="1981200"/>
              <a:ext cx="354584" cy="457200"/>
              <a:chOff x="4566356" y="2819400"/>
              <a:chExt cx="35458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2" name="Oval 191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5867400" y="1981200"/>
              <a:ext cx="367408" cy="457200"/>
              <a:chOff x="4490156" y="2819400"/>
              <a:chExt cx="367408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0" name="Oval 18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4" name="Straight Arrow Connector 183"/>
            <p:cNvCxnSpPr>
              <a:endCxn id="196" idx="3"/>
            </p:cNvCxnSpPr>
            <p:nvPr/>
          </p:nvCxnSpPr>
          <p:spPr>
            <a:xfrm flipV="1">
              <a:off x="2819400" y="2111282"/>
              <a:ext cx="637562" cy="784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96" idx="6"/>
              <a:endCxn id="194" idx="2"/>
            </p:cNvCxnSpPr>
            <p:nvPr/>
          </p:nvCxnSpPr>
          <p:spPr>
            <a:xfrm>
              <a:off x="3587044" y="2057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endCxn id="192" idx="2"/>
            </p:cNvCxnSpPr>
            <p:nvPr/>
          </p:nvCxnSpPr>
          <p:spPr>
            <a:xfrm>
              <a:off x="44958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endCxn id="190" idx="2"/>
            </p:cNvCxnSpPr>
            <p:nvPr/>
          </p:nvCxnSpPr>
          <p:spPr>
            <a:xfrm>
              <a:off x="53340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90" idx="5"/>
            </p:cNvCxnSpPr>
            <p:nvPr/>
          </p:nvCxnSpPr>
          <p:spPr>
            <a:xfrm>
              <a:off x="6155526" y="2111282"/>
              <a:ext cx="332694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4724400" y="2971799"/>
            <a:ext cx="838200" cy="1"/>
            <a:chOff x="4724400" y="2971799"/>
            <a:chExt cx="838200" cy="1"/>
          </a:xfrm>
        </p:grpSpPr>
        <p:cxnSp>
          <p:nvCxnSpPr>
            <p:cNvPr id="177" name="Straight Connector 176"/>
            <p:cNvCxnSpPr>
              <a:endCxn id="17" idx="2"/>
            </p:cNvCxnSpPr>
            <p:nvPr/>
          </p:nvCxnSpPr>
          <p:spPr>
            <a:xfrm>
              <a:off x="4724400" y="2971800"/>
              <a:ext cx="7676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283740" y="2971799"/>
              <a:ext cx="27886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524000" y="1535668"/>
            <a:ext cx="30168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19050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79" name="&quot;No&quot; Symbol 78"/>
          <p:cNvSpPr/>
          <p:nvPr/>
        </p:nvSpPr>
        <p:spPr>
          <a:xfrm>
            <a:off x="76200" y="1143000"/>
            <a:ext cx="457200" cy="457200"/>
          </a:xfrm>
          <a:prstGeom prst="noSmoking">
            <a:avLst>
              <a:gd name="adj" fmla="val 1160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Down Ribbon 24"/>
          <p:cNvSpPr/>
          <p:nvPr/>
        </p:nvSpPr>
        <p:spPr>
          <a:xfrm>
            <a:off x="6051104" y="4038600"/>
            <a:ext cx="3007078" cy="111378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This example illustrates that the </a:t>
            </a:r>
            <a:r>
              <a:rPr lang="en-US" sz="1200" b="1" dirty="0">
                <a:solidFill>
                  <a:schemeClr val="tx1"/>
                </a:solidFill>
              </a:rPr>
              <a:t>optimal </a:t>
            </a:r>
            <a:r>
              <a:rPr lang="en-US" sz="1200" b="1" dirty="0" err="1">
                <a:solidFill>
                  <a:schemeClr val="tx1"/>
                </a:solidFill>
              </a:rPr>
              <a:t>subpath</a:t>
            </a:r>
            <a:r>
              <a:rPr lang="en-US" sz="1200" b="1" dirty="0">
                <a:solidFill>
                  <a:schemeClr val="tx1"/>
                </a:solidFill>
              </a:rPr>
              <a:t> property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u="sng" dirty="0">
                <a:solidFill>
                  <a:schemeClr val="tx1"/>
                </a:solidFill>
              </a:rPr>
              <a:t>may</a:t>
            </a:r>
            <a:r>
              <a:rPr lang="en-US" sz="1200" dirty="0">
                <a:solidFill>
                  <a:schemeClr val="tx1"/>
                </a:solidFill>
              </a:rPr>
              <a:t> get violated when the edge weights are negative.</a:t>
            </a:r>
          </a:p>
        </p:txBody>
      </p:sp>
      <p:sp>
        <p:nvSpPr>
          <p:cNvPr id="28" name="Cloud Callout 27"/>
          <p:cNvSpPr/>
          <p:nvPr/>
        </p:nvSpPr>
        <p:spPr>
          <a:xfrm>
            <a:off x="3412322" y="3048000"/>
            <a:ext cx="1933019" cy="773160"/>
          </a:xfrm>
          <a:prstGeom prst="cloudCallout">
            <a:avLst>
              <a:gd name="adj1" fmla="val -28777"/>
              <a:gd name="adj2" fmla="val 8036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to do ?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Down Arrow 31"/>
          <p:cNvSpPr/>
          <p:nvPr/>
        </p:nvSpPr>
        <p:spPr>
          <a:xfrm rot="1878908">
            <a:off x="3369558" y="4725437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218272" y="5486400"/>
            <a:ext cx="2292572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Start all over from scratch to solve the shortest paths  problem in graph with –</a:t>
            </a:r>
            <a:r>
              <a:rPr lang="en-US" sz="1400" dirty="0" err="1">
                <a:solidFill>
                  <a:schemeClr val="tx1"/>
                </a:solidFill>
              </a:rPr>
              <a:t>ve</a:t>
            </a:r>
            <a:r>
              <a:rPr lang="en-US" sz="1400" dirty="0">
                <a:solidFill>
                  <a:schemeClr val="tx1"/>
                </a:solidFill>
              </a:rPr>
              <a:t> edge weights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988669" y="5486400"/>
            <a:ext cx="24384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Let us investigate like a true researcher for the exact cause of the violation of the optimal </a:t>
            </a:r>
            <a:r>
              <a:rPr lang="en-US" sz="1400" dirty="0" err="1">
                <a:solidFill>
                  <a:schemeClr val="tx1"/>
                </a:solidFill>
              </a:rPr>
              <a:t>subpath</a:t>
            </a:r>
            <a:r>
              <a:rPr lang="en-US" sz="1400" dirty="0">
                <a:solidFill>
                  <a:schemeClr val="tx1"/>
                </a:solidFill>
              </a:rPr>
              <a:t> property.</a:t>
            </a:r>
          </a:p>
        </p:txBody>
      </p:sp>
      <p:sp>
        <p:nvSpPr>
          <p:cNvPr id="84" name="Down Arrow 83"/>
          <p:cNvSpPr/>
          <p:nvPr/>
        </p:nvSpPr>
        <p:spPr>
          <a:xfrm rot="19390715">
            <a:off x="5141980" y="4743720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-Shape 33"/>
          <p:cNvSpPr/>
          <p:nvPr/>
        </p:nvSpPr>
        <p:spPr>
          <a:xfrm rot="19493833">
            <a:off x="7490443" y="5542287"/>
            <a:ext cx="552424" cy="294130"/>
          </a:xfrm>
          <a:prstGeom prst="corner">
            <a:avLst>
              <a:gd name="adj1" fmla="val 33177"/>
              <a:gd name="adj2" fmla="val 28083"/>
            </a:avLst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03277" y="5556725"/>
            <a:ext cx="1219200" cy="4117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Give up !</a:t>
            </a:r>
          </a:p>
        </p:txBody>
      </p:sp>
      <p:sp>
        <p:nvSpPr>
          <p:cNvPr id="88" name="Down Arrow 87"/>
          <p:cNvSpPr/>
          <p:nvPr/>
        </p:nvSpPr>
        <p:spPr>
          <a:xfrm>
            <a:off x="4229953" y="4877837"/>
            <a:ext cx="265847" cy="60498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loud Callout 88"/>
          <p:cNvSpPr/>
          <p:nvPr/>
        </p:nvSpPr>
        <p:spPr>
          <a:xfrm>
            <a:off x="3062381" y="5556725"/>
            <a:ext cx="1704419" cy="604392"/>
          </a:xfrm>
          <a:prstGeom prst="cloudCallout">
            <a:avLst>
              <a:gd name="adj1" fmla="val -28777"/>
              <a:gd name="adj2" fmla="val 8036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But how ?</a:t>
            </a:r>
          </a:p>
        </p:txBody>
      </p:sp>
      <p:sp>
        <p:nvSpPr>
          <p:cNvPr id="90" name="Down Ribbon 89"/>
          <p:cNvSpPr/>
          <p:nvPr/>
        </p:nvSpPr>
        <p:spPr>
          <a:xfrm>
            <a:off x="0" y="5364490"/>
            <a:ext cx="3352800" cy="80771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Instead of working with these numbers (2,-3,10,…), consider a </a:t>
            </a:r>
            <a:r>
              <a:rPr lang="en-US" sz="1200" b="1" dirty="0">
                <a:solidFill>
                  <a:schemeClr val="tx1"/>
                </a:solidFill>
              </a:rPr>
              <a:t>generic example </a:t>
            </a:r>
            <a:r>
              <a:rPr lang="en-US" sz="1200" dirty="0">
                <a:solidFill>
                  <a:schemeClr val="tx1"/>
                </a:solidFill>
              </a:rPr>
              <a:t>where the property fails.</a:t>
            </a:r>
          </a:p>
        </p:txBody>
      </p:sp>
    </p:spTree>
    <p:extLst>
      <p:ext uri="{BB962C8B-B14F-4D97-AF65-F5344CB8AC3E}">
        <p14:creationId xmlns:p14="http://schemas.microsoft.com/office/powerpoint/2010/main" val="221520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25" grpId="0" animBg="1"/>
      <p:bldP spid="25" grpId="1" animBg="1"/>
      <p:bldP spid="28" grpId="0" animBg="1"/>
      <p:bldP spid="28" grpId="1" animBg="1"/>
      <p:bldP spid="32" grpId="0" animBg="1"/>
      <p:bldP spid="32" grpId="1" animBg="1"/>
      <p:bldP spid="33" grpId="0" animBg="1"/>
      <p:bldP spid="33" grpId="1" animBg="1"/>
      <p:bldP spid="83" grpId="0" animBg="1"/>
      <p:bldP spid="84" grpId="0" animBg="1"/>
      <p:bldP spid="84" grpId="1" animBg="1"/>
      <p:bldP spid="34" grpId="0" animBg="1"/>
      <p:bldP spid="36" grpId="0" animBg="1"/>
      <p:bldP spid="36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When can there be a shorter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path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      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𝑪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𝝉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𝜷</m:t>
                    </m:r>
                    <m:r>
                      <a:rPr lang="en-US" sz="1800" b="1" i="1" dirty="0" smtClean="0">
                        <a:latin typeface="Cambria Math"/>
                      </a:rPr>
                      <m:t>&lt;</m:t>
                    </m:r>
                    <m:r>
                      <a:rPr lang="en-US" sz="1800" b="1" i="1" dirty="0" smtClean="0">
                        <a:latin typeface="Cambria Math"/>
                      </a:rPr>
                      <m:t>𝜶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𝜷</m:t>
                    </m:r>
                  </m:oMath>
                </a14:m>
                <a:endParaRPr lang="en-US" sz="1800" b="1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𝜶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𝜷</m:t>
                    </m:r>
                    <m:r>
                      <a:rPr lang="en-US" sz="1800" b="1" i="1" dirty="0" smtClean="0"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latin typeface="Cambria Math"/>
                      </a:rPr>
                      <m:t>𝜸</m:t>
                    </m:r>
                    <m:r>
                      <a:rPr lang="en-US" sz="1800" b="1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𝝉</m:t>
                    </m:r>
                    <m:r>
                      <a:rPr lang="en-US" sz="1800" b="1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𝜷</m:t>
                    </m:r>
                    <m:r>
                      <a:rPr lang="en-US" sz="1800" b="1" i="1" dirty="0"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latin typeface="Cambria Math"/>
                      </a:rPr>
                      <m:t>𝜶</m:t>
                    </m:r>
                    <m:r>
                      <a:rPr lang="en-US" sz="1800" b="1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𝜷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cxnSp>
          <p:nvCxnSpPr>
            <p:cNvPr id="24" name="Straight Arrow Connector 23"/>
            <p:cNvCxnSpPr>
              <a:stCxn id="7" idx="6"/>
              <a:endCxn id="17" idx="2"/>
            </p:cNvCxnSpPr>
            <p:nvPr/>
          </p:nvCxnSpPr>
          <p:spPr>
            <a:xfrm>
              <a:off x="2895600" y="2971800"/>
              <a:ext cx="2596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2917371" y="1811817"/>
            <a:ext cx="3623923" cy="1164751"/>
          </a:xfrm>
          <a:custGeom>
            <a:avLst/>
            <a:gdLst>
              <a:gd name="connsiteX0" fmla="*/ 0 w 3623923"/>
              <a:gd name="connsiteY0" fmla="*/ 1149097 h 1176143"/>
              <a:gd name="connsiteX1" fmla="*/ 468086 w 3623923"/>
              <a:gd name="connsiteY1" fmla="*/ 1170869 h 1176143"/>
              <a:gd name="connsiteX2" fmla="*/ 696686 w 3623923"/>
              <a:gd name="connsiteY2" fmla="*/ 1062012 h 1176143"/>
              <a:gd name="connsiteX3" fmla="*/ 870858 w 3623923"/>
              <a:gd name="connsiteY3" fmla="*/ 746326 h 1176143"/>
              <a:gd name="connsiteX4" fmla="*/ 1349829 w 3623923"/>
              <a:gd name="connsiteY4" fmla="*/ 60526 h 1176143"/>
              <a:gd name="connsiteX5" fmla="*/ 2090058 w 3623923"/>
              <a:gd name="connsiteY5" fmla="*/ 289126 h 1176143"/>
              <a:gd name="connsiteX6" fmla="*/ 3015343 w 3623923"/>
              <a:gd name="connsiteY6" fmla="*/ 6097 h 1176143"/>
              <a:gd name="connsiteX7" fmla="*/ 3559629 w 3623923"/>
              <a:gd name="connsiteY7" fmla="*/ 180269 h 1176143"/>
              <a:gd name="connsiteX8" fmla="*/ 3592286 w 3623923"/>
              <a:gd name="connsiteY8" fmla="*/ 1083783 h 1176143"/>
              <a:gd name="connsiteX0" fmla="*/ 0 w 3623923"/>
              <a:gd name="connsiteY0" fmla="*/ 1149097 h 1186401"/>
              <a:gd name="connsiteX1" fmla="*/ 468086 w 3623923"/>
              <a:gd name="connsiteY1" fmla="*/ 1170869 h 1186401"/>
              <a:gd name="connsiteX2" fmla="*/ 762000 w 3623923"/>
              <a:gd name="connsiteY2" fmla="*/ 920498 h 1186401"/>
              <a:gd name="connsiteX3" fmla="*/ 870858 w 3623923"/>
              <a:gd name="connsiteY3" fmla="*/ 746326 h 1186401"/>
              <a:gd name="connsiteX4" fmla="*/ 1349829 w 3623923"/>
              <a:gd name="connsiteY4" fmla="*/ 60526 h 1186401"/>
              <a:gd name="connsiteX5" fmla="*/ 2090058 w 3623923"/>
              <a:gd name="connsiteY5" fmla="*/ 289126 h 1186401"/>
              <a:gd name="connsiteX6" fmla="*/ 3015343 w 3623923"/>
              <a:gd name="connsiteY6" fmla="*/ 6097 h 1186401"/>
              <a:gd name="connsiteX7" fmla="*/ 3559629 w 3623923"/>
              <a:gd name="connsiteY7" fmla="*/ 180269 h 1186401"/>
              <a:gd name="connsiteX8" fmla="*/ 3592286 w 3623923"/>
              <a:gd name="connsiteY8" fmla="*/ 1083783 h 1186401"/>
              <a:gd name="connsiteX0" fmla="*/ 0 w 3623923"/>
              <a:gd name="connsiteY0" fmla="*/ 1149097 h 1164751"/>
              <a:gd name="connsiteX1" fmla="*/ 478972 w 3623923"/>
              <a:gd name="connsiteY1" fmla="*/ 1138212 h 1164751"/>
              <a:gd name="connsiteX2" fmla="*/ 762000 w 3623923"/>
              <a:gd name="connsiteY2" fmla="*/ 920498 h 1164751"/>
              <a:gd name="connsiteX3" fmla="*/ 870858 w 3623923"/>
              <a:gd name="connsiteY3" fmla="*/ 746326 h 1164751"/>
              <a:gd name="connsiteX4" fmla="*/ 1349829 w 3623923"/>
              <a:gd name="connsiteY4" fmla="*/ 60526 h 1164751"/>
              <a:gd name="connsiteX5" fmla="*/ 2090058 w 3623923"/>
              <a:gd name="connsiteY5" fmla="*/ 289126 h 1164751"/>
              <a:gd name="connsiteX6" fmla="*/ 3015343 w 3623923"/>
              <a:gd name="connsiteY6" fmla="*/ 6097 h 1164751"/>
              <a:gd name="connsiteX7" fmla="*/ 3559629 w 3623923"/>
              <a:gd name="connsiteY7" fmla="*/ 180269 h 1164751"/>
              <a:gd name="connsiteX8" fmla="*/ 3592286 w 3623923"/>
              <a:gd name="connsiteY8" fmla="*/ 1083783 h 11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3923" h="1164751">
                <a:moveTo>
                  <a:pt x="0" y="1149097"/>
                </a:moveTo>
                <a:cubicBezTo>
                  <a:pt x="175986" y="1167240"/>
                  <a:pt x="351972" y="1176312"/>
                  <a:pt x="478972" y="1138212"/>
                </a:cubicBezTo>
                <a:cubicBezTo>
                  <a:pt x="605972" y="1100112"/>
                  <a:pt x="696686" y="985812"/>
                  <a:pt x="762000" y="920498"/>
                </a:cubicBezTo>
                <a:cubicBezTo>
                  <a:pt x="827314" y="855184"/>
                  <a:pt x="772887" y="889655"/>
                  <a:pt x="870858" y="746326"/>
                </a:cubicBezTo>
                <a:cubicBezTo>
                  <a:pt x="968829" y="602997"/>
                  <a:pt x="1146629" y="136726"/>
                  <a:pt x="1349829" y="60526"/>
                </a:cubicBezTo>
                <a:cubicBezTo>
                  <a:pt x="1553029" y="-15674"/>
                  <a:pt x="1812472" y="298197"/>
                  <a:pt x="2090058" y="289126"/>
                </a:cubicBezTo>
                <a:cubicBezTo>
                  <a:pt x="2367644" y="280055"/>
                  <a:pt x="2770415" y="24240"/>
                  <a:pt x="3015343" y="6097"/>
                </a:cubicBezTo>
                <a:cubicBezTo>
                  <a:pt x="3260271" y="-12046"/>
                  <a:pt x="3463472" y="655"/>
                  <a:pt x="3559629" y="180269"/>
                </a:cubicBezTo>
                <a:cubicBezTo>
                  <a:pt x="3655786" y="359883"/>
                  <a:pt x="3624036" y="721833"/>
                  <a:pt x="3592286" y="1083783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832534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2" idx="8"/>
          </p:cNvCxnSpPr>
          <p:nvPr/>
        </p:nvCxnSpPr>
        <p:spPr>
          <a:xfrm>
            <a:off x="4419600" y="2971800"/>
            <a:ext cx="1072444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638800" y="2971800"/>
            <a:ext cx="76764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𝝉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9600" y="4953001"/>
                <a:ext cx="2195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𝜶</m:t>
                      </m:r>
                      <m:r>
                        <a:rPr lang="en-US" b="1" i="1" dirty="0">
                          <a:latin typeface="Cambria Math"/>
                        </a:rPr>
                        <m:t>+</m:t>
                      </m:r>
                      <m:r>
                        <a:rPr lang="en-US" b="1" i="1" dirty="0">
                          <a:latin typeface="Cambria Math"/>
                        </a:rPr>
                        <m:t>𝜷</m:t>
                      </m:r>
                      <m:r>
                        <a:rPr lang="en-US" b="1" i="1" dirty="0">
                          <a:latin typeface="Cambria Math"/>
                        </a:rPr>
                        <m:t>+</m:t>
                      </m:r>
                      <m:r>
                        <a:rPr lang="en-US" b="1" i="1" dirty="0">
                          <a:latin typeface="Cambria Math"/>
                        </a:rPr>
                        <m:t>𝜸</m:t>
                      </m:r>
                      <m:r>
                        <a:rPr lang="en-US" b="1" i="1" dirty="0">
                          <a:latin typeface="Cambria Math"/>
                        </a:rPr>
                        <m:t>≤</m:t>
                      </m:r>
                      <m:r>
                        <a:rPr lang="en-US" b="1" i="1" dirty="0"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953001"/>
                <a:ext cx="2195177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𝜸</m:t>
                    </m:r>
                    <m:r>
                      <a:rPr lang="en-US" b="1" i="1" dirty="0">
                        <a:latin typeface="Cambria Math"/>
                      </a:rPr>
                      <m:t>+ </m:t>
                    </m:r>
                    <m:r>
                      <a:rPr lang="en-US" b="1" i="1" dirty="0"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latin typeface="Cambria Math"/>
                      </a:rPr>
                      <m:t>𝜷</m:t>
                    </m:r>
                    <m:r>
                      <a:rPr lang="en-US" b="1" i="1" dirty="0">
                        <a:latin typeface="Cambria Math"/>
                      </a:rPr>
                      <m:t>&lt;</m:t>
                    </m:r>
                    <m:r>
                      <a:rPr lang="en-US" b="1" i="1" dirty="0">
                        <a:latin typeface="Cambria Math"/>
                      </a:rPr>
                      <m:t>𝟎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516" t="-9836" r="-4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loud Callout 29"/>
              <p:cNvSpPr/>
              <p:nvPr/>
            </p:nvSpPr>
            <p:spPr>
              <a:xfrm>
                <a:off x="6573945" y="818735"/>
                <a:ext cx="2585224" cy="1281465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does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𝜸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correspond to ?</a:t>
                </a:r>
              </a:p>
            </p:txBody>
          </p:sp>
        </mc:Choice>
        <mc:Fallback xmlns="">
          <p:sp>
            <p:nvSpPr>
              <p:cNvPr id="30" name="Cloud Callout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45" y="818735"/>
                <a:ext cx="2585224" cy="1281465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2939783" y="4909067"/>
                <a:ext cx="3613417" cy="348733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Because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the shortest path</a:t>
                </a:r>
                <a:endParaRPr lang="en-US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783" y="4909067"/>
                <a:ext cx="3613417" cy="348733"/>
              </a:xfrm>
              <a:prstGeom prst="roundRect">
                <a:avLst/>
              </a:prstGeom>
              <a:blipFill rotWithShape="1">
                <a:blip r:embed="rId20"/>
                <a:stretch>
                  <a:fillRect t="-6452" r="-167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2917371" y="5257800"/>
                <a:ext cx="6226629" cy="348733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Since the green path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r>
                  <a:rPr lang="en-US" b="1" dirty="0">
                    <a:solidFill>
                      <a:schemeClr val="tx1"/>
                    </a:solidFill>
                  </a:rPr>
                  <a:t>shorter</a:t>
                </a:r>
                <a:r>
                  <a:rPr lang="en-US" dirty="0">
                    <a:solidFill>
                      <a:schemeClr val="tx1"/>
                    </a:solidFill>
                  </a:rPr>
                  <a:t> than the </a:t>
                </a:r>
                <a:r>
                  <a:rPr lang="en-US" dirty="0" err="1">
                    <a:solidFill>
                      <a:schemeClr val="tx1"/>
                    </a:solidFill>
                  </a:rPr>
                  <a:t>subpath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371" y="5257800"/>
                <a:ext cx="6226629" cy="348733"/>
              </a:xfrm>
              <a:prstGeom prst="roundRect">
                <a:avLst/>
              </a:prstGeom>
              <a:blipFill rotWithShape="1">
                <a:blip r:embed="rId21"/>
                <a:stretch>
                  <a:fillRect t="-8197" r="-13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43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5" grpId="0"/>
      <p:bldP spid="25" grpId="0" uiExpand="1" animBg="1"/>
      <p:bldP spid="32" grpId="0" uiExpand="1" animBg="1"/>
      <p:bldP spid="22" grpId="0" uiExpand="1"/>
      <p:bldP spid="23" grpId="0" uiExpand="1"/>
      <p:bldP spid="26" grpId="0" uiExpand="1"/>
      <p:bldP spid="28" grpId="0" uiExpand="1"/>
      <p:bldP spid="29" grpId="0" uiExpand="1"/>
      <p:bldP spid="10" grpId="0" uiExpand="1"/>
      <p:bldP spid="10" grpId="1"/>
      <p:bldP spid="11" grpId="0"/>
      <p:bldP spid="30" grpId="0" animBg="1"/>
      <p:bldP spid="9" grpId="0" animBg="1"/>
      <p:bldP spid="9" grpId="1" animBg="1"/>
      <p:bldP spid="31" grpId="0" animBg="1"/>
      <p:bldP spid="3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stCxn id="22" idx="8"/>
          </p:cNvCxnSpPr>
          <p:nvPr/>
        </p:nvCxnSpPr>
        <p:spPr>
          <a:xfrm>
            <a:off x="4419934" y="2971800"/>
            <a:ext cx="1072444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832868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When can there be a shorter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path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Weight of the cycle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must be </a:t>
                </a:r>
                <a:r>
                  <a:rPr lang="en-US" sz="1800" b="1" dirty="0"/>
                  <a:t>NEGATIVE</a:t>
                </a:r>
                <a:r>
                  <a:rPr lang="en-US" sz="1800" dirty="0"/>
                  <a:t>.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cxnSp>
          <p:nvCxnSpPr>
            <p:cNvPr id="24" name="Straight Arrow Connector 23"/>
            <p:cNvCxnSpPr>
              <a:stCxn id="7" idx="6"/>
              <a:endCxn id="17" idx="2"/>
            </p:cNvCxnSpPr>
            <p:nvPr/>
          </p:nvCxnSpPr>
          <p:spPr>
            <a:xfrm>
              <a:off x="2895600" y="2971800"/>
              <a:ext cx="2596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2917371" y="1811817"/>
            <a:ext cx="3623923" cy="1164751"/>
          </a:xfrm>
          <a:custGeom>
            <a:avLst/>
            <a:gdLst>
              <a:gd name="connsiteX0" fmla="*/ 0 w 3623923"/>
              <a:gd name="connsiteY0" fmla="*/ 1149097 h 1176143"/>
              <a:gd name="connsiteX1" fmla="*/ 468086 w 3623923"/>
              <a:gd name="connsiteY1" fmla="*/ 1170869 h 1176143"/>
              <a:gd name="connsiteX2" fmla="*/ 696686 w 3623923"/>
              <a:gd name="connsiteY2" fmla="*/ 1062012 h 1176143"/>
              <a:gd name="connsiteX3" fmla="*/ 870858 w 3623923"/>
              <a:gd name="connsiteY3" fmla="*/ 746326 h 1176143"/>
              <a:gd name="connsiteX4" fmla="*/ 1349829 w 3623923"/>
              <a:gd name="connsiteY4" fmla="*/ 60526 h 1176143"/>
              <a:gd name="connsiteX5" fmla="*/ 2090058 w 3623923"/>
              <a:gd name="connsiteY5" fmla="*/ 289126 h 1176143"/>
              <a:gd name="connsiteX6" fmla="*/ 3015343 w 3623923"/>
              <a:gd name="connsiteY6" fmla="*/ 6097 h 1176143"/>
              <a:gd name="connsiteX7" fmla="*/ 3559629 w 3623923"/>
              <a:gd name="connsiteY7" fmla="*/ 180269 h 1176143"/>
              <a:gd name="connsiteX8" fmla="*/ 3592286 w 3623923"/>
              <a:gd name="connsiteY8" fmla="*/ 1083783 h 1176143"/>
              <a:gd name="connsiteX0" fmla="*/ 0 w 3623923"/>
              <a:gd name="connsiteY0" fmla="*/ 1149097 h 1186401"/>
              <a:gd name="connsiteX1" fmla="*/ 468086 w 3623923"/>
              <a:gd name="connsiteY1" fmla="*/ 1170869 h 1186401"/>
              <a:gd name="connsiteX2" fmla="*/ 762000 w 3623923"/>
              <a:gd name="connsiteY2" fmla="*/ 920498 h 1186401"/>
              <a:gd name="connsiteX3" fmla="*/ 870858 w 3623923"/>
              <a:gd name="connsiteY3" fmla="*/ 746326 h 1186401"/>
              <a:gd name="connsiteX4" fmla="*/ 1349829 w 3623923"/>
              <a:gd name="connsiteY4" fmla="*/ 60526 h 1186401"/>
              <a:gd name="connsiteX5" fmla="*/ 2090058 w 3623923"/>
              <a:gd name="connsiteY5" fmla="*/ 289126 h 1186401"/>
              <a:gd name="connsiteX6" fmla="*/ 3015343 w 3623923"/>
              <a:gd name="connsiteY6" fmla="*/ 6097 h 1186401"/>
              <a:gd name="connsiteX7" fmla="*/ 3559629 w 3623923"/>
              <a:gd name="connsiteY7" fmla="*/ 180269 h 1186401"/>
              <a:gd name="connsiteX8" fmla="*/ 3592286 w 3623923"/>
              <a:gd name="connsiteY8" fmla="*/ 1083783 h 1186401"/>
              <a:gd name="connsiteX0" fmla="*/ 0 w 3623923"/>
              <a:gd name="connsiteY0" fmla="*/ 1149097 h 1164751"/>
              <a:gd name="connsiteX1" fmla="*/ 478972 w 3623923"/>
              <a:gd name="connsiteY1" fmla="*/ 1138212 h 1164751"/>
              <a:gd name="connsiteX2" fmla="*/ 762000 w 3623923"/>
              <a:gd name="connsiteY2" fmla="*/ 920498 h 1164751"/>
              <a:gd name="connsiteX3" fmla="*/ 870858 w 3623923"/>
              <a:gd name="connsiteY3" fmla="*/ 746326 h 1164751"/>
              <a:gd name="connsiteX4" fmla="*/ 1349829 w 3623923"/>
              <a:gd name="connsiteY4" fmla="*/ 60526 h 1164751"/>
              <a:gd name="connsiteX5" fmla="*/ 2090058 w 3623923"/>
              <a:gd name="connsiteY5" fmla="*/ 289126 h 1164751"/>
              <a:gd name="connsiteX6" fmla="*/ 3015343 w 3623923"/>
              <a:gd name="connsiteY6" fmla="*/ 6097 h 1164751"/>
              <a:gd name="connsiteX7" fmla="*/ 3559629 w 3623923"/>
              <a:gd name="connsiteY7" fmla="*/ 180269 h 1164751"/>
              <a:gd name="connsiteX8" fmla="*/ 3592286 w 3623923"/>
              <a:gd name="connsiteY8" fmla="*/ 1083783 h 11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3923" h="1164751">
                <a:moveTo>
                  <a:pt x="0" y="1149097"/>
                </a:moveTo>
                <a:cubicBezTo>
                  <a:pt x="175986" y="1167240"/>
                  <a:pt x="351972" y="1176312"/>
                  <a:pt x="478972" y="1138212"/>
                </a:cubicBezTo>
                <a:cubicBezTo>
                  <a:pt x="605972" y="1100112"/>
                  <a:pt x="696686" y="985812"/>
                  <a:pt x="762000" y="920498"/>
                </a:cubicBezTo>
                <a:cubicBezTo>
                  <a:pt x="827314" y="855184"/>
                  <a:pt x="772887" y="889655"/>
                  <a:pt x="870858" y="746326"/>
                </a:cubicBezTo>
                <a:cubicBezTo>
                  <a:pt x="968829" y="602997"/>
                  <a:pt x="1146629" y="136726"/>
                  <a:pt x="1349829" y="60526"/>
                </a:cubicBezTo>
                <a:cubicBezTo>
                  <a:pt x="1553029" y="-15674"/>
                  <a:pt x="1812472" y="298197"/>
                  <a:pt x="2090058" y="289126"/>
                </a:cubicBezTo>
                <a:cubicBezTo>
                  <a:pt x="2367644" y="280055"/>
                  <a:pt x="2770415" y="24240"/>
                  <a:pt x="3015343" y="6097"/>
                </a:cubicBezTo>
                <a:cubicBezTo>
                  <a:pt x="3260271" y="-12046"/>
                  <a:pt x="3463472" y="655"/>
                  <a:pt x="3559629" y="180269"/>
                </a:cubicBezTo>
                <a:cubicBezTo>
                  <a:pt x="3655786" y="359883"/>
                  <a:pt x="3624036" y="721833"/>
                  <a:pt x="3592286" y="1083783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832534" y="2971800"/>
            <a:ext cx="2980310" cy="1291517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2" idx="8"/>
          </p:cNvCxnSpPr>
          <p:nvPr/>
        </p:nvCxnSpPr>
        <p:spPr>
          <a:xfrm>
            <a:off x="4419600" y="2971800"/>
            <a:ext cx="107244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53000" y="3593068"/>
                <a:ext cx="877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Cycle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593068"/>
                <a:ext cx="87742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6294" t="-8197" r="-104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459468"/>
                <a:ext cx="38555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46" y="2971800"/>
                <a:ext cx="39305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344" y="2971800"/>
                <a:ext cx="394660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983468"/>
                <a:ext cx="377026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𝝉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174" y="4050268"/>
                <a:ext cx="354584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𝜸</m:t>
                    </m:r>
                    <m:r>
                      <a:rPr lang="en-US" b="1" i="1" dirty="0">
                        <a:latin typeface="Cambria Math"/>
                      </a:rPr>
                      <m:t>+ </m:t>
                    </m:r>
                    <m:r>
                      <a:rPr lang="en-US" b="1" i="1" dirty="0"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latin typeface="Cambria Math"/>
                      </a:rPr>
                      <m:t>𝜷</m:t>
                    </m:r>
                    <m:r>
                      <a:rPr lang="en-US" b="1" i="1" dirty="0">
                        <a:latin typeface="Cambria Math"/>
                      </a:rPr>
                      <m:t>&lt;</m:t>
                    </m:r>
                    <m:r>
                      <a:rPr lang="en-US" b="1" i="1" dirty="0">
                        <a:latin typeface="Cambria Math"/>
                      </a:rPr>
                      <m:t>𝟎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43600"/>
                <a:ext cx="1939955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516" t="-9836" r="-4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loud Callout 9">
                <a:extLst>
                  <a:ext uri="{FF2B5EF4-FFF2-40B4-BE49-F238E27FC236}">
                    <a16:creationId xmlns:a16="http://schemas.microsoft.com/office/drawing/2014/main" id="{85409C06-ABB7-E317-3A18-7141D2C947CB}"/>
                  </a:ext>
                </a:extLst>
              </p:cNvPr>
              <p:cNvSpPr/>
              <p:nvPr/>
            </p:nvSpPr>
            <p:spPr>
              <a:xfrm>
                <a:off x="5638800" y="865150"/>
                <a:ext cx="3520369" cy="963650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does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𝜸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 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𝝉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correspond to ?</a:t>
                </a:r>
              </a:p>
            </p:txBody>
          </p:sp>
        </mc:Choice>
        <mc:Fallback xmlns="">
          <p:sp>
            <p:nvSpPr>
              <p:cNvPr id="10" name="Cloud Callout 9">
                <a:extLst>
                  <a:ext uri="{FF2B5EF4-FFF2-40B4-BE49-F238E27FC236}">
                    <a16:creationId xmlns:a16="http://schemas.microsoft.com/office/drawing/2014/main" id="{85409C06-ABB7-E317-3A18-7141D2C94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865150"/>
                <a:ext cx="3520369" cy="963650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1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BF78-C37D-2F6E-E246-02DD4C9B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Inference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19256-177F-3F4F-B227-C438E3E4C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be a graph with no </a:t>
                </a:r>
                <a:r>
                  <a:rPr lang="en-US" sz="2000" b="1" dirty="0"/>
                  <a:t>negative weight </a:t>
                </a:r>
                <a:r>
                  <a:rPr lang="en-US" sz="2000" dirty="0"/>
                  <a:t>cycle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𝑸</m:t>
                    </m:r>
                    <m:r>
                      <a:rPr lang="en-US" sz="2000" b="1" i="1" dirty="0">
                        <a:latin typeface="Cambria Math"/>
                      </a:rPr>
                      <m:t>∷(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514350" indent="-514350">
                  <a:buAutoNum type="romanLcParenBoth"/>
                </a:pPr>
                <a:r>
                  <a:rPr lang="en-US" sz="2000" dirty="0"/>
                  <a:t>Any path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that passes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cannot</a:t>
                </a:r>
                <a:r>
                  <a:rPr lang="en-US" sz="2000" dirty="0"/>
                  <a:t> be shorter than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514350" indent="-514350">
                  <a:buFont typeface="Arial" charset="0"/>
                  <a:buAutoNum type="romanLcParenBoth"/>
                </a:pPr>
                <a:r>
                  <a:rPr lang="en-US" sz="2000" dirty="0"/>
                  <a:t>Any path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that doesn’t 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cannot</a:t>
                </a:r>
                <a:r>
                  <a:rPr lang="en-US" sz="2000" dirty="0"/>
                  <a:t> be shorter than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514350" indent="-514350">
                  <a:buAutoNum type="romanLcParenBoth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19256-177F-3F4F-B227-C438E3E4C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5257800"/>
              </a:xfrm>
              <a:blipFill>
                <a:blip r:embed="rId2"/>
                <a:stretch>
                  <a:fillRect l="-694" t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D77D7-4CF5-F880-1D93-576F5FDB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7003F1-277E-99A3-B073-4EB30E39644B}"/>
              </a:ext>
            </a:extLst>
          </p:cNvPr>
          <p:cNvGrpSpPr/>
          <p:nvPr/>
        </p:nvGrpSpPr>
        <p:grpSpPr>
          <a:xfrm>
            <a:off x="1828800" y="3733800"/>
            <a:ext cx="4391581" cy="457200"/>
            <a:chOff x="2466419" y="2895600"/>
            <a:chExt cx="4391581" cy="45720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F6F80DC-E478-DDDF-94E4-0F1CBF23EB7C}"/>
                </a:ext>
              </a:extLst>
            </p:cNvPr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249F3C6-2DEE-9C31-7628-1FBE2CE74561}"/>
                  </a:ext>
                </a:extLst>
              </p:cNvPr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5150A76-85BA-0009-82D0-40A5429C868A}"/>
                      </a:ext>
                    </a:extLst>
                  </p:cNvPr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438A582-D6BA-E3CF-FC6D-5704994F99D5}"/>
                </a:ext>
              </a:extLst>
            </p:cNvPr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A35F59C8-6C96-176B-89B2-DBB98BD6F905}"/>
                      </a:ext>
                    </a:extLst>
                  </p:cNvPr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3E6407A-1988-185F-CFCA-C20BE91D1370}"/>
                  </a:ext>
                </a:extLst>
              </p:cNvPr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F3860C8-CC72-DBC4-0B9C-2EE52990A09A}"/>
                </a:ext>
              </a:extLst>
            </p:cNvPr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99D346D5-3EEA-6921-D14B-A796252F9E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4DF1C6A-35EA-AE26-CCD6-8BE287023336}"/>
                  </a:ext>
                </a:extLst>
              </p:cNvPr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04DFCE0-4450-AE06-BAFC-F518F3CB1A94}"/>
                </a:ext>
              </a:extLst>
            </p:cNvPr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5A349594-57E6-EDEC-80D3-343CA99DF4BE}"/>
                      </a:ext>
                    </a:extLst>
                  </p:cNvPr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FA86B2C-AD8D-065D-5BC7-F2A7738684F0}"/>
                  </a:ext>
                </a:extLst>
              </p:cNvPr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3D93213-1EF0-6789-3ECA-C63C932A1BD3}"/>
                </a:ext>
              </a:extLst>
            </p:cNvPr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1DFCE70-8AA4-A7BB-D789-9FCE43023127}"/>
                      </a:ext>
                    </a:extLst>
                  </p:cNvPr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E3A29741-420A-44C0-4A69-F07B1A4A774F}"/>
                  </a:ext>
                </a:extLst>
              </p:cNvPr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3152FF0-195D-C377-7AB6-8093742F3576}"/>
                </a:ext>
              </a:extLst>
            </p:cNvPr>
            <p:cNvCxnSpPr>
              <a:stCxn id="71" idx="6"/>
              <a:endCxn id="68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FA3D9C9-97DA-2158-F57E-00730833E776}"/>
                </a:ext>
              </a:extLst>
            </p:cNvPr>
            <p:cNvCxnSpPr>
              <a:endCxn id="7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306958D-18BE-6099-8600-BAEC20F73EE7}"/>
                </a:ext>
              </a:extLst>
            </p:cNvPr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EE46461-47A0-35C7-2086-27F8379EF928}"/>
                </a:ext>
              </a:extLst>
            </p:cNvPr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ight Brace 73">
            <a:extLst>
              <a:ext uri="{FF2B5EF4-FFF2-40B4-BE49-F238E27FC236}">
                <a16:creationId xmlns:a16="http://schemas.microsoft.com/office/drawing/2014/main" id="{BBC33379-D8F4-D9AE-CED2-E78940E97D35}"/>
              </a:ext>
            </a:extLst>
          </p:cNvPr>
          <p:cNvSpPr/>
          <p:nvPr/>
        </p:nvSpPr>
        <p:spPr>
          <a:xfrm rot="5400000">
            <a:off x="3357048" y="2863333"/>
            <a:ext cx="392666" cy="2590800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FAE4C7-317E-FD3B-0455-79E4A8D211F8}"/>
                  </a:ext>
                </a:extLst>
              </p:cNvPr>
              <p:cNvSpPr txBox="1"/>
              <p:nvPr/>
            </p:nvSpPr>
            <p:spPr>
              <a:xfrm>
                <a:off x="3350441" y="4419600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FAE4C7-317E-FD3B-0455-79E4A8D21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441" y="4419600"/>
                <a:ext cx="405880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0FBF450-440F-392C-C260-F32863F3DFD5}"/>
              </a:ext>
            </a:extLst>
          </p:cNvPr>
          <p:cNvGrpSpPr/>
          <p:nvPr/>
        </p:nvGrpSpPr>
        <p:grpSpPr>
          <a:xfrm>
            <a:off x="2190460" y="3067445"/>
            <a:ext cx="2762540" cy="742555"/>
            <a:chOff x="3720104" y="1968379"/>
            <a:chExt cx="2528296" cy="666354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3EB245F-BF04-385D-3B8C-CED36020E38A}"/>
                </a:ext>
              </a:extLst>
            </p:cNvPr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98F4AB5-8761-BF33-4230-1CCBB7872CB0}"/>
                </a:ext>
              </a:extLst>
            </p:cNvPr>
            <p:cNvCxnSpPr>
              <a:stCxn id="15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BAF5BC-1068-99C5-B31C-EC2828A5395F}"/>
              </a:ext>
            </a:extLst>
          </p:cNvPr>
          <p:cNvGrpSpPr/>
          <p:nvPr/>
        </p:nvGrpSpPr>
        <p:grpSpPr>
          <a:xfrm>
            <a:off x="2127955" y="3010690"/>
            <a:ext cx="3663245" cy="742555"/>
            <a:chOff x="2743199" y="2153045"/>
            <a:chExt cx="3663245" cy="742555"/>
          </a:xfrm>
        </p:grpSpPr>
        <p:sp>
          <p:nvSpPr>
            <p:cNvPr id="18" name="Freeform 68">
              <a:extLst>
                <a:ext uri="{FF2B5EF4-FFF2-40B4-BE49-F238E27FC236}">
                  <a16:creationId xmlns:a16="http://schemas.microsoft.com/office/drawing/2014/main" id="{27C2EC96-5672-44F5-156A-A3C1D8C3B505}"/>
                </a:ext>
              </a:extLst>
            </p:cNvPr>
            <p:cNvSpPr/>
            <p:nvPr/>
          </p:nvSpPr>
          <p:spPr>
            <a:xfrm>
              <a:off x="2743199" y="2153045"/>
              <a:ext cx="2841185" cy="705729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C0A4228-076C-7681-D34F-4F3A69C7EE5D}"/>
                </a:ext>
              </a:extLst>
            </p:cNvPr>
            <p:cNvCxnSpPr/>
            <p:nvPr/>
          </p:nvCxnSpPr>
          <p:spPr>
            <a:xfrm>
              <a:off x="5638800" y="2895600"/>
              <a:ext cx="7676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loud Callout 19">
                <a:extLst>
                  <a:ext uri="{FF2B5EF4-FFF2-40B4-BE49-F238E27FC236}">
                    <a16:creationId xmlns:a16="http://schemas.microsoft.com/office/drawing/2014/main" id="{5E8EEA50-A772-1352-C8B2-4CD30F051651}"/>
                  </a:ext>
                </a:extLst>
              </p:cNvPr>
              <p:cNvSpPr/>
              <p:nvPr/>
            </p:nvSpPr>
            <p:spPr>
              <a:xfrm>
                <a:off x="0" y="4800600"/>
                <a:ext cx="4712265" cy="945119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about any path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that does not pass through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0" name="Cloud Callout 19">
                <a:extLst>
                  <a:ext uri="{FF2B5EF4-FFF2-40B4-BE49-F238E27FC236}">
                    <a16:creationId xmlns:a16="http://schemas.microsoft.com/office/drawing/2014/main" id="{5E8EEA50-A772-1352-C8B2-4CD30F051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00600"/>
                <a:ext cx="4712265" cy="945119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7B801E-DF4C-9FC9-661F-FA9F2765C588}"/>
                  </a:ext>
                </a:extLst>
              </p:cNvPr>
              <p:cNvSpPr txBox="1"/>
              <p:nvPr/>
            </p:nvSpPr>
            <p:spPr>
              <a:xfrm>
                <a:off x="4794308" y="4648200"/>
                <a:ext cx="4425892" cy="120032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::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 path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</a:t>
                </a:r>
                <a:r>
                  <a:rPr lang="en-US" u="sng" dirty="0"/>
                  <a:t>shorter</a:t>
                </a:r>
                <a:r>
                  <a:rPr lang="en-US" dirty="0"/>
                  <a:t> than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285750" indent="-285750">
                  <a:buFont typeface="Wingdings" pitchFamily="2" charset="2"/>
                  <a:buChar char="è"/>
                </a:pPr>
                <a:r>
                  <a:rPr lang="en-US" dirty="0">
                    <a:sym typeface="Wingdings" pitchFamily="2" charset="2"/>
                  </a:rPr>
                  <a:t>There is a path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shorter than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Contradiction !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7B801E-DF4C-9FC9-661F-FA9F2765C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308" y="4648200"/>
                <a:ext cx="4425892" cy="1200329"/>
              </a:xfrm>
              <a:prstGeom prst="rect">
                <a:avLst/>
              </a:prstGeom>
              <a:blipFill>
                <a:blip r:embed="rId14"/>
                <a:stretch>
                  <a:fillRect l="-1143" t="-3158" b="-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4EAA34-23A8-DC68-211E-6A7AD0908A95}"/>
                  </a:ext>
                </a:extLst>
              </p:cNvPr>
              <p:cNvSpPr txBox="1"/>
              <p:nvPr/>
            </p:nvSpPr>
            <p:spPr>
              <a:xfrm>
                <a:off x="3725808" y="2907268"/>
                <a:ext cx="465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4EAA34-23A8-DC68-211E-6A7AD0908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808" y="2907268"/>
                <a:ext cx="465192" cy="369332"/>
              </a:xfrm>
              <a:prstGeom prst="rect">
                <a:avLst/>
              </a:prstGeom>
              <a:blipFill>
                <a:blip r:embed="rId1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27908C54-4F4D-A642-2DB8-5899ACFB84EB}"/>
              </a:ext>
            </a:extLst>
          </p:cNvPr>
          <p:cNvSpPr/>
          <p:nvPr/>
        </p:nvSpPr>
        <p:spPr>
          <a:xfrm>
            <a:off x="5867400" y="1611868"/>
            <a:ext cx="32766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C4B0B3-8783-63DF-6F31-D53FDCFA138E}"/>
              </a:ext>
            </a:extLst>
          </p:cNvPr>
          <p:cNvSpPr/>
          <p:nvPr/>
        </p:nvSpPr>
        <p:spPr>
          <a:xfrm>
            <a:off x="914400" y="1600200"/>
            <a:ext cx="4953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0AFEDC-FFB9-3C73-7D79-6A5BD37A0B77}"/>
              </a:ext>
            </a:extLst>
          </p:cNvPr>
          <p:cNvSpPr/>
          <p:nvPr/>
        </p:nvSpPr>
        <p:spPr>
          <a:xfrm>
            <a:off x="4310047" y="2044579"/>
            <a:ext cx="32766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F7AA01-6B65-90B7-763F-A6E8A43BA308}"/>
              </a:ext>
            </a:extLst>
          </p:cNvPr>
          <p:cNvSpPr/>
          <p:nvPr/>
        </p:nvSpPr>
        <p:spPr>
          <a:xfrm>
            <a:off x="4969860" y="2413911"/>
            <a:ext cx="32766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Callout 26">
            <a:extLst>
              <a:ext uri="{FF2B5EF4-FFF2-40B4-BE49-F238E27FC236}">
                <a16:creationId xmlns:a16="http://schemas.microsoft.com/office/drawing/2014/main" id="{CAB05A20-321C-C63A-CE4A-A33A11073E57}"/>
              </a:ext>
            </a:extLst>
          </p:cNvPr>
          <p:cNvSpPr/>
          <p:nvPr/>
        </p:nvSpPr>
        <p:spPr>
          <a:xfrm>
            <a:off x="2000129" y="5360610"/>
            <a:ext cx="4712265" cy="945119"/>
          </a:xfrm>
          <a:prstGeom prst="cloudCallout">
            <a:avLst>
              <a:gd name="adj1" fmla="val -25991"/>
              <a:gd name="adj2" fmla="val 7885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Focus on the </a:t>
            </a:r>
            <a:r>
              <a:rPr lang="en-US" b="1" dirty="0">
                <a:solidFill>
                  <a:srgbClr val="7030A0"/>
                </a:solidFill>
              </a:rPr>
              <a:t>Lemma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What does it convey ?</a:t>
            </a:r>
          </a:p>
        </p:txBody>
      </p:sp>
    </p:spTree>
    <p:extLst>
      <p:ext uri="{BB962C8B-B14F-4D97-AF65-F5344CB8AC3E}">
        <p14:creationId xmlns:p14="http://schemas.microsoft.com/office/powerpoint/2010/main" val="178542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8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1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4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3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4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7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4" grpId="0" animBg="1"/>
      <p:bldP spid="11" grpId="0"/>
      <p:bldP spid="20" grpId="0" animBg="1"/>
      <p:bldP spid="20" grpId="1" animBg="1"/>
      <p:bldP spid="21" grpId="0" animBg="1"/>
      <p:bldP spid="21" grpId="1" build="allAtOnce" animBg="1"/>
      <p:bldP spid="22" grpId="0"/>
      <p:bldP spid="22" grpId="1"/>
      <p:bldP spid="23" grpId="0" animBg="1"/>
      <p:bldP spid="24" grpId="0" animBg="1"/>
      <p:bldP spid="25" grpId="0" animBg="1"/>
      <p:bldP spid="26" grpId="0" animBg="1"/>
      <p:bldP spid="27" grpId="0" animBg="1"/>
      <p:bldP spid="27" grpId="1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BF78-C37D-2F6E-E246-02DD4C9B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Inference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19256-177F-3F4F-B227-C438E3E4C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be a graph with no </a:t>
                </a:r>
                <a:r>
                  <a:rPr lang="en-US" sz="2000" b="1" dirty="0"/>
                  <a:t>negative weight </a:t>
                </a:r>
                <a:r>
                  <a:rPr lang="en-US" sz="2000" dirty="0"/>
                  <a:t>cycle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𝑸</m:t>
                    </m:r>
                    <m:r>
                      <a:rPr lang="en-US" sz="2000" b="1" i="1" dirty="0">
                        <a:latin typeface="Cambria Math"/>
                      </a:rPr>
                      <m:t>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latin typeface="Cambria Math"/>
                        </a:rPr>
                        <m:t>𝑸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514350" indent="-514350">
                  <a:buAutoNum type="romanLcParenBoth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19256-177F-3F4F-B227-C438E3E4C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5257800"/>
              </a:xfrm>
              <a:blipFill>
                <a:blip r:embed="rId2"/>
                <a:stretch>
                  <a:fillRect l="-694" t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D77D7-4CF5-F880-1D93-576F5FDB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7003F1-277E-99A3-B073-4EB30E39644B}"/>
              </a:ext>
            </a:extLst>
          </p:cNvPr>
          <p:cNvGrpSpPr/>
          <p:nvPr/>
        </p:nvGrpSpPr>
        <p:grpSpPr>
          <a:xfrm>
            <a:off x="1828800" y="3733800"/>
            <a:ext cx="4391581" cy="457200"/>
            <a:chOff x="2466419" y="2895600"/>
            <a:chExt cx="4391581" cy="45720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F6F80DC-E478-DDDF-94E4-0F1CBF23EB7C}"/>
                </a:ext>
              </a:extLst>
            </p:cNvPr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249F3C6-2DEE-9C31-7628-1FBE2CE74561}"/>
                  </a:ext>
                </a:extLst>
              </p:cNvPr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5150A76-85BA-0009-82D0-40A5429C868A}"/>
                      </a:ext>
                    </a:extLst>
                  </p:cNvPr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438A582-D6BA-E3CF-FC6D-5704994F99D5}"/>
                </a:ext>
              </a:extLst>
            </p:cNvPr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A35F59C8-6C96-176B-89B2-DBB98BD6F905}"/>
                      </a:ext>
                    </a:extLst>
                  </p:cNvPr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3E6407A-1988-185F-CFCA-C20BE91D1370}"/>
                  </a:ext>
                </a:extLst>
              </p:cNvPr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F3860C8-CC72-DBC4-0B9C-2EE52990A09A}"/>
                </a:ext>
              </a:extLst>
            </p:cNvPr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99D346D5-3EEA-6921-D14B-A796252F9EFB}"/>
                      </a:ext>
                    </a:extLst>
                  </p:cNvPr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4DF1C6A-35EA-AE26-CCD6-8BE287023336}"/>
                  </a:ext>
                </a:extLst>
              </p:cNvPr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04DFCE0-4450-AE06-BAFC-F518F3CB1A94}"/>
                </a:ext>
              </a:extLst>
            </p:cNvPr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5A349594-57E6-EDEC-80D3-343CA99DF4BE}"/>
                      </a:ext>
                    </a:extLst>
                  </p:cNvPr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FA86B2C-AD8D-065D-5BC7-F2A7738684F0}"/>
                  </a:ext>
                </a:extLst>
              </p:cNvPr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3D93213-1EF0-6789-3ECA-C63C932A1BD3}"/>
                </a:ext>
              </a:extLst>
            </p:cNvPr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1DFCE70-8AA4-A7BB-D789-9FCE43023127}"/>
                      </a:ext>
                    </a:extLst>
                  </p:cNvPr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E3A29741-420A-44C0-4A69-F07B1A4A774F}"/>
                  </a:ext>
                </a:extLst>
              </p:cNvPr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3152FF0-195D-C377-7AB6-8093742F3576}"/>
                </a:ext>
              </a:extLst>
            </p:cNvPr>
            <p:cNvCxnSpPr>
              <a:stCxn id="71" idx="6"/>
              <a:endCxn id="68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FA3D9C9-97DA-2158-F57E-00730833E776}"/>
                </a:ext>
              </a:extLst>
            </p:cNvPr>
            <p:cNvCxnSpPr>
              <a:endCxn id="7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306958D-18BE-6099-8600-BAEC20F73EE7}"/>
                </a:ext>
              </a:extLst>
            </p:cNvPr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EE46461-47A0-35C7-2086-27F8379EF928}"/>
                </a:ext>
              </a:extLst>
            </p:cNvPr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ight Brace 73">
            <a:extLst>
              <a:ext uri="{FF2B5EF4-FFF2-40B4-BE49-F238E27FC236}">
                <a16:creationId xmlns:a16="http://schemas.microsoft.com/office/drawing/2014/main" id="{BBC33379-D8F4-D9AE-CED2-E78940E97D35}"/>
              </a:ext>
            </a:extLst>
          </p:cNvPr>
          <p:cNvSpPr/>
          <p:nvPr/>
        </p:nvSpPr>
        <p:spPr>
          <a:xfrm rot="5400000">
            <a:off x="3357048" y="2863333"/>
            <a:ext cx="392666" cy="2590800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FAE4C7-317E-FD3B-0455-79E4A8D211F8}"/>
                  </a:ext>
                </a:extLst>
              </p:cNvPr>
              <p:cNvSpPr txBox="1"/>
              <p:nvPr/>
            </p:nvSpPr>
            <p:spPr>
              <a:xfrm>
                <a:off x="3350441" y="4419600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FAE4C7-317E-FD3B-0455-79E4A8D21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441" y="4419600"/>
                <a:ext cx="405880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8E5A5433-AA5E-4B23-7D9A-1C19D7608DC8}"/>
              </a:ext>
            </a:extLst>
          </p:cNvPr>
          <p:cNvSpPr txBox="1">
            <a:spLocks/>
          </p:cNvSpPr>
          <p:nvPr/>
        </p:nvSpPr>
        <p:spPr bwMode="auto">
          <a:xfrm>
            <a:off x="6096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/>
              <a:t>The</a:t>
            </a:r>
            <a:r>
              <a:rPr lang="en-US" sz="3600" b="1">
                <a:solidFill>
                  <a:srgbClr val="006C31"/>
                </a:solidFill>
              </a:rPr>
              <a:t> Optimal Subpath</a:t>
            </a:r>
            <a:r>
              <a:rPr lang="en-US" sz="3600" b="1"/>
              <a:t> </a:t>
            </a:r>
            <a:r>
              <a:rPr lang="en-US" sz="3600" b="1">
                <a:solidFill>
                  <a:srgbClr val="7030A0"/>
                </a:solidFill>
              </a:rPr>
              <a:t>Property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018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shortest paths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/>
              <a:t>in a graph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Negative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weights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BUT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negative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9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Exploiting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edges,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edges.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It suggests that if we know the </a:t>
                </a:r>
                <a:r>
                  <a:rPr lang="en-US" sz="2000" u="sng" dirty="0"/>
                  <a:t>number of edges on the shortest paths</a:t>
                </a:r>
                <a:r>
                  <a:rPr lang="en-US" sz="2000" dirty="0"/>
                  <a:t> to 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vertex, then we can compute the shortest path to each vertex.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519307" y="3755827"/>
            <a:ext cx="1371600" cy="4572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28800" y="2448044"/>
            <a:ext cx="5380036" cy="445532"/>
            <a:chOff x="1828800" y="2740223"/>
            <a:chExt cx="5380036" cy="445532"/>
          </a:xfrm>
        </p:grpSpPr>
        <p:grpSp>
          <p:nvGrpSpPr>
            <p:cNvPr id="43" name="Group 42"/>
            <p:cNvGrpSpPr/>
            <p:nvPr/>
          </p:nvGrpSpPr>
          <p:grpSpPr>
            <a:xfrm>
              <a:off x="1828800" y="2740223"/>
              <a:ext cx="352981" cy="445532"/>
              <a:chOff x="1828800" y="2831068"/>
              <a:chExt cx="352981" cy="44553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981200" y="28310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/>
            <p:cNvGrpSpPr/>
            <p:nvPr/>
          </p:nvGrpSpPr>
          <p:grpSpPr>
            <a:xfrm>
              <a:off x="6833413" y="2740223"/>
              <a:ext cx="375423" cy="445532"/>
              <a:chOff x="6833413" y="2983468"/>
              <a:chExt cx="375423" cy="4455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010400" y="2983468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70C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14516" t="-8197" r="-2580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3" name="Oval 32"/>
          <p:cNvSpPr/>
          <p:nvPr/>
        </p:nvSpPr>
        <p:spPr>
          <a:xfrm>
            <a:off x="2819400" y="2448044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57600" y="2448044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33600" y="2524244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971800" y="2524244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324600" y="2524244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495800" y="2448044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0" y="2524244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334000" y="2448044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48200" y="2524244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172200" y="2448044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486400" y="2524244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938816" y="16764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816" y="1676400"/>
                <a:ext cx="928459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019800" y="2524244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524244"/>
                <a:ext cx="37061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267200" y="3810000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288788" y="2024539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/>
          <p:cNvSpPr/>
          <p:nvPr/>
        </p:nvSpPr>
        <p:spPr>
          <a:xfrm>
            <a:off x="1981200" y="3810000"/>
            <a:ext cx="2209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47">
            <a:extLst>
              <a:ext uri="{FF2B5EF4-FFF2-40B4-BE49-F238E27FC236}">
                <a16:creationId xmlns:a16="http://schemas.microsoft.com/office/drawing/2014/main" id="{75AE6334-6EDE-CC40-49E4-4F41739C8998}"/>
              </a:ext>
            </a:extLst>
          </p:cNvPr>
          <p:cNvSpPr/>
          <p:nvPr/>
        </p:nvSpPr>
        <p:spPr>
          <a:xfrm>
            <a:off x="3714750" y="4495800"/>
            <a:ext cx="4133850" cy="4572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242BD18E-F3B7-49A2-E3DC-023130DABAE7}"/>
              </a:ext>
            </a:extLst>
          </p:cNvPr>
          <p:cNvSpPr/>
          <p:nvPr/>
        </p:nvSpPr>
        <p:spPr>
          <a:xfrm>
            <a:off x="361950" y="5972239"/>
            <a:ext cx="4133850" cy="632436"/>
          </a:xfrm>
          <a:prstGeom prst="borderCallout1">
            <a:avLst>
              <a:gd name="adj1" fmla="val 46735"/>
              <a:gd name="adj2" fmla="val 99167"/>
              <a:gd name="adj3" fmla="val -160348"/>
              <a:gd name="adj4" fmla="val 13284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get this information ? It is too much to ask for.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5322BA-0C26-D00D-C7C7-6A099EBA9E65}"/>
              </a:ext>
            </a:extLst>
          </p:cNvPr>
          <p:cNvSpPr/>
          <p:nvPr/>
        </p:nvSpPr>
        <p:spPr>
          <a:xfrm>
            <a:off x="2151199" y="4495800"/>
            <a:ext cx="336810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C67A83-E3C0-16AC-C4BA-E2CF8665563D}"/>
              </a:ext>
            </a:extLst>
          </p:cNvPr>
          <p:cNvSpPr/>
          <p:nvPr/>
        </p:nvSpPr>
        <p:spPr>
          <a:xfrm>
            <a:off x="5524782" y="4510119"/>
            <a:ext cx="336810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0D1259-DAF7-3DAD-0DE6-04D2DB685FDD}"/>
              </a:ext>
            </a:extLst>
          </p:cNvPr>
          <p:cNvSpPr/>
          <p:nvPr/>
        </p:nvSpPr>
        <p:spPr>
          <a:xfrm>
            <a:off x="1832610" y="4983837"/>
            <a:ext cx="537622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loud Callout 8">
            <a:extLst>
              <a:ext uri="{FF2B5EF4-FFF2-40B4-BE49-F238E27FC236}">
                <a16:creationId xmlns:a16="http://schemas.microsoft.com/office/drawing/2014/main" id="{146D77F8-1C57-7D37-E085-B15BF928E896}"/>
              </a:ext>
            </a:extLst>
          </p:cNvPr>
          <p:cNvSpPr/>
          <p:nvPr/>
        </p:nvSpPr>
        <p:spPr>
          <a:xfrm>
            <a:off x="3048000" y="4883945"/>
            <a:ext cx="5867400" cy="1219200"/>
          </a:xfrm>
          <a:prstGeom prst="cloudCallout">
            <a:avLst>
              <a:gd name="adj1" fmla="val -23171"/>
              <a:gd name="adj2" fmla="val 7656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realize the difficulty in exploiting this observation to design </a:t>
            </a:r>
            <a:r>
              <a:rPr lang="en-US" b="1" dirty="0">
                <a:solidFill>
                  <a:schemeClr val="tx1"/>
                </a:solidFill>
              </a:rPr>
              <a:t>recursive formulation</a:t>
            </a:r>
            <a:r>
              <a:rPr lang="en-US" dirty="0">
                <a:solidFill>
                  <a:schemeClr val="tx1"/>
                </a:solidFill>
              </a:rPr>
              <a:t> of the solution ?</a:t>
            </a:r>
          </a:p>
        </p:txBody>
      </p:sp>
    </p:spTree>
    <p:extLst>
      <p:ext uri="{BB962C8B-B14F-4D97-AF65-F5344CB8AC3E}">
        <p14:creationId xmlns:p14="http://schemas.microsoft.com/office/powerpoint/2010/main" val="204633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4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48" grpId="0" animBg="1"/>
      <p:bldP spid="33" grpId="0" animBg="1"/>
      <p:bldP spid="34" grpId="0" animBg="1"/>
      <p:bldP spid="44" grpId="0" animBg="1"/>
      <p:bldP spid="46" grpId="0" animBg="1"/>
      <p:bldP spid="49" grpId="0" animBg="1"/>
      <p:bldP spid="51" grpId="0"/>
      <p:bldP spid="52" grpId="0"/>
      <p:bldP spid="11" grpId="0" animBg="1"/>
      <p:bldP spid="32" grpId="0" animBg="1"/>
      <p:bldP spid="7" grpId="0" animBg="1"/>
      <p:bldP spid="9" grpId="0" animBg="1"/>
      <p:bldP spid="10" grpId="0" animBg="1"/>
      <p:bldP spid="14" grpId="0" animBg="1"/>
      <p:bldP spid="15" grpId="0" animBg="1"/>
      <p:bldP spid="2" grpId="0" animBg="1"/>
      <p:bldP spid="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3A93-9F35-58FC-F93E-6EA53EEE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685AA-D836-EFF8-B4ED-0EB3E91A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You might like to take a </a:t>
            </a:r>
            <a:r>
              <a:rPr lang="en-US" sz="2000" b="1" dirty="0"/>
              <a:t>break</a:t>
            </a:r>
            <a:r>
              <a:rPr lang="en-US" sz="2000" dirty="0"/>
              <a:t> to </a:t>
            </a:r>
            <a:r>
              <a:rPr lang="en-US" sz="2000" b="1" dirty="0"/>
              <a:t>internalize</a:t>
            </a:r>
            <a:r>
              <a:rPr lang="en-US" sz="2000" dirty="0"/>
              <a:t> our journey till now.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Make some attempts to design recursive formulation </a:t>
            </a:r>
          </a:p>
          <a:p>
            <a:pPr marL="0" indent="0">
              <a:buNone/>
            </a:pPr>
            <a:r>
              <a:rPr lang="en-US" sz="2000" dirty="0"/>
              <a:t>using </a:t>
            </a:r>
            <a:r>
              <a:rPr lang="en-US" sz="2000" b="1" dirty="0"/>
              <a:t>optimal </a:t>
            </a:r>
            <a:r>
              <a:rPr lang="en-US" sz="2000" b="1" dirty="0" err="1"/>
              <a:t>subpath</a:t>
            </a:r>
            <a:r>
              <a:rPr lang="en-US" sz="2000" b="1" dirty="0"/>
              <a:t> property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Go through the next few slides </a:t>
            </a:r>
            <a:r>
              <a:rPr lang="en-US" sz="2000" b="1" u="sng" dirty="0"/>
              <a:t>very </a:t>
            </a:r>
            <a:r>
              <a:rPr lang="en-US" sz="2000" b="1" u="sng" dirty="0" err="1"/>
              <a:t>very</a:t>
            </a:r>
            <a:r>
              <a:rPr lang="en-US" sz="2000" b="1" u="sng" dirty="0"/>
              <a:t> slowly</a:t>
            </a:r>
            <a:r>
              <a:rPr lang="en-US" sz="2000" dirty="0"/>
              <a:t>.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23FB9-83B6-FECF-B316-B71D8122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2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81200" y="1600200"/>
            <a:ext cx="4648200" cy="44958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paths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909" t="-6349" r="-50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8"/>
              <p:cNvSpPr/>
              <p:nvPr/>
            </p:nvSpPr>
            <p:spPr>
              <a:xfrm>
                <a:off x="3200400" y="5486400"/>
                <a:ext cx="5867400" cy="12192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search for the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shortest paths </a:t>
                </a:r>
                <a:r>
                  <a:rPr lang="en-US" dirty="0">
                    <a:solidFill>
                      <a:schemeClr val="tx1"/>
                    </a:solidFill>
                  </a:rPr>
                  <a:t>from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among exponential number of paths?</a:t>
                </a:r>
              </a:p>
            </p:txBody>
          </p:sp>
        </mc:Choice>
        <mc:Fallback xmlns="">
          <p:sp>
            <p:nvSpPr>
              <p:cNvPr id="9" name="Cloud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486400"/>
                <a:ext cx="5867400" cy="1219200"/>
              </a:xfrm>
              <a:prstGeom prst="cloudCallou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667000" y="2057400"/>
            <a:ext cx="3581400" cy="3657600"/>
            <a:chOff x="2667000" y="2057400"/>
            <a:chExt cx="3581400" cy="3657600"/>
          </a:xfrm>
        </p:grpSpPr>
        <p:sp>
          <p:nvSpPr>
            <p:cNvPr id="10" name="Oval 9"/>
            <p:cNvSpPr/>
            <p:nvPr/>
          </p:nvSpPr>
          <p:spPr>
            <a:xfrm>
              <a:off x="4953000" y="2971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67760" y="3505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81400" y="4572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461264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648200" y="3956566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76800" y="2057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667000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038600" y="4114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19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29000" y="5638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886200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172200" y="3581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150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: the shortest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path having </a:t>
                </a:r>
                <a:r>
                  <a:rPr lang="en-US" sz="1800" b="1" dirty="0"/>
                  <a:t>at most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edges.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: length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410200"/>
              </a:xfrm>
              <a:blipFill rotWithShape="1">
                <a:blip r:embed="rId2"/>
                <a:stretch>
                  <a:fillRect l="-593" t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981200" y="1600200"/>
            <a:ext cx="4648200" cy="4495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86000" y="1905000"/>
            <a:ext cx="4038600" cy="388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37250" y="1295400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1295400"/>
                <a:ext cx="80021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916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paths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909" t="-6349" r="-50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267200" y="1905000"/>
            <a:ext cx="76200" cy="381000"/>
            <a:chOff x="4267200" y="1905000"/>
            <a:chExt cx="76200" cy="381000"/>
          </a:xfrm>
        </p:grpSpPr>
        <p:sp>
          <p:nvSpPr>
            <p:cNvPr id="27" name="Oval 26"/>
            <p:cNvSpPr/>
            <p:nvPr/>
          </p:nvSpPr>
          <p:spPr>
            <a:xfrm>
              <a:off x="4267200" y="22098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267200" y="20574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267200" y="19050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267200" y="3048000"/>
            <a:ext cx="76200" cy="381000"/>
            <a:chOff x="4267200" y="1905000"/>
            <a:chExt cx="76200" cy="381000"/>
          </a:xfrm>
        </p:grpSpPr>
        <p:sp>
          <p:nvSpPr>
            <p:cNvPr id="32" name="Oval 31"/>
            <p:cNvSpPr/>
            <p:nvPr/>
          </p:nvSpPr>
          <p:spPr>
            <a:xfrm>
              <a:off x="4267200" y="22098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67200" y="20574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19050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962400" y="1611868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611868"/>
                <a:ext cx="80021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371600" y="6096000"/>
            <a:ext cx="228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657600" y="61722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295400" y="6629400"/>
            <a:ext cx="1869634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18272" y="926068"/>
            <a:ext cx="683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Aim</a:t>
            </a:r>
            <a:r>
              <a:rPr lang="en-US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46592" y="926068"/>
                <a:ext cx="3335208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92" y="926068"/>
                <a:ext cx="333520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460" t="-8197" r="-20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4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22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0" grpId="0" animBg="1"/>
      <p:bldP spid="10" grpId="0" animBg="1"/>
      <p:bldP spid="24" grpId="0" animBg="1"/>
      <p:bldP spid="25" grpId="0" animBg="1"/>
      <p:bldP spid="30" grpId="0"/>
      <p:bldP spid="33" grpId="0" animBg="1"/>
      <p:bldP spid="35" grpId="0" animBg="1"/>
      <p:bldP spid="26" grpId="0" animBg="1"/>
      <p:bldP spid="38" grpId="0" animBg="1"/>
      <p:bldP spid="3" grpId="0"/>
      <p:bldP spid="16" grpId="0"/>
      <p:bldP spid="41" grpId="0"/>
      <p:bldP spid="42" grpId="0"/>
      <p:bldP spid="2" grpId="0" animBg="1"/>
      <p:bldP spid="39" grpId="0" animBg="1"/>
      <p:bldP spid="44" grpId="0" animBg="1"/>
      <p:bldP spid="8" grpId="0" animBg="1"/>
      <p:bldP spid="8" grpId="1" animBg="1"/>
      <p:bldP spid="9" grpId="0" animBg="1"/>
      <p:bldP spid="9" grpId="1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Shortest </a:t>
            </a:r>
            <a:r>
              <a:rPr lang="en-US" sz="3200" dirty="0" err="1">
                <a:solidFill>
                  <a:srgbClr val="7030A0"/>
                </a:solidFill>
              </a:rPr>
              <a:t>pathS</a:t>
            </a:r>
            <a:r>
              <a:rPr lang="en-US" sz="3200" dirty="0">
                <a:solidFill>
                  <a:srgbClr val="7030A0"/>
                </a:solidFill>
              </a:rPr>
              <a:t> in a graph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In presence of </a:t>
            </a:r>
            <a:r>
              <a:rPr lang="en-US" sz="2800" b="1" dirty="0">
                <a:solidFill>
                  <a:srgbClr val="C00000"/>
                </a:solidFill>
              </a:rPr>
              <a:t>negative </a:t>
            </a:r>
            <a:r>
              <a:rPr lang="en-US" sz="2800" b="1" dirty="0">
                <a:solidFill>
                  <a:schemeClr val="tx1"/>
                </a:solidFill>
              </a:rPr>
              <a:t>edge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53000" y="3352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loud Callout 45"/>
              <p:cNvSpPr/>
              <p:nvPr/>
            </p:nvSpPr>
            <p:spPr>
              <a:xfrm>
                <a:off x="6019800" y="1295400"/>
                <a:ext cx="3124200" cy="1371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cases for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Can you spot them ?</a:t>
                </a:r>
              </a:p>
            </p:txBody>
          </p:sp>
        </mc:Choice>
        <mc:Fallback xmlns="">
          <p:sp>
            <p:nvSpPr>
              <p:cNvPr id="46" name="Cloud Callout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295400"/>
                <a:ext cx="3124200" cy="1371600"/>
              </a:xfrm>
              <a:prstGeom prst="cloudCallou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1295400" y="9144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019800" y="838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105400" y="838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04800" y="9144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295400" y="1219200"/>
            <a:ext cx="26418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7200" y="1219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1828800" y="5945090"/>
            <a:ext cx="5410200" cy="533400"/>
            <a:chOff x="1828800" y="2435423"/>
            <a:chExt cx="5410200" cy="533400"/>
          </a:xfrm>
        </p:grpSpPr>
        <p:grpSp>
          <p:nvGrpSpPr>
            <p:cNvPr id="55" name="Group 54"/>
            <p:cNvGrpSpPr/>
            <p:nvPr/>
          </p:nvGrpSpPr>
          <p:grpSpPr>
            <a:xfrm>
              <a:off x="1828800" y="2435423"/>
              <a:ext cx="5410200" cy="533400"/>
              <a:chOff x="1828800" y="2740223"/>
              <a:chExt cx="5410200" cy="53340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8" name="Group 57"/>
              <p:cNvGrpSpPr/>
              <p:nvPr/>
            </p:nvGrpSpPr>
            <p:grpSpPr>
              <a:xfrm>
                <a:off x="6863577" y="2816423"/>
                <a:ext cx="375423" cy="457200"/>
                <a:chOff x="6863577" y="3059668"/>
                <a:chExt cx="375423" cy="45720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7010400" y="30596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2105581" y="25878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ight Brace 63"/>
          <p:cNvSpPr/>
          <p:nvPr/>
        </p:nvSpPr>
        <p:spPr>
          <a:xfrm rot="5400000" flipH="1">
            <a:off x="3985854" y="3710346"/>
            <a:ext cx="334091" cy="4191000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2288788" y="5403373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2133600" y="6021290"/>
            <a:ext cx="4876800" cy="152400"/>
            <a:chOff x="2133600" y="6065224"/>
            <a:chExt cx="4876800" cy="152400"/>
          </a:xfrm>
        </p:grpSpPr>
        <p:grpSp>
          <p:nvGrpSpPr>
            <p:cNvPr id="66" name="Group 65"/>
            <p:cNvGrpSpPr/>
            <p:nvPr/>
          </p:nvGrpSpPr>
          <p:grpSpPr>
            <a:xfrm>
              <a:off x="2133600" y="6065224"/>
              <a:ext cx="4191000" cy="152400"/>
              <a:chOff x="2133600" y="2435423"/>
              <a:chExt cx="4191000" cy="1524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8194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6576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>
                <a:off x="21336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9718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44958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3340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>
                <a:off x="46482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61722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54864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>
              <a:off x="6324600" y="6141424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3636155" y="5257800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      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5" name="Oval 14"/>
          <p:cNvSpPr/>
          <p:nvPr/>
        </p:nvSpPr>
        <p:spPr>
          <a:xfrm>
            <a:off x="6096000" y="5943600"/>
            <a:ext cx="304800" cy="291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ounded Rectangle 1"/>
              <p:cNvSpPr/>
              <p:nvPr/>
            </p:nvSpPr>
            <p:spPr>
              <a:xfrm>
                <a:off x="-76200" y="3461265"/>
                <a:ext cx="5867400" cy="1658059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 need to show that it is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But, we can not directly apply 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Optimal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Subpath</a:t>
                </a:r>
                <a:r>
                  <a:rPr lang="en-US" b="1" dirty="0">
                    <a:solidFill>
                      <a:schemeClr val="tx1"/>
                    </a:solidFill>
                  </a:rPr>
                  <a:t> Property </a:t>
                </a:r>
                <a:r>
                  <a:rPr lang="en-US" dirty="0">
                    <a:solidFill>
                      <a:schemeClr val="tx1"/>
                    </a:solidFill>
                  </a:rPr>
                  <a:t>(Lemma from Slide 14) here.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This is because we are dealing with a </a:t>
                </a:r>
                <a:r>
                  <a:rPr lang="en-US" b="1" u="sng" dirty="0">
                    <a:solidFill>
                      <a:schemeClr val="tx1"/>
                    </a:solidFill>
                  </a:rPr>
                  <a:t>subset of paths.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However, we can easily adapt it as shown in the next  slide. </a:t>
                </a:r>
              </a:p>
            </p:txBody>
          </p:sp>
        </mc:Choice>
        <mc:Fallback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3461265"/>
                <a:ext cx="5867400" cy="1658059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cxnSpLocks/>
            <a:stCxn id="2" idx="2"/>
          </p:cNvCxnSpPr>
          <p:nvPr/>
        </p:nvCxnSpPr>
        <p:spPr>
          <a:xfrm>
            <a:off x="2857500" y="5119324"/>
            <a:ext cx="1286538" cy="52176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7277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64" grpId="0" animBg="1"/>
      <p:bldP spid="83" grpId="0"/>
      <p:bldP spid="15" grpId="0" animBg="1"/>
      <p:bldP spid="2" grpId="0" animBg="1"/>
      <p:bldP spid="2" grpId="1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19256-177F-3F4F-B227-C438E3E4C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be a graph with no </a:t>
                </a:r>
                <a:r>
                  <a:rPr lang="en-US" sz="2000" b="1" dirty="0"/>
                  <a:t>negative weight </a:t>
                </a:r>
                <a:r>
                  <a:rPr lang="en-US" sz="2000" dirty="0"/>
                  <a:t>cycle.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𝑸</m:t>
                    </m:r>
                    <m:r>
                      <a:rPr lang="en-US" sz="2000" b="1" i="1" dirty="0">
                        <a:latin typeface="Cambria Math"/>
                      </a:rPr>
                      <m:t>∷(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consists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edges.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𝑸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be any path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edges.</a:t>
                </a:r>
              </a:p>
              <a:p>
                <a:pPr marL="0" indent="0">
                  <a:buNone/>
                </a:pPr>
                <a:r>
                  <a:rPr lang="en-US" sz="2000" dirty="0"/>
                  <a:t>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𝑸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2000" dirty="0"/>
                  <a:t>passes through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 , it </a:t>
                </a:r>
                <a:r>
                  <a:rPr lang="en-US" sz="2000" u="sng" dirty="0"/>
                  <a:t>cannot</a:t>
                </a:r>
                <a:r>
                  <a:rPr lang="en-US" sz="2000" dirty="0"/>
                  <a:t> be shorter than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514350" indent="-514350">
                  <a:buAutoNum type="romanLcParenBoth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19256-177F-3F4F-B227-C438E3E4C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5486400"/>
              </a:xfrm>
              <a:blipFill>
                <a:blip r:embed="rId2"/>
                <a:stretch>
                  <a:fillRect l="-694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D77D7-4CF5-F880-1D93-576F5FDB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5A5433-AA5E-4B23-7D9A-1C19D7608DC8}"/>
              </a:ext>
            </a:extLst>
          </p:cNvPr>
          <p:cNvSpPr txBox="1">
            <a:spLocks/>
          </p:cNvSpPr>
          <p:nvPr/>
        </p:nvSpPr>
        <p:spPr bwMode="auto">
          <a:xfrm>
            <a:off x="6096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/>
              <a:t>The</a:t>
            </a:r>
            <a:r>
              <a:rPr lang="en-US" sz="3600" b="1" dirty="0">
                <a:solidFill>
                  <a:srgbClr val="006C31"/>
                </a:solidFill>
              </a:rPr>
              <a:t> Optimal </a:t>
            </a:r>
            <a:r>
              <a:rPr lang="en-US" sz="3600" b="1" dirty="0" err="1">
                <a:solidFill>
                  <a:srgbClr val="006C31"/>
                </a:solidFill>
              </a:rPr>
              <a:t>Subpath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Property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125DD5-97E3-3BDD-252D-F9E174DF5DD3}"/>
                  </a:ext>
                </a:extLst>
              </p:cNvPr>
              <p:cNvSpPr txBox="1"/>
              <p:nvPr/>
            </p:nvSpPr>
            <p:spPr>
              <a:xfrm>
                <a:off x="6019800" y="5191781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125DD5-97E3-3BDD-252D-F9E174DF5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5191781"/>
                <a:ext cx="3706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FCFAAEE-E77C-5EA2-9A46-B2FB753A620A}"/>
              </a:ext>
            </a:extLst>
          </p:cNvPr>
          <p:cNvGrpSpPr/>
          <p:nvPr/>
        </p:nvGrpSpPr>
        <p:grpSpPr>
          <a:xfrm>
            <a:off x="1828800" y="5105400"/>
            <a:ext cx="5410200" cy="470358"/>
            <a:chOff x="1828800" y="2498465"/>
            <a:chExt cx="5410200" cy="47035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5716AA4-84C3-B715-4262-DBB8E1C11928}"/>
                </a:ext>
              </a:extLst>
            </p:cNvPr>
            <p:cNvGrpSpPr/>
            <p:nvPr/>
          </p:nvGrpSpPr>
          <p:grpSpPr>
            <a:xfrm>
              <a:off x="1828800" y="2498465"/>
              <a:ext cx="5410200" cy="470358"/>
              <a:chOff x="1828800" y="2803265"/>
              <a:chExt cx="5410200" cy="47035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4F3812B-32BC-D7D7-45F5-F76C5EE19A0D}"/>
                  </a:ext>
                </a:extLst>
              </p:cNvPr>
              <p:cNvGrpSpPr/>
              <p:nvPr/>
            </p:nvGrpSpPr>
            <p:grpSpPr>
              <a:xfrm>
                <a:off x="1828800" y="2803265"/>
                <a:ext cx="352981" cy="382490"/>
                <a:chOff x="1828800" y="2894110"/>
                <a:chExt cx="352981" cy="382490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DC1D617-5846-2A63-C0D8-5D9BFA68A872}"/>
                    </a:ext>
                  </a:extLst>
                </p:cNvPr>
                <p:cNvSpPr/>
                <p:nvPr/>
              </p:nvSpPr>
              <p:spPr>
                <a:xfrm>
                  <a:off x="1981200" y="289411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1AF53A1C-9F28-7AFA-E0F1-DA2D698B85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421EC04-3C63-9D5D-4646-332D7028D4B6}"/>
                  </a:ext>
                </a:extLst>
              </p:cNvPr>
              <p:cNvGrpSpPr/>
              <p:nvPr/>
            </p:nvGrpSpPr>
            <p:grpSpPr>
              <a:xfrm>
                <a:off x="6863577" y="2816423"/>
                <a:ext cx="375423" cy="457200"/>
                <a:chOff x="6863577" y="3059668"/>
                <a:chExt cx="375423" cy="457200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4D84089-5B95-ED19-28A9-9087730EDBE4}"/>
                    </a:ext>
                  </a:extLst>
                </p:cNvPr>
                <p:cNvSpPr/>
                <p:nvPr/>
              </p:nvSpPr>
              <p:spPr>
                <a:xfrm>
                  <a:off x="7010400" y="30596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7A1929A-FFF6-73A0-2969-13679E8572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F1B00B-3177-112E-8218-A5352593D329}"/>
                </a:ext>
              </a:extLst>
            </p:cNvPr>
            <p:cNvCxnSpPr/>
            <p:nvPr/>
          </p:nvCxnSpPr>
          <p:spPr>
            <a:xfrm flipV="1">
              <a:off x="2105581" y="25878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3E9B188-6303-C20D-D001-A38DEB2D06F2}"/>
              </a:ext>
            </a:extLst>
          </p:cNvPr>
          <p:cNvSpPr/>
          <p:nvPr/>
        </p:nvSpPr>
        <p:spPr>
          <a:xfrm rot="5400000">
            <a:off x="3947132" y="3379736"/>
            <a:ext cx="487736" cy="4267200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AB554F-FBB8-0706-4833-89DC4E0725D3}"/>
              </a:ext>
            </a:extLst>
          </p:cNvPr>
          <p:cNvGrpSpPr/>
          <p:nvPr/>
        </p:nvGrpSpPr>
        <p:grpSpPr>
          <a:xfrm>
            <a:off x="2288788" y="4500641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2B6613C-2CAB-5654-1BF0-D3070C0DF2D5}"/>
                    </a:ext>
                  </a:extLst>
                </p:cNvPr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098065F-A130-32E6-45BA-F9323ECBC1B5}"/>
                    </a:ext>
                  </a:extLst>
                </p:cNvPr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5E40B6-0A30-8ADD-FAD2-24F95C5821C9}"/>
                    </a:ext>
                  </a:extLst>
                </p:cNvPr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6AD7F40-CE11-0AA5-A59F-EE956298DDB7}"/>
                    </a:ext>
                  </a:extLst>
                </p:cNvPr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820166-167D-B26D-110C-D7D39D47B789}"/>
              </a:ext>
            </a:extLst>
          </p:cNvPr>
          <p:cNvGrpSpPr/>
          <p:nvPr/>
        </p:nvGrpSpPr>
        <p:grpSpPr>
          <a:xfrm>
            <a:off x="2133600" y="5118558"/>
            <a:ext cx="4876800" cy="152400"/>
            <a:chOff x="2133600" y="6065224"/>
            <a:chExt cx="4876800" cy="1524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3C7EA98-17AE-69A9-A79C-847BD59295F3}"/>
                </a:ext>
              </a:extLst>
            </p:cNvPr>
            <p:cNvGrpSpPr/>
            <p:nvPr/>
          </p:nvGrpSpPr>
          <p:grpSpPr>
            <a:xfrm>
              <a:off x="2133600" y="6065224"/>
              <a:ext cx="4191000" cy="152400"/>
              <a:chOff x="2133600" y="2435423"/>
              <a:chExt cx="4191000" cy="1524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275AD9F-750F-AACA-5C19-51D2230AECE0}"/>
                  </a:ext>
                </a:extLst>
              </p:cNvPr>
              <p:cNvSpPr/>
              <p:nvPr/>
            </p:nvSpPr>
            <p:spPr>
              <a:xfrm>
                <a:off x="28194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804B83A-6E5C-3919-28D9-74D569E9B65E}"/>
                  </a:ext>
                </a:extLst>
              </p:cNvPr>
              <p:cNvSpPr/>
              <p:nvPr/>
            </p:nvSpPr>
            <p:spPr>
              <a:xfrm>
                <a:off x="36576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3CBB2FD-4353-3A6E-8189-3482512717C8}"/>
                  </a:ext>
                </a:extLst>
              </p:cNvPr>
              <p:cNvCxnSpPr/>
              <p:nvPr/>
            </p:nvCxnSpPr>
            <p:spPr>
              <a:xfrm>
                <a:off x="21336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486B2C9-93B1-4E69-F08E-0393112131E2}"/>
                  </a:ext>
                </a:extLst>
              </p:cNvPr>
              <p:cNvCxnSpPr/>
              <p:nvPr/>
            </p:nvCxnSpPr>
            <p:spPr>
              <a:xfrm>
                <a:off x="29718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5A94698-2391-D17D-0FD7-6FA9BE5A24F4}"/>
                  </a:ext>
                </a:extLst>
              </p:cNvPr>
              <p:cNvSpPr/>
              <p:nvPr/>
            </p:nvSpPr>
            <p:spPr>
              <a:xfrm>
                <a:off x="44958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9E45797-68CC-7F87-BED7-4F03EB99B0A9}"/>
                  </a:ext>
                </a:extLst>
              </p:cNvPr>
              <p:cNvSpPr/>
              <p:nvPr/>
            </p:nvSpPr>
            <p:spPr>
              <a:xfrm>
                <a:off x="53340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BF14D10-5C45-7861-EAC7-9683AC503F3D}"/>
                  </a:ext>
                </a:extLst>
              </p:cNvPr>
              <p:cNvCxnSpPr/>
              <p:nvPr/>
            </p:nvCxnSpPr>
            <p:spPr>
              <a:xfrm>
                <a:off x="46482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265284E-E9BA-EADF-CD47-3C6B5CDE540E}"/>
                  </a:ext>
                </a:extLst>
              </p:cNvPr>
              <p:cNvSpPr/>
              <p:nvPr/>
            </p:nvSpPr>
            <p:spPr>
              <a:xfrm>
                <a:off x="61722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6B4EDE1-1482-E191-1F73-6F1C0677ABAB}"/>
                  </a:ext>
                </a:extLst>
              </p:cNvPr>
              <p:cNvCxnSpPr/>
              <p:nvPr/>
            </p:nvCxnSpPr>
            <p:spPr>
              <a:xfrm>
                <a:off x="54864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DFA3FE2-C546-29BD-F829-B10C50DD0E9E}"/>
                </a:ext>
              </a:extLst>
            </p:cNvPr>
            <p:cNvCxnSpPr/>
            <p:nvPr/>
          </p:nvCxnSpPr>
          <p:spPr>
            <a:xfrm>
              <a:off x="6324600" y="6141424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189721AB-9737-D4A3-7D20-E44D3D519B87}"/>
              </a:ext>
            </a:extLst>
          </p:cNvPr>
          <p:cNvSpPr/>
          <p:nvPr/>
        </p:nvSpPr>
        <p:spPr>
          <a:xfrm>
            <a:off x="6096000" y="5040868"/>
            <a:ext cx="304800" cy="291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7389F-2104-B056-EEF5-B8726A247674}"/>
                  </a:ext>
                </a:extLst>
              </p:cNvPr>
              <p:cNvSpPr txBox="1"/>
              <p:nvPr/>
            </p:nvSpPr>
            <p:spPr>
              <a:xfrm>
                <a:off x="3937520" y="5574268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7389F-2104-B056-EEF5-B8726A247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520" y="5574268"/>
                <a:ext cx="405880" cy="369332"/>
              </a:xfrm>
              <a:prstGeom prst="rect">
                <a:avLst/>
              </a:prstGeom>
              <a:blipFill>
                <a:blip r:embed="rId2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>
            <a:extLst>
              <a:ext uri="{FF2B5EF4-FFF2-40B4-BE49-F238E27FC236}">
                <a16:creationId xmlns:a16="http://schemas.microsoft.com/office/drawing/2014/main" id="{A4AF7E89-5718-5494-E2FD-70CE2F275B46}"/>
              </a:ext>
            </a:extLst>
          </p:cNvPr>
          <p:cNvSpPr/>
          <p:nvPr/>
        </p:nvSpPr>
        <p:spPr>
          <a:xfrm>
            <a:off x="1981201" y="4025499"/>
            <a:ext cx="5138650" cy="1180925"/>
          </a:xfrm>
          <a:custGeom>
            <a:avLst/>
            <a:gdLst>
              <a:gd name="connsiteX0" fmla="*/ 0 w 3623923"/>
              <a:gd name="connsiteY0" fmla="*/ 1149097 h 1176143"/>
              <a:gd name="connsiteX1" fmla="*/ 468086 w 3623923"/>
              <a:gd name="connsiteY1" fmla="*/ 1170869 h 1176143"/>
              <a:gd name="connsiteX2" fmla="*/ 696686 w 3623923"/>
              <a:gd name="connsiteY2" fmla="*/ 1062012 h 1176143"/>
              <a:gd name="connsiteX3" fmla="*/ 870858 w 3623923"/>
              <a:gd name="connsiteY3" fmla="*/ 746326 h 1176143"/>
              <a:gd name="connsiteX4" fmla="*/ 1349829 w 3623923"/>
              <a:gd name="connsiteY4" fmla="*/ 60526 h 1176143"/>
              <a:gd name="connsiteX5" fmla="*/ 2090058 w 3623923"/>
              <a:gd name="connsiteY5" fmla="*/ 289126 h 1176143"/>
              <a:gd name="connsiteX6" fmla="*/ 3015343 w 3623923"/>
              <a:gd name="connsiteY6" fmla="*/ 6097 h 1176143"/>
              <a:gd name="connsiteX7" fmla="*/ 3559629 w 3623923"/>
              <a:gd name="connsiteY7" fmla="*/ 180269 h 1176143"/>
              <a:gd name="connsiteX8" fmla="*/ 3592286 w 3623923"/>
              <a:gd name="connsiteY8" fmla="*/ 1083783 h 1176143"/>
              <a:gd name="connsiteX0" fmla="*/ 0 w 3623923"/>
              <a:gd name="connsiteY0" fmla="*/ 1149097 h 1186401"/>
              <a:gd name="connsiteX1" fmla="*/ 468086 w 3623923"/>
              <a:gd name="connsiteY1" fmla="*/ 1170869 h 1186401"/>
              <a:gd name="connsiteX2" fmla="*/ 762000 w 3623923"/>
              <a:gd name="connsiteY2" fmla="*/ 920498 h 1186401"/>
              <a:gd name="connsiteX3" fmla="*/ 870858 w 3623923"/>
              <a:gd name="connsiteY3" fmla="*/ 746326 h 1186401"/>
              <a:gd name="connsiteX4" fmla="*/ 1349829 w 3623923"/>
              <a:gd name="connsiteY4" fmla="*/ 60526 h 1186401"/>
              <a:gd name="connsiteX5" fmla="*/ 2090058 w 3623923"/>
              <a:gd name="connsiteY5" fmla="*/ 289126 h 1186401"/>
              <a:gd name="connsiteX6" fmla="*/ 3015343 w 3623923"/>
              <a:gd name="connsiteY6" fmla="*/ 6097 h 1186401"/>
              <a:gd name="connsiteX7" fmla="*/ 3559629 w 3623923"/>
              <a:gd name="connsiteY7" fmla="*/ 180269 h 1186401"/>
              <a:gd name="connsiteX8" fmla="*/ 3592286 w 3623923"/>
              <a:gd name="connsiteY8" fmla="*/ 1083783 h 1186401"/>
              <a:gd name="connsiteX0" fmla="*/ 0 w 3623923"/>
              <a:gd name="connsiteY0" fmla="*/ 1149097 h 1164751"/>
              <a:gd name="connsiteX1" fmla="*/ 478972 w 3623923"/>
              <a:gd name="connsiteY1" fmla="*/ 1138212 h 1164751"/>
              <a:gd name="connsiteX2" fmla="*/ 762000 w 3623923"/>
              <a:gd name="connsiteY2" fmla="*/ 920498 h 1164751"/>
              <a:gd name="connsiteX3" fmla="*/ 870858 w 3623923"/>
              <a:gd name="connsiteY3" fmla="*/ 746326 h 1164751"/>
              <a:gd name="connsiteX4" fmla="*/ 1349829 w 3623923"/>
              <a:gd name="connsiteY4" fmla="*/ 60526 h 1164751"/>
              <a:gd name="connsiteX5" fmla="*/ 2090058 w 3623923"/>
              <a:gd name="connsiteY5" fmla="*/ 289126 h 1164751"/>
              <a:gd name="connsiteX6" fmla="*/ 3015343 w 3623923"/>
              <a:gd name="connsiteY6" fmla="*/ 6097 h 1164751"/>
              <a:gd name="connsiteX7" fmla="*/ 3559629 w 3623923"/>
              <a:gd name="connsiteY7" fmla="*/ 180269 h 1164751"/>
              <a:gd name="connsiteX8" fmla="*/ 3592286 w 3623923"/>
              <a:gd name="connsiteY8" fmla="*/ 1083783 h 116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3923" h="1164751">
                <a:moveTo>
                  <a:pt x="0" y="1149097"/>
                </a:moveTo>
                <a:cubicBezTo>
                  <a:pt x="175986" y="1167240"/>
                  <a:pt x="351972" y="1176312"/>
                  <a:pt x="478972" y="1138212"/>
                </a:cubicBezTo>
                <a:cubicBezTo>
                  <a:pt x="605972" y="1100112"/>
                  <a:pt x="696686" y="985812"/>
                  <a:pt x="762000" y="920498"/>
                </a:cubicBezTo>
                <a:cubicBezTo>
                  <a:pt x="827314" y="855184"/>
                  <a:pt x="772887" y="889655"/>
                  <a:pt x="870858" y="746326"/>
                </a:cubicBezTo>
                <a:cubicBezTo>
                  <a:pt x="968829" y="602997"/>
                  <a:pt x="1146629" y="136726"/>
                  <a:pt x="1349829" y="60526"/>
                </a:cubicBezTo>
                <a:cubicBezTo>
                  <a:pt x="1553029" y="-15674"/>
                  <a:pt x="1812472" y="298197"/>
                  <a:pt x="2090058" y="289126"/>
                </a:cubicBezTo>
                <a:cubicBezTo>
                  <a:pt x="2367644" y="280055"/>
                  <a:pt x="2770415" y="24240"/>
                  <a:pt x="3015343" y="6097"/>
                </a:cubicBezTo>
                <a:cubicBezTo>
                  <a:pt x="3260271" y="-12046"/>
                  <a:pt x="3463472" y="655"/>
                  <a:pt x="3559629" y="180269"/>
                </a:cubicBezTo>
                <a:cubicBezTo>
                  <a:pt x="3655786" y="359883"/>
                  <a:pt x="3624036" y="721833"/>
                  <a:pt x="3592286" y="1083783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915585C-B5AE-5977-D41F-25CB0B20AE1C}"/>
              </a:ext>
            </a:extLst>
          </p:cNvPr>
          <p:cNvSpPr/>
          <p:nvPr/>
        </p:nvSpPr>
        <p:spPr>
          <a:xfrm>
            <a:off x="3891777" y="5209401"/>
            <a:ext cx="3499623" cy="1267599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FE91C5-A9F9-EACF-E7C6-3E1411ABE4D2}"/>
              </a:ext>
            </a:extLst>
          </p:cNvPr>
          <p:cNvCxnSpPr>
            <a:cxnSpLocks/>
          </p:cNvCxnSpPr>
          <p:nvPr/>
        </p:nvCxnSpPr>
        <p:spPr>
          <a:xfrm>
            <a:off x="4581138" y="5181600"/>
            <a:ext cx="159106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8956881-45B2-94D9-5C28-2AD0746F51D5}"/>
              </a:ext>
            </a:extLst>
          </p:cNvPr>
          <p:cNvSpPr/>
          <p:nvPr/>
        </p:nvSpPr>
        <p:spPr>
          <a:xfrm>
            <a:off x="2882178" y="2754867"/>
            <a:ext cx="4356822" cy="3693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A1F747-5024-14E7-5AF3-1AD39CA75CBD}"/>
                  </a:ext>
                </a:extLst>
              </p:cNvPr>
              <p:cNvSpPr txBox="1"/>
              <p:nvPr/>
            </p:nvSpPr>
            <p:spPr>
              <a:xfrm>
                <a:off x="4792608" y="3821668"/>
                <a:ext cx="465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A1F747-5024-14E7-5AF3-1AD39CA75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608" y="3821668"/>
                <a:ext cx="465192" cy="369332"/>
              </a:xfrm>
              <a:prstGeom prst="rect">
                <a:avLst/>
              </a:prstGeom>
              <a:blipFill>
                <a:blip r:embed="rId2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 47">
            <a:extLst>
              <a:ext uri="{FF2B5EF4-FFF2-40B4-BE49-F238E27FC236}">
                <a16:creationId xmlns:a16="http://schemas.microsoft.com/office/drawing/2014/main" id="{F328133D-55F1-B11F-89F5-228D0C8BE84E}"/>
              </a:ext>
            </a:extLst>
          </p:cNvPr>
          <p:cNvSpPr/>
          <p:nvPr/>
        </p:nvSpPr>
        <p:spPr>
          <a:xfrm>
            <a:off x="3886200" y="5209401"/>
            <a:ext cx="3499623" cy="1267599"/>
          </a:xfrm>
          <a:custGeom>
            <a:avLst/>
            <a:gdLst>
              <a:gd name="connsiteX0" fmla="*/ 2709780 w 2958540"/>
              <a:gd name="connsiteY0" fmla="*/ 65314 h 1291517"/>
              <a:gd name="connsiteX1" fmla="*/ 2720666 w 2958540"/>
              <a:gd name="connsiteY1" fmla="*/ 478971 h 1291517"/>
              <a:gd name="connsiteX2" fmla="*/ 2883952 w 2958540"/>
              <a:gd name="connsiteY2" fmla="*/ 762000 h 1291517"/>
              <a:gd name="connsiteX3" fmla="*/ 2796866 w 2958540"/>
              <a:gd name="connsiteY3" fmla="*/ 1284514 h 1291517"/>
              <a:gd name="connsiteX4" fmla="*/ 1120466 w 2958540"/>
              <a:gd name="connsiteY4" fmla="*/ 1066800 h 1291517"/>
              <a:gd name="connsiteX5" fmla="*/ 108095 w 2958540"/>
              <a:gd name="connsiteY5" fmla="*/ 1121229 h 1291517"/>
              <a:gd name="connsiteX6" fmla="*/ 75437 w 2958540"/>
              <a:gd name="connsiteY6" fmla="*/ 631371 h 1291517"/>
              <a:gd name="connsiteX7" fmla="*/ 521752 w 2958540"/>
              <a:gd name="connsiteY7" fmla="*/ 326571 h 1291517"/>
              <a:gd name="connsiteX8" fmla="*/ 587066 w 2958540"/>
              <a:gd name="connsiteY8" fmla="*/ 0 h 1291517"/>
              <a:gd name="connsiteX0" fmla="*/ 2709780 w 2980310"/>
              <a:gd name="connsiteY0" fmla="*/ 65314 h 1291517"/>
              <a:gd name="connsiteX1" fmla="*/ 2720666 w 2980310"/>
              <a:gd name="connsiteY1" fmla="*/ 478971 h 1291517"/>
              <a:gd name="connsiteX2" fmla="*/ 2883952 w 2980310"/>
              <a:gd name="connsiteY2" fmla="*/ 762000 h 1291517"/>
              <a:gd name="connsiteX3" fmla="*/ 2796866 w 2980310"/>
              <a:gd name="connsiteY3" fmla="*/ 1284514 h 1291517"/>
              <a:gd name="connsiteX4" fmla="*/ 1120466 w 2980310"/>
              <a:gd name="connsiteY4" fmla="*/ 1066800 h 1291517"/>
              <a:gd name="connsiteX5" fmla="*/ 108095 w 2980310"/>
              <a:gd name="connsiteY5" fmla="*/ 1121229 h 1291517"/>
              <a:gd name="connsiteX6" fmla="*/ 75437 w 2980310"/>
              <a:gd name="connsiteY6" fmla="*/ 631371 h 1291517"/>
              <a:gd name="connsiteX7" fmla="*/ 521752 w 2980310"/>
              <a:gd name="connsiteY7" fmla="*/ 326571 h 1291517"/>
              <a:gd name="connsiteX8" fmla="*/ 587066 w 2980310"/>
              <a:gd name="connsiteY8" fmla="*/ 0 h 129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0310" h="1291517">
                <a:moveTo>
                  <a:pt x="2709780" y="65314"/>
                </a:moveTo>
                <a:cubicBezTo>
                  <a:pt x="2700708" y="214085"/>
                  <a:pt x="2691637" y="362857"/>
                  <a:pt x="2720666" y="478971"/>
                </a:cubicBezTo>
                <a:cubicBezTo>
                  <a:pt x="2749695" y="595085"/>
                  <a:pt x="2805938" y="627743"/>
                  <a:pt x="2883952" y="762000"/>
                </a:cubicBezTo>
                <a:cubicBezTo>
                  <a:pt x="2961966" y="896257"/>
                  <a:pt x="3090780" y="1233714"/>
                  <a:pt x="2796866" y="1284514"/>
                </a:cubicBezTo>
                <a:cubicBezTo>
                  <a:pt x="2502952" y="1335314"/>
                  <a:pt x="1568594" y="1094014"/>
                  <a:pt x="1120466" y="1066800"/>
                </a:cubicBezTo>
                <a:cubicBezTo>
                  <a:pt x="672338" y="1039586"/>
                  <a:pt x="282266" y="1193801"/>
                  <a:pt x="108095" y="1121229"/>
                </a:cubicBezTo>
                <a:cubicBezTo>
                  <a:pt x="-66077" y="1048658"/>
                  <a:pt x="6494" y="763814"/>
                  <a:pt x="75437" y="631371"/>
                </a:cubicBezTo>
                <a:cubicBezTo>
                  <a:pt x="144380" y="498928"/>
                  <a:pt x="436481" y="431799"/>
                  <a:pt x="521752" y="326571"/>
                </a:cubicBezTo>
                <a:cubicBezTo>
                  <a:pt x="607023" y="221343"/>
                  <a:pt x="597044" y="110671"/>
                  <a:pt x="587066" y="0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EC89C6D-1086-3E79-A024-084734CC9C9E}"/>
              </a:ext>
            </a:extLst>
          </p:cNvPr>
          <p:cNvCxnSpPr>
            <a:cxnSpLocks/>
          </p:cNvCxnSpPr>
          <p:nvPr/>
        </p:nvCxnSpPr>
        <p:spPr>
          <a:xfrm>
            <a:off x="4575561" y="5181600"/>
            <a:ext cx="159106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FC77EE-483B-4D93-CE17-4E9C285182B6}"/>
              </a:ext>
            </a:extLst>
          </p:cNvPr>
          <p:cNvCxnSpPr/>
          <p:nvPr/>
        </p:nvCxnSpPr>
        <p:spPr>
          <a:xfrm>
            <a:off x="6324600" y="5181600"/>
            <a:ext cx="6858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61F4BB-95AD-20DE-B4AC-9A7C7EF6BD42}"/>
                  </a:ext>
                </a:extLst>
              </p:cNvPr>
              <p:cNvSpPr txBox="1"/>
              <p:nvPr/>
            </p:nvSpPr>
            <p:spPr>
              <a:xfrm>
                <a:off x="4038600" y="6324600"/>
                <a:ext cx="24986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This Cycle will be negative if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N" sz="1600" dirty="0"/>
                  <a:t> is shorter than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IN" sz="1600" dirty="0"/>
                  <a:t>.</a:t>
                </a:r>
                <a:r>
                  <a:rPr lang="en-US" sz="1600" dirty="0"/>
                  <a:t> </a:t>
                </a:r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61F4BB-95AD-20DE-B4AC-9A7C7EF6B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6324600"/>
                <a:ext cx="2498697" cy="584775"/>
              </a:xfrm>
              <a:prstGeom prst="rect">
                <a:avLst/>
              </a:prstGeom>
              <a:blipFill>
                <a:blip r:embed="rId22"/>
                <a:stretch>
                  <a:fillRect l="-1523" t="-4348" r="-50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50508E-18E5-5186-256A-BBB9809F508E}"/>
                  </a:ext>
                </a:extLst>
              </p:cNvPr>
              <p:cNvSpPr txBox="1"/>
              <p:nvPr/>
            </p:nvSpPr>
            <p:spPr>
              <a:xfrm>
                <a:off x="1628712" y="1117313"/>
                <a:ext cx="3877023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set of all paths with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edges</a:t>
                </a: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50508E-18E5-5186-256A-BBB9809F5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12" y="1117313"/>
                <a:ext cx="3877023" cy="369332"/>
              </a:xfrm>
              <a:prstGeom prst="rect">
                <a:avLst/>
              </a:prstGeom>
              <a:blipFill>
                <a:blip r:embed="rId23"/>
                <a:stretch>
                  <a:fillRect l="-1307" t="-6452" r="-327" b="-22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CBEDBC-E0C4-221F-E7F6-C15463FA31DA}"/>
                  </a:ext>
                </a:extLst>
              </p:cNvPr>
              <p:cNvSpPr txBox="1"/>
              <p:nvPr/>
            </p:nvSpPr>
            <p:spPr>
              <a:xfrm>
                <a:off x="5410200" y="1110011"/>
                <a:ext cx="2639120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that originate from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CBEDBC-E0C4-221F-E7F6-C15463FA3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110011"/>
                <a:ext cx="2639120" cy="369332"/>
              </a:xfrm>
              <a:prstGeom prst="rect">
                <a:avLst/>
              </a:prstGeom>
              <a:blipFill>
                <a:blip r:embed="rId24"/>
                <a:stretch>
                  <a:fillRect l="-2404" t="-6667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480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8" grpId="0" animBg="1"/>
      <p:bldP spid="37" grpId="0"/>
      <p:bldP spid="2" grpId="0" uiExpand="1" animBg="1"/>
      <p:bldP spid="2" grpId="1" animBg="1"/>
      <p:bldP spid="6" grpId="0" uiExpand="1" animBg="1"/>
      <p:bldP spid="6" grpId="1" animBg="1"/>
      <p:bldP spid="40" grpId="0" animBg="1"/>
      <p:bldP spid="41" grpId="0"/>
      <p:bldP spid="41" grpId="1"/>
      <p:bldP spid="48" grpId="0" uiExpand="1" animBg="1"/>
      <p:bldP spid="48" grpId="1" animBg="1"/>
      <p:bldP spid="51" grpId="0"/>
      <p:bldP spid="51" grpId="1"/>
      <p:bldP spid="53" grpId="0" animBg="1"/>
      <p:bldP spid="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19256-177F-3F4F-B227-C438E3E4C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be a graph with no </a:t>
                </a:r>
                <a:r>
                  <a:rPr lang="en-US" sz="2000" b="1" dirty="0"/>
                  <a:t>negative weight </a:t>
                </a:r>
                <a:r>
                  <a:rPr lang="en-US" sz="2000" dirty="0"/>
                  <a:t>cycle.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𝑸</m:t>
                    </m:r>
                    <m:r>
                      <a:rPr lang="en-US" sz="2000" b="1" i="1" dirty="0">
                        <a:latin typeface="Cambria Math"/>
                      </a:rPr>
                      <m:t>∷(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consists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edges.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𝑸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be any path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edges.</a:t>
                </a:r>
              </a:p>
              <a:p>
                <a:pPr marL="0" indent="0">
                  <a:buNone/>
                </a:pPr>
                <a:r>
                  <a:rPr lang="en-US" sz="2000" dirty="0"/>
                  <a:t>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𝑸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2000" dirty="0"/>
                  <a:t>passes through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 , it </a:t>
                </a:r>
                <a:r>
                  <a:rPr lang="en-US" sz="2000" u="sng" dirty="0"/>
                  <a:t>cannot</a:t>
                </a:r>
                <a:r>
                  <a:rPr lang="en-US" sz="2000" dirty="0"/>
                  <a:t> be shorter than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(ii) 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𝑸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2000" dirty="0"/>
                  <a:t>does not pass through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 , it </a:t>
                </a:r>
                <a:r>
                  <a:rPr lang="en-US" sz="2000" u="sng" dirty="0"/>
                  <a:t>cannot</a:t>
                </a:r>
                <a:r>
                  <a:rPr lang="en-US" sz="2000" dirty="0"/>
                  <a:t> be shorter than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514350" indent="-514350">
                  <a:buAutoNum type="romanLcParenBoth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19256-177F-3F4F-B227-C438E3E4C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5486400"/>
              </a:xfrm>
              <a:blipFill>
                <a:blip r:embed="rId2"/>
                <a:stretch>
                  <a:fillRect l="-694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D77D7-4CF5-F880-1D93-576F5FDB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5A5433-AA5E-4B23-7D9A-1C19D7608DC8}"/>
              </a:ext>
            </a:extLst>
          </p:cNvPr>
          <p:cNvSpPr txBox="1">
            <a:spLocks/>
          </p:cNvSpPr>
          <p:nvPr/>
        </p:nvSpPr>
        <p:spPr bwMode="auto">
          <a:xfrm>
            <a:off x="6096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/>
              <a:t>The</a:t>
            </a:r>
            <a:r>
              <a:rPr lang="en-US" sz="3600" b="1" dirty="0">
                <a:solidFill>
                  <a:srgbClr val="006C31"/>
                </a:solidFill>
              </a:rPr>
              <a:t> Optimal </a:t>
            </a:r>
            <a:r>
              <a:rPr lang="en-US" sz="3600" b="1" dirty="0" err="1">
                <a:solidFill>
                  <a:srgbClr val="006C31"/>
                </a:solidFill>
              </a:rPr>
              <a:t>Subpath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Property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125DD5-97E3-3BDD-252D-F9E174DF5DD3}"/>
                  </a:ext>
                </a:extLst>
              </p:cNvPr>
              <p:cNvSpPr txBox="1"/>
              <p:nvPr/>
            </p:nvSpPr>
            <p:spPr>
              <a:xfrm>
                <a:off x="6019800" y="5191781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125DD5-97E3-3BDD-252D-F9E174DF5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5191781"/>
                <a:ext cx="3706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FCFAAEE-E77C-5EA2-9A46-B2FB753A620A}"/>
              </a:ext>
            </a:extLst>
          </p:cNvPr>
          <p:cNvGrpSpPr/>
          <p:nvPr/>
        </p:nvGrpSpPr>
        <p:grpSpPr>
          <a:xfrm>
            <a:off x="1828800" y="5105400"/>
            <a:ext cx="5410200" cy="470358"/>
            <a:chOff x="1828800" y="2498465"/>
            <a:chExt cx="5410200" cy="47035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5716AA4-84C3-B715-4262-DBB8E1C11928}"/>
                </a:ext>
              </a:extLst>
            </p:cNvPr>
            <p:cNvGrpSpPr/>
            <p:nvPr/>
          </p:nvGrpSpPr>
          <p:grpSpPr>
            <a:xfrm>
              <a:off x="1828800" y="2498465"/>
              <a:ext cx="5410200" cy="470358"/>
              <a:chOff x="1828800" y="2803265"/>
              <a:chExt cx="5410200" cy="47035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4F3812B-32BC-D7D7-45F5-F76C5EE19A0D}"/>
                  </a:ext>
                </a:extLst>
              </p:cNvPr>
              <p:cNvGrpSpPr/>
              <p:nvPr/>
            </p:nvGrpSpPr>
            <p:grpSpPr>
              <a:xfrm>
                <a:off x="1828800" y="2803265"/>
                <a:ext cx="352981" cy="382490"/>
                <a:chOff x="1828800" y="2894110"/>
                <a:chExt cx="352981" cy="382490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DC1D617-5846-2A63-C0D8-5D9BFA68A872}"/>
                    </a:ext>
                  </a:extLst>
                </p:cNvPr>
                <p:cNvSpPr/>
                <p:nvPr/>
              </p:nvSpPr>
              <p:spPr>
                <a:xfrm>
                  <a:off x="1981200" y="289411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1AF53A1C-9F28-7AFA-E0F1-DA2D698B85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421EC04-3C63-9D5D-4646-332D7028D4B6}"/>
                  </a:ext>
                </a:extLst>
              </p:cNvPr>
              <p:cNvGrpSpPr/>
              <p:nvPr/>
            </p:nvGrpSpPr>
            <p:grpSpPr>
              <a:xfrm>
                <a:off x="6863577" y="2816423"/>
                <a:ext cx="375423" cy="457200"/>
                <a:chOff x="6863577" y="3059668"/>
                <a:chExt cx="375423" cy="457200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4D84089-5B95-ED19-28A9-9087730EDBE4}"/>
                    </a:ext>
                  </a:extLst>
                </p:cNvPr>
                <p:cNvSpPr/>
                <p:nvPr/>
              </p:nvSpPr>
              <p:spPr>
                <a:xfrm>
                  <a:off x="7010400" y="30596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7A1929A-FFF6-73A0-2969-13679E8572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F1B00B-3177-112E-8218-A5352593D329}"/>
                </a:ext>
              </a:extLst>
            </p:cNvPr>
            <p:cNvCxnSpPr/>
            <p:nvPr/>
          </p:nvCxnSpPr>
          <p:spPr>
            <a:xfrm flipV="1">
              <a:off x="2105581" y="25878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3E9B188-6303-C20D-D001-A38DEB2D06F2}"/>
              </a:ext>
            </a:extLst>
          </p:cNvPr>
          <p:cNvSpPr/>
          <p:nvPr/>
        </p:nvSpPr>
        <p:spPr>
          <a:xfrm rot="5400000">
            <a:off x="3947132" y="3379736"/>
            <a:ext cx="487736" cy="4267200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AB554F-FBB8-0706-4833-89DC4E0725D3}"/>
              </a:ext>
            </a:extLst>
          </p:cNvPr>
          <p:cNvGrpSpPr/>
          <p:nvPr/>
        </p:nvGrpSpPr>
        <p:grpSpPr>
          <a:xfrm>
            <a:off x="2288788" y="4500641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2B6613C-2CAB-5654-1BF0-D3070C0DF2D5}"/>
                    </a:ext>
                  </a:extLst>
                </p:cNvPr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098065F-A130-32E6-45BA-F9323ECBC1B5}"/>
                    </a:ext>
                  </a:extLst>
                </p:cNvPr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5E40B6-0A30-8ADD-FAD2-24F95C5821C9}"/>
                    </a:ext>
                  </a:extLst>
                </p:cNvPr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6AD7F40-CE11-0AA5-A59F-EE956298DDB7}"/>
                    </a:ext>
                  </a:extLst>
                </p:cNvPr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820166-167D-B26D-110C-D7D39D47B789}"/>
              </a:ext>
            </a:extLst>
          </p:cNvPr>
          <p:cNvGrpSpPr/>
          <p:nvPr/>
        </p:nvGrpSpPr>
        <p:grpSpPr>
          <a:xfrm>
            <a:off x="2133600" y="5118558"/>
            <a:ext cx="4876800" cy="152400"/>
            <a:chOff x="2133600" y="6065224"/>
            <a:chExt cx="4876800" cy="1524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3C7EA98-17AE-69A9-A79C-847BD59295F3}"/>
                </a:ext>
              </a:extLst>
            </p:cNvPr>
            <p:cNvGrpSpPr/>
            <p:nvPr/>
          </p:nvGrpSpPr>
          <p:grpSpPr>
            <a:xfrm>
              <a:off x="2133600" y="6065224"/>
              <a:ext cx="4191000" cy="152400"/>
              <a:chOff x="2133600" y="2435423"/>
              <a:chExt cx="4191000" cy="1524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275AD9F-750F-AACA-5C19-51D2230AECE0}"/>
                  </a:ext>
                </a:extLst>
              </p:cNvPr>
              <p:cNvSpPr/>
              <p:nvPr/>
            </p:nvSpPr>
            <p:spPr>
              <a:xfrm>
                <a:off x="28194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804B83A-6E5C-3919-28D9-74D569E9B65E}"/>
                  </a:ext>
                </a:extLst>
              </p:cNvPr>
              <p:cNvSpPr/>
              <p:nvPr/>
            </p:nvSpPr>
            <p:spPr>
              <a:xfrm>
                <a:off x="36576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3CBB2FD-4353-3A6E-8189-3482512717C8}"/>
                  </a:ext>
                </a:extLst>
              </p:cNvPr>
              <p:cNvCxnSpPr/>
              <p:nvPr/>
            </p:nvCxnSpPr>
            <p:spPr>
              <a:xfrm>
                <a:off x="21336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486B2C9-93B1-4E69-F08E-0393112131E2}"/>
                  </a:ext>
                </a:extLst>
              </p:cNvPr>
              <p:cNvCxnSpPr/>
              <p:nvPr/>
            </p:nvCxnSpPr>
            <p:spPr>
              <a:xfrm>
                <a:off x="29718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5A94698-2391-D17D-0FD7-6FA9BE5A24F4}"/>
                  </a:ext>
                </a:extLst>
              </p:cNvPr>
              <p:cNvSpPr/>
              <p:nvPr/>
            </p:nvSpPr>
            <p:spPr>
              <a:xfrm>
                <a:off x="44958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9E45797-68CC-7F87-BED7-4F03EB99B0A9}"/>
                  </a:ext>
                </a:extLst>
              </p:cNvPr>
              <p:cNvSpPr/>
              <p:nvPr/>
            </p:nvSpPr>
            <p:spPr>
              <a:xfrm>
                <a:off x="53340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BF14D10-5C45-7861-EAC7-9683AC503F3D}"/>
                  </a:ext>
                </a:extLst>
              </p:cNvPr>
              <p:cNvCxnSpPr/>
              <p:nvPr/>
            </p:nvCxnSpPr>
            <p:spPr>
              <a:xfrm>
                <a:off x="46482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265284E-E9BA-EADF-CD47-3C6B5CDE540E}"/>
                  </a:ext>
                </a:extLst>
              </p:cNvPr>
              <p:cNvSpPr/>
              <p:nvPr/>
            </p:nvSpPr>
            <p:spPr>
              <a:xfrm>
                <a:off x="61722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6B4EDE1-1482-E191-1F73-6F1C0677ABAB}"/>
                  </a:ext>
                </a:extLst>
              </p:cNvPr>
              <p:cNvCxnSpPr/>
              <p:nvPr/>
            </p:nvCxnSpPr>
            <p:spPr>
              <a:xfrm>
                <a:off x="54864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DFA3FE2-C546-29BD-F829-B10C50DD0E9E}"/>
                </a:ext>
              </a:extLst>
            </p:cNvPr>
            <p:cNvCxnSpPr/>
            <p:nvPr/>
          </p:nvCxnSpPr>
          <p:spPr>
            <a:xfrm>
              <a:off x="6324600" y="6141424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189721AB-9737-D4A3-7D20-E44D3D519B87}"/>
              </a:ext>
            </a:extLst>
          </p:cNvPr>
          <p:cNvSpPr/>
          <p:nvPr/>
        </p:nvSpPr>
        <p:spPr>
          <a:xfrm>
            <a:off x="6096000" y="5040868"/>
            <a:ext cx="304800" cy="291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7389F-2104-B056-EEF5-B8726A247674}"/>
                  </a:ext>
                </a:extLst>
              </p:cNvPr>
              <p:cNvSpPr txBox="1"/>
              <p:nvPr/>
            </p:nvSpPr>
            <p:spPr>
              <a:xfrm>
                <a:off x="3937520" y="5574268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7389F-2104-B056-EEF5-B8726A247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520" y="5574268"/>
                <a:ext cx="405880" cy="369332"/>
              </a:xfrm>
              <a:prstGeom prst="rect">
                <a:avLst/>
              </a:prstGeom>
              <a:blipFill>
                <a:blip r:embed="rId2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78956881-45B2-94D9-5C28-2AD0746F51D5}"/>
              </a:ext>
            </a:extLst>
          </p:cNvPr>
          <p:cNvSpPr/>
          <p:nvPr/>
        </p:nvSpPr>
        <p:spPr>
          <a:xfrm>
            <a:off x="3581400" y="3135867"/>
            <a:ext cx="4356822" cy="3693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A1F747-5024-14E7-5AF3-1AD39CA75CBD}"/>
                  </a:ext>
                </a:extLst>
              </p:cNvPr>
              <p:cNvSpPr txBox="1"/>
              <p:nvPr/>
            </p:nvSpPr>
            <p:spPr>
              <a:xfrm>
                <a:off x="4792608" y="3821668"/>
                <a:ext cx="465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A1F747-5024-14E7-5AF3-1AD39CA75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608" y="3821668"/>
                <a:ext cx="465192" cy="369332"/>
              </a:xfrm>
              <a:prstGeom prst="rect">
                <a:avLst/>
              </a:prstGeom>
              <a:blipFill>
                <a:blip r:embed="rId2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2E4D021-C810-0E6B-B17B-C0F63D34EF74}"/>
              </a:ext>
            </a:extLst>
          </p:cNvPr>
          <p:cNvGrpSpPr/>
          <p:nvPr/>
        </p:nvGrpSpPr>
        <p:grpSpPr>
          <a:xfrm>
            <a:off x="2038060" y="4132182"/>
            <a:ext cx="4226480" cy="992090"/>
            <a:chOff x="3720104" y="1968380"/>
            <a:chExt cx="2528296" cy="666352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8178C54-C02D-03C0-293A-3D61FAED1B70}"/>
                </a:ext>
              </a:extLst>
            </p:cNvPr>
            <p:cNvSpPr/>
            <p:nvPr/>
          </p:nvSpPr>
          <p:spPr>
            <a:xfrm>
              <a:off x="3720104" y="1968380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3A87213-3EA1-E364-D0F3-7EA1AA8CDB4D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CF6E8B-75F6-F4DB-F3D4-88E3D6C675DE}"/>
              </a:ext>
            </a:extLst>
          </p:cNvPr>
          <p:cNvGrpSpPr/>
          <p:nvPr/>
        </p:nvGrpSpPr>
        <p:grpSpPr>
          <a:xfrm>
            <a:off x="1975554" y="4070589"/>
            <a:ext cx="5111046" cy="996928"/>
            <a:chOff x="2743198" y="2163767"/>
            <a:chExt cx="4699335" cy="731833"/>
          </a:xfrm>
        </p:grpSpPr>
        <p:sp>
          <p:nvSpPr>
            <p:cNvPr id="44" name="Freeform 68">
              <a:extLst>
                <a:ext uri="{FF2B5EF4-FFF2-40B4-BE49-F238E27FC236}">
                  <a16:creationId xmlns:a16="http://schemas.microsoft.com/office/drawing/2014/main" id="{9608B597-8EC2-30C6-13CC-90F4BBA7585C}"/>
                </a:ext>
              </a:extLst>
            </p:cNvPr>
            <p:cNvSpPr/>
            <p:nvPr/>
          </p:nvSpPr>
          <p:spPr>
            <a:xfrm>
              <a:off x="2743198" y="2163767"/>
              <a:ext cx="3998714" cy="695006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E888E0E-6AF2-AC81-154F-903212AC27A0}"/>
                </a:ext>
              </a:extLst>
            </p:cNvPr>
            <p:cNvCxnSpPr/>
            <p:nvPr/>
          </p:nvCxnSpPr>
          <p:spPr>
            <a:xfrm>
              <a:off x="6674889" y="2895600"/>
              <a:ext cx="7676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loud Callout 45">
                <a:extLst>
                  <a:ext uri="{FF2B5EF4-FFF2-40B4-BE49-F238E27FC236}">
                    <a16:creationId xmlns:a16="http://schemas.microsoft.com/office/drawing/2014/main" id="{067A4048-3459-6619-C3E0-F8E047F5407E}"/>
                  </a:ext>
                </a:extLst>
              </p:cNvPr>
              <p:cNvSpPr/>
              <p:nvPr/>
            </p:nvSpPr>
            <p:spPr>
              <a:xfrm>
                <a:off x="-152400" y="5760481"/>
                <a:ext cx="4712265" cy="945119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does not pass through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46" name="Cloud Callout 45">
                <a:extLst>
                  <a:ext uri="{FF2B5EF4-FFF2-40B4-BE49-F238E27FC236}">
                    <a16:creationId xmlns:a16="http://schemas.microsoft.com/office/drawing/2014/main" id="{067A4048-3459-6619-C3E0-F8E047F540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5760481"/>
                <a:ext cx="4712265" cy="945119"/>
              </a:xfrm>
              <a:prstGeom prst="cloudCallout">
                <a:avLst>
                  <a:gd name="adj1" fmla="val -25991"/>
                  <a:gd name="adj2" fmla="val 78852"/>
                </a:avLst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70144A-357A-88F0-F774-F11D49865B77}"/>
                  </a:ext>
                </a:extLst>
              </p:cNvPr>
              <p:cNvSpPr txBox="1"/>
              <p:nvPr/>
            </p:nvSpPr>
            <p:spPr>
              <a:xfrm>
                <a:off x="4641908" y="5567068"/>
                <a:ext cx="4502092" cy="120032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::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 path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</a:t>
                </a:r>
                <a:r>
                  <a:rPr lang="en-US" u="sng" dirty="0"/>
                  <a:t>shorter</a:t>
                </a:r>
                <a:r>
                  <a:rPr lang="en-US" dirty="0"/>
                  <a:t> than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>
                    <a:sym typeface="Wingdings" pitchFamily="2" charset="2"/>
                  </a:rPr>
                  <a:t>there is a path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with </a:t>
                </a:r>
                <a:r>
                  <a:rPr lang="en-US" u="sng" dirty="0"/>
                  <a:t>at most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edges.</a:t>
                </a:r>
              </a:p>
              <a:p>
                <a:r>
                  <a:rPr lang="en-US" dirty="0"/>
                  <a:t>and </a:t>
                </a:r>
                <a:r>
                  <a:rPr lang="en-US" u="sng" dirty="0"/>
                  <a:t>shorter</a:t>
                </a:r>
                <a:r>
                  <a:rPr lang="en-US" dirty="0"/>
                  <a:t> than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70144A-357A-88F0-F774-F11D4986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908" y="5567068"/>
                <a:ext cx="4502092" cy="1200329"/>
              </a:xfrm>
              <a:prstGeom prst="rect">
                <a:avLst/>
              </a:prstGeom>
              <a:blipFill>
                <a:blip r:embed="rId23"/>
                <a:stretch>
                  <a:fillRect l="-1127" t="-2105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80F284A-24BC-BC83-5911-D357E05EC44C}"/>
                  </a:ext>
                </a:extLst>
              </p:cNvPr>
              <p:cNvSpPr txBox="1"/>
              <p:nvPr/>
            </p:nvSpPr>
            <p:spPr>
              <a:xfrm>
                <a:off x="6983024" y="5562600"/>
                <a:ext cx="2160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with </a:t>
                </a:r>
                <a:r>
                  <a:rPr lang="en-US" u="sng" dirty="0"/>
                  <a:t>at most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edges.</a:t>
                </a: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80F284A-24BC-BC83-5911-D357E05EC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024" y="5562600"/>
                <a:ext cx="2160976" cy="369332"/>
              </a:xfrm>
              <a:prstGeom prst="rect">
                <a:avLst/>
              </a:prstGeom>
              <a:blipFill>
                <a:blip r:embed="rId24"/>
                <a:stretch>
                  <a:fillRect l="-2941" t="-10000" r="-176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C9E9ABFB-073F-255F-9DAB-A0998C4B9F3F}"/>
              </a:ext>
            </a:extLst>
          </p:cNvPr>
          <p:cNvSpPr txBox="1"/>
          <p:nvPr/>
        </p:nvSpPr>
        <p:spPr>
          <a:xfrm>
            <a:off x="7133946" y="6396248"/>
            <a:ext cx="158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Contradiction !</a:t>
            </a:r>
          </a:p>
        </p:txBody>
      </p:sp>
      <p:sp>
        <p:nvSpPr>
          <p:cNvPr id="63" name="Cloud Callout 62">
            <a:extLst>
              <a:ext uri="{FF2B5EF4-FFF2-40B4-BE49-F238E27FC236}">
                <a16:creationId xmlns:a16="http://schemas.microsoft.com/office/drawing/2014/main" id="{7AA30ABD-3AD0-E21C-E4B6-0BD50114C4E8}"/>
              </a:ext>
            </a:extLst>
          </p:cNvPr>
          <p:cNvSpPr/>
          <p:nvPr/>
        </p:nvSpPr>
        <p:spPr>
          <a:xfrm>
            <a:off x="1503081" y="3512338"/>
            <a:ext cx="4712265" cy="945119"/>
          </a:xfrm>
          <a:prstGeom prst="cloudCallout">
            <a:avLst>
              <a:gd name="adj1" fmla="val -25991"/>
              <a:gd name="adj2" fmla="val 7885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Focus on the </a:t>
            </a:r>
            <a:r>
              <a:rPr lang="en-US" b="1" dirty="0">
                <a:solidFill>
                  <a:srgbClr val="7030A0"/>
                </a:solidFill>
              </a:rPr>
              <a:t>Lemma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What does it convey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B35C285-5F6F-EA2A-8362-714CB6E2F9DB}"/>
                  </a:ext>
                </a:extLst>
              </p:cNvPr>
              <p:cNvSpPr txBox="1"/>
              <p:nvPr/>
            </p:nvSpPr>
            <p:spPr>
              <a:xfrm>
                <a:off x="1628712" y="1117313"/>
                <a:ext cx="3877023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set of all paths with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edges</a:t>
                </a: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B35C285-5F6F-EA2A-8362-714CB6E2F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12" y="1117313"/>
                <a:ext cx="3877023" cy="369332"/>
              </a:xfrm>
              <a:prstGeom prst="rect">
                <a:avLst/>
              </a:prstGeom>
              <a:blipFill>
                <a:blip r:embed="rId25"/>
                <a:stretch>
                  <a:fillRect l="-1307" t="-6452" r="-327" b="-22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F287F3F-D5A8-5D32-D6BB-5D6D7F296F41}"/>
                  </a:ext>
                </a:extLst>
              </p:cNvPr>
              <p:cNvSpPr txBox="1"/>
              <p:nvPr/>
            </p:nvSpPr>
            <p:spPr>
              <a:xfrm>
                <a:off x="5410200" y="1110011"/>
                <a:ext cx="2639120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that originate from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F287F3F-D5A8-5D32-D6BB-5D6D7F296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110011"/>
                <a:ext cx="2639120" cy="369332"/>
              </a:xfrm>
              <a:prstGeom prst="rect">
                <a:avLst/>
              </a:prstGeom>
              <a:blipFill>
                <a:blip r:embed="rId26"/>
                <a:stretch>
                  <a:fillRect l="-2404" t="-6667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790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9" dur="5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9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2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5" dur="500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0" grpId="0" animBg="1"/>
      <p:bldP spid="41" grpId="0"/>
      <p:bldP spid="41" grpId="1"/>
      <p:bldP spid="46" grpId="0" animBg="1"/>
      <p:bldP spid="46" grpId="1" animBg="1"/>
      <p:bldP spid="47" grpId="0" animBg="1"/>
      <p:bldP spid="47" grpId="1" uiExpand="1" build="allAtOnce" animBg="1"/>
      <p:bldP spid="61" grpId="0"/>
      <p:bldP spid="61" grpId="1"/>
      <p:bldP spid="62" grpId="0"/>
      <p:bldP spid="62" grpId="1"/>
      <p:bldP spid="63" grpId="0" animBg="1"/>
      <p:bldP spid="63" grpId="1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19256-177F-3F4F-B227-C438E3E4C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be a graph with no </a:t>
                </a:r>
                <a:r>
                  <a:rPr lang="en-US" sz="2000" b="1" dirty="0"/>
                  <a:t>negative weight </a:t>
                </a:r>
                <a:r>
                  <a:rPr lang="en-US" sz="2000" dirty="0"/>
                  <a:t>cycle.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𝑸</m:t>
                    </m:r>
                    <m:r>
                      <a:rPr lang="en-US" sz="2000" b="1" i="1" dirty="0">
                        <a:latin typeface="Cambria Math"/>
                      </a:rPr>
                      <m:t>∷(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consists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edges.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𝑸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514350" indent="-514350">
                  <a:buAutoNum type="romanLcParenBoth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19256-177F-3F4F-B227-C438E3E4C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5486400"/>
              </a:xfrm>
              <a:blipFill>
                <a:blip r:embed="rId2"/>
                <a:stretch>
                  <a:fillRect l="-694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8E5A5433-AA5E-4B23-7D9A-1C19D7608DC8}"/>
              </a:ext>
            </a:extLst>
          </p:cNvPr>
          <p:cNvSpPr txBox="1">
            <a:spLocks/>
          </p:cNvSpPr>
          <p:nvPr/>
        </p:nvSpPr>
        <p:spPr bwMode="auto">
          <a:xfrm>
            <a:off x="6096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/>
              <a:t>The</a:t>
            </a:r>
            <a:r>
              <a:rPr lang="en-US" sz="3600" b="1" dirty="0">
                <a:solidFill>
                  <a:srgbClr val="006C31"/>
                </a:solidFill>
              </a:rPr>
              <a:t> Optimal </a:t>
            </a:r>
            <a:r>
              <a:rPr lang="en-US" sz="3600" b="1" dirty="0" err="1">
                <a:solidFill>
                  <a:srgbClr val="006C31"/>
                </a:solidFill>
              </a:rPr>
              <a:t>Subpath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Property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30F32D-8F1F-DB5F-FCBB-2E33427A889A}"/>
                  </a:ext>
                </a:extLst>
              </p:cNvPr>
              <p:cNvSpPr txBox="1"/>
              <p:nvPr/>
            </p:nvSpPr>
            <p:spPr>
              <a:xfrm>
                <a:off x="1628712" y="1117313"/>
                <a:ext cx="3877023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set of all paths with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edges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30F32D-8F1F-DB5F-FCBB-2E33427A8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12" y="1117313"/>
                <a:ext cx="3877023" cy="369332"/>
              </a:xfrm>
              <a:prstGeom prst="rect">
                <a:avLst/>
              </a:prstGeom>
              <a:blipFill>
                <a:blip r:embed="rId3"/>
                <a:stretch>
                  <a:fillRect l="-1307" t="-6452" r="-327" b="-22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E5293E-F750-B31B-FC4E-6077CF98A447}"/>
                  </a:ext>
                </a:extLst>
              </p:cNvPr>
              <p:cNvSpPr txBox="1"/>
              <p:nvPr/>
            </p:nvSpPr>
            <p:spPr>
              <a:xfrm>
                <a:off x="5410200" y="1110011"/>
                <a:ext cx="2639120" cy="36933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that originate from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E5293E-F750-B31B-FC4E-6077CF98A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110011"/>
                <a:ext cx="2639120" cy="369332"/>
              </a:xfrm>
              <a:prstGeom prst="rect">
                <a:avLst/>
              </a:prstGeom>
              <a:blipFill>
                <a:blip r:embed="rId4"/>
                <a:stretch>
                  <a:fillRect l="-2404" t="-6667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961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fName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 </m:t>
                            </m:r>
                            <m:r>
                              <a:rPr lang="en-US" sz="18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loud Callout 64"/>
              <p:cNvSpPr/>
              <p:nvPr/>
            </p:nvSpPr>
            <p:spPr>
              <a:xfrm>
                <a:off x="-152400" y="2286000"/>
                <a:ext cx="3124200" cy="1371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But we do not know the exact in-neighbor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65" name="Cloud Callout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2286000"/>
                <a:ext cx="3124200" cy="1371600"/>
              </a:xfrm>
              <a:prstGeom prst="cloudCallou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/>
          <p:cNvSpPr/>
          <p:nvPr/>
        </p:nvSpPr>
        <p:spPr>
          <a:xfrm>
            <a:off x="3449183" y="1600200"/>
            <a:ext cx="97041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6462403" y="1600200"/>
            <a:ext cx="4717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ounded Rectangle 84"/>
              <p:cNvSpPr/>
              <p:nvPr/>
            </p:nvSpPr>
            <p:spPr>
              <a:xfrm>
                <a:off x="-7374" y="4466098"/>
                <a:ext cx="3810000" cy="806759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Consider any in-neighbor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Any relation between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85" name="Rounded 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74" y="4466098"/>
                <a:ext cx="3810000" cy="806759"/>
              </a:xfrm>
              <a:prstGeom prst="roundRect">
                <a:avLst/>
              </a:prstGeom>
              <a:blipFill>
                <a:blip r:embed="rId14"/>
                <a:stretch>
                  <a:fillRect t="-7463" r="-330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/>
          <p:cNvGrpSpPr/>
          <p:nvPr/>
        </p:nvGrpSpPr>
        <p:grpSpPr>
          <a:xfrm>
            <a:off x="6400800" y="5257800"/>
            <a:ext cx="1524000" cy="1371600"/>
            <a:chOff x="6400800" y="1905000"/>
            <a:chExt cx="1524000" cy="1371600"/>
          </a:xfrm>
        </p:grpSpPr>
        <p:grpSp>
          <p:nvGrpSpPr>
            <p:cNvPr id="91" name="Group 90"/>
            <p:cNvGrpSpPr/>
            <p:nvPr/>
          </p:nvGrpSpPr>
          <p:grpSpPr>
            <a:xfrm>
              <a:off x="6447909" y="1995845"/>
              <a:ext cx="1400691" cy="1204555"/>
              <a:chOff x="6447909" y="1995845"/>
              <a:chExt cx="1400691" cy="1204555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6447909" y="2804756"/>
                <a:ext cx="638691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7162800" y="2804756"/>
                <a:ext cx="457200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flipH="1">
                <a:off x="7162800" y="2362200"/>
                <a:ext cx="685800" cy="3340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6781800" y="1995845"/>
                <a:ext cx="304800" cy="6711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Oval 91"/>
            <p:cNvSpPr/>
            <p:nvPr/>
          </p:nvSpPr>
          <p:spPr>
            <a:xfrm>
              <a:off x="6705600" y="190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7724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6200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4008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070A99-C48C-0247-9F02-BF543BCE9160}"/>
                  </a:ext>
                </a:extLst>
              </p:cNvPr>
              <p:cNvSpPr txBox="1"/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070A99-C48C-0247-9F02-BF543BCE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EE1DBF5-BC0D-8C43-ABCB-18D09095BB58}"/>
              </a:ext>
            </a:extLst>
          </p:cNvPr>
          <p:cNvGrpSpPr/>
          <p:nvPr/>
        </p:nvGrpSpPr>
        <p:grpSpPr>
          <a:xfrm>
            <a:off x="1828800" y="5945090"/>
            <a:ext cx="5410200" cy="533400"/>
            <a:chOff x="1828800" y="2435423"/>
            <a:chExt cx="5410200" cy="53340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1F12AA8-779A-1A49-8290-F387FE0B09AF}"/>
                </a:ext>
              </a:extLst>
            </p:cNvPr>
            <p:cNvGrpSpPr/>
            <p:nvPr/>
          </p:nvGrpSpPr>
          <p:grpSpPr>
            <a:xfrm>
              <a:off x="1828800" y="2435423"/>
              <a:ext cx="5410200" cy="533400"/>
              <a:chOff x="1828800" y="2740223"/>
              <a:chExt cx="5410200" cy="533400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B13E9849-15B1-BB47-B818-5713D8647809}"/>
                  </a:ext>
                </a:extLst>
              </p:cNvPr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6A99461-603B-C741-8593-4FA16B8132E5}"/>
                    </a:ext>
                  </a:extLst>
                </p:cNvPr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D4723F3A-70E7-6946-AE50-E5FC477790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FEB130B-519A-E546-B685-475642E227B9}"/>
                  </a:ext>
                </a:extLst>
              </p:cNvPr>
              <p:cNvGrpSpPr/>
              <p:nvPr/>
            </p:nvGrpSpPr>
            <p:grpSpPr>
              <a:xfrm>
                <a:off x="6863577" y="2816423"/>
                <a:ext cx="375423" cy="457200"/>
                <a:chOff x="6863577" y="3059668"/>
                <a:chExt cx="375423" cy="457200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ABBBD9EB-96C2-7044-9E76-05716C1A78A3}"/>
                    </a:ext>
                  </a:extLst>
                </p:cNvPr>
                <p:cNvSpPr/>
                <p:nvPr/>
              </p:nvSpPr>
              <p:spPr>
                <a:xfrm>
                  <a:off x="7010400" y="30596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FA8086B1-5A6A-D945-8B25-8A2AC83F39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7E4AD30-4D16-7B4E-A888-3130610F782C}"/>
                </a:ext>
              </a:extLst>
            </p:cNvPr>
            <p:cNvCxnSpPr/>
            <p:nvPr/>
          </p:nvCxnSpPr>
          <p:spPr>
            <a:xfrm flipV="1">
              <a:off x="2105581" y="25878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A3BA4B97-2735-0148-9E60-274235787021}"/>
              </a:ext>
            </a:extLst>
          </p:cNvPr>
          <p:cNvSpPr/>
          <p:nvPr/>
        </p:nvSpPr>
        <p:spPr>
          <a:xfrm rot="5400000" flipH="1">
            <a:off x="3985854" y="3710346"/>
            <a:ext cx="334091" cy="4191000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6C9C8D2-DE11-9B4E-98E9-CCD219CC6C9D}"/>
              </a:ext>
            </a:extLst>
          </p:cNvPr>
          <p:cNvGrpSpPr/>
          <p:nvPr/>
        </p:nvGrpSpPr>
        <p:grpSpPr>
          <a:xfrm>
            <a:off x="2288788" y="5403373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68E6F07-67AC-544E-9835-076749D2D4DF}"/>
                    </a:ext>
                  </a:extLst>
                </p:cNvPr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9CF20BFB-4AC8-8D4E-9A72-DD04B1E1B5A7}"/>
                    </a:ext>
                  </a:extLst>
                </p:cNvPr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A4E26971-014A-2D4F-BC23-D6F9557A5DFE}"/>
                    </a:ext>
                  </a:extLst>
                </p:cNvPr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D6C43EC-9959-424B-A8EC-EA195A4EFA87}"/>
                    </a:ext>
                  </a:extLst>
                </p:cNvPr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3AA1F69-6DF6-FC42-9590-248DE1F49156}"/>
              </a:ext>
            </a:extLst>
          </p:cNvPr>
          <p:cNvGrpSpPr/>
          <p:nvPr/>
        </p:nvGrpSpPr>
        <p:grpSpPr>
          <a:xfrm>
            <a:off x="2133600" y="6021290"/>
            <a:ext cx="4876800" cy="152400"/>
            <a:chOff x="2133600" y="6065224"/>
            <a:chExt cx="4876800" cy="152400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E110BCD-F3F9-1940-A3E5-9085C9E26209}"/>
                </a:ext>
              </a:extLst>
            </p:cNvPr>
            <p:cNvGrpSpPr/>
            <p:nvPr/>
          </p:nvGrpSpPr>
          <p:grpSpPr>
            <a:xfrm>
              <a:off x="2133600" y="6065224"/>
              <a:ext cx="4191000" cy="152400"/>
              <a:chOff x="2133600" y="2435423"/>
              <a:chExt cx="4191000" cy="1524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7E8A37B-6BA2-AA4C-96E2-5BFAE67DC48B}"/>
                  </a:ext>
                </a:extLst>
              </p:cNvPr>
              <p:cNvSpPr/>
              <p:nvPr/>
            </p:nvSpPr>
            <p:spPr>
              <a:xfrm>
                <a:off x="28194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E1592B8-8F58-CE41-AFB4-DFED023E8CB1}"/>
                  </a:ext>
                </a:extLst>
              </p:cNvPr>
              <p:cNvSpPr/>
              <p:nvPr/>
            </p:nvSpPr>
            <p:spPr>
              <a:xfrm>
                <a:off x="36576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A85CB776-663D-D545-BBBD-6B9F0EADA8BD}"/>
                  </a:ext>
                </a:extLst>
              </p:cNvPr>
              <p:cNvCxnSpPr/>
              <p:nvPr/>
            </p:nvCxnSpPr>
            <p:spPr>
              <a:xfrm>
                <a:off x="21336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9C5AEDBB-1510-9349-AF28-8AF132A93472}"/>
                  </a:ext>
                </a:extLst>
              </p:cNvPr>
              <p:cNvCxnSpPr/>
              <p:nvPr/>
            </p:nvCxnSpPr>
            <p:spPr>
              <a:xfrm>
                <a:off x="29718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080E94CC-2893-8E44-948A-B5DFE2DAED78}"/>
                  </a:ext>
                </a:extLst>
              </p:cNvPr>
              <p:cNvSpPr/>
              <p:nvPr/>
            </p:nvSpPr>
            <p:spPr>
              <a:xfrm>
                <a:off x="44958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5287C62-FE16-9B48-98AF-BE2747C1715B}"/>
                  </a:ext>
                </a:extLst>
              </p:cNvPr>
              <p:cNvSpPr/>
              <p:nvPr/>
            </p:nvSpPr>
            <p:spPr>
              <a:xfrm>
                <a:off x="53340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2C525A98-2835-584D-9E8B-423439CADBAC}"/>
                  </a:ext>
                </a:extLst>
              </p:cNvPr>
              <p:cNvCxnSpPr/>
              <p:nvPr/>
            </p:nvCxnSpPr>
            <p:spPr>
              <a:xfrm>
                <a:off x="46482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15B9D9D9-F44D-5D43-AE5C-ADC8CECEAA33}"/>
                  </a:ext>
                </a:extLst>
              </p:cNvPr>
              <p:cNvSpPr/>
              <p:nvPr/>
            </p:nvSpPr>
            <p:spPr>
              <a:xfrm>
                <a:off x="61722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C48321E8-6423-ED47-B3D7-D5C308A63EEA}"/>
                  </a:ext>
                </a:extLst>
              </p:cNvPr>
              <p:cNvCxnSpPr/>
              <p:nvPr/>
            </p:nvCxnSpPr>
            <p:spPr>
              <a:xfrm>
                <a:off x="54864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8457290-4B75-6241-8462-40840D2324AC}"/>
                </a:ext>
              </a:extLst>
            </p:cNvPr>
            <p:cNvCxnSpPr/>
            <p:nvPr/>
          </p:nvCxnSpPr>
          <p:spPr>
            <a:xfrm>
              <a:off x="6324600" y="6141424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EAF226CA-E5AC-E84C-A5D2-A04761C27373}"/>
              </a:ext>
            </a:extLst>
          </p:cNvPr>
          <p:cNvSpPr/>
          <p:nvPr/>
        </p:nvSpPr>
        <p:spPr>
          <a:xfrm>
            <a:off x="6096000" y="5943600"/>
            <a:ext cx="304800" cy="291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206846-E820-7743-A5ED-47AE0CF300D7}"/>
                  </a:ext>
                </a:extLst>
              </p:cNvPr>
              <p:cNvSpPr txBox="1"/>
              <p:nvPr/>
            </p:nvSpPr>
            <p:spPr>
              <a:xfrm>
                <a:off x="5447964" y="4711452"/>
                <a:ext cx="3582071" cy="4049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fName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 </m:t>
                            </m:r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206846-E820-7743-A5ED-47AE0CF30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64" y="4711452"/>
                <a:ext cx="3582071" cy="404983"/>
              </a:xfrm>
              <a:prstGeom prst="rect">
                <a:avLst/>
              </a:prstGeom>
              <a:blipFill>
                <a:blip r:embed="rId24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FD2B25-DCA6-394C-921A-6631089EBFFB}"/>
                  </a:ext>
                </a:extLst>
              </p:cNvPr>
              <p:cNvSpPr txBox="1"/>
              <p:nvPr/>
            </p:nvSpPr>
            <p:spPr>
              <a:xfrm>
                <a:off x="7884961" y="5423601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FD2B25-DCA6-394C-921A-6631089EB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961" y="5423601"/>
                <a:ext cx="375424" cy="369332"/>
              </a:xfrm>
              <a:prstGeom prst="rect">
                <a:avLst/>
              </a:prstGeom>
              <a:blipFill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40D0571-5857-084D-06A4-89CF25177ABE}"/>
              </a:ext>
            </a:extLst>
          </p:cNvPr>
          <p:cNvSpPr/>
          <p:nvPr/>
        </p:nvSpPr>
        <p:spPr>
          <a:xfrm>
            <a:off x="2272578" y="1600200"/>
            <a:ext cx="4356822" cy="5223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85948-F727-B77B-1572-C3E85BAF8242}"/>
              </a:ext>
            </a:extLst>
          </p:cNvPr>
          <p:cNvSpPr txBox="1"/>
          <p:nvPr/>
        </p:nvSpPr>
        <p:spPr>
          <a:xfrm>
            <a:off x="3636155" y="5257800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      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F0D143-2848-0444-9ED8-1A84765C7978}"/>
                  </a:ext>
                </a:extLst>
              </p:cNvPr>
              <p:cNvSpPr txBox="1"/>
              <p:nvPr/>
            </p:nvSpPr>
            <p:spPr>
              <a:xfrm>
                <a:off x="3461416" y="5234403"/>
                <a:ext cx="13067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sz="1800" b="1" i="1" dirty="0">
                          <a:latin typeface="Cambria Math"/>
                        </a:rPr>
                        <m:t>(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800" b="1" i="1" dirty="0">
                          <a:latin typeface="Cambria Math"/>
                        </a:rPr>
                        <m:t>,</m:t>
                      </m:r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800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F0D143-2848-0444-9ED8-1A84765C7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416" y="5234403"/>
                <a:ext cx="1306768" cy="369332"/>
              </a:xfrm>
              <a:prstGeom prst="rect">
                <a:avLst/>
              </a:prstGeom>
              <a:blipFill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632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85" grpId="0" animBg="1"/>
      <p:bldP spid="2" grpId="0" animBg="1"/>
      <p:bldP spid="7" grpId="0"/>
      <p:bldP spid="8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fName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 </m:t>
                            </m:r>
                            <m:r>
                              <a:rPr lang="en-US" sz="18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449183" y="1600200"/>
            <a:ext cx="97041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6462403" y="1600200"/>
            <a:ext cx="4717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6400800" y="5257800"/>
            <a:ext cx="1524000" cy="1371600"/>
            <a:chOff x="6400800" y="1905000"/>
            <a:chExt cx="1524000" cy="1371600"/>
          </a:xfrm>
        </p:grpSpPr>
        <p:grpSp>
          <p:nvGrpSpPr>
            <p:cNvPr id="91" name="Group 90"/>
            <p:cNvGrpSpPr/>
            <p:nvPr/>
          </p:nvGrpSpPr>
          <p:grpSpPr>
            <a:xfrm>
              <a:off x="6447909" y="1995845"/>
              <a:ext cx="1400691" cy="1204555"/>
              <a:chOff x="6447909" y="1995845"/>
              <a:chExt cx="1400691" cy="1204555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6447909" y="2804756"/>
                <a:ext cx="638691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7162800" y="2804756"/>
                <a:ext cx="457200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flipH="1">
                <a:off x="7162800" y="2362200"/>
                <a:ext cx="685800" cy="3340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6781800" y="1995845"/>
                <a:ext cx="304800" cy="6711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Oval 91"/>
            <p:cNvSpPr/>
            <p:nvPr/>
          </p:nvSpPr>
          <p:spPr>
            <a:xfrm>
              <a:off x="6705600" y="190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7724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6200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4008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070A99-C48C-0247-9F02-BF543BCE9160}"/>
                  </a:ext>
                </a:extLst>
              </p:cNvPr>
              <p:cNvSpPr txBox="1"/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070A99-C48C-0247-9F02-BF543BCE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EE1DBF5-BC0D-8C43-ABCB-18D09095BB58}"/>
              </a:ext>
            </a:extLst>
          </p:cNvPr>
          <p:cNvGrpSpPr/>
          <p:nvPr/>
        </p:nvGrpSpPr>
        <p:grpSpPr>
          <a:xfrm>
            <a:off x="1828800" y="5945090"/>
            <a:ext cx="5410200" cy="533400"/>
            <a:chOff x="1828800" y="2435423"/>
            <a:chExt cx="5410200" cy="53340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1F12AA8-779A-1A49-8290-F387FE0B09AF}"/>
                </a:ext>
              </a:extLst>
            </p:cNvPr>
            <p:cNvGrpSpPr/>
            <p:nvPr/>
          </p:nvGrpSpPr>
          <p:grpSpPr>
            <a:xfrm>
              <a:off x="1828800" y="2435423"/>
              <a:ext cx="5410200" cy="533400"/>
              <a:chOff x="1828800" y="2740223"/>
              <a:chExt cx="5410200" cy="533400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B13E9849-15B1-BB47-B818-5713D8647809}"/>
                  </a:ext>
                </a:extLst>
              </p:cNvPr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6A99461-603B-C741-8593-4FA16B8132E5}"/>
                    </a:ext>
                  </a:extLst>
                </p:cNvPr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D4723F3A-70E7-6946-AE50-E5FC477790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FEB130B-519A-E546-B685-475642E227B9}"/>
                  </a:ext>
                </a:extLst>
              </p:cNvPr>
              <p:cNvGrpSpPr/>
              <p:nvPr/>
            </p:nvGrpSpPr>
            <p:grpSpPr>
              <a:xfrm>
                <a:off x="6863577" y="2816423"/>
                <a:ext cx="375423" cy="457200"/>
                <a:chOff x="6863577" y="3059668"/>
                <a:chExt cx="375423" cy="457200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ABBBD9EB-96C2-7044-9E76-05716C1A78A3}"/>
                    </a:ext>
                  </a:extLst>
                </p:cNvPr>
                <p:cNvSpPr/>
                <p:nvPr/>
              </p:nvSpPr>
              <p:spPr>
                <a:xfrm>
                  <a:off x="7010400" y="30596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FA8086B1-5A6A-D945-8B25-8A2AC83F39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7E4AD30-4D16-7B4E-A888-3130610F782C}"/>
                </a:ext>
              </a:extLst>
            </p:cNvPr>
            <p:cNvCxnSpPr/>
            <p:nvPr/>
          </p:nvCxnSpPr>
          <p:spPr>
            <a:xfrm flipV="1">
              <a:off x="2105581" y="25878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A3BA4B97-2735-0148-9E60-274235787021}"/>
              </a:ext>
            </a:extLst>
          </p:cNvPr>
          <p:cNvSpPr/>
          <p:nvPr/>
        </p:nvSpPr>
        <p:spPr>
          <a:xfrm rot="5400000" flipH="1">
            <a:off x="3985854" y="3710346"/>
            <a:ext cx="334091" cy="41910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6C9C8D2-DE11-9B4E-98E9-CCD219CC6C9D}"/>
              </a:ext>
            </a:extLst>
          </p:cNvPr>
          <p:cNvGrpSpPr/>
          <p:nvPr/>
        </p:nvGrpSpPr>
        <p:grpSpPr>
          <a:xfrm>
            <a:off x="2288788" y="5403373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68E6F07-67AC-544E-9835-076749D2D4DF}"/>
                    </a:ext>
                  </a:extLst>
                </p:cNvPr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9CF20BFB-4AC8-8D4E-9A72-DD04B1E1B5A7}"/>
                    </a:ext>
                  </a:extLst>
                </p:cNvPr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A4E26971-014A-2D4F-BC23-D6F9557A5DFE}"/>
                    </a:ext>
                  </a:extLst>
                </p:cNvPr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D6C43EC-9959-424B-A8EC-EA195A4EFA87}"/>
                    </a:ext>
                  </a:extLst>
                </p:cNvPr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3AA1F69-6DF6-FC42-9590-248DE1F49156}"/>
              </a:ext>
            </a:extLst>
          </p:cNvPr>
          <p:cNvGrpSpPr/>
          <p:nvPr/>
        </p:nvGrpSpPr>
        <p:grpSpPr>
          <a:xfrm>
            <a:off x="2133600" y="6021290"/>
            <a:ext cx="4876800" cy="152400"/>
            <a:chOff x="2133600" y="6065224"/>
            <a:chExt cx="4876800" cy="152400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E110BCD-F3F9-1940-A3E5-9085C9E26209}"/>
                </a:ext>
              </a:extLst>
            </p:cNvPr>
            <p:cNvGrpSpPr/>
            <p:nvPr/>
          </p:nvGrpSpPr>
          <p:grpSpPr>
            <a:xfrm>
              <a:off x="2133600" y="6065224"/>
              <a:ext cx="4191000" cy="152400"/>
              <a:chOff x="2133600" y="2435423"/>
              <a:chExt cx="4191000" cy="1524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7E8A37B-6BA2-AA4C-96E2-5BFAE67DC48B}"/>
                  </a:ext>
                </a:extLst>
              </p:cNvPr>
              <p:cNvSpPr/>
              <p:nvPr/>
            </p:nvSpPr>
            <p:spPr>
              <a:xfrm>
                <a:off x="28194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E1592B8-8F58-CE41-AFB4-DFED023E8CB1}"/>
                  </a:ext>
                </a:extLst>
              </p:cNvPr>
              <p:cNvSpPr/>
              <p:nvPr/>
            </p:nvSpPr>
            <p:spPr>
              <a:xfrm>
                <a:off x="36576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A85CB776-663D-D545-BBBD-6B9F0EADA8BD}"/>
                  </a:ext>
                </a:extLst>
              </p:cNvPr>
              <p:cNvCxnSpPr/>
              <p:nvPr/>
            </p:nvCxnSpPr>
            <p:spPr>
              <a:xfrm>
                <a:off x="21336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9C5AEDBB-1510-9349-AF28-8AF132A93472}"/>
                  </a:ext>
                </a:extLst>
              </p:cNvPr>
              <p:cNvCxnSpPr/>
              <p:nvPr/>
            </p:nvCxnSpPr>
            <p:spPr>
              <a:xfrm>
                <a:off x="29718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080E94CC-2893-8E44-948A-B5DFE2DAED78}"/>
                  </a:ext>
                </a:extLst>
              </p:cNvPr>
              <p:cNvSpPr/>
              <p:nvPr/>
            </p:nvSpPr>
            <p:spPr>
              <a:xfrm>
                <a:off x="44958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5287C62-FE16-9B48-98AF-BE2747C1715B}"/>
                  </a:ext>
                </a:extLst>
              </p:cNvPr>
              <p:cNvSpPr/>
              <p:nvPr/>
            </p:nvSpPr>
            <p:spPr>
              <a:xfrm>
                <a:off x="53340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2C525A98-2835-584D-9E8B-423439CADBAC}"/>
                  </a:ext>
                </a:extLst>
              </p:cNvPr>
              <p:cNvCxnSpPr/>
              <p:nvPr/>
            </p:nvCxnSpPr>
            <p:spPr>
              <a:xfrm>
                <a:off x="46482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15B9D9D9-F44D-5D43-AE5C-ADC8CECEAA33}"/>
                  </a:ext>
                </a:extLst>
              </p:cNvPr>
              <p:cNvSpPr/>
              <p:nvPr/>
            </p:nvSpPr>
            <p:spPr>
              <a:xfrm>
                <a:off x="61722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C48321E8-6423-ED47-B3D7-D5C308A63EEA}"/>
                  </a:ext>
                </a:extLst>
              </p:cNvPr>
              <p:cNvCxnSpPr/>
              <p:nvPr/>
            </p:nvCxnSpPr>
            <p:spPr>
              <a:xfrm>
                <a:off x="54864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8457290-4B75-6241-8462-40840D2324AC}"/>
                </a:ext>
              </a:extLst>
            </p:cNvPr>
            <p:cNvCxnSpPr/>
            <p:nvPr/>
          </p:nvCxnSpPr>
          <p:spPr>
            <a:xfrm>
              <a:off x="6324600" y="6141424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EAF226CA-E5AC-E84C-A5D2-A04761C27373}"/>
              </a:ext>
            </a:extLst>
          </p:cNvPr>
          <p:cNvSpPr/>
          <p:nvPr/>
        </p:nvSpPr>
        <p:spPr>
          <a:xfrm>
            <a:off x="6096000" y="5943600"/>
            <a:ext cx="304800" cy="291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FD2B25-DCA6-394C-921A-6631089EBFFB}"/>
                  </a:ext>
                </a:extLst>
              </p:cNvPr>
              <p:cNvSpPr txBox="1"/>
              <p:nvPr/>
            </p:nvSpPr>
            <p:spPr>
              <a:xfrm>
                <a:off x="7884961" y="5423601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FD2B25-DCA6-394C-921A-6631089EB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961" y="5423601"/>
                <a:ext cx="375424" cy="369332"/>
              </a:xfrm>
              <a:prstGeom prst="rect">
                <a:avLst/>
              </a:prstGeom>
              <a:blipFill>
                <a:blip r:embed="rId2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AA1239-5AE8-824C-AC5B-593E0CBA8645}"/>
                  </a:ext>
                </a:extLst>
              </p:cNvPr>
              <p:cNvSpPr txBox="1"/>
              <p:nvPr/>
            </p:nvSpPr>
            <p:spPr>
              <a:xfrm>
                <a:off x="-40949" y="4258705"/>
                <a:ext cx="3510898" cy="120032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Reason</a:t>
                </a:r>
                <a:r>
                  <a:rPr lang="en-US" dirty="0"/>
                  <a:t>: A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of 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edges </a:t>
                </a:r>
              </a:p>
              <a:p>
                <a:r>
                  <a:rPr lang="en-US" dirty="0"/>
                  <a:t>concatenated with edge 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is a potential candidate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AA1239-5AE8-824C-AC5B-593E0CBA8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949" y="4258705"/>
                <a:ext cx="3510898" cy="1200329"/>
              </a:xfrm>
              <a:prstGeom prst="rect">
                <a:avLst/>
              </a:prstGeom>
              <a:blipFill>
                <a:blip r:embed="rId25"/>
                <a:stretch>
                  <a:fillRect l="-1211" t="-2513" r="-346" b="-65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59750F-7520-C346-B99F-0F350913E03B}"/>
                  </a:ext>
                </a:extLst>
              </p:cNvPr>
              <p:cNvSpPr txBox="1"/>
              <p:nvPr/>
            </p:nvSpPr>
            <p:spPr>
              <a:xfrm>
                <a:off x="5447964" y="4711452"/>
                <a:ext cx="3582071" cy="4049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fName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 </m:t>
                            </m:r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59750F-7520-C346-B99F-0F350913E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64" y="4711452"/>
                <a:ext cx="3582071" cy="404983"/>
              </a:xfrm>
              <a:prstGeom prst="rect">
                <a:avLst/>
              </a:prstGeom>
              <a:blipFill>
                <a:blip r:embed="rId26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Cloud Callout 61">
            <a:extLst>
              <a:ext uri="{FF2B5EF4-FFF2-40B4-BE49-F238E27FC236}">
                <a16:creationId xmlns:a16="http://schemas.microsoft.com/office/drawing/2014/main" id="{87ECFB53-C0B6-DA44-A32C-A7DCE3FC273D}"/>
              </a:ext>
            </a:extLst>
          </p:cNvPr>
          <p:cNvSpPr/>
          <p:nvPr/>
        </p:nvSpPr>
        <p:spPr>
          <a:xfrm>
            <a:off x="38100" y="2300524"/>
            <a:ext cx="31242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 can we take care of Case 2  now ?</a:t>
            </a:r>
          </a:p>
        </p:txBody>
      </p:sp>
    </p:spTree>
    <p:extLst>
      <p:ext uri="{BB962C8B-B14F-4D97-AF65-F5344CB8AC3E}">
        <p14:creationId xmlns:p14="http://schemas.microsoft.com/office/powerpoint/2010/main" val="55919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4" grpId="0" animBg="1"/>
      <p:bldP spid="8" grpId="0" animBg="1"/>
      <p:bldP spid="8" grpId="1" animBg="1"/>
      <p:bldP spid="62" grpId="0" animBg="1"/>
      <p:bldP spid="6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fName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 </m:t>
                            </m:r>
                            <m:r>
                              <a:rPr lang="en-US" sz="18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loud Callout 97"/>
          <p:cNvSpPr/>
          <p:nvPr/>
        </p:nvSpPr>
        <p:spPr>
          <a:xfrm>
            <a:off x="-76200" y="3048000"/>
            <a:ext cx="31242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 we do not know which one of these 2 cases occurs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1219199" y="5830669"/>
                <a:ext cx="67056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min</a:t>
                </a:r>
                <a:r>
                  <a:rPr lang="en-US" dirty="0"/>
                  <a:t>(  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  <a:r>
                  <a:rPr lang="en-US" dirty="0"/>
                  <a:t>                ,                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 ?</a:t>
                </a:r>
                <a:r>
                  <a:rPr lang="en-US" dirty="0"/>
                  <a:t>                                )</a:t>
                </a:r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99" y="5830669"/>
                <a:ext cx="670560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819400" y="5849719"/>
                <a:ext cx="12827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849719"/>
                <a:ext cx="1282723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76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375215" y="5779571"/>
                <a:ext cx="3289170" cy="50962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𝑳</m:t>
                              </m:r>
                              <m:d>
                                <m:d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 </m:t>
                              </m:r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215" y="5779571"/>
                <a:ext cx="3289170" cy="509627"/>
              </a:xfrm>
              <a:prstGeom prst="rect">
                <a:avLst/>
              </a:prstGeom>
              <a:blipFill rotWithShape="1">
                <a:blip r:embed="rId15"/>
                <a:stretch>
                  <a:fillRect t="-1190" r="-1113"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152524" y="5577185"/>
            <a:ext cx="6924675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6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  <p:bldP spid="100" grpId="0"/>
      <p:bldP spid="101" grpId="0" animBg="1"/>
      <p:bldP spid="102" grpId="0" animBg="1"/>
      <p:bldP spid="10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fName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 </m:t>
                            </m:r>
                            <m:r>
                              <a:rPr lang="en-US" sz="18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449183" y="1600200"/>
            <a:ext cx="97041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6462403" y="1600200"/>
            <a:ext cx="4717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6400800" y="5257800"/>
            <a:ext cx="1524000" cy="1371600"/>
            <a:chOff x="6400800" y="1905000"/>
            <a:chExt cx="1524000" cy="1371600"/>
          </a:xfrm>
        </p:grpSpPr>
        <p:grpSp>
          <p:nvGrpSpPr>
            <p:cNvPr id="91" name="Group 90"/>
            <p:cNvGrpSpPr/>
            <p:nvPr/>
          </p:nvGrpSpPr>
          <p:grpSpPr>
            <a:xfrm>
              <a:off x="6447909" y="1995845"/>
              <a:ext cx="1400691" cy="1204555"/>
              <a:chOff x="6447909" y="1995845"/>
              <a:chExt cx="1400691" cy="1204555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6447909" y="2804756"/>
                <a:ext cx="638691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7162800" y="2804756"/>
                <a:ext cx="457200" cy="395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flipH="1">
                <a:off x="7162800" y="2362200"/>
                <a:ext cx="685800" cy="3340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6781800" y="1995845"/>
                <a:ext cx="304800" cy="6711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Oval 91"/>
            <p:cNvSpPr/>
            <p:nvPr/>
          </p:nvSpPr>
          <p:spPr>
            <a:xfrm>
              <a:off x="6705600" y="190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7724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6200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4008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070A99-C48C-0247-9F02-BF543BCE9160}"/>
                  </a:ext>
                </a:extLst>
              </p:cNvPr>
              <p:cNvSpPr txBox="1"/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D070A99-C48C-0247-9F02-BF543BCE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094513"/>
                <a:ext cx="37061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EE1DBF5-BC0D-8C43-ABCB-18D09095BB58}"/>
              </a:ext>
            </a:extLst>
          </p:cNvPr>
          <p:cNvGrpSpPr/>
          <p:nvPr/>
        </p:nvGrpSpPr>
        <p:grpSpPr>
          <a:xfrm>
            <a:off x="1828800" y="5945090"/>
            <a:ext cx="5410200" cy="533400"/>
            <a:chOff x="1828800" y="2435423"/>
            <a:chExt cx="5410200" cy="53340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1F12AA8-779A-1A49-8290-F387FE0B09AF}"/>
                </a:ext>
              </a:extLst>
            </p:cNvPr>
            <p:cNvGrpSpPr/>
            <p:nvPr/>
          </p:nvGrpSpPr>
          <p:grpSpPr>
            <a:xfrm>
              <a:off x="1828800" y="2435423"/>
              <a:ext cx="5410200" cy="533400"/>
              <a:chOff x="1828800" y="2740223"/>
              <a:chExt cx="5410200" cy="533400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B13E9849-15B1-BB47-B818-5713D8647809}"/>
                  </a:ext>
                </a:extLst>
              </p:cNvPr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6A99461-603B-C741-8593-4FA16B8132E5}"/>
                    </a:ext>
                  </a:extLst>
                </p:cNvPr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D4723F3A-70E7-6946-AE50-E5FC477790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FEB130B-519A-E546-B685-475642E227B9}"/>
                  </a:ext>
                </a:extLst>
              </p:cNvPr>
              <p:cNvGrpSpPr/>
              <p:nvPr/>
            </p:nvGrpSpPr>
            <p:grpSpPr>
              <a:xfrm>
                <a:off x="6863577" y="2816423"/>
                <a:ext cx="375423" cy="457200"/>
                <a:chOff x="6863577" y="3059668"/>
                <a:chExt cx="375423" cy="457200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ABBBD9EB-96C2-7044-9E76-05716C1A78A3}"/>
                    </a:ext>
                  </a:extLst>
                </p:cNvPr>
                <p:cNvSpPr/>
                <p:nvPr/>
              </p:nvSpPr>
              <p:spPr>
                <a:xfrm>
                  <a:off x="7010400" y="30596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FA8086B1-5A6A-D945-8B25-8A2AC83F39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7E4AD30-4D16-7B4E-A888-3130610F782C}"/>
                </a:ext>
              </a:extLst>
            </p:cNvPr>
            <p:cNvCxnSpPr/>
            <p:nvPr/>
          </p:nvCxnSpPr>
          <p:spPr>
            <a:xfrm flipV="1">
              <a:off x="2105581" y="25878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A3BA4B97-2735-0148-9E60-274235787021}"/>
              </a:ext>
            </a:extLst>
          </p:cNvPr>
          <p:cNvSpPr/>
          <p:nvPr/>
        </p:nvSpPr>
        <p:spPr>
          <a:xfrm rot="5400000" flipH="1">
            <a:off x="3985854" y="3710346"/>
            <a:ext cx="334091" cy="41910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6C9C8D2-DE11-9B4E-98E9-CCD219CC6C9D}"/>
              </a:ext>
            </a:extLst>
          </p:cNvPr>
          <p:cNvGrpSpPr/>
          <p:nvPr/>
        </p:nvGrpSpPr>
        <p:grpSpPr>
          <a:xfrm>
            <a:off x="2288788" y="5403373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68E6F07-67AC-544E-9835-076749D2D4DF}"/>
                    </a:ext>
                  </a:extLst>
                </p:cNvPr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9CF20BFB-4AC8-8D4E-9A72-DD04B1E1B5A7}"/>
                    </a:ext>
                  </a:extLst>
                </p:cNvPr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A4E26971-014A-2D4F-BC23-D6F9557A5DFE}"/>
                    </a:ext>
                  </a:extLst>
                </p:cNvPr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D6C43EC-9959-424B-A8EC-EA195A4EFA87}"/>
                    </a:ext>
                  </a:extLst>
                </p:cNvPr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3AA1F69-6DF6-FC42-9590-248DE1F49156}"/>
              </a:ext>
            </a:extLst>
          </p:cNvPr>
          <p:cNvGrpSpPr/>
          <p:nvPr/>
        </p:nvGrpSpPr>
        <p:grpSpPr>
          <a:xfrm>
            <a:off x="2133600" y="6021290"/>
            <a:ext cx="4876800" cy="152400"/>
            <a:chOff x="2133600" y="6065224"/>
            <a:chExt cx="4876800" cy="152400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E110BCD-F3F9-1940-A3E5-9085C9E26209}"/>
                </a:ext>
              </a:extLst>
            </p:cNvPr>
            <p:cNvGrpSpPr/>
            <p:nvPr/>
          </p:nvGrpSpPr>
          <p:grpSpPr>
            <a:xfrm>
              <a:off x="2133600" y="6065224"/>
              <a:ext cx="4191000" cy="152400"/>
              <a:chOff x="2133600" y="2435423"/>
              <a:chExt cx="4191000" cy="1524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7E8A37B-6BA2-AA4C-96E2-5BFAE67DC48B}"/>
                  </a:ext>
                </a:extLst>
              </p:cNvPr>
              <p:cNvSpPr/>
              <p:nvPr/>
            </p:nvSpPr>
            <p:spPr>
              <a:xfrm>
                <a:off x="28194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E1592B8-8F58-CE41-AFB4-DFED023E8CB1}"/>
                  </a:ext>
                </a:extLst>
              </p:cNvPr>
              <p:cNvSpPr/>
              <p:nvPr/>
            </p:nvSpPr>
            <p:spPr>
              <a:xfrm>
                <a:off x="36576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A85CB776-663D-D545-BBBD-6B9F0EADA8BD}"/>
                  </a:ext>
                </a:extLst>
              </p:cNvPr>
              <p:cNvCxnSpPr/>
              <p:nvPr/>
            </p:nvCxnSpPr>
            <p:spPr>
              <a:xfrm>
                <a:off x="21336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9C5AEDBB-1510-9349-AF28-8AF132A93472}"/>
                  </a:ext>
                </a:extLst>
              </p:cNvPr>
              <p:cNvCxnSpPr/>
              <p:nvPr/>
            </p:nvCxnSpPr>
            <p:spPr>
              <a:xfrm>
                <a:off x="29718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080E94CC-2893-8E44-948A-B5DFE2DAED78}"/>
                  </a:ext>
                </a:extLst>
              </p:cNvPr>
              <p:cNvSpPr/>
              <p:nvPr/>
            </p:nvSpPr>
            <p:spPr>
              <a:xfrm>
                <a:off x="44958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5287C62-FE16-9B48-98AF-BE2747C1715B}"/>
                  </a:ext>
                </a:extLst>
              </p:cNvPr>
              <p:cNvSpPr/>
              <p:nvPr/>
            </p:nvSpPr>
            <p:spPr>
              <a:xfrm>
                <a:off x="53340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2C525A98-2835-584D-9E8B-423439CADBAC}"/>
                  </a:ext>
                </a:extLst>
              </p:cNvPr>
              <p:cNvCxnSpPr/>
              <p:nvPr/>
            </p:nvCxnSpPr>
            <p:spPr>
              <a:xfrm>
                <a:off x="46482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15B9D9D9-F44D-5D43-AE5C-ADC8CECEAA33}"/>
                  </a:ext>
                </a:extLst>
              </p:cNvPr>
              <p:cNvSpPr/>
              <p:nvPr/>
            </p:nvSpPr>
            <p:spPr>
              <a:xfrm>
                <a:off x="61722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C48321E8-6423-ED47-B3D7-D5C308A63EEA}"/>
                  </a:ext>
                </a:extLst>
              </p:cNvPr>
              <p:cNvCxnSpPr/>
              <p:nvPr/>
            </p:nvCxnSpPr>
            <p:spPr>
              <a:xfrm>
                <a:off x="54864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8457290-4B75-6241-8462-40840D2324AC}"/>
                </a:ext>
              </a:extLst>
            </p:cNvPr>
            <p:cNvCxnSpPr/>
            <p:nvPr/>
          </p:nvCxnSpPr>
          <p:spPr>
            <a:xfrm>
              <a:off x="6324600" y="6141424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EAF226CA-E5AC-E84C-A5D2-A04761C27373}"/>
              </a:ext>
            </a:extLst>
          </p:cNvPr>
          <p:cNvSpPr/>
          <p:nvPr/>
        </p:nvSpPr>
        <p:spPr>
          <a:xfrm>
            <a:off x="6096000" y="5943600"/>
            <a:ext cx="304800" cy="291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206846-E820-7743-A5ED-47AE0CF300D7}"/>
                  </a:ext>
                </a:extLst>
              </p:cNvPr>
              <p:cNvSpPr txBox="1"/>
              <p:nvPr/>
            </p:nvSpPr>
            <p:spPr>
              <a:xfrm>
                <a:off x="5447964" y="4711452"/>
                <a:ext cx="3582071" cy="4049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fName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 </m:t>
                            </m:r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206846-E820-7743-A5ED-47AE0CF30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64" y="4711452"/>
                <a:ext cx="3582071" cy="404983"/>
              </a:xfrm>
              <a:prstGeom prst="rect">
                <a:avLst/>
              </a:prstGeom>
              <a:blipFill>
                <a:blip r:embed="rId24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FD2B25-DCA6-394C-921A-6631089EBFFB}"/>
                  </a:ext>
                </a:extLst>
              </p:cNvPr>
              <p:cNvSpPr txBox="1"/>
              <p:nvPr/>
            </p:nvSpPr>
            <p:spPr>
              <a:xfrm>
                <a:off x="7884961" y="5423601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FD2B25-DCA6-394C-921A-6631089EB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961" y="5423601"/>
                <a:ext cx="375424" cy="369332"/>
              </a:xfrm>
              <a:prstGeom prst="rect">
                <a:avLst/>
              </a:prstGeom>
              <a:blipFill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28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fName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 </m:t>
                            </m:r>
                            <m:r>
                              <a:rPr lang="en-US" sz="18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loud Callout 97"/>
          <p:cNvSpPr/>
          <p:nvPr/>
        </p:nvSpPr>
        <p:spPr>
          <a:xfrm>
            <a:off x="-76200" y="3048000"/>
            <a:ext cx="31242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 we do not know which one of these 2 cases occurs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1219199" y="5830669"/>
                <a:ext cx="67056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min</a:t>
                </a:r>
                <a:r>
                  <a:rPr lang="en-US" dirty="0"/>
                  <a:t>(  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  <a:r>
                  <a:rPr lang="en-US" dirty="0"/>
                  <a:t>                ,                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 ?</a:t>
                </a:r>
                <a:r>
                  <a:rPr lang="en-US" dirty="0"/>
                  <a:t>                                )</a:t>
                </a:r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99" y="5830669"/>
                <a:ext cx="670560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819400" y="5849719"/>
                <a:ext cx="12827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849719"/>
                <a:ext cx="1282723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76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375215" y="5779571"/>
                <a:ext cx="3289170" cy="50962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𝑳</m:t>
                              </m:r>
                              <m:d>
                                <m:d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 </m:t>
                              </m:r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215" y="5779571"/>
                <a:ext cx="3289170" cy="509627"/>
              </a:xfrm>
              <a:prstGeom prst="rect">
                <a:avLst/>
              </a:prstGeom>
              <a:blipFill rotWithShape="1">
                <a:blip r:embed="rId15"/>
                <a:stretch>
                  <a:fillRect t="-1190" r="-1113"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152524" y="5577185"/>
            <a:ext cx="6924675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  <p:bldP spid="100" grpId="0"/>
      <p:bldP spid="101" grpId="0" animBg="1"/>
      <p:bldP spid="102" grpId="0" animBg="1"/>
      <p:bldP spid="10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Base case: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3200" i="1" dirty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3200" i="1" dirty="0">
                        <a:latin typeface="Cambria Math"/>
                      </a:rPr>
                      <m:t>,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3200" i="1" dirty="0">
                        <a:latin typeface="Cambria Math"/>
                      </a:rPr>
                      <m:t>)</m:t>
                    </m:r>
                  </m:oMath>
                </a14:m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If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=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  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1852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1079508" cy="1219200"/>
            <a:chOff x="4572000" y="2514600"/>
            <a:chExt cx="1079508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961" r="-921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𝟏𝟐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1961" r="-972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814192" y="2514600"/>
                  <a:ext cx="5741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192" y="2514600"/>
                  <a:ext cx="574196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2000" r="-744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956332" y="5574268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332" y="5574268"/>
                <a:ext cx="825468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2720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943600" y="5943600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943600"/>
                <a:ext cx="609600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84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0" grpId="0"/>
      <p:bldP spid="47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6868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Notations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  <a:r>
                  <a:rPr lang="en-US" sz="2000" i="1" dirty="0">
                    <a:latin typeface="Cambria Math"/>
                  </a:rPr>
                  <a:t> ,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path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Lecture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11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Dijkstra’s</a:t>
                </a:r>
                <a:r>
                  <a:rPr lang="en-US" sz="2000" dirty="0"/>
                  <a:t> algorithm solves the problem in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crucial is the non-negative weights for </a:t>
                </a:r>
                <a:r>
                  <a:rPr lang="en-US" sz="2000" dirty="0" err="1"/>
                  <a:t>Dijkstra’s</a:t>
                </a:r>
                <a:r>
                  <a:rPr lang="en-US" sz="2000" dirty="0"/>
                  <a:t> algorithm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686800" cy="5257800"/>
              </a:xfrm>
              <a:blipFill>
                <a:blip r:embed="rId2"/>
                <a:stretch>
                  <a:fillRect l="-702" t="-5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ADFB8A-8809-3FC1-D672-7A68F126A5A7}"/>
              </a:ext>
            </a:extLst>
          </p:cNvPr>
          <p:cNvSpPr/>
          <p:nvPr/>
        </p:nvSpPr>
        <p:spPr>
          <a:xfrm>
            <a:off x="5791200" y="1235075"/>
            <a:ext cx="33528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1FD590-28F9-15BB-4626-1854DA9DED22}"/>
              </a:ext>
            </a:extLst>
          </p:cNvPr>
          <p:cNvSpPr/>
          <p:nvPr/>
        </p:nvSpPr>
        <p:spPr>
          <a:xfrm>
            <a:off x="4114800" y="1143794"/>
            <a:ext cx="33528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8646D-1AD1-7CA1-8C75-196060E2B2AA}"/>
              </a:ext>
            </a:extLst>
          </p:cNvPr>
          <p:cNvSpPr/>
          <p:nvPr/>
        </p:nvSpPr>
        <p:spPr>
          <a:xfrm>
            <a:off x="1600200" y="2743200"/>
            <a:ext cx="33528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22036-D30C-3CA0-97FF-2DE4DCF8641A}"/>
              </a:ext>
            </a:extLst>
          </p:cNvPr>
          <p:cNvSpPr/>
          <p:nvPr/>
        </p:nvSpPr>
        <p:spPr>
          <a:xfrm>
            <a:off x="1447800" y="3124200"/>
            <a:ext cx="33528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778E92-2F2B-C7BC-913C-445851910535}"/>
              </a:ext>
            </a:extLst>
          </p:cNvPr>
          <p:cNvSpPr/>
          <p:nvPr/>
        </p:nvSpPr>
        <p:spPr>
          <a:xfrm>
            <a:off x="5791200" y="5959475"/>
            <a:ext cx="33528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3ADCBB-3399-F547-5622-99DFD47FC4F2}"/>
              </a:ext>
            </a:extLst>
          </p:cNvPr>
          <p:cNvSpPr/>
          <p:nvPr/>
        </p:nvSpPr>
        <p:spPr>
          <a:xfrm>
            <a:off x="3048000" y="6015387"/>
            <a:ext cx="33528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996630-BE64-02B8-6E09-E4226D792CE8}"/>
              </a:ext>
            </a:extLst>
          </p:cNvPr>
          <p:cNvSpPr/>
          <p:nvPr/>
        </p:nvSpPr>
        <p:spPr>
          <a:xfrm>
            <a:off x="1563030" y="5918899"/>
            <a:ext cx="33528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7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7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        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  <m:r>
                      <a:rPr lang="en-US" sz="2000" b="1" i="1" dirty="0" smtClean="0">
                        <a:latin typeface="Cambria Math"/>
                      </a:rPr>
                      <m:t>    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19400" y="2373868"/>
                <a:ext cx="80021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373868"/>
                <a:ext cx="80021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1828800" y="3048000"/>
            <a:ext cx="3769895" cy="2590800"/>
            <a:chOff x="1828800" y="3048000"/>
            <a:chExt cx="3769895" cy="2590800"/>
          </a:xfrm>
        </p:grpSpPr>
        <p:grpSp>
          <p:nvGrpSpPr>
            <p:cNvPr id="6" name="Group 5"/>
            <p:cNvGrpSpPr/>
            <p:nvPr/>
          </p:nvGrpSpPr>
          <p:grpSpPr>
            <a:xfrm>
              <a:off x="2590800" y="3048000"/>
              <a:ext cx="3007895" cy="2590800"/>
              <a:chOff x="3733800" y="1728216"/>
              <a:chExt cx="4343400" cy="391058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2209800" y="3875747"/>
            <a:ext cx="386644" cy="1305853"/>
            <a:chOff x="2209800" y="3875747"/>
            <a:chExt cx="386644" cy="130585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438400" y="3875747"/>
              <a:ext cx="0" cy="92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3581400" y="5715000"/>
            <a:ext cx="1371600" cy="369332"/>
            <a:chOff x="3352800" y="5715000"/>
            <a:chExt cx="13716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>
              <a:off x="3639876" y="5867009"/>
              <a:ext cx="1084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 rot="5400000">
            <a:off x="2487375" y="4259598"/>
            <a:ext cx="2574643" cy="151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417345" y="1600200"/>
                <a:ext cx="3354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length of the shortest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path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45" y="1600200"/>
                <a:ext cx="3354380" cy="369332"/>
              </a:xfrm>
              <a:prstGeom prst="rect">
                <a:avLst/>
              </a:prstGeom>
              <a:blipFill>
                <a:blip r:embed="rId7"/>
                <a:stretch>
                  <a:fillRect l="-1636" t="-10000" r="-90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648833" y="1600200"/>
                <a:ext cx="2319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having </a:t>
                </a:r>
                <a:r>
                  <a:rPr lang="en-US" b="1" dirty="0"/>
                  <a:t>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edges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833" y="1600200"/>
                <a:ext cx="2319033" cy="369332"/>
              </a:xfrm>
              <a:prstGeom prst="rect">
                <a:avLst/>
              </a:prstGeom>
              <a:blipFill>
                <a:blip r:embed="rId8"/>
                <a:stretch>
                  <a:fillRect l="-2368" t="-10000" r="-184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31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5" grpId="0" animBg="1"/>
      <p:bldP spid="43" grpId="0" uiExpand="1"/>
      <p:bldP spid="4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>
                <a:solidFill>
                  <a:srgbClr val="0070C0"/>
                </a:solidFill>
              </a:rPr>
              <a:t>BellMAN</a:t>
            </a:r>
            <a:r>
              <a:rPr lang="en-US" sz="3600" dirty="0">
                <a:solidFill>
                  <a:srgbClr val="0070C0"/>
                </a:solidFill>
              </a:rPr>
              <a:t>-Ford Algorithm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For shortest paths in a graph with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Negative </a:t>
            </a:r>
            <a:r>
              <a:rPr lang="en-US" sz="2400" b="1" dirty="0">
                <a:solidFill>
                  <a:schemeClr val="tx1"/>
                </a:solidFill>
              </a:rPr>
              <a:t>weights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BUT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b="1" dirty="0">
                <a:solidFill>
                  <a:srgbClr val="7030A0"/>
                </a:solidFill>
              </a:rPr>
              <a:t> negative cycle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3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Bellman-Ford</a:t>
            </a:r>
            <a:r>
              <a:rPr lang="en-US" sz="3600" b="1" dirty="0"/>
              <a:t>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{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                ,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dirty="0"/>
                  <a:t>                      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720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2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54384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43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026152" y="1981200"/>
            <a:ext cx="2289048" cy="1447800"/>
            <a:chOff x="5026152" y="1981200"/>
            <a:chExt cx="2289048" cy="1447800"/>
          </a:xfrm>
        </p:grpSpPr>
        <p:sp>
          <p:nvSpPr>
            <p:cNvPr id="12" name="Right Brace 11"/>
            <p:cNvSpPr/>
            <p:nvPr/>
          </p:nvSpPr>
          <p:spPr>
            <a:xfrm>
              <a:off x="5026152" y="1981200"/>
              <a:ext cx="384048" cy="1447800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Initializing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020" t="-8333" r="-503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090078" y="4114800"/>
            <a:ext cx="2453721" cy="1419257"/>
            <a:chOff x="5085145" y="2214716"/>
            <a:chExt cx="2377735" cy="869867"/>
          </a:xfrm>
        </p:grpSpPr>
        <p:sp>
          <p:nvSpPr>
            <p:cNvPr id="16" name="Right Brace 15"/>
            <p:cNvSpPr/>
            <p:nvPr/>
          </p:nvSpPr>
          <p:spPr>
            <a:xfrm>
              <a:off x="5085145" y="2214716"/>
              <a:ext cx="457888" cy="869867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Computing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711"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8688" y="6336268"/>
                <a:ext cx="723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Lemma:</a:t>
                </a:r>
                <a:r>
                  <a:rPr lang="en-US" dirty="0" err="1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stores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having </a:t>
                </a:r>
                <a:r>
                  <a:rPr lang="en-US" b="1" dirty="0"/>
                  <a:t>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edges.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88" y="6336268"/>
                <a:ext cx="7233712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674" t="-8197" r="-9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48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4634942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427872" y="6105565"/>
            <a:ext cx="2594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 it as </a:t>
            </a:r>
            <a:r>
              <a:rPr lang="en-US" sz="2400" b="1" dirty="0">
                <a:solidFill>
                  <a:srgbClr val="006C31"/>
                </a:solidFill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06238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277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Getting insight into the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Bellman-Ford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An example in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5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8" name="Group 277"/>
          <p:cNvGrpSpPr/>
          <p:nvPr/>
        </p:nvGrpSpPr>
        <p:grpSpPr>
          <a:xfrm>
            <a:off x="5791200" y="2057400"/>
            <a:ext cx="457200" cy="2274332"/>
            <a:chOff x="5791200" y="2057400"/>
            <a:chExt cx="457200" cy="2274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/>
                <p:cNvSpPr txBox="1"/>
                <p:nvPr/>
              </p:nvSpPr>
              <p:spPr>
                <a:xfrm>
                  <a:off x="5806394" y="39624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3" name="TextBox 2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394" y="3962400"/>
                  <a:ext cx="37542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TextBox 273"/>
                <p:cNvSpPr txBox="1"/>
                <p:nvPr/>
              </p:nvSpPr>
              <p:spPr>
                <a:xfrm>
                  <a:off x="57912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4" name="TextBox 2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3288268"/>
                  <a:ext cx="375424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/>
                <p:cNvSpPr txBox="1"/>
                <p:nvPr/>
              </p:nvSpPr>
              <p:spPr>
                <a:xfrm>
                  <a:off x="5791200" y="26670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5" name="TextBox 2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2667000"/>
                  <a:ext cx="433131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333" r="-18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TextBox 275"/>
                <p:cNvSpPr txBox="1"/>
                <p:nvPr/>
              </p:nvSpPr>
              <p:spPr>
                <a:xfrm>
                  <a:off x="5815269" y="20574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6" name="TextBox 2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5269" y="2057400"/>
                  <a:ext cx="433131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333" r="-18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8" name="Group 287"/>
          <p:cNvGrpSpPr/>
          <p:nvPr/>
        </p:nvGrpSpPr>
        <p:grpSpPr>
          <a:xfrm>
            <a:off x="787863" y="2111281"/>
            <a:ext cx="910855" cy="1797237"/>
            <a:chOff x="787863" y="2111281"/>
            <a:chExt cx="910855" cy="1797237"/>
          </a:xfrm>
        </p:grpSpPr>
        <p:cxnSp>
          <p:nvCxnSpPr>
            <p:cNvPr id="281" name="Straight Arrow Connector 280"/>
            <p:cNvCxnSpPr>
              <a:stCxn id="7" idx="7"/>
              <a:endCxn id="196" idx="3"/>
            </p:cNvCxnSpPr>
            <p:nvPr/>
          </p:nvCxnSpPr>
          <p:spPr>
            <a:xfrm flipV="1">
              <a:off x="787863" y="2111281"/>
              <a:ext cx="910855" cy="806637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7" idx="5"/>
              <a:endCxn id="14" idx="1"/>
            </p:cNvCxnSpPr>
            <p:nvPr/>
          </p:nvCxnSpPr>
          <p:spPr>
            <a:xfrm>
              <a:off x="787863" y="3025682"/>
              <a:ext cx="834655" cy="88283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19219" y="4572000"/>
            <a:ext cx="2486581" cy="381000"/>
            <a:chOff x="5819219" y="4572000"/>
            <a:chExt cx="2486581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819219" y="4583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9219" y="4583668"/>
                  <a:ext cx="375424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9303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0376" y="4572000"/>
                  <a:ext cx="375424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683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8376" y="4572000"/>
                  <a:ext cx="375424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72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27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cxnSpLocks/>
            <a:endCxn id="196" idx="0"/>
          </p:cNvCxnSpPr>
          <p:nvPr/>
        </p:nvCxnSpPr>
        <p:spPr>
          <a:xfrm flipH="1">
            <a:off x="1752600" y="1905000"/>
            <a:ext cx="202860" cy="761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787863" y="2111281"/>
            <a:ext cx="910855" cy="1797237"/>
            <a:chOff x="787863" y="2111281"/>
            <a:chExt cx="910855" cy="1797237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787863" y="2111281"/>
              <a:ext cx="910855" cy="806637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87863" y="3025682"/>
              <a:ext cx="834655" cy="88283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4" idx="6"/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blipFill rotWithShape="1">
                <a:blip r:embed="rId29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168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6" y="4572000"/>
                <a:ext cx="37542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14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cxnSpLocks/>
            <a:endCxn id="82" idx="0"/>
          </p:cNvCxnSpPr>
          <p:nvPr/>
        </p:nvCxnSpPr>
        <p:spPr>
          <a:xfrm flipH="1">
            <a:off x="1764155" y="1938125"/>
            <a:ext cx="173856" cy="461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6477000" y="3276600"/>
            <a:ext cx="381000" cy="1664732"/>
            <a:chOff x="6477000" y="3276600"/>
            <a:chExt cx="381000" cy="1664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477000" y="32766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3276600"/>
                  <a:ext cx="375423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477000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3974068"/>
                  <a:ext cx="375424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/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4" idx="6"/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1628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1628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276600"/>
                <a:ext cx="375423" cy="369332"/>
              </a:xfrm>
              <a:prstGeom prst="rect">
                <a:avLst/>
              </a:prstGeom>
              <a:blipFill rotWithShape="1">
                <a:blip r:embed="rId31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168377" y="26670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7" y="2667000"/>
                <a:ext cx="375423" cy="369332"/>
              </a:xfrm>
              <a:prstGeom prst="rect">
                <a:avLst/>
              </a:prstGeom>
              <a:blipFill rotWithShape="1">
                <a:blip r:embed="rId32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162800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057400"/>
                <a:ext cx="375423" cy="369332"/>
              </a:xfrm>
              <a:prstGeom prst="rect">
                <a:avLst/>
              </a:prstGeom>
              <a:blipFill rotWithShape="1">
                <a:blip r:embed="rId33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>
          <a:xfrm flipV="1">
            <a:off x="787863" y="2124112"/>
            <a:ext cx="910855" cy="8066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AA220E9-4866-06E5-63E4-540A2A54CCC1}"/>
              </a:ext>
            </a:extLst>
          </p:cNvPr>
          <p:cNvGrpSpPr/>
          <p:nvPr/>
        </p:nvGrpSpPr>
        <p:grpSpPr>
          <a:xfrm>
            <a:off x="1447800" y="1806482"/>
            <a:ext cx="2252311" cy="1165318"/>
            <a:chOff x="1447800" y="1806482"/>
            <a:chExt cx="2252311" cy="1165318"/>
          </a:xfrm>
        </p:grpSpPr>
        <p:sp>
          <p:nvSpPr>
            <p:cNvPr id="82" name="Arc 81"/>
            <p:cNvSpPr/>
            <p:nvPr/>
          </p:nvSpPr>
          <p:spPr>
            <a:xfrm>
              <a:off x="1447800" y="1806482"/>
              <a:ext cx="2252311" cy="1165318"/>
            </a:xfrm>
            <a:prstGeom prst="arc">
              <a:avLst>
                <a:gd name="adj1" fmla="val 12393914"/>
                <a:gd name="adj2" fmla="val 20215559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Arrow Connector 82"/>
            <p:cNvCxnSpPr>
              <a:cxnSpLocks/>
            </p:cNvCxnSpPr>
            <p:nvPr/>
          </p:nvCxnSpPr>
          <p:spPr>
            <a:xfrm flipH="1">
              <a:off x="1690519" y="1879705"/>
              <a:ext cx="394843" cy="131991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192" idx="4"/>
            <a:endCxn id="17" idx="0"/>
          </p:cNvCxnSpPr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168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6" y="4572000"/>
                <a:ext cx="375424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89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162800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572000"/>
                <a:ext cx="375424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7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blipFill rotWithShape="1">
                <a:blip r:embed="rId29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930376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3962400"/>
                <a:ext cx="375424" cy="369332"/>
              </a:xfrm>
              <a:prstGeom prst="rect">
                <a:avLst/>
              </a:prstGeom>
              <a:blipFill rotWithShape="1">
                <a:blip r:embed="rId3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930377" y="26786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2678668"/>
                <a:ext cx="375423" cy="369332"/>
              </a:xfrm>
              <a:prstGeom prst="rect">
                <a:avLst/>
              </a:prstGeom>
              <a:blipFill rotWithShape="1">
                <a:blip r:embed="rId33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930377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3276600"/>
                <a:ext cx="375423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930377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2057400"/>
                <a:ext cx="375423" cy="369332"/>
              </a:xfrm>
              <a:prstGeom prst="rect">
                <a:avLst/>
              </a:prstGeom>
              <a:blipFill rotWithShape="1">
                <a:blip r:embed="rId36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37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/>
          <p:nvPr/>
        </p:nvCxnSpPr>
        <p:spPr>
          <a:xfrm>
            <a:off x="787863" y="3039904"/>
            <a:ext cx="834655" cy="8828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752600" y="2088963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482825" y="2133600"/>
            <a:ext cx="22375" cy="1752601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EDB4F8-7BA8-FC73-0C69-60CF3701593D}"/>
                  </a:ext>
                </a:extLst>
              </p:cNvPr>
              <p:cNvSpPr txBox="1"/>
              <p:nvPr/>
            </p:nvSpPr>
            <p:spPr>
              <a:xfrm>
                <a:off x="71628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EDB4F8-7BA8-FC73-0C69-60CF37015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974068"/>
                <a:ext cx="375424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AC7E12-44F2-D5B4-C066-EEE515071F6B}"/>
                  </a:ext>
                </a:extLst>
              </p:cNvPr>
              <p:cNvSpPr txBox="1"/>
              <p:nvPr/>
            </p:nvSpPr>
            <p:spPr>
              <a:xfrm>
                <a:off x="71628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AC7E12-44F2-D5B4-C066-EEE515071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276600"/>
                <a:ext cx="375423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BEB2C9-B940-1584-AF29-8BC6B7D12771}"/>
                  </a:ext>
                </a:extLst>
              </p:cNvPr>
              <p:cNvSpPr txBox="1"/>
              <p:nvPr/>
            </p:nvSpPr>
            <p:spPr>
              <a:xfrm>
                <a:off x="7162800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BEB2C9-B940-1584-AF29-8BC6B7D12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057400"/>
                <a:ext cx="375423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509083-E446-8CB4-3232-BD33D016EACB}"/>
                  </a:ext>
                </a:extLst>
              </p:cNvPr>
              <p:cNvSpPr txBox="1"/>
              <p:nvPr/>
            </p:nvSpPr>
            <p:spPr>
              <a:xfrm>
                <a:off x="7168377" y="26670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509083-E446-8CB4-3232-BD33D016E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7" y="2667000"/>
                <a:ext cx="375423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38EDEF4-787C-13E5-D124-492D99AF68B9}"/>
              </a:ext>
            </a:extLst>
          </p:cNvPr>
          <p:cNvGrpSpPr/>
          <p:nvPr/>
        </p:nvGrpSpPr>
        <p:grpSpPr>
          <a:xfrm>
            <a:off x="1447800" y="1806482"/>
            <a:ext cx="2252311" cy="1165318"/>
            <a:chOff x="1447800" y="1806482"/>
            <a:chExt cx="2252311" cy="1165318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4E5FA208-954C-1640-4C65-27CEDA9DD637}"/>
                </a:ext>
              </a:extLst>
            </p:cNvPr>
            <p:cNvSpPr/>
            <p:nvPr/>
          </p:nvSpPr>
          <p:spPr>
            <a:xfrm>
              <a:off x="1447800" y="1806482"/>
              <a:ext cx="2252311" cy="1165318"/>
            </a:xfrm>
            <a:prstGeom prst="arc">
              <a:avLst>
                <a:gd name="adj1" fmla="val 12393914"/>
                <a:gd name="adj2" fmla="val 20215559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907358C-617E-5088-D378-DA7AFC3A42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0519" y="1879705"/>
              <a:ext cx="394843" cy="131991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283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6" grpId="0"/>
      <p:bldP spid="67" grpId="0"/>
      <p:bldP spid="6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Bellman-Ford</a:t>
            </a:r>
            <a:r>
              <a:rPr lang="en-US" sz="3600" b="1" dirty="0"/>
              <a:t>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is no negative cycle,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/>
                  <a:t>) time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using</a:t>
                </a:r>
                <a:r>
                  <a:rPr lang="en-US" sz="2000" b="1" dirty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 space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 : How can we reduce the space to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Computation of column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b="1" i="1" dirty="0">
                    <a:latin typeface="Cambria Math"/>
                  </a:rPr>
                  <a:t> </a:t>
                </a:r>
                <a:r>
                  <a:rPr lang="en-US" sz="2000" dirty="0"/>
                  <a:t>requires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only column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0" dirty="0" smtClean="0">
                        <a:latin typeface="Cambria Math"/>
                      </a:rPr>
                      <m:t>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So keeping only two arrays of size</a:t>
                </a:r>
                <a:r>
                  <a:rPr lang="en-US" sz="2000" b="1" dirty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suffice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29000" y="2343090"/>
                <a:ext cx="4797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then we can compute shortest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343090"/>
                <a:ext cx="4797595" cy="400110"/>
              </a:xfrm>
              <a:prstGeom prst="rect">
                <a:avLst/>
              </a:prstGeom>
              <a:blipFill>
                <a:blip r:embed="rId3"/>
                <a:stretch>
                  <a:fillRect l="-139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D48BA1-16C1-F80D-5CA6-88280D3591B6}"/>
              </a:ext>
            </a:extLst>
          </p:cNvPr>
          <p:cNvSpPr/>
          <p:nvPr/>
        </p:nvSpPr>
        <p:spPr>
          <a:xfrm>
            <a:off x="419100" y="2314545"/>
            <a:ext cx="3048000" cy="4572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7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Revisiting </a:t>
            </a:r>
            <a:r>
              <a:rPr lang="en-US" sz="3200" b="1" dirty="0"/>
              <a:t>Lecture 11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We took </a:t>
                </a:r>
                <a14:m>
                  <m:oMath xmlns:m="http://schemas.openxmlformats.org/officeDocument/2006/math">
                    <m:r>
                      <a:rPr lang="en-US" sz="2000" b="1" i="1" u="sng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000" u="sng" dirty="0"/>
                  <a:t> approaches</a:t>
                </a:r>
                <a:r>
                  <a:rPr lang="en-US" sz="2000" dirty="0"/>
                  <a:t> for solving the shortest paths problem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Approach  1</a:t>
                </a:r>
                <a:r>
                  <a:rPr lang="en-US" sz="2000" dirty="0"/>
                  <a:t>:  </a:t>
                </a:r>
              </a:p>
              <a:p>
                <a:pPr lvl="1"/>
                <a:r>
                  <a:rPr lang="en-US" sz="1600" dirty="0"/>
                  <a:t>Made a </a:t>
                </a:r>
                <a:r>
                  <a:rPr lang="en-US" sz="1600" b="1" dirty="0">
                    <a:solidFill>
                      <a:srgbClr val="006C31"/>
                    </a:solidFill>
                  </a:rPr>
                  <a:t>key observation</a:t>
                </a:r>
                <a:r>
                  <a:rPr lang="en-US" sz="1600" dirty="0">
                    <a:solidFill>
                      <a:srgbClr val="006C31"/>
                    </a:solidFill>
                  </a:rPr>
                  <a:t> </a:t>
                </a:r>
                <a:r>
                  <a:rPr lang="en-US" sz="1600" dirty="0"/>
                  <a:t>about  a vertex in the neighborhood  of 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Followed the </a:t>
                </a:r>
                <a:r>
                  <a:rPr lang="en-US" sz="1600" b="1" dirty="0"/>
                  <a:t>generic greedy approach</a:t>
                </a:r>
                <a:r>
                  <a:rPr lang="en-US" sz="1600" dirty="0"/>
                  <a:t>.  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Approach  2</a:t>
                </a:r>
                <a:r>
                  <a:rPr lang="en-US" sz="2000" dirty="0"/>
                  <a:t>:</a:t>
                </a:r>
              </a:p>
              <a:p>
                <a:pPr lvl="1"/>
                <a:r>
                  <a:rPr lang="en-US" sz="1600" dirty="0"/>
                  <a:t>Explored</a:t>
                </a:r>
                <a:r>
                  <a:rPr lang="en-US" sz="1600" b="1" dirty="0"/>
                  <a:t> the structure </a:t>
                </a:r>
                <a:r>
                  <a:rPr lang="en-US" sz="1600" dirty="0"/>
                  <a:t>of a shortest path</a:t>
                </a:r>
              </a:p>
              <a:p>
                <a:pPr lvl="1"/>
                <a:r>
                  <a:rPr lang="en-US" sz="1600" dirty="0"/>
                  <a:t>Derived some crucial </a:t>
                </a:r>
                <a:r>
                  <a:rPr lang="en-US" sz="1600" b="1" dirty="0"/>
                  <a:t>properties </a:t>
                </a:r>
                <a:r>
                  <a:rPr lang="en-US" sz="1600" dirty="0"/>
                  <a:t>of a shortest path</a:t>
                </a:r>
              </a:p>
              <a:p>
                <a:pPr lvl="1"/>
                <a:r>
                  <a:rPr lang="en-US" sz="1600" dirty="0"/>
                  <a:t>Used these properties to design </a:t>
                </a:r>
                <a:r>
                  <a:rPr lang="en-US" sz="1600" b="1" dirty="0" err="1"/>
                  <a:t>Dijkstra’s</a:t>
                </a:r>
                <a:r>
                  <a:rPr lang="en-US" sz="1600" b="1" dirty="0"/>
                  <a:t> algorithm                     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  <a:blipFill>
                <a:blip r:embed="rId2"/>
                <a:stretch>
                  <a:fillRect l="-660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786" y="5679764"/>
            <a:ext cx="887381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Let us explore how crucial was the role of “</a:t>
            </a:r>
            <a:r>
              <a:rPr lang="en-US" b="1" dirty="0"/>
              <a:t>non-negative edge weights</a:t>
            </a:r>
            <a:r>
              <a:rPr lang="en-US" dirty="0"/>
              <a:t>” in these approaches.</a:t>
            </a:r>
          </a:p>
        </p:txBody>
      </p:sp>
    </p:spTree>
    <p:extLst>
      <p:ext uri="{BB962C8B-B14F-4D97-AF65-F5344CB8AC3E}">
        <p14:creationId xmlns:p14="http://schemas.microsoft.com/office/powerpoint/2010/main" val="128332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650A-383C-BFB1-579F-61BBF6B2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FD022-85FA-5AC1-FAED-5AA63CC70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Try to realize the current status: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have an algorithm that works if there is no negative weight cycle.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algorithm is of </a:t>
            </a:r>
            <a:r>
              <a:rPr lang="en-US" sz="2000" u="sng" dirty="0"/>
              <a:t>no use unless </a:t>
            </a:r>
            <a:r>
              <a:rPr lang="en-US" sz="2000" dirty="0"/>
              <a:t>we have an efficient algorithm to determine whether there is any negative weight cycle.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to design such an algorithm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Interestingly, a </a:t>
            </a:r>
            <a:r>
              <a:rPr lang="en-US" sz="2000" u="sng" dirty="0"/>
              <a:t>better insight </a:t>
            </a:r>
            <a:r>
              <a:rPr lang="en-US" sz="2000" dirty="0"/>
              <a:t>into the Bellman Ford algorithm will do this job a well </a:t>
            </a:r>
            <a:r>
              <a:rPr lang="en-US" sz="2000" dirty="0">
                <a:sym typeface="Wingdings" panose="05000000000000000000" pitchFamily="2" charset="2"/>
              </a:rPr>
              <a:t>.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We shall discuss a few such key observations now.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FFAC9-43C3-941E-B116-6173FBDE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7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16764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Key Observations </a:t>
            </a:r>
            <a:r>
              <a:rPr lang="en-US" sz="3600" dirty="0"/>
              <a:t>on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Bellman-Ford algorithm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1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{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74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62000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9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45505" y="2069068"/>
            <a:ext cx="3769895" cy="2590800"/>
            <a:chOff x="1828800" y="3048000"/>
            <a:chExt cx="3769895" cy="25908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90800" y="3048000"/>
              <a:ext cx="3007895" cy="2590800"/>
              <a:chOff x="3733800" y="1728216"/>
              <a:chExt cx="4343400" cy="391058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5526505" y="2896815"/>
            <a:ext cx="386644" cy="1305853"/>
            <a:chOff x="2209800" y="3875747"/>
            <a:chExt cx="386644" cy="1305853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2438400" y="3875747"/>
              <a:ext cx="0" cy="92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898105" y="4736068"/>
            <a:ext cx="1371600" cy="369332"/>
            <a:chOff x="3352800" y="5715000"/>
            <a:chExt cx="13716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/>
            <p:nvPr/>
          </p:nvCxnSpPr>
          <p:spPr>
            <a:xfrm>
              <a:off x="3639876" y="5867009"/>
              <a:ext cx="1084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56D1705-1643-B15C-20C9-15250460315D}"/>
              </a:ext>
            </a:extLst>
          </p:cNvPr>
          <p:cNvSpPr/>
          <p:nvPr/>
        </p:nvSpPr>
        <p:spPr>
          <a:xfrm>
            <a:off x="547809" y="5383026"/>
            <a:ext cx="5942068" cy="12686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023581-E4A0-3002-CBC5-A0B77511B0A0}"/>
              </a:ext>
            </a:extLst>
          </p:cNvPr>
          <p:cNvSpPr/>
          <p:nvPr/>
        </p:nvSpPr>
        <p:spPr>
          <a:xfrm>
            <a:off x="294090" y="1241469"/>
            <a:ext cx="4440861" cy="2899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38F9CFC-C318-D5E8-FC92-6AA76AD88473}"/>
              </a:ext>
            </a:extLst>
          </p:cNvPr>
          <p:cNvSpPr/>
          <p:nvPr/>
        </p:nvSpPr>
        <p:spPr>
          <a:xfrm>
            <a:off x="535443" y="3805858"/>
            <a:ext cx="448908" cy="74692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B2160B-1D05-B082-6278-58ADA0EC1B08}"/>
              </a:ext>
            </a:extLst>
          </p:cNvPr>
          <p:cNvSpPr/>
          <p:nvPr/>
        </p:nvSpPr>
        <p:spPr>
          <a:xfrm rot="5400000">
            <a:off x="5802124" y="3304898"/>
            <a:ext cx="2590800" cy="15145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38FB160-CFB6-1D70-CD6B-813F965E5E09}"/>
              </a:ext>
            </a:extLst>
          </p:cNvPr>
          <p:cNvSpPr/>
          <p:nvPr/>
        </p:nvSpPr>
        <p:spPr>
          <a:xfrm rot="5400000">
            <a:off x="5646656" y="3294078"/>
            <a:ext cx="2590800" cy="15145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loud Callout 7">
                <a:extLst>
                  <a:ext uri="{FF2B5EF4-FFF2-40B4-BE49-F238E27FC236}">
                    <a16:creationId xmlns:a16="http://schemas.microsoft.com/office/drawing/2014/main" id="{BB438C98-9BD7-FF82-AB53-4D02DDA8E04D}"/>
                  </a:ext>
                </a:extLst>
              </p:cNvPr>
              <p:cNvSpPr/>
              <p:nvPr/>
            </p:nvSpPr>
            <p:spPr>
              <a:xfrm>
                <a:off x="4284295" y="994175"/>
                <a:ext cx="5088303" cy="895350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can we say about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66" name="Cloud Callout 7">
                <a:extLst>
                  <a:ext uri="{FF2B5EF4-FFF2-40B4-BE49-F238E27FC236}">
                    <a16:creationId xmlns:a16="http://schemas.microsoft.com/office/drawing/2014/main" id="{BB438C98-9BD7-FF82-AB53-4D02DDA8E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295" y="994175"/>
                <a:ext cx="5088303" cy="895350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70AB4D7B-C9B2-052E-828B-7D5A2D8DDAAD}"/>
              </a:ext>
            </a:extLst>
          </p:cNvPr>
          <p:cNvSpPr txBox="1"/>
          <p:nvPr/>
        </p:nvSpPr>
        <p:spPr>
          <a:xfrm>
            <a:off x="6895434" y="2056533"/>
            <a:ext cx="248786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5283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17" grpId="0" animBg="1"/>
      <p:bldP spid="63" grpId="0" animBg="1"/>
      <p:bldP spid="64" grpId="0" animBg="1"/>
      <p:bldP spid="65" grpId="0" animBg="1"/>
      <p:bldP spid="66" grpId="0" animBg="1"/>
      <p:bldP spid="6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019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{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1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E9747-458E-4F76-112C-2CF6214C1BCC}"/>
              </a:ext>
            </a:extLst>
          </p:cNvPr>
          <p:cNvSpPr/>
          <p:nvPr/>
        </p:nvSpPr>
        <p:spPr>
          <a:xfrm>
            <a:off x="547809" y="5383026"/>
            <a:ext cx="5942068" cy="12686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74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62000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45505" y="2069068"/>
            <a:ext cx="3769895" cy="2590800"/>
            <a:chOff x="1828800" y="3048000"/>
            <a:chExt cx="3769895" cy="25908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90800" y="3048000"/>
              <a:ext cx="3007895" cy="2590800"/>
              <a:chOff x="3733800" y="1728216"/>
              <a:chExt cx="4343400" cy="391058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5526505" y="2896815"/>
            <a:ext cx="386644" cy="1305853"/>
            <a:chOff x="2209800" y="3875747"/>
            <a:chExt cx="386644" cy="1305853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2438400" y="3875747"/>
              <a:ext cx="0" cy="92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898105" y="4736068"/>
            <a:ext cx="1371600" cy="369332"/>
            <a:chOff x="3352800" y="5715000"/>
            <a:chExt cx="13716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/>
            <p:nvPr/>
          </p:nvCxnSpPr>
          <p:spPr>
            <a:xfrm>
              <a:off x="3639876" y="5867009"/>
              <a:ext cx="1084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 rot="5400000">
            <a:off x="5802124" y="3304898"/>
            <a:ext cx="2590800" cy="15145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A8688-CFFD-BD21-FE16-DFC9FA808D26}"/>
              </a:ext>
            </a:extLst>
          </p:cNvPr>
          <p:cNvSpPr/>
          <p:nvPr/>
        </p:nvSpPr>
        <p:spPr>
          <a:xfrm rot="5400000">
            <a:off x="5646656" y="3294078"/>
            <a:ext cx="2590800" cy="15145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AA9F7B-5EFC-CD2B-4D93-5167F9B84585}"/>
              </a:ext>
            </a:extLst>
          </p:cNvPr>
          <p:cNvSpPr/>
          <p:nvPr/>
        </p:nvSpPr>
        <p:spPr>
          <a:xfrm rot="5400000">
            <a:off x="5953712" y="3304898"/>
            <a:ext cx="2590800" cy="15145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EE6520-4DB1-968C-6479-7B8D1C0BCCCA}"/>
              </a:ext>
            </a:extLst>
          </p:cNvPr>
          <p:cNvSpPr/>
          <p:nvPr/>
        </p:nvSpPr>
        <p:spPr>
          <a:xfrm rot="5400000">
            <a:off x="6823826" y="2578968"/>
            <a:ext cx="2590800" cy="159234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own Ribbon 63">
                <a:extLst>
                  <a:ext uri="{FF2B5EF4-FFF2-40B4-BE49-F238E27FC236}">
                    <a16:creationId xmlns:a16="http://schemas.microsoft.com/office/drawing/2014/main" id="{20ED5DC5-463E-251C-FAF4-7A51F7BBC633}"/>
                  </a:ext>
                </a:extLst>
              </p:cNvPr>
              <p:cNvSpPr/>
              <p:nvPr/>
            </p:nvSpPr>
            <p:spPr>
              <a:xfrm>
                <a:off x="1185057" y="43034"/>
                <a:ext cx="7391400" cy="609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Answer</a:t>
                </a:r>
                <a:r>
                  <a:rPr lang="en-US" dirty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 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all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14" name="Down Ribbon 63">
                <a:extLst>
                  <a:ext uri="{FF2B5EF4-FFF2-40B4-BE49-F238E27FC236}">
                    <a16:creationId xmlns:a16="http://schemas.microsoft.com/office/drawing/2014/main" id="{20ED5DC5-463E-251C-FAF4-7A51F7BBC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057" y="43034"/>
                <a:ext cx="7391400" cy="609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7874C759-A1AF-82DC-F0B9-D12428768503}"/>
              </a:ext>
            </a:extLst>
          </p:cNvPr>
          <p:cNvSpPr/>
          <p:nvPr/>
        </p:nvSpPr>
        <p:spPr>
          <a:xfrm>
            <a:off x="294090" y="1241469"/>
            <a:ext cx="4440861" cy="2899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loud Callout 7">
                <a:extLst>
                  <a:ext uri="{FF2B5EF4-FFF2-40B4-BE49-F238E27FC236}">
                    <a16:creationId xmlns:a16="http://schemas.microsoft.com/office/drawing/2014/main" id="{64C25605-7C68-141D-5E9F-1AD8A9AF2E73}"/>
                  </a:ext>
                </a:extLst>
              </p:cNvPr>
              <p:cNvSpPr/>
              <p:nvPr/>
            </p:nvSpPr>
            <p:spPr>
              <a:xfrm>
                <a:off x="4284295" y="994175"/>
                <a:ext cx="5088303" cy="895350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can we say about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7" name="Cloud Callout 7">
                <a:extLst>
                  <a:ext uri="{FF2B5EF4-FFF2-40B4-BE49-F238E27FC236}">
                    <a16:creationId xmlns:a16="http://schemas.microsoft.com/office/drawing/2014/main" id="{64C25605-7C68-141D-5E9F-1AD8A9AF2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295" y="994175"/>
                <a:ext cx="5088303" cy="895350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93D1133-AA0B-A2B9-098C-2FC85E53EE1E}"/>
                  </a:ext>
                </a:extLst>
              </p:cNvPr>
              <p:cNvSpPr/>
              <p:nvPr/>
            </p:nvSpPr>
            <p:spPr>
              <a:xfrm>
                <a:off x="1021842" y="5762243"/>
                <a:ext cx="67056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min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               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 ?</a:t>
                </a:r>
                <a:r>
                  <a:rPr lang="en-US" dirty="0"/>
                  <a:t>                                )</a:t>
                </a: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93D1133-AA0B-A2B9-098C-2FC85E53E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42" y="5762243"/>
                <a:ext cx="6705601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729AB22-8F76-E024-873C-09EA4BDB5EFA}"/>
                  </a:ext>
                </a:extLst>
              </p:cNvPr>
              <p:cNvSpPr txBox="1"/>
              <p:nvPr/>
            </p:nvSpPr>
            <p:spPr>
              <a:xfrm>
                <a:off x="3518843" y="5741614"/>
                <a:ext cx="3289170" cy="50962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𝑳</m:t>
                              </m:r>
                              <m:d>
                                <m:d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 </m:t>
                              </m:r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729AB22-8F76-E024-873C-09EA4BDB5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843" y="5741614"/>
                <a:ext cx="3289170" cy="509627"/>
              </a:xfrm>
              <a:prstGeom prst="rect">
                <a:avLst/>
              </a:prstGeom>
              <a:blipFill>
                <a:blip r:embed="rId12"/>
                <a:stretch>
                  <a:fillRect b="-72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C44F3B89-401C-8393-D685-5B180CAC4B83}"/>
              </a:ext>
            </a:extLst>
          </p:cNvPr>
          <p:cNvSpPr/>
          <p:nvPr/>
        </p:nvSpPr>
        <p:spPr>
          <a:xfrm>
            <a:off x="535443" y="3805858"/>
            <a:ext cx="448908" cy="74692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6A4E084A-AC41-F653-7B34-CDD259A79729}"/>
              </a:ext>
            </a:extLst>
          </p:cNvPr>
          <p:cNvSpPr/>
          <p:nvPr/>
        </p:nvSpPr>
        <p:spPr>
          <a:xfrm>
            <a:off x="3365611" y="5283755"/>
            <a:ext cx="444389" cy="5489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E7302F8-8D2D-F7E9-C2BB-BB21D624C437}"/>
              </a:ext>
            </a:extLst>
          </p:cNvPr>
          <p:cNvSpPr/>
          <p:nvPr/>
        </p:nvSpPr>
        <p:spPr>
          <a:xfrm>
            <a:off x="1109738" y="4092132"/>
            <a:ext cx="4769506" cy="146248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04392C2-CE69-AF18-3CFD-34BF996C39A7}"/>
                  </a:ext>
                </a:extLst>
              </p:cNvPr>
              <p:cNvSpPr/>
              <p:nvPr/>
            </p:nvSpPr>
            <p:spPr>
              <a:xfrm>
                <a:off x="685800" y="4734053"/>
                <a:ext cx="67056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min</a:t>
                </a:r>
                <a:r>
                  <a:rPr lang="en-US" dirty="0"/>
                  <a:t>(         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  <a:r>
                  <a:rPr lang="en-US" dirty="0"/>
                  <a:t>      ,                                                           )</a:t>
                </a: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04392C2-CE69-AF18-3CFD-34BF996C3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734053"/>
                <a:ext cx="6705601" cy="369332"/>
              </a:xfrm>
              <a:prstGeom prst="rect">
                <a:avLst/>
              </a:prstGeom>
              <a:blipFill>
                <a:blip r:embed="rId1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8DABEC1-24BA-B8C6-BB02-DA729BF5D9E1}"/>
                  </a:ext>
                </a:extLst>
              </p:cNvPr>
              <p:cNvSpPr txBox="1"/>
              <p:nvPr/>
            </p:nvSpPr>
            <p:spPr>
              <a:xfrm>
                <a:off x="3515012" y="4724400"/>
                <a:ext cx="2813078" cy="50962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𝑳</m:t>
                              </m:r>
                              <m:d>
                                <m:d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 </m:t>
                              </m:r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8DABEC1-24BA-B8C6-BB02-DA729BF5D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012" y="4724400"/>
                <a:ext cx="2813078" cy="509627"/>
              </a:xfrm>
              <a:prstGeom prst="rect">
                <a:avLst/>
              </a:prstGeom>
              <a:blipFill>
                <a:blip r:embed="rId14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6DA1709-0A15-D121-8B14-C1134A10560A}"/>
                  </a:ext>
                </a:extLst>
              </p:cNvPr>
              <p:cNvSpPr txBox="1"/>
              <p:nvPr/>
            </p:nvSpPr>
            <p:spPr>
              <a:xfrm>
                <a:off x="2510422" y="4739593"/>
                <a:ext cx="86914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latin typeface="Cambria Math"/>
                        </a:rPr>
                        <m:t>,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6DA1709-0A15-D121-8B14-C1134A105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422" y="4739593"/>
                <a:ext cx="869149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B4EB9E43-BA98-0F61-C754-4C7F9805D6FD}"/>
              </a:ext>
            </a:extLst>
          </p:cNvPr>
          <p:cNvGrpSpPr/>
          <p:nvPr/>
        </p:nvGrpSpPr>
        <p:grpSpPr>
          <a:xfrm>
            <a:off x="2684233" y="5063502"/>
            <a:ext cx="338554" cy="765218"/>
            <a:chOff x="76886" y="914400"/>
            <a:chExt cx="349888" cy="83820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D29A4C8-7E14-BFB0-07D2-7D0F92DDA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829" y="914400"/>
              <a:ext cx="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978A47-2937-6221-8ACF-53B94D539032}"/>
                </a:ext>
              </a:extLst>
            </p:cNvPr>
            <p:cNvSpPr txBox="1"/>
            <p:nvPr/>
          </p:nvSpPr>
          <p:spPr>
            <a:xfrm>
              <a:off x="76886" y="1102667"/>
              <a:ext cx="349888" cy="505696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=</a:t>
              </a:r>
              <a:endParaRPr lang="en-IN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24ED701-0A05-809B-2AE3-508D8910CB57}"/>
              </a:ext>
            </a:extLst>
          </p:cNvPr>
          <p:cNvGrpSpPr/>
          <p:nvPr/>
        </p:nvGrpSpPr>
        <p:grpSpPr>
          <a:xfrm>
            <a:off x="4716963" y="5076443"/>
            <a:ext cx="338554" cy="765218"/>
            <a:chOff x="76886" y="914400"/>
            <a:chExt cx="349888" cy="8382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CE48793-7185-F2D2-1D6F-88D877EE06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829" y="914400"/>
              <a:ext cx="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4141FE7-F3D7-BDDC-9130-8C178E94E07B}"/>
                </a:ext>
              </a:extLst>
            </p:cNvPr>
            <p:cNvSpPr txBox="1"/>
            <p:nvPr/>
          </p:nvSpPr>
          <p:spPr>
            <a:xfrm>
              <a:off x="76886" y="1102667"/>
              <a:ext cx="349888" cy="505696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=</a:t>
              </a:r>
              <a:endParaRPr lang="en-IN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BFF7725-89E4-D6FB-08FD-87398D659BC0}"/>
              </a:ext>
            </a:extLst>
          </p:cNvPr>
          <p:cNvGrpSpPr/>
          <p:nvPr/>
        </p:nvGrpSpPr>
        <p:grpSpPr>
          <a:xfrm rot="19982276">
            <a:off x="5805009" y="5041871"/>
            <a:ext cx="338554" cy="765218"/>
            <a:chOff x="76886" y="914400"/>
            <a:chExt cx="349888" cy="8382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C8F755-92F7-89CF-07E2-8D0782C21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829" y="914400"/>
              <a:ext cx="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BE285CC-6E8F-642E-33E9-393F54251D20}"/>
                </a:ext>
              </a:extLst>
            </p:cNvPr>
            <p:cNvSpPr txBox="1"/>
            <p:nvPr/>
          </p:nvSpPr>
          <p:spPr>
            <a:xfrm>
              <a:off x="76886" y="1102667"/>
              <a:ext cx="349888" cy="505696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=</a:t>
              </a:r>
              <a:endParaRPr lang="en-IN" sz="2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3692F75-CCB4-31B2-B5E9-35543DD89B09}"/>
              </a:ext>
            </a:extLst>
          </p:cNvPr>
          <p:cNvSpPr txBox="1"/>
          <p:nvPr/>
        </p:nvSpPr>
        <p:spPr>
          <a:xfrm>
            <a:off x="6895434" y="2056533"/>
            <a:ext cx="248786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  <a:endParaRPr lang="en-IN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29AFA8-12F4-123F-E8B5-1E73E176C29C}"/>
              </a:ext>
            </a:extLst>
          </p:cNvPr>
          <p:cNvSpPr txBox="1"/>
          <p:nvPr/>
        </p:nvSpPr>
        <p:spPr>
          <a:xfrm>
            <a:off x="7059367" y="2069830"/>
            <a:ext cx="248786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</a:p>
          <a:p>
            <a:r>
              <a:rPr lang="en-US" sz="1000" dirty="0"/>
              <a:t>=</a:t>
            </a:r>
            <a:endParaRPr lang="en-IN" sz="1000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9A6DB15-229C-39D3-889D-EB26A0C1B60B}"/>
              </a:ext>
            </a:extLst>
          </p:cNvPr>
          <p:cNvGrpSpPr/>
          <p:nvPr/>
        </p:nvGrpSpPr>
        <p:grpSpPr>
          <a:xfrm>
            <a:off x="1167398" y="5063502"/>
            <a:ext cx="338554" cy="765218"/>
            <a:chOff x="76886" y="914400"/>
            <a:chExt cx="349888" cy="83820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C346A9-40DC-D468-715B-5E23C46E2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829" y="914400"/>
              <a:ext cx="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C0F7112-9413-1304-4786-12387157FE39}"/>
                </a:ext>
              </a:extLst>
            </p:cNvPr>
            <p:cNvSpPr txBox="1"/>
            <p:nvPr/>
          </p:nvSpPr>
          <p:spPr>
            <a:xfrm>
              <a:off x="76886" y="1102667"/>
              <a:ext cx="349888" cy="505696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=</a:t>
              </a:r>
              <a:endParaRPr lang="en-IN" sz="2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446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65" grpId="0"/>
      <p:bldP spid="67" grpId="0" animBg="1"/>
      <p:bldP spid="69" grpId="0" animBg="1"/>
      <p:bldP spid="69" grpId="1" animBg="1"/>
      <p:bldP spid="70" grpId="0" animBg="1"/>
      <p:bldP spid="71" grpId="0"/>
      <p:bldP spid="72" grpId="0" animBg="1"/>
      <p:bldP spid="73" grpId="0" animBg="1"/>
      <p:bldP spid="9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Observations 2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If there is no negative cycle,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what happens if we execute Bellman-Ford algorithm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iteration?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741" t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48000" y="2743200"/>
            <a:ext cx="1981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negative cycle</a:t>
            </a:r>
          </a:p>
        </p:txBody>
      </p:sp>
      <p:sp>
        <p:nvSpPr>
          <p:cNvPr id="6" name="Down Arrow 5"/>
          <p:cNvSpPr/>
          <p:nvPr/>
        </p:nvSpPr>
        <p:spPr>
          <a:xfrm>
            <a:off x="3810000" y="3244596"/>
            <a:ext cx="602570" cy="33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0" y="3581400"/>
            <a:ext cx="1981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6C31"/>
                </a:solidFill>
              </a:rPr>
              <a:t>Optimal </a:t>
            </a:r>
            <a:r>
              <a:rPr lang="en-US" sz="1600" b="1" dirty="0" err="1">
                <a:solidFill>
                  <a:srgbClr val="006C31"/>
                </a:solidFill>
              </a:rPr>
              <a:t>Subpath</a:t>
            </a:r>
            <a:r>
              <a:rPr lang="en-US" sz="1600" b="1" dirty="0">
                <a:solidFill>
                  <a:srgbClr val="006C3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property holds</a:t>
            </a:r>
          </a:p>
        </p:txBody>
      </p:sp>
      <p:sp>
        <p:nvSpPr>
          <p:cNvPr id="8" name="Down Arrow 7"/>
          <p:cNvSpPr/>
          <p:nvPr/>
        </p:nvSpPr>
        <p:spPr>
          <a:xfrm>
            <a:off x="3810000" y="4082796"/>
            <a:ext cx="602570" cy="33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1905000" y="4419600"/>
                <a:ext cx="4724400" cy="685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419600"/>
                <a:ext cx="4724400" cy="6858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3810000" y="51054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86001" y="4766846"/>
                <a:ext cx="4267200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Length of shortest path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with at most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 edges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1" y="4766846"/>
                <a:ext cx="4267200" cy="338554"/>
              </a:xfrm>
              <a:prstGeom prst="rect">
                <a:avLst/>
              </a:prstGeom>
              <a:blipFill>
                <a:blip r:embed="rId4"/>
                <a:stretch>
                  <a:fillRect l="-893" t="-7143" r="-208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828800" y="5486400"/>
                <a:ext cx="4724400" cy="914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? </a:t>
                </a:r>
              </a:p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486400"/>
                <a:ext cx="4724400" cy="9144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70217" y="5833646"/>
                <a:ext cx="2936766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Length of the shortest path to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600" dirty="0"/>
                  <a:t> 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17" y="5833646"/>
                <a:ext cx="2936766" cy="338554"/>
              </a:xfrm>
              <a:prstGeom prst="rect">
                <a:avLst/>
              </a:prstGeom>
              <a:blipFill>
                <a:blip r:embed="rId6"/>
                <a:stretch>
                  <a:fillRect l="-1293" t="-714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2590800" y="1447800"/>
            <a:ext cx="3886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477000" y="1371600"/>
            <a:ext cx="2362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433547" y="6062246"/>
                <a:ext cx="10340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sz="1600" b="1" dirty="0">
                          <a:latin typeface="Cambria Math"/>
                        </a:rPr>
                        <m:t>[</m:t>
                      </m:r>
                      <m:r>
                        <a:rPr lang="en-US" sz="16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16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6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547" y="6062246"/>
                <a:ext cx="1034065" cy="33855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84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3" grpId="0" animBg="1"/>
      <p:bldP spid="46" grpId="0" animBg="1"/>
      <p:bldP spid="3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3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{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74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62000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9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45505" y="2069068"/>
            <a:ext cx="3769895" cy="2590800"/>
            <a:chOff x="1828800" y="3048000"/>
            <a:chExt cx="3769895" cy="25908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90800" y="3048000"/>
              <a:ext cx="3007895" cy="2590800"/>
              <a:chOff x="3733800" y="1728216"/>
              <a:chExt cx="4343400" cy="391058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5526505" y="2896815"/>
            <a:ext cx="386644" cy="1305853"/>
            <a:chOff x="2209800" y="3875747"/>
            <a:chExt cx="386644" cy="1305853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2438400" y="3875747"/>
              <a:ext cx="0" cy="92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898105" y="4736068"/>
            <a:ext cx="1371600" cy="369332"/>
            <a:chOff x="3352800" y="5715000"/>
            <a:chExt cx="13716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/>
            <p:nvPr/>
          </p:nvCxnSpPr>
          <p:spPr>
            <a:xfrm>
              <a:off x="3639876" y="5867009"/>
              <a:ext cx="1084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0912D5-9F40-4F9D-B9AB-130A992C7641}"/>
                  </a:ext>
                </a:extLst>
              </p:cNvPr>
              <p:cNvSpPr txBox="1"/>
              <p:nvPr/>
            </p:nvSpPr>
            <p:spPr>
              <a:xfrm>
                <a:off x="5791200" y="2583296"/>
                <a:ext cx="3866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0912D5-9F40-4F9D-B9AB-130A992C7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83296"/>
                <a:ext cx="386644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41F0D1-AFAB-D7BB-99E4-335F1C4768B3}"/>
                  </a:ext>
                </a:extLst>
              </p:cNvPr>
              <p:cNvSpPr txBox="1"/>
              <p:nvPr/>
            </p:nvSpPr>
            <p:spPr>
              <a:xfrm>
                <a:off x="5699841" y="2591369"/>
                <a:ext cx="9137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41F0D1-AFAB-D7BB-99E4-335F1C476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841" y="2591369"/>
                <a:ext cx="91376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4B3682-D89E-F6B8-3D0F-4D33CF808833}"/>
                  </a:ext>
                </a:extLst>
              </p:cNvPr>
              <p:cNvSpPr txBox="1"/>
              <p:nvPr/>
            </p:nvSpPr>
            <p:spPr>
              <a:xfrm>
                <a:off x="6325233" y="2590800"/>
                <a:ext cx="9137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4B3682-D89E-F6B8-3D0F-4D33CF808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233" y="2590800"/>
                <a:ext cx="91376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A542331-5068-1A13-BD4C-227FE61C6949}"/>
                  </a:ext>
                </a:extLst>
              </p:cNvPr>
              <p:cNvSpPr txBox="1"/>
              <p:nvPr/>
            </p:nvSpPr>
            <p:spPr>
              <a:xfrm>
                <a:off x="6477000" y="2590800"/>
                <a:ext cx="9137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A542331-5068-1A13-BD4C-227FE61C6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590800"/>
                <a:ext cx="91376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B6774-CE6D-8C2A-BBF1-83F34508F232}"/>
                  </a:ext>
                </a:extLst>
              </p:cNvPr>
              <p:cNvSpPr txBox="1"/>
              <p:nvPr/>
            </p:nvSpPr>
            <p:spPr>
              <a:xfrm>
                <a:off x="6764076" y="45836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0B6774-CE6D-8C2A-BBF1-83F34508F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076" y="4583668"/>
                <a:ext cx="327334" cy="369332"/>
              </a:xfrm>
              <a:prstGeom prst="rect">
                <a:avLst/>
              </a:prstGeom>
              <a:blipFill>
                <a:blip r:embed="rId1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A7BD479-4B68-F6E6-8F37-5853E6D2B8D6}"/>
                  </a:ext>
                </a:extLst>
              </p:cNvPr>
              <p:cNvSpPr txBox="1"/>
              <p:nvPr/>
            </p:nvSpPr>
            <p:spPr>
              <a:xfrm>
                <a:off x="5590199" y="2588331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A7BD479-4B68-F6E6-8F37-5853E6D2B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199" y="2588331"/>
                <a:ext cx="37542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7">
                <a:extLst>
                  <a:ext uri="{FF2B5EF4-FFF2-40B4-BE49-F238E27FC236}">
                    <a16:creationId xmlns:a16="http://schemas.microsoft.com/office/drawing/2014/main" id="{48E7CDCF-35BA-9876-E56E-E9A3D165CDC9}"/>
                  </a:ext>
                </a:extLst>
              </p:cNvPr>
              <p:cNvSpPr/>
              <p:nvPr/>
            </p:nvSpPr>
            <p:spPr>
              <a:xfrm>
                <a:off x="3972953" y="1051678"/>
                <a:ext cx="5850303" cy="834373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is reachable from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what is the smallest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60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a </a:t>
                </a:r>
                <a:r>
                  <a:rPr lang="en-US" sz="1600" u="sng" dirty="0">
                    <a:solidFill>
                      <a:schemeClr val="tx1"/>
                    </a:solidFill>
                  </a:rPr>
                  <a:t>finite</a:t>
                </a:r>
                <a:r>
                  <a:rPr lang="en-US" sz="1600" dirty="0">
                    <a:solidFill>
                      <a:schemeClr val="tx1"/>
                    </a:solidFill>
                  </a:rPr>
                  <a:t> value ?</a:t>
                </a:r>
              </a:p>
            </p:txBody>
          </p:sp>
        </mc:Choice>
        <mc:Fallback xmlns="">
          <p:sp>
            <p:nvSpPr>
              <p:cNvPr id="9" name="Cloud Callout 7">
                <a:extLst>
                  <a:ext uri="{FF2B5EF4-FFF2-40B4-BE49-F238E27FC236}">
                    <a16:creationId xmlns:a16="http://schemas.microsoft.com/office/drawing/2014/main" id="{48E7CDCF-35BA-9876-E56E-E9A3D165C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953" y="1051678"/>
                <a:ext cx="5850303" cy="834373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26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4" grpId="0"/>
      <p:bldP spid="17" grpId="0"/>
      <p:bldP spid="63" grpId="0"/>
      <p:bldP spid="65" grpId="0"/>
      <p:bldP spid="67" grpId="0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981200" y="1600200"/>
            <a:ext cx="4648200" cy="4495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86000" y="1905000"/>
            <a:ext cx="4038600" cy="388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1792AB-33EE-51D1-85A9-4B5A7C469995}"/>
              </a:ext>
            </a:extLst>
          </p:cNvPr>
          <p:cNvSpPr/>
          <p:nvPr/>
        </p:nvSpPr>
        <p:spPr>
          <a:xfrm>
            <a:off x="2969012" y="2590800"/>
            <a:ext cx="2667000" cy="2514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10200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execution of </a:t>
            </a:r>
            <a:r>
              <a:rPr lang="en-US" sz="3200" b="1" dirty="0">
                <a:solidFill>
                  <a:srgbClr val="7030A0"/>
                </a:solidFill>
              </a:rPr>
              <a:t>Bellman Ford </a:t>
            </a:r>
            <a:r>
              <a:rPr lang="en-US" sz="3200" b="1" dirty="0"/>
              <a:t>algorithm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37250" y="1295400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1295400"/>
                <a:ext cx="80021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916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paths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909" t="-6349" r="-50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267200" y="1905000"/>
            <a:ext cx="76200" cy="381000"/>
            <a:chOff x="4267200" y="1905000"/>
            <a:chExt cx="76200" cy="381000"/>
          </a:xfrm>
        </p:grpSpPr>
        <p:sp>
          <p:nvSpPr>
            <p:cNvPr id="27" name="Oval 26"/>
            <p:cNvSpPr/>
            <p:nvPr/>
          </p:nvSpPr>
          <p:spPr>
            <a:xfrm>
              <a:off x="4267200" y="22098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267200" y="20574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267200" y="19050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962400" y="1611868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611868"/>
                <a:ext cx="80021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BA642793-ABA1-7D89-558E-2BAE39A598D0}"/>
              </a:ext>
            </a:extLst>
          </p:cNvPr>
          <p:cNvSpPr/>
          <p:nvPr/>
        </p:nvSpPr>
        <p:spPr>
          <a:xfrm>
            <a:off x="3350012" y="2963079"/>
            <a:ext cx="1905000" cy="1752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4267200" y="3048000"/>
            <a:ext cx="76200" cy="381000"/>
            <a:chOff x="4267200" y="1905000"/>
            <a:chExt cx="76200" cy="381000"/>
          </a:xfrm>
        </p:grpSpPr>
        <p:sp>
          <p:nvSpPr>
            <p:cNvPr id="32" name="Oval 31"/>
            <p:cNvSpPr/>
            <p:nvPr/>
          </p:nvSpPr>
          <p:spPr>
            <a:xfrm>
              <a:off x="4267200" y="22098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67200" y="20574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19050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7F42F941-EE24-D75E-000B-B17FCF7693FD}"/>
              </a:ext>
            </a:extLst>
          </p:cNvPr>
          <p:cNvSpPr/>
          <p:nvPr/>
        </p:nvSpPr>
        <p:spPr>
          <a:xfrm>
            <a:off x="4067838" y="3610868"/>
            <a:ext cx="427962" cy="4351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725851-97D3-0320-591F-CD9D132AC4AB}"/>
              </a:ext>
            </a:extLst>
          </p:cNvPr>
          <p:cNvSpPr txBox="1"/>
          <p:nvPr/>
        </p:nvSpPr>
        <p:spPr>
          <a:xfrm>
            <a:off x="3564200" y="835357"/>
            <a:ext cx="165615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Like a wave …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BF6080-937D-C988-3461-94DF41106BD1}"/>
                  </a:ext>
                </a:extLst>
              </p:cNvPr>
              <p:cNvSpPr txBox="1"/>
              <p:nvPr/>
            </p:nvSpPr>
            <p:spPr>
              <a:xfrm>
                <a:off x="1622769" y="6141303"/>
                <a:ext cx="5542671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It reaches a vertex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for the first time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iteration </a:t>
                </a:r>
              </a:p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least number of edges on any path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to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BF6080-937D-C988-3461-94DF41106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769" y="6141303"/>
                <a:ext cx="5542671" cy="646331"/>
              </a:xfrm>
              <a:prstGeom prst="rect">
                <a:avLst/>
              </a:prstGeom>
              <a:blipFill>
                <a:blip r:embed="rId13"/>
                <a:stretch>
                  <a:fillRect l="-880" t="-4717" r="-11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6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13" grpId="0" animBg="1"/>
      <p:bldP spid="12" grpId="0" animBg="1"/>
      <p:bldP spid="17" grpId="0" animBg="1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600" dirty="0">
                    <a:solidFill>
                      <a:srgbClr val="7030A0"/>
                    </a:solidFill>
                  </a:rPr>
                  <a:t>Detecting negative cycle</a:t>
                </a:r>
                <a:br>
                  <a:rPr lang="en-US" sz="3600" dirty="0">
                    <a:solidFill>
                      <a:srgbClr val="7030A0"/>
                    </a:solidFill>
                  </a:rPr>
                </a:br>
                <a:r>
                  <a:rPr lang="en-US" sz="3600" dirty="0">
                    <a:solidFill>
                      <a:srgbClr val="7030A0"/>
                    </a:solidFill>
                  </a:rPr>
                  <a:t>in</a:t>
                </a:r>
                <a:r>
                  <a:rPr lang="en-US" sz="3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  <a:blipFill rotWithShape="1">
                <a:blip r:embed="rId2"/>
                <a:stretch>
                  <a:fillRect t="-6726"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ontent Placeholder 7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81000" y="3581400"/>
            <a:ext cx="352981" cy="533400"/>
            <a:chOff x="1171019" y="3581400"/>
            <a:chExt cx="352981" cy="533400"/>
          </a:xfrm>
        </p:grpSpPr>
        <p:sp>
          <p:nvSpPr>
            <p:cNvPr id="51" name="Oval 50"/>
            <p:cNvSpPr/>
            <p:nvPr/>
          </p:nvSpPr>
          <p:spPr>
            <a:xfrm>
              <a:off x="1267381" y="3581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171019" y="3745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019" y="37454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1295400" y="1676400"/>
            <a:ext cx="3076767" cy="3886200"/>
            <a:chOff x="3429000" y="2286000"/>
            <a:chExt cx="3076767" cy="3886200"/>
          </a:xfrm>
        </p:grpSpPr>
        <p:sp>
          <p:nvSpPr>
            <p:cNvPr id="22" name="Oval 21"/>
            <p:cNvSpPr/>
            <p:nvPr/>
          </p:nvSpPr>
          <p:spPr>
            <a:xfrm>
              <a:off x="5867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867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867400" y="5029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571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50" idx="6"/>
              <a:endCxn id="22" idx="1"/>
            </p:cNvCxnSpPr>
            <p:nvPr/>
          </p:nvCxnSpPr>
          <p:spPr>
            <a:xfrm>
              <a:off x="5105400" y="2667000"/>
              <a:ext cx="784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4"/>
              <a:endCxn id="23" idx="0"/>
            </p:cNvCxnSpPr>
            <p:nvPr/>
          </p:nvCxnSpPr>
          <p:spPr>
            <a:xfrm>
              <a:off x="5943600" y="33528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3" idx="4"/>
              <a:endCxn id="24" idx="0"/>
            </p:cNvCxnSpPr>
            <p:nvPr/>
          </p:nvCxnSpPr>
          <p:spPr>
            <a:xfrm>
              <a:off x="5943600" y="4343400"/>
              <a:ext cx="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3"/>
              <a:endCxn id="25" idx="6"/>
            </p:cNvCxnSpPr>
            <p:nvPr/>
          </p:nvCxnSpPr>
          <p:spPr>
            <a:xfrm flipH="1">
              <a:off x="5105400" y="5159282"/>
              <a:ext cx="7843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38862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25" idx="2"/>
            </p:cNvCxnSpPr>
            <p:nvPr/>
          </p:nvCxnSpPr>
          <p:spPr>
            <a:xfrm flipH="1" flipV="1">
              <a:off x="3962400" y="5181600"/>
              <a:ext cx="99060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860337" y="5029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45" idx="0"/>
            </p:cNvCxnSpPr>
            <p:nvPr/>
          </p:nvCxnSpPr>
          <p:spPr>
            <a:xfrm flipV="1">
              <a:off x="3936537" y="3352800"/>
              <a:ext cx="0" cy="16764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4953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810986" y="22860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986" y="22860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 flipV="1">
              <a:off x="4038600" y="2667000"/>
              <a:ext cx="914400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019800" y="3124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124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019800" y="41264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126468"/>
                  <a:ext cx="4859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019800" y="49530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953000"/>
                  <a:ext cx="48596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800600" y="58028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5802868"/>
                  <a:ext cx="48596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628833" y="51170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33" y="5117068"/>
                  <a:ext cx="48596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429000" y="29718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2971800"/>
                  <a:ext cx="48756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77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629762" y="3728720"/>
            <a:ext cx="2225198" cy="1707923"/>
            <a:chOff x="629762" y="3728720"/>
            <a:chExt cx="2225198" cy="1707923"/>
          </a:xfrm>
        </p:grpSpPr>
        <p:sp>
          <p:nvSpPr>
            <p:cNvPr id="67" name="Freeform 66"/>
            <p:cNvSpPr/>
            <p:nvPr/>
          </p:nvSpPr>
          <p:spPr>
            <a:xfrm>
              <a:off x="629762" y="3728720"/>
              <a:ext cx="2225198" cy="1707923"/>
            </a:xfrm>
            <a:custGeom>
              <a:avLst/>
              <a:gdLst>
                <a:gd name="connsiteX0" fmla="*/ 0 w 2265680"/>
                <a:gd name="connsiteY0" fmla="*/ 0 h 1809523"/>
                <a:gd name="connsiteX1" fmla="*/ 467360 w 2265680"/>
                <a:gd name="connsiteY1" fmla="*/ 904240 h 1809523"/>
                <a:gd name="connsiteX2" fmla="*/ 1107440 w 2265680"/>
                <a:gd name="connsiteY2" fmla="*/ 1310640 h 1809523"/>
                <a:gd name="connsiteX3" fmla="*/ 1747520 w 2265680"/>
                <a:gd name="connsiteY3" fmla="*/ 1798320 h 1809523"/>
                <a:gd name="connsiteX4" fmla="*/ 2265680 w 2265680"/>
                <a:gd name="connsiteY4" fmla="*/ 1605280 h 1809523"/>
                <a:gd name="connsiteX0" fmla="*/ 0 w 2225040"/>
                <a:gd name="connsiteY0" fmla="*/ 0 h 1707923"/>
                <a:gd name="connsiteX1" fmla="*/ 426720 w 2225040"/>
                <a:gd name="connsiteY1" fmla="*/ 802640 h 1707923"/>
                <a:gd name="connsiteX2" fmla="*/ 1066800 w 2225040"/>
                <a:gd name="connsiteY2" fmla="*/ 1209040 h 1707923"/>
                <a:gd name="connsiteX3" fmla="*/ 1706880 w 2225040"/>
                <a:gd name="connsiteY3" fmla="*/ 1696720 h 1707923"/>
                <a:gd name="connsiteX4" fmla="*/ 2225040 w 2225040"/>
                <a:gd name="connsiteY4" fmla="*/ 1503680 h 170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5040" h="1707923">
                  <a:moveTo>
                    <a:pt x="0" y="0"/>
                  </a:moveTo>
                  <a:cubicBezTo>
                    <a:pt x="141393" y="342900"/>
                    <a:pt x="248920" y="601133"/>
                    <a:pt x="426720" y="802640"/>
                  </a:cubicBezTo>
                  <a:cubicBezTo>
                    <a:pt x="604520" y="1004147"/>
                    <a:pt x="853440" y="1060027"/>
                    <a:pt x="1066800" y="1209040"/>
                  </a:cubicBezTo>
                  <a:cubicBezTo>
                    <a:pt x="1280160" y="1358053"/>
                    <a:pt x="1513840" y="1647613"/>
                    <a:pt x="1706880" y="1696720"/>
                  </a:cubicBezTo>
                  <a:cubicBezTo>
                    <a:pt x="1899920" y="1745827"/>
                    <a:pt x="2062480" y="1624753"/>
                    <a:pt x="2225040" y="150368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endCxn id="67" idx="4"/>
            </p:cNvCxnSpPr>
            <p:nvPr/>
          </p:nvCxnSpPr>
          <p:spPr>
            <a:xfrm flipV="1">
              <a:off x="2766173" y="5232400"/>
              <a:ext cx="88787" cy="727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905000" y="2839134"/>
                <a:ext cx="16763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: </a:t>
                </a:r>
              </a:p>
              <a:p>
                <a:pPr algn="ctr"/>
                <a:r>
                  <a:rPr lang="en-US" dirty="0"/>
                  <a:t>a negative cycle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839134"/>
                <a:ext cx="1676399" cy="646331"/>
              </a:xfrm>
              <a:prstGeom prst="rect">
                <a:avLst/>
              </a:prstGeom>
              <a:blipFill rotWithShape="1">
                <a:blip r:embed="rId11"/>
                <a:stretch>
                  <a:fillRect l="-2920" t="-4717" r="-583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D2568FB-9F31-EF3E-520F-6FB2AAA5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E0EFFC-494F-1BBB-501E-5B2114DB511A}"/>
                  </a:ext>
                </a:extLst>
              </p:cNvPr>
              <p:cNvSpPr txBox="1"/>
              <p:nvPr/>
            </p:nvSpPr>
            <p:spPr>
              <a:xfrm>
                <a:off x="978401" y="5501175"/>
                <a:ext cx="137044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iteration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E0EFFC-494F-1BBB-501E-5B2114DB5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01" y="5501175"/>
                <a:ext cx="1370440" cy="369332"/>
              </a:xfrm>
              <a:prstGeom prst="rect">
                <a:avLst/>
              </a:prstGeom>
              <a:blipFill>
                <a:blip r:embed="rId12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CF885A-8595-5012-E3EE-D5B90F10F4C6}"/>
                  </a:ext>
                </a:extLst>
              </p:cNvPr>
              <p:cNvSpPr txBox="1"/>
              <p:nvPr/>
            </p:nvSpPr>
            <p:spPr>
              <a:xfrm>
                <a:off x="4384456" y="3119735"/>
                <a:ext cx="491833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Once the cycle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 has been </a:t>
                </a:r>
                <a:r>
                  <a:rPr lang="en-US" sz="1800" b="1" i="1" dirty="0"/>
                  <a:t>reached </a:t>
                </a:r>
                <a:r>
                  <a:rPr lang="en-US" sz="1800" dirty="0"/>
                  <a:t>by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/>
                  <a:t>what will happen to labels of its vertices in future?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CF885A-8595-5012-E3EE-D5B90F10F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456" y="3119735"/>
                <a:ext cx="4918334" cy="923330"/>
              </a:xfrm>
              <a:prstGeom prst="rect">
                <a:avLst/>
              </a:prstGeom>
              <a:blipFill>
                <a:blip r:embed="rId13"/>
                <a:stretch>
                  <a:fillRect l="-991" t="-3974" r="-496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33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BE53E32-D27A-BB7D-41D8-DC2A2E0CC415}"/>
              </a:ext>
            </a:extLst>
          </p:cNvPr>
          <p:cNvSpPr/>
          <p:nvPr/>
        </p:nvSpPr>
        <p:spPr>
          <a:xfrm>
            <a:off x="1650537" y="4343400"/>
            <a:ext cx="304800" cy="325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342B43-9CC1-7914-1F3B-C1A5A1C3F73B}"/>
              </a:ext>
            </a:extLst>
          </p:cNvPr>
          <p:cNvSpPr/>
          <p:nvPr/>
        </p:nvSpPr>
        <p:spPr>
          <a:xfrm>
            <a:off x="1663621" y="2516672"/>
            <a:ext cx="304800" cy="325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EE4E27-679D-C581-290D-8B33DB08EE33}"/>
              </a:ext>
            </a:extLst>
          </p:cNvPr>
          <p:cNvSpPr/>
          <p:nvPr/>
        </p:nvSpPr>
        <p:spPr>
          <a:xfrm>
            <a:off x="2743200" y="5024874"/>
            <a:ext cx="304800" cy="325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8299ECC-36AE-1367-4DBD-F995E23D19D9}"/>
              </a:ext>
            </a:extLst>
          </p:cNvPr>
          <p:cNvSpPr/>
          <p:nvPr/>
        </p:nvSpPr>
        <p:spPr>
          <a:xfrm>
            <a:off x="3649818" y="4365506"/>
            <a:ext cx="304800" cy="325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EF9EED-D781-5679-812A-41BD4A959CD2}"/>
              </a:ext>
            </a:extLst>
          </p:cNvPr>
          <p:cNvSpPr/>
          <p:nvPr/>
        </p:nvSpPr>
        <p:spPr>
          <a:xfrm>
            <a:off x="3657598" y="3482297"/>
            <a:ext cx="304800" cy="325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76A105-C440-5738-58D9-007EE393251F}"/>
              </a:ext>
            </a:extLst>
          </p:cNvPr>
          <p:cNvSpPr/>
          <p:nvPr/>
        </p:nvSpPr>
        <p:spPr>
          <a:xfrm>
            <a:off x="3667902" y="2514014"/>
            <a:ext cx="304800" cy="325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1CDF76-3D80-6071-B4F4-A3B46B33B20D}"/>
              </a:ext>
            </a:extLst>
          </p:cNvPr>
          <p:cNvSpPr/>
          <p:nvPr/>
        </p:nvSpPr>
        <p:spPr>
          <a:xfrm>
            <a:off x="2757583" y="1914095"/>
            <a:ext cx="304800" cy="325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7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72167" y="1143000"/>
                <a:ext cx="4695633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16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latin typeface="Cambria Math"/>
                  </a:rPr>
                  <a:t>Answer: </a:t>
                </a:r>
                <a:r>
                  <a:rPr lang="en-US" sz="1600" dirty="0"/>
                  <a:t> Label of at least one vertex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will change in each subsequent  iteration.</a:t>
                </a:r>
                <a:endParaRPr lang="en-US" sz="1600" b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latin typeface="Cambria Math"/>
                  </a:rPr>
                  <a:t>Proof: Consider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600" b="1" dirty="0" err="1">
                    <a:latin typeface="Cambria Math"/>
                  </a:rPr>
                  <a:t>th</a:t>
                </a:r>
                <a:r>
                  <a:rPr lang="en-US" sz="1600" b="1" dirty="0">
                    <a:latin typeface="Cambria Math"/>
                  </a:rPr>
                  <a:t> iteration for any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>
                    <a:latin typeface="Cambria Math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latin typeface="Cambria Math"/>
                  </a:rPr>
                  <a:t>It follows from the algorithm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 smtClean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/>
                  <a:t>:     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]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latin typeface="Cambria Math"/>
                  </a:rPr>
                  <a:t>If  no label changes during 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600" b="1" dirty="0" err="1">
                    <a:latin typeface="Cambria Math"/>
                  </a:rPr>
                  <a:t>th</a:t>
                </a:r>
                <a:r>
                  <a:rPr lang="en-US" sz="1600" b="1" dirty="0">
                    <a:latin typeface="Cambria Math"/>
                  </a:rPr>
                  <a:t> iteration then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sz="1600" dirty="0">
                    <a:sym typeface="Wingdings" pitchFamily="2" charset="2"/>
                  </a:rPr>
                  <a:t> =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600" dirty="0">
                    <a:sym typeface="Wingdings" pitchFamily="2" charset="2"/>
                  </a:rPr>
                  <a:t>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 in cycle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endParaRPr lang="en-US" sz="16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</a:t>
                </a:r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+…+</m:t>
                    </m:r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A contradiction !!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5" name="Content Placeholder 7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72167" y="1143000"/>
                <a:ext cx="4695633" cy="4983163"/>
              </a:xfrm>
              <a:blipFill>
                <a:blip r:embed="rId2"/>
                <a:stretch>
                  <a:fillRect l="-649" b="-129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81000" y="3581400"/>
            <a:ext cx="352981" cy="533400"/>
            <a:chOff x="1171019" y="3581400"/>
            <a:chExt cx="352981" cy="533400"/>
          </a:xfrm>
        </p:grpSpPr>
        <p:sp>
          <p:nvSpPr>
            <p:cNvPr id="51" name="Oval 50"/>
            <p:cNvSpPr/>
            <p:nvPr/>
          </p:nvSpPr>
          <p:spPr>
            <a:xfrm>
              <a:off x="1267381" y="3581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171019" y="3745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019" y="37454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1295400" y="1676400"/>
            <a:ext cx="3076767" cy="3886200"/>
            <a:chOff x="3429000" y="2286000"/>
            <a:chExt cx="3076767" cy="3886200"/>
          </a:xfrm>
        </p:grpSpPr>
        <p:sp>
          <p:nvSpPr>
            <p:cNvPr id="22" name="Oval 21"/>
            <p:cNvSpPr/>
            <p:nvPr/>
          </p:nvSpPr>
          <p:spPr>
            <a:xfrm>
              <a:off x="5867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867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867400" y="5029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5715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50" idx="6"/>
              <a:endCxn id="22" idx="1"/>
            </p:cNvCxnSpPr>
            <p:nvPr/>
          </p:nvCxnSpPr>
          <p:spPr>
            <a:xfrm>
              <a:off x="5105400" y="2667000"/>
              <a:ext cx="784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4"/>
              <a:endCxn id="23" idx="0"/>
            </p:cNvCxnSpPr>
            <p:nvPr/>
          </p:nvCxnSpPr>
          <p:spPr>
            <a:xfrm>
              <a:off x="5943600" y="33528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3" idx="4"/>
              <a:endCxn id="24" idx="0"/>
            </p:cNvCxnSpPr>
            <p:nvPr/>
          </p:nvCxnSpPr>
          <p:spPr>
            <a:xfrm>
              <a:off x="5943600" y="4343400"/>
              <a:ext cx="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3"/>
              <a:endCxn id="25" idx="6"/>
            </p:cNvCxnSpPr>
            <p:nvPr/>
          </p:nvCxnSpPr>
          <p:spPr>
            <a:xfrm flipH="1">
              <a:off x="5105400" y="5159282"/>
              <a:ext cx="7843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38862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25" idx="2"/>
            </p:cNvCxnSpPr>
            <p:nvPr/>
          </p:nvCxnSpPr>
          <p:spPr>
            <a:xfrm flipH="1" flipV="1">
              <a:off x="3962400" y="5181600"/>
              <a:ext cx="99060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860337" y="5029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45" idx="0"/>
            </p:cNvCxnSpPr>
            <p:nvPr/>
          </p:nvCxnSpPr>
          <p:spPr>
            <a:xfrm flipV="1">
              <a:off x="3936537" y="3352800"/>
              <a:ext cx="0" cy="16764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4953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810986" y="22860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986" y="22860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 flipV="1">
              <a:off x="4038600" y="2667000"/>
              <a:ext cx="914400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019800" y="3124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124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019800" y="41264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126468"/>
                  <a:ext cx="4859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019800" y="49530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4953000"/>
                  <a:ext cx="48596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800600" y="58028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5802868"/>
                  <a:ext cx="48596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628833" y="51170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33" y="5117068"/>
                  <a:ext cx="48596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429000" y="29718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2971800"/>
                  <a:ext cx="48756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77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629762" y="3728720"/>
            <a:ext cx="2225198" cy="1707923"/>
            <a:chOff x="629762" y="3728720"/>
            <a:chExt cx="2225198" cy="1707923"/>
          </a:xfrm>
        </p:grpSpPr>
        <p:sp>
          <p:nvSpPr>
            <p:cNvPr id="67" name="Freeform 66"/>
            <p:cNvSpPr/>
            <p:nvPr/>
          </p:nvSpPr>
          <p:spPr>
            <a:xfrm>
              <a:off x="629762" y="3728720"/>
              <a:ext cx="2225198" cy="1707923"/>
            </a:xfrm>
            <a:custGeom>
              <a:avLst/>
              <a:gdLst>
                <a:gd name="connsiteX0" fmla="*/ 0 w 2265680"/>
                <a:gd name="connsiteY0" fmla="*/ 0 h 1809523"/>
                <a:gd name="connsiteX1" fmla="*/ 467360 w 2265680"/>
                <a:gd name="connsiteY1" fmla="*/ 904240 h 1809523"/>
                <a:gd name="connsiteX2" fmla="*/ 1107440 w 2265680"/>
                <a:gd name="connsiteY2" fmla="*/ 1310640 h 1809523"/>
                <a:gd name="connsiteX3" fmla="*/ 1747520 w 2265680"/>
                <a:gd name="connsiteY3" fmla="*/ 1798320 h 1809523"/>
                <a:gd name="connsiteX4" fmla="*/ 2265680 w 2265680"/>
                <a:gd name="connsiteY4" fmla="*/ 1605280 h 1809523"/>
                <a:gd name="connsiteX0" fmla="*/ 0 w 2225040"/>
                <a:gd name="connsiteY0" fmla="*/ 0 h 1707923"/>
                <a:gd name="connsiteX1" fmla="*/ 426720 w 2225040"/>
                <a:gd name="connsiteY1" fmla="*/ 802640 h 1707923"/>
                <a:gd name="connsiteX2" fmla="*/ 1066800 w 2225040"/>
                <a:gd name="connsiteY2" fmla="*/ 1209040 h 1707923"/>
                <a:gd name="connsiteX3" fmla="*/ 1706880 w 2225040"/>
                <a:gd name="connsiteY3" fmla="*/ 1696720 h 1707923"/>
                <a:gd name="connsiteX4" fmla="*/ 2225040 w 2225040"/>
                <a:gd name="connsiteY4" fmla="*/ 1503680 h 170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5040" h="1707923">
                  <a:moveTo>
                    <a:pt x="0" y="0"/>
                  </a:moveTo>
                  <a:cubicBezTo>
                    <a:pt x="141393" y="342900"/>
                    <a:pt x="248920" y="601133"/>
                    <a:pt x="426720" y="802640"/>
                  </a:cubicBezTo>
                  <a:cubicBezTo>
                    <a:pt x="604520" y="1004147"/>
                    <a:pt x="853440" y="1060027"/>
                    <a:pt x="1066800" y="1209040"/>
                  </a:cubicBezTo>
                  <a:cubicBezTo>
                    <a:pt x="1280160" y="1358053"/>
                    <a:pt x="1513840" y="1647613"/>
                    <a:pt x="1706880" y="1696720"/>
                  </a:cubicBezTo>
                  <a:cubicBezTo>
                    <a:pt x="1899920" y="1745827"/>
                    <a:pt x="2062480" y="1624753"/>
                    <a:pt x="2225040" y="150368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endCxn id="67" idx="4"/>
            </p:cNvCxnSpPr>
            <p:nvPr/>
          </p:nvCxnSpPr>
          <p:spPr>
            <a:xfrm flipV="1">
              <a:off x="2766173" y="5232400"/>
              <a:ext cx="88787" cy="727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905000" y="2839134"/>
                <a:ext cx="16763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: </a:t>
                </a:r>
              </a:p>
              <a:p>
                <a:pPr algn="ctr"/>
                <a:r>
                  <a:rPr lang="en-US" dirty="0"/>
                  <a:t>a negative cycle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839134"/>
                <a:ext cx="1676399" cy="646331"/>
              </a:xfrm>
              <a:prstGeom prst="rect">
                <a:avLst/>
              </a:prstGeom>
              <a:blipFill rotWithShape="1">
                <a:blip r:embed="rId11"/>
                <a:stretch>
                  <a:fillRect l="-2920" t="-4717" r="-583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876800" y="5715000"/>
            <a:ext cx="3733799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72200" y="6172200"/>
                <a:ext cx="135069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Weight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6172200"/>
                <a:ext cx="1350691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4072" t="-8333" r="-678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B10D6F-5215-29D1-350A-ED24ED4C3718}"/>
                  </a:ext>
                </a:extLst>
              </p:cNvPr>
              <p:cNvSpPr txBox="1"/>
              <p:nvPr/>
            </p:nvSpPr>
            <p:spPr>
              <a:xfrm>
                <a:off x="978401" y="5501175"/>
                <a:ext cx="137044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iteration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B10D6F-5215-29D1-350A-ED24ED4C3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01" y="5501175"/>
                <a:ext cx="1370440" cy="369332"/>
              </a:xfrm>
              <a:prstGeom prst="rect">
                <a:avLst/>
              </a:prstGeom>
              <a:blipFill>
                <a:blip r:embed="rId13"/>
                <a:stretch>
                  <a:fillRect t="-8197" r="-88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FD6454-1057-A6DF-5AC9-BBDAA8F0E277}"/>
                  </a:ext>
                </a:extLst>
              </p:cNvPr>
              <p:cNvSpPr txBox="1"/>
              <p:nvPr/>
            </p:nvSpPr>
            <p:spPr>
              <a:xfrm>
                <a:off x="1981200" y="337443"/>
                <a:ext cx="491833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Once the cycle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 has been </a:t>
                </a:r>
                <a:r>
                  <a:rPr lang="en-US" sz="1800" b="1" i="1" dirty="0"/>
                  <a:t>reached </a:t>
                </a:r>
                <a:r>
                  <a:rPr lang="en-US" sz="1800" dirty="0"/>
                  <a:t>by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/>
                  <a:t>what will happen to labels of its vertices in future?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FD6454-1057-A6DF-5AC9-BBDAA8F0E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37443"/>
                <a:ext cx="4918334" cy="923330"/>
              </a:xfrm>
              <a:prstGeom prst="rect">
                <a:avLst/>
              </a:prstGeom>
              <a:blipFill>
                <a:blip r:embed="rId14"/>
                <a:stretch>
                  <a:fillRect l="-991" t="-3289" r="-372" b="-9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4F4DDCB-7229-2ADE-952E-685A9AC99C93}"/>
              </a:ext>
            </a:extLst>
          </p:cNvPr>
          <p:cNvSpPr/>
          <p:nvPr/>
        </p:nvSpPr>
        <p:spPr>
          <a:xfrm>
            <a:off x="5335121" y="3102683"/>
            <a:ext cx="2436157" cy="4098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15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  <p:bldP spid="11" grpId="0" animBg="1"/>
      <p:bldP spid="10" grpId="0" animBg="1"/>
      <p:bldP spid="9" grpId="0" animBg="1"/>
      <p:bldP spid="8" grpId="0" animBg="1"/>
      <p:bldP spid="75" grpId="0" uiExpand="1" build="p"/>
      <p:bldP spid="2" grpId="0" animBg="1"/>
      <p:bldP spid="3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be certain about the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any vertex in this picture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NO.</a:t>
                </a:r>
                <a:r>
                  <a:rPr lang="en-US" sz="2000" dirty="0">
                    <a:sym typeface="Wingdings" panose="05000000000000000000" pitchFamily="2" charset="2"/>
                  </a:rPr>
                  <a:t>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852" t="-1677" b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1079508" cy="1219200"/>
            <a:chOff x="4572000" y="2514600"/>
            <a:chExt cx="1079508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961" r="-921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𝟏𝟐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961" r="-972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9722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Approach  1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Line Callout 2 1"/>
              <p:cNvSpPr/>
              <p:nvPr/>
            </p:nvSpPr>
            <p:spPr>
              <a:xfrm>
                <a:off x="7696200" y="914400"/>
                <a:ext cx="1447800" cy="612648"/>
              </a:xfrm>
              <a:prstGeom prst="borderCallout2">
                <a:avLst>
                  <a:gd name="adj1" fmla="val 50833"/>
                  <a:gd name="adj2" fmla="val -660"/>
                  <a:gd name="adj3" fmla="val 50832"/>
                  <a:gd name="adj4" fmla="val -21389"/>
                  <a:gd name="adj5" fmla="val 387294"/>
                  <a:gd name="adj6" fmla="val -1263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about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Line Callout 2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914400"/>
                <a:ext cx="1447800" cy="612648"/>
              </a:xfrm>
              <a:prstGeom prst="borderCallout2">
                <a:avLst>
                  <a:gd name="adj1" fmla="val 50833"/>
                  <a:gd name="adj2" fmla="val -660"/>
                  <a:gd name="adj3" fmla="val 50832"/>
                  <a:gd name="adj4" fmla="val -21389"/>
                  <a:gd name="adj5" fmla="val 387294"/>
                  <a:gd name="adj6" fmla="val -126352"/>
                </a:avLst>
              </a:prstGeom>
              <a:blipFill rotWithShape="1">
                <a:blip r:embed="rId14"/>
                <a:stretch>
                  <a:fillRect t="-1266" r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5665741" y="3276600"/>
            <a:ext cx="228600" cy="2830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0" grpId="0"/>
      <p:bldP spid="14" grpId="0"/>
      <p:bldP spid="2" grpId="0" animBg="1"/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Detecting negative cycle in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Execute Bellman-Ford algorithm.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Run </a:t>
                </a:r>
                <a:r>
                  <a:rPr lang="en-US" sz="2000" b="1" u="sng" dirty="0"/>
                  <a:t>one more </a:t>
                </a:r>
                <a:r>
                  <a:rPr lang="en-US" sz="2000" dirty="0"/>
                  <a:t>iteration of the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loop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	declare “there is </a:t>
                </a:r>
                <a:r>
                  <a:rPr lang="en-US" sz="2000" u="sng" dirty="0"/>
                  <a:t>a negative cycle</a:t>
                </a:r>
                <a:r>
                  <a:rPr lang="en-US" sz="2000" dirty="0"/>
                  <a:t>”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	declare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the distance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”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6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shortest paths in a graph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Having Negative weight cycle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Shortest paths </a:t>
            </a:r>
            <a:r>
              <a:rPr lang="en-US" sz="3200" b="1" dirty="0"/>
              <a:t>in presence of </a:t>
            </a:r>
            <a:r>
              <a:rPr lang="en-US" sz="3200" b="1" dirty="0">
                <a:solidFill>
                  <a:srgbClr val="7030A0"/>
                </a:solidFill>
              </a:rPr>
              <a:t>negative weight cycles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is a negative weight cycle reachable from source,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There is </a:t>
                </a:r>
                <a:r>
                  <a:rPr lang="en-US" sz="2000" b="1" dirty="0"/>
                  <a:t>no</a:t>
                </a:r>
                <a:r>
                  <a:rPr lang="en-US" sz="2000" dirty="0"/>
                  <a:t> polynomial time algorithm till date to compute shortest paths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u="sng" dirty="0"/>
                  <a:t>A firm belief 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no such algorithm </a:t>
                </a:r>
                <a:r>
                  <a:rPr lang="en-US" sz="2000" b="1" dirty="0"/>
                  <a:t>can ever be </a:t>
                </a:r>
                <a:r>
                  <a:rPr lang="en-US" sz="2000" dirty="0"/>
                  <a:t>designed unless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𝑵𝑷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[We shall revisit it when we discuss NP-complete problems towards the end of this course]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97FD2F6B-B663-0E00-99E1-13FF0DFEA959}"/>
              </a:ext>
            </a:extLst>
          </p:cNvPr>
          <p:cNvSpPr/>
          <p:nvPr/>
        </p:nvSpPr>
        <p:spPr>
          <a:xfrm>
            <a:off x="3657600" y="3505200"/>
            <a:ext cx="914400" cy="914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3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shortest paths in a graph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2800" b="1" dirty="0"/>
              <a:t>with positive edge weights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vertices and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edges,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distance/shortest-path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Solutions</a:t>
                </a:r>
                <a:r>
                  <a:rPr lang="en-US" sz="2000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Execute </a:t>
                </a:r>
                <a:r>
                  <a:rPr lang="en-US" sz="2000" dirty="0" err="1"/>
                  <a:t>Dijkstra’s</a:t>
                </a:r>
                <a:r>
                  <a:rPr lang="en-US" sz="2000" dirty="0"/>
                  <a:t> algorithm from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Total time =</a:t>
                </a:r>
                <a:r>
                  <a:rPr lang="en-US" sz="2000" dirty="0"/>
                  <a:t>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Data structure </a:t>
                </a:r>
                <a:r>
                  <a:rPr lang="en-US" sz="2000" dirty="0"/>
                  <a:t>for reporting shortest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en-US" sz="2000" u="sng" dirty="0"/>
                  <a:t>Shortest paths tree rooted at </a:t>
                </a:r>
                <a14:m>
                  <m:oMath xmlns:m="http://schemas.openxmlformats.org/officeDocument/2006/math">
                    <m:r>
                      <a:rPr lang="en-US" sz="2000" b="1" i="1" u="sng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u="sng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Space taken by the data structure </a:t>
                </a:r>
                <a:r>
                  <a:rPr lang="en-US" sz="2000" dirty="0"/>
                  <a:t>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8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shortest paths in a graph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2800" b="1" dirty="0"/>
              <a:t>with </a:t>
            </a:r>
            <a:r>
              <a:rPr lang="en-US" sz="2800" b="1" dirty="0">
                <a:solidFill>
                  <a:srgbClr val="0070C0"/>
                </a:solidFill>
              </a:rPr>
              <a:t>negative edge</a:t>
            </a:r>
            <a:r>
              <a:rPr lang="en-US" sz="2800" b="1" dirty="0"/>
              <a:t> weights but </a:t>
            </a:r>
            <a:r>
              <a:rPr lang="en-US" sz="2800" b="1" dirty="0">
                <a:solidFill>
                  <a:srgbClr val="C00000"/>
                </a:solidFill>
              </a:rPr>
              <a:t>no negative cycle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vertices and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edges,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shortest path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Solution</a:t>
                </a:r>
                <a:r>
                  <a:rPr lang="en-US" sz="2000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Execute Bellman-Ford’s algorithm from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Total time =</a:t>
                </a:r>
                <a:r>
                  <a:rPr lang="en-US" sz="2000" dirty="0"/>
                  <a:t>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Data structure </a:t>
                </a:r>
                <a:r>
                  <a:rPr lang="en-US" sz="2000" dirty="0"/>
                  <a:t>for reporting shortest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en-US" sz="2000" u="sng" dirty="0"/>
                  <a:t>Shortest paths tree rooted at </a:t>
                </a:r>
                <a14:m>
                  <m:oMath xmlns:m="http://schemas.openxmlformats.org/officeDocument/2006/math">
                    <m:r>
                      <a:rPr lang="en-US" sz="2000" b="1" i="1" u="sng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u="sng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Space taken by the data structure </a:t>
                </a:r>
                <a:r>
                  <a:rPr lang="en-US" sz="2000" dirty="0"/>
                  <a:t>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Left Arrow 1"/>
              <p:cNvSpPr/>
              <p:nvPr/>
            </p:nvSpPr>
            <p:spPr>
              <a:xfrm>
                <a:off x="2819400" y="3325368"/>
                <a:ext cx="3810000" cy="713232"/>
              </a:xfrm>
              <a:prstGeom prst="lef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How to improve it to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?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Left Arrow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325368"/>
                <a:ext cx="3810000" cy="713232"/>
              </a:xfrm>
              <a:prstGeom prst="leftArrow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4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200" dirty="0">
                    <a:solidFill>
                      <a:srgbClr val="7030A0"/>
                    </a:solidFill>
                  </a:rPr>
                  <a:t>All-pairs shortest paths in </a:t>
                </a:r>
                <a:br>
                  <a:rPr lang="en-US" sz="3200" dirty="0">
                    <a:solidFill>
                      <a:srgbClr val="7030A0"/>
                    </a:solidFill>
                  </a:rPr>
                </a:br>
                <a:r>
                  <a:rPr lang="en-US" sz="32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3200" dirty="0"/>
                  <a:t>) time</a:t>
                </a:r>
                <a:br>
                  <a:rPr lang="en-US" sz="3200" dirty="0">
                    <a:solidFill>
                      <a:srgbClr val="7030A0"/>
                    </a:solidFill>
                  </a:rPr>
                </a:br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830" b="-16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In graphs with </a:t>
            </a:r>
            <a:r>
              <a:rPr lang="en-US" sz="2800" b="1" dirty="0">
                <a:solidFill>
                  <a:srgbClr val="0070C0"/>
                </a:solidFill>
              </a:rPr>
              <a:t>negative edge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tx1"/>
                </a:solidFill>
              </a:rPr>
              <a:t>weights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but </a:t>
            </a:r>
            <a:r>
              <a:rPr lang="en-US" sz="2800" b="1" dirty="0">
                <a:solidFill>
                  <a:srgbClr val="C00000"/>
                </a:solidFill>
              </a:rPr>
              <a:t>no negative cycle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7A8FC-27BB-272D-4FE9-AD8A1CFC291B}"/>
              </a:ext>
            </a:extLst>
          </p:cNvPr>
          <p:cNvSpPr txBox="1"/>
          <p:nvPr/>
        </p:nvSpPr>
        <p:spPr>
          <a:xfrm>
            <a:off x="3657600" y="5300147"/>
            <a:ext cx="16376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Next lecture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13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cxnSp>
          <p:nvCxnSpPr>
            <p:cNvPr id="37" name="Straight Connector 36"/>
            <p:cNvCxnSpPr>
              <a:endCxn id="7" idx="7"/>
            </p:cNvCxnSpPr>
            <p:nvPr/>
          </p:nvCxnSpPr>
          <p:spPr>
            <a:xfrm flipH="1">
              <a:off x="5616482" y="2416082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6482" y="2111282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800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800600" y="4016282"/>
              <a:ext cx="282482" cy="2400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733800" y="2971800"/>
              <a:ext cx="386580" cy="762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793262" y="2830832"/>
              <a:ext cx="327118" cy="14096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11" idx="2"/>
            </p:cNvCxnSpPr>
            <p:nvPr/>
          </p:nvCxnSpPr>
          <p:spPr>
            <a:xfrm>
              <a:off x="4267200" y="2177534"/>
              <a:ext cx="304800" cy="18466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676218" y="1992868"/>
              <a:ext cx="124384" cy="3693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16" name="Freeform 15"/>
          <p:cNvSpPr/>
          <p:nvPr/>
        </p:nvSpPr>
        <p:spPr>
          <a:xfrm>
            <a:off x="2918982" y="2950029"/>
            <a:ext cx="2099332" cy="1654628"/>
          </a:xfrm>
          <a:custGeom>
            <a:avLst/>
            <a:gdLst>
              <a:gd name="connsiteX0" fmla="*/ 1261132 w 2099332"/>
              <a:gd name="connsiteY0" fmla="*/ 0 h 1654628"/>
              <a:gd name="connsiteX1" fmla="*/ 716847 w 2099332"/>
              <a:gd name="connsiteY1" fmla="*/ 119742 h 1654628"/>
              <a:gd name="connsiteX2" fmla="*/ 390275 w 2099332"/>
              <a:gd name="connsiteY2" fmla="*/ 206828 h 1654628"/>
              <a:gd name="connsiteX3" fmla="*/ 74589 w 2099332"/>
              <a:gd name="connsiteY3" fmla="*/ 435428 h 1654628"/>
              <a:gd name="connsiteX4" fmla="*/ 31047 w 2099332"/>
              <a:gd name="connsiteY4" fmla="*/ 751114 h 1654628"/>
              <a:gd name="connsiteX5" fmla="*/ 466475 w 2099332"/>
              <a:gd name="connsiteY5" fmla="*/ 1317171 h 1654628"/>
              <a:gd name="connsiteX6" fmla="*/ 1631247 w 2099332"/>
              <a:gd name="connsiteY6" fmla="*/ 1415142 h 1654628"/>
              <a:gd name="connsiteX7" fmla="*/ 2099332 w 2099332"/>
              <a:gd name="connsiteY7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332" h="1654628">
                <a:moveTo>
                  <a:pt x="1261132" y="0"/>
                </a:moveTo>
                <a:lnTo>
                  <a:pt x="716847" y="119742"/>
                </a:lnTo>
                <a:cubicBezTo>
                  <a:pt x="571704" y="154213"/>
                  <a:pt x="497318" y="154214"/>
                  <a:pt x="390275" y="206828"/>
                </a:cubicBezTo>
                <a:cubicBezTo>
                  <a:pt x="283232" y="259442"/>
                  <a:pt x="134460" y="344714"/>
                  <a:pt x="74589" y="435428"/>
                </a:cubicBezTo>
                <a:cubicBezTo>
                  <a:pt x="14718" y="526142"/>
                  <a:pt x="-34267" y="604157"/>
                  <a:pt x="31047" y="751114"/>
                </a:cubicBezTo>
                <a:cubicBezTo>
                  <a:pt x="96361" y="898071"/>
                  <a:pt x="199775" y="1206500"/>
                  <a:pt x="466475" y="1317171"/>
                </a:cubicBezTo>
                <a:cubicBezTo>
                  <a:pt x="733175" y="1427842"/>
                  <a:pt x="1359104" y="1358899"/>
                  <a:pt x="1631247" y="1415142"/>
                </a:cubicBezTo>
                <a:cubicBezTo>
                  <a:pt x="1903390" y="1471385"/>
                  <a:pt x="2001361" y="1563006"/>
                  <a:pt x="2099332" y="1654628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018314" y="3461657"/>
            <a:ext cx="1045398" cy="1433462"/>
          </a:xfrm>
          <a:custGeom>
            <a:avLst/>
            <a:gdLst>
              <a:gd name="connsiteX0" fmla="*/ 0 w 1045398"/>
              <a:gd name="connsiteY0" fmla="*/ 1143000 h 1433462"/>
              <a:gd name="connsiteX1" fmla="*/ 130629 w 1045398"/>
              <a:gd name="connsiteY1" fmla="*/ 1262743 h 1433462"/>
              <a:gd name="connsiteX2" fmla="*/ 413657 w 1045398"/>
              <a:gd name="connsiteY2" fmla="*/ 1426029 h 1433462"/>
              <a:gd name="connsiteX3" fmla="*/ 762000 w 1045398"/>
              <a:gd name="connsiteY3" fmla="*/ 1349829 h 1433462"/>
              <a:gd name="connsiteX4" fmla="*/ 903515 w 1045398"/>
              <a:gd name="connsiteY4" fmla="*/ 870857 h 1433462"/>
              <a:gd name="connsiteX5" fmla="*/ 1045029 w 1045398"/>
              <a:gd name="connsiteY5" fmla="*/ 304800 h 1433462"/>
              <a:gd name="connsiteX6" fmla="*/ 859972 w 1045398"/>
              <a:gd name="connsiteY6" fmla="*/ 0 h 14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398" h="1433462">
                <a:moveTo>
                  <a:pt x="0" y="1143000"/>
                </a:moveTo>
                <a:cubicBezTo>
                  <a:pt x="30843" y="1179286"/>
                  <a:pt x="61686" y="1215572"/>
                  <a:pt x="130629" y="1262743"/>
                </a:cubicBezTo>
                <a:cubicBezTo>
                  <a:pt x="199572" y="1309914"/>
                  <a:pt x="308429" y="1411515"/>
                  <a:pt x="413657" y="1426029"/>
                </a:cubicBezTo>
                <a:cubicBezTo>
                  <a:pt x="518886" y="1440543"/>
                  <a:pt x="680357" y="1442358"/>
                  <a:pt x="762000" y="1349829"/>
                </a:cubicBezTo>
                <a:cubicBezTo>
                  <a:pt x="843643" y="1257300"/>
                  <a:pt x="856344" y="1045028"/>
                  <a:pt x="903515" y="870857"/>
                </a:cubicBezTo>
                <a:cubicBezTo>
                  <a:pt x="950686" y="696686"/>
                  <a:pt x="1052286" y="449943"/>
                  <a:pt x="1045029" y="304800"/>
                </a:cubicBezTo>
                <a:cubicBezTo>
                  <a:pt x="1037772" y="159657"/>
                  <a:pt x="948872" y="79828"/>
                  <a:pt x="859972" y="0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9" idx="6"/>
          </p:cNvCxnSpPr>
          <p:nvPr/>
        </p:nvCxnSpPr>
        <p:spPr>
          <a:xfrm flipH="1" flipV="1">
            <a:off x="5878286" y="3461657"/>
            <a:ext cx="147158" cy="118254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30732" y="4038600"/>
                <a:ext cx="686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32" y="4038600"/>
                <a:ext cx="68640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061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V="1">
            <a:off x="5562600" y="3494042"/>
            <a:ext cx="152400" cy="1312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Approach  1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4572000" y="2514600"/>
            <a:ext cx="1079508" cy="1219200"/>
            <a:chOff x="4572000" y="2514600"/>
            <a:chExt cx="1079508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961" r="-921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𝟏𝟐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961" r="-972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192" y="2514600"/>
                  <a:ext cx="43954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9722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Down Ribbon 1">
            <a:extLst>
              <a:ext uri="{FF2B5EF4-FFF2-40B4-BE49-F238E27FC236}">
                <a16:creationId xmlns:a16="http://schemas.microsoft.com/office/drawing/2014/main" id="{471B0B23-93B6-1840-A939-3EF0DBDFA12B}"/>
              </a:ext>
            </a:extLst>
          </p:cNvPr>
          <p:cNvSpPr/>
          <p:nvPr/>
        </p:nvSpPr>
        <p:spPr>
          <a:xfrm>
            <a:off x="2775857" y="5262405"/>
            <a:ext cx="3668486" cy="9837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Approach 1 </a:t>
            </a:r>
            <a:r>
              <a:rPr lang="en-US" b="1" dirty="0">
                <a:solidFill>
                  <a:srgbClr val="C00000"/>
                </a:solidFill>
              </a:rPr>
              <a:t>fails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CA1E9D67-8D25-1706-3E4A-3CCB8D799ABC}"/>
              </a:ext>
            </a:extLst>
          </p:cNvPr>
          <p:cNvSpPr/>
          <p:nvPr/>
        </p:nvSpPr>
        <p:spPr>
          <a:xfrm rot="2676912">
            <a:off x="4058466" y="148044"/>
            <a:ext cx="914400" cy="914400"/>
          </a:xfrm>
          <a:prstGeom prst="plus">
            <a:avLst>
              <a:gd name="adj" fmla="val 4303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9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13" grpId="0"/>
      <p:bldP spid="2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If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𝑸</m:t>
                    </m:r>
                  </m:oMath>
                </a14:m>
                <a:r>
                  <a:rPr lang="en-US" sz="2000" dirty="0"/>
                  <a:t> is not shortest path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replace it by a </a:t>
                </a:r>
                <a:r>
                  <a:rPr lang="en-US" sz="2000" u="sng" dirty="0"/>
                  <a:t>shorter</a:t>
                </a:r>
                <a:r>
                  <a:rPr lang="en-US" sz="2000" dirty="0"/>
                  <a:t>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This will give us a path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 which is </a:t>
                </a:r>
                <a:r>
                  <a:rPr lang="en-US" sz="2000" u="sng" dirty="0"/>
                  <a:t>shorter</a:t>
                </a:r>
                <a:r>
                  <a:rPr lang="en-US" sz="2000" dirty="0"/>
                  <a:t> than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This contradicts that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the shortest path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2"/>
                <a:stretch>
                  <a:fillRect l="-741" t="-7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4724400" y="2971799"/>
            <a:ext cx="838200" cy="1"/>
            <a:chOff x="4724400" y="2971799"/>
            <a:chExt cx="838200" cy="1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724400" y="2971800"/>
              <a:ext cx="7676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283740" y="2971799"/>
              <a:ext cx="27886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819400" y="2057398"/>
            <a:ext cx="3668820" cy="838202"/>
            <a:chOff x="2819400" y="2057398"/>
            <a:chExt cx="3668820" cy="83820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819400" y="2111281"/>
              <a:ext cx="637562" cy="78431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587044" y="2057398"/>
              <a:ext cx="762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495800" y="2057398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334000" y="2057399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6155526" y="2111280"/>
              <a:ext cx="332694" cy="78431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What </a:t>
            </a:r>
            <a:r>
              <a:rPr lang="en-US" sz="2800" b="1" dirty="0">
                <a:solidFill>
                  <a:srgbClr val="7030A0"/>
                </a:solidFill>
              </a:rPr>
              <a:t>propertie</a:t>
            </a:r>
            <a:r>
              <a:rPr lang="en-US" sz="2800" b="1" dirty="0"/>
              <a:t>s does </a:t>
            </a:r>
            <a:r>
              <a:rPr lang="en-US" sz="2800" b="1" dirty="0" err="1">
                <a:solidFill>
                  <a:srgbClr val="0070C0"/>
                </a:solidFill>
              </a:rPr>
              <a:t>Dijkstra</a:t>
            </a:r>
            <a:r>
              <a:rPr lang="en-US" sz="2800" b="1" dirty="0" err="1"/>
              <a:t>’s</a:t>
            </a:r>
            <a:r>
              <a:rPr lang="en-US" sz="2800" b="1" dirty="0">
                <a:solidFill>
                  <a:srgbClr val="006C31"/>
                </a:solidFill>
              </a:rPr>
              <a:t> </a:t>
            </a:r>
            <a:r>
              <a:rPr lang="en-US" sz="2800" b="1" dirty="0"/>
              <a:t>algorithm </a:t>
            </a:r>
            <a:r>
              <a:rPr lang="en-US" sz="2800" b="1" u="sng" dirty="0"/>
              <a:t>exploit</a:t>
            </a:r>
            <a:r>
              <a:rPr lang="en-US" sz="2800" b="1" dirty="0"/>
              <a:t> ?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2819400" y="1981199"/>
            <a:ext cx="3668820" cy="914401"/>
            <a:chOff x="2819400" y="1981200"/>
            <a:chExt cx="3668820" cy="914401"/>
          </a:xfrm>
        </p:grpSpPr>
        <p:grpSp>
          <p:nvGrpSpPr>
            <p:cNvPr id="34" name="Group 33"/>
            <p:cNvGrpSpPr/>
            <p:nvPr/>
          </p:nvGrpSpPr>
          <p:grpSpPr>
            <a:xfrm>
              <a:off x="3352800" y="1981200"/>
              <a:ext cx="380232" cy="457200"/>
              <a:chOff x="4566356" y="2819400"/>
              <a:chExt cx="380232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Oval 4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267200" y="1981200"/>
              <a:ext cx="377026" cy="457200"/>
              <a:chOff x="4566356" y="2819400"/>
              <a:chExt cx="377026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105400" y="1981200"/>
              <a:ext cx="354584" cy="457200"/>
              <a:chOff x="4566356" y="2819400"/>
              <a:chExt cx="35458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Oval 45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867400" y="1981200"/>
              <a:ext cx="367408" cy="457200"/>
              <a:chOff x="4490156" y="2819400"/>
              <a:chExt cx="367408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Oval 4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Arrow Connector 37"/>
            <p:cNvCxnSpPr>
              <a:endCxn id="50" idx="3"/>
            </p:cNvCxnSpPr>
            <p:nvPr/>
          </p:nvCxnSpPr>
          <p:spPr>
            <a:xfrm flipV="1">
              <a:off x="2819400" y="2111282"/>
              <a:ext cx="637562" cy="784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50" idx="6"/>
              <a:endCxn id="48" idx="2"/>
            </p:cNvCxnSpPr>
            <p:nvPr/>
          </p:nvCxnSpPr>
          <p:spPr>
            <a:xfrm>
              <a:off x="3587044" y="2057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46" idx="2"/>
            </p:cNvCxnSpPr>
            <p:nvPr/>
          </p:nvCxnSpPr>
          <p:spPr>
            <a:xfrm>
              <a:off x="44958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44" idx="2"/>
            </p:cNvCxnSpPr>
            <p:nvPr/>
          </p:nvCxnSpPr>
          <p:spPr>
            <a:xfrm>
              <a:off x="53340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44" idx="5"/>
            </p:cNvCxnSpPr>
            <p:nvPr/>
          </p:nvCxnSpPr>
          <p:spPr>
            <a:xfrm>
              <a:off x="6155526" y="2111282"/>
              <a:ext cx="332694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676962" y="2590799"/>
            <a:ext cx="1800038" cy="1143001"/>
            <a:chOff x="4829362" y="2743199"/>
            <a:chExt cx="1800038" cy="1143001"/>
          </a:xfrm>
        </p:grpSpPr>
        <p:sp>
          <p:nvSpPr>
            <p:cNvPr id="52" name="Arc 51"/>
            <p:cNvSpPr/>
            <p:nvPr/>
          </p:nvSpPr>
          <p:spPr>
            <a:xfrm rot="10800000">
              <a:off x="4829362" y="2743199"/>
              <a:ext cx="1800038" cy="1143001"/>
            </a:xfrm>
            <a:prstGeom prst="arc">
              <a:avLst>
                <a:gd name="adj1" fmla="val 10248252"/>
                <a:gd name="adj2" fmla="val 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4829362" y="3162299"/>
              <a:ext cx="0" cy="1905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676962" y="2590799"/>
            <a:ext cx="1800038" cy="1143001"/>
            <a:chOff x="6234808" y="3428998"/>
            <a:chExt cx="1613792" cy="1143000"/>
          </a:xfrm>
        </p:grpSpPr>
        <p:sp>
          <p:nvSpPr>
            <p:cNvPr id="55" name="Arc 54"/>
            <p:cNvSpPr/>
            <p:nvPr/>
          </p:nvSpPr>
          <p:spPr>
            <a:xfrm rot="10800000">
              <a:off x="6234808" y="3428998"/>
              <a:ext cx="1613792" cy="1143000"/>
            </a:xfrm>
            <a:prstGeom prst="arc">
              <a:avLst>
                <a:gd name="adj1" fmla="val 10248252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6234808" y="3848100"/>
              <a:ext cx="0" cy="190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ight Brace 72"/>
          <p:cNvSpPr/>
          <p:nvPr/>
        </p:nvSpPr>
        <p:spPr>
          <a:xfrm rot="5400000">
            <a:off x="4065957" y="1976962"/>
            <a:ext cx="273203" cy="2567682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215245" y="228600"/>
            <a:ext cx="248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Approach  2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1072941" y="2247817"/>
            <a:ext cx="685700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 used 2 </a:t>
            </a:r>
            <a:r>
              <a:rPr lang="en-US" b="1" dirty="0"/>
              <a:t>properties </a:t>
            </a:r>
            <a:r>
              <a:rPr lang="en-US" dirty="0"/>
              <a:t>of a shortest path to design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28" name="Right Brace 27"/>
          <p:cNvSpPr/>
          <p:nvPr/>
        </p:nvSpPr>
        <p:spPr>
          <a:xfrm>
            <a:off x="7292215" y="3886200"/>
            <a:ext cx="327785" cy="1295399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603172" y="4016513"/>
            <a:ext cx="1540828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This proof is incomplete.</a:t>
            </a:r>
          </a:p>
          <a:p>
            <a:r>
              <a:rPr lang="en-US" sz="1600" dirty="0"/>
              <a:t>Can you spot that ?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2805704" y="2209800"/>
            <a:ext cx="2762540" cy="742555"/>
            <a:chOff x="3720104" y="1968379"/>
            <a:chExt cx="2528296" cy="666354"/>
          </a:xfrm>
        </p:grpSpPr>
        <p:sp>
          <p:nvSpPr>
            <p:cNvPr id="69" name="Freeform 68"/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69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loud Callout 70"/>
              <p:cNvSpPr/>
              <p:nvPr/>
            </p:nvSpPr>
            <p:spPr>
              <a:xfrm>
                <a:off x="917694" y="5171234"/>
                <a:ext cx="4267200" cy="983064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if there is a </a:t>
                </a:r>
                <a:r>
                  <a:rPr lang="en-US" sz="1600" u="sng" dirty="0">
                    <a:solidFill>
                      <a:schemeClr val="tx1"/>
                    </a:solidFill>
                  </a:rPr>
                  <a:t>shorter</a:t>
                </a:r>
                <a:r>
                  <a:rPr lang="en-US" sz="1600" dirty="0">
                    <a:solidFill>
                      <a:schemeClr val="tx1"/>
                    </a:solidFill>
                  </a:rPr>
                  <a:t> path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to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that passes through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71" name="Cloud Callout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94" y="5171234"/>
                <a:ext cx="4267200" cy="983064"/>
              </a:xfrm>
              <a:prstGeom prst="cloudCallou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12313" y="5745089"/>
                <a:ext cx="4267201" cy="73866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Exploiting the fact that edge weights are non-negative, </a:t>
                </a:r>
              </a:p>
              <a:p>
                <a:pPr algn="ctr"/>
                <a:r>
                  <a:rPr lang="en-US" sz="1400" dirty="0"/>
                  <a:t>argue that the green path from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 to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is shorter than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1400" dirty="0"/>
                  <a:t>.</a:t>
                </a:r>
              </a:p>
              <a:p>
                <a:pPr algn="ctr"/>
                <a:r>
                  <a:rPr lang="en-US" sz="1400" dirty="0"/>
                  <a:t>Contradiction !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313" y="5745089"/>
                <a:ext cx="4267201" cy="738664"/>
              </a:xfrm>
              <a:prstGeom prst="rect">
                <a:avLst/>
              </a:prstGeom>
              <a:blipFill>
                <a:blip r:embed="rId15"/>
                <a:stretch>
                  <a:fillRect b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DBBE47-873E-1E14-122E-51141CF91E02}"/>
                  </a:ext>
                </a:extLst>
              </p:cNvPr>
              <p:cNvSpPr txBox="1"/>
              <p:nvPr/>
            </p:nvSpPr>
            <p:spPr>
              <a:xfrm>
                <a:off x="3994472" y="3440668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𝑸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DBBE47-873E-1E14-122E-51141CF91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472" y="3440668"/>
                <a:ext cx="405880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FD2FE2-939F-356E-BC2C-9CCBDBA10787}"/>
                  </a:ext>
                </a:extLst>
              </p:cNvPr>
              <p:cNvSpPr txBox="1"/>
              <p:nvPr/>
            </p:nvSpPr>
            <p:spPr>
              <a:xfrm>
                <a:off x="7554899" y="2450068"/>
                <a:ext cx="136050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𝜹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b="1" i="1" dirty="0"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FD2FE2-939F-356E-BC2C-9CCBDBA10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899" y="2450068"/>
                <a:ext cx="1360501" cy="369332"/>
              </a:xfrm>
              <a:prstGeom prst="rect">
                <a:avLst/>
              </a:prstGeom>
              <a:blipFill>
                <a:blip r:embed="rId1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03B47F9C-5F71-2A8B-899C-127BA3E1750B}"/>
              </a:ext>
            </a:extLst>
          </p:cNvPr>
          <p:cNvGrpSpPr/>
          <p:nvPr/>
        </p:nvGrpSpPr>
        <p:grpSpPr>
          <a:xfrm>
            <a:off x="2743199" y="2153045"/>
            <a:ext cx="3663245" cy="742555"/>
            <a:chOff x="2743199" y="2153045"/>
            <a:chExt cx="3663245" cy="742555"/>
          </a:xfrm>
        </p:grpSpPr>
        <p:sp>
          <p:nvSpPr>
            <p:cNvPr id="72" name="Freeform 68">
              <a:extLst>
                <a:ext uri="{FF2B5EF4-FFF2-40B4-BE49-F238E27FC236}">
                  <a16:creationId xmlns:a16="http://schemas.microsoft.com/office/drawing/2014/main" id="{0C244840-FE6D-11AB-F4B1-971E74C89238}"/>
                </a:ext>
              </a:extLst>
            </p:cNvPr>
            <p:cNvSpPr/>
            <p:nvPr/>
          </p:nvSpPr>
          <p:spPr>
            <a:xfrm>
              <a:off x="2743199" y="2153045"/>
              <a:ext cx="2841185" cy="705729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B9E72F4-4AF7-70C7-ACE3-53AD6C32B876}"/>
                </a:ext>
              </a:extLst>
            </p:cNvPr>
            <p:cNvCxnSpPr/>
            <p:nvPr/>
          </p:nvCxnSpPr>
          <p:spPr>
            <a:xfrm>
              <a:off x="5638800" y="2895600"/>
              <a:ext cx="7676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E311AA-7B8D-1E41-3DB9-5262A142F063}"/>
                  </a:ext>
                </a:extLst>
              </p:cNvPr>
              <p:cNvSpPr txBox="1"/>
              <p:nvPr/>
            </p:nvSpPr>
            <p:spPr>
              <a:xfrm>
                <a:off x="7270496" y="2890779"/>
                <a:ext cx="166558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Length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E311AA-7B8D-1E41-3DB9-5262A142F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496" y="2890779"/>
                <a:ext cx="1665584" cy="369332"/>
              </a:xfrm>
              <a:prstGeom prst="rect">
                <a:avLst/>
              </a:prstGeom>
              <a:blipFill>
                <a:blip r:embed="rId18"/>
                <a:stretch>
                  <a:fillRect t="-8197" r="-36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D438898A-5647-2236-EE14-317CC28B64B0}"/>
              </a:ext>
            </a:extLst>
          </p:cNvPr>
          <p:cNvSpPr/>
          <p:nvPr/>
        </p:nvSpPr>
        <p:spPr>
          <a:xfrm>
            <a:off x="1752600" y="1144240"/>
            <a:ext cx="6177346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8F5F010-12B2-924E-B22E-D5F19F0C5C6A}"/>
              </a:ext>
            </a:extLst>
          </p:cNvPr>
          <p:cNvSpPr/>
          <p:nvPr/>
        </p:nvSpPr>
        <p:spPr>
          <a:xfrm>
            <a:off x="4066165" y="4507468"/>
            <a:ext cx="408723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D7E5629-0E1B-84A2-642D-24A1B98A7952}"/>
              </a:ext>
            </a:extLst>
          </p:cNvPr>
          <p:cNvSpPr/>
          <p:nvPr/>
        </p:nvSpPr>
        <p:spPr>
          <a:xfrm>
            <a:off x="3352800" y="4876800"/>
            <a:ext cx="408723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E24F3FA-E5AA-2B76-39DF-91BE5AFFA6EB}"/>
                  </a:ext>
                </a:extLst>
              </p:cNvPr>
              <p:cNvSpPr txBox="1"/>
              <p:nvPr/>
            </p:nvSpPr>
            <p:spPr>
              <a:xfrm>
                <a:off x="4217970" y="2183367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E24F3FA-E5AA-2B76-39DF-91BE5AFFA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970" y="2183367"/>
                <a:ext cx="63030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FD713D97-B5C8-DDDC-69E6-92341FF3E187}"/>
              </a:ext>
            </a:extLst>
          </p:cNvPr>
          <p:cNvSpPr txBox="1"/>
          <p:nvPr/>
        </p:nvSpPr>
        <p:spPr>
          <a:xfrm>
            <a:off x="1224322" y="6273225"/>
            <a:ext cx="359118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argument of the proof won’t work.</a:t>
            </a:r>
          </a:p>
          <a:p>
            <a:pPr algn="ctr"/>
            <a:r>
              <a:rPr lang="en-US" sz="1600" dirty="0"/>
              <a:t>What to do ? </a:t>
            </a:r>
            <a:r>
              <a:rPr lang="en-US" sz="1600" dirty="0">
                <a:sym typeface="Wingdings" panose="05000000000000000000" pitchFamily="2" charset="2"/>
              </a:rPr>
              <a:t>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46F5631-F121-5E83-84A1-611D0521D2C6}"/>
                  </a:ext>
                </a:extLst>
              </p:cNvPr>
              <p:cNvSpPr txBox="1"/>
              <p:nvPr/>
            </p:nvSpPr>
            <p:spPr>
              <a:xfrm>
                <a:off x="953197" y="6011615"/>
                <a:ext cx="4245522" cy="584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We need to show that any path from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dirty="0"/>
              </a:p>
              <a:p>
                <a:pPr algn="ctr"/>
                <a:r>
                  <a:rPr lang="en-US" sz="1600" dirty="0"/>
                  <a:t>that passes through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cannot be  </a:t>
                </a:r>
                <a:r>
                  <a:rPr lang="en-US" sz="1600" u="sng" dirty="0"/>
                  <a:t>shorter</a:t>
                </a:r>
                <a:r>
                  <a:rPr lang="en-US" sz="1600" dirty="0"/>
                  <a:t> than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46F5631-F121-5E83-84A1-611D0521D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97" y="6011615"/>
                <a:ext cx="4245522" cy="584775"/>
              </a:xfrm>
              <a:prstGeom prst="rect">
                <a:avLst/>
              </a:prstGeom>
              <a:blipFill>
                <a:blip r:embed="rId20"/>
                <a:stretch>
                  <a:fillRect l="-143" t="-2041" b="-112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88AAA01-29CF-4593-5277-CB310ABB3792}"/>
                  </a:ext>
                </a:extLst>
              </p:cNvPr>
              <p:cNvSpPr txBox="1"/>
              <p:nvPr/>
            </p:nvSpPr>
            <p:spPr>
              <a:xfrm>
                <a:off x="5900330" y="2173069"/>
                <a:ext cx="27520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Since 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) is nonnegative, </a:t>
                </a:r>
              </a:p>
              <a:p>
                <a:r>
                  <a:rPr lang="en-US" dirty="0"/>
                  <a:t>So observe that </a:t>
                </a:r>
                <a:endParaRPr lang="en-IN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88AAA01-29CF-4593-5277-CB310ABB3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330" y="2173069"/>
                <a:ext cx="2752035" cy="646331"/>
              </a:xfrm>
              <a:prstGeom prst="rect">
                <a:avLst/>
              </a:prstGeom>
              <a:blipFill>
                <a:blip r:embed="rId21"/>
                <a:stretch>
                  <a:fillRect l="-1996" t="-4673" r="-887" b="-130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2F5A9F-D109-7BCD-0746-803F993990B9}"/>
                  </a:ext>
                </a:extLst>
              </p:cNvPr>
              <p:cNvSpPr txBox="1"/>
              <p:nvPr/>
            </p:nvSpPr>
            <p:spPr>
              <a:xfrm>
                <a:off x="5229277" y="1644052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2F5A9F-D109-7BCD-0746-803F99399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277" y="1644052"/>
                <a:ext cx="630301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7A8876-C619-15D2-977F-F8E5C934D558}"/>
                  </a:ext>
                </a:extLst>
              </p:cNvPr>
              <p:cNvSpPr txBox="1"/>
              <p:nvPr/>
            </p:nvSpPr>
            <p:spPr>
              <a:xfrm>
                <a:off x="158811" y="5750005"/>
                <a:ext cx="3275833" cy="584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Let us consider any path from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dirty="0"/>
              </a:p>
              <a:p>
                <a:pPr algn="ctr"/>
                <a:r>
                  <a:rPr lang="en-US" sz="1600" dirty="0"/>
                  <a:t>that passes through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7A8876-C619-15D2-977F-F8E5C934D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1" y="5750005"/>
                <a:ext cx="3275833" cy="584775"/>
              </a:xfrm>
              <a:prstGeom prst="rect">
                <a:avLst/>
              </a:prstGeom>
              <a:blipFill>
                <a:blip r:embed="rId23"/>
                <a:stretch>
                  <a:fillRect l="-371" t="-2041" b="-112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31BE75D-E29F-5176-84D8-F7D987754678}"/>
                  </a:ext>
                </a:extLst>
              </p:cNvPr>
              <p:cNvSpPr txBox="1"/>
              <p:nvPr/>
            </p:nvSpPr>
            <p:spPr>
              <a:xfrm>
                <a:off x="217333" y="1746332"/>
                <a:ext cx="3110852" cy="33855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Suppose this path is </a:t>
                </a:r>
                <a:r>
                  <a:rPr lang="en-US" sz="1600" u="sng" dirty="0"/>
                  <a:t>shorter</a:t>
                </a:r>
                <a:r>
                  <a:rPr lang="en-US" sz="1600" dirty="0"/>
                  <a:t> than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31BE75D-E29F-5176-84D8-F7D987754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33" y="1746332"/>
                <a:ext cx="3110852" cy="338554"/>
              </a:xfrm>
              <a:prstGeom prst="rect">
                <a:avLst/>
              </a:prstGeom>
              <a:blipFill>
                <a:blip r:embed="rId24"/>
                <a:stretch>
                  <a:fillRect l="-586" t="-3448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ounded Rectangle 47">
            <a:extLst>
              <a:ext uri="{FF2B5EF4-FFF2-40B4-BE49-F238E27FC236}">
                <a16:creationId xmlns:a16="http://schemas.microsoft.com/office/drawing/2014/main" id="{BED79B2D-D254-B70E-C775-2DBA50718F3E}"/>
              </a:ext>
            </a:extLst>
          </p:cNvPr>
          <p:cNvSpPr/>
          <p:nvPr/>
        </p:nvSpPr>
        <p:spPr>
          <a:xfrm>
            <a:off x="7557669" y="2397890"/>
            <a:ext cx="1371600" cy="4572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4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3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3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3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8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9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4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8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000"/>
                            </p:stCondLst>
                            <p:childTnLst>
                              <p:par>
                                <p:cTn id="2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3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8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8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9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0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1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5" grpId="0"/>
      <p:bldP spid="22" grpId="0" uiExpand="1" animBg="1"/>
      <p:bldP spid="73" grpId="0" animBg="1"/>
      <p:bldP spid="67" grpId="0"/>
      <p:bldP spid="67" grpId="1"/>
      <p:bldP spid="23" grpId="0" animBg="1"/>
      <p:bldP spid="23" grpId="1" animBg="1"/>
      <p:bldP spid="28" grpId="0" animBg="1"/>
      <p:bldP spid="28" grpId="1" animBg="1"/>
      <p:bldP spid="29" grpId="0" animBg="1"/>
      <p:bldP spid="29" grpId="1" animBg="1"/>
      <p:bldP spid="71" grpId="0" animBg="1"/>
      <p:bldP spid="71" grpId="1" animBg="1"/>
      <p:bldP spid="31" grpId="0" animBg="1"/>
      <p:bldP spid="25" grpId="0"/>
      <p:bldP spid="30" grpId="0" animBg="1"/>
      <p:bldP spid="30" grpId="1" animBg="1"/>
      <p:bldP spid="79" grpId="0" animBg="1"/>
      <p:bldP spid="80" grpId="0" animBg="1"/>
      <p:bldP spid="81" grpId="0" animBg="1"/>
      <p:bldP spid="82" grpId="0" animBg="1"/>
      <p:bldP spid="83" grpId="0"/>
      <p:bldP spid="83" grpId="1"/>
      <p:bldP spid="84" grpId="0" animBg="1"/>
      <p:bldP spid="84" grpId="1" animBg="1"/>
      <p:bldP spid="85" grpId="0" animBg="1"/>
      <p:bldP spid="85" grpId="1" build="allAtOnce" animBg="1"/>
      <p:bldP spid="86" grpId="0"/>
      <p:bldP spid="86" grpId="1" build="allAtOnce"/>
      <p:bldP spid="32" grpId="0"/>
      <p:bldP spid="58" grpId="0" animBg="1"/>
      <p:bldP spid="58" grpId="1" build="allAtOnce" animBg="1"/>
      <p:bldP spid="74" grpId="0" animBg="1"/>
      <p:bldP spid="74" grpId="1" build="allAtOnce" animBg="1"/>
      <p:bldP spid="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2</a:t>
                </a:r>
                <a:r>
                  <a:rPr lang="en-US" sz="2000" dirty="0"/>
                  <a:t>: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What </a:t>
            </a:r>
            <a:r>
              <a:rPr lang="en-US" sz="2800" b="1" dirty="0">
                <a:solidFill>
                  <a:srgbClr val="7030A0"/>
                </a:solidFill>
              </a:rPr>
              <a:t>propertie</a:t>
            </a:r>
            <a:r>
              <a:rPr lang="en-US" sz="2800" b="1" dirty="0"/>
              <a:t>s does </a:t>
            </a:r>
            <a:r>
              <a:rPr lang="en-US" sz="2800" b="1" dirty="0" err="1">
                <a:solidFill>
                  <a:srgbClr val="0070C0"/>
                </a:solidFill>
              </a:rPr>
              <a:t>Dijkstra</a:t>
            </a:r>
            <a:r>
              <a:rPr lang="en-US" sz="2800" b="1" dirty="0" err="1"/>
              <a:t>’s</a:t>
            </a:r>
            <a:r>
              <a:rPr lang="en-US" sz="2800" b="1" dirty="0">
                <a:solidFill>
                  <a:srgbClr val="006C31"/>
                </a:solidFill>
              </a:rPr>
              <a:t> </a:t>
            </a:r>
            <a:r>
              <a:rPr lang="en-US" sz="2800" b="1" dirty="0"/>
              <a:t>algorithm </a:t>
            </a:r>
            <a:r>
              <a:rPr lang="en-US" sz="2800" b="1" u="sng" dirty="0"/>
              <a:t>exploit</a:t>
            </a:r>
            <a:r>
              <a:rPr lang="en-US" sz="2800" b="1" dirty="0"/>
              <a:t> ?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&quot;No&quot; Symbol 24"/>
          <p:cNvSpPr/>
          <p:nvPr/>
        </p:nvSpPr>
        <p:spPr>
          <a:xfrm>
            <a:off x="76200" y="3657600"/>
            <a:ext cx="457200" cy="457200"/>
          </a:xfrm>
          <a:prstGeom prst="noSmoking">
            <a:avLst>
              <a:gd name="adj" fmla="val 1160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3048000" y="2971800"/>
            <a:ext cx="3165110" cy="310754"/>
            <a:chOff x="3048000" y="2968823"/>
            <a:chExt cx="3165110" cy="310754"/>
          </a:xfrm>
        </p:grpSpPr>
        <p:sp>
          <p:nvSpPr>
            <p:cNvPr id="68" name="TextBox 67"/>
            <p:cNvSpPr txBox="1"/>
            <p:nvPr/>
          </p:nvSpPr>
          <p:spPr>
            <a:xfrm>
              <a:off x="40386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-20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12090" y="2971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912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-55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48000" y="2968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</a:t>
              </a:r>
            </a:p>
          </p:txBody>
        </p:sp>
      </p:grpSp>
      <p:sp>
        <p:nvSpPr>
          <p:cNvPr id="33" name="Cloud Callout 32"/>
          <p:cNvSpPr/>
          <p:nvPr/>
        </p:nvSpPr>
        <p:spPr>
          <a:xfrm>
            <a:off x="2654291" y="5562600"/>
            <a:ext cx="4757570" cy="1022866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Which of these properties will fail to hold if edge weights are allowed to be negative 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867" y="1004500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0781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 animBg="1"/>
      <p:bldP spid="33" grpId="0" animBg="1"/>
      <p:bldP spid="33" grpId="1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Violating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Property 1</a:t>
                </a:r>
                <a:r>
                  <a:rPr lang="en-US" sz="2000" dirty="0"/>
                  <a:t>: Any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also a shortest path.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To show the violation, we need to come up with </a:t>
                </a:r>
              </a:p>
              <a:p>
                <a:pPr marL="0" indent="0">
                  <a:buNone/>
                </a:pPr>
                <a:r>
                  <a:rPr lang="en-US" sz="1800" dirty="0"/>
                  <a:t>a path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of length &lt;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60</a:t>
                </a:r>
                <a:r>
                  <a:rPr lang="en-US" sz="1800" dirty="0"/>
                  <a:t> that passes through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and still keeping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5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2"/>
                <a:stretch>
                  <a:fillRect l="-772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3048000" y="2971800"/>
            <a:ext cx="3165110" cy="310754"/>
            <a:chOff x="3048000" y="2968823"/>
            <a:chExt cx="3165110" cy="310754"/>
          </a:xfrm>
        </p:grpSpPr>
        <p:sp>
          <p:nvSpPr>
            <p:cNvPr id="29" name="TextBox 28"/>
            <p:cNvSpPr txBox="1"/>
            <p:nvPr/>
          </p:nvSpPr>
          <p:spPr>
            <a:xfrm>
              <a:off x="40386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-20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12090" y="2971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1200" y="2971800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-55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48000" y="2968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423792" y="3730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2924362" y="1752600"/>
            <a:ext cx="3676276" cy="841177"/>
            <a:chOff x="2924362" y="1752600"/>
            <a:chExt cx="3676276" cy="841177"/>
          </a:xfrm>
        </p:grpSpPr>
        <p:sp>
          <p:nvSpPr>
            <p:cNvPr id="59" name="TextBox 58"/>
            <p:cNvSpPr txBox="1"/>
            <p:nvPr/>
          </p:nvSpPr>
          <p:spPr>
            <a:xfrm>
              <a:off x="374739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76962" y="1752600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-3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60660" y="1752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24600" y="2283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24362" y="2286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819400" y="2057398"/>
            <a:ext cx="3668820" cy="838202"/>
            <a:chOff x="2819400" y="2057398"/>
            <a:chExt cx="3668820" cy="838202"/>
          </a:xfrm>
        </p:grpSpPr>
        <p:cxnSp>
          <p:nvCxnSpPr>
            <p:cNvPr id="158" name="Straight Connector 157"/>
            <p:cNvCxnSpPr/>
            <p:nvPr/>
          </p:nvCxnSpPr>
          <p:spPr>
            <a:xfrm flipH="1">
              <a:off x="2819400" y="2111281"/>
              <a:ext cx="637562" cy="784319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587044" y="2057398"/>
              <a:ext cx="762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4495800" y="2057398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334000" y="2057399"/>
              <a:ext cx="6914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6155526" y="2111280"/>
              <a:ext cx="332694" cy="78431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4676962" y="2590799"/>
            <a:ext cx="1800038" cy="1143001"/>
            <a:chOff x="4829362" y="2743199"/>
            <a:chExt cx="1800038" cy="1143001"/>
          </a:xfrm>
        </p:grpSpPr>
        <p:sp>
          <p:nvSpPr>
            <p:cNvPr id="170" name="Arc 169"/>
            <p:cNvSpPr/>
            <p:nvPr/>
          </p:nvSpPr>
          <p:spPr>
            <a:xfrm rot="10800000">
              <a:off x="4829362" y="2743199"/>
              <a:ext cx="1800038" cy="1143001"/>
            </a:xfrm>
            <a:prstGeom prst="arc">
              <a:avLst>
                <a:gd name="adj1" fmla="val 10248252"/>
                <a:gd name="adj2" fmla="val 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V="1">
              <a:off x="4829362" y="3162299"/>
              <a:ext cx="0" cy="1905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676962" y="2590800"/>
            <a:ext cx="1800038" cy="1143001"/>
            <a:chOff x="6234808" y="3429000"/>
            <a:chExt cx="1613792" cy="1143000"/>
          </a:xfrm>
        </p:grpSpPr>
        <p:sp>
          <p:nvSpPr>
            <p:cNvPr id="71" name="Arc 70"/>
            <p:cNvSpPr/>
            <p:nvPr/>
          </p:nvSpPr>
          <p:spPr>
            <a:xfrm rot="10800000">
              <a:off x="6234808" y="3429000"/>
              <a:ext cx="1613792" cy="1143000"/>
            </a:xfrm>
            <a:prstGeom prst="arc">
              <a:avLst>
                <a:gd name="adj1" fmla="val 10248252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6234808" y="3848100"/>
              <a:ext cx="0" cy="190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2819400" y="1981199"/>
            <a:ext cx="3668820" cy="914401"/>
            <a:chOff x="2819400" y="1981200"/>
            <a:chExt cx="3668820" cy="914401"/>
          </a:xfrm>
        </p:grpSpPr>
        <p:grpSp>
          <p:nvGrpSpPr>
            <p:cNvPr id="180" name="Group 179"/>
            <p:cNvGrpSpPr/>
            <p:nvPr/>
          </p:nvGrpSpPr>
          <p:grpSpPr>
            <a:xfrm>
              <a:off x="3352800" y="1981200"/>
              <a:ext cx="380232" cy="457200"/>
              <a:chOff x="4566356" y="2819400"/>
              <a:chExt cx="380232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6" name="Oval 195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267200" y="1981200"/>
              <a:ext cx="377026" cy="457200"/>
              <a:chOff x="4566356" y="2819400"/>
              <a:chExt cx="377026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702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4" name="Oval 19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5105400" y="1981200"/>
              <a:ext cx="354584" cy="457200"/>
              <a:chOff x="4566356" y="2819400"/>
              <a:chExt cx="35458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5458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2" name="Oval 191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5867400" y="1981200"/>
              <a:ext cx="367408" cy="457200"/>
              <a:chOff x="4490156" y="2819400"/>
              <a:chExt cx="367408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TextBox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0156" y="2907268"/>
                    <a:ext cx="3674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0" name="Oval 18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4" name="Straight Arrow Connector 183"/>
            <p:cNvCxnSpPr>
              <a:endCxn id="196" idx="3"/>
            </p:cNvCxnSpPr>
            <p:nvPr/>
          </p:nvCxnSpPr>
          <p:spPr>
            <a:xfrm flipV="1">
              <a:off x="2819400" y="2111282"/>
              <a:ext cx="637562" cy="7843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96" idx="6"/>
              <a:endCxn id="194" idx="2"/>
            </p:cNvCxnSpPr>
            <p:nvPr/>
          </p:nvCxnSpPr>
          <p:spPr>
            <a:xfrm>
              <a:off x="3587044" y="20574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endCxn id="192" idx="2"/>
            </p:cNvCxnSpPr>
            <p:nvPr/>
          </p:nvCxnSpPr>
          <p:spPr>
            <a:xfrm>
              <a:off x="44958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endCxn id="190" idx="2"/>
            </p:cNvCxnSpPr>
            <p:nvPr/>
          </p:nvCxnSpPr>
          <p:spPr>
            <a:xfrm>
              <a:off x="5334000" y="2057400"/>
              <a:ext cx="6914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90" idx="5"/>
            </p:cNvCxnSpPr>
            <p:nvPr/>
          </p:nvCxnSpPr>
          <p:spPr>
            <a:xfrm>
              <a:off x="6155526" y="2111282"/>
              <a:ext cx="332694" cy="784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4724400" y="2971799"/>
            <a:ext cx="838200" cy="1"/>
            <a:chOff x="4724400" y="2971799"/>
            <a:chExt cx="838200" cy="1"/>
          </a:xfrm>
        </p:grpSpPr>
        <p:cxnSp>
          <p:nvCxnSpPr>
            <p:cNvPr id="177" name="Straight Connector 176"/>
            <p:cNvCxnSpPr>
              <a:endCxn id="17" idx="2"/>
            </p:cNvCxnSpPr>
            <p:nvPr/>
          </p:nvCxnSpPr>
          <p:spPr>
            <a:xfrm>
              <a:off x="4724400" y="2971800"/>
              <a:ext cx="767644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5283740" y="2971799"/>
              <a:ext cx="27886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66419" y="2895600"/>
            <a:ext cx="4391581" cy="457200"/>
            <a:chOff x="2466419" y="2895600"/>
            <a:chExt cx="4391581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343400" y="2895600"/>
              <a:ext cx="386644" cy="445532"/>
              <a:chOff x="4413956" y="2819400"/>
              <a:chExt cx="386644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956" y="2895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75756" y="2895600"/>
              <a:ext cx="386644" cy="457200"/>
              <a:chOff x="4566356" y="2819400"/>
              <a:chExt cx="38664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10200" y="2895600"/>
              <a:ext cx="370614" cy="457200"/>
              <a:chOff x="4566356" y="2819400"/>
              <a:chExt cx="370614" cy="457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29072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412020" y="2895600"/>
              <a:ext cx="445980" cy="369332"/>
              <a:chOff x="4648200" y="2819400"/>
              <a:chExt cx="44598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8756" y="28194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/>
              <p:cNvSpPr/>
              <p:nvPr/>
            </p:nvSpPr>
            <p:spPr>
              <a:xfrm>
                <a:off x="46482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7" idx="6"/>
              <a:endCxn id="14" idx="2"/>
            </p:cNvCxnSpPr>
            <p:nvPr/>
          </p:nvCxnSpPr>
          <p:spPr>
            <a:xfrm>
              <a:off x="2895600" y="29718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2"/>
            </p:cNvCxnSpPr>
            <p:nvPr/>
          </p:nvCxnSpPr>
          <p:spPr>
            <a:xfrm>
              <a:off x="38100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44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38800" y="2971800"/>
              <a:ext cx="767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41" y="2514600"/>
                <a:ext cx="92845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 rot="10800000">
            <a:off x="2819400" y="3276599"/>
            <a:ext cx="2743200" cy="669667"/>
            <a:chOff x="3505200" y="2759333"/>
            <a:chExt cx="2743200" cy="669667"/>
          </a:xfrm>
        </p:grpSpPr>
        <p:sp>
          <p:nvSpPr>
            <p:cNvPr id="73" name="Right Brace 72"/>
            <p:cNvSpPr/>
            <p:nvPr/>
          </p:nvSpPr>
          <p:spPr>
            <a:xfrm rot="16200000">
              <a:off x="4680467" y="1861067"/>
              <a:ext cx="392666" cy="27432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0800000">
              <a:off x="4610496" y="275933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60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257800" y="36576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 </a:t>
            </a:r>
            <a:r>
              <a:rPr lang="en-US" sz="1400" b="1" dirty="0">
                <a:solidFill>
                  <a:srgbClr val="7030A0"/>
                </a:solidFill>
              </a:rPr>
              <a:t>30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0" y="1535668"/>
            <a:ext cx="30168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19050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𝑸</m:t>
                    </m:r>
                    <m:r>
                      <a:rPr lang="en-US" b="1" i="1" dirty="0" smtClean="0">
                        <a:latin typeface="Cambria Math"/>
                      </a:rPr>
                      <m:t>∷(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𝑸</m:t>
                    </m:r>
                  </m:oMath>
                </a14:m>
                <a:r>
                  <a:rPr lang="en-US" dirty="0"/>
                  <a:t> is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143000"/>
                <a:ext cx="639841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858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2924174" y="4343401"/>
            <a:ext cx="2184047" cy="5333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9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8" grpId="0"/>
      <p:bldP spid="76" grpId="0"/>
      <p:bldP spid="76" grpId="1"/>
      <p:bldP spid="22" grpId="0" uiExpand="1" animBg="1"/>
      <p:bldP spid="23" grpId="0" animBg="1"/>
      <p:bldP spid="3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16584</TotalTime>
  <Words>4858</Words>
  <Application>Microsoft Macintosh PowerPoint</Application>
  <PresentationFormat>On-screen Show (4:3)</PresentationFormat>
  <Paragraphs>1296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Shortest pathS in a graph</vt:lpstr>
      <vt:lpstr>Problem Definition</vt:lpstr>
      <vt:lpstr>Revisiting Lecture 11</vt:lpstr>
      <vt:lpstr>Approach  1 </vt:lpstr>
      <vt:lpstr>Approach  1 </vt:lpstr>
      <vt:lpstr>What properties does Dijkstra’s algorithm exploit ? </vt:lpstr>
      <vt:lpstr>What properties does Dijkstra’s algorithm exploit ? </vt:lpstr>
      <vt:lpstr>Violating the Optimal subpath property </vt:lpstr>
      <vt:lpstr>Violating the Optimal subpath property </vt:lpstr>
      <vt:lpstr>Violating the Optimal subpath property </vt:lpstr>
      <vt:lpstr>Violating the Optimal subpath property </vt:lpstr>
      <vt:lpstr>Inference</vt:lpstr>
      <vt:lpstr>Inference</vt:lpstr>
      <vt:lpstr>shortest paths in a graph </vt:lpstr>
      <vt:lpstr>Exploiting the Optimal subpath property </vt:lpstr>
      <vt:lpstr>PowerPoint Presentation</vt:lpstr>
      <vt:lpstr>The brilliant idea of Bellman Ford </vt:lpstr>
      <vt:lpstr>The brilliant idea of Bellman Ford </vt:lpstr>
      <vt:lpstr>The brilliant idea of Bellman Ford </vt:lpstr>
      <vt:lpstr>PowerPoint Presentation</vt:lpstr>
      <vt:lpstr>PowerPoint Presentation</vt:lpstr>
      <vt:lpstr>PowerPoint Presentation</vt:lpstr>
      <vt:lpstr>The brilliant idea of Bellman Ford </vt:lpstr>
      <vt:lpstr>The brilliant idea of Bellman Ford </vt:lpstr>
      <vt:lpstr>The brilliant idea of Bellman Ford </vt:lpstr>
      <vt:lpstr>The brilliant idea of Bellman Ford </vt:lpstr>
      <vt:lpstr>The brilliant idea of Bellman Ford </vt:lpstr>
      <vt:lpstr>Base case: L(v,1)</vt:lpstr>
      <vt:lpstr> </vt:lpstr>
      <vt:lpstr>BellMAN-Ford Algorithm </vt:lpstr>
      <vt:lpstr>Bellman-Ford algorithm </vt:lpstr>
      <vt:lpstr>Execution of Bellman-Ford algorithm</vt:lpstr>
      <vt:lpstr>Getting insight into the  Bellman-Ford algorithm</vt:lpstr>
      <vt:lpstr>Execution of Bellman-Ford algorithm</vt:lpstr>
      <vt:lpstr>Execution of Bellman-Ford algorithm</vt:lpstr>
      <vt:lpstr>Execution of Bellman-Ford algorithm</vt:lpstr>
      <vt:lpstr>Execution of Bellman-Ford algorithm</vt:lpstr>
      <vt:lpstr>Bellman-Ford algorithm </vt:lpstr>
      <vt:lpstr>PowerPoint Presentation</vt:lpstr>
      <vt:lpstr>Key Observations on Bellman-Ford algorithm </vt:lpstr>
      <vt:lpstr>Observation 1</vt:lpstr>
      <vt:lpstr>Observation 1</vt:lpstr>
      <vt:lpstr>Observations 2 </vt:lpstr>
      <vt:lpstr>Observation 3</vt:lpstr>
      <vt:lpstr>The execution of Bellman Ford algorithm </vt:lpstr>
      <vt:lpstr>Detecting negative cycle in G</vt:lpstr>
      <vt:lpstr>PowerPoint Presentation</vt:lpstr>
      <vt:lpstr>PowerPoint Presentation</vt:lpstr>
      <vt:lpstr>Detecting negative cycle in G</vt:lpstr>
      <vt:lpstr>shortest paths in a graph </vt:lpstr>
      <vt:lpstr>Shortest paths in presence of negative weight cycles</vt:lpstr>
      <vt:lpstr>All-pairs shortest paths in a graph with positive edge weights</vt:lpstr>
      <vt:lpstr>All-pairs shortest paths in a graph with negative edge weights but no negative cycle</vt:lpstr>
      <vt:lpstr>All-pairs shortest paths in  O(n^3)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1450</cp:revision>
  <dcterms:created xsi:type="dcterms:W3CDTF">2011-12-03T04:13:03Z</dcterms:created>
  <dcterms:modified xsi:type="dcterms:W3CDTF">2023-09-16T23:54:29Z</dcterms:modified>
</cp:coreProperties>
</file>