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F53488-FE3A-415F-8738-BD0F683D102D}">
  <a:tblStyle styleId="{E4F53488-FE3A-415F-8738-BD0F683D10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37"/>
  </p:normalViewPr>
  <p:slideViewPr>
    <p:cSldViewPr snapToGrid="0">
      <p:cViewPr varScale="1">
        <p:scale>
          <a:sx n="123" d="100"/>
          <a:sy n="123" d="100"/>
        </p:scale>
        <p:origin x="78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72791376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72791376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overfitting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727913760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72791376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727913760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72791376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72791376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Skewed data</a:t>
            </a:r>
            <a:endParaRPr/>
          </a:p>
          <a:p>
            <a:pPr marL="0" lvl="0" indent="0" algn="l" rtl="0">
              <a:spcBef>
                <a:spcPts val="0"/>
              </a:spcBef>
              <a:spcAft>
                <a:spcPts val="0"/>
              </a:spcAft>
              <a:buNone/>
            </a:pPr>
            <a:r>
              <a:rPr lang="en"/>
              <a:t>Why is testing more than training?</a:t>
            </a:r>
            <a:endParaRPr/>
          </a:p>
        </p:txBody>
      </p:sp>
      <p:sp>
        <p:nvSpPr>
          <p:cNvPr id="171" name="Google Shape;171;g5727913760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7279137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572791376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72791376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572791376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72791376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572791376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727913760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72791376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50">
                <a:solidFill>
                  <a:srgbClr val="445055"/>
                </a:solidFill>
                <a:highlight>
                  <a:srgbClr val="FFFFFF"/>
                </a:highlight>
                <a:latin typeface="Roboto"/>
                <a:ea typeface="Roboto"/>
                <a:cs typeface="Roboto"/>
                <a:sym typeface="Roboto"/>
              </a:rPr>
              <a:t>YouTube is the third most popular site in the world and the second most popular search engine after Google. So you can see why it is important to optimize your videos for YouTube search results</a:t>
            </a:r>
            <a:endParaRPr sz="800">
              <a:solidFill>
                <a:schemeClr val="dk2"/>
              </a:solidFill>
            </a:endParaRPr>
          </a:p>
          <a:p>
            <a:pPr marL="0" lvl="0" indent="0" algn="l" rtl="0">
              <a:lnSpc>
                <a:spcPct val="100000"/>
              </a:lnSpc>
              <a:spcBef>
                <a:spcPts val="1600"/>
              </a:spcBef>
              <a:spcAft>
                <a:spcPts val="0"/>
              </a:spcAft>
              <a:buSzPts val="1100"/>
              <a:buNone/>
            </a:pPr>
            <a:endParaRPr sz="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72791376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5727913760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20,80</a:t>
            </a:r>
            <a:endParaRPr/>
          </a:p>
          <a:p>
            <a:pPr marL="0" lvl="0" indent="0" algn="l" rtl="0">
              <a:lnSpc>
                <a:spcPct val="100000"/>
              </a:lnSpc>
              <a:spcBef>
                <a:spcPts val="0"/>
              </a:spcBef>
              <a:spcAft>
                <a:spcPts val="0"/>
              </a:spcAft>
              <a:buSzPts val="1100"/>
              <a:buNone/>
            </a:pPr>
            <a:r>
              <a:rPr lang="en"/>
              <a:t>25,75</a:t>
            </a:r>
            <a:endParaRPr/>
          </a:p>
          <a:p>
            <a:pPr marL="0" lvl="0" indent="0" algn="l" rtl="0">
              <a:lnSpc>
                <a:spcPct val="100000"/>
              </a:lnSpc>
              <a:spcBef>
                <a:spcPts val="0"/>
              </a:spcBef>
              <a:spcAft>
                <a:spcPts val="0"/>
              </a:spcAft>
              <a:buSzPts val="1100"/>
              <a:buNone/>
            </a:pPr>
            <a:r>
              <a:rPr lang="en"/>
              <a:t>30,70</a:t>
            </a:r>
            <a:endParaRPr/>
          </a:p>
          <a:p>
            <a:pPr marL="0" lvl="0" indent="0" algn="l" rtl="0">
              <a:lnSpc>
                <a:spcPct val="100000"/>
              </a:lnSpc>
              <a:spcBef>
                <a:spcPts val="0"/>
              </a:spcBef>
              <a:spcAft>
                <a:spcPts val="0"/>
              </a:spcAft>
              <a:buSzPts val="1100"/>
              <a:buNone/>
            </a:pPr>
            <a:r>
              <a:rPr lang="en"/>
              <a:t>35,65</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727913760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72791376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50">
                <a:solidFill>
                  <a:srgbClr val="445055"/>
                </a:solidFill>
                <a:highlight>
                  <a:srgbClr val="FFFFFF"/>
                </a:highlight>
                <a:latin typeface="Roboto"/>
                <a:ea typeface="Roboto"/>
                <a:cs typeface="Roboto"/>
                <a:sym typeface="Roboto"/>
              </a:rPr>
              <a:t>Why is tagging impo?</a:t>
            </a:r>
            <a:endParaRPr sz="1350">
              <a:solidFill>
                <a:srgbClr val="445055"/>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350">
                <a:solidFill>
                  <a:srgbClr val="33475B"/>
                </a:solidFill>
              </a:rPr>
              <a:t>This way, YouTube can understand your video’s topic and category, and associate it with similar content, which can amplify your video’s reach.</a:t>
            </a:r>
            <a:endParaRPr sz="1350">
              <a:solidFill>
                <a:srgbClr val="33475B"/>
              </a:solidFil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Including a few keywords in the </a:t>
            </a:r>
            <a:r>
              <a:rPr lang="en" sz="1200" b="1">
                <a:solidFill>
                  <a:srgbClr val="222222"/>
                </a:solidFill>
                <a:highlight>
                  <a:srgbClr val="FFFFFF"/>
                </a:highlight>
                <a:latin typeface="Roboto"/>
                <a:ea typeface="Roboto"/>
                <a:cs typeface="Roboto"/>
                <a:sym typeface="Roboto"/>
              </a:rPr>
              <a:t>tag</a:t>
            </a:r>
            <a:r>
              <a:rPr lang="en" sz="1200">
                <a:solidFill>
                  <a:srgbClr val="222222"/>
                </a:solidFill>
                <a:highlight>
                  <a:srgbClr val="FFFFFF"/>
                </a:highlight>
                <a:latin typeface="Roboto"/>
                <a:ea typeface="Roboto"/>
                <a:cs typeface="Roboto"/>
                <a:sym typeface="Roboto"/>
              </a:rPr>
              <a:t> helps </a:t>
            </a:r>
            <a:r>
              <a:rPr lang="en" sz="1200" b="1">
                <a:solidFill>
                  <a:srgbClr val="222222"/>
                </a:solidFill>
                <a:highlight>
                  <a:srgbClr val="FFFFFF"/>
                </a:highlight>
                <a:latin typeface="Roboto"/>
                <a:ea typeface="Roboto"/>
                <a:cs typeface="Roboto"/>
                <a:sym typeface="Roboto"/>
              </a:rPr>
              <a:t>YouTube</a:t>
            </a:r>
            <a:r>
              <a:rPr lang="en" sz="1200">
                <a:solidFill>
                  <a:srgbClr val="222222"/>
                </a:solidFill>
                <a:highlight>
                  <a:srgbClr val="FFFFFF"/>
                </a:highlight>
                <a:latin typeface="Roboto"/>
                <a:ea typeface="Roboto"/>
                <a:cs typeface="Roboto"/>
                <a:sym typeface="Roboto"/>
              </a:rPr>
              <a:t> to know what your video is about</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1350" b="1">
              <a:solidFill>
                <a:srgbClr val="445055"/>
              </a:solidFill>
              <a:highlight>
                <a:srgbClr val="FFFFFF"/>
              </a:highlight>
              <a:latin typeface="Roboto"/>
              <a:ea typeface="Roboto"/>
              <a:cs typeface="Roboto"/>
              <a:sym typeface="Roboto"/>
            </a:endParaRPr>
          </a:p>
          <a:p>
            <a:pPr marL="0" lvl="0" indent="0" algn="l" rtl="0">
              <a:spcBef>
                <a:spcPts val="0"/>
              </a:spcBef>
              <a:spcAft>
                <a:spcPts val="0"/>
              </a:spcAft>
              <a:buNone/>
            </a:pPr>
            <a:r>
              <a:rPr lang="en" sz="1350">
                <a:solidFill>
                  <a:srgbClr val="445055"/>
                </a:solidFill>
                <a:highlight>
                  <a:srgbClr val="FFFFFF"/>
                </a:highlight>
                <a:latin typeface="Roboto"/>
                <a:ea typeface="Roboto"/>
                <a:cs typeface="Roboto"/>
                <a:sym typeface="Roboto"/>
              </a:rPr>
              <a:t>It is ideal to have six to eight tags for your video. Include the keyword phrase in the video tags and also slight variations of this phrase</a:t>
            </a:r>
            <a:endParaRPr sz="1350">
              <a:solidFill>
                <a:srgbClr val="445055"/>
              </a:solidFill>
              <a:highlight>
                <a:srgbClr val="FFFFFF"/>
              </a:highlight>
              <a:latin typeface="Roboto"/>
              <a:ea typeface="Roboto"/>
              <a:cs typeface="Roboto"/>
              <a:sym typeface="Roboto"/>
            </a:endParaRPr>
          </a:p>
          <a:p>
            <a:pPr marL="0" lvl="0" indent="0" algn="l" rtl="0">
              <a:spcBef>
                <a:spcPts val="0"/>
              </a:spcBef>
              <a:spcAft>
                <a:spcPts val="0"/>
              </a:spcAft>
              <a:buNone/>
            </a:pPr>
            <a:endParaRPr sz="1350">
              <a:solidFill>
                <a:srgbClr val="33475B"/>
              </a:solidFill>
            </a:endParaRPr>
          </a:p>
          <a:p>
            <a:pPr marL="0" lvl="0" indent="0" algn="l" rtl="0">
              <a:spcBef>
                <a:spcPts val="0"/>
              </a:spcBef>
              <a:spcAft>
                <a:spcPts val="0"/>
              </a:spcAft>
              <a:buNone/>
            </a:pPr>
            <a:r>
              <a:rPr lang="en" sz="1200">
                <a:solidFill>
                  <a:srgbClr val="474747"/>
                </a:solidFill>
                <a:highlight>
                  <a:srgbClr val="F5F6F8"/>
                </a:highlight>
              </a:rPr>
              <a:t>Just like a compelling headline, keywords are extremely important as well. When someone searches for a topic, they are going to search for what they are looking for. In fact, studies have shown that more than </a:t>
            </a:r>
            <a:r>
              <a:rPr lang="en" sz="1200" b="1" i="1">
                <a:solidFill>
                  <a:srgbClr val="474747"/>
                </a:solidFill>
                <a:highlight>
                  <a:srgbClr val="F5F6F8"/>
                </a:highlight>
              </a:rPr>
              <a:t>60 percent of your new subscribers may come from a YouTube search</a:t>
            </a:r>
            <a:r>
              <a:rPr lang="en" sz="1200">
                <a:solidFill>
                  <a:srgbClr val="474747"/>
                </a:solidFill>
                <a:highlight>
                  <a:srgbClr val="F5F6F8"/>
                </a:highlight>
              </a:rPr>
              <a:t>. If your description and keywords are too thin, your chances of showing in the results will be slim.</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72791376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5727913760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200">
                <a:solidFill>
                  <a:srgbClr val="222222"/>
                </a:solidFill>
                <a:highlight>
                  <a:srgbClr val="FFFFFF"/>
                </a:highlight>
                <a:latin typeface="Roboto"/>
                <a:ea typeface="Roboto"/>
                <a:cs typeface="Roboto"/>
                <a:sym typeface="Roboto"/>
              </a:rPr>
              <a:t>Likes and subscribers aren’t the only important things you want on YouTube. It is equally important to get more comments.</a:t>
            </a:r>
            <a:endParaRPr sz="1200">
              <a:solidFill>
                <a:srgbClr val="222222"/>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100"/>
              <a:buNone/>
            </a:pPr>
            <a:r>
              <a:rPr lang="en" sz="1200">
                <a:solidFill>
                  <a:srgbClr val="222222"/>
                </a:solidFill>
                <a:highlight>
                  <a:srgbClr val="FFFFFF"/>
                </a:highlight>
                <a:latin typeface="Roboto"/>
                <a:ea typeface="Roboto"/>
                <a:cs typeface="Roboto"/>
                <a:sym typeface="Roboto"/>
              </a:rPr>
              <a:t>Comments appear to be an influencial ranking factor</a:t>
            </a:r>
            <a:endParaRPr sz="1200">
              <a:solidFill>
                <a:srgbClr val="222222"/>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100"/>
              <a:buNone/>
            </a:pPr>
            <a:r>
              <a:rPr lang="en" sz="1200">
                <a:solidFill>
                  <a:srgbClr val="222222"/>
                </a:solidFill>
                <a:highlight>
                  <a:srgbClr val="FFFFFF"/>
                </a:highlight>
                <a:latin typeface="Roboto"/>
                <a:ea typeface="Roboto"/>
                <a:cs typeface="Roboto"/>
                <a:sym typeface="Roboto"/>
              </a:rPr>
              <a:t>High coorelation with likes</a:t>
            </a:r>
            <a:endParaRPr sz="1200">
              <a:solidFill>
                <a:srgbClr val="222222"/>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100"/>
              <a:buNone/>
            </a:pP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Char char="●"/>
            </a:pPr>
            <a:r>
              <a:rPr lang="en" sz="1000">
                <a:solidFill>
                  <a:schemeClr val="dk1"/>
                </a:solidFill>
              </a:rPr>
              <a:t>Comments present in different languages. Emoticons and images are also present in some of the comments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rPr>
              <a:t>Most important factor towards video search ranking is the Watch time.</a:t>
            </a:r>
            <a:endParaRPr sz="1000">
              <a:solidFill>
                <a:schemeClr val="dk2"/>
              </a:solidFill>
            </a:endParaRPr>
          </a:p>
          <a:p>
            <a:pPr marL="457200" lvl="0" indent="-292100" algn="l" rtl="0">
              <a:lnSpc>
                <a:spcPct val="115000"/>
              </a:lnSpc>
              <a:spcBef>
                <a:spcPts val="0"/>
              </a:spcBef>
              <a:spcAft>
                <a:spcPts val="0"/>
              </a:spcAft>
              <a:buClr>
                <a:schemeClr val="dk1"/>
              </a:buClr>
              <a:buSzPts val="1000"/>
              <a:buChar char="●"/>
            </a:pPr>
            <a:endParaRPr sz="10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727913760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727913760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800"/>
              </a:spcBef>
              <a:spcAft>
                <a:spcPts val="800"/>
              </a:spcAft>
              <a:buClr>
                <a:schemeClr val="dk1"/>
              </a:buClr>
              <a:buSzPts val="1100"/>
              <a:buFont typeface="Arial"/>
              <a:buNone/>
            </a:pPr>
            <a:r>
              <a:rPr lang="en" sz="1000">
                <a:solidFill>
                  <a:schemeClr val="dk2"/>
                </a:solidFill>
              </a:rPr>
              <a:t>The YouTube API is not effective at formatting comments by relevance, although it claims to do so. As a result, the most relevant comments do not align with the top comments at all, they aren't even sorted by likes or replies.</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72791376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72791376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7294286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57294286b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reuters.com/article/us-youtube-users/youtube-says-has-1-billion-monthly-active-users-idUSBRE92K03O20130321" TargetMode="External"/><Relationship Id="rId5" Type="http://schemas.openxmlformats.org/officeDocument/2006/relationships/hyperlink" Target="https://www.smh.com.au/technology/youtube-serving-up-two-billion-videos-daily-20100517-v8sf.html" TargetMode="External"/><Relationship Id="rId4" Type="http://schemas.openxmlformats.org/officeDocument/2006/relationships/hyperlink" Target="https://youtube.googleblog.com/2007/08/you-drive-youtube-experience.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18833"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b="1"/>
              <a:t>Analyzing              video popularity</a:t>
            </a:r>
            <a:endParaRPr b="1"/>
          </a:p>
        </p:txBody>
      </p:sp>
      <p:sp>
        <p:nvSpPr>
          <p:cNvPr id="55" name="Google Shape;55;p13"/>
          <p:cNvSpPr txBox="1">
            <a:spLocks noGrp="1"/>
          </p:cNvSpPr>
          <p:nvPr>
            <p:ph type="subTitle" idx="1"/>
          </p:nvPr>
        </p:nvSpPr>
        <p:spPr>
          <a:xfrm>
            <a:off x="311700" y="2834125"/>
            <a:ext cx="8520600" cy="1941300"/>
          </a:xfrm>
          <a:prstGeom prst="rect">
            <a:avLst/>
          </a:prstGeom>
          <a:noFill/>
          <a:ln>
            <a:noFill/>
          </a:ln>
        </p:spPr>
        <p:txBody>
          <a:bodyPr spcFirstLastPara="1" wrap="square" lIns="91425" tIns="91425" rIns="91425" bIns="91425" anchor="t" anchorCtr="0">
            <a:noAutofit/>
          </a:bodyPr>
          <a:lstStyle/>
          <a:p>
            <a:pPr marL="3200400" lvl="0" indent="457200" algn="ctr" rtl="0">
              <a:lnSpc>
                <a:spcPct val="100000"/>
              </a:lnSpc>
              <a:spcBef>
                <a:spcPts val="0"/>
              </a:spcBef>
              <a:spcAft>
                <a:spcPts val="0"/>
              </a:spcAft>
              <a:buSzPts val="2800"/>
              <a:buNone/>
            </a:pPr>
            <a:r>
              <a:rPr lang="en"/>
              <a:t>     </a:t>
            </a:r>
            <a:endParaRPr/>
          </a:p>
          <a:p>
            <a:pPr marL="3200400" lvl="0" indent="457200" algn="ctr" rtl="0">
              <a:lnSpc>
                <a:spcPct val="100000"/>
              </a:lnSpc>
              <a:spcBef>
                <a:spcPts val="0"/>
              </a:spcBef>
              <a:spcAft>
                <a:spcPts val="0"/>
              </a:spcAft>
              <a:buSzPts val="2800"/>
              <a:buNone/>
            </a:pPr>
            <a:r>
              <a:rPr lang="en"/>
              <a:t>       -</a:t>
            </a:r>
            <a:r>
              <a:rPr lang="en">
                <a:solidFill>
                  <a:srgbClr val="000000"/>
                </a:solidFill>
              </a:rPr>
              <a:t>Monica Sharma</a:t>
            </a:r>
            <a:endParaRPr>
              <a:solidFill>
                <a:srgbClr val="000000"/>
              </a:solidFill>
            </a:endParaRPr>
          </a:p>
          <a:p>
            <a:pPr marL="4572000" lvl="0" indent="457200" algn="l" rtl="0">
              <a:lnSpc>
                <a:spcPct val="100000"/>
              </a:lnSpc>
              <a:spcBef>
                <a:spcPts val="0"/>
              </a:spcBef>
              <a:spcAft>
                <a:spcPts val="0"/>
              </a:spcAft>
              <a:buSzPts val="2800"/>
              <a:buNone/>
            </a:pPr>
            <a:r>
              <a:rPr lang="en">
                <a:solidFill>
                  <a:srgbClr val="000000"/>
                </a:solidFill>
              </a:rPr>
              <a:t>-Amanraj Singh</a:t>
            </a:r>
            <a:endParaRPr>
              <a:solidFill>
                <a:srgbClr val="000000"/>
              </a:solidFill>
            </a:endParaRPr>
          </a:p>
        </p:txBody>
      </p:sp>
      <p:pic>
        <p:nvPicPr>
          <p:cNvPr id="56" name="Google Shape;56;p13"/>
          <p:cNvPicPr preferRelativeResize="0"/>
          <p:nvPr/>
        </p:nvPicPr>
        <p:blipFill rotWithShape="1">
          <a:blip r:embed="rId3">
            <a:alphaModFix/>
          </a:blip>
          <a:srcRect/>
          <a:stretch/>
        </p:blipFill>
        <p:spPr>
          <a:xfrm>
            <a:off x="7186398" y="1987098"/>
            <a:ext cx="1285075" cy="1020450"/>
          </a:xfrm>
          <a:prstGeom prst="rect">
            <a:avLst/>
          </a:prstGeom>
          <a:noFill/>
          <a:ln>
            <a:noFill/>
          </a:ln>
        </p:spPr>
      </p:pic>
      <p:pic>
        <p:nvPicPr>
          <p:cNvPr id="57" name="Google Shape;57;p13"/>
          <p:cNvPicPr preferRelativeResize="0"/>
          <p:nvPr/>
        </p:nvPicPr>
        <p:blipFill rotWithShape="1">
          <a:blip r:embed="rId4">
            <a:alphaModFix/>
          </a:blip>
          <a:srcRect/>
          <a:stretch/>
        </p:blipFill>
        <p:spPr>
          <a:xfrm>
            <a:off x="311700" y="4646644"/>
            <a:ext cx="425418" cy="278223"/>
          </a:xfrm>
          <a:prstGeom prst="rect">
            <a:avLst/>
          </a:prstGeom>
          <a:noFill/>
          <a:ln>
            <a:noFill/>
          </a:ln>
        </p:spPr>
      </p:pic>
      <p:pic>
        <p:nvPicPr>
          <p:cNvPr id="58" name="Google Shape;58;p13"/>
          <p:cNvPicPr preferRelativeResize="0"/>
          <p:nvPr/>
        </p:nvPicPr>
        <p:blipFill>
          <a:blip r:embed="rId5">
            <a:alphaModFix/>
          </a:blip>
          <a:stretch>
            <a:fillRect/>
          </a:stretch>
        </p:blipFill>
        <p:spPr>
          <a:xfrm>
            <a:off x="4349900" y="1084825"/>
            <a:ext cx="2274500" cy="902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315625"/>
            <a:ext cx="85206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Machine Learning </a:t>
            </a:r>
            <a:endParaRPr b="1"/>
          </a:p>
        </p:txBody>
      </p:sp>
      <p:sp>
        <p:nvSpPr>
          <p:cNvPr id="129" name="Google Shape;129;p22"/>
          <p:cNvSpPr txBox="1">
            <a:spLocks noGrp="1"/>
          </p:cNvSpPr>
          <p:nvPr>
            <p:ph type="body" idx="1"/>
          </p:nvPr>
        </p:nvSpPr>
        <p:spPr>
          <a:xfrm>
            <a:off x="311700" y="916450"/>
            <a:ext cx="8520600" cy="24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X = likes, dislikes, comment_total, category_id</a:t>
            </a:r>
            <a:endParaRPr>
              <a:solidFill>
                <a:srgbClr val="000000"/>
              </a:solidFill>
            </a:endParaRPr>
          </a:p>
          <a:p>
            <a:pPr marL="0" lvl="0" indent="0" algn="l" rtl="0">
              <a:spcBef>
                <a:spcPts val="0"/>
              </a:spcBef>
              <a:spcAft>
                <a:spcPts val="0"/>
              </a:spcAft>
              <a:buNone/>
            </a:pPr>
            <a:r>
              <a:rPr lang="en">
                <a:solidFill>
                  <a:srgbClr val="000000"/>
                </a:solidFill>
              </a:rPr>
              <a:t>Y = views</a:t>
            </a:r>
            <a:endParaRPr>
              <a:solidFill>
                <a:srgbClr val="000000"/>
              </a:solidFill>
            </a:endParaRPr>
          </a:p>
          <a:p>
            <a:pPr marL="0" lvl="0" indent="0" algn="l" rtl="0">
              <a:spcBef>
                <a:spcPts val="0"/>
              </a:spcBef>
              <a:spcAft>
                <a:spcPts val="0"/>
              </a:spcAft>
              <a:buNone/>
            </a:pPr>
            <a:endParaRPr b="1">
              <a:solidFill>
                <a:srgbClr val="000000"/>
              </a:solidFill>
            </a:endParaRPr>
          </a:p>
          <a:p>
            <a:pPr marL="0" lvl="0" indent="0" algn="l" rtl="0">
              <a:spcBef>
                <a:spcPts val="0"/>
              </a:spcBef>
              <a:spcAft>
                <a:spcPts val="0"/>
              </a:spcAft>
              <a:buNone/>
            </a:pPr>
            <a:r>
              <a:rPr lang="en" b="1">
                <a:solidFill>
                  <a:srgbClr val="000000"/>
                </a:solidFill>
              </a:rPr>
              <a:t>Case 1:</a:t>
            </a:r>
            <a:endParaRPr b="1">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graphicFrame>
        <p:nvGraphicFramePr>
          <p:cNvPr id="130" name="Google Shape;130;p22"/>
          <p:cNvGraphicFramePr/>
          <p:nvPr/>
        </p:nvGraphicFramePr>
        <p:xfrm>
          <a:off x="414775" y="2405925"/>
          <a:ext cx="3000000" cy="3000000"/>
        </p:xfrm>
        <a:graphic>
          <a:graphicData uri="http://schemas.openxmlformats.org/drawingml/2006/table">
            <a:tbl>
              <a:tblPr>
                <a:noFill/>
                <a:tableStyleId>{E4F53488-FE3A-415F-8738-BD0F683D102D}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Algorithms</a:t>
                      </a:r>
                      <a:endParaRPr b="1"/>
                    </a:p>
                  </a:txBody>
                  <a:tcPr marL="91425" marR="91425" marT="91425" marB="91425"/>
                </a:tc>
                <a:tc>
                  <a:txBody>
                    <a:bodyPr/>
                    <a:lstStyle/>
                    <a:p>
                      <a:pPr marL="0" lvl="0" indent="0" algn="l" rtl="0">
                        <a:spcBef>
                          <a:spcPts val="0"/>
                        </a:spcBef>
                        <a:spcAft>
                          <a:spcPts val="0"/>
                        </a:spcAft>
                        <a:buNone/>
                      </a:pPr>
                      <a:r>
                        <a:rPr lang="en" b="1"/>
                        <a:t>Training Accuracy</a:t>
                      </a:r>
                      <a:endParaRPr b="1"/>
                    </a:p>
                  </a:txBody>
                  <a:tcPr marL="91425" marR="91425" marT="91425" marB="91425"/>
                </a:tc>
                <a:tc>
                  <a:txBody>
                    <a:bodyPr/>
                    <a:lstStyle/>
                    <a:p>
                      <a:pPr marL="0" lvl="0" indent="0" algn="l" rtl="0">
                        <a:spcBef>
                          <a:spcPts val="0"/>
                        </a:spcBef>
                        <a:spcAft>
                          <a:spcPts val="0"/>
                        </a:spcAft>
                        <a:buNone/>
                      </a:pPr>
                      <a:r>
                        <a:rPr lang="en" b="1"/>
                        <a:t>Testing Accuracy</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Multiple Regression</a:t>
                      </a:r>
                      <a:endParaRPr/>
                    </a:p>
                  </a:txBody>
                  <a:tcPr marL="91425" marR="91425" marT="91425" marB="91425"/>
                </a:tc>
                <a:tc>
                  <a:txBody>
                    <a:bodyPr/>
                    <a:lstStyle/>
                    <a:p>
                      <a:pPr marL="0" lvl="0" indent="0" algn="l" rtl="0">
                        <a:spcBef>
                          <a:spcPts val="0"/>
                        </a:spcBef>
                        <a:spcAft>
                          <a:spcPts val="0"/>
                        </a:spcAft>
                        <a:buNone/>
                      </a:pPr>
                      <a:r>
                        <a:rPr lang="en"/>
                        <a:t>75.4</a:t>
                      </a:r>
                      <a:endParaRPr/>
                    </a:p>
                  </a:txBody>
                  <a:tcPr marL="91425" marR="91425" marT="91425" marB="91425"/>
                </a:tc>
                <a:tc>
                  <a:txBody>
                    <a:bodyPr/>
                    <a:lstStyle/>
                    <a:p>
                      <a:pPr marL="0" lvl="0" indent="0" algn="l" rtl="0">
                        <a:spcBef>
                          <a:spcPts val="0"/>
                        </a:spcBef>
                        <a:spcAft>
                          <a:spcPts val="0"/>
                        </a:spcAft>
                        <a:buNone/>
                      </a:pPr>
                      <a:r>
                        <a:rPr lang="en"/>
                        <a:t>61.1</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131" name="Google Shape;131;p22"/>
          <p:cNvPicPr preferRelativeResize="0"/>
          <p:nvPr/>
        </p:nvPicPr>
        <p:blipFill>
          <a:blip r:embed="rId3">
            <a:alphaModFix/>
          </a:blip>
          <a:stretch>
            <a:fillRect/>
          </a:stretch>
        </p:blipFill>
        <p:spPr>
          <a:xfrm>
            <a:off x="469300" y="3394525"/>
            <a:ext cx="7451776" cy="1176175"/>
          </a:xfrm>
          <a:prstGeom prst="rect">
            <a:avLst/>
          </a:prstGeom>
          <a:noFill/>
          <a:ln>
            <a:noFill/>
          </a:ln>
        </p:spPr>
      </p:pic>
      <p:pic>
        <p:nvPicPr>
          <p:cNvPr id="132" name="Google Shape;132;p22"/>
          <p:cNvPicPr preferRelativeResize="0"/>
          <p:nvPr/>
        </p:nvPicPr>
        <p:blipFill rotWithShape="1">
          <a:blip r:embed="rId4">
            <a:alphaModFix/>
          </a:blip>
          <a:srcRect/>
          <a:stretch/>
        </p:blipFill>
        <p:spPr>
          <a:xfrm>
            <a:off x="311700" y="4646644"/>
            <a:ext cx="425418" cy="2782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368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Case 1: Original dataset </a:t>
            </a:r>
            <a:endParaRPr b="1"/>
          </a:p>
        </p:txBody>
      </p:sp>
      <p:sp>
        <p:nvSpPr>
          <p:cNvPr id="138" name="Google Shape;138;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r>
              <a:rPr lang="en">
                <a:solidFill>
                  <a:srgbClr val="000000"/>
                </a:solidFill>
              </a:rPr>
              <a:t>                    Views                                                           Likes</a:t>
            </a:r>
            <a:endParaRPr>
              <a:solidFill>
                <a:srgbClr val="000000"/>
              </a:solidFill>
            </a:endParaRPr>
          </a:p>
        </p:txBody>
      </p:sp>
      <p:pic>
        <p:nvPicPr>
          <p:cNvPr id="139" name="Google Shape;139;p23"/>
          <p:cNvPicPr preferRelativeResize="0"/>
          <p:nvPr/>
        </p:nvPicPr>
        <p:blipFill rotWithShape="1">
          <a:blip r:embed="rId3">
            <a:alphaModFix/>
          </a:blip>
          <a:srcRect/>
          <a:stretch/>
        </p:blipFill>
        <p:spPr>
          <a:xfrm>
            <a:off x="311700" y="4646644"/>
            <a:ext cx="425418" cy="278223"/>
          </a:xfrm>
          <a:prstGeom prst="rect">
            <a:avLst/>
          </a:prstGeom>
          <a:noFill/>
          <a:ln>
            <a:noFill/>
          </a:ln>
        </p:spPr>
      </p:pic>
      <p:pic>
        <p:nvPicPr>
          <p:cNvPr id="140" name="Google Shape;140;p23"/>
          <p:cNvPicPr preferRelativeResize="0"/>
          <p:nvPr/>
        </p:nvPicPr>
        <p:blipFill>
          <a:blip r:embed="rId4">
            <a:alphaModFix/>
          </a:blip>
          <a:stretch>
            <a:fillRect/>
          </a:stretch>
        </p:blipFill>
        <p:spPr>
          <a:xfrm>
            <a:off x="132925" y="1747850"/>
            <a:ext cx="4245974" cy="2857500"/>
          </a:xfrm>
          <a:prstGeom prst="rect">
            <a:avLst/>
          </a:prstGeom>
          <a:noFill/>
          <a:ln>
            <a:noFill/>
          </a:ln>
        </p:spPr>
      </p:pic>
      <p:pic>
        <p:nvPicPr>
          <p:cNvPr id="141" name="Google Shape;141;p23"/>
          <p:cNvPicPr preferRelativeResize="0"/>
          <p:nvPr/>
        </p:nvPicPr>
        <p:blipFill>
          <a:blip r:embed="rId5">
            <a:alphaModFix/>
          </a:blip>
          <a:stretch>
            <a:fillRect/>
          </a:stretch>
        </p:blipFill>
        <p:spPr>
          <a:xfrm>
            <a:off x="4752975" y="1900250"/>
            <a:ext cx="4365124" cy="266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Case 1</a:t>
            </a:r>
            <a:endParaRPr b="1"/>
          </a:p>
        </p:txBody>
      </p:sp>
      <p:sp>
        <p:nvSpPr>
          <p:cNvPr id="147" name="Google Shape;14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r>
              <a:rPr lang="en">
                <a:solidFill>
                  <a:srgbClr val="000000"/>
                </a:solidFill>
              </a:rPr>
              <a:t>                 Dislikes                                                    Comments</a:t>
            </a:r>
            <a:endParaRPr>
              <a:solidFill>
                <a:srgbClr val="000000"/>
              </a:solidFill>
            </a:endParaRPr>
          </a:p>
        </p:txBody>
      </p:sp>
      <p:pic>
        <p:nvPicPr>
          <p:cNvPr id="148" name="Google Shape;148;p24"/>
          <p:cNvPicPr preferRelativeResize="0"/>
          <p:nvPr/>
        </p:nvPicPr>
        <p:blipFill rotWithShape="1">
          <a:blip r:embed="rId3">
            <a:alphaModFix/>
          </a:blip>
          <a:srcRect/>
          <a:stretch/>
        </p:blipFill>
        <p:spPr>
          <a:xfrm>
            <a:off x="311700" y="4646644"/>
            <a:ext cx="425418" cy="278223"/>
          </a:xfrm>
          <a:prstGeom prst="rect">
            <a:avLst/>
          </a:prstGeom>
          <a:noFill/>
          <a:ln>
            <a:noFill/>
          </a:ln>
        </p:spPr>
      </p:pic>
      <p:pic>
        <p:nvPicPr>
          <p:cNvPr id="149" name="Google Shape;149;p24"/>
          <p:cNvPicPr preferRelativeResize="0"/>
          <p:nvPr/>
        </p:nvPicPr>
        <p:blipFill>
          <a:blip r:embed="rId4">
            <a:alphaModFix/>
          </a:blip>
          <a:stretch>
            <a:fillRect/>
          </a:stretch>
        </p:blipFill>
        <p:spPr>
          <a:xfrm>
            <a:off x="105275" y="1724025"/>
            <a:ext cx="4311350" cy="2627975"/>
          </a:xfrm>
          <a:prstGeom prst="rect">
            <a:avLst/>
          </a:prstGeom>
          <a:noFill/>
          <a:ln>
            <a:noFill/>
          </a:ln>
        </p:spPr>
      </p:pic>
      <p:pic>
        <p:nvPicPr>
          <p:cNvPr id="150" name="Google Shape;150;p24"/>
          <p:cNvPicPr preferRelativeResize="0"/>
          <p:nvPr/>
        </p:nvPicPr>
        <p:blipFill>
          <a:blip r:embed="rId5">
            <a:alphaModFix/>
          </a:blip>
          <a:stretch>
            <a:fillRect/>
          </a:stretch>
        </p:blipFill>
        <p:spPr>
          <a:xfrm>
            <a:off x="4500571" y="1557346"/>
            <a:ext cx="4599825" cy="28349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Case 2: Removing outliers</a:t>
            </a:r>
            <a:endParaRPr b="1"/>
          </a:p>
          <a:p>
            <a:pPr marL="0" lvl="0" indent="0" algn="l" rtl="0">
              <a:spcBef>
                <a:spcPts val="0"/>
              </a:spcBef>
              <a:spcAft>
                <a:spcPts val="0"/>
              </a:spcAft>
              <a:buNone/>
            </a:pPr>
            <a:endParaRPr b="1"/>
          </a:p>
        </p:txBody>
      </p:sp>
      <p:sp>
        <p:nvSpPr>
          <p:cNvPr id="156" name="Google Shape;15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371600" lvl="0" indent="457200" algn="l" rtl="0">
              <a:spcBef>
                <a:spcPts val="0"/>
              </a:spcBef>
              <a:spcAft>
                <a:spcPts val="0"/>
              </a:spcAft>
              <a:buNone/>
            </a:pPr>
            <a:r>
              <a:rPr lang="en">
                <a:solidFill>
                  <a:srgbClr val="000000"/>
                </a:solidFill>
              </a:rPr>
              <a:t>Views							Likes</a:t>
            </a:r>
            <a:endParaRPr>
              <a:solidFill>
                <a:srgbClr val="000000"/>
              </a:solidFill>
            </a:endParaRPr>
          </a:p>
        </p:txBody>
      </p:sp>
      <p:pic>
        <p:nvPicPr>
          <p:cNvPr id="157" name="Google Shape;157;p25"/>
          <p:cNvPicPr preferRelativeResize="0"/>
          <p:nvPr/>
        </p:nvPicPr>
        <p:blipFill>
          <a:blip r:embed="rId3">
            <a:alphaModFix/>
          </a:blip>
          <a:stretch>
            <a:fillRect/>
          </a:stretch>
        </p:blipFill>
        <p:spPr>
          <a:xfrm>
            <a:off x="4562675" y="1790700"/>
            <a:ext cx="4498226" cy="2766192"/>
          </a:xfrm>
          <a:prstGeom prst="rect">
            <a:avLst/>
          </a:prstGeom>
          <a:noFill/>
          <a:ln>
            <a:noFill/>
          </a:ln>
        </p:spPr>
      </p:pic>
      <p:pic>
        <p:nvPicPr>
          <p:cNvPr id="158" name="Google Shape;158;p25"/>
          <p:cNvPicPr preferRelativeResize="0"/>
          <p:nvPr/>
        </p:nvPicPr>
        <p:blipFill>
          <a:blip r:embed="rId4">
            <a:alphaModFix/>
          </a:blip>
          <a:stretch>
            <a:fillRect/>
          </a:stretch>
        </p:blipFill>
        <p:spPr>
          <a:xfrm>
            <a:off x="57150" y="1790700"/>
            <a:ext cx="4336500" cy="2670475"/>
          </a:xfrm>
          <a:prstGeom prst="rect">
            <a:avLst/>
          </a:prstGeom>
          <a:noFill/>
          <a:ln>
            <a:noFill/>
          </a:ln>
        </p:spPr>
      </p:pic>
      <p:pic>
        <p:nvPicPr>
          <p:cNvPr id="159" name="Google Shape;159;p25"/>
          <p:cNvPicPr preferRelativeResize="0"/>
          <p:nvPr/>
        </p:nvPicPr>
        <p:blipFill rotWithShape="1">
          <a:blip r:embed="rId5">
            <a:alphaModFix/>
          </a:blip>
          <a:srcRect/>
          <a:stretch/>
        </p:blipFill>
        <p:spPr>
          <a:xfrm>
            <a:off x="311700" y="4646644"/>
            <a:ext cx="425418" cy="2782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Case 2 </a:t>
            </a:r>
            <a:endParaRPr b="1"/>
          </a:p>
        </p:txBody>
      </p:sp>
      <p:sp>
        <p:nvSpPr>
          <p:cNvPr id="165" name="Google Shape;16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457200" algn="l" rtl="0">
              <a:spcBef>
                <a:spcPts val="0"/>
              </a:spcBef>
              <a:spcAft>
                <a:spcPts val="0"/>
              </a:spcAft>
              <a:buNone/>
            </a:pPr>
            <a:r>
              <a:rPr lang="en">
                <a:solidFill>
                  <a:srgbClr val="000000"/>
                </a:solidFill>
              </a:rPr>
              <a:t>Dislikes								Comments</a:t>
            </a:r>
            <a:endParaRPr>
              <a:solidFill>
                <a:srgbClr val="000000"/>
              </a:solidFill>
            </a:endParaRPr>
          </a:p>
        </p:txBody>
      </p:sp>
      <p:pic>
        <p:nvPicPr>
          <p:cNvPr id="166" name="Google Shape;166;p26"/>
          <p:cNvPicPr preferRelativeResize="0"/>
          <p:nvPr/>
        </p:nvPicPr>
        <p:blipFill>
          <a:blip r:embed="rId3">
            <a:alphaModFix/>
          </a:blip>
          <a:stretch>
            <a:fillRect/>
          </a:stretch>
        </p:blipFill>
        <p:spPr>
          <a:xfrm>
            <a:off x="4419600" y="1885950"/>
            <a:ext cx="4504651" cy="2828499"/>
          </a:xfrm>
          <a:prstGeom prst="rect">
            <a:avLst/>
          </a:prstGeom>
          <a:noFill/>
          <a:ln>
            <a:noFill/>
          </a:ln>
        </p:spPr>
      </p:pic>
      <p:pic>
        <p:nvPicPr>
          <p:cNvPr id="167" name="Google Shape;167;p26"/>
          <p:cNvPicPr preferRelativeResize="0"/>
          <p:nvPr/>
        </p:nvPicPr>
        <p:blipFill>
          <a:blip r:embed="rId4">
            <a:alphaModFix/>
          </a:blip>
          <a:stretch>
            <a:fillRect/>
          </a:stretch>
        </p:blipFill>
        <p:spPr>
          <a:xfrm>
            <a:off x="119070" y="1947870"/>
            <a:ext cx="4071050" cy="2608100"/>
          </a:xfrm>
          <a:prstGeom prst="rect">
            <a:avLst/>
          </a:prstGeom>
          <a:noFill/>
          <a:ln>
            <a:noFill/>
          </a:ln>
        </p:spPr>
      </p:pic>
      <p:pic>
        <p:nvPicPr>
          <p:cNvPr id="168" name="Google Shape;168;p26"/>
          <p:cNvPicPr preferRelativeResize="0"/>
          <p:nvPr/>
        </p:nvPicPr>
        <p:blipFill rotWithShape="1">
          <a:blip r:embed="rId5">
            <a:alphaModFix/>
          </a:blip>
          <a:srcRect/>
          <a:stretch/>
        </p:blipFill>
        <p:spPr>
          <a:xfrm>
            <a:off x="311700" y="4646644"/>
            <a:ext cx="425418" cy="2782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Results for Case 2</a:t>
            </a:r>
            <a:endParaRPr b="1"/>
          </a:p>
        </p:txBody>
      </p:sp>
      <p:sp>
        <p:nvSpPr>
          <p:cNvPr id="174" name="Google Shape;174;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r>
              <a:rPr lang="en">
                <a:solidFill>
                  <a:srgbClr val="000000"/>
                </a:solidFill>
              </a:rPr>
              <a:t>                                                                      </a:t>
            </a:r>
            <a:endParaRPr>
              <a:solidFill>
                <a:srgbClr val="000000"/>
              </a:solidFill>
            </a:endParaRPr>
          </a:p>
        </p:txBody>
      </p:sp>
      <p:pic>
        <p:nvPicPr>
          <p:cNvPr id="175" name="Google Shape;175;p27"/>
          <p:cNvPicPr preferRelativeResize="0"/>
          <p:nvPr/>
        </p:nvPicPr>
        <p:blipFill rotWithShape="1">
          <a:blip r:embed="rId3">
            <a:alphaModFix/>
          </a:blip>
          <a:srcRect/>
          <a:stretch/>
        </p:blipFill>
        <p:spPr>
          <a:xfrm>
            <a:off x="311700" y="4646644"/>
            <a:ext cx="425418" cy="278223"/>
          </a:xfrm>
          <a:prstGeom prst="rect">
            <a:avLst/>
          </a:prstGeom>
          <a:noFill/>
          <a:ln>
            <a:noFill/>
          </a:ln>
        </p:spPr>
      </p:pic>
      <p:graphicFrame>
        <p:nvGraphicFramePr>
          <p:cNvPr id="176" name="Google Shape;176;p27"/>
          <p:cNvGraphicFramePr/>
          <p:nvPr/>
        </p:nvGraphicFramePr>
        <p:xfrm>
          <a:off x="952500" y="1428750"/>
          <a:ext cx="3000000" cy="3000000"/>
        </p:xfrm>
        <a:graphic>
          <a:graphicData uri="http://schemas.openxmlformats.org/drawingml/2006/table">
            <a:tbl>
              <a:tblPr>
                <a:noFill/>
                <a:tableStyleId>{E4F53488-FE3A-415F-8738-BD0F683D102D}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Algorithm</a:t>
                      </a:r>
                      <a:endParaRPr b="1"/>
                    </a:p>
                  </a:txBody>
                  <a:tcPr marL="91425" marR="91425" marT="91425" marB="91425"/>
                </a:tc>
                <a:tc>
                  <a:txBody>
                    <a:bodyPr/>
                    <a:lstStyle/>
                    <a:p>
                      <a:pPr marL="0" lvl="0" indent="0" algn="l" rtl="0">
                        <a:spcBef>
                          <a:spcPts val="0"/>
                        </a:spcBef>
                        <a:spcAft>
                          <a:spcPts val="0"/>
                        </a:spcAft>
                        <a:buNone/>
                      </a:pPr>
                      <a:r>
                        <a:rPr lang="en" b="1"/>
                        <a:t>Training Accuracy</a:t>
                      </a:r>
                      <a:endParaRPr b="1"/>
                    </a:p>
                  </a:txBody>
                  <a:tcPr marL="91425" marR="91425" marT="91425" marB="91425"/>
                </a:tc>
                <a:tc>
                  <a:txBody>
                    <a:bodyPr/>
                    <a:lstStyle/>
                    <a:p>
                      <a:pPr marL="0" lvl="0" indent="0" algn="l" rtl="0">
                        <a:spcBef>
                          <a:spcPts val="0"/>
                        </a:spcBef>
                        <a:spcAft>
                          <a:spcPts val="0"/>
                        </a:spcAft>
                        <a:buNone/>
                      </a:pPr>
                      <a:r>
                        <a:rPr lang="en" b="1"/>
                        <a:t>Testing Accuracy</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Multiple Regression</a:t>
                      </a:r>
                      <a:endParaRPr/>
                    </a:p>
                  </a:txBody>
                  <a:tcPr marL="91425" marR="91425" marT="91425" marB="91425"/>
                </a:tc>
                <a:tc>
                  <a:txBody>
                    <a:bodyPr/>
                    <a:lstStyle/>
                    <a:p>
                      <a:pPr marL="0" lvl="0" indent="0" algn="l" rtl="0">
                        <a:spcBef>
                          <a:spcPts val="0"/>
                        </a:spcBef>
                        <a:spcAft>
                          <a:spcPts val="0"/>
                        </a:spcAft>
                        <a:buNone/>
                      </a:pPr>
                      <a:r>
                        <a:rPr lang="en"/>
                        <a:t>61.3</a:t>
                      </a:r>
                      <a:endParaRPr/>
                    </a:p>
                  </a:txBody>
                  <a:tcPr marL="91425" marR="91425" marT="91425" marB="91425"/>
                </a:tc>
                <a:tc>
                  <a:txBody>
                    <a:bodyPr/>
                    <a:lstStyle/>
                    <a:p>
                      <a:pPr marL="0" lvl="0" indent="0" algn="l" rtl="0">
                        <a:spcBef>
                          <a:spcPts val="0"/>
                        </a:spcBef>
                        <a:spcAft>
                          <a:spcPts val="0"/>
                        </a:spcAft>
                        <a:buNone/>
                      </a:pPr>
                      <a:r>
                        <a:rPr lang="en"/>
                        <a:t>62.9</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Ridge Regression</a:t>
                      </a:r>
                      <a:endParaRPr/>
                    </a:p>
                  </a:txBody>
                  <a:tcPr marL="91425" marR="91425" marT="91425" marB="91425"/>
                </a:tc>
                <a:tc>
                  <a:txBody>
                    <a:bodyPr/>
                    <a:lstStyle/>
                    <a:p>
                      <a:pPr marL="0" lvl="0" indent="0" algn="l" rtl="0">
                        <a:spcBef>
                          <a:spcPts val="0"/>
                        </a:spcBef>
                        <a:spcAft>
                          <a:spcPts val="0"/>
                        </a:spcAft>
                        <a:buNone/>
                      </a:pPr>
                      <a:r>
                        <a:rPr lang="en"/>
                        <a:t>61.3</a:t>
                      </a:r>
                      <a:endParaRPr/>
                    </a:p>
                  </a:txBody>
                  <a:tcPr marL="91425" marR="91425" marT="91425" marB="91425"/>
                </a:tc>
                <a:tc>
                  <a:txBody>
                    <a:bodyPr/>
                    <a:lstStyle/>
                    <a:p>
                      <a:pPr marL="0" lvl="0" indent="0" algn="l" rtl="0">
                        <a:spcBef>
                          <a:spcPts val="0"/>
                        </a:spcBef>
                        <a:spcAft>
                          <a:spcPts val="0"/>
                        </a:spcAft>
                        <a:buNone/>
                      </a:pPr>
                      <a:r>
                        <a:rPr lang="en"/>
                        <a:t>62.9</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Lasso Regression</a:t>
                      </a:r>
                      <a:endParaRPr/>
                    </a:p>
                  </a:txBody>
                  <a:tcPr marL="91425" marR="91425" marT="91425" marB="91425"/>
                </a:tc>
                <a:tc>
                  <a:txBody>
                    <a:bodyPr/>
                    <a:lstStyle/>
                    <a:p>
                      <a:pPr marL="0" lvl="0" indent="0" algn="l" rtl="0">
                        <a:spcBef>
                          <a:spcPts val="0"/>
                        </a:spcBef>
                        <a:spcAft>
                          <a:spcPts val="0"/>
                        </a:spcAft>
                        <a:buNone/>
                      </a:pPr>
                      <a:r>
                        <a:rPr lang="en"/>
                        <a:t>61.3</a:t>
                      </a:r>
                      <a:endParaRPr/>
                    </a:p>
                  </a:txBody>
                  <a:tcPr marL="91425" marR="91425" marT="91425" marB="91425"/>
                </a:tc>
                <a:tc>
                  <a:txBody>
                    <a:bodyPr/>
                    <a:lstStyle/>
                    <a:p>
                      <a:pPr marL="0" lvl="0" indent="0" algn="l" rtl="0">
                        <a:spcBef>
                          <a:spcPts val="0"/>
                        </a:spcBef>
                        <a:spcAft>
                          <a:spcPts val="0"/>
                        </a:spcAft>
                        <a:buNone/>
                      </a:pPr>
                      <a:r>
                        <a:rPr lang="en"/>
                        <a:t>62.9</a:t>
                      </a:r>
                      <a:endParaRPr/>
                    </a:p>
                  </a:txBody>
                  <a:tcPr marL="91425" marR="91425" marT="91425" marB="91425"/>
                </a:tc>
                <a:extLst>
                  <a:ext uri="{0D108BD9-81ED-4DB2-BD59-A6C34878D82A}">
                    <a16:rowId xmlns:a16="http://schemas.microsoft.com/office/drawing/2014/main" val="10003"/>
                  </a:ext>
                </a:extLst>
              </a:tr>
            </a:tbl>
          </a:graphicData>
        </a:graphic>
      </p:graphicFrame>
      <p:pic>
        <p:nvPicPr>
          <p:cNvPr id="177" name="Google Shape;177;p27"/>
          <p:cNvPicPr preferRelativeResize="0"/>
          <p:nvPr/>
        </p:nvPicPr>
        <p:blipFill>
          <a:blip r:embed="rId4">
            <a:alphaModFix/>
          </a:blip>
          <a:stretch>
            <a:fillRect/>
          </a:stretch>
        </p:blipFill>
        <p:spPr>
          <a:xfrm>
            <a:off x="409575" y="3181350"/>
            <a:ext cx="8324850" cy="121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175350"/>
            <a:ext cx="8520600" cy="84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Case 3: After performing log transformation and removing outliers</a:t>
            </a:r>
            <a:endParaRPr b="1"/>
          </a:p>
        </p:txBody>
      </p:sp>
      <p:sp>
        <p:nvSpPr>
          <p:cNvPr id="183" name="Google Shape;183;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r>
              <a:rPr lang="en">
                <a:solidFill>
                  <a:srgbClr val="000000"/>
                </a:solidFill>
              </a:rPr>
              <a:t>                Logdislikes                                                       logcomments</a:t>
            </a:r>
            <a:endParaRPr>
              <a:solidFill>
                <a:srgbClr val="000000"/>
              </a:solidFill>
            </a:endParaRPr>
          </a:p>
        </p:txBody>
      </p:sp>
      <p:pic>
        <p:nvPicPr>
          <p:cNvPr id="184" name="Google Shape;184;p28"/>
          <p:cNvPicPr preferRelativeResize="0"/>
          <p:nvPr/>
        </p:nvPicPr>
        <p:blipFill rotWithShape="1">
          <a:blip r:embed="rId3">
            <a:alphaModFix/>
          </a:blip>
          <a:srcRect/>
          <a:stretch/>
        </p:blipFill>
        <p:spPr>
          <a:xfrm>
            <a:off x="311700" y="4646644"/>
            <a:ext cx="425418" cy="278223"/>
          </a:xfrm>
          <a:prstGeom prst="rect">
            <a:avLst/>
          </a:prstGeom>
          <a:noFill/>
          <a:ln>
            <a:noFill/>
          </a:ln>
        </p:spPr>
      </p:pic>
      <p:pic>
        <p:nvPicPr>
          <p:cNvPr id="185" name="Google Shape;185;p28"/>
          <p:cNvPicPr preferRelativeResize="0"/>
          <p:nvPr/>
        </p:nvPicPr>
        <p:blipFill>
          <a:blip r:embed="rId4">
            <a:alphaModFix/>
          </a:blip>
          <a:stretch>
            <a:fillRect/>
          </a:stretch>
        </p:blipFill>
        <p:spPr>
          <a:xfrm>
            <a:off x="228600" y="1714500"/>
            <a:ext cx="4343400" cy="2818048"/>
          </a:xfrm>
          <a:prstGeom prst="rect">
            <a:avLst/>
          </a:prstGeom>
          <a:noFill/>
          <a:ln>
            <a:noFill/>
          </a:ln>
        </p:spPr>
      </p:pic>
      <p:pic>
        <p:nvPicPr>
          <p:cNvPr id="186" name="Google Shape;186;p28"/>
          <p:cNvPicPr preferRelativeResize="0"/>
          <p:nvPr/>
        </p:nvPicPr>
        <p:blipFill>
          <a:blip r:embed="rId5">
            <a:alphaModFix/>
          </a:blip>
          <a:stretch>
            <a:fillRect/>
          </a:stretch>
        </p:blipFill>
        <p:spPr>
          <a:xfrm>
            <a:off x="4676721" y="1733550"/>
            <a:ext cx="4396704" cy="2818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Case 3</a:t>
            </a:r>
            <a:endParaRPr b="1"/>
          </a:p>
        </p:txBody>
      </p:sp>
      <p:sp>
        <p:nvSpPr>
          <p:cNvPr id="192" name="Google Shape;192;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r>
              <a:rPr lang="en">
                <a:solidFill>
                  <a:srgbClr val="000000"/>
                </a:solidFill>
              </a:rPr>
              <a:t>                Logdislikes                                                       Logcomments</a:t>
            </a:r>
            <a:endParaRPr>
              <a:solidFill>
                <a:srgbClr val="000000"/>
              </a:solidFill>
            </a:endParaRPr>
          </a:p>
        </p:txBody>
      </p:sp>
      <p:pic>
        <p:nvPicPr>
          <p:cNvPr id="193" name="Google Shape;193;p29"/>
          <p:cNvPicPr preferRelativeResize="0"/>
          <p:nvPr/>
        </p:nvPicPr>
        <p:blipFill rotWithShape="1">
          <a:blip r:embed="rId3">
            <a:alphaModFix/>
          </a:blip>
          <a:srcRect/>
          <a:stretch/>
        </p:blipFill>
        <p:spPr>
          <a:xfrm>
            <a:off x="311700" y="4646644"/>
            <a:ext cx="425418" cy="278223"/>
          </a:xfrm>
          <a:prstGeom prst="rect">
            <a:avLst/>
          </a:prstGeom>
          <a:noFill/>
          <a:ln>
            <a:noFill/>
          </a:ln>
        </p:spPr>
      </p:pic>
      <p:pic>
        <p:nvPicPr>
          <p:cNvPr id="194" name="Google Shape;194;p29"/>
          <p:cNvPicPr preferRelativeResize="0"/>
          <p:nvPr/>
        </p:nvPicPr>
        <p:blipFill>
          <a:blip r:embed="rId4">
            <a:alphaModFix/>
          </a:blip>
          <a:stretch>
            <a:fillRect/>
          </a:stretch>
        </p:blipFill>
        <p:spPr>
          <a:xfrm>
            <a:off x="44150" y="1709750"/>
            <a:ext cx="4451600" cy="2844075"/>
          </a:xfrm>
          <a:prstGeom prst="rect">
            <a:avLst/>
          </a:prstGeom>
          <a:noFill/>
          <a:ln>
            <a:noFill/>
          </a:ln>
        </p:spPr>
      </p:pic>
      <p:pic>
        <p:nvPicPr>
          <p:cNvPr id="195" name="Google Shape;195;p29"/>
          <p:cNvPicPr preferRelativeResize="0"/>
          <p:nvPr/>
        </p:nvPicPr>
        <p:blipFill>
          <a:blip r:embed="rId5">
            <a:alphaModFix/>
          </a:blip>
          <a:stretch>
            <a:fillRect/>
          </a:stretch>
        </p:blipFill>
        <p:spPr>
          <a:xfrm>
            <a:off x="4467225" y="1700225"/>
            <a:ext cx="4552950" cy="294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solidFill>
                  <a:srgbClr val="000000"/>
                </a:solidFill>
              </a:rPr>
              <a:t>Results for Case 3</a:t>
            </a:r>
            <a:endParaRPr b="1">
              <a:solidFill>
                <a:srgbClr val="000000"/>
              </a:solidFill>
            </a:endParaRPr>
          </a:p>
        </p:txBody>
      </p:sp>
      <p:sp>
        <p:nvSpPr>
          <p:cNvPr id="201" name="Google Shape;201;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r>
              <a:rPr lang="en">
                <a:solidFill>
                  <a:srgbClr val="000000"/>
                </a:solidFill>
              </a:rPr>
              <a:t>                                                                      </a:t>
            </a:r>
            <a:endParaRPr>
              <a:solidFill>
                <a:srgbClr val="000000"/>
              </a:solidFill>
            </a:endParaRPr>
          </a:p>
        </p:txBody>
      </p:sp>
      <p:pic>
        <p:nvPicPr>
          <p:cNvPr id="202" name="Google Shape;202;p30"/>
          <p:cNvPicPr preferRelativeResize="0"/>
          <p:nvPr/>
        </p:nvPicPr>
        <p:blipFill rotWithShape="1">
          <a:blip r:embed="rId3">
            <a:alphaModFix/>
          </a:blip>
          <a:srcRect/>
          <a:stretch/>
        </p:blipFill>
        <p:spPr>
          <a:xfrm>
            <a:off x="311700" y="4646644"/>
            <a:ext cx="425418" cy="278223"/>
          </a:xfrm>
          <a:prstGeom prst="rect">
            <a:avLst/>
          </a:prstGeom>
          <a:noFill/>
          <a:ln>
            <a:noFill/>
          </a:ln>
        </p:spPr>
      </p:pic>
      <p:graphicFrame>
        <p:nvGraphicFramePr>
          <p:cNvPr id="203" name="Google Shape;203;p30"/>
          <p:cNvGraphicFramePr/>
          <p:nvPr/>
        </p:nvGraphicFramePr>
        <p:xfrm>
          <a:off x="952500" y="1428750"/>
          <a:ext cx="3000000" cy="3000000"/>
        </p:xfrm>
        <a:graphic>
          <a:graphicData uri="http://schemas.openxmlformats.org/drawingml/2006/table">
            <a:tbl>
              <a:tblPr>
                <a:noFill/>
                <a:tableStyleId>{E4F53488-FE3A-415F-8738-BD0F683D102D}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Algorithm</a:t>
                      </a:r>
                      <a:endParaRPr b="1"/>
                    </a:p>
                  </a:txBody>
                  <a:tcPr marL="91425" marR="91425" marT="91425" marB="91425"/>
                </a:tc>
                <a:tc>
                  <a:txBody>
                    <a:bodyPr/>
                    <a:lstStyle/>
                    <a:p>
                      <a:pPr marL="0" lvl="0" indent="0" algn="l" rtl="0">
                        <a:spcBef>
                          <a:spcPts val="0"/>
                        </a:spcBef>
                        <a:spcAft>
                          <a:spcPts val="0"/>
                        </a:spcAft>
                        <a:buNone/>
                      </a:pPr>
                      <a:r>
                        <a:rPr lang="en" b="1"/>
                        <a:t>Training Accuracy</a:t>
                      </a:r>
                      <a:endParaRPr b="1"/>
                    </a:p>
                  </a:txBody>
                  <a:tcPr marL="91425" marR="91425" marT="91425" marB="91425"/>
                </a:tc>
                <a:tc>
                  <a:txBody>
                    <a:bodyPr/>
                    <a:lstStyle/>
                    <a:p>
                      <a:pPr marL="0" lvl="0" indent="0" algn="l" rtl="0">
                        <a:spcBef>
                          <a:spcPts val="0"/>
                        </a:spcBef>
                        <a:spcAft>
                          <a:spcPts val="0"/>
                        </a:spcAft>
                        <a:buNone/>
                      </a:pPr>
                      <a:r>
                        <a:rPr lang="en" b="1"/>
                        <a:t>Testing Accuracy</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Multiple Regression</a:t>
                      </a:r>
                      <a:endParaRPr/>
                    </a:p>
                  </a:txBody>
                  <a:tcPr marL="91425" marR="91425" marT="91425" marB="91425"/>
                </a:tc>
                <a:tc>
                  <a:txBody>
                    <a:bodyPr/>
                    <a:lstStyle/>
                    <a:p>
                      <a:pPr marL="0" lvl="0" indent="0" algn="l" rtl="0">
                        <a:spcBef>
                          <a:spcPts val="0"/>
                        </a:spcBef>
                        <a:spcAft>
                          <a:spcPts val="0"/>
                        </a:spcAft>
                        <a:buNone/>
                      </a:pPr>
                      <a:r>
                        <a:rPr lang="en"/>
                        <a:t>80.1</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79.5</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Ridge Regression</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80.1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79.5</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Lasso Regression</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80.1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79.5</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204" name="Google Shape;204;p30"/>
          <p:cNvPicPr preferRelativeResize="0"/>
          <p:nvPr/>
        </p:nvPicPr>
        <p:blipFill>
          <a:blip r:embed="rId4">
            <a:alphaModFix/>
          </a:blip>
          <a:stretch>
            <a:fillRect/>
          </a:stretch>
        </p:blipFill>
        <p:spPr>
          <a:xfrm>
            <a:off x="381000" y="3162300"/>
            <a:ext cx="8382000" cy="125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311700" y="273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Result</a:t>
            </a:r>
            <a:endParaRPr b="1"/>
          </a:p>
        </p:txBody>
      </p:sp>
      <p:sp>
        <p:nvSpPr>
          <p:cNvPr id="210" name="Google Shape;210;p31"/>
          <p:cNvSpPr txBox="1">
            <a:spLocks noGrp="1"/>
          </p:cNvSpPr>
          <p:nvPr>
            <p:ph type="body" idx="1"/>
          </p:nvPr>
        </p:nvSpPr>
        <p:spPr>
          <a:xfrm>
            <a:off x="311700" y="1152475"/>
            <a:ext cx="8520600" cy="38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1" name="Google Shape;211;p31"/>
          <p:cNvPicPr preferRelativeResize="0"/>
          <p:nvPr/>
        </p:nvPicPr>
        <p:blipFill>
          <a:blip r:embed="rId3">
            <a:alphaModFix/>
          </a:blip>
          <a:stretch>
            <a:fillRect/>
          </a:stretch>
        </p:blipFill>
        <p:spPr>
          <a:xfrm>
            <a:off x="357198" y="1276350"/>
            <a:ext cx="4105175" cy="2834350"/>
          </a:xfrm>
          <a:prstGeom prst="rect">
            <a:avLst/>
          </a:prstGeom>
          <a:noFill/>
          <a:ln>
            <a:noFill/>
          </a:ln>
        </p:spPr>
      </p:pic>
      <p:pic>
        <p:nvPicPr>
          <p:cNvPr id="212" name="Google Shape;212;p31"/>
          <p:cNvPicPr preferRelativeResize="0"/>
          <p:nvPr/>
        </p:nvPicPr>
        <p:blipFill>
          <a:blip r:embed="rId4">
            <a:alphaModFix/>
          </a:blip>
          <a:stretch>
            <a:fillRect/>
          </a:stretch>
        </p:blipFill>
        <p:spPr>
          <a:xfrm>
            <a:off x="5187224" y="223850"/>
            <a:ext cx="3535150" cy="2124925"/>
          </a:xfrm>
          <a:prstGeom prst="rect">
            <a:avLst/>
          </a:prstGeom>
          <a:noFill/>
          <a:ln>
            <a:noFill/>
          </a:ln>
        </p:spPr>
      </p:pic>
      <p:pic>
        <p:nvPicPr>
          <p:cNvPr id="213" name="Google Shape;213;p31"/>
          <p:cNvPicPr preferRelativeResize="0"/>
          <p:nvPr/>
        </p:nvPicPr>
        <p:blipFill>
          <a:blip r:embed="rId5">
            <a:alphaModFix/>
          </a:blip>
          <a:stretch>
            <a:fillRect/>
          </a:stretch>
        </p:blipFill>
        <p:spPr>
          <a:xfrm>
            <a:off x="5263450" y="2328875"/>
            <a:ext cx="3535150" cy="2483367"/>
          </a:xfrm>
          <a:prstGeom prst="rect">
            <a:avLst/>
          </a:prstGeom>
          <a:noFill/>
          <a:ln>
            <a:noFill/>
          </a:ln>
        </p:spPr>
      </p:pic>
      <p:pic>
        <p:nvPicPr>
          <p:cNvPr id="214" name="Google Shape;214;p31"/>
          <p:cNvPicPr preferRelativeResize="0"/>
          <p:nvPr/>
        </p:nvPicPr>
        <p:blipFill rotWithShape="1">
          <a:blip r:embed="rId6">
            <a:alphaModFix/>
          </a:blip>
          <a:srcRect/>
          <a:stretch/>
        </p:blipFill>
        <p:spPr>
          <a:xfrm>
            <a:off x="311700" y="4646644"/>
            <a:ext cx="425418" cy="2782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YouTube Facts</a:t>
            </a:r>
            <a:endParaRPr b="1"/>
          </a:p>
        </p:txBody>
      </p:sp>
      <p:sp>
        <p:nvSpPr>
          <p:cNvPr id="64" name="Google Shape;64;p14"/>
          <p:cNvSpPr txBox="1">
            <a:spLocks noGrp="1"/>
          </p:cNvSpPr>
          <p:nvPr>
            <p:ph type="body" idx="1"/>
          </p:nvPr>
        </p:nvSpPr>
        <p:spPr>
          <a:xfrm>
            <a:off x="311700" y="999468"/>
            <a:ext cx="8520600" cy="3416400"/>
          </a:xfrm>
          <a:prstGeom prst="rect">
            <a:avLst/>
          </a:prstGeom>
          <a:noFill/>
          <a:ln>
            <a:noFill/>
          </a:ln>
        </p:spPr>
        <p:txBody>
          <a:bodyPr spcFirstLastPara="1" wrap="square" lIns="91425" tIns="91425" rIns="91425" bIns="91425" anchor="t" anchorCtr="0">
            <a:noAutofit/>
          </a:bodyPr>
          <a:lstStyle/>
          <a:p>
            <a:pPr marL="171450" lvl="0" indent="-146050" algn="l" rtl="0">
              <a:lnSpc>
                <a:spcPct val="115000"/>
              </a:lnSpc>
              <a:spcBef>
                <a:spcPts val="1600"/>
              </a:spcBef>
              <a:spcAft>
                <a:spcPts val="0"/>
              </a:spcAft>
              <a:buClr>
                <a:srgbClr val="000000"/>
              </a:buClr>
              <a:buSzPts val="1400"/>
              <a:buChar char="●"/>
            </a:pPr>
            <a:r>
              <a:rPr lang="en" sz="1400">
                <a:solidFill>
                  <a:srgbClr val="000000"/>
                </a:solidFill>
              </a:rPr>
              <a:t>YouTube is the world’s </a:t>
            </a:r>
            <a:r>
              <a:rPr lang="en" sz="1400" b="1">
                <a:solidFill>
                  <a:srgbClr val="000000"/>
                </a:solidFill>
              </a:rPr>
              <a:t>second largest search engine</a:t>
            </a:r>
            <a:r>
              <a:rPr lang="en" sz="1400">
                <a:solidFill>
                  <a:srgbClr val="000000"/>
                </a:solidFill>
              </a:rPr>
              <a:t> and third most visited site after Google and Facebook.</a:t>
            </a:r>
            <a:endParaRPr sz="1400">
              <a:solidFill>
                <a:srgbClr val="000000"/>
              </a:solidFill>
            </a:endParaRPr>
          </a:p>
          <a:p>
            <a:pPr marL="171450" lvl="0" indent="-146050" algn="l" rtl="0">
              <a:lnSpc>
                <a:spcPct val="115000"/>
              </a:lnSpc>
              <a:spcBef>
                <a:spcPts val="1600"/>
              </a:spcBef>
              <a:spcAft>
                <a:spcPts val="0"/>
              </a:spcAft>
              <a:buClr>
                <a:srgbClr val="000000"/>
              </a:buClr>
              <a:buSzPts val="1400"/>
              <a:buChar char="●"/>
            </a:pPr>
            <a:r>
              <a:rPr lang="en" sz="1400">
                <a:solidFill>
                  <a:srgbClr val="000000"/>
                </a:solidFill>
              </a:rPr>
              <a:t>The domain name “YouTube.com” was activated on </a:t>
            </a:r>
            <a:r>
              <a:rPr lang="en" sz="1400" b="1">
                <a:solidFill>
                  <a:srgbClr val="000000"/>
                </a:solidFill>
              </a:rPr>
              <a:t>February 14, 2005</a:t>
            </a:r>
            <a:endParaRPr sz="1400" b="1">
              <a:solidFill>
                <a:srgbClr val="000000"/>
              </a:solidFill>
            </a:endParaRPr>
          </a:p>
          <a:p>
            <a:pPr marL="171450" lvl="0" indent="-146050" algn="l" rtl="0">
              <a:lnSpc>
                <a:spcPct val="115000"/>
              </a:lnSpc>
              <a:spcBef>
                <a:spcPts val="1600"/>
              </a:spcBef>
              <a:spcAft>
                <a:spcPts val="0"/>
              </a:spcAft>
              <a:buClr>
                <a:srgbClr val="000000"/>
              </a:buClr>
              <a:buSzPts val="1400"/>
              <a:buChar char="●"/>
            </a:pPr>
            <a:r>
              <a:rPr lang="en" sz="1400">
                <a:solidFill>
                  <a:srgbClr val="000000"/>
                </a:solidFill>
              </a:rPr>
              <a:t>On October 9, 2006, it was announced that YouTube would be purchased by </a:t>
            </a:r>
            <a:r>
              <a:rPr lang="en" sz="1400" b="1">
                <a:solidFill>
                  <a:srgbClr val="000000"/>
                </a:solidFill>
                <a:uFill>
                  <a:noFill/>
                </a:uFill>
                <a:hlinkClick r:id="rId3"/>
              </a:rPr>
              <a:t>Google</a:t>
            </a:r>
            <a:r>
              <a:rPr lang="en" sz="1400">
                <a:solidFill>
                  <a:srgbClr val="000000"/>
                </a:solidFill>
              </a:rPr>
              <a:t> for US$1.65 billion</a:t>
            </a:r>
            <a:endParaRPr sz="1400">
              <a:solidFill>
                <a:srgbClr val="000000"/>
              </a:solidFill>
            </a:endParaRPr>
          </a:p>
          <a:p>
            <a:pPr marL="171450" lvl="0" indent="-146050" algn="l" rtl="0">
              <a:lnSpc>
                <a:spcPct val="115000"/>
              </a:lnSpc>
              <a:spcBef>
                <a:spcPts val="1600"/>
              </a:spcBef>
              <a:spcAft>
                <a:spcPts val="0"/>
              </a:spcAft>
              <a:buClr>
                <a:srgbClr val="000000"/>
              </a:buClr>
              <a:buSzPts val="1400"/>
              <a:buChar char="●"/>
            </a:pPr>
            <a:r>
              <a:rPr lang="en" sz="1400">
                <a:solidFill>
                  <a:srgbClr val="000000"/>
                </a:solidFill>
              </a:rPr>
              <a:t>The first adverts were rolled out in </a:t>
            </a:r>
            <a:r>
              <a:rPr lang="en" sz="1400" b="1">
                <a:solidFill>
                  <a:srgbClr val="000000"/>
                </a:solidFill>
                <a:uFill>
                  <a:noFill/>
                </a:uFill>
                <a:hlinkClick r:id="rId4"/>
              </a:rPr>
              <a:t>August 2007</a:t>
            </a:r>
            <a:endParaRPr sz="1400" b="1">
              <a:solidFill>
                <a:srgbClr val="000000"/>
              </a:solidFill>
            </a:endParaRPr>
          </a:p>
          <a:p>
            <a:pPr marL="171450" lvl="0" indent="-146050" algn="l" rtl="0">
              <a:lnSpc>
                <a:spcPct val="115000"/>
              </a:lnSpc>
              <a:spcBef>
                <a:spcPts val="1600"/>
              </a:spcBef>
              <a:spcAft>
                <a:spcPts val="0"/>
              </a:spcAft>
              <a:buClr>
                <a:srgbClr val="000000"/>
              </a:buClr>
              <a:buSzPts val="1400"/>
              <a:buChar char="●"/>
            </a:pPr>
            <a:r>
              <a:rPr lang="en" sz="1400">
                <a:solidFill>
                  <a:srgbClr val="000000"/>
                </a:solidFill>
              </a:rPr>
              <a:t>In </a:t>
            </a:r>
            <a:r>
              <a:rPr lang="en" sz="1400" b="1">
                <a:solidFill>
                  <a:srgbClr val="000000"/>
                </a:solidFill>
              </a:rPr>
              <a:t>May 2010</a:t>
            </a:r>
            <a:r>
              <a:rPr lang="en" sz="1400">
                <a:solidFill>
                  <a:srgbClr val="000000"/>
                </a:solidFill>
              </a:rPr>
              <a:t>, YouTube served more than </a:t>
            </a:r>
            <a:r>
              <a:rPr lang="en" sz="1400" b="1">
                <a:solidFill>
                  <a:srgbClr val="000000"/>
                </a:solidFill>
                <a:uFill>
                  <a:noFill/>
                </a:uFill>
                <a:hlinkClick r:id="rId5"/>
              </a:rPr>
              <a:t>2 billion views a day</a:t>
            </a:r>
            <a:r>
              <a:rPr lang="en" sz="1400">
                <a:solidFill>
                  <a:srgbClr val="000000"/>
                </a:solidFill>
              </a:rPr>
              <a:t>.</a:t>
            </a:r>
            <a:endParaRPr sz="1400">
              <a:solidFill>
                <a:srgbClr val="000000"/>
              </a:solidFill>
            </a:endParaRPr>
          </a:p>
          <a:p>
            <a:pPr marL="171450" lvl="0" indent="-146050" algn="l" rtl="0">
              <a:lnSpc>
                <a:spcPct val="115000"/>
              </a:lnSpc>
              <a:spcBef>
                <a:spcPts val="1600"/>
              </a:spcBef>
              <a:spcAft>
                <a:spcPts val="0"/>
              </a:spcAft>
              <a:buClr>
                <a:srgbClr val="000000"/>
              </a:buClr>
              <a:buSzPts val="1400"/>
              <a:buChar char="●"/>
            </a:pPr>
            <a:r>
              <a:rPr lang="en" sz="1400">
                <a:solidFill>
                  <a:srgbClr val="000000"/>
                </a:solidFill>
              </a:rPr>
              <a:t>By </a:t>
            </a:r>
            <a:r>
              <a:rPr lang="en" sz="1400" b="1">
                <a:solidFill>
                  <a:srgbClr val="000000"/>
                </a:solidFill>
              </a:rPr>
              <a:t>March 2013</a:t>
            </a:r>
            <a:r>
              <a:rPr lang="en" sz="1400">
                <a:solidFill>
                  <a:srgbClr val="000000"/>
                </a:solidFill>
              </a:rPr>
              <a:t>, YouTube was now </a:t>
            </a:r>
            <a:r>
              <a:rPr lang="en" sz="1400" b="1">
                <a:solidFill>
                  <a:srgbClr val="000000"/>
                </a:solidFill>
                <a:uFill>
                  <a:noFill/>
                </a:uFill>
                <a:hlinkClick r:id="rId6"/>
              </a:rPr>
              <a:t>seeing 1bn monthly active users</a:t>
            </a:r>
            <a:r>
              <a:rPr lang="en" sz="1400">
                <a:solidFill>
                  <a:srgbClr val="000000"/>
                </a:solidFill>
              </a:rPr>
              <a:t>.</a:t>
            </a:r>
            <a:endParaRPr sz="1400">
              <a:solidFill>
                <a:srgbClr val="000000"/>
              </a:solidFill>
            </a:endParaRPr>
          </a:p>
          <a:p>
            <a:pPr marL="171450" lvl="0" indent="-57150" algn="l" rtl="0">
              <a:lnSpc>
                <a:spcPct val="115000"/>
              </a:lnSpc>
              <a:spcBef>
                <a:spcPts val="1600"/>
              </a:spcBef>
              <a:spcAft>
                <a:spcPts val="0"/>
              </a:spcAft>
              <a:buSzPts val="1800"/>
              <a:buNone/>
            </a:pPr>
            <a:endParaRPr sz="1400">
              <a:solidFill>
                <a:srgbClr val="000000"/>
              </a:solidFill>
            </a:endParaRPr>
          </a:p>
          <a:p>
            <a:pPr marL="0" lvl="0" indent="0" algn="l" rtl="0">
              <a:lnSpc>
                <a:spcPct val="115000"/>
              </a:lnSpc>
              <a:spcBef>
                <a:spcPts val="1600"/>
              </a:spcBef>
              <a:spcAft>
                <a:spcPts val="1600"/>
              </a:spcAft>
              <a:buSzPts val="1800"/>
              <a:buNone/>
            </a:pPr>
            <a:endParaRPr sz="1400">
              <a:solidFill>
                <a:srgbClr val="000000"/>
              </a:solidFill>
            </a:endParaRPr>
          </a:p>
        </p:txBody>
      </p:sp>
      <p:pic>
        <p:nvPicPr>
          <p:cNvPr id="65" name="Google Shape;65;p14"/>
          <p:cNvPicPr preferRelativeResize="0"/>
          <p:nvPr/>
        </p:nvPicPr>
        <p:blipFill rotWithShape="1">
          <a:blip r:embed="rId7">
            <a:alphaModFix/>
          </a:blip>
          <a:srcRect/>
          <a:stretch/>
        </p:blipFill>
        <p:spPr>
          <a:xfrm>
            <a:off x="311700" y="4646644"/>
            <a:ext cx="425418" cy="2782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Fine Tuning</a:t>
            </a:r>
            <a:endParaRPr b="1"/>
          </a:p>
          <a:p>
            <a:pPr marL="0" lvl="0" indent="0" algn="l" rtl="0">
              <a:lnSpc>
                <a:spcPct val="100000"/>
              </a:lnSpc>
              <a:spcBef>
                <a:spcPts val="0"/>
              </a:spcBef>
              <a:spcAft>
                <a:spcPts val="0"/>
              </a:spcAft>
              <a:buSzPts val="2800"/>
              <a:buNone/>
            </a:pPr>
            <a:endParaRPr/>
          </a:p>
        </p:txBody>
      </p:sp>
      <p:sp>
        <p:nvSpPr>
          <p:cNvPr id="220" name="Google Shape;220;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
                <a:solidFill>
                  <a:srgbClr val="000000"/>
                </a:solidFill>
              </a:rPr>
              <a:t>Changed the training and testing split ratio couple of times.</a:t>
            </a:r>
            <a:endParaRPr>
              <a:solidFill>
                <a:srgbClr val="000000"/>
              </a:solidFill>
            </a:endParaRPr>
          </a:p>
          <a:p>
            <a:pPr marL="457200" lvl="0" indent="0" algn="l" rtl="0">
              <a:lnSpc>
                <a:spcPct val="115000"/>
              </a:lnSpc>
              <a:spcBef>
                <a:spcPts val="0"/>
              </a:spcBef>
              <a:spcAft>
                <a:spcPts val="0"/>
              </a:spcAft>
              <a:buNone/>
            </a:pPr>
            <a:endParaRPr>
              <a:solidFill>
                <a:srgbClr val="000000"/>
              </a:solidFill>
            </a:endParaRPr>
          </a:p>
          <a:p>
            <a:pPr marL="457200" lvl="0" indent="-342900" algn="l" rtl="0">
              <a:lnSpc>
                <a:spcPct val="115000"/>
              </a:lnSpc>
              <a:spcBef>
                <a:spcPts val="0"/>
              </a:spcBef>
              <a:spcAft>
                <a:spcPts val="0"/>
              </a:spcAft>
              <a:buClr>
                <a:srgbClr val="000000"/>
              </a:buClr>
              <a:buSzPts val="1800"/>
              <a:buChar char="●"/>
            </a:pPr>
            <a:r>
              <a:rPr lang="en">
                <a:solidFill>
                  <a:srgbClr val="000000"/>
                </a:solidFill>
              </a:rPr>
              <a:t>Best results achieved when train, test split ratio was 60, 40 respectively.</a:t>
            </a:r>
            <a:endParaRPr>
              <a:solidFill>
                <a:srgbClr val="000000"/>
              </a:solidFill>
            </a:endParaRPr>
          </a:p>
          <a:p>
            <a:pPr marL="457200" lvl="0" indent="0" algn="l" rtl="0">
              <a:lnSpc>
                <a:spcPct val="115000"/>
              </a:lnSpc>
              <a:spcBef>
                <a:spcPts val="0"/>
              </a:spcBef>
              <a:spcAft>
                <a:spcPts val="0"/>
              </a:spcAft>
              <a:buNone/>
            </a:pPr>
            <a:endParaRPr>
              <a:solidFill>
                <a:srgbClr val="000000"/>
              </a:solidFill>
            </a:endParaRPr>
          </a:p>
          <a:p>
            <a:pPr marL="457200" lvl="0" indent="-342900" algn="l" rtl="0">
              <a:lnSpc>
                <a:spcPct val="115000"/>
              </a:lnSpc>
              <a:spcBef>
                <a:spcPts val="0"/>
              </a:spcBef>
              <a:spcAft>
                <a:spcPts val="0"/>
              </a:spcAft>
              <a:buClr>
                <a:srgbClr val="000000"/>
              </a:buClr>
              <a:buSzPts val="1800"/>
              <a:buChar char="●"/>
            </a:pPr>
            <a:r>
              <a:rPr lang="en">
                <a:solidFill>
                  <a:srgbClr val="000000"/>
                </a:solidFill>
              </a:rPr>
              <a:t>Performed Cross Validation on the data set</a:t>
            </a:r>
            <a:endParaRPr>
              <a:solidFill>
                <a:srgbClr val="000000"/>
              </a:solidFill>
            </a:endParaRPr>
          </a:p>
          <a:p>
            <a:pPr marL="457200" lvl="0" indent="-342900" algn="l" rtl="0">
              <a:lnSpc>
                <a:spcPct val="115000"/>
              </a:lnSpc>
              <a:spcBef>
                <a:spcPts val="0"/>
              </a:spcBef>
              <a:spcAft>
                <a:spcPts val="0"/>
              </a:spcAft>
              <a:buClr>
                <a:srgbClr val="000000"/>
              </a:buClr>
              <a:buSzPts val="1800"/>
              <a:buChar char="●"/>
            </a:pPr>
            <a:endParaRPr>
              <a:solidFill>
                <a:srgbClr val="000000"/>
              </a:solidFill>
            </a:endParaRPr>
          </a:p>
          <a:p>
            <a:pPr marL="457200" lvl="0" indent="-342900" algn="l" rtl="0">
              <a:lnSpc>
                <a:spcPct val="115000"/>
              </a:lnSpc>
              <a:spcBef>
                <a:spcPts val="0"/>
              </a:spcBef>
              <a:spcAft>
                <a:spcPts val="0"/>
              </a:spcAft>
              <a:buClr>
                <a:srgbClr val="000000"/>
              </a:buClr>
              <a:buSzPts val="1800"/>
              <a:buChar char="●"/>
            </a:pPr>
            <a:endParaRPr>
              <a:solidFill>
                <a:srgbClr val="000000"/>
              </a:solidFill>
            </a:endParaRPr>
          </a:p>
          <a:p>
            <a:pPr marL="457200" lvl="0" indent="-342900" algn="l" rtl="0">
              <a:lnSpc>
                <a:spcPct val="115000"/>
              </a:lnSpc>
              <a:spcBef>
                <a:spcPts val="0"/>
              </a:spcBef>
              <a:spcAft>
                <a:spcPts val="0"/>
              </a:spcAft>
              <a:buClr>
                <a:srgbClr val="000000"/>
              </a:buClr>
              <a:buSzPts val="1800"/>
              <a:buChar char="●"/>
            </a:pPr>
            <a:r>
              <a:rPr lang="en">
                <a:solidFill>
                  <a:srgbClr val="000000"/>
                </a:solidFill>
              </a:rPr>
              <a:t>.</a:t>
            </a:r>
            <a:endParaRPr>
              <a:solidFill>
                <a:srgbClr val="000000"/>
              </a:solidFill>
            </a:endParaRPr>
          </a:p>
          <a:p>
            <a:pPr marL="457200" lvl="0" indent="-342900" algn="l" rtl="0">
              <a:spcBef>
                <a:spcPts val="0"/>
              </a:spcBef>
              <a:spcAft>
                <a:spcPts val="0"/>
              </a:spcAft>
              <a:buClr>
                <a:schemeClr val="dk1"/>
              </a:buClr>
              <a:buSzPts val="1800"/>
              <a:buChar char="●"/>
            </a:pPr>
            <a:r>
              <a:rPr lang="en">
                <a:solidFill>
                  <a:schemeClr val="dk1"/>
                </a:solidFill>
              </a:rPr>
              <a:t>Grid Search Results - Ridge Regression : alpha=0.5</a:t>
            </a:r>
            <a:endParaRPr>
              <a:solidFill>
                <a:schemeClr val="dk1"/>
              </a:solidFill>
            </a:endParaRPr>
          </a:p>
          <a:p>
            <a:pPr marL="457200" lvl="0" indent="0" algn="l" rtl="0">
              <a:spcBef>
                <a:spcPts val="0"/>
              </a:spcBef>
              <a:spcAft>
                <a:spcPts val="0"/>
              </a:spcAft>
              <a:buNone/>
            </a:pPr>
            <a:r>
              <a:rPr lang="en">
                <a:solidFill>
                  <a:schemeClr val="dk1"/>
                </a:solidFill>
              </a:rPr>
              <a:t>				    - Lasso Regression : alpha=0.1</a:t>
            </a:r>
            <a:endParaRPr>
              <a:solidFill>
                <a:schemeClr val="dk1"/>
              </a:solidFill>
            </a:endParaRPr>
          </a:p>
          <a:p>
            <a:pPr marL="457200" lvl="0" indent="0" algn="l" rtl="0">
              <a:lnSpc>
                <a:spcPct val="115000"/>
              </a:lnSpc>
              <a:spcBef>
                <a:spcPts val="1600"/>
              </a:spcBef>
              <a:spcAft>
                <a:spcPts val="0"/>
              </a:spcAft>
              <a:buSzPts val="1800"/>
              <a:buNone/>
            </a:pPr>
            <a:endParaRPr>
              <a:solidFill>
                <a:srgbClr val="000000"/>
              </a:solidFill>
            </a:endParaRPr>
          </a:p>
          <a:p>
            <a:pPr marL="457200" lvl="0" indent="0" algn="l" rtl="0">
              <a:lnSpc>
                <a:spcPct val="115000"/>
              </a:lnSpc>
              <a:spcBef>
                <a:spcPts val="1600"/>
              </a:spcBef>
              <a:spcAft>
                <a:spcPts val="0"/>
              </a:spcAft>
              <a:buSzPts val="1800"/>
              <a:buNone/>
            </a:pPr>
            <a:endParaRPr>
              <a:solidFill>
                <a:srgbClr val="000000"/>
              </a:solidFill>
            </a:endParaRPr>
          </a:p>
          <a:p>
            <a:pPr marL="457200" lvl="0" indent="0" algn="l" rtl="0">
              <a:lnSpc>
                <a:spcPct val="115000"/>
              </a:lnSpc>
              <a:spcBef>
                <a:spcPts val="1600"/>
              </a:spcBef>
              <a:spcAft>
                <a:spcPts val="1600"/>
              </a:spcAft>
              <a:buSzPts val="1800"/>
              <a:buNone/>
            </a:pPr>
            <a:endParaRPr>
              <a:solidFill>
                <a:srgbClr val="000000"/>
              </a:solidFill>
            </a:endParaRPr>
          </a:p>
        </p:txBody>
      </p:sp>
      <p:pic>
        <p:nvPicPr>
          <p:cNvPr id="221" name="Google Shape;221;p32"/>
          <p:cNvPicPr preferRelativeResize="0"/>
          <p:nvPr/>
        </p:nvPicPr>
        <p:blipFill rotWithShape="1">
          <a:blip r:embed="rId3">
            <a:alphaModFix/>
          </a:blip>
          <a:srcRect/>
          <a:stretch/>
        </p:blipFill>
        <p:spPr>
          <a:xfrm>
            <a:off x="311700" y="4646644"/>
            <a:ext cx="425418" cy="278223"/>
          </a:xfrm>
          <a:prstGeom prst="rect">
            <a:avLst/>
          </a:prstGeom>
          <a:noFill/>
          <a:ln>
            <a:noFill/>
          </a:ln>
        </p:spPr>
      </p:pic>
      <p:pic>
        <p:nvPicPr>
          <p:cNvPr id="222" name="Google Shape;222;p32"/>
          <p:cNvPicPr preferRelativeResize="0"/>
          <p:nvPr/>
        </p:nvPicPr>
        <p:blipFill>
          <a:blip r:embed="rId4">
            <a:alphaModFix/>
          </a:blip>
          <a:stretch>
            <a:fillRect/>
          </a:stretch>
        </p:blipFill>
        <p:spPr>
          <a:xfrm>
            <a:off x="185738" y="2924175"/>
            <a:ext cx="8772525" cy="819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b="1"/>
              <a:t>Video Tag Analysis</a:t>
            </a:r>
            <a:endParaRPr/>
          </a:p>
          <a:p>
            <a:pPr marL="0" lvl="0" indent="0" algn="l" rtl="0">
              <a:spcBef>
                <a:spcPts val="0"/>
              </a:spcBef>
              <a:spcAft>
                <a:spcPts val="0"/>
              </a:spcAft>
              <a:buNone/>
            </a:pPr>
            <a:endParaRPr/>
          </a:p>
        </p:txBody>
      </p:sp>
      <p:sp>
        <p:nvSpPr>
          <p:cNvPr id="228" name="Google Shape;22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rgbClr val="000000"/>
              </a:buClr>
              <a:buSzPts val="1600"/>
              <a:buFont typeface="Roboto"/>
              <a:buChar char="●"/>
            </a:pPr>
            <a:r>
              <a:rPr lang="en" sz="1600">
                <a:solidFill>
                  <a:srgbClr val="000000"/>
                </a:solidFill>
              </a:rPr>
              <a:t>YouTube tags are important because they </a:t>
            </a:r>
            <a:endParaRPr sz="1600">
              <a:solidFill>
                <a:srgbClr val="000000"/>
              </a:solidFill>
            </a:endParaRPr>
          </a:p>
          <a:p>
            <a:pPr marL="457200" lvl="0" indent="0" algn="l" rtl="0">
              <a:lnSpc>
                <a:spcPct val="100000"/>
              </a:lnSpc>
              <a:spcBef>
                <a:spcPts val="0"/>
              </a:spcBef>
              <a:spcAft>
                <a:spcPts val="0"/>
              </a:spcAft>
              <a:buNone/>
            </a:pPr>
            <a:r>
              <a:rPr lang="en" sz="1600">
                <a:solidFill>
                  <a:srgbClr val="000000"/>
                </a:solidFill>
              </a:rPr>
              <a:t>help to grasp your video’s content and</a:t>
            </a:r>
            <a:endParaRPr sz="1600">
              <a:solidFill>
                <a:srgbClr val="000000"/>
              </a:solidFill>
            </a:endParaRPr>
          </a:p>
          <a:p>
            <a:pPr marL="0" lvl="0" indent="0" algn="l" rtl="0">
              <a:lnSpc>
                <a:spcPct val="100000"/>
              </a:lnSpc>
              <a:spcBef>
                <a:spcPts val="0"/>
              </a:spcBef>
              <a:spcAft>
                <a:spcPts val="0"/>
              </a:spcAft>
              <a:buNone/>
            </a:pPr>
            <a:r>
              <a:rPr lang="en" sz="1600">
                <a:solidFill>
                  <a:srgbClr val="000000"/>
                </a:solidFill>
              </a:rPr>
              <a:t>         context</a:t>
            </a:r>
            <a:endParaRPr sz="1600">
              <a:solidFill>
                <a:srgbClr val="000000"/>
              </a:solidFill>
            </a:endParaRPr>
          </a:p>
          <a:p>
            <a:pPr marL="0" lvl="0" indent="0" algn="l" rtl="0">
              <a:lnSpc>
                <a:spcPct val="100000"/>
              </a:lnSpc>
              <a:spcBef>
                <a:spcPts val="0"/>
              </a:spcBef>
              <a:spcAft>
                <a:spcPts val="0"/>
              </a:spcAft>
              <a:buNone/>
            </a:pPr>
            <a:endParaRPr sz="1600">
              <a:solidFill>
                <a:srgbClr val="000000"/>
              </a:solidFill>
            </a:endParaRPr>
          </a:p>
          <a:p>
            <a:pPr marL="457200" lvl="0" indent="-330200" algn="l" rtl="0">
              <a:spcBef>
                <a:spcPts val="0"/>
              </a:spcBef>
              <a:spcAft>
                <a:spcPts val="0"/>
              </a:spcAft>
              <a:buClr>
                <a:srgbClr val="000000"/>
              </a:buClr>
              <a:buSzPts val="1600"/>
              <a:buFont typeface="Roboto"/>
              <a:buChar char="●"/>
            </a:pPr>
            <a:r>
              <a:rPr lang="en" sz="1600">
                <a:solidFill>
                  <a:srgbClr val="000000"/>
                </a:solidFill>
                <a:highlight>
                  <a:srgbClr val="FFFFFF"/>
                </a:highlight>
                <a:latin typeface="Roboto"/>
                <a:ea typeface="Roboto"/>
                <a:cs typeface="Roboto"/>
                <a:sym typeface="Roboto"/>
              </a:rPr>
              <a:t>Helps to rank your video in YouTube </a:t>
            </a:r>
            <a:endParaRPr sz="1600">
              <a:solidFill>
                <a:srgbClr val="000000"/>
              </a:solidFill>
              <a:highlight>
                <a:srgbClr val="FFFFFF"/>
              </a:highlight>
              <a:latin typeface="Roboto"/>
              <a:ea typeface="Roboto"/>
              <a:cs typeface="Roboto"/>
              <a:sym typeface="Roboto"/>
            </a:endParaRPr>
          </a:p>
          <a:p>
            <a:pPr marL="457200" lvl="0" indent="0" algn="l" rtl="0">
              <a:spcBef>
                <a:spcPts val="0"/>
              </a:spcBef>
              <a:spcAft>
                <a:spcPts val="0"/>
              </a:spcAft>
              <a:buNone/>
            </a:pPr>
            <a:r>
              <a:rPr lang="en" sz="1600">
                <a:solidFill>
                  <a:srgbClr val="000000"/>
                </a:solidFill>
                <a:highlight>
                  <a:srgbClr val="FFFFFF"/>
                </a:highlight>
                <a:latin typeface="Roboto"/>
                <a:ea typeface="Roboto"/>
                <a:cs typeface="Roboto"/>
                <a:sym typeface="Roboto"/>
              </a:rPr>
              <a:t>search results</a:t>
            </a:r>
            <a:endParaRPr sz="1600">
              <a:solidFill>
                <a:srgbClr val="000000"/>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a:solidFill>
                <a:srgbClr val="000000"/>
              </a:solidFill>
              <a:highlight>
                <a:srgbClr val="FFFFFF"/>
              </a:highlight>
              <a:latin typeface="Roboto"/>
              <a:ea typeface="Roboto"/>
              <a:cs typeface="Roboto"/>
              <a:sym typeface="Roboto"/>
            </a:endParaRPr>
          </a:p>
          <a:p>
            <a:pPr marL="457200" lvl="0" indent="-330200" algn="l" rtl="0">
              <a:spcBef>
                <a:spcPts val="0"/>
              </a:spcBef>
              <a:spcAft>
                <a:spcPts val="0"/>
              </a:spcAft>
              <a:buClr>
                <a:srgbClr val="000000"/>
              </a:buClr>
              <a:buSzPts val="1600"/>
              <a:buFont typeface="Roboto"/>
              <a:buChar char="●"/>
            </a:pPr>
            <a:r>
              <a:rPr lang="en" sz="1600">
                <a:solidFill>
                  <a:srgbClr val="000000"/>
                </a:solidFill>
                <a:highlight>
                  <a:srgbClr val="FFFFFF"/>
                </a:highlight>
                <a:latin typeface="Roboto"/>
                <a:ea typeface="Roboto"/>
                <a:cs typeface="Roboto"/>
                <a:sym typeface="Roboto"/>
              </a:rPr>
              <a:t>Tags help users find your video when they</a:t>
            </a:r>
            <a:endParaRPr sz="1600">
              <a:solidFill>
                <a:srgbClr val="000000"/>
              </a:solidFill>
              <a:highlight>
                <a:srgbClr val="FFFFFF"/>
              </a:highlight>
              <a:latin typeface="Roboto"/>
              <a:ea typeface="Roboto"/>
              <a:cs typeface="Roboto"/>
              <a:sym typeface="Roboto"/>
            </a:endParaRPr>
          </a:p>
          <a:p>
            <a:pPr marL="457200" lvl="0" indent="0" algn="l" rtl="0">
              <a:spcBef>
                <a:spcPts val="0"/>
              </a:spcBef>
              <a:spcAft>
                <a:spcPts val="0"/>
              </a:spcAft>
              <a:buNone/>
            </a:pPr>
            <a:r>
              <a:rPr lang="en" sz="1600">
                <a:solidFill>
                  <a:srgbClr val="000000"/>
                </a:solidFill>
                <a:highlight>
                  <a:srgbClr val="FFFFFF"/>
                </a:highlight>
                <a:latin typeface="Roboto"/>
                <a:ea typeface="Roboto"/>
                <a:cs typeface="Roboto"/>
                <a:sym typeface="Roboto"/>
              </a:rPr>
              <a:t>search the site.</a:t>
            </a:r>
            <a:endParaRPr sz="1600">
              <a:solidFill>
                <a:srgbClr val="000000"/>
              </a:solidFill>
              <a:highlight>
                <a:srgbClr val="FFFFFF"/>
              </a:highlight>
              <a:latin typeface="Roboto"/>
              <a:ea typeface="Roboto"/>
              <a:cs typeface="Roboto"/>
              <a:sym typeface="Roboto"/>
            </a:endParaRPr>
          </a:p>
          <a:p>
            <a:pPr marL="457200" lvl="0" indent="0" algn="l" rtl="0">
              <a:spcBef>
                <a:spcPts val="0"/>
              </a:spcBef>
              <a:spcAft>
                <a:spcPts val="0"/>
              </a:spcAft>
              <a:buNone/>
            </a:pPr>
            <a:endParaRPr sz="1400">
              <a:solidFill>
                <a:srgbClr val="000000"/>
              </a:solidFill>
              <a:highlight>
                <a:srgbClr val="FFFFFF"/>
              </a:highlight>
              <a:latin typeface="Roboto"/>
              <a:ea typeface="Roboto"/>
              <a:cs typeface="Roboto"/>
              <a:sym typeface="Roboto"/>
            </a:endParaRPr>
          </a:p>
          <a:p>
            <a:pPr marL="0" lvl="0" indent="0" algn="l" rtl="0">
              <a:spcBef>
                <a:spcPts val="0"/>
              </a:spcBef>
              <a:spcAft>
                <a:spcPts val="0"/>
              </a:spcAft>
              <a:buNone/>
            </a:pPr>
            <a:endParaRPr sz="1400">
              <a:solidFill>
                <a:srgbClr val="000000"/>
              </a:solidFill>
              <a:highlight>
                <a:srgbClr val="FFFFFF"/>
              </a:highlight>
              <a:latin typeface="Roboto"/>
              <a:ea typeface="Roboto"/>
              <a:cs typeface="Roboto"/>
              <a:sym typeface="Roboto"/>
            </a:endParaRPr>
          </a:p>
        </p:txBody>
      </p:sp>
      <p:pic>
        <p:nvPicPr>
          <p:cNvPr id="229" name="Google Shape;229;p33"/>
          <p:cNvPicPr preferRelativeResize="0"/>
          <p:nvPr/>
        </p:nvPicPr>
        <p:blipFill>
          <a:blip r:embed="rId3">
            <a:alphaModFix/>
          </a:blip>
          <a:stretch>
            <a:fillRect/>
          </a:stretch>
        </p:blipFill>
        <p:spPr>
          <a:xfrm>
            <a:off x="4719638" y="571500"/>
            <a:ext cx="4276725" cy="4305300"/>
          </a:xfrm>
          <a:prstGeom prst="rect">
            <a:avLst/>
          </a:prstGeom>
          <a:noFill/>
          <a:ln>
            <a:noFill/>
          </a:ln>
        </p:spPr>
      </p:pic>
      <p:pic>
        <p:nvPicPr>
          <p:cNvPr id="230" name="Google Shape;230;p33"/>
          <p:cNvPicPr preferRelativeResize="0"/>
          <p:nvPr/>
        </p:nvPicPr>
        <p:blipFill rotWithShape="1">
          <a:blip r:embed="rId4">
            <a:alphaModFix/>
          </a:blip>
          <a:srcRect/>
          <a:stretch/>
        </p:blipFill>
        <p:spPr>
          <a:xfrm>
            <a:off x="311700" y="4646644"/>
            <a:ext cx="425418" cy="2782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Comment Analysis</a:t>
            </a:r>
            <a:endParaRPr/>
          </a:p>
        </p:txBody>
      </p:sp>
      <p:sp>
        <p:nvSpPr>
          <p:cNvPr id="236" name="Google Shape;236;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000000"/>
              </a:buClr>
              <a:buSzPts val="1600"/>
              <a:buChar char="●"/>
            </a:pPr>
            <a:r>
              <a:rPr lang="en" sz="1600">
                <a:solidFill>
                  <a:srgbClr val="000000"/>
                </a:solidFill>
              </a:rPr>
              <a:t>Top comments indicate</a:t>
            </a:r>
            <a:endParaRPr sz="1600">
              <a:solidFill>
                <a:srgbClr val="000000"/>
              </a:solidFill>
            </a:endParaRPr>
          </a:p>
          <a:p>
            <a:pPr marL="457200" lvl="0" indent="0" algn="l" rtl="0">
              <a:lnSpc>
                <a:spcPct val="115000"/>
              </a:lnSpc>
              <a:spcBef>
                <a:spcPts val="0"/>
              </a:spcBef>
              <a:spcAft>
                <a:spcPts val="0"/>
              </a:spcAft>
              <a:buNone/>
            </a:pPr>
            <a:r>
              <a:rPr lang="en" sz="1600">
                <a:solidFill>
                  <a:srgbClr val="000000"/>
                </a:solidFill>
              </a:rPr>
              <a:t>Negative, positive and </a:t>
            </a:r>
            <a:endParaRPr sz="1600">
              <a:solidFill>
                <a:srgbClr val="000000"/>
              </a:solidFill>
            </a:endParaRPr>
          </a:p>
          <a:p>
            <a:pPr marL="457200" lvl="0" indent="0" algn="l" rtl="0">
              <a:lnSpc>
                <a:spcPct val="115000"/>
              </a:lnSpc>
              <a:spcBef>
                <a:spcPts val="0"/>
              </a:spcBef>
              <a:spcAft>
                <a:spcPts val="0"/>
              </a:spcAft>
              <a:buNone/>
            </a:pPr>
            <a:r>
              <a:rPr lang="en" sz="1600">
                <a:solidFill>
                  <a:srgbClr val="000000"/>
                </a:solidFill>
              </a:rPr>
              <a:t>Fear.</a:t>
            </a:r>
            <a:endParaRPr sz="1600">
              <a:solidFill>
                <a:srgbClr val="000000"/>
              </a:solidFill>
            </a:endParaRPr>
          </a:p>
          <a:p>
            <a:pPr marL="457200" lvl="0" indent="0" algn="l" rtl="0">
              <a:lnSpc>
                <a:spcPct val="115000"/>
              </a:lnSpc>
              <a:spcBef>
                <a:spcPts val="0"/>
              </a:spcBef>
              <a:spcAft>
                <a:spcPts val="0"/>
              </a:spcAft>
              <a:buNone/>
            </a:pPr>
            <a:endParaRPr sz="1600">
              <a:solidFill>
                <a:srgbClr val="000000"/>
              </a:solidFill>
            </a:endParaRPr>
          </a:p>
          <a:p>
            <a:pPr marL="457200" lvl="0" indent="-330200" algn="l" rtl="0">
              <a:lnSpc>
                <a:spcPct val="115000"/>
              </a:lnSpc>
              <a:spcBef>
                <a:spcPts val="0"/>
              </a:spcBef>
              <a:spcAft>
                <a:spcPts val="0"/>
              </a:spcAft>
              <a:buClr>
                <a:srgbClr val="000000"/>
              </a:buClr>
              <a:buSzPts val="1600"/>
              <a:buChar char="●"/>
            </a:pPr>
            <a:r>
              <a:rPr lang="en" sz="1600">
                <a:solidFill>
                  <a:srgbClr val="000000"/>
                </a:solidFill>
              </a:rPr>
              <a:t>From analytical point of</a:t>
            </a:r>
            <a:endParaRPr sz="1600">
              <a:solidFill>
                <a:srgbClr val="000000"/>
              </a:solidFill>
            </a:endParaRPr>
          </a:p>
          <a:p>
            <a:pPr marL="0" lvl="0" indent="0" algn="l" rtl="0">
              <a:lnSpc>
                <a:spcPct val="115000"/>
              </a:lnSpc>
              <a:spcBef>
                <a:spcPts val="0"/>
              </a:spcBef>
              <a:spcAft>
                <a:spcPts val="0"/>
              </a:spcAft>
              <a:buNone/>
            </a:pPr>
            <a:r>
              <a:rPr lang="en" sz="1600">
                <a:solidFill>
                  <a:srgbClr val="000000"/>
                </a:solidFill>
              </a:rPr>
              <a:t>         view; comments, likes </a:t>
            </a:r>
            <a:endParaRPr sz="1600">
              <a:solidFill>
                <a:srgbClr val="000000"/>
              </a:solidFill>
            </a:endParaRPr>
          </a:p>
          <a:p>
            <a:pPr marL="0" lvl="0" indent="0" algn="l" rtl="0">
              <a:lnSpc>
                <a:spcPct val="115000"/>
              </a:lnSpc>
              <a:spcBef>
                <a:spcPts val="0"/>
              </a:spcBef>
              <a:spcAft>
                <a:spcPts val="0"/>
              </a:spcAft>
              <a:buNone/>
            </a:pPr>
            <a:r>
              <a:rPr lang="en" sz="1600">
                <a:solidFill>
                  <a:srgbClr val="000000"/>
                </a:solidFill>
              </a:rPr>
              <a:t>	and dislikes have no or </a:t>
            </a:r>
            <a:endParaRPr sz="1600">
              <a:solidFill>
                <a:srgbClr val="000000"/>
              </a:solidFill>
            </a:endParaRPr>
          </a:p>
          <a:p>
            <a:pPr marL="0" lvl="0" indent="0" algn="l" rtl="0">
              <a:lnSpc>
                <a:spcPct val="115000"/>
              </a:lnSpc>
              <a:spcBef>
                <a:spcPts val="0"/>
              </a:spcBef>
              <a:spcAft>
                <a:spcPts val="0"/>
              </a:spcAft>
              <a:buNone/>
            </a:pPr>
            <a:r>
              <a:rPr lang="en" sz="1600">
                <a:solidFill>
                  <a:srgbClr val="000000"/>
                </a:solidFill>
              </a:rPr>
              <a:t>        even a negative impact on </a:t>
            </a:r>
            <a:endParaRPr sz="1600">
              <a:solidFill>
                <a:srgbClr val="000000"/>
              </a:solidFill>
            </a:endParaRPr>
          </a:p>
          <a:p>
            <a:pPr marL="0" lvl="0" indent="0" algn="l" rtl="0">
              <a:lnSpc>
                <a:spcPct val="115000"/>
              </a:lnSpc>
              <a:spcBef>
                <a:spcPts val="0"/>
              </a:spcBef>
              <a:spcAft>
                <a:spcPts val="0"/>
              </a:spcAft>
              <a:buNone/>
            </a:pPr>
            <a:r>
              <a:rPr lang="en" sz="1600">
                <a:solidFill>
                  <a:srgbClr val="000000"/>
                </a:solidFill>
              </a:rPr>
              <a:t>        the video’s search ranking. </a:t>
            </a:r>
            <a:endParaRPr sz="1600">
              <a:solidFill>
                <a:srgbClr val="000000"/>
              </a:solidFill>
            </a:endParaRPr>
          </a:p>
          <a:p>
            <a:pPr marL="457200" lvl="0" indent="0" algn="l" rtl="0">
              <a:lnSpc>
                <a:spcPct val="115000"/>
              </a:lnSpc>
              <a:spcBef>
                <a:spcPts val="0"/>
              </a:spcBef>
              <a:spcAft>
                <a:spcPts val="0"/>
              </a:spcAft>
              <a:buNone/>
            </a:pPr>
            <a:endParaRPr sz="1400">
              <a:solidFill>
                <a:srgbClr val="000000"/>
              </a:solidFill>
            </a:endParaRPr>
          </a:p>
          <a:p>
            <a:pPr marL="457200" lvl="0" indent="0" algn="l" rtl="0">
              <a:lnSpc>
                <a:spcPct val="115000"/>
              </a:lnSpc>
              <a:spcBef>
                <a:spcPts val="1600"/>
              </a:spcBef>
              <a:spcAft>
                <a:spcPts val="1600"/>
              </a:spcAft>
              <a:buSzPts val="1800"/>
              <a:buNone/>
            </a:pPr>
            <a:endParaRPr>
              <a:solidFill>
                <a:srgbClr val="000000"/>
              </a:solidFill>
            </a:endParaRPr>
          </a:p>
        </p:txBody>
      </p:sp>
      <p:pic>
        <p:nvPicPr>
          <p:cNvPr id="237" name="Google Shape;237;p34"/>
          <p:cNvPicPr preferRelativeResize="0"/>
          <p:nvPr/>
        </p:nvPicPr>
        <p:blipFill rotWithShape="1">
          <a:blip r:embed="rId3">
            <a:alphaModFix/>
          </a:blip>
          <a:srcRect/>
          <a:stretch/>
        </p:blipFill>
        <p:spPr>
          <a:xfrm>
            <a:off x="311700" y="4646644"/>
            <a:ext cx="425418" cy="278223"/>
          </a:xfrm>
          <a:prstGeom prst="rect">
            <a:avLst/>
          </a:prstGeom>
          <a:noFill/>
          <a:ln>
            <a:noFill/>
          </a:ln>
        </p:spPr>
      </p:pic>
      <p:pic>
        <p:nvPicPr>
          <p:cNvPr id="238" name="Google Shape;238;p34"/>
          <p:cNvPicPr preferRelativeResize="0"/>
          <p:nvPr/>
        </p:nvPicPr>
        <p:blipFill>
          <a:blip r:embed="rId4">
            <a:alphaModFix/>
          </a:blip>
          <a:stretch>
            <a:fillRect/>
          </a:stretch>
        </p:blipFill>
        <p:spPr>
          <a:xfrm>
            <a:off x="3516876" y="1000075"/>
            <a:ext cx="5591298" cy="3818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Challenges</a:t>
            </a:r>
            <a:endParaRPr b="1"/>
          </a:p>
          <a:p>
            <a:pPr marL="0" lvl="0" indent="0" algn="l" rtl="0">
              <a:lnSpc>
                <a:spcPct val="100000"/>
              </a:lnSpc>
              <a:spcBef>
                <a:spcPts val="0"/>
              </a:spcBef>
              <a:spcAft>
                <a:spcPts val="0"/>
              </a:spcAft>
              <a:buSzPts val="2800"/>
              <a:buNone/>
            </a:pPr>
            <a:endParaRPr dirty="0"/>
          </a:p>
        </p:txBody>
      </p:sp>
      <p:sp>
        <p:nvSpPr>
          <p:cNvPr id="244" name="Google Shape;244;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 dirty="0">
                <a:solidFill>
                  <a:srgbClr val="000000"/>
                </a:solidFill>
              </a:rPr>
              <a:t>Cleaning the comments data</a:t>
            </a:r>
            <a:endParaRPr dirty="0">
              <a:solidFill>
                <a:srgbClr val="000000"/>
              </a:solidFill>
            </a:endParaRPr>
          </a:p>
          <a:p>
            <a:pPr marL="457200" lvl="0" indent="-342900" algn="l" rtl="0">
              <a:lnSpc>
                <a:spcPct val="115000"/>
              </a:lnSpc>
              <a:spcBef>
                <a:spcPts val="0"/>
              </a:spcBef>
              <a:spcAft>
                <a:spcPts val="0"/>
              </a:spcAft>
              <a:buClr>
                <a:srgbClr val="000000"/>
              </a:buClr>
              <a:buSzPts val="1800"/>
              <a:buChar char="●"/>
            </a:pPr>
            <a:r>
              <a:rPr lang="en" dirty="0">
                <a:solidFill>
                  <a:srgbClr val="000000"/>
                </a:solidFill>
              </a:rPr>
              <a:t>Less features for modeling</a:t>
            </a:r>
            <a:endParaRPr dirty="0">
              <a:solidFill>
                <a:srgbClr val="000000"/>
              </a:solidFill>
            </a:endParaRPr>
          </a:p>
          <a:p>
            <a:pPr marL="457200" lvl="0" indent="-342900" algn="l" rtl="0">
              <a:lnSpc>
                <a:spcPct val="115000"/>
              </a:lnSpc>
              <a:spcBef>
                <a:spcPts val="0"/>
              </a:spcBef>
              <a:spcAft>
                <a:spcPts val="0"/>
              </a:spcAft>
              <a:buClr>
                <a:srgbClr val="000000"/>
              </a:buClr>
              <a:buSzPts val="1800"/>
              <a:buChar char="●"/>
            </a:pPr>
            <a:r>
              <a:rPr lang="en" dirty="0">
                <a:solidFill>
                  <a:srgbClr val="000000"/>
                </a:solidFill>
              </a:rPr>
              <a:t>Getting additional information about the video like the length/duration of the video, number of subscription, number of times it was shared.</a:t>
            </a:r>
            <a:endParaRPr dirty="0">
              <a:solidFill>
                <a:srgbClr val="000000"/>
              </a:solidFill>
            </a:endParaRPr>
          </a:p>
          <a:p>
            <a:pPr marL="457200" lvl="0" indent="-342900" algn="l" rtl="0">
              <a:lnSpc>
                <a:spcPct val="115000"/>
              </a:lnSpc>
              <a:spcBef>
                <a:spcPts val="0"/>
              </a:spcBef>
              <a:spcAft>
                <a:spcPts val="0"/>
              </a:spcAft>
              <a:buClr>
                <a:srgbClr val="000000"/>
              </a:buClr>
              <a:buSzPts val="1800"/>
              <a:buChar char="●"/>
            </a:pPr>
            <a:r>
              <a:rPr lang="en" dirty="0" err="1">
                <a:solidFill>
                  <a:srgbClr val="000000"/>
                </a:solidFill>
              </a:rPr>
              <a:t>Youtube</a:t>
            </a:r>
            <a:r>
              <a:rPr lang="en" dirty="0">
                <a:solidFill>
                  <a:srgbClr val="000000"/>
                </a:solidFill>
              </a:rPr>
              <a:t> video watch time</a:t>
            </a:r>
            <a:endParaRPr dirty="0">
              <a:solidFill>
                <a:srgbClr val="000000"/>
              </a:solidFill>
            </a:endParaRPr>
          </a:p>
          <a:p>
            <a:pPr marL="457200" lvl="0" indent="-342900" algn="l" rtl="0">
              <a:lnSpc>
                <a:spcPct val="115000"/>
              </a:lnSpc>
              <a:spcBef>
                <a:spcPts val="0"/>
              </a:spcBef>
              <a:spcAft>
                <a:spcPts val="0"/>
              </a:spcAft>
              <a:buClr>
                <a:srgbClr val="000000"/>
              </a:buClr>
              <a:buSzPts val="1800"/>
              <a:buChar char="●"/>
            </a:pPr>
            <a:r>
              <a:rPr lang="en" dirty="0">
                <a:solidFill>
                  <a:srgbClr val="000000"/>
                </a:solidFill>
              </a:rPr>
              <a:t>Most famous channel were removed through outliers </a:t>
            </a:r>
            <a:endParaRPr dirty="0">
              <a:solidFill>
                <a:srgbClr val="000000"/>
              </a:solidFill>
            </a:endParaRPr>
          </a:p>
          <a:p>
            <a:pPr marL="457200" lvl="0" indent="-342900" algn="l" rtl="0">
              <a:lnSpc>
                <a:spcPct val="115000"/>
              </a:lnSpc>
              <a:spcBef>
                <a:spcPts val="0"/>
              </a:spcBef>
              <a:spcAft>
                <a:spcPts val="0"/>
              </a:spcAft>
              <a:buClr>
                <a:srgbClr val="000000"/>
              </a:buClr>
              <a:buSzPts val="1800"/>
              <a:buChar char="●"/>
            </a:pPr>
            <a:r>
              <a:rPr lang="en" dirty="0">
                <a:solidFill>
                  <a:srgbClr val="000000"/>
                </a:solidFill>
              </a:rPr>
              <a:t>Tags were very specific to </a:t>
            </a:r>
            <a:r>
              <a:rPr lang="en" dirty="0" err="1">
                <a:solidFill>
                  <a:srgbClr val="000000"/>
                </a:solidFill>
              </a:rPr>
              <a:t>Youtube</a:t>
            </a:r>
            <a:r>
              <a:rPr lang="en" dirty="0">
                <a:solidFill>
                  <a:srgbClr val="000000"/>
                </a:solidFill>
              </a:rPr>
              <a:t> channels and videos </a:t>
            </a:r>
            <a:endParaRPr dirty="0">
              <a:solidFill>
                <a:srgbClr val="000000"/>
              </a:solidFill>
            </a:endParaRPr>
          </a:p>
          <a:p>
            <a:pPr marL="457200" lvl="0" indent="0" algn="l" rtl="0">
              <a:lnSpc>
                <a:spcPct val="115000"/>
              </a:lnSpc>
              <a:spcBef>
                <a:spcPts val="1600"/>
              </a:spcBef>
              <a:spcAft>
                <a:spcPts val="1600"/>
              </a:spcAft>
              <a:buSzPts val="1800"/>
              <a:buNone/>
            </a:pPr>
            <a:endParaRPr dirty="0">
              <a:solidFill>
                <a:srgbClr val="000000"/>
              </a:solidFill>
            </a:endParaRPr>
          </a:p>
        </p:txBody>
      </p:sp>
      <p:pic>
        <p:nvPicPr>
          <p:cNvPr id="245" name="Google Shape;245;p35"/>
          <p:cNvPicPr preferRelativeResize="0"/>
          <p:nvPr/>
        </p:nvPicPr>
        <p:blipFill rotWithShape="1">
          <a:blip r:embed="rId3">
            <a:alphaModFix/>
          </a:blip>
          <a:srcRect/>
          <a:stretch/>
        </p:blipFill>
        <p:spPr>
          <a:xfrm>
            <a:off x="311700" y="4646644"/>
            <a:ext cx="425418" cy="2782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Conclusion</a:t>
            </a:r>
            <a:endParaRPr b="1"/>
          </a:p>
        </p:txBody>
      </p:sp>
      <p:sp>
        <p:nvSpPr>
          <p:cNvPr id="251" name="Google Shape;25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a:solidFill>
                  <a:srgbClr val="000000"/>
                </a:solidFill>
              </a:rPr>
              <a:t>Likes, dislikes, </a:t>
            </a:r>
            <a:r>
              <a:rPr lang="en" dirty="0" err="1">
                <a:solidFill>
                  <a:srgbClr val="000000"/>
                </a:solidFill>
              </a:rPr>
              <a:t>category_id</a:t>
            </a:r>
            <a:r>
              <a:rPr lang="en" dirty="0">
                <a:solidFill>
                  <a:srgbClr val="000000"/>
                </a:solidFill>
              </a:rPr>
              <a:t> are the most important features amongst all the features in the data set.</a:t>
            </a:r>
            <a:endParaRPr dirty="0">
              <a:solidFill>
                <a:srgbClr val="000000"/>
              </a:solidFill>
            </a:endParaRPr>
          </a:p>
          <a:p>
            <a:pPr marL="914400" lvl="0" indent="0" algn="l" rtl="0">
              <a:spcBef>
                <a:spcPts val="0"/>
              </a:spcBef>
              <a:spcAft>
                <a:spcPts val="0"/>
              </a:spcAft>
              <a:buNone/>
            </a:pP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Linear Regression was the best algorithm to predict the number of views.</a:t>
            </a:r>
            <a:endParaRPr dirty="0">
              <a:solidFill>
                <a:srgbClr val="000000"/>
              </a:solidFill>
            </a:endParaRPr>
          </a:p>
          <a:p>
            <a:pPr marL="0" lvl="0" indent="0" algn="l" rtl="0">
              <a:spcBef>
                <a:spcPts val="0"/>
              </a:spcBef>
              <a:spcAft>
                <a:spcPts val="0"/>
              </a:spcAft>
              <a:buNone/>
            </a:pP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Most popular video tags used were “</a:t>
            </a:r>
            <a:r>
              <a:rPr lang="en" dirty="0" err="1">
                <a:solidFill>
                  <a:srgbClr val="000000"/>
                </a:solidFill>
              </a:rPr>
              <a:t>iphone</a:t>
            </a:r>
            <a:r>
              <a:rPr lang="en" dirty="0">
                <a:solidFill>
                  <a:srgbClr val="000000"/>
                </a:solidFill>
              </a:rPr>
              <a:t>”, “makeup” , “</a:t>
            </a:r>
            <a:r>
              <a:rPr lang="en" dirty="0" err="1">
                <a:solidFill>
                  <a:srgbClr val="000000"/>
                </a:solidFill>
              </a:rPr>
              <a:t>halloween</a:t>
            </a:r>
            <a:r>
              <a:rPr lang="en" dirty="0">
                <a:solidFill>
                  <a:srgbClr val="000000"/>
                </a:solidFill>
              </a:rPr>
              <a:t>”</a:t>
            </a:r>
            <a:endParaRPr dirty="0">
              <a:solidFill>
                <a:srgbClr val="000000"/>
              </a:solidFill>
            </a:endParaRPr>
          </a:p>
          <a:p>
            <a:pPr marL="914400" lvl="0" indent="0" algn="l" rtl="0">
              <a:spcBef>
                <a:spcPts val="0"/>
              </a:spcBef>
              <a:spcAft>
                <a:spcPts val="0"/>
              </a:spcAft>
              <a:buNone/>
            </a:pP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Majority of the comments had a negative sentiment followed by positive and fear sentiment.</a:t>
            </a:r>
            <a:endParaRPr dirty="0">
              <a:solidFill>
                <a:srgbClr val="000000"/>
              </a:solidFill>
            </a:endParaRPr>
          </a:p>
          <a:p>
            <a:pPr marL="914400" lvl="0" indent="0" algn="l" rtl="0">
              <a:spcBef>
                <a:spcPts val="0"/>
              </a:spcBef>
              <a:spcAft>
                <a:spcPts val="0"/>
              </a:spcAft>
              <a:buNone/>
            </a:pPr>
            <a:endParaRPr dirty="0">
              <a:solidFill>
                <a:srgbClr val="000000"/>
              </a:solidFill>
            </a:endParaRPr>
          </a:p>
          <a:p>
            <a:pPr marL="914400" lvl="0" indent="0" algn="l" rtl="0">
              <a:spcBef>
                <a:spcPts val="0"/>
              </a:spcBef>
              <a:spcAft>
                <a:spcPts val="0"/>
              </a:spcAft>
              <a:buNone/>
            </a:pPr>
            <a:endParaRPr dirty="0">
              <a:solidFill>
                <a:srgbClr val="000000"/>
              </a:solidFill>
            </a:endParaRPr>
          </a:p>
        </p:txBody>
      </p:sp>
      <p:pic>
        <p:nvPicPr>
          <p:cNvPr id="252" name="Google Shape;252;p36"/>
          <p:cNvPicPr preferRelativeResize="0"/>
          <p:nvPr/>
        </p:nvPicPr>
        <p:blipFill rotWithShape="1">
          <a:blip r:embed="rId3">
            <a:alphaModFix/>
          </a:blip>
          <a:srcRect/>
          <a:stretch/>
        </p:blipFill>
        <p:spPr>
          <a:xfrm>
            <a:off x="311700" y="4646644"/>
            <a:ext cx="425418" cy="27822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311700" y="445025"/>
            <a:ext cx="8520600" cy="659700"/>
          </a:xfrm>
          <a:prstGeom prst="rect">
            <a:avLst/>
          </a:prstGeom>
          <a:noFill/>
          <a:ln>
            <a:noFill/>
          </a:ln>
        </p:spPr>
        <p:txBody>
          <a:bodyPr spcFirstLastPara="1" wrap="square" lIns="91425" tIns="91425" rIns="91425" bIns="91425" anchor="t" anchorCtr="0">
            <a:noAutofit/>
          </a:bodyPr>
          <a:lstStyle/>
          <a:p>
            <a:pPr marL="2743200" lvl="0" indent="457200" algn="l" rtl="0">
              <a:lnSpc>
                <a:spcPct val="100000"/>
              </a:lnSpc>
              <a:spcBef>
                <a:spcPts val="0"/>
              </a:spcBef>
              <a:spcAft>
                <a:spcPts val="0"/>
              </a:spcAft>
              <a:buSzPts val="2800"/>
              <a:buNone/>
            </a:pPr>
            <a:r>
              <a:rPr lang="en" b="1"/>
              <a:t>Thank you!</a:t>
            </a:r>
            <a:endParaRPr b="1"/>
          </a:p>
        </p:txBody>
      </p:sp>
      <p:pic>
        <p:nvPicPr>
          <p:cNvPr id="258" name="Google Shape;258;p37"/>
          <p:cNvPicPr preferRelativeResize="0"/>
          <p:nvPr/>
        </p:nvPicPr>
        <p:blipFill rotWithShape="1">
          <a:blip r:embed="rId3">
            <a:alphaModFix/>
          </a:blip>
          <a:srcRect/>
          <a:stretch/>
        </p:blipFill>
        <p:spPr>
          <a:xfrm>
            <a:off x="311700" y="4646644"/>
            <a:ext cx="425418" cy="278223"/>
          </a:xfrm>
          <a:prstGeom prst="rect">
            <a:avLst/>
          </a:prstGeom>
          <a:noFill/>
          <a:ln>
            <a:noFill/>
          </a:ln>
        </p:spPr>
      </p:pic>
      <p:pic>
        <p:nvPicPr>
          <p:cNvPr id="259" name="Google Shape;259;p37"/>
          <p:cNvPicPr preferRelativeResize="0"/>
          <p:nvPr/>
        </p:nvPicPr>
        <p:blipFill>
          <a:blip r:embed="rId4">
            <a:alphaModFix/>
          </a:blip>
          <a:stretch>
            <a:fillRect/>
          </a:stretch>
        </p:blipFill>
        <p:spPr>
          <a:xfrm>
            <a:off x="2862256" y="1128713"/>
            <a:ext cx="3419475" cy="288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Problem Statement </a:t>
            </a:r>
            <a:endParaRPr b="1"/>
          </a:p>
        </p:txBody>
      </p:sp>
      <p:sp>
        <p:nvSpPr>
          <p:cNvPr id="71" name="Google Shape;7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 sz="1600">
                <a:solidFill>
                  <a:srgbClr val="000000"/>
                </a:solidFill>
              </a:rPr>
              <a:t>Goal is to predict how much attention a video will receive on YouTube.</a:t>
            </a:r>
            <a:endParaRPr sz="1600">
              <a:solidFill>
                <a:srgbClr val="000000"/>
              </a:solidFill>
            </a:endParaRPr>
          </a:p>
          <a:p>
            <a:pPr marL="457200" lvl="0" indent="0" algn="l" rtl="0">
              <a:lnSpc>
                <a:spcPct val="115000"/>
              </a:lnSpc>
              <a:spcBef>
                <a:spcPts val="0"/>
              </a:spcBef>
              <a:spcAft>
                <a:spcPts val="0"/>
              </a:spcAft>
              <a:buNone/>
            </a:pPr>
            <a:endParaRPr sz="1600">
              <a:solidFill>
                <a:srgbClr val="000000"/>
              </a:solidFill>
            </a:endParaRPr>
          </a:p>
          <a:p>
            <a:pPr marL="457200" lvl="0" indent="-342900" algn="l" rtl="0">
              <a:lnSpc>
                <a:spcPct val="115000"/>
              </a:lnSpc>
              <a:spcBef>
                <a:spcPts val="0"/>
              </a:spcBef>
              <a:spcAft>
                <a:spcPts val="0"/>
              </a:spcAft>
              <a:buClr>
                <a:srgbClr val="000000"/>
              </a:buClr>
              <a:buSzPts val="1800"/>
              <a:buChar char="●"/>
            </a:pPr>
            <a:r>
              <a:rPr lang="en" sz="1600">
                <a:solidFill>
                  <a:srgbClr val="000000"/>
                </a:solidFill>
              </a:rPr>
              <a:t>Analyze </a:t>
            </a:r>
            <a:r>
              <a:rPr lang="en" sz="1600">
                <a:solidFill>
                  <a:srgbClr val="000000"/>
                </a:solidFill>
                <a:highlight>
                  <a:srgbClr val="FFFFFF"/>
                </a:highlight>
              </a:rPr>
              <a:t>what factors affect the popularity of a YouTube video.</a:t>
            </a:r>
            <a:endParaRPr sz="1600">
              <a:solidFill>
                <a:srgbClr val="000000"/>
              </a:solidFill>
              <a:highlight>
                <a:srgbClr val="FFFFFF"/>
              </a:highlight>
            </a:endParaRPr>
          </a:p>
          <a:p>
            <a:pPr marL="457200" lvl="0" indent="0" algn="l" rtl="0">
              <a:lnSpc>
                <a:spcPct val="115000"/>
              </a:lnSpc>
              <a:spcBef>
                <a:spcPts val="0"/>
              </a:spcBef>
              <a:spcAft>
                <a:spcPts val="0"/>
              </a:spcAft>
              <a:buNone/>
            </a:pPr>
            <a:endParaRPr sz="1600">
              <a:solidFill>
                <a:srgbClr val="000000"/>
              </a:solidFill>
              <a:highlight>
                <a:srgbClr val="FFFFFF"/>
              </a:highlight>
            </a:endParaRPr>
          </a:p>
          <a:p>
            <a:pPr marL="457200" lvl="0" indent="-342900" algn="l" rtl="0">
              <a:lnSpc>
                <a:spcPct val="115000"/>
              </a:lnSpc>
              <a:spcBef>
                <a:spcPts val="0"/>
              </a:spcBef>
              <a:spcAft>
                <a:spcPts val="0"/>
              </a:spcAft>
              <a:buClr>
                <a:srgbClr val="000000"/>
              </a:buClr>
              <a:buSzPts val="1800"/>
              <a:buChar char="●"/>
            </a:pPr>
            <a:r>
              <a:rPr lang="en" sz="1600">
                <a:solidFill>
                  <a:srgbClr val="000000"/>
                </a:solidFill>
              </a:rPr>
              <a:t>Analyze the sentiments of comments and find out what type of comments attract more views to the video.</a:t>
            </a:r>
            <a:endParaRPr sz="1600">
              <a:solidFill>
                <a:srgbClr val="000000"/>
              </a:solidFill>
            </a:endParaRPr>
          </a:p>
          <a:p>
            <a:pPr marL="457200" lvl="0" indent="0" algn="l" rtl="0">
              <a:lnSpc>
                <a:spcPct val="115000"/>
              </a:lnSpc>
              <a:spcBef>
                <a:spcPts val="0"/>
              </a:spcBef>
              <a:spcAft>
                <a:spcPts val="0"/>
              </a:spcAft>
              <a:buNone/>
            </a:pPr>
            <a:endParaRPr sz="1600">
              <a:solidFill>
                <a:srgbClr val="000000"/>
              </a:solidFill>
            </a:endParaRPr>
          </a:p>
          <a:p>
            <a:pPr marL="457200" lvl="0" indent="-342900" algn="l" rtl="0">
              <a:lnSpc>
                <a:spcPct val="115000"/>
              </a:lnSpc>
              <a:spcBef>
                <a:spcPts val="0"/>
              </a:spcBef>
              <a:spcAft>
                <a:spcPts val="0"/>
              </a:spcAft>
              <a:buClr>
                <a:srgbClr val="000000"/>
              </a:buClr>
              <a:buSzPts val="1800"/>
              <a:buChar char="●"/>
            </a:pPr>
            <a:r>
              <a:rPr lang="en" sz="1600">
                <a:solidFill>
                  <a:srgbClr val="000000"/>
                </a:solidFill>
              </a:rPr>
              <a:t>Analyze the Video tags</a:t>
            </a:r>
            <a:endParaRPr sz="1600">
              <a:solidFill>
                <a:srgbClr val="FF0000"/>
              </a:solidFill>
            </a:endParaRPr>
          </a:p>
          <a:p>
            <a:pPr marL="457200" lvl="0" indent="0" algn="l" rtl="0">
              <a:lnSpc>
                <a:spcPct val="115000"/>
              </a:lnSpc>
              <a:spcBef>
                <a:spcPts val="1600"/>
              </a:spcBef>
              <a:spcAft>
                <a:spcPts val="1600"/>
              </a:spcAft>
              <a:buSzPts val="1800"/>
              <a:buNone/>
            </a:pPr>
            <a:endParaRPr sz="1600">
              <a:solidFill>
                <a:srgbClr val="000000"/>
              </a:solidFill>
            </a:endParaRPr>
          </a:p>
        </p:txBody>
      </p:sp>
      <p:pic>
        <p:nvPicPr>
          <p:cNvPr id="72" name="Google Shape;72;p15"/>
          <p:cNvPicPr preferRelativeResize="0"/>
          <p:nvPr/>
        </p:nvPicPr>
        <p:blipFill rotWithShape="1">
          <a:blip r:embed="rId3">
            <a:alphaModFix/>
          </a:blip>
          <a:srcRect/>
          <a:stretch/>
        </p:blipFill>
        <p:spPr>
          <a:xfrm>
            <a:off x="311700" y="4646644"/>
            <a:ext cx="425418" cy="2782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t>Dataset	</a:t>
            </a:r>
            <a:endParaRPr b="1" dirty="0"/>
          </a:p>
        </p:txBody>
      </p:sp>
      <p:sp>
        <p:nvSpPr>
          <p:cNvPr id="78" name="Google Shape;78;p16"/>
          <p:cNvSpPr txBox="1">
            <a:spLocks noGrp="1"/>
          </p:cNvSpPr>
          <p:nvPr>
            <p:ph type="body" idx="1"/>
          </p:nvPr>
        </p:nvSpPr>
        <p:spPr>
          <a:xfrm>
            <a:off x="311700" y="1152475"/>
            <a:ext cx="8520600" cy="2971656"/>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800"/>
              </a:spcBef>
              <a:spcAft>
                <a:spcPts val="0"/>
              </a:spcAft>
              <a:buClr>
                <a:srgbClr val="000000"/>
              </a:buClr>
              <a:buSzPts val="1800"/>
              <a:buChar char="●"/>
            </a:pPr>
            <a:r>
              <a:rPr lang="en" dirty="0">
                <a:solidFill>
                  <a:srgbClr val="000000"/>
                </a:solidFill>
              </a:rPr>
              <a:t>The dataset contains USA’s trending videos for 40 days, ranging from</a:t>
            </a:r>
            <a:endParaRPr dirty="0"/>
          </a:p>
          <a:p>
            <a:pPr marL="114300" lvl="0" indent="0" algn="l" rtl="0">
              <a:lnSpc>
                <a:spcPct val="115000"/>
              </a:lnSpc>
              <a:spcBef>
                <a:spcPts val="800"/>
              </a:spcBef>
              <a:spcAft>
                <a:spcPts val="0"/>
              </a:spcAft>
              <a:buClr>
                <a:srgbClr val="000000"/>
              </a:buClr>
              <a:buSzPts val="1800"/>
              <a:buNone/>
            </a:pPr>
            <a:r>
              <a:rPr lang="en" dirty="0">
                <a:solidFill>
                  <a:srgbClr val="000000"/>
                </a:solidFill>
              </a:rPr>
              <a:t>      Sep 13 – Oct 22, 2017.</a:t>
            </a:r>
            <a:endParaRPr dirty="0"/>
          </a:p>
          <a:p>
            <a:pPr marL="457200" lvl="0" indent="-342900" algn="l" rtl="0">
              <a:lnSpc>
                <a:spcPct val="115000"/>
              </a:lnSpc>
              <a:spcBef>
                <a:spcPts val="800"/>
              </a:spcBef>
              <a:spcAft>
                <a:spcPts val="0"/>
              </a:spcAft>
              <a:buClr>
                <a:srgbClr val="000000"/>
              </a:buClr>
              <a:buSzPts val="1800"/>
              <a:buChar char="●"/>
            </a:pPr>
            <a:r>
              <a:rPr lang="en" dirty="0">
                <a:solidFill>
                  <a:srgbClr val="000000"/>
                </a:solidFill>
              </a:rPr>
              <a:t>Respective comments </a:t>
            </a:r>
            <a:endParaRPr dirty="0"/>
          </a:p>
          <a:p>
            <a:pPr marL="457200" lvl="0" indent="-342900" algn="l" rtl="0">
              <a:lnSpc>
                <a:spcPct val="115000"/>
              </a:lnSpc>
              <a:spcBef>
                <a:spcPts val="800"/>
              </a:spcBef>
              <a:spcAft>
                <a:spcPts val="0"/>
              </a:spcAft>
              <a:buClr>
                <a:srgbClr val="000000"/>
              </a:buClr>
              <a:buSzPts val="1800"/>
              <a:buChar char="●"/>
            </a:pPr>
            <a:r>
              <a:rPr lang="en" dirty="0">
                <a:solidFill>
                  <a:srgbClr val="000000"/>
                </a:solidFill>
              </a:rPr>
              <a:t>Total records : 8000</a:t>
            </a:r>
            <a:endParaRPr dirty="0"/>
          </a:p>
          <a:p>
            <a:pPr marL="457200" lvl="0" indent="-342900" algn="l" rtl="0">
              <a:lnSpc>
                <a:spcPct val="115000"/>
              </a:lnSpc>
              <a:spcBef>
                <a:spcPts val="800"/>
              </a:spcBef>
              <a:spcAft>
                <a:spcPts val="0"/>
              </a:spcAft>
              <a:buClr>
                <a:srgbClr val="000000"/>
              </a:buClr>
              <a:buSzPts val="1800"/>
              <a:buChar char="●"/>
            </a:pPr>
            <a:r>
              <a:rPr lang="en" dirty="0">
                <a:solidFill>
                  <a:srgbClr val="000000"/>
                </a:solidFill>
              </a:rPr>
              <a:t>Features : 12 (</a:t>
            </a:r>
            <a:r>
              <a:rPr lang="en" dirty="0" err="1">
                <a:solidFill>
                  <a:srgbClr val="000000"/>
                </a:solidFill>
              </a:rPr>
              <a:t>video_id</a:t>
            </a:r>
            <a:r>
              <a:rPr lang="en" dirty="0">
                <a:solidFill>
                  <a:srgbClr val="000000"/>
                </a:solidFill>
              </a:rPr>
              <a:t>, title, </a:t>
            </a:r>
            <a:r>
              <a:rPr lang="en" dirty="0" err="1">
                <a:solidFill>
                  <a:srgbClr val="000000"/>
                </a:solidFill>
              </a:rPr>
              <a:t>channel_title</a:t>
            </a:r>
            <a:r>
              <a:rPr lang="en" dirty="0">
                <a:solidFill>
                  <a:srgbClr val="000000"/>
                </a:solidFill>
              </a:rPr>
              <a:t>, </a:t>
            </a:r>
            <a:r>
              <a:rPr lang="en" dirty="0" err="1">
                <a:solidFill>
                  <a:srgbClr val="000000"/>
                </a:solidFill>
              </a:rPr>
              <a:t>category_id</a:t>
            </a:r>
            <a:r>
              <a:rPr lang="en" dirty="0">
                <a:solidFill>
                  <a:srgbClr val="000000"/>
                </a:solidFill>
              </a:rPr>
              <a:t>, tags, views, likes, dislikes, </a:t>
            </a:r>
            <a:r>
              <a:rPr lang="en" dirty="0" err="1">
                <a:solidFill>
                  <a:srgbClr val="000000"/>
                </a:solidFill>
              </a:rPr>
              <a:t>thumnail_link</a:t>
            </a:r>
            <a:r>
              <a:rPr lang="en" dirty="0">
                <a:solidFill>
                  <a:srgbClr val="000000"/>
                </a:solidFill>
              </a:rPr>
              <a:t>, date, </a:t>
            </a:r>
            <a:r>
              <a:rPr lang="en" dirty="0" err="1">
                <a:solidFill>
                  <a:srgbClr val="000000"/>
                </a:solidFill>
              </a:rPr>
              <a:t>comment_total</a:t>
            </a:r>
            <a:r>
              <a:rPr lang="en" dirty="0">
                <a:solidFill>
                  <a:srgbClr val="000000"/>
                </a:solidFill>
              </a:rPr>
              <a:t>, comments)</a:t>
            </a:r>
            <a:endParaRPr dirty="0"/>
          </a:p>
          <a:p>
            <a:pPr marL="457200" lvl="0" indent="-228600" algn="l" rtl="0">
              <a:lnSpc>
                <a:spcPct val="115000"/>
              </a:lnSpc>
              <a:spcBef>
                <a:spcPts val="800"/>
              </a:spcBef>
              <a:spcAft>
                <a:spcPts val="0"/>
              </a:spcAft>
              <a:buClr>
                <a:srgbClr val="000000"/>
              </a:buClr>
              <a:buSzPts val="1800"/>
              <a:buNone/>
            </a:pPr>
            <a:endParaRPr sz="1050" dirty="0">
              <a:solidFill>
                <a:srgbClr val="000000"/>
              </a:solidFill>
            </a:endParaRPr>
          </a:p>
          <a:p>
            <a:pPr marL="0" lvl="0" indent="0" algn="l" rtl="0">
              <a:lnSpc>
                <a:spcPct val="115000"/>
              </a:lnSpc>
              <a:spcBef>
                <a:spcPts val="800"/>
              </a:spcBef>
              <a:spcAft>
                <a:spcPts val="0"/>
              </a:spcAft>
              <a:buSzPts val="1800"/>
              <a:buNone/>
            </a:pPr>
            <a:endParaRPr dirty="0"/>
          </a:p>
          <a:p>
            <a:pPr marL="0" lvl="0" indent="0" algn="l" rtl="0">
              <a:lnSpc>
                <a:spcPct val="115000"/>
              </a:lnSpc>
              <a:spcBef>
                <a:spcPts val="800"/>
              </a:spcBef>
              <a:spcAft>
                <a:spcPts val="800"/>
              </a:spcAft>
              <a:buSzPts val="1800"/>
              <a:buNone/>
            </a:pPr>
            <a:endParaRPr dirty="0"/>
          </a:p>
        </p:txBody>
      </p:sp>
      <p:pic>
        <p:nvPicPr>
          <p:cNvPr id="79" name="Google Shape;79;p16"/>
          <p:cNvPicPr preferRelativeResize="0"/>
          <p:nvPr/>
        </p:nvPicPr>
        <p:blipFill rotWithShape="1">
          <a:blip r:embed="rId3">
            <a:alphaModFix/>
          </a:blip>
          <a:srcRect/>
          <a:stretch/>
        </p:blipFill>
        <p:spPr>
          <a:xfrm>
            <a:off x="311700" y="4646644"/>
            <a:ext cx="425418" cy="2782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b="1"/>
              <a:t>What does the Data look like?</a:t>
            </a:r>
            <a:endParaRPr/>
          </a:p>
          <a:p>
            <a:pPr marL="0" lvl="0" indent="0" algn="l" rtl="0">
              <a:spcBef>
                <a:spcPts val="0"/>
              </a:spcBef>
              <a:spcAft>
                <a:spcPts val="0"/>
              </a:spcAft>
              <a:buNone/>
            </a:pP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86" name="Google Shape;86;p17"/>
          <p:cNvPicPr preferRelativeResize="0"/>
          <p:nvPr/>
        </p:nvPicPr>
        <p:blipFill>
          <a:blip r:embed="rId3">
            <a:alphaModFix/>
          </a:blip>
          <a:stretch>
            <a:fillRect/>
          </a:stretch>
        </p:blipFill>
        <p:spPr>
          <a:xfrm>
            <a:off x="1276350" y="1366838"/>
            <a:ext cx="6591300" cy="3171825"/>
          </a:xfrm>
          <a:prstGeom prst="rect">
            <a:avLst/>
          </a:prstGeom>
          <a:noFill/>
          <a:ln>
            <a:noFill/>
          </a:ln>
        </p:spPr>
      </p:pic>
      <p:pic>
        <p:nvPicPr>
          <p:cNvPr id="87" name="Google Shape;87;p17"/>
          <p:cNvPicPr preferRelativeResize="0"/>
          <p:nvPr/>
        </p:nvPicPr>
        <p:blipFill rotWithShape="1">
          <a:blip r:embed="rId4">
            <a:alphaModFix/>
          </a:blip>
          <a:srcRect/>
          <a:stretch/>
        </p:blipFill>
        <p:spPr>
          <a:xfrm>
            <a:off x="311700" y="4646644"/>
            <a:ext cx="425418" cy="2782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What does the Data look like? </a:t>
            </a:r>
            <a:endParaRPr/>
          </a:p>
        </p:txBody>
      </p:sp>
      <p:sp>
        <p:nvSpPr>
          <p:cNvPr id="93" name="Google Shape;93;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ctr" rtl="0">
              <a:lnSpc>
                <a:spcPct val="115000"/>
              </a:lnSpc>
              <a:spcBef>
                <a:spcPts val="0"/>
              </a:spcBef>
              <a:spcAft>
                <a:spcPts val="0"/>
              </a:spcAft>
              <a:buSzPts val="1800"/>
              <a:buNone/>
            </a:pPr>
            <a:r>
              <a:rPr lang="en">
                <a:solidFill>
                  <a:srgbClr val="000000"/>
                </a:solidFill>
              </a:rPr>
              <a:t>Most ”Viewed” Channel and Video Category.</a:t>
            </a:r>
            <a:endParaRPr/>
          </a:p>
          <a:p>
            <a:pPr marL="457200" lvl="0" indent="-228600" algn="l" rtl="0">
              <a:lnSpc>
                <a:spcPct val="115000"/>
              </a:lnSpc>
              <a:spcBef>
                <a:spcPts val="0"/>
              </a:spcBef>
              <a:spcAft>
                <a:spcPts val="0"/>
              </a:spcAft>
              <a:buSzPts val="1800"/>
              <a:buNone/>
            </a:pPr>
            <a:endParaRPr/>
          </a:p>
        </p:txBody>
      </p:sp>
      <p:pic>
        <p:nvPicPr>
          <p:cNvPr id="94" name="Google Shape;94;p18"/>
          <p:cNvPicPr preferRelativeResize="0"/>
          <p:nvPr/>
        </p:nvPicPr>
        <p:blipFill rotWithShape="1">
          <a:blip r:embed="rId3">
            <a:alphaModFix/>
          </a:blip>
          <a:srcRect/>
          <a:stretch/>
        </p:blipFill>
        <p:spPr>
          <a:xfrm>
            <a:off x="4609430" y="1719167"/>
            <a:ext cx="4517907" cy="2671045"/>
          </a:xfrm>
          <a:prstGeom prst="rect">
            <a:avLst/>
          </a:prstGeom>
          <a:noFill/>
          <a:ln>
            <a:noFill/>
          </a:ln>
        </p:spPr>
      </p:pic>
      <p:pic>
        <p:nvPicPr>
          <p:cNvPr id="95" name="Google Shape;95;p18"/>
          <p:cNvPicPr preferRelativeResize="0"/>
          <p:nvPr/>
        </p:nvPicPr>
        <p:blipFill rotWithShape="1">
          <a:blip r:embed="rId4">
            <a:alphaModFix/>
          </a:blip>
          <a:srcRect/>
          <a:stretch/>
        </p:blipFill>
        <p:spPr>
          <a:xfrm>
            <a:off x="55416" y="1719166"/>
            <a:ext cx="4450000" cy="2696702"/>
          </a:xfrm>
          <a:prstGeom prst="rect">
            <a:avLst/>
          </a:prstGeom>
          <a:noFill/>
          <a:ln>
            <a:noFill/>
          </a:ln>
        </p:spPr>
      </p:pic>
      <p:pic>
        <p:nvPicPr>
          <p:cNvPr id="96" name="Google Shape;96;p18"/>
          <p:cNvPicPr preferRelativeResize="0"/>
          <p:nvPr/>
        </p:nvPicPr>
        <p:blipFill rotWithShape="1">
          <a:blip r:embed="rId5">
            <a:alphaModFix/>
          </a:blip>
          <a:srcRect/>
          <a:stretch/>
        </p:blipFill>
        <p:spPr>
          <a:xfrm>
            <a:off x="311700" y="4646644"/>
            <a:ext cx="425418" cy="2782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body" idx="1"/>
          </p:nvPr>
        </p:nvSpPr>
        <p:spPr>
          <a:xfrm>
            <a:off x="206275" y="1126830"/>
            <a:ext cx="8520600" cy="3416400"/>
          </a:xfrm>
          <a:prstGeom prst="rect">
            <a:avLst/>
          </a:prstGeom>
          <a:noFill/>
          <a:ln>
            <a:noFill/>
          </a:ln>
        </p:spPr>
        <p:txBody>
          <a:bodyPr spcFirstLastPara="1" wrap="square" lIns="91425" tIns="91425" rIns="91425" bIns="91425" anchor="t" anchorCtr="0">
            <a:noAutofit/>
          </a:bodyPr>
          <a:lstStyle/>
          <a:p>
            <a:pPr marL="114300" lvl="0" indent="0" algn="ctr" rtl="0">
              <a:lnSpc>
                <a:spcPct val="115000"/>
              </a:lnSpc>
              <a:spcBef>
                <a:spcPts val="0"/>
              </a:spcBef>
              <a:spcAft>
                <a:spcPts val="0"/>
              </a:spcAft>
              <a:buSzPts val="1800"/>
              <a:buNone/>
            </a:pPr>
            <a:r>
              <a:rPr lang="en">
                <a:solidFill>
                  <a:srgbClr val="000000"/>
                </a:solidFill>
              </a:rPr>
              <a:t>Most ”Liked” Channel and Video Category.</a:t>
            </a:r>
            <a:endParaRPr/>
          </a:p>
          <a:p>
            <a:pPr marL="114300" lvl="0" indent="0" algn="l" rtl="0">
              <a:lnSpc>
                <a:spcPct val="115000"/>
              </a:lnSpc>
              <a:spcBef>
                <a:spcPts val="0"/>
              </a:spcBef>
              <a:spcAft>
                <a:spcPts val="0"/>
              </a:spcAft>
              <a:buSzPts val="1800"/>
              <a:buNone/>
            </a:pPr>
            <a:endParaRPr/>
          </a:p>
        </p:txBody>
      </p:sp>
      <p:pic>
        <p:nvPicPr>
          <p:cNvPr id="102" name="Google Shape;102;p19"/>
          <p:cNvPicPr preferRelativeResize="0"/>
          <p:nvPr/>
        </p:nvPicPr>
        <p:blipFill rotWithShape="1">
          <a:blip r:embed="rId3">
            <a:alphaModFix/>
          </a:blip>
          <a:srcRect/>
          <a:stretch/>
        </p:blipFill>
        <p:spPr>
          <a:xfrm>
            <a:off x="4959900" y="1584016"/>
            <a:ext cx="4191945" cy="2922670"/>
          </a:xfrm>
          <a:prstGeom prst="rect">
            <a:avLst/>
          </a:prstGeom>
          <a:noFill/>
          <a:ln>
            <a:noFill/>
          </a:ln>
        </p:spPr>
      </p:pic>
      <p:pic>
        <p:nvPicPr>
          <p:cNvPr id="103" name="Google Shape;103;p19"/>
          <p:cNvPicPr preferRelativeResize="0"/>
          <p:nvPr/>
        </p:nvPicPr>
        <p:blipFill rotWithShape="1">
          <a:blip r:embed="rId4">
            <a:alphaModFix/>
          </a:blip>
          <a:srcRect/>
          <a:stretch/>
        </p:blipFill>
        <p:spPr>
          <a:xfrm>
            <a:off x="7844" y="1553166"/>
            <a:ext cx="4564355" cy="2799161"/>
          </a:xfrm>
          <a:prstGeom prst="rect">
            <a:avLst/>
          </a:prstGeom>
          <a:noFill/>
          <a:ln>
            <a:noFill/>
          </a:ln>
        </p:spPr>
      </p:pic>
      <p:pic>
        <p:nvPicPr>
          <p:cNvPr id="104" name="Google Shape;104;p19"/>
          <p:cNvPicPr preferRelativeResize="0"/>
          <p:nvPr/>
        </p:nvPicPr>
        <p:blipFill rotWithShape="1">
          <a:blip r:embed="rId5">
            <a:alphaModFix/>
          </a:blip>
          <a:srcRect/>
          <a:stretch/>
        </p:blipFill>
        <p:spPr>
          <a:xfrm>
            <a:off x="311700" y="4646644"/>
            <a:ext cx="425418" cy="278223"/>
          </a:xfrm>
          <a:prstGeom prst="rect">
            <a:avLst/>
          </a:prstGeom>
          <a:noFill/>
          <a:ln>
            <a:noFill/>
          </a:ln>
        </p:spPr>
      </p:pic>
      <p:sp>
        <p:nvSpPr>
          <p:cNvPr id="105" name="Google Shape;10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What does the Data look like?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body" idx="1"/>
          </p:nvPr>
        </p:nvSpPr>
        <p:spPr>
          <a:xfrm>
            <a:off x="311700" y="1012249"/>
            <a:ext cx="8520600" cy="3912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solidFill>
                  <a:srgbClr val="000000"/>
                </a:solidFill>
              </a:rPr>
              <a:t>Most ”Commented” Channel and Video Category.</a:t>
            </a:r>
            <a:endParaRPr>
              <a:solidFill>
                <a:srgbClr val="000000"/>
              </a:solidFill>
            </a:endParaRPr>
          </a:p>
        </p:txBody>
      </p:sp>
      <p:pic>
        <p:nvPicPr>
          <p:cNvPr id="111" name="Google Shape;111;p20"/>
          <p:cNvPicPr preferRelativeResize="0"/>
          <p:nvPr/>
        </p:nvPicPr>
        <p:blipFill rotWithShape="1">
          <a:blip r:embed="rId3">
            <a:alphaModFix/>
          </a:blip>
          <a:srcRect/>
          <a:stretch/>
        </p:blipFill>
        <p:spPr>
          <a:xfrm>
            <a:off x="4959900" y="1880900"/>
            <a:ext cx="4162258" cy="2694492"/>
          </a:xfrm>
          <a:prstGeom prst="rect">
            <a:avLst/>
          </a:prstGeom>
          <a:noFill/>
          <a:ln>
            <a:noFill/>
          </a:ln>
        </p:spPr>
      </p:pic>
      <p:pic>
        <p:nvPicPr>
          <p:cNvPr id="112" name="Google Shape;112;p20"/>
          <p:cNvPicPr preferRelativeResize="0"/>
          <p:nvPr/>
        </p:nvPicPr>
        <p:blipFill rotWithShape="1">
          <a:blip r:embed="rId4">
            <a:alphaModFix/>
          </a:blip>
          <a:srcRect/>
          <a:stretch/>
        </p:blipFill>
        <p:spPr>
          <a:xfrm>
            <a:off x="54357" y="1728500"/>
            <a:ext cx="4521890" cy="2962606"/>
          </a:xfrm>
          <a:prstGeom prst="rect">
            <a:avLst/>
          </a:prstGeom>
          <a:noFill/>
          <a:ln>
            <a:noFill/>
          </a:ln>
        </p:spPr>
      </p:pic>
      <p:pic>
        <p:nvPicPr>
          <p:cNvPr id="113" name="Google Shape;113;p20"/>
          <p:cNvPicPr preferRelativeResize="0"/>
          <p:nvPr/>
        </p:nvPicPr>
        <p:blipFill rotWithShape="1">
          <a:blip r:embed="rId5">
            <a:alphaModFix/>
          </a:blip>
          <a:srcRect/>
          <a:stretch/>
        </p:blipFill>
        <p:spPr>
          <a:xfrm>
            <a:off x="311700" y="4646644"/>
            <a:ext cx="425418" cy="278223"/>
          </a:xfrm>
          <a:prstGeom prst="rect">
            <a:avLst/>
          </a:prstGeom>
          <a:noFill/>
          <a:ln>
            <a:noFill/>
          </a:ln>
        </p:spPr>
      </p:pic>
      <p:sp>
        <p:nvSpPr>
          <p:cNvPr id="114" name="Google Shape;11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What does the Data look like?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236350"/>
            <a:ext cx="8520600" cy="49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Correlation</a:t>
            </a:r>
            <a:endParaRPr b="1"/>
          </a:p>
        </p:txBody>
      </p:sp>
      <p:sp>
        <p:nvSpPr>
          <p:cNvPr id="120" name="Google Shape;120;p21"/>
          <p:cNvSpPr txBox="1">
            <a:spLocks noGrp="1"/>
          </p:cNvSpPr>
          <p:nvPr>
            <p:ph type="body" idx="1"/>
          </p:nvPr>
        </p:nvSpPr>
        <p:spPr>
          <a:xfrm>
            <a:off x="311700" y="783575"/>
            <a:ext cx="8520600" cy="419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914400" lvl="0" indent="457200" algn="l" rtl="0">
              <a:lnSpc>
                <a:spcPct val="115000"/>
              </a:lnSpc>
              <a:spcBef>
                <a:spcPts val="1600"/>
              </a:spcBef>
              <a:spcAft>
                <a:spcPts val="0"/>
              </a:spcAft>
              <a:buClr>
                <a:schemeClr val="dk1"/>
              </a:buClr>
              <a:buSzPts val="1100"/>
              <a:buFont typeface="Arial"/>
              <a:buNone/>
            </a:pPr>
            <a:r>
              <a:rPr lang="en" sz="1050">
                <a:solidFill>
                  <a:schemeClr val="dk1"/>
                </a:solidFill>
                <a:highlight>
                  <a:srgbClr val="FFFFFF"/>
                </a:highlight>
              </a:rPr>
              <a:t>            </a:t>
            </a:r>
            <a:endParaRPr sz="1050">
              <a:solidFill>
                <a:schemeClr val="dk1"/>
              </a:solidFill>
              <a:highlight>
                <a:srgbClr val="FFFFFF"/>
              </a:highlight>
            </a:endParaRPr>
          </a:p>
          <a:p>
            <a:pPr marL="0" lvl="0" indent="0" algn="l" rtl="0">
              <a:lnSpc>
                <a:spcPct val="115000"/>
              </a:lnSpc>
              <a:spcBef>
                <a:spcPts val="1600"/>
              </a:spcBef>
              <a:spcAft>
                <a:spcPts val="0"/>
              </a:spcAft>
              <a:buClr>
                <a:schemeClr val="dk1"/>
              </a:buClr>
              <a:buSzPts val="1100"/>
              <a:buFont typeface="Arial"/>
              <a:buNone/>
            </a:pPr>
            <a:endParaRPr>
              <a:solidFill>
                <a:srgbClr val="000000"/>
              </a:solidFill>
            </a:endParaRPr>
          </a:p>
          <a:p>
            <a:pPr marL="0" lvl="0" indent="0" algn="l" rtl="0">
              <a:lnSpc>
                <a:spcPct val="115000"/>
              </a:lnSpc>
              <a:spcBef>
                <a:spcPts val="1600"/>
              </a:spcBef>
              <a:spcAft>
                <a:spcPts val="1600"/>
              </a:spcAft>
              <a:buSzPts val="1800"/>
              <a:buNone/>
            </a:pPr>
            <a:endParaRPr/>
          </a:p>
        </p:txBody>
      </p:sp>
      <p:pic>
        <p:nvPicPr>
          <p:cNvPr id="121" name="Google Shape;121;p21"/>
          <p:cNvPicPr preferRelativeResize="0"/>
          <p:nvPr/>
        </p:nvPicPr>
        <p:blipFill rotWithShape="1">
          <a:blip r:embed="rId3">
            <a:alphaModFix/>
          </a:blip>
          <a:srcRect/>
          <a:stretch/>
        </p:blipFill>
        <p:spPr>
          <a:xfrm>
            <a:off x="311700" y="4646644"/>
            <a:ext cx="425418" cy="278223"/>
          </a:xfrm>
          <a:prstGeom prst="rect">
            <a:avLst/>
          </a:prstGeom>
          <a:noFill/>
          <a:ln>
            <a:noFill/>
          </a:ln>
        </p:spPr>
      </p:pic>
      <p:pic>
        <p:nvPicPr>
          <p:cNvPr id="122" name="Google Shape;122;p21"/>
          <p:cNvPicPr preferRelativeResize="0"/>
          <p:nvPr/>
        </p:nvPicPr>
        <p:blipFill>
          <a:blip r:embed="rId4">
            <a:alphaModFix/>
          </a:blip>
          <a:stretch>
            <a:fillRect/>
          </a:stretch>
        </p:blipFill>
        <p:spPr>
          <a:xfrm>
            <a:off x="2575875" y="2343150"/>
            <a:ext cx="2917045" cy="2631725"/>
          </a:xfrm>
          <a:prstGeom prst="rect">
            <a:avLst/>
          </a:prstGeom>
          <a:noFill/>
          <a:ln>
            <a:noFill/>
          </a:ln>
        </p:spPr>
      </p:pic>
      <p:pic>
        <p:nvPicPr>
          <p:cNvPr id="123" name="Google Shape;123;p21"/>
          <p:cNvPicPr preferRelativeResize="0"/>
          <p:nvPr/>
        </p:nvPicPr>
        <p:blipFill>
          <a:blip r:embed="rId5">
            <a:alphaModFix/>
          </a:blip>
          <a:stretch>
            <a:fillRect/>
          </a:stretch>
        </p:blipFill>
        <p:spPr>
          <a:xfrm>
            <a:off x="1184148" y="1037373"/>
            <a:ext cx="6379451" cy="1265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887</Words>
  <Application>Microsoft Macintosh PowerPoint</Application>
  <PresentationFormat>On-screen Show (16:9)</PresentationFormat>
  <Paragraphs>161</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Roboto</vt:lpstr>
      <vt:lpstr>Simple Light</vt:lpstr>
      <vt:lpstr>Analyzing              video popularity</vt:lpstr>
      <vt:lpstr>YouTube Facts</vt:lpstr>
      <vt:lpstr>Problem Statement </vt:lpstr>
      <vt:lpstr>Dataset </vt:lpstr>
      <vt:lpstr>What does the Data look like? </vt:lpstr>
      <vt:lpstr>What does the Data look like? </vt:lpstr>
      <vt:lpstr>What does the Data look like? </vt:lpstr>
      <vt:lpstr>What does the Data look like? </vt:lpstr>
      <vt:lpstr>Correlation</vt:lpstr>
      <vt:lpstr>Machine Learning </vt:lpstr>
      <vt:lpstr>Case 1: Original dataset </vt:lpstr>
      <vt:lpstr>Case 1</vt:lpstr>
      <vt:lpstr>Case 2: Removing outliers </vt:lpstr>
      <vt:lpstr>Case 2 </vt:lpstr>
      <vt:lpstr>Results for Case 2</vt:lpstr>
      <vt:lpstr>Case 3: After performing log transformation and removing outliers</vt:lpstr>
      <vt:lpstr>Case 3</vt:lpstr>
      <vt:lpstr>Results for Case 3</vt:lpstr>
      <vt:lpstr>Result</vt:lpstr>
      <vt:lpstr>Fine Tuning </vt:lpstr>
      <vt:lpstr>Video Tag Analysis </vt:lpstr>
      <vt:lpstr>Comment Analysis</vt:lpstr>
      <vt:lpstr>Challenges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video popularity</dc:title>
  <cp:lastModifiedBy>Singh, Amanraj</cp:lastModifiedBy>
  <cp:revision>1</cp:revision>
  <dcterms:modified xsi:type="dcterms:W3CDTF">2019-05-10T20:04:26Z</dcterms:modified>
</cp:coreProperties>
</file>