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68" r:id="rId2"/>
    <p:sldId id="280" r:id="rId3"/>
    <p:sldId id="304" r:id="rId4"/>
    <p:sldId id="305" r:id="rId5"/>
    <p:sldId id="269" r:id="rId6"/>
    <p:sldId id="315" r:id="rId7"/>
    <p:sldId id="319" r:id="rId8"/>
    <p:sldId id="306" r:id="rId9"/>
    <p:sldId id="314" r:id="rId10"/>
    <p:sldId id="320" r:id="rId11"/>
    <p:sldId id="321" r:id="rId12"/>
    <p:sldId id="322" r:id="rId13"/>
    <p:sldId id="317" r:id="rId14"/>
    <p:sldId id="274" r:id="rId15"/>
    <p:sldId id="307" r:id="rId16"/>
    <p:sldId id="324" r:id="rId17"/>
    <p:sldId id="325" r:id="rId18"/>
    <p:sldId id="327" r:id="rId19"/>
    <p:sldId id="336" r:id="rId20"/>
    <p:sldId id="330" r:id="rId21"/>
    <p:sldId id="332" r:id="rId22"/>
    <p:sldId id="261"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74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nimesh\Desktop\Book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PHD\reports\char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nimesh\Desktop\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nimesh\Desktop\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NO </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Class</c:v>
                </c:pt>
              </c:strCache>
            </c:strRef>
          </c:cat>
          <c:val>
            <c:numRef>
              <c:f>Sheet1!$B$2</c:f>
              <c:numCache>
                <c:formatCode>General</c:formatCode>
                <c:ptCount val="1"/>
                <c:pt idx="0">
                  <c:v>86.265550000000005</c:v>
                </c:pt>
              </c:numCache>
            </c:numRef>
          </c:val>
          <c:extLst>
            <c:ext xmlns:c16="http://schemas.microsoft.com/office/drawing/2014/chart" uri="{C3380CC4-5D6E-409C-BE32-E72D297353CC}">
              <c16:uniqueId val="{00000000-2684-4494-9D17-3D2335D149C5}"/>
            </c:ext>
          </c:extLst>
        </c:ser>
        <c:ser>
          <c:idx val="1"/>
          <c:order val="1"/>
          <c:tx>
            <c:strRef>
              <c:f>Sheet1!$C$1</c:f>
              <c:strCache>
                <c:ptCount val="1"/>
                <c:pt idx="0">
                  <c:v>Readmitted</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Class</c:v>
                </c:pt>
              </c:strCache>
            </c:strRef>
          </c:cat>
          <c:val>
            <c:numRef>
              <c:f>Sheet1!$C$2</c:f>
              <c:numCache>
                <c:formatCode>General</c:formatCode>
                <c:ptCount val="1"/>
                <c:pt idx="0">
                  <c:v>13.734449999999995</c:v>
                </c:pt>
              </c:numCache>
            </c:numRef>
          </c:val>
          <c:extLst>
            <c:ext xmlns:c16="http://schemas.microsoft.com/office/drawing/2014/chart" uri="{C3380CC4-5D6E-409C-BE32-E72D297353CC}">
              <c16:uniqueId val="{00000001-2684-4494-9D17-3D2335D149C5}"/>
            </c:ext>
          </c:extLst>
        </c:ser>
        <c:dLbls>
          <c:dLblPos val="outEnd"/>
          <c:showLegendKey val="0"/>
          <c:showVal val="1"/>
          <c:showCatName val="0"/>
          <c:showSerName val="0"/>
          <c:showPercent val="0"/>
          <c:showBubbleSize val="0"/>
        </c:dLbls>
        <c:gapWidth val="219"/>
        <c:overlap val="-27"/>
        <c:axId val="603571808"/>
        <c:axId val="673902368"/>
      </c:barChart>
      <c:catAx>
        <c:axId val="603571808"/>
        <c:scaling>
          <c:orientation val="minMax"/>
        </c:scaling>
        <c:delete val="1"/>
        <c:axPos val="b"/>
        <c:numFmt formatCode="General" sourceLinked="1"/>
        <c:majorTickMark val="none"/>
        <c:minorTickMark val="none"/>
        <c:tickLblPos val="nextTo"/>
        <c:crossAx val="673902368"/>
        <c:crosses val="autoZero"/>
        <c:auto val="1"/>
        <c:lblAlgn val="ctr"/>
        <c:lblOffset val="100"/>
        <c:noMultiLvlLbl val="0"/>
      </c:catAx>
      <c:valAx>
        <c:axId val="673902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Percentage Of Target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3571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Sheet3!$A$9</c:f>
              <c:strCache>
                <c:ptCount val="1"/>
                <c:pt idx="0">
                  <c:v>Accuracy %</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0"/>
              <c:layout>
                <c:manualLayout>
                  <c:x val="-5.20674466124186E-3"/>
                  <c:y val="-3.52316829925292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DDC-4CEE-9042-EB50286788BE}"/>
                </c:ext>
              </c:extLst>
            </c:dLbl>
            <c:dLbl>
              <c:idx val="1"/>
              <c:layout>
                <c:manualLayout>
                  <c:x val="1.8223606314346344E-2"/>
                  <c:y val="-3.9635643366595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DDC-4CEE-9042-EB50286788B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Sheet3!$B$8:$C$8</c:f>
              <c:strCache>
                <c:ptCount val="2"/>
                <c:pt idx="0">
                  <c:v>VotingClassifier</c:v>
                </c:pt>
                <c:pt idx="1">
                  <c:v>Random Forests</c:v>
                </c:pt>
              </c:strCache>
            </c:strRef>
          </c:cat>
          <c:val>
            <c:numRef>
              <c:f>Sheet3!$B$9:$C$9</c:f>
              <c:numCache>
                <c:formatCode>General</c:formatCode>
                <c:ptCount val="2"/>
                <c:pt idx="0">
                  <c:v>83</c:v>
                </c:pt>
                <c:pt idx="1">
                  <c:v>86</c:v>
                </c:pt>
              </c:numCache>
            </c:numRef>
          </c:val>
          <c:extLst>
            <c:ext xmlns:c16="http://schemas.microsoft.com/office/drawing/2014/chart" uri="{C3380CC4-5D6E-409C-BE32-E72D297353CC}">
              <c16:uniqueId val="{00000000-8DDC-4CEE-9042-EB50286788BE}"/>
            </c:ext>
          </c:extLst>
        </c:ser>
        <c:ser>
          <c:idx val="1"/>
          <c:order val="1"/>
          <c:tx>
            <c:strRef>
              <c:f>Sheet3!$A$10</c:f>
              <c:strCache>
                <c:ptCount val="1"/>
                <c:pt idx="0">
                  <c:v>Roc_Auc Score %</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dLbl>
              <c:idx val="0"/>
              <c:layout>
                <c:manualLayout>
                  <c:x val="3.3843840298071783E-2"/>
                  <c:y val="-2.64237622443969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DC-4CEE-9042-EB50286788BE}"/>
                </c:ext>
              </c:extLst>
            </c:dLbl>
            <c:dLbl>
              <c:idx val="1"/>
              <c:layout>
                <c:manualLayout>
                  <c:x val="3.1240467967450877E-2"/>
                  <c:y val="-3.96356433665954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DDC-4CEE-9042-EB50286788B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Sheet3!$B$8:$C$8</c:f>
              <c:strCache>
                <c:ptCount val="2"/>
                <c:pt idx="0">
                  <c:v>VotingClassifier</c:v>
                </c:pt>
                <c:pt idx="1">
                  <c:v>Random Forests</c:v>
                </c:pt>
              </c:strCache>
            </c:strRef>
          </c:cat>
          <c:val>
            <c:numRef>
              <c:f>Sheet3!$B$10:$C$10</c:f>
              <c:numCache>
                <c:formatCode>General</c:formatCode>
                <c:ptCount val="2"/>
                <c:pt idx="0">
                  <c:v>55</c:v>
                </c:pt>
                <c:pt idx="1">
                  <c:v>53</c:v>
                </c:pt>
              </c:numCache>
            </c:numRef>
          </c:val>
          <c:extLst>
            <c:ext xmlns:c16="http://schemas.microsoft.com/office/drawing/2014/chart" uri="{C3380CC4-5D6E-409C-BE32-E72D297353CC}">
              <c16:uniqueId val="{00000001-8DDC-4CEE-9042-EB50286788BE}"/>
            </c:ext>
          </c:extLst>
        </c:ser>
        <c:dLbls>
          <c:showLegendKey val="0"/>
          <c:showVal val="0"/>
          <c:showCatName val="0"/>
          <c:showSerName val="0"/>
          <c:showPercent val="0"/>
          <c:showBubbleSize val="0"/>
        </c:dLbls>
        <c:gapWidth val="65"/>
        <c:shape val="box"/>
        <c:axId val="1330244335"/>
        <c:axId val="1537669487"/>
        <c:axId val="0"/>
      </c:bar3DChart>
      <c:catAx>
        <c:axId val="133024433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537669487"/>
        <c:crosses val="autoZero"/>
        <c:auto val="1"/>
        <c:lblAlgn val="ctr"/>
        <c:lblOffset val="100"/>
        <c:noMultiLvlLbl val="0"/>
      </c:catAx>
      <c:valAx>
        <c:axId val="153766948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330244335"/>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Age vs Percent Readmitted</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 (2)'!$F$5:$F$14</c:f>
              <c:numCache>
                <c:formatCode>General</c:formatCode>
                <c:ptCount val="10"/>
                <c:pt idx="0">
                  <c:v>5</c:v>
                </c:pt>
                <c:pt idx="1">
                  <c:v>15</c:v>
                </c:pt>
                <c:pt idx="2">
                  <c:v>25</c:v>
                </c:pt>
                <c:pt idx="3">
                  <c:v>35</c:v>
                </c:pt>
                <c:pt idx="4">
                  <c:v>45</c:v>
                </c:pt>
                <c:pt idx="5">
                  <c:v>55</c:v>
                </c:pt>
                <c:pt idx="6">
                  <c:v>65</c:v>
                </c:pt>
                <c:pt idx="7">
                  <c:v>75</c:v>
                </c:pt>
                <c:pt idx="8">
                  <c:v>85</c:v>
                </c:pt>
                <c:pt idx="9">
                  <c:v>95</c:v>
                </c:pt>
              </c:numCache>
            </c:numRef>
          </c:xVal>
          <c:yVal>
            <c:numRef>
              <c:f>'Sheet1 (2)'!$G$5:$G$14</c:f>
              <c:numCache>
                <c:formatCode>General</c:formatCode>
                <c:ptCount val="10"/>
                <c:pt idx="0">
                  <c:v>2.2222222222222223E-2</c:v>
                </c:pt>
                <c:pt idx="1">
                  <c:v>6.1594202898550728E-2</c:v>
                </c:pt>
                <c:pt idx="2">
                  <c:v>0.10437710437710437</c:v>
                </c:pt>
                <c:pt idx="3">
                  <c:v>0.10594668489405332</c:v>
                </c:pt>
                <c:pt idx="4">
                  <c:v>0.11627218934911243</c:v>
                </c:pt>
                <c:pt idx="5">
                  <c:v>0.1050796812749004</c:v>
                </c:pt>
                <c:pt idx="6">
                  <c:v>0.14418234826398091</c:v>
                </c:pt>
                <c:pt idx="7">
                  <c:v>0.16750902527075812</c:v>
                </c:pt>
                <c:pt idx="8">
                  <c:v>0.17028571428571429</c:v>
                </c:pt>
                <c:pt idx="9">
                  <c:v>0.12961011591148577</c:v>
                </c:pt>
              </c:numCache>
            </c:numRef>
          </c:yVal>
          <c:smooth val="0"/>
          <c:extLst>
            <c:ext xmlns:c16="http://schemas.microsoft.com/office/drawing/2014/chart" uri="{C3380CC4-5D6E-409C-BE32-E72D297353CC}">
              <c16:uniqueId val="{00000000-8901-49BE-A85B-A085DF371C90}"/>
            </c:ext>
          </c:extLst>
        </c:ser>
        <c:dLbls>
          <c:showLegendKey val="0"/>
          <c:showVal val="0"/>
          <c:showCatName val="0"/>
          <c:showSerName val="0"/>
          <c:showPercent val="0"/>
          <c:showBubbleSize val="0"/>
        </c:dLbls>
        <c:axId val="1084601184"/>
        <c:axId val="1097451760"/>
      </c:scatterChart>
      <c:valAx>
        <c:axId val="108460118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Age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097451760"/>
        <c:crosses val="autoZero"/>
        <c:crossBetween val="midCat"/>
      </c:valAx>
      <c:valAx>
        <c:axId val="1097451760"/>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Percent Readmitted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08460118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Number Of Diagnosis vs Percent Readmitted</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 (3)'!$F$5:$F$13</c:f>
              <c:numCache>
                <c:formatCode>General</c:formatCode>
                <c:ptCount val="9"/>
                <c:pt idx="0">
                  <c:v>1</c:v>
                </c:pt>
                <c:pt idx="1">
                  <c:v>2</c:v>
                </c:pt>
                <c:pt idx="2">
                  <c:v>3</c:v>
                </c:pt>
                <c:pt idx="3">
                  <c:v>4</c:v>
                </c:pt>
                <c:pt idx="4">
                  <c:v>5</c:v>
                </c:pt>
                <c:pt idx="5">
                  <c:v>6</c:v>
                </c:pt>
                <c:pt idx="6">
                  <c:v>7</c:v>
                </c:pt>
                <c:pt idx="7">
                  <c:v>8</c:v>
                </c:pt>
                <c:pt idx="8">
                  <c:v>9</c:v>
                </c:pt>
              </c:numCache>
            </c:numRef>
          </c:xVal>
          <c:yVal>
            <c:numRef>
              <c:f>'Sheet1 (3)'!$G$5:$G$13</c:f>
              <c:numCache>
                <c:formatCode>General</c:formatCode>
                <c:ptCount val="9"/>
                <c:pt idx="0">
                  <c:v>5.3097345132743362E-2</c:v>
                </c:pt>
                <c:pt idx="1">
                  <c:v>6.623931623931624E-2</c:v>
                </c:pt>
                <c:pt idx="2">
                  <c:v>8.6583463338533548E-2</c:v>
                </c:pt>
                <c:pt idx="3">
                  <c:v>9.7560975609756101E-2</c:v>
                </c:pt>
                <c:pt idx="4">
                  <c:v>0.11122639551774227</c:v>
                </c:pt>
                <c:pt idx="5">
                  <c:v>0.13055109684323168</c:v>
                </c:pt>
                <c:pt idx="6">
                  <c:v>0.13781321184510251</c:v>
                </c:pt>
                <c:pt idx="7">
                  <c:v>0.15465980560320183</c:v>
                </c:pt>
                <c:pt idx="8">
                  <c:v>0.16542368065913773</c:v>
                </c:pt>
              </c:numCache>
            </c:numRef>
          </c:yVal>
          <c:smooth val="0"/>
          <c:extLst>
            <c:ext xmlns:c16="http://schemas.microsoft.com/office/drawing/2014/chart" uri="{C3380CC4-5D6E-409C-BE32-E72D297353CC}">
              <c16:uniqueId val="{00000000-80AC-420D-BDF2-9C1735B774BA}"/>
            </c:ext>
          </c:extLst>
        </c:ser>
        <c:dLbls>
          <c:showLegendKey val="0"/>
          <c:showVal val="0"/>
          <c:showCatName val="0"/>
          <c:showSerName val="0"/>
          <c:showPercent val="0"/>
          <c:showBubbleSize val="0"/>
        </c:dLbls>
        <c:axId val="1651656783"/>
        <c:axId val="1642881071"/>
      </c:scatterChart>
      <c:valAx>
        <c:axId val="1651656783"/>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Num of Diagnosis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2881071"/>
        <c:crosses val="autoZero"/>
        <c:crossBetween val="midCat"/>
      </c:valAx>
      <c:valAx>
        <c:axId val="1642881071"/>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Percent Readmitted</a:t>
                </a:r>
              </a:p>
            </c:rich>
          </c:tx>
          <c:layout>
            <c:manualLayout>
              <c:xMode val="edge"/>
              <c:yMode val="edge"/>
              <c:x val="3.4643487024439402E-2"/>
              <c:y val="0.18874363188579779"/>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51656783"/>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No of days vs Percent Readmitted</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 (8)'!$F$4</c:f>
              <c:strCache>
                <c:ptCount val="1"/>
                <c:pt idx="0">
                  <c:v>Aveg</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 (8)'!$E$5:$E$18</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'Sheet1 (8)'!$F$5:$F$18</c:f>
              <c:numCache>
                <c:formatCode>General</c:formatCode>
                <c:ptCount val="14"/>
                <c:pt idx="0">
                  <c:v>9.645149112872782E-2</c:v>
                </c:pt>
                <c:pt idx="1">
                  <c:v>0.11990647962591851</c:v>
                </c:pt>
                <c:pt idx="2">
                  <c:v>0.1250205896886839</c:v>
                </c:pt>
                <c:pt idx="3">
                  <c:v>0.13958192852326365</c:v>
                </c:pt>
                <c:pt idx="4">
                  <c:v>0.1615815691158157</c:v>
                </c:pt>
                <c:pt idx="5">
                  <c:v>0.17168799009492364</c:v>
                </c:pt>
                <c:pt idx="6">
                  <c:v>0.18162393162393162</c:v>
                </c:pt>
                <c:pt idx="7">
                  <c:v>0.19473684210526315</c:v>
                </c:pt>
                <c:pt idx="8">
                  <c:v>0.20202020202020202</c:v>
                </c:pt>
                <c:pt idx="9">
                  <c:v>0.20365168539325842</c:v>
                </c:pt>
                <c:pt idx="10">
                  <c:v>0.1693121693121693</c:v>
                </c:pt>
                <c:pt idx="11">
                  <c:v>0.18161434977578475</c:v>
                </c:pt>
                <c:pt idx="12">
                  <c:v>0.15942028985507245</c:v>
                </c:pt>
                <c:pt idx="13">
                  <c:v>0.21223021582733814</c:v>
                </c:pt>
              </c:numCache>
            </c:numRef>
          </c:yVal>
          <c:smooth val="0"/>
          <c:extLst>
            <c:ext xmlns:c16="http://schemas.microsoft.com/office/drawing/2014/chart" uri="{C3380CC4-5D6E-409C-BE32-E72D297353CC}">
              <c16:uniqueId val="{00000000-CF2F-4E1E-A9D5-D11E9E09D701}"/>
            </c:ext>
          </c:extLst>
        </c:ser>
        <c:dLbls>
          <c:showLegendKey val="0"/>
          <c:showVal val="0"/>
          <c:showCatName val="0"/>
          <c:showSerName val="0"/>
          <c:showPercent val="0"/>
          <c:showBubbleSize val="0"/>
        </c:dLbls>
        <c:axId val="1718188095"/>
        <c:axId val="1711855919"/>
      </c:scatterChart>
      <c:valAx>
        <c:axId val="1718188095"/>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No of Days Stayed</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11855919"/>
        <c:crosses val="autoZero"/>
        <c:crossBetween val="midCat"/>
      </c:valAx>
      <c:valAx>
        <c:axId val="1711855919"/>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Percent Readmitted</a:t>
                </a:r>
              </a:p>
            </c:rich>
          </c:tx>
          <c:layout>
            <c:manualLayout>
              <c:xMode val="edge"/>
              <c:yMode val="edge"/>
              <c:x val="2.6394601368778303E-2"/>
              <c:y val="0.17689845219629716"/>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18188095"/>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dirty="0"/>
              <a:t>Drug Which were Prescribed Most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Sheet6!$B$8</c:f>
              <c:strCache>
                <c:ptCount val="1"/>
                <c:pt idx="0">
                  <c:v>2014</c:v>
                </c:pt>
              </c:strCache>
            </c:strRef>
          </c:tx>
          <c:spPr>
            <a:solidFill>
              <a:schemeClr val="accent1"/>
            </a:solidFill>
            <a:ln>
              <a:noFill/>
            </a:ln>
            <a:effectLst/>
          </c:spPr>
          <c:invertIfNegative val="0"/>
          <c:cat>
            <c:strRef>
              <c:f>Sheet6!$A$9:$A$14</c:f>
              <c:strCache>
                <c:ptCount val="6"/>
                <c:pt idx="0">
                  <c:v>Glucosides</c:v>
                </c:pt>
                <c:pt idx="1">
                  <c:v>Meglitinides</c:v>
                </c:pt>
                <c:pt idx="2">
                  <c:v>Thiazeldeinoidens</c:v>
                </c:pt>
                <c:pt idx="3">
                  <c:v>Begunide</c:v>
                </c:pt>
                <c:pt idx="4">
                  <c:v>Sulfonyluria</c:v>
                </c:pt>
                <c:pt idx="5">
                  <c:v>Insulin</c:v>
                </c:pt>
              </c:strCache>
            </c:strRef>
          </c:cat>
          <c:val>
            <c:numRef>
              <c:f>Sheet6!$B$9:$B$14</c:f>
              <c:numCache>
                <c:formatCode>General</c:formatCode>
                <c:ptCount val="6"/>
                <c:pt idx="0">
                  <c:v>2.9572674848440043E-3</c:v>
                </c:pt>
                <c:pt idx="1">
                  <c:v>1.9813692148454829E-2</c:v>
                </c:pt>
                <c:pt idx="2">
                  <c:v>0.13825225491645721</c:v>
                </c:pt>
                <c:pt idx="3">
                  <c:v>0.22770959633298832</c:v>
                </c:pt>
                <c:pt idx="4">
                  <c:v>0.2926955493124353</c:v>
                </c:pt>
                <c:pt idx="5">
                  <c:v>0.49682093745379269</c:v>
                </c:pt>
              </c:numCache>
            </c:numRef>
          </c:val>
          <c:extLst>
            <c:ext xmlns:c16="http://schemas.microsoft.com/office/drawing/2014/chart" uri="{C3380CC4-5D6E-409C-BE32-E72D297353CC}">
              <c16:uniqueId val="{00000000-873F-4B72-823A-35FFCA5AF6BC}"/>
            </c:ext>
          </c:extLst>
        </c:ser>
        <c:ser>
          <c:idx val="1"/>
          <c:order val="1"/>
          <c:tx>
            <c:strRef>
              <c:f>Sheet6!$C$8</c:f>
              <c:strCache>
                <c:ptCount val="1"/>
                <c:pt idx="0">
                  <c:v>2015</c:v>
                </c:pt>
              </c:strCache>
            </c:strRef>
          </c:tx>
          <c:spPr>
            <a:solidFill>
              <a:schemeClr val="accent2"/>
            </a:solidFill>
            <a:ln>
              <a:noFill/>
            </a:ln>
            <a:effectLst/>
          </c:spPr>
          <c:invertIfNegative val="0"/>
          <c:cat>
            <c:strRef>
              <c:f>Sheet6!$A$9:$A$14</c:f>
              <c:strCache>
                <c:ptCount val="6"/>
                <c:pt idx="0">
                  <c:v>Glucosides</c:v>
                </c:pt>
                <c:pt idx="1">
                  <c:v>Meglitinides</c:v>
                </c:pt>
                <c:pt idx="2">
                  <c:v>Thiazeldeinoidens</c:v>
                </c:pt>
                <c:pt idx="3">
                  <c:v>Begunide</c:v>
                </c:pt>
                <c:pt idx="4">
                  <c:v>Sulfonyluria</c:v>
                </c:pt>
                <c:pt idx="5">
                  <c:v>Insulin</c:v>
                </c:pt>
              </c:strCache>
            </c:strRef>
          </c:cat>
          <c:val>
            <c:numRef>
              <c:f>Sheet6!$C$9:$C$14</c:f>
              <c:numCache>
                <c:formatCode>General</c:formatCode>
                <c:ptCount val="6"/>
                <c:pt idx="0">
                  <c:v>2.1354933726067745E-3</c:v>
                </c:pt>
                <c:pt idx="1">
                  <c:v>1.8851251840942562E-2</c:v>
                </c:pt>
                <c:pt idx="2">
                  <c:v>0.12960235640648013</c:v>
                </c:pt>
                <c:pt idx="3">
                  <c:v>0.21907216494845361</c:v>
                </c:pt>
                <c:pt idx="4">
                  <c:v>0.28357879234167893</c:v>
                </c:pt>
                <c:pt idx="5">
                  <c:v>0.5064064801178203</c:v>
                </c:pt>
              </c:numCache>
            </c:numRef>
          </c:val>
          <c:extLst>
            <c:ext xmlns:c16="http://schemas.microsoft.com/office/drawing/2014/chart" uri="{C3380CC4-5D6E-409C-BE32-E72D297353CC}">
              <c16:uniqueId val="{00000001-873F-4B72-823A-35FFCA5AF6BC}"/>
            </c:ext>
          </c:extLst>
        </c:ser>
        <c:ser>
          <c:idx val="2"/>
          <c:order val="2"/>
          <c:tx>
            <c:strRef>
              <c:f>Sheet6!$D$8</c:f>
              <c:strCache>
                <c:ptCount val="1"/>
                <c:pt idx="0">
                  <c:v>2016</c:v>
                </c:pt>
              </c:strCache>
            </c:strRef>
          </c:tx>
          <c:spPr>
            <a:solidFill>
              <a:schemeClr val="accent3"/>
            </a:solidFill>
            <a:ln>
              <a:noFill/>
            </a:ln>
            <a:effectLst/>
          </c:spPr>
          <c:invertIfNegative val="0"/>
          <c:cat>
            <c:strRef>
              <c:f>Sheet6!$A$9:$A$14</c:f>
              <c:strCache>
                <c:ptCount val="6"/>
                <c:pt idx="0">
                  <c:v>Glucosides</c:v>
                </c:pt>
                <c:pt idx="1">
                  <c:v>Meglitinides</c:v>
                </c:pt>
                <c:pt idx="2">
                  <c:v>Thiazeldeinoidens</c:v>
                </c:pt>
                <c:pt idx="3">
                  <c:v>Begunide</c:v>
                </c:pt>
                <c:pt idx="4">
                  <c:v>Sulfonyluria</c:v>
                </c:pt>
                <c:pt idx="5">
                  <c:v>Insulin</c:v>
                </c:pt>
              </c:strCache>
            </c:strRef>
          </c:cat>
          <c:val>
            <c:numRef>
              <c:f>Sheet6!$D$9:$D$14</c:f>
              <c:numCache>
                <c:formatCode>General</c:formatCode>
                <c:ptCount val="6"/>
                <c:pt idx="0">
                  <c:v>3.0991735537190084E-3</c:v>
                </c:pt>
                <c:pt idx="1">
                  <c:v>1.6528925619834711E-2</c:v>
                </c:pt>
                <c:pt idx="2">
                  <c:v>0.13518299881936247</c:v>
                </c:pt>
                <c:pt idx="3">
                  <c:v>0.21959858323494688</c:v>
                </c:pt>
                <c:pt idx="4">
                  <c:v>0.28099173553719009</c:v>
                </c:pt>
                <c:pt idx="5">
                  <c:v>0.50914994096812283</c:v>
                </c:pt>
              </c:numCache>
            </c:numRef>
          </c:val>
          <c:extLst>
            <c:ext xmlns:c16="http://schemas.microsoft.com/office/drawing/2014/chart" uri="{C3380CC4-5D6E-409C-BE32-E72D297353CC}">
              <c16:uniqueId val="{00000002-873F-4B72-823A-35FFCA5AF6BC}"/>
            </c:ext>
          </c:extLst>
        </c:ser>
        <c:dLbls>
          <c:showLegendKey val="0"/>
          <c:showVal val="0"/>
          <c:showCatName val="0"/>
          <c:showSerName val="0"/>
          <c:showPercent val="0"/>
          <c:showBubbleSize val="0"/>
        </c:dLbls>
        <c:gapWidth val="150"/>
        <c:axId val="110621359"/>
        <c:axId val="2016343711"/>
      </c:barChart>
      <c:catAx>
        <c:axId val="1106213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Drug Molecule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6343711"/>
        <c:crosses val="autoZero"/>
        <c:auto val="1"/>
        <c:lblAlgn val="ctr"/>
        <c:lblOffset val="100"/>
        <c:noMultiLvlLbl val="0"/>
      </c:catAx>
      <c:valAx>
        <c:axId val="20163437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 of</a:t>
                </a:r>
                <a:r>
                  <a:rPr lang="en-IN" baseline="0" dirty="0"/>
                  <a:t> readmission</a:t>
                </a:r>
                <a:endParaRPr lang="en-IN"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0621359"/>
        <c:crossesAt val="1"/>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Accuracy %</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Sheet1!$A$2:$A$7</c:f>
              <c:strCache>
                <c:ptCount val="6"/>
                <c:pt idx="0">
                  <c:v>Logistic Regression</c:v>
                </c:pt>
                <c:pt idx="1">
                  <c:v>Decision Tree</c:v>
                </c:pt>
                <c:pt idx="2">
                  <c:v>Random Forests</c:v>
                </c:pt>
                <c:pt idx="3">
                  <c:v>Ada Boost</c:v>
                </c:pt>
                <c:pt idx="4">
                  <c:v>Gradient Boost</c:v>
                </c:pt>
                <c:pt idx="5">
                  <c:v>VotingClassifier</c:v>
                </c:pt>
              </c:strCache>
            </c:strRef>
          </c:cat>
          <c:val>
            <c:numRef>
              <c:f>Sheet1!$B$2:$B$7</c:f>
              <c:numCache>
                <c:formatCode>General</c:formatCode>
                <c:ptCount val="6"/>
                <c:pt idx="0">
                  <c:v>79</c:v>
                </c:pt>
                <c:pt idx="1">
                  <c:v>83</c:v>
                </c:pt>
                <c:pt idx="2">
                  <c:v>88</c:v>
                </c:pt>
                <c:pt idx="3">
                  <c:v>77</c:v>
                </c:pt>
                <c:pt idx="4">
                  <c:v>82</c:v>
                </c:pt>
                <c:pt idx="5">
                  <c:v>85</c:v>
                </c:pt>
              </c:numCache>
            </c:numRef>
          </c:val>
          <c:smooth val="0"/>
          <c:extLst>
            <c:ext xmlns:c16="http://schemas.microsoft.com/office/drawing/2014/chart" uri="{C3380CC4-5D6E-409C-BE32-E72D297353CC}">
              <c16:uniqueId val="{00000000-A6AE-4155-9199-C2D220A8E071}"/>
            </c:ext>
          </c:extLst>
        </c:ser>
        <c:dLbls>
          <c:showLegendKey val="0"/>
          <c:showVal val="0"/>
          <c:showCatName val="0"/>
          <c:showSerName val="0"/>
          <c:showPercent val="0"/>
          <c:showBubbleSize val="0"/>
        </c:dLbls>
        <c:smooth val="0"/>
        <c:axId val="772841103"/>
        <c:axId val="1333646335"/>
      </c:lineChart>
      <c:catAx>
        <c:axId val="77284110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33646335"/>
        <c:crosses val="autoZero"/>
        <c:auto val="1"/>
        <c:lblAlgn val="ctr"/>
        <c:lblOffset val="100"/>
        <c:noMultiLvlLbl val="0"/>
      </c:catAx>
      <c:valAx>
        <c:axId val="133364633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72841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cked"/>
        <c:varyColors val="0"/>
        <c:ser>
          <c:idx val="0"/>
          <c:order val="0"/>
          <c:tx>
            <c:strRef>
              <c:f>Sheet1!$B$10</c:f>
              <c:strCache>
                <c:ptCount val="1"/>
                <c:pt idx="0">
                  <c:v>Roc_Auc Score %</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Sheet1!$A$11:$A$16</c:f>
              <c:strCache>
                <c:ptCount val="6"/>
                <c:pt idx="0">
                  <c:v>Logistic Regression</c:v>
                </c:pt>
                <c:pt idx="1">
                  <c:v>Decision Tree</c:v>
                </c:pt>
                <c:pt idx="2">
                  <c:v>Random Forests</c:v>
                </c:pt>
                <c:pt idx="3">
                  <c:v>Ada Boost</c:v>
                </c:pt>
                <c:pt idx="4">
                  <c:v>Gradient Boost</c:v>
                </c:pt>
                <c:pt idx="5">
                  <c:v>VotingClassifier</c:v>
                </c:pt>
              </c:strCache>
            </c:strRef>
          </c:cat>
          <c:val>
            <c:numRef>
              <c:f>Sheet1!$B$11:$B$16</c:f>
              <c:numCache>
                <c:formatCode>General</c:formatCode>
                <c:ptCount val="6"/>
                <c:pt idx="0">
                  <c:v>55</c:v>
                </c:pt>
                <c:pt idx="1">
                  <c:v>53</c:v>
                </c:pt>
                <c:pt idx="2">
                  <c:v>52</c:v>
                </c:pt>
                <c:pt idx="3">
                  <c:v>55</c:v>
                </c:pt>
                <c:pt idx="4">
                  <c:v>54</c:v>
                </c:pt>
                <c:pt idx="5">
                  <c:v>54</c:v>
                </c:pt>
              </c:numCache>
            </c:numRef>
          </c:val>
          <c:smooth val="0"/>
          <c:extLst>
            <c:ext xmlns:c16="http://schemas.microsoft.com/office/drawing/2014/chart" uri="{C3380CC4-5D6E-409C-BE32-E72D297353CC}">
              <c16:uniqueId val="{00000000-B6E0-460C-99FF-AE27368DAE07}"/>
            </c:ext>
          </c:extLst>
        </c:ser>
        <c:dLbls>
          <c:showLegendKey val="0"/>
          <c:showVal val="0"/>
          <c:showCatName val="0"/>
          <c:showSerName val="0"/>
          <c:showPercent val="0"/>
          <c:showBubbleSize val="0"/>
        </c:dLbls>
        <c:smooth val="0"/>
        <c:axId val="1338484399"/>
        <c:axId val="1333525999"/>
      </c:lineChart>
      <c:catAx>
        <c:axId val="133848439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33525999"/>
        <c:crosses val="autoZero"/>
        <c:auto val="1"/>
        <c:lblAlgn val="ctr"/>
        <c:lblOffset val="100"/>
        <c:noMultiLvlLbl val="0"/>
      </c:catAx>
      <c:valAx>
        <c:axId val="1333525999"/>
        <c:scaling>
          <c:orientation val="minMax"/>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3848439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cked"/>
        <c:varyColors val="0"/>
        <c:ser>
          <c:idx val="0"/>
          <c:order val="0"/>
          <c:tx>
            <c:strRef>
              <c:f>Sheet1!$B$22</c:f>
              <c:strCache>
                <c:ptCount val="1"/>
                <c:pt idx="0">
                  <c:v>Accuracy %</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Sheet1!$A$23:$A$28</c:f>
              <c:strCache>
                <c:ptCount val="6"/>
                <c:pt idx="0">
                  <c:v>Logistic Regression</c:v>
                </c:pt>
                <c:pt idx="1">
                  <c:v>Decision Tree</c:v>
                </c:pt>
                <c:pt idx="2">
                  <c:v>Random Forests</c:v>
                </c:pt>
                <c:pt idx="3">
                  <c:v>Ada Boost</c:v>
                </c:pt>
                <c:pt idx="4">
                  <c:v>Gradient Boost</c:v>
                </c:pt>
                <c:pt idx="5">
                  <c:v>VotingClassifier</c:v>
                </c:pt>
              </c:strCache>
            </c:strRef>
          </c:cat>
          <c:val>
            <c:numRef>
              <c:f>Sheet1!$B$23:$B$28</c:f>
              <c:numCache>
                <c:formatCode>General</c:formatCode>
                <c:ptCount val="6"/>
                <c:pt idx="0">
                  <c:v>80</c:v>
                </c:pt>
                <c:pt idx="1">
                  <c:v>80</c:v>
                </c:pt>
                <c:pt idx="2">
                  <c:v>86</c:v>
                </c:pt>
                <c:pt idx="3">
                  <c:v>78</c:v>
                </c:pt>
                <c:pt idx="4">
                  <c:v>80</c:v>
                </c:pt>
                <c:pt idx="5">
                  <c:v>83</c:v>
                </c:pt>
              </c:numCache>
            </c:numRef>
          </c:val>
          <c:smooth val="0"/>
          <c:extLst>
            <c:ext xmlns:c16="http://schemas.microsoft.com/office/drawing/2014/chart" uri="{C3380CC4-5D6E-409C-BE32-E72D297353CC}">
              <c16:uniqueId val="{00000000-20D8-4F71-82EE-1F101BFCD9D9}"/>
            </c:ext>
          </c:extLst>
        </c:ser>
        <c:dLbls>
          <c:showLegendKey val="0"/>
          <c:showVal val="0"/>
          <c:showCatName val="0"/>
          <c:showSerName val="0"/>
          <c:showPercent val="0"/>
          <c:showBubbleSize val="0"/>
        </c:dLbls>
        <c:smooth val="0"/>
        <c:axId val="1419508975"/>
        <c:axId val="849617471"/>
      </c:lineChart>
      <c:catAx>
        <c:axId val="141950897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49617471"/>
        <c:crosses val="autoZero"/>
        <c:auto val="1"/>
        <c:lblAlgn val="ctr"/>
        <c:lblOffset val="100"/>
        <c:noMultiLvlLbl val="0"/>
      </c:catAx>
      <c:valAx>
        <c:axId val="84961747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950897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cked"/>
        <c:varyColors val="0"/>
        <c:ser>
          <c:idx val="0"/>
          <c:order val="0"/>
          <c:tx>
            <c:strRef>
              <c:f>Sheet1!$B$31</c:f>
              <c:strCache>
                <c:ptCount val="1"/>
                <c:pt idx="0">
                  <c:v>Roc_Auc Score %</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Sheet1!$A$32:$A$37</c:f>
              <c:strCache>
                <c:ptCount val="6"/>
                <c:pt idx="0">
                  <c:v>Logistic Regression</c:v>
                </c:pt>
                <c:pt idx="1">
                  <c:v>Decision Tree</c:v>
                </c:pt>
                <c:pt idx="2">
                  <c:v>Random Forests</c:v>
                </c:pt>
                <c:pt idx="3">
                  <c:v>Ada Boost</c:v>
                </c:pt>
                <c:pt idx="4">
                  <c:v>Gradient Boost</c:v>
                </c:pt>
                <c:pt idx="5">
                  <c:v>VotingClassifier</c:v>
                </c:pt>
              </c:strCache>
            </c:strRef>
          </c:cat>
          <c:val>
            <c:numRef>
              <c:f>Sheet1!$B$32:$B$37</c:f>
              <c:numCache>
                <c:formatCode>General</c:formatCode>
                <c:ptCount val="6"/>
                <c:pt idx="0">
                  <c:v>54</c:v>
                </c:pt>
                <c:pt idx="1">
                  <c:v>56</c:v>
                </c:pt>
                <c:pt idx="2">
                  <c:v>53</c:v>
                </c:pt>
                <c:pt idx="3">
                  <c:v>56</c:v>
                </c:pt>
                <c:pt idx="4">
                  <c:v>56</c:v>
                </c:pt>
                <c:pt idx="5">
                  <c:v>55</c:v>
                </c:pt>
              </c:numCache>
            </c:numRef>
          </c:val>
          <c:smooth val="0"/>
          <c:extLst>
            <c:ext xmlns:c16="http://schemas.microsoft.com/office/drawing/2014/chart" uri="{C3380CC4-5D6E-409C-BE32-E72D297353CC}">
              <c16:uniqueId val="{00000000-E6E2-4086-A579-E32E4A7A9475}"/>
            </c:ext>
          </c:extLst>
        </c:ser>
        <c:dLbls>
          <c:showLegendKey val="0"/>
          <c:showVal val="0"/>
          <c:showCatName val="0"/>
          <c:showSerName val="0"/>
          <c:showPercent val="0"/>
          <c:showBubbleSize val="0"/>
        </c:dLbls>
        <c:smooth val="0"/>
        <c:axId val="1419053679"/>
        <c:axId val="1414910415"/>
      </c:lineChart>
      <c:catAx>
        <c:axId val="141905367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4910415"/>
        <c:crosses val="autoZero"/>
        <c:auto val="1"/>
        <c:lblAlgn val="ctr"/>
        <c:lblOffset val="100"/>
        <c:noMultiLvlLbl val="0"/>
      </c:catAx>
      <c:valAx>
        <c:axId val="1414910415"/>
        <c:scaling>
          <c:orientation val="minMax"/>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905367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colorful1" csCatId="colorful"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colorful1" csCatId="colorful" phldr="1"/>
      <dgm:spPr/>
    </dgm:pt>
    <dgm:pt modelId="{7AA45BC1-8020-4FBC-B622-3304C85D4A72}">
      <dgm:prSet phldrT="[Text]"/>
      <dgm:spPr/>
      <dgm:t>
        <a:bodyPr/>
        <a:lstStyle/>
        <a:p>
          <a:r>
            <a:rPr lang="en-IN" dirty="0"/>
            <a:t>Feature Engineering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custLinFactNeighborX="-929" custLinFactNeighborY="-4464">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1358" y="0"/>
          <a:ext cx="2779170" cy="590843"/>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t>Data Pre-Processing</a:t>
          </a:r>
        </a:p>
      </dsp:txBody>
      <dsp:txXfrm>
        <a:off x="296780" y="0"/>
        <a:ext cx="2188327" cy="590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0" y="0"/>
          <a:ext cx="2779170" cy="590843"/>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t>Feature Engineering</a:t>
          </a:r>
        </a:p>
      </dsp:txBody>
      <dsp:txXfrm>
        <a:off x="295422" y="0"/>
        <a:ext cx="2188327" cy="5908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D4B46-E8F1-4D44-8BFB-8599E6BE781A}" type="datetimeFigureOut">
              <a:rPr lang="en-US" smtClean="0"/>
              <a:t>12/5/2019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A7B09-DD4F-4AEC-805F-403F17009B88}" type="slidenum">
              <a:rPr lang="en-US" smtClean="0"/>
              <a:t>‹#›</a:t>
            </a:fld>
            <a:endParaRPr lang="en-US"/>
          </a:p>
        </p:txBody>
      </p:sp>
    </p:spTree>
    <p:extLst>
      <p:ext uri="{BB962C8B-B14F-4D97-AF65-F5344CB8AC3E}">
        <p14:creationId xmlns:p14="http://schemas.microsoft.com/office/powerpoint/2010/main" val="174399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dirty="0"/>
              <a:t>Insfoe-Internation School Of Engineering</a:t>
            </a:r>
          </a:p>
        </p:txBody>
      </p:sp>
    </p:spTree>
    <p:extLst>
      <p:ext uri="{BB962C8B-B14F-4D97-AF65-F5344CB8AC3E}">
        <p14:creationId xmlns:p14="http://schemas.microsoft.com/office/powerpoint/2010/main" val="355269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4A7B09-DD4F-4AEC-805F-403F17009B88}" type="slidenum">
              <a:rPr lang="en-US" smtClean="0"/>
              <a:t>7</a:t>
            </a:fld>
            <a:endParaRPr lang="en-US"/>
          </a:p>
        </p:txBody>
      </p:sp>
    </p:spTree>
    <p:extLst>
      <p:ext uri="{BB962C8B-B14F-4D97-AF65-F5344CB8AC3E}">
        <p14:creationId xmlns:p14="http://schemas.microsoft.com/office/powerpoint/2010/main" val="197477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dirty="0"/>
              <a:t>Insfoe-Internation School Of Engineering</a:t>
            </a:r>
          </a:p>
        </p:txBody>
      </p:sp>
    </p:spTree>
    <p:extLst>
      <p:ext uri="{BB962C8B-B14F-4D97-AF65-F5344CB8AC3E}">
        <p14:creationId xmlns:p14="http://schemas.microsoft.com/office/powerpoint/2010/main" val="116053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i="1" dirty="0"/>
          </a:p>
        </p:txBody>
      </p:sp>
      <p:sp>
        <p:nvSpPr>
          <p:cNvPr id="4" name="Slide Number Placeholder 3"/>
          <p:cNvSpPr>
            <a:spLocks noGrp="1"/>
          </p:cNvSpPr>
          <p:nvPr>
            <p:ph type="sldNum" sz="quarter" idx="5"/>
          </p:nvPr>
        </p:nvSpPr>
        <p:spPr/>
        <p:txBody>
          <a:bodyPr/>
          <a:lstStyle/>
          <a:p>
            <a:fld id="{144A7B09-DD4F-4AEC-805F-403F17009B88}" type="slidenum">
              <a:rPr lang="en-US" smtClean="0"/>
              <a:t>13</a:t>
            </a:fld>
            <a:endParaRPr lang="en-US"/>
          </a:p>
        </p:txBody>
      </p:sp>
    </p:spTree>
    <p:extLst>
      <p:ext uri="{BB962C8B-B14F-4D97-AF65-F5344CB8AC3E}">
        <p14:creationId xmlns:p14="http://schemas.microsoft.com/office/powerpoint/2010/main" val="72422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7BF8AE-DCA7-47C3-9F49-F8A42833A9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BF8AE-DCA7-47C3-9F49-F8A42833A9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BF8AE-DCA7-47C3-9F49-F8A42833A9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3"/>
          <p:cNvSpPr>
            <a:spLocks noGrp="1"/>
          </p:cNvSpPr>
          <p:nvPr>
            <p:ph type="dt" sz="half" idx="10"/>
          </p:nvPr>
        </p:nvSpPr>
        <p:spPr/>
        <p:txBody>
          <a:bodyPr/>
          <a:lstStyle/>
          <a:p>
            <a:fld id="{40CB2C1D-789D-4E93-9D7D-3804C53CD4C4}" type="datetime1">
              <a:rPr lang="en-US" smtClean="0"/>
              <a:t>12/5/2019</a:t>
            </a:fld>
            <a:endParaRPr lang="en-US" dirty="0"/>
          </a:p>
        </p:txBody>
      </p:sp>
      <p:sp>
        <p:nvSpPr>
          <p:cNvPr id="4" name="Footer Placeholder 4"/>
          <p:cNvSpPr>
            <a:spLocks noGrp="1"/>
          </p:cNvSpPr>
          <p:nvPr>
            <p:ph type="ftr" sz="quarter" idx="11"/>
          </p:nvPr>
        </p:nvSpPr>
        <p:spPr/>
        <p:txBody>
          <a:bodyPr/>
          <a:lstStyle/>
          <a:p>
            <a:r>
              <a:rPr lang="en-US"/>
              <a:t>Made For INSOFE By Abhilash Reddy 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130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BF8AE-DCA7-47C3-9F49-F8A42833A9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BF8AE-DCA7-47C3-9F49-F8A42833A954}"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7BF8AE-DCA7-47C3-9F49-F8A42833A954}"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7BF8AE-DCA7-47C3-9F49-F8A42833A954}"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7BF8AE-DCA7-47C3-9F49-F8A42833A954}"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BF8AE-DCA7-47C3-9F49-F8A42833A954}"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BF8AE-DCA7-47C3-9F49-F8A42833A954}"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BF8AE-DCA7-47C3-9F49-F8A42833A954}"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AA3ED-CB0C-46EF-A996-E1F0C65996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BF8AE-DCA7-47C3-9F49-F8A42833A954}" type="datetimeFigureOut">
              <a:rPr lang="en-US" smtClean="0"/>
              <a:pPr/>
              <a:t>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AA3ED-CB0C-46EF-A996-E1F0C65996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minichurst.com/2016/09/01/insights-that-matter/" TargetMode="External"/><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3.xml"/><Relationship Id="rId5" Type="http://schemas.openxmlformats.org/officeDocument/2006/relationships/chart" Target="../charts/chart5.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nalyticsvidhya.com/blog/2017/09/naive-bayes-explained/" TargetMode="External"/><Relationship Id="rId7" Type="http://schemas.openxmlformats.org/officeDocument/2006/relationships/hyperlink" Target="https://en.wikipedia.org/wiki/Receiver_operating_characteristic" TargetMode="External"/><Relationship Id="rId2" Type="http://schemas.openxmlformats.org/officeDocument/2006/relationships/hyperlink" Target="https://www.analyticsvidhya.com/blog/2016/04/complete-tutorial-tree-based-modeling-scratch-in-python/" TargetMode="External"/><Relationship Id="rId1" Type="http://schemas.openxmlformats.org/officeDocument/2006/relationships/slideLayout" Target="../slideLayouts/slideLayout2.xml"/><Relationship Id="rId6" Type="http://schemas.openxmlformats.org/officeDocument/2006/relationships/hyperlink" Target="https://en.wikipedia.org/wiki/AdaBoost" TargetMode="External"/><Relationship Id="rId5" Type="http://schemas.openxmlformats.org/officeDocument/2006/relationships/hyperlink" Target="http://journals.plos.org/plosone/article?id=10.1371/journal.pone.0182900" TargetMode="External"/><Relationship Id="rId4" Type="http://schemas.openxmlformats.org/officeDocument/2006/relationships/hyperlink" Target="https://www.analyticsvidhya.com/blog/2015/11/beginners-guide-on-logistic-regression-in-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EEFDAA-0FF0-4722-9A5B-0C8E41745FC6}"/>
              </a:ext>
            </a:extLst>
          </p:cNvPr>
          <p:cNvSpPr>
            <a:spLocks noGrp="1"/>
          </p:cNvSpPr>
          <p:nvPr>
            <p:ph type="title"/>
          </p:nvPr>
        </p:nvSpPr>
        <p:spPr>
          <a:xfrm>
            <a:off x="1" y="377523"/>
            <a:ext cx="9143999" cy="1143000"/>
          </a:xfrm>
        </p:spPr>
        <p:style>
          <a:lnRef idx="1">
            <a:schemeClr val="accent1"/>
          </a:lnRef>
          <a:fillRef idx="3">
            <a:schemeClr val="accent1"/>
          </a:fillRef>
          <a:effectRef idx="2">
            <a:schemeClr val="accent1"/>
          </a:effectRef>
          <a:fontRef idx="minor">
            <a:schemeClr val="lt1"/>
          </a:fontRef>
        </p:style>
        <p:txBody>
          <a:bodyPr>
            <a:normAutofit fontScale="90000"/>
          </a:bodyPr>
          <a:lstStyle/>
          <a:p>
            <a:br>
              <a:rPr lang="en-IN" b="1" dirty="0"/>
            </a:br>
            <a:r>
              <a:rPr lang="en-IN" b="1" dirty="0"/>
              <a:t>“Re-admission possibility of a patient into the hospital”</a:t>
            </a:r>
            <a:br>
              <a:rPr lang="en-IN" b="1" dirty="0"/>
            </a:br>
            <a:endParaRPr lang="en-IN" dirty="0">
              <a:latin typeface="+mn-lt"/>
            </a:endParaRPr>
          </a:p>
        </p:txBody>
      </p:sp>
      <p:pic>
        <p:nvPicPr>
          <p:cNvPr id="6" name="Content Placeholder 5">
            <a:extLst>
              <a:ext uri="{FF2B5EF4-FFF2-40B4-BE49-F238E27FC236}">
                <a16:creationId xmlns:a16="http://schemas.microsoft.com/office/drawing/2014/main" id="{5E61755E-1CDE-4D3A-B93A-33A01E5F6680}"/>
              </a:ext>
            </a:extLst>
          </p:cNvPr>
          <p:cNvPicPr>
            <a:picLocks noGrp="1"/>
          </p:cNvPicPr>
          <p:nvPr>
            <p:ph idx="1"/>
          </p:nvPr>
        </p:nvPicPr>
        <p:blipFill>
          <a:blip r:embed="rId2"/>
          <a:srcRect/>
          <a:stretch>
            <a:fillRect/>
          </a:stretch>
        </p:blipFill>
        <p:spPr bwMode="auto">
          <a:xfrm>
            <a:off x="1537854" y="1773838"/>
            <a:ext cx="6068291" cy="41351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037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23F4C-D27D-4A60-B551-F53877D50143}"/>
              </a:ext>
            </a:extLst>
          </p:cNvPr>
          <p:cNvSpPr>
            <a:spLocks noGrp="1"/>
          </p:cNvSpPr>
          <p:nvPr>
            <p:ph type="title"/>
          </p:nvPr>
        </p:nvSpPr>
        <p:spPr>
          <a:xfrm>
            <a:off x="5059971" y="1783959"/>
            <a:ext cx="3483937" cy="2889114"/>
          </a:xfrm>
        </p:spPr>
        <p:txBody>
          <a:bodyPr vert="horz" lIns="91440" tIns="45720" rIns="91440" bIns="45720" rtlCol="0" anchor="b">
            <a:normAutofit/>
          </a:bodyPr>
          <a:lstStyle/>
          <a:p>
            <a:pPr algn="l">
              <a:lnSpc>
                <a:spcPct val="90000"/>
              </a:lnSpc>
            </a:pPr>
            <a:r>
              <a:rPr lang="en-US" sz="6000" kern="1200">
                <a:solidFill>
                  <a:schemeClr val="bg1"/>
                </a:solidFill>
                <a:latin typeface="+mj-lt"/>
                <a:ea typeface="+mj-ea"/>
                <a:cs typeface="+mj-cs"/>
              </a:rPr>
              <a:t>Data Insights</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8115"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B774D00-6FDC-49EA-A2D7-F7FB92FD7CB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4536" y="1826560"/>
            <a:ext cx="3035882" cy="1836708"/>
          </a:xfrm>
          <a:prstGeom prst="rect">
            <a:avLst/>
          </a:prstGeom>
        </p:spPr>
      </p:pic>
    </p:spTree>
    <p:extLst>
      <p:ext uri="{BB962C8B-B14F-4D97-AF65-F5344CB8AC3E}">
        <p14:creationId xmlns:p14="http://schemas.microsoft.com/office/powerpoint/2010/main" val="174583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CE1A-269B-4756-A18A-D0B0227878A9}"/>
              </a:ext>
            </a:extLst>
          </p:cNvPr>
          <p:cNvSpPr>
            <a:spLocks noGrp="1"/>
          </p:cNvSpPr>
          <p:nvPr>
            <p:ph type="title"/>
          </p:nvPr>
        </p:nvSpPr>
        <p:spPr>
          <a:xfrm>
            <a:off x="0" y="404664"/>
            <a:ext cx="9144000" cy="1368151"/>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Checking the class imbalance and NO of different type of attributes</a:t>
            </a:r>
          </a:p>
        </p:txBody>
      </p:sp>
      <p:sp>
        <p:nvSpPr>
          <p:cNvPr id="9" name="TextBox 8">
            <a:extLst>
              <a:ext uri="{FF2B5EF4-FFF2-40B4-BE49-F238E27FC236}">
                <a16:creationId xmlns:a16="http://schemas.microsoft.com/office/drawing/2014/main" id="{12032E9A-3264-4CD8-AB1F-190EB0230A79}"/>
              </a:ext>
            </a:extLst>
          </p:cNvPr>
          <p:cNvSpPr txBox="1"/>
          <p:nvPr/>
        </p:nvSpPr>
        <p:spPr>
          <a:xfrm>
            <a:off x="867888" y="5373216"/>
            <a:ext cx="8147304" cy="553998"/>
          </a:xfrm>
          <a:prstGeom prst="rect">
            <a:avLst/>
          </a:prstGeom>
          <a:noFill/>
        </p:spPr>
        <p:txBody>
          <a:bodyPr wrap="square" rtlCol="0">
            <a:spAutoFit/>
          </a:bodyPr>
          <a:lstStyle/>
          <a:p>
            <a:pPr marL="214313" indent="-214313" algn="just">
              <a:buFont typeface="Arial" panose="020B0604020202020204" pitchFamily="34" charset="0"/>
              <a:buChar char="•"/>
            </a:pPr>
            <a:r>
              <a:rPr lang="en-IN" sz="1500" dirty="0"/>
              <a:t>Data balancing techniques were included to get the data balanced.</a:t>
            </a:r>
          </a:p>
          <a:p>
            <a:pPr marL="214313" indent="-214313" algn="just">
              <a:buFont typeface="Arial" panose="020B0604020202020204" pitchFamily="34" charset="0"/>
              <a:buChar char="•"/>
            </a:pPr>
            <a:r>
              <a:rPr lang="en-IN" sz="1500" dirty="0"/>
              <a:t>Various techniques are: Over, Under, Smote and Rose Smote.</a:t>
            </a:r>
          </a:p>
        </p:txBody>
      </p:sp>
      <p:graphicFrame>
        <p:nvGraphicFramePr>
          <p:cNvPr id="15" name="Chart 14">
            <a:extLst>
              <a:ext uri="{FF2B5EF4-FFF2-40B4-BE49-F238E27FC236}">
                <a16:creationId xmlns:a16="http://schemas.microsoft.com/office/drawing/2014/main" id="{0F801B3E-CD25-47C2-8253-B280DE7CF952}"/>
              </a:ext>
            </a:extLst>
          </p:cNvPr>
          <p:cNvGraphicFramePr/>
          <p:nvPr>
            <p:extLst>
              <p:ext uri="{D42A27DB-BD31-4B8C-83A1-F6EECF244321}">
                <p14:modId xmlns:p14="http://schemas.microsoft.com/office/powerpoint/2010/main" val="2277230385"/>
              </p:ext>
            </p:extLst>
          </p:nvPr>
        </p:nvGraphicFramePr>
        <p:xfrm>
          <a:off x="2590801" y="2059864"/>
          <a:ext cx="4141440" cy="2881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101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0" y="188466"/>
            <a:ext cx="9144000" cy="1190659"/>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Readmission Pattern with features</a:t>
            </a:r>
          </a:p>
        </p:txBody>
      </p:sp>
      <p:graphicFrame>
        <p:nvGraphicFramePr>
          <p:cNvPr id="8" name="Chart 7">
            <a:extLst>
              <a:ext uri="{FF2B5EF4-FFF2-40B4-BE49-F238E27FC236}">
                <a16:creationId xmlns:a16="http://schemas.microsoft.com/office/drawing/2014/main" id="{5B412EC6-E835-4CAB-A998-90BC803E0741}"/>
              </a:ext>
            </a:extLst>
          </p:cNvPr>
          <p:cNvGraphicFramePr>
            <a:graphicFrameLocks/>
          </p:cNvGraphicFramePr>
          <p:nvPr>
            <p:extLst>
              <p:ext uri="{D42A27DB-BD31-4B8C-83A1-F6EECF244321}">
                <p14:modId xmlns:p14="http://schemas.microsoft.com/office/powerpoint/2010/main" val="3529786194"/>
              </p:ext>
            </p:extLst>
          </p:nvPr>
        </p:nvGraphicFramePr>
        <p:xfrm>
          <a:off x="180594" y="2009921"/>
          <a:ext cx="4273062" cy="23923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ABCC451F-CB64-4E54-939D-912B77227169}"/>
              </a:ext>
            </a:extLst>
          </p:cNvPr>
          <p:cNvGraphicFramePr>
            <a:graphicFrameLocks/>
          </p:cNvGraphicFramePr>
          <p:nvPr>
            <p:extLst>
              <p:ext uri="{D42A27DB-BD31-4B8C-83A1-F6EECF244321}">
                <p14:modId xmlns:p14="http://schemas.microsoft.com/office/powerpoint/2010/main" val="550680904"/>
              </p:ext>
            </p:extLst>
          </p:nvPr>
        </p:nvGraphicFramePr>
        <p:xfrm>
          <a:off x="4930902" y="2009921"/>
          <a:ext cx="4032504" cy="239238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4D06ABD9-8B26-40AB-8ECE-9D5E11C70F25}"/>
              </a:ext>
            </a:extLst>
          </p:cNvPr>
          <p:cNvSpPr txBox="1"/>
          <p:nvPr/>
        </p:nvSpPr>
        <p:spPr>
          <a:xfrm>
            <a:off x="180594" y="4592222"/>
            <a:ext cx="8782812" cy="1015663"/>
          </a:xfrm>
          <a:prstGeom prst="rect">
            <a:avLst/>
          </a:prstGeom>
          <a:noFill/>
        </p:spPr>
        <p:txBody>
          <a:bodyPr wrap="square" rtlCol="0">
            <a:spAutoFit/>
          </a:bodyPr>
          <a:lstStyle/>
          <a:p>
            <a:pPr marL="214313" indent="-214313" algn="just">
              <a:buFont typeface="Arial" panose="020B0604020202020204" pitchFamily="34" charset="0"/>
              <a:buChar char="•"/>
            </a:pPr>
            <a:r>
              <a:rPr lang="en-IN" sz="1500" dirty="0"/>
              <a:t>As age increases there is steep increase in the percentage of readmission and which will be driving factor to predict the readmission.</a:t>
            </a:r>
          </a:p>
          <a:p>
            <a:pPr marL="214313" indent="-214313" algn="just">
              <a:buFont typeface="Arial" panose="020B0604020202020204" pitchFamily="34" charset="0"/>
              <a:buChar char="•"/>
            </a:pPr>
            <a:r>
              <a:rPr lang="en-IN" sz="1500" dirty="0"/>
              <a:t>From the diagnosis graph it is shown that there is steep increase in the percentage of readmission as the number of diagnosis increases.</a:t>
            </a:r>
          </a:p>
        </p:txBody>
      </p:sp>
    </p:spTree>
    <p:extLst>
      <p:ext uri="{BB962C8B-B14F-4D97-AF65-F5344CB8AC3E}">
        <p14:creationId xmlns:p14="http://schemas.microsoft.com/office/powerpoint/2010/main" val="38186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0" y="260649"/>
            <a:ext cx="9144000" cy="1252084"/>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Readmission Pattern with features</a:t>
            </a:r>
          </a:p>
        </p:txBody>
      </p:sp>
      <p:sp>
        <p:nvSpPr>
          <p:cNvPr id="2" name="TextBox 1">
            <a:extLst>
              <a:ext uri="{FF2B5EF4-FFF2-40B4-BE49-F238E27FC236}">
                <a16:creationId xmlns:a16="http://schemas.microsoft.com/office/drawing/2014/main" id="{4D06ABD9-8B26-40AB-8ECE-9D5E11C70F25}"/>
              </a:ext>
            </a:extLst>
          </p:cNvPr>
          <p:cNvSpPr txBox="1"/>
          <p:nvPr/>
        </p:nvSpPr>
        <p:spPr>
          <a:xfrm>
            <a:off x="180594" y="4592223"/>
            <a:ext cx="8782812" cy="715581"/>
          </a:xfrm>
          <a:prstGeom prst="rect">
            <a:avLst/>
          </a:prstGeom>
          <a:noFill/>
        </p:spPr>
        <p:txBody>
          <a:bodyPr wrap="square" rtlCol="0">
            <a:spAutoFit/>
          </a:bodyPr>
          <a:lstStyle/>
          <a:p>
            <a:pPr marL="214313" indent="-214313" algn="just">
              <a:buFont typeface="Arial" panose="020B0604020202020204" pitchFamily="34" charset="0"/>
              <a:buChar char="•"/>
            </a:pPr>
            <a:r>
              <a:rPr lang="en-IN" sz="1350" dirty="0"/>
              <a:t>As the number of days stayed increases there is a increase in readmission as this might lead to major health concerned patients.</a:t>
            </a:r>
          </a:p>
          <a:p>
            <a:pPr marL="214313" indent="-214313" algn="just">
              <a:buFont typeface="Arial" panose="020B0604020202020204" pitchFamily="34" charset="0"/>
              <a:buChar char="•"/>
            </a:pPr>
            <a:r>
              <a:rPr lang="en-IN" sz="1350" dirty="0"/>
              <a:t>Even the drug which is most of the time prescribed was insulin and even other drugs year on year got decreased.</a:t>
            </a:r>
          </a:p>
        </p:txBody>
      </p:sp>
      <p:graphicFrame>
        <p:nvGraphicFramePr>
          <p:cNvPr id="13" name="Chart 12">
            <a:extLst>
              <a:ext uri="{FF2B5EF4-FFF2-40B4-BE49-F238E27FC236}">
                <a16:creationId xmlns:a16="http://schemas.microsoft.com/office/drawing/2014/main" id="{79F5AB4F-3EE4-4813-B62D-4E92C05F975E}"/>
              </a:ext>
            </a:extLst>
          </p:cNvPr>
          <p:cNvGraphicFramePr>
            <a:graphicFrameLocks/>
          </p:cNvGraphicFramePr>
          <p:nvPr>
            <p:extLst>
              <p:ext uri="{D42A27DB-BD31-4B8C-83A1-F6EECF244321}">
                <p14:modId xmlns:p14="http://schemas.microsoft.com/office/powerpoint/2010/main" val="1263842785"/>
              </p:ext>
            </p:extLst>
          </p:nvPr>
        </p:nvGraphicFramePr>
        <p:xfrm>
          <a:off x="286629" y="1622098"/>
          <a:ext cx="3849272" cy="27430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56F6C948-C014-4421-8391-84272A6A809B}"/>
              </a:ext>
            </a:extLst>
          </p:cNvPr>
          <p:cNvGraphicFramePr>
            <a:graphicFrameLocks/>
          </p:cNvGraphicFramePr>
          <p:nvPr>
            <p:extLst>
              <p:ext uri="{D42A27DB-BD31-4B8C-83A1-F6EECF244321}">
                <p14:modId xmlns:p14="http://schemas.microsoft.com/office/powerpoint/2010/main" val="2795370439"/>
              </p:ext>
            </p:extLst>
          </p:nvPr>
        </p:nvGraphicFramePr>
        <p:xfrm>
          <a:off x="4427984" y="1622099"/>
          <a:ext cx="4429387" cy="26709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861360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17909" y="271586"/>
            <a:ext cx="9072908" cy="1292242"/>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US" sz="4400" dirty="0">
                <a:solidFill>
                  <a:schemeClr val="lt1"/>
                </a:solidFill>
                <a:latin typeface="+mn-lt"/>
                <a:ea typeface="+mn-ea"/>
                <a:cs typeface="+mn-cs"/>
              </a:rPr>
              <a:t>Model Building</a:t>
            </a:r>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591458" y="1628800"/>
            <a:ext cx="8032175" cy="4079806"/>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96786"/>
            <a:ext cx="9144000" cy="1139757"/>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Model Building</a:t>
            </a:r>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252663" y="2564429"/>
            <a:ext cx="2252493" cy="167369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350"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3775308" y="2684666"/>
            <a:ext cx="1843224" cy="1071051"/>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3463291" y="4490787"/>
            <a:ext cx="2455163" cy="1071051"/>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350" dirty="0"/>
          </a:p>
        </p:txBody>
      </p:sp>
      <p:sp>
        <p:nvSpPr>
          <p:cNvPr id="17" name="Rectangle 16">
            <a:extLst>
              <a:ext uri="{FF2B5EF4-FFF2-40B4-BE49-F238E27FC236}">
                <a16:creationId xmlns:a16="http://schemas.microsoft.com/office/drawing/2014/main" id="{02FABD58-CBA8-4713-9DB0-AE6D10A03871}"/>
              </a:ext>
            </a:extLst>
          </p:cNvPr>
          <p:cNvSpPr/>
          <p:nvPr/>
        </p:nvSpPr>
        <p:spPr>
          <a:xfrm>
            <a:off x="325674" y="32651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8" name="Rectangle 17">
            <a:extLst>
              <a:ext uri="{FF2B5EF4-FFF2-40B4-BE49-F238E27FC236}">
                <a16:creationId xmlns:a16="http://schemas.microsoft.com/office/drawing/2014/main" id="{9EE80403-8F74-41EF-91D2-500258C2D357}"/>
              </a:ext>
            </a:extLst>
          </p:cNvPr>
          <p:cNvSpPr/>
          <p:nvPr/>
        </p:nvSpPr>
        <p:spPr>
          <a:xfrm>
            <a:off x="439974" y="33794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9" name="Rectangle 18">
            <a:extLst>
              <a:ext uri="{FF2B5EF4-FFF2-40B4-BE49-F238E27FC236}">
                <a16:creationId xmlns:a16="http://schemas.microsoft.com/office/drawing/2014/main" id="{210996BA-0902-4603-BA36-83F051D6EBC8}"/>
              </a:ext>
            </a:extLst>
          </p:cNvPr>
          <p:cNvSpPr/>
          <p:nvPr/>
        </p:nvSpPr>
        <p:spPr>
          <a:xfrm>
            <a:off x="554274" y="34937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0" name="Rectangle 19">
            <a:extLst>
              <a:ext uri="{FF2B5EF4-FFF2-40B4-BE49-F238E27FC236}">
                <a16:creationId xmlns:a16="http://schemas.microsoft.com/office/drawing/2014/main" id="{83789A78-0715-4D50-AE6C-1316C90EA985}"/>
              </a:ext>
            </a:extLst>
          </p:cNvPr>
          <p:cNvSpPr/>
          <p:nvPr/>
        </p:nvSpPr>
        <p:spPr>
          <a:xfrm>
            <a:off x="668574" y="36080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1" name="Rectangle 20">
            <a:extLst>
              <a:ext uri="{FF2B5EF4-FFF2-40B4-BE49-F238E27FC236}">
                <a16:creationId xmlns:a16="http://schemas.microsoft.com/office/drawing/2014/main" id="{CBC488CB-1913-4E0F-AAE7-EE3035B9EF3A}"/>
              </a:ext>
            </a:extLst>
          </p:cNvPr>
          <p:cNvSpPr/>
          <p:nvPr/>
        </p:nvSpPr>
        <p:spPr>
          <a:xfrm>
            <a:off x="782874" y="37223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2" name="Rectangle 21">
            <a:extLst>
              <a:ext uri="{FF2B5EF4-FFF2-40B4-BE49-F238E27FC236}">
                <a16:creationId xmlns:a16="http://schemas.microsoft.com/office/drawing/2014/main" id="{33B534B3-59AB-4ED1-A519-19068AB95CF8}"/>
              </a:ext>
            </a:extLst>
          </p:cNvPr>
          <p:cNvSpPr/>
          <p:nvPr/>
        </p:nvSpPr>
        <p:spPr>
          <a:xfrm>
            <a:off x="1393939" y="32651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3" name="Rectangle 22">
            <a:extLst>
              <a:ext uri="{FF2B5EF4-FFF2-40B4-BE49-F238E27FC236}">
                <a16:creationId xmlns:a16="http://schemas.microsoft.com/office/drawing/2014/main" id="{D1E10D9B-CB4B-4045-B11F-F2DF816BC666}"/>
              </a:ext>
            </a:extLst>
          </p:cNvPr>
          <p:cNvSpPr/>
          <p:nvPr/>
        </p:nvSpPr>
        <p:spPr>
          <a:xfrm>
            <a:off x="1508239" y="33794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4" name="Rectangle 23">
            <a:extLst>
              <a:ext uri="{FF2B5EF4-FFF2-40B4-BE49-F238E27FC236}">
                <a16:creationId xmlns:a16="http://schemas.microsoft.com/office/drawing/2014/main" id="{77D6B8E9-16F0-4CA9-80BD-033B9D877CD9}"/>
              </a:ext>
            </a:extLst>
          </p:cNvPr>
          <p:cNvSpPr/>
          <p:nvPr/>
        </p:nvSpPr>
        <p:spPr>
          <a:xfrm>
            <a:off x="1622539" y="34937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5" name="Rectangle 24">
            <a:extLst>
              <a:ext uri="{FF2B5EF4-FFF2-40B4-BE49-F238E27FC236}">
                <a16:creationId xmlns:a16="http://schemas.microsoft.com/office/drawing/2014/main" id="{ACCE8BA2-DBC7-44D6-A8CC-BC9E89FDA8F1}"/>
              </a:ext>
            </a:extLst>
          </p:cNvPr>
          <p:cNvSpPr/>
          <p:nvPr/>
        </p:nvSpPr>
        <p:spPr>
          <a:xfrm>
            <a:off x="1736839" y="36080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6" name="Rectangle 25">
            <a:extLst>
              <a:ext uri="{FF2B5EF4-FFF2-40B4-BE49-F238E27FC236}">
                <a16:creationId xmlns:a16="http://schemas.microsoft.com/office/drawing/2014/main" id="{CE8FF94F-F00D-4B5B-A97C-258B79C17ECE}"/>
              </a:ext>
            </a:extLst>
          </p:cNvPr>
          <p:cNvSpPr/>
          <p:nvPr/>
        </p:nvSpPr>
        <p:spPr>
          <a:xfrm>
            <a:off x="1851139" y="3722390"/>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7" name="TextBox 26">
            <a:extLst>
              <a:ext uri="{FF2B5EF4-FFF2-40B4-BE49-F238E27FC236}">
                <a16:creationId xmlns:a16="http://schemas.microsoft.com/office/drawing/2014/main" id="{3820814E-DF77-456D-84B8-9E3FC5D4CBC0}"/>
              </a:ext>
            </a:extLst>
          </p:cNvPr>
          <p:cNvSpPr txBox="1"/>
          <p:nvPr/>
        </p:nvSpPr>
        <p:spPr>
          <a:xfrm>
            <a:off x="734747" y="2670760"/>
            <a:ext cx="1393118" cy="507831"/>
          </a:xfrm>
          <a:prstGeom prst="rect">
            <a:avLst/>
          </a:prstGeom>
          <a:noFill/>
        </p:spPr>
        <p:txBody>
          <a:bodyPr wrap="square" rtlCol="0">
            <a:spAutoFit/>
          </a:bodyPr>
          <a:lstStyle/>
          <a:p>
            <a:pPr algn="ctr"/>
            <a:r>
              <a:rPr lang="en-IN" sz="1350" b="1" dirty="0"/>
              <a:t>Patients Data Base</a:t>
            </a:r>
          </a:p>
        </p:txBody>
      </p:sp>
      <p:sp>
        <p:nvSpPr>
          <p:cNvPr id="29" name="Rectangle 28">
            <a:extLst>
              <a:ext uri="{FF2B5EF4-FFF2-40B4-BE49-F238E27FC236}">
                <a16:creationId xmlns:a16="http://schemas.microsoft.com/office/drawing/2014/main" id="{4B30867B-7E3C-4AA9-A1A8-CFD37CA502AA}"/>
              </a:ext>
            </a:extLst>
          </p:cNvPr>
          <p:cNvSpPr/>
          <p:nvPr/>
        </p:nvSpPr>
        <p:spPr>
          <a:xfrm>
            <a:off x="3627548" y="4867071"/>
            <a:ext cx="553453" cy="13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0" name="Rectangle 29">
            <a:extLst>
              <a:ext uri="{FF2B5EF4-FFF2-40B4-BE49-F238E27FC236}">
                <a16:creationId xmlns:a16="http://schemas.microsoft.com/office/drawing/2014/main" id="{5B0223E6-D21E-4355-BCEF-2B763EA3F676}"/>
              </a:ext>
            </a:extLst>
          </p:cNvPr>
          <p:cNvSpPr/>
          <p:nvPr/>
        </p:nvSpPr>
        <p:spPr>
          <a:xfrm>
            <a:off x="3627548" y="5069475"/>
            <a:ext cx="553453" cy="13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7" name="Arrow: Right 36">
            <a:extLst>
              <a:ext uri="{FF2B5EF4-FFF2-40B4-BE49-F238E27FC236}">
                <a16:creationId xmlns:a16="http://schemas.microsoft.com/office/drawing/2014/main" id="{EC6FFA74-8C5B-49AC-8441-06B92A69F4E3}"/>
              </a:ext>
            </a:extLst>
          </p:cNvPr>
          <p:cNvSpPr/>
          <p:nvPr/>
        </p:nvSpPr>
        <p:spPr>
          <a:xfrm>
            <a:off x="2796193" y="3071302"/>
            <a:ext cx="831355" cy="374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4360872" y="3952188"/>
            <a:ext cx="626776" cy="342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9" name="Arrow: Right 38">
            <a:extLst>
              <a:ext uri="{FF2B5EF4-FFF2-40B4-BE49-F238E27FC236}">
                <a16:creationId xmlns:a16="http://schemas.microsoft.com/office/drawing/2014/main" id="{20EE7EB6-75A8-4E07-9A55-89977AFD0E22}"/>
              </a:ext>
            </a:extLst>
          </p:cNvPr>
          <p:cNvSpPr/>
          <p:nvPr/>
        </p:nvSpPr>
        <p:spPr>
          <a:xfrm>
            <a:off x="6026697" y="3094725"/>
            <a:ext cx="787660" cy="35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40" name="TextBox 39">
            <a:extLst>
              <a:ext uri="{FF2B5EF4-FFF2-40B4-BE49-F238E27FC236}">
                <a16:creationId xmlns:a16="http://schemas.microsoft.com/office/drawing/2014/main" id="{6FB8575C-32CE-4DB2-96DF-B8650B4FC77B}"/>
              </a:ext>
            </a:extLst>
          </p:cNvPr>
          <p:cNvSpPr txBox="1"/>
          <p:nvPr/>
        </p:nvSpPr>
        <p:spPr>
          <a:xfrm>
            <a:off x="3949000" y="2147549"/>
            <a:ext cx="1698512" cy="461665"/>
          </a:xfrm>
          <a:prstGeom prst="rect">
            <a:avLst/>
          </a:prstGeom>
          <a:noFill/>
        </p:spPr>
        <p:txBody>
          <a:bodyPr wrap="square" rtlCol="0">
            <a:spAutoFit/>
          </a:bodyPr>
          <a:lstStyle/>
          <a:p>
            <a:r>
              <a:rPr lang="en-IN" sz="24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a:off x="2817076" y="3124276"/>
            <a:ext cx="652280" cy="300082"/>
          </a:xfrm>
          <a:prstGeom prst="rect">
            <a:avLst/>
          </a:prstGeom>
          <a:noFill/>
        </p:spPr>
        <p:txBody>
          <a:bodyPr wrap="square" rtlCol="0">
            <a:spAutoFit/>
          </a:bodyPr>
          <a:lstStyle/>
          <a:p>
            <a:r>
              <a:rPr lang="en-IN" sz="1350"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4333616" y="4027512"/>
            <a:ext cx="652280" cy="300082"/>
          </a:xfrm>
          <a:prstGeom prst="rect">
            <a:avLst/>
          </a:prstGeom>
          <a:noFill/>
        </p:spPr>
        <p:txBody>
          <a:bodyPr wrap="square" rtlCol="0">
            <a:spAutoFit/>
          </a:bodyPr>
          <a:lstStyle/>
          <a:p>
            <a:r>
              <a:rPr lang="en-IN" sz="1350"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5969143" y="3126690"/>
            <a:ext cx="1020006" cy="300082"/>
          </a:xfrm>
          <a:prstGeom prst="rect">
            <a:avLst/>
          </a:prstGeom>
          <a:noFill/>
        </p:spPr>
        <p:txBody>
          <a:bodyPr wrap="square" rtlCol="0">
            <a:spAutoFit/>
          </a:bodyPr>
          <a:lstStyle/>
          <a:p>
            <a:r>
              <a:rPr lang="en-IN" sz="1350" b="1" dirty="0"/>
              <a:t>Output</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6814356" y="2681621"/>
            <a:ext cx="2252494" cy="1071051"/>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350" dirty="0"/>
          </a:p>
        </p:txBody>
      </p:sp>
      <p:sp>
        <p:nvSpPr>
          <p:cNvPr id="48" name="Rectangle 47">
            <a:extLst>
              <a:ext uri="{FF2B5EF4-FFF2-40B4-BE49-F238E27FC236}">
                <a16:creationId xmlns:a16="http://schemas.microsoft.com/office/drawing/2014/main" id="{C0FC2184-7999-4BC8-85A1-C007E1480C5A}"/>
              </a:ext>
            </a:extLst>
          </p:cNvPr>
          <p:cNvSpPr/>
          <p:nvPr/>
        </p:nvSpPr>
        <p:spPr>
          <a:xfrm>
            <a:off x="6978613" y="3057905"/>
            <a:ext cx="507767" cy="13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49" name="Rectangle 48">
            <a:extLst>
              <a:ext uri="{FF2B5EF4-FFF2-40B4-BE49-F238E27FC236}">
                <a16:creationId xmlns:a16="http://schemas.microsoft.com/office/drawing/2014/main" id="{D99D059D-A2AB-47D3-A5DA-B8C4E64C449D}"/>
              </a:ext>
            </a:extLst>
          </p:cNvPr>
          <p:cNvSpPr/>
          <p:nvPr/>
        </p:nvSpPr>
        <p:spPr>
          <a:xfrm>
            <a:off x="6978613" y="3260309"/>
            <a:ext cx="507767" cy="13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51" name="TextBox 50">
            <a:extLst>
              <a:ext uri="{FF2B5EF4-FFF2-40B4-BE49-F238E27FC236}">
                <a16:creationId xmlns:a16="http://schemas.microsoft.com/office/drawing/2014/main" id="{8276DB99-59B2-42B5-B13A-F9B439EA783C}"/>
              </a:ext>
            </a:extLst>
          </p:cNvPr>
          <p:cNvSpPr txBox="1"/>
          <p:nvPr/>
        </p:nvSpPr>
        <p:spPr>
          <a:xfrm>
            <a:off x="7971302" y="2859245"/>
            <a:ext cx="1347537" cy="300082"/>
          </a:xfrm>
          <a:prstGeom prst="rect">
            <a:avLst/>
          </a:prstGeom>
          <a:noFill/>
        </p:spPr>
        <p:txBody>
          <a:bodyPr wrap="square" rtlCol="0">
            <a:spAutoFit/>
          </a:bodyPr>
          <a:lstStyle/>
          <a:p>
            <a:r>
              <a:rPr lang="en-IN" sz="1350" dirty="0"/>
              <a:t>Within30days</a:t>
            </a:r>
          </a:p>
        </p:txBody>
      </p:sp>
      <p:sp>
        <p:nvSpPr>
          <p:cNvPr id="52" name="TextBox 51">
            <a:extLst>
              <a:ext uri="{FF2B5EF4-FFF2-40B4-BE49-F238E27FC236}">
                <a16:creationId xmlns:a16="http://schemas.microsoft.com/office/drawing/2014/main" id="{F9A38C11-B9C0-434F-AB09-4A01CEAF186A}"/>
              </a:ext>
            </a:extLst>
          </p:cNvPr>
          <p:cNvSpPr txBox="1"/>
          <p:nvPr/>
        </p:nvSpPr>
        <p:spPr>
          <a:xfrm>
            <a:off x="4610780" y="4865482"/>
            <a:ext cx="1217619" cy="300082"/>
          </a:xfrm>
          <a:prstGeom prst="rect">
            <a:avLst/>
          </a:prstGeom>
          <a:noFill/>
        </p:spPr>
        <p:txBody>
          <a:bodyPr wrap="square" rtlCol="0">
            <a:spAutoFit/>
          </a:bodyPr>
          <a:lstStyle/>
          <a:p>
            <a:r>
              <a:rPr lang="en-IN" sz="1350" dirty="0"/>
              <a:t>Within30days</a:t>
            </a:r>
          </a:p>
        </p:txBody>
      </p:sp>
      <p:sp>
        <p:nvSpPr>
          <p:cNvPr id="53" name="TextBox 52">
            <a:extLst>
              <a:ext uri="{FF2B5EF4-FFF2-40B4-BE49-F238E27FC236}">
                <a16:creationId xmlns:a16="http://schemas.microsoft.com/office/drawing/2014/main" id="{0BA64A72-2BCB-48B6-80E8-77F764EDC76D}"/>
              </a:ext>
            </a:extLst>
          </p:cNvPr>
          <p:cNvSpPr txBox="1"/>
          <p:nvPr/>
        </p:nvSpPr>
        <p:spPr>
          <a:xfrm>
            <a:off x="4696920" y="5160486"/>
            <a:ext cx="1131478" cy="300082"/>
          </a:xfrm>
          <a:prstGeom prst="rect">
            <a:avLst/>
          </a:prstGeom>
          <a:noFill/>
        </p:spPr>
        <p:txBody>
          <a:bodyPr wrap="square" rtlCol="0">
            <a:spAutoFit/>
          </a:bodyPr>
          <a:lstStyle/>
          <a:p>
            <a:r>
              <a:rPr lang="en-IN" sz="1350" dirty="0"/>
              <a:t>NO</a:t>
            </a:r>
          </a:p>
        </p:txBody>
      </p:sp>
      <p:sp>
        <p:nvSpPr>
          <p:cNvPr id="54" name="TextBox 53">
            <a:extLst>
              <a:ext uri="{FF2B5EF4-FFF2-40B4-BE49-F238E27FC236}">
                <a16:creationId xmlns:a16="http://schemas.microsoft.com/office/drawing/2014/main" id="{0FE311A9-F310-47D9-9843-74C7FF597E0D}"/>
              </a:ext>
            </a:extLst>
          </p:cNvPr>
          <p:cNvSpPr txBox="1"/>
          <p:nvPr/>
        </p:nvSpPr>
        <p:spPr>
          <a:xfrm>
            <a:off x="8108341" y="3164593"/>
            <a:ext cx="1131478" cy="300082"/>
          </a:xfrm>
          <a:prstGeom prst="rect">
            <a:avLst/>
          </a:prstGeom>
          <a:noFill/>
        </p:spPr>
        <p:txBody>
          <a:bodyPr wrap="square" rtlCol="0">
            <a:spAutoFit/>
          </a:bodyPr>
          <a:lstStyle/>
          <a:p>
            <a:r>
              <a:rPr lang="en-IN" sz="1350" dirty="0"/>
              <a:t>NO</a:t>
            </a:r>
          </a:p>
        </p:txBody>
      </p:sp>
      <p:cxnSp>
        <p:nvCxnSpPr>
          <p:cNvPr id="58" name="Straight Arrow Connector 57">
            <a:extLst>
              <a:ext uri="{FF2B5EF4-FFF2-40B4-BE49-F238E27FC236}">
                <a16:creationId xmlns:a16="http://schemas.microsoft.com/office/drawing/2014/main" id="{242DAD01-8908-432D-A1E7-20FA256FE15A}"/>
              </a:ext>
            </a:extLst>
          </p:cNvPr>
          <p:cNvCxnSpPr>
            <a:cxnSpLocks/>
            <a:endCxn id="51" idx="1"/>
          </p:cNvCxnSpPr>
          <p:nvPr/>
        </p:nvCxnSpPr>
        <p:spPr>
          <a:xfrm flipV="1">
            <a:off x="7393133" y="3009286"/>
            <a:ext cx="578169" cy="134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7585387" y="3306082"/>
            <a:ext cx="549494" cy="25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a:off x="4168852" y="5020013"/>
            <a:ext cx="567320" cy="1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a:cxnSpLocks/>
            <a:endCxn id="53" idx="1"/>
          </p:cNvCxnSpPr>
          <p:nvPr/>
        </p:nvCxnSpPr>
        <p:spPr>
          <a:xfrm>
            <a:off x="4273022" y="5190861"/>
            <a:ext cx="423898" cy="11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7461113" y="3937623"/>
            <a:ext cx="1347537" cy="300082"/>
          </a:xfrm>
          <a:prstGeom prst="rect">
            <a:avLst/>
          </a:prstGeom>
          <a:noFill/>
        </p:spPr>
        <p:txBody>
          <a:bodyPr wrap="square" rtlCol="0">
            <a:spAutoFit/>
          </a:bodyPr>
          <a:lstStyle/>
          <a:p>
            <a:r>
              <a:rPr lang="en-IN" sz="1350"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6839680" y="4716997"/>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75" name="Rectangle 74">
            <a:extLst>
              <a:ext uri="{FF2B5EF4-FFF2-40B4-BE49-F238E27FC236}">
                <a16:creationId xmlns:a16="http://schemas.microsoft.com/office/drawing/2014/main" id="{1C5A36BF-FD03-48B6-A645-B7A1095717B8}"/>
              </a:ext>
            </a:extLst>
          </p:cNvPr>
          <p:cNvSpPr/>
          <p:nvPr/>
        </p:nvSpPr>
        <p:spPr>
          <a:xfrm>
            <a:off x="6953980" y="4831297"/>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76" name="Rectangle 75">
            <a:extLst>
              <a:ext uri="{FF2B5EF4-FFF2-40B4-BE49-F238E27FC236}">
                <a16:creationId xmlns:a16="http://schemas.microsoft.com/office/drawing/2014/main" id="{F08469AF-EA76-4860-9F4C-AB70B6B7450A}"/>
              </a:ext>
            </a:extLst>
          </p:cNvPr>
          <p:cNvSpPr/>
          <p:nvPr/>
        </p:nvSpPr>
        <p:spPr>
          <a:xfrm>
            <a:off x="7068280" y="4945597"/>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77" name="Rectangle 76">
            <a:extLst>
              <a:ext uri="{FF2B5EF4-FFF2-40B4-BE49-F238E27FC236}">
                <a16:creationId xmlns:a16="http://schemas.microsoft.com/office/drawing/2014/main" id="{FE8483D6-9EE2-4FE5-83B2-451F65DA301A}"/>
              </a:ext>
            </a:extLst>
          </p:cNvPr>
          <p:cNvSpPr/>
          <p:nvPr/>
        </p:nvSpPr>
        <p:spPr>
          <a:xfrm>
            <a:off x="7182580" y="5059897"/>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78" name="Rectangle 77">
            <a:extLst>
              <a:ext uri="{FF2B5EF4-FFF2-40B4-BE49-F238E27FC236}">
                <a16:creationId xmlns:a16="http://schemas.microsoft.com/office/drawing/2014/main" id="{2C19DAFF-B78B-446D-9937-5DC1CF1203FB}"/>
              </a:ext>
            </a:extLst>
          </p:cNvPr>
          <p:cNvSpPr/>
          <p:nvPr/>
        </p:nvSpPr>
        <p:spPr>
          <a:xfrm>
            <a:off x="7296880" y="5174197"/>
            <a:ext cx="553453" cy="261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4839565" y="4267160"/>
            <a:ext cx="2622665" cy="4537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7883570" y="4799561"/>
            <a:ext cx="1347537" cy="300082"/>
          </a:xfrm>
          <a:prstGeom prst="rect">
            <a:avLst/>
          </a:prstGeom>
          <a:noFill/>
        </p:spPr>
        <p:txBody>
          <a:bodyPr wrap="square" rtlCol="0">
            <a:spAutoFit/>
          </a:bodyPr>
          <a:lstStyle/>
          <a:p>
            <a:r>
              <a:rPr lang="en-IN" sz="1350" b="1" dirty="0"/>
              <a:t>New Data</a:t>
            </a:r>
          </a:p>
        </p:txBody>
      </p:sp>
      <p:sp>
        <p:nvSpPr>
          <p:cNvPr id="60" name="TextBox 59">
            <a:extLst>
              <a:ext uri="{FF2B5EF4-FFF2-40B4-BE49-F238E27FC236}">
                <a16:creationId xmlns:a16="http://schemas.microsoft.com/office/drawing/2014/main" id="{1516C7BF-4864-4592-8BD0-1E4F3AE8F0ED}"/>
              </a:ext>
            </a:extLst>
          </p:cNvPr>
          <p:cNvSpPr txBox="1"/>
          <p:nvPr/>
        </p:nvSpPr>
        <p:spPr>
          <a:xfrm>
            <a:off x="4193454" y="5599851"/>
            <a:ext cx="1347537" cy="300082"/>
          </a:xfrm>
          <a:prstGeom prst="rect">
            <a:avLst/>
          </a:prstGeom>
          <a:noFill/>
        </p:spPr>
        <p:txBody>
          <a:bodyPr wrap="square" rtlCol="0">
            <a:spAutoFit/>
          </a:bodyPr>
          <a:lstStyle/>
          <a:p>
            <a:r>
              <a:rPr lang="en-IN" sz="1350" b="1" dirty="0"/>
              <a:t>Target Labels</a:t>
            </a:r>
          </a:p>
        </p:txBody>
      </p:sp>
    </p:spTree>
    <p:extLst>
      <p:ext uri="{BB962C8B-B14F-4D97-AF65-F5344CB8AC3E}">
        <p14:creationId xmlns:p14="http://schemas.microsoft.com/office/powerpoint/2010/main" val="18598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1000"/>
                                        <p:tgtEl>
                                          <p:spTgt spid="15"/>
                                        </p:tgtEl>
                                      </p:cBhvr>
                                    </p:animEffect>
                                    <p:anim calcmode="lin" valueType="num">
                                      <p:cBhvr>
                                        <p:cTn id="80" dur="1000" fill="hold"/>
                                        <p:tgtEl>
                                          <p:spTgt spid="15"/>
                                        </p:tgtEl>
                                        <p:attrNameLst>
                                          <p:attrName>ppt_x</p:attrName>
                                        </p:attrNameLst>
                                      </p:cBhvr>
                                      <p:tavLst>
                                        <p:tav tm="0">
                                          <p:val>
                                            <p:strVal val="#ppt_x"/>
                                          </p:val>
                                        </p:tav>
                                        <p:tav tm="100000">
                                          <p:val>
                                            <p:strVal val="#ppt_x"/>
                                          </p:val>
                                        </p:tav>
                                      </p:tavLst>
                                    </p:anim>
                                    <p:anim calcmode="lin" valueType="num">
                                      <p:cBhvr>
                                        <p:cTn id="81" dur="1000" fill="hold"/>
                                        <p:tgtEl>
                                          <p:spTgt spid="1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anim calcmode="lin" valueType="num">
                                      <p:cBhvr>
                                        <p:cTn id="85" dur="1000" fill="hold"/>
                                        <p:tgtEl>
                                          <p:spTgt spid="29"/>
                                        </p:tgtEl>
                                        <p:attrNameLst>
                                          <p:attrName>ppt_x</p:attrName>
                                        </p:attrNameLst>
                                      </p:cBhvr>
                                      <p:tavLst>
                                        <p:tav tm="0">
                                          <p:val>
                                            <p:strVal val="#ppt_x"/>
                                          </p:val>
                                        </p:tav>
                                        <p:tav tm="100000">
                                          <p:val>
                                            <p:strVal val="#ppt_x"/>
                                          </p:val>
                                        </p:tav>
                                      </p:tavLst>
                                    </p:anim>
                                    <p:anim calcmode="lin" valueType="num">
                                      <p:cBhvr>
                                        <p:cTn id="86" dur="1000" fill="hold"/>
                                        <p:tgtEl>
                                          <p:spTgt spid="2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1000"/>
                                        <p:tgtEl>
                                          <p:spTgt spid="30"/>
                                        </p:tgtEl>
                                      </p:cBhvr>
                                    </p:animEffect>
                                    <p:anim calcmode="lin" valueType="num">
                                      <p:cBhvr>
                                        <p:cTn id="90" dur="1000" fill="hold"/>
                                        <p:tgtEl>
                                          <p:spTgt spid="30"/>
                                        </p:tgtEl>
                                        <p:attrNameLst>
                                          <p:attrName>ppt_x</p:attrName>
                                        </p:attrNameLst>
                                      </p:cBhvr>
                                      <p:tavLst>
                                        <p:tav tm="0">
                                          <p:val>
                                            <p:strVal val="#ppt_x"/>
                                          </p:val>
                                        </p:tav>
                                        <p:tav tm="100000">
                                          <p:val>
                                            <p:strVal val="#ppt_x"/>
                                          </p:val>
                                        </p:tav>
                                      </p:tavLst>
                                    </p:anim>
                                    <p:anim calcmode="lin" valueType="num">
                                      <p:cBhvr>
                                        <p:cTn id="91" dur="1000" fill="hold"/>
                                        <p:tgtEl>
                                          <p:spTgt spid="3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1000"/>
                                        <p:tgtEl>
                                          <p:spTgt spid="38"/>
                                        </p:tgtEl>
                                      </p:cBhvr>
                                    </p:animEffect>
                                    <p:anim calcmode="lin" valueType="num">
                                      <p:cBhvr>
                                        <p:cTn id="95" dur="1000" fill="hold"/>
                                        <p:tgtEl>
                                          <p:spTgt spid="38"/>
                                        </p:tgtEl>
                                        <p:attrNameLst>
                                          <p:attrName>ppt_x</p:attrName>
                                        </p:attrNameLst>
                                      </p:cBhvr>
                                      <p:tavLst>
                                        <p:tav tm="0">
                                          <p:val>
                                            <p:strVal val="#ppt_x"/>
                                          </p:val>
                                        </p:tav>
                                        <p:tav tm="100000">
                                          <p:val>
                                            <p:strVal val="#ppt_x"/>
                                          </p:val>
                                        </p:tav>
                                      </p:tavLst>
                                    </p:anim>
                                    <p:anim calcmode="lin" valueType="num">
                                      <p:cBhvr>
                                        <p:cTn id="96" dur="1000" fill="hold"/>
                                        <p:tgtEl>
                                          <p:spTgt spid="38"/>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fade">
                                      <p:cBhvr>
                                        <p:cTn id="99" dur="1000"/>
                                        <p:tgtEl>
                                          <p:spTgt spid="43"/>
                                        </p:tgtEl>
                                      </p:cBhvr>
                                    </p:animEffect>
                                    <p:anim calcmode="lin" valueType="num">
                                      <p:cBhvr>
                                        <p:cTn id="100" dur="1000" fill="hold"/>
                                        <p:tgtEl>
                                          <p:spTgt spid="43"/>
                                        </p:tgtEl>
                                        <p:attrNameLst>
                                          <p:attrName>ppt_x</p:attrName>
                                        </p:attrNameLst>
                                      </p:cBhvr>
                                      <p:tavLst>
                                        <p:tav tm="0">
                                          <p:val>
                                            <p:strVal val="#ppt_x"/>
                                          </p:val>
                                        </p:tav>
                                        <p:tav tm="100000">
                                          <p:val>
                                            <p:strVal val="#ppt_x"/>
                                          </p:val>
                                        </p:tav>
                                      </p:tavLst>
                                    </p:anim>
                                    <p:anim calcmode="lin" valueType="num">
                                      <p:cBhvr>
                                        <p:cTn id="101" dur="1000" fill="hold"/>
                                        <p:tgtEl>
                                          <p:spTgt spid="4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1000"/>
                                        <p:tgtEl>
                                          <p:spTgt spid="52"/>
                                        </p:tgtEl>
                                      </p:cBhvr>
                                    </p:animEffect>
                                    <p:anim calcmode="lin" valueType="num">
                                      <p:cBhvr>
                                        <p:cTn id="105" dur="1000" fill="hold"/>
                                        <p:tgtEl>
                                          <p:spTgt spid="52"/>
                                        </p:tgtEl>
                                        <p:attrNameLst>
                                          <p:attrName>ppt_x</p:attrName>
                                        </p:attrNameLst>
                                      </p:cBhvr>
                                      <p:tavLst>
                                        <p:tav tm="0">
                                          <p:val>
                                            <p:strVal val="#ppt_x"/>
                                          </p:val>
                                        </p:tav>
                                        <p:tav tm="100000">
                                          <p:val>
                                            <p:strVal val="#ppt_x"/>
                                          </p:val>
                                        </p:tav>
                                      </p:tavLst>
                                    </p:anim>
                                    <p:anim calcmode="lin" valueType="num">
                                      <p:cBhvr>
                                        <p:cTn id="106" dur="1000" fill="hold"/>
                                        <p:tgtEl>
                                          <p:spTgt spid="52"/>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1000"/>
                                        <p:tgtEl>
                                          <p:spTgt spid="53"/>
                                        </p:tgtEl>
                                      </p:cBhvr>
                                    </p:animEffect>
                                    <p:anim calcmode="lin" valueType="num">
                                      <p:cBhvr>
                                        <p:cTn id="110" dur="1000" fill="hold"/>
                                        <p:tgtEl>
                                          <p:spTgt spid="53"/>
                                        </p:tgtEl>
                                        <p:attrNameLst>
                                          <p:attrName>ppt_x</p:attrName>
                                        </p:attrNameLst>
                                      </p:cBhvr>
                                      <p:tavLst>
                                        <p:tav tm="0">
                                          <p:val>
                                            <p:strVal val="#ppt_x"/>
                                          </p:val>
                                        </p:tav>
                                        <p:tav tm="100000">
                                          <p:val>
                                            <p:strVal val="#ppt_x"/>
                                          </p:val>
                                        </p:tav>
                                      </p:tavLst>
                                    </p:anim>
                                    <p:anim calcmode="lin" valueType="num">
                                      <p:cBhvr>
                                        <p:cTn id="111" dur="1000" fill="hold"/>
                                        <p:tgtEl>
                                          <p:spTgt spid="53"/>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1000"/>
                                        <p:tgtEl>
                                          <p:spTgt spid="67"/>
                                        </p:tgtEl>
                                      </p:cBhvr>
                                    </p:animEffect>
                                    <p:anim calcmode="lin" valueType="num">
                                      <p:cBhvr>
                                        <p:cTn id="115" dur="1000" fill="hold"/>
                                        <p:tgtEl>
                                          <p:spTgt spid="67"/>
                                        </p:tgtEl>
                                        <p:attrNameLst>
                                          <p:attrName>ppt_x</p:attrName>
                                        </p:attrNameLst>
                                      </p:cBhvr>
                                      <p:tavLst>
                                        <p:tav tm="0">
                                          <p:val>
                                            <p:strVal val="#ppt_x"/>
                                          </p:val>
                                        </p:tav>
                                        <p:tav tm="100000">
                                          <p:val>
                                            <p:strVal val="#ppt_x"/>
                                          </p:val>
                                        </p:tav>
                                      </p:tavLst>
                                    </p:anim>
                                    <p:anim calcmode="lin" valueType="num">
                                      <p:cBhvr>
                                        <p:cTn id="116" dur="1000" fill="hold"/>
                                        <p:tgtEl>
                                          <p:spTgt spid="6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1000"/>
                                        <p:tgtEl>
                                          <p:spTgt spid="68"/>
                                        </p:tgtEl>
                                      </p:cBhvr>
                                    </p:animEffect>
                                    <p:anim calcmode="lin" valueType="num">
                                      <p:cBhvr>
                                        <p:cTn id="120" dur="1000" fill="hold"/>
                                        <p:tgtEl>
                                          <p:spTgt spid="68"/>
                                        </p:tgtEl>
                                        <p:attrNameLst>
                                          <p:attrName>ppt_x</p:attrName>
                                        </p:attrNameLst>
                                      </p:cBhvr>
                                      <p:tavLst>
                                        <p:tav tm="0">
                                          <p:val>
                                            <p:strVal val="#ppt_x"/>
                                          </p:val>
                                        </p:tav>
                                        <p:tav tm="100000">
                                          <p:val>
                                            <p:strVal val="#ppt_x"/>
                                          </p:val>
                                        </p:tav>
                                      </p:tavLst>
                                    </p:anim>
                                    <p:anim calcmode="lin" valueType="num">
                                      <p:cBhvr>
                                        <p:cTn id="121" dur="10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fade">
                                      <p:cBhvr>
                                        <p:cTn id="124" dur="1000"/>
                                        <p:tgtEl>
                                          <p:spTgt spid="60"/>
                                        </p:tgtEl>
                                      </p:cBhvr>
                                    </p:animEffect>
                                    <p:anim calcmode="lin" valueType="num">
                                      <p:cBhvr>
                                        <p:cTn id="125" dur="1000" fill="hold"/>
                                        <p:tgtEl>
                                          <p:spTgt spid="60"/>
                                        </p:tgtEl>
                                        <p:attrNameLst>
                                          <p:attrName>ppt_x</p:attrName>
                                        </p:attrNameLst>
                                      </p:cBhvr>
                                      <p:tavLst>
                                        <p:tav tm="0">
                                          <p:val>
                                            <p:strVal val="#ppt_x"/>
                                          </p:val>
                                        </p:tav>
                                        <p:tav tm="100000">
                                          <p:val>
                                            <p:strVal val="#ppt_x"/>
                                          </p:val>
                                        </p:tav>
                                      </p:tavLst>
                                    </p:anim>
                                    <p:anim calcmode="lin" valueType="num">
                                      <p:cBhvr>
                                        <p:cTn id="12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fade">
                                      <p:cBhvr>
                                        <p:cTn id="131" dur="1000"/>
                                        <p:tgtEl>
                                          <p:spTgt spid="40"/>
                                        </p:tgtEl>
                                      </p:cBhvr>
                                    </p:animEffect>
                                    <p:anim calcmode="lin" valueType="num">
                                      <p:cBhvr>
                                        <p:cTn id="132" dur="1000" fill="hold"/>
                                        <p:tgtEl>
                                          <p:spTgt spid="40"/>
                                        </p:tgtEl>
                                        <p:attrNameLst>
                                          <p:attrName>ppt_x</p:attrName>
                                        </p:attrNameLst>
                                      </p:cBhvr>
                                      <p:tavLst>
                                        <p:tav tm="0">
                                          <p:val>
                                            <p:strVal val="#ppt_x"/>
                                          </p:val>
                                        </p:tav>
                                        <p:tav tm="100000">
                                          <p:val>
                                            <p:strVal val="#ppt_x"/>
                                          </p:val>
                                        </p:tav>
                                      </p:tavLst>
                                    </p:anim>
                                    <p:anim calcmode="lin" valueType="num">
                                      <p:cBhvr>
                                        <p:cTn id="133" dur="1000" fill="hold"/>
                                        <p:tgtEl>
                                          <p:spTgt spid="40"/>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14"/>
                                        </p:tgtEl>
                                        <p:attrNameLst>
                                          <p:attrName>style.visibility</p:attrName>
                                        </p:attrNameLst>
                                      </p:cBhvr>
                                      <p:to>
                                        <p:strVal val="visible"/>
                                      </p:to>
                                    </p:set>
                                    <p:animEffect transition="in" filter="fade">
                                      <p:cBhvr>
                                        <p:cTn id="136" dur="1000"/>
                                        <p:tgtEl>
                                          <p:spTgt spid="14"/>
                                        </p:tgtEl>
                                      </p:cBhvr>
                                    </p:animEffect>
                                    <p:anim calcmode="lin" valueType="num">
                                      <p:cBhvr>
                                        <p:cTn id="137" dur="1000" fill="hold"/>
                                        <p:tgtEl>
                                          <p:spTgt spid="14"/>
                                        </p:tgtEl>
                                        <p:attrNameLst>
                                          <p:attrName>ppt_x</p:attrName>
                                        </p:attrNameLst>
                                      </p:cBhvr>
                                      <p:tavLst>
                                        <p:tav tm="0">
                                          <p:val>
                                            <p:strVal val="#ppt_x"/>
                                          </p:val>
                                        </p:tav>
                                        <p:tav tm="100000">
                                          <p:val>
                                            <p:strVal val="#ppt_x"/>
                                          </p:val>
                                        </p:tav>
                                      </p:tavLst>
                                    </p:anim>
                                    <p:anim calcmode="lin" valueType="num">
                                      <p:cBhvr>
                                        <p:cTn id="1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74"/>
                                        </p:tgtEl>
                                        <p:attrNameLst>
                                          <p:attrName>style.visibility</p:attrName>
                                        </p:attrNameLst>
                                      </p:cBhvr>
                                      <p:to>
                                        <p:strVal val="visible"/>
                                      </p:to>
                                    </p:set>
                                    <p:animEffect transition="in" filter="fade">
                                      <p:cBhvr>
                                        <p:cTn id="143" dur="1000"/>
                                        <p:tgtEl>
                                          <p:spTgt spid="74"/>
                                        </p:tgtEl>
                                      </p:cBhvr>
                                    </p:animEffect>
                                    <p:anim calcmode="lin" valueType="num">
                                      <p:cBhvr>
                                        <p:cTn id="144" dur="1000" fill="hold"/>
                                        <p:tgtEl>
                                          <p:spTgt spid="74"/>
                                        </p:tgtEl>
                                        <p:attrNameLst>
                                          <p:attrName>ppt_x</p:attrName>
                                        </p:attrNameLst>
                                      </p:cBhvr>
                                      <p:tavLst>
                                        <p:tav tm="0">
                                          <p:val>
                                            <p:strVal val="#ppt_x"/>
                                          </p:val>
                                        </p:tav>
                                        <p:tav tm="100000">
                                          <p:val>
                                            <p:strVal val="#ppt_x"/>
                                          </p:val>
                                        </p:tav>
                                      </p:tavLst>
                                    </p:anim>
                                    <p:anim calcmode="lin" valueType="num">
                                      <p:cBhvr>
                                        <p:cTn id="145" dur="1000" fill="hold"/>
                                        <p:tgtEl>
                                          <p:spTgt spid="74"/>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75"/>
                                        </p:tgtEl>
                                        <p:attrNameLst>
                                          <p:attrName>style.visibility</p:attrName>
                                        </p:attrNameLst>
                                      </p:cBhvr>
                                      <p:to>
                                        <p:strVal val="visible"/>
                                      </p:to>
                                    </p:set>
                                    <p:animEffect transition="in" filter="fade">
                                      <p:cBhvr>
                                        <p:cTn id="148" dur="1000"/>
                                        <p:tgtEl>
                                          <p:spTgt spid="75"/>
                                        </p:tgtEl>
                                      </p:cBhvr>
                                    </p:animEffect>
                                    <p:anim calcmode="lin" valueType="num">
                                      <p:cBhvr>
                                        <p:cTn id="149" dur="1000" fill="hold"/>
                                        <p:tgtEl>
                                          <p:spTgt spid="75"/>
                                        </p:tgtEl>
                                        <p:attrNameLst>
                                          <p:attrName>ppt_x</p:attrName>
                                        </p:attrNameLst>
                                      </p:cBhvr>
                                      <p:tavLst>
                                        <p:tav tm="0">
                                          <p:val>
                                            <p:strVal val="#ppt_x"/>
                                          </p:val>
                                        </p:tav>
                                        <p:tav tm="100000">
                                          <p:val>
                                            <p:strVal val="#ppt_x"/>
                                          </p:val>
                                        </p:tav>
                                      </p:tavLst>
                                    </p:anim>
                                    <p:anim calcmode="lin" valueType="num">
                                      <p:cBhvr>
                                        <p:cTn id="150" dur="1000" fill="hold"/>
                                        <p:tgtEl>
                                          <p:spTgt spid="75"/>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6"/>
                                        </p:tgtEl>
                                        <p:attrNameLst>
                                          <p:attrName>style.visibility</p:attrName>
                                        </p:attrNameLst>
                                      </p:cBhvr>
                                      <p:to>
                                        <p:strVal val="visible"/>
                                      </p:to>
                                    </p:set>
                                    <p:animEffect transition="in" filter="fade">
                                      <p:cBhvr>
                                        <p:cTn id="153" dur="1000"/>
                                        <p:tgtEl>
                                          <p:spTgt spid="76"/>
                                        </p:tgtEl>
                                      </p:cBhvr>
                                    </p:animEffect>
                                    <p:anim calcmode="lin" valueType="num">
                                      <p:cBhvr>
                                        <p:cTn id="154" dur="1000" fill="hold"/>
                                        <p:tgtEl>
                                          <p:spTgt spid="76"/>
                                        </p:tgtEl>
                                        <p:attrNameLst>
                                          <p:attrName>ppt_x</p:attrName>
                                        </p:attrNameLst>
                                      </p:cBhvr>
                                      <p:tavLst>
                                        <p:tav tm="0">
                                          <p:val>
                                            <p:strVal val="#ppt_x"/>
                                          </p:val>
                                        </p:tav>
                                        <p:tav tm="100000">
                                          <p:val>
                                            <p:strVal val="#ppt_x"/>
                                          </p:val>
                                        </p:tav>
                                      </p:tavLst>
                                    </p:anim>
                                    <p:anim calcmode="lin" valueType="num">
                                      <p:cBhvr>
                                        <p:cTn id="155" dur="1000" fill="hold"/>
                                        <p:tgtEl>
                                          <p:spTgt spid="76"/>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77"/>
                                        </p:tgtEl>
                                        <p:attrNameLst>
                                          <p:attrName>style.visibility</p:attrName>
                                        </p:attrNameLst>
                                      </p:cBhvr>
                                      <p:to>
                                        <p:strVal val="visible"/>
                                      </p:to>
                                    </p:set>
                                    <p:animEffect transition="in" filter="fade">
                                      <p:cBhvr>
                                        <p:cTn id="158" dur="1000"/>
                                        <p:tgtEl>
                                          <p:spTgt spid="77"/>
                                        </p:tgtEl>
                                      </p:cBhvr>
                                    </p:animEffect>
                                    <p:anim calcmode="lin" valueType="num">
                                      <p:cBhvr>
                                        <p:cTn id="159" dur="1000" fill="hold"/>
                                        <p:tgtEl>
                                          <p:spTgt spid="77"/>
                                        </p:tgtEl>
                                        <p:attrNameLst>
                                          <p:attrName>ppt_x</p:attrName>
                                        </p:attrNameLst>
                                      </p:cBhvr>
                                      <p:tavLst>
                                        <p:tav tm="0">
                                          <p:val>
                                            <p:strVal val="#ppt_x"/>
                                          </p:val>
                                        </p:tav>
                                        <p:tav tm="100000">
                                          <p:val>
                                            <p:strVal val="#ppt_x"/>
                                          </p:val>
                                        </p:tav>
                                      </p:tavLst>
                                    </p:anim>
                                    <p:anim calcmode="lin" valueType="num">
                                      <p:cBhvr>
                                        <p:cTn id="160" dur="1000" fill="hold"/>
                                        <p:tgtEl>
                                          <p:spTgt spid="77"/>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78"/>
                                        </p:tgtEl>
                                        <p:attrNameLst>
                                          <p:attrName>style.visibility</p:attrName>
                                        </p:attrNameLst>
                                      </p:cBhvr>
                                      <p:to>
                                        <p:strVal val="visible"/>
                                      </p:to>
                                    </p:set>
                                    <p:animEffect transition="in" filter="fade">
                                      <p:cBhvr>
                                        <p:cTn id="163" dur="1000"/>
                                        <p:tgtEl>
                                          <p:spTgt spid="78"/>
                                        </p:tgtEl>
                                      </p:cBhvr>
                                    </p:animEffect>
                                    <p:anim calcmode="lin" valueType="num">
                                      <p:cBhvr>
                                        <p:cTn id="164" dur="1000" fill="hold"/>
                                        <p:tgtEl>
                                          <p:spTgt spid="78"/>
                                        </p:tgtEl>
                                        <p:attrNameLst>
                                          <p:attrName>ppt_x</p:attrName>
                                        </p:attrNameLst>
                                      </p:cBhvr>
                                      <p:tavLst>
                                        <p:tav tm="0">
                                          <p:val>
                                            <p:strVal val="#ppt_x"/>
                                          </p:val>
                                        </p:tav>
                                        <p:tav tm="100000">
                                          <p:val>
                                            <p:strVal val="#ppt_x"/>
                                          </p:val>
                                        </p:tav>
                                      </p:tavLst>
                                    </p:anim>
                                    <p:anim calcmode="lin" valueType="num">
                                      <p:cBhvr>
                                        <p:cTn id="165" dur="1000" fill="hold"/>
                                        <p:tgtEl>
                                          <p:spTgt spid="78"/>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80"/>
                                        </p:tgtEl>
                                        <p:attrNameLst>
                                          <p:attrName>style.visibility</p:attrName>
                                        </p:attrNameLst>
                                      </p:cBhvr>
                                      <p:to>
                                        <p:strVal val="visible"/>
                                      </p:to>
                                    </p:set>
                                    <p:animEffect transition="in" filter="fade">
                                      <p:cBhvr>
                                        <p:cTn id="168" dur="1000"/>
                                        <p:tgtEl>
                                          <p:spTgt spid="80"/>
                                        </p:tgtEl>
                                      </p:cBhvr>
                                    </p:animEffect>
                                    <p:anim calcmode="lin" valueType="num">
                                      <p:cBhvr>
                                        <p:cTn id="169" dur="1000" fill="hold"/>
                                        <p:tgtEl>
                                          <p:spTgt spid="80"/>
                                        </p:tgtEl>
                                        <p:attrNameLst>
                                          <p:attrName>ppt_x</p:attrName>
                                        </p:attrNameLst>
                                      </p:cBhvr>
                                      <p:tavLst>
                                        <p:tav tm="0">
                                          <p:val>
                                            <p:strVal val="#ppt_x"/>
                                          </p:val>
                                        </p:tav>
                                        <p:tav tm="100000">
                                          <p:val>
                                            <p:strVal val="#ppt_x"/>
                                          </p:val>
                                        </p:tav>
                                      </p:tavLst>
                                    </p:anim>
                                    <p:anim calcmode="lin" valueType="num">
                                      <p:cBhvr>
                                        <p:cTn id="170" dur="1000" fill="hold"/>
                                        <p:tgtEl>
                                          <p:spTgt spid="80"/>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79"/>
                                        </p:tgtEl>
                                        <p:attrNameLst>
                                          <p:attrName>style.visibility</p:attrName>
                                        </p:attrNameLst>
                                      </p:cBhvr>
                                      <p:to>
                                        <p:strVal val="visible"/>
                                      </p:to>
                                    </p:set>
                                    <p:animEffect transition="in" filter="fade">
                                      <p:cBhvr>
                                        <p:cTn id="173" dur="1000"/>
                                        <p:tgtEl>
                                          <p:spTgt spid="79"/>
                                        </p:tgtEl>
                                      </p:cBhvr>
                                    </p:animEffect>
                                    <p:anim calcmode="lin" valueType="num">
                                      <p:cBhvr>
                                        <p:cTn id="174" dur="1000" fill="hold"/>
                                        <p:tgtEl>
                                          <p:spTgt spid="79"/>
                                        </p:tgtEl>
                                        <p:attrNameLst>
                                          <p:attrName>ppt_x</p:attrName>
                                        </p:attrNameLst>
                                      </p:cBhvr>
                                      <p:tavLst>
                                        <p:tav tm="0">
                                          <p:val>
                                            <p:strVal val="#ppt_x"/>
                                          </p:val>
                                        </p:tav>
                                        <p:tav tm="100000">
                                          <p:val>
                                            <p:strVal val="#ppt_x"/>
                                          </p:val>
                                        </p:tav>
                                      </p:tavLst>
                                    </p:anim>
                                    <p:anim calcmode="lin" valueType="num">
                                      <p:cBhvr>
                                        <p:cTn id="175"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42" presetClass="entr" presetSubtype="0" fill="hold" grpId="0" nodeType="clickEffect">
                                  <p:stCondLst>
                                    <p:cond delay="0"/>
                                  </p:stCondLst>
                                  <p:childTnLst>
                                    <p:set>
                                      <p:cBhvr>
                                        <p:cTn id="179" dur="1" fill="hold">
                                          <p:stCondLst>
                                            <p:cond delay="0"/>
                                          </p:stCondLst>
                                        </p:cTn>
                                        <p:tgtEl>
                                          <p:spTgt spid="39"/>
                                        </p:tgtEl>
                                        <p:attrNameLst>
                                          <p:attrName>style.visibility</p:attrName>
                                        </p:attrNameLst>
                                      </p:cBhvr>
                                      <p:to>
                                        <p:strVal val="visible"/>
                                      </p:to>
                                    </p:set>
                                    <p:animEffect transition="in" filter="fade">
                                      <p:cBhvr>
                                        <p:cTn id="180" dur="1000"/>
                                        <p:tgtEl>
                                          <p:spTgt spid="39"/>
                                        </p:tgtEl>
                                      </p:cBhvr>
                                    </p:animEffect>
                                    <p:anim calcmode="lin" valueType="num">
                                      <p:cBhvr>
                                        <p:cTn id="181" dur="1000" fill="hold"/>
                                        <p:tgtEl>
                                          <p:spTgt spid="39"/>
                                        </p:tgtEl>
                                        <p:attrNameLst>
                                          <p:attrName>ppt_x</p:attrName>
                                        </p:attrNameLst>
                                      </p:cBhvr>
                                      <p:tavLst>
                                        <p:tav tm="0">
                                          <p:val>
                                            <p:strVal val="#ppt_x"/>
                                          </p:val>
                                        </p:tav>
                                        <p:tav tm="100000">
                                          <p:val>
                                            <p:strVal val="#ppt_x"/>
                                          </p:val>
                                        </p:tav>
                                      </p:tavLst>
                                    </p:anim>
                                    <p:anim calcmode="lin" valueType="num">
                                      <p:cBhvr>
                                        <p:cTn id="182" dur="1000" fill="hold"/>
                                        <p:tgtEl>
                                          <p:spTgt spid="39"/>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44"/>
                                        </p:tgtEl>
                                        <p:attrNameLst>
                                          <p:attrName>style.visibility</p:attrName>
                                        </p:attrNameLst>
                                      </p:cBhvr>
                                      <p:to>
                                        <p:strVal val="visible"/>
                                      </p:to>
                                    </p:set>
                                    <p:animEffect transition="in" filter="fade">
                                      <p:cBhvr>
                                        <p:cTn id="185" dur="1000"/>
                                        <p:tgtEl>
                                          <p:spTgt spid="44"/>
                                        </p:tgtEl>
                                      </p:cBhvr>
                                    </p:animEffect>
                                    <p:anim calcmode="lin" valueType="num">
                                      <p:cBhvr>
                                        <p:cTn id="186" dur="1000" fill="hold"/>
                                        <p:tgtEl>
                                          <p:spTgt spid="44"/>
                                        </p:tgtEl>
                                        <p:attrNameLst>
                                          <p:attrName>ppt_x</p:attrName>
                                        </p:attrNameLst>
                                      </p:cBhvr>
                                      <p:tavLst>
                                        <p:tav tm="0">
                                          <p:val>
                                            <p:strVal val="#ppt_x"/>
                                          </p:val>
                                        </p:tav>
                                        <p:tav tm="100000">
                                          <p:val>
                                            <p:strVal val="#ppt_x"/>
                                          </p:val>
                                        </p:tav>
                                      </p:tavLst>
                                    </p:anim>
                                    <p:anim calcmode="lin" valueType="num">
                                      <p:cBhvr>
                                        <p:cTn id="187" dur="1000" fill="hold"/>
                                        <p:tgtEl>
                                          <p:spTgt spid="44"/>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46"/>
                                        </p:tgtEl>
                                        <p:attrNameLst>
                                          <p:attrName>style.visibility</p:attrName>
                                        </p:attrNameLst>
                                      </p:cBhvr>
                                      <p:to>
                                        <p:strVal val="visible"/>
                                      </p:to>
                                    </p:set>
                                    <p:animEffect transition="in" filter="fade">
                                      <p:cBhvr>
                                        <p:cTn id="190" dur="1000"/>
                                        <p:tgtEl>
                                          <p:spTgt spid="46"/>
                                        </p:tgtEl>
                                      </p:cBhvr>
                                    </p:animEffect>
                                    <p:anim calcmode="lin" valueType="num">
                                      <p:cBhvr>
                                        <p:cTn id="191" dur="1000" fill="hold"/>
                                        <p:tgtEl>
                                          <p:spTgt spid="46"/>
                                        </p:tgtEl>
                                        <p:attrNameLst>
                                          <p:attrName>ppt_x</p:attrName>
                                        </p:attrNameLst>
                                      </p:cBhvr>
                                      <p:tavLst>
                                        <p:tav tm="0">
                                          <p:val>
                                            <p:strVal val="#ppt_x"/>
                                          </p:val>
                                        </p:tav>
                                        <p:tav tm="100000">
                                          <p:val>
                                            <p:strVal val="#ppt_x"/>
                                          </p:val>
                                        </p:tav>
                                      </p:tavLst>
                                    </p:anim>
                                    <p:anim calcmode="lin" valueType="num">
                                      <p:cBhvr>
                                        <p:cTn id="192" dur="1000" fill="hold"/>
                                        <p:tgtEl>
                                          <p:spTgt spid="46"/>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48"/>
                                        </p:tgtEl>
                                        <p:attrNameLst>
                                          <p:attrName>style.visibility</p:attrName>
                                        </p:attrNameLst>
                                      </p:cBhvr>
                                      <p:to>
                                        <p:strVal val="visible"/>
                                      </p:to>
                                    </p:set>
                                    <p:animEffect transition="in" filter="fade">
                                      <p:cBhvr>
                                        <p:cTn id="195" dur="1000"/>
                                        <p:tgtEl>
                                          <p:spTgt spid="48"/>
                                        </p:tgtEl>
                                      </p:cBhvr>
                                    </p:animEffect>
                                    <p:anim calcmode="lin" valueType="num">
                                      <p:cBhvr>
                                        <p:cTn id="196" dur="1000" fill="hold"/>
                                        <p:tgtEl>
                                          <p:spTgt spid="48"/>
                                        </p:tgtEl>
                                        <p:attrNameLst>
                                          <p:attrName>ppt_x</p:attrName>
                                        </p:attrNameLst>
                                      </p:cBhvr>
                                      <p:tavLst>
                                        <p:tav tm="0">
                                          <p:val>
                                            <p:strVal val="#ppt_x"/>
                                          </p:val>
                                        </p:tav>
                                        <p:tav tm="100000">
                                          <p:val>
                                            <p:strVal val="#ppt_x"/>
                                          </p:val>
                                        </p:tav>
                                      </p:tavLst>
                                    </p:anim>
                                    <p:anim calcmode="lin" valueType="num">
                                      <p:cBhvr>
                                        <p:cTn id="197" dur="1000" fill="hold"/>
                                        <p:tgtEl>
                                          <p:spTgt spid="48"/>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49"/>
                                        </p:tgtEl>
                                        <p:attrNameLst>
                                          <p:attrName>style.visibility</p:attrName>
                                        </p:attrNameLst>
                                      </p:cBhvr>
                                      <p:to>
                                        <p:strVal val="visible"/>
                                      </p:to>
                                    </p:set>
                                    <p:animEffect transition="in" filter="fade">
                                      <p:cBhvr>
                                        <p:cTn id="200" dur="1000"/>
                                        <p:tgtEl>
                                          <p:spTgt spid="49"/>
                                        </p:tgtEl>
                                      </p:cBhvr>
                                    </p:animEffect>
                                    <p:anim calcmode="lin" valueType="num">
                                      <p:cBhvr>
                                        <p:cTn id="201" dur="1000" fill="hold"/>
                                        <p:tgtEl>
                                          <p:spTgt spid="49"/>
                                        </p:tgtEl>
                                        <p:attrNameLst>
                                          <p:attrName>ppt_x</p:attrName>
                                        </p:attrNameLst>
                                      </p:cBhvr>
                                      <p:tavLst>
                                        <p:tav tm="0">
                                          <p:val>
                                            <p:strVal val="#ppt_x"/>
                                          </p:val>
                                        </p:tav>
                                        <p:tav tm="100000">
                                          <p:val>
                                            <p:strVal val="#ppt_x"/>
                                          </p:val>
                                        </p:tav>
                                      </p:tavLst>
                                    </p:anim>
                                    <p:anim calcmode="lin" valueType="num">
                                      <p:cBhvr>
                                        <p:cTn id="202" dur="1000" fill="hold"/>
                                        <p:tgtEl>
                                          <p:spTgt spid="49"/>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51"/>
                                        </p:tgtEl>
                                        <p:attrNameLst>
                                          <p:attrName>style.visibility</p:attrName>
                                        </p:attrNameLst>
                                      </p:cBhvr>
                                      <p:to>
                                        <p:strVal val="visible"/>
                                      </p:to>
                                    </p:set>
                                    <p:animEffect transition="in" filter="fade">
                                      <p:cBhvr>
                                        <p:cTn id="205" dur="1000"/>
                                        <p:tgtEl>
                                          <p:spTgt spid="51"/>
                                        </p:tgtEl>
                                      </p:cBhvr>
                                    </p:animEffect>
                                    <p:anim calcmode="lin" valueType="num">
                                      <p:cBhvr>
                                        <p:cTn id="206" dur="1000" fill="hold"/>
                                        <p:tgtEl>
                                          <p:spTgt spid="51"/>
                                        </p:tgtEl>
                                        <p:attrNameLst>
                                          <p:attrName>ppt_x</p:attrName>
                                        </p:attrNameLst>
                                      </p:cBhvr>
                                      <p:tavLst>
                                        <p:tav tm="0">
                                          <p:val>
                                            <p:strVal val="#ppt_x"/>
                                          </p:val>
                                        </p:tav>
                                        <p:tav tm="100000">
                                          <p:val>
                                            <p:strVal val="#ppt_x"/>
                                          </p:val>
                                        </p:tav>
                                      </p:tavLst>
                                    </p:anim>
                                    <p:anim calcmode="lin" valueType="num">
                                      <p:cBhvr>
                                        <p:cTn id="207" dur="1000" fill="hold"/>
                                        <p:tgtEl>
                                          <p:spTgt spid="51"/>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54"/>
                                        </p:tgtEl>
                                        <p:attrNameLst>
                                          <p:attrName>style.visibility</p:attrName>
                                        </p:attrNameLst>
                                      </p:cBhvr>
                                      <p:to>
                                        <p:strVal val="visible"/>
                                      </p:to>
                                    </p:set>
                                    <p:animEffect transition="in" filter="fade">
                                      <p:cBhvr>
                                        <p:cTn id="210" dur="1000"/>
                                        <p:tgtEl>
                                          <p:spTgt spid="54"/>
                                        </p:tgtEl>
                                      </p:cBhvr>
                                    </p:animEffect>
                                    <p:anim calcmode="lin" valueType="num">
                                      <p:cBhvr>
                                        <p:cTn id="211" dur="1000" fill="hold"/>
                                        <p:tgtEl>
                                          <p:spTgt spid="54"/>
                                        </p:tgtEl>
                                        <p:attrNameLst>
                                          <p:attrName>ppt_x</p:attrName>
                                        </p:attrNameLst>
                                      </p:cBhvr>
                                      <p:tavLst>
                                        <p:tav tm="0">
                                          <p:val>
                                            <p:strVal val="#ppt_x"/>
                                          </p:val>
                                        </p:tav>
                                        <p:tav tm="100000">
                                          <p:val>
                                            <p:strVal val="#ppt_x"/>
                                          </p:val>
                                        </p:tav>
                                      </p:tavLst>
                                    </p:anim>
                                    <p:anim calcmode="lin" valueType="num">
                                      <p:cBhvr>
                                        <p:cTn id="212" dur="1000" fill="hold"/>
                                        <p:tgtEl>
                                          <p:spTgt spid="54"/>
                                        </p:tgtEl>
                                        <p:attrNameLst>
                                          <p:attrName>ppt_y</p:attrName>
                                        </p:attrNameLst>
                                      </p:cBhvr>
                                      <p:tavLst>
                                        <p:tav tm="0">
                                          <p:val>
                                            <p:strVal val="#ppt_y+.1"/>
                                          </p:val>
                                        </p:tav>
                                        <p:tav tm="100000">
                                          <p:val>
                                            <p:strVal val="#ppt_y"/>
                                          </p:val>
                                        </p:tav>
                                      </p:tavLst>
                                    </p:anim>
                                  </p:childTnLst>
                                </p:cTn>
                              </p:par>
                              <p:par>
                                <p:cTn id="213" presetID="42" presetClass="entr" presetSubtype="0" fill="hold" nodeType="withEffect">
                                  <p:stCondLst>
                                    <p:cond delay="0"/>
                                  </p:stCondLst>
                                  <p:childTnLst>
                                    <p:set>
                                      <p:cBhvr>
                                        <p:cTn id="214" dur="1" fill="hold">
                                          <p:stCondLst>
                                            <p:cond delay="0"/>
                                          </p:stCondLst>
                                        </p:cTn>
                                        <p:tgtEl>
                                          <p:spTgt spid="58"/>
                                        </p:tgtEl>
                                        <p:attrNameLst>
                                          <p:attrName>style.visibility</p:attrName>
                                        </p:attrNameLst>
                                      </p:cBhvr>
                                      <p:to>
                                        <p:strVal val="visible"/>
                                      </p:to>
                                    </p:set>
                                    <p:animEffect transition="in" filter="fade">
                                      <p:cBhvr>
                                        <p:cTn id="215" dur="1000"/>
                                        <p:tgtEl>
                                          <p:spTgt spid="58"/>
                                        </p:tgtEl>
                                      </p:cBhvr>
                                    </p:animEffect>
                                    <p:anim calcmode="lin" valueType="num">
                                      <p:cBhvr>
                                        <p:cTn id="216" dur="1000" fill="hold"/>
                                        <p:tgtEl>
                                          <p:spTgt spid="58"/>
                                        </p:tgtEl>
                                        <p:attrNameLst>
                                          <p:attrName>ppt_x</p:attrName>
                                        </p:attrNameLst>
                                      </p:cBhvr>
                                      <p:tavLst>
                                        <p:tav tm="0">
                                          <p:val>
                                            <p:strVal val="#ppt_x"/>
                                          </p:val>
                                        </p:tav>
                                        <p:tav tm="100000">
                                          <p:val>
                                            <p:strVal val="#ppt_x"/>
                                          </p:val>
                                        </p:tav>
                                      </p:tavLst>
                                    </p:anim>
                                    <p:anim calcmode="lin" valueType="num">
                                      <p:cBhvr>
                                        <p:cTn id="217" dur="1000" fill="hold"/>
                                        <p:tgtEl>
                                          <p:spTgt spid="58"/>
                                        </p:tgtEl>
                                        <p:attrNameLst>
                                          <p:attrName>ppt_y</p:attrName>
                                        </p:attrNameLst>
                                      </p:cBhvr>
                                      <p:tavLst>
                                        <p:tav tm="0">
                                          <p:val>
                                            <p:strVal val="#ppt_y+.1"/>
                                          </p:val>
                                        </p:tav>
                                        <p:tav tm="100000">
                                          <p:val>
                                            <p:strVal val="#ppt_y"/>
                                          </p:val>
                                        </p:tav>
                                      </p:tavLst>
                                    </p:anim>
                                  </p:childTnLst>
                                </p:cTn>
                              </p:par>
                              <p:par>
                                <p:cTn id="218" presetID="42" presetClass="entr" presetSubtype="0" fill="hold" nodeType="withEffect">
                                  <p:stCondLst>
                                    <p:cond delay="0"/>
                                  </p:stCondLst>
                                  <p:childTnLst>
                                    <p:set>
                                      <p:cBhvr>
                                        <p:cTn id="219" dur="1" fill="hold">
                                          <p:stCondLst>
                                            <p:cond delay="0"/>
                                          </p:stCondLst>
                                        </p:cTn>
                                        <p:tgtEl>
                                          <p:spTgt spid="59"/>
                                        </p:tgtEl>
                                        <p:attrNameLst>
                                          <p:attrName>style.visibility</p:attrName>
                                        </p:attrNameLst>
                                      </p:cBhvr>
                                      <p:to>
                                        <p:strVal val="visible"/>
                                      </p:to>
                                    </p:set>
                                    <p:animEffect transition="in" filter="fade">
                                      <p:cBhvr>
                                        <p:cTn id="220" dur="1000"/>
                                        <p:tgtEl>
                                          <p:spTgt spid="59"/>
                                        </p:tgtEl>
                                      </p:cBhvr>
                                    </p:animEffect>
                                    <p:anim calcmode="lin" valueType="num">
                                      <p:cBhvr>
                                        <p:cTn id="221" dur="1000" fill="hold"/>
                                        <p:tgtEl>
                                          <p:spTgt spid="59"/>
                                        </p:tgtEl>
                                        <p:attrNameLst>
                                          <p:attrName>ppt_x</p:attrName>
                                        </p:attrNameLst>
                                      </p:cBhvr>
                                      <p:tavLst>
                                        <p:tav tm="0">
                                          <p:val>
                                            <p:strVal val="#ppt_x"/>
                                          </p:val>
                                        </p:tav>
                                        <p:tav tm="100000">
                                          <p:val>
                                            <p:strVal val="#ppt_x"/>
                                          </p:val>
                                        </p:tav>
                                      </p:tavLst>
                                    </p:anim>
                                    <p:anim calcmode="lin" valueType="num">
                                      <p:cBhvr>
                                        <p:cTn id="222" dur="1000" fill="hold"/>
                                        <p:tgtEl>
                                          <p:spTgt spid="59"/>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73"/>
                                        </p:tgtEl>
                                        <p:attrNameLst>
                                          <p:attrName>style.visibility</p:attrName>
                                        </p:attrNameLst>
                                      </p:cBhvr>
                                      <p:to>
                                        <p:strVal val="visible"/>
                                      </p:to>
                                    </p:set>
                                    <p:animEffect transition="in" filter="fade">
                                      <p:cBhvr>
                                        <p:cTn id="225" dur="1000"/>
                                        <p:tgtEl>
                                          <p:spTgt spid="73"/>
                                        </p:tgtEl>
                                      </p:cBhvr>
                                    </p:animEffect>
                                    <p:anim calcmode="lin" valueType="num">
                                      <p:cBhvr>
                                        <p:cTn id="226" dur="1000" fill="hold"/>
                                        <p:tgtEl>
                                          <p:spTgt spid="73"/>
                                        </p:tgtEl>
                                        <p:attrNameLst>
                                          <p:attrName>ppt_x</p:attrName>
                                        </p:attrNameLst>
                                      </p:cBhvr>
                                      <p:tavLst>
                                        <p:tav tm="0">
                                          <p:val>
                                            <p:strVal val="#ppt_x"/>
                                          </p:val>
                                        </p:tav>
                                        <p:tav tm="100000">
                                          <p:val>
                                            <p:strVal val="#ppt_x"/>
                                          </p:val>
                                        </p:tav>
                                      </p:tavLst>
                                    </p:anim>
                                    <p:anim calcmode="lin" valueType="num">
                                      <p:cBhvr>
                                        <p:cTn id="227"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9" grpId="0" animBg="1"/>
      <p:bldP spid="30" grpId="0" animBg="1"/>
      <p:bldP spid="37" grpId="0" animBg="1"/>
      <p:bldP spid="38" grpId="0" animBg="1"/>
      <p:bldP spid="39" grpId="0" animBg="1"/>
      <p:bldP spid="40" grpId="0"/>
      <p:bldP spid="42" grpId="0"/>
      <p:bldP spid="43" grpId="0"/>
      <p:bldP spid="44" grpId="0"/>
      <p:bldP spid="46" grpId="0" animBg="1"/>
      <p:bldP spid="48" grpId="0" animBg="1"/>
      <p:bldP spid="49" grpId="0" animBg="1"/>
      <p:bldP spid="51" grpId="0"/>
      <p:bldP spid="52" grpId="0"/>
      <p:bldP spid="53" grpId="0"/>
      <p:bldP spid="54" grpId="0"/>
      <p:bldP spid="73" grpId="0"/>
      <p:bldP spid="74" grpId="0" animBg="1"/>
      <p:bldP spid="75" grpId="0" animBg="1"/>
      <p:bldP spid="76" grpId="0" animBg="1"/>
      <p:bldP spid="77" grpId="0" animBg="1"/>
      <p:bldP spid="78" grpId="0" animBg="1"/>
      <p:bldP spid="79" grpId="0" animBg="1"/>
      <p:bldP spid="80"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198096"/>
            <a:ext cx="9144000" cy="1214680"/>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Case 1: Using all the variables and data sampling techniques</a:t>
            </a:r>
          </a:p>
        </p:txBody>
      </p:sp>
      <p:sp>
        <p:nvSpPr>
          <p:cNvPr id="8" name="Rectangle 7">
            <a:extLst>
              <a:ext uri="{FF2B5EF4-FFF2-40B4-BE49-F238E27FC236}">
                <a16:creationId xmlns:a16="http://schemas.microsoft.com/office/drawing/2014/main" id="{D209E9E3-4F89-493C-9374-E9AAFFE14116}"/>
              </a:ext>
            </a:extLst>
          </p:cNvPr>
          <p:cNvSpPr/>
          <p:nvPr/>
        </p:nvSpPr>
        <p:spPr>
          <a:xfrm>
            <a:off x="35496" y="4947285"/>
            <a:ext cx="9144000" cy="553998"/>
          </a:xfrm>
          <a:prstGeom prst="rect">
            <a:avLst/>
          </a:prstGeom>
        </p:spPr>
        <p:txBody>
          <a:bodyPr wrap="square">
            <a:spAutoFit/>
          </a:bodyPr>
          <a:lstStyle/>
          <a:p>
            <a:pPr marL="214313" indent="-214313">
              <a:buFont typeface="Arial" panose="020B0604020202020204" pitchFamily="34" charset="0"/>
              <a:buChar char="•"/>
            </a:pPr>
            <a:r>
              <a:rPr lang="en-IN" sz="1500" dirty="0"/>
              <a:t>From the above charts it is clear that Voting Classifier is performing well on the dataset with all the variables.</a:t>
            </a:r>
          </a:p>
          <a:p>
            <a:pPr marL="214313" indent="-214313">
              <a:buFont typeface="Arial" panose="020B0604020202020204" pitchFamily="34" charset="0"/>
              <a:buChar char="•"/>
            </a:pPr>
            <a:endParaRPr lang="en-IN" sz="1500" dirty="0"/>
          </a:p>
        </p:txBody>
      </p:sp>
      <p:graphicFrame>
        <p:nvGraphicFramePr>
          <p:cNvPr id="12" name="Chart 11">
            <a:extLst>
              <a:ext uri="{FF2B5EF4-FFF2-40B4-BE49-F238E27FC236}">
                <a16:creationId xmlns:a16="http://schemas.microsoft.com/office/drawing/2014/main" id="{80E4F700-0B2E-4107-ABCA-0B8480AFDB0F}"/>
              </a:ext>
            </a:extLst>
          </p:cNvPr>
          <p:cNvGraphicFramePr>
            <a:graphicFrameLocks/>
          </p:cNvGraphicFramePr>
          <p:nvPr>
            <p:extLst>
              <p:ext uri="{D42A27DB-BD31-4B8C-83A1-F6EECF244321}">
                <p14:modId xmlns:p14="http://schemas.microsoft.com/office/powerpoint/2010/main" val="3316536917"/>
              </p:ext>
            </p:extLst>
          </p:nvPr>
        </p:nvGraphicFramePr>
        <p:xfrm>
          <a:off x="146001" y="2135287"/>
          <a:ext cx="4392488" cy="23005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0D49EC9D-C159-47D3-8C76-F4612F62EB8B}"/>
              </a:ext>
            </a:extLst>
          </p:cNvPr>
          <p:cNvGraphicFramePr>
            <a:graphicFrameLocks/>
          </p:cNvGraphicFramePr>
          <p:nvPr>
            <p:extLst>
              <p:ext uri="{D42A27DB-BD31-4B8C-83A1-F6EECF244321}">
                <p14:modId xmlns:p14="http://schemas.microsoft.com/office/powerpoint/2010/main" val="468503966"/>
              </p:ext>
            </p:extLst>
          </p:nvPr>
        </p:nvGraphicFramePr>
        <p:xfrm>
          <a:off x="4751512" y="2135287"/>
          <a:ext cx="4392488" cy="2290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53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198096"/>
            <a:ext cx="9144000" cy="1214680"/>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Case 2: Using only feature variables and chi-square test</a:t>
            </a:r>
          </a:p>
        </p:txBody>
      </p:sp>
      <p:sp>
        <p:nvSpPr>
          <p:cNvPr id="8" name="Rectangle 7">
            <a:extLst>
              <a:ext uri="{FF2B5EF4-FFF2-40B4-BE49-F238E27FC236}">
                <a16:creationId xmlns:a16="http://schemas.microsoft.com/office/drawing/2014/main" id="{D209E9E3-4F89-493C-9374-E9AAFFE14116}"/>
              </a:ext>
            </a:extLst>
          </p:cNvPr>
          <p:cNvSpPr/>
          <p:nvPr/>
        </p:nvSpPr>
        <p:spPr>
          <a:xfrm>
            <a:off x="62855" y="4973112"/>
            <a:ext cx="9144000" cy="553998"/>
          </a:xfrm>
          <a:prstGeom prst="rect">
            <a:avLst/>
          </a:prstGeom>
        </p:spPr>
        <p:txBody>
          <a:bodyPr wrap="square">
            <a:spAutoFit/>
          </a:bodyPr>
          <a:lstStyle/>
          <a:p>
            <a:pPr marL="214313" indent="-214313">
              <a:buFont typeface="Arial" panose="020B0604020202020204" pitchFamily="34" charset="0"/>
              <a:buChar char="•"/>
            </a:pPr>
            <a:r>
              <a:rPr lang="en-IN" sz="1500" dirty="0"/>
              <a:t>From the above graph it is clear the Voting Classifier is giving better result the sensitivity in that data is very low due to which this model will not be suitable to make as a base to predict the model.</a:t>
            </a:r>
          </a:p>
        </p:txBody>
      </p:sp>
      <p:graphicFrame>
        <p:nvGraphicFramePr>
          <p:cNvPr id="11" name="Chart 10">
            <a:extLst>
              <a:ext uri="{FF2B5EF4-FFF2-40B4-BE49-F238E27FC236}">
                <a16:creationId xmlns:a16="http://schemas.microsoft.com/office/drawing/2014/main" id="{B1242626-D166-493B-9118-B47AB9E8803C}"/>
              </a:ext>
            </a:extLst>
          </p:cNvPr>
          <p:cNvGraphicFramePr>
            <a:graphicFrameLocks/>
          </p:cNvGraphicFramePr>
          <p:nvPr>
            <p:extLst>
              <p:ext uri="{D42A27DB-BD31-4B8C-83A1-F6EECF244321}">
                <p14:modId xmlns:p14="http://schemas.microsoft.com/office/powerpoint/2010/main" val="1512609468"/>
              </p:ext>
            </p:extLst>
          </p:nvPr>
        </p:nvGraphicFramePr>
        <p:xfrm>
          <a:off x="323528" y="2173018"/>
          <a:ext cx="4257625" cy="20980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C2094F77-6E3A-422A-A719-A0AFC399103A}"/>
              </a:ext>
            </a:extLst>
          </p:cNvPr>
          <p:cNvGraphicFramePr>
            <a:graphicFrameLocks/>
          </p:cNvGraphicFramePr>
          <p:nvPr>
            <p:extLst>
              <p:ext uri="{D42A27DB-BD31-4B8C-83A1-F6EECF244321}">
                <p14:modId xmlns:p14="http://schemas.microsoft.com/office/powerpoint/2010/main" val="998553254"/>
              </p:ext>
            </p:extLst>
          </p:nvPr>
        </p:nvGraphicFramePr>
        <p:xfrm>
          <a:off x="4634854" y="2173019"/>
          <a:ext cx="4257625" cy="20980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640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208A-0CA5-47A4-B5F3-15D57219D7CF}"/>
              </a:ext>
            </a:extLst>
          </p:cNvPr>
          <p:cNvSpPr>
            <a:spLocks noGrp="1"/>
          </p:cNvSpPr>
          <p:nvPr>
            <p:ph type="title"/>
          </p:nvPr>
        </p:nvSpPr>
        <p:spPr>
          <a:xfrm>
            <a:off x="0" y="260648"/>
            <a:ext cx="9144000" cy="1207008"/>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Tools and Hyper parameters used in the model</a:t>
            </a:r>
          </a:p>
        </p:txBody>
      </p:sp>
      <p:sp>
        <p:nvSpPr>
          <p:cNvPr id="6" name="Content Placeholder 5">
            <a:extLst>
              <a:ext uri="{FF2B5EF4-FFF2-40B4-BE49-F238E27FC236}">
                <a16:creationId xmlns:a16="http://schemas.microsoft.com/office/drawing/2014/main" id="{2C19D21C-FC6F-410E-9538-D89E58F8DB84}"/>
              </a:ext>
            </a:extLst>
          </p:cNvPr>
          <p:cNvSpPr>
            <a:spLocks noGrp="1"/>
          </p:cNvSpPr>
          <p:nvPr>
            <p:ph idx="1"/>
          </p:nvPr>
        </p:nvSpPr>
        <p:spPr>
          <a:xfrm>
            <a:off x="84406" y="2064258"/>
            <a:ext cx="8978705" cy="3422142"/>
          </a:xfrm>
        </p:spPr>
        <p:txBody>
          <a:bodyPr>
            <a:normAutofit fontScale="62500" lnSpcReduction="20000"/>
          </a:bodyPr>
          <a:lstStyle/>
          <a:p>
            <a:r>
              <a:rPr lang="en-IN" dirty="0"/>
              <a:t>Logistic Regression: Used the model with Cross validation and no such hyper parameter used to tune it. Even the threshold was selected using the auc.</a:t>
            </a:r>
          </a:p>
          <a:p>
            <a:r>
              <a:rPr lang="en-IN" dirty="0"/>
              <a:t>Decision Tree: Used the model with Cross validation and hyper parameters which were tuned are </a:t>
            </a:r>
            <a:r>
              <a:rPr lang="en-IN" dirty="0" err="1"/>
              <a:t>max_depth</a:t>
            </a:r>
            <a:r>
              <a:rPr lang="en-IN" dirty="0"/>
              <a:t> in order to avoid the overfitting of the model by proper pruning.</a:t>
            </a:r>
          </a:p>
          <a:p>
            <a:r>
              <a:rPr lang="en-IN" dirty="0"/>
              <a:t>Random Forest: Used the model with Cross validation and hyper parameters which were tuned are </a:t>
            </a:r>
            <a:r>
              <a:rPr lang="en-IN" dirty="0" err="1"/>
              <a:t>max_depth</a:t>
            </a:r>
            <a:r>
              <a:rPr lang="en-IN" dirty="0"/>
              <a:t>, </a:t>
            </a:r>
            <a:r>
              <a:rPr lang="en-IN" dirty="0" err="1"/>
              <a:t>n_estimators</a:t>
            </a:r>
            <a:r>
              <a:rPr lang="en-IN" dirty="0"/>
              <a:t>, </a:t>
            </a:r>
            <a:r>
              <a:rPr lang="en-IN" dirty="0" err="1"/>
              <a:t>max_features</a:t>
            </a:r>
            <a:r>
              <a:rPr lang="en-IN" dirty="0"/>
              <a:t> in order to avoid the overfitting of the model by proper pruning.</a:t>
            </a:r>
          </a:p>
          <a:p>
            <a:r>
              <a:rPr lang="en-IN" dirty="0"/>
              <a:t>Ada Boost : Used the Baseline model in python and used the Cross Validation with Hyper parameter which where tuned are no of </a:t>
            </a:r>
            <a:r>
              <a:rPr lang="en-IN" dirty="0" err="1"/>
              <a:t>n</a:t>
            </a:r>
            <a:r>
              <a:rPr lang="en-IN" err="1"/>
              <a:t>_</a:t>
            </a:r>
            <a:r>
              <a:rPr lang="en-IN"/>
              <a:t>estimators</a:t>
            </a:r>
            <a:endParaRPr lang="en-IN" dirty="0"/>
          </a:p>
          <a:p>
            <a:r>
              <a:rPr lang="en-IN" dirty="0"/>
              <a:t>For visualisations Tableau and Excel are been used.</a:t>
            </a:r>
          </a:p>
        </p:txBody>
      </p:sp>
    </p:spTree>
    <p:extLst>
      <p:ext uri="{BB962C8B-B14F-4D97-AF65-F5344CB8AC3E}">
        <p14:creationId xmlns:p14="http://schemas.microsoft.com/office/powerpoint/2010/main" val="74976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92FE77-D217-4B64-B632-F4BE2E308B5A}"/>
              </a:ext>
            </a:extLst>
          </p:cNvPr>
          <p:cNvSpPr/>
          <p:nvPr/>
        </p:nvSpPr>
        <p:spPr>
          <a:xfrm>
            <a:off x="0" y="260648"/>
            <a:ext cx="9144000" cy="1446550"/>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pPr algn="ctr">
              <a:spcBef>
                <a:spcPct val="0"/>
              </a:spcBef>
            </a:pPr>
            <a:r>
              <a:rPr lang="en-IN" sz="4400" dirty="0">
                <a:solidFill>
                  <a:schemeClr val="lt1"/>
                </a:solidFill>
              </a:rPr>
              <a:t>FINAL MODEL COMAPRISON FROM TWO APPROACHES</a:t>
            </a:r>
          </a:p>
        </p:txBody>
      </p:sp>
      <p:sp>
        <p:nvSpPr>
          <p:cNvPr id="4" name="TextBox 3">
            <a:extLst>
              <a:ext uri="{FF2B5EF4-FFF2-40B4-BE49-F238E27FC236}">
                <a16:creationId xmlns:a16="http://schemas.microsoft.com/office/drawing/2014/main" id="{82602A9E-6FA5-4A60-A47E-3A62955EADF4}"/>
              </a:ext>
            </a:extLst>
          </p:cNvPr>
          <p:cNvSpPr txBox="1"/>
          <p:nvPr/>
        </p:nvSpPr>
        <p:spPr>
          <a:xfrm>
            <a:off x="3015762" y="5077090"/>
            <a:ext cx="3500454" cy="507831"/>
          </a:xfrm>
          <a:prstGeom prst="rect">
            <a:avLst/>
          </a:prstGeom>
          <a:noFill/>
        </p:spPr>
        <p:txBody>
          <a:bodyPr wrap="square" rtlCol="0">
            <a:spAutoFit/>
          </a:bodyPr>
          <a:lstStyle/>
          <a:p>
            <a:pPr algn="ctr"/>
            <a:r>
              <a:rPr lang="en-IN" sz="1350" b="1" dirty="0"/>
              <a:t>Final Model: </a:t>
            </a:r>
          </a:p>
          <a:p>
            <a:pPr algn="ctr"/>
            <a:r>
              <a:rPr lang="en-IN" sz="1350" b="1" dirty="0"/>
              <a:t>Voting Classifier and Random Forest Classifier</a:t>
            </a:r>
          </a:p>
        </p:txBody>
      </p:sp>
      <p:graphicFrame>
        <p:nvGraphicFramePr>
          <p:cNvPr id="5" name="Chart 4">
            <a:extLst>
              <a:ext uri="{FF2B5EF4-FFF2-40B4-BE49-F238E27FC236}">
                <a16:creationId xmlns:a16="http://schemas.microsoft.com/office/drawing/2014/main" id="{23562682-EB51-489B-BDC2-75D103774E7E}"/>
              </a:ext>
            </a:extLst>
          </p:cNvPr>
          <p:cNvGraphicFramePr>
            <a:graphicFrameLocks/>
          </p:cNvGraphicFramePr>
          <p:nvPr>
            <p:extLst>
              <p:ext uri="{D42A27DB-BD31-4B8C-83A1-F6EECF244321}">
                <p14:modId xmlns:p14="http://schemas.microsoft.com/office/powerpoint/2010/main" val="3787932381"/>
              </p:ext>
            </p:extLst>
          </p:nvPr>
        </p:nvGraphicFramePr>
        <p:xfrm>
          <a:off x="2286000" y="2057400"/>
          <a:ext cx="4878288" cy="28837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dirty="0"/>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457081" y="1028700"/>
            <a:ext cx="8227457" cy="708421"/>
          </a:xfrm>
          <a:prstGeom prst="rect">
            <a:avLst/>
          </a:prstGeom>
        </p:spPr>
        <p:txBody>
          <a:bodyPr vert="horz" lIns="68580" tIns="34290" rIns="68580" bIns="3429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50" dirty="0">
                <a:noFill/>
              </a:rPr>
              <a:t>Slide 1</a:t>
            </a: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94249" y="760809"/>
            <a:ext cx="9141620" cy="51435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711200" y="857250"/>
            <a:ext cx="0" cy="2242297"/>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2284809" y="857250"/>
            <a:ext cx="0" cy="245745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8" name="Straight Connector 7" descr="Dotted hang line 3.">
            <a:extLst>
              <a:ext uri="{FF2B5EF4-FFF2-40B4-BE49-F238E27FC236}">
                <a16:creationId xmlns:a16="http://schemas.microsoft.com/office/drawing/2014/main" id="{96D732DE-763E-4076-B6BD-8260096E9329}"/>
              </a:ext>
            </a:extLst>
          </p:cNvPr>
          <p:cNvCxnSpPr/>
          <p:nvPr/>
        </p:nvCxnSpPr>
        <p:spPr bwMode="auto">
          <a:xfrm>
            <a:off x="3827859" y="857250"/>
            <a:ext cx="0" cy="19431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5199459" y="857250"/>
            <a:ext cx="0" cy="2242297"/>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6628209" y="857250"/>
            <a:ext cx="0" cy="2013697"/>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7828359" y="857250"/>
            <a:ext cx="0" cy="26289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514352"/>
            <a:ext cx="9294831" cy="1367381"/>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229791" y="1143000"/>
            <a:ext cx="9528500" cy="1407578"/>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740944" y="4057650"/>
            <a:ext cx="8001815" cy="1944981"/>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3916843"/>
            <a:ext cx="9141619" cy="2083907"/>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68580" tIns="34290" rIns="68580" bIns="34290" numCol="1" anchor="t" anchorCtr="0" compatLnSpc="1">
                <a:prstTxWarp prst="textNoShape">
                  <a:avLst/>
                </a:prstTxWarp>
              </a:bodyPr>
              <a:lstStyle/>
              <a:p>
                <a:endParaRPr lang="en-US" sz="1350"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68580" tIns="34290" rIns="68580" bIns="34290" numCol="1" anchor="t" anchorCtr="0" compatLnSpc="1">
                  <a:prstTxWarp prst="textNoShape">
                    <a:avLst/>
                  </a:prstTxWarp>
                </a:bodyPr>
                <a:lstStyle/>
                <a:p>
                  <a:endParaRPr lang="en-US" sz="1350"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795663" y="3002078"/>
            <a:ext cx="1099502" cy="514350"/>
          </a:xfrm>
          <a:prstGeom prst="rect">
            <a:avLst/>
          </a:prstGeom>
          <a:noFill/>
          <a:ln w="9525">
            <a:noFill/>
            <a:miter lim="800000"/>
            <a:headEnd/>
            <a:tailEnd/>
          </a:ln>
        </p:spPr>
        <p:txBody>
          <a:bodyPr lIns="0" tIns="13716" rIns="0" bIns="13716"/>
          <a:lstStyle/>
          <a:p>
            <a:pPr>
              <a:lnSpc>
                <a:spcPct val="85000"/>
              </a:lnSpc>
            </a:pPr>
            <a:r>
              <a:rPr lang="en-US" sz="1500" dirty="0">
                <a:solidFill>
                  <a:srgbClr val="FFFFFF"/>
                </a:solidFill>
                <a:latin typeface="Arial Narrow" charset="0"/>
                <a:ea typeface="Arial" charset="0"/>
                <a:cs typeface="Arial" charset="0"/>
              </a:rPr>
              <a:t>Problem Statement and Business Overview</a:t>
            </a:r>
            <a:endParaRPr lang="en-US" sz="9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2368417" y="3226862"/>
            <a:ext cx="1113295" cy="514350"/>
          </a:xfrm>
          <a:prstGeom prst="rect">
            <a:avLst/>
          </a:prstGeom>
          <a:noFill/>
          <a:ln w="9525">
            <a:noFill/>
            <a:miter lim="800000"/>
            <a:headEnd/>
            <a:tailEnd/>
          </a:ln>
        </p:spPr>
        <p:txBody>
          <a:bodyPr lIns="0" tIns="13716" rIns="0" bIns="13716"/>
          <a:lstStyle/>
          <a:p>
            <a:pPr>
              <a:lnSpc>
                <a:spcPct val="85000"/>
              </a:lnSpc>
            </a:pPr>
            <a:r>
              <a:rPr lang="en-US" sz="1500" dirty="0">
                <a:solidFill>
                  <a:srgbClr val="FFFFFF"/>
                </a:solidFill>
                <a:latin typeface="Arial Narrow" charset="0"/>
                <a:ea typeface="Arial Narrow" charset="0"/>
                <a:cs typeface="Arial Narrow" charset="0"/>
              </a:rPr>
              <a:t>Data Pre Processing and Feature Engineering</a:t>
            </a:r>
            <a:endParaRPr lang="en-US" sz="900" dirty="0">
              <a:solidFill>
                <a:srgbClr val="FFFFFF">
                  <a:alpha val="80000"/>
                </a:srgbClr>
              </a:solidFill>
              <a:latin typeface="Arial" charset="0"/>
              <a:ea typeface="Arial" charset="0"/>
              <a:cs typeface="Arial" charset="0"/>
            </a:endParaRPr>
          </a:p>
        </p:txBody>
      </p:sp>
      <p:sp>
        <p:nvSpPr>
          <p:cNvPr id="777" name="Rectangle 776">
            <a:extLst>
              <a:ext uri="{FF2B5EF4-FFF2-40B4-BE49-F238E27FC236}">
                <a16:creationId xmlns:a16="http://schemas.microsoft.com/office/drawing/2014/main" id="{2733F47E-1842-432A-89BE-D0A024FA4D8B}"/>
              </a:ext>
            </a:extLst>
          </p:cNvPr>
          <p:cNvSpPr>
            <a:spLocks noChangeArrowheads="1"/>
          </p:cNvSpPr>
          <p:nvPr/>
        </p:nvSpPr>
        <p:spPr bwMode="auto">
          <a:xfrm>
            <a:off x="3905424" y="2898327"/>
            <a:ext cx="1113295" cy="514350"/>
          </a:xfrm>
          <a:prstGeom prst="rect">
            <a:avLst/>
          </a:prstGeom>
          <a:noFill/>
          <a:ln w="9525">
            <a:noFill/>
            <a:miter lim="800000"/>
            <a:headEnd/>
            <a:tailEnd/>
          </a:ln>
        </p:spPr>
        <p:txBody>
          <a:bodyPr lIns="0" tIns="13716" rIns="0" bIns="13716"/>
          <a:lstStyle/>
          <a:p>
            <a:pPr>
              <a:lnSpc>
                <a:spcPct val="85000"/>
              </a:lnSpc>
            </a:pPr>
            <a:r>
              <a:rPr lang="en-US" sz="1500" dirty="0">
                <a:solidFill>
                  <a:srgbClr val="FFFFFF"/>
                </a:solidFill>
                <a:latin typeface="Arial Narrow" charset="0"/>
                <a:ea typeface="Arial Narrow" charset="0"/>
                <a:cs typeface="Arial Narrow" charset="0"/>
              </a:rPr>
              <a:t>Data Insights</a:t>
            </a:r>
            <a:endParaRPr lang="en-US" sz="9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5319321" y="3096413"/>
            <a:ext cx="1113295" cy="514350"/>
          </a:xfrm>
          <a:prstGeom prst="rect">
            <a:avLst/>
          </a:prstGeom>
          <a:noFill/>
          <a:ln w="9525">
            <a:noFill/>
            <a:miter lim="800000"/>
            <a:headEnd/>
            <a:tailEnd/>
          </a:ln>
        </p:spPr>
        <p:txBody>
          <a:bodyPr lIns="0" tIns="13716" rIns="0" bIns="13716"/>
          <a:lstStyle/>
          <a:p>
            <a:pPr>
              <a:lnSpc>
                <a:spcPct val="85000"/>
              </a:lnSpc>
            </a:pPr>
            <a:r>
              <a:rPr lang="en-US" sz="1500" dirty="0">
                <a:solidFill>
                  <a:srgbClr val="FFFFFF"/>
                </a:solidFill>
                <a:latin typeface="Arial Narrow" charset="0"/>
                <a:ea typeface="Arial" charset="0"/>
                <a:cs typeface="Arial" charset="0"/>
              </a:rPr>
              <a:t>Model Building</a:t>
            </a:r>
            <a:endParaRPr lang="en-US" sz="9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6619419" y="3002078"/>
            <a:ext cx="1113295" cy="514350"/>
          </a:xfrm>
          <a:prstGeom prst="rect">
            <a:avLst/>
          </a:prstGeom>
          <a:noFill/>
          <a:ln w="9525">
            <a:noFill/>
            <a:miter lim="800000"/>
            <a:headEnd/>
            <a:tailEnd/>
          </a:ln>
        </p:spPr>
        <p:txBody>
          <a:bodyPr lIns="0" tIns="13716" rIns="0" bIns="13716"/>
          <a:lstStyle/>
          <a:p>
            <a:pPr>
              <a:lnSpc>
                <a:spcPct val="85000"/>
              </a:lnSpc>
            </a:pPr>
            <a:r>
              <a:rPr lang="en-US" sz="1500" dirty="0">
                <a:solidFill>
                  <a:srgbClr val="FFFFFF"/>
                </a:solidFill>
                <a:latin typeface="Arial Narrow" charset="0"/>
                <a:ea typeface="Arial Narrow" charset="0"/>
                <a:cs typeface="Arial Narrow" charset="0"/>
              </a:rPr>
              <a:t>Metric Evaluation &amp; Patterns</a:t>
            </a:r>
            <a:endParaRPr lang="en-US" sz="9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7808328" y="3518397"/>
            <a:ext cx="1364315" cy="514350"/>
          </a:xfrm>
          <a:prstGeom prst="rect">
            <a:avLst/>
          </a:prstGeom>
          <a:noFill/>
          <a:ln w="9525">
            <a:noFill/>
            <a:miter lim="800000"/>
            <a:headEnd/>
            <a:tailEnd/>
          </a:ln>
        </p:spPr>
        <p:txBody>
          <a:bodyPr lIns="0" tIns="13716" rIns="0" bIns="13716"/>
          <a:lstStyle/>
          <a:p>
            <a:pPr>
              <a:lnSpc>
                <a:spcPct val="85000"/>
              </a:lnSpc>
            </a:pPr>
            <a:r>
              <a:rPr lang="en-US" sz="1500" dirty="0">
                <a:solidFill>
                  <a:srgbClr val="FFFFFF"/>
                </a:solidFill>
                <a:latin typeface="Arial Narrow" charset="0"/>
                <a:ea typeface="Arial" charset="0"/>
                <a:cs typeface="Arial" charset="0"/>
              </a:rPr>
              <a:t>Summary</a:t>
            </a:r>
            <a:endParaRPr lang="en-US" sz="9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5519741" y="3642411"/>
            <a:ext cx="1960921" cy="692497"/>
          </a:xfrm>
          <a:prstGeom prst="rect">
            <a:avLst/>
          </a:prstGeom>
          <a:noFill/>
        </p:spPr>
        <p:txBody>
          <a:bodyPr wrap="none" lIns="68580" tIns="34290" rIns="68580" bIns="34290">
            <a:spAutoFit/>
          </a:bodyPr>
          <a:lstStyle/>
          <a:p>
            <a:r>
              <a:rPr lang="en-IN" sz="4050" dirty="0">
                <a:ln w="0"/>
                <a:solidFill>
                  <a:schemeClr val="bg1"/>
                </a:solidFill>
                <a:effectLst>
                  <a:reflection blurRad="6350" stA="53000" endA="300" endPos="35500" dir="5400000" sy="-90000" algn="bl" rotWithShape="0"/>
                </a:effectLst>
              </a:rPr>
              <a:t>AGENDA</a:t>
            </a:r>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37"/>
                                        </p:tgtEl>
                                        <p:attrNameLst>
                                          <p:attrName>style.visibility</p:attrName>
                                        </p:attrNameLst>
                                      </p:cBhvr>
                                      <p:to>
                                        <p:strVal val="visible"/>
                                      </p:to>
                                    </p:set>
                                    <p:animEffect transition="in" filter="fade">
                                      <p:cBhvr>
                                        <p:cTn id="59" dur="1000"/>
                                        <p:tgtEl>
                                          <p:spTgt spid="737"/>
                                        </p:tgtEl>
                                      </p:cBhvr>
                                    </p:animEffect>
                                    <p:anim calcmode="lin" valueType="num">
                                      <p:cBhvr>
                                        <p:cTn id="60" dur="1000" fill="hold"/>
                                        <p:tgtEl>
                                          <p:spTgt spid="737"/>
                                        </p:tgtEl>
                                        <p:attrNameLst>
                                          <p:attrName>ppt_x</p:attrName>
                                        </p:attrNameLst>
                                      </p:cBhvr>
                                      <p:tavLst>
                                        <p:tav tm="0">
                                          <p:val>
                                            <p:strVal val="#ppt_x"/>
                                          </p:val>
                                        </p:tav>
                                        <p:tav tm="100000">
                                          <p:val>
                                            <p:strVal val="#ppt_x"/>
                                          </p:val>
                                        </p:tav>
                                      </p:tavLst>
                                    </p:anim>
                                    <p:anim calcmode="lin" valueType="num">
                                      <p:cBhvr>
                                        <p:cTn id="61" dur="1000" fill="hold"/>
                                        <p:tgtEl>
                                          <p:spTgt spid="7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40"/>
                                        </p:tgtEl>
                                        <p:attrNameLst>
                                          <p:attrName>style.visibility</p:attrName>
                                        </p:attrNameLst>
                                      </p:cBhvr>
                                      <p:to>
                                        <p:strVal val="visible"/>
                                      </p:to>
                                    </p:set>
                                    <p:animEffect transition="in" filter="fade">
                                      <p:cBhvr>
                                        <p:cTn id="64" dur="1000"/>
                                        <p:tgtEl>
                                          <p:spTgt spid="740"/>
                                        </p:tgtEl>
                                      </p:cBhvr>
                                    </p:animEffect>
                                    <p:anim calcmode="lin" valueType="num">
                                      <p:cBhvr>
                                        <p:cTn id="65" dur="1000" fill="hold"/>
                                        <p:tgtEl>
                                          <p:spTgt spid="740"/>
                                        </p:tgtEl>
                                        <p:attrNameLst>
                                          <p:attrName>ppt_x</p:attrName>
                                        </p:attrNameLst>
                                      </p:cBhvr>
                                      <p:tavLst>
                                        <p:tav tm="0">
                                          <p:val>
                                            <p:strVal val="#ppt_x"/>
                                          </p:val>
                                        </p:tav>
                                        <p:tav tm="100000">
                                          <p:val>
                                            <p:strVal val="#ppt_x"/>
                                          </p:val>
                                        </p:tav>
                                      </p:tavLst>
                                    </p:anim>
                                    <p:anim calcmode="lin" valueType="num">
                                      <p:cBhvr>
                                        <p:cTn id="66" dur="1000" fill="hold"/>
                                        <p:tgtEl>
                                          <p:spTgt spid="7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7"/>
                                        </p:tgtEl>
                                        <p:attrNameLst>
                                          <p:attrName>style.visibility</p:attrName>
                                        </p:attrNameLst>
                                      </p:cBhvr>
                                      <p:to>
                                        <p:strVal val="visible"/>
                                      </p:to>
                                    </p:set>
                                    <p:animEffect transition="in" filter="fade">
                                      <p:cBhvr>
                                        <p:cTn id="69" dur="1000"/>
                                        <p:tgtEl>
                                          <p:spTgt spid="777"/>
                                        </p:tgtEl>
                                      </p:cBhvr>
                                    </p:animEffect>
                                    <p:anim calcmode="lin" valueType="num">
                                      <p:cBhvr>
                                        <p:cTn id="70" dur="1000" fill="hold"/>
                                        <p:tgtEl>
                                          <p:spTgt spid="777"/>
                                        </p:tgtEl>
                                        <p:attrNameLst>
                                          <p:attrName>ppt_x</p:attrName>
                                        </p:attrNameLst>
                                      </p:cBhvr>
                                      <p:tavLst>
                                        <p:tav tm="0">
                                          <p:val>
                                            <p:strVal val="#ppt_x"/>
                                          </p:val>
                                        </p:tav>
                                        <p:tav tm="100000">
                                          <p:val>
                                            <p:strVal val="#ppt_x"/>
                                          </p:val>
                                        </p:tav>
                                      </p:tavLst>
                                    </p:anim>
                                    <p:anim calcmode="lin" valueType="num">
                                      <p:cBhvr>
                                        <p:cTn id="71" dur="1000" fill="hold"/>
                                        <p:tgtEl>
                                          <p:spTgt spid="77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78"/>
                                        </p:tgtEl>
                                        <p:attrNameLst>
                                          <p:attrName>style.visibility</p:attrName>
                                        </p:attrNameLst>
                                      </p:cBhvr>
                                      <p:to>
                                        <p:strVal val="visible"/>
                                      </p:to>
                                    </p:set>
                                    <p:animEffect transition="in" filter="fade">
                                      <p:cBhvr>
                                        <p:cTn id="74" dur="1000"/>
                                        <p:tgtEl>
                                          <p:spTgt spid="778"/>
                                        </p:tgtEl>
                                      </p:cBhvr>
                                    </p:animEffect>
                                    <p:anim calcmode="lin" valueType="num">
                                      <p:cBhvr>
                                        <p:cTn id="75" dur="1000" fill="hold"/>
                                        <p:tgtEl>
                                          <p:spTgt spid="778"/>
                                        </p:tgtEl>
                                        <p:attrNameLst>
                                          <p:attrName>ppt_x</p:attrName>
                                        </p:attrNameLst>
                                      </p:cBhvr>
                                      <p:tavLst>
                                        <p:tav tm="0">
                                          <p:val>
                                            <p:strVal val="#ppt_x"/>
                                          </p:val>
                                        </p:tav>
                                        <p:tav tm="100000">
                                          <p:val>
                                            <p:strVal val="#ppt_x"/>
                                          </p:val>
                                        </p:tav>
                                      </p:tavLst>
                                    </p:anim>
                                    <p:anim calcmode="lin" valueType="num">
                                      <p:cBhvr>
                                        <p:cTn id="76" dur="1000" fill="hold"/>
                                        <p:tgtEl>
                                          <p:spTgt spid="77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79"/>
                                        </p:tgtEl>
                                        <p:attrNameLst>
                                          <p:attrName>style.visibility</p:attrName>
                                        </p:attrNameLst>
                                      </p:cBhvr>
                                      <p:to>
                                        <p:strVal val="visible"/>
                                      </p:to>
                                    </p:set>
                                    <p:animEffect transition="in" filter="fade">
                                      <p:cBhvr>
                                        <p:cTn id="79" dur="1000"/>
                                        <p:tgtEl>
                                          <p:spTgt spid="779"/>
                                        </p:tgtEl>
                                      </p:cBhvr>
                                    </p:animEffect>
                                    <p:anim calcmode="lin" valueType="num">
                                      <p:cBhvr>
                                        <p:cTn id="80" dur="1000" fill="hold"/>
                                        <p:tgtEl>
                                          <p:spTgt spid="779"/>
                                        </p:tgtEl>
                                        <p:attrNameLst>
                                          <p:attrName>ppt_x</p:attrName>
                                        </p:attrNameLst>
                                      </p:cBhvr>
                                      <p:tavLst>
                                        <p:tav tm="0">
                                          <p:val>
                                            <p:strVal val="#ppt_x"/>
                                          </p:val>
                                        </p:tav>
                                        <p:tav tm="100000">
                                          <p:val>
                                            <p:strVal val="#ppt_x"/>
                                          </p:val>
                                        </p:tav>
                                      </p:tavLst>
                                    </p:anim>
                                    <p:anim calcmode="lin" valueType="num">
                                      <p:cBhvr>
                                        <p:cTn id="81" dur="1000" fill="hold"/>
                                        <p:tgtEl>
                                          <p:spTgt spid="77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80"/>
                                        </p:tgtEl>
                                        <p:attrNameLst>
                                          <p:attrName>style.visibility</p:attrName>
                                        </p:attrNameLst>
                                      </p:cBhvr>
                                      <p:to>
                                        <p:strVal val="visible"/>
                                      </p:to>
                                    </p:set>
                                    <p:animEffect transition="in" filter="fade">
                                      <p:cBhvr>
                                        <p:cTn id="84" dur="1000"/>
                                        <p:tgtEl>
                                          <p:spTgt spid="780"/>
                                        </p:tgtEl>
                                      </p:cBhvr>
                                    </p:animEffect>
                                    <p:anim calcmode="lin" valueType="num">
                                      <p:cBhvr>
                                        <p:cTn id="85" dur="1000" fill="hold"/>
                                        <p:tgtEl>
                                          <p:spTgt spid="780"/>
                                        </p:tgtEl>
                                        <p:attrNameLst>
                                          <p:attrName>ppt_x</p:attrName>
                                        </p:attrNameLst>
                                      </p:cBhvr>
                                      <p:tavLst>
                                        <p:tav tm="0">
                                          <p:val>
                                            <p:strVal val="#ppt_x"/>
                                          </p:val>
                                        </p:tav>
                                        <p:tav tm="100000">
                                          <p:val>
                                            <p:strVal val="#ppt_x"/>
                                          </p:val>
                                        </p:tav>
                                      </p:tavLst>
                                    </p:anim>
                                    <p:anim calcmode="lin" valueType="num">
                                      <p:cBhvr>
                                        <p:cTn id="86" dur="1000" fill="hold"/>
                                        <p:tgtEl>
                                          <p:spTgt spid="78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nodePh="1">
                                  <p:stCondLst>
                                    <p:cond delay="0"/>
                                  </p:stCondLst>
                                  <p:endCondLst>
                                    <p:cond evt="begin" delay="0">
                                      <p:tn val="87"/>
                                    </p:cond>
                                  </p:endCondLst>
                                  <p:childTnLst>
                                    <p:set>
                                      <p:cBhvr>
                                        <p:cTn id="88" dur="1" fill="hold">
                                          <p:stCondLst>
                                            <p:cond delay="0"/>
                                          </p:stCondLst>
                                        </p:cTn>
                                        <p:tgtEl>
                                          <p:spTgt spid="3">
                                            <p:txEl>
                                              <p:pRg st="0" end="0"/>
                                            </p:txEl>
                                          </p:spTgt>
                                        </p:tgtEl>
                                        <p:attrNameLst>
                                          <p:attrName>style.visibility</p:attrName>
                                        </p:attrNameLst>
                                      </p:cBhvr>
                                      <p:to>
                                        <p:strVal val="visible"/>
                                      </p:to>
                                    </p:set>
                                    <p:animEffect transition="in" filter="fade">
                                      <p:cBhvr>
                                        <p:cTn id="89" dur="1000"/>
                                        <p:tgtEl>
                                          <p:spTgt spid="3">
                                            <p:txEl>
                                              <p:pRg st="0" end="0"/>
                                            </p:txEl>
                                          </p:spTgt>
                                        </p:tgtEl>
                                      </p:cBhvr>
                                    </p:animEffect>
                                    <p:anim calcmode="lin" valueType="num">
                                      <p:cBhvr>
                                        <p:cTn id="9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1000"/>
                                        <p:tgtEl>
                                          <p:spTgt spid="4"/>
                                        </p:tgtEl>
                                      </p:cBhvr>
                                    </p:animEffect>
                                    <p:anim calcmode="lin" valueType="num">
                                      <p:cBhvr>
                                        <p:cTn id="95" dur="1000" fill="hold"/>
                                        <p:tgtEl>
                                          <p:spTgt spid="4"/>
                                        </p:tgtEl>
                                        <p:attrNameLst>
                                          <p:attrName>ppt_x</p:attrName>
                                        </p:attrNameLst>
                                      </p:cBhvr>
                                      <p:tavLst>
                                        <p:tav tm="0">
                                          <p:val>
                                            <p:strVal val="#ppt_x"/>
                                          </p:val>
                                        </p:tav>
                                        <p:tav tm="100000">
                                          <p:val>
                                            <p:strVal val="#ppt_x"/>
                                          </p:val>
                                        </p:tav>
                                      </p:tavLst>
                                    </p:anim>
                                    <p:anim calcmode="lin" valueType="num">
                                      <p:cBhvr>
                                        <p:cTn id="96" dur="1000" fill="hold"/>
                                        <p:tgtEl>
                                          <p:spTgt spid="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1000"/>
                                        <p:tgtEl>
                                          <p:spTgt spid="5"/>
                                        </p:tgtEl>
                                      </p:cBhvr>
                                    </p:animEffect>
                                    <p:anim calcmode="lin" valueType="num">
                                      <p:cBhvr>
                                        <p:cTn id="100" dur="1000" fill="hold"/>
                                        <p:tgtEl>
                                          <p:spTgt spid="5"/>
                                        </p:tgtEl>
                                        <p:attrNameLst>
                                          <p:attrName>ppt_x</p:attrName>
                                        </p:attrNameLst>
                                      </p:cBhvr>
                                      <p:tavLst>
                                        <p:tav tm="0">
                                          <p:val>
                                            <p:strVal val="#ppt_x"/>
                                          </p:val>
                                        </p:tav>
                                        <p:tav tm="100000">
                                          <p:val>
                                            <p:strVal val="#ppt_x"/>
                                          </p:val>
                                        </p:tav>
                                      </p:tavLst>
                                    </p:anim>
                                    <p:anim calcmode="lin" valueType="num">
                                      <p:cBhvr>
                                        <p:cTn id="10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37" grpId="0"/>
      <p:bldP spid="740" grpId="0"/>
      <p:bldP spid="777"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29E886-FDC2-4368-BD2F-9BF458ECEA3D}"/>
              </a:ext>
            </a:extLst>
          </p:cNvPr>
          <p:cNvSpPr/>
          <p:nvPr/>
        </p:nvSpPr>
        <p:spPr>
          <a:xfrm>
            <a:off x="0" y="188640"/>
            <a:ext cx="9144000" cy="122202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pPr algn="ctr">
              <a:spcBef>
                <a:spcPct val="0"/>
              </a:spcBef>
            </a:pPr>
            <a:r>
              <a:rPr lang="en-IN" sz="4400" dirty="0">
                <a:solidFill>
                  <a:schemeClr val="lt1"/>
                </a:solidFill>
              </a:rPr>
              <a:t>SUMMARY</a:t>
            </a:r>
          </a:p>
        </p:txBody>
      </p:sp>
      <p:sp>
        <p:nvSpPr>
          <p:cNvPr id="18" name="Rectangle 6">
            <a:extLst>
              <a:ext uri="{FF2B5EF4-FFF2-40B4-BE49-F238E27FC236}">
                <a16:creationId xmlns:a16="http://schemas.microsoft.com/office/drawing/2014/main" id="{33007CE5-05F7-45F6-9720-BA4986C90610}"/>
              </a:ext>
            </a:extLst>
          </p:cNvPr>
          <p:cNvSpPr>
            <a:spLocks noChangeArrowheads="1"/>
          </p:cNvSpPr>
          <p:nvPr/>
        </p:nvSpPr>
        <p:spPr bwMode="auto">
          <a:xfrm>
            <a:off x="195804" y="2420888"/>
            <a:ext cx="8752391" cy="12234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57175" indent="-257175" defTabSz="685800">
              <a:buFont typeface="Arial" panose="020B0604020202020204" pitchFamily="34" charset="0"/>
              <a:buChar char="•"/>
            </a:pPr>
            <a:r>
              <a:rPr lang="en-US" altLang="en-US" sz="1500" dirty="0">
                <a:solidFill>
                  <a:srgbClr val="222222"/>
                </a:solidFill>
                <a:latin typeface="+mn-lt"/>
                <a:ea typeface="Times New Roman" panose="02020603050405020304" pitchFamily="18" charset="0"/>
                <a:cs typeface="Times New Roman" panose="02020603050405020304" pitchFamily="18" charset="0"/>
              </a:rPr>
              <a:t>As there is strong urge for the interpretability then we will be going for Random Forest as it gives more interpretability when compared to other models.</a:t>
            </a:r>
            <a:endParaRPr lang="en-US" altLang="en-US" sz="1500" dirty="0">
              <a:latin typeface="+mn-lt"/>
            </a:endParaRPr>
          </a:p>
          <a:p>
            <a:pPr marL="257175" indent="-257175" defTabSz="685800">
              <a:buFont typeface="Arial" panose="020B0604020202020204" pitchFamily="34" charset="0"/>
              <a:buChar char="•"/>
            </a:pPr>
            <a:r>
              <a:rPr lang="en-US" altLang="en-US" sz="1500" dirty="0">
                <a:solidFill>
                  <a:srgbClr val="222222"/>
                </a:solidFill>
                <a:latin typeface="+mn-lt"/>
                <a:ea typeface="Times New Roman" panose="02020603050405020304" pitchFamily="18" charset="0"/>
                <a:cs typeface="Times New Roman" panose="02020603050405020304" pitchFamily="18" charset="0"/>
              </a:rPr>
              <a:t>If Metric is important rather than interpretability then we will be going for the Neural net ensemble as it capture the non linear patterns and even the feature variables.</a:t>
            </a:r>
            <a:endParaRPr lang="en-US" altLang="en-US" sz="1500" dirty="0">
              <a:latin typeface="+mn-lt"/>
            </a:endParaRPr>
          </a:p>
          <a:p>
            <a:pPr marL="257175" indent="-257175" defTabSz="685800">
              <a:buFont typeface="Arial" panose="020B0604020202020204" pitchFamily="34" charset="0"/>
              <a:buChar char="•"/>
            </a:pPr>
            <a:r>
              <a:rPr lang="en-US" altLang="en-US" sz="1500" dirty="0">
                <a:solidFill>
                  <a:srgbClr val="222222"/>
                </a:solidFill>
                <a:latin typeface="+mn-lt"/>
                <a:ea typeface="Times New Roman" panose="02020603050405020304" pitchFamily="18" charset="0"/>
                <a:cs typeface="Times New Roman" panose="02020603050405020304" pitchFamily="18" charset="0"/>
              </a:rPr>
              <a:t>The Variables which are driving the decision the most are:</a:t>
            </a:r>
            <a:endParaRPr lang="en-US" altLang="en-US" sz="1500" dirty="0">
              <a:latin typeface="+mn-lt"/>
            </a:endParaRPr>
          </a:p>
        </p:txBody>
      </p:sp>
      <p:sp>
        <p:nvSpPr>
          <p:cNvPr id="2" name="Rectangle 1">
            <a:extLst>
              <a:ext uri="{FF2B5EF4-FFF2-40B4-BE49-F238E27FC236}">
                <a16:creationId xmlns:a16="http://schemas.microsoft.com/office/drawing/2014/main" id="{B4BC9A68-8B6E-40D4-9D7B-B14516592BD2}"/>
              </a:ext>
            </a:extLst>
          </p:cNvPr>
          <p:cNvSpPr/>
          <p:nvPr/>
        </p:nvSpPr>
        <p:spPr>
          <a:xfrm>
            <a:off x="1259632" y="3777358"/>
            <a:ext cx="3168352" cy="1477328"/>
          </a:xfrm>
          <a:prstGeom prst="rect">
            <a:avLst/>
          </a:prstGeom>
        </p:spPr>
        <p:txBody>
          <a:bodyPr wrap="square">
            <a:spAutoFit/>
          </a:bodyPr>
          <a:lstStyle/>
          <a:p>
            <a:pPr marL="342900" indent="-342900" defTabSz="685800">
              <a:buFont typeface="+mj-lt"/>
              <a:buAutoNum type="arabicPeriod"/>
            </a:pPr>
            <a:r>
              <a:rPr lang="en-US" altLang="en-US" sz="1500" b="1" dirty="0">
                <a:solidFill>
                  <a:srgbClr val="222222"/>
                </a:solidFill>
                <a:ea typeface="Times New Roman" panose="02020603050405020304" pitchFamily="18" charset="0"/>
                <a:cs typeface="Times New Roman" panose="02020603050405020304" pitchFamily="18" charset="0"/>
              </a:rPr>
              <a:t>	Number of days stayed</a:t>
            </a:r>
            <a:endParaRPr lang="en-US" altLang="en-US" sz="1500" b="1" dirty="0"/>
          </a:p>
          <a:p>
            <a:pPr marL="342900" indent="-342900" defTabSz="685800">
              <a:buFont typeface="+mj-lt"/>
              <a:buAutoNum type="arabicPeriod"/>
            </a:pPr>
            <a:r>
              <a:rPr lang="en-US" altLang="en-US" sz="1500" b="1" dirty="0">
                <a:solidFill>
                  <a:srgbClr val="222222"/>
                </a:solidFill>
                <a:ea typeface="Times New Roman" panose="02020603050405020304" pitchFamily="18" charset="0"/>
                <a:cs typeface="Times New Roman" panose="02020603050405020304" pitchFamily="18" charset="0"/>
              </a:rPr>
              <a:t>	Number of Procedures</a:t>
            </a:r>
            <a:endParaRPr lang="en-US" altLang="en-US" sz="1500" b="1" dirty="0"/>
          </a:p>
          <a:p>
            <a:pPr marL="342900" indent="-342900" defTabSz="685800">
              <a:buFont typeface="+mj-lt"/>
              <a:buAutoNum type="arabicPeriod"/>
            </a:pPr>
            <a:r>
              <a:rPr lang="en-US" altLang="en-US" sz="1500" b="1" dirty="0">
                <a:solidFill>
                  <a:srgbClr val="222222"/>
                </a:solidFill>
                <a:ea typeface="Times New Roman" panose="02020603050405020304" pitchFamily="18" charset="0"/>
                <a:cs typeface="Times New Roman" panose="02020603050405020304" pitchFamily="18" charset="0"/>
              </a:rPr>
              <a:t>	Number of medications</a:t>
            </a:r>
            <a:endParaRPr lang="en-US" altLang="en-US" sz="1500" b="1" dirty="0"/>
          </a:p>
          <a:p>
            <a:pPr marL="342900" indent="-342900" defTabSz="685800">
              <a:buFont typeface="+mj-lt"/>
              <a:buAutoNum type="arabicPeriod"/>
            </a:pPr>
            <a:r>
              <a:rPr lang="en-US" altLang="en-US" sz="1500" b="1" dirty="0">
                <a:solidFill>
                  <a:srgbClr val="222222"/>
                </a:solidFill>
                <a:ea typeface="Times New Roman" panose="02020603050405020304" pitchFamily="18" charset="0"/>
                <a:cs typeface="Times New Roman" panose="02020603050405020304" pitchFamily="18" charset="0"/>
              </a:rPr>
              <a:t>	Number of Diagnosis</a:t>
            </a:r>
            <a:endParaRPr lang="en-US" altLang="en-US" sz="1500" b="1" dirty="0"/>
          </a:p>
          <a:p>
            <a:pPr marL="342900" indent="-342900" defTabSz="685800">
              <a:buFont typeface="+mj-lt"/>
              <a:buAutoNum type="arabicPeriod"/>
            </a:pPr>
            <a:r>
              <a:rPr lang="en-US" altLang="en-US" sz="1500" b="1" dirty="0">
                <a:solidFill>
                  <a:srgbClr val="222222"/>
                </a:solidFill>
                <a:ea typeface="Times New Roman" panose="02020603050405020304" pitchFamily="18" charset="0"/>
                <a:cs typeface="Times New Roman" panose="02020603050405020304" pitchFamily="18" charset="0"/>
              </a:rPr>
              <a:t>	Age</a:t>
            </a:r>
            <a:endParaRPr lang="en-US" altLang="en-US" sz="1500" b="1" dirty="0"/>
          </a:p>
          <a:p>
            <a:pPr marL="342900" indent="-342900" defTabSz="685800">
              <a:buFont typeface="+mj-lt"/>
              <a:buAutoNum type="arabicPeriod"/>
            </a:pPr>
            <a:r>
              <a:rPr lang="en-US" altLang="en-US" sz="1500" b="1" dirty="0">
                <a:solidFill>
                  <a:srgbClr val="222222"/>
                </a:solidFill>
                <a:ea typeface="Times New Roman" panose="02020603050405020304" pitchFamily="18" charset="0"/>
                <a:cs typeface="Times New Roman" panose="02020603050405020304" pitchFamily="18" charset="0"/>
              </a:rPr>
              <a:t>	Discharge Disposition ID</a:t>
            </a:r>
          </a:p>
        </p:txBody>
      </p:sp>
    </p:spTree>
    <p:extLst>
      <p:ext uri="{BB962C8B-B14F-4D97-AF65-F5344CB8AC3E}">
        <p14:creationId xmlns:p14="http://schemas.microsoft.com/office/powerpoint/2010/main" val="236857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1000"/>
                                        <p:tgtEl>
                                          <p:spTgt spid="18">
                                            <p:txEl>
                                              <p:pRg st="0" end="0"/>
                                            </p:txEl>
                                          </p:spTgt>
                                        </p:tgtEl>
                                      </p:cBhvr>
                                    </p:animEffect>
                                    <p:anim calcmode="lin" valueType="num">
                                      <p:cBhvr>
                                        <p:cTn id="15"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1" end="1"/>
                                            </p:txEl>
                                          </p:spTgt>
                                        </p:tgtEl>
                                        <p:attrNameLst>
                                          <p:attrName>style.visibility</p:attrName>
                                        </p:attrNameLst>
                                      </p:cBhvr>
                                      <p:to>
                                        <p:strVal val="visible"/>
                                      </p:to>
                                    </p:set>
                                    <p:animEffect transition="in" filter="fade">
                                      <p:cBhvr>
                                        <p:cTn id="21" dur="1000"/>
                                        <p:tgtEl>
                                          <p:spTgt spid="18">
                                            <p:txEl>
                                              <p:pRg st="1" end="1"/>
                                            </p:txEl>
                                          </p:spTgt>
                                        </p:tgtEl>
                                      </p:cBhvr>
                                    </p:animEffect>
                                    <p:anim calcmode="lin" valueType="num">
                                      <p:cBhvr>
                                        <p:cTn id="22"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2" end="2"/>
                                            </p:txEl>
                                          </p:spTgt>
                                        </p:tgtEl>
                                        <p:attrNameLst>
                                          <p:attrName>style.visibility</p:attrName>
                                        </p:attrNameLst>
                                      </p:cBhvr>
                                      <p:to>
                                        <p:strVal val="visible"/>
                                      </p:to>
                                    </p:set>
                                    <p:animEffect transition="in" filter="fade">
                                      <p:cBhvr>
                                        <p:cTn id="28" dur="1000"/>
                                        <p:tgtEl>
                                          <p:spTgt spid="18">
                                            <p:txEl>
                                              <p:pRg st="2" end="2"/>
                                            </p:txEl>
                                          </p:spTgt>
                                        </p:tgtEl>
                                      </p:cBhvr>
                                    </p:animEffect>
                                    <p:anim calcmode="lin" valueType="num">
                                      <p:cBhvr>
                                        <p:cTn id="29"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1B64-1DC2-44C3-9791-5E375EBF2E43}"/>
              </a:ext>
            </a:extLst>
          </p:cNvPr>
          <p:cNvSpPr>
            <a:spLocks noGrp="1"/>
          </p:cNvSpPr>
          <p:nvPr>
            <p:ph type="title"/>
          </p:nvPr>
        </p:nvSpPr>
        <p:spPr>
          <a:xfrm>
            <a:off x="0" y="188641"/>
            <a:ext cx="9144000" cy="1080120"/>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References</a:t>
            </a:r>
          </a:p>
        </p:txBody>
      </p:sp>
      <p:sp>
        <p:nvSpPr>
          <p:cNvPr id="13" name="Content Placeholder 12">
            <a:extLst>
              <a:ext uri="{FF2B5EF4-FFF2-40B4-BE49-F238E27FC236}">
                <a16:creationId xmlns:a16="http://schemas.microsoft.com/office/drawing/2014/main" id="{F5C5D6B3-FF91-45B5-89ED-2E6F70F345A0}"/>
              </a:ext>
            </a:extLst>
          </p:cNvPr>
          <p:cNvSpPr>
            <a:spLocks noGrp="1"/>
          </p:cNvSpPr>
          <p:nvPr>
            <p:ph idx="1"/>
          </p:nvPr>
        </p:nvSpPr>
        <p:spPr>
          <a:xfrm>
            <a:off x="168813" y="1975633"/>
            <a:ext cx="8598877" cy="3109552"/>
          </a:xfrm>
        </p:spPr>
        <p:txBody>
          <a:bodyPr>
            <a:normAutofit fontScale="47500" lnSpcReduction="20000"/>
          </a:bodyPr>
          <a:lstStyle/>
          <a:p>
            <a:pPr>
              <a:buFont typeface="+mj-lt"/>
              <a:buAutoNum type="arabicPeriod"/>
            </a:pPr>
            <a:r>
              <a:rPr lang="en-IN" dirty="0"/>
              <a:t>Ian H. Witten, Eibe Frank, Mark A. Hall, Data Mining: Practical Machine Learning Tools and Techniques, 3rd edition, Elsevier, 2011</a:t>
            </a:r>
          </a:p>
          <a:p>
            <a:pPr>
              <a:buFont typeface="+mj-lt"/>
              <a:buAutoNum type="arabicPeriod"/>
            </a:pPr>
            <a:r>
              <a:rPr lang="en-IN" dirty="0"/>
              <a:t>http://topepo.github.io/caret/train-models-by-tag.html</a:t>
            </a:r>
          </a:p>
          <a:p>
            <a:pPr>
              <a:buFont typeface="+mj-lt"/>
              <a:buAutoNum type="arabicPeriod"/>
            </a:pPr>
            <a:r>
              <a:rPr lang="en-IN" u="sng" dirty="0">
                <a:hlinkClick r:id="rId2"/>
              </a:rPr>
              <a:t>https://www.analyticsvidhya.com/blog/2016/04/complete-tutorial-tree-based-modeling-scratch-in-python/</a:t>
            </a:r>
            <a:endParaRPr lang="en-IN" dirty="0"/>
          </a:p>
          <a:p>
            <a:pPr>
              <a:buFont typeface="+mj-lt"/>
              <a:buAutoNum type="arabicPeriod"/>
            </a:pPr>
            <a:r>
              <a:rPr lang="en-IN" u="sng" dirty="0">
                <a:hlinkClick r:id="rId3"/>
              </a:rPr>
              <a:t>https://www.analyticsvidhya.com/blog/2017/09/naive-bayes-explained/</a:t>
            </a:r>
            <a:endParaRPr lang="en-IN" dirty="0"/>
          </a:p>
          <a:p>
            <a:pPr>
              <a:buFont typeface="+mj-lt"/>
              <a:buAutoNum type="arabicPeriod"/>
            </a:pPr>
            <a:r>
              <a:rPr lang="en-IN" u="sng" dirty="0">
                <a:hlinkClick r:id="rId4"/>
              </a:rPr>
              <a:t>https://www.analyticsvidhya.com/blog/2015/11/beginners-guide-on-logistic-regression-in-r/</a:t>
            </a:r>
            <a:endParaRPr lang="en-IN" dirty="0"/>
          </a:p>
          <a:p>
            <a:pPr>
              <a:buFont typeface="+mj-lt"/>
              <a:buAutoNum type="arabicPeriod"/>
            </a:pPr>
            <a:r>
              <a:rPr lang="en-IN" u="sng" dirty="0">
                <a:hlinkClick r:id="rId5"/>
              </a:rPr>
              <a:t>http://journals.plos.org/plosone/article?id=10.1371/journal.pone.0182900</a:t>
            </a:r>
            <a:endParaRPr lang="en-IN" dirty="0"/>
          </a:p>
          <a:p>
            <a:pPr>
              <a:buFont typeface="+mj-lt"/>
              <a:buAutoNum type="arabicPeriod"/>
            </a:pPr>
            <a:r>
              <a:rPr lang="en-IN" dirty="0"/>
              <a:t>Tamraparni Dasu and Theodore Johnson, </a:t>
            </a:r>
            <a:r>
              <a:rPr lang="en-IN" i="1" dirty="0"/>
              <a:t>Exploratory Data Mining and Data Quality</a:t>
            </a:r>
            <a:r>
              <a:rPr lang="en-IN" dirty="0"/>
              <a:t>, Wiley, 2004.</a:t>
            </a:r>
          </a:p>
          <a:p>
            <a:pPr>
              <a:buFont typeface="+mj-lt"/>
              <a:buAutoNum type="arabicPeriod"/>
            </a:pPr>
            <a:r>
              <a:rPr lang="en-IN" dirty="0"/>
              <a:t>Wikipedia - </a:t>
            </a:r>
            <a:r>
              <a:rPr lang="en-IN" u="sng" dirty="0">
                <a:hlinkClick r:id="rId6"/>
              </a:rPr>
              <a:t>https://en.wikipedia.org/wiki/AdaBoost</a:t>
            </a:r>
            <a:endParaRPr lang="en-IN" dirty="0"/>
          </a:p>
          <a:p>
            <a:pPr>
              <a:buFont typeface="+mj-lt"/>
              <a:buAutoNum type="arabicPeriod"/>
            </a:pPr>
            <a:r>
              <a:rPr lang="en-IN" u="sng" dirty="0">
                <a:hlinkClick r:id="rId7"/>
              </a:rPr>
              <a:t>https://en.wikipedia.org/wiki/Receiver_operating_characteristic</a:t>
            </a:r>
            <a:endParaRPr lang="en-IN" u="sng" dirty="0"/>
          </a:p>
          <a:p>
            <a:pPr>
              <a:buFont typeface="+mj-lt"/>
              <a:buAutoNum type="arabicPeriod"/>
            </a:pPr>
            <a:r>
              <a:rPr lang="en-IN" dirty="0"/>
              <a:t>http://www.rdatamining.com/examples/association-rules</a:t>
            </a:r>
          </a:p>
        </p:txBody>
      </p:sp>
    </p:spTree>
    <p:extLst>
      <p:ext uri="{BB962C8B-B14F-4D97-AF65-F5344CB8AC3E}">
        <p14:creationId xmlns:p14="http://schemas.microsoft.com/office/powerpoint/2010/main" val="3381959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685331" y="2830434"/>
            <a:ext cx="7773338" cy="1197133"/>
          </a:xfrm>
        </p:spPr>
        <p:txBody>
          <a:bodyPr>
            <a:normAutofit fontScale="90000"/>
          </a:bodyPr>
          <a:lstStyle/>
          <a:p>
            <a:r>
              <a:rPr lang="en-US" sz="4500" dirty="0"/>
              <a:t>Q&amp;A</a:t>
            </a:r>
            <a:br>
              <a:rPr lang="en-US" sz="4500" dirty="0"/>
            </a:br>
            <a:endParaRPr lang="en-US" sz="4500" dirty="0"/>
          </a:p>
        </p:txBody>
      </p:sp>
    </p:spTree>
    <p:extLst>
      <p:ext uri="{BB962C8B-B14F-4D97-AF65-F5344CB8AC3E}">
        <p14:creationId xmlns:p14="http://schemas.microsoft.com/office/powerpoint/2010/main" val="276421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685331" y="2553890"/>
            <a:ext cx="7773338" cy="1750219"/>
          </a:xfrm>
        </p:spPr>
        <p:txBody>
          <a:bodyPr>
            <a:normAutofit/>
          </a:bodyPr>
          <a:lstStyle/>
          <a:p>
            <a:r>
              <a:rPr lang="en-US" sz="4500" dirty="0"/>
              <a:t>THANK YOU!!!</a:t>
            </a:r>
          </a:p>
        </p:txBody>
      </p:sp>
    </p:spTree>
    <p:extLst>
      <p:ext uri="{BB962C8B-B14F-4D97-AF65-F5344CB8AC3E}">
        <p14:creationId xmlns:p14="http://schemas.microsoft.com/office/powerpoint/2010/main" val="1119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A1AD8-5ED3-44C7-9C90-9865F486947D}"/>
              </a:ext>
            </a:extLst>
          </p:cNvPr>
          <p:cNvSpPr>
            <a:spLocks noGrp="1"/>
          </p:cNvSpPr>
          <p:nvPr>
            <p:ph idx="1"/>
          </p:nvPr>
        </p:nvSpPr>
        <p:spPr>
          <a:xfrm>
            <a:off x="457200" y="2348880"/>
            <a:ext cx="8229600" cy="2736304"/>
          </a:xfrm>
        </p:spPr>
        <p:style>
          <a:lnRef idx="1">
            <a:schemeClr val="dk1"/>
          </a:lnRef>
          <a:fillRef idx="2">
            <a:schemeClr val="dk1"/>
          </a:fillRef>
          <a:effectRef idx="1">
            <a:schemeClr val="dk1"/>
          </a:effectRef>
          <a:fontRef idx="minor">
            <a:schemeClr val="dk1"/>
          </a:fontRef>
        </p:style>
        <p:txBody>
          <a:bodyPr/>
          <a:lstStyle/>
          <a:p>
            <a:pPr marL="457200" lvl="1" indent="0">
              <a:buNone/>
            </a:pPr>
            <a:r>
              <a:rPr lang="en-IN" dirty="0"/>
              <a:t>In order to avoid the readmission of the treated patient with in that time period we will be going to make a model to predict the readmission of the patients. So, that a proper action can be taken in order to take a precautionary action to reduce the patients from readmitting.</a:t>
            </a:r>
          </a:p>
        </p:txBody>
      </p:sp>
      <p:sp>
        <p:nvSpPr>
          <p:cNvPr id="2" name="Title 1">
            <a:extLst>
              <a:ext uri="{FF2B5EF4-FFF2-40B4-BE49-F238E27FC236}">
                <a16:creationId xmlns:a16="http://schemas.microsoft.com/office/drawing/2014/main" id="{867FB8F2-7BB2-452D-980F-FC20A380CB78}"/>
              </a:ext>
            </a:extLst>
          </p:cNvPr>
          <p:cNvSpPr>
            <a:spLocks noGrp="1"/>
          </p:cNvSpPr>
          <p:nvPr>
            <p:ph type="title"/>
          </p:nvPr>
        </p:nvSpPr>
        <p:spPr>
          <a:xfrm>
            <a:off x="0" y="332656"/>
            <a:ext cx="9144000" cy="1143000"/>
          </a:xfrm>
        </p:spPr>
        <p:style>
          <a:lnRef idx="1">
            <a:schemeClr val="accent1"/>
          </a:lnRef>
          <a:fillRef idx="3">
            <a:schemeClr val="accent1"/>
          </a:fillRef>
          <a:effectRef idx="2">
            <a:schemeClr val="accent1"/>
          </a:effectRef>
          <a:fontRef idx="minor">
            <a:schemeClr val="lt1"/>
          </a:fontRef>
        </p:style>
        <p:txBody>
          <a:bodyPr/>
          <a:lstStyle/>
          <a:p>
            <a:r>
              <a:rPr lang="en-IN" dirty="0"/>
              <a:t>Objective</a:t>
            </a:r>
          </a:p>
        </p:txBody>
      </p:sp>
    </p:spTree>
    <p:extLst>
      <p:ext uri="{BB962C8B-B14F-4D97-AF65-F5344CB8AC3E}">
        <p14:creationId xmlns:p14="http://schemas.microsoft.com/office/powerpoint/2010/main" val="161629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DE81D3-64DF-4DEE-B1B0-1F9AD4104C4C}"/>
              </a:ext>
            </a:extLst>
          </p:cNvPr>
          <p:cNvSpPr>
            <a:spLocks noGrp="1"/>
          </p:cNvSpPr>
          <p:nvPr>
            <p:ph type="title"/>
          </p:nvPr>
        </p:nvSpPr>
        <p:spPr>
          <a:xfrm>
            <a:off x="0" y="296946"/>
            <a:ext cx="9144000" cy="1225500"/>
          </a:xfrm>
        </p:spPr>
        <p:style>
          <a:lnRef idx="1">
            <a:schemeClr val="accent1"/>
          </a:lnRef>
          <a:fillRef idx="3">
            <a:schemeClr val="accent1"/>
          </a:fillRef>
          <a:effectRef idx="2">
            <a:schemeClr val="accent1"/>
          </a:effectRef>
          <a:fontRef idx="minor">
            <a:schemeClr val="lt1"/>
          </a:fontRef>
        </p:style>
        <p:txBody>
          <a:bodyPr>
            <a:noAutofit/>
          </a:bodyPr>
          <a:lstStyle/>
          <a:p>
            <a:pPr algn="ctr"/>
            <a:r>
              <a:rPr lang="en-US" dirty="0"/>
              <a:t>Business Problem</a:t>
            </a:r>
            <a:endParaRPr lang="en-IN" dirty="0"/>
          </a:p>
        </p:txBody>
      </p:sp>
      <p:sp>
        <p:nvSpPr>
          <p:cNvPr id="18" name="Rectangle 17">
            <a:extLst>
              <a:ext uri="{FF2B5EF4-FFF2-40B4-BE49-F238E27FC236}">
                <a16:creationId xmlns:a16="http://schemas.microsoft.com/office/drawing/2014/main" id="{5CE61193-1855-4AF9-AFEE-581F57D6B665}"/>
              </a:ext>
            </a:extLst>
          </p:cNvPr>
          <p:cNvSpPr/>
          <p:nvPr/>
        </p:nvSpPr>
        <p:spPr>
          <a:xfrm>
            <a:off x="168442" y="1677886"/>
            <a:ext cx="8794964" cy="923330"/>
          </a:xfrm>
          <a:prstGeom prst="rect">
            <a:avLst/>
          </a:prstGeom>
        </p:spPr>
        <p:txBody>
          <a:bodyPr wrap="square">
            <a:spAutoFit/>
          </a:bodyPr>
          <a:lstStyle/>
          <a:p>
            <a:pPr algn="just"/>
            <a:r>
              <a:rPr lang="en-US" dirty="0"/>
              <a:t>Every business needs to be in top in every domain but the problem with health care industry mainly with hospitals is that patients readmission with in 30days due to which the hospitals image is at stake.</a:t>
            </a:r>
            <a:endParaRPr lang="en-IN" dirty="0"/>
          </a:p>
        </p:txBody>
      </p:sp>
      <p:sp>
        <p:nvSpPr>
          <p:cNvPr id="7" name="TextBox 6">
            <a:extLst>
              <a:ext uri="{FF2B5EF4-FFF2-40B4-BE49-F238E27FC236}">
                <a16:creationId xmlns:a16="http://schemas.microsoft.com/office/drawing/2014/main" id="{D3631585-5C9E-4075-BA40-FBAC9815008B}"/>
              </a:ext>
            </a:extLst>
          </p:cNvPr>
          <p:cNvSpPr txBox="1"/>
          <p:nvPr/>
        </p:nvSpPr>
        <p:spPr>
          <a:xfrm>
            <a:off x="1046679" y="4252591"/>
            <a:ext cx="1325090" cy="300082"/>
          </a:xfrm>
          <a:prstGeom prst="rect">
            <a:avLst/>
          </a:prstGeom>
          <a:noFill/>
        </p:spPr>
        <p:txBody>
          <a:bodyPr wrap="square" rtlCol="0">
            <a:spAutoFit/>
          </a:bodyPr>
          <a:lstStyle/>
          <a:p>
            <a:pPr algn="ctr"/>
            <a:r>
              <a:rPr lang="en-IN" sz="1350" dirty="0"/>
              <a:t>Hospitalisation </a:t>
            </a:r>
          </a:p>
        </p:txBody>
      </p:sp>
      <p:pic>
        <p:nvPicPr>
          <p:cNvPr id="2054" name="Picture 6" descr="Image result for pad clipart">
            <a:extLst>
              <a:ext uri="{FF2B5EF4-FFF2-40B4-BE49-F238E27FC236}">
                <a16:creationId xmlns:a16="http://schemas.microsoft.com/office/drawing/2014/main" id="{5BC58596-07B6-40A3-83F4-D60F8D73B0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60723" y="3936721"/>
            <a:ext cx="235283" cy="29913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B7E049D-226E-4B8E-AD6D-ECA25F083F1A}"/>
              </a:ext>
            </a:extLst>
          </p:cNvPr>
          <p:cNvSpPr txBox="1"/>
          <p:nvPr/>
        </p:nvSpPr>
        <p:spPr>
          <a:xfrm>
            <a:off x="3102322" y="3583162"/>
            <a:ext cx="1325090" cy="300082"/>
          </a:xfrm>
          <a:prstGeom prst="rect">
            <a:avLst/>
          </a:prstGeom>
          <a:noFill/>
        </p:spPr>
        <p:txBody>
          <a:bodyPr wrap="square" rtlCol="0">
            <a:spAutoFit/>
          </a:bodyPr>
          <a:lstStyle/>
          <a:p>
            <a:pPr algn="ctr"/>
            <a:r>
              <a:rPr lang="en-IN" sz="1350" dirty="0"/>
              <a:t>Discharge</a:t>
            </a:r>
          </a:p>
        </p:txBody>
      </p:sp>
      <p:sp>
        <p:nvSpPr>
          <p:cNvPr id="26" name="Arrow: U-Turn 25">
            <a:extLst>
              <a:ext uri="{FF2B5EF4-FFF2-40B4-BE49-F238E27FC236}">
                <a16:creationId xmlns:a16="http://schemas.microsoft.com/office/drawing/2014/main" id="{D55F505D-7869-4EE5-8E9B-F5CCD9851A54}"/>
              </a:ext>
            </a:extLst>
          </p:cNvPr>
          <p:cNvSpPr/>
          <p:nvPr/>
        </p:nvSpPr>
        <p:spPr>
          <a:xfrm>
            <a:off x="1607850" y="3200461"/>
            <a:ext cx="2288156" cy="566987"/>
          </a:xfrm>
          <a:prstGeom prst="utur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350" dirty="0">
              <a:solidFill>
                <a:schemeClr val="tx1"/>
              </a:solidFill>
            </a:endParaRPr>
          </a:p>
        </p:txBody>
      </p:sp>
      <p:sp>
        <p:nvSpPr>
          <p:cNvPr id="30" name="Arrow: U-Turn 29">
            <a:extLst>
              <a:ext uri="{FF2B5EF4-FFF2-40B4-BE49-F238E27FC236}">
                <a16:creationId xmlns:a16="http://schemas.microsoft.com/office/drawing/2014/main" id="{6CF5EB56-C4F3-47E2-8690-E662BA4F2F70}"/>
              </a:ext>
            </a:extLst>
          </p:cNvPr>
          <p:cNvSpPr/>
          <p:nvPr/>
        </p:nvSpPr>
        <p:spPr>
          <a:xfrm rot="10800000">
            <a:off x="1607850" y="4401439"/>
            <a:ext cx="2288156" cy="566987"/>
          </a:xfrm>
          <a:prstGeom prst="utur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350" dirty="0">
              <a:solidFill>
                <a:schemeClr val="tx1"/>
              </a:solidFill>
            </a:endParaRPr>
          </a:p>
        </p:txBody>
      </p:sp>
      <p:sp>
        <p:nvSpPr>
          <p:cNvPr id="31" name="TextBox 30">
            <a:extLst>
              <a:ext uri="{FF2B5EF4-FFF2-40B4-BE49-F238E27FC236}">
                <a16:creationId xmlns:a16="http://schemas.microsoft.com/office/drawing/2014/main" id="{65BBC105-2BE4-4064-9AC6-242D8D163F4B}"/>
              </a:ext>
            </a:extLst>
          </p:cNvPr>
          <p:cNvSpPr txBox="1"/>
          <p:nvPr/>
        </p:nvSpPr>
        <p:spPr>
          <a:xfrm>
            <a:off x="2089382" y="2903386"/>
            <a:ext cx="1325090" cy="300082"/>
          </a:xfrm>
          <a:prstGeom prst="rect">
            <a:avLst/>
          </a:prstGeom>
          <a:noFill/>
        </p:spPr>
        <p:txBody>
          <a:bodyPr wrap="square" rtlCol="0">
            <a:spAutoFit/>
          </a:bodyPr>
          <a:lstStyle/>
          <a:p>
            <a:pPr algn="ctr"/>
            <a:r>
              <a:rPr lang="en-IN" sz="1350" dirty="0"/>
              <a:t>Treatment</a:t>
            </a:r>
          </a:p>
        </p:txBody>
      </p:sp>
      <p:sp>
        <p:nvSpPr>
          <p:cNvPr id="32" name="TextBox 31">
            <a:extLst>
              <a:ext uri="{FF2B5EF4-FFF2-40B4-BE49-F238E27FC236}">
                <a16:creationId xmlns:a16="http://schemas.microsoft.com/office/drawing/2014/main" id="{678A816F-8623-4827-8060-89B9434401DB}"/>
              </a:ext>
            </a:extLst>
          </p:cNvPr>
          <p:cNvSpPr txBox="1"/>
          <p:nvPr/>
        </p:nvSpPr>
        <p:spPr>
          <a:xfrm>
            <a:off x="2089382" y="5074102"/>
            <a:ext cx="1325090" cy="300082"/>
          </a:xfrm>
          <a:prstGeom prst="rect">
            <a:avLst/>
          </a:prstGeom>
          <a:noFill/>
        </p:spPr>
        <p:txBody>
          <a:bodyPr wrap="square" rtlCol="0">
            <a:spAutoFit/>
          </a:bodyPr>
          <a:lstStyle/>
          <a:p>
            <a:pPr algn="ctr"/>
            <a:r>
              <a:rPr lang="en-IN" sz="1350" dirty="0"/>
              <a:t>Readmission</a:t>
            </a:r>
          </a:p>
        </p:txBody>
      </p:sp>
      <p:sp>
        <p:nvSpPr>
          <p:cNvPr id="27" name="Circle: Hollow 26">
            <a:extLst>
              <a:ext uri="{FF2B5EF4-FFF2-40B4-BE49-F238E27FC236}">
                <a16:creationId xmlns:a16="http://schemas.microsoft.com/office/drawing/2014/main" id="{B917CDE5-4CA1-49CF-9E8F-AC857656B0FD}"/>
              </a:ext>
            </a:extLst>
          </p:cNvPr>
          <p:cNvSpPr/>
          <p:nvPr/>
        </p:nvSpPr>
        <p:spPr>
          <a:xfrm>
            <a:off x="1487659" y="3857675"/>
            <a:ext cx="443132" cy="451050"/>
          </a:xfrm>
          <a:prstGeom prst="donut">
            <a:avLst>
              <a:gd name="adj" fmla="val 8333"/>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sz="1350" dirty="0">
              <a:solidFill>
                <a:schemeClr val="tx1"/>
              </a:solidFill>
            </a:endParaRPr>
          </a:p>
        </p:txBody>
      </p:sp>
      <p:sp>
        <p:nvSpPr>
          <p:cNvPr id="34" name="Circle: Hollow 33">
            <a:extLst>
              <a:ext uri="{FF2B5EF4-FFF2-40B4-BE49-F238E27FC236}">
                <a16:creationId xmlns:a16="http://schemas.microsoft.com/office/drawing/2014/main" id="{274E8089-BA8C-4C94-9ACC-20498ABAB3D9}"/>
              </a:ext>
            </a:extLst>
          </p:cNvPr>
          <p:cNvSpPr/>
          <p:nvPr/>
        </p:nvSpPr>
        <p:spPr>
          <a:xfrm>
            <a:off x="3543301" y="3857675"/>
            <a:ext cx="443132" cy="451050"/>
          </a:xfrm>
          <a:prstGeom prst="donut">
            <a:avLst>
              <a:gd name="adj" fmla="val 8333"/>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sz="1350" dirty="0">
              <a:solidFill>
                <a:schemeClr val="tx1"/>
              </a:solidFill>
            </a:endParaRPr>
          </a:p>
        </p:txBody>
      </p:sp>
      <p:sp>
        <p:nvSpPr>
          <p:cNvPr id="28" name="Rectangle 27">
            <a:extLst>
              <a:ext uri="{FF2B5EF4-FFF2-40B4-BE49-F238E27FC236}">
                <a16:creationId xmlns:a16="http://schemas.microsoft.com/office/drawing/2014/main" id="{8F2851FC-376E-4A01-AC22-F6A63FBEA65B}"/>
              </a:ext>
            </a:extLst>
          </p:cNvPr>
          <p:cNvSpPr/>
          <p:nvPr/>
        </p:nvSpPr>
        <p:spPr>
          <a:xfrm>
            <a:off x="1582627" y="3898109"/>
            <a:ext cx="253194" cy="392415"/>
          </a:xfrm>
          <a:prstGeom prst="rect">
            <a:avLst/>
          </a:prstGeom>
          <a:noFill/>
        </p:spPr>
        <p:txBody>
          <a:bodyPr wrap="square" lIns="68580" tIns="34290" rIns="68580" bIns="34290">
            <a:spAutoFit/>
          </a:bodyPr>
          <a:lstStyle/>
          <a:p>
            <a:pPr algn="ctr"/>
            <a:r>
              <a:rPr lang="en-US" sz="2100" dirty="0">
                <a:ln w="0"/>
                <a:solidFill>
                  <a:srgbClr val="00B0F0"/>
                </a:solidFill>
                <a:effectLst>
                  <a:outerShdw blurRad="38100" dist="19050" dir="2700000" algn="tl" rotWithShape="0">
                    <a:schemeClr val="dk1">
                      <a:alpha val="40000"/>
                    </a:schemeClr>
                  </a:outerShdw>
                </a:effectLst>
              </a:rPr>
              <a:t>H</a:t>
            </a:r>
          </a:p>
        </p:txBody>
      </p:sp>
      <p:sp>
        <p:nvSpPr>
          <p:cNvPr id="36" name="Circle: Hollow 35">
            <a:extLst>
              <a:ext uri="{FF2B5EF4-FFF2-40B4-BE49-F238E27FC236}">
                <a16:creationId xmlns:a16="http://schemas.microsoft.com/office/drawing/2014/main" id="{F8567F5A-0337-4AD9-A26A-2C649509DF59}"/>
              </a:ext>
            </a:extLst>
          </p:cNvPr>
          <p:cNvSpPr/>
          <p:nvPr/>
        </p:nvSpPr>
        <p:spPr>
          <a:xfrm>
            <a:off x="6476414" y="3839474"/>
            <a:ext cx="443132" cy="451050"/>
          </a:xfrm>
          <a:prstGeom prst="donut">
            <a:avLst>
              <a:gd name="adj" fmla="val 8333"/>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sz="1350" dirty="0">
              <a:solidFill>
                <a:schemeClr val="tx1"/>
              </a:solidFill>
            </a:endParaRPr>
          </a:p>
        </p:txBody>
      </p:sp>
      <p:pic>
        <p:nvPicPr>
          <p:cNvPr id="2056" name="Picture 8" descr="Image result for house clipart">
            <a:extLst>
              <a:ext uri="{FF2B5EF4-FFF2-40B4-BE49-F238E27FC236}">
                <a16:creationId xmlns:a16="http://schemas.microsoft.com/office/drawing/2014/main" id="{1DBA03DD-8FB5-4093-A0B4-E25DCDFC66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54605" y="3929323"/>
            <a:ext cx="286748" cy="271352"/>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Curved Up 28">
            <a:extLst>
              <a:ext uri="{FF2B5EF4-FFF2-40B4-BE49-F238E27FC236}">
                <a16:creationId xmlns:a16="http://schemas.microsoft.com/office/drawing/2014/main" id="{96F10485-BF07-40A0-8957-5DC214F768AD}"/>
              </a:ext>
            </a:extLst>
          </p:cNvPr>
          <p:cNvSpPr/>
          <p:nvPr/>
        </p:nvSpPr>
        <p:spPr>
          <a:xfrm>
            <a:off x="4076290" y="4326100"/>
            <a:ext cx="2815297" cy="98600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350" dirty="0">
              <a:solidFill>
                <a:schemeClr val="tx1"/>
              </a:solidFill>
            </a:endParaRPr>
          </a:p>
        </p:txBody>
      </p:sp>
      <p:sp>
        <p:nvSpPr>
          <p:cNvPr id="39" name="TextBox 38">
            <a:extLst>
              <a:ext uri="{FF2B5EF4-FFF2-40B4-BE49-F238E27FC236}">
                <a16:creationId xmlns:a16="http://schemas.microsoft.com/office/drawing/2014/main" id="{FB7EA547-6B6B-4227-8E7A-B76E682E85CD}"/>
              </a:ext>
            </a:extLst>
          </p:cNvPr>
          <p:cNvSpPr txBox="1"/>
          <p:nvPr/>
        </p:nvSpPr>
        <p:spPr>
          <a:xfrm>
            <a:off x="4639284" y="4797103"/>
            <a:ext cx="1689307" cy="300082"/>
          </a:xfrm>
          <a:prstGeom prst="rect">
            <a:avLst/>
          </a:prstGeom>
          <a:noFill/>
        </p:spPr>
        <p:txBody>
          <a:bodyPr wrap="square" rtlCol="0">
            <a:spAutoFit/>
          </a:bodyPr>
          <a:lstStyle/>
          <a:p>
            <a:pPr algn="ctr"/>
            <a:r>
              <a:rPr lang="en-IN" sz="1350" dirty="0"/>
              <a:t>No-Readmission</a:t>
            </a:r>
          </a:p>
        </p:txBody>
      </p:sp>
      <p:sp>
        <p:nvSpPr>
          <p:cNvPr id="35" name="Cloud 34">
            <a:extLst>
              <a:ext uri="{FF2B5EF4-FFF2-40B4-BE49-F238E27FC236}">
                <a16:creationId xmlns:a16="http://schemas.microsoft.com/office/drawing/2014/main" id="{95156D14-B9B7-40BC-BB11-25F425010454}"/>
              </a:ext>
            </a:extLst>
          </p:cNvPr>
          <p:cNvSpPr/>
          <p:nvPr/>
        </p:nvSpPr>
        <p:spPr>
          <a:xfrm>
            <a:off x="-2903808" y="4082609"/>
            <a:ext cx="2815297" cy="112198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350" dirty="0"/>
              <a:t>Major issue is readmission due to which hospital image gets down.</a:t>
            </a:r>
          </a:p>
        </p:txBody>
      </p:sp>
      <p:cxnSp>
        <p:nvCxnSpPr>
          <p:cNvPr id="38" name="Straight Arrow Connector 37">
            <a:extLst>
              <a:ext uri="{FF2B5EF4-FFF2-40B4-BE49-F238E27FC236}">
                <a16:creationId xmlns:a16="http://schemas.microsoft.com/office/drawing/2014/main" id="{42FE20A9-AD2F-467F-A627-33B0D75CB379}"/>
              </a:ext>
            </a:extLst>
          </p:cNvPr>
          <p:cNvCxnSpPr/>
          <p:nvPr/>
        </p:nvCxnSpPr>
        <p:spPr>
          <a:xfrm flipV="1">
            <a:off x="3695243" y="3787525"/>
            <a:ext cx="1590693" cy="135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85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
                                          </p:val>
                                        </p:tav>
                                        <p:tav tm="100000">
                                          <p:val>
                                            <p:strVal val="#ppt_x"/>
                                          </p:val>
                                        </p:tav>
                                      </p:tavLst>
                                    </p:anim>
                                    <p:anim calcmode="lin" valueType="num">
                                      <p:cBhvr>
                                        <p:cTn id="3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054"/>
                                        </p:tgtEl>
                                        <p:attrNameLst>
                                          <p:attrName>style.visibility</p:attrName>
                                        </p:attrNameLst>
                                      </p:cBhvr>
                                      <p:to>
                                        <p:strVal val="visible"/>
                                      </p:to>
                                    </p:set>
                                    <p:animEffect transition="in" filter="fade">
                                      <p:cBhvr>
                                        <p:cTn id="43" dur="1000"/>
                                        <p:tgtEl>
                                          <p:spTgt spid="2054"/>
                                        </p:tgtEl>
                                      </p:cBhvr>
                                    </p:animEffect>
                                    <p:anim calcmode="lin" valueType="num">
                                      <p:cBhvr>
                                        <p:cTn id="44" dur="1000" fill="hold"/>
                                        <p:tgtEl>
                                          <p:spTgt spid="2054"/>
                                        </p:tgtEl>
                                        <p:attrNameLst>
                                          <p:attrName>ppt_x</p:attrName>
                                        </p:attrNameLst>
                                      </p:cBhvr>
                                      <p:tavLst>
                                        <p:tav tm="0">
                                          <p:val>
                                            <p:strVal val="#ppt_x"/>
                                          </p:val>
                                        </p:tav>
                                        <p:tav tm="100000">
                                          <p:val>
                                            <p:strVal val="#ppt_x"/>
                                          </p:val>
                                        </p:tav>
                                      </p:tavLst>
                                    </p:anim>
                                    <p:anim calcmode="lin" valueType="num">
                                      <p:cBhvr>
                                        <p:cTn id="45" dur="1000" fill="hold"/>
                                        <p:tgtEl>
                                          <p:spTgt spid="205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1000"/>
                                        <p:tgtEl>
                                          <p:spTgt spid="29"/>
                                        </p:tgtEl>
                                      </p:cBhvr>
                                    </p:animEffect>
                                    <p:anim calcmode="lin" valueType="num">
                                      <p:cBhvr>
                                        <p:cTn id="61" dur="1000" fill="hold"/>
                                        <p:tgtEl>
                                          <p:spTgt spid="29"/>
                                        </p:tgtEl>
                                        <p:attrNameLst>
                                          <p:attrName>ppt_x</p:attrName>
                                        </p:attrNameLst>
                                      </p:cBhvr>
                                      <p:tavLst>
                                        <p:tav tm="0">
                                          <p:val>
                                            <p:strVal val="#ppt_x"/>
                                          </p:val>
                                        </p:tav>
                                        <p:tav tm="100000">
                                          <p:val>
                                            <p:strVal val="#ppt_x"/>
                                          </p:val>
                                        </p:tav>
                                      </p:tavLst>
                                    </p:anim>
                                    <p:anim calcmode="lin" valueType="num">
                                      <p:cBhvr>
                                        <p:cTn id="62" dur="1000" fill="hold"/>
                                        <p:tgtEl>
                                          <p:spTgt spid="2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anim calcmode="lin" valueType="num">
                                      <p:cBhvr>
                                        <p:cTn id="66" dur="1000" fill="hold"/>
                                        <p:tgtEl>
                                          <p:spTgt spid="39"/>
                                        </p:tgtEl>
                                        <p:attrNameLst>
                                          <p:attrName>ppt_x</p:attrName>
                                        </p:attrNameLst>
                                      </p:cBhvr>
                                      <p:tavLst>
                                        <p:tav tm="0">
                                          <p:val>
                                            <p:strVal val="#ppt_x"/>
                                          </p:val>
                                        </p:tav>
                                        <p:tav tm="100000">
                                          <p:val>
                                            <p:strVal val="#ppt_x"/>
                                          </p:val>
                                        </p:tav>
                                      </p:tavLst>
                                    </p:anim>
                                    <p:anim calcmode="lin" valueType="num">
                                      <p:cBhvr>
                                        <p:cTn id="6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056"/>
                                        </p:tgtEl>
                                        <p:attrNameLst>
                                          <p:attrName>style.visibility</p:attrName>
                                        </p:attrNameLst>
                                      </p:cBhvr>
                                      <p:to>
                                        <p:strVal val="visible"/>
                                      </p:to>
                                    </p:set>
                                    <p:animEffect transition="in" filter="fade">
                                      <p:cBhvr>
                                        <p:cTn id="72" dur="1000"/>
                                        <p:tgtEl>
                                          <p:spTgt spid="2056"/>
                                        </p:tgtEl>
                                      </p:cBhvr>
                                    </p:animEffect>
                                    <p:anim calcmode="lin" valueType="num">
                                      <p:cBhvr>
                                        <p:cTn id="73" dur="1000" fill="hold"/>
                                        <p:tgtEl>
                                          <p:spTgt spid="2056"/>
                                        </p:tgtEl>
                                        <p:attrNameLst>
                                          <p:attrName>ppt_x</p:attrName>
                                        </p:attrNameLst>
                                      </p:cBhvr>
                                      <p:tavLst>
                                        <p:tav tm="0">
                                          <p:val>
                                            <p:strVal val="#ppt_x"/>
                                          </p:val>
                                        </p:tav>
                                        <p:tav tm="100000">
                                          <p:val>
                                            <p:strVal val="#ppt_x"/>
                                          </p:val>
                                        </p:tav>
                                      </p:tavLst>
                                    </p:anim>
                                    <p:anim calcmode="lin" valueType="num">
                                      <p:cBhvr>
                                        <p:cTn id="74" dur="1000" fill="hold"/>
                                        <p:tgtEl>
                                          <p:spTgt spid="20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1000"/>
                                        <p:tgtEl>
                                          <p:spTgt spid="30"/>
                                        </p:tgtEl>
                                      </p:cBhvr>
                                    </p:animEffect>
                                    <p:anim calcmode="lin" valueType="num">
                                      <p:cBhvr>
                                        <p:cTn id="85" dur="1000" fill="hold"/>
                                        <p:tgtEl>
                                          <p:spTgt spid="30"/>
                                        </p:tgtEl>
                                        <p:attrNameLst>
                                          <p:attrName>ppt_x</p:attrName>
                                        </p:attrNameLst>
                                      </p:cBhvr>
                                      <p:tavLst>
                                        <p:tav tm="0">
                                          <p:val>
                                            <p:strVal val="#ppt_x"/>
                                          </p:val>
                                        </p:tav>
                                        <p:tav tm="100000">
                                          <p:val>
                                            <p:strVal val="#ppt_x"/>
                                          </p:val>
                                        </p:tav>
                                      </p:tavLst>
                                    </p:anim>
                                    <p:anim calcmode="lin" valueType="num">
                                      <p:cBhvr>
                                        <p:cTn id="86" dur="1000" fill="hold"/>
                                        <p:tgtEl>
                                          <p:spTgt spid="3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anim calcmode="lin" valueType="num">
                                      <p:cBhvr>
                                        <p:cTn id="90" dur="1000" fill="hold"/>
                                        <p:tgtEl>
                                          <p:spTgt spid="32"/>
                                        </p:tgtEl>
                                        <p:attrNameLst>
                                          <p:attrName>ppt_x</p:attrName>
                                        </p:attrNameLst>
                                      </p:cBhvr>
                                      <p:tavLst>
                                        <p:tav tm="0">
                                          <p:val>
                                            <p:strVal val="#ppt_x"/>
                                          </p:val>
                                        </p:tav>
                                        <p:tav tm="100000">
                                          <p:val>
                                            <p:strVal val="#ppt_x"/>
                                          </p:val>
                                        </p:tav>
                                      </p:tavLst>
                                    </p:anim>
                                    <p:anim calcmode="lin" valueType="num">
                                      <p:cBhvr>
                                        <p:cTn id="9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barn(inVertical)">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0" nodeType="clickEffect">
                                  <p:stCondLst>
                                    <p:cond delay="0"/>
                                  </p:stCondLst>
                                  <p:childTnLst>
                                    <p:animMotion origin="layout" path="M 0.02851 -0.07569 L 0.02851 -0.07569 C 0.16667 -0.0706 -0.02709 -0.07592 0.23841 -0.08403 L 0.35612 -0.08194 C 0.36002 -0.08055 0.3638 -0.07778 0.36771 -0.07778 C 0.37721 -0.07778 0.37864 -0.08634 0.38737 -0.09213 C 0.39401 -0.09653 0.40104 -0.09977 0.40807 -0.10255 C 0.41914 -0.10671 0.43047 -0.10856 0.44153 -0.11273 C 0.45091 -0.1162 0.45989 -0.12222 0.46927 -0.125 C 0.48685 -0.13032 0.50469 -0.1331 0.52239 -0.13727 C 0.52812 -0.13866 0.53398 -0.13935 0.53971 -0.14143 C 0.54544 -0.14352 0.55117 -0.14583 0.55703 -0.14768 L 0.57083 -0.15162 C 0.57969 -0.15949 0.57265 -0.15463 0.58815 -0.15787 C 0.59193 -0.15856 0.59596 -0.15995 0.59961 -0.16204 C 0.60078 -0.1625 0.60195 -0.16342 0.60312 -0.16389 C 0.60547 -0.16481 0.60768 -0.16528 0.61002 -0.16597 C 0.62578 -0.16458 0.64153 -0.1625 0.65742 -0.16204 C 0.66159 -0.1618 0.66588 -0.16319 0.67005 -0.16389 C 0.68385 -0.16667 0.67239 -0.16551 0.68737 -0.16805 C 0.70091 -0.17037 0.71146 -0.17083 0.72539 -0.17222 C 0.7289 -0.17315 0.73555 -0.17454 0.73932 -0.17639 C 0.74167 -0.17731 0.74388 -0.17893 0.74622 -0.18032 C 0.74778 -0.18125 0.74922 -0.18356 0.75078 -0.18449 C 0.75273 -0.18565 0.75469 -0.18588 0.75664 -0.18657 C 0.76015 -0.19074 0.76185 -0.19213 0.76471 -0.19884 C 0.77383 -0.22037 0.76002 -0.19467 0.77044 -0.21319 C 0.77122 -0.21736 0.77135 -0.22199 0.77278 -0.22546 C 0.77487 -0.23102 0.77591 -0.23333 0.77734 -0.23981 C 0.77825 -0.24398 0.77838 -0.24861 0.77969 -0.25208 C 0.78125 -0.25625 0.78346 -0.25972 0.78424 -0.26458 C 0.78463 -0.26643 0.78463 -0.26898 0.78542 -0.2706 C 0.78698 -0.27407 0.79297 -0.27778 0.79466 -0.27893 C 0.797 -0.28032 0.79935 -0.28148 0.80156 -0.28287 L 0.80508 -0.28495 C 0.80625 -0.28565 0.80729 -0.28657 0.80859 -0.28704 C 0.81081 -0.28773 0.81315 -0.28819 0.81549 -0.28912 C 0.81667 -0.28958 0.81771 -0.29074 0.81888 -0.2912 C 0.82122 -0.29213 0.82357 -0.29259 0.82578 -0.29329 C 0.82656 -0.29514 0.82747 -0.29722 0.82812 -0.2993 C 0.82864 -0.30139 0.8289 -0.30347 0.8293 -0.30555 C 0.83008 -0.30903 0.83086 -0.31227 0.83164 -0.31574 C 0.8332 -0.32338 0.83177 -0.32014 0.83398 -0.32384 L 0.83398 -0.32384 " pathEditMode="relative" ptsTypes="AAAAAAAAAAAAAAAAAAAAAAAAAAAAAAAAAAAAAAAAAAAA">
                                      <p:cBhvr>
                                        <p:cTn id="100" dur="2000" fill="hold"/>
                                        <p:tgtEl>
                                          <p:spTgt spid="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P spid="19" grpId="0"/>
      <p:bldP spid="26" grpId="0" animBg="1"/>
      <p:bldP spid="30" grpId="0" animBg="1"/>
      <p:bldP spid="31" grpId="0"/>
      <p:bldP spid="32" grpId="0"/>
      <p:bldP spid="27" grpId="0" animBg="1"/>
      <p:bldP spid="34" grpId="0" animBg="1"/>
      <p:bldP spid="28" grpId="0"/>
      <p:bldP spid="36" grpId="0" animBg="1"/>
      <p:bldP spid="29" grpId="0" animBg="1"/>
      <p:bldP spid="39"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B60F-48AE-4C06-AB98-4D661712C8DA}"/>
              </a:ext>
            </a:extLst>
          </p:cNvPr>
          <p:cNvSpPr>
            <a:spLocks noGrp="1"/>
          </p:cNvSpPr>
          <p:nvPr>
            <p:ph type="title"/>
          </p:nvPr>
        </p:nvSpPr>
        <p:spPr>
          <a:xfrm>
            <a:off x="0" y="274638"/>
            <a:ext cx="9144000" cy="1143000"/>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US" dirty="0">
                <a:solidFill>
                  <a:schemeClr val="lt1"/>
                </a:solidFill>
                <a:latin typeface="+mn-lt"/>
                <a:ea typeface="+mn-ea"/>
                <a:cs typeface="+mn-cs"/>
              </a:rPr>
              <a:t>INTRODUCTION</a:t>
            </a:r>
            <a:endParaRPr lang="en-IN" dirty="0">
              <a:solidFill>
                <a:schemeClr val="lt1"/>
              </a:solidFill>
              <a:latin typeface="+mn-lt"/>
              <a:ea typeface="+mn-ea"/>
              <a:cs typeface="+mn-cs"/>
            </a:endParaRPr>
          </a:p>
        </p:txBody>
      </p:sp>
      <p:sp>
        <p:nvSpPr>
          <p:cNvPr id="3" name="Content Placeholder 2">
            <a:extLst>
              <a:ext uri="{FF2B5EF4-FFF2-40B4-BE49-F238E27FC236}">
                <a16:creationId xmlns:a16="http://schemas.microsoft.com/office/drawing/2014/main" id="{C2466FF7-6083-4080-87C7-FA40D5D6BCA6}"/>
              </a:ext>
            </a:extLst>
          </p:cNvPr>
          <p:cNvSpPr>
            <a:spLocks noGrp="1"/>
          </p:cNvSpPr>
          <p:nvPr>
            <p:ph idx="1"/>
          </p:nvPr>
        </p:nvSpPr>
        <p:spPr>
          <a:xfrm>
            <a:off x="628650" y="1825625"/>
            <a:ext cx="7886700" cy="4667250"/>
          </a:xfrm>
        </p:spPr>
        <p:txBody>
          <a:bodyPr>
            <a:normAutofit lnSpcReduction="10000"/>
          </a:bodyPr>
          <a:lstStyle/>
          <a:p>
            <a:r>
              <a:rPr lang="en-US" sz="1600" dirty="0"/>
              <a:t>The data we used was an extract representing 10 years (1999–2008) of clinical care at 130 hospitals and integrated delivery networks throughout the United States:</a:t>
            </a:r>
            <a:endParaRPr lang="en-IN" sz="1600" dirty="0"/>
          </a:p>
          <a:p>
            <a:pPr marL="0" indent="0">
              <a:buNone/>
            </a:pPr>
            <a:r>
              <a:rPr lang="en-IN" sz="1600" dirty="0"/>
              <a:t>                               </a:t>
            </a:r>
            <a:r>
              <a:rPr lang="en-US" sz="1600" dirty="0"/>
              <a:t>Midwest (18), Northeast (58), South (28), and West (16).</a:t>
            </a:r>
          </a:p>
          <a:p>
            <a:r>
              <a:rPr lang="en-US" sz="1600" dirty="0"/>
              <a:t>The database consists of 41 tables. The database includes 74,036,643 unique encounters (visits) that correspond to 17,880,231 unique patients and 2,889,571 providers. Because this data represents integrated delivery network health systems, it contains both inpatient and outpatient data, including emergency department, for the same group of patients. However, data from out-of-network providers is not captured.</a:t>
            </a:r>
            <a:endParaRPr lang="en-IN" sz="1600" dirty="0"/>
          </a:p>
          <a:p>
            <a:r>
              <a:rPr lang="en-US" sz="1600" dirty="0"/>
              <a:t>Information was extracted from the database for encounters that satisfied the following criteria.</a:t>
            </a:r>
            <a:endParaRPr lang="en-IN" sz="1600" dirty="0"/>
          </a:p>
          <a:p>
            <a:pPr marL="0" indent="0">
              <a:buNone/>
            </a:pPr>
            <a:r>
              <a:rPr lang="en-US" sz="1600" dirty="0"/>
              <a:t>         (1) It is an inpatient encounter (a hospital admission).</a:t>
            </a:r>
            <a:endParaRPr lang="en-IN" sz="1600" dirty="0"/>
          </a:p>
          <a:p>
            <a:pPr marL="0" indent="0">
              <a:buNone/>
            </a:pPr>
            <a:r>
              <a:rPr lang="en-US" sz="1600" dirty="0"/>
              <a:t>         (2) It is a “diabetic” encounter, that is, one during which any kind of diabetes was entered to the system as a diagnosis.</a:t>
            </a:r>
            <a:endParaRPr lang="en-IN" sz="1600" dirty="0"/>
          </a:p>
          <a:p>
            <a:pPr marL="0" indent="0">
              <a:buNone/>
            </a:pPr>
            <a:r>
              <a:rPr lang="en-US" sz="1600" dirty="0"/>
              <a:t>         (3) The length of stay was at least 1 day and at most 14 days.</a:t>
            </a:r>
            <a:endParaRPr lang="en-IN" sz="1600" dirty="0"/>
          </a:p>
          <a:p>
            <a:pPr marL="0" indent="0">
              <a:buNone/>
            </a:pPr>
            <a:r>
              <a:rPr lang="en-US" sz="1600" dirty="0"/>
              <a:t>         (4) Laboratory tests were performed during the encounter.</a:t>
            </a:r>
            <a:endParaRPr lang="en-IN" sz="1600" dirty="0"/>
          </a:p>
          <a:p>
            <a:pPr marL="0" indent="0">
              <a:buNone/>
            </a:pPr>
            <a:r>
              <a:rPr lang="en-US" sz="1600" dirty="0"/>
              <a:t>         (5) Medications were administered during the encounter.</a:t>
            </a:r>
          </a:p>
          <a:p>
            <a:r>
              <a:rPr lang="en-US" sz="1600" dirty="0"/>
              <a:t>This Dataset has 101766 rows and 50 columns</a:t>
            </a:r>
            <a:r>
              <a:rPr lang="en-IN" sz="1600" dirty="0"/>
              <a:t>.</a:t>
            </a:r>
          </a:p>
          <a:p>
            <a:r>
              <a:rPr lang="en-US" sz="1600" dirty="0"/>
              <a:t>Rows : 101766 Features: 50</a:t>
            </a:r>
          </a:p>
          <a:p>
            <a:endParaRPr lang="en-IN" sz="1600" dirty="0"/>
          </a:p>
          <a:p>
            <a:endParaRPr lang="en-IN" sz="1600" dirty="0"/>
          </a:p>
          <a:p>
            <a:endParaRPr lang="en-IN" sz="1600" dirty="0"/>
          </a:p>
          <a:p>
            <a:pPr marL="0" indent="0">
              <a:buNone/>
            </a:pPr>
            <a:endParaRPr lang="en-IN" sz="1600" dirty="0"/>
          </a:p>
          <a:p>
            <a:endParaRPr lang="en-IN" dirty="0"/>
          </a:p>
        </p:txBody>
      </p:sp>
    </p:spTree>
    <p:extLst>
      <p:ext uri="{BB962C8B-B14F-4D97-AF65-F5344CB8AC3E}">
        <p14:creationId xmlns:p14="http://schemas.microsoft.com/office/powerpoint/2010/main" val="154745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5CE0-0C9F-4397-97B6-D6FF443DB72A}"/>
              </a:ext>
            </a:extLst>
          </p:cNvPr>
          <p:cNvSpPr>
            <a:spLocks noGrp="1"/>
          </p:cNvSpPr>
          <p:nvPr>
            <p:ph type="title"/>
          </p:nvPr>
        </p:nvSpPr>
        <p:spPr>
          <a:xfrm>
            <a:off x="0" y="332656"/>
            <a:ext cx="9144000" cy="1207008"/>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Null values Distribution in the dataset</a:t>
            </a:r>
          </a:p>
        </p:txBody>
      </p:sp>
      <p:pic>
        <p:nvPicPr>
          <p:cNvPr id="11" name="Content Placeholder 10">
            <a:extLst>
              <a:ext uri="{FF2B5EF4-FFF2-40B4-BE49-F238E27FC236}">
                <a16:creationId xmlns:a16="http://schemas.microsoft.com/office/drawing/2014/main" id="{056CECB8-D43F-4AB6-8F70-88B8D366753A}"/>
              </a:ext>
            </a:extLst>
          </p:cNvPr>
          <p:cNvPicPr>
            <a:picLocks noGrp="1" noChangeAspect="1"/>
          </p:cNvPicPr>
          <p:nvPr>
            <p:ph idx="1"/>
          </p:nvPr>
        </p:nvPicPr>
        <p:blipFill>
          <a:blip r:embed="rId2"/>
          <a:stretch>
            <a:fillRect/>
          </a:stretch>
        </p:blipFill>
        <p:spPr>
          <a:xfrm>
            <a:off x="1513518" y="2228850"/>
            <a:ext cx="6227338" cy="3288382"/>
          </a:xfrm>
        </p:spPr>
      </p:pic>
    </p:spTree>
    <p:extLst>
      <p:ext uri="{BB962C8B-B14F-4D97-AF65-F5344CB8AC3E}">
        <p14:creationId xmlns:p14="http://schemas.microsoft.com/office/powerpoint/2010/main" val="6100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85E526CF-7035-44A9-B2BC-80BCFBAA15B2}"/>
              </a:ext>
            </a:extLst>
          </p:cNvPr>
          <p:cNvSpPr>
            <a:spLocks noGrp="1"/>
          </p:cNvSpPr>
          <p:nvPr>
            <p:ph type="title"/>
          </p:nvPr>
        </p:nvSpPr>
        <p:spPr>
          <a:xfrm>
            <a:off x="0" y="260648"/>
            <a:ext cx="9144000" cy="1066355"/>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Drugs vs Re-admitted distribution</a:t>
            </a:r>
          </a:p>
        </p:txBody>
      </p:sp>
      <p:pic>
        <p:nvPicPr>
          <p:cNvPr id="8" name="Content Placeholder 7">
            <a:extLst>
              <a:ext uri="{FF2B5EF4-FFF2-40B4-BE49-F238E27FC236}">
                <a16:creationId xmlns:a16="http://schemas.microsoft.com/office/drawing/2014/main" id="{CDC239E1-3339-40C9-8493-9F4C99AA7953}"/>
              </a:ext>
            </a:extLst>
          </p:cNvPr>
          <p:cNvPicPr>
            <a:picLocks noGrp="1" noChangeAspect="1"/>
          </p:cNvPicPr>
          <p:nvPr>
            <p:ph idx="1"/>
          </p:nvPr>
        </p:nvPicPr>
        <p:blipFill>
          <a:blip r:embed="rId4"/>
          <a:stretch>
            <a:fillRect/>
          </a:stretch>
        </p:blipFill>
        <p:spPr>
          <a:xfrm>
            <a:off x="6198881" y="1701311"/>
            <a:ext cx="2641474" cy="1732777"/>
          </a:xfrm>
        </p:spPr>
      </p:pic>
      <p:pic>
        <p:nvPicPr>
          <p:cNvPr id="10" name="Picture 9">
            <a:extLst>
              <a:ext uri="{FF2B5EF4-FFF2-40B4-BE49-F238E27FC236}">
                <a16:creationId xmlns:a16="http://schemas.microsoft.com/office/drawing/2014/main" id="{ACE75840-BD9C-4F4C-92ED-9845D2E7B7FE}"/>
              </a:ext>
            </a:extLst>
          </p:cNvPr>
          <p:cNvPicPr>
            <a:picLocks noChangeAspect="1"/>
          </p:cNvPicPr>
          <p:nvPr/>
        </p:nvPicPr>
        <p:blipFill>
          <a:blip r:embed="rId5"/>
          <a:stretch>
            <a:fillRect/>
          </a:stretch>
        </p:blipFill>
        <p:spPr>
          <a:xfrm>
            <a:off x="3339711" y="1701311"/>
            <a:ext cx="2750322" cy="1804181"/>
          </a:xfrm>
          <a:prstGeom prst="rect">
            <a:avLst/>
          </a:prstGeom>
        </p:spPr>
      </p:pic>
      <p:pic>
        <p:nvPicPr>
          <p:cNvPr id="12" name="Picture 11">
            <a:extLst>
              <a:ext uri="{FF2B5EF4-FFF2-40B4-BE49-F238E27FC236}">
                <a16:creationId xmlns:a16="http://schemas.microsoft.com/office/drawing/2014/main" id="{0A226E51-A975-4ED8-918F-9BB562CBBD61}"/>
              </a:ext>
            </a:extLst>
          </p:cNvPr>
          <p:cNvPicPr>
            <a:picLocks noChangeAspect="1"/>
          </p:cNvPicPr>
          <p:nvPr/>
        </p:nvPicPr>
        <p:blipFill>
          <a:blip r:embed="rId6"/>
          <a:stretch>
            <a:fillRect/>
          </a:stretch>
        </p:blipFill>
        <p:spPr>
          <a:xfrm>
            <a:off x="3360712" y="3577583"/>
            <a:ext cx="2750322" cy="1804181"/>
          </a:xfrm>
          <a:prstGeom prst="rect">
            <a:avLst/>
          </a:prstGeom>
        </p:spPr>
      </p:pic>
      <p:pic>
        <p:nvPicPr>
          <p:cNvPr id="14" name="Picture 13">
            <a:extLst>
              <a:ext uri="{FF2B5EF4-FFF2-40B4-BE49-F238E27FC236}">
                <a16:creationId xmlns:a16="http://schemas.microsoft.com/office/drawing/2014/main" id="{61F65D8E-8019-4840-BEF5-98DE1ADA9BB2}"/>
              </a:ext>
            </a:extLst>
          </p:cNvPr>
          <p:cNvPicPr>
            <a:picLocks noChangeAspect="1"/>
          </p:cNvPicPr>
          <p:nvPr/>
        </p:nvPicPr>
        <p:blipFill>
          <a:blip r:embed="rId7"/>
          <a:stretch>
            <a:fillRect/>
          </a:stretch>
        </p:blipFill>
        <p:spPr>
          <a:xfrm>
            <a:off x="6090033" y="3505492"/>
            <a:ext cx="2750322" cy="1804181"/>
          </a:xfrm>
          <a:prstGeom prst="rect">
            <a:avLst/>
          </a:prstGeom>
        </p:spPr>
      </p:pic>
      <p:pic>
        <p:nvPicPr>
          <p:cNvPr id="16" name="Picture 15">
            <a:extLst>
              <a:ext uri="{FF2B5EF4-FFF2-40B4-BE49-F238E27FC236}">
                <a16:creationId xmlns:a16="http://schemas.microsoft.com/office/drawing/2014/main" id="{7A40578D-3307-4687-8657-9362E81B810B}"/>
              </a:ext>
            </a:extLst>
          </p:cNvPr>
          <p:cNvPicPr>
            <a:picLocks noChangeAspect="1"/>
          </p:cNvPicPr>
          <p:nvPr/>
        </p:nvPicPr>
        <p:blipFill>
          <a:blip r:embed="rId8"/>
          <a:stretch>
            <a:fillRect/>
          </a:stretch>
        </p:blipFill>
        <p:spPr>
          <a:xfrm>
            <a:off x="571689" y="1701312"/>
            <a:ext cx="2750323" cy="1804181"/>
          </a:xfrm>
          <a:prstGeom prst="rect">
            <a:avLst/>
          </a:prstGeom>
        </p:spPr>
      </p:pic>
      <p:pic>
        <p:nvPicPr>
          <p:cNvPr id="18" name="Picture 17">
            <a:extLst>
              <a:ext uri="{FF2B5EF4-FFF2-40B4-BE49-F238E27FC236}">
                <a16:creationId xmlns:a16="http://schemas.microsoft.com/office/drawing/2014/main" id="{92E2F804-242A-421F-8450-32957D08FD66}"/>
              </a:ext>
            </a:extLst>
          </p:cNvPr>
          <p:cNvPicPr>
            <a:picLocks noChangeAspect="1"/>
          </p:cNvPicPr>
          <p:nvPr/>
        </p:nvPicPr>
        <p:blipFill>
          <a:blip r:embed="rId9"/>
          <a:stretch>
            <a:fillRect/>
          </a:stretch>
        </p:blipFill>
        <p:spPr>
          <a:xfrm>
            <a:off x="580539" y="3505492"/>
            <a:ext cx="2750323" cy="1804181"/>
          </a:xfrm>
          <a:prstGeom prst="rect">
            <a:avLst/>
          </a:prstGeom>
        </p:spPr>
      </p:pic>
    </p:spTree>
    <p:extLst>
      <p:ext uri="{BB962C8B-B14F-4D97-AF65-F5344CB8AC3E}">
        <p14:creationId xmlns:p14="http://schemas.microsoft.com/office/powerpoint/2010/main" val="12234412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338169"/>
            <a:ext cx="9144000" cy="1152127"/>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US" dirty="0">
                <a:solidFill>
                  <a:schemeClr val="lt1"/>
                </a:solidFill>
                <a:latin typeface="+mn-lt"/>
                <a:ea typeface="+mn-ea"/>
                <a:cs typeface="+mn-cs"/>
              </a:rPr>
              <a:t>DATA Pre-Processing and Feature Engineering</a:t>
            </a:r>
            <a:endParaRPr lang="en-IN" dirty="0">
              <a:solidFill>
                <a:schemeClr val="lt1"/>
              </a:solidFill>
              <a:latin typeface="+mn-lt"/>
              <a:ea typeface="+mn-ea"/>
              <a:cs typeface="+mn-cs"/>
            </a:endParaRPr>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1878685334"/>
              </p:ext>
            </p:extLst>
          </p:nvPr>
        </p:nvGraphicFramePr>
        <p:xfrm>
          <a:off x="446650" y="1732964"/>
          <a:ext cx="2781887" cy="590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364982" y="2566474"/>
            <a:ext cx="2815825" cy="4339650"/>
          </a:xfrm>
          <a:prstGeom prst="rect">
            <a:avLst/>
          </a:prstGeom>
          <a:noFill/>
        </p:spPr>
        <p:txBody>
          <a:bodyPr wrap="square" rtlCol="0">
            <a:spAutoFit/>
          </a:bodyPr>
          <a:lstStyle/>
          <a:p>
            <a:r>
              <a:rPr lang="en-IN" sz="1350" dirty="0"/>
              <a:t>One columns have more than 90% na values and where dropped.</a:t>
            </a:r>
          </a:p>
          <a:p>
            <a:pPr marL="214313" indent="-214313">
              <a:buFont typeface="Arial" panose="020B0604020202020204" pitchFamily="34" charset="0"/>
              <a:buChar char="•"/>
            </a:pPr>
            <a:r>
              <a:rPr lang="en-IN" sz="1350" dirty="0"/>
              <a:t>Weight, pair-code, </a:t>
            </a:r>
            <a:r>
              <a:rPr lang="en-IN" sz="1350" dirty="0" err="1"/>
              <a:t>citogliptin</a:t>
            </a:r>
            <a:r>
              <a:rPr lang="en-IN" sz="1350" dirty="0"/>
              <a:t>, </a:t>
            </a:r>
            <a:r>
              <a:rPr lang="en-IN" sz="1350" dirty="0" err="1"/>
              <a:t>examide</a:t>
            </a:r>
            <a:endParaRPr lang="en-IN" sz="1350" dirty="0"/>
          </a:p>
          <a:p>
            <a:r>
              <a:rPr lang="en-IN" sz="1350" dirty="0"/>
              <a:t>Also, below records were dropped: </a:t>
            </a:r>
          </a:p>
          <a:p>
            <a:pPr marL="214313" indent="-214313">
              <a:buFont typeface="Arial" panose="020B0604020202020204" pitchFamily="34" charset="0"/>
              <a:buChar char="•"/>
            </a:pPr>
            <a:r>
              <a:rPr lang="en-IN" sz="1350" dirty="0"/>
              <a:t>The discharge disposition of 11,19,20,21, patients who died</a:t>
            </a:r>
          </a:p>
          <a:p>
            <a:endParaRPr lang="en-IN" sz="1350" dirty="0"/>
          </a:p>
          <a:p>
            <a:r>
              <a:rPr lang="en-US" sz="1400" dirty="0"/>
              <a:t>Each variable comprising missing values were independently analyzed, as the methods to be applied differs based on statistics but also best practices and industry knowledge. In this particular case, the missing values are encoded as “?”, which is not a standard missing value format. </a:t>
            </a:r>
          </a:p>
          <a:p>
            <a:pPr marL="214313" indent="-214313">
              <a:buFont typeface="Arial" panose="020B0604020202020204" pitchFamily="34" charset="0"/>
              <a:buChar char="•"/>
            </a:pPr>
            <a:r>
              <a:rPr lang="en-US" sz="1400" dirty="0"/>
              <a:t>Hence, the missing values were encoded as a new category labeled “Missing” </a:t>
            </a:r>
          </a:p>
        </p:txBody>
      </p:sp>
      <p:sp>
        <p:nvSpPr>
          <p:cNvPr id="7" name="TextBox 6">
            <a:extLst>
              <a:ext uri="{FF2B5EF4-FFF2-40B4-BE49-F238E27FC236}">
                <a16:creationId xmlns:a16="http://schemas.microsoft.com/office/drawing/2014/main" id="{02A1FB60-C199-4A65-B511-275011278288}"/>
              </a:ext>
            </a:extLst>
          </p:cNvPr>
          <p:cNvSpPr txBox="1"/>
          <p:nvPr/>
        </p:nvSpPr>
        <p:spPr>
          <a:xfrm>
            <a:off x="3532750" y="2566474"/>
            <a:ext cx="2280222" cy="2585323"/>
          </a:xfrm>
          <a:prstGeom prst="rect">
            <a:avLst/>
          </a:prstGeom>
          <a:noFill/>
        </p:spPr>
        <p:txBody>
          <a:bodyPr wrap="square" rtlCol="0">
            <a:spAutoFit/>
          </a:bodyPr>
          <a:lstStyle/>
          <a:p>
            <a:r>
              <a:rPr lang="en-IN" sz="1350" dirty="0"/>
              <a:t>A new Features are been extracted based on the existing variables.</a:t>
            </a:r>
          </a:p>
          <a:p>
            <a:endParaRPr lang="en-IN" sz="1350" dirty="0"/>
          </a:p>
          <a:p>
            <a:r>
              <a:rPr lang="en-IN" sz="1350" dirty="0"/>
              <a:t>New Features are:</a:t>
            </a:r>
          </a:p>
          <a:p>
            <a:pPr marL="285750" indent="-285750">
              <a:buFont typeface="Arial" panose="020B0604020202020204" pitchFamily="34" charset="0"/>
              <a:buChar char="•"/>
            </a:pPr>
            <a:r>
              <a:rPr lang="en-IN" sz="1350" dirty="0" err="1"/>
              <a:t>service_utilization</a:t>
            </a:r>
            <a:r>
              <a:rPr lang="en-IN" sz="1350" dirty="0"/>
              <a:t>,</a:t>
            </a:r>
          </a:p>
          <a:p>
            <a:pPr marL="285750" indent="-285750">
              <a:buFont typeface="Arial" panose="020B0604020202020204" pitchFamily="34" charset="0"/>
              <a:buChar char="•"/>
            </a:pPr>
            <a:r>
              <a:rPr lang="en-IN" sz="1350" dirty="0" err="1"/>
              <a:t>admission_type_id</a:t>
            </a:r>
            <a:r>
              <a:rPr lang="en-IN" sz="1350" dirty="0"/>
              <a:t>  re-coding,</a:t>
            </a:r>
          </a:p>
          <a:p>
            <a:pPr marL="285750" indent="-285750">
              <a:buFont typeface="Arial" panose="020B0604020202020204" pitchFamily="34" charset="0"/>
              <a:buChar char="•"/>
            </a:pPr>
            <a:r>
              <a:rPr lang="en-IN" sz="1350" dirty="0"/>
              <a:t>ICD 9 diagnosis Coding</a:t>
            </a:r>
          </a:p>
          <a:p>
            <a:pPr marL="285750" indent="-285750">
              <a:buFont typeface="Arial" panose="020B0604020202020204" pitchFamily="34" charset="0"/>
              <a:buChar char="•"/>
            </a:pPr>
            <a:r>
              <a:rPr lang="en-IN" sz="1350" dirty="0"/>
              <a:t>Medical speciality re-grouped</a:t>
            </a:r>
          </a:p>
          <a:p>
            <a:endParaRPr lang="en-IN" sz="1350" dirty="0"/>
          </a:p>
        </p:txBody>
      </p:sp>
      <p:sp>
        <p:nvSpPr>
          <p:cNvPr id="8" name="TextBox 7">
            <a:extLst>
              <a:ext uri="{FF2B5EF4-FFF2-40B4-BE49-F238E27FC236}">
                <a16:creationId xmlns:a16="http://schemas.microsoft.com/office/drawing/2014/main" id="{ED9636A6-6498-4493-ACB3-8A6A2B4007E2}"/>
              </a:ext>
            </a:extLst>
          </p:cNvPr>
          <p:cNvSpPr txBox="1"/>
          <p:nvPr/>
        </p:nvSpPr>
        <p:spPr>
          <a:xfrm>
            <a:off x="6164915" y="2566473"/>
            <a:ext cx="2173459" cy="715581"/>
          </a:xfrm>
          <a:prstGeom prst="rect">
            <a:avLst/>
          </a:prstGeom>
          <a:noFill/>
        </p:spPr>
        <p:txBody>
          <a:bodyPr wrap="square" rtlCol="0">
            <a:spAutoFit/>
          </a:bodyPr>
          <a:lstStyle/>
          <a:p>
            <a:r>
              <a:rPr lang="en-IN" sz="1350" dirty="0"/>
              <a:t>The chi-square analysis to taken only the important variables into consideration.</a:t>
            </a:r>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1989462121"/>
              </p:ext>
            </p:extLst>
          </p:nvPr>
        </p:nvGraphicFramePr>
        <p:xfrm>
          <a:off x="3228536" y="1732964"/>
          <a:ext cx="2781887" cy="5908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Arrow: Chevron 4">
            <a:extLst>
              <a:ext uri="{FF2B5EF4-FFF2-40B4-BE49-F238E27FC236}">
                <a16:creationId xmlns:a16="http://schemas.microsoft.com/office/drawing/2014/main" id="{8C765B28-4F63-418C-ABE4-9AB263D2585B}"/>
              </a:ext>
            </a:extLst>
          </p:cNvPr>
          <p:cNvSpPr txBox="1"/>
          <p:nvPr/>
        </p:nvSpPr>
        <p:spPr>
          <a:xfrm>
            <a:off x="6372200" y="4771217"/>
            <a:ext cx="2188327" cy="590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010" tIns="26003" rIns="26003" bIns="26003" numCol="1" spcCol="1270" anchor="ctr" anchorCtr="0">
            <a:noAutofit/>
          </a:bodyPr>
          <a:lstStyle/>
          <a:p>
            <a:pPr algn="ctr" defTabSz="866775">
              <a:lnSpc>
                <a:spcPct val="90000"/>
              </a:lnSpc>
              <a:spcBef>
                <a:spcPct val="0"/>
              </a:spcBef>
              <a:spcAft>
                <a:spcPct val="35000"/>
              </a:spcAft>
            </a:pPr>
            <a:r>
              <a:rPr lang="en-IN" sz="1950" dirty="0"/>
              <a:t>Variables Extraction</a:t>
            </a:r>
          </a:p>
        </p:txBody>
      </p:sp>
      <p:grpSp>
        <p:nvGrpSpPr>
          <p:cNvPr id="16" name="Group 15">
            <a:extLst>
              <a:ext uri="{FF2B5EF4-FFF2-40B4-BE49-F238E27FC236}">
                <a16:creationId xmlns:a16="http://schemas.microsoft.com/office/drawing/2014/main" id="{1BCBC2BB-4318-4C63-ADF1-03F39C5AFF77}"/>
              </a:ext>
            </a:extLst>
          </p:cNvPr>
          <p:cNvGrpSpPr/>
          <p:nvPr/>
        </p:nvGrpSpPr>
        <p:grpSpPr>
          <a:xfrm>
            <a:off x="5915465" y="1732963"/>
            <a:ext cx="2779170" cy="590843"/>
            <a:chOff x="0" y="0"/>
            <a:chExt cx="2779170" cy="590843"/>
          </a:xfrm>
        </p:grpSpPr>
        <p:sp>
          <p:nvSpPr>
            <p:cNvPr id="17" name="Arrow: Chevron 16">
              <a:extLst>
                <a:ext uri="{FF2B5EF4-FFF2-40B4-BE49-F238E27FC236}">
                  <a16:creationId xmlns:a16="http://schemas.microsoft.com/office/drawing/2014/main" id="{35E4DDD0-890D-4A30-8934-AEC54E718A99}"/>
                </a:ext>
              </a:extLst>
            </p:cNvPr>
            <p:cNvSpPr/>
            <p:nvPr/>
          </p:nvSpPr>
          <p:spPr>
            <a:xfrm>
              <a:off x="0" y="0"/>
              <a:ext cx="2779170" cy="590843"/>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Arrow: Chevron 4">
              <a:extLst>
                <a:ext uri="{FF2B5EF4-FFF2-40B4-BE49-F238E27FC236}">
                  <a16:creationId xmlns:a16="http://schemas.microsoft.com/office/drawing/2014/main" id="{E5B20384-4369-4207-9B72-163408E45FF8}"/>
                </a:ext>
              </a:extLst>
            </p:cNvPr>
            <p:cNvSpPr txBox="1"/>
            <p:nvPr/>
          </p:nvSpPr>
          <p:spPr>
            <a:xfrm>
              <a:off x="295422" y="0"/>
              <a:ext cx="2188327" cy="5908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dirty="0"/>
                <a:t>Variable Extraction</a:t>
              </a:r>
              <a:endParaRPr lang="en-IN" sz="2000" kern="1200" dirty="0"/>
            </a:p>
          </p:txBody>
        </p:sp>
      </p:grpSp>
    </p:spTree>
    <p:extLst>
      <p:ext uri="{BB962C8B-B14F-4D97-AF65-F5344CB8AC3E}">
        <p14:creationId xmlns:p14="http://schemas.microsoft.com/office/powerpoint/2010/main" val="2315064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A5-5166-4359-B4A7-74CB08CEE318}"/>
              </a:ext>
            </a:extLst>
          </p:cNvPr>
          <p:cNvSpPr>
            <a:spLocks noGrp="1"/>
          </p:cNvSpPr>
          <p:nvPr>
            <p:ph type="title"/>
          </p:nvPr>
        </p:nvSpPr>
        <p:spPr>
          <a:xfrm>
            <a:off x="0" y="274050"/>
            <a:ext cx="9144000" cy="947333"/>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r>
              <a:rPr lang="en-IN" dirty="0">
                <a:solidFill>
                  <a:schemeClr val="lt1"/>
                </a:solidFill>
                <a:latin typeface="+mn-lt"/>
                <a:ea typeface="+mn-ea"/>
                <a:cs typeface="+mn-cs"/>
              </a:rPr>
              <a:t>Feature engineering</a:t>
            </a:r>
          </a:p>
        </p:txBody>
      </p:sp>
      <p:sp>
        <p:nvSpPr>
          <p:cNvPr id="10" name="Cloud 9">
            <a:extLst>
              <a:ext uri="{FF2B5EF4-FFF2-40B4-BE49-F238E27FC236}">
                <a16:creationId xmlns:a16="http://schemas.microsoft.com/office/drawing/2014/main" id="{CCD0AE20-9FBE-45AF-A2DE-C7BB564D4AF4}"/>
              </a:ext>
            </a:extLst>
          </p:cNvPr>
          <p:cNvSpPr/>
          <p:nvPr/>
        </p:nvSpPr>
        <p:spPr>
          <a:xfrm>
            <a:off x="553327" y="1766367"/>
            <a:ext cx="2662223" cy="1139483"/>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350" b="1" dirty="0"/>
              <a:t>Service utilization</a:t>
            </a:r>
          </a:p>
        </p:txBody>
      </p:sp>
      <p:sp>
        <p:nvSpPr>
          <p:cNvPr id="11" name="TextBox 10">
            <a:extLst>
              <a:ext uri="{FF2B5EF4-FFF2-40B4-BE49-F238E27FC236}">
                <a16:creationId xmlns:a16="http://schemas.microsoft.com/office/drawing/2014/main" id="{AC59EEB2-DEC8-4D4E-A004-FC6869F1CD41}"/>
              </a:ext>
            </a:extLst>
          </p:cNvPr>
          <p:cNvSpPr txBox="1"/>
          <p:nvPr/>
        </p:nvSpPr>
        <p:spPr>
          <a:xfrm>
            <a:off x="461246" y="3029204"/>
            <a:ext cx="3183540" cy="507831"/>
          </a:xfrm>
          <a:prstGeom prst="rect">
            <a:avLst/>
          </a:prstGeom>
          <a:noFill/>
        </p:spPr>
        <p:txBody>
          <a:bodyPr wrap="square" rtlCol="0">
            <a:spAutoFit/>
          </a:bodyPr>
          <a:lstStyle/>
          <a:p>
            <a:r>
              <a:rPr lang="en-IN" sz="1350" dirty="0" err="1"/>
              <a:t>number_outpatient</a:t>
            </a:r>
            <a:r>
              <a:rPr lang="en-IN" sz="1350" dirty="0"/>
              <a:t> + </a:t>
            </a:r>
            <a:r>
              <a:rPr lang="en-IN" sz="1350" dirty="0" err="1"/>
              <a:t>number_emergency</a:t>
            </a:r>
            <a:r>
              <a:rPr lang="en-IN" sz="1350" dirty="0"/>
              <a:t> + </a:t>
            </a:r>
            <a:r>
              <a:rPr lang="en-IN" sz="1350" dirty="0" err="1"/>
              <a:t>number_inpatient</a:t>
            </a:r>
            <a:endParaRPr lang="en-IN" sz="1350" dirty="0"/>
          </a:p>
        </p:txBody>
      </p:sp>
      <p:sp>
        <p:nvSpPr>
          <p:cNvPr id="12" name="Cloud 11">
            <a:extLst>
              <a:ext uri="{FF2B5EF4-FFF2-40B4-BE49-F238E27FC236}">
                <a16:creationId xmlns:a16="http://schemas.microsoft.com/office/drawing/2014/main" id="{EFDAE49A-ECB4-4B74-9F29-8693208CC97F}"/>
              </a:ext>
            </a:extLst>
          </p:cNvPr>
          <p:cNvSpPr/>
          <p:nvPr/>
        </p:nvSpPr>
        <p:spPr>
          <a:xfrm>
            <a:off x="5604594" y="2012246"/>
            <a:ext cx="2455164" cy="1136846"/>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350" b="1" dirty="0"/>
              <a:t>Re - </a:t>
            </a:r>
            <a:r>
              <a:rPr lang="en-IN" sz="1350" b="1" dirty="0" err="1"/>
              <a:t>leveling</a:t>
            </a:r>
            <a:r>
              <a:rPr lang="en-IN" sz="1350" b="1" dirty="0"/>
              <a:t> Attributes</a:t>
            </a:r>
          </a:p>
        </p:txBody>
      </p:sp>
      <p:cxnSp>
        <p:nvCxnSpPr>
          <p:cNvPr id="14" name="Connector: Curved 13">
            <a:extLst>
              <a:ext uri="{FF2B5EF4-FFF2-40B4-BE49-F238E27FC236}">
                <a16:creationId xmlns:a16="http://schemas.microsoft.com/office/drawing/2014/main" id="{46704F37-8EE7-4CA3-9820-BA547CFE4F7D}"/>
              </a:ext>
            </a:extLst>
          </p:cNvPr>
          <p:cNvCxnSpPr>
            <a:cxnSpLocks/>
          </p:cNvCxnSpPr>
          <p:nvPr/>
        </p:nvCxnSpPr>
        <p:spPr>
          <a:xfrm rot="5400000">
            <a:off x="4878873" y="2942272"/>
            <a:ext cx="935389" cy="91791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F9F04D22-32F0-49E7-AE25-7E6FC940CAD2}"/>
              </a:ext>
            </a:extLst>
          </p:cNvPr>
          <p:cNvCxnSpPr>
            <a:cxnSpLocks/>
          </p:cNvCxnSpPr>
          <p:nvPr/>
        </p:nvCxnSpPr>
        <p:spPr>
          <a:xfrm rot="16200000" flipH="1">
            <a:off x="7699030" y="2997897"/>
            <a:ext cx="935389" cy="905783"/>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785CDE94-FFFD-4E78-AA52-6CDA5B385847}"/>
              </a:ext>
            </a:extLst>
          </p:cNvPr>
          <p:cNvCxnSpPr>
            <a:cxnSpLocks/>
          </p:cNvCxnSpPr>
          <p:nvPr/>
        </p:nvCxnSpPr>
        <p:spPr>
          <a:xfrm rot="16200000" flipH="1">
            <a:off x="6927160" y="3432070"/>
            <a:ext cx="1233239" cy="42750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C9EB566-A148-4AAD-B79E-8000D3C0C38F}"/>
              </a:ext>
            </a:extLst>
          </p:cNvPr>
          <p:cNvCxnSpPr>
            <a:cxnSpLocks/>
          </p:cNvCxnSpPr>
          <p:nvPr/>
        </p:nvCxnSpPr>
        <p:spPr>
          <a:xfrm flipH="1">
            <a:off x="6497947" y="3157079"/>
            <a:ext cx="25" cy="543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80B7688C-881A-4C40-9929-92AB82A190B1}"/>
              </a:ext>
            </a:extLst>
          </p:cNvPr>
          <p:cNvSpPr/>
          <p:nvPr/>
        </p:nvSpPr>
        <p:spPr>
          <a:xfrm>
            <a:off x="3861585" y="3826218"/>
            <a:ext cx="1513556" cy="507831"/>
          </a:xfrm>
          <a:prstGeom prst="rect">
            <a:avLst/>
          </a:prstGeom>
        </p:spPr>
        <p:txBody>
          <a:bodyPr wrap="none">
            <a:spAutoFit/>
          </a:bodyPr>
          <a:lstStyle/>
          <a:p>
            <a:pPr algn="ctr"/>
            <a:r>
              <a:rPr lang="en-IN" sz="1350" dirty="0">
                <a:ea typeface="Times New Roman" panose="02020603050405020304" pitchFamily="18" charset="0"/>
              </a:rPr>
              <a:t>admission_type_id</a:t>
            </a:r>
          </a:p>
          <a:p>
            <a:pPr algn="ctr"/>
            <a:r>
              <a:rPr lang="en-IN" sz="1350" dirty="0"/>
              <a:t>8 levels to 2 levels</a:t>
            </a:r>
          </a:p>
        </p:txBody>
      </p:sp>
      <p:sp>
        <p:nvSpPr>
          <p:cNvPr id="26" name="Rectangle 25">
            <a:extLst>
              <a:ext uri="{FF2B5EF4-FFF2-40B4-BE49-F238E27FC236}">
                <a16:creationId xmlns:a16="http://schemas.microsoft.com/office/drawing/2014/main" id="{F3BEE102-667C-4993-B958-AF068DDB43F2}"/>
              </a:ext>
            </a:extLst>
          </p:cNvPr>
          <p:cNvSpPr/>
          <p:nvPr/>
        </p:nvSpPr>
        <p:spPr>
          <a:xfrm>
            <a:off x="5785551" y="3754613"/>
            <a:ext cx="1668085" cy="507831"/>
          </a:xfrm>
          <a:prstGeom prst="rect">
            <a:avLst/>
          </a:prstGeom>
        </p:spPr>
        <p:txBody>
          <a:bodyPr wrap="none">
            <a:spAutoFit/>
          </a:bodyPr>
          <a:lstStyle/>
          <a:p>
            <a:r>
              <a:rPr lang="en-IN" sz="1350" dirty="0">
                <a:ea typeface="Times New Roman" panose="02020603050405020304" pitchFamily="18" charset="0"/>
              </a:rPr>
              <a:t>admission_source_id</a:t>
            </a:r>
          </a:p>
          <a:p>
            <a:r>
              <a:rPr lang="en-IN" sz="1350" dirty="0"/>
              <a:t>26 levels to 12 levels</a:t>
            </a:r>
          </a:p>
        </p:txBody>
      </p:sp>
      <p:sp>
        <p:nvSpPr>
          <p:cNvPr id="35" name="Rectangle 34">
            <a:extLst>
              <a:ext uri="{FF2B5EF4-FFF2-40B4-BE49-F238E27FC236}">
                <a16:creationId xmlns:a16="http://schemas.microsoft.com/office/drawing/2014/main" id="{63725411-9E0B-4746-9B65-306EDE95A931}"/>
              </a:ext>
            </a:extLst>
          </p:cNvPr>
          <p:cNvSpPr/>
          <p:nvPr/>
        </p:nvSpPr>
        <p:spPr>
          <a:xfrm>
            <a:off x="6619594" y="4354561"/>
            <a:ext cx="2275880" cy="507831"/>
          </a:xfrm>
          <a:prstGeom prst="rect">
            <a:avLst/>
          </a:prstGeom>
        </p:spPr>
        <p:txBody>
          <a:bodyPr wrap="none">
            <a:spAutoFit/>
          </a:bodyPr>
          <a:lstStyle/>
          <a:p>
            <a:pPr algn="ctr"/>
            <a:r>
              <a:rPr lang="en-IN" sz="1350" dirty="0">
                <a:ea typeface="Times New Roman" panose="02020603050405020304" pitchFamily="18" charset="0"/>
              </a:rPr>
              <a:t>A1Cresult and Ma Gluc serum</a:t>
            </a:r>
          </a:p>
          <a:p>
            <a:pPr algn="ctr"/>
            <a:r>
              <a:rPr lang="en-IN" sz="1350" dirty="0"/>
              <a:t>Clubbed into 3 levels</a:t>
            </a:r>
          </a:p>
        </p:txBody>
      </p:sp>
      <p:sp>
        <p:nvSpPr>
          <p:cNvPr id="36" name="Rectangle 35">
            <a:extLst>
              <a:ext uri="{FF2B5EF4-FFF2-40B4-BE49-F238E27FC236}">
                <a16:creationId xmlns:a16="http://schemas.microsoft.com/office/drawing/2014/main" id="{5F847C52-3ED2-4D3F-9113-C3FA09DD5354}"/>
              </a:ext>
            </a:extLst>
          </p:cNvPr>
          <p:cNvSpPr/>
          <p:nvPr/>
        </p:nvSpPr>
        <p:spPr>
          <a:xfrm>
            <a:off x="8403915" y="3848090"/>
            <a:ext cx="631904" cy="507831"/>
          </a:xfrm>
          <a:prstGeom prst="rect">
            <a:avLst/>
          </a:prstGeom>
        </p:spPr>
        <p:txBody>
          <a:bodyPr wrap="none">
            <a:spAutoFit/>
          </a:bodyPr>
          <a:lstStyle/>
          <a:p>
            <a:pPr algn="ctr"/>
            <a:r>
              <a:rPr lang="en-IN" sz="1350" dirty="0">
                <a:ea typeface="Times New Roman" panose="02020603050405020304" pitchFamily="18" charset="0"/>
              </a:rPr>
              <a:t>Age</a:t>
            </a:r>
          </a:p>
          <a:p>
            <a:pPr algn="ctr"/>
            <a:r>
              <a:rPr lang="en-IN" sz="1350" dirty="0"/>
              <a:t>Mean </a:t>
            </a:r>
          </a:p>
        </p:txBody>
      </p:sp>
      <p:sp>
        <p:nvSpPr>
          <p:cNvPr id="37" name="Cloud 36">
            <a:extLst>
              <a:ext uri="{FF2B5EF4-FFF2-40B4-BE49-F238E27FC236}">
                <a16:creationId xmlns:a16="http://schemas.microsoft.com/office/drawing/2014/main" id="{2D6B4ECF-FE79-40E2-8D22-3D6142749741}"/>
              </a:ext>
            </a:extLst>
          </p:cNvPr>
          <p:cNvSpPr/>
          <p:nvPr/>
        </p:nvSpPr>
        <p:spPr>
          <a:xfrm>
            <a:off x="590463" y="4141578"/>
            <a:ext cx="2662223" cy="1139483"/>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350" b="1" dirty="0"/>
              <a:t>ICD 9 Levels clubbing:</a:t>
            </a:r>
          </a:p>
        </p:txBody>
      </p:sp>
      <p:sp>
        <p:nvSpPr>
          <p:cNvPr id="38" name="TextBox 37">
            <a:extLst>
              <a:ext uri="{FF2B5EF4-FFF2-40B4-BE49-F238E27FC236}">
                <a16:creationId xmlns:a16="http://schemas.microsoft.com/office/drawing/2014/main" id="{01A2A88D-FB88-40FE-90DA-559AD9B1ABD2}"/>
              </a:ext>
            </a:extLst>
          </p:cNvPr>
          <p:cNvSpPr txBox="1"/>
          <p:nvPr/>
        </p:nvSpPr>
        <p:spPr>
          <a:xfrm>
            <a:off x="419729" y="5589240"/>
            <a:ext cx="2929421" cy="715581"/>
          </a:xfrm>
          <a:prstGeom prst="rect">
            <a:avLst/>
          </a:prstGeom>
          <a:noFill/>
        </p:spPr>
        <p:txBody>
          <a:bodyPr wrap="square" rtlCol="0">
            <a:spAutoFit/>
          </a:bodyPr>
          <a:lstStyle/>
          <a:p>
            <a:pPr algn="ctr"/>
            <a:r>
              <a:rPr lang="en-IN" sz="1350" dirty="0"/>
              <a:t>Diag 1, Diag 2, Diag 3 were more than 600 levels are combined to make 9 levels</a:t>
            </a:r>
          </a:p>
        </p:txBody>
      </p:sp>
      <p:cxnSp>
        <p:nvCxnSpPr>
          <p:cNvPr id="40" name="Straight Connector 39">
            <a:extLst>
              <a:ext uri="{FF2B5EF4-FFF2-40B4-BE49-F238E27FC236}">
                <a16:creationId xmlns:a16="http://schemas.microsoft.com/office/drawing/2014/main" id="{9ADF4BE1-4207-40F3-8B9E-2998AC98CFEF}"/>
              </a:ext>
            </a:extLst>
          </p:cNvPr>
          <p:cNvCxnSpPr>
            <a:cxnSpLocks/>
          </p:cNvCxnSpPr>
          <p:nvPr/>
        </p:nvCxnSpPr>
        <p:spPr>
          <a:xfrm>
            <a:off x="3836690" y="1484784"/>
            <a:ext cx="0" cy="532859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CCB7094C-EA9E-4E4E-8812-571E50FD421C}"/>
              </a:ext>
            </a:extLst>
          </p:cNvPr>
          <p:cNvCxnSpPr/>
          <p:nvPr/>
        </p:nvCxnSpPr>
        <p:spPr>
          <a:xfrm>
            <a:off x="-8770" y="1484784"/>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033667B-9620-4C87-ABB9-90C3E850B531}"/>
              </a:ext>
            </a:extLst>
          </p:cNvPr>
          <p:cNvCxnSpPr>
            <a:cxnSpLocks/>
          </p:cNvCxnSpPr>
          <p:nvPr/>
        </p:nvCxnSpPr>
        <p:spPr>
          <a:xfrm>
            <a:off x="-24000" y="3807973"/>
            <a:ext cx="386069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79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inVertical)">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in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arn(inVertical)">
                                      <p:cBhvr>
                                        <p:cTn id="44" dur="500"/>
                                        <p:tgtEl>
                                          <p:spTgt spid="20"/>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arn(inVertical)">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1000"/>
                                        <p:tgtEl>
                                          <p:spTgt spid="37"/>
                                        </p:tgtEl>
                                      </p:cBhvr>
                                    </p:animEffect>
                                    <p:anim calcmode="lin" valueType="num">
                                      <p:cBhvr>
                                        <p:cTn id="61" dur="1000" fill="hold"/>
                                        <p:tgtEl>
                                          <p:spTgt spid="37"/>
                                        </p:tgtEl>
                                        <p:attrNameLst>
                                          <p:attrName>ppt_x</p:attrName>
                                        </p:attrNameLst>
                                      </p:cBhvr>
                                      <p:tavLst>
                                        <p:tav tm="0">
                                          <p:val>
                                            <p:strVal val="#ppt_x"/>
                                          </p:val>
                                        </p:tav>
                                        <p:tav tm="100000">
                                          <p:val>
                                            <p:strVal val="#ppt_x"/>
                                          </p:val>
                                        </p:tav>
                                      </p:tavLst>
                                    </p:anim>
                                    <p:anim calcmode="lin" valueType="num">
                                      <p:cBhvr>
                                        <p:cTn id="6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24" grpId="0"/>
      <p:bldP spid="26" grpId="0"/>
      <p:bldP spid="35" grpId="0"/>
      <p:bldP spid="36" grpId="0"/>
      <p:bldP spid="37" grpId="0" animBg="1"/>
      <p:bldP spid="3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613</TotalTime>
  <Words>1309</Words>
  <Application>Microsoft Office PowerPoint</Application>
  <PresentationFormat>On-screen Show (4:3)</PresentationFormat>
  <Paragraphs>161</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Narrow</vt:lpstr>
      <vt:lpstr>Calibri</vt:lpstr>
      <vt:lpstr>Office Theme</vt:lpstr>
      <vt:lpstr> “Re-admission possibility of a patient into the hospital” </vt:lpstr>
      <vt:lpstr>PowerPoint Presentation</vt:lpstr>
      <vt:lpstr>Objective</vt:lpstr>
      <vt:lpstr>Business Problem</vt:lpstr>
      <vt:lpstr>INTRODUCTION</vt:lpstr>
      <vt:lpstr>Null values Distribution in the dataset</vt:lpstr>
      <vt:lpstr>Drugs vs Re-admitted distribution</vt:lpstr>
      <vt:lpstr>DATA Pre-Processing and Feature Engineering</vt:lpstr>
      <vt:lpstr>Feature engineering</vt:lpstr>
      <vt:lpstr>Data Insights</vt:lpstr>
      <vt:lpstr>Checking the class imbalance and NO of different type of attributes</vt:lpstr>
      <vt:lpstr>Readmission Pattern with features</vt:lpstr>
      <vt:lpstr>Readmission Pattern with features</vt:lpstr>
      <vt:lpstr>Model Building</vt:lpstr>
      <vt:lpstr>Model Building</vt:lpstr>
      <vt:lpstr>Case 1: Using all the variables and data sampling techniques</vt:lpstr>
      <vt:lpstr>Case 2: Using only feature variables and chi-square test</vt:lpstr>
      <vt:lpstr>Tools and Hyper parameters used in the model</vt:lpstr>
      <vt:lpstr>PowerPoint Presentation</vt:lpstr>
      <vt:lpstr>PowerPoint Presentation</vt:lpstr>
      <vt:lpstr>References</vt:lpstr>
      <vt:lpstr>Q&amp;A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“Re-admission possibility of a patient into the hospital” </dc:title>
  <dc:creator>Animesh Singh</dc:creator>
  <cp:lastModifiedBy>Animesh Singh</cp:lastModifiedBy>
  <cp:revision>31</cp:revision>
  <dcterms:created xsi:type="dcterms:W3CDTF">2019-11-21T13:55:23Z</dcterms:created>
  <dcterms:modified xsi:type="dcterms:W3CDTF">2019-12-05T18:10:41Z</dcterms:modified>
</cp:coreProperties>
</file>