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5"/>
  </p:notesMasterIdLst>
  <p:sldIdLst>
    <p:sldId id="256" r:id="rId2"/>
    <p:sldId id="257" r:id="rId3"/>
    <p:sldId id="258" r:id="rId4"/>
    <p:sldId id="260" r:id="rId5"/>
    <p:sldId id="261" r:id="rId6"/>
    <p:sldId id="262" r:id="rId7"/>
    <p:sldId id="263" r:id="rId8"/>
    <p:sldId id="269"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D8D62-DCC2-4CBE-83DA-9ECE1DD16F87}" type="doc">
      <dgm:prSet loTypeId="urn:microsoft.com/office/officeart/2011/layout/CircleProcess" loCatId="process" qsTypeId="urn:microsoft.com/office/officeart/2005/8/quickstyle/simple3" qsCatId="simple" csTypeId="urn:microsoft.com/office/officeart/2005/8/colors/accent1_4" csCatId="accent1" phldr="1"/>
      <dgm:spPr/>
      <dgm:t>
        <a:bodyPr/>
        <a:lstStyle/>
        <a:p>
          <a:endParaRPr lang="en-IN"/>
        </a:p>
      </dgm:t>
    </dgm:pt>
    <dgm:pt modelId="{BC7CF13E-48E6-4CCA-985F-821B0ABFE0FE}">
      <dgm:prSet phldrT="[Text]"/>
      <dgm:spPr/>
      <dgm:t>
        <a:bodyPr/>
        <a:lstStyle/>
        <a:p>
          <a:r>
            <a:rPr lang="en-IN" dirty="0"/>
            <a:t>Importing the Data</a:t>
          </a:r>
        </a:p>
      </dgm:t>
    </dgm:pt>
    <dgm:pt modelId="{7E05918B-0526-4AEB-86B4-EDB04684C6CF}" type="parTrans" cxnId="{36C641BD-F7DF-4DF1-A839-109834998E69}">
      <dgm:prSet/>
      <dgm:spPr/>
      <dgm:t>
        <a:bodyPr/>
        <a:lstStyle/>
        <a:p>
          <a:endParaRPr lang="en-IN"/>
        </a:p>
      </dgm:t>
    </dgm:pt>
    <dgm:pt modelId="{FB666919-084D-4327-91C2-7C35021E6529}" type="sibTrans" cxnId="{36C641BD-F7DF-4DF1-A839-109834998E69}">
      <dgm:prSet/>
      <dgm:spPr/>
      <dgm:t>
        <a:bodyPr/>
        <a:lstStyle/>
        <a:p>
          <a:endParaRPr lang="en-IN"/>
        </a:p>
      </dgm:t>
    </dgm:pt>
    <dgm:pt modelId="{F1296084-4882-401E-BF04-7A0E3CF44B1C}">
      <dgm:prSet phldrT="[Text]"/>
      <dgm:spPr/>
      <dgm:t>
        <a:bodyPr/>
        <a:lstStyle/>
        <a:p>
          <a:r>
            <a:rPr lang="en-IN" dirty="0"/>
            <a:t>Removing large null value columns</a:t>
          </a:r>
        </a:p>
      </dgm:t>
    </dgm:pt>
    <dgm:pt modelId="{9888371B-4A5C-4157-B290-CBDB07B56775}" type="parTrans" cxnId="{2F45672E-3E86-4173-9623-90BBA48FB1B4}">
      <dgm:prSet/>
      <dgm:spPr/>
      <dgm:t>
        <a:bodyPr/>
        <a:lstStyle/>
        <a:p>
          <a:endParaRPr lang="en-IN"/>
        </a:p>
      </dgm:t>
    </dgm:pt>
    <dgm:pt modelId="{1FB5C5A0-6E9E-4CCE-ABDE-AB89BBAF169A}" type="sibTrans" cxnId="{2F45672E-3E86-4173-9623-90BBA48FB1B4}">
      <dgm:prSet/>
      <dgm:spPr/>
      <dgm:t>
        <a:bodyPr/>
        <a:lstStyle/>
        <a:p>
          <a:endParaRPr lang="en-IN"/>
        </a:p>
      </dgm:t>
    </dgm:pt>
    <dgm:pt modelId="{314B2251-69F0-43B4-927D-418813C44B96}">
      <dgm:prSet phldrT="[Text]"/>
      <dgm:spPr/>
      <dgm:t>
        <a:bodyPr/>
        <a:lstStyle/>
        <a:p>
          <a:r>
            <a:rPr lang="en-IN" dirty="0"/>
            <a:t>Removing irrelevant columns</a:t>
          </a:r>
        </a:p>
      </dgm:t>
    </dgm:pt>
    <dgm:pt modelId="{66BD682B-36D3-4FEF-AE57-8B827B34D16F}" type="parTrans" cxnId="{41483859-7EC2-47FD-8873-D0211E86361B}">
      <dgm:prSet/>
      <dgm:spPr/>
      <dgm:t>
        <a:bodyPr/>
        <a:lstStyle/>
        <a:p>
          <a:endParaRPr lang="en-IN"/>
        </a:p>
      </dgm:t>
    </dgm:pt>
    <dgm:pt modelId="{C71F0CFE-253F-489E-BCB6-6E1A5CB619F6}" type="sibTrans" cxnId="{41483859-7EC2-47FD-8873-D0211E86361B}">
      <dgm:prSet/>
      <dgm:spPr/>
      <dgm:t>
        <a:bodyPr/>
        <a:lstStyle/>
        <a:p>
          <a:endParaRPr lang="en-IN"/>
        </a:p>
      </dgm:t>
    </dgm:pt>
    <dgm:pt modelId="{87DB4B17-95EE-423D-941B-A5ABFE70FE2B}">
      <dgm:prSet phldrT="[Text]"/>
      <dgm:spPr/>
      <dgm:t>
        <a:bodyPr/>
        <a:lstStyle/>
        <a:p>
          <a:r>
            <a:rPr lang="en-IN" dirty="0"/>
            <a:t>Removing/Fixing null values</a:t>
          </a:r>
        </a:p>
      </dgm:t>
    </dgm:pt>
    <dgm:pt modelId="{1D9AAF4C-1387-44E7-A6C0-0A93176EFBB8}" type="parTrans" cxnId="{A2111BDA-1532-41C6-AD2B-E1987CE9F0D7}">
      <dgm:prSet/>
      <dgm:spPr/>
      <dgm:t>
        <a:bodyPr/>
        <a:lstStyle/>
        <a:p>
          <a:endParaRPr lang="en-IN"/>
        </a:p>
      </dgm:t>
    </dgm:pt>
    <dgm:pt modelId="{263236C4-7DF2-4631-AE1E-B8B876BEE81E}" type="sibTrans" cxnId="{A2111BDA-1532-41C6-AD2B-E1987CE9F0D7}">
      <dgm:prSet/>
      <dgm:spPr/>
      <dgm:t>
        <a:bodyPr/>
        <a:lstStyle/>
        <a:p>
          <a:endParaRPr lang="en-IN"/>
        </a:p>
      </dgm:t>
    </dgm:pt>
    <dgm:pt modelId="{ECBC75CF-DEC3-4DA9-84A8-9303AC7D9D10}">
      <dgm:prSet phldrT="[Text]"/>
      <dgm:spPr/>
      <dgm:t>
        <a:bodyPr/>
        <a:lstStyle/>
        <a:p>
          <a:r>
            <a:rPr lang="en-IN" dirty="0"/>
            <a:t>Correcting data types and deriving new columns</a:t>
          </a:r>
        </a:p>
      </dgm:t>
    </dgm:pt>
    <dgm:pt modelId="{CF68D833-C8E6-4F3B-9898-BC9BF11A2A15}" type="parTrans" cxnId="{E18A9305-91A0-4FB8-AD46-D74A4ADB56EF}">
      <dgm:prSet/>
      <dgm:spPr/>
      <dgm:t>
        <a:bodyPr/>
        <a:lstStyle/>
        <a:p>
          <a:endParaRPr lang="en-IN"/>
        </a:p>
      </dgm:t>
    </dgm:pt>
    <dgm:pt modelId="{A7208B2A-6D36-4886-AAC4-D9BEA8EE8562}" type="sibTrans" cxnId="{E18A9305-91A0-4FB8-AD46-D74A4ADB56EF}">
      <dgm:prSet/>
      <dgm:spPr/>
      <dgm:t>
        <a:bodyPr/>
        <a:lstStyle/>
        <a:p>
          <a:endParaRPr lang="en-IN"/>
        </a:p>
      </dgm:t>
    </dgm:pt>
    <dgm:pt modelId="{971EEFAB-30DE-498D-B3A8-82613F1C2D33}">
      <dgm:prSet phldrT="[Text]"/>
      <dgm:spPr/>
      <dgm:t>
        <a:bodyPr/>
        <a:lstStyle/>
        <a:p>
          <a:r>
            <a:rPr lang="en-IN" dirty="0"/>
            <a:t>Filter Data for requirement.</a:t>
          </a:r>
        </a:p>
      </dgm:t>
    </dgm:pt>
    <dgm:pt modelId="{831BB1E2-475A-4661-80C2-E40BF5D9E34B}" type="parTrans" cxnId="{BF9BF496-C5ED-4BEB-9AEF-BD6A25A24FC7}">
      <dgm:prSet/>
      <dgm:spPr/>
      <dgm:t>
        <a:bodyPr/>
        <a:lstStyle/>
        <a:p>
          <a:endParaRPr lang="en-IN"/>
        </a:p>
      </dgm:t>
    </dgm:pt>
    <dgm:pt modelId="{DC4C381D-A777-4155-B913-2C8B4E3FAF59}" type="sibTrans" cxnId="{BF9BF496-C5ED-4BEB-9AEF-BD6A25A24FC7}">
      <dgm:prSet/>
      <dgm:spPr/>
      <dgm:t>
        <a:bodyPr/>
        <a:lstStyle/>
        <a:p>
          <a:endParaRPr lang="en-IN"/>
        </a:p>
      </dgm:t>
    </dgm:pt>
    <dgm:pt modelId="{D615DE8F-9EE7-47E6-BDBC-27210AD6B66B}">
      <dgm:prSet phldrT="[Text]"/>
      <dgm:spPr/>
      <dgm:t>
        <a:bodyPr/>
        <a:lstStyle/>
        <a:p>
          <a:r>
            <a:rPr lang="en-IN" dirty="0"/>
            <a:t>Removing Duplicate Data</a:t>
          </a:r>
        </a:p>
      </dgm:t>
    </dgm:pt>
    <dgm:pt modelId="{93A51C8E-9C62-4136-99E6-002C03381813}" type="parTrans" cxnId="{9F5B7053-8F24-40A5-AD33-81E0947D25E1}">
      <dgm:prSet/>
      <dgm:spPr/>
      <dgm:t>
        <a:bodyPr/>
        <a:lstStyle/>
        <a:p>
          <a:endParaRPr lang="en-IN"/>
        </a:p>
      </dgm:t>
    </dgm:pt>
    <dgm:pt modelId="{925F4C72-E967-493B-AA5D-FFDD838D902E}" type="sibTrans" cxnId="{9F5B7053-8F24-40A5-AD33-81E0947D25E1}">
      <dgm:prSet/>
      <dgm:spPr/>
      <dgm:t>
        <a:bodyPr/>
        <a:lstStyle/>
        <a:p>
          <a:endParaRPr lang="en-IN"/>
        </a:p>
      </dgm:t>
    </dgm:pt>
    <dgm:pt modelId="{0077A407-AF31-4E4B-ADC5-01EE984AE18F}">
      <dgm:prSet phldrT="[Text]"/>
      <dgm:spPr/>
      <dgm:t>
        <a:bodyPr/>
        <a:lstStyle/>
        <a:p>
          <a:r>
            <a:rPr lang="en-IN" dirty="0"/>
            <a:t>Removing outliers</a:t>
          </a:r>
        </a:p>
      </dgm:t>
    </dgm:pt>
    <dgm:pt modelId="{4B2F5796-0038-454F-AB7E-2B9557BD4003}" type="parTrans" cxnId="{E064EA00-E0DE-45E9-BE9D-98B715DBDDFB}">
      <dgm:prSet/>
      <dgm:spPr/>
      <dgm:t>
        <a:bodyPr/>
        <a:lstStyle/>
        <a:p>
          <a:endParaRPr lang="en-IN"/>
        </a:p>
      </dgm:t>
    </dgm:pt>
    <dgm:pt modelId="{A4E73DA2-2320-4163-8227-C40ED6F745F1}" type="sibTrans" cxnId="{E064EA00-E0DE-45E9-BE9D-98B715DBDDFB}">
      <dgm:prSet/>
      <dgm:spPr/>
      <dgm:t>
        <a:bodyPr/>
        <a:lstStyle/>
        <a:p>
          <a:endParaRPr lang="en-IN"/>
        </a:p>
      </dgm:t>
    </dgm:pt>
    <dgm:pt modelId="{9F8F8286-68C6-4549-9CBE-3C72908A6C10}" type="pres">
      <dgm:prSet presAssocID="{43AD8D62-DCC2-4CBE-83DA-9ECE1DD16F87}" presName="Name0" presStyleCnt="0">
        <dgm:presLayoutVars>
          <dgm:chMax val="11"/>
          <dgm:chPref val="11"/>
          <dgm:dir/>
          <dgm:resizeHandles/>
        </dgm:presLayoutVars>
      </dgm:prSet>
      <dgm:spPr/>
    </dgm:pt>
    <dgm:pt modelId="{78BA1824-6AEB-415F-9133-28B03579978C}" type="pres">
      <dgm:prSet presAssocID="{0077A407-AF31-4E4B-ADC5-01EE984AE18F}" presName="Accent8" presStyleCnt="0"/>
      <dgm:spPr/>
    </dgm:pt>
    <dgm:pt modelId="{D7382D3E-6F29-4974-8F9D-8075582475C6}" type="pres">
      <dgm:prSet presAssocID="{0077A407-AF31-4E4B-ADC5-01EE984AE18F}" presName="Accent" presStyleLbl="node1" presStyleIdx="0" presStyleCnt="8"/>
      <dgm:spPr/>
    </dgm:pt>
    <dgm:pt modelId="{5B006B3B-C292-4C75-B336-BEFEFECE744D}" type="pres">
      <dgm:prSet presAssocID="{0077A407-AF31-4E4B-ADC5-01EE984AE18F}" presName="ParentBackground8" presStyleCnt="0"/>
      <dgm:spPr/>
    </dgm:pt>
    <dgm:pt modelId="{DB90073F-2185-47A1-B698-F12F814965C4}" type="pres">
      <dgm:prSet presAssocID="{0077A407-AF31-4E4B-ADC5-01EE984AE18F}" presName="ParentBackground" presStyleLbl="fgAcc1" presStyleIdx="0" presStyleCnt="8"/>
      <dgm:spPr/>
    </dgm:pt>
    <dgm:pt modelId="{C38C5FBA-DADB-4A87-84C6-839503B62D23}" type="pres">
      <dgm:prSet presAssocID="{0077A407-AF31-4E4B-ADC5-01EE984AE18F}" presName="Parent8" presStyleLbl="revTx" presStyleIdx="0" presStyleCnt="0">
        <dgm:presLayoutVars>
          <dgm:chMax val="1"/>
          <dgm:chPref val="1"/>
          <dgm:bulletEnabled val="1"/>
        </dgm:presLayoutVars>
      </dgm:prSet>
      <dgm:spPr/>
    </dgm:pt>
    <dgm:pt modelId="{764DCF55-2E4D-46E5-92FF-DF99C9BCA931}" type="pres">
      <dgm:prSet presAssocID="{971EEFAB-30DE-498D-B3A8-82613F1C2D33}" presName="Accent7" presStyleCnt="0"/>
      <dgm:spPr/>
    </dgm:pt>
    <dgm:pt modelId="{2BE9F39C-235E-411C-BF8E-8A13D173AE9E}" type="pres">
      <dgm:prSet presAssocID="{971EEFAB-30DE-498D-B3A8-82613F1C2D33}" presName="Accent" presStyleLbl="node1" presStyleIdx="1" presStyleCnt="8"/>
      <dgm:spPr/>
    </dgm:pt>
    <dgm:pt modelId="{9F9A6261-9CC5-44D2-9E37-BC6935BB35AF}" type="pres">
      <dgm:prSet presAssocID="{971EEFAB-30DE-498D-B3A8-82613F1C2D33}" presName="ParentBackground7" presStyleCnt="0"/>
      <dgm:spPr/>
    </dgm:pt>
    <dgm:pt modelId="{3BE64DAB-3AC6-4A3B-A1E2-9E92E31E6FA5}" type="pres">
      <dgm:prSet presAssocID="{971EEFAB-30DE-498D-B3A8-82613F1C2D33}" presName="ParentBackground" presStyleLbl="fgAcc1" presStyleIdx="1" presStyleCnt="8"/>
      <dgm:spPr/>
    </dgm:pt>
    <dgm:pt modelId="{1A3E8D9D-0156-4E84-9321-718F9489C3A4}" type="pres">
      <dgm:prSet presAssocID="{971EEFAB-30DE-498D-B3A8-82613F1C2D33}" presName="Parent7" presStyleLbl="revTx" presStyleIdx="0" presStyleCnt="0">
        <dgm:presLayoutVars>
          <dgm:chMax val="1"/>
          <dgm:chPref val="1"/>
          <dgm:bulletEnabled val="1"/>
        </dgm:presLayoutVars>
      </dgm:prSet>
      <dgm:spPr/>
    </dgm:pt>
    <dgm:pt modelId="{4D42814F-06AA-465F-B4B2-AC4892103DCA}" type="pres">
      <dgm:prSet presAssocID="{ECBC75CF-DEC3-4DA9-84A8-9303AC7D9D10}" presName="Accent6" presStyleCnt="0"/>
      <dgm:spPr/>
    </dgm:pt>
    <dgm:pt modelId="{1F3ABD3F-CEAA-40E1-9225-2D69D88D1AFD}" type="pres">
      <dgm:prSet presAssocID="{ECBC75CF-DEC3-4DA9-84A8-9303AC7D9D10}" presName="Accent" presStyleLbl="node1" presStyleIdx="2" presStyleCnt="8"/>
      <dgm:spPr/>
    </dgm:pt>
    <dgm:pt modelId="{10B2D188-85FB-459F-B891-C4291FFBEA8C}" type="pres">
      <dgm:prSet presAssocID="{ECBC75CF-DEC3-4DA9-84A8-9303AC7D9D10}" presName="ParentBackground6" presStyleCnt="0"/>
      <dgm:spPr/>
    </dgm:pt>
    <dgm:pt modelId="{66F3890C-83D3-4C43-9938-3E5E482DE637}" type="pres">
      <dgm:prSet presAssocID="{ECBC75CF-DEC3-4DA9-84A8-9303AC7D9D10}" presName="ParentBackground" presStyleLbl="fgAcc1" presStyleIdx="2" presStyleCnt="8"/>
      <dgm:spPr/>
    </dgm:pt>
    <dgm:pt modelId="{D371DF48-5195-4C34-9CE8-BD5C936F68AC}" type="pres">
      <dgm:prSet presAssocID="{ECBC75CF-DEC3-4DA9-84A8-9303AC7D9D10}" presName="Parent6" presStyleLbl="revTx" presStyleIdx="0" presStyleCnt="0">
        <dgm:presLayoutVars>
          <dgm:chMax val="1"/>
          <dgm:chPref val="1"/>
          <dgm:bulletEnabled val="1"/>
        </dgm:presLayoutVars>
      </dgm:prSet>
      <dgm:spPr/>
    </dgm:pt>
    <dgm:pt modelId="{FA850F7A-A004-447D-BBE2-5248EC1C4856}" type="pres">
      <dgm:prSet presAssocID="{87DB4B17-95EE-423D-941B-A5ABFE70FE2B}" presName="Accent5" presStyleCnt="0"/>
      <dgm:spPr/>
    </dgm:pt>
    <dgm:pt modelId="{16824EEA-A689-4234-B17B-2A61F9008F8F}" type="pres">
      <dgm:prSet presAssocID="{87DB4B17-95EE-423D-941B-A5ABFE70FE2B}" presName="Accent" presStyleLbl="node1" presStyleIdx="3" presStyleCnt="8"/>
      <dgm:spPr/>
    </dgm:pt>
    <dgm:pt modelId="{3D0081D0-B567-454F-AA44-EADAB5CDB0C0}" type="pres">
      <dgm:prSet presAssocID="{87DB4B17-95EE-423D-941B-A5ABFE70FE2B}" presName="ParentBackground5" presStyleCnt="0"/>
      <dgm:spPr/>
    </dgm:pt>
    <dgm:pt modelId="{AD9B1121-BF9C-4074-B3EC-DD8B1E34B145}" type="pres">
      <dgm:prSet presAssocID="{87DB4B17-95EE-423D-941B-A5ABFE70FE2B}" presName="ParentBackground" presStyleLbl="fgAcc1" presStyleIdx="3" presStyleCnt="8"/>
      <dgm:spPr/>
    </dgm:pt>
    <dgm:pt modelId="{47E3129D-31DE-4A9C-BCFC-F76EC5BD009C}" type="pres">
      <dgm:prSet presAssocID="{87DB4B17-95EE-423D-941B-A5ABFE70FE2B}" presName="Parent5" presStyleLbl="revTx" presStyleIdx="0" presStyleCnt="0">
        <dgm:presLayoutVars>
          <dgm:chMax val="1"/>
          <dgm:chPref val="1"/>
          <dgm:bulletEnabled val="1"/>
        </dgm:presLayoutVars>
      </dgm:prSet>
      <dgm:spPr/>
    </dgm:pt>
    <dgm:pt modelId="{E22AF47E-6A71-4043-B25D-67B56C2C21A0}" type="pres">
      <dgm:prSet presAssocID="{314B2251-69F0-43B4-927D-418813C44B96}" presName="Accent4" presStyleCnt="0"/>
      <dgm:spPr/>
    </dgm:pt>
    <dgm:pt modelId="{BDD731B0-50CA-4E29-9754-BDCB1EBC4DBA}" type="pres">
      <dgm:prSet presAssocID="{314B2251-69F0-43B4-927D-418813C44B96}" presName="Accent" presStyleLbl="node1" presStyleIdx="4" presStyleCnt="8"/>
      <dgm:spPr/>
    </dgm:pt>
    <dgm:pt modelId="{1A8FF917-7F6D-4265-8480-A55EF8CCFA77}" type="pres">
      <dgm:prSet presAssocID="{314B2251-69F0-43B4-927D-418813C44B96}" presName="ParentBackground4" presStyleCnt="0"/>
      <dgm:spPr/>
    </dgm:pt>
    <dgm:pt modelId="{14FE1DC8-1ACC-4C51-8D78-8809CE3D8ACB}" type="pres">
      <dgm:prSet presAssocID="{314B2251-69F0-43B4-927D-418813C44B96}" presName="ParentBackground" presStyleLbl="fgAcc1" presStyleIdx="4" presStyleCnt="8"/>
      <dgm:spPr/>
    </dgm:pt>
    <dgm:pt modelId="{02216165-2620-4547-AD38-089AA80A0292}" type="pres">
      <dgm:prSet presAssocID="{314B2251-69F0-43B4-927D-418813C44B96}" presName="Parent4" presStyleLbl="revTx" presStyleIdx="0" presStyleCnt="0">
        <dgm:presLayoutVars>
          <dgm:chMax val="1"/>
          <dgm:chPref val="1"/>
          <dgm:bulletEnabled val="1"/>
        </dgm:presLayoutVars>
      </dgm:prSet>
      <dgm:spPr/>
    </dgm:pt>
    <dgm:pt modelId="{E403894A-A6D5-491C-ACAD-0E88054F2A31}" type="pres">
      <dgm:prSet presAssocID="{D615DE8F-9EE7-47E6-BDBC-27210AD6B66B}" presName="Accent3" presStyleCnt="0"/>
      <dgm:spPr/>
    </dgm:pt>
    <dgm:pt modelId="{B691AD74-CB7C-411B-B530-375303D136AA}" type="pres">
      <dgm:prSet presAssocID="{D615DE8F-9EE7-47E6-BDBC-27210AD6B66B}" presName="Accent" presStyleLbl="node1" presStyleIdx="5" presStyleCnt="8"/>
      <dgm:spPr/>
    </dgm:pt>
    <dgm:pt modelId="{4A9C726A-A5F2-4191-AC7F-BEE729D8145F}" type="pres">
      <dgm:prSet presAssocID="{D615DE8F-9EE7-47E6-BDBC-27210AD6B66B}" presName="ParentBackground3" presStyleCnt="0"/>
      <dgm:spPr/>
    </dgm:pt>
    <dgm:pt modelId="{8E0A8684-00A6-4A21-A804-575A7B187691}" type="pres">
      <dgm:prSet presAssocID="{D615DE8F-9EE7-47E6-BDBC-27210AD6B66B}" presName="ParentBackground" presStyleLbl="fgAcc1" presStyleIdx="5" presStyleCnt="8"/>
      <dgm:spPr/>
    </dgm:pt>
    <dgm:pt modelId="{841AED65-E331-4372-9B23-246A2376DD0E}" type="pres">
      <dgm:prSet presAssocID="{D615DE8F-9EE7-47E6-BDBC-27210AD6B66B}" presName="Parent3" presStyleLbl="revTx" presStyleIdx="0" presStyleCnt="0">
        <dgm:presLayoutVars>
          <dgm:chMax val="1"/>
          <dgm:chPref val="1"/>
          <dgm:bulletEnabled val="1"/>
        </dgm:presLayoutVars>
      </dgm:prSet>
      <dgm:spPr/>
    </dgm:pt>
    <dgm:pt modelId="{E5EB84FB-DBB0-46BB-9BA9-2F00C1B68EB5}" type="pres">
      <dgm:prSet presAssocID="{F1296084-4882-401E-BF04-7A0E3CF44B1C}" presName="Accent2" presStyleCnt="0"/>
      <dgm:spPr/>
    </dgm:pt>
    <dgm:pt modelId="{EA7B42BF-893D-4FB3-9F39-7041EDA2C69B}" type="pres">
      <dgm:prSet presAssocID="{F1296084-4882-401E-BF04-7A0E3CF44B1C}" presName="Accent" presStyleLbl="node1" presStyleIdx="6" presStyleCnt="8"/>
      <dgm:spPr/>
    </dgm:pt>
    <dgm:pt modelId="{22421FC5-B21B-4529-94CE-C5B3D8374DAF}" type="pres">
      <dgm:prSet presAssocID="{F1296084-4882-401E-BF04-7A0E3CF44B1C}" presName="ParentBackground2" presStyleCnt="0"/>
      <dgm:spPr/>
    </dgm:pt>
    <dgm:pt modelId="{A07BB201-FE5F-4451-BFF1-64798F25C5C1}" type="pres">
      <dgm:prSet presAssocID="{F1296084-4882-401E-BF04-7A0E3CF44B1C}" presName="ParentBackground" presStyleLbl="fgAcc1" presStyleIdx="6" presStyleCnt="8"/>
      <dgm:spPr/>
    </dgm:pt>
    <dgm:pt modelId="{A62FE234-898D-4084-AD56-85E70D2C2E0F}" type="pres">
      <dgm:prSet presAssocID="{F1296084-4882-401E-BF04-7A0E3CF44B1C}" presName="Parent2" presStyleLbl="revTx" presStyleIdx="0" presStyleCnt="0">
        <dgm:presLayoutVars>
          <dgm:chMax val="1"/>
          <dgm:chPref val="1"/>
          <dgm:bulletEnabled val="1"/>
        </dgm:presLayoutVars>
      </dgm:prSet>
      <dgm:spPr/>
    </dgm:pt>
    <dgm:pt modelId="{99728451-9069-4F4E-B5B2-54A29103BC2D}" type="pres">
      <dgm:prSet presAssocID="{BC7CF13E-48E6-4CCA-985F-821B0ABFE0FE}" presName="Accent1" presStyleCnt="0"/>
      <dgm:spPr/>
    </dgm:pt>
    <dgm:pt modelId="{2800F6E6-7C9D-4AD0-8A95-9F2EECE35CE5}" type="pres">
      <dgm:prSet presAssocID="{BC7CF13E-48E6-4CCA-985F-821B0ABFE0FE}" presName="Accent" presStyleLbl="node1" presStyleIdx="7" presStyleCnt="8"/>
      <dgm:spPr/>
    </dgm:pt>
    <dgm:pt modelId="{DF8EEE90-D97F-4B37-A04B-F5520CF6A9EF}" type="pres">
      <dgm:prSet presAssocID="{BC7CF13E-48E6-4CCA-985F-821B0ABFE0FE}" presName="ParentBackground1" presStyleCnt="0"/>
      <dgm:spPr/>
    </dgm:pt>
    <dgm:pt modelId="{DB418493-11A7-4203-8111-DACEBAA162ED}" type="pres">
      <dgm:prSet presAssocID="{BC7CF13E-48E6-4CCA-985F-821B0ABFE0FE}" presName="ParentBackground" presStyleLbl="fgAcc1" presStyleIdx="7" presStyleCnt="8"/>
      <dgm:spPr/>
    </dgm:pt>
    <dgm:pt modelId="{035DCACE-955D-425D-99A7-051BCD2BF7DB}" type="pres">
      <dgm:prSet presAssocID="{BC7CF13E-48E6-4CCA-985F-821B0ABFE0FE}" presName="Parent1" presStyleLbl="revTx" presStyleIdx="0" presStyleCnt="0">
        <dgm:presLayoutVars>
          <dgm:chMax val="1"/>
          <dgm:chPref val="1"/>
          <dgm:bulletEnabled val="1"/>
        </dgm:presLayoutVars>
      </dgm:prSet>
      <dgm:spPr/>
    </dgm:pt>
  </dgm:ptLst>
  <dgm:cxnLst>
    <dgm:cxn modelId="{E064EA00-E0DE-45E9-BE9D-98B715DBDDFB}" srcId="{43AD8D62-DCC2-4CBE-83DA-9ECE1DD16F87}" destId="{0077A407-AF31-4E4B-ADC5-01EE984AE18F}" srcOrd="7" destOrd="0" parTransId="{4B2F5796-0038-454F-AB7E-2B9557BD4003}" sibTransId="{A4E73DA2-2320-4163-8227-C40ED6F745F1}"/>
    <dgm:cxn modelId="{E18A9305-91A0-4FB8-AD46-D74A4ADB56EF}" srcId="{43AD8D62-DCC2-4CBE-83DA-9ECE1DD16F87}" destId="{ECBC75CF-DEC3-4DA9-84A8-9303AC7D9D10}" srcOrd="5" destOrd="0" parTransId="{CF68D833-C8E6-4F3B-9898-BC9BF11A2A15}" sibTransId="{A7208B2A-6D36-4886-AAC4-D9BEA8EE8562}"/>
    <dgm:cxn modelId="{72242018-7972-4E69-AEF9-9A5BA99745F3}" type="presOf" srcId="{87DB4B17-95EE-423D-941B-A5ABFE70FE2B}" destId="{AD9B1121-BF9C-4074-B3EC-DD8B1E34B145}" srcOrd="0" destOrd="0" presId="urn:microsoft.com/office/officeart/2011/layout/CircleProcess"/>
    <dgm:cxn modelId="{30E10D1F-8E26-4D10-9BB8-4DD58F13C835}" type="presOf" srcId="{BC7CF13E-48E6-4CCA-985F-821B0ABFE0FE}" destId="{035DCACE-955D-425D-99A7-051BCD2BF7DB}" srcOrd="1" destOrd="0" presId="urn:microsoft.com/office/officeart/2011/layout/CircleProcess"/>
    <dgm:cxn modelId="{2F45672E-3E86-4173-9623-90BBA48FB1B4}" srcId="{43AD8D62-DCC2-4CBE-83DA-9ECE1DD16F87}" destId="{F1296084-4882-401E-BF04-7A0E3CF44B1C}" srcOrd="1" destOrd="0" parTransId="{9888371B-4A5C-4157-B290-CBDB07B56775}" sibTransId="{1FB5C5A0-6E9E-4CCE-ABDE-AB89BBAF169A}"/>
    <dgm:cxn modelId="{02F95534-A2BD-420B-B949-27547AAD3692}" type="presOf" srcId="{314B2251-69F0-43B4-927D-418813C44B96}" destId="{02216165-2620-4547-AD38-089AA80A0292}" srcOrd="1" destOrd="0" presId="urn:microsoft.com/office/officeart/2011/layout/CircleProcess"/>
    <dgm:cxn modelId="{B4BF3543-6501-43DA-BC9E-B1EE57DB5812}" type="presOf" srcId="{D615DE8F-9EE7-47E6-BDBC-27210AD6B66B}" destId="{841AED65-E331-4372-9B23-246A2376DD0E}" srcOrd="1" destOrd="0" presId="urn:microsoft.com/office/officeart/2011/layout/CircleProcess"/>
    <dgm:cxn modelId="{A1D3634C-0FB6-45FC-A81E-15441E28A772}" type="presOf" srcId="{F1296084-4882-401E-BF04-7A0E3CF44B1C}" destId="{A07BB201-FE5F-4451-BFF1-64798F25C5C1}" srcOrd="0" destOrd="0" presId="urn:microsoft.com/office/officeart/2011/layout/CircleProcess"/>
    <dgm:cxn modelId="{318C816E-2722-4077-BD57-FA048A629D19}" type="presOf" srcId="{ECBC75CF-DEC3-4DA9-84A8-9303AC7D9D10}" destId="{66F3890C-83D3-4C43-9938-3E5E482DE637}" srcOrd="0" destOrd="0" presId="urn:microsoft.com/office/officeart/2011/layout/CircleProcess"/>
    <dgm:cxn modelId="{23366171-16EF-4907-BBD4-5AAC46AE0A79}" type="presOf" srcId="{971EEFAB-30DE-498D-B3A8-82613F1C2D33}" destId="{1A3E8D9D-0156-4E84-9321-718F9489C3A4}" srcOrd="1" destOrd="0" presId="urn:microsoft.com/office/officeart/2011/layout/CircleProcess"/>
    <dgm:cxn modelId="{9F5B7053-8F24-40A5-AD33-81E0947D25E1}" srcId="{43AD8D62-DCC2-4CBE-83DA-9ECE1DD16F87}" destId="{D615DE8F-9EE7-47E6-BDBC-27210AD6B66B}" srcOrd="2" destOrd="0" parTransId="{93A51C8E-9C62-4136-99E6-002C03381813}" sibTransId="{925F4C72-E967-493B-AA5D-FFDD838D902E}"/>
    <dgm:cxn modelId="{AD98CE73-02B8-4B16-8D56-B6DE7B39301E}" type="presOf" srcId="{971EEFAB-30DE-498D-B3A8-82613F1C2D33}" destId="{3BE64DAB-3AC6-4A3B-A1E2-9E92E31E6FA5}" srcOrd="0" destOrd="0" presId="urn:microsoft.com/office/officeart/2011/layout/CircleProcess"/>
    <dgm:cxn modelId="{D1E98775-222C-440C-924B-70ED60023C8D}" type="presOf" srcId="{314B2251-69F0-43B4-927D-418813C44B96}" destId="{14FE1DC8-1ACC-4C51-8D78-8809CE3D8ACB}" srcOrd="0" destOrd="0" presId="urn:microsoft.com/office/officeart/2011/layout/CircleProcess"/>
    <dgm:cxn modelId="{41483859-7EC2-47FD-8873-D0211E86361B}" srcId="{43AD8D62-DCC2-4CBE-83DA-9ECE1DD16F87}" destId="{314B2251-69F0-43B4-927D-418813C44B96}" srcOrd="3" destOrd="0" parTransId="{66BD682B-36D3-4FEF-AE57-8B827B34D16F}" sibTransId="{C71F0CFE-253F-489E-BCB6-6E1A5CB619F6}"/>
    <dgm:cxn modelId="{0B807584-A1D5-4398-8474-F5783404DD78}" type="presOf" srcId="{D615DE8F-9EE7-47E6-BDBC-27210AD6B66B}" destId="{8E0A8684-00A6-4A21-A804-575A7B187691}" srcOrd="0" destOrd="0" presId="urn:microsoft.com/office/officeart/2011/layout/CircleProcess"/>
    <dgm:cxn modelId="{83E4F284-6762-4A50-8235-7D581EC239F9}" type="presOf" srcId="{87DB4B17-95EE-423D-941B-A5ABFE70FE2B}" destId="{47E3129D-31DE-4A9C-BCFC-F76EC5BD009C}" srcOrd="1" destOrd="0" presId="urn:microsoft.com/office/officeart/2011/layout/CircleProcess"/>
    <dgm:cxn modelId="{BF9BF496-C5ED-4BEB-9AEF-BD6A25A24FC7}" srcId="{43AD8D62-DCC2-4CBE-83DA-9ECE1DD16F87}" destId="{971EEFAB-30DE-498D-B3A8-82613F1C2D33}" srcOrd="6" destOrd="0" parTransId="{831BB1E2-475A-4661-80C2-E40BF5D9E34B}" sibTransId="{DC4C381D-A777-4155-B913-2C8B4E3FAF59}"/>
    <dgm:cxn modelId="{2D99DEB7-AB0F-4ABA-82FC-26E2D7E26FC3}" type="presOf" srcId="{0077A407-AF31-4E4B-ADC5-01EE984AE18F}" destId="{C38C5FBA-DADB-4A87-84C6-839503B62D23}" srcOrd="1" destOrd="0" presId="urn:microsoft.com/office/officeart/2011/layout/CircleProcess"/>
    <dgm:cxn modelId="{36C641BD-F7DF-4DF1-A839-109834998E69}" srcId="{43AD8D62-DCC2-4CBE-83DA-9ECE1DD16F87}" destId="{BC7CF13E-48E6-4CCA-985F-821B0ABFE0FE}" srcOrd="0" destOrd="0" parTransId="{7E05918B-0526-4AEB-86B4-EDB04684C6CF}" sibTransId="{FB666919-084D-4327-91C2-7C35021E6529}"/>
    <dgm:cxn modelId="{65EB1EC0-379D-44EC-A3C9-CD65B13B6296}" type="presOf" srcId="{43AD8D62-DCC2-4CBE-83DA-9ECE1DD16F87}" destId="{9F8F8286-68C6-4549-9CBE-3C72908A6C10}" srcOrd="0" destOrd="0" presId="urn:microsoft.com/office/officeart/2011/layout/CircleProcess"/>
    <dgm:cxn modelId="{B5188FC5-5261-4A12-BECC-4D1AC234EF79}" type="presOf" srcId="{ECBC75CF-DEC3-4DA9-84A8-9303AC7D9D10}" destId="{D371DF48-5195-4C34-9CE8-BD5C936F68AC}" srcOrd="1" destOrd="0" presId="urn:microsoft.com/office/officeart/2011/layout/CircleProcess"/>
    <dgm:cxn modelId="{9A0779CA-4D41-4212-8C44-91B77C1DB7F8}" type="presOf" srcId="{BC7CF13E-48E6-4CCA-985F-821B0ABFE0FE}" destId="{DB418493-11A7-4203-8111-DACEBAA162ED}" srcOrd="0" destOrd="0" presId="urn:microsoft.com/office/officeart/2011/layout/CircleProcess"/>
    <dgm:cxn modelId="{A2111BDA-1532-41C6-AD2B-E1987CE9F0D7}" srcId="{43AD8D62-DCC2-4CBE-83DA-9ECE1DD16F87}" destId="{87DB4B17-95EE-423D-941B-A5ABFE70FE2B}" srcOrd="4" destOrd="0" parTransId="{1D9AAF4C-1387-44E7-A6C0-0A93176EFBB8}" sibTransId="{263236C4-7DF2-4631-AE1E-B8B876BEE81E}"/>
    <dgm:cxn modelId="{341A2AED-B3C5-4E70-8BFB-F41E1B314855}" type="presOf" srcId="{F1296084-4882-401E-BF04-7A0E3CF44B1C}" destId="{A62FE234-898D-4084-AD56-85E70D2C2E0F}" srcOrd="1" destOrd="0" presId="urn:microsoft.com/office/officeart/2011/layout/CircleProcess"/>
    <dgm:cxn modelId="{E5567FEE-7803-475C-830A-7F5AF96EF670}" type="presOf" srcId="{0077A407-AF31-4E4B-ADC5-01EE984AE18F}" destId="{DB90073F-2185-47A1-B698-F12F814965C4}" srcOrd="0" destOrd="0" presId="urn:microsoft.com/office/officeart/2011/layout/CircleProcess"/>
    <dgm:cxn modelId="{0D3528A1-A51C-41D4-867D-E3DC83291C5A}" type="presParOf" srcId="{9F8F8286-68C6-4549-9CBE-3C72908A6C10}" destId="{78BA1824-6AEB-415F-9133-28B03579978C}" srcOrd="0" destOrd="0" presId="urn:microsoft.com/office/officeart/2011/layout/CircleProcess"/>
    <dgm:cxn modelId="{406FB39F-879A-4DC3-B4EF-1B7373F67454}" type="presParOf" srcId="{78BA1824-6AEB-415F-9133-28B03579978C}" destId="{D7382D3E-6F29-4974-8F9D-8075582475C6}" srcOrd="0" destOrd="0" presId="urn:microsoft.com/office/officeart/2011/layout/CircleProcess"/>
    <dgm:cxn modelId="{53D1813D-CF15-4464-B4D4-3B7EC5E85DDC}" type="presParOf" srcId="{9F8F8286-68C6-4549-9CBE-3C72908A6C10}" destId="{5B006B3B-C292-4C75-B336-BEFEFECE744D}" srcOrd="1" destOrd="0" presId="urn:microsoft.com/office/officeart/2011/layout/CircleProcess"/>
    <dgm:cxn modelId="{B7B65893-700D-4D29-A445-789A11924B3A}" type="presParOf" srcId="{5B006B3B-C292-4C75-B336-BEFEFECE744D}" destId="{DB90073F-2185-47A1-B698-F12F814965C4}" srcOrd="0" destOrd="0" presId="urn:microsoft.com/office/officeart/2011/layout/CircleProcess"/>
    <dgm:cxn modelId="{7D2E3921-BC61-4DFE-8F9B-6A7E7B498F50}" type="presParOf" srcId="{9F8F8286-68C6-4549-9CBE-3C72908A6C10}" destId="{C38C5FBA-DADB-4A87-84C6-839503B62D23}" srcOrd="2" destOrd="0" presId="urn:microsoft.com/office/officeart/2011/layout/CircleProcess"/>
    <dgm:cxn modelId="{5E9036CA-6D14-4A1F-933E-4903E72DA289}" type="presParOf" srcId="{9F8F8286-68C6-4549-9CBE-3C72908A6C10}" destId="{764DCF55-2E4D-46E5-92FF-DF99C9BCA931}" srcOrd="3" destOrd="0" presId="urn:microsoft.com/office/officeart/2011/layout/CircleProcess"/>
    <dgm:cxn modelId="{1A548E74-8889-4B72-9E76-D427F76A4C31}" type="presParOf" srcId="{764DCF55-2E4D-46E5-92FF-DF99C9BCA931}" destId="{2BE9F39C-235E-411C-BF8E-8A13D173AE9E}" srcOrd="0" destOrd="0" presId="urn:microsoft.com/office/officeart/2011/layout/CircleProcess"/>
    <dgm:cxn modelId="{54185283-41FF-4409-AF78-A748FDD94AEC}" type="presParOf" srcId="{9F8F8286-68C6-4549-9CBE-3C72908A6C10}" destId="{9F9A6261-9CC5-44D2-9E37-BC6935BB35AF}" srcOrd="4" destOrd="0" presId="urn:microsoft.com/office/officeart/2011/layout/CircleProcess"/>
    <dgm:cxn modelId="{28715639-686D-432B-8492-D696256E1DCE}" type="presParOf" srcId="{9F9A6261-9CC5-44D2-9E37-BC6935BB35AF}" destId="{3BE64DAB-3AC6-4A3B-A1E2-9E92E31E6FA5}" srcOrd="0" destOrd="0" presId="urn:microsoft.com/office/officeart/2011/layout/CircleProcess"/>
    <dgm:cxn modelId="{7CFBD744-095A-4AC6-B4A7-493D0525BF16}" type="presParOf" srcId="{9F8F8286-68C6-4549-9CBE-3C72908A6C10}" destId="{1A3E8D9D-0156-4E84-9321-718F9489C3A4}" srcOrd="5" destOrd="0" presId="urn:microsoft.com/office/officeart/2011/layout/CircleProcess"/>
    <dgm:cxn modelId="{4F5FB2BE-4E41-46AF-B3BD-DD418A373EE5}" type="presParOf" srcId="{9F8F8286-68C6-4549-9CBE-3C72908A6C10}" destId="{4D42814F-06AA-465F-B4B2-AC4892103DCA}" srcOrd="6" destOrd="0" presId="urn:microsoft.com/office/officeart/2011/layout/CircleProcess"/>
    <dgm:cxn modelId="{599C5F4F-FEAF-46B2-88DD-9ABCF704BEBA}" type="presParOf" srcId="{4D42814F-06AA-465F-B4B2-AC4892103DCA}" destId="{1F3ABD3F-CEAA-40E1-9225-2D69D88D1AFD}" srcOrd="0" destOrd="0" presId="urn:microsoft.com/office/officeart/2011/layout/CircleProcess"/>
    <dgm:cxn modelId="{51AD4226-47B8-4DEF-8C17-A96C6DD0B585}" type="presParOf" srcId="{9F8F8286-68C6-4549-9CBE-3C72908A6C10}" destId="{10B2D188-85FB-459F-B891-C4291FFBEA8C}" srcOrd="7" destOrd="0" presId="urn:microsoft.com/office/officeart/2011/layout/CircleProcess"/>
    <dgm:cxn modelId="{1456FA06-3330-40E8-B87C-ABDDE308E6DB}" type="presParOf" srcId="{10B2D188-85FB-459F-B891-C4291FFBEA8C}" destId="{66F3890C-83D3-4C43-9938-3E5E482DE637}" srcOrd="0" destOrd="0" presId="urn:microsoft.com/office/officeart/2011/layout/CircleProcess"/>
    <dgm:cxn modelId="{182F182A-F0EE-4E71-A73C-40AAE0832522}" type="presParOf" srcId="{9F8F8286-68C6-4549-9CBE-3C72908A6C10}" destId="{D371DF48-5195-4C34-9CE8-BD5C936F68AC}" srcOrd="8" destOrd="0" presId="urn:microsoft.com/office/officeart/2011/layout/CircleProcess"/>
    <dgm:cxn modelId="{038A79F8-741D-4CE0-B895-5ACFD0376870}" type="presParOf" srcId="{9F8F8286-68C6-4549-9CBE-3C72908A6C10}" destId="{FA850F7A-A004-447D-BBE2-5248EC1C4856}" srcOrd="9" destOrd="0" presId="urn:microsoft.com/office/officeart/2011/layout/CircleProcess"/>
    <dgm:cxn modelId="{ED42B772-54B5-4614-AF78-4D4FB41B139A}" type="presParOf" srcId="{FA850F7A-A004-447D-BBE2-5248EC1C4856}" destId="{16824EEA-A689-4234-B17B-2A61F9008F8F}" srcOrd="0" destOrd="0" presId="urn:microsoft.com/office/officeart/2011/layout/CircleProcess"/>
    <dgm:cxn modelId="{A467CF04-115B-4370-B7D1-17636349336E}" type="presParOf" srcId="{9F8F8286-68C6-4549-9CBE-3C72908A6C10}" destId="{3D0081D0-B567-454F-AA44-EADAB5CDB0C0}" srcOrd="10" destOrd="0" presId="urn:microsoft.com/office/officeart/2011/layout/CircleProcess"/>
    <dgm:cxn modelId="{CE98731B-FB11-478F-92A3-949FC387954D}" type="presParOf" srcId="{3D0081D0-B567-454F-AA44-EADAB5CDB0C0}" destId="{AD9B1121-BF9C-4074-B3EC-DD8B1E34B145}" srcOrd="0" destOrd="0" presId="urn:microsoft.com/office/officeart/2011/layout/CircleProcess"/>
    <dgm:cxn modelId="{2C70DEE4-9906-47C7-953A-5FF0851B37B7}" type="presParOf" srcId="{9F8F8286-68C6-4549-9CBE-3C72908A6C10}" destId="{47E3129D-31DE-4A9C-BCFC-F76EC5BD009C}" srcOrd="11" destOrd="0" presId="urn:microsoft.com/office/officeart/2011/layout/CircleProcess"/>
    <dgm:cxn modelId="{A67E2023-ED42-44C7-989A-C46398400D59}" type="presParOf" srcId="{9F8F8286-68C6-4549-9CBE-3C72908A6C10}" destId="{E22AF47E-6A71-4043-B25D-67B56C2C21A0}" srcOrd="12" destOrd="0" presId="urn:microsoft.com/office/officeart/2011/layout/CircleProcess"/>
    <dgm:cxn modelId="{6F9E9825-0FE2-4E85-9F15-F479DD19E3A3}" type="presParOf" srcId="{E22AF47E-6A71-4043-B25D-67B56C2C21A0}" destId="{BDD731B0-50CA-4E29-9754-BDCB1EBC4DBA}" srcOrd="0" destOrd="0" presId="urn:microsoft.com/office/officeart/2011/layout/CircleProcess"/>
    <dgm:cxn modelId="{4B474B31-89F2-40E4-95B7-95F4EEA36182}" type="presParOf" srcId="{9F8F8286-68C6-4549-9CBE-3C72908A6C10}" destId="{1A8FF917-7F6D-4265-8480-A55EF8CCFA77}" srcOrd="13" destOrd="0" presId="urn:microsoft.com/office/officeart/2011/layout/CircleProcess"/>
    <dgm:cxn modelId="{FBF02758-34CF-4EEA-B41D-1E55EB50F883}" type="presParOf" srcId="{1A8FF917-7F6D-4265-8480-A55EF8CCFA77}" destId="{14FE1DC8-1ACC-4C51-8D78-8809CE3D8ACB}" srcOrd="0" destOrd="0" presId="urn:microsoft.com/office/officeart/2011/layout/CircleProcess"/>
    <dgm:cxn modelId="{E87F5976-6A0C-4A20-9A58-C578D7C7C49C}" type="presParOf" srcId="{9F8F8286-68C6-4549-9CBE-3C72908A6C10}" destId="{02216165-2620-4547-AD38-089AA80A0292}" srcOrd="14" destOrd="0" presId="urn:microsoft.com/office/officeart/2011/layout/CircleProcess"/>
    <dgm:cxn modelId="{852168E7-A558-4A29-9B83-0F6E04341005}" type="presParOf" srcId="{9F8F8286-68C6-4549-9CBE-3C72908A6C10}" destId="{E403894A-A6D5-491C-ACAD-0E88054F2A31}" srcOrd="15" destOrd="0" presId="urn:microsoft.com/office/officeart/2011/layout/CircleProcess"/>
    <dgm:cxn modelId="{61E42065-A22E-4C0A-96C1-7E9D8CE0D55E}" type="presParOf" srcId="{E403894A-A6D5-491C-ACAD-0E88054F2A31}" destId="{B691AD74-CB7C-411B-B530-375303D136AA}" srcOrd="0" destOrd="0" presId="urn:microsoft.com/office/officeart/2011/layout/CircleProcess"/>
    <dgm:cxn modelId="{8E20F144-5675-4D25-9B2D-A3B23C1CD453}" type="presParOf" srcId="{9F8F8286-68C6-4549-9CBE-3C72908A6C10}" destId="{4A9C726A-A5F2-4191-AC7F-BEE729D8145F}" srcOrd="16" destOrd="0" presId="urn:microsoft.com/office/officeart/2011/layout/CircleProcess"/>
    <dgm:cxn modelId="{024654D4-BA69-454B-96AA-1F62296B8D8A}" type="presParOf" srcId="{4A9C726A-A5F2-4191-AC7F-BEE729D8145F}" destId="{8E0A8684-00A6-4A21-A804-575A7B187691}" srcOrd="0" destOrd="0" presId="urn:microsoft.com/office/officeart/2011/layout/CircleProcess"/>
    <dgm:cxn modelId="{7462482B-4A4F-4B87-BE04-672EA2D98647}" type="presParOf" srcId="{9F8F8286-68C6-4549-9CBE-3C72908A6C10}" destId="{841AED65-E331-4372-9B23-246A2376DD0E}" srcOrd="17" destOrd="0" presId="urn:microsoft.com/office/officeart/2011/layout/CircleProcess"/>
    <dgm:cxn modelId="{3FA5CE92-9C87-47DB-B253-7AE1756F1E48}" type="presParOf" srcId="{9F8F8286-68C6-4549-9CBE-3C72908A6C10}" destId="{E5EB84FB-DBB0-46BB-9BA9-2F00C1B68EB5}" srcOrd="18" destOrd="0" presId="urn:microsoft.com/office/officeart/2011/layout/CircleProcess"/>
    <dgm:cxn modelId="{83B61A7E-438A-4D69-8B23-BA53D46E2F40}" type="presParOf" srcId="{E5EB84FB-DBB0-46BB-9BA9-2F00C1B68EB5}" destId="{EA7B42BF-893D-4FB3-9F39-7041EDA2C69B}" srcOrd="0" destOrd="0" presId="urn:microsoft.com/office/officeart/2011/layout/CircleProcess"/>
    <dgm:cxn modelId="{7E84DF17-721A-4E5A-A9A4-1386E6B3803B}" type="presParOf" srcId="{9F8F8286-68C6-4549-9CBE-3C72908A6C10}" destId="{22421FC5-B21B-4529-94CE-C5B3D8374DAF}" srcOrd="19" destOrd="0" presId="urn:microsoft.com/office/officeart/2011/layout/CircleProcess"/>
    <dgm:cxn modelId="{78AD9B62-A829-4125-8FD0-D1BFE773309D}" type="presParOf" srcId="{22421FC5-B21B-4529-94CE-C5B3D8374DAF}" destId="{A07BB201-FE5F-4451-BFF1-64798F25C5C1}" srcOrd="0" destOrd="0" presId="urn:microsoft.com/office/officeart/2011/layout/CircleProcess"/>
    <dgm:cxn modelId="{874DE99B-D138-4AA0-9A06-404452BB95CB}" type="presParOf" srcId="{9F8F8286-68C6-4549-9CBE-3C72908A6C10}" destId="{A62FE234-898D-4084-AD56-85E70D2C2E0F}" srcOrd="20" destOrd="0" presId="urn:microsoft.com/office/officeart/2011/layout/CircleProcess"/>
    <dgm:cxn modelId="{F9535984-B090-4512-AB89-7F18AC0F745A}" type="presParOf" srcId="{9F8F8286-68C6-4549-9CBE-3C72908A6C10}" destId="{99728451-9069-4F4E-B5B2-54A29103BC2D}" srcOrd="21" destOrd="0" presId="urn:microsoft.com/office/officeart/2011/layout/CircleProcess"/>
    <dgm:cxn modelId="{7F6F7BDD-16AA-4578-AD6C-51954689C108}" type="presParOf" srcId="{99728451-9069-4F4E-B5B2-54A29103BC2D}" destId="{2800F6E6-7C9D-4AD0-8A95-9F2EECE35CE5}" srcOrd="0" destOrd="0" presId="urn:microsoft.com/office/officeart/2011/layout/CircleProcess"/>
    <dgm:cxn modelId="{1E9BE3DE-A8FF-4AA0-932D-367D9A3F15C0}" type="presParOf" srcId="{9F8F8286-68C6-4549-9CBE-3C72908A6C10}" destId="{DF8EEE90-D97F-4B37-A04B-F5520CF6A9EF}" srcOrd="22" destOrd="0" presId="urn:microsoft.com/office/officeart/2011/layout/CircleProcess"/>
    <dgm:cxn modelId="{C880D0EA-CDE7-4838-A6E1-BDFC1CC63963}" type="presParOf" srcId="{DF8EEE90-D97F-4B37-A04B-F5520CF6A9EF}" destId="{DB418493-11A7-4203-8111-DACEBAA162ED}" srcOrd="0" destOrd="0" presId="urn:microsoft.com/office/officeart/2011/layout/CircleProcess"/>
    <dgm:cxn modelId="{25AC23A3-E1E8-4479-B9EA-6F841DB73989}" type="presParOf" srcId="{9F8F8286-68C6-4549-9CBE-3C72908A6C10}" destId="{035DCACE-955D-425D-99A7-051BCD2BF7DB}" srcOrd="2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382D3E-6F29-4974-8F9D-8075582475C6}">
      <dsp:nvSpPr>
        <dsp:cNvPr id="0" name=""/>
        <dsp:cNvSpPr/>
      </dsp:nvSpPr>
      <dsp:spPr>
        <a:xfrm>
          <a:off x="8799052" y="1220303"/>
          <a:ext cx="1170039" cy="1170546"/>
        </a:xfrm>
        <a:prstGeom prst="ellipse">
          <a:avLst/>
        </a:prstGeom>
        <a:gradFill rotWithShape="0">
          <a:gsLst>
            <a:gs pos="0">
              <a:schemeClr val="accent1">
                <a:shade val="50000"/>
                <a:hueOff val="0"/>
                <a:satOff val="0"/>
                <a:lumOff val="0"/>
                <a:alphaOff val="0"/>
                <a:tint val="54000"/>
                <a:alpha val="100000"/>
                <a:satMod val="105000"/>
                <a:lumMod val="110000"/>
              </a:schemeClr>
            </a:gs>
            <a:gs pos="100000">
              <a:schemeClr val="accent1">
                <a:shade val="50000"/>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90073F-2185-47A1-B698-F12F814965C4}">
      <dsp:nvSpPr>
        <dsp:cNvPr id="0" name=""/>
        <dsp:cNvSpPr/>
      </dsp:nvSpPr>
      <dsp:spPr>
        <a:xfrm>
          <a:off x="8837494"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 outliers</a:t>
          </a:r>
        </a:p>
      </dsp:txBody>
      <dsp:txXfrm>
        <a:off x="8993237" y="1415428"/>
        <a:ext cx="780683" cy="780295"/>
      </dsp:txXfrm>
    </dsp:sp>
    <dsp:sp modelId="{2BE9F39C-235E-411C-BF8E-8A13D173AE9E}">
      <dsp:nvSpPr>
        <dsp:cNvPr id="0" name=""/>
        <dsp:cNvSpPr/>
      </dsp:nvSpPr>
      <dsp:spPr>
        <a:xfrm rot="2700000">
          <a:off x="7588484" y="1220339"/>
          <a:ext cx="1170268" cy="1170268"/>
        </a:xfrm>
        <a:prstGeom prst="teardrop">
          <a:avLst>
            <a:gd name="adj" fmla="val 100000"/>
          </a:avLst>
        </a:prstGeom>
        <a:gradFill rotWithShape="0">
          <a:gsLst>
            <a:gs pos="0">
              <a:schemeClr val="accent1">
                <a:shade val="50000"/>
                <a:hueOff val="120276"/>
                <a:satOff val="-9936"/>
                <a:lumOff val="12102"/>
                <a:alphaOff val="0"/>
                <a:tint val="54000"/>
                <a:alpha val="100000"/>
                <a:satMod val="105000"/>
                <a:lumMod val="110000"/>
              </a:schemeClr>
            </a:gs>
            <a:gs pos="100000">
              <a:schemeClr val="accent1">
                <a:shade val="50000"/>
                <a:hueOff val="120276"/>
                <a:satOff val="-9936"/>
                <a:lumOff val="12102"/>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BE64DAB-3AC6-4A3B-A1E2-9E92E31E6FA5}">
      <dsp:nvSpPr>
        <dsp:cNvPr id="0" name=""/>
        <dsp:cNvSpPr/>
      </dsp:nvSpPr>
      <dsp:spPr>
        <a:xfrm>
          <a:off x="7628027"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120276"/>
              <a:satOff val="-9936"/>
              <a:lumOff val="1210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Filter Data for requirement.</a:t>
          </a:r>
        </a:p>
      </dsp:txBody>
      <dsp:txXfrm>
        <a:off x="7783769" y="1415428"/>
        <a:ext cx="780683" cy="780295"/>
      </dsp:txXfrm>
    </dsp:sp>
    <dsp:sp modelId="{1F3ABD3F-CEAA-40E1-9225-2D69D88D1AFD}">
      <dsp:nvSpPr>
        <dsp:cNvPr id="0" name=""/>
        <dsp:cNvSpPr/>
      </dsp:nvSpPr>
      <dsp:spPr>
        <a:xfrm rot="2700000">
          <a:off x="6379016" y="1220339"/>
          <a:ext cx="1170268" cy="1170268"/>
        </a:xfrm>
        <a:prstGeom prst="teardrop">
          <a:avLst>
            <a:gd name="adj" fmla="val 100000"/>
          </a:avLst>
        </a:prstGeom>
        <a:gradFill rotWithShape="0">
          <a:gsLst>
            <a:gs pos="0">
              <a:schemeClr val="accent1">
                <a:shade val="50000"/>
                <a:hueOff val="240553"/>
                <a:satOff val="-19871"/>
                <a:lumOff val="24204"/>
                <a:alphaOff val="0"/>
                <a:tint val="54000"/>
                <a:alpha val="100000"/>
                <a:satMod val="105000"/>
                <a:lumMod val="110000"/>
              </a:schemeClr>
            </a:gs>
            <a:gs pos="100000">
              <a:schemeClr val="accent1">
                <a:shade val="50000"/>
                <a:hueOff val="240553"/>
                <a:satOff val="-19871"/>
                <a:lumOff val="24204"/>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6F3890C-83D3-4C43-9938-3E5E482DE637}">
      <dsp:nvSpPr>
        <dsp:cNvPr id="0" name=""/>
        <dsp:cNvSpPr/>
      </dsp:nvSpPr>
      <dsp:spPr>
        <a:xfrm>
          <a:off x="6418559"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240553"/>
              <a:satOff val="-19871"/>
              <a:lumOff val="242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Correcting data types and deriving new columns</a:t>
          </a:r>
        </a:p>
      </dsp:txBody>
      <dsp:txXfrm>
        <a:off x="6574302" y="1415428"/>
        <a:ext cx="780683" cy="780295"/>
      </dsp:txXfrm>
    </dsp:sp>
    <dsp:sp modelId="{16824EEA-A689-4234-B17B-2A61F9008F8F}">
      <dsp:nvSpPr>
        <dsp:cNvPr id="0" name=""/>
        <dsp:cNvSpPr/>
      </dsp:nvSpPr>
      <dsp:spPr>
        <a:xfrm rot="2700000">
          <a:off x="5169549" y="1220339"/>
          <a:ext cx="1170268" cy="1170268"/>
        </a:xfrm>
        <a:prstGeom prst="teardrop">
          <a:avLst>
            <a:gd name="adj" fmla="val 100000"/>
          </a:avLst>
        </a:prstGeom>
        <a:gradFill rotWithShape="0">
          <a:gsLst>
            <a:gs pos="0">
              <a:schemeClr val="accent1">
                <a:shade val="50000"/>
                <a:hueOff val="360829"/>
                <a:satOff val="-29807"/>
                <a:lumOff val="36306"/>
                <a:alphaOff val="0"/>
                <a:tint val="54000"/>
                <a:alpha val="100000"/>
                <a:satMod val="105000"/>
                <a:lumMod val="110000"/>
              </a:schemeClr>
            </a:gs>
            <a:gs pos="100000">
              <a:schemeClr val="accent1">
                <a:shade val="50000"/>
                <a:hueOff val="360829"/>
                <a:satOff val="-29807"/>
                <a:lumOff val="36306"/>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D9B1121-BF9C-4074-B3EC-DD8B1E34B145}">
      <dsp:nvSpPr>
        <dsp:cNvPr id="0" name=""/>
        <dsp:cNvSpPr/>
      </dsp:nvSpPr>
      <dsp:spPr>
        <a:xfrm>
          <a:off x="5209092"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360829"/>
              <a:satOff val="-29807"/>
              <a:lumOff val="363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Removing/Fixing null values</a:t>
          </a:r>
        </a:p>
      </dsp:txBody>
      <dsp:txXfrm>
        <a:off x="5364834" y="1415428"/>
        <a:ext cx="780683" cy="780295"/>
      </dsp:txXfrm>
    </dsp:sp>
    <dsp:sp modelId="{BDD731B0-50CA-4E29-9754-BDCB1EBC4DBA}">
      <dsp:nvSpPr>
        <dsp:cNvPr id="0" name=""/>
        <dsp:cNvSpPr/>
      </dsp:nvSpPr>
      <dsp:spPr>
        <a:xfrm rot="2700000">
          <a:off x="3960081" y="1220339"/>
          <a:ext cx="1170268" cy="1170268"/>
        </a:xfrm>
        <a:prstGeom prst="teardrop">
          <a:avLst>
            <a:gd name="adj" fmla="val 100000"/>
          </a:avLst>
        </a:prstGeom>
        <a:gradFill rotWithShape="0">
          <a:gsLst>
            <a:gs pos="0">
              <a:schemeClr val="accent1">
                <a:shade val="50000"/>
                <a:hueOff val="481106"/>
                <a:satOff val="-39743"/>
                <a:lumOff val="48408"/>
                <a:alphaOff val="0"/>
                <a:tint val="54000"/>
                <a:alpha val="100000"/>
                <a:satMod val="105000"/>
                <a:lumMod val="110000"/>
              </a:schemeClr>
            </a:gs>
            <a:gs pos="100000">
              <a:schemeClr val="accent1">
                <a:shade val="50000"/>
                <a:hueOff val="481106"/>
                <a:satOff val="-39743"/>
                <a:lumOff val="48408"/>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4FE1DC8-1ACC-4C51-8D78-8809CE3D8ACB}">
      <dsp:nvSpPr>
        <dsp:cNvPr id="0" name=""/>
        <dsp:cNvSpPr/>
      </dsp:nvSpPr>
      <dsp:spPr>
        <a:xfrm>
          <a:off x="3999624"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481106"/>
              <a:satOff val="-39743"/>
              <a:lumOff val="4840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 irrelevant columns</a:t>
          </a:r>
        </a:p>
      </dsp:txBody>
      <dsp:txXfrm>
        <a:off x="4155367" y="1415428"/>
        <a:ext cx="780683" cy="780295"/>
      </dsp:txXfrm>
    </dsp:sp>
    <dsp:sp modelId="{B691AD74-CB7C-411B-B530-375303D136AA}">
      <dsp:nvSpPr>
        <dsp:cNvPr id="0" name=""/>
        <dsp:cNvSpPr/>
      </dsp:nvSpPr>
      <dsp:spPr>
        <a:xfrm rot="2700000">
          <a:off x="2750614" y="1220339"/>
          <a:ext cx="1170268" cy="1170268"/>
        </a:xfrm>
        <a:prstGeom prst="teardrop">
          <a:avLst>
            <a:gd name="adj" fmla="val 100000"/>
          </a:avLst>
        </a:prstGeom>
        <a:gradFill rotWithShape="0">
          <a:gsLst>
            <a:gs pos="0">
              <a:schemeClr val="accent1">
                <a:shade val="50000"/>
                <a:hueOff val="360829"/>
                <a:satOff val="-29807"/>
                <a:lumOff val="36306"/>
                <a:alphaOff val="0"/>
                <a:tint val="54000"/>
                <a:alpha val="100000"/>
                <a:satMod val="105000"/>
                <a:lumMod val="110000"/>
              </a:schemeClr>
            </a:gs>
            <a:gs pos="100000">
              <a:schemeClr val="accent1">
                <a:shade val="50000"/>
                <a:hueOff val="360829"/>
                <a:satOff val="-29807"/>
                <a:lumOff val="36306"/>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E0A8684-00A6-4A21-A804-575A7B187691}">
      <dsp:nvSpPr>
        <dsp:cNvPr id="0" name=""/>
        <dsp:cNvSpPr/>
      </dsp:nvSpPr>
      <dsp:spPr>
        <a:xfrm>
          <a:off x="2790157"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360829"/>
              <a:satOff val="-29807"/>
              <a:lumOff val="363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 Duplicate Data</a:t>
          </a:r>
        </a:p>
      </dsp:txBody>
      <dsp:txXfrm>
        <a:off x="2945899" y="1415428"/>
        <a:ext cx="780683" cy="780295"/>
      </dsp:txXfrm>
    </dsp:sp>
    <dsp:sp modelId="{EA7B42BF-893D-4FB3-9F39-7041EDA2C69B}">
      <dsp:nvSpPr>
        <dsp:cNvPr id="0" name=""/>
        <dsp:cNvSpPr/>
      </dsp:nvSpPr>
      <dsp:spPr>
        <a:xfrm rot="2700000">
          <a:off x="1541146" y="1220339"/>
          <a:ext cx="1170268" cy="1170268"/>
        </a:xfrm>
        <a:prstGeom prst="teardrop">
          <a:avLst>
            <a:gd name="adj" fmla="val 100000"/>
          </a:avLst>
        </a:prstGeom>
        <a:gradFill rotWithShape="0">
          <a:gsLst>
            <a:gs pos="0">
              <a:schemeClr val="accent1">
                <a:shade val="50000"/>
                <a:hueOff val="240553"/>
                <a:satOff val="-19871"/>
                <a:lumOff val="24204"/>
                <a:alphaOff val="0"/>
                <a:tint val="54000"/>
                <a:alpha val="100000"/>
                <a:satMod val="105000"/>
                <a:lumMod val="110000"/>
              </a:schemeClr>
            </a:gs>
            <a:gs pos="100000">
              <a:schemeClr val="accent1">
                <a:shade val="50000"/>
                <a:hueOff val="240553"/>
                <a:satOff val="-19871"/>
                <a:lumOff val="24204"/>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07BB201-FE5F-4451-BFF1-64798F25C5C1}">
      <dsp:nvSpPr>
        <dsp:cNvPr id="0" name=""/>
        <dsp:cNvSpPr/>
      </dsp:nvSpPr>
      <dsp:spPr>
        <a:xfrm>
          <a:off x="1580689"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240553"/>
              <a:satOff val="-19871"/>
              <a:lumOff val="2420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Removing large null value columns</a:t>
          </a:r>
        </a:p>
      </dsp:txBody>
      <dsp:txXfrm>
        <a:off x="1736432" y="1415428"/>
        <a:ext cx="780683" cy="780295"/>
      </dsp:txXfrm>
    </dsp:sp>
    <dsp:sp modelId="{2800F6E6-7C9D-4AD0-8A95-9F2EECE35CE5}">
      <dsp:nvSpPr>
        <dsp:cNvPr id="0" name=""/>
        <dsp:cNvSpPr/>
      </dsp:nvSpPr>
      <dsp:spPr>
        <a:xfrm rot="2700000">
          <a:off x="331679" y="1220339"/>
          <a:ext cx="1170268" cy="1170268"/>
        </a:xfrm>
        <a:prstGeom prst="teardrop">
          <a:avLst>
            <a:gd name="adj" fmla="val 100000"/>
          </a:avLst>
        </a:prstGeom>
        <a:gradFill rotWithShape="0">
          <a:gsLst>
            <a:gs pos="0">
              <a:schemeClr val="accent1">
                <a:shade val="50000"/>
                <a:hueOff val="120276"/>
                <a:satOff val="-9936"/>
                <a:lumOff val="12102"/>
                <a:alphaOff val="0"/>
                <a:tint val="54000"/>
                <a:alpha val="100000"/>
                <a:satMod val="105000"/>
                <a:lumMod val="110000"/>
              </a:schemeClr>
            </a:gs>
            <a:gs pos="100000">
              <a:schemeClr val="accent1">
                <a:shade val="50000"/>
                <a:hueOff val="120276"/>
                <a:satOff val="-9936"/>
                <a:lumOff val="12102"/>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B418493-11A7-4203-8111-DACEBAA162ED}">
      <dsp:nvSpPr>
        <dsp:cNvPr id="0" name=""/>
        <dsp:cNvSpPr/>
      </dsp:nvSpPr>
      <dsp:spPr>
        <a:xfrm>
          <a:off x="371222" y="1259328"/>
          <a:ext cx="1092167" cy="1092495"/>
        </a:xfrm>
        <a:prstGeom prst="ellipse">
          <a:avLst/>
        </a:prstGeom>
        <a:solidFill>
          <a:schemeClr val="lt1">
            <a:alpha val="90000"/>
            <a:hueOff val="0"/>
            <a:satOff val="0"/>
            <a:lumOff val="0"/>
            <a:alphaOff val="0"/>
          </a:schemeClr>
        </a:solidFill>
        <a:ln w="9525" cap="flat" cmpd="sng" algn="ctr">
          <a:solidFill>
            <a:schemeClr val="accent1">
              <a:shade val="50000"/>
              <a:hueOff val="120276"/>
              <a:satOff val="-9936"/>
              <a:lumOff val="1210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Importing the Data</a:t>
          </a:r>
        </a:p>
      </dsp:txBody>
      <dsp:txXfrm>
        <a:off x="526964" y="1415428"/>
        <a:ext cx="780683" cy="78029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9F701-9101-4D8F-A4D8-C5D74298C7ED}"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4B2FA-380E-4F4B-A48D-9B3DED5D0183}" type="slidenum">
              <a:rPr lang="en-IN" smtClean="0"/>
              <a:t>‹#›</a:t>
            </a:fld>
            <a:endParaRPr lang="en-IN"/>
          </a:p>
        </p:txBody>
      </p:sp>
    </p:spTree>
    <p:extLst>
      <p:ext uri="{BB962C8B-B14F-4D97-AF65-F5344CB8AC3E}">
        <p14:creationId xmlns:p14="http://schemas.microsoft.com/office/powerpoint/2010/main" val="356584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54B2FA-380E-4F4B-A48D-9B3DED5D0183}" type="slidenum">
              <a:rPr lang="en-IN" smtClean="0"/>
              <a:t>11</a:t>
            </a:fld>
            <a:endParaRPr lang="en-IN"/>
          </a:p>
        </p:txBody>
      </p:sp>
    </p:spTree>
    <p:extLst>
      <p:ext uri="{BB962C8B-B14F-4D97-AF65-F5344CB8AC3E}">
        <p14:creationId xmlns:p14="http://schemas.microsoft.com/office/powerpoint/2010/main" val="120662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A8BDDFC-DF2F-47D5-949C-FB2202249C9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83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03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151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51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8C9E9E-0463-460F-9554-A68E93E25788}"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8BDDFC-DF2F-47D5-949C-FB2202249C9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25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920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8C9E9E-0463-460F-9554-A68E93E25788}"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8BDDFC-DF2F-47D5-949C-FB2202249C9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412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8C9E9E-0463-460F-9554-A68E93E25788}"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8BDDFC-DF2F-47D5-949C-FB2202249C9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157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8C9E9E-0463-460F-9554-A68E93E25788}"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8BDDFC-DF2F-47D5-949C-FB2202249C92}" type="slidenum">
              <a:rPr lang="en-IN" smtClean="0"/>
              <a:t>‹#›</a:t>
            </a:fld>
            <a:endParaRPr lang="en-IN"/>
          </a:p>
        </p:txBody>
      </p:sp>
    </p:spTree>
    <p:extLst>
      <p:ext uri="{BB962C8B-B14F-4D97-AF65-F5344CB8AC3E}">
        <p14:creationId xmlns:p14="http://schemas.microsoft.com/office/powerpoint/2010/main" val="211880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601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E8C9E9E-0463-460F-9554-A68E93E25788}" type="datetimeFigureOut">
              <a:rPr lang="en-IN" smtClean="0"/>
              <a:t>11-10-2023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A8BDDFC-DF2F-47D5-949C-FB2202249C9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8088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E8C9E9E-0463-460F-9554-A68E93E25788}" type="datetimeFigureOut">
              <a:rPr lang="en-IN" smtClean="0"/>
              <a:t>11-10-2023</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A8BDDFC-DF2F-47D5-949C-FB2202249C9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66675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4F37C0-0A0B-ADE8-BAE1-C482D1D26739}"/>
              </a:ext>
            </a:extLst>
          </p:cNvPr>
          <p:cNvSpPr txBox="1"/>
          <p:nvPr/>
        </p:nvSpPr>
        <p:spPr>
          <a:xfrm>
            <a:off x="0" y="1744579"/>
            <a:ext cx="12192000" cy="1015663"/>
          </a:xfrm>
          <a:prstGeom prst="rect">
            <a:avLst/>
          </a:prstGeom>
          <a:noFill/>
        </p:spPr>
        <p:txBody>
          <a:bodyPr wrap="square" rtlCol="0">
            <a:spAutoFit/>
          </a:bodyPr>
          <a:lstStyle/>
          <a:p>
            <a:pPr algn="ctr"/>
            <a:r>
              <a:rPr lang="en-IN" sz="6000" dirty="0">
                <a:latin typeface="Lucida Sans" panose="020B0602030504020204" pitchFamily="34" charset="0"/>
              </a:rPr>
              <a:t>Lending Club Case Study</a:t>
            </a:r>
          </a:p>
        </p:txBody>
      </p:sp>
      <p:sp>
        <p:nvSpPr>
          <p:cNvPr id="11" name="TextBox 10">
            <a:extLst>
              <a:ext uri="{FF2B5EF4-FFF2-40B4-BE49-F238E27FC236}">
                <a16:creationId xmlns:a16="http://schemas.microsoft.com/office/drawing/2014/main" id="{B21B83CA-F95E-7E4F-E5A2-FEC917EC55A8}"/>
              </a:ext>
            </a:extLst>
          </p:cNvPr>
          <p:cNvSpPr txBox="1"/>
          <p:nvPr/>
        </p:nvSpPr>
        <p:spPr>
          <a:xfrm>
            <a:off x="1359568" y="5333074"/>
            <a:ext cx="3489158" cy="523220"/>
          </a:xfrm>
          <a:prstGeom prst="rect">
            <a:avLst/>
          </a:prstGeom>
          <a:noFill/>
        </p:spPr>
        <p:txBody>
          <a:bodyPr wrap="square" rtlCol="0">
            <a:spAutoFit/>
          </a:bodyPr>
          <a:lstStyle/>
          <a:p>
            <a:r>
              <a:rPr lang="en-IN" sz="2800" dirty="0">
                <a:solidFill>
                  <a:schemeClr val="tx1">
                    <a:lumMod val="65000"/>
                    <a:lumOff val="35000"/>
                  </a:schemeClr>
                </a:solidFill>
                <a:latin typeface="Lucida Sans" panose="020B0602030504020204" pitchFamily="34" charset="0"/>
              </a:rPr>
              <a:t>ANKUR SINGH</a:t>
            </a:r>
          </a:p>
        </p:txBody>
      </p:sp>
    </p:spTree>
    <p:extLst>
      <p:ext uri="{BB962C8B-B14F-4D97-AF65-F5344CB8AC3E}">
        <p14:creationId xmlns:p14="http://schemas.microsoft.com/office/powerpoint/2010/main" val="104307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208773" y="804519"/>
            <a:ext cx="9846082" cy="1049235"/>
          </a:xfrm>
        </p:spPr>
        <p:txBody>
          <a:bodyPr/>
          <a:lstStyle/>
          <a:p>
            <a:r>
              <a:rPr lang="en-IN" dirty="0"/>
              <a:t> </a:t>
            </a:r>
            <a:r>
              <a:rPr lang="en-IN" dirty="0">
                <a:latin typeface="Segoe UI Semibold" panose="020B0702040204020203" pitchFamily="34" charset="0"/>
                <a:cs typeface="Segoe UI Semibold" panose="020B0702040204020203" pitchFamily="34" charset="0"/>
              </a:rPr>
              <a:t>DTI ratio &amp; Bankruptcy</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2" y="5012021"/>
            <a:ext cx="5042737" cy="1230160"/>
          </a:xfrm>
        </p:spPr>
        <p:txBody>
          <a:bodyPr>
            <a:normAutofit/>
          </a:body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DTI: </a:t>
            </a:r>
            <a:r>
              <a:rPr lang="en-IN" sz="1600" dirty="0">
                <a:latin typeface="Segoe UI" panose="020B0502040204020203" pitchFamily="34" charset="0"/>
                <a:cs typeface="Segoe UI" panose="020B0502040204020203" pitchFamily="34" charset="0"/>
              </a:rPr>
              <a:t>The large percentage of Clients have a large Debt to Income ratio which shows that lending to such clients can be very risky.</a:t>
            </a:r>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559420" y="4984892"/>
            <a:ext cx="4846967" cy="10685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 Public Recorded Bankruptcy: </a:t>
            </a:r>
            <a:r>
              <a:rPr lang="en-IN" sz="1600" dirty="0">
                <a:latin typeface="Segoe UI" panose="020B0502040204020203" pitchFamily="34" charset="0"/>
                <a:cs typeface="Segoe UI" panose="020B0502040204020203" pitchFamily="34" charset="0"/>
              </a:rPr>
              <a:t>Majority of clients have no record of declaring bankruptcy. </a:t>
            </a:r>
          </a:p>
        </p:txBody>
      </p:sp>
      <p:pic>
        <p:nvPicPr>
          <p:cNvPr id="10" name="Picture 9">
            <a:extLst>
              <a:ext uri="{FF2B5EF4-FFF2-40B4-BE49-F238E27FC236}">
                <a16:creationId xmlns:a16="http://schemas.microsoft.com/office/drawing/2014/main" id="{A8640CCB-E8EB-4E97-424C-625C7A53C354}"/>
              </a:ext>
            </a:extLst>
          </p:cNvPr>
          <p:cNvPicPr>
            <a:picLocks noChangeAspect="1"/>
          </p:cNvPicPr>
          <p:nvPr/>
        </p:nvPicPr>
        <p:blipFill>
          <a:blip r:embed="rId2"/>
          <a:stretch>
            <a:fillRect/>
          </a:stretch>
        </p:blipFill>
        <p:spPr>
          <a:xfrm>
            <a:off x="6494107" y="1984541"/>
            <a:ext cx="4758612" cy="2690096"/>
          </a:xfrm>
          <a:prstGeom prst="rect">
            <a:avLst/>
          </a:prstGeom>
        </p:spPr>
      </p:pic>
      <p:pic>
        <p:nvPicPr>
          <p:cNvPr id="5" name="Picture 4">
            <a:extLst>
              <a:ext uri="{FF2B5EF4-FFF2-40B4-BE49-F238E27FC236}">
                <a16:creationId xmlns:a16="http://schemas.microsoft.com/office/drawing/2014/main" id="{344B87D6-AA89-8FD4-087A-0AC3411ED37E}"/>
              </a:ext>
            </a:extLst>
          </p:cNvPr>
          <p:cNvPicPr>
            <a:picLocks noChangeAspect="1"/>
          </p:cNvPicPr>
          <p:nvPr/>
        </p:nvPicPr>
        <p:blipFill>
          <a:blip r:embed="rId3"/>
          <a:stretch>
            <a:fillRect/>
          </a:stretch>
        </p:blipFill>
        <p:spPr>
          <a:xfrm>
            <a:off x="1208773" y="1966617"/>
            <a:ext cx="5042737" cy="2708020"/>
          </a:xfrm>
          <a:prstGeom prst="rect">
            <a:avLst/>
          </a:prstGeom>
        </p:spPr>
      </p:pic>
    </p:spTree>
    <p:extLst>
      <p:ext uri="{BB962C8B-B14F-4D97-AF65-F5344CB8AC3E}">
        <p14:creationId xmlns:p14="http://schemas.microsoft.com/office/powerpoint/2010/main" val="250670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13B75-DFA3-153F-C5FE-788ECCD5EF5F}"/>
              </a:ext>
            </a:extLst>
          </p:cNvPr>
          <p:cNvSpPr>
            <a:spLocks noGrp="1"/>
          </p:cNvSpPr>
          <p:nvPr>
            <p:ph type="title"/>
          </p:nvPr>
        </p:nvSpPr>
        <p:spPr>
          <a:xfrm>
            <a:off x="1082351" y="804519"/>
            <a:ext cx="9972503" cy="1049235"/>
          </a:xfrm>
        </p:spPr>
        <p:txBody>
          <a:bodyPr/>
          <a:lstStyle/>
          <a:p>
            <a:r>
              <a:rPr lang="en-IN" dirty="0">
                <a:latin typeface="Segoe UI Semibold" panose="020B0702040204020203" pitchFamily="34" charset="0"/>
                <a:cs typeface="Segoe UI Semibold" panose="020B0702040204020203" pitchFamily="34" charset="0"/>
              </a:rPr>
              <a:t>Loan Trend over years</a:t>
            </a:r>
          </a:p>
        </p:txBody>
      </p:sp>
      <p:sp>
        <p:nvSpPr>
          <p:cNvPr id="4" name="Content Placeholder 2">
            <a:extLst>
              <a:ext uri="{FF2B5EF4-FFF2-40B4-BE49-F238E27FC236}">
                <a16:creationId xmlns:a16="http://schemas.microsoft.com/office/drawing/2014/main" id="{434436B7-A08B-F89B-1EFE-6FB6141D14BD}"/>
              </a:ext>
            </a:extLst>
          </p:cNvPr>
          <p:cNvSpPr txBox="1">
            <a:spLocks/>
          </p:cNvSpPr>
          <p:nvPr/>
        </p:nvSpPr>
        <p:spPr>
          <a:xfrm>
            <a:off x="1064189" y="5012020"/>
            <a:ext cx="4970852" cy="10492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b="1" dirty="0"/>
              <a:t> </a:t>
            </a:r>
            <a:r>
              <a:rPr lang="en-IN" sz="1600" dirty="0">
                <a:latin typeface="Segoe UI" panose="020B0502040204020203" pitchFamily="34" charset="0"/>
                <a:cs typeface="Segoe UI" panose="020B0502040204020203" pitchFamily="34" charset="0"/>
              </a:rPr>
              <a:t>We see a gradual increase in loan taken through the year, with lesser defaulting rate in April ,August, December quarter wise and better more late in year.</a:t>
            </a:r>
          </a:p>
        </p:txBody>
      </p:sp>
      <p:sp>
        <p:nvSpPr>
          <p:cNvPr id="5" name="Content Placeholder 2">
            <a:extLst>
              <a:ext uri="{FF2B5EF4-FFF2-40B4-BE49-F238E27FC236}">
                <a16:creationId xmlns:a16="http://schemas.microsoft.com/office/drawing/2014/main" id="{B334A241-ABA4-7377-C05E-D09711BFD375}"/>
              </a:ext>
            </a:extLst>
          </p:cNvPr>
          <p:cNvSpPr txBox="1">
            <a:spLocks/>
          </p:cNvSpPr>
          <p:nvPr/>
        </p:nvSpPr>
        <p:spPr>
          <a:xfrm>
            <a:off x="6281866" y="4984892"/>
            <a:ext cx="4970851"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IN" sz="1600" dirty="0">
                <a:latin typeface="Segoe UI" panose="020B0502040204020203" pitchFamily="34" charset="0"/>
                <a:cs typeface="Segoe UI" panose="020B0502040204020203" pitchFamily="34" charset="0"/>
              </a:rPr>
              <a:t>With each passing year loan taken are increasing exponentially which indicate we are seeing large increase in DTI ratio and decrease in defaulting rate.</a:t>
            </a:r>
          </a:p>
        </p:txBody>
      </p:sp>
      <p:pic>
        <p:nvPicPr>
          <p:cNvPr id="11" name="Picture 10">
            <a:extLst>
              <a:ext uri="{FF2B5EF4-FFF2-40B4-BE49-F238E27FC236}">
                <a16:creationId xmlns:a16="http://schemas.microsoft.com/office/drawing/2014/main" id="{172A1BFA-5E4D-D967-BEC2-F693AA43CDAA}"/>
              </a:ext>
            </a:extLst>
          </p:cNvPr>
          <p:cNvPicPr>
            <a:picLocks noChangeAspect="1"/>
          </p:cNvPicPr>
          <p:nvPr/>
        </p:nvPicPr>
        <p:blipFill>
          <a:blip r:embed="rId3"/>
          <a:stretch>
            <a:fillRect/>
          </a:stretch>
        </p:blipFill>
        <p:spPr>
          <a:xfrm>
            <a:off x="6281867" y="2027724"/>
            <a:ext cx="4970851" cy="2634471"/>
          </a:xfrm>
          <a:prstGeom prst="rect">
            <a:avLst/>
          </a:prstGeom>
        </p:spPr>
      </p:pic>
      <p:pic>
        <p:nvPicPr>
          <p:cNvPr id="15" name="Picture 14">
            <a:extLst>
              <a:ext uri="{FF2B5EF4-FFF2-40B4-BE49-F238E27FC236}">
                <a16:creationId xmlns:a16="http://schemas.microsoft.com/office/drawing/2014/main" id="{D9F17DF2-8955-CD12-5B34-A8F93819EA5D}"/>
              </a:ext>
            </a:extLst>
          </p:cNvPr>
          <p:cNvPicPr>
            <a:picLocks noChangeAspect="1"/>
          </p:cNvPicPr>
          <p:nvPr/>
        </p:nvPicPr>
        <p:blipFill>
          <a:blip r:embed="rId4"/>
          <a:stretch>
            <a:fillRect/>
          </a:stretch>
        </p:blipFill>
        <p:spPr>
          <a:xfrm>
            <a:off x="1082352" y="2065795"/>
            <a:ext cx="4952690" cy="2551274"/>
          </a:xfrm>
          <a:prstGeom prst="rect">
            <a:avLst/>
          </a:prstGeom>
        </p:spPr>
      </p:pic>
    </p:spTree>
    <p:extLst>
      <p:ext uri="{BB962C8B-B14F-4D97-AF65-F5344CB8AC3E}">
        <p14:creationId xmlns:p14="http://schemas.microsoft.com/office/powerpoint/2010/main" val="171597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AB0E-877F-15C6-BDD0-295D84FABBDF}"/>
              </a:ext>
            </a:extLst>
          </p:cNvPr>
          <p:cNvSpPr>
            <a:spLocks noGrp="1"/>
          </p:cNvSpPr>
          <p:nvPr>
            <p:ph type="title"/>
          </p:nvPr>
        </p:nvSpPr>
        <p:spPr/>
        <p:txBody>
          <a:bodyPr/>
          <a:lstStyle/>
          <a:p>
            <a:r>
              <a:rPr lang="en-IN" dirty="0">
                <a:latin typeface="Segoe UI Semibold" panose="020B0702040204020203" pitchFamily="34" charset="0"/>
                <a:cs typeface="Segoe UI Semibold" panose="020B0702040204020203" pitchFamily="34" charset="0"/>
              </a:rPr>
              <a:t>Correlation of Variables</a:t>
            </a:r>
          </a:p>
        </p:txBody>
      </p:sp>
      <p:sp>
        <p:nvSpPr>
          <p:cNvPr id="5" name="Content Placeholder 2">
            <a:extLst>
              <a:ext uri="{FF2B5EF4-FFF2-40B4-BE49-F238E27FC236}">
                <a16:creationId xmlns:a16="http://schemas.microsoft.com/office/drawing/2014/main" id="{9B807178-85CF-0C85-8254-ACA7B5997AB5}"/>
              </a:ext>
            </a:extLst>
          </p:cNvPr>
          <p:cNvSpPr txBox="1">
            <a:spLocks/>
          </p:cNvSpPr>
          <p:nvPr/>
        </p:nvSpPr>
        <p:spPr>
          <a:xfrm>
            <a:off x="1451579" y="5449078"/>
            <a:ext cx="9774685" cy="123093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latin typeface="Segoe UI" panose="020B0502040204020203" pitchFamily="34" charset="0"/>
                <a:cs typeface="Segoe UI" panose="020B0502040204020203" pitchFamily="34" charset="0"/>
              </a:rPr>
              <a:t>We can check how the variables are correlated to each other and based on that can figure out the possible defaulters.</a:t>
            </a:r>
            <a:endParaRPr lang="en-IN" sz="16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78DEC946-5F0C-DAD2-8632-181ABAF1B718}"/>
              </a:ext>
            </a:extLst>
          </p:cNvPr>
          <p:cNvPicPr>
            <a:picLocks noChangeAspect="1"/>
          </p:cNvPicPr>
          <p:nvPr/>
        </p:nvPicPr>
        <p:blipFill>
          <a:blip r:embed="rId2"/>
          <a:stretch>
            <a:fillRect/>
          </a:stretch>
        </p:blipFill>
        <p:spPr>
          <a:xfrm>
            <a:off x="1911587" y="1950098"/>
            <a:ext cx="7680283" cy="3364626"/>
          </a:xfrm>
          <a:prstGeom prst="rect">
            <a:avLst/>
          </a:prstGeom>
        </p:spPr>
      </p:pic>
    </p:spTree>
    <p:extLst>
      <p:ext uri="{BB962C8B-B14F-4D97-AF65-F5344CB8AC3E}">
        <p14:creationId xmlns:p14="http://schemas.microsoft.com/office/powerpoint/2010/main" val="90841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6999-6448-E0FC-FF99-45D758FA1A33}"/>
              </a:ext>
            </a:extLst>
          </p:cNvPr>
          <p:cNvSpPr>
            <a:spLocks noGrp="1"/>
          </p:cNvSpPr>
          <p:nvPr>
            <p:ph type="title"/>
          </p:nvPr>
        </p:nvSpPr>
        <p:spPr>
          <a:xfrm>
            <a:off x="1250303" y="804519"/>
            <a:ext cx="9804552" cy="1049235"/>
          </a:xfrm>
        </p:spPr>
        <p:txBody>
          <a:bodyPr/>
          <a:lstStyle/>
          <a:p>
            <a:r>
              <a:rPr lang="en-IN" dirty="0">
                <a:latin typeface="Segoe UI Semibold" panose="020B0702040204020203" pitchFamily="34" charset="0"/>
                <a:cs typeface="Segoe UI Semibold" panose="020B0702040204020203" pitchFamily="34" charset="0"/>
              </a:rPr>
              <a:t>Recommendations</a:t>
            </a:r>
          </a:p>
        </p:txBody>
      </p:sp>
      <p:sp>
        <p:nvSpPr>
          <p:cNvPr id="7" name="TextBox 6">
            <a:extLst>
              <a:ext uri="{FF2B5EF4-FFF2-40B4-BE49-F238E27FC236}">
                <a16:creationId xmlns:a16="http://schemas.microsoft.com/office/drawing/2014/main" id="{D74A5B60-3918-AEEB-1F02-3DD99EC1034D}"/>
              </a:ext>
            </a:extLst>
          </p:cNvPr>
          <p:cNvSpPr txBox="1"/>
          <p:nvPr/>
        </p:nvSpPr>
        <p:spPr>
          <a:xfrm>
            <a:off x="1250302" y="2024743"/>
            <a:ext cx="10287981" cy="3539430"/>
          </a:xfrm>
          <a:prstGeom prst="rect">
            <a:avLst/>
          </a:prstGeom>
          <a:noFill/>
        </p:spPr>
        <p:txBody>
          <a:bodyPr wrap="square">
            <a:spAutoFit/>
          </a:bodyPr>
          <a:lstStyle/>
          <a:p>
            <a:r>
              <a:rPr lang="en-US" sz="1600" dirty="0">
                <a:solidFill>
                  <a:schemeClr val="tx1">
                    <a:lumMod val="75000"/>
                    <a:lumOff val="25000"/>
                  </a:schemeClr>
                </a:solidFill>
                <a:latin typeface="Segoe UI" panose="020B0502040204020203" pitchFamily="34" charset="0"/>
                <a:cs typeface="Segoe UI" panose="020B0502040204020203" pitchFamily="34" charset="0"/>
              </a:rPr>
              <a:t>Recommendations:-</a:t>
            </a:r>
          </a:p>
          <a:p>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dirty="0">
                <a:solidFill>
                  <a:schemeClr val="tx1">
                    <a:lumMod val="75000"/>
                    <a:lumOff val="25000"/>
                  </a:schemeClr>
                </a:solidFill>
                <a:latin typeface="Segoe UI" panose="020B0502040204020203" pitchFamily="34" charset="0"/>
                <a:cs typeface="Segoe UI" panose="020B0502040204020203" pitchFamily="34" charset="0"/>
              </a:rPr>
              <a:t>Major Driving factor which can be used to predict the chance of defaulting and avoiding Credit Loss:</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1. DTI </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2. Grades</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3. Verification Status</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4. Annual income</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5.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Pub_rec_bankruptcies</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dirty="0">
                <a:solidFill>
                  <a:schemeClr val="tx1">
                    <a:lumMod val="75000"/>
                    <a:lumOff val="25000"/>
                  </a:schemeClr>
                </a:solidFill>
                <a:latin typeface="Segoe UI" panose="020B0502040204020203" pitchFamily="34" charset="0"/>
                <a:cs typeface="Segoe UI" panose="020B0502040204020203" pitchFamily="34" charset="0"/>
              </a:rPr>
              <a:t>Other considerations for 'defaults' :</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1. Burrowers having annual income in the range 50000-100000.</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2. Burrowers having Public Recorded Bankruptcy.</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3. Burrowers with very high Debt to Income value.</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    4. Burrowers with working experience 10+ years.</a:t>
            </a:r>
          </a:p>
        </p:txBody>
      </p:sp>
    </p:spTree>
    <p:extLst>
      <p:ext uri="{BB962C8B-B14F-4D97-AF65-F5344CB8AC3E}">
        <p14:creationId xmlns:p14="http://schemas.microsoft.com/office/powerpoint/2010/main" val="409238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6470-D5BF-C42C-A7DD-1DBDC4DB3BED}"/>
              </a:ext>
            </a:extLst>
          </p:cNvPr>
          <p:cNvSpPr>
            <a:spLocks noGrp="1"/>
          </p:cNvSpPr>
          <p:nvPr>
            <p:ph type="title"/>
          </p:nvPr>
        </p:nvSpPr>
        <p:spPr/>
        <p:txBody>
          <a:bodyPr/>
          <a:lstStyle/>
          <a:p>
            <a:r>
              <a:rPr lang="en-IN" dirty="0"/>
              <a:t>Objective</a:t>
            </a:r>
          </a:p>
        </p:txBody>
      </p:sp>
      <p:sp>
        <p:nvSpPr>
          <p:cNvPr id="4" name="TextBox 3">
            <a:extLst>
              <a:ext uri="{FF2B5EF4-FFF2-40B4-BE49-F238E27FC236}">
                <a16:creationId xmlns:a16="http://schemas.microsoft.com/office/drawing/2014/main" id="{FEE55512-5B73-17A4-3188-75EFD41C9767}"/>
              </a:ext>
            </a:extLst>
          </p:cNvPr>
          <p:cNvSpPr txBox="1"/>
          <p:nvPr/>
        </p:nvSpPr>
        <p:spPr>
          <a:xfrm>
            <a:off x="1129004" y="2015412"/>
            <a:ext cx="10026676" cy="2554545"/>
          </a:xfrm>
          <a:prstGeom prst="rect">
            <a:avLst/>
          </a:prstGeom>
          <a:noFill/>
        </p:spPr>
        <p:txBody>
          <a:bodyPr wrap="square" rtlCol="0">
            <a:spAutoFit/>
          </a:bodyPr>
          <a:lstStyle/>
          <a:p>
            <a:r>
              <a:rPr lang="en-IN" sz="2000" dirty="0"/>
              <a:t>The Objective of this case study is to implement EDA technique on a real world problem and understand the insights and present in a business first manner via presentation.</a:t>
            </a:r>
          </a:p>
          <a:p>
            <a:endParaRPr lang="en-IN" sz="2000" dirty="0"/>
          </a:p>
          <a:p>
            <a:r>
              <a:rPr lang="en-IN" sz="2000" dirty="0"/>
              <a:t>Benefits of the case study:</a:t>
            </a:r>
          </a:p>
          <a:p>
            <a:pPr marL="285750" indent="-285750">
              <a:buFont typeface="Wingdings" panose="05000000000000000000" pitchFamily="2" charset="2"/>
              <a:buChar char="Ø"/>
            </a:pPr>
            <a:r>
              <a:rPr lang="en-IN" sz="2000" dirty="0"/>
              <a:t>Gives a idea about how EDA is used in real life business problems.</a:t>
            </a:r>
          </a:p>
          <a:p>
            <a:pPr marL="285750" indent="-285750">
              <a:buFont typeface="Wingdings" panose="05000000000000000000" pitchFamily="2" charset="2"/>
              <a:buChar char="Ø"/>
            </a:pPr>
            <a:r>
              <a:rPr lang="en-IN" sz="2000" dirty="0"/>
              <a:t>It also develops a basic understanding of risk analytics in banking and financial services.</a:t>
            </a:r>
          </a:p>
          <a:p>
            <a:pPr marL="285750" indent="-285750">
              <a:buFont typeface="Wingdings" panose="05000000000000000000" pitchFamily="2" charset="2"/>
              <a:buChar char="Ø"/>
            </a:pPr>
            <a:r>
              <a:rPr lang="en-IN" sz="2000" dirty="0"/>
              <a:t>How the data is used to minimize loss of money while lending it to clients.</a:t>
            </a:r>
          </a:p>
          <a:p>
            <a:pPr marL="285750" indent="-285750">
              <a:buFont typeface="Wingdings" panose="05000000000000000000" pitchFamily="2" charset="2"/>
              <a:buChar char="Ø"/>
            </a:pPr>
            <a:r>
              <a:rPr lang="en-IN" sz="2000" dirty="0"/>
              <a:t>It improves our understating of visualization and what charts to use for real life data.</a:t>
            </a:r>
          </a:p>
        </p:txBody>
      </p:sp>
    </p:spTree>
    <p:extLst>
      <p:ext uri="{BB962C8B-B14F-4D97-AF65-F5344CB8AC3E}">
        <p14:creationId xmlns:p14="http://schemas.microsoft.com/office/powerpoint/2010/main" val="342938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F523-8849-9601-EF08-023395593656}"/>
              </a:ext>
            </a:extLst>
          </p:cNvPr>
          <p:cNvSpPr>
            <a:spLocks noGrp="1"/>
          </p:cNvSpPr>
          <p:nvPr>
            <p:ph type="title"/>
          </p:nvPr>
        </p:nvSpPr>
        <p:spPr/>
        <p:txBody>
          <a:bodyPr/>
          <a:lstStyle/>
          <a:p>
            <a:r>
              <a:rPr lang="en-IN" dirty="0"/>
              <a:t>Business Understanding</a:t>
            </a:r>
          </a:p>
        </p:txBody>
      </p:sp>
      <p:sp>
        <p:nvSpPr>
          <p:cNvPr id="3" name="Content Placeholder 2">
            <a:extLst>
              <a:ext uri="{FF2B5EF4-FFF2-40B4-BE49-F238E27FC236}">
                <a16:creationId xmlns:a16="http://schemas.microsoft.com/office/drawing/2014/main" id="{5F685AC9-7AFF-2BA2-EE02-DCED9357CD34}"/>
              </a:ext>
            </a:extLst>
          </p:cNvPr>
          <p:cNvSpPr>
            <a:spLocks noGrp="1"/>
          </p:cNvSpPr>
          <p:nvPr>
            <p:ph idx="1"/>
          </p:nvPr>
        </p:nvSpPr>
        <p:spPr>
          <a:xfrm>
            <a:off x="1171925" y="1922106"/>
            <a:ext cx="10058400" cy="2332653"/>
          </a:xfrm>
        </p:spPr>
        <p:txBody>
          <a:bodyPr>
            <a:normAutofit fontScale="92500" lnSpcReduction="20000"/>
          </a:bodyPr>
          <a:lstStyle/>
          <a:p>
            <a:r>
              <a:rPr lang="en-IN" sz="1800" dirty="0"/>
              <a:t>The business objective is to take a decision whenever they receive a loan application whether to reject or approve based on certain variables.</a:t>
            </a:r>
          </a:p>
          <a:p>
            <a:pPr marL="0" indent="0">
              <a:buNone/>
            </a:pPr>
            <a:r>
              <a:rPr lang="en-IN" sz="1800" b="1" dirty="0"/>
              <a:t>Dataset Details</a:t>
            </a:r>
            <a:r>
              <a:rPr lang="en-IN" sz="1800" dirty="0"/>
              <a:t>:</a:t>
            </a:r>
          </a:p>
          <a:p>
            <a:pPr marL="0" indent="0">
              <a:buNone/>
            </a:pPr>
            <a:r>
              <a:rPr lang="en-US" sz="1800" b="0" i="0" dirty="0">
                <a:solidFill>
                  <a:srgbClr val="091E42"/>
                </a:solidFill>
                <a:effectLst/>
                <a:latin typeface="freight-text-pro"/>
              </a:rPr>
              <a:t>The data given below contains information about past loan applicants and whether they ‘defaulted’ or not.       Data has details regarding approved loan not the rejected ones. It has 3 status of loan which is Fully Paid, Current and Charged-Off. </a:t>
            </a:r>
          </a:p>
          <a:p>
            <a:pPr marL="0" indent="0">
              <a:buNone/>
            </a:pPr>
            <a:r>
              <a:rPr lang="en-IN" sz="1800" b="1" dirty="0">
                <a:solidFill>
                  <a:srgbClr val="091E42"/>
                </a:solidFill>
                <a:latin typeface="freight-text-pro"/>
              </a:rPr>
              <a:t>Data Clean-up and preparation process:</a:t>
            </a:r>
            <a:endParaRPr lang="en-US" sz="1800" b="1" dirty="0">
              <a:solidFill>
                <a:srgbClr val="091E42"/>
              </a:solidFill>
              <a:latin typeface="freight-text-pro"/>
            </a:endParaRPr>
          </a:p>
        </p:txBody>
      </p:sp>
      <p:graphicFrame>
        <p:nvGraphicFramePr>
          <p:cNvPr id="4" name="Content Placeholder 3">
            <a:extLst>
              <a:ext uri="{FF2B5EF4-FFF2-40B4-BE49-F238E27FC236}">
                <a16:creationId xmlns:a16="http://schemas.microsoft.com/office/drawing/2014/main" id="{44AF0CA3-AFDB-EA77-A34C-DD2326A65712}"/>
              </a:ext>
            </a:extLst>
          </p:cNvPr>
          <p:cNvGraphicFramePr>
            <a:graphicFrameLocks/>
          </p:cNvGraphicFramePr>
          <p:nvPr>
            <p:extLst>
              <p:ext uri="{D42A27DB-BD31-4B8C-83A1-F6EECF244321}">
                <p14:modId xmlns:p14="http://schemas.microsoft.com/office/powerpoint/2010/main" val="3837413558"/>
              </p:ext>
            </p:extLst>
          </p:nvPr>
        </p:nvGraphicFramePr>
        <p:xfrm>
          <a:off x="640080" y="3247053"/>
          <a:ext cx="10058400" cy="3610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823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303629" y="804519"/>
            <a:ext cx="9751226" cy="1049235"/>
          </a:xfrm>
        </p:spPr>
        <p:txBody>
          <a:bodyPr/>
          <a:lstStyle/>
          <a:p>
            <a:r>
              <a:rPr lang="en-IN" dirty="0">
                <a:latin typeface="Segoe UI Semibold" panose="020B0702040204020203" pitchFamily="34" charset="0"/>
                <a:cs typeface="Segoe UI Semibold" panose="020B0702040204020203" pitchFamily="34" charset="0"/>
              </a:rPr>
              <a:t>Loan Status and Amount</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097280" y="5007046"/>
            <a:ext cx="5029200" cy="1559377"/>
          </a:xfrm>
        </p:spPr>
        <p:txBody>
          <a:bodyPr>
            <a:normAutofit/>
          </a:body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Loan Status: </a:t>
            </a:r>
            <a:r>
              <a:rPr lang="en-IN" sz="1600" dirty="0">
                <a:latin typeface="Segoe UI" panose="020B0502040204020203" pitchFamily="34" charset="0"/>
                <a:cs typeface="Segoe UI" panose="020B0502040204020203" pitchFamily="34" charset="0"/>
              </a:rPr>
              <a:t>The number of charged off loan is much smaller(14.5%) compared to total count.</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61706" y="5007046"/>
            <a:ext cx="5063097" cy="104643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 Loan Amount: </a:t>
            </a:r>
            <a:r>
              <a:rPr lang="en-IN" sz="1600" dirty="0">
                <a:latin typeface="Segoe UI" panose="020B0502040204020203" pitchFamily="34" charset="0"/>
                <a:cs typeface="Segoe UI" panose="020B0502040204020203" pitchFamily="34" charset="0"/>
              </a:rPr>
              <a:t>It varies from 500 to 35000 with a median of 10000. Loan amount is majorly small and very few clients have taken large loans and larger it goes we have higher chance of defaulting.</a:t>
            </a:r>
          </a:p>
          <a:p>
            <a:pPr>
              <a:buFont typeface="Wingdings" panose="05000000000000000000" pitchFamily="2" charset="2"/>
              <a:buChar char="§"/>
            </a:pPr>
            <a:endParaRPr lang="en-IN" dirty="0"/>
          </a:p>
        </p:txBody>
      </p:sp>
      <p:pic>
        <p:nvPicPr>
          <p:cNvPr id="9" name="Picture 8">
            <a:extLst>
              <a:ext uri="{FF2B5EF4-FFF2-40B4-BE49-F238E27FC236}">
                <a16:creationId xmlns:a16="http://schemas.microsoft.com/office/drawing/2014/main" id="{1E083B17-BCD2-BB1E-E42A-0A1D2BCB9496}"/>
              </a:ext>
            </a:extLst>
          </p:cNvPr>
          <p:cNvPicPr>
            <a:picLocks noChangeAspect="1"/>
          </p:cNvPicPr>
          <p:nvPr/>
        </p:nvPicPr>
        <p:blipFill>
          <a:blip r:embed="rId2"/>
          <a:stretch>
            <a:fillRect/>
          </a:stretch>
        </p:blipFill>
        <p:spPr>
          <a:xfrm>
            <a:off x="1303628" y="2176747"/>
            <a:ext cx="4856748" cy="2507306"/>
          </a:xfrm>
          <a:prstGeom prst="rect">
            <a:avLst/>
          </a:prstGeom>
        </p:spPr>
      </p:pic>
      <p:pic>
        <p:nvPicPr>
          <p:cNvPr id="11" name="Picture 10">
            <a:extLst>
              <a:ext uri="{FF2B5EF4-FFF2-40B4-BE49-F238E27FC236}">
                <a16:creationId xmlns:a16="http://schemas.microsoft.com/office/drawing/2014/main" id="{ADFB6DFF-F583-1C6A-8B5E-170F9B6D7CC6}"/>
              </a:ext>
            </a:extLst>
          </p:cNvPr>
          <p:cNvPicPr>
            <a:picLocks noChangeAspect="1"/>
          </p:cNvPicPr>
          <p:nvPr/>
        </p:nvPicPr>
        <p:blipFill>
          <a:blip r:embed="rId3"/>
          <a:stretch>
            <a:fillRect/>
          </a:stretch>
        </p:blipFill>
        <p:spPr>
          <a:xfrm>
            <a:off x="6361706" y="2175347"/>
            <a:ext cx="5063097" cy="2507306"/>
          </a:xfrm>
          <a:prstGeom prst="rect">
            <a:avLst/>
          </a:prstGeom>
        </p:spPr>
      </p:pic>
    </p:spTree>
    <p:extLst>
      <p:ext uri="{BB962C8B-B14F-4D97-AF65-F5344CB8AC3E}">
        <p14:creationId xmlns:p14="http://schemas.microsoft.com/office/powerpoint/2010/main" val="404072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194318" y="877078"/>
            <a:ext cx="9801781" cy="849085"/>
          </a:xfrm>
        </p:spPr>
        <p:txBody>
          <a:bodyPr/>
          <a:lstStyle/>
          <a:p>
            <a:r>
              <a:rPr lang="en-IN" dirty="0">
                <a:latin typeface="Segoe UI Semibold" panose="020B0702040204020203" pitchFamily="34" charset="0"/>
                <a:cs typeface="Segoe UI Semibold" panose="020B0702040204020203" pitchFamily="34" charset="0"/>
              </a:rPr>
              <a:t>Term and Interest Rate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194316" y="4979744"/>
            <a:ext cx="4856747" cy="1073737"/>
          </a:xfrm>
        </p:spPr>
        <p:txBody>
          <a:bodyPr>
            <a:normAutofit/>
          </a:body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Loan Term: </a:t>
            </a:r>
            <a:r>
              <a:rPr lang="en-IN" sz="1600" dirty="0">
                <a:latin typeface="Segoe UI" panose="020B0502040204020203" pitchFamily="34" charset="0"/>
                <a:cs typeface="Segoe UI" panose="020B0502040204020203" pitchFamily="34" charset="0"/>
              </a:rPr>
              <a:t> The Loans taken for 36 month term are much more than 60 months and have lower chance of defaulting. </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91291" y="4984893"/>
            <a:ext cx="4898750" cy="11432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 Interest Rate: </a:t>
            </a:r>
            <a:r>
              <a:rPr lang="en-IN" sz="1600" dirty="0">
                <a:latin typeface="Segoe UI" panose="020B0502040204020203" pitchFamily="34" charset="0"/>
                <a:cs typeface="Segoe UI" panose="020B0502040204020203" pitchFamily="34" charset="0"/>
              </a:rPr>
              <a:t>The count of loan taken varies with interest rate showing peak around in 5-15 bracket and decreasing slowly where as the chance of defaulting increases with interest rate.</a:t>
            </a:r>
          </a:p>
        </p:txBody>
      </p:sp>
      <p:pic>
        <p:nvPicPr>
          <p:cNvPr id="6" name="Picture 5">
            <a:extLst>
              <a:ext uri="{FF2B5EF4-FFF2-40B4-BE49-F238E27FC236}">
                <a16:creationId xmlns:a16="http://schemas.microsoft.com/office/drawing/2014/main" id="{54E5D7F9-06B9-EC1B-1E11-61A435C84B6E}"/>
              </a:ext>
            </a:extLst>
          </p:cNvPr>
          <p:cNvPicPr>
            <a:picLocks noChangeAspect="1"/>
          </p:cNvPicPr>
          <p:nvPr/>
        </p:nvPicPr>
        <p:blipFill>
          <a:blip r:embed="rId2"/>
          <a:stretch>
            <a:fillRect/>
          </a:stretch>
        </p:blipFill>
        <p:spPr>
          <a:xfrm>
            <a:off x="1194318" y="2118820"/>
            <a:ext cx="4856746" cy="2563666"/>
          </a:xfrm>
          <a:prstGeom prst="rect">
            <a:avLst/>
          </a:prstGeom>
        </p:spPr>
      </p:pic>
      <p:pic>
        <p:nvPicPr>
          <p:cNvPr id="9" name="Picture 8">
            <a:extLst>
              <a:ext uri="{FF2B5EF4-FFF2-40B4-BE49-F238E27FC236}">
                <a16:creationId xmlns:a16="http://schemas.microsoft.com/office/drawing/2014/main" id="{49F58907-AA0D-03CC-EDE1-2CE45A5CF929}"/>
              </a:ext>
            </a:extLst>
          </p:cNvPr>
          <p:cNvPicPr>
            <a:picLocks noChangeAspect="1"/>
          </p:cNvPicPr>
          <p:nvPr/>
        </p:nvPicPr>
        <p:blipFill>
          <a:blip r:embed="rId3"/>
          <a:stretch>
            <a:fillRect/>
          </a:stretch>
        </p:blipFill>
        <p:spPr>
          <a:xfrm>
            <a:off x="6391291" y="2118819"/>
            <a:ext cx="4898750" cy="2563667"/>
          </a:xfrm>
          <a:prstGeom prst="rect">
            <a:avLst/>
          </a:prstGeom>
        </p:spPr>
      </p:pic>
    </p:spTree>
    <p:extLst>
      <p:ext uri="{BB962C8B-B14F-4D97-AF65-F5344CB8AC3E}">
        <p14:creationId xmlns:p14="http://schemas.microsoft.com/office/powerpoint/2010/main" val="324272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208773" y="804519"/>
            <a:ext cx="9846081" cy="1049235"/>
          </a:xfrm>
        </p:spPr>
        <p:txBody>
          <a:bodyPr>
            <a:normAutofit/>
          </a:bodyPr>
          <a:lstStyle/>
          <a:p>
            <a:r>
              <a:rPr lang="en-IN" dirty="0">
                <a:latin typeface="Segoe UI Semibold" panose="020B0702040204020203" pitchFamily="34" charset="0"/>
                <a:cs typeface="Segoe UI Semibold" panose="020B0702040204020203" pitchFamily="34" charset="0"/>
              </a:rPr>
              <a:t>Grade and Sub-Grade</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208773" y="4844063"/>
            <a:ext cx="4788864" cy="1276813"/>
          </a:xfrm>
        </p:spPr>
        <p:txBody>
          <a:bodyPr>
            <a:normAutofit/>
          </a:body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Grade: </a:t>
            </a:r>
            <a:r>
              <a:rPr lang="en-IN" sz="1600" dirty="0">
                <a:latin typeface="Segoe UI" panose="020B0502040204020203" pitchFamily="34" charset="0"/>
                <a:cs typeface="Segoe UI" panose="020B0502040204020203" pitchFamily="34" charset="0"/>
              </a:rPr>
              <a:t>The loan approved are majorly of higher grade as they are of low risk thus low chance of defaulting. 60 month term loans have larger number of lower grade loans with high risk.</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6324999" y="4879908"/>
            <a:ext cx="4788862" cy="158971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sz="1600" b="1" dirty="0">
                <a:latin typeface="Segoe UI" panose="020B0502040204020203" pitchFamily="34" charset="0"/>
                <a:cs typeface="Segoe UI" panose="020B0502040204020203" pitchFamily="34" charset="0"/>
              </a:rPr>
              <a:t>  Sub Grade: </a:t>
            </a:r>
            <a:r>
              <a:rPr lang="en-IN" sz="1600" dirty="0">
                <a:latin typeface="Segoe UI" panose="020B0502040204020203" pitchFamily="34" charset="0"/>
                <a:cs typeface="Segoe UI" panose="020B0502040204020203" pitchFamily="34" charset="0"/>
              </a:rPr>
              <a:t>This provides more insight that the  loans within grade are more skewed towards lowered sub grades.</a:t>
            </a:r>
          </a:p>
        </p:txBody>
      </p:sp>
      <p:pic>
        <p:nvPicPr>
          <p:cNvPr id="13" name="Picture 12">
            <a:extLst>
              <a:ext uri="{FF2B5EF4-FFF2-40B4-BE49-F238E27FC236}">
                <a16:creationId xmlns:a16="http://schemas.microsoft.com/office/drawing/2014/main" id="{8794A1E8-0C35-F6CC-48BA-1978EB59F35E}"/>
              </a:ext>
            </a:extLst>
          </p:cNvPr>
          <p:cNvPicPr>
            <a:picLocks noChangeAspect="1"/>
          </p:cNvPicPr>
          <p:nvPr/>
        </p:nvPicPr>
        <p:blipFill>
          <a:blip r:embed="rId2"/>
          <a:stretch>
            <a:fillRect/>
          </a:stretch>
        </p:blipFill>
        <p:spPr>
          <a:xfrm>
            <a:off x="6344817" y="1996122"/>
            <a:ext cx="4856748" cy="2730222"/>
          </a:xfrm>
          <a:prstGeom prst="rect">
            <a:avLst/>
          </a:prstGeom>
        </p:spPr>
      </p:pic>
      <p:pic>
        <p:nvPicPr>
          <p:cNvPr id="5" name="Picture 4">
            <a:extLst>
              <a:ext uri="{FF2B5EF4-FFF2-40B4-BE49-F238E27FC236}">
                <a16:creationId xmlns:a16="http://schemas.microsoft.com/office/drawing/2014/main" id="{3373106F-BB01-7518-E14A-1D13F1BD9054}"/>
              </a:ext>
            </a:extLst>
          </p:cNvPr>
          <p:cNvPicPr>
            <a:picLocks noChangeAspect="1"/>
          </p:cNvPicPr>
          <p:nvPr/>
        </p:nvPicPr>
        <p:blipFill>
          <a:blip r:embed="rId3"/>
          <a:stretch>
            <a:fillRect/>
          </a:stretch>
        </p:blipFill>
        <p:spPr>
          <a:xfrm>
            <a:off x="1208773" y="2006077"/>
            <a:ext cx="4788863" cy="2730221"/>
          </a:xfrm>
          <a:prstGeom prst="rect">
            <a:avLst/>
          </a:prstGeom>
        </p:spPr>
      </p:pic>
    </p:spTree>
    <p:extLst>
      <p:ext uri="{BB962C8B-B14F-4D97-AF65-F5344CB8AC3E}">
        <p14:creationId xmlns:p14="http://schemas.microsoft.com/office/powerpoint/2010/main" val="50362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116595" y="746449"/>
            <a:ext cx="10039085" cy="970384"/>
          </a:xfrm>
        </p:spPr>
        <p:txBody>
          <a:bodyPr/>
          <a:lstStyle/>
          <a:p>
            <a:r>
              <a:rPr lang="en-IN" dirty="0">
                <a:latin typeface="Segoe UI Semibold" panose="020B0702040204020203" pitchFamily="34" charset="0"/>
                <a:cs typeface="Segoe UI Semibold" panose="020B0702040204020203" pitchFamily="34" charset="0"/>
              </a:rPr>
              <a:t>Employment Length</a:t>
            </a:r>
          </a:p>
        </p:txBody>
      </p:sp>
      <p:sp>
        <p:nvSpPr>
          <p:cNvPr id="3" name="Content Placeholder 2">
            <a:extLst>
              <a:ext uri="{FF2B5EF4-FFF2-40B4-BE49-F238E27FC236}">
                <a16:creationId xmlns:a16="http://schemas.microsoft.com/office/drawing/2014/main" id="{77811BD3-46D5-3C11-49A6-C9B1F0763696}"/>
              </a:ext>
            </a:extLst>
          </p:cNvPr>
          <p:cNvSpPr>
            <a:spLocks noGrp="1"/>
          </p:cNvSpPr>
          <p:nvPr>
            <p:ph idx="1"/>
          </p:nvPr>
        </p:nvSpPr>
        <p:spPr>
          <a:xfrm>
            <a:off x="1116595" y="5012020"/>
            <a:ext cx="10425371" cy="1559377"/>
          </a:xfrm>
        </p:spPr>
        <p:txBody>
          <a:bodyPr/>
          <a:lstStyle/>
          <a:p>
            <a:pPr>
              <a:buFont typeface="Wingdings" panose="05000000000000000000" pitchFamily="2" charset="2"/>
              <a:buChar char="§"/>
            </a:pPr>
            <a:r>
              <a:rPr lang="en-IN" b="1" dirty="0"/>
              <a:t>Employment Length: </a:t>
            </a:r>
            <a:r>
              <a:rPr lang="en-IN" dirty="0"/>
              <a:t>Majority of clients have 10+ years of experience and has highest number of defaulted loan.</a:t>
            </a:r>
          </a:p>
        </p:txBody>
      </p:sp>
      <p:pic>
        <p:nvPicPr>
          <p:cNvPr id="7" name="Picture 6">
            <a:extLst>
              <a:ext uri="{FF2B5EF4-FFF2-40B4-BE49-F238E27FC236}">
                <a16:creationId xmlns:a16="http://schemas.microsoft.com/office/drawing/2014/main" id="{A438EE8E-70B5-2E0D-A62C-AC66B5D6A80E}"/>
              </a:ext>
            </a:extLst>
          </p:cNvPr>
          <p:cNvPicPr>
            <a:picLocks noChangeAspect="1"/>
          </p:cNvPicPr>
          <p:nvPr/>
        </p:nvPicPr>
        <p:blipFill>
          <a:blip r:embed="rId2"/>
          <a:stretch>
            <a:fillRect/>
          </a:stretch>
        </p:blipFill>
        <p:spPr>
          <a:xfrm>
            <a:off x="1116596" y="2148569"/>
            <a:ext cx="4979404" cy="2567400"/>
          </a:xfrm>
          <a:prstGeom prst="rect">
            <a:avLst/>
          </a:prstGeom>
        </p:spPr>
      </p:pic>
      <p:pic>
        <p:nvPicPr>
          <p:cNvPr id="13" name="Picture 12">
            <a:extLst>
              <a:ext uri="{FF2B5EF4-FFF2-40B4-BE49-F238E27FC236}">
                <a16:creationId xmlns:a16="http://schemas.microsoft.com/office/drawing/2014/main" id="{1A85598B-F643-DFF9-AE12-9325205A705E}"/>
              </a:ext>
            </a:extLst>
          </p:cNvPr>
          <p:cNvPicPr>
            <a:picLocks noChangeAspect="1"/>
          </p:cNvPicPr>
          <p:nvPr/>
        </p:nvPicPr>
        <p:blipFill>
          <a:blip r:embed="rId3"/>
          <a:stretch>
            <a:fillRect/>
          </a:stretch>
        </p:blipFill>
        <p:spPr>
          <a:xfrm>
            <a:off x="6327603" y="2145301"/>
            <a:ext cx="4979405" cy="2570668"/>
          </a:xfrm>
          <a:prstGeom prst="rect">
            <a:avLst/>
          </a:prstGeom>
        </p:spPr>
      </p:pic>
    </p:spTree>
    <p:extLst>
      <p:ext uri="{BB962C8B-B14F-4D97-AF65-F5344CB8AC3E}">
        <p14:creationId xmlns:p14="http://schemas.microsoft.com/office/powerpoint/2010/main" val="41402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464907" y="746449"/>
            <a:ext cx="9690774" cy="774732"/>
          </a:xfrm>
        </p:spPr>
        <p:txBody>
          <a:bodyPr/>
          <a:lstStyle/>
          <a:p>
            <a:r>
              <a:rPr lang="en-IN" dirty="0">
                <a:latin typeface="Segoe UI Semibold" panose="020B0702040204020203" pitchFamily="34" charset="0"/>
                <a:cs typeface="Segoe UI Semibold" panose="020B0702040204020203" pitchFamily="34" charset="0"/>
              </a:rPr>
              <a:t>Homeownership</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371599" y="4984892"/>
            <a:ext cx="9611627"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 Home Ownership: </a:t>
            </a:r>
            <a:r>
              <a:rPr lang="en-IN" dirty="0"/>
              <a:t>Majority of clients are lacking ownership of any property and are on rent or mortgage and have a higher chance of defaulting.</a:t>
            </a:r>
          </a:p>
        </p:txBody>
      </p:sp>
      <p:pic>
        <p:nvPicPr>
          <p:cNvPr id="10" name="Picture 9">
            <a:extLst>
              <a:ext uri="{FF2B5EF4-FFF2-40B4-BE49-F238E27FC236}">
                <a16:creationId xmlns:a16="http://schemas.microsoft.com/office/drawing/2014/main" id="{7348D2FB-2618-0F3B-3450-0DEEE3982EA9}"/>
              </a:ext>
            </a:extLst>
          </p:cNvPr>
          <p:cNvPicPr>
            <a:picLocks noChangeAspect="1"/>
          </p:cNvPicPr>
          <p:nvPr/>
        </p:nvPicPr>
        <p:blipFill>
          <a:blip r:embed="rId2"/>
          <a:stretch>
            <a:fillRect/>
          </a:stretch>
        </p:blipFill>
        <p:spPr>
          <a:xfrm>
            <a:off x="1334278" y="1986761"/>
            <a:ext cx="5165166" cy="2628014"/>
          </a:xfrm>
          <a:prstGeom prst="rect">
            <a:avLst/>
          </a:prstGeom>
        </p:spPr>
      </p:pic>
      <p:pic>
        <p:nvPicPr>
          <p:cNvPr id="11" name="Picture 10">
            <a:extLst>
              <a:ext uri="{FF2B5EF4-FFF2-40B4-BE49-F238E27FC236}">
                <a16:creationId xmlns:a16="http://schemas.microsoft.com/office/drawing/2014/main" id="{73F0F2BA-58D8-4FB2-46D6-99F487A2941E}"/>
              </a:ext>
            </a:extLst>
          </p:cNvPr>
          <p:cNvPicPr>
            <a:picLocks noChangeAspect="1"/>
          </p:cNvPicPr>
          <p:nvPr/>
        </p:nvPicPr>
        <p:blipFill>
          <a:blip r:embed="rId3"/>
          <a:stretch>
            <a:fillRect/>
          </a:stretch>
        </p:blipFill>
        <p:spPr>
          <a:xfrm>
            <a:off x="6671388" y="1986761"/>
            <a:ext cx="4485538" cy="2628014"/>
          </a:xfrm>
          <a:prstGeom prst="rect">
            <a:avLst/>
          </a:prstGeom>
        </p:spPr>
      </p:pic>
    </p:spTree>
    <p:extLst>
      <p:ext uri="{BB962C8B-B14F-4D97-AF65-F5344CB8AC3E}">
        <p14:creationId xmlns:p14="http://schemas.microsoft.com/office/powerpoint/2010/main" val="2610239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792CE-8BD6-F52E-DB88-21B4248067AF}"/>
              </a:ext>
            </a:extLst>
          </p:cNvPr>
          <p:cNvSpPr>
            <a:spLocks noGrp="1"/>
          </p:cNvSpPr>
          <p:nvPr>
            <p:ph type="title"/>
          </p:nvPr>
        </p:nvSpPr>
        <p:spPr>
          <a:xfrm>
            <a:off x="1329801" y="804519"/>
            <a:ext cx="9725054" cy="1049235"/>
          </a:xfrm>
        </p:spPr>
        <p:txBody>
          <a:bodyPr/>
          <a:lstStyle/>
          <a:p>
            <a:r>
              <a:rPr lang="en-IN" dirty="0"/>
              <a:t>  </a:t>
            </a:r>
            <a:r>
              <a:rPr lang="en-IN" dirty="0">
                <a:latin typeface="Segoe UI Semibold" panose="020B0702040204020203" pitchFamily="34" charset="0"/>
                <a:cs typeface="Segoe UI Semibold" panose="020B0702040204020203" pitchFamily="34" charset="0"/>
              </a:rPr>
              <a:t>Purpose of loan taken</a:t>
            </a:r>
          </a:p>
        </p:txBody>
      </p:sp>
      <p:sp>
        <p:nvSpPr>
          <p:cNvPr id="4" name="Content Placeholder 2">
            <a:extLst>
              <a:ext uri="{FF2B5EF4-FFF2-40B4-BE49-F238E27FC236}">
                <a16:creationId xmlns:a16="http://schemas.microsoft.com/office/drawing/2014/main" id="{481B4D95-2CFD-901A-1653-8FBB6D3214B4}"/>
              </a:ext>
            </a:extLst>
          </p:cNvPr>
          <p:cNvSpPr txBox="1">
            <a:spLocks/>
          </p:cNvSpPr>
          <p:nvPr/>
        </p:nvSpPr>
        <p:spPr>
          <a:xfrm>
            <a:off x="6126480" y="4287970"/>
            <a:ext cx="4856747" cy="15832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IN" dirty="0"/>
          </a:p>
        </p:txBody>
      </p:sp>
      <p:sp>
        <p:nvSpPr>
          <p:cNvPr id="8" name="Content Placeholder 2">
            <a:extLst>
              <a:ext uri="{FF2B5EF4-FFF2-40B4-BE49-F238E27FC236}">
                <a16:creationId xmlns:a16="http://schemas.microsoft.com/office/drawing/2014/main" id="{72B1345C-BECF-413D-ECFB-4BBD6973ABFB}"/>
              </a:ext>
            </a:extLst>
          </p:cNvPr>
          <p:cNvSpPr txBox="1">
            <a:spLocks/>
          </p:cNvSpPr>
          <p:nvPr/>
        </p:nvSpPr>
        <p:spPr>
          <a:xfrm>
            <a:off x="1208774" y="4984892"/>
            <a:ext cx="10833558" cy="155937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IN" b="1" dirty="0"/>
              <a:t> Purpose: </a:t>
            </a:r>
            <a:r>
              <a:rPr lang="en-IN" dirty="0"/>
              <a:t> Loans are taken mostly for debt consolidation followed by credit card payment whereas the debt consolidation has highest fully paid loan but also has highest defaulted loans as well.</a:t>
            </a:r>
          </a:p>
        </p:txBody>
      </p:sp>
      <p:pic>
        <p:nvPicPr>
          <p:cNvPr id="13" name="Picture 12">
            <a:extLst>
              <a:ext uri="{FF2B5EF4-FFF2-40B4-BE49-F238E27FC236}">
                <a16:creationId xmlns:a16="http://schemas.microsoft.com/office/drawing/2014/main" id="{481685C4-AE1D-65C9-AFB1-0801742B93FF}"/>
              </a:ext>
            </a:extLst>
          </p:cNvPr>
          <p:cNvPicPr>
            <a:picLocks noChangeAspect="1"/>
          </p:cNvPicPr>
          <p:nvPr/>
        </p:nvPicPr>
        <p:blipFill>
          <a:blip r:embed="rId2"/>
          <a:stretch>
            <a:fillRect/>
          </a:stretch>
        </p:blipFill>
        <p:spPr>
          <a:xfrm>
            <a:off x="6126480" y="2005390"/>
            <a:ext cx="5104559" cy="2687908"/>
          </a:xfrm>
          <a:prstGeom prst="rect">
            <a:avLst/>
          </a:prstGeom>
        </p:spPr>
      </p:pic>
      <p:pic>
        <p:nvPicPr>
          <p:cNvPr id="9" name="Picture 8">
            <a:extLst>
              <a:ext uri="{FF2B5EF4-FFF2-40B4-BE49-F238E27FC236}">
                <a16:creationId xmlns:a16="http://schemas.microsoft.com/office/drawing/2014/main" id="{376455AF-2EAD-6221-13E6-96952D2F4445}"/>
              </a:ext>
            </a:extLst>
          </p:cNvPr>
          <p:cNvPicPr>
            <a:picLocks noChangeAspect="1"/>
          </p:cNvPicPr>
          <p:nvPr/>
        </p:nvPicPr>
        <p:blipFill>
          <a:blip r:embed="rId3"/>
          <a:stretch>
            <a:fillRect/>
          </a:stretch>
        </p:blipFill>
        <p:spPr>
          <a:xfrm>
            <a:off x="1329800" y="2005391"/>
            <a:ext cx="4380539" cy="2687908"/>
          </a:xfrm>
          <a:prstGeom prst="rect">
            <a:avLst/>
          </a:prstGeom>
        </p:spPr>
      </p:pic>
    </p:spTree>
    <p:extLst>
      <p:ext uri="{BB962C8B-B14F-4D97-AF65-F5344CB8AC3E}">
        <p14:creationId xmlns:p14="http://schemas.microsoft.com/office/powerpoint/2010/main" val="398816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317</TotalTime>
  <Words>720</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freight-text-pro</vt:lpstr>
      <vt:lpstr>Gill Sans MT</vt:lpstr>
      <vt:lpstr>Lucida Sans</vt:lpstr>
      <vt:lpstr>Segoe UI</vt:lpstr>
      <vt:lpstr>Segoe UI Semibold</vt:lpstr>
      <vt:lpstr>Wingdings</vt:lpstr>
      <vt:lpstr>Gallery</vt:lpstr>
      <vt:lpstr>PowerPoint Presentation</vt:lpstr>
      <vt:lpstr>Objective</vt:lpstr>
      <vt:lpstr>Business Understanding</vt:lpstr>
      <vt:lpstr>Loan Status and Amount</vt:lpstr>
      <vt:lpstr>Term and Interest Rate</vt:lpstr>
      <vt:lpstr>Grade and Sub-Grade</vt:lpstr>
      <vt:lpstr>Employment Length</vt:lpstr>
      <vt:lpstr>Homeownership</vt:lpstr>
      <vt:lpstr>  Purpose of loan taken</vt:lpstr>
      <vt:lpstr> DTI ratio &amp; Bankruptcy</vt:lpstr>
      <vt:lpstr>Loan Trend over years</vt:lpstr>
      <vt:lpstr>Correlation of Variables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piyush sukhija</dc:creator>
  <cp:lastModifiedBy>Ankur Singh</cp:lastModifiedBy>
  <cp:revision>51</cp:revision>
  <dcterms:created xsi:type="dcterms:W3CDTF">2022-06-06T16:58:12Z</dcterms:created>
  <dcterms:modified xsi:type="dcterms:W3CDTF">2023-10-11T19:20:59Z</dcterms:modified>
</cp:coreProperties>
</file>