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D5785-7693-43E7-8BF7-C6F4266A70BF}" type="datetimeFigureOut">
              <a:rPr lang="en-IN" smtClean="0"/>
              <a:t>28-05-2022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BA02F-281C-4A40-AE86-DA2A093F0973}" type="slidenum">
              <a:rPr lang="en-IN" smtClean="0"/>
              <a:t>‹#›</a:t>
            </a:fld>
            <a:endParaRPr lang="en-IN"/>
          </a:p>
        </p:txBody>
      </p:sp>
    </p:spTree>
    <p:extLst>
      <p:ext uri="{BB962C8B-B14F-4D97-AF65-F5344CB8AC3E}">
        <p14:creationId xmlns:p14="http://schemas.microsoft.com/office/powerpoint/2010/main" val="211159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ABA02F-281C-4A40-AE86-DA2A093F0973}" type="slidenum">
              <a:rPr lang="en-IN" smtClean="0"/>
              <a:t>10</a:t>
            </a:fld>
            <a:endParaRPr lang="en-IN"/>
          </a:p>
        </p:txBody>
      </p:sp>
    </p:spTree>
    <p:extLst>
      <p:ext uri="{BB962C8B-B14F-4D97-AF65-F5344CB8AC3E}">
        <p14:creationId xmlns:p14="http://schemas.microsoft.com/office/powerpoint/2010/main" val="55481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31860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28812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42649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39378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47013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33125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79FEFF-65AF-4DCF-AC67-F89A237B9CA0}"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0663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79FEFF-65AF-4DCF-AC67-F89A237B9CA0}"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5580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9FEFF-65AF-4DCF-AC67-F89A237B9CA0}"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403171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86509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94159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9FEFF-65AF-4DCF-AC67-F89A237B9CA0}" type="datetimeFigureOut">
              <a:rPr lang="en-IN" smtClean="0"/>
              <a:t>28-05-2022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A8249-64D5-4199-994B-8853B55A7463}" type="slidenum">
              <a:rPr lang="en-IN" smtClean="0"/>
              <a:t>‹#›</a:t>
            </a:fld>
            <a:endParaRPr lang="en-IN"/>
          </a:p>
        </p:txBody>
      </p:sp>
    </p:spTree>
    <p:extLst>
      <p:ext uri="{BB962C8B-B14F-4D97-AF65-F5344CB8AC3E}">
        <p14:creationId xmlns:p14="http://schemas.microsoft.com/office/powerpoint/2010/main" val="57001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2867" y="547828"/>
            <a:ext cx="5354230" cy="374664"/>
          </a:xfrm>
        </p:spPr>
        <p:txBody>
          <a:bodyPr>
            <a:noAutofit/>
          </a:bodyPr>
          <a:lstStyle/>
          <a:p>
            <a:r>
              <a:rPr lang="en-IN" sz="2800" b="1" dirty="0" smtClean="0">
                <a:latin typeface="+mn-lt"/>
              </a:rPr>
              <a:t>Music Recommendation System</a:t>
            </a:r>
            <a:endParaRPr lang="en-IN" sz="2800" b="1" dirty="0">
              <a:latin typeface="+mn-lt"/>
            </a:endParaRPr>
          </a:p>
        </p:txBody>
      </p:sp>
      <p:sp>
        <p:nvSpPr>
          <p:cNvPr id="3" name="Subtitle 2"/>
          <p:cNvSpPr>
            <a:spLocks noGrp="1"/>
          </p:cNvSpPr>
          <p:nvPr>
            <p:ph type="subTitle" idx="1"/>
          </p:nvPr>
        </p:nvSpPr>
        <p:spPr>
          <a:xfrm>
            <a:off x="825387" y="1189529"/>
            <a:ext cx="10819051" cy="5373112"/>
          </a:xfrm>
        </p:spPr>
        <p:txBody>
          <a:bodyPr>
            <a:normAutofit/>
          </a:bodyPr>
          <a:lstStyle/>
          <a:p>
            <a:pPr algn="l"/>
            <a:endParaRPr lang="en-IN" sz="1800" dirty="0" smtClean="0"/>
          </a:p>
          <a:p>
            <a:pPr algn="l"/>
            <a:r>
              <a:rPr lang="en-IN" sz="1800" b="1" dirty="0" smtClean="0"/>
              <a:t>Building a content based music recommendation system:</a:t>
            </a:r>
          </a:p>
          <a:p>
            <a:pPr algn="l"/>
            <a:r>
              <a:rPr lang="en-US" sz="1600" dirty="0"/>
              <a:t>Content-based filtering uses item features to recommend other items similar to what the user likes, based on their previous actions or explicit feedback</a:t>
            </a:r>
            <a:r>
              <a:rPr lang="en-US" sz="1600" dirty="0" smtClean="0"/>
              <a:t>.</a:t>
            </a:r>
          </a:p>
          <a:p>
            <a:pPr algn="l"/>
            <a:r>
              <a:rPr lang="en-US" sz="1600" b="1" dirty="0" smtClean="0"/>
              <a:t>Why use content based filtering:</a:t>
            </a:r>
          </a:p>
          <a:p>
            <a:pPr marL="285750" indent="-285750" algn="l">
              <a:buFont typeface="Arial" panose="020B0604020202020204" pitchFamily="34" charset="0"/>
              <a:buChar char="•"/>
            </a:pPr>
            <a:r>
              <a:rPr lang="en-US" sz="1600" dirty="0"/>
              <a:t>The model doesn't need any data about other users, since the recommendations are specific to this user. This makes it easier to scale to a large number </a:t>
            </a:r>
            <a:r>
              <a:rPr lang="en-US" sz="1600" dirty="0" smtClean="0"/>
              <a:t>of users.</a:t>
            </a:r>
          </a:p>
          <a:p>
            <a:pPr marL="285750" indent="-285750" algn="l">
              <a:buFont typeface="Arial" panose="020B0604020202020204" pitchFamily="34" charset="0"/>
              <a:buChar char="•"/>
            </a:pPr>
            <a:r>
              <a:rPr lang="en-US" sz="1600" dirty="0"/>
              <a:t>Recommendations are highly relevant to the </a:t>
            </a:r>
            <a:r>
              <a:rPr lang="en-US" sz="1600" dirty="0" smtClean="0"/>
              <a:t>user</a:t>
            </a:r>
            <a:endParaRPr lang="en-IN" sz="1800" dirty="0" smtClean="0"/>
          </a:p>
          <a:p>
            <a:pPr algn="l"/>
            <a:r>
              <a:rPr lang="en-IN" sz="1800" b="1" dirty="0" smtClean="0"/>
              <a:t>Tech stack used :</a:t>
            </a:r>
          </a:p>
          <a:p>
            <a:pPr marL="285750" indent="-285750" algn="l">
              <a:buFont typeface="Arial" panose="020B0604020202020204" pitchFamily="34" charset="0"/>
              <a:buChar char="•"/>
            </a:pPr>
            <a:r>
              <a:rPr lang="en-IN" sz="1600" dirty="0" smtClean="0"/>
              <a:t>Python </a:t>
            </a:r>
          </a:p>
          <a:p>
            <a:pPr marL="285750" indent="-285750" algn="l">
              <a:buFont typeface="Arial" panose="020B0604020202020204" pitchFamily="34" charset="0"/>
              <a:buChar char="•"/>
            </a:pPr>
            <a:r>
              <a:rPr lang="en-IN" sz="1600" dirty="0" smtClean="0"/>
              <a:t>HTML</a:t>
            </a:r>
          </a:p>
          <a:p>
            <a:pPr marL="285750" indent="-285750" algn="l">
              <a:buFont typeface="Arial" panose="020B0604020202020204" pitchFamily="34" charset="0"/>
              <a:buChar char="•"/>
            </a:pPr>
            <a:r>
              <a:rPr lang="en-IN" sz="1600" dirty="0" smtClean="0"/>
              <a:t>CSS</a:t>
            </a:r>
          </a:p>
          <a:p>
            <a:pPr marL="285750" indent="-285750" algn="l">
              <a:buFont typeface="Arial" panose="020B0604020202020204" pitchFamily="34" charset="0"/>
              <a:buChar char="•"/>
            </a:pPr>
            <a:r>
              <a:rPr lang="en-US" sz="1600" dirty="0" smtClean="0"/>
              <a:t>JavaScript</a:t>
            </a:r>
          </a:p>
          <a:p>
            <a:pPr algn="l"/>
            <a:endParaRPr lang="en-IN" sz="1400" dirty="0" smtClean="0"/>
          </a:p>
        </p:txBody>
      </p:sp>
    </p:spTree>
    <p:extLst>
      <p:ext uri="{BB962C8B-B14F-4D97-AF65-F5344CB8AC3E}">
        <p14:creationId xmlns:p14="http://schemas.microsoft.com/office/powerpoint/2010/main" val="55531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772"/>
            <a:ext cx="10515600" cy="6416985"/>
          </a:xfrm>
        </p:spPr>
        <p:txBody>
          <a:bodyPr>
            <a:normAutofit lnSpcReduction="10000"/>
          </a:bodyPr>
          <a:lstStyle/>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r>
              <a:rPr lang="en-IN" sz="1600" dirty="0" smtClean="0"/>
              <a:t>Now we need to </a:t>
            </a:r>
            <a:r>
              <a:rPr lang="en-IN" sz="1600" b="1" dirty="0"/>
              <a:t>O</a:t>
            </a:r>
            <a:r>
              <a:rPr lang="en-IN" sz="1600" b="1" dirty="0" smtClean="0"/>
              <a:t>ne </a:t>
            </a:r>
            <a:r>
              <a:rPr lang="en-IN" sz="1600" b="1" dirty="0"/>
              <a:t>H</a:t>
            </a:r>
            <a:r>
              <a:rPr lang="en-IN" sz="1600" b="1" dirty="0" smtClean="0"/>
              <a:t>ot </a:t>
            </a:r>
            <a:r>
              <a:rPr lang="en-IN" sz="1600" b="1" dirty="0"/>
              <a:t>E</a:t>
            </a:r>
            <a:r>
              <a:rPr lang="en-IN" sz="1600" b="1" dirty="0" smtClean="0"/>
              <a:t>ncode</a:t>
            </a:r>
            <a:r>
              <a:rPr lang="en-IN" sz="1600" dirty="0" smtClean="0"/>
              <a:t> the release year column of the dataset. But before doing that I will perform binning on the release year and divide them into bins of 10 years, because any song that is released in this duration is a good recommendation. </a:t>
            </a:r>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r>
              <a:rPr lang="en-IN" sz="1600" dirty="0" smtClean="0"/>
              <a:t>Finally after doing all the above mentioned feature engineering we are now ready to group together the final set of useful features which will help us in generating the recommendations.</a:t>
            </a:r>
          </a:p>
          <a:p>
            <a:pPr marL="0" indent="0">
              <a:buNone/>
            </a:pPr>
            <a:endParaRPr lang="en-IN" sz="1600" dirty="0" smtClean="0"/>
          </a:p>
        </p:txBody>
      </p:sp>
      <p:pic>
        <p:nvPicPr>
          <p:cNvPr id="6" name="Picture 5"/>
          <p:cNvPicPr>
            <a:picLocks noChangeAspect="1"/>
          </p:cNvPicPr>
          <p:nvPr/>
        </p:nvPicPr>
        <p:blipFill>
          <a:blip r:embed="rId3"/>
          <a:stretch>
            <a:fillRect/>
          </a:stretch>
        </p:blipFill>
        <p:spPr>
          <a:xfrm>
            <a:off x="902936" y="3261149"/>
            <a:ext cx="8626588" cy="2552921"/>
          </a:xfrm>
          <a:prstGeom prst="rect">
            <a:avLst/>
          </a:prstGeom>
        </p:spPr>
      </p:pic>
      <p:pic>
        <p:nvPicPr>
          <p:cNvPr id="2" name="Picture 1"/>
          <p:cNvPicPr>
            <a:picLocks noChangeAspect="1"/>
          </p:cNvPicPr>
          <p:nvPr/>
        </p:nvPicPr>
        <p:blipFill>
          <a:blip r:embed="rId4"/>
          <a:stretch>
            <a:fillRect/>
          </a:stretch>
        </p:blipFill>
        <p:spPr>
          <a:xfrm>
            <a:off x="902936" y="206248"/>
            <a:ext cx="8268417" cy="2286198"/>
          </a:xfrm>
          <a:prstGeom prst="rect">
            <a:avLst/>
          </a:prstGeom>
        </p:spPr>
      </p:pic>
    </p:spTree>
    <p:extLst>
      <p:ext uri="{BB962C8B-B14F-4D97-AF65-F5344CB8AC3E}">
        <p14:creationId xmlns:p14="http://schemas.microsoft.com/office/powerpoint/2010/main" val="411441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7005" y="345665"/>
            <a:ext cx="6614733" cy="312447"/>
          </a:xfrm>
          <a:prstGeom prst="rect">
            <a:avLst/>
          </a:prstGeom>
        </p:spPr>
      </p:pic>
      <p:pic>
        <p:nvPicPr>
          <p:cNvPr id="5" name="Picture 4"/>
          <p:cNvPicPr>
            <a:picLocks noChangeAspect="1"/>
          </p:cNvPicPr>
          <p:nvPr/>
        </p:nvPicPr>
        <p:blipFill>
          <a:blip r:embed="rId3"/>
          <a:stretch>
            <a:fillRect/>
          </a:stretch>
        </p:blipFill>
        <p:spPr>
          <a:xfrm>
            <a:off x="887005" y="780545"/>
            <a:ext cx="10592718" cy="4633362"/>
          </a:xfrm>
          <a:prstGeom prst="rect">
            <a:avLst/>
          </a:prstGeom>
        </p:spPr>
      </p:pic>
      <p:sp>
        <p:nvSpPr>
          <p:cNvPr id="2" name="TextBox 1"/>
          <p:cNvSpPr txBox="1"/>
          <p:nvPr/>
        </p:nvSpPr>
        <p:spPr>
          <a:xfrm>
            <a:off x="887005" y="5536340"/>
            <a:ext cx="10592718" cy="584775"/>
          </a:xfrm>
          <a:prstGeom prst="rect">
            <a:avLst/>
          </a:prstGeom>
          <a:noFill/>
        </p:spPr>
        <p:txBody>
          <a:bodyPr wrap="square" rtlCol="0">
            <a:spAutoFit/>
          </a:bodyPr>
          <a:lstStyle/>
          <a:p>
            <a:r>
              <a:rPr lang="en-IN" sz="1600" dirty="0" smtClean="0"/>
              <a:t>One thing to note here is that I have assigned different weights to different feature set by multiplying them with some constant this has been done by testing the model on various inputs in order to generate better recommendations.</a:t>
            </a:r>
            <a:endParaRPr lang="en-IN" sz="1600" dirty="0"/>
          </a:p>
        </p:txBody>
      </p:sp>
    </p:spTree>
    <p:extLst>
      <p:ext uri="{BB962C8B-B14F-4D97-AF65-F5344CB8AC3E}">
        <p14:creationId xmlns:p14="http://schemas.microsoft.com/office/powerpoint/2010/main" val="85724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6840"/>
          </a:xfrm>
        </p:spPr>
        <p:txBody>
          <a:bodyPr>
            <a:normAutofit/>
          </a:bodyPr>
          <a:lstStyle/>
          <a:p>
            <a:r>
              <a:rPr lang="en-US" sz="2800" b="1" dirty="0" smtClean="0">
                <a:latin typeface="+mn-lt"/>
              </a:rPr>
              <a:t>		   	  Generate Recommendations</a:t>
            </a:r>
            <a:endParaRPr lang="en-IN" sz="2800" b="1" dirty="0">
              <a:latin typeface="+mn-lt"/>
            </a:endParaRPr>
          </a:p>
        </p:txBody>
      </p:sp>
      <p:sp>
        <p:nvSpPr>
          <p:cNvPr id="3" name="Content Placeholder 2"/>
          <p:cNvSpPr>
            <a:spLocks noGrp="1"/>
          </p:cNvSpPr>
          <p:nvPr>
            <p:ph idx="1"/>
          </p:nvPr>
        </p:nvSpPr>
        <p:spPr>
          <a:xfrm>
            <a:off x="838200" y="1497026"/>
            <a:ext cx="10515600" cy="5017061"/>
          </a:xfrm>
        </p:spPr>
        <p:txBody>
          <a:bodyPr>
            <a:normAutofit/>
          </a:bodyPr>
          <a:lstStyle/>
          <a:p>
            <a:pPr marL="0" indent="0">
              <a:buNone/>
            </a:pPr>
            <a:r>
              <a:rPr lang="en-US" sz="1600" dirty="0" smtClean="0"/>
              <a:t>Firstly I need to separate final useful set of </a:t>
            </a:r>
            <a:r>
              <a:rPr lang="en-US" sz="1600" dirty="0" err="1" smtClean="0"/>
              <a:t>user_track</a:t>
            </a:r>
            <a:r>
              <a:rPr lang="en-US" sz="1600" dirty="0" smtClean="0"/>
              <a:t> feature set from </a:t>
            </a:r>
            <a:r>
              <a:rPr lang="en-US" sz="1600" dirty="0" err="1" smtClean="0"/>
              <a:t>tracks_df</a:t>
            </a:r>
            <a:r>
              <a:rPr lang="en-US" sz="1600" dirty="0" smtClean="0"/>
              <a:t>( </a:t>
            </a:r>
            <a:r>
              <a:rPr lang="en-US" sz="1600" dirty="0" err="1" smtClean="0"/>
              <a:t>spotify</a:t>
            </a:r>
            <a:r>
              <a:rPr lang="en-US" sz="1600" dirty="0" smtClean="0"/>
              <a:t> dataset ) as I had merged them together before, this is needed because I need to compute similarity between </a:t>
            </a:r>
            <a:r>
              <a:rPr lang="en-US" sz="1600" dirty="0" err="1" smtClean="0"/>
              <a:t>user_track</a:t>
            </a:r>
            <a:r>
              <a:rPr lang="en-US" sz="1600" dirty="0" smtClean="0"/>
              <a:t> feature set and </a:t>
            </a:r>
            <a:r>
              <a:rPr lang="en-US" sz="1600" dirty="0" err="1" smtClean="0"/>
              <a:t>tracks_df</a:t>
            </a:r>
            <a:r>
              <a:rPr lang="en-US" sz="1600" dirty="0" smtClean="0"/>
              <a:t>. </a:t>
            </a:r>
            <a:r>
              <a:rPr lang="en-US" sz="1600" dirty="0"/>
              <a:t>T</a:t>
            </a:r>
            <a:r>
              <a:rPr lang="en-US" sz="1600" dirty="0" smtClean="0"/>
              <a:t>his also prevents user track from becoming a possible candidate for final recommendation.</a:t>
            </a:r>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dirty="0" smtClean="0"/>
              <a:t>Now to find out the similarity score between user song and tracks present in our dataset. </a:t>
            </a:r>
            <a:r>
              <a:rPr lang="en-US" sz="1600" dirty="0"/>
              <a:t>The similarity metric chosen is </a:t>
            </a:r>
            <a:r>
              <a:rPr lang="en-US" sz="1600" b="1" dirty="0"/>
              <a:t>C</a:t>
            </a:r>
            <a:r>
              <a:rPr lang="en-US" sz="1600" b="1" dirty="0" smtClean="0"/>
              <a:t>osine similarity.</a:t>
            </a:r>
          </a:p>
          <a:p>
            <a:pPr marL="0" indent="0">
              <a:buNone/>
            </a:pPr>
            <a:r>
              <a:rPr lang="en-US" sz="1600" dirty="0" smtClean="0"/>
              <a:t>Cosine </a:t>
            </a:r>
            <a:r>
              <a:rPr lang="en-US" sz="1600" dirty="0"/>
              <a:t>similarity is a mathematical value that measures the similarities between vectors. Imagining our songs vectors as only two-dimensional, the visual representation would look similar to the figure below.</a:t>
            </a:r>
          </a:p>
          <a:p>
            <a:pPr marL="0" indent="0">
              <a:buNone/>
            </a:pPr>
            <a:endParaRPr lang="en-IN" sz="1600" dirty="0"/>
          </a:p>
        </p:txBody>
      </p:sp>
      <p:pic>
        <p:nvPicPr>
          <p:cNvPr id="4" name="Picture 3"/>
          <p:cNvPicPr>
            <a:picLocks noChangeAspect="1"/>
          </p:cNvPicPr>
          <p:nvPr/>
        </p:nvPicPr>
        <p:blipFill>
          <a:blip r:embed="rId2"/>
          <a:stretch>
            <a:fillRect/>
          </a:stretch>
        </p:blipFill>
        <p:spPr>
          <a:xfrm>
            <a:off x="919121" y="2271092"/>
            <a:ext cx="9906859" cy="891617"/>
          </a:xfrm>
          <a:prstGeom prst="rect">
            <a:avLst/>
          </a:prstGeom>
        </p:spPr>
      </p:pic>
      <p:pic>
        <p:nvPicPr>
          <p:cNvPr id="5" name="Picture 4"/>
          <p:cNvPicPr>
            <a:picLocks noChangeAspect="1"/>
          </p:cNvPicPr>
          <p:nvPr/>
        </p:nvPicPr>
        <p:blipFill>
          <a:blip r:embed="rId3"/>
          <a:stretch>
            <a:fillRect/>
          </a:stretch>
        </p:blipFill>
        <p:spPr>
          <a:xfrm>
            <a:off x="1717028" y="4616957"/>
            <a:ext cx="7026249" cy="2042337"/>
          </a:xfrm>
          <a:prstGeom prst="rect">
            <a:avLst/>
          </a:prstGeom>
        </p:spPr>
      </p:pic>
    </p:spTree>
    <p:extLst>
      <p:ext uri="{BB962C8B-B14F-4D97-AF65-F5344CB8AC3E}">
        <p14:creationId xmlns:p14="http://schemas.microsoft.com/office/powerpoint/2010/main" val="163096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4142"/>
            <a:ext cx="10515600" cy="5812821"/>
          </a:xfrm>
        </p:spPr>
        <p:txBody>
          <a:bodyPr>
            <a:normAutofit/>
          </a:bodyPr>
          <a:lstStyle/>
          <a:p>
            <a:pPr marL="0" indent="0">
              <a:buNone/>
            </a:pPr>
            <a:r>
              <a:rPr lang="en-US" sz="1600" dirty="0"/>
              <a:t>Once the two vectors are pointing generally in the same direction, then they are similar</a:t>
            </a:r>
            <a:r>
              <a:rPr lang="en-US" sz="1600" dirty="0" smtClean="0"/>
              <a:t>. This implies that a higher value of </a:t>
            </a:r>
            <a:r>
              <a:rPr lang="en-US" sz="1600" dirty="0" err="1" smtClean="0"/>
              <a:t>cos</a:t>
            </a:r>
            <a:r>
              <a:rPr lang="en-US" sz="1600" dirty="0" smtClean="0"/>
              <a:t>(theta) where theta is the angle between the two vectors, tells us that the songs are similar.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The generate recommendation function computes similarity between the user track and </a:t>
            </a:r>
            <a:r>
              <a:rPr lang="en-US" sz="1600" dirty="0" err="1" smtClean="0"/>
              <a:t>spotify</a:t>
            </a:r>
            <a:r>
              <a:rPr lang="en-US" sz="1600" dirty="0" smtClean="0"/>
              <a:t> dataset and then sorts the </a:t>
            </a:r>
            <a:r>
              <a:rPr lang="en-US" sz="1600" dirty="0" err="1" smtClean="0"/>
              <a:t>spotify</a:t>
            </a:r>
            <a:r>
              <a:rPr lang="en-US" sz="1600" dirty="0" smtClean="0"/>
              <a:t> </a:t>
            </a:r>
            <a:r>
              <a:rPr lang="en-US" sz="1600" dirty="0" err="1" smtClean="0"/>
              <a:t>dataframe</a:t>
            </a:r>
            <a:r>
              <a:rPr lang="en-US" sz="1600" dirty="0" smtClean="0"/>
              <a:t> on the basis on decreasing similarity score. The type of sorting used is </a:t>
            </a:r>
            <a:r>
              <a:rPr lang="en-US" sz="1600" b="1" dirty="0" smtClean="0"/>
              <a:t>Merge Sort </a:t>
            </a:r>
            <a:r>
              <a:rPr lang="en-US" sz="1600" dirty="0" smtClean="0"/>
              <a:t>because of its </a:t>
            </a:r>
            <a:r>
              <a:rPr lang="en-US" sz="1600" dirty="0" err="1" smtClean="0"/>
              <a:t>nlogn</a:t>
            </a:r>
            <a:r>
              <a:rPr lang="en-US" sz="1600" dirty="0" smtClean="0"/>
              <a:t> time complexity. </a:t>
            </a:r>
          </a:p>
          <a:p>
            <a:pPr marL="0" indent="0">
              <a:buNone/>
            </a:pPr>
            <a:r>
              <a:rPr lang="en-US" sz="1600" dirty="0" smtClean="0"/>
              <a:t>Finally we return the top 10 songs from the </a:t>
            </a:r>
            <a:r>
              <a:rPr lang="en-US" sz="1600" dirty="0" err="1" smtClean="0"/>
              <a:t>spotify</a:t>
            </a:r>
            <a:r>
              <a:rPr lang="en-US" sz="1600" dirty="0" smtClean="0"/>
              <a:t> </a:t>
            </a:r>
            <a:r>
              <a:rPr lang="en-US" sz="1600" dirty="0" err="1" smtClean="0"/>
              <a:t>dataframe</a:t>
            </a:r>
            <a:r>
              <a:rPr lang="en-US" sz="1600" dirty="0" smtClean="0"/>
              <a:t> after sorting.</a:t>
            </a:r>
          </a:p>
        </p:txBody>
      </p:sp>
      <p:pic>
        <p:nvPicPr>
          <p:cNvPr id="4" name="Picture 3"/>
          <p:cNvPicPr>
            <a:picLocks noChangeAspect="1"/>
          </p:cNvPicPr>
          <p:nvPr/>
        </p:nvPicPr>
        <p:blipFill>
          <a:blip r:embed="rId2"/>
          <a:stretch>
            <a:fillRect/>
          </a:stretch>
        </p:blipFill>
        <p:spPr>
          <a:xfrm>
            <a:off x="902937" y="1014156"/>
            <a:ext cx="9602032" cy="281964"/>
          </a:xfrm>
          <a:prstGeom prst="rect">
            <a:avLst/>
          </a:prstGeom>
        </p:spPr>
      </p:pic>
      <p:pic>
        <p:nvPicPr>
          <p:cNvPr id="5" name="Picture 4"/>
          <p:cNvPicPr>
            <a:picLocks noChangeAspect="1"/>
          </p:cNvPicPr>
          <p:nvPr/>
        </p:nvPicPr>
        <p:blipFill>
          <a:blip r:embed="rId3"/>
          <a:stretch>
            <a:fillRect/>
          </a:stretch>
        </p:blipFill>
        <p:spPr>
          <a:xfrm>
            <a:off x="902937" y="1627892"/>
            <a:ext cx="8397968" cy="2857748"/>
          </a:xfrm>
          <a:prstGeom prst="rect">
            <a:avLst/>
          </a:prstGeom>
        </p:spPr>
      </p:pic>
    </p:spTree>
    <p:extLst>
      <p:ext uri="{BB962C8B-B14F-4D97-AF65-F5344CB8AC3E}">
        <p14:creationId xmlns:p14="http://schemas.microsoft.com/office/powerpoint/2010/main" val="319651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112" y="331772"/>
            <a:ext cx="10552688" cy="6077119"/>
          </a:xfrm>
        </p:spPr>
        <p:txBody>
          <a:bodyPr>
            <a:normAutofit/>
          </a:bodyPr>
          <a:lstStyle/>
          <a:p>
            <a:pPr marL="0" indent="0">
              <a:buNone/>
            </a:pPr>
            <a:r>
              <a:rPr lang="en-IN" sz="1600" dirty="0" smtClean="0"/>
              <a:t>Now we have the top 10 songs that we want to recommend to the user. The name, artist, album image and </a:t>
            </a:r>
            <a:r>
              <a:rPr lang="en-IN" sz="1600" dirty="0" err="1" smtClean="0"/>
              <a:t>spotify</a:t>
            </a:r>
            <a:r>
              <a:rPr lang="en-IN" sz="1600" dirty="0" smtClean="0"/>
              <a:t> link of the tracks will be retrieved through </a:t>
            </a:r>
            <a:r>
              <a:rPr lang="en-IN" sz="1600" dirty="0" err="1" smtClean="0"/>
              <a:t>spotify</a:t>
            </a:r>
            <a:r>
              <a:rPr lang="en-IN" sz="1600" dirty="0" smtClean="0"/>
              <a:t> API and will be shown to the user on the website. </a:t>
            </a:r>
            <a:r>
              <a:rPr lang="en-IN" sz="1600" b="1" dirty="0" smtClean="0"/>
              <a:t>Here I’ve used the multiprocessing</a:t>
            </a:r>
            <a:r>
              <a:rPr lang="en-IN" sz="1600" dirty="0" smtClean="0"/>
              <a:t> </a:t>
            </a:r>
            <a:r>
              <a:rPr lang="en-IN" sz="1600" b="1" dirty="0" smtClean="0"/>
              <a:t>module</a:t>
            </a:r>
            <a:r>
              <a:rPr lang="en-IN" sz="1600" dirty="0" smtClean="0"/>
              <a:t> </a:t>
            </a:r>
            <a:r>
              <a:rPr lang="en-IN" sz="1600" b="1" dirty="0" smtClean="0"/>
              <a:t>to run the API requests in parallel</a:t>
            </a:r>
            <a:r>
              <a:rPr lang="en-IN" sz="1600" dirty="0" smtClean="0"/>
              <a:t>, this helped to reduce the runtime of the application.</a:t>
            </a:r>
            <a:endParaRPr lang="en-IN" sz="1600" dirty="0"/>
          </a:p>
          <a:p>
            <a:pPr marL="0" indent="0">
              <a:buNone/>
            </a:pPr>
            <a:endParaRPr lang="en-IN" sz="1600" dirty="0"/>
          </a:p>
        </p:txBody>
      </p:sp>
      <p:pic>
        <p:nvPicPr>
          <p:cNvPr id="4" name="Picture 3"/>
          <p:cNvPicPr>
            <a:picLocks noChangeAspect="1"/>
          </p:cNvPicPr>
          <p:nvPr/>
        </p:nvPicPr>
        <p:blipFill>
          <a:blip r:embed="rId2"/>
          <a:stretch>
            <a:fillRect/>
          </a:stretch>
        </p:blipFill>
        <p:spPr>
          <a:xfrm>
            <a:off x="858211" y="1255991"/>
            <a:ext cx="4839119" cy="289585"/>
          </a:xfrm>
          <a:prstGeom prst="rect">
            <a:avLst/>
          </a:prstGeom>
        </p:spPr>
      </p:pic>
      <p:pic>
        <p:nvPicPr>
          <p:cNvPr id="5" name="Picture 4"/>
          <p:cNvPicPr>
            <a:picLocks noChangeAspect="1"/>
          </p:cNvPicPr>
          <p:nvPr/>
        </p:nvPicPr>
        <p:blipFill>
          <a:blip r:embed="rId3"/>
          <a:stretch>
            <a:fillRect/>
          </a:stretch>
        </p:blipFill>
        <p:spPr>
          <a:xfrm>
            <a:off x="858211" y="1745047"/>
            <a:ext cx="9007621" cy="4663844"/>
          </a:xfrm>
          <a:prstGeom prst="rect">
            <a:avLst/>
          </a:prstGeom>
        </p:spPr>
      </p:pic>
    </p:spTree>
    <p:extLst>
      <p:ext uri="{BB962C8B-B14F-4D97-AF65-F5344CB8AC3E}">
        <p14:creationId xmlns:p14="http://schemas.microsoft.com/office/powerpoint/2010/main" val="135298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67"/>
          </a:xfrm>
        </p:spPr>
        <p:txBody>
          <a:bodyPr>
            <a:noAutofit/>
          </a:bodyPr>
          <a:lstStyle/>
          <a:p>
            <a:r>
              <a:rPr lang="en-IN" sz="2800" b="1" dirty="0" smtClean="0">
                <a:latin typeface="+mn-lt"/>
              </a:rPr>
              <a:t>				 Web Application </a:t>
            </a:r>
            <a:endParaRPr lang="en-IN" sz="2800" b="1" dirty="0">
              <a:latin typeface="+mn-lt"/>
            </a:endParaRPr>
          </a:p>
        </p:txBody>
      </p:sp>
      <p:pic>
        <p:nvPicPr>
          <p:cNvPr id="4" name="Content Placeholder 3"/>
          <p:cNvPicPr>
            <a:picLocks noGrp="1" noChangeAspect="1"/>
          </p:cNvPicPr>
          <p:nvPr>
            <p:ph idx="1"/>
          </p:nvPr>
        </p:nvPicPr>
        <p:blipFill>
          <a:blip r:embed="rId2"/>
          <a:stretch>
            <a:fillRect/>
          </a:stretch>
        </p:blipFill>
        <p:spPr>
          <a:xfrm>
            <a:off x="1042052" y="1667086"/>
            <a:ext cx="10107895" cy="5019675"/>
          </a:xfrm>
          <a:prstGeom prst="rect">
            <a:avLst/>
          </a:prstGeom>
        </p:spPr>
      </p:pic>
      <p:sp>
        <p:nvSpPr>
          <p:cNvPr id="3" name="TextBox 2"/>
          <p:cNvSpPr txBox="1"/>
          <p:nvPr/>
        </p:nvSpPr>
        <p:spPr>
          <a:xfrm>
            <a:off x="1042052" y="1124793"/>
            <a:ext cx="10139320" cy="338554"/>
          </a:xfrm>
          <a:prstGeom prst="rect">
            <a:avLst/>
          </a:prstGeom>
          <a:noFill/>
        </p:spPr>
        <p:txBody>
          <a:bodyPr wrap="square" rtlCol="0">
            <a:spAutoFit/>
          </a:bodyPr>
          <a:lstStyle/>
          <a:p>
            <a:r>
              <a:rPr lang="en-US" sz="1600" b="1" dirty="0" smtClean="0"/>
              <a:t>Website</a:t>
            </a:r>
            <a:r>
              <a:rPr lang="en-US" sz="1600" dirty="0" smtClean="0"/>
              <a:t>: </a:t>
            </a:r>
            <a:r>
              <a:rPr lang="en-US" sz="1600" dirty="0"/>
              <a:t>https</a:t>
            </a:r>
            <a:r>
              <a:rPr lang="en-US" sz="1600" dirty="0" smtClean="0"/>
              <a:t>://</a:t>
            </a:r>
            <a:r>
              <a:rPr lang="en-US" sz="1600" dirty="0"/>
              <a:t>music-recommendation-alucard.herokuapp.com/</a:t>
            </a:r>
            <a:endParaRPr lang="en-IN" sz="1600" dirty="0"/>
          </a:p>
        </p:txBody>
      </p:sp>
    </p:spTree>
    <p:extLst>
      <p:ext uri="{BB962C8B-B14F-4D97-AF65-F5344CB8AC3E}">
        <p14:creationId xmlns:p14="http://schemas.microsoft.com/office/powerpoint/2010/main" val="189017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792781"/>
            <a:ext cx="10515600" cy="5277201"/>
          </a:xfrm>
          <a:prstGeom prst="rect">
            <a:avLst/>
          </a:prstGeom>
        </p:spPr>
      </p:pic>
    </p:spTree>
    <p:extLst>
      <p:ext uri="{BB962C8B-B14F-4D97-AF65-F5344CB8AC3E}">
        <p14:creationId xmlns:p14="http://schemas.microsoft.com/office/powerpoint/2010/main" val="236366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49274"/>
          </a:xfrm>
        </p:spPr>
        <p:txBody>
          <a:bodyPr>
            <a:noAutofit/>
          </a:bodyPr>
          <a:lstStyle/>
          <a:p>
            <a:r>
              <a:rPr lang="en-IN" sz="2800" b="1" dirty="0" smtClean="0">
                <a:latin typeface="+mn-lt"/>
              </a:rPr>
              <a:t>	</a:t>
            </a:r>
            <a:r>
              <a:rPr lang="en-IN" sz="2800" b="1" dirty="0">
                <a:latin typeface="+mn-lt"/>
              </a:rPr>
              <a:t> </a:t>
            </a:r>
            <a:r>
              <a:rPr lang="en-IN" sz="2800" b="1" dirty="0" smtClean="0">
                <a:latin typeface="+mn-lt"/>
              </a:rPr>
              <a:t>                    Recommendation System Pipeline</a:t>
            </a:r>
            <a:endParaRPr lang="en-IN" sz="2800" b="1" dirty="0">
              <a:latin typeface="+mn-lt"/>
            </a:endParaRPr>
          </a:p>
        </p:txBody>
      </p:sp>
      <p:pic>
        <p:nvPicPr>
          <p:cNvPr id="4" name="Content Placeholder 3"/>
          <p:cNvPicPr>
            <a:picLocks noGrp="1" noChangeAspect="1"/>
          </p:cNvPicPr>
          <p:nvPr>
            <p:ph idx="1"/>
          </p:nvPr>
        </p:nvPicPr>
        <p:blipFill>
          <a:blip r:embed="rId2"/>
          <a:stretch>
            <a:fillRect/>
          </a:stretch>
        </p:blipFill>
        <p:spPr>
          <a:xfrm>
            <a:off x="1237829" y="1367555"/>
            <a:ext cx="9716342" cy="3863675"/>
          </a:xfrm>
          <a:prstGeom prst="rect">
            <a:avLst/>
          </a:prstGeom>
        </p:spPr>
      </p:pic>
    </p:spTree>
    <p:extLst>
      <p:ext uri="{BB962C8B-B14F-4D97-AF65-F5344CB8AC3E}">
        <p14:creationId xmlns:p14="http://schemas.microsoft.com/office/powerpoint/2010/main" val="10543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195"/>
          </a:xfrm>
        </p:spPr>
        <p:txBody>
          <a:bodyPr>
            <a:normAutofit/>
          </a:bodyPr>
          <a:lstStyle/>
          <a:p>
            <a:r>
              <a:rPr lang="en-IN" sz="2800" b="1" dirty="0" smtClean="0">
                <a:latin typeface="+mn-lt"/>
              </a:rPr>
              <a:t>                   How to generate recommendations for a song</a:t>
            </a:r>
            <a:endParaRPr lang="en-IN" sz="2800" b="1" dirty="0">
              <a:latin typeface="+mn-lt"/>
            </a:endParaRPr>
          </a:p>
        </p:txBody>
      </p:sp>
      <p:sp>
        <p:nvSpPr>
          <p:cNvPr id="3" name="Content Placeholder 2"/>
          <p:cNvSpPr>
            <a:spLocks noGrp="1"/>
          </p:cNvSpPr>
          <p:nvPr>
            <p:ph idx="1"/>
          </p:nvPr>
        </p:nvSpPr>
        <p:spPr/>
        <p:txBody>
          <a:bodyPr>
            <a:normAutofit/>
          </a:bodyPr>
          <a:lstStyle/>
          <a:p>
            <a:r>
              <a:rPr lang="en-IN" sz="1600" dirty="0" smtClean="0"/>
              <a:t>Connecting to </a:t>
            </a:r>
            <a:r>
              <a:rPr lang="en-IN" sz="1600" dirty="0" err="1"/>
              <a:t>S</a:t>
            </a:r>
            <a:r>
              <a:rPr lang="en-IN" sz="1600" dirty="0" err="1" smtClean="0"/>
              <a:t>potify</a:t>
            </a:r>
            <a:r>
              <a:rPr lang="en-IN" sz="1600" dirty="0" smtClean="0"/>
              <a:t> API.</a:t>
            </a:r>
          </a:p>
          <a:p>
            <a:r>
              <a:rPr lang="en-IN" sz="1600" dirty="0" smtClean="0"/>
              <a:t>Data preparation</a:t>
            </a:r>
          </a:p>
          <a:p>
            <a:r>
              <a:rPr lang="en-IN" sz="1600" dirty="0" smtClean="0"/>
              <a:t>Feature Engineering</a:t>
            </a:r>
          </a:p>
          <a:p>
            <a:r>
              <a:rPr lang="en-IN" sz="1600" dirty="0" smtClean="0"/>
              <a:t>Generate recommendations.</a:t>
            </a:r>
          </a:p>
          <a:p>
            <a:pPr marL="0" indent="0">
              <a:buNone/>
            </a:pPr>
            <a:endParaRPr lang="en-IN" sz="1600" dirty="0" smtClean="0"/>
          </a:p>
          <a:p>
            <a:pPr marL="0" indent="0">
              <a:buNone/>
            </a:pPr>
            <a:r>
              <a:rPr lang="en-IN" sz="1800" b="1" dirty="0" smtClean="0"/>
              <a:t>Details:</a:t>
            </a:r>
          </a:p>
          <a:p>
            <a:r>
              <a:rPr lang="en-IN" sz="1800" b="1" dirty="0" smtClean="0"/>
              <a:t>Algorithm Type</a:t>
            </a:r>
            <a:r>
              <a:rPr lang="en-IN" sz="2000" b="1" dirty="0" smtClean="0"/>
              <a:t>: </a:t>
            </a:r>
            <a:r>
              <a:rPr lang="en-IN" sz="1600" dirty="0" smtClean="0"/>
              <a:t>Content based Recommendation system</a:t>
            </a:r>
            <a:r>
              <a:rPr lang="en-IN" sz="1800" dirty="0" smtClean="0"/>
              <a:t>.</a:t>
            </a:r>
          </a:p>
          <a:p>
            <a:r>
              <a:rPr lang="en-IN" sz="1800" b="1" dirty="0" smtClean="0"/>
              <a:t>Limitations: </a:t>
            </a:r>
            <a:endParaRPr lang="en-IN" sz="1600" b="1" dirty="0" smtClean="0"/>
          </a:p>
          <a:p>
            <a:pPr lvl="1">
              <a:buFont typeface="Wingdings" panose="05000000000000000000" pitchFamily="2" charset="2"/>
              <a:buChar char="Ø"/>
            </a:pPr>
            <a:r>
              <a:rPr lang="en-IN" sz="1600" dirty="0" smtClean="0"/>
              <a:t>Dataset used is quite small(around 6000 songs) which affects the recommendation.</a:t>
            </a:r>
            <a:r>
              <a:rPr lang="en-IN" sz="1400" dirty="0" smtClean="0"/>
              <a:t> </a:t>
            </a:r>
          </a:p>
          <a:p>
            <a:pPr lvl="1">
              <a:buFont typeface="Wingdings" panose="05000000000000000000" pitchFamily="2" charset="2"/>
              <a:buChar char="Ø"/>
            </a:pPr>
            <a:r>
              <a:rPr lang="en-IN" sz="1600" dirty="0" smtClean="0"/>
              <a:t>Many genres missing in the dataset or have only a few songs</a:t>
            </a:r>
            <a:r>
              <a:rPr lang="en-IN" sz="1400" dirty="0" smtClean="0"/>
              <a:t>. </a:t>
            </a:r>
            <a:r>
              <a:rPr lang="en-IN" sz="1600" dirty="0" smtClean="0"/>
              <a:t>This affected the recommendation for songs of certain genres.</a:t>
            </a:r>
          </a:p>
        </p:txBody>
      </p:sp>
    </p:spTree>
    <p:extLst>
      <p:ext uri="{BB962C8B-B14F-4D97-AF65-F5344CB8AC3E}">
        <p14:creationId xmlns:p14="http://schemas.microsoft.com/office/powerpoint/2010/main" val="259151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2102"/>
          </a:xfrm>
        </p:spPr>
        <p:txBody>
          <a:bodyPr>
            <a:normAutofit/>
          </a:bodyPr>
          <a:lstStyle/>
          <a:p>
            <a:r>
              <a:rPr lang="en-IN" sz="2800" b="1" dirty="0" smtClean="0">
                <a:latin typeface="+mn-lt"/>
              </a:rPr>
              <a:t>			     Connecting to </a:t>
            </a:r>
            <a:r>
              <a:rPr lang="en-IN" sz="2800" b="1" dirty="0" err="1">
                <a:latin typeface="+mn-lt"/>
              </a:rPr>
              <a:t>S</a:t>
            </a:r>
            <a:r>
              <a:rPr lang="en-IN" sz="2800" b="1" dirty="0" err="1" smtClean="0">
                <a:latin typeface="+mn-lt"/>
              </a:rPr>
              <a:t>potify</a:t>
            </a:r>
            <a:r>
              <a:rPr lang="en-IN" sz="2800" b="1" dirty="0" smtClean="0">
                <a:latin typeface="+mn-lt"/>
              </a:rPr>
              <a:t> API</a:t>
            </a:r>
            <a:endParaRPr lang="en-IN" sz="2800" b="1" dirty="0">
              <a:latin typeface="+mn-lt"/>
            </a:endParaRPr>
          </a:p>
        </p:txBody>
      </p:sp>
      <p:sp>
        <p:nvSpPr>
          <p:cNvPr id="3" name="Content Placeholder 2"/>
          <p:cNvSpPr>
            <a:spLocks noGrp="1"/>
          </p:cNvSpPr>
          <p:nvPr>
            <p:ph idx="1"/>
          </p:nvPr>
        </p:nvSpPr>
        <p:spPr>
          <a:xfrm>
            <a:off x="838200" y="1480842"/>
            <a:ext cx="10515600" cy="4696121"/>
          </a:xfrm>
        </p:spPr>
        <p:txBody>
          <a:bodyPr>
            <a:normAutofit/>
          </a:bodyPr>
          <a:lstStyle/>
          <a:p>
            <a:pPr marL="0" indent="0">
              <a:buNone/>
            </a:pPr>
            <a:r>
              <a:rPr lang="en-IN" sz="1800" b="1" dirty="0" smtClean="0"/>
              <a:t>Installing </a:t>
            </a:r>
            <a:r>
              <a:rPr lang="en-IN" sz="1800" b="1" dirty="0" err="1" smtClean="0"/>
              <a:t>Spotipy</a:t>
            </a:r>
            <a:endParaRPr lang="en-IN" sz="1800" b="1" dirty="0"/>
          </a:p>
          <a:p>
            <a:pPr marL="0" indent="0">
              <a:buNone/>
            </a:pPr>
            <a:r>
              <a:rPr lang="en-US" sz="1600" dirty="0" smtClean="0"/>
              <a:t>Firstly we will install </a:t>
            </a:r>
            <a:r>
              <a:rPr lang="en-US" sz="1600" dirty="0" err="1" smtClean="0"/>
              <a:t>Spotipy</a:t>
            </a:r>
            <a:r>
              <a:rPr lang="en-US" sz="1600" dirty="0" smtClean="0"/>
              <a:t> using pip. </a:t>
            </a:r>
            <a:r>
              <a:rPr lang="en-US" sz="1600" dirty="0" err="1" smtClean="0"/>
              <a:t>Spotipy</a:t>
            </a:r>
            <a:r>
              <a:rPr lang="en-US" sz="1600" dirty="0"/>
              <a:t> is a Python client for the </a:t>
            </a:r>
            <a:r>
              <a:rPr lang="en-US" sz="1600" dirty="0" err="1"/>
              <a:t>Spotify</a:t>
            </a:r>
            <a:r>
              <a:rPr lang="en-US" sz="1600" dirty="0"/>
              <a:t> Web API that makes it easy for developers to fetch data and query </a:t>
            </a:r>
            <a:r>
              <a:rPr lang="en-US" sz="1600" dirty="0" err="1"/>
              <a:t>Spotify’s</a:t>
            </a:r>
            <a:r>
              <a:rPr lang="en-US" sz="1600" dirty="0"/>
              <a:t> catalog for </a:t>
            </a:r>
            <a:r>
              <a:rPr lang="en-US" sz="1600" dirty="0" smtClean="0"/>
              <a:t>songs. </a:t>
            </a:r>
          </a:p>
          <a:p>
            <a:pPr marL="0" indent="0">
              <a:buNone/>
            </a:pPr>
            <a:endParaRPr lang="en-US" sz="1600" b="1" dirty="0"/>
          </a:p>
          <a:p>
            <a:pPr marL="0" indent="0">
              <a:buNone/>
            </a:pPr>
            <a:endParaRPr lang="en-IN" sz="1600" b="1" dirty="0" smtClean="0"/>
          </a:p>
          <a:p>
            <a:pPr marL="0" indent="0">
              <a:buNone/>
            </a:pPr>
            <a:r>
              <a:rPr lang="en-IN" sz="1800" b="1" dirty="0" smtClean="0"/>
              <a:t>Type of authorization :  </a:t>
            </a:r>
            <a:r>
              <a:rPr lang="en-IN" sz="1600" dirty="0"/>
              <a:t>Client Credentials </a:t>
            </a:r>
            <a:r>
              <a:rPr lang="en-IN" sz="1600" dirty="0" smtClean="0"/>
              <a:t>flow.</a:t>
            </a:r>
          </a:p>
          <a:p>
            <a:pPr marL="0" indent="0">
              <a:buNone/>
            </a:pPr>
            <a:endParaRPr lang="en-IN" sz="1600" b="1" dirty="0" smtClean="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r>
              <a:rPr lang="en-US" sz="1600" dirty="0" smtClean="0"/>
              <a:t>CLIENT_ID and CLIENT_SECRET is stored as environment variables in the .</a:t>
            </a:r>
            <a:r>
              <a:rPr lang="en-US" sz="1600" dirty="0" err="1" smtClean="0"/>
              <a:t>env</a:t>
            </a:r>
            <a:r>
              <a:rPr lang="en-US" sz="1600" dirty="0" smtClean="0"/>
              <a:t> file. </a:t>
            </a:r>
            <a:endParaRPr lang="en-IN" sz="1600" dirty="0" smtClean="0"/>
          </a:p>
        </p:txBody>
      </p:sp>
      <p:sp>
        <p:nvSpPr>
          <p:cNvPr id="5" name="Rectangle 2"/>
          <p:cNvSpPr>
            <a:spLocks noChangeArrowheads="1"/>
          </p:cNvSpPr>
          <p:nvPr/>
        </p:nvSpPr>
        <p:spPr bwMode="auto">
          <a:xfrm>
            <a:off x="946768" y="2525803"/>
            <a:ext cx="2419519" cy="276999"/>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ED864A"/>
                </a:solidFill>
                <a:effectLst/>
                <a:latin typeface="JetBrains Mono"/>
              </a:rPr>
              <a:t>import </a:t>
            </a:r>
            <a:r>
              <a:rPr kumimoji="0" lang="en-US" sz="1200" b="0" i="0" u="none" strike="noStrike" cap="none" normalizeH="0" baseline="0" dirty="0" err="1" smtClean="0">
                <a:ln>
                  <a:noFill/>
                </a:ln>
                <a:solidFill>
                  <a:srgbClr val="EBEBEB"/>
                </a:solidFill>
                <a:effectLst/>
                <a:latin typeface="JetBrains Mono"/>
              </a:rPr>
              <a:t>spotipy</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946768" y="3510746"/>
            <a:ext cx="10455546" cy="1569856"/>
          </a:xfrm>
          <a:prstGeom prst="rect">
            <a:avLst/>
          </a:prstGeom>
        </p:spPr>
      </p:pic>
    </p:spTree>
    <p:extLst>
      <p:ext uri="{BB962C8B-B14F-4D97-AF65-F5344CB8AC3E}">
        <p14:creationId xmlns:p14="http://schemas.microsoft.com/office/powerpoint/2010/main" val="293741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471"/>
          </a:xfrm>
        </p:spPr>
        <p:txBody>
          <a:bodyPr>
            <a:normAutofit/>
          </a:bodyPr>
          <a:lstStyle/>
          <a:p>
            <a:r>
              <a:rPr lang="en-IN" sz="2800" b="1" dirty="0" smtClean="0">
                <a:latin typeface="+mn-lt"/>
              </a:rPr>
              <a:t>				Data Preparation </a:t>
            </a:r>
            <a:endParaRPr lang="en-IN" sz="2800" b="1" dirty="0">
              <a:latin typeface="+mn-lt"/>
            </a:endParaRPr>
          </a:p>
        </p:txBody>
      </p:sp>
      <p:sp>
        <p:nvSpPr>
          <p:cNvPr id="3" name="Content Placeholder 2"/>
          <p:cNvSpPr>
            <a:spLocks noGrp="1"/>
          </p:cNvSpPr>
          <p:nvPr>
            <p:ph idx="1"/>
          </p:nvPr>
        </p:nvSpPr>
        <p:spPr>
          <a:xfrm>
            <a:off x="838200" y="1754932"/>
            <a:ext cx="10515600" cy="4558556"/>
          </a:xfrm>
        </p:spPr>
        <p:txBody>
          <a:bodyPr>
            <a:normAutofit/>
          </a:bodyPr>
          <a:lstStyle/>
          <a:p>
            <a:pPr marL="0" indent="0">
              <a:buNone/>
            </a:pPr>
            <a:r>
              <a:rPr lang="en-IN" sz="1800" dirty="0" smtClean="0"/>
              <a:t>The dataset used for this project was taken from </a:t>
            </a:r>
            <a:r>
              <a:rPr lang="en-IN" sz="1800" dirty="0" err="1" smtClean="0"/>
              <a:t>kaggle</a:t>
            </a:r>
            <a:r>
              <a:rPr lang="en-IN" sz="1800" dirty="0" smtClean="0"/>
              <a:t>.</a:t>
            </a:r>
          </a:p>
          <a:p>
            <a:pPr marL="0" indent="0">
              <a:buNone/>
            </a:pPr>
            <a:endParaRPr lang="en-IN" sz="1600" dirty="0" smtClean="0"/>
          </a:p>
          <a:p>
            <a:pPr marL="0" indent="0">
              <a:buNone/>
            </a:pPr>
            <a:endParaRPr lang="en-IN" sz="1600" dirty="0" smtClean="0"/>
          </a:p>
          <a:p>
            <a:pPr marL="0" indent="0">
              <a:buNone/>
            </a:pPr>
            <a:r>
              <a:rPr lang="en-IN" sz="1600" dirty="0" smtClean="0"/>
              <a:t>This dataset contains various track features as well as track id, track name, track artists.</a:t>
            </a:r>
          </a:p>
          <a:p>
            <a:pPr marL="0" indent="0">
              <a:buNone/>
            </a:pPr>
            <a:r>
              <a:rPr lang="en-IN" sz="1600" dirty="0" smtClean="0"/>
              <a:t>The genre column of this dataset is actually given in form of string although it looks like list of strings.</a:t>
            </a:r>
          </a:p>
          <a:p>
            <a:pPr marL="0" indent="0">
              <a:buNone/>
            </a:pPr>
            <a:r>
              <a:rPr lang="en-US" sz="1600" dirty="0"/>
              <a:t>I'm going to put together a regex statement to extract the </a:t>
            </a:r>
            <a:r>
              <a:rPr lang="en-US" sz="1600" dirty="0" smtClean="0"/>
              <a:t>genres </a:t>
            </a:r>
            <a:r>
              <a:rPr lang="en-US" sz="1600" dirty="0"/>
              <a:t>and input into a list</a:t>
            </a:r>
            <a:r>
              <a:rPr lang="en-IN" sz="1600" dirty="0" smtClean="0"/>
              <a:t>.</a:t>
            </a:r>
          </a:p>
          <a:p>
            <a:pPr marL="0" indent="0">
              <a:buNone/>
            </a:pPr>
            <a:endParaRPr lang="en-IN" sz="1600" dirty="0" smtClean="0"/>
          </a:p>
          <a:p>
            <a:pPr marL="0" indent="0">
              <a:buNone/>
            </a:pPr>
            <a:endParaRPr lang="en-IN" sz="1600" dirty="0"/>
          </a:p>
          <a:p>
            <a:pPr marL="0" indent="0">
              <a:buNone/>
            </a:pPr>
            <a:endParaRPr lang="en-IN" sz="1600" dirty="0" smtClean="0"/>
          </a:p>
          <a:p>
            <a:pPr marL="0" indent="0">
              <a:buNone/>
            </a:pPr>
            <a:r>
              <a:rPr lang="en-IN" sz="1600" dirty="0" smtClean="0"/>
              <a:t>Now I will retrieve the user track information/data with the help of song name and song artist.</a:t>
            </a:r>
          </a:p>
          <a:p>
            <a:pPr marL="0" indent="0">
              <a:buNone/>
            </a:pPr>
            <a:endParaRPr lang="en-IN" sz="1600" dirty="0"/>
          </a:p>
        </p:txBody>
      </p:sp>
      <p:pic>
        <p:nvPicPr>
          <p:cNvPr id="5" name="Picture 4"/>
          <p:cNvPicPr>
            <a:picLocks noChangeAspect="1"/>
          </p:cNvPicPr>
          <p:nvPr/>
        </p:nvPicPr>
        <p:blipFill>
          <a:blip r:embed="rId2"/>
          <a:stretch>
            <a:fillRect/>
          </a:stretch>
        </p:blipFill>
        <p:spPr>
          <a:xfrm>
            <a:off x="886752" y="3923832"/>
            <a:ext cx="8436071" cy="693480"/>
          </a:xfrm>
          <a:prstGeom prst="rect">
            <a:avLst/>
          </a:prstGeom>
        </p:spPr>
      </p:pic>
      <p:pic>
        <p:nvPicPr>
          <p:cNvPr id="8" name="Picture 7"/>
          <p:cNvPicPr>
            <a:picLocks noChangeAspect="1"/>
          </p:cNvPicPr>
          <p:nvPr/>
        </p:nvPicPr>
        <p:blipFill>
          <a:blip r:embed="rId3"/>
          <a:stretch>
            <a:fillRect/>
          </a:stretch>
        </p:blipFill>
        <p:spPr>
          <a:xfrm>
            <a:off x="886752" y="5309176"/>
            <a:ext cx="4587638" cy="312447"/>
          </a:xfrm>
          <a:prstGeom prst="rect">
            <a:avLst/>
          </a:prstGeom>
        </p:spPr>
      </p:pic>
      <p:pic>
        <p:nvPicPr>
          <p:cNvPr id="9" name="Picture 8"/>
          <p:cNvPicPr>
            <a:picLocks noChangeAspect="1"/>
          </p:cNvPicPr>
          <p:nvPr/>
        </p:nvPicPr>
        <p:blipFill>
          <a:blip r:embed="rId4"/>
          <a:stretch>
            <a:fillRect/>
          </a:stretch>
        </p:blipFill>
        <p:spPr>
          <a:xfrm>
            <a:off x="886752" y="2151410"/>
            <a:ext cx="4823878" cy="281964"/>
          </a:xfrm>
          <a:prstGeom prst="rect">
            <a:avLst/>
          </a:prstGeom>
        </p:spPr>
      </p:pic>
    </p:spTree>
    <p:extLst>
      <p:ext uri="{BB962C8B-B14F-4D97-AF65-F5344CB8AC3E}">
        <p14:creationId xmlns:p14="http://schemas.microsoft.com/office/powerpoint/2010/main" val="35345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66700"/>
            <a:ext cx="6015754" cy="6254750"/>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7EC3E6"/>
                </a:solidFill>
                <a:effectLst/>
                <a:latin typeface="JetBrains Mono"/>
              </a:rPr>
              <a:t># fetching the information regarding the track that user entered</a:t>
            </a:r>
            <a:br>
              <a:rPr kumimoji="0" lang="en-US" sz="1200" b="0" i="0" u="none" strike="noStrike" cap="none" normalizeH="0" baseline="0" smtClean="0">
                <a:ln>
                  <a:noFill/>
                </a:ln>
                <a:solidFill>
                  <a:srgbClr val="7EC3E6"/>
                </a:solidFill>
                <a:effectLst/>
                <a:latin typeface="JetBrains Mono"/>
              </a:rPr>
            </a:br>
            <a:r>
              <a:rPr kumimoji="0" lang="en-US" sz="1200" b="0" i="0" u="none" strike="noStrike" cap="none" normalizeH="0" baseline="0" smtClean="0">
                <a:ln>
                  <a:noFill/>
                </a:ln>
                <a:solidFill>
                  <a:srgbClr val="ED864A"/>
                </a:solidFill>
                <a:effectLst/>
                <a:latin typeface="JetBrains Mono"/>
              </a:rPr>
              <a:t>def </a:t>
            </a:r>
            <a:r>
              <a:rPr kumimoji="0" lang="en-US" sz="1200" b="0" i="0" u="none" strike="noStrike" cap="none" normalizeH="0" baseline="0" smtClean="0">
                <a:ln>
                  <a:noFill/>
                </a:ln>
                <a:solidFill>
                  <a:srgbClr val="FFCF40"/>
                </a:solidFill>
                <a:effectLst/>
                <a:latin typeface="JetBrains Mono"/>
              </a:rPr>
              <a:t>fetch_track</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FFFFFF"/>
                </a:solidFill>
                <a:effectLst/>
                <a:latin typeface="JetBrains Mono"/>
              </a:rPr>
              <a:t>song_name</a:t>
            </a:r>
            <a:r>
              <a:rPr kumimoji="0" lang="en-US" sz="1200" b="1" i="0" u="none" strike="noStrike" cap="none" normalizeH="0" baseline="0" smtClean="0">
                <a:ln>
                  <a:noFill/>
                </a:ln>
                <a:solidFill>
                  <a:srgbClr val="ED864A"/>
                </a:solidFill>
                <a:effectLst/>
                <a:latin typeface="JetBrains Mono"/>
              </a:rPr>
              <a:t>, </a:t>
            </a:r>
            <a:r>
              <a:rPr kumimoji="0" lang="en-US" sz="1200" b="0" i="0" u="none" strike="noStrike" cap="none" normalizeH="0" baseline="0" smtClean="0">
                <a:ln>
                  <a:noFill/>
                </a:ln>
                <a:solidFill>
                  <a:srgbClr val="FFFFFF"/>
                </a:solidFill>
                <a:effectLst/>
                <a:latin typeface="JetBrains Mono"/>
              </a:rPr>
              <a:t>song_artist</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result = spotify.search(</a:t>
            </a:r>
            <a:r>
              <a:rPr kumimoji="0" lang="en-US" sz="1200" b="0" i="0" u="none" strike="noStrike" cap="none" normalizeH="0" baseline="0" smtClean="0">
                <a:ln>
                  <a:noFill/>
                </a:ln>
                <a:solidFill>
                  <a:srgbClr val="AA4926"/>
                </a:solidFill>
                <a:effectLst/>
                <a:latin typeface="JetBrains Mono"/>
              </a:rPr>
              <a:t>q</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'track: {} artist: {}'</a:t>
            </a:r>
            <a:r>
              <a:rPr kumimoji="0" lang="en-US" sz="1200" b="0" i="0" u="none" strike="noStrike" cap="none" normalizeH="0" baseline="0" smtClean="0">
                <a:ln>
                  <a:noFill/>
                </a:ln>
                <a:solidFill>
                  <a:srgbClr val="EBEBEB"/>
                </a:solidFill>
                <a:effectLst/>
                <a:latin typeface="JetBrains Mono"/>
              </a:rPr>
              <a:t>.format(</a:t>
            </a:r>
            <a:r>
              <a:rPr kumimoji="0" lang="en-US" sz="1200" b="0" i="0" u="none" strike="noStrike" cap="none" normalizeH="0" baseline="0" smtClean="0">
                <a:ln>
                  <a:noFill/>
                </a:ln>
                <a:solidFill>
                  <a:srgbClr val="FFFFFF"/>
                </a:solidFill>
                <a:effectLst/>
                <a:latin typeface="JetBrains Mono"/>
              </a:rPr>
              <a:t>song_name</a:t>
            </a:r>
            <a:r>
              <a:rPr kumimoji="0" lang="en-US" sz="1200" b="1" i="0" u="none" strike="noStrike" cap="none" normalizeH="0" baseline="0" smtClean="0">
                <a:ln>
                  <a:noFill/>
                </a:ln>
                <a:solidFill>
                  <a:srgbClr val="ED864A"/>
                </a:solidFill>
                <a:effectLst/>
                <a:latin typeface="JetBrains Mono"/>
              </a:rPr>
              <a:t>, </a:t>
            </a:r>
            <a:r>
              <a:rPr kumimoji="0" lang="en-US" sz="1200" b="0" i="0" u="none" strike="noStrike" cap="none" normalizeH="0" baseline="0" smtClean="0">
                <a:ln>
                  <a:noFill/>
                </a:ln>
                <a:solidFill>
                  <a:srgbClr val="FFFFFF"/>
                </a:solidFill>
                <a:effectLst/>
                <a:latin typeface="JetBrains Mono"/>
              </a:rPr>
              <a:t>song_artist</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ED864A"/>
                </a:solidFill>
                <a:effectLst/>
                <a:latin typeface="JetBrains Mono"/>
              </a:rPr>
              <a:t>, </a:t>
            </a:r>
            <a:r>
              <a:rPr kumimoji="0" lang="en-US" sz="1200" b="0" i="0" u="none" strike="noStrike" cap="none" normalizeH="0" baseline="0" smtClean="0">
                <a:ln>
                  <a:noFill/>
                </a:ln>
                <a:solidFill>
                  <a:srgbClr val="AA4926"/>
                </a:solidFill>
                <a:effectLst/>
                <a:latin typeface="JetBrains Mono"/>
              </a:rPr>
              <a:t>limit</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1</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t>
            </a:r>
            <a:r>
              <a:rPr kumimoji="0" lang="en-US" sz="1200" b="0" i="0" u="none" strike="noStrike" cap="none" normalizeH="0" baseline="0" smtClean="0">
                <a:ln>
                  <a:noFill/>
                </a:ln>
                <a:solidFill>
                  <a:srgbClr val="7EC3E6"/>
                </a:solidFill>
                <a:effectLst/>
                <a:latin typeface="JetBrains Mono"/>
              </a:rPr>
              <a:t># not able to find song (return None)</a:t>
            </a:r>
            <a:br>
              <a:rPr kumimoji="0" lang="en-US" sz="1200" b="0" i="0" u="none" strike="noStrike" cap="none" normalizeH="0" baseline="0" smtClean="0">
                <a:ln>
                  <a:noFill/>
                </a:ln>
                <a:solidFill>
                  <a:srgbClr val="7EC3E6"/>
                </a:solidFill>
                <a:effectLst/>
                <a:latin typeface="JetBrains Mono"/>
              </a:rPr>
            </a:br>
            <a:r>
              <a:rPr kumimoji="0" lang="en-US" sz="1200" b="0" i="0" u="none" strike="noStrike" cap="none" normalizeH="0" baseline="0" smtClean="0">
                <a:ln>
                  <a:noFill/>
                </a:ln>
                <a:solidFill>
                  <a:srgbClr val="7EC3E6"/>
                </a:solidFill>
                <a:effectLst/>
                <a:latin typeface="JetBrains Mono"/>
              </a:rPr>
              <a:t>    </a:t>
            </a:r>
            <a:r>
              <a:rPr kumimoji="0" lang="en-US" sz="1200" b="0" i="0" u="none" strike="noStrike" cap="none" normalizeH="0" baseline="0" smtClean="0">
                <a:ln>
                  <a:noFill/>
                </a:ln>
                <a:solidFill>
                  <a:srgbClr val="ED864A"/>
                </a:solidFill>
                <a:effectLst/>
                <a:latin typeface="JetBrains Mono"/>
              </a:rPr>
              <a:t>if </a:t>
            </a:r>
            <a:r>
              <a:rPr kumimoji="0" lang="en-US" sz="1200" b="0" i="0" u="none" strike="noStrike" cap="none" normalizeH="0" baseline="0" smtClean="0">
                <a:ln>
                  <a:noFill/>
                </a:ln>
                <a:solidFill>
                  <a:srgbClr val="EBEBEB"/>
                </a:solidFill>
                <a:effectLst/>
                <a:latin typeface="JetBrains Mono"/>
              </a:rPr>
              <a:t>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 ==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t>
            </a:r>
            <a:r>
              <a:rPr kumimoji="0" lang="en-US" sz="1200" b="0" i="0" u="none" strike="noStrike" cap="none" normalizeH="0" baseline="0" smtClean="0">
                <a:ln>
                  <a:noFill/>
                </a:ln>
                <a:solidFill>
                  <a:srgbClr val="ED864A"/>
                </a:solidFill>
                <a:effectLst/>
                <a:latin typeface="JetBrains Mono"/>
              </a:rPr>
              <a:t>return None</a:t>
            </a:r>
            <a:br>
              <a:rPr kumimoji="0" lang="en-US" sz="1200" b="0" i="0" u="none" strike="noStrike" cap="none" normalizeH="0" baseline="0" smtClean="0">
                <a:ln>
                  <a:noFill/>
                </a:ln>
                <a:solidFill>
                  <a:srgbClr val="ED864A"/>
                </a:solidFill>
                <a:effectLst/>
                <a:latin typeface="JetBrains Mono"/>
              </a:rPr>
            </a:br>
            <a:r>
              <a:rPr kumimoji="0" lang="en-US" sz="1200" b="0" i="0" u="none" strike="noStrike" cap="none" normalizeH="0" baseline="0" smtClean="0">
                <a:ln>
                  <a:noFill/>
                </a:ln>
                <a:solidFill>
                  <a:srgbClr val="ED864A"/>
                </a:solidFill>
                <a:effectLst/>
                <a:latin typeface="JetBrains Mono"/>
              </a:rPr>
              <a:t/>
            </a:r>
            <a:br>
              <a:rPr kumimoji="0" lang="en-US" sz="1200" b="0" i="0" u="none" strike="noStrike" cap="none" normalizeH="0" baseline="0" smtClean="0">
                <a:ln>
                  <a:noFill/>
                </a:ln>
                <a:solidFill>
                  <a:srgbClr val="ED864A"/>
                </a:solidFill>
                <a:effectLst/>
                <a:latin typeface="JetBrains Mono"/>
              </a:rPr>
            </a:br>
            <a:r>
              <a:rPr kumimoji="0" lang="en-US" sz="1200" b="0" i="0" u="none" strike="noStrike" cap="none" normalizeH="0" baseline="0" smtClean="0">
                <a:ln>
                  <a:noFill/>
                </a:ln>
                <a:solidFill>
                  <a:srgbClr val="ED864A"/>
                </a:solidFill>
                <a:effectLst/>
                <a:latin typeface="JetBrains Mono"/>
              </a:rPr>
              <a:t>    </a:t>
            </a:r>
            <a:r>
              <a:rPr kumimoji="0" lang="en-US" sz="1200" b="0" i="0" u="none" strike="noStrike" cap="none" normalizeH="0" baseline="0" smtClean="0">
                <a:ln>
                  <a:noFill/>
                </a:ln>
                <a:solidFill>
                  <a:srgbClr val="EBEBEB"/>
                </a:solidFill>
                <a:effectLst/>
                <a:latin typeface="JetBrains Mono"/>
              </a:rPr>
              <a:t>song_id = 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'id'</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t>
            </a:r>
            <a:r>
              <a:rPr kumimoji="0" lang="en-US" sz="1200" b="0" i="0" u="none" strike="noStrike" cap="none" normalizeH="0" baseline="0" smtClean="0">
                <a:ln>
                  <a:noFill/>
                </a:ln>
                <a:solidFill>
                  <a:srgbClr val="7EC3E6"/>
                </a:solidFill>
                <a:effectLst/>
                <a:latin typeface="JetBrains Mono"/>
              </a:rPr>
              <a:t># retrieving the user tracks features from spotify api</a:t>
            </a:r>
            <a:br>
              <a:rPr kumimoji="0" lang="en-US" sz="1200" b="0" i="0" u="none" strike="noStrike" cap="none" normalizeH="0" baseline="0" smtClean="0">
                <a:ln>
                  <a:noFill/>
                </a:ln>
                <a:solidFill>
                  <a:srgbClr val="7EC3E6"/>
                </a:solidFill>
                <a:effectLst/>
                <a:latin typeface="JetBrains Mono"/>
              </a:rPr>
            </a:br>
            <a:r>
              <a:rPr kumimoji="0" lang="en-US" sz="1200" b="0" i="0" u="none" strike="noStrike" cap="none" normalizeH="0" baseline="0" smtClean="0">
                <a:ln>
                  <a:noFill/>
                </a:ln>
                <a:solidFill>
                  <a:srgbClr val="7EC3E6"/>
                </a:solidFill>
                <a:effectLst/>
                <a:latin typeface="JetBrains Mono"/>
              </a:rPr>
              <a:t>    </a:t>
            </a:r>
            <a:r>
              <a:rPr kumimoji="0" lang="en-US" sz="1200" b="0" i="0" u="none" strike="noStrike" cap="none" normalizeH="0" baseline="0" smtClean="0">
                <a:ln>
                  <a:noFill/>
                </a:ln>
                <a:solidFill>
                  <a:srgbClr val="EBEBEB"/>
                </a:solidFill>
                <a:effectLst/>
                <a:latin typeface="JetBrains Mono"/>
              </a:rPr>
              <a:t>track_info = spotify.audio_features(</a:t>
            </a:r>
            <a:r>
              <a:rPr kumimoji="0" lang="en-US" sz="1200" b="0" i="0" u="none" strike="noStrike" cap="none" normalizeH="0" baseline="0" smtClean="0">
                <a:ln>
                  <a:noFill/>
                </a:ln>
                <a:solidFill>
                  <a:srgbClr val="AA4926"/>
                </a:solidFill>
                <a:effectLst/>
                <a:latin typeface="JetBrains Mono"/>
              </a:rPr>
              <a:t>tracks</a:t>
            </a:r>
            <a:r>
              <a:rPr kumimoji="0" lang="en-US" sz="1200" b="0" i="0" u="none" strike="noStrike" cap="none" normalizeH="0" baseline="0" smtClean="0">
                <a:ln>
                  <a:noFill/>
                </a:ln>
                <a:solidFill>
                  <a:srgbClr val="EBEBEB"/>
                </a:solidFill>
                <a:effectLst/>
                <a:latin typeface="JetBrains Mono"/>
              </a:rPr>
              <a:t>=song_id)</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track_info = track_info[</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 = defaultdict()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t>
            </a:r>
            <a:r>
              <a:rPr kumimoji="0" lang="en-US" sz="1200" b="0" i="0" u="none" strike="noStrike" cap="none" normalizeH="0" baseline="0" smtClean="0">
                <a:ln>
                  <a:noFill/>
                </a:ln>
                <a:solidFill>
                  <a:srgbClr val="ED864A"/>
                </a:solidFill>
                <a:effectLst/>
                <a:latin typeface="JetBrains Mono"/>
              </a:rPr>
              <a:t>for </a:t>
            </a:r>
            <a:r>
              <a:rPr kumimoji="0" lang="en-US" sz="1200" b="0" i="0" u="none" strike="noStrike" cap="none" normalizeH="0" baseline="0" smtClean="0">
                <a:ln>
                  <a:noFill/>
                </a:ln>
                <a:solidFill>
                  <a:srgbClr val="EBEBEB"/>
                </a:solidFill>
                <a:effectLst/>
                <a:latin typeface="JetBrains Mono"/>
              </a:rPr>
              <a:t>key</a:t>
            </a:r>
            <a:r>
              <a:rPr kumimoji="0" lang="en-US" sz="1200" b="1" i="0" u="none" strike="noStrike" cap="none" normalizeH="0" baseline="0" smtClean="0">
                <a:ln>
                  <a:noFill/>
                </a:ln>
                <a:solidFill>
                  <a:srgbClr val="ED864A"/>
                </a:solidFill>
                <a:effectLst/>
                <a:latin typeface="JetBrains Mono"/>
              </a:rPr>
              <a:t>, </a:t>
            </a:r>
            <a:r>
              <a:rPr kumimoji="0" lang="en-US" sz="1200" b="0" i="0" u="none" strike="noStrike" cap="none" normalizeH="0" baseline="0" smtClean="0">
                <a:ln>
                  <a:noFill/>
                </a:ln>
                <a:solidFill>
                  <a:srgbClr val="EBEBEB"/>
                </a:solidFill>
                <a:effectLst/>
                <a:latin typeface="JetBrains Mono"/>
              </a:rPr>
              <a:t>value </a:t>
            </a:r>
            <a:r>
              <a:rPr kumimoji="0" lang="en-US" sz="1200" b="0" i="0" u="none" strike="noStrike" cap="none" normalizeH="0" baseline="0" smtClean="0">
                <a:ln>
                  <a:noFill/>
                </a:ln>
                <a:solidFill>
                  <a:srgbClr val="ED864A"/>
                </a:solidFill>
                <a:effectLst/>
                <a:latin typeface="JetBrains Mono"/>
              </a:rPr>
              <a:t>in </a:t>
            </a:r>
            <a:r>
              <a:rPr kumimoji="0" lang="en-US" sz="1200" b="0" i="0" u="none" strike="noStrike" cap="none" normalizeH="0" baseline="0" smtClean="0">
                <a:ln>
                  <a:noFill/>
                </a:ln>
                <a:solidFill>
                  <a:srgbClr val="EBEBEB"/>
                </a:solidFill>
                <a:effectLst/>
                <a:latin typeface="JetBrains Mono"/>
              </a:rPr>
              <a:t>track_info.items():</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track_data[key] = value</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artist_id = 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'album'</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'artists'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'id'</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artist_info = spotify.artist(</a:t>
            </a:r>
            <a:r>
              <a:rPr kumimoji="0" lang="en-US" sz="1200" b="0" i="0" u="none" strike="noStrike" cap="none" normalizeH="0" baseline="0" smtClean="0">
                <a:ln>
                  <a:noFill/>
                </a:ln>
                <a:solidFill>
                  <a:srgbClr val="AA4926"/>
                </a:solidFill>
                <a:effectLst/>
                <a:latin typeface="JetBrains Mono"/>
              </a:rPr>
              <a:t>artist_id</a:t>
            </a:r>
            <a:r>
              <a:rPr kumimoji="0" lang="en-US" sz="1200" b="0" i="0" u="none" strike="noStrike" cap="none" normalizeH="0" baseline="0" smtClean="0">
                <a:ln>
                  <a:noFill/>
                </a:ln>
                <a:solidFill>
                  <a:srgbClr val="EBEBEB"/>
                </a:solidFill>
                <a:effectLst/>
                <a:latin typeface="JetBrains Mono"/>
              </a:rPr>
              <a:t>=artist_id)</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artist_genres = artist_info[</a:t>
            </a:r>
            <a:r>
              <a:rPr kumimoji="0" lang="en-US" sz="1200" b="0" i="0" u="none" strike="noStrike" cap="none" normalizeH="0" baseline="0" smtClean="0">
                <a:ln>
                  <a:noFill/>
                </a:ln>
                <a:solidFill>
                  <a:srgbClr val="54B33E"/>
                </a:solidFill>
                <a:effectLst/>
                <a:latin typeface="JetBrains Mono"/>
              </a:rPr>
              <a:t>'genres'</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'genres'</a:t>
            </a:r>
            <a:r>
              <a:rPr kumimoji="0" lang="en-US" sz="1200" b="0" i="0" u="none" strike="noStrike" cap="none" normalizeH="0" baseline="0" smtClean="0">
                <a:ln>
                  <a:noFill/>
                </a:ln>
                <a:solidFill>
                  <a:srgbClr val="EBEBEB"/>
                </a:solidFill>
                <a:effectLst/>
                <a:latin typeface="JetBrains Mono"/>
              </a:rPr>
              <a:t>] = [artist_genres]</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'artists'</a:t>
            </a:r>
            <a:r>
              <a:rPr kumimoji="0" lang="en-US" sz="1200" b="0" i="0" u="none" strike="noStrike" cap="none" normalizeH="0" baseline="0" smtClean="0">
                <a:ln>
                  <a:noFill/>
                </a:ln>
                <a:solidFill>
                  <a:srgbClr val="EBEBEB"/>
                </a:solidFill>
                <a:effectLst/>
                <a:latin typeface="JetBrains Mono"/>
              </a:rPr>
              <a:t>] = artist_info[</a:t>
            </a:r>
            <a:r>
              <a:rPr kumimoji="0" lang="en-US" sz="1200" b="0" i="0" u="none" strike="noStrike" cap="none" normalizeH="0" baseline="0" smtClean="0">
                <a:ln>
                  <a:noFill/>
                </a:ln>
                <a:solidFill>
                  <a:srgbClr val="54B33E"/>
                </a:solidFill>
                <a:effectLst/>
                <a:latin typeface="JetBrains Mono"/>
              </a:rPr>
              <a:t>'name'</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'name'</a:t>
            </a:r>
            <a:r>
              <a:rPr kumimoji="0" lang="en-US" sz="1200" b="0" i="0" u="none" strike="noStrike" cap="none" normalizeH="0" baseline="0" smtClean="0">
                <a:ln>
                  <a:noFill/>
                </a:ln>
                <a:solidFill>
                  <a:srgbClr val="EBEBEB"/>
                </a:solidFill>
                <a:effectLst/>
                <a:latin typeface="JetBrains Mono"/>
              </a:rPr>
              <a:t>] = 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'name'</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'release_year'</a:t>
            </a:r>
            <a:r>
              <a:rPr kumimoji="0" lang="en-US" sz="1200" b="0" i="0" u="none" strike="noStrike" cap="none" normalizeH="0" baseline="0" smtClean="0">
                <a:ln>
                  <a:noFill/>
                </a:ln>
                <a:solidFill>
                  <a:srgbClr val="EBEBEB"/>
                </a:solidFill>
                <a:effectLst/>
                <a:latin typeface="JetBrains Mono"/>
              </a:rPr>
              <a:t>] = 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'album'</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'release_date'</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'popularity'</a:t>
            </a:r>
            <a:r>
              <a:rPr kumimoji="0" lang="en-US" sz="1200" b="0" i="0" u="none" strike="noStrike" cap="none" normalizeH="0" baseline="0" smtClean="0">
                <a:ln>
                  <a:noFill/>
                </a:ln>
                <a:solidFill>
                  <a:srgbClr val="EBEBEB"/>
                </a:solidFill>
                <a:effectLst/>
                <a:latin typeface="JetBrains Mono"/>
              </a:rPr>
              <a:t>] = result[</a:t>
            </a:r>
            <a:r>
              <a:rPr kumimoji="0" lang="en-US" sz="1200" b="0" i="0" u="none" strike="noStrike" cap="none" normalizeH="0" baseline="0" smtClean="0">
                <a:ln>
                  <a:noFill/>
                </a:ln>
                <a:solidFill>
                  <a:srgbClr val="54B33E"/>
                </a:solidFill>
                <a:effectLst/>
                <a:latin typeface="JetBrains Mono"/>
              </a:rPr>
              <a:t>'tracks'</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'items'</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0</a:t>
            </a:r>
            <a:r>
              <a:rPr kumimoji="0" lang="en-US" sz="1200" b="0" i="0" u="none" strike="noStrike" cap="none" normalizeH="0" baseline="0" smtClean="0">
                <a:ln>
                  <a:noFill/>
                </a:ln>
                <a:solidFill>
                  <a:srgbClr val="EBEBEB"/>
                </a:solidFill>
                <a:effectLst/>
                <a:latin typeface="JetBrains Mono"/>
              </a:rPr>
              <a:t>][</a:t>
            </a:r>
            <a:r>
              <a:rPr kumimoji="0" lang="en-US" sz="1200" b="0" i="0" u="none" strike="noStrike" cap="none" normalizeH="0" baseline="0" smtClean="0">
                <a:ln>
                  <a:noFill/>
                </a:ln>
                <a:solidFill>
                  <a:srgbClr val="54B33E"/>
                </a:solidFill>
                <a:effectLst/>
                <a:latin typeface="JetBrains Mono"/>
              </a:rPr>
              <a:t>'popularity'</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'duration_min'</a:t>
            </a:r>
            <a:r>
              <a:rPr kumimoji="0" lang="en-US" sz="1200" b="0" i="0" u="none" strike="noStrike" cap="none" normalizeH="0" baseline="0" smtClean="0">
                <a:ln>
                  <a:noFill/>
                </a:ln>
                <a:solidFill>
                  <a:srgbClr val="EBEBEB"/>
                </a:solidFill>
                <a:effectLst/>
                <a:latin typeface="JetBrains Mono"/>
              </a:rPr>
              <a:t>] = track_info[</a:t>
            </a:r>
            <a:r>
              <a:rPr kumimoji="0" lang="en-US" sz="1200" b="0" i="0" u="none" strike="noStrike" cap="none" normalizeH="0" baseline="0" smtClean="0">
                <a:ln>
                  <a:noFill/>
                </a:ln>
                <a:solidFill>
                  <a:srgbClr val="54B33E"/>
                </a:solidFill>
                <a:effectLst/>
                <a:latin typeface="JetBrains Mono"/>
              </a:rPr>
              <a:t>'duration_ms'</a:t>
            </a:r>
            <a:r>
              <a:rPr kumimoji="0" lang="en-US" sz="1200" b="0" i="0" u="none" strike="noStrike" cap="none" normalizeH="0" baseline="0" smtClean="0">
                <a:ln>
                  <a:noFill/>
                </a:ln>
                <a:solidFill>
                  <a:srgbClr val="EBEBEB"/>
                </a:solidFill>
                <a:effectLst/>
                <a:latin typeface="JetBrains Mono"/>
              </a:rPr>
              <a:t>] / (</a:t>
            </a:r>
            <a:r>
              <a:rPr kumimoji="0" lang="en-US" sz="1200" b="1" i="0" u="none" strike="noStrike" cap="none" normalizeH="0" baseline="0" smtClean="0">
                <a:ln>
                  <a:noFill/>
                </a:ln>
                <a:solidFill>
                  <a:srgbClr val="33CCFF"/>
                </a:solidFill>
                <a:effectLst/>
                <a:latin typeface="JetBrains Mono"/>
              </a:rPr>
              <a:t>1000 </a:t>
            </a:r>
            <a:r>
              <a:rPr kumimoji="0" lang="en-US" sz="1200" b="0" i="0" u="none" strike="noStrike" cap="none" normalizeH="0" baseline="0" smtClean="0">
                <a:ln>
                  <a:noFill/>
                </a:ln>
                <a:solidFill>
                  <a:srgbClr val="EBEBEB"/>
                </a:solidFill>
                <a:effectLst/>
                <a:latin typeface="JetBrains Mono"/>
              </a:rPr>
              <a:t>* </a:t>
            </a:r>
            <a:r>
              <a:rPr kumimoji="0" lang="en-US" sz="1200" b="1" i="0" u="none" strike="noStrike" cap="none" normalizeH="0" baseline="0" smtClean="0">
                <a:ln>
                  <a:noFill/>
                </a:ln>
                <a:solidFill>
                  <a:srgbClr val="33CCFF"/>
                </a:solidFill>
                <a:effectLst/>
                <a:latin typeface="JetBrains Mono"/>
              </a:rPr>
              <a:t>60</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track_data[</a:t>
            </a:r>
            <a:r>
              <a:rPr kumimoji="0" lang="en-US" sz="1200" b="0" i="0" u="none" strike="noStrike" cap="none" normalizeH="0" baseline="0" smtClean="0">
                <a:ln>
                  <a:noFill/>
                </a:ln>
                <a:solidFill>
                  <a:srgbClr val="54B33E"/>
                </a:solidFill>
                <a:effectLst/>
                <a:latin typeface="JetBrains Mono"/>
              </a:rPr>
              <a:t>'release_year'</a:t>
            </a:r>
            <a:r>
              <a:rPr kumimoji="0" lang="en-US" sz="1200" b="0" i="0" u="none" strike="noStrike" cap="none" normalizeH="0" baseline="0" smtClean="0">
                <a:ln>
                  <a:noFill/>
                </a:ln>
                <a:solidFill>
                  <a:srgbClr val="EBEBEB"/>
                </a:solidFill>
                <a:effectLst/>
                <a:latin typeface="JetBrains Mono"/>
              </a:rPr>
              <a:t>] = </a:t>
            </a:r>
            <a:r>
              <a:rPr kumimoji="0" lang="en-US" sz="1200" b="0" i="0" u="none" strike="noStrike" cap="none" normalizeH="0" baseline="0" smtClean="0">
                <a:ln>
                  <a:noFill/>
                </a:ln>
                <a:solidFill>
                  <a:srgbClr val="8888C6"/>
                </a:solidFill>
                <a:effectLst/>
                <a:latin typeface="JetBrains Mono"/>
              </a:rPr>
              <a:t>int</a:t>
            </a:r>
            <a:r>
              <a:rPr kumimoji="0" lang="en-US" sz="1200" b="0" i="0" u="none" strike="noStrike" cap="none" normalizeH="0" baseline="0" smtClean="0">
                <a:ln>
                  <a:noFill/>
                </a:ln>
                <a:solidFill>
                  <a:srgbClr val="EBEBEB"/>
                </a:solidFill>
                <a:effectLst/>
                <a:latin typeface="JetBrains Mono"/>
              </a:rPr>
              <a:t>(track_data[</a:t>
            </a:r>
            <a:r>
              <a:rPr kumimoji="0" lang="en-US" sz="1200" b="0" i="0" u="none" strike="noStrike" cap="none" normalizeH="0" baseline="0" smtClean="0">
                <a:ln>
                  <a:noFill/>
                </a:ln>
                <a:solidFill>
                  <a:srgbClr val="54B33E"/>
                </a:solidFill>
                <a:effectLst/>
                <a:latin typeface="JetBrains Mono"/>
              </a:rPr>
              <a:t>'release_year'</a:t>
            </a:r>
            <a:r>
              <a:rPr kumimoji="0" lang="en-US" sz="1200" b="0" i="0" u="none" strike="noStrike" cap="none" normalizeH="0" baseline="0" smtClean="0">
                <a:ln>
                  <a:noFill/>
                </a:ln>
                <a:solidFill>
                  <a:srgbClr val="EBEBEB"/>
                </a:solidFill>
                <a:effectLst/>
                <a:latin typeface="JetBrains Mono"/>
              </a:rPr>
              <a:t>][:</a:t>
            </a:r>
            <a:r>
              <a:rPr kumimoji="0" lang="en-US" sz="1200" b="1" i="0" u="none" strike="noStrike" cap="none" normalizeH="0" baseline="0" smtClean="0">
                <a:ln>
                  <a:noFill/>
                </a:ln>
                <a:solidFill>
                  <a:srgbClr val="33CCFF"/>
                </a:solidFill>
                <a:effectLst/>
                <a:latin typeface="JetBrains Mono"/>
              </a:rPr>
              <a:t>4</a:t>
            </a:r>
            <a:r>
              <a:rPr kumimoji="0" lang="en-US" sz="1200" b="0" i="0" u="none" strike="noStrike" cap="none" normalizeH="0" baseline="0" smtClean="0">
                <a:ln>
                  <a:noFill/>
                </a:ln>
                <a:solidFill>
                  <a:srgbClr val="EBEBEB"/>
                </a:solidFill>
                <a:effectLst/>
                <a:latin typeface="JetBrains Mono"/>
              </a:rPr>
              <a:t>])</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r>
            <a:br>
              <a:rPr kumimoji="0" lang="en-US" sz="1200" b="0" i="0" u="none" strike="noStrike" cap="none" normalizeH="0" baseline="0" smtClean="0">
                <a:ln>
                  <a:noFill/>
                </a:ln>
                <a:solidFill>
                  <a:srgbClr val="EBEBEB"/>
                </a:solidFill>
                <a:effectLst/>
                <a:latin typeface="JetBrains Mono"/>
              </a:rPr>
            </a:br>
            <a:r>
              <a:rPr kumimoji="0" lang="en-US" sz="1200" b="0" i="0" u="none" strike="noStrike" cap="none" normalizeH="0" baseline="0" smtClean="0">
                <a:ln>
                  <a:noFill/>
                </a:ln>
                <a:solidFill>
                  <a:srgbClr val="EBEBEB"/>
                </a:solidFill>
                <a:effectLst/>
                <a:latin typeface="JetBrains Mono"/>
              </a:rPr>
              <a:t>    </a:t>
            </a:r>
            <a:r>
              <a:rPr kumimoji="0" lang="en-US" sz="1200" b="0" i="0" u="none" strike="noStrike" cap="none" normalizeH="0" baseline="0" smtClean="0">
                <a:ln>
                  <a:noFill/>
                </a:ln>
                <a:solidFill>
                  <a:srgbClr val="ED864A"/>
                </a:solidFill>
                <a:effectLst/>
                <a:latin typeface="JetBrains Mono"/>
              </a:rPr>
              <a:t>return </a:t>
            </a:r>
            <a:r>
              <a:rPr kumimoji="0" lang="en-US" sz="1200" b="0" i="0" u="none" strike="noStrike" cap="none" normalizeH="0" baseline="0" smtClean="0">
                <a:ln>
                  <a:noFill/>
                </a:ln>
                <a:solidFill>
                  <a:srgbClr val="EBEBEB"/>
                </a:solidFill>
                <a:effectLst/>
                <a:latin typeface="JetBrains Mono"/>
              </a:rPr>
              <a:t>pd.DataFrame(track_data)</a:t>
            </a:r>
            <a:br>
              <a:rPr kumimoji="0" lang="en-US" sz="1200" b="0" i="0" u="none" strike="noStrike" cap="none" normalizeH="0" baseline="0" smtClean="0">
                <a:ln>
                  <a:noFill/>
                </a:ln>
                <a:solidFill>
                  <a:srgbClr val="EBEBEB"/>
                </a:solidFill>
                <a:effectLst/>
                <a:latin typeface="JetBrains Mono"/>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288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221"/>
            <a:ext cx="10515600" cy="6263236"/>
          </a:xfrm>
        </p:spPr>
        <p:txBody>
          <a:bodyPr>
            <a:normAutofit/>
          </a:bodyPr>
          <a:lstStyle/>
          <a:p>
            <a:pPr marL="0" indent="0">
              <a:buNone/>
            </a:pPr>
            <a:r>
              <a:rPr lang="en-IN" sz="1600" dirty="0" smtClean="0"/>
              <a:t>After this I need to combine together the genres that have spaces between them into one single word using underscores. This is needed because we will be creating a  TF-IDF matrix of genre column later on and I don’t want to treat a single genre as a set of different words. </a:t>
            </a:r>
          </a:p>
          <a:p>
            <a:pPr marL="0" indent="0">
              <a:buNone/>
            </a:pPr>
            <a:r>
              <a:rPr lang="en-IN" sz="1600" dirty="0" smtClean="0"/>
              <a:t>Example: hip hop </a:t>
            </a:r>
            <a:r>
              <a:rPr lang="en-IN" sz="1600" dirty="0" smtClean="0">
                <a:sym typeface="Wingdings" panose="05000000000000000000" pitchFamily="2" charset="2"/>
              </a:rPr>
              <a:t> </a:t>
            </a:r>
            <a:r>
              <a:rPr lang="en-IN" sz="1600" dirty="0" err="1" smtClean="0">
                <a:sym typeface="Wingdings" panose="05000000000000000000" pitchFamily="2" charset="2"/>
              </a:rPr>
              <a:t>hip_hop</a:t>
            </a:r>
            <a:endParaRPr lang="en-IN" sz="1600" dirty="0">
              <a:sym typeface="Wingdings" panose="05000000000000000000" pitchFamily="2" charset="2"/>
            </a:endParaRPr>
          </a:p>
          <a:p>
            <a:pPr marL="0" indent="0">
              <a:buNone/>
            </a:pPr>
            <a:endParaRPr lang="en-IN" sz="1600" dirty="0" smtClean="0">
              <a:sym typeface="Wingdings" panose="05000000000000000000" pitchFamily="2" charset="2"/>
            </a:endParaRPr>
          </a:p>
          <a:p>
            <a:pPr marL="0" indent="0">
              <a:buNone/>
            </a:pPr>
            <a:endParaRPr lang="en-IN" sz="1600" dirty="0" smtClean="0"/>
          </a:p>
          <a:p>
            <a:pPr marL="0" indent="0">
              <a:buNone/>
            </a:pPr>
            <a:endParaRPr lang="en-IN" sz="1600" dirty="0"/>
          </a:p>
          <a:p>
            <a:pPr marL="0" indent="0">
              <a:buNone/>
            </a:pPr>
            <a:r>
              <a:rPr lang="en-IN" sz="1600" b="1" dirty="0" smtClean="0"/>
              <a:t>Note</a:t>
            </a:r>
            <a:r>
              <a:rPr lang="en-IN" sz="1600" dirty="0" smtClean="0"/>
              <a:t>: </a:t>
            </a:r>
            <a:r>
              <a:rPr lang="en-IN" sz="1600" dirty="0" err="1" smtClean="0"/>
              <a:t>Spotify</a:t>
            </a:r>
            <a:r>
              <a:rPr lang="en-IN" sz="1600" dirty="0" smtClean="0"/>
              <a:t> dataset(</a:t>
            </a:r>
            <a:r>
              <a:rPr lang="en-IN" sz="1600" dirty="0" err="1" smtClean="0"/>
              <a:t>tracks_df</a:t>
            </a:r>
            <a:r>
              <a:rPr lang="en-IN" sz="1600" dirty="0" smtClean="0"/>
              <a:t>) already had genres in this format so there wasn’t any needed to perform the </a:t>
            </a:r>
            <a:r>
              <a:rPr lang="en-IN" sz="1600" dirty="0" err="1" smtClean="0"/>
              <a:t>re.sub</a:t>
            </a:r>
            <a:r>
              <a:rPr lang="en-IN" sz="1600" dirty="0" smtClean="0"/>
              <a:t>() and replace spaces with underscore.</a:t>
            </a:r>
          </a:p>
          <a:p>
            <a:pPr marL="0" indent="0">
              <a:buNone/>
            </a:pPr>
            <a:r>
              <a:rPr lang="en-IN" sz="1600" dirty="0" smtClean="0"/>
              <a:t>Now I will remove all those columns that are present in </a:t>
            </a:r>
            <a:r>
              <a:rPr lang="en-IN" sz="1600" dirty="0" err="1" smtClean="0"/>
              <a:t>user_track</a:t>
            </a:r>
            <a:r>
              <a:rPr lang="en-IN" sz="1600" dirty="0" smtClean="0"/>
              <a:t> but not in </a:t>
            </a:r>
            <a:r>
              <a:rPr lang="en-IN" sz="1600" dirty="0" err="1" smtClean="0"/>
              <a:t>tracks_df</a:t>
            </a:r>
            <a:r>
              <a:rPr lang="en-IN" sz="1600" dirty="0" smtClean="0"/>
              <a:t> and vice versa as I need to merge these two </a:t>
            </a:r>
            <a:r>
              <a:rPr lang="en-IN" sz="1600" dirty="0" err="1" smtClean="0"/>
              <a:t>dataframes</a:t>
            </a:r>
            <a:r>
              <a:rPr lang="en-IN" sz="1600" dirty="0" smtClean="0"/>
              <a:t> together. This is required because I need to create the feature set of the user track also through which we will compute similarity later on.</a:t>
            </a:r>
          </a:p>
          <a:p>
            <a:pPr marL="0" indent="0">
              <a:buNone/>
            </a:pPr>
            <a:endParaRPr lang="en-IN" sz="1600" dirty="0"/>
          </a:p>
          <a:p>
            <a:pPr marL="0" indent="0">
              <a:buNone/>
            </a:pPr>
            <a:endParaRPr lang="en-IN" sz="1600" dirty="0" smtClean="0"/>
          </a:p>
          <a:p>
            <a:pPr marL="0" indent="0">
              <a:buNone/>
            </a:pPr>
            <a:endParaRPr lang="en-IN" sz="1600" dirty="0"/>
          </a:p>
        </p:txBody>
      </p:sp>
      <p:pic>
        <p:nvPicPr>
          <p:cNvPr id="4" name="Picture 3"/>
          <p:cNvPicPr>
            <a:picLocks noChangeAspect="1"/>
          </p:cNvPicPr>
          <p:nvPr/>
        </p:nvPicPr>
        <p:blipFill>
          <a:blip r:embed="rId2"/>
          <a:stretch>
            <a:fillRect/>
          </a:stretch>
        </p:blipFill>
        <p:spPr>
          <a:xfrm>
            <a:off x="911029" y="1495789"/>
            <a:ext cx="7430144" cy="548688"/>
          </a:xfrm>
          <a:prstGeom prst="rect">
            <a:avLst/>
          </a:prstGeom>
        </p:spPr>
      </p:pic>
      <p:pic>
        <p:nvPicPr>
          <p:cNvPr id="5" name="Picture 4"/>
          <p:cNvPicPr>
            <a:picLocks noChangeAspect="1"/>
          </p:cNvPicPr>
          <p:nvPr/>
        </p:nvPicPr>
        <p:blipFill>
          <a:blip r:embed="rId3"/>
          <a:stretch>
            <a:fillRect/>
          </a:stretch>
        </p:blipFill>
        <p:spPr>
          <a:xfrm>
            <a:off x="911029" y="3919470"/>
            <a:ext cx="9350550" cy="2514818"/>
          </a:xfrm>
          <a:prstGeom prst="rect">
            <a:avLst/>
          </a:prstGeom>
        </p:spPr>
      </p:pic>
    </p:spTree>
    <p:extLst>
      <p:ext uri="{BB962C8B-B14F-4D97-AF65-F5344CB8AC3E}">
        <p14:creationId xmlns:p14="http://schemas.microsoft.com/office/powerpoint/2010/main" val="19351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7300"/>
          </a:xfrm>
        </p:spPr>
        <p:txBody>
          <a:bodyPr>
            <a:normAutofit/>
          </a:bodyPr>
          <a:lstStyle/>
          <a:p>
            <a:r>
              <a:rPr lang="en-IN" sz="2800" dirty="0" smtClean="0">
                <a:latin typeface="+mn-lt"/>
              </a:rPr>
              <a:t>			</a:t>
            </a:r>
            <a:r>
              <a:rPr lang="en-IN" sz="2800" b="1" dirty="0" smtClean="0">
                <a:latin typeface="+mn-lt"/>
              </a:rPr>
              <a:t>         Feature Engineering </a:t>
            </a:r>
            <a:endParaRPr lang="en-IN" sz="2800" b="1" dirty="0">
              <a:latin typeface="+mn-lt"/>
            </a:endParaRPr>
          </a:p>
        </p:txBody>
      </p:sp>
      <p:sp>
        <p:nvSpPr>
          <p:cNvPr id="3" name="Content Placeholder 2"/>
          <p:cNvSpPr>
            <a:spLocks noGrp="1"/>
          </p:cNvSpPr>
          <p:nvPr>
            <p:ph idx="1"/>
          </p:nvPr>
        </p:nvSpPr>
        <p:spPr>
          <a:xfrm>
            <a:off x="838200" y="1497027"/>
            <a:ext cx="10515600" cy="4679936"/>
          </a:xfrm>
        </p:spPr>
        <p:txBody>
          <a:bodyPr>
            <a:normAutofit/>
          </a:bodyPr>
          <a:lstStyle/>
          <a:p>
            <a:r>
              <a:rPr lang="en-IN" sz="1800" b="1" dirty="0" smtClean="0"/>
              <a:t>Normalizing columns</a:t>
            </a:r>
          </a:p>
          <a:p>
            <a:r>
              <a:rPr lang="en-IN" sz="1800" b="1" dirty="0" smtClean="0"/>
              <a:t>Create TF-IDF features for genre column</a:t>
            </a:r>
          </a:p>
          <a:p>
            <a:r>
              <a:rPr lang="en-IN" sz="1800" b="1" dirty="0" smtClean="0"/>
              <a:t>One hot encoding the year column</a:t>
            </a:r>
          </a:p>
          <a:p>
            <a:pPr marL="0" indent="0">
              <a:buNone/>
            </a:pPr>
            <a:endParaRPr lang="en-IN" sz="1800" b="1" dirty="0" smtClean="0"/>
          </a:p>
          <a:p>
            <a:pPr marL="0" indent="0">
              <a:buNone/>
            </a:pPr>
            <a:endParaRPr lang="en-IN" sz="1800" b="1" dirty="0" smtClean="0"/>
          </a:p>
          <a:p>
            <a:pPr marL="0" indent="0">
              <a:buNone/>
            </a:pPr>
            <a:endParaRPr lang="en-IN" sz="1800" b="1" dirty="0"/>
          </a:p>
          <a:p>
            <a:pPr marL="0" indent="0">
              <a:buNone/>
            </a:pPr>
            <a:endParaRPr lang="en-IN" sz="1800" b="1" dirty="0" smtClean="0"/>
          </a:p>
          <a:p>
            <a:pPr marL="0" indent="0">
              <a:buNone/>
            </a:pPr>
            <a:endParaRPr lang="en-IN" sz="1800" b="1" dirty="0" smtClean="0"/>
          </a:p>
        </p:txBody>
      </p:sp>
      <p:pic>
        <p:nvPicPr>
          <p:cNvPr id="4" name="Picture 3"/>
          <p:cNvPicPr>
            <a:picLocks noChangeAspect="1"/>
          </p:cNvPicPr>
          <p:nvPr/>
        </p:nvPicPr>
        <p:blipFill>
          <a:blip r:embed="rId2"/>
          <a:stretch>
            <a:fillRect/>
          </a:stretch>
        </p:blipFill>
        <p:spPr>
          <a:xfrm>
            <a:off x="838200" y="2973252"/>
            <a:ext cx="7521592" cy="701101"/>
          </a:xfrm>
          <a:prstGeom prst="rect">
            <a:avLst/>
          </a:prstGeom>
        </p:spPr>
      </p:pic>
      <p:pic>
        <p:nvPicPr>
          <p:cNvPr id="5" name="Picture 4"/>
          <p:cNvPicPr>
            <a:picLocks noChangeAspect="1"/>
          </p:cNvPicPr>
          <p:nvPr/>
        </p:nvPicPr>
        <p:blipFill>
          <a:blip r:embed="rId3"/>
          <a:stretch>
            <a:fillRect/>
          </a:stretch>
        </p:blipFill>
        <p:spPr>
          <a:xfrm>
            <a:off x="838200" y="3961755"/>
            <a:ext cx="7895004" cy="2377646"/>
          </a:xfrm>
          <a:prstGeom prst="rect">
            <a:avLst/>
          </a:prstGeom>
        </p:spPr>
      </p:pic>
    </p:spTree>
    <p:extLst>
      <p:ext uri="{BB962C8B-B14F-4D97-AF65-F5344CB8AC3E}">
        <p14:creationId xmlns:p14="http://schemas.microsoft.com/office/powerpoint/2010/main" val="69231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702" y="307497"/>
            <a:ext cx="10927619" cy="6093302"/>
          </a:xfrm>
        </p:spPr>
        <p:txBody>
          <a:bodyPr>
            <a:normAutofit/>
          </a:bodyPr>
          <a:lstStyle/>
          <a:p>
            <a:pPr marL="0" indent="0">
              <a:buNone/>
            </a:pPr>
            <a:r>
              <a:rPr lang="en-US" sz="1600" dirty="0" smtClean="0"/>
              <a:t>The </a:t>
            </a:r>
            <a:r>
              <a:rPr lang="en-US" sz="1600" dirty="0"/>
              <a:t>genres in </a:t>
            </a:r>
            <a:r>
              <a:rPr lang="en-US" sz="1600" dirty="0" err="1" smtClean="0"/>
              <a:t>Spotify</a:t>
            </a:r>
            <a:r>
              <a:rPr lang="en-US" sz="1600" dirty="0" smtClean="0"/>
              <a:t> dataset </a:t>
            </a:r>
            <a:r>
              <a:rPr lang="en-US" sz="1600" dirty="0"/>
              <a:t>are not balanced distributed with some genres more prevalent while others are more obscure. In addition, one artist or track could be associated with multiple genres. Hence, we need to weigh the importance of each genre to combat overweighing specific genres while underestimating others</a:t>
            </a:r>
            <a:r>
              <a:rPr lang="en-US" sz="1600" dirty="0" smtClean="0"/>
              <a:t>.</a:t>
            </a:r>
          </a:p>
          <a:p>
            <a:pPr marL="0" indent="0">
              <a:buNone/>
            </a:pPr>
            <a:r>
              <a:rPr lang="en-US" sz="1600" dirty="0" smtClean="0"/>
              <a:t>Therefore</a:t>
            </a:r>
            <a:r>
              <a:rPr lang="en-US" sz="1600" dirty="0"/>
              <a:t>, </a:t>
            </a:r>
            <a:r>
              <a:rPr lang="en-US" sz="1600" b="1" dirty="0"/>
              <a:t>TF-IDF measures</a:t>
            </a:r>
            <a:r>
              <a:rPr lang="en-US" sz="1600" dirty="0"/>
              <a:t> are introduced and applied to the genre data. TF-IDF, also known as </a:t>
            </a:r>
            <a:r>
              <a:rPr lang="en-US" sz="1600" b="1" dirty="0"/>
              <a:t>Term Frequency-Inverse Document Frequency</a:t>
            </a:r>
            <a:r>
              <a:rPr lang="en-US" sz="1600" dirty="0"/>
              <a:t>, is a tool to quantify words in a set of documents. The goal of TF-IDF is to show the importance of a word in the documents and the </a:t>
            </a:r>
            <a:r>
              <a:rPr lang="en-US" sz="1600" dirty="0" smtClean="0"/>
              <a:t>corpus.</a:t>
            </a:r>
          </a:p>
          <a:p>
            <a:pPr marL="0" indent="0">
              <a:buNone/>
            </a:pPr>
            <a:r>
              <a:rPr lang="en-US" sz="1600" dirty="0"/>
              <a:t>The general formula for calculating TF-IDF is</a:t>
            </a:r>
            <a:r>
              <a:rPr lang="en-US" sz="1600" dirty="0" smtClean="0"/>
              <a: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pic>
        <p:nvPicPr>
          <p:cNvPr id="4102" name="Picture 6" descr="https://miro.medium.com/max/1400/1*HZvxT29V9B4HxT2wx8M4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46" y="2229510"/>
            <a:ext cx="5015236" cy="26698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5871942" y="2229510"/>
            <a:ext cx="5322218" cy="1400010"/>
          </a:xfrm>
          <a:prstGeom prst="rect">
            <a:avLst/>
          </a:prstGeom>
        </p:spPr>
      </p:pic>
      <p:pic>
        <p:nvPicPr>
          <p:cNvPr id="12" name="Picture 11"/>
          <p:cNvPicPr>
            <a:picLocks noChangeAspect="1"/>
          </p:cNvPicPr>
          <p:nvPr/>
        </p:nvPicPr>
        <p:blipFill>
          <a:blip r:embed="rId4"/>
          <a:stretch>
            <a:fillRect/>
          </a:stretch>
        </p:blipFill>
        <p:spPr>
          <a:xfrm>
            <a:off x="5994511" y="4712197"/>
            <a:ext cx="4478211" cy="941204"/>
          </a:xfrm>
          <a:prstGeom prst="rect">
            <a:avLst/>
          </a:prstGeom>
        </p:spPr>
      </p:pic>
    </p:spTree>
    <p:extLst>
      <p:ext uri="{BB962C8B-B14F-4D97-AF65-F5344CB8AC3E}">
        <p14:creationId xmlns:p14="http://schemas.microsoft.com/office/powerpoint/2010/main" val="4244541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852</Words>
  <Application>Microsoft Office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JetBrains Mono</vt:lpstr>
      <vt:lpstr>Wingdings</vt:lpstr>
      <vt:lpstr>Office Theme</vt:lpstr>
      <vt:lpstr>Music Recommendation System</vt:lpstr>
      <vt:lpstr>                      Recommendation System Pipeline</vt:lpstr>
      <vt:lpstr>                   How to generate recommendations for a song</vt:lpstr>
      <vt:lpstr>        Connecting to Spotify API</vt:lpstr>
      <vt:lpstr>    Data Preparation </vt:lpstr>
      <vt:lpstr>PowerPoint Presentation</vt:lpstr>
      <vt:lpstr>PowerPoint Presentation</vt:lpstr>
      <vt:lpstr>            Feature Engineering </vt:lpstr>
      <vt:lpstr>PowerPoint Presentation</vt:lpstr>
      <vt:lpstr>PowerPoint Presentation</vt:lpstr>
      <vt:lpstr>PowerPoint Presentation</vt:lpstr>
      <vt:lpstr>        Generate Recommendations</vt:lpstr>
      <vt:lpstr>PowerPoint Presentation</vt:lpstr>
      <vt:lpstr>PowerPoint Presentation</vt:lpstr>
      <vt:lpstr>     Web Application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Microsoft account</dc:creator>
  <cp:lastModifiedBy>Microsoft account</cp:lastModifiedBy>
  <cp:revision>56</cp:revision>
  <dcterms:created xsi:type="dcterms:W3CDTF">2022-05-25T16:27:13Z</dcterms:created>
  <dcterms:modified xsi:type="dcterms:W3CDTF">2022-05-28T06:18:24Z</dcterms:modified>
</cp:coreProperties>
</file>