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f2e519485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f2e519485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7ff78a7b7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7ff78a7b7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f2e5194854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f2e5194854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7ff67b4bd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7ff67b4bd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f2e5194854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f2e5194854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ff78a7b7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7ff78a7b7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ff67b4bd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ff67b4bd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f2e519485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f2e519485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ff67b4bd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7ff67b4bd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f2e51948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f2e51948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7ff67b4bd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7ff67b4bd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f2e519485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f2e519485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f2e519485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f2e519485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f2e519485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f2e519485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672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NBA Data Analysis</a:t>
            </a:r>
            <a:endParaRPr/>
          </a:p>
          <a:p>
            <a:pPr indent="0" lvl="0" marL="0" rtl="0" algn="ctr">
              <a:spcBef>
                <a:spcPts val="0"/>
              </a:spcBef>
              <a:spcAft>
                <a:spcPts val="0"/>
              </a:spcAft>
              <a:buNone/>
            </a:pPr>
            <a:r>
              <a:rPr lang="en"/>
              <a:t>2012-2024</a:t>
            </a:r>
            <a:endParaRPr/>
          </a:p>
        </p:txBody>
      </p:sp>
      <p:sp>
        <p:nvSpPr>
          <p:cNvPr id="278" name="Google Shape;278;p13"/>
          <p:cNvSpPr txBox="1"/>
          <p:nvPr>
            <p:ph idx="1" type="subTitle"/>
          </p:nvPr>
        </p:nvSpPr>
        <p:spPr>
          <a:xfrm>
            <a:off x="5079500" y="40803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900"/>
              <a:t>By: Ashish, Khlood, Shiza, Sirisha</a:t>
            </a:r>
            <a:endParaRPr b="1" i="1" sz="1900"/>
          </a:p>
        </p:txBody>
      </p:sp>
      <p:pic>
        <p:nvPicPr>
          <p:cNvPr id="279" name="Google Shape;279;p13"/>
          <p:cNvPicPr preferRelativeResize="0"/>
          <p:nvPr/>
        </p:nvPicPr>
        <p:blipFill>
          <a:blip r:embed="rId3">
            <a:alphaModFix/>
          </a:blip>
          <a:stretch>
            <a:fillRect/>
          </a:stretch>
        </p:blipFill>
        <p:spPr>
          <a:xfrm>
            <a:off x="5610350" y="593625"/>
            <a:ext cx="3193800" cy="19036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txBox="1"/>
          <p:nvPr>
            <p:ph type="title"/>
          </p:nvPr>
        </p:nvSpPr>
        <p:spPr>
          <a:xfrm>
            <a:off x="153075" y="299825"/>
            <a:ext cx="7030500" cy="9993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solidFill>
                  <a:schemeClr val="lt1"/>
                </a:solidFill>
              </a:rPr>
              <a:t>Comparisons between teams and their points scored in both seasons? MERGED</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p:txBody>
      </p:sp>
      <p:pic>
        <p:nvPicPr>
          <p:cNvPr id="353" name="Google Shape;353;p22"/>
          <p:cNvPicPr preferRelativeResize="0"/>
          <p:nvPr/>
        </p:nvPicPr>
        <p:blipFill>
          <a:blip r:embed="rId3">
            <a:alphaModFix/>
          </a:blip>
          <a:stretch>
            <a:fillRect/>
          </a:stretch>
        </p:blipFill>
        <p:spPr>
          <a:xfrm flipH="1" rot="10800000">
            <a:off x="6543523" y="177776"/>
            <a:ext cx="2400375" cy="911925"/>
          </a:xfrm>
          <a:prstGeom prst="rect">
            <a:avLst/>
          </a:prstGeom>
          <a:noFill/>
          <a:ln>
            <a:noFill/>
          </a:ln>
        </p:spPr>
      </p:pic>
      <p:pic>
        <p:nvPicPr>
          <p:cNvPr id="354" name="Google Shape;354;p22"/>
          <p:cNvPicPr preferRelativeResize="0"/>
          <p:nvPr/>
        </p:nvPicPr>
        <p:blipFill>
          <a:blip r:embed="rId4">
            <a:alphaModFix/>
          </a:blip>
          <a:stretch>
            <a:fillRect/>
          </a:stretch>
        </p:blipFill>
        <p:spPr>
          <a:xfrm>
            <a:off x="1247225" y="1299125"/>
            <a:ext cx="6755099" cy="373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3"/>
          <p:cNvSpPr txBox="1"/>
          <p:nvPr/>
        </p:nvSpPr>
        <p:spPr>
          <a:xfrm>
            <a:off x="5585200" y="1557350"/>
            <a:ext cx="3330000" cy="30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Nunito"/>
                <a:ea typeface="Nunito"/>
                <a:cs typeface="Nunito"/>
                <a:sym typeface="Nunito"/>
              </a:rPr>
              <a:t>Regular Season</a:t>
            </a:r>
            <a:endParaRPr sz="2000">
              <a:solidFill>
                <a:schemeClr val="lt1"/>
              </a:solidFill>
              <a:latin typeface="Nunito"/>
              <a:ea typeface="Nunito"/>
              <a:cs typeface="Nunito"/>
              <a:sym typeface="Nuni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From this graph, we see an upwards trend when we analyse the total three pointers scored across 2012-2024</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sz="16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Which shows us that in recent years, there has been increasing emphasis on scoring Three Pointers.</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pic>
        <p:nvPicPr>
          <p:cNvPr id="360" name="Google Shape;360;p23"/>
          <p:cNvPicPr preferRelativeResize="0"/>
          <p:nvPr/>
        </p:nvPicPr>
        <p:blipFill>
          <a:blip r:embed="rId3">
            <a:alphaModFix/>
          </a:blip>
          <a:stretch>
            <a:fillRect/>
          </a:stretch>
        </p:blipFill>
        <p:spPr>
          <a:xfrm flipH="1" rot="10800000">
            <a:off x="6543523" y="177776"/>
            <a:ext cx="2400375" cy="911925"/>
          </a:xfrm>
          <a:prstGeom prst="rect">
            <a:avLst/>
          </a:prstGeom>
          <a:noFill/>
          <a:ln>
            <a:noFill/>
          </a:ln>
        </p:spPr>
      </p:pic>
      <p:sp>
        <p:nvSpPr>
          <p:cNvPr id="361" name="Google Shape;361;p23"/>
          <p:cNvSpPr txBox="1"/>
          <p:nvPr/>
        </p:nvSpPr>
        <p:spPr>
          <a:xfrm>
            <a:off x="249925" y="203400"/>
            <a:ext cx="6555900" cy="162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chemeClr val="lt1"/>
                </a:solidFill>
                <a:latin typeface="Maven Pro"/>
                <a:ea typeface="Maven Pro"/>
                <a:cs typeface="Maven Pro"/>
                <a:sym typeface="Maven Pro"/>
              </a:rPr>
              <a:t>How 3 pointers in both season types over years 2012-2024 changed the scoring trends of NBA?</a:t>
            </a:r>
            <a:endParaRPr b="1" sz="2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b="1" sz="2800">
              <a:solidFill>
                <a:schemeClr val="lt1"/>
              </a:solidFill>
              <a:latin typeface="Maven Pro"/>
              <a:ea typeface="Maven Pro"/>
              <a:cs typeface="Maven Pro"/>
              <a:sym typeface="Maven Pro"/>
            </a:endParaRPr>
          </a:p>
        </p:txBody>
      </p:sp>
      <p:pic>
        <p:nvPicPr>
          <p:cNvPr id="362" name="Google Shape;362;p23"/>
          <p:cNvPicPr preferRelativeResize="0"/>
          <p:nvPr/>
        </p:nvPicPr>
        <p:blipFill>
          <a:blip r:embed="rId4">
            <a:alphaModFix/>
          </a:blip>
          <a:stretch>
            <a:fillRect/>
          </a:stretch>
        </p:blipFill>
        <p:spPr>
          <a:xfrm>
            <a:off x="319900" y="1633250"/>
            <a:ext cx="4915500" cy="3005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4"/>
          <p:cNvSpPr txBox="1"/>
          <p:nvPr/>
        </p:nvSpPr>
        <p:spPr>
          <a:xfrm>
            <a:off x="5480600" y="1469925"/>
            <a:ext cx="3405300" cy="32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Nunito"/>
                <a:ea typeface="Nunito"/>
                <a:cs typeface="Nunito"/>
                <a:sym typeface="Nunito"/>
              </a:rPr>
              <a:t>Playoff </a:t>
            </a:r>
            <a:r>
              <a:rPr lang="en" sz="2000">
                <a:solidFill>
                  <a:schemeClr val="lt1"/>
                </a:solidFill>
                <a:latin typeface="Nunito"/>
                <a:ea typeface="Nunito"/>
                <a:cs typeface="Nunito"/>
                <a:sym typeface="Nunito"/>
              </a:rPr>
              <a:t>Season</a:t>
            </a:r>
            <a:endParaRPr sz="2000">
              <a:solidFill>
                <a:schemeClr val="lt1"/>
              </a:solidFill>
              <a:latin typeface="Nunito"/>
              <a:ea typeface="Nunito"/>
              <a:cs typeface="Nunito"/>
              <a:sym typeface="Nunito"/>
            </a:endParaRPr>
          </a:p>
          <a:p>
            <a:pPr indent="0" lvl="0" marL="0" rtl="0" algn="l">
              <a:spcBef>
                <a:spcPts val="0"/>
              </a:spcBef>
              <a:spcAft>
                <a:spcPts val="0"/>
              </a:spcAft>
              <a:buNone/>
            </a:pPr>
            <a:r>
              <a:t/>
            </a:r>
            <a:endParaRPr sz="20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Similarly in Playoffs as well, we see an upwards trend for scoring three pointers. </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sz="16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This helps us in analysing how the scoring trends have changed in the past 12 years and how three pointers are influencing strategies and game plans of all the teams. </a:t>
            </a:r>
            <a:endParaRPr>
              <a:solidFill>
                <a:schemeClr val="lt1"/>
              </a:solidFill>
              <a:latin typeface="Nunito"/>
              <a:ea typeface="Nunito"/>
              <a:cs typeface="Nunito"/>
              <a:sym typeface="Nunito"/>
            </a:endParaRPr>
          </a:p>
        </p:txBody>
      </p:sp>
      <p:pic>
        <p:nvPicPr>
          <p:cNvPr id="368" name="Google Shape;368;p24"/>
          <p:cNvPicPr preferRelativeResize="0"/>
          <p:nvPr/>
        </p:nvPicPr>
        <p:blipFill>
          <a:blip r:embed="rId3">
            <a:alphaModFix/>
          </a:blip>
          <a:stretch>
            <a:fillRect/>
          </a:stretch>
        </p:blipFill>
        <p:spPr>
          <a:xfrm>
            <a:off x="356125" y="1624500"/>
            <a:ext cx="4931774" cy="3050924"/>
          </a:xfrm>
          <a:prstGeom prst="rect">
            <a:avLst/>
          </a:prstGeom>
          <a:noFill/>
          <a:ln>
            <a:noFill/>
          </a:ln>
        </p:spPr>
      </p:pic>
      <p:sp>
        <p:nvSpPr>
          <p:cNvPr id="369" name="Google Shape;369;p24"/>
          <p:cNvSpPr txBox="1"/>
          <p:nvPr/>
        </p:nvSpPr>
        <p:spPr>
          <a:xfrm>
            <a:off x="249925" y="203400"/>
            <a:ext cx="6555900" cy="162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chemeClr val="lt1"/>
                </a:solidFill>
                <a:latin typeface="Maven Pro"/>
                <a:ea typeface="Maven Pro"/>
                <a:cs typeface="Maven Pro"/>
                <a:sym typeface="Maven Pro"/>
              </a:rPr>
              <a:t>How 3 pointers in both season types over years 2012-2024 changed the scoring trends of NBA?</a:t>
            </a:r>
            <a:endParaRPr b="1" sz="2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b="1" sz="2800">
              <a:solidFill>
                <a:schemeClr val="lt1"/>
              </a:solidFill>
              <a:latin typeface="Maven Pro"/>
              <a:ea typeface="Maven Pro"/>
              <a:cs typeface="Maven Pro"/>
              <a:sym typeface="Maven Pro"/>
            </a:endParaRPr>
          </a:p>
        </p:txBody>
      </p:sp>
      <p:pic>
        <p:nvPicPr>
          <p:cNvPr id="370" name="Google Shape;370;p24"/>
          <p:cNvPicPr preferRelativeResize="0"/>
          <p:nvPr/>
        </p:nvPicPr>
        <p:blipFill>
          <a:blip r:embed="rId4">
            <a:alphaModFix/>
          </a:blip>
          <a:stretch>
            <a:fillRect/>
          </a:stretch>
        </p:blipFill>
        <p:spPr>
          <a:xfrm flipH="1" rot="10800000">
            <a:off x="6543523" y="177776"/>
            <a:ext cx="2400375" cy="91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idx="1" type="body"/>
          </p:nvPr>
        </p:nvSpPr>
        <p:spPr>
          <a:xfrm>
            <a:off x="462750" y="993900"/>
            <a:ext cx="7898400" cy="34041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lang="en" sz="1500">
                <a:solidFill>
                  <a:schemeClr val="lt1"/>
                </a:solidFill>
              </a:rPr>
              <a:t>Conclusion</a:t>
            </a:r>
            <a:r>
              <a:rPr b="1" lang="en" sz="1500">
                <a:solidFill>
                  <a:schemeClr val="lt1"/>
                </a:solidFill>
              </a:rPr>
              <a:t>:</a:t>
            </a:r>
            <a:endParaRPr sz="1200">
              <a:solidFill>
                <a:schemeClr val="lt1"/>
              </a:solidFill>
              <a:latin typeface="Arial"/>
              <a:ea typeface="Arial"/>
              <a:cs typeface="Arial"/>
              <a:sym typeface="Arial"/>
            </a:endParaRPr>
          </a:p>
          <a:p>
            <a:pPr indent="-323850" lvl="0" marL="457200" marR="0" rtl="0" algn="l">
              <a:lnSpc>
                <a:spcPct val="115000"/>
              </a:lnSpc>
              <a:spcBef>
                <a:spcPts val="1200"/>
              </a:spcBef>
              <a:spcAft>
                <a:spcPts val="0"/>
              </a:spcAft>
              <a:buClr>
                <a:schemeClr val="lt1"/>
              </a:buClr>
              <a:buSzPts val="1500"/>
              <a:buChar char="●"/>
            </a:pPr>
            <a:r>
              <a:rPr lang="en">
                <a:solidFill>
                  <a:schemeClr val="lt1"/>
                </a:solidFill>
                <a:latin typeface="Arial"/>
                <a:ea typeface="Arial"/>
                <a:cs typeface="Arial"/>
                <a:sym typeface="Arial"/>
              </a:rPr>
              <a:t>The comparative analysis of points scored by NBA teams during the regular season and playoffs reveals important insights into team performance, consistency, and adaptability under varying conditions.</a:t>
            </a:r>
            <a:endParaRPr>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Consistency, Adaptability, Pressure Handling are some of the factors that show up when metrics like </a:t>
            </a:r>
            <a:r>
              <a:rPr lang="en">
                <a:solidFill>
                  <a:schemeClr val="lt1"/>
                </a:solidFill>
                <a:latin typeface="Arial"/>
                <a:ea typeface="Arial"/>
                <a:cs typeface="Arial"/>
                <a:sym typeface="Arial"/>
              </a:rPr>
              <a:t>points</a:t>
            </a:r>
            <a:r>
              <a:rPr lang="en">
                <a:solidFill>
                  <a:schemeClr val="lt1"/>
                </a:solidFill>
                <a:latin typeface="Arial"/>
                <a:ea typeface="Arial"/>
                <a:cs typeface="Arial"/>
                <a:sym typeface="Arial"/>
              </a:rPr>
              <a:t> are considered to analyze a team’s performance</a:t>
            </a:r>
            <a:endParaRPr>
              <a:solidFill>
                <a:schemeClr val="lt1"/>
              </a:solidFill>
              <a:latin typeface="Arial"/>
              <a:ea typeface="Arial"/>
              <a:cs typeface="Arial"/>
              <a:sym typeface="Arial"/>
            </a:endParaRPr>
          </a:p>
          <a:p>
            <a:pPr indent="0" lvl="0" marL="457200" rtl="0" algn="l">
              <a:spcBef>
                <a:spcPts val="1200"/>
              </a:spcBef>
              <a:spcAft>
                <a:spcPts val="0"/>
              </a:spcAft>
              <a:buNone/>
            </a:pPr>
            <a:r>
              <a:rPr b="1" lang="en" sz="1500">
                <a:solidFill>
                  <a:schemeClr val="lt1"/>
                </a:solidFill>
              </a:rPr>
              <a:t>Limitations:</a:t>
            </a:r>
            <a:endParaRPr b="1" sz="1500">
              <a:solidFill>
                <a:schemeClr val="lt1"/>
              </a:solidFill>
            </a:endParaRPr>
          </a:p>
          <a:p>
            <a:pPr indent="-323850" lvl="0" marL="457200" rtl="0" algn="l">
              <a:spcBef>
                <a:spcPts val="1200"/>
              </a:spcBef>
              <a:spcAft>
                <a:spcPts val="0"/>
              </a:spcAft>
              <a:buClr>
                <a:schemeClr val="lt1"/>
              </a:buClr>
              <a:buSzPts val="1500"/>
              <a:buChar char="●"/>
            </a:pPr>
            <a:r>
              <a:rPr lang="en">
                <a:solidFill>
                  <a:schemeClr val="lt1"/>
                </a:solidFill>
                <a:latin typeface="Arial"/>
                <a:ea typeface="Arial"/>
                <a:cs typeface="Arial"/>
                <a:sym typeface="Arial"/>
              </a:rPr>
              <a:t>Sample Size: The regular season typically consists of 82 games, while the playoffs involve a smaller number of games. This difference in sample size can lead to overgeneralization, as playoff data may not be as robust or representative.</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The difference in variations in competition level, and changes in team dynamics due to injuries or other factors must be considered when interpreting the results.</a:t>
            </a:r>
            <a:endParaRPr>
              <a:solidFill>
                <a:schemeClr val="lt1"/>
              </a:solidFill>
              <a:latin typeface="Arial"/>
              <a:ea typeface="Arial"/>
              <a:cs typeface="Arial"/>
              <a:sym typeface="Arial"/>
            </a:endParaRPr>
          </a:p>
        </p:txBody>
      </p:sp>
      <p:sp>
        <p:nvSpPr>
          <p:cNvPr id="376" name="Google Shape;376;p25"/>
          <p:cNvSpPr txBox="1"/>
          <p:nvPr>
            <p:ph type="title"/>
          </p:nvPr>
        </p:nvSpPr>
        <p:spPr>
          <a:xfrm>
            <a:off x="1624575" y="99238"/>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Conclusion/Limitations</a:t>
            </a:r>
            <a:endParaRPr>
              <a:solidFill>
                <a:schemeClr val="lt1"/>
              </a:solidFill>
            </a:endParaRPr>
          </a:p>
        </p:txBody>
      </p:sp>
      <p:pic>
        <p:nvPicPr>
          <p:cNvPr id="377" name="Google Shape;377;p25"/>
          <p:cNvPicPr preferRelativeResize="0"/>
          <p:nvPr/>
        </p:nvPicPr>
        <p:blipFill>
          <a:blip r:embed="rId3">
            <a:alphaModFix/>
          </a:blip>
          <a:stretch>
            <a:fillRect/>
          </a:stretch>
        </p:blipFill>
        <p:spPr>
          <a:xfrm flipH="1" rot="10800000">
            <a:off x="6509298" y="142926"/>
            <a:ext cx="2400375" cy="91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6"/>
          <p:cNvSpPr txBox="1"/>
          <p:nvPr>
            <p:ph type="title"/>
          </p:nvPr>
        </p:nvSpPr>
        <p:spPr>
          <a:xfrm>
            <a:off x="461475" y="301150"/>
            <a:ext cx="7030500" cy="999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 sz="3020">
                <a:solidFill>
                  <a:schemeClr val="lt1"/>
                </a:solidFill>
              </a:rPr>
              <a:t>Who is the GOAT of the Game?</a:t>
            </a:r>
            <a:endParaRPr sz="3020">
              <a:solidFill>
                <a:schemeClr val="lt1"/>
              </a:solidFill>
            </a:endParaRPr>
          </a:p>
          <a:p>
            <a:pPr indent="0" lvl="0" marL="0" marR="0" rtl="0" algn="l">
              <a:lnSpc>
                <a:spcPct val="100000"/>
              </a:lnSpc>
              <a:spcBef>
                <a:spcPts val="0"/>
              </a:spcBef>
              <a:spcAft>
                <a:spcPts val="0"/>
              </a:spcAft>
              <a:buSzPts val="990"/>
              <a:buNone/>
            </a:pPr>
            <a:r>
              <a:t/>
            </a:r>
            <a:endParaRPr sz="2320">
              <a:solidFill>
                <a:schemeClr val="lt1"/>
              </a:solidFill>
            </a:endParaRPr>
          </a:p>
          <a:p>
            <a:pPr indent="0" lvl="0" marL="0" marR="0" rtl="0" algn="l">
              <a:lnSpc>
                <a:spcPct val="100000"/>
              </a:lnSpc>
              <a:spcBef>
                <a:spcPts val="0"/>
              </a:spcBef>
              <a:spcAft>
                <a:spcPts val="0"/>
              </a:spcAft>
              <a:buSzPts val="990"/>
              <a:buNone/>
            </a:pPr>
            <a:r>
              <a:t/>
            </a:r>
            <a:endParaRPr sz="2320">
              <a:solidFill>
                <a:schemeClr val="lt1"/>
              </a:solidFill>
            </a:endParaRPr>
          </a:p>
        </p:txBody>
      </p:sp>
      <p:sp>
        <p:nvSpPr>
          <p:cNvPr id="383" name="Google Shape;383;p26"/>
          <p:cNvSpPr txBox="1"/>
          <p:nvPr>
            <p:ph idx="1" type="body"/>
          </p:nvPr>
        </p:nvSpPr>
        <p:spPr>
          <a:xfrm>
            <a:off x="4862200" y="1300450"/>
            <a:ext cx="4093800" cy="30267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sz="1808">
                <a:solidFill>
                  <a:schemeClr val="lt1"/>
                </a:solidFill>
                <a:latin typeface="Arial"/>
                <a:ea typeface="Arial"/>
                <a:cs typeface="Arial"/>
                <a:sym typeface="Arial"/>
              </a:rPr>
              <a:t>We've all had those lively discussions with friends who debate with us on who is the GOAT of the game. Well no more throwing darts in the dark. We as Data Analysts we base our conclusions on solid statistics and comprehensive analysis.</a:t>
            </a:r>
            <a:endParaRPr sz="1808">
              <a:solidFill>
                <a:schemeClr val="lt1"/>
              </a:solidFill>
              <a:latin typeface="Arial"/>
              <a:ea typeface="Arial"/>
              <a:cs typeface="Arial"/>
              <a:sym typeface="Arial"/>
            </a:endParaRPr>
          </a:p>
          <a:p>
            <a:pPr indent="0" lvl="0" marL="0" rtl="0" algn="l">
              <a:spcBef>
                <a:spcPts val="1200"/>
              </a:spcBef>
              <a:spcAft>
                <a:spcPts val="1200"/>
              </a:spcAft>
              <a:buNone/>
            </a:pPr>
            <a:r>
              <a:rPr lang="en" sz="1808">
                <a:solidFill>
                  <a:schemeClr val="lt1"/>
                </a:solidFill>
                <a:latin typeface="Arial"/>
                <a:ea typeface="Arial"/>
                <a:cs typeface="Arial"/>
                <a:sym typeface="Arial"/>
              </a:rPr>
              <a:t>Based on the last 12 years, LeBron James stands out as the best performer in both the regular seasons and playoffs season. But </a:t>
            </a:r>
            <a:r>
              <a:rPr lang="en" sz="1808">
                <a:solidFill>
                  <a:schemeClr val="lt1"/>
                </a:solidFill>
                <a:latin typeface="Arial"/>
                <a:ea typeface="Arial"/>
                <a:cs typeface="Arial"/>
                <a:sym typeface="Arial"/>
              </a:rPr>
              <a:t>our work does</a:t>
            </a:r>
            <a:r>
              <a:rPr lang="en" sz="1808">
                <a:solidFill>
                  <a:schemeClr val="lt1"/>
                </a:solidFill>
                <a:latin typeface="Arial"/>
                <a:ea typeface="Arial"/>
                <a:cs typeface="Arial"/>
                <a:sym typeface="Arial"/>
              </a:rPr>
              <a:t> not stop here, coming next is the analysis from MJ era, so that we can conclude on who is the actual GOAT of the two.</a:t>
            </a:r>
            <a:endParaRPr sz="1700">
              <a:solidFill>
                <a:schemeClr val="lt1"/>
              </a:solidFill>
              <a:latin typeface="Arial"/>
              <a:ea typeface="Arial"/>
              <a:cs typeface="Arial"/>
              <a:sym typeface="Arial"/>
            </a:endParaRPr>
          </a:p>
        </p:txBody>
      </p:sp>
      <p:pic>
        <p:nvPicPr>
          <p:cNvPr id="384" name="Google Shape;384;p26"/>
          <p:cNvPicPr preferRelativeResize="0"/>
          <p:nvPr/>
        </p:nvPicPr>
        <p:blipFill>
          <a:blip r:embed="rId3">
            <a:alphaModFix/>
          </a:blip>
          <a:stretch>
            <a:fillRect/>
          </a:stretch>
        </p:blipFill>
        <p:spPr>
          <a:xfrm>
            <a:off x="461475" y="1256869"/>
            <a:ext cx="4093802" cy="3070356"/>
          </a:xfrm>
          <a:prstGeom prst="rect">
            <a:avLst/>
          </a:prstGeom>
          <a:noFill/>
          <a:ln>
            <a:noFill/>
          </a:ln>
        </p:spPr>
      </p:pic>
      <p:pic>
        <p:nvPicPr>
          <p:cNvPr id="385" name="Google Shape;385;p26"/>
          <p:cNvPicPr preferRelativeResize="0"/>
          <p:nvPr/>
        </p:nvPicPr>
        <p:blipFill>
          <a:blip r:embed="rId4">
            <a:alphaModFix/>
          </a:blip>
          <a:stretch>
            <a:fillRect/>
          </a:stretch>
        </p:blipFill>
        <p:spPr>
          <a:xfrm flipH="1" rot="10800000">
            <a:off x="6509298" y="142926"/>
            <a:ext cx="2400375" cy="91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7"/>
          <p:cNvSpPr txBox="1"/>
          <p:nvPr>
            <p:ph type="title"/>
          </p:nvPr>
        </p:nvSpPr>
        <p:spPr>
          <a:xfrm>
            <a:off x="3118050" y="1777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200">
                <a:solidFill>
                  <a:schemeClr val="lt1"/>
                </a:solidFill>
              </a:rPr>
              <a:t>QUESTIONS? </a:t>
            </a:r>
            <a:endParaRPr sz="3800">
              <a:solidFill>
                <a:schemeClr val="lt1"/>
              </a:solidFill>
            </a:endParaRPr>
          </a:p>
        </p:txBody>
      </p:sp>
      <p:pic>
        <p:nvPicPr>
          <p:cNvPr id="391" name="Google Shape;391;p27"/>
          <p:cNvPicPr preferRelativeResize="0"/>
          <p:nvPr/>
        </p:nvPicPr>
        <p:blipFill>
          <a:blip r:embed="rId3">
            <a:alphaModFix/>
          </a:blip>
          <a:stretch>
            <a:fillRect/>
          </a:stretch>
        </p:blipFill>
        <p:spPr>
          <a:xfrm flipH="1" rot="10800000">
            <a:off x="6619723" y="177776"/>
            <a:ext cx="2400375" cy="911925"/>
          </a:xfrm>
          <a:prstGeom prst="rect">
            <a:avLst/>
          </a:prstGeom>
          <a:noFill/>
          <a:ln>
            <a:noFill/>
          </a:ln>
        </p:spPr>
      </p:pic>
      <p:pic>
        <p:nvPicPr>
          <p:cNvPr id="392" name="Google Shape;392;p27"/>
          <p:cNvPicPr preferRelativeResize="0"/>
          <p:nvPr/>
        </p:nvPicPr>
        <p:blipFill>
          <a:blip r:embed="rId4">
            <a:alphaModFix/>
          </a:blip>
          <a:stretch>
            <a:fillRect/>
          </a:stretch>
        </p:blipFill>
        <p:spPr>
          <a:xfrm>
            <a:off x="5439836" y="1117450"/>
            <a:ext cx="3512824" cy="3512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53050" y="134093"/>
            <a:ext cx="7030500" cy="47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Introduction of dataset</a:t>
            </a:r>
            <a:endParaRPr>
              <a:solidFill>
                <a:schemeClr val="lt1"/>
              </a:solidFill>
            </a:endParaRPr>
          </a:p>
        </p:txBody>
      </p:sp>
      <p:sp>
        <p:nvSpPr>
          <p:cNvPr id="285" name="Google Shape;285;p14"/>
          <p:cNvSpPr txBox="1"/>
          <p:nvPr>
            <p:ph idx="1" type="body"/>
          </p:nvPr>
        </p:nvSpPr>
        <p:spPr>
          <a:xfrm>
            <a:off x="265350" y="968538"/>
            <a:ext cx="8613300" cy="4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aven Pro"/>
                <a:ea typeface="Maven Pro"/>
                <a:cs typeface="Maven Pro"/>
                <a:sym typeface="Maven Pro"/>
              </a:rPr>
              <a:t>Overview</a:t>
            </a:r>
            <a:r>
              <a:rPr lang="en" sz="1200">
                <a:solidFill>
                  <a:schemeClr val="lt1"/>
                </a:solidFill>
                <a:latin typeface="Maven Pro"/>
                <a:ea typeface="Maven Pro"/>
                <a:cs typeface="Maven Pro"/>
                <a:sym typeface="Maven Pro"/>
              </a:rPr>
              <a:t>: Performance statistics of NBA players from the 2012-2024 , including  regular and playoff season data.</a:t>
            </a:r>
            <a:endParaRPr sz="1200">
              <a:solidFill>
                <a:schemeClr val="lt1"/>
              </a:solidFill>
              <a:latin typeface="Maven Pro"/>
              <a:ea typeface="Maven Pro"/>
              <a:cs typeface="Maven Pro"/>
              <a:sym typeface="Maven Pro"/>
            </a:endParaRPr>
          </a:p>
          <a:p>
            <a:pPr indent="0" lvl="0" marL="0" rtl="0" algn="l">
              <a:spcBef>
                <a:spcPts val="1200"/>
              </a:spcBef>
              <a:spcAft>
                <a:spcPts val="0"/>
              </a:spcAft>
              <a:buNone/>
            </a:pPr>
            <a:r>
              <a:t/>
            </a:r>
            <a:endParaRPr b="1" sz="1200">
              <a:solidFill>
                <a:schemeClr val="lt1"/>
              </a:solidFill>
              <a:latin typeface="Maven Pro"/>
              <a:ea typeface="Maven Pro"/>
              <a:cs typeface="Maven Pro"/>
              <a:sym typeface="Maven Pro"/>
            </a:endParaRPr>
          </a:p>
          <a:p>
            <a:pPr indent="0" lvl="0" marL="0" rtl="0" algn="l">
              <a:spcBef>
                <a:spcPts val="1200"/>
              </a:spcBef>
              <a:spcAft>
                <a:spcPts val="1200"/>
              </a:spcAft>
              <a:buNone/>
            </a:pPr>
            <a:r>
              <a:t/>
            </a:r>
            <a:endParaRPr sz="1200">
              <a:solidFill>
                <a:schemeClr val="lt1"/>
              </a:solidFill>
            </a:endParaRPr>
          </a:p>
        </p:txBody>
      </p:sp>
      <p:pic>
        <p:nvPicPr>
          <p:cNvPr id="286" name="Google Shape;286;p14"/>
          <p:cNvPicPr preferRelativeResize="0"/>
          <p:nvPr/>
        </p:nvPicPr>
        <p:blipFill>
          <a:blip r:embed="rId3">
            <a:alphaModFix/>
          </a:blip>
          <a:stretch>
            <a:fillRect/>
          </a:stretch>
        </p:blipFill>
        <p:spPr>
          <a:xfrm flipH="1" rot="10800000">
            <a:off x="6391123" y="177776"/>
            <a:ext cx="2400375" cy="911925"/>
          </a:xfrm>
          <a:prstGeom prst="rect">
            <a:avLst/>
          </a:prstGeom>
          <a:noFill/>
          <a:ln>
            <a:noFill/>
          </a:ln>
        </p:spPr>
      </p:pic>
      <p:sp>
        <p:nvSpPr>
          <p:cNvPr id="287" name="Google Shape;287;p14"/>
          <p:cNvSpPr txBox="1"/>
          <p:nvPr/>
        </p:nvSpPr>
        <p:spPr>
          <a:xfrm>
            <a:off x="249900" y="1301850"/>
            <a:ext cx="3522000" cy="3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Nunito"/>
                <a:ea typeface="Nunito"/>
                <a:cs typeface="Nunito"/>
                <a:sym typeface="Nunito"/>
              </a:rPr>
              <a:t>"GP" ="Games Played"</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"MIN" ="Minutes Played"</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"PTS"="Points"</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"FGM"="Field Goals Made"</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"FGA"="Field Goals Attempted"</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"FG_PCT"="Field Goal Percentage"</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"FG3M"="3 Point Field Goals Made"</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"FG3A"="3 Point Field Goals Attempted"</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"FG3_PCT"="3 Point Field Goal Percentage"</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"FTM"="Free Throws Made"</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"FTA"="Free Throws Attempted"</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"FT_PCT"="Free Throw Percentage"</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"OREB"="Offensive Rebounds"</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"DREB"="Defensive Rebounds"</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"REB"="Rebounds"</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"AST"="Assists"</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"STL"="Steals"</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"BLK" ="Blocks"</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"TOV" ="Turnovers"</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n" sz="1200">
                <a:solidFill>
                  <a:schemeClr val="lt1"/>
                </a:solidFill>
                <a:latin typeface="Nunito"/>
                <a:ea typeface="Nunito"/>
                <a:cs typeface="Nunito"/>
                <a:sym typeface="Nunito"/>
              </a:rPr>
              <a:t>"PF" ="Personal Fouls"</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p:txBody>
      </p:sp>
      <p:sp>
        <p:nvSpPr>
          <p:cNvPr id="288" name="Google Shape;288;p14"/>
          <p:cNvSpPr txBox="1"/>
          <p:nvPr/>
        </p:nvSpPr>
        <p:spPr>
          <a:xfrm>
            <a:off x="3963700" y="1598275"/>
            <a:ext cx="2427300" cy="3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BKN = Brooklyn Nets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BOS = Boston Celtics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NYK = New York Knicks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PHI = Philadelphia 76ers</a:t>
            </a:r>
            <a:endParaRPr sz="1300">
              <a:solidFill>
                <a:schemeClr val="lt1"/>
              </a:solidFill>
              <a:latin typeface="Nunito"/>
              <a:ea typeface="Nunito"/>
              <a:cs typeface="Nunito"/>
              <a:sym typeface="Nunito"/>
            </a:endParaRPr>
          </a:p>
          <a:p>
            <a:pPr indent="0" lvl="0" marL="0" rtl="0" algn="l">
              <a:spcBef>
                <a:spcPts val="0"/>
              </a:spcBef>
              <a:spcAft>
                <a:spcPts val="0"/>
              </a:spcAft>
              <a:buNone/>
            </a:pPr>
            <a:r>
              <a:rPr b="1" lang="en" sz="1500">
                <a:solidFill>
                  <a:schemeClr val="lt1"/>
                </a:solidFill>
                <a:latin typeface="Nunito"/>
                <a:ea typeface="Nunito"/>
                <a:cs typeface="Nunito"/>
                <a:sym typeface="Nunito"/>
              </a:rPr>
              <a:t>TOR = Toronto Raptors</a:t>
            </a:r>
            <a:endParaRPr b="1" sz="15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CHI = Chicago Bulls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CLE = Cleveland Cavaliers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DET = Detroit Pistons"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IND = Indiana Pacers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MIL = Milwaukee Bucks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ATL = Atlanta Hawks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CHA = Charlotte Hornets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MIA = Miami Heat</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ORL = Orlando Magic</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WAS = Washington Wizards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DEN = Denver Nuggets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p:txBody>
      </p:sp>
      <p:sp>
        <p:nvSpPr>
          <p:cNvPr id="289" name="Google Shape;289;p14"/>
          <p:cNvSpPr txBox="1"/>
          <p:nvPr/>
        </p:nvSpPr>
        <p:spPr>
          <a:xfrm>
            <a:off x="6334925" y="1650575"/>
            <a:ext cx="2563200" cy="31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MIN = Minnesota Timberwolves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OKC = Oklahoma City Thunder</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POR = Portland Trail Blazers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UTA = Utah Jazz</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GSW = Golden State Warriors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LAC = LA Clippers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LAL = Los Angeles Lakers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PHX = Phoenix Suns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SAC = Sacramento Kings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DAL = Dallas Mavericks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HOU = Houston Rockets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MEM = Memphis Grizzlies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NOP = New Orleans Pelicans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SAS = San Antonio Spurs</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NOH = New Orleans Hornets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p:txBody>
      </p:sp>
      <p:cxnSp>
        <p:nvCxnSpPr>
          <p:cNvPr id="290" name="Google Shape;290;p14"/>
          <p:cNvCxnSpPr/>
          <p:nvPr/>
        </p:nvCxnSpPr>
        <p:spPr>
          <a:xfrm>
            <a:off x="3737025" y="1389025"/>
            <a:ext cx="0" cy="3591900"/>
          </a:xfrm>
          <a:prstGeom prst="straightConnector1">
            <a:avLst/>
          </a:prstGeom>
          <a:noFill/>
          <a:ln cap="flat" cmpd="sng" w="9525">
            <a:solidFill>
              <a:schemeClr val="lt1"/>
            </a:solidFill>
            <a:prstDash val="solid"/>
            <a:round/>
            <a:headEnd len="med" w="med" type="none"/>
            <a:tailEnd len="med" w="med" type="none"/>
          </a:ln>
        </p:spPr>
      </p:cxnSp>
      <p:sp>
        <p:nvSpPr>
          <p:cNvPr id="291" name="Google Shape;291;p14"/>
          <p:cNvSpPr txBox="1"/>
          <p:nvPr/>
        </p:nvSpPr>
        <p:spPr>
          <a:xfrm>
            <a:off x="5558725" y="1265425"/>
            <a:ext cx="23016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NBA TEAMS</a:t>
            </a:r>
            <a:endParaRPr b="1">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15"/>
          <p:cNvPicPr preferRelativeResize="0"/>
          <p:nvPr/>
        </p:nvPicPr>
        <p:blipFill>
          <a:blip r:embed="rId3">
            <a:alphaModFix/>
          </a:blip>
          <a:stretch>
            <a:fillRect/>
          </a:stretch>
        </p:blipFill>
        <p:spPr>
          <a:xfrm flipH="1" rot="10800000">
            <a:off x="6391123" y="177776"/>
            <a:ext cx="2400375" cy="911925"/>
          </a:xfrm>
          <a:prstGeom prst="rect">
            <a:avLst/>
          </a:prstGeom>
          <a:noFill/>
          <a:ln>
            <a:noFill/>
          </a:ln>
        </p:spPr>
      </p:pic>
      <p:pic>
        <p:nvPicPr>
          <p:cNvPr id="297" name="Google Shape;297;p15"/>
          <p:cNvPicPr preferRelativeResize="0"/>
          <p:nvPr/>
        </p:nvPicPr>
        <p:blipFill>
          <a:blip r:embed="rId4">
            <a:alphaModFix/>
          </a:blip>
          <a:stretch>
            <a:fillRect/>
          </a:stretch>
        </p:blipFill>
        <p:spPr>
          <a:xfrm>
            <a:off x="152400" y="1242100"/>
            <a:ext cx="8839199" cy="3337650"/>
          </a:xfrm>
          <a:prstGeom prst="rect">
            <a:avLst/>
          </a:prstGeom>
          <a:noFill/>
          <a:ln>
            <a:noFill/>
          </a:ln>
        </p:spPr>
      </p:pic>
      <p:sp>
        <p:nvSpPr>
          <p:cNvPr id="298" name="Google Shape;298;p15"/>
          <p:cNvSpPr txBox="1"/>
          <p:nvPr/>
        </p:nvSpPr>
        <p:spPr>
          <a:xfrm>
            <a:off x="528875" y="168550"/>
            <a:ext cx="4917000" cy="714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chemeClr val="lt1"/>
                </a:solidFill>
                <a:latin typeface="Maven Pro"/>
                <a:ea typeface="Maven Pro"/>
                <a:cs typeface="Maven Pro"/>
                <a:sym typeface="Maven Pro"/>
              </a:rPr>
              <a:t>Map of NBA TEAMS</a:t>
            </a:r>
            <a:endParaRPr b="1" sz="2800">
              <a:solidFill>
                <a:schemeClr val="lt1"/>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6"/>
          <p:cNvSpPr txBox="1"/>
          <p:nvPr>
            <p:ph type="title"/>
          </p:nvPr>
        </p:nvSpPr>
        <p:spPr>
          <a:xfrm>
            <a:off x="668575" y="134088"/>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NBA Dataset</a:t>
            </a:r>
            <a:endParaRPr sz="1550">
              <a:solidFill>
                <a:schemeClr val="lt1"/>
              </a:solidFill>
            </a:endParaRPr>
          </a:p>
        </p:txBody>
      </p:sp>
      <p:pic>
        <p:nvPicPr>
          <p:cNvPr id="304" name="Google Shape;304;p16"/>
          <p:cNvPicPr preferRelativeResize="0"/>
          <p:nvPr/>
        </p:nvPicPr>
        <p:blipFill>
          <a:blip r:embed="rId3">
            <a:alphaModFix/>
          </a:blip>
          <a:stretch>
            <a:fillRect/>
          </a:stretch>
        </p:blipFill>
        <p:spPr>
          <a:xfrm flipH="1" rot="10800000">
            <a:off x="6391123" y="177776"/>
            <a:ext cx="2400375" cy="911925"/>
          </a:xfrm>
          <a:prstGeom prst="rect">
            <a:avLst/>
          </a:prstGeom>
          <a:noFill/>
          <a:ln>
            <a:noFill/>
          </a:ln>
        </p:spPr>
      </p:pic>
      <p:pic>
        <p:nvPicPr>
          <p:cNvPr id="305" name="Google Shape;305;p16"/>
          <p:cNvPicPr preferRelativeResize="0"/>
          <p:nvPr/>
        </p:nvPicPr>
        <p:blipFill>
          <a:blip r:embed="rId4">
            <a:alphaModFix/>
          </a:blip>
          <a:stretch>
            <a:fillRect/>
          </a:stretch>
        </p:blipFill>
        <p:spPr>
          <a:xfrm>
            <a:off x="152400" y="1285788"/>
            <a:ext cx="8839204" cy="32154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type="title"/>
          </p:nvPr>
        </p:nvSpPr>
        <p:spPr>
          <a:xfrm>
            <a:off x="344850" y="215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Key Features and Questions</a:t>
            </a:r>
            <a:endParaRPr>
              <a:solidFill>
                <a:schemeClr val="lt1"/>
              </a:solidFill>
            </a:endParaRPr>
          </a:p>
        </p:txBody>
      </p:sp>
      <p:sp>
        <p:nvSpPr>
          <p:cNvPr id="311" name="Google Shape;311;p17"/>
          <p:cNvSpPr txBox="1"/>
          <p:nvPr>
            <p:ph idx="1" type="body"/>
          </p:nvPr>
        </p:nvSpPr>
        <p:spPr>
          <a:xfrm>
            <a:off x="265350" y="1214675"/>
            <a:ext cx="8613300" cy="3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u="sng">
              <a:solidFill>
                <a:schemeClr val="lt1"/>
              </a:solidFill>
              <a:latin typeface="Maven Pro"/>
              <a:ea typeface="Maven Pro"/>
              <a:cs typeface="Maven Pro"/>
              <a:sym typeface="Maven Pro"/>
            </a:endParaRPr>
          </a:p>
          <a:p>
            <a:pPr indent="0" lvl="0" marL="0" rtl="0" algn="l">
              <a:spcBef>
                <a:spcPts val="0"/>
              </a:spcBef>
              <a:spcAft>
                <a:spcPts val="0"/>
              </a:spcAft>
              <a:buNone/>
            </a:pPr>
            <a:r>
              <a:rPr b="1" i="1" lang="en" sz="1350" u="sng">
                <a:solidFill>
                  <a:schemeClr val="lt1"/>
                </a:solidFill>
                <a:latin typeface="Maven Pro"/>
                <a:ea typeface="Maven Pro"/>
                <a:cs typeface="Maven Pro"/>
                <a:sym typeface="Maven Pro"/>
              </a:rPr>
              <a:t>Key Features</a:t>
            </a:r>
            <a:r>
              <a:rPr i="1" lang="en" sz="1350" u="sng">
                <a:solidFill>
                  <a:schemeClr val="lt1"/>
                </a:solidFill>
                <a:latin typeface="Maven Pro"/>
                <a:ea typeface="Maven Pro"/>
                <a:cs typeface="Maven Pro"/>
                <a:sym typeface="Maven Pro"/>
              </a:rPr>
              <a:t>:</a:t>
            </a:r>
            <a:endParaRPr i="1" sz="1350" u="sng">
              <a:solidFill>
                <a:schemeClr val="lt1"/>
              </a:solidFill>
              <a:latin typeface="Maven Pro"/>
              <a:ea typeface="Maven Pro"/>
              <a:cs typeface="Maven Pro"/>
              <a:sym typeface="Maven Pro"/>
            </a:endParaRPr>
          </a:p>
          <a:p>
            <a:pPr indent="-314325" lvl="0" marL="457200" rtl="0" algn="l">
              <a:spcBef>
                <a:spcPts val="1200"/>
              </a:spcBef>
              <a:spcAft>
                <a:spcPts val="0"/>
              </a:spcAft>
              <a:buClr>
                <a:schemeClr val="lt1"/>
              </a:buClr>
              <a:buSzPts val="1350"/>
              <a:buFont typeface="Arial"/>
              <a:buChar char="●"/>
            </a:pPr>
            <a:r>
              <a:rPr b="1" lang="en" sz="1350">
                <a:solidFill>
                  <a:schemeClr val="lt1"/>
                </a:solidFill>
                <a:latin typeface="Maven Pro"/>
                <a:ea typeface="Maven Pro"/>
                <a:cs typeface="Maven Pro"/>
                <a:sym typeface="Maven Pro"/>
              </a:rPr>
              <a:t>Performance Metrics</a:t>
            </a:r>
            <a:r>
              <a:rPr lang="en" sz="1350">
                <a:solidFill>
                  <a:schemeClr val="lt1"/>
                </a:solidFill>
                <a:latin typeface="Maven Pro"/>
                <a:ea typeface="Maven Pro"/>
                <a:cs typeface="Maven Pro"/>
                <a:sym typeface="Maven Pro"/>
              </a:rPr>
              <a:t>:</a:t>
            </a:r>
            <a:r>
              <a:rPr lang="en" sz="1350">
                <a:solidFill>
                  <a:schemeClr val="lt1"/>
                </a:solidFill>
                <a:latin typeface="Maven Pro"/>
                <a:ea typeface="Maven Pro"/>
                <a:cs typeface="Maven Pro"/>
                <a:sym typeface="Maven Pro"/>
              </a:rPr>
              <a:t> Points, Assists, Field goals attempted, Rebounds, Steals, Blocks, Efficiency. </a:t>
            </a:r>
            <a:endParaRPr sz="1350">
              <a:solidFill>
                <a:schemeClr val="lt1"/>
              </a:solidFill>
              <a:latin typeface="Maven Pro"/>
              <a:ea typeface="Maven Pro"/>
              <a:cs typeface="Maven Pro"/>
              <a:sym typeface="Maven Pro"/>
            </a:endParaRPr>
          </a:p>
          <a:p>
            <a:pPr indent="-314325" lvl="0" marL="457200" rtl="0" algn="l">
              <a:spcBef>
                <a:spcPts val="0"/>
              </a:spcBef>
              <a:spcAft>
                <a:spcPts val="0"/>
              </a:spcAft>
              <a:buClr>
                <a:schemeClr val="lt1"/>
              </a:buClr>
              <a:buSzPts val="1350"/>
              <a:buFont typeface="Arial"/>
              <a:buChar char="●"/>
            </a:pPr>
            <a:r>
              <a:rPr b="1" lang="en" sz="1350">
                <a:solidFill>
                  <a:schemeClr val="lt1"/>
                </a:solidFill>
                <a:latin typeface="Maven Pro"/>
                <a:ea typeface="Maven Pro"/>
                <a:cs typeface="Maven Pro"/>
                <a:sym typeface="Maven Pro"/>
              </a:rPr>
              <a:t>Comprehensive Coverage</a:t>
            </a:r>
            <a:r>
              <a:rPr lang="en" sz="1350">
                <a:solidFill>
                  <a:schemeClr val="lt1"/>
                </a:solidFill>
                <a:latin typeface="Maven Pro"/>
                <a:ea typeface="Maven Pro"/>
                <a:cs typeface="Maven Pro"/>
                <a:sym typeface="Maven Pro"/>
              </a:rPr>
              <a:t>: Data from every player active in the season, offering a complete view of the league.</a:t>
            </a:r>
            <a:endParaRPr sz="1350">
              <a:solidFill>
                <a:schemeClr val="lt1"/>
              </a:solidFill>
              <a:latin typeface="Maven Pro"/>
              <a:ea typeface="Maven Pro"/>
              <a:cs typeface="Maven Pro"/>
              <a:sym typeface="Maven Pro"/>
            </a:endParaRPr>
          </a:p>
          <a:p>
            <a:pPr indent="-314325" lvl="0" marL="457200" rtl="0" algn="l">
              <a:spcBef>
                <a:spcPts val="0"/>
              </a:spcBef>
              <a:spcAft>
                <a:spcPts val="0"/>
              </a:spcAft>
              <a:buClr>
                <a:schemeClr val="lt1"/>
              </a:buClr>
              <a:buSzPts val="1350"/>
              <a:buFont typeface="Arial"/>
              <a:buChar char="●"/>
            </a:pPr>
            <a:r>
              <a:rPr b="1" lang="en" sz="1350">
                <a:solidFill>
                  <a:schemeClr val="lt1"/>
                </a:solidFill>
                <a:latin typeface="Maven Pro"/>
                <a:ea typeface="Maven Pro"/>
                <a:cs typeface="Maven Pro"/>
                <a:sym typeface="Maven Pro"/>
              </a:rPr>
              <a:t>Up-to-Date Information</a:t>
            </a:r>
            <a:r>
              <a:rPr lang="en" sz="1350">
                <a:solidFill>
                  <a:schemeClr val="lt1"/>
                </a:solidFill>
                <a:latin typeface="Maven Pro"/>
                <a:ea typeface="Maven Pro"/>
                <a:cs typeface="Maven Pro"/>
                <a:sym typeface="Maven Pro"/>
              </a:rPr>
              <a:t>: Reflects the most recent stats, making it a valuable resource for current analysis.</a:t>
            </a:r>
            <a:endParaRPr sz="1350">
              <a:solidFill>
                <a:schemeClr val="lt1"/>
              </a:solidFill>
              <a:latin typeface="Maven Pro"/>
              <a:ea typeface="Maven Pro"/>
              <a:cs typeface="Maven Pro"/>
              <a:sym typeface="Maven Pro"/>
            </a:endParaRPr>
          </a:p>
          <a:p>
            <a:pPr indent="0" lvl="0" marL="0" rtl="0" algn="l">
              <a:spcBef>
                <a:spcPts val="1200"/>
              </a:spcBef>
              <a:spcAft>
                <a:spcPts val="0"/>
              </a:spcAft>
              <a:buNone/>
            </a:pPr>
            <a:r>
              <a:rPr b="1" i="1" lang="en" sz="1350" u="sng">
                <a:solidFill>
                  <a:schemeClr val="lt1"/>
                </a:solidFill>
                <a:latin typeface="Arial"/>
                <a:ea typeface="Arial"/>
                <a:cs typeface="Arial"/>
                <a:sym typeface="Arial"/>
              </a:rPr>
              <a:t>Questions: </a:t>
            </a:r>
            <a:endParaRPr b="1" i="1" sz="1350" u="sng">
              <a:solidFill>
                <a:schemeClr val="lt1"/>
              </a:solidFill>
              <a:latin typeface="Arial"/>
              <a:ea typeface="Arial"/>
              <a:cs typeface="Arial"/>
              <a:sym typeface="Arial"/>
            </a:endParaRPr>
          </a:p>
          <a:p>
            <a:pPr indent="-314325" lvl="0" marL="457200" rtl="0" algn="l">
              <a:spcBef>
                <a:spcPts val="0"/>
              </a:spcBef>
              <a:spcAft>
                <a:spcPts val="0"/>
              </a:spcAft>
              <a:buClr>
                <a:schemeClr val="lt1"/>
              </a:buClr>
              <a:buSzPts val="1350"/>
              <a:buFont typeface="Maven Pro"/>
              <a:buChar char="●"/>
            </a:pPr>
            <a:r>
              <a:rPr lang="en" sz="1350">
                <a:solidFill>
                  <a:schemeClr val="lt1"/>
                </a:solidFill>
                <a:latin typeface="Maven Pro"/>
                <a:ea typeface="Maven Pro"/>
                <a:cs typeface="Maven Pro"/>
                <a:sym typeface="Maven Pro"/>
              </a:rPr>
              <a:t>Q1: What is the difference in performance of the top 5 players in regular and playoff seasons?</a:t>
            </a:r>
            <a:endParaRPr sz="1350">
              <a:solidFill>
                <a:schemeClr val="lt1"/>
              </a:solidFill>
              <a:latin typeface="Maven Pro"/>
              <a:ea typeface="Maven Pro"/>
              <a:cs typeface="Maven Pro"/>
              <a:sym typeface="Maven Pro"/>
            </a:endParaRPr>
          </a:p>
          <a:p>
            <a:pPr indent="-314325" lvl="0" marL="457200" rtl="0" algn="l">
              <a:spcBef>
                <a:spcPts val="0"/>
              </a:spcBef>
              <a:spcAft>
                <a:spcPts val="0"/>
              </a:spcAft>
              <a:buClr>
                <a:schemeClr val="lt1"/>
              </a:buClr>
              <a:buSzPts val="1350"/>
              <a:buFont typeface="Maven Pro"/>
              <a:buChar char="●"/>
            </a:pPr>
            <a:r>
              <a:rPr lang="en" sz="1350">
                <a:solidFill>
                  <a:schemeClr val="lt1"/>
                </a:solidFill>
                <a:latin typeface="Maven Pro"/>
                <a:ea typeface="Maven Pro"/>
                <a:cs typeface="Maven Pro"/>
                <a:sym typeface="Maven Pro"/>
              </a:rPr>
              <a:t>Q2: Is </a:t>
            </a:r>
            <a:r>
              <a:rPr lang="en" sz="1350">
                <a:solidFill>
                  <a:schemeClr val="lt1"/>
                </a:solidFill>
                <a:latin typeface="Maven Pro"/>
                <a:ea typeface="Maven Pro"/>
                <a:cs typeface="Maven Pro"/>
                <a:sym typeface="Maven Pro"/>
              </a:rPr>
              <a:t>there a correlation between the Efficiency of a player and points scored. </a:t>
            </a:r>
            <a:endParaRPr sz="1350">
              <a:solidFill>
                <a:schemeClr val="lt1"/>
              </a:solidFill>
              <a:latin typeface="Maven Pro"/>
              <a:ea typeface="Maven Pro"/>
              <a:cs typeface="Maven Pro"/>
              <a:sym typeface="Maven Pro"/>
            </a:endParaRPr>
          </a:p>
          <a:p>
            <a:pPr indent="-314325" lvl="0" marL="457200" rtl="0" algn="l">
              <a:spcBef>
                <a:spcPts val="0"/>
              </a:spcBef>
              <a:spcAft>
                <a:spcPts val="0"/>
              </a:spcAft>
              <a:buClr>
                <a:schemeClr val="lt1"/>
              </a:buClr>
              <a:buSzPts val="1350"/>
              <a:buFont typeface="Maven Pro"/>
              <a:buChar char="●"/>
            </a:pPr>
            <a:r>
              <a:rPr lang="en" sz="1350">
                <a:solidFill>
                  <a:schemeClr val="lt1"/>
                </a:solidFill>
                <a:latin typeface="Maven Pro"/>
                <a:ea typeface="Maven Pro"/>
                <a:cs typeface="Maven Pro"/>
                <a:sym typeface="Maven Pro"/>
              </a:rPr>
              <a:t>Q3: Top players with the highest points per minute scored? </a:t>
            </a:r>
            <a:endParaRPr sz="1350">
              <a:solidFill>
                <a:schemeClr val="lt1"/>
              </a:solidFill>
              <a:latin typeface="Maven Pro"/>
              <a:ea typeface="Maven Pro"/>
              <a:cs typeface="Maven Pro"/>
              <a:sym typeface="Maven Pro"/>
            </a:endParaRPr>
          </a:p>
          <a:p>
            <a:pPr indent="-314325" lvl="0" marL="457200" rtl="0" algn="l">
              <a:spcBef>
                <a:spcPts val="0"/>
              </a:spcBef>
              <a:spcAft>
                <a:spcPts val="0"/>
              </a:spcAft>
              <a:buClr>
                <a:schemeClr val="lt1"/>
              </a:buClr>
              <a:buSzPts val="1350"/>
              <a:buFont typeface="Maven Pro"/>
              <a:buChar char="●"/>
            </a:pPr>
            <a:r>
              <a:rPr lang="en" sz="1350">
                <a:solidFill>
                  <a:schemeClr val="lt1"/>
                </a:solidFill>
                <a:latin typeface="Maven Pro"/>
                <a:ea typeface="Maven Pro"/>
                <a:cs typeface="Maven Pro"/>
                <a:sym typeface="Maven Pro"/>
              </a:rPr>
              <a:t>Q4: Comparisons between teams and their points scored in both seasons? </a:t>
            </a:r>
            <a:endParaRPr sz="1350">
              <a:solidFill>
                <a:schemeClr val="lt1"/>
              </a:solidFill>
              <a:latin typeface="Maven Pro"/>
              <a:ea typeface="Maven Pro"/>
              <a:cs typeface="Maven Pro"/>
              <a:sym typeface="Maven Pro"/>
            </a:endParaRPr>
          </a:p>
          <a:p>
            <a:pPr indent="-314325" lvl="0" marL="457200" rtl="0" algn="l">
              <a:spcBef>
                <a:spcPts val="0"/>
              </a:spcBef>
              <a:spcAft>
                <a:spcPts val="0"/>
              </a:spcAft>
              <a:buClr>
                <a:schemeClr val="lt1"/>
              </a:buClr>
              <a:buSzPts val="1350"/>
              <a:buFont typeface="Maven Pro"/>
              <a:buChar char="●"/>
            </a:pPr>
            <a:r>
              <a:rPr lang="en" sz="1350">
                <a:solidFill>
                  <a:schemeClr val="lt1"/>
                </a:solidFill>
                <a:latin typeface="Maven Pro"/>
                <a:ea typeface="Maven Pro"/>
                <a:cs typeface="Maven Pro"/>
                <a:sym typeface="Maven Pro"/>
              </a:rPr>
              <a:t>Q5: </a:t>
            </a:r>
            <a:r>
              <a:rPr lang="en" sz="1350">
                <a:solidFill>
                  <a:schemeClr val="lt1"/>
                </a:solidFill>
                <a:latin typeface="Maven Pro"/>
                <a:ea typeface="Maven Pro"/>
                <a:cs typeface="Maven Pro"/>
                <a:sym typeface="Maven Pro"/>
              </a:rPr>
              <a:t>How 3 pointers in both seasons changed the scoring trends of NBA over years 2012-2024?</a:t>
            </a:r>
            <a:endParaRPr sz="135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135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350">
              <a:solidFill>
                <a:schemeClr val="lt1"/>
              </a:solidFill>
              <a:latin typeface="Maven Pro"/>
              <a:ea typeface="Maven Pro"/>
              <a:cs typeface="Maven Pro"/>
              <a:sym typeface="Maven Pro"/>
            </a:endParaRPr>
          </a:p>
          <a:p>
            <a:pPr indent="0" lvl="0" marL="0" rtl="0" algn="l">
              <a:spcBef>
                <a:spcPts val="1200"/>
              </a:spcBef>
              <a:spcAft>
                <a:spcPts val="0"/>
              </a:spcAft>
              <a:buNone/>
            </a:pPr>
            <a:r>
              <a:t/>
            </a:r>
            <a:endParaRPr sz="1350">
              <a:solidFill>
                <a:schemeClr val="lt1"/>
              </a:solidFill>
              <a:latin typeface="Arial"/>
              <a:ea typeface="Arial"/>
              <a:cs typeface="Arial"/>
              <a:sym typeface="Arial"/>
            </a:endParaRPr>
          </a:p>
          <a:p>
            <a:pPr indent="0" lvl="0" marL="0" rtl="0" algn="l">
              <a:spcBef>
                <a:spcPts val="1200"/>
              </a:spcBef>
              <a:spcAft>
                <a:spcPts val="0"/>
              </a:spcAft>
              <a:buNone/>
            </a:pPr>
            <a:r>
              <a:t/>
            </a:r>
            <a:endParaRPr b="1" sz="1200">
              <a:solidFill>
                <a:schemeClr val="lt1"/>
              </a:solidFill>
              <a:latin typeface="Maven Pro"/>
              <a:ea typeface="Maven Pro"/>
              <a:cs typeface="Maven Pro"/>
              <a:sym typeface="Maven Pro"/>
            </a:endParaRPr>
          </a:p>
          <a:p>
            <a:pPr indent="0" lvl="0" marL="0" rtl="0" algn="l">
              <a:spcBef>
                <a:spcPts val="1200"/>
              </a:spcBef>
              <a:spcAft>
                <a:spcPts val="1200"/>
              </a:spcAft>
              <a:buNone/>
            </a:pPr>
            <a:r>
              <a:t/>
            </a:r>
            <a:endParaRPr sz="1200">
              <a:solidFill>
                <a:schemeClr val="lt1"/>
              </a:solidFill>
            </a:endParaRPr>
          </a:p>
        </p:txBody>
      </p:sp>
      <p:pic>
        <p:nvPicPr>
          <p:cNvPr id="312" name="Google Shape;312;p17"/>
          <p:cNvPicPr preferRelativeResize="0"/>
          <p:nvPr/>
        </p:nvPicPr>
        <p:blipFill>
          <a:blip r:embed="rId3">
            <a:alphaModFix/>
          </a:blip>
          <a:stretch>
            <a:fillRect/>
          </a:stretch>
        </p:blipFill>
        <p:spPr>
          <a:xfrm flipH="1" rot="10800000">
            <a:off x="6391123" y="177776"/>
            <a:ext cx="2400375" cy="91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18"/>
          <p:cNvPicPr preferRelativeResize="0"/>
          <p:nvPr/>
        </p:nvPicPr>
        <p:blipFill>
          <a:blip r:embed="rId3">
            <a:alphaModFix/>
          </a:blip>
          <a:stretch>
            <a:fillRect/>
          </a:stretch>
        </p:blipFill>
        <p:spPr>
          <a:xfrm flipH="1" rot="10800000">
            <a:off x="6391123" y="330176"/>
            <a:ext cx="2400375" cy="911925"/>
          </a:xfrm>
          <a:prstGeom prst="rect">
            <a:avLst/>
          </a:prstGeom>
          <a:noFill/>
          <a:ln>
            <a:noFill/>
          </a:ln>
        </p:spPr>
      </p:pic>
      <p:sp>
        <p:nvSpPr>
          <p:cNvPr id="318" name="Google Shape;318;p18"/>
          <p:cNvSpPr txBox="1"/>
          <p:nvPr/>
        </p:nvSpPr>
        <p:spPr>
          <a:xfrm>
            <a:off x="249925" y="203400"/>
            <a:ext cx="6555900" cy="162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chemeClr val="lt1"/>
                </a:solidFill>
                <a:latin typeface="Maven Pro"/>
                <a:ea typeface="Maven Pro"/>
                <a:cs typeface="Maven Pro"/>
                <a:sym typeface="Maven Pro"/>
              </a:rPr>
              <a:t>What is the difference in performance of the top 5 players in regular and playoff seasons?</a:t>
            </a:r>
            <a:endParaRPr b="1" sz="2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b="1" sz="2800">
              <a:solidFill>
                <a:schemeClr val="lt1"/>
              </a:solidFill>
              <a:latin typeface="Maven Pro"/>
              <a:ea typeface="Maven Pro"/>
              <a:cs typeface="Maven Pro"/>
              <a:sym typeface="Maven Pro"/>
            </a:endParaRPr>
          </a:p>
        </p:txBody>
      </p:sp>
      <p:pic>
        <p:nvPicPr>
          <p:cNvPr id="319" name="Google Shape;319;p18"/>
          <p:cNvPicPr preferRelativeResize="0"/>
          <p:nvPr/>
        </p:nvPicPr>
        <p:blipFill>
          <a:blip r:embed="rId4">
            <a:alphaModFix/>
          </a:blip>
          <a:stretch>
            <a:fillRect/>
          </a:stretch>
        </p:blipFill>
        <p:spPr>
          <a:xfrm>
            <a:off x="4938875" y="1493425"/>
            <a:ext cx="3523150" cy="2412800"/>
          </a:xfrm>
          <a:prstGeom prst="rect">
            <a:avLst/>
          </a:prstGeom>
          <a:noFill/>
          <a:ln>
            <a:noFill/>
          </a:ln>
        </p:spPr>
      </p:pic>
      <p:pic>
        <p:nvPicPr>
          <p:cNvPr id="320" name="Google Shape;320;p18"/>
          <p:cNvPicPr preferRelativeResize="0"/>
          <p:nvPr/>
        </p:nvPicPr>
        <p:blipFill>
          <a:blip r:embed="rId5">
            <a:alphaModFix/>
          </a:blip>
          <a:stretch>
            <a:fillRect/>
          </a:stretch>
        </p:blipFill>
        <p:spPr>
          <a:xfrm>
            <a:off x="570875" y="1571875"/>
            <a:ext cx="3382525" cy="2386075"/>
          </a:xfrm>
          <a:prstGeom prst="rect">
            <a:avLst/>
          </a:prstGeom>
          <a:noFill/>
          <a:ln>
            <a:noFill/>
          </a:ln>
        </p:spPr>
      </p:pic>
      <p:sp>
        <p:nvSpPr>
          <p:cNvPr id="321" name="Google Shape;321;p18"/>
          <p:cNvSpPr txBox="1"/>
          <p:nvPr/>
        </p:nvSpPr>
        <p:spPr>
          <a:xfrm>
            <a:off x="5053888" y="4073850"/>
            <a:ext cx="3293100" cy="697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chemeClr val="lt1"/>
                </a:highlight>
              </a:rPr>
              <a:t> LeBron James leads with 21.2% of the overall performance, closely followed by Nikola Jokic with 20.7%. </a:t>
            </a:r>
            <a:endParaRPr sz="1300">
              <a:solidFill>
                <a:schemeClr val="dk2"/>
              </a:solidFill>
              <a:highlight>
                <a:schemeClr val="lt1"/>
              </a:highlight>
              <a:latin typeface="Nunito"/>
              <a:ea typeface="Nunito"/>
              <a:cs typeface="Nunito"/>
              <a:sym typeface="Nunito"/>
            </a:endParaRPr>
          </a:p>
        </p:txBody>
      </p:sp>
      <p:sp>
        <p:nvSpPr>
          <p:cNvPr id="322" name="Google Shape;322;p18"/>
          <p:cNvSpPr txBox="1"/>
          <p:nvPr/>
        </p:nvSpPr>
        <p:spPr>
          <a:xfrm>
            <a:off x="615588" y="4027350"/>
            <a:ext cx="3293100" cy="1023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chemeClr val="lt1"/>
                </a:highlight>
              </a:rPr>
              <a:t>LeBron James maintains a strong presence, but the competition tightens with other players, particularly Kevin Durant and Giannis Antetokounmpo, showing significant contribution</a:t>
            </a:r>
            <a:endParaRPr sz="1300">
              <a:solidFill>
                <a:schemeClr val="dk2"/>
              </a:solidFill>
              <a:highlight>
                <a:schemeClr val="lt1"/>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ph type="title"/>
          </p:nvPr>
        </p:nvSpPr>
        <p:spPr>
          <a:xfrm>
            <a:off x="174350" y="177775"/>
            <a:ext cx="6666300" cy="9993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solidFill>
                  <a:schemeClr val="lt1"/>
                </a:solidFill>
              </a:rPr>
              <a:t>Is there a correlation between the Efficiency of a player and Points Scored? </a:t>
            </a:r>
            <a:endParaRPr>
              <a:solidFill>
                <a:schemeClr val="lt1"/>
              </a:solidFill>
            </a:endParaRPr>
          </a:p>
        </p:txBody>
      </p:sp>
      <p:pic>
        <p:nvPicPr>
          <p:cNvPr id="328" name="Google Shape;328;p19"/>
          <p:cNvPicPr preferRelativeResize="0"/>
          <p:nvPr/>
        </p:nvPicPr>
        <p:blipFill>
          <a:blip r:embed="rId3">
            <a:alphaModFix/>
          </a:blip>
          <a:stretch>
            <a:fillRect/>
          </a:stretch>
        </p:blipFill>
        <p:spPr>
          <a:xfrm flipH="1" rot="10800000">
            <a:off x="6543523" y="177776"/>
            <a:ext cx="2400375" cy="911925"/>
          </a:xfrm>
          <a:prstGeom prst="rect">
            <a:avLst/>
          </a:prstGeom>
          <a:noFill/>
          <a:ln>
            <a:noFill/>
          </a:ln>
        </p:spPr>
      </p:pic>
      <p:pic>
        <p:nvPicPr>
          <p:cNvPr id="329" name="Google Shape;329;p19"/>
          <p:cNvPicPr preferRelativeResize="0"/>
          <p:nvPr/>
        </p:nvPicPr>
        <p:blipFill>
          <a:blip r:embed="rId4">
            <a:alphaModFix/>
          </a:blip>
          <a:stretch>
            <a:fillRect/>
          </a:stretch>
        </p:blipFill>
        <p:spPr>
          <a:xfrm>
            <a:off x="209550" y="1089688"/>
            <a:ext cx="8724900" cy="409575"/>
          </a:xfrm>
          <a:prstGeom prst="rect">
            <a:avLst/>
          </a:prstGeom>
          <a:noFill/>
          <a:ln>
            <a:noFill/>
          </a:ln>
        </p:spPr>
      </p:pic>
      <p:pic>
        <p:nvPicPr>
          <p:cNvPr id="330" name="Google Shape;330;p19"/>
          <p:cNvPicPr preferRelativeResize="0"/>
          <p:nvPr/>
        </p:nvPicPr>
        <p:blipFill>
          <a:blip r:embed="rId5">
            <a:alphaModFix/>
          </a:blip>
          <a:stretch>
            <a:fillRect/>
          </a:stretch>
        </p:blipFill>
        <p:spPr>
          <a:xfrm>
            <a:off x="1143000" y="1651663"/>
            <a:ext cx="6678874" cy="33394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0"/>
          <p:cNvSpPr txBox="1"/>
          <p:nvPr>
            <p:ph type="title"/>
          </p:nvPr>
        </p:nvSpPr>
        <p:spPr>
          <a:xfrm>
            <a:off x="222800" y="215000"/>
            <a:ext cx="7030500" cy="9993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solidFill>
                  <a:schemeClr val="lt1"/>
                </a:solidFill>
              </a:rPr>
              <a:t>Top players with the highest points per minute scored? </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p:txBody>
      </p:sp>
      <p:pic>
        <p:nvPicPr>
          <p:cNvPr id="336" name="Google Shape;336;p20"/>
          <p:cNvPicPr preferRelativeResize="0"/>
          <p:nvPr/>
        </p:nvPicPr>
        <p:blipFill>
          <a:blip r:embed="rId3">
            <a:alphaModFix/>
          </a:blip>
          <a:stretch>
            <a:fillRect/>
          </a:stretch>
        </p:blipFill>
        <p:spPr>
          <a:xfrm flipH="1" rot="10800000">
            <a:off x="6543523" y="177776"/>
            <a:ext cx="2400375" cy="911925"/>
          </a:xfrm>
          <a:prstGeom prst="rect">
            <a:avLst/>
          </a:prstGeom>
          <a:noFill/>
          <a:ln>
            <a:noFill/>
          </a:ln>
        </p:spPr>
      </p:pic>
      <p:pic>
        <p:nvPicPr>
          <p:cNvPr id="337" name="Google Shape;337;p20"/>
          <p:cNvPicPr preferRelativeResize="0"/>
          <p:nvPr/>
        </p:nvPicPr>
        <p:blipFill>
          <a:blip r:embed="rId4">
            <a:alphaModFix/>
          </a:blip>
          <a:stretch>
            <a:fillRect/>
          </a:stretch>
        </p:blipFill>
        <p:spPr>
          <a:xfrm>
            <a:off x="375549" y="1214300"/>
            <a:ext cx="5650448" cy="3203500"/>
          </a:xfrm>
          <a:prstGeom prst="rect">
            <a:avLst/>
          </a:prstGeom>
          <a:noFill/>
          <a:ln>
            <a:noFill/>
          </a:ln>
        </p:spPr>
      </p:pic>
      <p:sp>
        <p:nvSpPr>
          <p:cNvPr id="338" name="Google Shape;338;p20"/>
          <p:cNvSpPr txBox="1"/>
          <p:nvPr/>
        </p:nvSpPr>
        <p:spPr>
          <a:xfrm>
            <a:off x="6307275" y="1214300"/>
            <a:ext cx="2284500" cy="320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lt1"/>
                </a:solidFill>
                <a:latin typeface="Nunito"/>
                <a:ea typeface="Nunito"/>
                <a:cs typeface="Nunito"/>
                <a:sym typeface="Nunito"/>
              </a:rPr>
              <a:t>According to the bar graph, it can be seen that</a:t>
            </a:r>
            <a:r>
              <a:rPr lang="en" sz="1300">
                <a:solidFill>
                  <a:schemeClr val="lt1"/>
                </a:solidFill>
                <a:latin typeface="Nunito"/>
                <a:ea typeface="Nunito"/>
                <a:cs typeface="Nunito"/>
                <a:sym typeface="Nunito"/>
              </a:rPr>
              <a:t> </a:t>
            </a:r>
            <a:r>
              <a:rPr b="1" lang="en" sz="1300">
                <a:solidFill>
                  <a:schemeClr val="lt1"/>
                </a:solidFill>
                <a:latin typeface="Nunito"/>
                <a:ea typeface="Nunito"/>
                <a:cs typeface="Nunito"/>
                <a:sym typeface="Nunito"/>
              </a:rPr>
              <a:t>James Harden</a:t>
            </a:r>
            <a:r>
              <a:rPr lang="en" sz="1200">
                <a:solidFill>
                  <a:schemeClr val="lt1"/>
                </a:solidFill>
                <a:latin typeface="Nunito"/>
                <a:ea typeface="Nunito"/>
                <a:cs typeface="Nunito"/>
                <a:sym typeface="Nunito"/>
              </a:rPr>
              <a:t> (Houston cougars), has the highest PPM in two seasons; 0.98 (2018-19) and 0.94(2019-20). Followed by </a:t>
            </a:r>
            <a:r>
              <a:rPr b="1" lang="en" sz="1300">
                <a:solidFill>
                  <a:schemeClr val="lt1"/>
                </a:solidFill>
                <a:latin typeface="Nunito"/>
                <a:ea typeface="Nunito"/>
                <a:cs typeface="Nunito"/>
                <a:sym typeface="Nunito"/>
              </a:rPr>
              <a:t>Giannis</a:t>
            </a:r>
            <a:r>
              <a:rPr b="1" lang="en" sz="1200">
                <a:solidFill>
                  <a:schemeClr val="lt1"/>
                </a:solidFill>
                <a:latin typeface="Nunito"/>
                <a:ea typeface="Nunito"/>
                <a:cs typeface="Nunito"/>
                <a:sym typeface="Nunito"/>
              </a:rPr>
              <a:t> </a:t>
            </a:r>
            <a:r>
              <a:rPr lang="en" sz="1200">
                <a:solidFill>
                  <a:schemeClr val="lt1"/>
                </a:solidFill>
                <a:latin typeface="Nunito"/>
                <a:ea typeface="Nunito"/>
                <a:cs typeface="Nunito"/>
                <a:sym typeface="Nunito"/>
              </a:rPr>
              <a:t>(Milwaukee Bucks), who also has two high scoring seasons on the list; 0.97(2022-23) and 0.91(2021-22). In third place we have </a:t>
            </a:r>
            <a:r>
              <a:rPr b="1" lang="en" sz="1300">
                <a:solidFill>
                  <a:schemeClr val="lt1"/>
                </a:solidFill>
                <a:latin typeface="Nunito"/>
                <a:ea typeface="Nunito"/>
                <a:cs typeface="Nunito"/>
                <a:sym typeface="Nunito"/>
              </a:rPr>
              <a:t>Joel Embiid</a:t>
            </a:r>
            <a:r>
              <a:rPr lang="en" sz="1300">
                <a:solidFill>
                  <a:schemeClr val="lt1"/>
                </a:solidFill>
                <a:latin typeface="Nunito"/>
                <a:ea typeface="Nunito"/>
                <a:cs typeface="Nunito"/>
                <a:sym typeface="Nunito"/>
              </a:rPr>
              <a:t> </a:t>
            </a:r>
            <a:r>
              <a:rPr lang="en" sz="1200">
                <a:solidFill>
                  <a:schemeClr val="lt1"/>
                </a:solidFill>
                <a:latin typeface="Nunito"/>
                <a:ea typeface="Nunito"/>
                <a:cs typeface="Nunito"/>
                <a:sym typeface="Nunito"/>
              </a:rPr>
              <a:t>(Philadelphia 76ers) with a high PPM in two seasons; 0.96(2022-23) and 0.91(2021-22). </a:t>
            </a:r>
            <a:endParaRPr sz="12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12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1"/>
          <p:cNvSpPr txBox="1"/>
          <p:nvPr>
            <p:ph type="title"/>
          </p:nvPr>
        </p:nvSpPr>
        <p:spPr>
          <a:xfrm>
            <a:off x="153075" y="299825"/>
            <a:ext cx="7030500" cy="9993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solidFill>
                  <a:schemeClr val="lt1"/>
                </a:solidFill>
              </a:rPr>
              <a:t>Comparisons between teams and their points scored in both seasons? </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p:txBody>
      </p:sp>
      <p:pic>
        <p:nvPicPr>
          <p:cNvPr id="344" name="Google Shape;344;p21"/>
          <p:cNvPicPr preferRelativeResize="0"/>
          <p:nvPr/>
        </p:nvPicPr>
        <p:blipFill>
          <a:blip r:embed="rId3">
            <a:alphaModFix/>
          </a:blip>
          <a:stretch>
            <a:fillRect/>
          </a:stretch>
        </p:blipFill>
        <p:spPr>
          <a:xfrm flipH="1" rot="10800000">
            <a:off x="6543523" y="177776"/>
            <a:ext cx="2400375" cy="911925"/>
          </a:xfrm>
          <a:prstGeom prst="rect">
            <a:avLst/>
          </a:prstGeom>
          <a:noFill/>
          <a:ln>
            <a:noFill/>
          </a:ln>
        </p:spPr>
      </p:pic>
      <p:pic>
        <p:nvPicPr>
          <p:cNvPr id="345" name="Google Shape;345;p21"/>
          <p:cNvPicPr preferRelativeResize="0"/>
          <p:nvPr/>
        </p:nvPicPr>
        <p:blipFill>
          <a:blip r:embed="rId4">
            <a:alphaModFix/>
          </a:blip>
          <a:stretch>
            <a:fillRect/>
          </a:stretch>
        </p:blipFill>
        <p:spPr>
          <a:xfrm>
            <a:off x="81400" y="1378475"/>
            <a:ext cx="4423649" cy="2445300"/>
          </a:xfrm>
          <a:prstGeom prst="rect">
            <a:avLst/>
          </a:prstGeom>
          <a:noFill/>
          <a:ln>
            <a:noFill/>
          </a:ln>
        </p:spPr>
      </p:pic>
      <p:pic>
        <p:nvPicPr>
          <p:cNvPr id="346" name="Google Shape;346;p21"/>
          <p:cNvPicPr preferRelativeResize="0"/>
          <p:nvPr/>
        </p:nvPicPr>
        <p:blipFill>
          <a:blip r:embed="rId5">
            <a:alphaModFix/>
          </a:blip>
          <a:stretch>
            <a:fillRect/>
          </a:stretch>
        </p:blipFill>
        <p:spPr>
          <a:xfrm>
            <a:off x="4572000" y="1375332"/>
            <a:ext cx="4423649" cy="2445293"/>
          </a:xfrm>
          <a:prstGeom prst="rect">
            <a:avLst/>
          </a:prstGeom>
          <a:noFill/>
          <a:ln>
            <a:noFill/>
          </a:ln>
        </p:spPr>
      </p:pic>
      <p:sp>
        <p:nvSpPr>
          <p:cNvPr id="347" name="Google Shape;347;p21"/>
          <p:cNvSpPr txBox="1"/>
          <p:nvPr/>
        </p:nvSpPr>
        <p:spPr>
          <a:xfrm>
            <a:off x="711000" y="3903125"/>
            <a:ext cx="7722000" cy="54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lt1"/>
                </a:solidFill>
                <a:latin typeface="Nunito"/>
                <a:ea typeface="Nunito"/>
                <a:cs typeface="Nunito"/>
                <a:sym typeface="Nunito"/>
              </a:rPr>
              <a:t>In the playoff seasons, it can be seen that the highest scorer with 17500 points in total is Golden State Warriors from San Francisco. In the regular season, The highest being LA Clippers who are very closely followed by Milwaukee Bucks and in third place is the Oklahoma City Thunder.</a:t>
            </a:r>
            <a:endParaRPr sz="1200">
              <a:solidFill>
                <a:schemeClr val="lt1"/>
              </a:solidFill>
              <a:latin typeface="Nunito"/>
              <a:ea typeface="Nunito"/>
              <a:cs typeface="Nunito"/>
              <a:sym typeface="Nunito"/>
            </a:endParaRPr>
          </a:p>
          <a:p>
            <a:pPr indent="0" lvl="0" marL="0" marR="0" rtl="0" algn="l">
              <a:lnSpc>
                <a:spcPct val="115000"/>
              </a:lnSpc>
              <a:spcBef>
                <a:spcPts val="0"/>
              </a:spcBef>
              <a:spcAft>
                <a:spcPts val="0"/>
              </a:spcAft>
              <a:buNone/>
            </a:pPr>
            <a:r>
              <a:t/>
            </a:r>
            <a:endParaRPr sz="11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