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84DC-4675-5AE6-435F-9D6218AC0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BCDF-F9E0-2130-ED6D-3C9C98EE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171-11FB-BE2D-AE79-12960E3F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FF17-4052-FBAD-3BFA-39510126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85C-2CE6-CECA-79AE-931FD2AE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8DE7-AE2B-46C5-C6BD-ED2EA44A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4AA8-B968-BB19-F1E3-C898F4ABC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5657-A928-B6E0-8DAE-D0EC4A17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983F-CE59-C345-8A1E-0EBC1DF3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D25F-F787-20E1-6310-261411D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3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B34A5-3216-72C1-3A16-30216D9B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F7F7C-E7BA-D398-7990-AA6CCE6C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0D76-CEEB-2515-EB5E-F478A58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5FD6-BA02-CBF4-C9B3-37300042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BDF6-5126-9A0B-2570-131C1346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9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0F6-D637-EE2D-2897-57E7EDF0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0801-4EB8-DBF5-A2EC-9E4607AD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C5CD7-9119-25E0-3DF8-B54F18E9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2793-95CD-56F1-5615-B3E1D0EC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0F2B-6A4F-C0F8-2625-7260DBA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37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7D2F-18FE-396E-FD0B-05FD996B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3209-97BA-5F7F-3C75-21A11596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E14A-F7A6-B373-2C22-05BD7B4C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DF6C-0A84-13E1-F624-918F0D76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6142D-D083-20D6-FF23-9313237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9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DE6A-544E-4DBC-A0A5-7E05071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73EE-2A76-C978-40E8-0FEB51222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3F19-C951-C3E4-C6DE-F9B04DE4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25D4-0C58-34DB-F4A0-9838EE3C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6E866-DC58-8165-E854-AB39437A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9FD0-E4B7-AA18-17B6-9D00182C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3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B235-5CC4-BBEF-7A69-2B8FB5A3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DAF-C35B-8404-7B9D-E943F466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6B0F-C443-D72F-FE67-B687D83A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09CBC-479C-C830-8B5F-B760F0CFD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B1DA-AC74-2840-6879-992DCB0D1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7D8FB-FBB1-D893-0566-6A826C33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B66DF-7A53-2B3E-6678-51A59B24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F4BE2-162F-8647-EF24-7FA0864C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0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B39-5631-18CF-29C1-FDAFE2A0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D0C40-1FA6-4EF1-3CA3-FE32277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BD4E5-A3B1-8AE8-1EBB-0390E4C8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7346F-4DDF-964C-7F17-7941D85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2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F429A-8E07-A505-8AC1-9BA4F3AF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4B153-7491-3301-B4FF-D04551A3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DD7A7-728D-7542-581D-774662F2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3F2-E580-3B14-5B55-2F8F8D02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3336-D24E-38FF-8927-643C678E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EA6D7-695E-EB5D-E6B2-30553CC9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F9FF-3BE0-4F83-6815-23B99B47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76DD-BC2E-8C85-B20D-A5107CD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25D2-E9B2-EC83-5983-CD3C90E4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4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DF67-663A-B5A1-1788-442D293C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4CC01-C6F7-9A8D-0A46-8A0EF72D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F9EB-8096-47F1-363F-A49705A8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3145-DC80-5871-51B6-60EC2DA9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6943-9554-6C6F-5B7A-66DE26B0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3C53-7ED3-63D4-C10A-231A2108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CA1D0-5093-4849-A79F-3347A3E2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7533A-FE94-CC7B-BE23-24C90893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5681-2C97-90A9-6594-04F6F344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AB655-B919-4639-A5A5-9949307BD447}" type="datetimeFigureOut">
              <a:rPr lang="en-SG" smtClean="0"/>
              <a:t>16/9/2023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CCC7-9D8A-5150-D28C-DC752ED7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11F5-7E62-97E8-E093-CC5F62405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EC7F-4026-4BBA-8E12-8E7B0F5238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67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DF9696-099D-92DA-1B7C-D7796DDCFFCA}"/>
              </a:ext>
            </a:extLst>
          </p:cNvPr>
          <p:cNvSpPr/>
          <p:nvPr/>
        </p:nvSpPr>
        <p:spPr>
          <a:xfrm>
            <a:off x="3093357" y="1226452"/>
            <a:ext cx="6155989" cy="35081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14491-6B7E-77FC-CBDA-7A97F3E4AEFD}"/>
              </a:ext>
            </a:extLst>
          </p:cNvPr>
          <p:cNvSpPr/>
          <p:nvPr/>
        </p:nvSpPr>
        <p:spPr>
          <a:xfrm>
            <a:off x="386366" y="1226261"/>
            <a:ext cx="1508384" cy="198492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3D3A9C5-4B9F-BB59-FE2B-8460BBBEFE0E}"/>
              </a:ext>
            </a:extLst>
          </p:cNvPr>
          <p:cNvSpPr/>
          <p:nvPr/>
        </p:nvSpPr>
        <p:spPr>
          <a:xfrm>
            <a:off x="612028" y="1575079"/>
            <a:ext cx="1016245" cy="129436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 data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C2A38-902E-6472-16D8-9988832FCB20}"/>
              </a:ext>
            </a:extLst>
          </p:cNvPr>
          <p:cNvSpPr/>
          <p:nvPr/>
        </p:nvSpPr>
        <p:spPr>
          <a:xfrm>
            <a:off x="386366" y="586152"/>
            <a:ext cx="1508384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Golden Source</a:t>
            </a:r>
            <a:endParaRPr lang="en-S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CC00B-4540-6229-5EC9-DC371C7F1D44}"/>
              </a:ext>
            </a:extLst>
          </p:cNvPr>
          <p:cNvSpPr/>
          <p:nvPr/>
        </p:nvSpPr>
        <p:spPr>
          <a:xfrm>
            <a:off x="3967329" y="1307264"/>
            <a:ext cx="693597" cy="965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Edge node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7592C-3CCA-1AA3-E4A6-ED5A9B500389}"/>
              </a:ext>
            </a:extLst>
          </p:cNvPr>
          <p:cNvSpPr/>
          <p:nvPr/>
        </p:nvSpPr>
        <p:spPr>
          <a:xfrm>
            <a:off x="3623376" y="2990933"/>
            <a:ext cx="3411087" cy="1372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972E70-BBFB-D766-7D94-B781B36C2089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 flipV="1">
            <a:off x="1628273" y="1790218"/>
            <a:ext cx="2339056" cy="43204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026287-BE4C-5DC9-C3F1-E1F06B57AF8B}"/>
              </a:ext>
            </a:extLst>
          </p:cNvPr>
          <p:cNvGrpSpPr/>
          <p:nvPr/>
        </p:nvGrpSpPr>
        <p:grpSpPr>
          <a:xfrm>
            <a:off x="3987354" y="3211190"/>
            <a:ext cx="605371" cy="905456"/>
            <a:chOff x="1141080" y="2772025"/>
            <a:chExt cx="1294749" cy="1952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EA9068-AB97-0B26-5778-1A16B3215D65}"/>
                </a:ext>
              </a:extLst>
            </p:cNvPr>
            <p:cNvSpPr/>
            <p:nvPr/>
          </p:nvSpPr>
          <p:spPr>
            <a:xfrm>
              <a:off x="1141080" y="2772025"/>
              <a:ext cx="1294749" cy="1952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staging</a:t>
              </a:r>
              <a:endParaRPr lang="en-SG" sz="1100" b="1" dirty="0"/>
            </a:p>
          </p:txBody>
        </p:sp>
        <p:pic>
          <p:nvPicPr>
            <p:cNvPr id="15" name="Picture 4" descr="Hadoop Distributed File System (HDFS) - Architecture, Working and Benefits">
              <a:extLst>
                <a:ext uri="{FF2B5EF4-FFF2-40B4-BE49-F238E27FC236}">
                  <a16:creationId xmlns:a16="http://schemas.microsoft.com/office/drawing/2014/main" id="{05BB6C92-2713-0061-783F-995F13740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37" y="4047512"/>
              <a:ext cx="1181561" cy="557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0A4297-0EBB-FCC0-9A51-D1DCD3D57097}"/>
              </a:ext>
            </a:extLst>
          </p:cNvPr>
          <p:cNvGrpSpPr/>
          <p:nvPr/>
        </p:nvGrpSpPr>
        <p:grpSpPr>
          <a:xfrm>
            <a:off x="6049013" y="3207997"/>
            <a:ext cx="605371" cy="905456"/>
            <a:chOff x="1141080" y="2772025"/>
            <a:chExt cx="1294749" cy="19526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B78916-11DD-2199-E44C-B8AA4E5CC7CF}"/>
                </a:ext>
              </a:extLst>
            </p:cNvPr>
            <p:cNvSpPr/>
            <p:nvPr/>
          </p:nvSpPr>
          <p:spPr>
            <a:xfrm>
              <a:off x="1141080" y="2772025"/>
              <a:ext cx="1294749" cy="19526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core</a:t>
              </a:r>
              <a:endParaRPr lang="en-SG" sz="1100" b="1" dirty="0"/>
            </a:p>
          </p:txBody>
        </p:sp>
        <p:pic>
          <p:nvPicPr>
            <p:cNvPr id="18" name="Picture 4" descr="Hadoop Distributed File System (HDFS) - Architecture, Working and Benefits">
              <a:extLst>
                <a:ext uri="{FF2B5EF4-FFF2-40B4-BE49-F238E27FC236}">
                  <a16:creationId xmlns:a16="http://schemas.microsoft.com/office/drawing/2014/main" id="{E1E81046-3020-DE23-194F-53CE54BFB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2527" y="4112543"/>
              <a:ext cx="1043740" cy="49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19B26-F4DC-2442-2861-ED1E4B7A5F8D}"/>
              </a:ext>
            </a:extLst>
          </p:cNvPr>
          <p:cNvSpPr/>
          <p:nvPr/>
        </p:nvSpPr>
        <p:spPr>
          <a:xfrm>
            <a:off x="3056087" y="586152"/>
            <a:ext cx="6155988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Big-data platform</a:t>
            </a:r>
            <a:endParaRPr lang="en-SG" sz="1600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54D5F0-AA5A-394B-5529-4CD5ACA65AF5}"/>
              </a:ext>
            </a:extLst>
          </p:cNvPr>
          <p:cNvSpPr/>
          <p:nvPr/>
        </p:nvSpPr>
        <p:spPr>
          <a:xfrm>
            <a:off x="9925206" y="575720"/>
            <a:ext cx="1880428" cy="470304"/>
          </a:xfrm>
          <a:prstGeom prst="rect">
            <a:avLst/>
          </a:prstGeom>
          <a:ln cmpd="dbl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Serving Layer/Users</a:t>
            </a:r>
            <a:endParaRPr lang="en-SG" sz="1600" dirty="0">
              <a:solidFill>
                <a:schemeClr val="dk1"/>
              </a:solidFill>
            </a:endParaRPr>
          </a:p>
        </p:txBody>
      </p:sp>
      <p:pic>
        <p:nvPicPr>
          <p:cNvPr id="24" name="Picture 6" descr="Apache Spark - Wikipedia">
            <a:extLst>
              <a:ext uri="{FF2B5EF4-FFF2-40B4-BE49-F238E27FC236}">
                <a16:creationId xmlns:a16="http://schemas.microsoft.com/office/drawing/2014/main" id="{3EE043EF-565A-851E-5705-DF59A484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49" y="3014958"/>
            <a:ext cx="1065641" cy="55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E19E3C29-9004-3E04-6BBF-40F3C3CD5A5E}"/>
              </a:ext>
            </a:extLst>
          </p:cNvPr>
          <p:cNvSpPr/>
          <p:nvPr/>
        </p:nvSpPr>
        <p:spPr>
          <a:xfrm>
            <a:off x="4607846" y="3492444"/>
            <a:ext cx="1408874" cy="624201"/>
          </a:xfrm>
          <a:prstGeom prst="notchedRightArrow">
            <a:avLst/>
          </a:prstGeom>
          <a:solidFill>
            <a:schemeClr val="bg1">
              <a:lumMod val="85000"/>
              <a:alpha val="94000"/>
            </a:schemeClr>
          </a:solidFill>
          <a:ln cmpd="dbl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8" descr="Types of Tables in Apache Hive | Apache Hive Tables">
            <a:extLst>
              <a:ext uri="{FF2B5EF4-FFF2-40B4-BE49-F238E27FC236}">
                <a16:creationId xmlns:a16="http://schemas.microsoft.com/office/drawing/2014/main" id="{1B310268-4DE5-0F79-5DEF-1148BBBA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56" y="2390172"/>
            <a:ext cx="1294753" cy="11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Power BI Logo and sign, new logo meaning and history, PNG, SVG">
            <a:extLst>
              <a:ext uri="{FF2B5EF4-FFF2-40B4-BE49-F238E27FC236}">
                <a16:creationId xmlns:a16="http://schemas.microsoft.com/office/drawing/2014/main" id="{71EDAD2D-5EF4-0513-086D-E6D1BC38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498" y="1504405"/>
            <a:ext cx="2077925" cy="11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5C1FD5-45B5-C914-A1E3-EF0C927D366B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654384" y="2971992"/>
            <a:ext cx="2135472" cy="68873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Notched Right 31">
            <a:extLst>
              <a:ext uri="{FF2B5EF4-FFF2-40B4-BE49-F238E27FC236}">
                <a16:creationId xmlns:a16="http://schemas.microsoft.com/office/drawing/2014/main" id="{0857D6B7-E40D-AD33-679B-6BEB6634FC2F}"/>
              </a:ext>
            </a:extLst>
          </p:cNvPr>
          <p:cNvSpPr/>
          <p:nvPr/>
        </p:nvSpPr>
        <p:spPr>
          <a:xfrm rot="5400000">
            <a:off x="3831525" y="2409965"/>
            <a:ext cx="905458" cy="647184"/>
          </a:xfrm>
          <a:prstGeom prst="notchedRightArrow">
            <a:avLst/>
          </a:prstGeom>
          <a:solidFill>
            <a:schemeClr val="bg1">
              <a:lumMod val="85000"/>
              <a:alpha val="94000"/>
            </a:schemeClr>
          </a:solidFill>
          <a:ln cmpd="dbl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Star: 6 Points 33">
            <a:extLst>
              <a:ext uri="{FF2B5EF4-FFF2-40B4-BE49-F238E27FC236}">
                <a16:creationId xmlns:a16="http://schemas.microsoft.com/office/drawing/2014/main" id="{531235DB-1956-166E-FC9D-3F3EBF82230E}"/>
              </a:ext>
            </a:extLst>
          </p:cNvPr>
          <p:cNvSpPr/>
          <p:nvPr/>
        </p:nvSpPr>
        <p:spPr>
          <a:xfrm>
            <a:off x="2150502" y="1453326"/>
            <a:ext cx="1145813" cy="728353"/>
          </a:xfrm>
          <a:prstGeom prst="star6">
            <a:avLst>
              <a:gd name="adj" fmla="val 22451"/>
              <a:gd name="hf" fmla="val 115470"/>
            </a:avLst>
          </a:prstGeom>
          <a:ln w="158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Python/</a:t>
            </a:r>
            <a:r>
              <a:rPr lang="en-US" sz="900" dirty="0" err="1"/>
              <a:t>sql</a:t>
            </a:r>
            <a:r>
              <a:rPr lang="en-US" sz="900" dirty="0"/>
              <a:t> lib</a:t>
            </a:r>
            <a:endParaRPr lang="en-SG" sz="9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0B1C7C-DC0F-D662-F3F7-9FA981D719B3}"/>
              </a:ext>
            </a:extLst>
          </p:cNvPr>
          <p:cNvGrpSpPr/>
          <p:nvPr/>
        </p:nvGrpSpPr>
        <p:grpSpPr>
          <a:xfrm>
            <a:off x="9875469" y="4057997"/>
            <a:ext cx="1979901" cy="2076212"/>
            <a:chOff x="9885768" y="4131220"/>
            <a:chExt cx="1979901" cy="2076212"/>
          </a:xfrm>
        </p:grpSpPr>
        <p:pic>
          <p:nvPicPr>
            <p:cNvPr id="2050" name="Picture 2" descr="User Analysis Icons - Free SVG &amp; PNG User Analysis Images - Noun Project">
              <a:extLst>
                <a:ext uri="{FF2B5EF4-FFF2-40B4-BE49-F238E27FC236}">
                  <a16:creationId xmlns:a16="http://schemas.microsoft.com/office/drawing/2014/main" id="{8A0E7DDA-ACBE-2294-8B45-1EB3DF85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1980" y="4131220"/>
              <a:ext cx="1706880" cy="1706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D48087-CE30-97BD-9B5C-C2A48867CFB7}"/>
                </a:ext>
              </a:extLst>
            </p:cNvPr>
            <p:cNvSpPr txBox="1"/>
            <p:nvPr/>
          </p:nvSpPr>
          <p:spPr>
            <a:xfrm>
              <a:off x="9885768" y="5838100"/>
              <a:ext cx="1979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end/analytical user</a:t>
              </a:r>
              <a:endParaRPr lang="en-SG" dirty="0"/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789A80-0BA6-55CC-688B-69D7FD8A2161}"/>
              </a:ext>
            </a:extLst>
          </p:cNvPr>
          <p:cNvCxnSpPr>
            <a:cxnSpLocks/>
          </p:cNvCxnSpPr>
          <p:nvPr/>
        </p:nvCxnSpPr>
        <p:spPr>
          <a:xfrm flipV="1">
            <a:off x="9613323" y="1676400"/>
            <a:ext cx="835602" cy="665401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B21EA8-4DB8-1ECE-127F-DE2520563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6516" y="3744419"/>
            <a:ext cx="657381" cy="515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914869-0C6B-9F26-92A3-81DCE40E8DAE}"/>
              </a:ext>
            </a:extLst>
          </p:cNvPr>
          <p:cNvSpPr txBox="1"/>
          <p:nvPr/>
        </p:nvSpPr>
        <p:spPr>
          <a:xfrm>
            <a:off x="3428967" y="92218"/>
            <a:ext cx="3799904" cy="3755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Analytical Data Lake (EADL) </a:t>
            </a:r>
          </a:p>
        </p:txBody>
      </p:sp>
    </p:spTree>
    <p:extLst>
      <p:ext uri="{BB962C8B-B14F-4D97-AF65-F5344CB8AC3E}">
        <p14:creationId xmlns:p14="http://schemas.microsoft.com/office/powerpoint/2010/main" val="44286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Hencil Peter</dc:creator>
  <cp:lastModifiedBy>Hencil Peter</cp:lastModifiedBy>
  <cp:revision>12</cp:revision>
  <dcterms:created xsi:type="dcterms:W3CDTF">2023-09-07T12:02:43Z</dcterms:created>
  <dcterms:modified xsi:type="dcterms:W3CDTF">2023-09-16T16:17:52Z</dcterms:modified>
</cp:coreProperties>
</file>