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0" r:id="rId4"/>
    <p:sldId id="261" r:id="rId5"/>
    <p:sldId id="269" r:id="rId6"/>
    <p:sldId id="270" r:id="rId7"/>
    <p:sldId id="264" r:id="rId8"/>
    <p:sldId id="265" r:id="rId9"/>
    <p:sldId id="268"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4566D2-312C-44AA-81F8-174974C167EC}" v="17" dt="2021-12-19T06:57:16.6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82" autoAdjust="0"/>
    <p:restoredTop sz="94660"/>
  </p:normalViewPr>
  <p:slideViewPr>
    <p:cSldViewPr snapToGrid="0">
      <p:cViewPr varScale="1">
        <p:scale>
          <a:sx n="67" d="100"/>
          <a:sy n="67" d="100"/>
        </p:scale>
        <p:origin x="41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DE7B77-6EAC-469E-AD65-FD2A6419B2BB}"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6A448-C583-40D9-BB72-2751B30CD16D}" type="slidenum">
              <a:rPr lang="en-US" smtClean="0"/>
              <a:t>‹#›</a:t>
            </a:fld>
            <a:endParaRPr lang="en-US"/>
          </a:p>
        </p:txBody>
      </p:sp>
    </p:spTree>
    <p:extLst>
      <p:ext uri="{BB962C8B-B14F-4D97-AF65-F5344CB8AC3E}">
        <p14:creationId xmlns:p14="http://schemas.microsoft.com/office/powerpoint/2010/main" val="4013897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DE7B77-6EAC-469E-AD65-FD2A6419B2BB}"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6A448-C583-40D9-BB72-2751B30CD16D}" type="slidenum">
              <a:rPr lang="en-US" smtClean="0"/>
              <a:t>‹#›</a:t>
            </a:fld>
            <a:endParaRPr lang="en-US"/>
          </a:p>
        </p:txBody>
      </p:sp>
    </p:spTree>
    <p:extLst>
      <p:ext uri="{BB962C8B-B14F-4D97-AF65-F5344CB8AC3E}">
        <p14:creationId xmlns:p14="http://schemas.microsoft.com/office/powerpoint/2010/main" val="444644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DE7B77-6EAC-469E-AD65-FD2A6419B2BB}"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6A448-C583-40D9-BB72-2751B30CD16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29943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DE7B77-6EAC-469E-AD65-FD2A6419B2BB}"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6A448-C583-40D9-BB72-2751B30CD16D}" type="slidenum">
              <a:rPr lang="en-US" smtClean="0"/>
              <a:t>‹#›</a:t>
            </a:fld>
            <a:endParaRPr lang="en-US"/>
          </a:p>
        </p:txBody>
      </p:sp>
    </p:spTree>
    <p:extLst>
      <p:ext uri="{BB962C8B-B14F-4D97-AF65-F5344CB8AC3E}">
        <p14:creationId xmlns:p14="http://schemas.microsoft.com/office/powerpoint/2010/main" val="16534096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DE7B77-6EAC-469E-AD65-FD2A6419B2BB}"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6A448-C583-40D9-BB72-2751B30CD16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942166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DE7B77-6EAC-469E-AD65-FD2A6419B2BB}"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6A448-C583-40D9-BB72-2751B30CD16D}" type="slidenum">
              <a:rPr lang="en-US" smtClean="0"/>
              <a:t>‹#›</a:t>
            </a:fld>
            <a:endParaRPr lang="en-US"/>
          </a:p>
        </p:txBody>
      </p:sp>
    </p:spTree>
    <p:extLst>
      <p:ext uri="{BB962C8B-B14F-4D97-AF65-F5344CB8AC3E}">
        <p14:creationId xmlns:p14="http://schemas.microsoft.com/office/powerpoint/2010/main" val="255197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DE7B77-6EAC-469E-AD65-FD2A6419B2BB}"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6A448-C583-40D9-BB72-2751B30CD16D}" type="slidenum">
              <a:rPr lang="en-US" smtClean="0"/>
              <a:t>‹#›</a:t>
            </a:fld>
            <a:endParaRPr lang="en-US"/>
          </a:p>
        </p:txBody>
      </p:sp>
    </p:spTree>
    <p:extLst>
      <p:ext uri="{BB962C8B-B14F-4D97-AF65-F5344CB8AC3E}">
        <p14:creationId xmlns:p14="http://schemas.microsoft.com/office/powerpoint/2010/main" val="3475661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DE7B77-6EAC-469E-AD65-FD2A6419B2BB}"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6A448-C583-40D9-BB72-2751B30CD16D}" type="slidenum">
              <a:rPr lang="en-US" smtClean="0"/>
              <a:t>‹#›</a:t>
            </a:fld>
            <a:endParaRPr lang="en-US"/>
          </a:p>
        </p:txBody>
      </p:sp>
    </p:spTree>
    <p:extLst>
      <p:ext uri="{BB962C8B-B14F-4D97-AF65-F5344CB8AC3E}">
        <p14:creationId xmlns:p14="http://schemas.microsoft.com/office/powerpoint/2010/main" val="4218306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DE7B77-6EAC-469E-AD65-FD2A6419B2BB}"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6A448-C583-40D9-BB72-2751B30CD16D}" type="slidenum">
              <a:rPr lang="en-US" smtClean="0"/>
              <a:t>‹#›</a:t>
            </a:fld>
            <a:endParaRPr lang="en-US"/>
          </a:p>
        </p:txBody>
      </p:sp>
    </p:spTree>
    <p:extLst>
      <p:ext uri="{BB962C8B-B14F-4D97-AF65-F5344CB8AC3E}">
        <p14:creationId xmlns:p14="http://schemas.microsoft.com/office/powerpoint/2010/main" val="1472786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CDE7B77-6EAC-469E-AD65-FD2A6419B2BB}" type="datetimeFigureOut">
              <a:rPr lang="en-US" smtClean="0"/>
              <a:t>12/25/2021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8B6A448-C583-40D9-BB72-2751B30CD16D}" type="slidenum">
              <a:rPr lang="en-US" smtClean="0"/>
              <a:t>‹#›</a:t>
            </a:fld>
            <a:endParaRPr lang="en-US"/>
          </a:p>
        </p:txBody>
      </p:sp>
    </p:spTree>
    <p:extLst>
      <p:ext uri="{BB962C8B-B14F-4D97-AF65-F5344CB8AC3E}">
        <p14:creationId xmlns:p14="http://schemas.microsoft.com/office/powerpoint/2010/main" val="20055378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DE7B77-6EAC-469E-AD65-FD2A6419B2BB}" type="datetimeFigureOut">
              <a:rPr lang="en-US" smtClean="0"/>
              <a:t>12/25/2021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B6A448-C583-40D9-BB72-2751B30CD16D}" type="slidenum">
              <a:rPr lang="en-US" smtClean="0"/>
              <a:t>‹#›</a:t>
            </a:fld>
            <a:endParaRPr lang="en-US"/>
          </a:p>
        </p:txBody>
      </p:sp>
    </p:spTree>
    <p:extLst>
      <p:ext uri="{BB962C8B-B14F-4D97-AF65-F5344CB8AC3E}">
        <p14:creationId xmlns:p14="http://schemas.microsoft.com/office/powerpoint/2010/main" val="2702614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DE7B77-6EAC-469E-AD65-FD2A6419B2BB}" type="datetimeFigureOut">
              <a:rPr lang="en-US" smtClean="0"/>
              <a:t>12/25/2021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8B6A448-C583-40D9-BB72-2751B30CD16D}" type="slidenum">
              <a:rPr lang="en-US" smtClean="0"/>
              <a:t>‹#›</a:t>
            </a:fld>
            <a:endParaRPr lang="en-US"/>
          </a:p>
        </p:txBody>
      </p:sp>
    </p:spTree>
    <p:extLst>
      <p:ext uri="{BB962C8B-B14F-4D97-AF65-F5344CB8AC3E}">
        <p14:creationId xmlns:p14="http://schemas.microsoft.com/office/powerpoint/2010/main" val="368135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DE7B77-6EAC-469E-AD65-FD2A6419B2BB}" type="datetimeFigureOut">
              <a:rPr lang="en-US" smtClean="0"/>
              <a:t>12/25/2021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8B6A448-C583-40D9-BB72-2751B30CD16D}" type="slidenum">
              <a:rPr lang="en-US" smtClean="0"/>
              <a:t>‹#›</a:t>
            </a:fld>
            <a:endParaRPr lang="en-US"/>
          </a:p>
        </p:txBody>
      </p:sp>
    </p:spTree>
    <p:extLst>
      <p:ext uri="{BB962C8B-B14F-4D97-AF65-F5344CB8AC3E}">
        <p14:creationId xmlns:p14="http://schemas.microsoft.com/office/powerpoint/2010/main" val="879651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DE7B77-6EAC-469E-AD65-FD2A6419B2BB}" type="datetimeFigureOut">
              <a:rPr lang="en-US" smtClean="0"/>
              <a:t>12/25/2021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8B6A448-C583-40D9-BB72-2751B30CD16D}" type="slidenum">
              <a:rPr lang="en-US" smtClean="0"/>
              <a:t>‹#›</a:t>
            </a:fld>
            <a:endParaRPr lang="en-US"/>
          </a:p>
        </p:txBody>
      </p:sp>
    </p:spTree>
    <p:extLst>
      <p:ext uri="{BB962C8B-B14F-4D97-AF65-F5344CB8AC3E}">
        <p14:creationId xmlns:p14="http://schemas.microsoft.com/office/powerpoint/2010/main" val="3421389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DE7B77-6EAC-469E-AD65-FD2A6419B2BB}" type="datetimeFigureOut">
              <a:rPr lang="en-US" smtClean="0"/>
              <a:t>12/25/2021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B6A448-C583-40D9-BB72-2751B30CD16D}" type="slidenum">
              <a:rPr lang="en-US" smtClean="0"/>
              <a:t>‹#›</a:t>
            </a:fld>
            <a:endParaRPr lang="en-US"/>
          </a:p>
        </p:txBody>
      </p:sp>
    </p:spTree>
    <p:extLst>
      <p:ext uri="{BB962C8B-B14F-4D97-AF65-F5344CB8AC3E}">
        <p14:creationId xmlns:p14="http://schemas.microsoft.com/office/powerpoint/2010/main" val="3676857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8B6A448-C583-40D9-BB72-2751B30CD16D}" type="slidenum">
              <a:rPr lang="en-US" smtClean="0"/>
              <a:t>‹#›</a:t>
            </a:fld>
            <a:endParaRPr lang="en-US"/>
          </a:p>
        </p:txBody>
      </p:sp>
      <p:sp>
        <p:nvSpPr>
          <p:cNvPr id="5" name="Date Placeholder 4"/>
          <p:cNvSpPr>
            <a:spLocks noGrp="1"/>
          </p:cNvSpPr>
          <p:nvPr>
            <p:ph type="dt" sz="half" idx="10"/>
          </p:nvPr>
        </p:nvSpPr>
        <p:spPr/>
        <p:txBody>
          <a:bodyPr/>
          <a:lstStyle/>
          <a:p>
            <a:fld id="{8CDE7B77-6EAC-469E-AD65-FD2A6419B2BB}" type="datetimeFigureOut">
              <a:rPr lang="en-US" smtClean="0"/>
              <a:t>12/25/2021</a:t>
            </a:fld>
            <a:endParaRPr lang="en-US"/>
          </a:p>
        </p:txBody>
      </p:sp>
    </p:spTree>
    <p:extLst>
      <p:ext uri="{BB962C8B-B14F-4D97-AF65-F5344CB8AC3E}">
        <p14:creationId xmlns:p14="http://schemas.microsoft.com/office/powerpoint/2010/main" val="3692860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CDE7B77-6EAC-469E-AD65-FD2A6419B2BB}" type="datetimeFigureOut">
              <a:rPr lang="en-US" smtClean="0"/>
              <a:t>12/25/2021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8B6A448-C583-40D9-BB72-2751B30CD16D}" type="slidenum">
              <a:rPr lang="en-US" smtClean="0"/>
              <a:t>‹#›</a:t>
            </a:fld>
            <a:endParaRPr lang="en-US"/>
          </a:p>
        </p:txBody>
      </p:sp>
    </p:spTree>
    <p:extLst>
      <p:ext uri="{BB962C8B-B14F-4D97-AF65-F5344CB8AC3E}">
        <p14:creationId xmlns:p14="http://schemas.microsoft.com/office/powerpoint/2010/main" val="126856216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9A525-8F6A-4DF7-BCFD-17B26D549B96}"/>
              </a:ext>
            </a:extLst>
          </p:cNvPr>
          <p:cNvSpPr>
            <a:spLocks noGrp="1"/>
          </p:cNvSpPr>
          <p:nvPr>
            <p:ph type="ctrTitle"/>
          </p:nvPr>
        </p:nvSpPr>
        <p:spPr>
          <a:xfrm>
            <a:off x="859147" y="788643"/>
            <a:ext cx="9593147" cy="1816326"/>
          </a:xfrm>
        </p:spPr>
        <p:txBody>
          <a:bodyPr/>
          <a:lstStyle/>
          <a:p>
            <a:pPr algn="just"/>
            <a:r>
              <a:rPr lang="en-US" sz="6000" u="sng" dirty="0">
                <a:solidFill>
                  <a:schemeClr val="accent2">
                    <a:lumMod val="75000"/>
                  </a:schemeClr>
                </a:solidFill>
                <a:latin typeface="Times New Roman" panose="02020603050405020304" pitchFamily="18" charset="0"/>
                <a:cs typeface="Times New Roman" panose="02020603050405020304" pitchFamily="18" charset="0"/>
              </a:rPr>
              <a:t>Face Recognition Attendance System</a:t>
            </a:r>
          </a:p>
        </p:txBody>
      </p:sp>
      <p:sp>
        <p:nvSpPr>
          <p:cNvPr id="3" name="Subtitle 2">
            <a:extLst>
              <a:ext uri="{FF2B5EF4-FFF2-40B4-BE49-F238E27FC236}">
                <a16:creationId xmlns:a16="http://schemas.microsoft.com/office/drawing/2014/main" id="{0AC1023D-4A59-4BBE-A8E2-6E158DF44F61}"/>
              </a:ext>
            </a:extLst>
          </p:cNvPr>
          <p:cNvSpPr>
            <a:spLocks noGrp="1"/>
          </p:cNvSpPr>
          <p:nvPr>
            <p:ph type="subTitle" idx="1"/>
          </p:nvPr>
        </p:nvSpPr>
        <p:spPr>
          <a:xfrm>
            <a:off x="1126434" y="3331406"/>
            <a:ext cx="8147567" cy="2910368"/>
          </a:xfrm>
        </p:spPr>
        <p:txBody>
          <a:bodyPr>
            <a:noAutofit/>
          </a:bodyPr>
          <a:lstStyle/>
          <a:p>
            <a:pPr marR="0" algn="l" rtl="0"/>
            <a:r>
              <a:rPr lang="en-US" sz="2800" b="0" i="0" u="none" strike="noStrike" dirty="0">
                <a:solidFill>
                  <a:schemeClr val="accent2">
                    <a:lumMod val="50000"/>
                  </a:schemeClr>
                </a:solidFill>
                <a:latin typeface="Times New Roman" panose="02020603050405020304" pitchFamily="18" charset="0"/>
                <a:cs typeface="Times New Roman" panose="02020603050405020304" pitchFamily="18" charset="0"/>
              </a:rPr>
              <a:t>By : Saurabh Prakash</a:t>
            </a:r>
          </a:p>
          <a:p>
            <a:pPr marR="0" algn="l" rtl="0"/>
            <a:r>
              <a:rPr lang="en-US" sz="2800" b="0" i="0" u="none" strike="noStrike" baseline="0" dirty="0">
                <a:solidFill>
                  <a:schemeClr val="accent2">
                    <a:lumMod val="50000"/>
                  </a:schemeClr>
                </a:solidFill>
                <a:latin typeface="Times New Roman" panose="02020603050405020304" pitchFamily="18" charset="0"/>
                <a:cs typeface="Times New Roman" panose="02020603050405020304" pitchFamily="18" charset="0"/>
              </a:rPr>
              <a:t>University Roll no. : 1918676</a:t>
            </a:r>
          </a:p>
          <a:p>
            <a:pPr marR="0" algn="l" rtl="0"/>
            <a:r>
              <a:rPr lang="en-US" sz="2800" dirty="0">
                <a:solidFill>
                  <a:schemeClr val="accent2">
                    <a:lumMod val="50000"/>
                  </a:schemeClr>
                </a:solidFill>
                <a:latin typeface="Times New Roman" panose="02020603050405020304" pitchFamily="18" charset="0"/>
                <a:cs typeface="Times New Roman" panose="02020603050405020304" pitchFamily="18" charset="0"/>
              </a:rPr>
              <a:t>Class Roll No. : 42</a:t>
            </a:r>
            <a:endParaRPr lang="en-US" sz="2800" b="0" i="0" u="none" strike="noStrike" baseline="0" dirty="0">
              <a:solidFill>
                <a:schemeClr val="accent2">
                  <a:lumMod val="50000"/>
                </a:schemeClr>
              </a:solidFill>
              <a:latin typeface="Times New Roman" panose="02020603050405020304" pitchFamily="18" charset="0"/>
              <a:cs typeface="Times New Roman" panose="02020603050405020304" pitchFamily="18" charset="0"/>
            </a:endParaRPr>
          </a:p>
          <a:p>
            <a:pPr marR="0" algn="l" rtl="0"/>
            <a:r>
              <a:rPr lang="en-US" sz="2800" b="0" i="0" u="none" strike="noStrike" baseline="0" dirty="0">
                <a:solidFill>
                  <a:schemeClr val="accent2">
                    <a:lumMod val="50000"/>
                  </a:schemeClr>
                </a:solidFill>
                <a:latin typeface="Times New Roman" panose="02020603050405020304" pitchFamily="18" charset="0"/>
                <a:cs typeface="Times New Roman" panose="02020603050405020304" pitchFamily="18" charset="0"/>
              </a:rPr>
              <a:t>Section : K</a:t>
            </a:r>
          </a:p>
          <a:p>
            <a:pPr marR="0" algn="l" rtl="0"/>
            <a:r>
              <a:rPr lang="en-US" sz="2800" b="0" i="0" u="none" strike="noStrike" baseline="0" dirty="0">
                <a:solidFill>
                  <a:schemeClr val="accent2">
                    <a:lumMod val="50000"/>
                  </a:schemeClr>
                </a:solidFill>
                <a:latin typeface="Times New Roman" panose="02020603050405020304" pitchFamily="18" charset="0"/>
                <a:cs typeface="Times New Roman" panose="02020603050405020304" pitchFamily="18" charset="0"/>
              </a:rPr>
              <a:t>Branch : CSE</a:t>
            </a:r>
          </a:p>
          <a:p>
            <a:pPr marR="0" algn="l" rtl="0"/>
            <a:endParaRPr lang="en-US" sz="2800" b="0" i="0" u="none" strike="noStrike" baseline="0" dirty="0">
              <a:solidFill>
                <a:schemeClr val="accent2">
                  <a:lumMod val="50000"/>
                </a:schemeClr>
              </a:solidFill>
              <a:latin typeface="Times New Roman" panose="02020603050405020304" pitchFamily="18" charset="0"/>
              <a:cs typeface="Times New Roman" panose="02020603050405020304" pitchFamily="18" charset="0"/>
            </a:endParaRPr>
          </a:p>
          <a:p>
            <a:endParaRPr lang="en-US" sz="2800"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6875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1525C-D63A-4825-89F0-C7B095CA1A89}"/>
              </a:ext>
            </a:extLst>
          </p:cNvPr>
          <p:cNvSpPr>
            <a:spLocks noGrp="1"/>
          </p:cNvSpPr>
          <p:nvPr>
            <p:ph type="title"/>
          </p:nvPr>
        </p:nvSpPr>
        <p:spPr/>
        <p:txBody>
          <a:bodyPr>
            <a:normAutofit/>
          </a:bodyPr>
          <a:lstStyle/>
          <a:p>
            <a:r>
              <a:rPr lang="en-US" sz="6000" u="sng" dirty="0"/>
              <a:t>Introduction</a:t>
            </a:r>
          </a:p>
        </p:txBody>
      </p:sp>
      <p:sp>
        <p:nvSpPr>
          <p:cNvPr id="3" name="Content Placeholder 2">
            <a:extLst>
              <a:ext uri="{FF2B5EF4-FFF2-40B4-BE49-F238E27FC236}">
                <a16:creationId xmlns:a16="http://schemas.microsoft.com/office/drawing/2014/main" id="{F0DA6944-8E64-4841-846E-4B24C50CC4B7}"/>
              </a:ext>
            </a:extLst>
          </p:cNvPr>
          <p:cNvSpPr>
            <a:spLocks noGrp="1"/>
          </p:cNvSpPr>
          <p:nvPr>
            <p:ph idx="1"/>
          </p:nvPr>
        </p:nvSpPr>
        <p:spPr>
          <a:xfrm>
            <a:off x="677334" y="2505146"/>
            <a:ext cx="8596668" cy="3880773"/>
          </a:xfrm>
        </p:spPr>
        <p:txBody>
          <a:bodyPr>
            <a:normAutofit/>
          </a:bodyPr>
          <a:lstStyle/>
          <a:p>
            <a:pPr>
              <a:buClr>
                <a:schemeClr val="accent1">
                  <a:lumMod val="50000"/>
                </a:schemeClr>
              </a:buClr>
              <a:buSzPct val="120000"/>
              <a:buFont typeface="Arial" panose="020B0604020202020204" pitchFamily="34" charset="0"/>
              <a:buChar char="•"/>
            </a:pPr>
            <a:r>
              <a:rPr lang="en-US" dirty="0"/>
              <a:t>A Face Recognition Attendance System is a technology capable of matching a human face from a digital image or a video frame against a database of faces, typically employed to authenticate users through ID verification services, works by pinpointing and measuring facial features from a given image. The programming language used is Python. </a:t>
            </a:r>
          </a:p>
          <a:p>
            <a:pPr>
              <a:buClr>
                <a:schemeClr val="accent1">
                  <a:lumMod val="50000"/>
                </a:schemeClr>
              </a:buClr>
              <a:buSzPct val="120000"/>
              <a:buFont typeface="Arial" panose="020B0604020202020204" pitchFamily="34" charset="0"/>
              <a:buChar char="•"/>
            </a:pPr>
            <a:r>
              <a:rPr lang="en-US" dirty="0"/>
              <a:t>Python is an interpreted high-level general-purpose programming language. Its design philosophy emphasizes code readability with its use of significant indentation. Its language constructs as well as its object-oriented approach aim to help programmers write clear, logical code for small and large-scale projects.</a:t>
            </a:r>
            <a:endParaRPr lang="en-US" i="0" u="none" strike="noStrike" dirty="0">
              <a:solidFill>
                <a:schemeClr val="accent2">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3946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C33F2-89D8-48A6-B281-77DAB2AF31AD}"/>
              </a:ext>
            </a:extLst>
          </p:cNvPr>
          <p:cNvSpPr>
            <a:spLocks noGrp="1"/>
          </p:cNvSpPr>
          <p:nvPr>
            <p:ph type="title"/>
          </p:nvPr>
        </p:nvSpPr>
        <p:spPr>
          <a:xfrm>
            <a:off x="808383" y="777906"/>
            <a:ext cx="8532927" cy="926026"/>
          </a:xfrm>
        </p:spPr>
        <p:txBody>
          <a:bodyPr>
            <a:noAutofit/>
          </a:bodyPr>
          <a:lstStyle/>
          <a:p>
            <a:r>
              <a:rPr lang="en-US" sz="5500" i="0" u="sng" strike="noStrike" dirty="0">
                <a:latin typeface="Times New Roman" panose="02020603050405020304" pitchFamily="18" charset="0"/>
                <a:cs typeface="Times New Roman" panose="02020603050405020304" pitchFamily="18" charset="0"/>
              </a:rPr>
              <a:t>Project Requirements</a:t>
            </a:r>
            <a:endParaRPr lang="en-US" sz="5500" dirty="0"/>
          </a:p>
        </p:txBody>
      </p:sp>
      <p:sp>
        <p:nvSpPr>
          <p:cNvPr id="3" name="Content Placeholder 2">
            <a:extLst>
              <a:ext uri="{FF2B5EF4-FFF2-40B4-BE49-F238E27FC236}">
                <a16:creationId xmlns:a16="http://schemas.microsoft.com/office/drawing/2014/main" id="{9EDC8C6D-1FF5-4C27-AFBE-784D2135D315}"/>
              </a:ext>
            </a:extLst>
          </p:cNvPr>
          <p:cNvSpPr>
            <a:spLocks noGrp="1"/>
          </p:cNvSpPr>
          <p:nvPr>
            <p:ph idx="1"/>
          </p:nvPr>
        </p:nvSpPr>
        <p:spPr>
          <a:xfrm>
            <a:off x="11859904" y="777906"/>
            <a:ext cx="54591" cy="45719"/>
          </a:xfrm>
        </p:spPr>
        <p:txBody>
          <a:bodyPr>
            <a:normAutofit fontScale="25000" lnSpcReduction="20000"/>
          </a:bodyPr>
          <a:lstStyle/>
          <a:p>
            <a:pPr marL="0" indent="0">
              <a:buNone/>
            </a:pPr>
            <a:endParaRPr lang="en-US" sz="3600" dirty="0">
              <a:solidFill>
                <a:schemeClr val="accent1">
                  <a:lumMod val="50000"/>
                </a:schemeClr>
              </a:solidFill>
            </a:endParaRPr>
          </a:p>
        </p:txBody>
      </p:sp>
      <p:sp>
        <p:nvSpPr>
          <p:cNvPr id="4" name="Text Placeholder 3">
            <a:extLst>
              <a:ext uri="{FF2B5EF4-FFF2-40B4-BE49-F238E27FC236}">
                <a16:creationId xmlns:a16="http://schemas.microsoft.com/office/drawing/2014/main" id="{57D18673-D8FE-42F1-A05E-29A417155B09}"/>
              </a:ext>
            </a:extLst>
          </p:cNvPr>
          <p:cNvSpPr>
            <a:spLocks noGrp="1"/>
          </p:cNvSpPr>
          <p:nvPr>
            <p:ph type="body" sz="half" idx="2"/>
          </p:nvPr>
        </p:nvSpPr>
        <p:spPr>
          <a:xfrm>
            <a:off x="808383" y="2538484"/>
            <a:ext cx="8719930" cy="4028244"/>
          </a:xfrm>
        </p:spPr>
        <p:txBody>
          <a:bodyPr>
            <a:noAutofit/>
          </a:bodyPr>
          <a:lstStyle/>
          <a:p>
            <a:pPr>
              <a:buClr>
                <a:schemeClr val="accent1">
                  <a:lumMod val="50000"/>
                </a:schemeClr>
              </a:buClr>
              <a:buSzPct val="120000"/>
              <a:buFont typeface="Arial" panose="020B0604020202020204" pitchFamily="34" charset="0"/>
              <a:buChar char="•"/>
            </a:pPr>
            <a:r>
              <a:rPr lang="sv-SE" sz="2500" dirty="0"/>
              <a:t>Code Editor: VSCode</a:t>
            </a:r>
          </a:p>
          <a:p>
            <a:pPr>
              <a:buClr>
                <a:schemeClr val="accent1">
                  <a:lumMod val="50000"/>
                </a:schemeClr>
              </a:buClr>
              <a:buSzPct val="120000"/>
              <a:buFont typeface="Arial" panose="020B0604020202020204" pitchFamily="34" charset="0"/>
              <a:buChar char="•"/>
            </a:pPr>
            <a:r>
              <a:rPr lang="en-US" sz="2500" dirty="0"/>
              <a:t>Python Libraries: </a:t>
            </a:r>
            <a:r>
              <a:rPr lang="en-US" sz="2500" dirty="0" err="1"/>
              <a:t>Dlib</a:t>
            </a:r>
            <a:r>
              <a:rPr lang="en-US" sz="2500" dirty="0"/>
              <a:t>, OpenCV, face recognition</a:t>
            </a:r>
            <a:endParaRPr lang="sv-SE" sz="2500" dirty="0"/>
          </a:p>
          <a:p>
            <a:pPr>
              <a:buClr>
                <a:schemeClr val="accent1">
                  <a:lumMod val="50000"/>
                </a:schemeClr>
              </a:buClr>
              <a:buSzPct val="120000"/>
              <a:buFont typeface="Arial" panose="020B0604020202020204" pitchFamily="34" charset="0"/>
              <a:buChar char="•"/>
            </a:pPr>
            <a:r>
              <a:rPr lang="en-US" sz="2500" dirty="0"/>
              <a:t>Algorithm used: HOG (Histogram of Oriented Gradients)</a:t>
            </a:r>
          </a:p>
          <a:p>
            <a:pPr>
              <a:buClr>
                <a:schemeClr val="accent1">
                  <a:lumMod val="50000"/>
                </a:schemeClr>
              </a:buClr>
              <a:buSzPct val="120000"/>
            </a:pPr>
            <a:endParaRPr lang="sv-SE" sz="2500" dirty="0"/>
          </a:p>
        </p:txBody>
      </p:sp>
    </p:spTree>
    <p:extLst>
      <p:ext uri="{BB962C8B-B14F-4D97-AF65-F5344CB8AC3E}">
        <p14:creationId xmlns:p14="http://schemas.microsoft.com/office/powerpoint/2010/main" val="28682981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C33F2-89D8-48A6-B281-77DAB2AF31AD}"/>
              </a:ext>
            </a:extLst>
          </p:cNvPr>
          <p:cNvSpPr>
            <a:spLocks noGrp="1"/>
          </p:cNvSpPr>
          <p:nvPr>
            <p:ph type="title"/>
          </p:nvPr>
        </p:nvSpPr>
        <p:spPr>
          <a:xfrm>
            <a:off x="808383" y="777906"/>
            <a:ext cx="9845743" cy="1583157"/>
          </a:xfrm>
        </p:spPr>
        <p:txBody>
          <a:bodyPr>
            <a:noAutofit/>
          </a:bodyPr>
          <a:lstStyle/>
          <a:p>
            <a:pPr rtl="0"/>
            <a:r>
              <a:rPr lang="en-US" sz="5500" u="sng" dirty="0">
                <a:latin typeface="Times New Roman" panose="02020603050405020304" pitchFamily="18" charset="0"/>
                <a:cs typeface="Times New Roman" panose="02020603050405020304" pitchFamily="18" charset="0"/>
              </a:rPr>
              <a:t>Major Steps to Implement Face Recognition</a:t>
            </a:r>
            <a:endParaRPr lang="en-US" sz="5500" i="0" u="sng" strike="noStrik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EDC8C6D-1FF5-4C27-AFBE-784D2135D315}"/>
              </a:ext>
            </a:extLst>
          </p:cNvPr>
          <p:cNvSpPr>
            <a:spLocks noGrp="1"/>
          </p:cNvSpPr>
          <p:nvPr>
            <p:ph idx="1"/>
          </p:nvPr>
        </p:nvSpPr>
        <p:spPr>
          <a:xfrm flipH="1" flipV="1">
            <a:off x="11350488" y="777906"/>
            <a:ext cx="45719" cy="132659"/>
          </a:xfrm>
        </p:spPr>
        <p:txBody>
          <a:bodyPr>
            <a:normAutofit fontScale="25000" lnSpcReduction="20000"/>
          </a:bodyPr>
          <a:lstStyle/>
          <a:p>
            <a:pPr marL="0" indent="0">
              <a:buNone/>
            </a:pPr>
            <a:endParaRPr lang="en-US" sz="3600" dirty="0">
              <a:solidFill>
                <a:schemeClr val="accent1">
                  <a:lumMod val="50000"/>
                </a:schemeClr>
              </a:solidFill>
            </a:endParaRPr>
          </a:p>
          <a:p>
            <a:endParaRPr lang="en-US" sz="3600" dirty="0">
              <a:solidFill>
                <a:schemeClr val="accent1">
                  <a:lumMod val="50000"/>
                </a:schemeClr>
              </a:solidFill>
            </a:endParaRPr>
          </a:p>
        </p:txBody>
      </p:sp>
      <p:sp>
        <p:nvSpPr>
          <p:cNvPr id="4" name="Text Placeholder 3">
            <a:extLst>
              <a:ext uri="{FF2B5EF4-FFF2-40B4-BE49-F238E27FC236}">
                <a16:creationId xmlns:a16="http://schemas.microsoft.com/office/drawing/2014/main" id="{57D18673-D8FE-42F1-A05E-29A417155B09}"/>
              </a:ext>
            </a:extLst>
          </p:cNvPr>
          <p:cNvSpPr>
            <a:spLocks noGrp="1"/>
          </p:cNvSpPr>
          <p:nvPr>
            <p:ph type="body" sz="half" idx="2"/>
          </p:nvPr>
        </p:nvSpPr>
        <p:spPr>
          <a:xfrm>
            <a:off x="808382" y="2702257"/>
            <a:ext cx="8918713" cy="3377837"/>
          </a:xfrm>
        </p:spPr>
        <p:txBody>
          <a:bodyPr>
            <a:noAutofit/>
          </a:bodyPr>
          <a:lstStyle/>
          <a:p>
            <a:pPr marL="457200" marR="0" indent="-457200" algn="l" rtl="0">
              <a:buClr>
                <a:schemeClr val="accent1">
                  <a:lumMod val="50000"/>
                </a:schemeClr>
              </a:buClr>
              <a:buSzPct val="120000"/>
              <a:buFont typeface="Arial" panose="020B0604020202020204" pitchFamily="34" charset="0"/>
              <a:buChar char="•"/>
            </a:pPr>
            <a:r>
              <a:rPr lang="en-US" sz="3200" dirty="0">
                <a:solidFill>
                  <a:schemeClr val="accent1">
                    <a:lumMod val="50000"/>
                  </a:schemeClr>
                </a:solidFill>
                <a:latin typeface="Tahoma" panose="020B0604030504040204" pitchFamily="34" charset="0"/>
              </a:rPr>
              <a:t>Creating a File to store the student details and photos.</a:t>
            </a:r>
          </a:p>
          <a:p>
            <a:pPr marL="457200" marR="0" indent="-457200" algn="l" rtl="0">
              <a:buClr>
                <a:schemeClr val="accent1">
                  <a:lumMod val="50000"/>
                </a:schemeClr>
              </a:buClr>
              <a:buSzPct val="120000"/>
              <a:buFont typeface="Arial" panose="020B0604020202020204" pitchFamily="34" charset="0"/>
              <a:buChar char="•"/>
            </a:pPr>
            <a:r>
              <a:rPr lang="en-US" sz="3200" i="0" u="none" strike="noStrike" baseline="0" dirty="0">
                <a:solidFill>
                  <a:schemeClr val="accent1">
                    <a:lumMod val="50000"/>
                  </a:schemeClr>
                </a:solidFill>
                <a:latin typeface="Tahoma" panose="020B0604030504040204" pitchFamily="34" charset="0"/>
              </a:rPr>
              <a:t>Training the data with the </a:t>
            </a:r>
            <a:r>
              <a:rPr lang="en-US" sz="3200" dirty="0">
                <a:solidFill>
                  <a:schemeClr val="accent1">
                    <a:lumMod val="50000"/>
                  </a:schemeClr>
                </a:solidFill>
                <a:latin typeface="Tahoma" panose="020B0604030504040204" pitchFamily="34" charset="0"/>
              </a:rPr>
              <a:t>HOG</a:t>
            </a:r>
            <a:r>
              <a:rPr lang="en-US" sz="3200" i="0" u="none" strike="noStrike" baseline="0" dirty="0">
                <a:solidFill>
                  <a:schemeClr val="accent1">
                    <a:lumMod val="50000"/>
                  </a:schemeClr>
                </a:solidFill>
                <a:latin typeface="Tahoma" panose="020B0604030504040204" pitchFamily="34" charset="0"/>
              </a:rPr>
              <a:t> algorithm.</a:t>
            </a:r>
          </a:p>
          <a:p>
            <a:pPr marL="457200" marR="0" indent="-457200" algn="l" rtl="0">
              <a:buClr>
                <a:schemeClr val="accent1">
                  <a:lumMod val="50000"/>
                </a:schemeClr>
              </a:buClr>
              <a:buSzPct val="120000"/>
              <a:buFont typeface="Arial" panose="020B0604020202020204" pitchFamily="34" charset="0"/>
              <a:buChar char="•"/>
            </a:pPr>
            <a:r>
              <a:rPr lang="en-US" sz="3200" i="0" u="none" strike="noStrike" baseline="0" dirty="0">
                <a:solidFill>
                  <a:schemeClr val="accent1">
                    <a:lumMod val="50000"/>
                  </a:schemeClr>
                </a:solidFill>
                <a:latin typeface="Tahoma" panose="020B0604030504040204" pitchFamily="34" charset="0"/>
              </a:rPr>
              <a:t>Detecting the face of student in camera.</a:t>
            </a:r>
          </a:p>
          <a:p>
            <a:pPr marL="457200" marR="0" indent="-457200" algn="l" rtl="0">
              <a:buClr>
                <a:schemeClr val="accent1">
                  <a:lumMod val="50000"/>
                </a:schemeClr>
              </a:buClr>
              <a:buSzPct val="120000"/>
              <a:buFont typeface="Arial" panose="020B0604020202020204" pitchFamily="34" charset="0"/>
              <a:buChar char="•"/>
            </a:pPr>
            <a:r>
              <a:rPr lang="en-US" sz="3200" dirty="0">
                <a:solidFill>
                  <a:schemeClr val="accent1">
                    <a:lumMod val="50000"/>
                  </a:schemeClr>
                </a:solidFill>
                <a:latin typeface="Tahoma" panose="020B0604030504040204" pitchFamily="34" charset="0"/>
              </a:rPr>
              <a:t>Recording the attendance of student in real time.</a:t>
            </a:r>
            <a:endParaRPr lang="en-US" sz="3200" i="0" u="none" strike="noStrike" baseline="0" dirty="0">
              <a:solidFill>
                <a:schemeClr val="accent1">
                  <a:lumMod val="50000"/>
                </a:schemeClr>
              </a:solidFill>
              <a:latin typeface="Tahoma" panose="020B0604030504040204" pitchFamily="34" charset="0"/>
            </a:endParaRPr>
          </a:p>
          <a:p>
            <a:pPr marL="457200" marR="0" indent="-457200" algn="l" rtl="0">
              <a:buClr>
                <a:schemeClr val="accent1">
                  <a:lumMod val="50000"/>
                </a:schemeClr>
              </a:buClr>
              <a:buSzPct val="120000"/>
              <a:buFont typeface="Arial" panose="020B0604020202020204" pitchFamily="34" charset="0"/>
              <a:buChar char="•"/>
            </a:pPr>
            <a:endParaRPr lang="en-US" sz="3200" i="0" u="none" strike="noStrike" baseline="0" dirty="0">
              <a:solidFill>
                <a:schemeClr val="accent1">
                  <a:lumMod val="50000"/>
                </a:schemeClr>
              </a:solidFill>
              <a:latin typeface="Arial" panose="020B0604020202020204" pitchFamily="34" charset="0"/>
            </a:endParaRPr>
          </a:p>
        </p:txBody>
      </p:sp>
    </p:spTree>
    <p:extLst>
      <p:ext uri="{BB962C8B-B14F-4D97-AF65-F5344CB8AC3E}">
        <p14:creationId xmlns:p14="http://schemas.microsoft.com/office/powerpoint/2010/main" val="4252022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B49416A-85BF-42D1-A113-5AC09C604E61}"/>
              </a:ext>
            </a:extLst>
          </p:cNvPr>
          <p:cNvSpPr>
            <a:spLocks noGrp="1"/>
          </p:cNvSpPr>
          <p:nvPr>
            <p:ph type="ctrTitle"/>
          </p:nvPr>
        </p:nvSpPr>
        <p:spPr>
          <a:xfrm>
            <a:off x="1507067" y="265044"/>
            <a:ext cx="7766936" cy="914399"/>
          </a:xfrm>
        </p:spPr>
        <p:txBody>
          <a:bodyPr/>
          <a:lstStyle/>
          <a:p>
            <a:pPr algn="l"/>
            <a:r>
              <a:rPr lang="en-US" dirty="0"/>
              <a:t>About HOG Algorithm</a:t>
            </a:r>
            <a:endParaRPr lang="en-IN" dirty="0"/>
          </a:p>
        </p:txBody>
      </p:sp>
      <p:sp>
        <p:nvSpPr>
          <p:cNvPr id="6" name="Subtitle 5">
            <a:extLst>
              <a:ext uri="{FF2B5EF4-FFF2-40B4-BE49-F238E27FC236}">
                <a16:creationId xmlns:a16="http://schemas.microsoft.com/office/drawing/2014/main" id="{AAEBEFE5-70DE-484F-8CFF-52B5C4CC8419}"/>
              </a:ext>
            </a:extLst>
          </p:cNvPr>
          <p:cNvSpPr>
            <a:spLocks noGrp="1"/>
          </p:cNvSpPr>
          <p:nvPr>
            <p:ph type="subTitle" idx="1"/>
          </p:nvPr>
        </p:nvSpPr>
        <p:spPr>
          <a:xfrm>
            <a:off x="1507067" y="1311965"/>
            <a:ext cx="7766936" cy="5168348"/>
          </a:xfrm>
        </p:spPr>
        <p:txBody>
          <a:bodyPr>
            <a:normAutofit fontScale="92500" lnSpcReduction="10000"/>
          </a:bodyPr>
          <a:lstStyle/>
          <a:p>
            <a:pPr marL="285750" indent="-285750" algn="l">
              <a:lnSpc>
                <a:spcPct val="115000"/>
              </a:lnSpc>
              <a:spcAft>
                <a:spcPts val="1000"/>
              </a:spcAft>
              <a:buFont typeface="Wingdings" panose="05000000000000000000" pitchFamily="2" charset="2"/>
              <a:buChar char="Ø"/>
            </a:pPr>
            <a:r>
              <a:rPr lang="en-US" sz="1800" dirty="0">
                <a:solidFill>
                  <a:srgbClr val="292929"/>
                </a:solidFill>
                <a:effectLst/>
                <a:latin typeface="Times New Roman" panose="02020603050405020304" pitchFamily="18" charset="0"/>
                <a:ea typeface="Times New Roman" panose="02020603050405020304" pitchFamily="18" charset="0"/>
                <a:cs typeface="Mangal" panose="02040503050203030202" pitchFamily="18" charset="0"/>
              </a:rPr>
              <a:t>We’re going to use a method invented in 2005 called Histogram of Oriented Gradients — or just </a:t>
            </a:r>
            <a:r>
              <a:rPr lang="en-US" sz="1800" b="1" i="1" dirty="0">
                <a:solidFill>
                  <a:srgbClr val="292929"/>
                </a:solidFill>
                <a:effectLst/>
                <a:latin typeface="Times New Roman" panose="02020603050405020304" pitchFamily="18" charset="0"/>
                <a:ea typeface="Times New Roman" panose="02020603050405020304" pitchFamily="18" charset="0"/>
                <a:cs typeface="Mangal" panose="02040503050203030202" pitchFamily="18" charset="0"/>
              </a:rPr>
              <a:t>HOG</a:t>
            </a:r>
            <a:r>
              <a:rPr lang="en-US" sz="1800" dirty="0">
                <a:solidFill>
                  <a:srgbClr val="292929"/>
                </a:solidFill>
                <a:effectLst/>
                <a:latin typeface="Times New Roman" panose="02020603050405020304" pitchFamily="18" charset="0"/>
                <a:ea typeface="Times New Roman" panose="02020603050405020304" pitchFamily="18" charset="0"/>
                <a:cs typeface="Mangal" panose="02040503050203030202" pitchFamily="18" charset="0"/>
              </a:rPr>
              <a:t> for short.</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285750" indent="-285750" algn="l">
              <a:lnSpc>
                <a:spcPct val="115000"/>
              </a:lnSpc>
              <a:spcAft>
                <a:spcPts val="1000"/>
              </a:spcAft>
              <a:buFont typeface="Wingdings" panose="05000000000000000000" pitchFamily="2" charset="2"/>
              <a:buChar char="Ø"/>
            </a:pPr>
            <a:r>
              <a:rPr lang="en-US" sz="1800" dirty="0">
                <a:solidFill>
                  <a:srgbClr val="292929"/>
                </a:solidFill>
                <a:effectLst/>
                <a:latin typeface="Times New Roman" panose="02020603050405020304" pitchFamily="18" charset="0"/>
                <a:ea typeface="Times New Roman" panose="02020603050405020304" pitchFamily="18" charset="0"/>
                <a:cs typeface="Mangal" panose="02040503050203030202" pitchFamily="18" charset="0"/>
              </a:rPr>
              <a:t>To find faces in an image, we’ll start by making our image black and white because we don’t need color data to find faces. Then we’ll look at every single pixel in our image one at a time. For every single pixel, we want to look at the pixels that directly surrounding it. Our goal is to figure out how dark the current pixel is compared to the pixels directly surrounding it. Then we want to draw an arrow showing in which direction the image is getting darker.</a:t>
            </a:r>
          </a:p>
          <a:p>
            <a:pPr marL="285750" indent="-285750" algn="l">
              <a:lnSpc>
                <a:spcPct val="115000"/>
              </a:lnSpc>
              <a:spcAft>
                <a:spcPts val="1000"/>
              </a:spcAft>
              <a:buFont typeface="Wingdings" panose="05000000000000000000" pitchFamily="2" charset="2"/>
              <a:buChar char="Ø"/>
            </a:pPr>
            <a:r>
              <a:rPr lang="en-IN" sz="1800" dirty="0">
                <a:solidFill>
                  <a:srgbClr val="292929"/>
                </a:solidFill>
                <a:effectLst/>
                <a:latin typeface="Times New Roman" panose="02020603050405020304" pitchFamily="18" charset="0"/>
                <a:ea typeface="Times New Roman" panose="02020603050405020304" pitchFamily="18" charset="0"/>
              </a:rPr>
              <a:t>If you repeat that process for </a:t>
            </a:r>
            <a:r>
              <a:rPr lang="en-IN" sz="1800" b="1" dirty="0">
                <a:solidFill>
                  <a:srgbClr val="292929"/>
                </a:solidFill>
                <a:effectLst/>
                <a:latin typeface="Times New Roman" panose="02020603050405020304" pitchFamily="18" charset="0"/>
                <a:ea typeface="Times New Roman" panose="02020603050405020304" pitchFamily="18" charset="0"/>
              </a:rPr>
              <a:t>every single pixel</a:t>
            </a:r>
            <a:r>
              <a:rPr lang="en-IN" sz="1800" dirty="0">
                <a:solidFill>
                  <a:srgbClr val="292929"/>
                </a:solidFill>
                <a:effectLst/>
                <a:latin typeface="Times New Roman" panose="02020603050405020304" pitchFamily="18" charset="0"/>
                <a:ea typeface="Times New Roman" panose="02020603050405020304" pitchFamily="18" charset="0"/>
              </a:rPr>
              <a:t> in the image, you end up with every pixel being replaced by an arrow. These arrows are called </a:t>
            </a:r>
            <a:r>
              <a:rPr lang="en-IN" sz="1800" i="1" dirty="0">
                <a:solidFill>
                  <a:srgbClr val="292929"/>
                </a:solidFill>
                <a:effectLst/>
                <a:latin typeface="Times New Roman" panose="02020603050405020304" pitchFamily="18" charset="0"/>
                <a:ea typeface="Times New Roman" panose="02020603050405020304" pitchFamily="18" charset="0"/>
              </a:rPr>
              <a:t>gradients</a:t>
            </a:r>
            <a:r>
              <a:rPr lang="en-IN" sz="1800" dirty="0">
                <a:solidFill>
                  <a:srgbClr val="292929"/>
                </a:solidFill>
                <a:effectLst/>
                <a:latin typeface="Times New Roman" panose="02020603050405020304" pitchFamily="18" charset="0"/>
                <a:ea typeface="Times New Roman" panose="02020603050405020304" pitchFamily="18" charset="0"/>
              </a:rPr>
              <a:t> and they show the flow from light to dark across the entire image. This might seem like a random thing to do, but there’s a really good reason for replacing the pixels with gradients. If we </a:t>
            </a:r>
            <a:r>
              <a:rPr lang="en-IN" sz="1800" dirty="0" err="1">
                <a:solidFill>
                  <a:srgbClr val="292929"/>
                </a:solidFill>
                <a:effectLst/>
                <a:latin typeface="Times New Roman" panose="02020603050405020304" pitchFamily="18" charset="0"/>
                <a:ea typeface="Times New Roman" panose="02020603050405020304" pitchFamily="18" charset="0"/>
              </a:rPr>
              <a:t>analyze</a:t>
            </a:r>
            <a:r>
              <a:rPr lang="en-IN" sz="1800" dirty="0">
                <a:solidFill>
                  <a:srgbClr val="292929"/>
                </a:solidFill>
                <a:effectLst/>
                <a:latin typeface="Times New Roman" panose="02020603050405020304" pitchFamily="18" charset="0"/>
                <a:ea typeface="Times New Roman" panose="02020603050405020304" pitchFamily="18" charset="0"/>
              </a:rPr>
              <a:t> pixels directly, really dark images and really light images of the same person will have totally different pixel values. But by only considering the </a:t>
            </a:r>
            <a:r>
              <a:rPr lang="en-IN" sz="1800" i="1" dirty="0">
                <a:solidFill>
                  <a:srgbClr val="292929"/>
                </a:solidFill>
                <a:effectLst/>
                <a:latin typeface="Times New Roman" panose="02020603050405020304" pitchFamily="18" charset="0"/>
                <a:ea typeface="Times New Roman" panose="02020603050405020304" pitchFamily="18" charset="0"/>
              </a:rPr>
              <a:t>direction</a:t>
            </a:r>
            <a:r>
              <a:rPr lang="en-IN" sz="1800" dirty="0">
                <a:solidFill>
                  <a:srgbClr val="292929"/>
                </a:solidFill>
                <a:effectLst/>
                <a:latin typeface="Times New Roman" panose="02020603050405020304" pitchFamily="18" charset="0"/>
                <a:ea typeface="Times New Roman" panose="02020603050405020304" pitchFamily="18" charset="0"/>
              </a:rPr>
              <a:t> that brightness changes, both really dark images and really bright images will end up with the same exact representation.</a:t>
            </a:r>
            <a:endParaRPr lang="en-US" sz="1800" dirty="0">
              <a:solidFill>
                <a:srgbClr val="292929"/>
              </a:solidFill>
              <a:effectLst/>
              <a:latin typeface="Times New Roman" panose="02020603050405020304" pitchFamily="18" charset="0"/>
              <a:ea typeface="Times New Roman" panose="02020603050405020304" pitchFamily="18" charset="0"/>
              <a:cs typeface="Mangal" panose="02040503050203030202" pitchFamily="18" charset="0"/>
            </a:endParaRPr>
          </a:p>
          <a:p>
            <a:pPr algn="l">
              <a:lnSpc>
                <a:spcPct val="115000"/>
              </a:lnSpc>
              <a:spcAft>
                <a:spcPts val="1000"/>
              </a:spcAft>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l"/>
            <a:endParaRPr lang="en-IN" dirty="0"/>
          </a:p>
        </p:txBody>
      </p:sp>
    </p:spTree>
    <p:extLst>
      <p:ext uri="{BB962C8B-B14F-4D97-AF65-F5344CB8AC3E}">
        <p14:creationId xmlns:p14="http://schemas.microsoft.com/office/powerpoint/2010/main" val="74862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DCD78-E5C9-4264-83EE-A568E8639B3D}"/>
              </a:ext>
            </a:extLst>
          </p:cNvPr>
          <p:cNvSpPr>
            <a:spLocks noGrp="1"/>
          </p:cNvSpPr>
          <p:nvPr>
            <p:ph type="title"/>
          </p:nvPr>
        </p:nvSpPr>
        <p:spPr/>
        <p:txBody>
          <a:bodyPr/>
          <a:lstStyle/>
          <a:p>
            <a:r>
              <a:rPr lang="en-US" dirty="0"/>
              <a:t>Cont.</a:t>
            </a:r>
            <a:endParaRPr lang="en-IN" dirty="0"/>
          </a:p>
        </p:txBody>
      </p:sp>
      <p:sp>
        <p:nvSpPr>
          <p:cNvPr id="3" name="Content Placeholder 2">
            <a:extLst>
              <a:ext uri="{FF2B5EF4-FFF2-40B4-BE49-F238E27FC236}">
                <a16:creationId xmlns:a16="http://schemas.microsoft.com/office/drawing/2014/main" id="{5C916427-BDD0-4A74-84C9-0C446EA0219E}"/>
              </a:ext>
            </a:extLst>
          </p:cNvPr>
          <p:cNvSpPr>
            <a:spLocks noGrp="1"/>
          </p:cNvSpPr>
          <p:nvPr>
            <p:ph idx="1"/>
          </p:nvPr>
        </p:nvSpPr>
        <p:spPr/>
        <p:txBody>
          <a:bodyPr/>
          <a:lstStyle/>
          <a:p>
            <a:r>
              <a:rPr lang="en-IN" sz="1800" dirty="0">
                <a:solidFill>
                  <a:srgbClr val="292929"/>
                </a:solidFill>
                <a:effectLst/>
                <a:latin typeface="Times New Roman" panose="02020603050405020304" pitchFamily="18" charset="0"/>
                <a:ea typeface="Times New Roman" panose="02020603050405020304" pitchFamily="18" charset="0"/>
              </a:rPr>
              <a:t>That makes the problem a lot easier to solve! But saving the gradient for every single pixel gives us way too much detail. It would be better if we could just see the basic flow of lightness/darkness at a higher level so we could see the basic pattern of the image.</a:t>
            </a:r>
          </a:p>
          <a:p>
            <a:r>
              <a:rPr lang="en-IN" sz="1800" dirty="0">
                <a:solidFill>
                  <a:srgbClr val="292929"/>
                </a:solidFill>
                <a:effectLst/>
                <a:latin typeface="Times New Roman" panose="02020603050405020304" pitchFamily="18" charset="0"/>
                <a:ea typeface="Times New Roman" panose="02020603050405020304" pitchFamily="18" charset="0"/>
              </a:rPr>
              <a:t>To do this, we’ll break up the image into small squares of 16x16 pixels each. In each square, we’ll count up how many gradients point in each major direction (how many point up, point up-right, point right, etc…). Then we’ll replace that square in the image with the arrow directions that were the strongest.</a:t>
            </a:r>
          </a:p>
          <a:p>
            <a:r>
              <a:rPr lang="en-IN" sz="1800" dirty="0">
                <a:solidFill>
                  <a:srgbClr val="292929"/>
                </a:solidFill>
                <a:effectLst/>
                <a:latin typeface="Times New Roman" panose="02020603050405020304" pitchFamily="18" charset="0"/>
                <a:ea typeface="Times New Roman" panose="02020603050405020304" pitchFamily="18" charset="0"/>
              </a:rPr>
              <a:t>The end result is we turn the original image into a very simple representation that captures the basic structure of a face in a simple way. To find faces in this HOG image, all we have to do is find the part of our image that looks the most similar to a known HOG pattern that was extracted from a bunch of other training faces</a:t>
            </a:r>
            <a:endParaRPr lang="en-IN" dirty="0"/>
          </a:p>
        </p:txBody>
      </p:sp>
    </p:spTree>
    <p:extLst>
      <p:ext uri="{BB962C8B-B14F-4D97-AF65-F5344CB8AC3E}">
        <p14:creationId xmlns:p14="http://schemas.microsoft.com/office/powerpoint/2010/main" val="1414108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DC396-ADCA-4AF4-BCC5-B4A0F0B6422F}"/>
              </a:ext>
            </a:extLst>
          </p:cNvPr>
          <p:cNvSpPr>
            <a:spLocks noGrp="1"/>
          </p:cNvSpPr>
          <p:nvPr>
            <p:ph type="title"/>
          </p:nvPr>
        </p:nvSpPr>
        <p:spPr>
          <a:xfrm>
            <a:off x="677334" y="424070"/>
            <a:ext cx="8596668" cy="821634"/>
          </a:xfrm>
        </p:spPr>
        <p:txBody>
          <a:bodyPr>
            <a:normAutofit/>
          </a:bodyPr>
          <a:lstStyle/>
          <a:p>
            <a:r>
              <a:rPr lang="en-US" dirty="0"/>
              <a:t> Project Demo</a:t>
            </a:r>
          </a:p>
        </p:txBody>
      </p:sp>
      <p:sp>
        <p:nvSpPr>
          <p:cNvPr id="3" name="Content Placeholder 2">
            <a:extLst>
              <a:ext uri="{FF2B5EF4-FFF2-40B4-BE49-F238E27FC236}">
                <a16:creationId xmlns:a16="http://schemas.microsoft.com/office/drawing/2014/main" id="{5175587C-8F9C-4EDC-AB52-7E1435A21C12}"/>
              </a:ext>
            </a:extLst>
          </p:cNvPr>
          <p:cNvSpPr>
            <a:spLocks noGrp="1"/>
          </p:cNvSpPr>
          <p:nvPr>
            <p:ph idx="1"/>
          </p:nvPr>
        </p:nvSpPr>
        <p:spPr>
          <a:xfrm>
            <a:off x="677334" y="1086677"/>
            <a:ext cx="8596668" cy="4954685"/>
          </a:xfrm>
        </p:spPr>
        <p:txBody>
          <a:bodyPr vert="horz" lIns="91440" tIns="45720" rIns="91440" bIns="45720" rtlCol="0" anchor="t">
            <a:normAutofit/>
          </a:bodyPr>
          <a:lstStyle/>
          <a:p>
            <a:r>
              <a:rPr lang="en-US" dirty="0"/>
              <a:t>Face Detection</a:t>
            </a:r>
          </a:p>
          <a:p>
            <a:endParaRPr lang="en-US" dirty="0"/>
          </a:p>
        </p:txBody>
      </p:sp>
      <p:pic>
        <p:nvPicPr>
          <p:cNvPr id="6" name="Picture 5">
            <a:extLst>
              <a:ext uri="{FF2B5EF4-FFF2-40B4-BE49-F238E27FC236}">
                <a16:creationId xmlns:a16="http://schemas.microsoft.com/office/drawing/2014/main" id="{95F27EA1-F59B-4FEB-A05C-F16CA8F0D900}"/>
              </a:ext>
            </a:extLst>
          </p:cNvPr>
          <p:cNvPicPr>
            <a:picLocks noChangeAspect="1"/>
          </p:cNvPicPr>
          <p:nvPr/>
        </p:nvPicPr>
        <p:blipFill>
          <a:blip r:embed="rId2"/>
          <a:stretch>
            <a:fillRect/>
          </a:stretch>
        </p:blipFill>
        <p:spPr>
          <a:xfrm>
            <a:off x="1057274" y="1707576"/>
            <a:ext cx="7740851" cy="4333786"/>
          </a:xfrm>
          <a:prstGeom prst="rect">
            <a:avLst/>
          </a:prstGeom>
        </p:spPr>
      </p:pic>
    </p:spTree>
    <p:extLst>
      <p:ext uri="{BB962C8B-B14F-4D97-AF65-F5344CB8AC3E}">
        <p14:creationId xmlns:p14="http://schemas.microsoft.com/office/powerpoint/2010/main" val="200048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53CF8-19BE-40C8-9C04-94E7B7C98361}"/>
              </a:ext>
            </a:extLst>
          </p:cNvPr>
          <p:cNvSpPr>
            <a:spLocks noGrp="1"/>
          </p:cNvSpPr>
          <p:nvPr>
            <p:ph type="title"/>
          </p:nvPr>
        </p:nvSpPr>
        <p:spPr>
          <a:xfrm>
            <a:off x="677334" y="609600"/>
            <a:ext cx="8596668" cy="107852"/>
          </a:xfrm>
        </p:spPr>
        <p:txBody>
          <a:bodyPr>
            <a:normAutofit fontScale="90000"/>
          </a:bodyPr>
          <a:lstStyle/>
          <a:p>
            <a:r>
              <a:rPr lang="en-US" dirty="0"/>
              <a:t> </a:t>
            </a:r>
          </a:p>
        </p:txBody>
      </p:sp>
      <p:sp>
        <p:nvSpPr>
          <p:cNvPr id="3" name="Content Placeholder 2">
            <a:extLst>
              <a:ext uri="{FF2B5EF4-FFF2-40B4-BE49-F238E27FC236}">
                <a16:creationId xmlns:a16="http://schemas.microsoft.com/office/drawing/2014/main" id="{D60442F2-291F-4C7A-BF13-A5A2F62EB809}"/>
              </a:ext>
            </a:extLst>
          </p:cNvPr>
          <p:cNvSpPr>
            <a:spLocks noGrp="1"/>
          </p:cNvSpPr>
          <p:nvPr>
            <p:ph idx="1"/>
          </p:nvPr>
        </p:nvSpPr>
        <p:spPr>
          <a:xfrm>
            <a:off x="677334" y="609601"/>
            <a:ext cx="8596668" cy="5431762"/>
          </a:xfrm>
        </p:spPr>
        <p:txBody>
          <a:bodyPr/>
          <a:lstStyle/>
          <a:p>
            <a:r>
              <a:rPr lang="en-US" dirty="0"/>
              <a:t>Attendance Sheet</a:t>
            </a:r>
          </a:p>
          <a:p>
            <a:endParaRPr lang="en-US" dirty="0"/>
          </a:p>
          <a:p>
            <a:endParaRPr lang="en-US" dirty="0"/>
          </a:p>
        </p:txBody>
      </p:sp>
      <p:sp>
        <p:nvSpPr>
          <p:cNvPr id="4" name="TextBox 3">
            <a:extLst>
              <a:ext uri="{FF2B5EF4-FFF2-40B4-BE49-F238E27FC236}">
                <a16:creationId xmlns:a16="http://schemas.microsoft.com/office/drawing/2014/main" id="{B50FA89B-A0E2-4B6C-A777-936C7BC7D5D0}"/>
              </a:ext>
            </a:extLst>
          </p:cNvPr>
          <p:cNvSpPr txBox="1"/>
          <p:nvPr/>
        </p:nvSpPr>
        <p:spPr>
          <a:xfrm>
            <a:off x="4724400" y="320039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pic>
        <p:nvPicPr>
          <p:cNvPr id="7" name="Picture 6">
            <a:extLst>
              <a:ext uri="{FF2B5EF4-FFF2-40B4-BE49-F238E27FC236}">
                <a16:creationId xmlns:a16="http://schemas.microsoft.com/office/drawing/2014/main" id="{35C04BC2-B4D1-4FD1-8883-CCB69D2F8B3D}"/>
              </a:ext>
            </a:extLst>
          </p:cNvPr>
          <p:cNvPicPr>
            <a:picLocks noChangeAspect="1"/>
          </p:cNvPicPr>
          <p:nvPr/>
        </p:nvPicPr>
        <p:blipFill>
          <a:blip r:embed="rId2"/>
          <a:stretch>
            <a:fillRect/>
          </a:stretch>
        </p:blipFill>
        <p:spPr>
          <a:xfrm>
            <a:off x="1270023" y="1617000"/>
            <a:ext cx="6908754" cy="4424363"/>
          </a:xfrm>
          <a:prstGeom prst="rect">
            <a:avLst/>
          </a:prstGeom>
        </p:spPr>
      </p:pic>
    </p:spTree>
    <p:extLst>
      <p:ext uri="{BB962C8B-B14F-4D97-AF65-F5344CB8AC3E}">
        <p14:creationId xmlns:p14="http://schemas.microsoft.com/office/powerpoint/2010/main" val="1910811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0225A-C841-427C-B3BC-BE96A6EABB48}"/>
              </a:ext>
            </a:extLst>
          </p:cNvPr>
          <p:cNvSpPr>
            <a:spLocks noGrp="1"/>
          </p:cNvSpPr>
          <p:nvPr>
            <p:ph type="title"/>
          </p:nvPr>
        </p:nvSpPr>
        <p:spPr>
          <a:xfrm>
            <a:off x="677334" y="609600"/>
            <a:ext cx="8596668" cy="4426226"/>
          </a:xfrm>
        </p:spPr>
        <p:txBody>
          <a:bodyPr/>
          <a:lstStyle/>
          <a:p>
            <a:pPr algn="ctr"/>
            <a:br>
              <a:rPr lang="en-US" dirty="0"/>
            </a:br>
            <a:br>
              <a:rPr lang="en-US" dirty="0"/>
            </a:br>
            <a:br>
              <a:rPr lang="en-US" dirty="0"/>
            </a:br>
            <a:br>
              <a:rPr lang="en-US" dirty="0"/>
            </a:br>
            <a:r>
              <a:rPr lang="en-US" sz="7000" dirty="0"/>
              <a:t>THANK YOU</a:t>
            </a:r>
            <a:endParaRPr lang="en-IN" sz="7000" dirty="0"/>
          </a:p>
        </p:txBody>
      </p:sp>
      <p:sp>
        <p:nvSpPr>
          <p:cNvPr id="3" name="Content Placeholder 2">
            <a:extLst>
              <a:ext uri="{FF2B5EF4-FFF2-40B4-BE49-F238E27FC236}">
                <a16:creationId xmlns:a16="http://schemas.microsoft.com/office/drawing/2014/main" id="{4B2F8E0B-0D0F-4B68-96DD-C5F67D53A899}"/>
              </a:ext>
            </a:extLst>
          </p:cNvPr>
          <p:cNvSpPr>
            <a:spLocks noGrp="1"/>
          </p:cNvSpPr>
          <p:nvPr>
            <p:ph idx="1"/>
          </p:nvPr>
        </p:nvSpPr>
        <p:spPr>
          <a:xfrm>
            <a:off x="677334" y="5565913"/>
            <a:ext cx="8596668" cy="475449"/>
          </a:xfrm>
        </p:spPr>
        <p:txBody>
          <a:bodyPr/>
          <a:lstStyle/>
          <a:p>
            <a:endParaRPr lang="en-IN" dirty="0"/>
          </a:p>
        </p:txBody>
      </p:sp>
    </p:spTree>
    <p:extLst>
      <p:ext uri="{BB962C8B-B14F-4D97-AF65-F5344CB8AC3E}">
        <p14:creationId xmlns:p14="http://schemas.microsoft.com/office/powerpoint/2010/main" val="142100518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435</TotalTime>
  <Words>640</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Tahoma</vt:lpstr>
      <vt:lpstr>Times New Roman</vt:lpstr>
      <vt:lpstr>Trebuchet MS</vt:lpstr>
      <vt:lpstr>Wingdings</vt:lpstr>
      <vt:lpstr>Wingdings 3</vt:lpstr>
      <vt:lpstr>Facet</vt:lpstr>
      <vt:lpstr>Face Recognition Attendance System</vt:lpstr>
      <vt:lpstr>Introduction</vt:lpstr>
      <vt:lpstr>Project Requirements</vt:lpstr>
      <vt:lpstr>Major Steps to Implement Face Recognition</vt:lpstr>
      <vt:lpstr>About HOG Algorithm</vt:lpstr>
      <vt:lpstr>Cont.</vt:lpstr>
      <vt:lpstr> Project Demo</vt:lpstr>
      <vt:lpstr>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Google Cloud Computing Foundation(GCCF)</dc:title>
  <dc:creator>Ravi Negi</dc:creator>
  <cp:lastModifiedBy>Saurabh Prakash</cp:lastModifiedBy>
  <cp:revision>30</cp:revision>
  <dcterms:created xsi:type="dcterms:W3CDTF">2021-05-21T06:56:33Z</dcterms:created>
  <dcterms:modified xsi:type="dcterms:W3CDTF">2021-12-25T15:50:52Z</dcterms:modified>
</cp:coreProperties>
</file>