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78" r:id="rId2"/>
    <p:sldId id="279" r:id="rId3"/>
    <p:sldId id="280" r:id="rId4"/>
    <p:sldId id="281" r:id="rId5"/>
    <p:sldId id="294" r:id="rId6"/>
    <p:sldId id="297" r:id="rId7"/>
    <p:sldId id="296" r:id="rId8"/>
    <p:sldId id="298" r:id="rId9"/>
    <p:sldId id="299" r:id="rId10"/>
    <p:sldId id="300" r:id="rId11"/>
    <p:sldId id="304" r:id="rId12"/>
    <p:sldId id="305" r:id="rId13"/>
    <p:sldId id="301" r:id="rId14"/>
    <p:sldId id="302"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Prakash" userId="7b14b86b1b651c41" providerId="LiveId" clId="{4FBCAFD0-0A2D-4CC7-9877-D1F6B661AF45}"/>
    <pc:docChg chg="modSld">
      <pc:chgData name="Saurabh Prakash" userId="7b14b86b1b651c41" providerId="LiveId" clId="{4FBCAFD0-0A2D-4CC7-9877-D1F6B661AF45}" dt="2022-10-09T12:09:03.055" v="0" actId="20577"/>
      <pc:docMkLst>
        <pc:docMk/>
      </pc:docMkLst>
      <pc:sldChg chg="modSp mod">
        <pc:chgData name="Saurabh Prakash" userId="7b14b86b1b651c41" providerId="LiveId" clId="{4FBCAFD0-0A2D-4CC7-9877-D1F6B661AF45}" dt="2022-10-09T12:09:03.055" v="0" actId="20577"/>
        <pc:sldMkLst>
          <pc:docMk/>
          <pc:sldMk cId="979622006" sldId="280"/>
        </pc:sldMkLst>
        <pc:spChg chg="mod">
          <ac:chgData name="Saurabh Prakash" userId="7b14b86b1b651c41" providerId="LiveId" clId="{4FBCAFD0-0A2D-4CC7-9877-D1F6B661AF45}" dt="2022-10-09T12:09:03.055" v="0" actId="20577"/>
          <ac:spMkLst>
            <pc:docMk/>
            <pc:sldMk cId="979622006" sldId="280"/>
            <ac:spMk id="3" creationId="{1E0B8C4B-3A3C-9FD1-59FB-1666C1F093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119120" y="1137920"/>
            <a:ext cx="5669788" cy="2071624"/>
          </a:xfrm>
        </p:spPr>
        <p:txBody>
          <a:bodyPr/>
          <a:lstStyle/>
          <a:p>
            <a:r>
              <a:rPr lang="en-US" dirty="0"/>
              <a:t>World currency coin detector</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648457"/>
            <a:ext cx="3493008" cy="878908"/>
          </a:xfrm>
        </p:spPr>
        <p:txBody>
          <a:bodyPr/>
          <a:lstStyle/>
          <a:p>
            <a:r>
              <a:rPr lang="en-US" dirty="0"/>
              <a:t>By: Deepika Singh</a:t>
            </a:r>
          </a:p>
          <a:p>
            <a:r>
              <a:rPr lang="en-US" dirty="0"/>
              <a:t>&amp;</a:t>
            </a:r>
          </a:p>
          <a:p>
            <a:r>
              <a:rPr lang="en-US" dirty="0"/>
              <a:t>Saurabh Prakash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08C2-799A-494D-814A-7C9EBE0EEF1E}"/>
              </a:ext>
            </a:extLst>
          </p:cNvPr>
          <p:cNvSpPr>
            <a:spLocks noGrp="1"/>
          </p:cNvSpPr>
          <p:nvPr>
            <p:ph type="title"/>
          </p:nvPr>
        </p:nvSpPr>
        <p:spPr>
          <a:xfrm>
            <a:off x="2200275" y="2442972"/>
            <a:ext cx="6400800" cy="768096"/>
          </a:xfr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334D1A17-33FB-A64A-995C-A1612388F662}"/>
              </a:ext>
            </a:extLst>
          </p:cNvPr>
          <p:cNvSpPr>
            <a:spLocks noGrp="1"/>
          </p:cNvSpPr>
          <p:nvPr>
            <p:ph type="body" idx="1"/>
          </p:nvPr>
        </p:nvSpPr>
        <p:spPr>
          <a:xfrm>
            <a:off x="2895600" y="3305175"/>
            <a:ext cx="6400800" cy="3654425"/>
          </a:xfrm>
        </p:spPr>
        <p:txBody>
          <a:bodyPr/>
          <a:lstStyle/>
          <a:p>
            <a:pPr marL="342900" indent="-342900" algn="l">
              <a:buFont typeface="Wingdings" panose="05000000000000000000" pitchFamily="2" charset="2"/>
              <a:buChar char="ü"/>
            </a:pPr>
            <a:r>
              <a:rPr lang="en-US" dirty="0"/>
              <a:t>Stage 5: </a:t>
            </a:r>
            <a:r>
              <a:rPr lang="en-US" b="1" dirty="0"/>
              <a:t>Compilation</a:t>
            </a:r>
          </a:p>
          <a:p>
            <a:pPr algn="l"/>
            <a:r>
              <a:rPr lang="en-US" dirty="0"/>
              <a:t>	</a:t>
            </a:r>
            <a:r>
              <a:rPr lang="en-US" sz="2000" dirty="0"/>
              <a:t>At this stage we compiled all our operation and 	layer by specifying optimizer, loss function and 	metrics that we want to use.</a:t>
            </a:r>
          </a:p>
          <a:p>
            <a:pPr algn="l"/>
            <a:endParaRPr lang="en-US" sz="2000" dirty="0"/>
          </a:p>
          <a:p>
            <a:pPr algn="l"/>
            <a:r>
              <a:rPr lang="en-US" dirty="0"/>
              <a:t>Stage 6: </a:t>
            </a:r>
            <a:r>
              <a:rPr lang="en-US" b="1" dirty="0"/>
              <a:t>Defining Callbacks</a:t>
            </a:r>
          </a:p>
          <a:p>
            <a:pPr algn="l"/>
            <a:r>
              <a:rPr lang="en-US" b="1" dirty="0"/>
              <a:t>	</a:t>
            </a:r>
            <a:r>
              <a:rPr lang="en-US" sz="2000" dirty="0"/>
              <a:t>Here we defined three callbacks to be applied on 	model during training process so that we can get 	best model weights</a:t>
            </a:r>
          </a:p>
          <a:p>
            <a:pPr algn="l"/>
            <a:endParaRPr lang="en-IN" dirty="0"/>
          </a:p>
        </p:txBody>
      </p:sp>
    </p:spTree>
    <p:extLst>
      <p:ext uri="{BB962C8B-B14F-4D97-AF65-F5344CB8AC3E}">
        <p14:creationId xmlns:p14="http://schemas.microsoft.com/office/powerpoint/2010/main" val="166334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08C2-799A-494D-814A-7C9EBE0EEF1E}"/>
              </a:ext>
            </a:extLst>
          </p:cNvPr>
          <p:cNvSpPr>
            <a:spLocks noGrp="1"/>
          </p:cNvSpPr>
          <p:nvPr>
            <p:ph type="title"/>
          </p:nvPr>
        </p:nvSpPr>
        <p:spPr>
          <a:xfrm>
            <a:off x="2200275" y="2442972"/>
            <a:ext cx="6400800" cy="768096"/>
          </a:xfr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334D1A17-33FB-A64A-995C-A1612388F662}"/>
              </a:ext>
            </a:extLst>
          </p:cNvPr>
          <p:cNvSpPr>
            <a:spLocks noGrp="1"/>
          </p:cNvSpPr>
          <p:nvPr>
            <p:ph type="body" idx="1"/>
          </p:nvPr>
        </p:nvSpPr>
        <p:spPr>
          <a:xfrm>
            <a:off x="2895600" y="3305175"/>
            <a:ext cx="6400800" cy="3654425"/>
          </a:xfrm>
        </p:spPr>
        <p:txBody>
          <a:bodyPr/>
          <a:lstStyle/>
          <a:p>
            <a:pPr marL="342900" indent="-342900" algn="l">
              <a:buFont typeface="Wingdings" panose="05000000000000000000" pitchFamily="2" charset="2"/>
              <a:buChar char="ü"/>
            </a:pPr>
            <a:r>
              <a:rPr lang="en-US" dirty="0"/>
              <a:t>Stage 7: </a:t>
            </a:r>
            <a:r>
              <a:rPr lang="en-US" b="1" dirty="0"/>
              <a:t>Model training</a:t>
            </a:r>
          </a:p>
          <a:p>
            <a:pPr algn="l"/>
            <a:r>
              <a:rPr lang="en-US" dirty="0"/>
              <a:t>	</a:t>
            </a:r>
            <a:r>
              <a:rPr lang="en-US" sz="2000" dirty="0"/>
              <a:t>At this stage we started training our model after 	specifying steps, epochs, callbacks, validation data 	and so on</a:t>
            </a:r>
          </a:p>
          <a:p>
            <a:pPr algn="l"/>
            <a:endParaRPr lang="en-US" sz="2000" dirty="0"/>
          </a:p>
          <a:p>
            <a:pPr marL="342900" indent="-342900" algn="l">
              <a:buFont typeface="Wingdings" panose="05000000000000000000" pitchFamily="2" charset="2"/>
              <a:buChar char="ü"/>
            </a:pPr>
            <a:r>
              <a:rPr lang="en-US" dirty="0"/>
              <a:t>Stage 8: </a:t>
            </a:r>
            <a:r>
              <a:rPr lang="en-US" b="1" dirty="0"/>
              <a:t>Model testing on unseen data</a:t>
            </a:r>
          </a:p>
          <a:p>
            <a:pPr algn="l"/>
            <a:r>
              <a:rPr lang="en-US" b="1" dirty="0"/>
              <a:t>	</a:t>
            </a:r>
            <a:r>
              <a:rPr lang="en-US" sz="2000" dirty="0"/>
              <a:t>After training the model we tested our model on 	unseen data and got test accuracy of 86%.</a:t>
            </a:r>
          </a:p>
          <a:p>
            <a:pPr algn="l"/>
            <a:endParaRPr lang="en-US" sz="2000" dirty="0"/>
          </a:p>
          <a:p>
            <a:pPr algn="l"/>
            <a:endParaRPr lang="en-IN" dirty="0"/>
          </a:p>
        </p:txBody>
      </p:sp>
    </p:spTree>
    <p:extLst>
      <p:ext uri="{BB962C8B-B14F-4D97-AF65-F5344CB8AC3E}">
        <p14:creationId xmlns:p14="http://schemas.microsoft.com/office/powerpoint/2010/main" val="346568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08C2-799A-494D-814A-7C9EBE0EEF1E}"/>
              </a:ext>
            </a:extLst>
          </p:cNvPr>
          <p:cNvSpPr>
            <a:spLocks noGrp="1"/>
          </p:cNvSpPr>
          <p:nvPr>
            <p:ph type="title"/>
          </p:nvPr>
        </p:nvSpPr>
        <p:spPr>
          <a:xfrm>
            <a:off x="2200275" y="2442972"/>
            <a:ext cx="6400800" cy="768096"/>
          </a:xfr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334D1A17-33FB-A64A-995C-A1612388F662}"/>
              </a:ext>
            </a:extLst>
          </p:cNvPr>
          <p:cNvSpPr>
            <a:spLocks noGrp="1"/>
          </p:cNvSpPr>
          <p:nvPr>
            <p:ph type="body" idx="1"/>
          </p:nvPr>
        </p:nvSpPr>
        <p:spPr>
          <a:xfrm>
            <a:off x="2895600" y="3305175"/>
            <a:ext cx="6400800" cy="3654425"/>
          </a:xfrm>
        </p:spPr>
        <p:txBody>
          <a:bodyPr/>
          <a:lstStyle/>
          <a:p>
            <a:pPr marL="342900" indent="-342900" algn="l">
              <a:buFont typeface="Wingdings" panose="05000000000000000000" pitchFamily="2" charset="2"/>
              <a:buChar char="ü"/>
            </a:pPr>
            <a:r>
              <a:rPr lang="en-US" dirty="0"/>
              <a:t>Stage 9: </a:t>
            </a:r>
            <a:r>
              <a:rPr lang="en-US" b="1" dirty="0"/>
              <a:t>Saving Model</a:t>
            </a:r>
          </a:p>
          <a:p>
            <a:pPr algn="l"/>
            <a:r>
              <a:rPr lang="en-US" dirty="0"/>
              <a:t>	</a:t>
            </a:r>
            <a:r>
              <a:rPr lang="en-US" sz="2000" dirty="0"/>
              <a:t>After all process we saved our trained our model so 	that we use it again and again without training it.</a:t>
            </a:r>
          </a:p>
          <a:p>
            <a:pPr algn="l"/>
            <a:endParaRPr lang="en-US" sz="2000" dirty="0"/>
          </a:p>
          <a:p>
            <a:pPr marL="342900" indent="-342900" algn="l">
              <a:buFont typeface="Wingdings" panose="05000000000000000000" pitchFamily="2" charset="2"/>
              <a:buChar char="ü"/>
            </a:pPr>
            <a:r>
              <a:rPr lang="en-US" dirty="0"/>
              <a:t>Stage 10: </a:t>
            </a:r>
            <a:r>
              <a:rPr lang="en-US" b="1" dirty="0"/>
              <a:t>GUI Development</a:t>
            </a:r>
          </a:p>
          <a:p>
            <a:pPr algn="l"/>
            <a:r>
              <a:rPr lang="en-US" b="1" dirty="0"/>
              <a:t>	</a:t>
            </a:r>
            <a:r>
              <a:rPr lang="en-US" sz="2000" dirty="0"/>
              <a:t>After model creation part is done, we developed a 	simple desktop application using Python </a:t>
            </a:r>
            <a:r>
              <a:rPr lang="en-US" sz="2000" dirty="0" err="1"/>
              <a:t>Tkinter</a:t>
            </a:r>
            <a:r>
              <a:rPr lang="en-US" sz="2000" dirty="0"/>
              <a:t> 	library with simple login system.</a:t>
            </a:r>
          </a:p>
          <a:p>
            <a:pPr algn="l"/>
            <a:endParaRPr lang="en-US" sz="2000" dirty="0"/>
          </a:p>
          <a:p>
            <a:pPr algn="l"/>
            <a:endParaRPr lang="en-IN" dirty="0"/>
          </a:p>
        </p:txBody>
      </p:sp>
    </p:spTree>
    <p:extLst>
      <p:ext uri="{BB962C8B-B14F-4D97-AF65-F5344CB8AC3E}">
        <p14:creationId xmlns:p14="http://schemas.microsoft.com/office/powerpoint/2010/main" val="225320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C915-F2B1-DF34-B913-64F3C9657AE8}"/>
              </a:ext>
            </a:extLst>
          </p:cNvPr>
          <p:cNvSpPr>
            <a:spLocks noGrp="1"/>
          </p:cNvSpPr>
          <p:nvPr>
            <p:ph type="title"/>
          </p:nvPr>
        </p:nvSpPr>
        <p:spPr>
          <a:xfrm>
            <a:off x="2266950" y="2300097"/>
            <a:ext cx="6400800" cy="768096"/>
          </a:xfrm>
        </p:spPr>
        <p:txBody>
          <a:bodyPr/>
          <a:lstStyle/>
          <a:p>
            <a:r>
              <a:rPr lang="en-US" dirty="0"/>
              <a:t>application</a:t>
            </a:r>
            <a:endParaRPr lang="en-IN" dirty="0"/>
          </a:p>
        </p:txBody>
      </p:sp>
      <p:sp>
        <p:nvSpPr>
          <p:cNvPr id="3" name="Text Placeholder 2">
            <a:extLst>
              <a:ext uri="{FF2B5EF4-FFF2-40B4-BE49-F238E27FC236}">
                <a16:creationId xmlns:a16="http://schemas.microsoft.com/office/drawing/2014/main" id="{4110AAD5-22D6-F251-8B42-EF13B196B34E}"/>
              </a:ext>
            </a:extLst>
          </p:cNvPr>
          <p:cNvSpPr>
            <a:spLocks noGrp="1"/>
          </p:cNvSpPr>
          <p:nvPr>
            <p:ph type="body" idx="1"/>
          </p:nvPr>
        </p:nvSpPr>
        <p:spPr>
          <a:xfrm>
            <a:off x="3419475" y="3676459"/>
            <a:ext cx="6400800" cy="2162175"/>
          </a:xfrm>
        </p:spPr>
        <p:txBody>
          <a:bodyPr/>
          <a:lstStyle/>
          <a:p>
            <a:pPr marL="342900" indent="-342900" algn="l">
              <a:buFont typeface="Wingdings" panose="05000000000000000000" pitchFamily="2" charset="2"/>
              <a:buChar char="ü"/>
            </a:pPr>
            <a:r>
              <a:rPr lang="en-US" dirty="0"/>
              <a:t>Used in currency counting machine used in banks and supermarkets</a:t>
            </a:r>
          </a:p>
          <a:p>
            <a:pPr marL="342900" indent="-342900" algn="l">
              <a:buFont typeface="Wingdings" panose="05000000000000000000" pitchFamily="2" charset="2"/>
              <a:buChar char="ü"/>
            </a:pPr>
            <a:r>
              <a:rPr lang="en-US" dirty="0"/>
              <a:t>Used in vending machine</a:t>
            </a:r>
          </a:p>
          <a:p>
            <a:pPr marL="342900" indent="-342900" algn="l">
              <a:buFont typeface="Wingdings" panose="05000000000000000000" pitchFamily="2" charset="2"/>
              <a:buChar char="ü"/>
            </a:pPr>
            <a:r>
              <a:rPr lang="en-US" dirty="0"/>
              <a:t>If we include ancient coin images and features in dataset, then it will help the archeologist in their research</a:t>
            </a:r>
            <a:endParaRPr lang="en-IN" dirty="0"/>
          </a:p>
        </p:txBody>
      </p:sp>
    </p:spTree>
    <p:extLst>
      <p:ext uri="{BB962C8B-B14F-4D97-AF65-F5344CB8AC3E}">
        <p14:creationId xmlns:p14="http://schemas.microsoft.com/office/powerpoint/2010/main" val="261939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ED34-2F77-2C64-0B2C-2F9CF2DAE72D}"/>
              </a:ext>
            </a:extLst>
          </p:cNvPr>
          <p:cNvSpPr>
            <a:spLocks noGrp="1"/>
          </p:cNvSpPr>
          <p:nvPr>
            <p:ph type="title"/>
          </p:nvPr>
        </p:nvSpPr>
        <p:spPr>
          <a:xfrm>
            <a:off x="2352675" y="2309622"/>
            <a:ext cx="6400800" cy="768096"/>
          </a:xfrm>
        </p:spPr>
        <p:txBody>
          <a:bodyPr/>
          <a:lstStyle/>
          <a:p>
            <a:r>
              <a:rPr lang="en-US" dirty="0"/>
              <a:t>limitation</a:t>
            </a:r>
            <a:endParaRPr lang="en-IN" dirty="0"/>
          </a:p>
        </p:txBody>
      </p:sp>
      <p:sp>
        <p:nvSpPr>
          <p:cNvPr id="3" name="Text Placeholder 2">
            <a:extLst>
              <a:ext uri="{FF2B5EF4-FFF2-40B4-BE49-F238E27FC236}">
                <a16:creationId xmlns:a16="http://schemas.microsoft.com/office/drawing/2014/main" id="{CA6D90E9-2539-5C55-0F30-2956BB4517B3}"/>
              </a:ext>
            </a:extLst>
          </p:cNvPr>
          <p:cNvSpPr>
            <a:spLocks noGrp="1"/>
          </p:cNvSpPr>
          <p:nvPr>
            <p:ph type="body" idx="1"/>
          </p:nvPr>
        </p:nvSpPr>
        <p:spPr>
          <a:xfrm>
            <a:off x="3667125" y="3780283"/>
            <a:ext cx="6400800" cy="2152650"/>
          </a:xfrm>
        </p:spPr>
        <p:txBody>
          <a:bodyPr/>
          <a:lstStyle/>
          <a:p>
            <a:pPr marL="342900" indent="-342900" algn="l">
              <a:buFont typeface="Wingdings" panose="05000000000000000000" pitchFamily="2" charset="2"/>
              <a:buChar char="Ø"/>
            </a:pPr>
            <a:r>
              <a:rPr lang="en-US" dirty="0"/>
              <a:t>As of now it can detect currency of 32 countries only.</a:t>
            </a:r>
          </a:p>
          <a:p>
            <a:pPr marL="342900" indent="-342900" algn="l">
              <a:buFont typeface="Wingdings" panose="05000000000000000000" pitchFamily="2" charset="2"/>
              <a:buChar char="Ø"/>
            </a:pPr>
            <a:r>
              <a:rPr lang="en-US" dirty="0"/>
              <a:t>It can detect one coin at a time.</a:t>
            </a:r>
          </a:p>
          <a:p>
            <a:pPr algn="l"/>
            <a:endParaRPr lang="en-IN" dirty="0"/>
          </a:p>
        </p:txBody>
      </p:sp>
    </p:spTree>
    <p:extLst>
      <p:ext uri="{BB962C8B-B14F-4D97-AF65-F5344CB8AC3E}">
        <p14:creationId xmlns:p14="http://schemas.microsoft.com/office/powerpoint/2010/main" val="400902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345055" y="2932938"/>
            <a:ext cx="5879592" cy="2700528"/>
          </a:xfrm>
        </p:spPr>
        <p:txBody>
          <a:bodyPr/>
          <a:lstStyle/>
          <a:p>
            <a:r>
              <a:rPr lang="en-US" sz="2400" dirty="0"/>
              <a:t>In world currency coin detector project, we have successfully developed a deep learning based model which is capable in detecting currency, country and its face value which can easily be used or handled using a proper GUI based application.</a:t>
            </a:r>
          </a:p>
        </p:txBody>
      </p:sp>
    </p:spTree>
    <p:extLst>
      <p:ext uri="{BB962C8B-B14F-4D97-AF65-F5344CB8AC3E}">
        <p14:creationId xmlns:p14="http://schemas.microsoft.com/office/powerpoint/2010/main" val="9481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98397" y="2790444"/>
            <a:ext cx="6064377" cy="1591056"/>
          </a:xfrm>
        </p:spPr>
        <p:txBody>
          <a:bodyPr/>
          <a:lstStyle/>
          <a:p>
            <a:r>
              <a:rPr lang="en-US" sz="66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99541" y="12542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022348"/>
            <a:ext cx="5693664" cy="3870452"/>
          </a:xfrm>
        </p:spPr>
        <p:txBody>
          <a:bodyPr/>
          <a:lstStyle/>
          <a:p>
            <a:pPr marL="342900" indent="-342900">
              <a:lnSpc>
                <a:spcPct val="100000"/>
              </a:lnSpc>
              <a:buFont typeface="Wingdings" panose="05000000000000000000" pitchFamily="2" charset="2"/>
              <a:buChar char="q"/>
            </a:pPr>
            <a:r>
              <a:rPr lang="en-US" dirty="0"/>
              <a:t>Introduction​</a:t>
            </a:r>
          </a:p>
          <a:p>
            <a:pPr marL="342900" indent="-342900">
              <a:lnSpc>
                <a:spcPct val="100000"/>
              </a:lnSpc>
              <a:buFont typeface="Wingdings" panose="05000000000000000000" pitchFamily="2" charset="2"/>
              <a:buChar char="q"/>
            </a:pPr>
            <a:r>
              <a:rPr lang="en-US" dirty="0"/>
              <a:t>Dataset used</a:t>
            </a:r>
          </a:p>
          <a:p>
            <a:pPr marL="342900" indent="-342900">
              <a:lnSpc>
                <a:spcPct val="100000"/>
              </a:lnSpc>
              <a:buFont typeface="Wingdings" panose="05000000000000000000" pitchFamily="2" charset="2"/>
              <a:buChar char="q"/>
            </a:pPr>
            <a:r>
              <a:rPr lang="en-US" dirty="0"/>
              <a:t>​Primary goal</a:t>
            </a:r>
          </a:p>
          <a:p>
            <a:pPr marL="342900" indent="-342900">
              <a:lnSpc>
                <a:spcPct val="100000"/>
              </a:lnSpc>
              <a:buFont typeface="Wingdings" panose="05000000000000000000" pitchFamily="2" charset="2"/>
              <a:buChar char="q"/>
            </a:pPr>
            <a:r>
              <a:rPr lang="en-US" dirty="0"/>
              <a:t>Tools</a:t>
            </a:r>
          </a:p>
          <a:p>
            <a:pPr marL="342900" indent="-342900">
              <a:lnSpc>
                <a:spcPct val="100000"/>
              </a:lnSpc>
              <a:buFont typeface="Wingdings" panose="05000000000000000000" pitchFamily="2" charset="2"/>
              <a:buChar char="q"/>
            </a:pPr>
            <a:r>
              <a:rPr lang="en-US" dirty="0"/>
              <a:t>Techniques</a:t>
            </a:r>
          </a:p>
          <a:p>
            <a:pPr marL="342900" indent="-342900">
              <a:lnSpc>
                <a:spcPct val="100000"/>
              </a:lnSpc>
              <a:buFont typeface="Wingdings" panose="05000000000000000000" pitchFamily="2" charset="2"/>
              <a:buChar char="q"/>
            </a:pPr>
            <a:r>
              <a:rPr lang="en-US" dirty="0"/>
              <a:t>Approach</a:t>
            </a:r>
          </a:p>
          <a:p>
            <a:pPr marL="342900" indent="-342900">
              <a:lnSpc>
                <a:spcPct val="100000"/>
              </a:lnSpc>
              <a:buFont typeface="Wingdings" panose="05000000000000000000" pitchFamily="2" charset="2"/>
              <a:buChar char="q"/>
            </a:pPr>
            <a:r>
              <a:rPr lang="en-US" dirty="0"/>
              <a:t>Application</a:t>
            </a:r>
          </a:p>
          <a:p>
            <a:pPr marL="342900" indent="-342900">
              <a:lnSpc>
                <a:spcPct val="100000"/>
              </a:lnSpc>
              <a:buFont typeface="Wingdings" panose="05000000000000000000" pitchFamily="2" charset="2"/>
              <a:buChar char="q"/>
            </a:pPr>
            <a:r>
              <a:rPr lang="en-US" dirty="0"/>
              <a:t>Limitation</a:t>
            </a:r>
          </a:p>
          <a:p>
            <a:pPr marL="342900" indent="-342900">
              <a:lnSpc>
                <a:spcPct val="100000"/>
              </a:lnSpc>
              <a:buFont typeface="Wingdings" panose="05000000000000000000" pitchFamily="2" charset="2"/>
              <a:buChar char="q"/>
            </a:pPr>
            <a:r>
              <a:rPr lang="en-US" dirty="0"/>
              <a:t>​Summary​</a:t>
            </a:r>
          </a:p>
          <a:p>
            <a:pPr>
              <a:lnSpc>
                <a:spcPct val="100000"/>
              </a:lnSpc>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35248" y="8808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66768" y="2078736"/>
            <a:ext cx="6961632" cy="4322064"/>
          </a:xfrm>
        </p:spPr>
        <p:txBody>
          <a:bodyPr/>
          <a:lstStyle/>
          <a:p>
            <a:r>
              <a:rPr lang="en-US" sz="2400" dirty="0"/>
              <a:t>Currency is used almost everywhere. It is the indispensable part of everyone’s daily routine. Currency has great importance in day to day life and may be because of that currency recognition is a great area of interest for researchers.</a:t>
            </a:r>
          </a:p>
          <a:p>
            <a:endParaRPr lang="en-US" sz="2400" dirty="0"/>
          </a:p>
          <a:p>
            <a:r>
              <a:rPr lang="en-US" sz="2400" dirty="0"/>
              <a:t>This project is primarily focused on currency coin detection using AI and ML techniques.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828800" y="2198624"/>
            <a:ext cx="6146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468880" y="3551936"/>
            <a:ext cx="7051040" cy="3082543"/>
          </a:xfrm>
        </p:spPr>
        <p:txBody>
          <a:bodyPr/>
          <a:lstStyle/>
          <a:p>
            <a:pPr marL="342900" indent="-342900" algn="l">
              <a:buFont typeface="Wingdings" panose="05000000000000000000" pitchFamily="2" charset="2"/>
              <a:buChar char="q"/>
            </a:pPr>
            <a:r>
              <a:rPr lang="en-US" sz="2400" dirty="0">
                <a:solidFill>
                  <a:schemeClr val="accent6"/>
                </a:solidFill>
                <a:latin typeface="Sabon Next LT" panose="02000500000000000000" pitchFamily="2" charset="0"/>
                <a:cs typeface="Sabon Next LT" panose="02000500000000000000" pitchFamily="2" charset="0"/>
              </a:rPr>
              <a:t>We will be using </a:t>
            </a:r>
            <a:r>
              <a:rPr lang="en-US" sz="2400" b="1" dirty="0">
                <a:solidFill>
                  <a:schemeClr val="accent6"/>
                </a:solidFill>
                <a:latin typeface="Sabon Next LT" panose="02000500000000000000" pitchFamily="2" charset="0"/>
                <a:cs typeface="Sabon Next LT" panose="02000500000000000000" pitchFamily="2" charset="0"/>
              </a:rPr>
              <a:t>world coin dataset</a:t>
            </a:r>
          </a:p>
          <a:p>
            <a:pPr marL="342900" indent="-342900" algn="l">
              <a:buFont typeface="Wingdings" panose="05000000000000000000" pitchFamily="2" charset="2"/>
              <a:buChar char="q"/>
            </a:pPr>
            <a:r>
              <a:rPr lang="en-US" dirty="0">
                <a:latin typeface="Sabon Next LT" panose="02000500000000000000" pitchFamily="2" charset="0"/>
                <a:cs typeface="Sabon Next LT" panose="02000500000000000000" pitchFamily="2" charset="0"/>
              </a:rPr>
              <a:t>A collection of 211 different classes from 32 currencies</a:t>
            </a:r>
          </a:p>
          <a:p>
            <a:pPr marL="1257300" lvl="2" indent="-342900">
              <a:buFont typeface="Wingdings" panose="05000000000000000000" pitchFamily="2" charset="2"/>
              <a:buChar char="v"/>
            </a:pPr>
            <a:r>
              <a:rPr lang="en-US" b="1" dirty="0" err="1">
                <a:solidFill>
                  <a:schemeClr val="accent6"/>
                </a:solidFill>
                <a:latin typeface="Sabon Next LT" panose="02000500000000000000" pitchFamily="2" charset="0"/>
                <a:cs typeface="Sabon Next LT" panose="02000500000000000000" pitchFamily="2" charset="0"/>
              </a:rPr>
              <a:t>cat_to_name.json</a:t>
            </a:r>
            <a:r>
              <a:rPr lang="en-US" b="1" dirty="0">
                <a:solidFill>
                  <a:schemeClr val="accent6"/>
                </a:solidFill>
                <a:latin typeface="Sabon Next LT" panose="02000500000000000000" pitchFamily="2" charset="0"/>
                <a:cs typeface="Sabon Next LT" panose="02000500000000000000" pitchFamily="2" charset="0"/>
              </a:rPr>
              <a:t> </a:t>
            </a:r>
            <a:r>
              <a:rPr lang="en-US" dirty="0">
                <a:solidFill>
                  <a:schemeClr val="accent6"/>
                </a:solidFill>
                <a:latin typeface="Sabon Next LT" panose="02000500000000000000" pitchFamily="2" charset="0"/>
                <a:cs typeface="Sabon Next LT" panose="02000500000000000000" pitchFamily="2" charset="0"/>
              </a:rPr>
              <a:t>: maps the folder id with a specific coin</a:t>
            </a:r>
          </a:p>
          <a:p>
            <a:pPr marL="1257300" lvl="2" indent="-342900">
              <a:buFont typeface="Wingdings" panose="05000000000000000000" pitchFamily="2" charset="2"/>
              <a:buChar char="v"/>
            </a:pPr>
            <a:r>
              <a:rPr lang="en-US" b="1" dirty="0">
                <a:solidFill>
                  <a:schemeClr val="accent6"/>
                </a:solidFill>
                <a:latin typeface="Sabon Next LT" panose="02000500000000000000" pitchFamily="2" charset="0"/>
                <a:cs typeface="Sabon Next LT" panose="02000500000000000000" pitchFamily="2" charset="0"/>
              </a:rPr>
              <a:t>data</a:t>
            </a:r>
            <a:r>
              <a:rPr lang="en-US" dirty="0">
                <a:solidFill>
                  <a:schemeClr val="accent6"/>
                </a:solidFill>
                <a:latin typeface="Sabon Next LT" panose="02000500000000000000" pitchFamily="2" charset="0"/>
                <a:cs typeface="Sabon Next LT" panose="02000500000000000000" pitchFamily="2" charset="0"/>
              </a:rPr>
              <a:t> : contains all coin images. The dataset has been split into train, test and a validation dataset</a:t>
            </a:r>
          </a:p>
          <a:p>
            <a:pPr marL="342900" indent="-342900" algn="ctr">
              <a:buFont typeface="Wingdings" panose="05000000000000000000" pitchFamily="2" charset="2"/>
              <a:buChar char="v"/>
            </a:pPr>
            <a:endParaRPr lang="en-US" dirty="0">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endParaRPr lang="en-US" sz="2400" dirty="0">
              <a:solidFill>
                <a:schemeClr val="accent6"/>
              </a:solidFill>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F029-660A-9E35-A357-8958F4F0B14E}"/>
              </a:ext>
            </a:extLst>
          </p:cNvPr>
          <p:cNvSpPr>
            <a:spLocks noGrp="1"/>
          </p:cNvSpPr>
          <p:nvPr>
            <p:ph type="title"/>
          </p:nvPr>
        </p:nvSpPr>
        <p:spPr>
          <a:xfrm>
            <a:off x="2265680" y="2008632"/>
            <a:ext cx="6400800" cy="768096"/>
          </a:xfrm>
        </p:spPr>
        <p:txBody>
          <a:bodyPr/>
          <a:lstStyle/>
          <a:p>
            <a:r>
              <a:rPr lang="en-US" dirty="0"/>
              <a:t>Primary goal</a:t>
            </a:r>
            <a:endParaRPr lang="en-IN" dirty="0"/>
          </a:p>
        </p:txBody>
      </p:sp>
      <p:sp>
        <p:nvSpPr>
          <p:cNvPr id="3" name="Text Placeholder 2">
            <a:extLst>
              <a:ext uri="{FF2B5EF4-FFF2-40B4-BE49-F238E27FC236}">
                <a16:creationId xmlns:a16="http://schemas.microsoft.com/office/drawing/2014/main" id="{31FCADEB-C42F-27BE-41B7-3773DEA3563B}"/>
              </a:ext>
            </a:extLst>
          </p:cNvPr>
          <p:cNvSpPr>
            <a:spLocks noGrp="1"/>
          </p:cNvSpPr>
          <p:nvPr>
            <p:ph type="body" idx="1"/>
          </p:nvPr>
        </p:nvSpPr>
        <p:spPr>
          <a:xfrm>
            <a:off x="2585720" y="3245104"/>
            <a:ext cx="7020560" cy="2434336"/>
          </a:xfrm>
        </p:spPr>
        <p:txBody>
          <a:bodyPr/>
          <a:lstStyle/>
          <a:p>
            <a:r>
              <a:rPr lang="en-US" dirty="0"/>
              <a:t>There are three primary goal of this project:</a:t>
            </a:r>
          </a:p>
          <a:p>
            <a:endParaRPr lang="en-US" dirty="0"/>
          </a:p>
          <a:p>
            <a:pPr marL="1257300" lvl="2" indent="-342900">
              <a:buFont typeface="Wingdings" panose="05000000000000000000" pitchFamily="2" charset="2"/>
              <a:buChar char="ü"/>
            </a:pPr>
            <a:r>
              <a:rPr lang="en-US" sz="2000" dirty="0">
                <a:solidFill>
                  <a:srgbClr val="0070C0"/>
                </a:solidFill>
              </a:rPr>
              <a:t>Currency detection</a:t>
            </a:r>
          </a:p>
          <a:p>
            <a:pPr marL="1257300" lvl="2" indent="-342900">
              <a:buFont typeface="Wingdings" panose="05000000000000000000" pitchFamily="2" charset="2"/>
              <a:buChar char="ü"/>
            </a:pPr>
            <a:r>
              <a:rPr lang="en-US" sz="2000" dirty="0">
                <a:solidFill>
                  <a:srgbClr val="0070C0"/>
                </a:solidFill>
              </a:rPr>
              <a:t>Country from which it belongs</a:t>
            </a:r>
          </a:p>
          <a:p>
            <a:pPr marL="1257300" lvl="2" indent="-342900">
              <a:buFont typeface="Wingdings" panose="05000000000000000000" pitchFamily="2" charset="2"/>
              <a:buChar char="ü"/>
            </a:pPr>
            <a:r>
              <a:rPr lang="en-US" sz="2000" dirty="0">
                <a:solidFill>
                  <a:srgbClr val="0070C0"/>
                </a:solidFill>
              </a:rPr>
              <a:t>Face value of coin currency</a:t>
            </a:r>
          </a:p>
          <a:p>
            <a:endParaRPr lang="en-IN" dirty="0"/>
          </a:p>
        </p:txBody>
      </p:sp>
    </p:spTree>
    <p:extLst>
      <p:ext uri="{BB962C8B-B14F-4D97-AF65-F5344CB8AC3E}">
        <p14:creationId xmlns:p14="http://schemas.microsoft.com/office/powerpoint/2010/main" val="177093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20C9-7FF8-EBB6-A22A-52B0813030FE}"/>
              </a:ext>
            </a:extLst>
          </p:cNvPr>
          <p:cNvSpPr>
            <a:spLocks noGrp="1"/>
          </p:cNvSpPr>
          <p:nvPr>
            <p:ph type="title"/>
          </p:nvPr>
        </p:nvSpPr>
        <p:spPr>
          <a:xfrm>
            <a:off x="1148080" y="2628392"/>
            <a:ext cx="7152640" cy="978408"/>
          </a:xfrm>
        </p:spPr>
        <p:txBody>
          <a:bodyPr/>
          <a:lstStyle/>
          <a:p>
            <a:r>
              <a:rPr lang="en-US" dirty="0"/>
              <a:t>Tools</a:t>
            </a:r>
            <a:endParaRPr lang="en-IN" dirty="0"/>
          </a:p>
        </p:txBody>
      </p:sp>
      <p:sp>
        <p:nvSpPr>
          <p:cNvPr id="3" name="Text Placeholder 2">
            <a:extLst>
              <a:ext uri="{FF2B5EF4-FFF2-40B4-BE49-F238E27FC236}">
                <a16:creationId xmlns:a16="http://schemas.microsoft.com/office/drawing/2014/main" id="{A3C2F299-05D4-CA3B-B1CF-E39A7B31FC29}"/>
              </a:ext>
            </a:extLst>
          </p:cNvPr>
          <p:cNvSpPr>
            <a:spLocks noGrp="1"/>
          </p:cNvSpPr>
          <p:nvPr>
            <p:ph type="body" idx="1"/>
          </p:nvPr>
        </p:nvSpPr>
        <p:spPr>
          <a:xfrm>
            <a:off x="4074160" y="3653537"/>
            <a:ext cx="6400800" cy="2466848"/>
          </a:xfrm>
        </p:spPr>
        <p:txBody>
          <a:bodyPr/>
          <a:lstStyle/>
          <a:p>
            <a:pPr marL="342900" indent="-342900" algn="just">
              <a:buFont typeface="Wingdings" panose="05000000000000000000" pitchFamily="2" charset="2"/>
              <a:buChar char="Ø"/>
            </a:pPr>
            <a:r>
              <a:rPr lang="en-US" dirty="0"/>
              <a:t>IDE : </a:t>
            </a:r>
            <a:r>
              <a:rPr lang="en-US" dirty="0" err="1"/>
              <a:t>Jupyter</a:t>
            </a:r>
            <a:r>
              <a:rPr lang="en-US" dirty="0"/>
              <a:t> Notebook, VS code</a:t>
            </a:r>
          </a:p>
          <a:p>
            <a:pPr marL="342900" indent="-342900" algn="just">
              <a:buFont typeface="Wingdings" panose="05000000000000000000" pitchFamily="2" charset="2"/>
              <a:buChar char="Ø"/>
            </a:pPr>
            <a:r>
              <a:rPr lang="en-US" dirty="0"/>
              <a:t>Language : Python 3</a:t>
            </a:r>
          </a:p>
          <a:p>
            <a:pPr marL="342900" indent="-342900" algn="just">
              <a:buFont typeface="Wingdings" panose="05000000000000000000" pitchFamily="2" charset="2"/>
              <a:buChar char="Ø"/>
            </a:pPr>
            <a:r>
              <a:rPr lang="en-US" dirty="0"/>
              <a:t>Libraries  :  </a:t>
            </a:r>
            <a:r>
              <a:rPr lang="en-US" dirty="0" err="1"/>
              <a:t>Keras</a:t>
            </a:r>
            <a:endParaRPr lang="en-US" dirty="0"/>
          </a:p>
          <a:p>
            <a:pPr marL="342900" indent="-342900" algn="just">
              <a:buFont typeface="Wingdings" panose="05000000000000000000" pitchFamily="2" charset="2"/>
              <a:buChar char="Ø"/>
            </a:pPr>
            <a:r>
              <a:rPr lang="en-US" dirty="0"/>
              <a:t>Front end : </a:t>
            </a:r>
            <a:r>
              <a:rPr lang="en-US" dirty="0" err="1"/>
              <a:t>Tkinter</a:t>
            </a:r>
            <a:endParaRPr lang="en-US" dirty="0"/>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332097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4BC3-EA4A-1BFB-6B52-F3C90FC30AC5}"/>
              </a:ext>
            </a:extLst>
          </p:cNvPr>
          <p:cNvSpPr>
            <a:spLocks noGrp="1"/>
          </p:cNvSpPr>
          <p:nvPr>
            <p:ph type="title"/>
          </p:nvPr>
        </p:nvSpPr>
        <p:spPr>
          <a:xfrm>
            <a:off x="1920240" y="2139696"/>
            <a:ext cx="6400800" cy="768096"/>
          </a:xfrm>
        </p:spPr>
        <p:txBody>
          <a:bodyPr/>
          <a:lstStyle/>
          <a:p>
            <a:r>
              <a:rPr lang="en-US" dirty="0"/>
              <a:t>techniques</a:t>
            </a:r>
            <a:endParaRPr lang="en-IN" dirty="0"/>
          </a:p>
        </p:txBody>
      </p:sp>
      <p:sp>
        <p:nvSpPr>
          <p:cNvPr id="3" name="Text Placeholder 2">
            <a:extLst>
              <a:ext uri="{FF2B5EF4-FFF2-40B4-BE49-F238E27FC236}">
                <a16:creationId xmlns:a16="http://schemas.microsoft.com/office/drawing/2014/main" id="{403218CD-540E-F97F-4728-DD92FBEF10FF}"/>
              </a:ext>
            </a:extLst>
          </p:cNvPr>
          <p:cNvSpPr>
            <a:spLocks noGrp="1"/>
          </p:cNvSpPr>
          <p:nvPr>
            <p:ph type="body" idx="1"/>
          </p:nvPr>
        </p:nvSpPr>
        <p:spPr>
          <a:xfrm>
            <a:off x="3708400" y="3175000"/>
            <a:ext cx="6898640" cy="3429000"/>
          </a:xfrm>
        </p:spPr>
        <p:txBody>
          <a:bodyPr/>
          <a:lstStyle/>
          <a:p>
            <a:pPr marL="342900" indent="-342900" algn="l">
              <a:buFont typeface="Wingdings" panose="05000000000000000000" pitchFamily="2" charset="2"/>
              <a:buChar char="q"/>
            </a:pPr>
            <a:r>
              <a:rPr lang="en-US" dirty="0"/>
              <a:t>Machine Learning</a:t>
            </a:r>
          </a:p>
          <a:p>
            <a:pPr marL="800100" lvl="1" indent="-342900">
              <a:buFont typeface="Wingdings" panose="05000000000000000000" pitchFamily="2" charset="2"/>
              <a:buChar char="ü"/>
            </a:pPr>
            <a:r>
              <a:rPr lang="en-US" dirty="0">
                <a:solidFill>
                  <a:srgbClr val="00B0F0"/>
                </a:solidFill>
              </a:rPr>
              <a:t>Logistic regression</a:t>
            </a:r>
          </a:p>
          <a:p>
            <a:pPr lvl="1"/>
            <a:endParaRPr lang="en-US" dirty="0">
              <a:solidFill>
                <a:srgbClr val="00B0F0"/>
              </a:solidFill>
            </a:endParaRPr>
          </a:p>
          <a:p>
            <a:pPr marL="342900" indent="-342900" algn="l">
              <a:buFont typeface="Wingdings" panose="05000000000000000000" pitchFamily="2" charset="2"/>
              <a:buChar char="q"/>
            </a:pPr>
            <a:r>
              <a:rPr lang="en-US" dirty="0"/>
              <a:t>Deep learning </a:t>
            </a:r>
          </a:p>
          <a:p>
            <a:pPr marL="800100" lvl="1" indent="-342900">
              <a:buFont typeface="Wingdings" panose="05000000000000000000" pitchFamily="2" charset="2"/>
              <a:buChar char="ü"/>
            </a:pPr>
            <a:r>
              <a:rPr lang="en-US" dirty="0">
                <a:solidFill>
                  <a:srgbClr val="00B0F0"/>
                </a:solidFill>
              </a:rPr>
              <a:t>Convolutional neural network</a:t>
            </a:r>
          </a:p>
          <a:p>
            <a:endParaRPr lang="en-IN" dirty="0"/>
          </a:p>
        </p:txBody>
      </p:sp>
    </p:spTree>
    <p:extLst>
      <p:ext uri="{BB962C8B-B14F-4D97-AF65-F5344CB8AC3E}">
        <p14:creationId xmlns:p14="http://schemas.microsoft.com/office/powerpoint/2010/main" val="215929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131-351B-5876-FC19-F0108569B282}"/>
              </a:ext>
            </a:extLst>
          </p:cNvPr>
          <p:cNvSpPr>
            <a:spLocks noGrp="1"/>
          </p:cNvSpPr>
          <p:nvPr>
            <p:ph type="title"/>
          </p:nvPr>
        </p:nvSpPr>
        <p:spPr>
          <a:xfrm>
            <a:off x="2171700" y="2139696"/>
            <a:ext cx="6400800" cy="768096"/>
          </a:xfr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43389685-BBD7-04B1-9A14-6A5B4E8E4749}"/>
              </a:ext>
            </a:extLst>
          </p:cNvPr>
          <p:cNvSpPr>
            <a:spLocks noGrp="1"/>
          </p:cNvSpPr>
          <p:nvPr>
            <p:ph type="body" idx="1"/>
          </p:nvPr>
        </p:nvSpPr>
        <p:spPr>
          <a:xfrm>
            <a:off x="2895599" y="3086100"/>
            <a:ext cx="6772275" cy="3409950"/>
          </a:xfrm>
        </p:spPr>
        <p:txBody>
          <a:bodyPr/>
          <a:lstStyle/>
          <a:p>
            <a:pPr marL="342900" indent="-342900" algn="l">
              <a:buFont typeface="Wingdings" panose="05000000000000000000" pitchFamily="2" charset="2"/>
              <a:buChar char="ü"/>
            </a:pPr>
            <a:r>
              <a:rPr lang="en-US" dirty="0"/>
              <a:t>Stage 1: </a:t>
            </a:r>
            <a:r>
              <a:rPr lang="en-US" b="1" dirty="0"/>
              <a:t>Data Augmentation</a:t>
            </a:r>
          </a:p>
          <a:p>
            <a:pPr algn="l"/>
            <a:r>
              <a:rPr lang="en-IN" b="1" dirty="0"/>
              <a:t>	</a:t>
            </a:r>
            <a:r>
              <a:rPr lang="en-US" sz="2000" dirty="0"/>
              <a:t>In this stage first we apply transformation like scaling,</a:t>
            </a:r>
          </a:p>
          <a:p>
            <a:pPr algn="l"/>
            <a:r>
              <a:rPr lang="en-US" sz="2000" dirty="0"/>
              <a:t>	flipping, rotating, shifting and other techniques using 	</a:t>
            </a:r>
            <a:r>
              <a:rPr lang="en-US" sz="2000" dirty="0" err="1"/>
              <a:t>keras</a:t>
            </a:r>
            <a:r>
              <a:rPr lang="en-US" sz="2000" dirty="0"/>
              <a:t>.</a:t>
            </a:r>
          </a:p>
          <a:p>
            <a:pPr algn="l"/>
            <a:endParaRPr lang="en-US" dirty="0"/>
          </a:p>
          <a:p>
            <a:pPr marL="342900" indent="-342900" algn="l">
              <a:buFont typeface="Wingdings" panose="05000000000000000000" pitchFamily="2" charset="2"/>
              <a:buChar char="ü"/>
            </a:pPr>
            <a:r>
              <a:rPr lang="en-IN" dirty="0"/>
              <a:t>Stage 2: </a:t>
            </a:r>
            <a:r>
              <a:rPr lang="en-IN" b="1" dirty="0"/>
              <a:t>Batch generating</a:t>
            </a:r>
          </a:p>
          <a:p>
            <a:pPr algn="l"/>
            <a:r>
              <a:rPr lang="en-IN" b="1" dirty="0"/>
              <a:t>	</a:t>
            </a:r>
            <a:r>
              <a:rPr lang="en-US" sz="2000" dirty="0"/>
              <a:t>In this stage we created batch of processed image for 	training a deep learning model by specifying target 	size, batch size and class mode.</a:t>
            </a:r>
            <a:endParaRPr lang="en-IN" b="1" dirty="0"/>
          </a:p>
        </p:txBody>
      </p:sp>
    </p:spTree>
    <p:extLst>
      <p:ext uri="{BB962C8B-B14F-4D97-AF65-F5344CB8AC3E}">
        <p14:creationId xmlns:p14="http://schemas.microsoft.com/office/powerpoint/2010/main" val="315927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BE4B-A373-5B51-AEA0-E0E2162F58E7}"/>
              </a:ext>
            </a:extLst>
          </p:cNvPr>
          <p:cNvSpPr>
            <a:spLocks noGrp="1"/>
          </p:cNvSpPr>
          <p:nvPr>
            <p:ph type="title"/>
          </p:nvPr>
        </p:nvSpPr>
        <p:spPr>
          <a:xfrm>
            <a:off x="1724025" y="2233422"/>
            <a:ext cx="6400800" cy="768096"/>
          </a:xfrm>
        </p:spPr>
        <p:txBody>
          <a:bodyPr/>
          <a:lstStyle/>
          <a:p>
            <a:r>
              <a:rPr lang="en-US" dirty="0"/>
              <a:t>approach</a:t>
            </a:r>
            <a:endParaRPr lang="en-IN" dirty="0"/>
          </a:p>
        </p:txBody>
      </p:sp>
      <p:sp>
        <p:nvSpPr>
          <p:cNvPr id="3" name="Text Placeholder 2">
            <a:extLst>
              <a:ext uri="{FF2B5EF4-FFF2-40B4-BE49-F238E27FC236}">
                <a16:creationId xmlns:a16="http://schemas.microsoft.com/office/drawing/2014/main" id="{B765ED1E-3B61-30BC-D9E6-CFD7C842FAD6}"/>
              </a:ext>
            </a:extLst>
          </p:cNvPr>
          <p:cNvSpPr>
            <a:spLocks noGrp="1"/>
          </p:cNvSpPr>
          <p:nvPr>
            <p:ph type="body" idx="1"/>
          </p:nvPr>
        </p:nvSpPr>
        <p:spPr>
          <a:xfrm>
            <a:off x="3219449" y="3230118"/>
            <a:ext cx="6715125" cy="4351782"/>
          </a:xfrm>
        </p:spPr>
        <p:txBody>
          <a:bodyPr/>
          <a:lstStyle/>
          <a:p>
            <a:pPr marL="342900" indent="-342900" algn="l">
              <a:buFont typeface="Wingdings" panose="05000000000000000000" pitchFamily="2" charset="2"/>
              <a:buChar char="ü"/>
            </a:pPr>
            <a:r>
              <a:rPr lang="en-US" dirty="0"/>
              <a:t>Stage 3: </a:t>
            </a:r>
            <a:r>
              <a:rPr lang="en-US" b="1" dirty="0"/>
              <a:t>Model import</a:t>
            </a:r>
          </a:p>
          <a:p>
            <a:pPr algn="l"/>
            <a:r>
              <a:rPr lang="en-US" sz="2000" dirty="0"/>
              <a:t>	In this stage, we firstly imported MobileNetV2 CNN 	model by specifying some important parameters.</a:t>
            </a:r>
          </a:p>
          <a:p>
            <a:pPr algn="l"/>
            <a:endParaRPr lang="en-US" sz="2000" dirty="0"/>
          </a:p>
          <a:p>
            <a:pPr marL="342900" indent="-342900" algn="l">
              <a:buFont typeface="Wingdings" panose="05000000000000000000" pitchFamily="2" charset="2"/>
              <a:buChar char="ü"/>
            </a:pPr>
            <a:r>
              <a:rPr lang="en-US" dirty="0"/>
              <a:t>Stage 4: </a:t>
            </a:r>
            <a:r>
              <a:rPr lang="en-US" b="1" dirty="0"/>
              <a:t>Layer defining</a:t>
            </a:r>
          </a:p>
          <a:p>
            <a:pPr algn="l"/>
            <a:r>
              <a:rPr lang="en-US" sz="2000" dirty="0"/>
              <a:t>	In this stage firstly we defined input layer of model 	and then dense layer and output layer. </a:t>
            </a:r>
          </a:p>
          <a:p>
            <a:pPr algn="l"/>
            <a:r>
              <a:rPr lang="en-US" sz="2000" dirty="0"/>
              <a:t>	We kept hidden layer of model as it is.</a:t>
            </a:r>
            <a:endParaRPr lang="en-IN" sz="2000" dirty="0"/>
          </a:p>
        </p:txBody>
      </p:sp>
    </p:spTree>
    <p:extLst>
      <p:ext uri="{BB962C8B-B14F-4D97-AF65-F5344CB8AC3E}">
        <p14:creationId xmlns:p14="http://schemas.microsoft.com/office/powerpoint/2010/main" val="39729013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{4D5C0986-4CD8-42E4-8204-2B3C80E8B1D5}tf78438558_win32</Template>
  <TotalTime>1048</TotalTime>
  <Words>597</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Sabon Next LT</vt:lpstr>
      <vt:lpstr>Wingdings</vt:lpstr>
      <vt:lpstr>Office Theme</vt:lpstr>
      <vt:lpstr>World currency coin detector </vt:lpstr>
      <vt:lpstr>AGENDA</vt:lpstr>
      <vt:lpstr>Introduction</vt:lpstr>
      <vt:lpstr>dataset</vt:lpstr>
      <vt:lpstr>Primary goal</vt:lpstr>
      <vt:lpstr>Tools</vt:lpstr>
      <vt:lpstr>techniques</vt:lpstr>
      <vt:lpstr>approach</vt:lpstr>
      <vt:lpstr>approach</vt:lpstr>
      <vt:lpstr>approach</vt:lpstr>
      <vt:lpstr>approach</vt:lpstr>
      <vt:lpstr>approach</vt:lpstr>
      <vt:lpstr>application</vt:lpstr>
      <vt:lpstr>limitation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currency coin detector </dc:title>
  <dc:subject/>
  <dc:creator>Saurabh Prakash</dc:creator>
  <cp:lastModifiedBy>Saurabh Prakash</cp:lastModifiedBy>
  <cp:revision>4</cp:revision>
  <dcterms:created xsi:type="dcterms:W3CDTF">2022-10-09T10:00:25Z</dcterms:created>
  <dcterms:modified xsi:type="dcterms:W3CDTF">2023-02-08T08:45:08Z</dcterms:modified>
</cp:coreProperties>
</file>