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ba5dcb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ba5dcb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observed very clearly that LIME has correctly classified the toxic comments as well as the non toxic 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04da570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04da570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04da570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04da570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observed very clearly that LIME has correctly classified the toxic comments as well as the non toxic ones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f8047d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f8047d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understand the need for explanation there are certain questions to be asked … &lt;Animate the questions&gt; -- </a:t>
            </a:r>
            <a:r>
              <a:rPr lang="en"/>
              <a:t>The failure to answer these questions turns the model into black box model</a:t>
            </a:r>
            <a:endParaRPr/>
          </a:p>
          <a:p>
            <a:pPr indent="-298450" lvl="0" marL="457200" rtl="0" algn="l">
              <a:spcBef>
                <a:spcPts val="0"/>
              </a:spcBef>
              <a:spcAft>
                <a:spcPts val="0"/>
              </a:spcAft>
              <a:buSzPts val="1100"/>
              <a:buChar char="●"/>
            </a:pPr>
            <a:r>
              <a:rPr lang="en"/>
              <a:t>In black box method even the designers cannot explain why the AI arrived at specific decision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XAI aims at creating a suite of machine learning techniques that - </a:t>
            </a:r>
            <a:endParaRPr/>
          </a:p>
          <a:p>
            <a:pPr indent="-298450" lvl="0" marL="457200" rtl="0" algn="l">
              <a:spcBef>
                <a:spcPts val="0"/>
              </a:spcBef>
              <a:spcAft>
                <a:spcPts val="0"/>
              </a:spcAft>
              <a:buSzPts val="1100"/>
              <a:buAutoNum type="arabicPeriod"/>
            </a:pPr>
            <a:r>
              <a:rPr lang="en"/>
              <a:t>Produce explainable models while maintaining a high level of learning performance</a:t>
            </a:r>
            <a:endParaRPr/>
          </a:p>
          <a:p>
            <a:pPr indent="-298450" lvl="0" marL="457200" rtl="0" algn="l">
              <a:spcBef>
                <a:spcPts val="0"/>
              </a:spcBef>
              <a:spcAft>
                <a:spcPts val="0"/>
              </a:spcAft>
              <a:buSzPts val="1100"/>
              <a:buAutoNum type="arabicPeriod"/>
            </a:pPr>
            <a:r>
              <a:rPr lang="en"/>
              <a:t>Enable human users to understand, appropriately trust and effectively manage the emerging generation of artificially intelligent partners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XAI means humans can understand the path an IT system took to take the decision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051213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051213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The purpose of an explainable AI (XAI) system is to make its behavior more intelligible to humans by providing explanations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There are some general principles followed are-</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The XAI system should be able to explain its capabilities and understandings</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AutoNum type="arabicPeriod"/>
            </a:pPr>
            <a:r>
              <a:rPr lang="en" sz="1200">
                <a:solidFill>
                  <a:srgbClr val="333333"/>
                </a:solidFill>
                <a:highlight>
                  <a:srgbClr val="FFFFFF"/>
                </a:highlight>
                <a:latin typeface="Roboto"/>
                <a:ea typeface="Roboto"/>
                <a:cs typeface="Roboto"/>
                <a:sym typeface="Roboto"/>
              </a:rPr>
              <a:t>Explain what it has done, what it is doing now, and what will happen next</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21951fd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21951fd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1200"/>
              </a:spcBef>
              <a:spcAft>
                <a:spcPts val="0"/>
              </a:spcAft>
              <a:buSzPts val="900"/>
              <a:buAutoNum type="arabicPeriod"/>
            </a:pPr>
            <a:r>
              <a:rPr lang="en" sz="1300"/>
              <a:t>Should be easy to understand</a:t>
            </a:r>
            <a:endParaRPr sz="1300"/>
          </a:p>
          <a:p>
            <a:pPr indent="-285750" lvl="0" marL="457200" rtl="0" algn="l">
              <a:spcBef>
                <a:spcPts val="0"/>
              </a:spcBef>
              <a:spcAft>
                <a:spcPts val="0"/>
              </a:spcAft>
              <a:buSzPts val="900"/>
              <a:buAutoNum type="arabicPeriod"/>
            </a:pPr>
            <a:r>
              <a:rPr lang="en" sz="1300"/>
              <a:t>It must replicate the model’s behaviour in the vicinity of instance being predicted</a:t>
            </a:r>
            <a:endParaRPr sz="1300"/>
          </a:p>
          <a:p>
            <a:pPr indent="-285750" lvl="0" marL="457200" rtl="0" algn="l">
              <a:spcBef>
                <a:spcPts val="0"/>
              </a:spcBef>
              <a:spcAft>
                <a:spcPts val="0"/>
              </a:spcAft>
              <a:buSzPts val="900"/>
              <a:buAutoNum type="arabicPeriod"/>
            </a:pPr>
            <a:r>
              <a:rPr lang="en" sz="1300"/>
              <a:t>Should not make any assumptions about model while providing explanations</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921951f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921951f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921951f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21951fd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It is important to build trust in our model. There are simulations that give an aggregated view of model performance over unknown data. This does not help in understanding why some predictions are correct and some wrong. Also we cannot trace our model’s decision path i.e. we cannot figure out its learning or spurious conclusions. Now, if I tell you there exists a tool that explains model’s decision boundary in a human understandable way. This magical library is known as LIME.</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92798f6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2798f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mentioned example is significant in today’s scenario. We have a hospital where a number of patients are describing their symptoms. The doctor has refused to enter in lieu of pandemic and has left a compounder behind. Now the less qualified compounder is confused how to decide if the patients are to be sent to q</a:t>
            </a:r>
            <a:r>
              <a:rPr lang="en"/>
              <a:t>uarantine or not</a:t>
            </a:r>
            <a:r>
              <a:rPr lang="en"/>
              <a:t>? He lists all their symptoms one by one and uses the magical tool to look up the symptoms with high resolution focus. The tool elaborates him about the common symptoms of the flu and a decision is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have understand what type of decision is made. You would be curious to know how did LIME reached the explanation? We’ll find out as I roll along..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921951fd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21951fd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Char char="●"/>
            </a:pPr>
            <a:r>
              <a:rPr lang="en" sz="1300"/>
              <a:t>The background represents the decision function which cannot be approximated well by a linear model</a:t>
            </a:r>
            <a:endParaRPr sz="1300"/>
          </a:p>
          <a:p>
            <a:pPr indent="-311150" lvl="0" marL="457200" rtl="0" algn="l">
              <a:lnSpc>
                <a:spcPct val="115000"/>
              </a:lnSpc>
              <a:spcBef>
                <a:spcPts val="0"/>
              </a:spcBef>
              <a:spcAft>
                <a:spcPts val="0"/>
              </a:spcAft>
              <a:buSzPts val="1300"/>
              <a:buChar char="●"/>
            </a:pPr>
            <a:r>
              <a:rPr lang="en" sz="1300">
                <a:latin typeface="Calibri"/>
                <a:ea typeface="Calibri"/>
                <a:cs typeface="Calibri"/>
                <a:sym typeface="Calibri"/>
              </a:rPr>
              <a:t>LIME samples instances, gets predictions using function and then weighs them by the proximity to the instance being explained</a:t>
            </a:r>
            <a:endParaRPr sz="1300">
              <a:latin typeface="Calibri"/>
              <a:ea typeface="Calibri"/>
              <a:cs typeface="Calibri"/>
              <a:sym typeface="Calibri"/>
            </a:endParaRPr>
          </a:p>
          <a:p>
            <a:pPr indent="-311150" lvl="0" marL="457200" rtl="0" algn="l">
              <a:lnSpc>
                <a:spcPct val="115000"/>
              </a:lnSpc>
              <a:spcBef>
                <a:spcPts val="0"/>
              </a:spcBef>
              <a:spcAft>
                <a:spcPts val="0"/>
              </a:spcAft>
              <a:buSzPts val="1300"/>
              <a:buChar char="●"/>
            </a:pPr>
            <a:r>
              <a:rPr lang="en" sz="1300"/>
              <a:t>It is important to note that the dashed line is locally faithful and not globally</a:t>
            </a:r>
            <a:endParaRPr sz="1300"/>
          </a:p>
          <a:p>
            <a:pPr indent="-311150" lvl="0" marL="457200" rtl="0" algn="l">
              <a:lnSpc>
                <a:spcPct val="115000"/>
              </a:lnSpc>
              <a:spcBef>
                <a:spcPts val="0"/>
              </a:spcBef>
              <a:spcAft>
                <a:spcPts val="0"/>
              </a:spcAft>
              <a:buSzPts val="1300"/>
              <a:buChar char="●"/>
            </a:pPr>
            <a:r>
              <a:rPr lang="en" sz="1300">
                <a:latin typeface="Calibri"/>
                <a:ea typeface="Calibri"/>
                <a:cs typeface="Calibri"/>
                <a:sym typeface="Calibri"/>
              </a:rPr>
              <a:t>Perform random uniform sampling from an interpretable representation and create multiple perturbed samples. These are then weighted by their probabilities, to summarize it can be said there is no dependency on the type of original model for LIME to provide explanations</a:t>
            </a:r>
            <a:endParaRPr sz="13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921951fd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21951fd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26800" y="1551375"/>
            <a:ext cx="8090400" cy="141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Explainable Artificial Intelligence</a:t>
            </a:r>
            <a:endParaRPr/>
          </a:p>
        </p:txBody>
      </p:sp>
      <p:sp>
        <p:nvSpPr>
          <p:cNvPr id="129" name="Google Shape;129;p13"/>
          <p:cNvSpPr txBox="1"/>
          <p:nvPr>
            <p:ph idx="1" type="subTitle"/>
          </p:nvPr>
        </p:nvSpPr>
        <p:spPr>
          <a:xfrm>
            <a:off x="1891350" y="30595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‘XAI’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184" name="Google Shape;184;p22"/>
          <p:cNvSpPr txBox="1"/>
          <p:nvPr>
            <p:ph idx="2" type="body"/>
          </p:nvPr>
        </p:nvSpPr>
        <p:spPr>
          <a:xfrm>
            <a:off x="4638675" y="1800200"/>
            <a:ext cx="37302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"Drappel, </a:t>
            </a:r>
            <a:r>
              <a:rPr lang="en" sz="1200">
                <a:solidFill>
                  <a:srgbClr val="000000"/>
                </a:solidFill>
                <a:latin typeface="Arial"/>
                <a:ea typeface="Arial"/>
                <a:cs typeface="Arial"/>
                <a:sym typeface="Arial"/>
              </a:rPr>
              <a:t>please</a:t>
            </a:r>
            <a:r>
              <a:rPr lang="en" sz="1200">
                <a:solidFill>
                  <a:srgbClr val="000000"/>
                </a:solidFill>
                <a:highlight>
                  <a:srgbClr val="FFFFFF"/>
                </a:highlight>
                <a:latin typeface="Arial"/>
                <a:ea typeface="Arial"/>
                <a:cs typeface="Arial"/>
                <a:sym typeface="Arial"/>
              </a:rPr>
              <a:t> </a:t>
            </a:r>
            <a:r>
              <a:rPr lang="en" sz="1200">
                <a:solidFill>
                  <a:srgbClr val="000000"/>
                </a:solidFill>
                <a:latin typeface="Arial"/>
                <a:ea typeface="Arial"/>
                <a:cs typeface="Arial"/>
                <a:sym typeface="Arial"/>
              </a:rPr>
              <a:t>stop</a:t>
            </a:r>
            <a:r>
              <a:rPr lang="en" sz="1200">
                <a:solidFill>
                  <a:srgbClr val="000000"/>
                </a:solidFill>
                <a:highlight>
                  <a:srgbClr val="FFFFFF"/>
                </a:highlight>
                <a:latin typeface="Arial"/>
                <a:ea typeface="Arial"/>
                <a:cs typeface="Arial"/>
                <a:sym typeface="Arial"/>
              </a:rPr>
              <a:t> reverting or read </a:t>
            </a:r>
            <a:r>
              <a:rPr lang="en" sz="1200">
                <a:solidFill>
                  <a:srgbClr val="000000"/>
                </a:solidFill>
                <a:latin typeface="Arial"/>
                <a:ea typeface="Arial"/>
                <a:cs typeface="Arial"/>
                <a:sym typeface="Arial"/>
              </a:rPr>
              <a:t>the</a:t>
            </a:r>
            <a:r>
              <a:rPr lang="en" sz="1200">
                <a:solidFill>
                  <a:srgbClr val="000000"/>
                </a:solidFill>
                <a:highlight>
                  <a:srgbClr val="FFFFFF"/>
                </a:highlight>
                <a:latin typeface="Arial"/>
                <a:ea typeface="Arial"/>
                <a:cs typeface="Arial"/>
                <a:sym typeface="Arial"/>
              </a:rPr>
              <a:t> god damned </a:t>
            </a:r>
            <a:r>
              <a:rPr lang="en" sz="1200">
                <a:solidFill>
                  <a:srgbClr val="000000"/>
                </a:solidFill>
                <a:latin typeface="Arial"/>
                <a:ea typeface="Arial"/>
                <a:cs typeface="Arial"/>
                <a:sym typeface="Arial"/>
              </a:rPr>
              <a:t>talk</a:t>
            </a:r>
            <a:r>
              <a:rPr lang="en" sz="1200">
                <a:solidFill>
                  <a:srgbClr val="000000"/>
                </a:solidFill>
                <a:highlight>
                  <a:srgbClr val="FFFFFF"/>
                </a:highlight>
                <a:latin typeface="Arial"/>
                <a:ea typeface="Arial"/>
                <a:cs typeface="Arial"/>
                <a:sym typeface="Arial"/>
              </a:rPr>
              <a:t> page, some medical practitioners..."" is weasel word </a:t>
            </a:r>
            <a:r>
              <a:rPr lang="en" sz="1200">
                <a:solidFill>
                  <a:srgbClr val="000000"/>
                </a:solidFill>
                <a:highlight>
                  <a:srgbClr val="FF7F0E"/>
                </a:highlight>
                <a:latin typeface="Arial"/>
                <a:ea typeface="Arial"/>
                <a:cs typeface="Arial"/>
                <a:sym typeface="Arial"/>
              </a:rPr>
              <a:t>crap</a:t>
            </a:r>
            <a:r>
              <a:rPr lang="en" sz="1200">
                <a:solidFill>
                  <a:srgbClr val="000000"/>
                </a:solidFill>
                <a:highlight>
                  <a:srgbClr val="FFFFFF"/>
                </a:highlight>
                <a:latin typeface="Arial"/>
                <a:ea typeface="Arial"/>
                <a:cs typeface="Arial"/>
                <a:sym typeface="Arial"/>
              </a:rPr>
              <a:t>, and </a:t>
            </a:r>
            <a:r>
              <a:rPr lang="en" sz="1200">
                <a:solidFill>
                  <a:srgbClr val="000000"/>
                </a:solidFill>
                <a:latin typeface="Arial"/>
                <a:ea typeface="Arial"/>
                <a:cs typeface="Arial"/>
                <a:sym typeface="Arial"/>
              </a:rPr>
              <a:t>the</a:t>
            </a:r>
            <a:r>
              <a:rPr lang="en" sz="1200">
                <a:solidFill>
                  <a:srgbClr val="000000"/>
                </a:solidFill>
                <a:highlight>
                  <a:srgbClr val="FFFFFF"/>
                </a:highlight>
                <a:latin typeface="Arial"/>
                <a:ea typeface="Arial"/>
                <a:cs typeface="Arial"/>
                <a:sym typeface="Arial"/>
              </a:rPr>
              <a:t> </a:t>
            </a:r>
            <a:r>
              <a:rPr lang="en" sz="1200">
                <a:solidFill>
                  <a:srgbClr val="000000"/>
                </a:solidFill>
                <a:latin typeface="Arial"/>
                <a:ea typeface="Arial"/>
                <a:cs typeface="Arial"/>
                <a:sym typeface="Arial"/>
              </a:rPr>
              <a:t>discussion</a:t>
            </a:r>
            <a:r>
              <a:rPr lang="en" sz="1200">
                <a:solidFill>
                  <a:srgbClr val="000000"/>
                </a:solidFill>
                <a:highlight>
                  <a:srgbClr val="FFFFFF"/>
                </a:highlight>
                <a:latin typeface="Arial"/>
                <a:ea typeface="Arial"/>
                <a:cs typeface="Arial"/>
                <a:sym typeface="Arial"/>
              </a:rPr>
              <a:t> of phentype is DIRECTLY contradicted in </a:t>
            </a:r>
            <a:r>
              <a:rPr lang="en" sz="1200">
                <a:solidFill>
                  <a:srgbClr val="000000"/>
                </a:solidFill>
                <a:latin typeface="Arial"/>
                <a:ea typeface="Arial"/>
                <a:cs typeface="Arial"/>
                <a:sym typeface="Arial"/>
              </a:rPr>
              <a:t>the</a:t>
            </a:r>
            <a:r>
              <a:rPr lang="en" sz="1200">
                <a:solidFill>
                  <a:srgbClr val="000000"/>
                </a:solidFill>
                <a:highlight>
                  <a:srgbClr val="FFFFFF"/>
                </a:highlight>
                <a:latin typeface="Arial"/>
                <a:ea typeface="Arial"/>
                <a:cs typeface="Arial"/>
                <a:sym typeface="Arial"/>
              </a:rPr>
              <a:t> following paragraph.  I am not a vandal, but </a:t>
            </a:r>
            <a:r>
              <a:rPr lang="en" sz="1200">
                <a:solidFill>
                  <a:srgbClr val="000000"/>
                </a:solidFill>
                <a:latin typeface="Arial"/>
                <a:ea typeface="Arial"/>
                <a:cs typeface="Arial"/>
                <a:sym typeface="Arial"/>
              </a:rPr>
              <a:t>at</a:t>
            </a:r>
            <a:r>
              <a:rPr lang="en" sz="1200">
                <a:solidFill>
                  <a:srgbClr val="000000"/>
                </a:solidFill>
                <a:highlight>
                  <a:srgbClr val="FFFFFF"/>
                </a:highlight>
                <a:latin typeface="Arial"/>
                <a:ea typeface="Arial"/>
                <a:cs typeface="Arial"/>
                <a:sym typeface="Arial"/>
              </a:rPr>
              <a:t> this </a:t>
            </a:r>
            <a:r>
              <a:rPr lang="en" sz="1200">
                <a:solidFill>
                  <a:srgbClr val="000000"/>
                </a:solidFill>
                <a:latin typeface="Arial"/>
                <a:ea typeface="Arial"/>
                <a:cs typeface="Arial"/>
                <a:sym typeface="Arial"/>
              </a:rPr>
              <a:t>point</a:t>
            </a:r>
            <a:r>
              <a:rPr lang="en" sz="1200">
                <a:solidFill>
                  <a:srgbClr val="000000"/>
                </a:solidFill>
                <a:highlight>
                  <a:srgbClr val="FFFFFF"/>
                </a:highlight>
                <a:latin typeface="Arial"/>
                <a:ea typeface="Arial"/>
                <a:cs typeface="Arial"/>
                <a:sym typeface="Arial"/>
              </a:rPr>
              <a:t> </a:t>
            </a:r>
            <a:r>
              <a:rPr lang="en" sz="1200">
                <a:solidFill>
                  <a:srgbClr val="000000"/>
                </a:solidFill>
                <a:latin typeface="Arial"/>
                <a:ea typeface="Arial"/>
                <a:cs typeface="Arial"/>
                <a:sym typeface="Arial"/>
              </a:rPr>
              <a:t>you</a:t>
            </a:r>
            <a:r>
              <a:rPr lang="en" sz="1200">
                <a:solidFill>
                  <a:srgbClr val="000000"/>
                </a:solidFill>
                <a:highlight>
                  <a:srgbClr val="FFFFFF"/>
                </a:highlight>
                <a:latin typeface="Arial"/>
                <a:ea typeface="Arial"/>
                <a:cs typeface="Arial"/>
                <a:sym typeface="Arial"/>
              </a:rPr>
              <a:t> </a:t>
            </a:r>
            <a:r>
              <a:rPr lang="en" sz="1200">
                <a:solidFill>
                  <a:srgbClr val="000000"/>
                </a:solidFill>
                <a:latin typeface="Arial"/>
                <a:ea typeface="Arial"/>
                <a:cs typeface="Arial"/>
                <a:sym typeface="Arial"/>
              </a:rPr>
              <a:t>are</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050">
                <a:solidFill>
                  <a:srgbClr val="000000"/>
                </a:solidFill>
                <a:highlight>
                  <a:srgbClr val="FFFFFF"/>
                </a:highlight>
                <a:latin typeface="Arial"/>
                <a:ea typeface="Arial"/>
                <a:cs typeface="Arial"/>
                <a:sym typeface="Arial"/>
              </a:rPr>
              <a:t>[('crap', 0.12135146549087317), ('the', -0.08618127602306407), ('you', 0.062367789540932056), ('talk', -0.053072472438244186), ('please', -0.04913042520893451), ('discussion', -0.0356355724391451), ('are', 0.03423936508446596), ('point', -0.0340468183082469), ('stop', 0.031431635519624315), ('at', -0.0313282075101204)]</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pic>
        <p:nvPicPr>
          <p:cNvPr id="185" name="Google Shape;185;p22"/>
          <p:cNvPicPr preferRelativeResize="0"/>
          <p:nvPr/>
        </p:nvPicPr>
        <p:blipFill>
          <a:blip r:embed="rId3">
            <a:alphaModFix/>
          </a:blip>
          <a:stretch>
            <a:fillRect/>
          </a:stretch>
        </p:blipFill>
        <p:spPr>
          <a:xfrm>
            <a:off x="580950" y="1800200"/>
            <a:ext cx="3924300" cy="274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388100" y="1658849"/>
            <a:ext cx="6367800" cy="182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LIME on balanced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 Classifier</a:t>
            </a:r>
            <a:endParaRPr/>
          </a:p>
        </p:txBody>
      </p:sp>
      <p:sp>
        <p:nvSpPr>
          <p:cNvPr id="197" name="Google Shape;197;p24"/>
          <p:cNvSpPr txBox="1"/>
          <p:nvPr>
            <p:ph idx="2" type="body"/>
          </p:nvPr>
        </p:nvSpPr>
        <p:spPr>
          <a:xfrm>
            <a:off x="4638675" y="1800200"/>
            <a:ext cx="36861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highlight>
                  <a:srgbClr val="FF7F0E"/>
                </a:highlight>
                <a:latin typeface="Arial"/>
                <a:ea typeface="Arial"/>
                <a:cs typeface="Arial"/>
                <a:sym typeface="Arial"/>
              </a:rPr>
              <a:t>FUCK</a:t>
            </a:r>
            <a:r>
              <a:rPr lang="en" sz="1100">
                <a:solidFill>
                  <a:srgbClr val="000000"/>
                </a:solidFill>
                <a:highlight>
                  <a:srgbClr val="FFFFFF"/>
                </a:highlight>
                <a:latin typeface="Arial"/>
                <a:ea typeface="Arial"/>
                <a:cs typeface="Arial"/>
                <a:sym typeface="Arial"/>
              </a:rPr>
              <a:t> YOU Jdelanoy. </a:t>
            </a:r>
            <a:r>
              <a:rPr lang="en" sz="1100">
                <a:solidFill>
                  <a:srgbClr val="000000"/>
                </a:solidFill>
                <a:latin typeface="Arial"/>
                <a:ea typeface="Arial"/>
                <a:cs typeface="Arial"/>
                <a:sym typeface="Arial"/>
              </a:rPr>
              <a:t>You</a:t>
            </a:r>
            <a:r>
              <a:rPr lang="en" sz="1100">
                <a:solidFill>
                  <a:srgbClr val="000000"/>
                </a:solidFill>
                <a:highlight>
                  <a:srgbClr val="FFFFFF"/>
                </a:highlight>
                <a:latin typeface="Arial"/>
                <a:ea typeface="Arial"/>
                <a:cs typeface="Arial"/>
                <a:sym typeface="Arial"/>
              </a:rPr>
              <a:t> are German </a:t>
            </a:r>
            <a:r>
              <a:rPr lang="en" sz="1100">
                <a:solidFill>
                  <a:srgbClr val="000000"/>
                </a:solidFill>
                <a:highlight>
                  <a:srgbClr val="FF7F0E"/>
                </a:highlight>
                <a:latin typeface="Arial"/>
                <a:ea typeface="Arial"/>
                <a:cs typeface="Arial"/>
                <a:sym typeface="Arial"/>
              </a:rPr>
              <a:t>COCK</a:t>
            </a:r>
            <a:r>
              <a:rPr lang="en" sz="1100">
                <a:solidFill>
                  <a:srgbClr val="000000"/>
                </a:solidFill>
                <a:highlight>
                  <a:srgbClr val="FFFFFF"/>
                </a:highlight>
                <a:latin typeface="Arial"/>
                <a:ea typeface="Arial"/>
                <a:cs typeface="Arial"/>
                <a:sym typeface="Arial"/>
              </a:rPr>
              <a:t> </a:t>
            </a:r>
            <a:r>
              <a:rPr lang="en" sz="1100">
                <a:solidFill>
                  <a:srgbClr val="000000"/>
                </a:solidFill>
                <a:highlight>
                  <a:srgbClr val="FF7F0E"/>
                </a:highlight>
                <a:latin typeface="Arial"/>
                <a:ea typeface="Arial"/>
                <a:cs typeface="Arial"/>
                <a:sym typeface="Arial"/>
              </a:rPr>
              <a:t>SUCKER</a:t>
            </a:r>
            <a:r>
              <a:rPr lang="en" sz="1100">
                <a:solidFill>
                  <a:srgbClr val="000000"/>
                </a:solidFill>
                <a:highlight>
                  <a:srgbClr val="FFFFFF"/>
                </a:highlight>
                <a:latin typeface="Arial"/>
                <a:ea typeface="Arial"/>
                <a:cs typeface="Arial"/>
                <a:sym typeface="Arial"/>
              </a:rPr>
              <a:t> | </a:t>
            </a:r>
            <a:r>
              <a:rPr lang="en" sz="1100">
                <a:solidFill>
                  <a:srgbClr val="000000"/>
                </a:solidFill>
                <a:highlight>
                  <a:srgbClr val="FF7F0E"/>
                </a:highlight>
                <a:latin typeface="Arial"/>
                <a:ea typeface="Arial"/>
                <a:cs typeface="Arial"/>
                <a:sym typeface="Arial"/>
              </a:rPr>
              <a:t>FUCKER</a:t>
            </a:r>
            <a:r>
              <a:rPr lang="en" sz="1100">
                <a:solidFill>
                  <a:srgbClr val="000000"/>
                </a:solidFill>
                <a:highlight>
                  <a:srgbClr val="FFFFFF"/>
                </a:highlight>
                <a:latin typeface="Arial"/>
                <a:ea typeface="Arial"/>
                <a:cs typeface="Arial"/>
                <a:sym typeface="Arial"/>
              </a:rPr>
              <a:t> </a:t>
            </a:r>
            <a:r>
              <a:rPr lang="en" sz="1100">
                <a:solidFill>
                  <a:srgbClr val="000000"/>
                </a:solidFill>
                <a:highlight>
                  <a:srgbClr val="FF7F0E"/>
                </a:highlight>
                <a:latin typeface="Arial"/>
                <a:ea typeface="Arial"/>
                <a:cs typeface="Arial"/>
                <a:sym typeface="Arial"/>
              </a:rPr>
              <a:t>MOTHER</a:t>
            </a:r>
            <a:r>
              <a:rPr lang="en" sz="1100">
                <a:solidFill>
                  <a:srgbClr val="000000"/>
                </a:solidFill>
                <a:highlight>
                  <a:srgbClr val="FFFFFF"/>
                </a:highlight>
                <a:latin typeface="Arial"/>
                <a:ea typeface="Arial"/>
                <a:cs typeface="Arial"/>
                <a:sym typeface="Arial"/>
              </a:rPr>
              <a:t> </a:t>
            </a:r>
            <a:r>
              <a:rPr lang="en" sz="1100">
                <a:solidFill>
                  <a:srgbClr val="000000"/>
                </a:solidFill>
                <a:highlight>
                  <a:srgbClr val="FF7F0E"/>
                </a:highlight>
                <a:latin typeface="Arial"/>
                <a:ea typeface="Arial"/>
                <a:cs typeface="Arial"/>
                <a:sym typeface="Arial"/>
              </a:rPr>
              <a:t>FUCKER</a:t>
            </a:r>
            <a:r>
              <a:rPr lang="en" sz="1100">
                <a:solidFill>
                  <a:srgbClr val="000000"/>
                </a:solidFill>
                <a:highlight>
                  <a:srgbClr val="FFFFFF"/>
                </a:highlight>
                <a:latin typeface="Arial"/>
                <a:ea typeface="Arial"/>
                <a:cs typeface="Arial"/>
                <a:sym typeface="Arial"/>
              </a:rPr>
              <a:t>. </a:t>
            </a:r>
            <a:r>
              <a:rPr lang="en" sz="1100">
                <a:solidFill>
                  <a:srgbClr val="000000"/>
                </a:solidFill>
                <a:latin typeface="Arial"/>
                <a:ea typeface="Arial"/>
                <a:cs typeface="Arial"/>
                <a:sym typeface="Arial"/>
              </a:rPr>
              <a:t>Good</a:t>
            </a:r>
            <a:r>
              <a:rPr lang="en" sz="1100">
                <a:solidFill>
                  <a:srgbClr val="000000"/>
                </a:solidFill>
                <a:highlight>
                  <a:srgbClr val="FFFFFF"/>
                </a:highlight>
                <a:latin typeface="Arial"/>
                <a:ea typeface="Arial"/>
                <a:cs typeface="Arial"/>
                <a:sym typeface="Arial"/>
              </a:rPr>
              <a:t> </a:t>
            </a:r>
            <a:r>
              <a:rPr lang="en" sz="1100">
                <a:solidFill>
                  <a:srgbClr val="000000"/>
                </a:solidFill>
                <a:highlight>
                  <a:schemeClr val="dk1"/>
                </a:highlight>
                <a:latin typeface="Arial"/>
                <a:ea typeface="Arial"/>
                <a:cs typeface="Arial"/>
                <a:sym typeface="Arial"/>
              </a:rPr>
              <a:t>to</a:t>
            </a:r>
            <a:r>
              <a:rPr lang="en" sz="1100">
                <a:solidFill>
                  <a:srgbClr val="000000"/>
                </a:solidFill>
                <a:highlight>
                  <a:srgbClr val="FFFFFF"/>
                </a:highlight>
                <a:latin typeface="Arial"/>
                <a:ea typeface="Arial"/>
                <a:cs typeface="Arial"/>
                <a:sym typeface="Arial"/>
              </a:rPr>
              <a:t> </a:t>
            </a:r>
            <a:r>
              <a:rPr lang="en" sz="1100">
                <a:solidFill>
                  <a:srgbClr val="000000"/>
                </a:solidFill>
                <a:latin typeface="Arial"/>
                <a:ea typeface="Arial"/>
                <a:cs typeface="Arial"/>
                <a:sym typeface="Arial"/>
              </a:rPr>
              <a:t>know</a:t>
            </a:r>
            <a:r>
              <a:rPr lang="en" sz="1100">
                <a:solidFill>
                  <a:srgbClr val="000000"/>
                </a:solidFill>
                <a:highlight>
                  <a:srgbClr val="FFFFFF"/>
                </a:highlight>
                <a:latin typeface="Arial"/>
                <a:ea typeface="Arial"/>
                <a:cs typeface="Arial"/>
                <a:sym typeface="Arial"/>
              </a:rPr>
              <a:t> </a:t>
            </a:r>
            <a:r>
              <a:rPr lang="en" sz="1100">
                <a:solidFill>
                  <a:srgbClr val="000000"/>
                </a:solidFill>
                <a:latin typeface="Arial"/>
                <a:ea typeface="Arial"/>
                <a:cs typeface="Arial"/>
                <a:sym typeface="Arial"/>
              </a:rPr>
              <a:t>how</a:t>
            </a:r>
            <a:r>
              <a:rPr lang="en" sz="1100">
                <a:solidFill>
                  <a:srgbClr val="000000"/>
                </a:solidFill>
                <a:highlight>
                  <a:srgbClr val="FFFFFF"/>
                </a:highlight>
                <a:latin typeface="Arial"/>
                <a:ea typeface="Arial"/>
                <a:cs typeface="Arial"/>
                <a:sym typeface="Arial"/>
              </a:rPr>
              <a:t> you </a:t>
            </a:r>
            <a:r>
              <a:rPr lang="en" sz="1100">
                <a:solidFill>
                  <a:srgbClr val="000000"/>
                </a:solidFill>
                <a:highlight>
                  <a:srgbClr val="FF7F0E"/>
                </a:highlight>
                <a:latin typeface="Arial"/>
                <a:ea typeface="Arial"/>
                <a:cs typeface="Arial"/>
                <a:sym typeface="Arial"/>
              </a:rPr>
              <a:t>FUCKED</a:t>
            </a:r>
            <a:r>
              <a:rPr lang="en" sz="1100">
                <a:solidFill>
                  <a:srgbClr val="000000"/>
                </a:solidFill>
                <a:highlight>
                  <a:srgbClr val="FFFFFF"/>
                </a:highlight>
                <a:latin typeface="Arial"/>
                <a:ea typeface="Arial"/>
                <a:cs typeface="Arial"/>
                <a:sym typeface="Arial"/>
              </a:rPr>
              <a:t> face looks.</a:t>
            </a: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050">
                <a:solidFill>
                  <a:srgbClr val="000000"/>
                </a:solidFill>
                <a:highlight>
                  <a:srgbClr val="FFFFFF"/>
                </a:highlight>
                <a:latin typeface="Arial"/>
                <a:ea typeface="Arial"/>
                <a:cs typeface="Arial"/>
                <a:sym typeface="Arial"/>
              </a:rPr>
              <a:t>[('crap', 0.12135146549087317), ('the', -0.08618127602306407), ('you', 0.062367789540932056), ('talk', -0.053072472438244186), ('please', -0.04913042520893451), ('discussion', -0.0356355724391451), ('are', 0.03423936508446596), ('point', -0.0340468183082469), ('stop', 0.031431635519624315), ('at', -0.0313282075101204)]</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000000"/>
              </a:solidFill>
              <a:highlight>
                <a:srgbClr val="FFFFFF"/>
              </a:highlight>
              <a:latin typeface="Arial"/>
              <a:ea typeface="Arial"/>
              <a:cs typeface="Arial"/>
              <a:sym typeface="Arial"/>
            </a:endParaRPr>
          </a:p>
        </p:txBody>
      </p:sp>
      <p:pic>
        <p:nvPicPr>
          <p:cNvPr id="198" name="Google Shape;198;p24"/>
          <p:cNvPicPr preferRelativeResize="0"/>
          <p:nvPr/>
        </p:nvPicPr>
        <p:blipFill>
          <a:blip r:embed="rId3">
            <a:alphaModFix/>
          </a:blip>
          <a:stretch>
            <a:fillRect/>
          </a:stretch>
        </p:blipFill>
        <p:spPr>
          <a:xfrm>
            <a:off x="416822" y="1800200"/>
            <a:ext cx="4088427" cy="270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4294967295" type="title"/>
          </p:nvPr>
        </p:nvSpPr>
        <p:spPr>
          <a:xfrm>
            <a:off x="2720538" y="834875"/>
            <a:ext cx="3702900" cy="74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Need</a:t>
            </a:r>
            <a:endParaRPr/>
          </a:p>
        </p:txBody>
      </p:sp>
      <p:sp>
        <p:nvSpPr>
          <p:cNvPr id="135" name="Google Shape;135;p14"/>
          <p:cNvSpPr txBox="1"/>
          <p:nvPr>
            <p:ph idx="1" type="body"/>
          </p:nvPr>
        </p:nvSpPr>
        <p:spPr>
          <a:xfrm>
            <a:off x="814400" y="3353975"/>
            <a:ext cx="7400100" cy="6540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Char char="●"/>
            </a:pPr>
            <a:r>
              <a:rPr lang="en" sz="1400"/>
              <a:t>Why did the model make a specific prediction or description</a:t>
            </a:r>
            <a:endParaRPr sz="1400"/>
          </a:p>
          <a:p>
            <a:pPr indent="-317500" lvl="0" marL="457200" rtl="0" algn="l">
              <a:spcBef>
                <a:spcPts val="0"/>
              </a:spcBef>
              <a:spcAft>
                <a:spcPts val="0"/>
              </a:spcAft>
              <a:buSzPts val="1400"/>
              <a:buChar char="●"/>
            </a:pPr>
            <a:r>
              <a:rPr lang="en" sz="1400"/>
              <a:t>When did the AI system fail</a:t>
            </a:r>
            <a:endParaRPr sz="1400"/>
          </a:p>
        </p:txBody>
      </p:sp>
      <p:pic>
        <p:nvPicPr>
          <p:cNvPr id="136" name="Google Shape;136;p14"/>
          <p:cNvPicPr preferRelativeResize="0"/>
          <p:nvPr/>
        </p:nvPicPr>
        <p:blipFill>
          <a:blip r:embed="rId3">
            <a:alphaModFix/>
          </a:blip>
          <a:stretch>
            <a:fillRect/>
          </a:stretch>
        </p:blipFill>
        <p:spPr>
          <a:xfrm>
            <a:off x="1185850" y="1733400"/>
            <a:ext cx="6772275"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a:t>
            </a:r>
            <a:endParaRPr/>
          </a:p>
        </p:txBody>
      </p:sp>
      <p:pic>
        <p:nvPicPr>
          <p:cNvPr id="142" name="Google Shape;142;p15"/>
          <p:cNvPicPr preferRelativeResize="0"/>
          <p:nvPr/>
        </p:nvPicPr>
        <p:blipFill>
          <a:blip r:embed="rId3">
            <a:alphaModFix/>
          </a:blip>
          <a:stretch>
            <a:fillRect/>
          </a:stretch>
        </p:blipFill>
        <p:spPr>
          <a:xfrm>
            <a:off x="1875100" y="1584700"/>
            <a:ext cx="5393787" cy="30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Ideal Model Classifier</a:t>
            </a:r>
            <a:endParaRPr/>
          </a:p>
        </p:txBody>
      </p:sp>
      <p:sp>
        <p:nvSpPr>
          <p:cNvPr id="148" name="Google Shape;148;p16"/>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rial"/>
              <a:buAutoNum type="arabicPeriod"/>
            </a:pPr>
            <a:r>
              <a:rPr lang="en" sz="1400">
                <a:solidFill>
                  <a:srgbClr val="000000"/>
                </a:solidFill>
                <a:latin typeface="Arial"/>
                <a:ea typeface="Arial"/>
                <a:cs typeface="Arial"/>
                <a:sym typeface="Arial"/>
              </a:rPr>
              <a:t>Interpretable </a:t>
            </a:r>
            <a:endParaRPr sz="14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AutoNum type="arabicPeriod"/>
            </a:pPr>
            <a:r>
              <a:rPr lang="en" sz="1400">
                <a:solidFill>
                  <a:srgbClr val="000000"/>
                </a:solidFill>
                <a:latin typeface="Arial"/>
                <a:ea typeface="Arial"/>
                <a:cs typeface="Arial"/>
                <a:sym typeface="Arial"/>
              </a:rPr>
              <a:t>Local Fidelity</a:t>
            </a:r>
            <a:endParaRPr sz="14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AutoNum type="arabicPeriod"/>
            </a:pPr>
            <a:r>
              <a:rPr lang="en" sz="1400">
                <a:solidFill>
                  <a:srgbClr val="000000"/>
                </a:solidFill>
                <a:latin typeface="Arial"/>
                <a:ea typeface="Arial"/>
                <a:cs typeface="Arial"/>
                <a:sym typeface="Arial"/>
              </a:rPr>
              <a:t>Model Agnostic</a:t>
            </a:r>
            <a:endParaRPr sz="14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AutoNum type="arabicPeriod"/>
            </a:pPr>
            <a:r>
              <a:rPr lang="en" sz="1400">
                <a:solidFill>
                  <a:srgbClr val="000000"/>
                </a:solidFill>
                <a:latin typeface="Arial"/>
                <a:ea typeface="Arial"/>
                <a:cs typeface="Arial"/>
                <a:sym typeface="Arial"/>
              </a:rPr>
              <a:t>Global perspective</a:t>
            </a:r>
            <a:endParaRPr sz="1400">
              <a:solidFill>
                <a:srgbClr val="000000"/>
              </a:solidFill>
              <a:latin typeface="Arial"/>
              <a:ea typeface="Arial"/>
              <a:cs typeface="Arial"/>
              <a:sym typeface="Arial"/>
            </a:endParaRPr>
          </a:p>
        </p:txBody>
      </p:sp>
      <p:sp>
        <p:nvSpPr>
          <p:cNvPr id="149" name="Google Shape;149;p16"/>
          <p:cNvSpPr txBox="1"/>
          <p:nvPr>
            <p:ph idx="2" type="body"/>
          </p:nvPr>
        </p:nvSpPr>
        <p:spPr>
          <a:xfrm>
            <a:off x="4638675" y="1990725"/>
            <a:ext cx="3686100" cy="2595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rial"/>
              <a:buAutoNum type="arabicPeriod"/>
            </a:pPr>
            <a:r>
              <a:rPr lang="en" sz="1400">
                <a:solidFill>
                  <a:srgbClr val="000000"/>
                </a:solidFill>
                <a:latin typeface="Arial"/>
                <a:ea typeface="Arial"/>
                <a:cs typeface="Arial"/>
                <a:sym typeface="Arial"/>
              </a:rPr>
              <a:t>P</a:t>
            </a:r>
            <a:r>
              <a:rPr lang="en" sz="1400">
                <a:solidFill>
                  <a:srgbClr val="000000"/>
                </a:solidFill>
                <a:latin typeface="Arial"/>
                <a:ea typeface="Arial"/>
                <a:cs typeface="Arial"/>
                <a:sym typeface="Arial"/>
              </a:rPr>
              <a:t>rovide qualitative understanding between input variables and responses</a:t>
            </a:r>
            <a:endParaRPr sz="14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AutoNum type="arabicPeriod"/>
            </a:pPr>
            <a:r>
              <a:rPr lang="en" sz="1400">
                <a:solidFill>
                  <a:srgbClr val="000000"/>
                </a:solidFill>
                <a:latin typeface="Arial"/>
                <a:ea typeface="Arial"/>
                <a:cs typeface="Arial"/>
                <a:sym typeface="Arial"/>
              </a:rPr>
              <a:t>Might not be possible for an explanation to be completely faithful unless it itself describes the model completely</a:t>
            </a:r>
            <a:endParaRPr sz="14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AutoNum type="arabicPeriod"/>
            </a:pPr>
            <a:r>
              <a:rPr lang="en" sz="1400">
                <a:solidFill>
                  <a:srgbClr val="000000"/>
                </a:solidFill>
                <a:latin typeface="Arial"/>
                <a:ea typeface="Arial"/>
                <a:cs typeface="Arial"/>
                <a:sym typeface="Arial"/>
              </a:rPr>
              <a:t>Able to explain any model</a:t>
            </a:r>
            <a:endParaRPr sz="14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AutoNum type="arabicPeriod"/>
            </a:pPr>
            <a:r>
              <a:rPr lang="en" sz="1400">
                <a:solidFill>
                  <a:srgbClr val="000000"/>
                </a:solidFill>
                <a:latin typeface="Arial"/>
                <a:ea typeface="Arial"/>
                <a:cs typeface="Arial"/>
                <a:sym typeface="Arial"/>
              </a:rPr>
              <a:t>Explain a representative set to user to give global intuition of the model</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Locally Interpretable Model-Agnostic Explanation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4294967295" type="body"/>
          </p:nvPr>
        </p:nvSpPr>
        <p:spPr>
          <a:xfrm>
            <a:off x="813150" y="1852650"/>
            <a:ext cx="7517700" cy="1438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rial"/>
              <a:buChar char="●"/>
            </a:pPr>
            <a:r>
              <a:rPr lang="en" sz="1400">
                <a:latin typeface="Arial"/>
                <a:ea typeface="Arial"/>
                <a:cs typeface="Arial"/>
                <a:sym typeface="Arial"/>
              </a:rPr>
              <a:t>A python library which tries to solve for model interpretability by producing locally faithful explanations</a:t>
            </a:r>
            <a:endParaRPr sz="1400">
              <a:latin typeface="Arial"/>
              <a:ea typeface="Arial"/>
              <a:cs typeface="Arial"/>
              <a:sym typeface="Arial"/>
            </a:endParaRPr>
          </a:p>
          <a:p>
            <a:pPr indent="-317500" lvl="0" marL="457200" rtl="0" algn="just">
              <a:spcBef>
                <a:spcPts val="0"/>
              </a:spcBef>
              <a:spcAft>
                <a:spcPts val="0"/>
              </a:spcAft>
              <a:buSzPts val="1400"/>
              <a:buFont typeface="Arial"/>
              <a:buChar char="●"/>
            </a:pPr>
            <a:r>
              <a:rPr lang="en" sz="1400">
                <a:latin typeface="Arial"/>
                <a:ea typeface="Arial"/>
                <a:cs typeface="Arial"/>
                <a:sym typeface="Arial"/>
              </a:rPr>
              <a:t>LIME is a novel explanation technique that explains prediction of any classifier in an interpretable and faithful manner by learning an interpretable model locally around the prediction</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152400" y="1523669"/>
            <a:ext cx="8839197" cy="20961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170" name="Google Shape;170;p20"/>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1" name="Google Shape;171;p20"/>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Arial"/>
              <a:buChar char="●"/>
            </a:pPr>
            <a:r>
              <a:rPr lang="en" sz="1400">
                <a:solidFill>
                  <a:srgbClr val="000000"/>
                </a:solidFill>
                <a:latin typeface="Arial"/>
                <a:ea typeface="Arial"/>
                <a:cs typeface="Arial"/>
                <a:sym typeface="Arial"/>
              </a:rPr>
              <a:t>The black box model’s complex decision function f is represented by the blue/pink background</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Char char="●"/>
            </a:pPr>
            <a:r>
              <a:rPr lang="en" sz="1400">
                <a:solidFill>
                  <a:srgbClr val="000000"/>
                </a:solidFill>
                <a:latin typeface="Arial"/>
                <a:ea typeface="Arial"/>
                <a:cs typeface="Arial"/>
                <a:sym typeface="Arial"/>
              </a:rPr>
              <a:t>The red cross is the instance being explained</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Char char="●"/>
            </a:pPr>
            <a:r>
              <a:rPr lang="en" sz="1400">
                <a:solidFill>
                  <a:srgbClr val="000000"/>
                </a:solidFill>
                <a:latin typeface="Arial"/>
                <a:ea typeface="Arial"/>
                <a:cs typeface="Arial"/>
                <a:sym typeface="Arial"/>
              </a:rPr>
              <a:t>The dashed line is the learned explanation that is locally faithful</a:t>
            </a:r>
            <a:endParaRPr sz="1400">
              <a:solidFill>
                <a:srgbClr val="000000"/>
              </a:solidFill>
            </a:endParaRPr>
          </a:p>
        </p:txBody>
      </p:sp>
      <p:pic>
        <p:nvPicPr>
          <p:cNvPr id="172" name="Google Shape;172;p20"/>
          <p:cNvPicPr preferRelativeResize="0"/>
          <p:nvPr/>
        </p:nvPicPr>
        <p:blipFill rotWithShape="1">
          <a:blip r:embed="rId3">
            <a:alphaModFix/>
          </a:blip>
          <a:srcRect b="8945" l="17469" r="12960" t="11321"/>
          <a:stretch/>
        </p:blipFill>
        <p:spPr>
          <a:xfrm>
            <a:off x="819150" y="1990725"/>
            <a:ext cx="3686100" cy="24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373850" y="1744499"/>
            <a:ext cx="6396300" cy="16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LIME on Imbalanced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