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31402055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31402055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314020550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314020550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314020550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314020550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31402055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31402055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314020550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314020550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14020550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1402055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314020550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314020550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314020550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314020550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31402055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31402055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314020550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31402055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1402055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31402055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314020550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314020550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314020550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314020550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38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Disease in Individuals using Biological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Random Forest Classification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4830025" y="1990050"/>
            <a:ext cx="3504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Second ensemble method chosen was random forest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67% of the refined dataset was used to train the model, where 33% was used for testing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Hyperparameters chosen include: max_depth = 10, min_samples_leaf = 3, min_samples_split = 4, and n_estimators = 200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 random forest classifier using the same dataset achieved a precision metric of </a:t>
            </a:r>
            <a:r>
              <a:rPr b="1" lang="en" sz="1200">
                <a:solidFill>
                  <a:srgbClr val="000000"/>
                </a:solidFill>
              </a:rPr>
              <a:t>86.3%</a:t>
            </a:r>
            <a:r>
              <a:rPr lang="en" sz="1200">
                <a:solidFill>
                  <a:srgbClr val="000000"/>
                </a:solidFill>
              </a:rPr>
              <a:t> and a recall metric of </a:t>
            </a:r>
            <a:r>
              <a:rPr b="1" lang="en" sz="1200">
                <a:solidFill>
                  <a:srgbClr val="000000"/>
                </a:solidFill>
              </a:rPr>
              <a:t>89.4%</a:t>
            </a:r>
            <a:endParaRPr sz="1200"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10449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 - Mean Decrease in Impurity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4811325" y="1990050"/>
            <a:ext cx="352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</a:rPr>
              <a:t>Two approaches taken to determine feature importance</a:t>
            </a:r>
            <a:endParaRPr sz="1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</a:rPr>
              <a:t>Here, the one-hot encoded “ST_Slope_Up” feature is highlighted as having a high score for classification. This feature has a value of 1 for subjects with an ST segment observed with an increasing slope and a value of 0 for flat or decreasing slopes.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May </a:t>
            </a:r>
            <a:r>
              <a:rPr lang="en" sz="1100">
                <a:solidFill>
                  <a:srgbClr val="000000"/>
                </a:solidFill>
              </a:rPr>
              <a:t>be less relevant for the numerical columns, as the approach may encounter problems with features having high cardinality.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75" y="1640450"/>
            <a:ext cx="390762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056750" y="4019675"/>
            <a:ext cx="7030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</a:rPr>
              <a:t>Second approach leverages LIME - local interpretable model-agnostic explanations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Both examples above illustrate feature importances for individual classifications (left: XGBoost, right: random forest)</a:t>
            </a:r>
            <a:endParaRPr/>
          </a:p>
        </p:txBody>
      </p:sp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Implementation</a:t>
            </a:r>
            <a:endParaRPr/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252416"/>
            <a:ext cx="3645951" cy="263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350" y="1254662"/>
            <a:ext cx="3645950" cy="263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Next Steps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we’re optimizing for recall, random forest classification depicted better performance than 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could potentially improve random forest performance even more by tuning hyperparameters via GridSearchCV and/or RandomizedSearchCV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Improvement may be modest given current level of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only included </a:t>
            </a:r>
            <a:r>
              <a:rPr lang="en"/>
              <a:t>11 independent variables and observations collected only from 5 data sources.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Would be interesting to see how additional demographic data related to subject race and income could impact analysis.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CDC – National Center for Health Statistics – Leading Causes of Death. https://www.cdc.gov/nchs/fastats/leading-causes-of-death.htm. February 3, 2022.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fedesoriano. “Heart Failure Prediction Dataset.” </a:t>
            </a:r>
            <a:r>
              <a:rPr i="1" lang="en" sz="1200">
                <a:solidFill>
                  <a:srgbClr val="000000"/>
                </a:solidFill>
              </a:rPr>
              <a:t>Kaggle</a:t>
            </a:r>
            <a:r>
              <a:rPr lang="en" sz="1200">
                <a:solidFill>
                  <a:srgbClr val="000000"/>
                </a:solidFill>
              </a:rPr>
              <a:t>, 10 Sept. 2021, https://www.kaggle.com/fedesoriano/heart-failure-prediction.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Domínguez, Carlos. “A Detail Description of the Heart Disease Dataset.” </a:t>
            </a:r>
            <a:r>
              <a:rPr i="1" lang="en" sz="1200">
                <a:solidFill>
                  <a:srgbClr val="000000"/>
                </a:solidFill>
              </a:rPr>
              <a:t>Kaggle</a:t>
            </a:r>
            <a:r>
              <a:rPr lang="en" sz="1200">
                <a:solidFill>
                  <a:srgbClr val="000000"/>
                </a:solidFill>
              </a:rPr>
              <a:t>, Kaggle, 20 Apr. 2020, https://www.kaggle.com/carlosdg/a-detail-description-of-the-heart-disease-dataset.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653650" y="1990050"/>
            <a:ext cx="34947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</a:t>
            </a:r>
            <a:r>
              <a:rPr lang="en" sz="1200"/>
              <a:t>eart disease was considered the leading cause of death in the U.S. in 2020 (CDC)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dealing with widespread disease, as evidenced d</a:t>
            </a:r>
            <a:r>
              <a:rPr lang="en" sz="1200"/>
              <a:t>uring the COVID-19 pandemic, governments can reduce public health risk to populations and hospitals. 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Understanding the risk that heart disease poses can allow groups to spread awareness of healthy behavioral changes to target populations or focus medical resources on mitigation and prevention.</a:t>
            </a:r>
            <a:endParaRPr sz="12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disease: a longstanding pressing health issue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0" y="1597863"/>
            <a:ext cx="3494539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839750" y="4838700"/>
            <a:ext cx="313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Source: https://www.cdc.gov/nchs/fastats/leading-causes-of-death.htm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Machine learning models employing classification techniques can help analyze whether populations with certain clinical traits may be susceptible to contracting heart disease.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While models cannot, and should not, be used to diagnose individual patients in place of medical professionals, these algorithms can help professionals understand how a disease may affect populations containing many patients with different characteristics.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Using a dataset compiled by the UCI Machine Learning Repository and further refined by Kaggle user fedesoriano, I have created two models that classify subjects as having or not having heart disease.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By using an Extreme Gradient Boosting method, the model achieved a precision metric of </a:t>
            </a:r>
            <a:r>
              <a:rPr b="1" lang="en" sz="1200">
                <a:solidFill>
                  <a:srgbClr val="000000"/>
                </a:solidFill>
              </a:rPr>
              <a:t>86.5% </a:t>
            </a:r>
            <a:r>
              <a:rPr lang="en" sz="1200">
                <a:solidFill>
                  <a:srgbClr val="000000"/>
                </a:solidFill>
              </a:rPr>
              <a:t>and a recall metric of </a:t>
            </a:r>
            <a:r>
              <a:rPr b="1" lang="en" sz="1200">
                <a:solidFill>
                  <a:srgbClr val="000000"/>
                </a:solidFill>
              </a:rPr>
              <a:t>85.0%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 random forest classifier using the same dataset achieved a precision metric of </a:t>
            </a:r>
            <a:r>
              <a:rPr b="1" lang="en" sz="1200">
                <a:solidFill>
                  <a:srgbClr val="000000"/>
                </a:solidFill>
              </a:rPr>
              <a:t>86.3%</a:t>
            </a:r>
            <a:r>
              <a:rPr lang="en" sz="1200">
                <a:solidFill>
                  <a:srgbClr val="000000"/>
                </a:solidFill>
              </a:rPr>
              <a:t> and a recall metric of </a:t>
            </a:r>
            <a:r>
              <a:rPr b="1" lang="en" sz="1200">
                <a:solidFill>
                  <a:srgbClr val="000000"/>
                </a:solidFill>
              </a:rPr>
              <a:t>89.4%</a:t>
            </a:r>
            <a:endParaRPr sz="1200"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Machine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85825" y="1597950"/>
            <a:ext cx="3626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Original Dataset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Raw dataset pulled from Kaggle (</a:t>
            </a:r>
            <a:r>
              <a:rPr lang="en" sz="1000">
                <a:solidFill>
                  <a:srgbClr val="000000"/>
                </a:solidFill>
              </a:rPr>
              <a:t>fedesoriano)</a:t>
            </a:r>
            <a:r>
              <a:rPr lang="en" sz="1000">
                <a:solidFill>
                  <a:srgbClr val="000000"/>
                </a:solidFill>
              </a:rPr>
              <a:t>: 918 observations, 12 features including the target variable.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7 categorical variables, 5 numerical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Each observation represents one subject from one of five medical databases across in the U.S. and Europe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Feature Engineering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Rows with values of 0 for RestingBP, Cholesterol, and MaxHR were removed. 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After EDA, rows containing  numerical values beyond 3 standard deviations from their column’s mean were removed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Data was scaled using Standard Scaler prior to modeling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4012525" y="1597875"/>
            <a:ext cx="4694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</a:rPr>
              <a:t>Feature names and value definitions (</a:t>
            </a:r>
            <a:r>
              <a:rPr b="1" lang="en" sz="1200" u="sng">
                <a:solidFill>
                  <a:srgbClr val="000000"/>
                </a:solidFill>
              </a:rPr>
              <a:t>Domínguez)</a:t>
            </a:r>
            <a:r>
              <a:rPr b="1" lang="en" sz="1200" u="sng">
                <a:solidFill>
                  <a:srgbClr val="000000"/>
                </a:solidFill>
              </a:rPr>
              <a:t>:</a:t>
            </a:r>
            <a:endParaRPr b="1" sz="12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Age</a:t>
            </a:r>
            <a:r>
              <a:rPr lang="en" sz="1000">
                <a:solidFill>
                  <a:srgbClr val="000000"/>
                </a:solidFill>
              </a:rPr>
              <a:t>: age of the patient [years]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Sex</a:t>
            </a:r>
            <a:r>
              <a:rPr lang="en" sz="1000">
                <a:solidFill>
                  <a:srgbClr val="000000"/>
                </a:solidFill>
              </a:rPr>
              <a:t>: sex of the patient [M: Male, F: Female]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ChestPainType</a:t>
            </a:r>
            <a:r>
              <a:rPr lang="en" sz="1000">
                <a:solidFill>
                  <a:srgbClr val="000000"/>
                </a:solidFill>
              </a:rPr>
              <a:t>: chest pain type [TA: Typical Angina, ATA: Atypical Angina, NAP: Non-Anginal Pain, ASY: Asymptomatic]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RestingBP</a:t>
            </a:r>
            <a:r>
              <a:rPr lang="en" sz="1000">
                <a:solidFill>
                  <a:srgbClr val="000000"/>
                </a:solidFill>
              </a:rPr>
              <a:t>: resting blood pressure [mm Hg]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Cholesterol</a:t>
            </a:r>
            <a:r>
              <a:rPr lang="en" sz="1000">
                <a:solidFill>
                  <a:srgbClr val="000000"/>
                </a:solidFill>
              </a:rPr>
              <a:t>: serum cholesterol [mm/dl]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FastingBS</a:t>
            </a:r>
            <a:r>
              <a:rPr lang="en" sz="1000">
                <a:solidFill>
                  <a:srgbClr val="000000"/>
                </a:solidFill>
              </a:rPr>
              <a:t>: fasting blood sugar [1: if FastingBS &gt; 120 mg/dl, 0: otherwise]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RestingECG</a:t>
            </a:r>
            <a:r>
              <a:rPr lang="en" sz="1000">
                <a:solidFill>
                  <a:srgbClr val="000000"/>
                </a:solidFill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MaxHR</a:t>
            </a:r>
            <a:r>
              <a:rPr lang="en" sz="1000">
                <a:solidFill>
                  <a:srgbClr val="000000"/>
                </a:solidFill>
              </a:rPr>
              <a:t>: maximum heart rate achieved [Numeric value between 60 and 202]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ExerciseAngina</a:t>
            </a:r>
            <a:r>
              <a:rPr lang="en" sz="1000">
                <a:solidFill>
                  <a:srgbClr val="000000"/>
                </a:solidFill>
              </a:rPr>
              <a:t>: exercise-induced angina [Y: Yes, N: No]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Oldpeak</a:t>
            </a:r>
            <a:r>
              <a:rPr lang="en" sz="1000">
                <a:solidFill>
                  <a:srgbClr val="000000"/>
                </a:solidFill>
              </a:rPr>
              <a:t>: oldpeak = ST [Numeric value measured in depression]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ST_Slope</a:t>
            </a:r>
            <a:r>
              <a:rPr lang="en" sz="1000">
                <a:solidFill>
                  <a:srgbClr val="000000"/>
                </a:solidFill>
              </a:rPr>
              <a:t>: the slope of the peak exercise ST segment [Up: upsloping, Flat: flat, Down: downsloping]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HeartDisease</a:t>
            </a:r>
            <a:r>
              <a:rPr lang="en" sz="1000">
                <a:solidFill>
                  <a:srgbClr val="000000"/>
                </a:solidFill>
              </a:rPr>
              <a:t>: output class [1: heart disease, 0: Normal]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>
          <a:xfrm>
            <a:off x="1303725" y="59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</a:t>
            </a:r>
            <a:r>
              <a:rPr lang="en"/>
              <a:t>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Numerical Variables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572000" y="1597875"/>
            <a:ext cx="3762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Histograms were generated prior to the removal of outliers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Oldpeak column has a more prominent tail than the other graphs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13 rows in the original dataset that had negative values in this column. Since these rows also had a 0 cholesterol value, they were removed from the final dataset used for analysis.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other graphs have unique characteristics but visually appear to more closely resemble a normal distribution than the Oldpeak graph does. </a:t>
            </a:r>
            <a:endParaRPr sz="12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050975" cy="3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Categorical Variables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97875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541750" y="42124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Nearly half of the subjects had heart disease in the final dataset</a:t>
            </a:r>
            <a:endParaRPr sz="10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75" y="1593113"/>
            <a:ext cx="37052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4438088" y="42124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Age data was consolidated into buckets. Most subjects were between the ages of 44 and 65.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(cont’d)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41750" y="42124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Most subjects had a ST segment that was sloped either flat or downward.</a:t>
            </a:r>
            <a:endParaRPr sz="1000"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4628938" y="45541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The cholesterol column had the most notable outliers.</a:t>
            </a:r>
            <a:endParaRPr sz="10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50" y="1593125"/>
            <a:ext cx="37052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950" y="602775"/>
            <a:ext cx="4087200" cy="3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- 2-Variable Relationships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541750" y="42124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There does not seem to be a distinct correlation between resting blood pressure and heart disease, but, the graph seems to indicate that the presence of heart disease increases in older subjects.</a:t>
            </a:r>
            <a:endParaRPr sz="900"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4438088" y="4212475"/>
            <a:ext cx="40872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There does not appear to be a distinct correlation between cholesterol and heart disease; however,, this graph also indicates that the presence of heart disease increases in older subjects.</a:t>
            </a:r>
            <a:endParaRPr sz="900"/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438" y="1441925"/>
            <a:ext cx="2815825" cy="2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775" y="1441950"/>
            <a:ext cx="2815825" cy="27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Extreme Gradient Boosting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4830025" y="1990050"/>
            <a:ext cx="3504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67% of the refined dataset was used to train the model, where 33% was used for testing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Ensemble methods used to create machine learning model. First model used Extreme Gradient Boosting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confusion matrix was generated to evaluate the model performance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he model achieved a precision metric of </a:t>
            </a:r>
            <a:r>
              <a:rPr b="1" lang="en">
                <a:solidFill>
                  <a:srgbClr val="000000"/>
                </a:solidFill>
              </a:rPr>
              <a:t>86.5% </a:t>
            </a:r>
            <a:r>
              <a:rPr lang="en">
                <a:solidFill>
                  <a:srgbClr val="000000"/>
                </a:solidFill>
              </a:rPr>
              <a:t>and a recall metric of </a:t>
            </a:r>
            <a:r>
              <a:rPr b="1" lang="en">
                <a:solidFill>
                  <a:srgbClr val="000000"/>
                </a:solidFill>
              </a:rPr>
              <a:t>85.0%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Recall was the metric of choice because of focus on false negatives</a:t>
            </a:r>
            <a:endParaRPr sz="12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10449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