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404CFB-3156-418E-8177-2C135D23C915}">
  <a:tblStyle styleId="{CE404CFB-3156-418E-8177-2C135D23C9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283eb39c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283eb39c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283eb39c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283eb39c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283eb39c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283eb39c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283eb39c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283eb39c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283eb39c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283eb39c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283eb39c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283eb39c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283eb39c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283eb39c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283eb39c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283eb39c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283eb39c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283eb39c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283eb39c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283eb39c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80"/>
              <a:t>Predicting Energy Star Scores using Seattle 2019 Building Benchmarking Data</a:t>
            </a:r>
            <a:endParaRPr sz="358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Divya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graphicFrame>
        <p:nvGraphicFramePr>
          <p:cNvPr id="144" name="Google Shape;144;p22"/>
          <p:cNvGraphicFramePr/>
          <p:nvPr/>
        </p:nvGraphicFramePr>
        <p:xfrm>
          <a:off x="729425" y="1853850"/>
          <a:ext cx="3000000" cy="3000000"/>
        </p:xfrm>
        <a:graphic>
          <a:graphicData uri="http://schemas.openxmlformats.org/drawingml/2006/table">
            <a:tbl>
              <a:tblPr>
                <a:noFill/>
                <a:tableStyleId>{CE404CFB-3156-418E-8177-2C135D23C915}</a:tableStyleId>
              </a:tblPr>
              <a:tblGrid>
                <a:gridCol w="1537750"/>
                <a:gridCol w="1537750"/>
                <a:gridCol w="1537750"/>
                <a:gridCol w="1537750"/>
                <a:gridCol w="1537750"/>
              </a:tblGrid>
              <a:tr h="548625">
                <a:tc>
                  <a:txBody>
                    <a:bodyPr/>
                    <a:lstStyle/>
                    <a:p>
                      <a:pPr indent="0" lvl="0" marL="0" rtl="0" algn="l">
                        <a:spcBef>
                          <a:spcPts val="0"/>
                        </a:spcBef>
                        <a:spcAft>
                          <a:spcPts val="0"/>
                        </a:spcAft>
                        <a:buNone/>
                      </a:pPr>
                      <a:r>
                        <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Linear Regression</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Random Forest - no hyperparameter tuning or cross-validation</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Random Forest - hyperparameter tuning, no cross-validation</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Random Forest - hyperparameter tuning, with cross-validation</a:t>
                      </a:r>
                      <a:endParaRPr sz="1200">
                        <a:solidFill>
                          <a:schemeClr val="accent1"/>
                        </a:solidFill>
                        <a:latin typeface="Lato"/>
                        <a:ea typeface="Lato"/>
                        <a:cs typeface="Lato"/>
                        <a:sym typeface="Lato"/>
                      </a:endParaRPr>
                    </a:p>
                  </a:txBody>
                  <a:tcPr marT="91425" marB="91425" marR="91425" marL="91425"/>
                </a:tc>
              </a:tr>
              <a:tr h="54862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r^2 - Training Set</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lnSpc>
                          <a:spcPct val="115000"/>
                        </a:lnSpc>
                        <a:spcBef>
                          <a:spcPts val="0"/>
                        </a:spcBef>
                        <a:spcAft>
                          <a:spcPts val="0"/>
                        </a:spcAft>
                        <a:buNone/>
                      </a:pPr>
                      <a:r>
                        <a:rPr lang="en" sz="1200">
                          <a:solidFill>
                            <a:schemeClr val="accent1"/>
                          </a:solidFill>
                          <a:latin typeface="Lato"/>
                          <a:ea typeface="Lato"/>
                          <a:cs typeface="Lato"/>
                          <a:sym typeface="Lato"/>
                        </a:rPr>
                        <a:t>0.42</a:t>
                      </a:r>
                      <a:endParaRPr sz="1200">
                        <a:solidFill>
                          <a:schemeClr val="accen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0.93</a:t>
                      </a:r>
                      <a:endParaRPr sz="1200">
                        <a:solidFill>
                          <a:schemeClr val="accen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0.93</a:t>
                      </a:r>
                      <a:endParaRPr sz="1200">
                        <a:solidFill>
                          <a:schemeClr val="accen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0.93</a:t>
                      </a:r>
                      <a:endParaRPr sz="1200">
                        <a:solidFill>
                          <a:schemeClr val="accent1"/>
                        </a:solidFill>
                        <a:latin typeface="Lato"/>
                        <a:ea typeface="Lato"/>
                        <a:cs typeface="Lato"/>
                        <a:sym typeface="Lato"/>
                      </a:endParaRPr>
                    </a:p>
                  </a:txBody>
                  <a:tcPr marT="91425" marB="91425" marR="91425" marL="91425" anchor="ctr"/>
                </a:tc>
              </a:tr>
              <a:tr h="54862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r^2 - Test Set</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0.44</a:t>
                      </a:r>
                      <a:endParaRPr sz="1200">
                        <a:solidFill>
                          <a:schemeClr val="accen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0.60</a:t>
                      </a:r>
                      <a:endParaRPr sz="1200">
                        <a:solidFill>
                          <a:schemeClr val="accen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0.60</a:t>
                      </a:r>
                      <a:endParaRPr sz="1200">
                        <a:solidFill>
                          <a:schemeClr val="accen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0.48</a:t>
                      </a:r>
                      <a:endParaRPr sz="1200">
                        <a:solidFill>
                          <a:schemeClr val="accent1"/>
                        </a:solidFill>
                        <a:latin typeface="Lato"/>
                        <a:ea typeface="Lato"/>
                        <a:cs typeface="Lato"/>
                        <a:sym typeface="Lato"/>
                      </a:endParaRPr>
                    </a:p>
                  </a:txBody>
                  <a:tcPr marT="91425" marB="91425" marR="91425" marL="91425" anchor="ctr"/>
                </a:tc>
              </a:tr>
              <a:tr h="54862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Mean Absolute Error - Training Set</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12.9</a:t>
                      </a:r>
                      <a:endParaRPr sz="1200">
                        <a:solidFill>
                          <a:schemeClr val="accen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4.4</a:t>
                      </a:r>
                      <a:endParaRPr sz="1200">
                        <a:solidFill>
                          <a:schemeClr val="accen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4.4</a:t>
                      </a:r>
                      <a:endParaRPr sz="1200">
                        <a:solidFill>
                          <a:schemeClr val="accen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4.5</a:t>
                      </a:r>
                      <a:endParaRPr sz="1200">
                        <a:solidFill>
                          <a:schemeClr val="accent1"/>
                        </a:solidFill>
                        <a:latin typeface="Lato"/>
                        <a:ea typeface="Lato"/>
                        <a:cs typeface="Lato"/>
                        <a:sym typeface="Lato"/>
                      </a:endParaRPr>
                    </a:p>
                  </a:txBody>
                  <a:tcPr marT="91425" marB="91425" marR="91425" marL="91425" anchor="ctr"/>
                </a:tc>
              </a:tr>
              <a:tr h="54862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Mean Absolute Error - Test Set</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12.4</a:t>
                      </a:r>
                      <a:endParaRPr sz="1200">
                        <a:solidFill>
                          <a:schemeClr val="accen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10.0</a:t>
                      </a:r>
                      <a:endParaRPr sz="1200">
                        <a:solidFill>
                          <a:schemeClr val="accen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10.0</a:t>
                      </a:r>
                      <a:endParaRPr sz="1200">
                        <a:solidFill>
                          <a:schemeClr val="accen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200">
                          <a:solidFill>
                            <a:schemeClr val="accent1"/>
                          </a:solidFill>
                          <a:latin typeface="Lato"/>
                          <a:ea typeface="Lato"/>
                          <a:cs typeface="Lato"/>
                          <a:sym typeface="Lato"/>
                        </a:rPr>
                        <a:t>11.9</a:t>
                      </a:r>
                      <a:endParaRPr sz="1200">
                        <a:solidFill>
                          <a:schemeClr val="accent1"/>
                        </a:solidFill>
                        <a:latin typeface="Lato"/>
                        <a:ea typeface="Lato"/>
                        <a:cs typeface="Lato"/>
                        <a:sym typeface="Lato"/>
                      </a:endParaRPr>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The results suggested that there was a relatively low “ceiling” of performance, and that </a:t>
            </a:r>
            <a:r>
              <a:rPr lang="en" sz="1200"/>
              <a:t>further</a:t>
            </a:r>
            <a:r>
              <a:rPr lang="en" sz="1200"/>
              <a:t> model sophistication did not materially improve results</a:t>
            </a:r>
            <a:endParaRPr sz="1200"/>
          </a:p>
          <a:p>
            <a:pPr indent="-304800" lvl="1" marL="914400" rtl="0" algn="l">
              <a:spcBef>
                <a:spcPts val="0"/>
              </a:spcBef>
              <a:spcAft>
                <a:spcPts val="0"/>
              </a:spcAft>
              <a:buSzPts val="1200"/>
              <a:buChar char="○"/>
            </a:pPr>
            <a:r>
              <a:rPr lang="en" sz="1200"/>
              <a:t>Energy Star ratings range from 0-100, so a 10 point residual is meaningful</a:t>
            </a:r>
            <a:endParaRPr sz="1200"/>
          </a:p>
          <a:p>
            <a:pPr indent="-304800" lvl="0" marL="457200" rtl="0" algn="l">
              <a:spcBef>
                <a:spcPts val="0"/>
              </a:spcBef>
              <a:spcAft>
                <a:spcPts val="0"/>
              </a:spcAft>
              <a:buSzPts val="1200"/>
              <a:buChar char="●"/>
            </a:pPr>
            <a:r>
              <a:rPr lang="en" sz="1200"/>
              <a:t>Reducing the number of columns could potentially improve performance as having 57 columns </a:t>
            </a:r>
            <a:r>
              <a:rPr lang="en" sz="1200"/>
              <a:t>potentially</a:t>
            </a:r>
            <a:r>
              <a:rPr lang="en" sz="1200"/>
              <a:t> causes certain columns to contain too few rows</a:t>
            </a:r>
            <a:endParaRPr sz="1200"/>
          </a:p>
          <a:p>
            <a:pPr indent="-304800" lvl="0" marL="457200" rtl="0" algn="l">
              <a:spcBef>
                <a:spcPts val="0"/>
              </a:spcBef>
              <a:spcAft>
                <a:spcPts val="0"/>
              </a:spcAft>
              <a:buSzPts val="1200"/>
              <a:buChar char="●"/>
            </a:pPr>
            <a:r>
              <a:rPr lang="en" sz="1200"/>
              <a:t>Would be interesting to see these results compared against other benchmarking data (either from previous years or from different cities)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nthropogenic Emissions</a:t>
            </a:r>
            <a:r>
              <a:rPr lang="en"/>
              <a:t>: Building a Bleak Future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Scientific justification for the causal link between greenhouse gas (“GHG”) emissions and global warming has increased significantly</a:t>
            </a:r>
            <a:endParaRPr sz="1200"/>
          </a:p>
          <a:p>
            <a:pPr indent="0" lvl="0" marL="0" rtl="0" algn="l">
              <a:spcBef>
                <a:spcPts val="1200"/>
              </a:spcBef>
              <a:spcAft>
                <a:spcPts val="0"/>
              </a:spcAft>
              <a:buNone/>
            </a:pPr>
            <a:r>
              <a:t/>
            </a:r>
            <a:endParaRPr sz="1200"/>
          </a:p>
          <a:p>
            <a:pPr indent="-304800" lvl="0" marL="457200" marR="0" rtl="0" algn="l">
              <a:lnSpc>
                <a:spcPct val="115000"/>
              </a:lnSpc>
              <a:spcBef>
                <a:spcPts val="1200"/>
              </a:spcBef>
              <a:spcAft>
                <a:spcPts val="0"/>
              </a:spcAft>
              <a:buSzPts val="1200"/>
              <a:buChar char="-"/>
            </a:pPr>
            <a:r>
              <a:rPr lang="en" sz="1200"/>
              <a:t>The International Energy Agency has reported that when “</a:t>
            </a:r>
            <a:r>
              <a:rPr lang="en" sz="1200"/>
              <a:t>indirect emissions from upstream power generation are considered, buildings were responsible for </a:t>
            </a:r>
            <a:r>
              <a:rPr b="1" lang="en" sz="1200" u="sng"/>
              <a:t>28%</a:t>
            </a:r>
            <a:r>
              <a:rPr lang="en" sz="1200"/>
              <a:t> of global energy-related CO2 emissions in 2019”</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Energy Star Guidance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first step toward reducing these emissions is establishing a benchmark of how much carbon dioxide buildings currently emit.</a:t>
            </a:r>
            <a:endParaRPr sz="1200"/>
          </a:p>
          <a:p>
            <a:pPr indent="-304800" lvl="0" marL="457200" rtl="0" algn="l">
              <a:spcBef>
                <a:spcPts val="0"/>
              </a:spcBef>
              <a:spcAft>
                <a:spcPts val="0"/>
              </a:spcAft>
              <a:buSzPts val="1200"/>
              <a:buChar char="●"/>
            </a:pPr>
            <a:r>
              <a:rPr lang="en" sz="1200"/>
              <a:t>The EPA’s Energy Star program allows building managers to collapse the environmental qualities of their buildings into a single metric</a:t>
            </a:r>
            <a:endParaRPr sz="1200"/>
          </a:p>
          <a:p>
            <a:pPr indent="-304800" lvl="0" marL="457200" rtl="0" algn="l">
              <a:spcBef>
                <a:spcPts val="0"/>
              </a:spcBef>
              <a:spcAft>
                <a:spcPts val="0"/>
              </a:spcAft>
              <a:buSzPts val="1200"/>
              <a:buChar char="●"/>
            </a:pPr>
            <a:r>
              <a:rPr lang="en" sz="1200"/>
              <a:t>Using regression modeling, we can create a predictive model to predict building Energy Star ratings based on existing building information readily available for public access</a:t>
            </a:r>
            <a:endParaRPr sz="1200"/>
          </a:p>
          <a:p>
            <a:pPr indent="-304800" lvl="1" marL="914400" rtl="0" algn="l">
              <a:spcBef>
                <a:spcPts val="0"/>
              </a:spcBef>
              <a:spcAft>
                <a:spcPts val="0"/>
              </a:spcAft>
              <a:buSzPts val="1200"/>
              <a:buChar char="○"/>
            </a:pPr>
            <a:r>
              <a:rPr lang="en" sz="1200"/>
              <a:t>A model was created using the 2019 Building Benchmarking data available on the Seattle Open Data Portal</a:t>
            </a:r>
            <a:endParaRPr sz="1200"/>
          </a:p>
          <a:p>
            <a:pPr indent="-304800" lvl="0" marL="457200" rtl="0" algn="l">
              <a:spcBef>
                <a:spcPts val="0"/>
              </a:spcBef>
              <a:spcAft>
                <a:spcPts val="0"/>
              </a:spcAft>
              <a:buSzPts val="1200"/>
              <a:buChar char="●"/>
            </a:pPr>
            <a:r>
              <a:rPr lang="en" sz="1200"/>
              <a:t>This information can be used by real estate developers and building operators to facilitate the transition to a lower emission future while providing cities with additional commercial and residential space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551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Energy Star Scores in Existing Dataset</a:t>
            </a:r>
            <a:endParaRPr/>
          </a:p>
        </p:txBody>
      </p:sp>
      <p:pic>
        <p:nvPicPr>
          <p:cNvPr id="105" name="Google Shape;105;p16"/>
          <p:cNvPicPr preferRelativeResize="0"/>
          <p:nvPr/>
        </p:nvPicPr>
        <p:blipFill>
          <a:blip r:embed="rId3">
            <a:alphaModFix/>
          </a:blip>
          <a:stretch>
            <a:fillRect/>
          </a:stretch>
        </p:blipFill>
        <p:spPr>
          <a:xfrm>
            <a:off x="468250" y="1435675"/>
            <a:ext cx="5046950" cy="3357600"/>
          </a:xfrm>
          <a:prstGeom prst="rect">
            <a:avLst/>
          </a:prstGeom>
          <a:noFill/>
          <a:ln>
            <a:noFill/>
          </a:ln>
        </p:spPr>
      </p:pic>
      <p:sp>
        <p:nvSpPr>
          <p:cNvPr id="106" name="Google Shape;106;p16"/>
          <p:cNvSpPr txBox="1"/>
          <p:nvPr/>
        </p:nvSpPr>
        <p:spPr>
          <a:xfrm>
            <a:off x="5706050" y="1435675"/>
            <a:ext cx="29835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latin typeface="Lato"/>
                <a:ea typeface="Lato"/>
                <a:cs typeface="Lato"/>
                <a:sym typeface="Lato"/>
              </a:rPr>
              <a:t>The existing dataset contained Energy Star ratings for buildings in Seattle, WA ranging from 0 to 100. </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This dataset originally included 3,852 rows, one for each building, and 42 columns populated with building attributes. For the regression model, the dataset was refined to 1,766 rows and 40 columns. </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Refinements included:</a:t>
            </a:r>
            <a:endParaRPr sz="1200">
              <a:solidFill>
                <a:schemeClr val="accent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Removing City, </a:t>
            </a:r>
            <a:r>
              <a:rPr lang="en" sz="1200">
                <a:solidFill>
                  <a:schemeClr val="accent1"/>
                </a:solidFill>
                <a:latin typeface="Lato"/>
                <a:ea typeface="Lato"/>
                <a:cs typeface="Lato"/>
                <a:sym typeface="Lato"/>
              </a:rPr>
              <a:t>State columns</a:t>
            </a:r>
            <a:endParaRPr sz="1200">
              <a:solidFill>
                <a:schemeClr val="accent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Removing outlier values (beyond 3 standard deviations from the mean of all numerical columns)</a:t>
            </a:r>
            <a:endParaRPr sz="1200">
              <a:solidFill>
                <a:schemeClr val="accent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Removing rows with missing Energy Star ratings</a:t>
            </a:r>
            <a:endParaRPr sz="12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4294967295"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200"/>
              <a:t>Certain attributes chosen for Exploratory Data Analysis include:</a:t>
            </a:r>
            <a:endParaRPr sz="1200"/>
          </a:p>
          <a:p>
            <a:pPr indent="0" lvl="0" marL="0" rtl="0" algn="l">
              <a:lnSpc>
                <a:spcPct val="105000"/>
              </a:lnSpc>
              <a:spcBef>
                <a:spcPts val="0"/>
              </a:spcBef>
              <a:spcAft>
                <a:spcPts val="0"/>
              </a:spcAft>
              <a:buNone/>
            </a:pPr>
            <a:r>
              <a:t/>
            </a:r>
            <a:endParaRPr sz="1200"/>
          </a:p>
          <a:p>
            <a:pPr indent="-304800" lvl="0" marL="457200" rtl="0" algn="l">
              <a:lnSpc>
                <a:spcPct val="105000"/>
              </a:lnSpc>
              <a:spcBef>
                <a:spcPts val="0"/>
              </a:spcBef>
              <a:spcAft>
                <a:spcPts val="0"/>
              </a:spcAft>
              <a:buSzPts val="1200"/>
              <a:buChar char="●"/>
            </a:pPr>
            <a:r>
              <a:rPr b="1" lang="en" sz="1200"/>
              <a:t>PropertyGFATotal </a:t>
            </a:r>
            <a:r>
              <a:rPr lang="en" sz="1200"/>
              <a:t>- total building and parking gross floor area</a:t>
            </a:r>
            <a:endParaRPr sz="1200"/>
          </a:p>
          <a:p>
            <a:pPr indent="-304800" lvl="0" marL="457200" rtl="0" algn="l">
              <a:lnSpc>
                <a:spcPct val="105000"/>
              </a:lnSpc>
              <a:spcBef>
                <a:spcPts val="0"/>
              </a:spcBef>
              <a:spcAft>
                <a:spcPts val="0"/>
              </a:spcAft>
              <a:buSzPts val="1200"/>
              <a:buChar char="●"/>
            </a:pPr>
            <a:r>
              <a:rPr b="1" lang="en" sz="1200"/>
              <a:t>SiteEUI</a:t>
            </a:r>
            <a:r>
              <a:rPr lang="en" sz="1200"/>
              <a:t> - the annual amount of energy consumed by the property from all sources of energy, divided by gross floor area</a:t>
            </a:r>
            <a:endParaRPr sz="1200"/>
          </a:p>
          <a:p>
            <a:pPr indent="-304800" lvl="0" marL="457200" rtl="0" algn="l">
              <a:lnSpc>
                <a:spcPct val="105000"/>
              </a:lnSpc>
              <a:spcBef>
                <a:spcPts val="0"/>
              </a:spcBef>
              <a:spcAft>
                <a:spcPts val="0"/>
              </a:spcAft>
              <a:buSzPts val="1200"/>
              <a:buChar char="●"/>
            </a:pPr>
            <a:r>
              <a:rPr b="1" lang="en" sz="1200"/>
              <a:t>SourceEUI </a:t>
            </a:r>
            <a:r>
              <a:rPr lang="en" sz="1200"/>
              <a:t>-  the annual amount of energy used to operate the property, including losses from generation, transmission, and distribution, divided by gross floor area</a:t>
            </a:r>
            <a:endParaRPr sz="1200"/>
          </a:p>
          <a:p>
            <a:pPr indent="-304800" lvl="0" marL="457200" rtl="0" algn="l">
              <a:lnSpc>
                <a:spcPct val="105000"/>
              </a:lnSpc>
              <a:spcBef>
                <a:spcPts val="0"/>
              </a:spcBef>
              <a:spcAft>
                <a:spcPts val="0"/>
              </a:spcAft>
              <a:buSzPts val="1200"/>
              <a:buChar char="●"/>
            </a:pPr>
            <a:r>
              <a:rPr b="1" lang="en" sz="1200"/>
              <a:t>Electricity </a:t>
            </a:r>
            <a:r>
              <a:rPr lang="en" sz="1200"/>
              <a:t>- the amount of electricity consumed by the property</a:t>
            </a:r>
            <a:endParaRPr sz="1200"/>
          </a:p>
          <a:p>
            <a:pPr indent="-304800" lvl="0" marL="457200" rtl="0" algn="l">
              <a:lnSpc>
                <a:spcPct val="105000"/>
              </a:lnSpc>
              <a:spcBef>
                <a:spcPts val="0"/>
              </a:spcBef>
              <a:spcAft>
                <a:spcPts val="0"/>
              </a:spcAft>
              <a:buSzPts val="1200"/>
              <a:buChar char="●"/>
            </a:pPr>
            <a:r>
              <a:rPr b="1" lang="en" sz="1200"/>
              <a:t>NaturalGas </a:t>
            </a:r>
            <a:r>
              <a:rPr lang="en" sz="1200"/>
              <a:t>-  the amount of utility-supplied natural gas consumed by the property</a:t>
            </a:r>
            <a:endParaRPr sz="1200"/>
          </a:p>
          <a:p>
            <a:pPr indent="-304800" lvl="0" marL="457200" rtl="0" algn="l">
              <a:lnSpc>
                <a:spcPct val="105000"/>
              </a:lnSpc>
              <a:spcBef>
                <a:spcPts val="0"/>
              </a:spcBef>
              <a:spcAft>
                <a:spcPts val="0"/>
              </a:spcAft>
              <a:buSzPts val="1200"/>
              <a:buChar char="●"/>
            </a:pPr>
            <a:r>
              <a:rPr b="1" lang="en" sz="1200"/>
              <a:t>TotalGHGEmissions </a:t>
            </a:r>
            <a:r>
              <a:rPr lang="en" sz="1200"/>
              <a:t>- the total amount of greenhouse gas emissions, including carbon dioxide, methane, and nitrous oxide gases released into the atmosphere as a result of energy consumption at the property</a:t>
            </a:r>
            <a:endParaRPr sz="1200"/>
          </a:p>
        </p:txBody>
      </p:sp>
      <p:sp>
        <p:nvSpPr>
          <p:cNvPr id="112" name="Google Shape;112;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Building Attributes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pic>
        <p:nvPicPr>
          <p:cNvPr id="118" name="Google Shape;118;p18"/>
          <p:cNvPicPr preferRelativeResize="0"/>
          <p:nvPr/>
        </p:nvPicPr>
        <p:blipFill>
          <a:blip r:embed="rId3">
            <a:alphaModFix/>
          </a:blip>
          <a:stretch>
            <a:fillRect/>
          </a:stretch>
        </p:blipFill>
        <p:spPr>
          <a:xfrm>
            <a:off x="422900" y="2006250"/>
            <a:ext cx="4038600" cy="2838450"/>
          </a:xfrm>
          <a:prstGeom prst="rect">
            <a:avLst/>
          </a:prstGeom>
          <a:noFill/>
          <a:ln>
            <a:noFill/>
          </a:ln>
        </p:spPr>
      </p:pic>
      <p:pic>
        <p:nvPicPr>
          <p:cNvPr id="119" name="Google Shape;119;p18"/>
          <p:cNvPicPr preferRelativeResize="0"/>
          <p:nvPr/>
        </p:nvPicPr>
        <p:blipFill>
          <a:blip r:embed="rId4">
            <a:alphaModFix/>
          </a:blip>
          <a:stretch>
            <a:fillRect/>
          </a:stretch>
        </p:blipFill>
        <p:spPr>
          <a:xfrm>
            <a:off x="4722700" y="2006250"/>
            <a:ext cx="4038600" cy="283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(cont’d)</a:t>
            </a:r>
            <a:endParaRPr/>
          </a:p>
        </p:txBody>
      </p:sp>
      <p:pic>
        <p:nvPicPr>
          <p:cNvPr id="125" name="Google Shape;125;p19"/>
          <p:cNvPicPr preferRelativeResize="0"/>
          <p:nvPr/>
        </p:nvPicPr>
        <p:blipFill>
          <a:blip r:embed="rId3">
            <a:alphaModFix/>
          </a:blip>
          <a:stretch>
            <a:fillRect/>
          </a:stretch>
        </p:blipFill>
        <p:spPr>
          <a:xfrm>
            <a:off x="729450" y="1853850"/>
            <a:ext cx="4207100" cy="3096425"/>
          </a:xfrm>
          <a:prstGeom prst="rect">
            <a:avLst/>
          </a:prstGeom>
          <a:noFill/>
          <a:ln>
            <a:noFill/>
          </a:ln>
        </p:spPr>
      </p:pic>
      <p:sp>
        <p:nvSpPr>
          <p:cNvPr id="126" name="Google Shape;126;p19"/>
          <p:cNvSpPr txBox="1"/>
          <p:nvPr/>
        </p:nvSpPr>
        <p:spPr>
          <a:xfrm>
            <a:off x="5696000" y="2004550"/>
            <a:ext cx="3005700" cy="253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accent1"/>
                </a:solidFill>
                <a:latin typeface="Lato"/>
                <a:ea typeface="Lato"/>
                <a:cs typeface="Lato"/>
                <a:sym typeface="Lato"/>
              </a:rPr>
              <a:t>The natural gas distribution seems to have a stronger positive correlation with total greenhouse gas emissions than electricity consumption does. This raises the question of what mix of sources of electricity generation is supplying power to the buildings in the dataset. Lower carbon sources such as renewable power generation could be contributing to this relationship.</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Modeling Overview</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200"/>
              <a:t>Two types of regression models were created</a:t>
            </a:r>
            <a:r>
              <a:rPr lang="en" sz="1200"/>
              <a:t>:</a:t>
            </a:r>
            <a:endParaRPr sz="1200"/>
          </a:p>
          <a:p>
            <a:pPr indent="0" lvl="0" marL="0" rtl="0" algn="l">
              <a:lnSpc>
                <a:spcPct val="105000"/>
              </a:lnSpc>
              <a:spcBef>
                <a:spcPts val="0"/>
              </a:spcBef>
              <a:spcAft>
                <a:spcPts val="0"/>
              </a:spcAft>
              <a:buNone/>
            </a:pPr>
            <a:r>
              <a:t/>
            </a:r>
            <a:endParaRPr sz="1200"/>
          </a:p>
          <a:p>
            <a:pPr indent="-304800" lvl="0" marL="457200" rtl="0" algn="l">
              <a:lnSpc>
                <a:spcPct val="105000"/>
              </a:lnSpc>
              <a:spcBef>
                <a:spcPts val="0"/>
              </a:spcBef>
              <a:spcAft>
                <a:spcPts val="0"/>
              </a:spcAft>
              <a:buSzPts val="1200"/>
              <a:buChar char="●"/>
            </a:pPr>
            <a:r>
              <a:rPr b="1" lang="en" sz="1200"/>
              <a:t>Linear Regression</a:t>
            </a:r>
            <a:r>
              <a:rPr lang="en" sz="1200"/>
              <a:t> - trying to derive a “y=mx+b” linear relationship between the independent variable(s) and the dependent variable</a:t>
            </a:r>
            <a:endParaRPr sz="1200"/>
          </a:p>
          <a:p>
            <a:pPr indent="0" lvl="0" marL="457200" rtl="0" algn="l">
              <a:lnSpc>
                <a:spcPct val="105000"/>
              </a:lnSpc>
              <a:spcBef>
                <a:spcPts val="0"/>
              </a:spcBef>
              <a:spcAft>
                <a:spcPts val="0"/>
              </a:spcAft>
              <a:buNone/>
            </a:pPr>
            <a:r>
              <a:t/>
            </a:r>
            <a:endParaRPr sz="1200"/>
          </a:p>
          <a:p>
            <a:pPr indent="-304800" lvl="0" marL="457200" rtl="0" algn="l">
              <a:lnSpc>
                <a:spcPct val="105000"/>
              </a:lnSpc>
              <a:spcBef>
                <a:spcPts val="0"/>
              </a:spcBef>
              <a:spcAft>
                <a:spcPts val="0"/>
              </a:spcAft>
              <a:buSzPts val="1200"/>
              <a:buChar char="●"/>
            </a:pPr>
            <a:r>
              <a:rPr b="1" lang="en" sz="1200"/>
              <a:t>Random Forest Regressor</a:t>
            </a:r>
            <a:r>
              <a:rPr lang="en" sz="1200"/>
              <a:t> - ensemble of decision trees, estimating continuous variables using a series of “if/then” conditional statements</a:t>
            </a:r>
            <a:endParaRPr sz="1200"/>
          </a:p>
          <a:p>
            <a:pPr indent="-304800" lvl="1" marL="914400" rtl="0" algn="l">
              <a:lnSpc>
                <a:spcPct val="105000"/>
              </a:lnSpc>
              <a:spcBef>
                <a:spcPts val="0"/>
              </a:spcBef>
              <a:spcAft>
                <a:spcPts val="0"/>
              </a:spcAft>
              <a:buSzPts val="1200"/>
              <a:buChar char="○"/>
            </a:pPr>
            <a:r>
              <a:rPr lang="en" sz="1200"/>
              <a:t>This technique was used with and without cross-validation to assess whether results were affected by overfitting</a:t>
            </a:r>
            <a:endParaRPr sz="1200"/>
          </a:p>
          <a:p>
            <a:pPr indent="0" lvl="0" marL="0" rtl="0" algn="l">
              <a:lnSpc>
                <a:spcPct val="105000"/>
              </a:lnSpc>
              <a:spcBef>
                <a:spcPts val="0"/>
              </a:spcBef>
              <a:spcAft>
                <a:spcPts val="0"/>
              </a:spcAft>
              <a:buNone/>
            </a:pPr>
            <a:r>
              <a:t/>
            </a:r>
            <a:endParaRPr sz="1200"/>
          </a:p>
          <a:p>
            <a:pPr indent="0" lvl="0" marL="0" rtl="0" algn="l">
              <a:spcBef>
                <a:spcPts val="0"/>
              </a:spcBef>
              <a:spcAft>
                <a:spcPts val="1200"/>
              </a:spcAft>
              <a:buNone/>
            </a:pPr>
            <a:r>
              <a:rPr i="1" lang="en" sz="1200"/>
              <a:t>*Prior to performing the regression modeling, feature engineering was performed to facilitate the use of categorical data in modeling. The Neighborhood and Building (indicating building type) columns were the focus of this step</a:t>
            </a:r>
            <a:endParaRPr i="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Parameters</a:t>
            </a:r>
            <a:endParaRPr/>
          </a:p>
        </p:txBody>
      </p:sp>
      <p:sp>
        <p:nvSpPr>
          <p:cNvPr id="138" name="Google Shape;138;p21"/>
          <p:cNvSpPr txBox="1"/>
          <p:nvPr>
            <p:ph idx="1" type="body"/>
          </p:nvPr>
        </p:nvSpPr>
        <p:spPr>
          <a:xfrm>
            <a:off x="729450" y="2149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 </a:t>
            </a:r>
            <a:r>
              <a:rPr lang="en"/>
              <a:t>scenarios</a:t>
            </a:r>
            <a:r>
              <a:rPr lang="en"/>
              <a:t> were compared. For each, 67% of the refined dataset was used for training the model, and 33% of the dataset was used as a control group.</a:t>
            </a:r>
            <a:endParaRPr sz="1200"/>
          </a:p>
          <a:p>
            <a:pPr indent="-304800" lvl="0" marL="457200" rtl="0" algn="l">
              <a:lnSpc>
                <a:spcPct val="105000"/>
              </a:lnSpc>
              <a:spcBef>
                <a:spcPts val="1200"/>
              </a:spcBef>
              <a:spcAft>
                <a:spcPts val="0"/>
              </a:spcAft>
              <a:buSzPts val="1200"/>
              <a:buChar char="●"/>
            </a:pPr>
            <a:r>
              <a:rPr lang="en" sz="1200"/>
              <a:t>Linear Regression</a:t>
            </a:r>
            <a:endParaRPr sz="1200"/>
          </a:p>
          <a:p>
            <a:pPr indent="-304800" lvl="0" marL="457200" rtl="0" algn="l">
              <a:lnSpc>
                <a:spcPct val="100000"/>
              </a:lnSpc>
              <a:spcBef>
                <a:spcPts val="0"/>
              </a:spcBef>
              <a:spcAft>
                <a:spcPts val="0"/>
              </a:spcAft>
              <a:buSzPts val="1200"/>
              <a:buChar char="●"/>
            </a:pPr>
            <a:r>
              <a:rPr lang="en" sz="1200"/>
              <a:t>Random Forest - no hyperparameter tuning or cross-validation</a:t>
            </a:r>
            <a:endParaRPr sz="1200"/>
          </a:p>
          <a:p>
            <a:pPr indent="-304800" lvl="1" marL="914400" rtl="0" algn="l">
              <a:lnSpc>
                <a:spcPct val="100000"/>
              </a:lnSpc>
              <a:spcBef>
                <a:spcPts val="0"/>
              </a:spcBef>
              <a:spcAft>
                <a:spcPts val="0"/>
              </a:spcAft>
              <a:buSzPts val="1200"/>
              <a:buChar char="○"/>
            </a:pPr>
            <a:r>
              <a:rPr lang="en" sz="1200"/>
              <a:t>Used default scikit learn parameters and hyperparameters</a:t>
            </a:r>
            <a:endParaRPr sz="1200"/>
          </a:p>
          <a:p>
            <a:pPr indent="-304800" lvl="0" marL="457200" rtl="0" algn="l">
              <a:lnSpc>
                <a:spcPct val="100000"/>
              </a:lnSpc>
              <a:spcBef>
                <a:spcPts val="0"/>
              </a:spcBef>
              <a:spcAft>
                <a:spcPts val="0"/>
              </a:spcAft>
              <a:buSzPts val="1200"/>
              <a:buChar char="●"/>
            </a:pPr>
            <a:r>
              <a:rPr lang="en" sz="1200"/>
              <a:t>Random Forest - with hyperparameter tuning, no cross-validation</a:t>
            </a:r>
            <a:endParaRPr sz="1200"/>
          </a:p>
          <a:p>
            <a:pPr indent="-304800" lvl="1" marL="914400" rtl="0" algn="l">
              <a:lnSpc>
                <a:spcPct val="100000"/>
              </a:lnSpc>
              <a:spcBef>
                <a:spcPts val="0"/>
              </a:spcBef>
              <a:spcAft>
                <a:spcPts val="0"/>
              </a:spcAft>
              <a:buSzPts val="1200"/>
              <a:buChar char="○"/>
            </a:pPr>
            <a:r>
              <a:rPr lang="en" sz="1200"/>
              <a:t>Used RandomizedSearchCV and GridSearchCV to optimize the number of trees, the number of nodes, and the number of features used in the ensemble</a:t>
            </a:r>
            <a:endParaRPr sz="1200"/>
          </a:p>
          <a:p>
            <a:pPr indent="-304800" lvl="0" marL="457200" rtl="0" algn="l">
              <a:lnSpc>
                <a:spcPct val="105000"/>
              </a:lnSpc>
              <a:spcBef>
                <a:spcPts val="0"/>
              </a:spcBef>
              <a:spcAft>
                <a:spcPts val="0"/>
              </a:spcAft>
              <a:buSzPts val="1200"/>
              <a:buChar char="●"/>
            </a:pPr>
            <a:r>
              <a:rPr lang="en" sz="1200"/>
              <a:t>Random Forest - with hyperparameter tuning and cross-validation</a:t>
            </a:r>
            <a:endParaRPr sz="1200"/>
          </a:p>
          <a:p>
            <a:pPr indent="-304800" lvl="1" marL="914400" rtl="0" algn="l">
              <a:lnSpc>
                <a:spcPct val="105000"/>
              </a:lnSpc>
              <a:spcBef>
                <a:spcPts val="0"/>
              </a:spcBef>
              <a:spcAft>
                <a:spcPts val="0"/>
              </a:spcAft>
              <a:buSzPts val="1200"/>
              <a:buChar char="○"/>
            </a:pPr>
            <a:r>
              <a:rPr lang="en" sz="1200"/>
              <a:t>Same as previous scenario but used cross-validation to cycle to use various chunks of the dataset to “generalize” the model and simulate comparisons against more data</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