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7" r:id="rId6"/>
    <p:sldId id="273" r:id="rId7"/>
    <p:sldId id="263" r:id="rId8"/>
    <p:sldId id="264" r:id="rId9"/>
    <p:sldId id="271" r:id="rId10"/>
    <p:sldId id="272" r:id="rId11"/>
    <p:sldId id="286" r:id="rId12"/>
    <p:sldId id="260" r:id="rId13"/>
    <p:sldId id="292" r:id="rId14"/>
    <p:sldId id="290" r:id="rId15"/>
  </p:sldIdLst>
  <p:sldSz cx="9144000" cy="5143500" type="screen16x9"/>
  <p:notesSz cx="6858000" cy="9144000"/>
  <p:embeddedFontLst>
    <p:embeddedFont>
      <p:font typeface="Baloo 2" panose="020B0604020202020204" charset="0"/>
      <p:regular r:id="rId17"/>
      <p:bold r:id="rId18"/>
    </p:embeddedFont>
    <p:embeddedFont>
      <p:font typeface="El Messiri" panose="020B0604020202020204" charset="-78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nsh Bali" initials="SB" lastIdx="2" clrIdx="0">
    <p:extLst>
      <p:ext uri="{19B8F6BF-5375-455C-9EA6-DF929625EA0E}">
        <p15:presenceInfo xmlns:p15="http://schemas.microsoft.com/office/powerpoint/2012/main" userId="S::balis@enbridge.com::98e7551b-d3c2-4860-82f3-c120858c9f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E725E7-BE9E-4FB2-A86C-0F6349536D0B}">
  <a:tblStyle styleId="{4DE725E7-BE9E-4FB2-A86C-0F6349536D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0B1490-9884-4E9B-956F-34E09A2CC47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252" autoAdjust="0"/>
  </p:normalViewPr>
  <p:slideViewPr>
    <p:cSldViewPr snapToGrid="0">
      <p:cViewPr varScale="1">
        <p:scale>
          <a:sx n="89" d="100"/>
          <a:sy n="89" d="100"/>
        </p:scale>
        <p:origin x="86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ed143d5643_2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ed143d5643_2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876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d143d5643_2_1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d143d5643_2_1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ed143d5643_2_14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ed143d5643_2_14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3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4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5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6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6" r:id="rId10"/>
    <p:sldLayoutId id="2147483670" r:id="rId11"/>
    <p:sldLayoutId id="2147483671" r:id="rId12"/>
    <p:sldLayoutId id="2147483679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p\Downloads\reference.ppt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Similarity Check - Using RestFUL API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-US" sz="2000" dirty="0"/>
              <a:t>Natural Language Processing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4792575" y="2912042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 &amp; Future WOrk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4792575" y="1539959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72"/>
          <p:cNvSpPr/>
          <p:nvPr/>
        </p:nvSpPr>
        <p:spPr>
          <a:xfrm>
            <a:off x="570350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1" name="Google Shape;1571;p72"/>
          <p:cNvGrpSpPr/>
          <p:nvPr/>
        </p:nvGrpSpPr>
        <p:grpSpPr>
          <a:xfrm>
            <a:off x="7533322" y="2167172"/>
            <a:ext cx="1200560" cy="2976501"/>
            <a:chOff x="2330682" y="1468700"/>
            <a:chExt cx="824447" cy="2044019"/>
          </a:xfrm>
        </p:grpSpPr>
        <p:sp>
          <p:nvSpPr>
            <p:cNvPr id="1572" name="Google Shape;1572;p72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2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2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8" name="Google Shape;1578;p72"/>
          <p:cNvSpPr txBox="1">
            <a:spLocks noGrp="1"/>
          </p:cNvSpPr>
          <p:nvPr>
            <p:ph type="subTitle" idx="1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1579" name="Google Shape;1579;p72"/>
          <p:cNvSpPr txBox="1">
            <a:spLocks noGrp="1"/>
          </p:cNvSpPr>
          <p:nvPr>
            <p:ph type="subTitle" idx="2"/>
          </p:nvPr>
        </p:nvSpPr>
        <p:spPr>
          <a:xfrm>
            <a:off x="722924" y="1634332"/>
            <a:ext cx="4171500" cy="397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Created models to check the plagiarism and found BERT to be the best.</a:t>
            </a:r>
            <a:endParaRPr dirty="0"/>
          </a:p>
        </p:txBody>
      </p:sp>
      <p:sp>
        <p:nvSpPr>
          <p:cNvPr id="1580" name="Google Shape;1580;p72"/>
          <p:cNvSpPr txBox="1">
            <a:spLocks noGrp="1"/>
          </p:cNvSpPr>
          <p:nvPr>
            <p:ph type="subTitle" idx="3"/>
          </p:nvPr>
        </p:nvSpPr>
        <p:spPr>
          <a:xfrm>
            <a:off x="722924" y="2271635"/>
            <a:ext cx="41715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</a:t>
            </a:r>
            <a:r>
              <a:rPr lang="en-US" dirty="0"/>
              <a:t>s</a:t>
            </a:r>
            <a:r>
              <a:rPr lang="en" dirty="0"/>
              <a:t>er Interface</a:t>
            </a:r>
            <a:endParaRPr dirty="0"/>
          </a:p>
        </p:txBody>
      </p:sp>
      <p:sp>
        <p:nvSpPr>
          <p:cNvPr id="1581" name="Google Shape;1581;p72"/>
          <p:cNvSpPr txBox="1">
            <a:spLocks noGrp="1"/>
          </p:cNvSpPr>
          <p:nvPr>
            <p:ph type="subTitle" idx="4"/>
          </p:nvPr>
        </p:nvSpPr>
        <p:spPr>
          <a:xfrm>
            <a:off x="711041" y="2585372"/>
            <a:ext cx="4168530" cy="665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work includes implementation user friendly interface to make use of the functionality</a:t>
            </a:r>
            <a:endParaRPr dirty="0"/>
          </a:p>
        </p:txBody>
      </p:sp>
      <p:sp>
        <p:nvSpPr>
          <p:cNvPr id="1582" name="Google Shape;1582;p72"/>
          <p:cNvSpPr txBox="1">
            <a:spLocks noGrp="1"/>
          </p:cNvSpPr>
          <p:nvPr>
            <p:ph type="subTitle" idx="5"/>
          </p:nvPr>
        </p:nvSpPr>
        <p:spPr>
          <a:xfrm>
            <a:off x="709556" y="3489532"/>
            <a:ext cx="41715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Paid Functionality</a:t>
            </a:r>
            <a:endParaRPr dirty="0"/>
          </a:p>
        </p:txBody>
      </p:sp>
      <p:sp>
        <p:nvSpPr>
          <p:cNvPr id="1583" name="Google Shape;1583;p72"/>
          <p:cNvSpPr txBox="1">
            <a:spLocks noGrp="1"/>
          </p:cNvSpPr>
          <p:nvPr>
            <p:ph type="subTitle" idx="6"/>
          </p:nvPr>
        </p:nvSpPr>
        <p:spPr>
          <a:xfrm>
            <a:off x="709556" y="3805245"/>
            <a:ext cx="4216449" cy="434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Premium feature for the users to sign up and pay before using the service more than once</a:t>
            </a:r>
            <a:endParaRPr dirty="0"/>
          </a:p>
        </p:txBody>
      </p:sp>
      <p:grpSp>
        <p:nvGrpSpPr>
          <p:cNvPr id="1584" name="Google Shape;1584;p72"/>
          <p:cNvGrpSpPr/>
          <p:nvPr/>
        </p:nvGrpSpPr>
        <p:grpSpPr>
          <a:xfrm flipH="1">
            <a:off x="4757842" y="1634332"/>
            <a:ext cx="2851676" cy="2769618"/>
            <a:chOff x="2412275" y="2277450"/>
            <a:chExt cx="2598575" cy="2523800"/>
          </a:xfrm>
        </p:grpSpPr>
        <p:sp>
          <p:nvSpPr>
            <p:cNvPr id="1585" name="Google Shape;1585;p72"/>
            <p:cNvSpPr/>
            <p:nvPr/>
          </p:nvSpPr>
          <p:spPr>
            <a:xfrm>
              <a:off x="2787475" y="469352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2"/>
            <p:cNvSpPr/>
            <p:nvPr/>
          </p:nvSpPr>
          <p:spPr>
            <a:xfrm>
              <a:off x="2600575" y="4604350"/>
              <a:ext cx="1575000" cy="89200"/>
            </a:xfrm>
            <a:custGeom>
              <a:avLst/>
              <a:gdLst/>
              <a:ahLst/>
              <a:cxnLst/>
              <a:rect l="l" t="t" r="r" b="b"/>
              <a:pathLst>
                <a:path w="63000" h="3568" extrusionOk="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2"/>
            <p:cNvSpPr/>
            <p:nvPr/>
          </p:nvSpPr>
          <p:spPr>
            <a:xfrm>
              <a:off x="4083550" y="4628600"/>
              <a:ext cx="40675" cy="41400"/>
            </a:xfrm>
            <a:custGeom>
              <a:avLst/>
              <a:gdLst/>
              <a:ahLst/>
              <a:cxnLst/>
              <a:rect l="l" t="t" r="r" b="b"/>
              <a:pathLst>
                <a:path w="1627" h="1656" extrusionOk="0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2"/>
            <p:cNvSpPr/>
            <p:nvPr/>
          </p:nvSpPr>
          <p:spPr>
            <a:xfrm>
              <a:off x="2412275" y="4371100"/>
              <a:ext cx="1609225" cy="233275"/>
            </a:xfrm>
            <a:custGeom>
              <a:avLst/>
              <a:gdLst/>
              <a:ahLst/>
              <a:cxnLst/>
              <a:rect l="l" t="t" r="r" b="b"/>
              <a:pathLst>
                <a:path w="64369" h="9331" extrusionOk="0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2"/>
            <p:cNvSpPr/>
            <p:nvPr/>
          </p:nvSpPr>
          <p:spPr>
            <a:xfrm>
              <a:off x="2683325" y="3978075"/>
              <a:ext cx="1229050" cy="386625"/>
            </a:xfrm>
            <a:custGeom>
              <a:avLst/>
              <a:gdLst/>
              <a:ahLst/>
              <a:cxnLst/>
              <a:rect l="l" t="t" r="r" b="b"/>
              <a:pathLst>
                <a:path w="49162" h="15465" extrusionOk="0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2"/>
            <p:cNvSpPr/>
            <p:nvPr/>
          </p:nvSpPr>
          <p:spPr>
            <a:xfrm>
              <a:off x="2649800" y="3976650"/>
              <a:ext cx="1262575" cy="49250"/>
            </a:xfrm>
            <a:custGeom>
              <a:avLst/>
              <a:gdLst/>
              <a:ahLst/>
              <a:cxnLst/>
              <a:rect l="l" t="t" r="r" b="b"/>
              <a:pathLst>
                <a:path w="50503" h="1970" extrusionOk="0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2"/>
            <p:cNvSpPr/>
            <p:nvPr/>
          </p:nvSpPr>
          <p:spPr>
            <a:xfrm>
              <a:off x="2649800" y="4309050"/>
              <a:ext cx="1262575" cy="61375"/>
            </a:xfrm>
            <a:custGeom>
              <a:avLst/>
              <a:gdLst/>
              <a:ahLst/>
              <a:cxnLst/>
              <a:rect l="l" t="t" r="r" b="b"/>
              <a:pathLst>
                <a:path w="50503" h="2455" extrusionOk="0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2"/>
            <p:cNvSpPr/>
            <p:nvPr/>
          </p:nvSpPr>
          <p:spPr>
            <a:xfrm>
              <a:off x="2682600" y="4247000"/>
              <a:ext cx="1229775" cy="25"/>
            </a:xfrm>
            <a:custGeom>
              <a:avLst/>
              <a:gdLst/>
              <a:ahLst/>
              <a:cxnLst/>
              <a:rect l="l" t="t" r="r" b="b"/>
              <a:pathLst>
                <a:path w="49191" h="1" fill="none" extrusionOk="0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2"/>
            <p:cNvSpPr/>
            <p:nvPr/>
          </p:nvSpPr>
          <p:spPr>
            <a:xfrm>
              <a:off x="2682600" y="4171375"/>
              <a:ext cx="1229775" cy="25"/>
            </a:xfrm>
            <a:custGeom>
              <a:avLst/>
              <a:gdLst/>
              <a:ahLst/>
              <a:cxnLst/>
              <a:rect l="l" t="t" r="r" b="b"/>
              <a:pathLst>
                <a:path w="49191" h="1" fill="none" extrusionOk="0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2"/>
            <p:cNvSpPr/>
            <p:nvPr/>
          </p:nvSpPr>
          <p:spPr>
            <a:xfrm>
              <a:off x="2682600" y="4095775"/>
              <a:ext cx="1229775" cy="25"/>
            </a:xfrm>
            <a:custGeom>
              <a:avLst/>
              <a:gdLst/>
              <a:ahLst/>
              <a:cxnLst/>
              <a:rect l="l" t="t" r="r" b="b"/>
              <a:pathLst>
                <a:path w="49191" h="1" fill="none" extrusionOk="0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2"/>
            <p:cNvSpPr/>
            <p:nvPr/>
          </p:nvSpPr>
          <p:spPr>
            <a:xfrm>
              <a:off x="3824600" y="3976650"/>
              <a:ext cx="91350" cy="395200"/>
            </a:xfrm>
            <a:custGeom>
              <a:avLst/>
              <a:gdLst/>
              <a:ahLst/>
              <a:cxnLst/>
              <a:rect l="l" t="t" r="r" b="b"/>
              <a:pathLst>
                <a:path w="3654" h="15808" extrusionOk="0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2"/>
            <p:cNvSpPr/>
            <p:nvPr/>
          </p:nvSpPr>
          <p:spPr>
            <a:xfrm>
              <a:off x="2960075" y="4095775"/>
              <a:ext cx="189775" cy="358100"/>
            </a:xfrm>
            <a:custGeom>
              <a:avLst/>
              <a:gdLst/>
              <a:ahLst/>
              <a:cxnLst/>
              <a:rect l="l" t="t" r="r" b="b"/>
              <a:pathLst>
                <a:path w="7591" h="14324" extrusionOk="0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2"/>
            <p:cNvSpPr/>
            <p:nvPr/>
          </p:nvSpPr>
          <p:spPr>
            <a:xfrm>
              <a:off x="3315300" y="2471400"/>
              <a:ext cx="163375" cy="158100"/>
            </a:xfrm>
            <a:custGeom>
              <a:avLst/>
              <a:gdLst/>
              <a:ahLst/>
              <a:cxnLst/>
              <a:rect l="l" t="t" r="r" b="b"/>
              <a:pathLst>
                <a:path w="6535" h="6324" extrusionOk="0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2"/>
            <p:cNvSpPr/>
            <p:nvPr/>
          </p:nvSpPr>
          <p:spPr>
            <a:xfrm>
              <a:off x="3322450" y="2354600"/>
              <a:ext cx="209725" cy="382350"/>
            </a:xfrm>
            <a:custGeom>
              <a:avLst/>
              <a:gdLst/>
              <a:ahLst/>
              <a:cxnLst/>
              <a:rect l="l" t="t" r="r" b="b"/>
              <a:pathLst>
                <a:path w="8389" h="15294" extrusionOk="0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2"/>
            <p:cNvSpPr/>
            <p:nvPr/>
          </p:nvSpPr>
          <p:spPr>
            <a:xfrm>
              <a:off x="3144125" y="2625650"/>
              <a:ext cx="189050" cy="257525"/>
            </a:xfrm>
            <a:custGeom>
              <a:avLst/>
              <a:gdLst/>
              <a:ahLst/>
              <a:cxnLst/>
              <a:rect l="l" t="t" r="r" b="b"/>
              <a:pathLst>
                <a:path w="7562" h="10301" extrusionOk="0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2"/>
            <p:cNvSpPr/>
            <p:nvPr/>
          </p:nvSpPr>
          <p:spPr>
            <a:xfrm>
              <a:off x="3134125" y="2311775"/>
              <a:ext cx="297475" cy="414200"/>
            </a:xfrm>
            <a:custGeom>
              <a:avLst/>
              <a:gdLst/>
              <a:ahLst/>
              <a:cxnLst/>
              <a:rect l="l" t="t" r="r" b="b"/>
              <a:pathLst>
                <a:path w="11899" h="16568" extrusionOk="0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2"/>
            <p:cNvSpPr/>
            <p:nvPr/>
          </p:nvSpPr>
          <p:spPr>
            <a:xfrm>
              <a:off x="3425875" y="2537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2"/>
            <p:cNvSpPr/>
            <p:nvPr/>
          </p:nvSpPr>
          <p:spPr>
            <a:xfrm>
              <a:off x="3058525" y="2518625"/>
              <a:ext cx="111300" cy="118900"/>
            </a:xfrm>
            <a:custGeom>
              <a:avLst/>
              <a:gdLst/>
              <a:ahLst/>
              <a:cxnLst/>
              <a:rect l="l" t="t" r="r" b="b"/>
              <a:pathLst>
                <a:path w="4452" h="4756" extrusionOk="0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2"/>
            <p:cNvSpPr/>
            <p:nvPr/>
          </p:nvSpPr>
          <p:spPr>
            <a:xfrm>
              <a:off x="2877350" y="2277450"/>
              <a:ext cx="441550" cy="460225"/>
            </a:xfrm>
            <a:custGeom>
              <a:avLst/>
              <a:gdLst/>
              <a:ahLst/>
              <a:cxnLst/>
              <a:rect l="l" t="t" r="r" b="b"/>
              <a:pathLst>
                <a:path w="17662" h="18409" extrusionOk="0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2"/>
            <p:cNvSpPr/>
            <p:nvPr/>
          </p:nvSpPr>
          <p:spPr>
            <a:xfrm>
              <a:off x="3020000" y="2488425"/>
              <a:ext cx="163375" cy="158100"/>
            </a:xfrm>
            <a:custGeom>
              <a:avLst/>
              <a:gdLst/>
              <a:ahLst/>
              <a:cxnLst/>
              <a:rect l="l" t="t" r="r" b="b"/>
              <a:pathLst>
                <a:path w="6535" h="6324" extrusionOk="0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2"/>
            <p:cNvSpPr/>
            <p:nvPr/>
          </p:nvSpPr>
          <p:spPr>
            <a:xfrm>
              <a:off x="2983625" y="2311075"/>
              <a:ext cx="144825" cy="224000"/>
            </a:xfrm>
            <a:custGeom>
              <a:avLst/>
              <a:gdLst/>
              <a:ahLst/>
              <a:cxnLst/>
              <a:rect l="l" t="t" r="r" b="b"/>
              <a:pathLst>
                <a:path w="5793" h="8960" extrusionOk="0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2"/>
            <p:cNvSpPr/>
            <p:nvPr/>
          </p:nvSpPr>
          <p:spPr>
            <a:xfrm>
              <a:off x="3281775" y="2290300"/>
              <a:ext cx="151250" cy="154900"/>
            </a:xfrm>
            <a:custGeom>
              <a:avLst/>
              <a:gdLst/>
              <a:ahLst/>
              <a:cxnLst/>
              <a:rect l="l" t="t" r="r" b="b"/>
              <a:pathLst>
                <a:path w="6050" h="6196" extrusionOk="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2"/>
            <p:cNvSpPr/>
            <p:nvPr/>
          </p:nvSpPr>
          <p:spPr>
            <a:xfrm>
              <a:off x="3052100" y="2484425"/>
              <a:ext cx="67075" cy="20000"/>
            </a:xfrm>
            <a:custGeom>
              <a:avLst/>
              <a:gdLst/>
              <a:ahLst/>
              <a:cxnLst/>
              <a:rect l="l" t="t" r="r" b="b"/>
              <a:pathLst>
                <a:path w="2683" h="800" fill="none" extrusionOk="0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2"/>
            <p:cNvSpPr/>
            <p:nvPr/>
          </p:nvSpPr>
          <p:spPr>
            <a:xfrm>
              <a:off x="3485800" y="3022950"/>
              <a:ext cx="318875" cy="305325"/>
            </a:xfrm>
            <a:custGeom>
              <a:avLst/>
              <a:gdLst/>
              <a:ahLst/>
              <a:cxnLst/>
              <a:rect l="l" t="t" r="r" b="b"/>
              <a:pathLst>
                <a:path w="12755" h="12213" extrusionOk="0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2"/>
            <p:cNvSpPr/>
            <p:nvPr/>
          </p:nvSpPr>
          <p:spPr>
            <a:xfrm>
              <a:off x="2813850" y="2824675"/>
              <a:ext cx="805350" cy="609175"/>
            </a:xfrm>
            <a:custGeom>
              <a:avLst/>
              <a:gdLst/>
              <a:ahLst/>
              <a:cxnLst/>
              <a:rect l="l" t="t" r="r" b="b"/>
              <a:pathLst>
                <a:path w="32214" h="24367" extrusionOk="0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2"/>
            <p:cNvSpPr/>
            <p:nvPr/>
          </p:nvSpPr>
          <p:spPr>
            <a:xfrm>
              <a:off x="3248975" y="3038625"/>
              <a:ext cx="723900" cy="492550"/>
            </a:xfrm>
            <a:custGeom>
              <a:avLst/>
              <a:gdLst/>
              <a:ahLst/>
              <a:cxnLst/>
              <a:rect l="l" t="t" r="r" b="b"/>
              <a:pathLst>
                <a:path w="28956" h="19702" extrusionOk="0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2"/>
            <p:cNvSpPr/>
            <p:nvPr/>
          </p:nvSpPr>
          <p:spPr>
            <a:xfrm>
              <a:off x="4027900" y="4274800"/>
              <a:ext cx="313875" cy="413050"/>
            </a:xfrm>
            <a:custGeom>
              <a:avLst/>
              <a:gdLst/>
              <a:ahLst/>
              <a:cxnLst/>
              <a:rect l="l" t="t" r="r" b="b"/>
              <a:pathLst>
                <a:path w="12555" h="16522" extrusionOk="0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2"/>
            <p:cNvSpPr/>
            <p:nvPr/>
          </p:nvSpPr>
          <p:spPr>
            <a:xfrm>
              <a:off x="4085675" y="4600050"/>
              <a:ext cx="555700" cy="201200"/>
            </a:xfrm>
            <a:custGeom>
              <a:avLst/>
              <a:gdLst/>
              <a:ahLst/>
              <a:cxnLst/>
              <a:rect l="l" t="t" r="r" b="b"/>
              <a:pathLst>
                <a:path w="22228" h="8048" extrusionOk="0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2"/>
            <p:cNvSpPr/>
            <p:nvPr/>
          </p:nvSpPr>
          <p:spPr>
            <a:xfrm>
              <a:off x="2982900" y="3429550"/>
              <a:ext cx="438000" cy="246100"/>
            </a:xfrm>
            <a:custGeom>
              <a:avLst/>
              <a:gdLst/>
              <a:ahLst/>
              <a:cxnLst/>
              <a:rect l="l" t="t" r="r" b="b"/>
              <a:pathLst>
                <a:path w="17520" h="9844" extrusionOk="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2"/>
            <p:cNvSpPr/>
            <p:nvPr/>
          </p:nvSpPr>
          <p:spPr>
            <a:xfrm>
              <a:off x="4239750" y="3791900"/>
              <a:ext cx="457250" cy="418725"/>
            </a:xfrm>
            <a:custGeom>
              <a:avLst/>
              <a:gdLst/>
              <a:ahLst/>
              <a:cxnLst/>
              <a:rect l="l" t="t" r="r" b="b"/>
              <a:pathLst>
                <a:path w="18290" h="16749" extrusionOk="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2"/>
            <p:cNvSpPr/>
            <p:nvPr/>
          </p:nvSpPr>
          <p:spPr>
            <a:xfrm>
              <a:off x="4448050" y="4043100"/>
              <a:ext cx="562800" cy="291650"/>
            </a:xfrm>
            <a:custGeom>
              <a:avLst/>
              <a:gdLst/>
              <a:ahLst/>
              <a:cxnLst/>
              <a:rect l="l" t="t" r="r" b="b"/>
              <a:pathLst>
                <a:path w="22512" h="11666" extrusionOk="0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2"/>
            <p:cNvSpPr/>
            <p:nvPr/>
          </p:nvSpPr>
          <p:spPr>
            <a:xfrm>
              <a:off x="2910950" y="3281025"/>
              <a:ext cx="1657650" cy="836175"/>
            </a:xfrm>
            <a:custGeom>
              <a:avLst/>
              <a:gdLst/>
              <a:ahLst/>
              <a:cxnLst/>
              <a:rect l="l" t="t" r="r" b="b"/>
              <a:pathLst>
                <a:path w="66306" h="33447" extrusionOk="0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2"/>
            <p:cNvSpPr/>
            <p:nvPr/>
          </p:nvSpPr>
          <p:spPr>
            <a:xfrm>
              <a:off x="3910200" y="3911025"/>
              <a:ext cx="156250" cy="647700"/>
            </a:xfrm>
            <a:custGeom>
              <a:avLst/>
              <a:gdLst/>
              <a:ahLst/>
              <a:cxnLst/>
              <a:rect l="l" t="t" r="r" b="b"/>
              <a:pathLst>
                <a:path w="6250" h="2590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2"/>
            <p:cNvSpPr/>
            <p:nvPr/>
          </p:nvSpPr>
          <p:spPr>
            <a:xfrm>
              <a:off x="3220450" y="3582325"/>
              <a:ext cx="1112775" cy="955000"/>
            </a:xfrm>
            <a:custGeom>
              <a:avLst/>
              <a:gdLst/>
              <a:ahLst/>
              <a:cxnLst/>
              <a:rect l="l" t="t" r="r" b="b"/>
              <a:pathLst>
                <a:path w="44511" h="38200" extrusionOk="0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2"/>
            <p:cNvSpPr/>
            <p:nvPr/>
          </p:nvSpPr>
          <p:spPr>
            <a:xfrm>
              <a:off x="3212600" y="3241050"/>
              <a:ext cx="221650" cy="218050"/>
            </a:xfrm>
            <a:custGeom>
              <a:avLst/>
              <a:gdLst/>
              <a:ahLst/>
              <a:cxnLst/>
              <a:rect l="l" t="t" r="r" b="b"/>
              <a:pathLst>
                <a:path w="8866" h="8722" extrusionOk="0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2"/>
            <p:cNvSpPr/>
            <p:nvPr/>
          </p:nvSpPr>
          <p:spPr>
            <a:xfrm>
              <a:off x="2770350" y="3130675"/>
              <a:ext cx="484350" cy="437000"/>
            </a:xfrm>
            <a:custGeom>
              <a:avLst/>
              <a:gdLst/>
              <a:ahLst/>
              <a:cxnLst/>
              <a:rect l="l" t="t" r="r" b="b"/>
              <a:pathLst>
                <a:path w="19374" h="17480" extrusionOk="0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Team!</a:t>
            </a:r>
            <a:endParaRPr dirty="0"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874594" y="2314512"/>
            <a:ext cx="2976267" cy="207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sz="2400" dirty="0"/>
              <a:t>Henil Patel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Gagandeep Singh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Navjot Virk</a:t>
            </a:r>
          </a:p>
          <a:p>
            <a:pPr marL="0" indent="0">
              <a:buSzPts val="1100"/>
            </a:pPr>
            <a:r>
              <a:rPr lang="en-US" sz="2400" dirty="0"/>
              <a:t>Sanya Dassani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1584784" y="401767"/>
            <a:ext cx="4763643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284166" y="1656163"/>
            <a:ext cx="3427233" cy="3173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457200" algn="l"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GB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Kanani</a:t>
            </a:r>
            <a:r>
              <a:rPr lang="en-GB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“Cosine similarity - text similarity metric, Machine Learning Tutorials, 30-Apr-2020. </a:t>
            </a:r>
            <a:r>
              <a:rPr lang="en-GB" sz="1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https://studymachinelearning.com/cosine-similarity-text-similarity-metric/.</a:t>
            </a:r>
            <a:endParaRPr lang="en-GB" sz="1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457200" algn="l"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Sentence embeddings with Bert &amp; </a:t>
            </a:r>
            <a:r>
              <a:rPr lang="en-GB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XLNe</a:t>
            </a:r>
            <a:r>
              <a:rPr lang="en-GB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GB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PythonRepo.</a:t>
            </a:r>
            <a:r>
              <a:rPr lang="en-GB" sz="1000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GB" sz="1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://pythonrepo.com/repo/</a:t>
            </a:r>
            <a:r>
              <a:rPr lang="en-GB" sz="1000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UKPLab</a:t>
            </a:r>
            <a:r>
              <a:rPr lang="en-GB" sz="1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-sentence-transformers-python-natural-language-processing</a:t>
            </a:r>
          </a:p>
          <a:p>
            <a:pPr indent="-457200" algn="l"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Measuring text similarity using </a:t>
            </a:r>
            <a:r>
              <a:rPr lang="en-GB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bert</a:t>
            </a:r>
            <a:r>
              <a:rPr lang="en-GB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Analytics Vidhya, 29-May-2021. </a:t>
            </a:r>
            <a:r>
              <a:rPr lang="en-GB" sz="1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https://www.analyticsvidhya.com/blog/2021/05/measuring-text-similarity-using-bert/.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912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/>
          <p:nvPr/>
        </p:nvSpPr>
        <p:spPr>
          <a:xfrm>
            <a:off x="1299800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1780968" y="2020245"/>
            <a:ext cx="1259755" cy="3123261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4572000" y="1930429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690" name="Google Shape;1690;p76"/>
          <p:cNvSpPr txBox="1">
            <a:spLocks noGrp="1"/>
          </p:cNvSpPr>
          <p:nvPr>
            <p:ph type="subTitle" idx="1"/>
          </p:nvPr>
        </p:nvSpPr>
        <p:spPr>
          <a:xfrm>
            <a:off x="4734629" y="2782127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Do you have any questions?</a:t>
            </a:r>
            <a:endParaRPr sz="2000" dirty="0"/>
          </a:p>
        </p:txBody>
      </p:sp>
      <p:grpSp>
        <p:nvGrpSpPr>
          <p:cNvPr id="1707" name="Google Shape;1707;p76"/>
          <p:cNvGrpSpPr/>
          <p:nvPr/>
        </p:nvGrpSpPr>
        <p:grpSpPr>
          <a:xfrm>
            <a:off x="570870" y="1796223"/>
            <a:ext cx="3500680" cy="214971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F27A5BB-8106-47E6-A869-58B30609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666" y="3352249"/>
            <a:ext cx="4508111" cy="1019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Abstraction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1982400" y="2916636"/>
            <a:ext cx="2400900" cy="812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Demonstration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5724250" y="2895228"/>
            <a:ext cx="2592814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work </a:t>
            </a:r>
            <a:endParaRPr dirty="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Outline of the project</a:t>
            </a:r>
            <a:endParaRPr dirty="0"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 dirty="0"/>
              <a:t>NLP Techniques to find Plagiarism &amp; Flask API</a:t>
            </a:r>
            <a:endParaRPr dirty="0"/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7"/>
          </p:nvPr>
        </p:nvSpPr>
        <p:spPr>
          <a:xfrm>
            <a:off x="1982400" y="3608969"/>
            <a:ext cx="2586336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 dirty="0"/>
              <a:t>Working presentation of complete functionality</a:t>
            </a:r>
            <a:endParaRPr dirty="0"/>
          </a:p>
        </p:txBody>
      </p:sp>
      <p:sp>
        <p:nvSpPr>
          <p:cNvPr id="384" name="Google Shape;384;p44"/>
          <p:cNvSpPr txBox="1">
            <a:spLocks noGrp="1"/>
          </p:cNvSpPr>
          <p:nvPr>
            <p:ph type="subTitle" idx="8"/>
          </p:nvPr>
        </p:nvSpPr>
        <p:spPr>
          <a:xfrm>
            <a:off x="5724250" y="3608969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 dirty="0"/>
              <a:t>Proposed method and forthcoming work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704528" y="269281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817428" y="1604301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652586" y="1513476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390478" y="1801450"/>
            <a:ext cx="2968415" cy="2695046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47"/>
          <p:cNvSpPr txBox="1">
            <a:spLocks noGrp="1"/>
          </p:cNvSpPr>
          <p:nvPr>
            <p:ph type="subTitle" idx="1"/>
          </p:nvPr>
        </p:nvSpPr>
        <p:spPr>
          <a:xfrm>
            <a:off x="4411476" y="1259660"/>
            <a:ext cx="4804451" cy="2654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Plagiarism Detection between two documents.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Four different Natural Language Processing technique.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Functionality is driven using Flask Restful API.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21134" y="2567314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Abstraction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04780" y="144136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44414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9"/>
          <p:cNvSpPr/>
          <p:nvPr/>
        </p:nvSpPr>
        <p:spPr>
          <a:xfrm>
            <a:off x="3462950" y="1670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3" name="Google Shape;1043;p59"/>
          <p:cNvCxnSpPr>
            <a:cxnSpLocks/>
            <a:stCxn id="1044" idx="3"/>
          </p:cNvCxnSpPr>
          <p:nvPr/>
        </p:nvCxnSpPr>
        <p:spPr>
          <a:xfrm>
            <a:off x="2935325" y="1910727"/>
            <a:ext cx="1475700" cy="103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5" name="Google Shape;1045;p59"/>
          <p:cNvCxnSpPr>
            <a:cxnSpLocks/>
            <a:stCxn id="1046" idx="3"/>
          </p:cNvCxnSpPr>
          <p:nvPr/>
        </p:nvCxnSpPr>
        <p:spPr>
          <a:xfrm>
            <a:off x="2751388" y="3498846"/>
            <a:ext cx="1182358" cy="36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7" name="Google Shape;1047;p59"/>
          <p:cNvCxnSpPr>
            <a:stCxn id="1048" idx="1"/>
          </p:cNvCxnSpPr>
          <p:nvPr/>
        </p:nvCxnSpPr>
        <p:spPr>
          <a:xfrm flipH="1">
            <a:off x="4208487" y="3503174"/>
            <a:ext cx="1863000" cy="14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9" name="Google Shape;1049;p59"/>
          <p:cNvCxnSpPr>
            <a:cxnSpLocks/>
            <a:stCxn id="1050" idx="1"/>
          </p:cNvCxnSpPr>
          <p:nvPr/>
        </p:nvCxnSpPr>
        <p:spPr>
          <a:xfrm rot="10800000" flipV="1">
            <a:off x="4631313" y="1941758"/>
            <a:ext cx="1411797" cy="21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1" name="Google Shape;1051;p59"/>
          <p:cNvSpPr txBox="1">
            <a:spLocks noGrp="1"/>
          </p:cNvSpPr>
          <p:nvPr>
            <p:ph type="title"/>
          </p:nvPr>
        </p:nvSpPr>
        <p:spPr>
          <a:xfrm>
            <a:off x="713225" y="43491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NLP Techniques to find Plagiarism</a:t>
            </a:r>
            <a:endParaRPr dirty="0"/>
          </a:p>
        </p:txBody>
      </p:sp>
      <p:sp>
        <p:nvSpPr>
          <p:cNvPr id="1044" name="Google Shape;1044;p59"/>
          <p:cNvSpPr txBox="1"/>
          <p:nvPr/>
        </p:nvSpPr>
        <p:spPr>
          <a:xfrm>
            <a:off x="410705" y="1683477"/>
            <a:ext cx="252462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Sequence Matcher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2" name="Google Shape;1052;p59"/>
          <p:cNvSpPr txBox="1"/>
          <p:nvPr/>
        </p:nvSpPr>
        <p:spPr>
          <a:xfrm>
            <a:off x="415802" y="2034103"/>
            <a:ext cx="2714062" cy="79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It comes from the difflib package of Python and helps in comparing sequences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6" name="Google Shape;1046;p59"/>
          <p:cNvSpPr txBox="1"/>
          <p:nvPr/>
        </p:nvSpPr>
        <p:spPr>
          <a:xfrm>
            <a:off x="432743" y="3271596"/>
            <a:ext cx="231864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Count Vectorizer 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3" name="Google Shape;1053;p59"/>
          <p:cNvSpPr txBox="1"/>
          <p:nvPr/>
        </p:nvSpPr>
        <p:spPr>
          <a:xfrm>
            <a:off x="432743" y="3667601"/>
            <a:ext cx="2725066" cy="110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Helps in vectorizing the document then finding Cosine Distance using Cosine Similarity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50" name="Google Shape;1050;p59"/>
          <p:cNvSpPr txBox="1"/>
          <p:nvPr/>
        </p:nvSpPr>
        <p:spPr>
          <a:xfrm>
            <a:off x="6043109" y="1714508"/>
            <a:ext cx="2519723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TF-IDF Vectorizer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4" name="Google Shape;1054;p59"/>
          <p:cNvSpPr txBox="1"/>
          <p:nvPr/>
        </p:nvSpPr>
        <p:spPr>
          <a:xfrm>
            <a:off x="6043109" y="2018417"/>
            <a:ext cx="3055076" cy="106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Helps in vectorizing the document containing TF-IDF scores then finding Cosine Distance using Cosine Similarity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8" name="Google Shape;1048;p59"/>
          <p:cNvSpPr txBox="1"/>
          <p:nvPr/>
        </p:nvSpPr>
        <p:spPr>
          <a:xfrm>
            <a:off x="6071487" y="3275924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BERT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5" name="Google Shape;1055;p59"/>
          <p:cNvSpPr txBox="1"/>
          <p:nvPr/>
        </p:nvSpPr>
        <p:spPr>
          <a:xfrm>
            <a:off x="6050451" y="3595724"/>
            <a:ext cx="2622332" cy="109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Using Sentence Tranformer approach with the model ‘bert-base-nli-mean-tokens’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056" name="Google Shape;1056;p59"/>
          <p:cNvGrpSpPr/>
          <p:nvPr/>
        </p:nvGrpSpPr>
        <p:grpSpPr>
          <a:xfrm>
            <a:off x="2859133" y="1713653"/>
            <a:ext cx="2663693" cy="2623302"/>
            <a:chOff x="3240133" y="1713653"/>
            <a:chExt cx="2663693" cy="2623302"/>
          </a:xfrm>
        </p:grpSpPr>
        <p:sp>
          <p:nvSpPr>
            <p:cNvPr id="1057" name="Google Shape;1057;p59"/>
            <p:cNvSpPr/>
            <p:nvPr/>
          </p:nvSpPr>
          <p:spPr>
            <a:xfrm>
              <a:off x="3240133" y="3605846"/>
              <a:ext cx="463156" cy="405394"/>
            </a:xfrm>
            <a:custGeom>
              <a:avLst/>
              <a:gdLst/>
              <a:ahLst/>
              <a:cxnLst/>
              <a:rect l="l" t="t" r="r" b="b"/>
              <a:pathLst>
                <a:path w="13102" h="11468" extrusionOk="0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8" name="Google Shape;1058;p59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1059" name="Google Shape;1059;p59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avLst/>
                <a:gdLst/>
                <a:ahLst/>
                <a:cxnLst/>
                <a:rect l="l" t="t" r="r" b="b"/>
                <a:pathLst>
                  <a:path w="68878" h="60057" extrusionOk="0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9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14939" extrusionOk="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9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avLst/>
                <a:gdLst/>
                <a:ahLst/>
                <a:cxnLst/>
                <a:rect l="l" t="t" r="r" b="b"/>
                <a:pathLst>
                  <a:path w="7692" h="12527" extrusionOk="0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9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avLst/>
                <a:gdLst/>
                <a:ahLst/>
                <a:cxnLst/>
                <a:rect l="l" t="t" r="r" b="b"/>
                <a:pathLst>
                  <a:path w="24774" h="34683" extrusionOk="0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9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5381" extrusionOk="0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9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6635" extrusionOk="0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9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avLst/>
                <a:gdLst/>
                <a:ahLst/>
                <a:cxnLst/>
                <a:rect l="l" t="t" r="r" b="b"/>
                <a:pathLst>
                  <a:path w="19697" h="25775" extrusionOk="0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9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6688" extrusionOk="0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9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avLst/>
                <a:gdLst/>
                <a:ahLst/>
                <a:cxnLst/>
                <a:rect l="l" t="t" r="r" b="b"/>
                <a:pathLst>
                  <a:path w="45655" h="20961" extrusionOk="0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9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4911" extrusionOk="0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9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avLst/>
                <a:gdLst/>
                <a:ahLst/>
                <a:cxnLst/>
                <a:rect l="l" t="t" r="r" b="b"/>
                <a:pathLst>
                  <a:path w="15655" h="5786" extrusionOk="0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9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1552" extrusionOk="0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9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5843" extrusionOk="0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9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364" extrusionOk="0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9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621" extrusionOk="0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9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0229" extrusionOk="0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9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avLst/>
                <a:gdLst/>
                <a:ahLst/>
                <a:cxnLst/>
                <a:rect l="l" t="t" r="r" b="b"/>
                <a:pathLst>
                  <a:path w="18391" h="6183" extrusionOk="0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9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avLst/>
                <a:gdLst/>
                <a:ahLst/>
                <a:cxnLst/>
                <a:rect l="l" t="t" r="r" b="b"/>
                <a:pathLst>
                  <a:path w="11426" h="18057" extrusionOk="0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9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63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9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12601" extrusionOk="0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59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1080" name="Google Shape;1080;p59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5" h="10481" extrusionOk="0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59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9" h="4987" extrusionOk="0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59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9" h="15490" extrusionOk="0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59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5688" extrusionOk="0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4" name="Google Shape;1084;p59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374" extrusionOk="0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5" name="Google Shape;1085;p59"/>
          <p:cNvGrpSpPr/>
          <p:nvPr/>
        </p:nvGrpSpPr>
        <p:grpSpPr>
          <a:xfrm flipH="1">
            <a:off x="4429631" y="3303199"/>
            <a:ext cx="1388738" cy="1840296"/>
            <a:chOff x="6795049" y="1817172"/>
            <a:chExt cx="916719" cy="1214797"/>
          </a:xfrm>
        </p:grpSpPr>
        <p:sp>
          <p:nvSpPr>
            <p:cNvPr id="1086" name="Google Shape;1086;p5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4247553" y="1120228"/>
            <a:ext cx="4131938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 &amp; Flask Restful </a:t>
            </a:r>
            <a:endParaRPr dirty="0"/>
          </a:p>
        </p:txBody>
      </p:sp>
      <p:sp>
        <p:nvSpPr>
          <p:cNvPr id="678" name="Google Shape;678;p49"/>
          <p:cNvSpPr txBox="1">
            <a:spLocks noGrp="1"/>
          </p:cNvSpPr>
          <p:nvPr>
            <p:ph type="subTitle" idx="1"/>
          </p:nvPr>
        </p:nvSpPr>
        <p:spPr>
          <a:xfrm>
            <a:off x="4438625" y="1956324"/>
            <a:ext cx="3992100" cy="2752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b="1" dirty="0"/>
              <a:t>Flask</a:t>
            </a:r>
            <a:r>
              <a:rPr lang="en-US" dirty="0"/>
              <a:t> is a web framework module that lets you develop web applications easily. It contains-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Jsonify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Request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Flask Restful</a:t>
            </a:r>
            <a:r>
              <a:rPr lang="en-US" dirty="0"/>
              <a:t> is an extension for Flask that adds support for building REST APIs in Python using Flask as the back-end. It has-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-US" dirty="0"/>
              <a:t>API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-US" dirty="0"/>
              <a:t>Resource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grpSp>
        <p:nvGrpSpPr>
          <p:cNvPr id="679" name="Google Shape;679;p49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80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708" name="Google Shape;708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/>
          <p:nvPr/>
        </p:nvSpPr>
        <p:spPr>
          <a:xfrm>
            <a:off x="5310675" y="18911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697156" y="4472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</a:t>
            </a:r>
            <a:endParaRPr dirty="0"/>
          </a:p>
        </p:txBody>
      </p:sp>
      <p:sp>
        <p:nvSpPr>
          <p:cNvPr id="721" name="Google Shape;721;p50"/>
          <p:cNvSpPr txBox="1">
            <a:spLocks noGrp="1"/>
          </p:cNvSpPr>
          <p:nvPr>
            <p:ph type="subTitle" idx="1"/>
          </p:nvPr>
        </p:nvSpPr>
        <p:spPr>
          <a:xfrm>
            <a:off x="697156" y="1859082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PyMongo </a:t>
            </a:r>
            <a:endParaRPr dirty="0"/>
          </a:p>
        </p:txBody>
      </p:sp>
      <p:sp>
        <p:nvSpPr>
          <p:cNvPr id="722" name="Google Shape;722;p50"/>
          <p:cNvSpPr txBox="1">
            <a:spLocks noGrp="1"/>
          </p:cNvSpPr>
          <p:nvPr>
            <p:ph type="subTitle" idx="2"/>
          </p:nvPr>
        </p:nvSpPr>
        <p:spPr>
          <a:xfrm>
            <a:off x="678219" y="3455053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Bcrypt</a:t>
            </a:r>
            <a:endParaRPr dirty="0"/>
          </a:p>
        </p:txBody>
      </p:sp>
      <p:sp>
        <p:nvSpPr>
          <p:cNvPr id="723" name="Google Shape;723;p50"/>
          <p:cNvSpPr txBox="1">
            <a:spLocks noGrp="1"/>
          </p:cNvSpPr>
          <p:nvPr>
            <p:ph type="subTitle" idx="3"/>
          </p:nvPr>
        </p:nvSpPr>
        <p:spPr>
          <a:xfrm>
            <a:off x="686965" y="2186146"/>
            <a:ext cx="3676770" cy="1319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 is a MongoDB driver to access the database in Python. It has class </a:t>
            </a:r>
            <a:r>
              <a:rPr lang="en" b="1" dirty="0"/>
              <a:t>MongoClient</a:t>
            </a:r>
            <a:r>
              <a:rPr lang="en" dirty="0"/>
              <a:t> that enables to make connection between code and database</a:t>
            </a:r>
          </a:p>
        </p:txBody>
      </p:sp>
      <p:sp>
        <p:nvSpPr>
          <p:cNvPr id="724" name="Google Shape;724;p50"/>
          <p:cNvSpPr txBox="1">
            <a:spLocks noGrp="1"/>
          </p:cNvSpPr>
          <p:nvPr>
            <p:ph type="subTitle" idx="4"/>
          </p:nvPr>
        </p:nvSpPr>
        <p:spPr>
          <a:xfrm>
            <a:off x="697156" y="3823611"/>
            <a:ext cx="3940449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</a:t>
            </a:r>
            <a:r>
              <a:rPr lang="en-US" b="1" dirty="0" err="1"/>
              <a:t>bcrypt</a:t>
            </a:r>
            <a:r>
              <a:rPr lang="en-US" dirty="0"/>
              <a:t> module helps hashing a plain text password into encrypted String.</a:t>
            </a:r>
            <a:endParaRPr dirty="0"/>
          </a:p>
        </p:txBody>
      </p:sp>
      <p:grpSp>
        <p:nvGrpSpPr>
          <p:cNvPr id="725" name="Google Shape;725;p50"/>
          <p:cNvGrpSpPr/>
          <p:nvPr/>
        </p:nvGrpSpPr>
        <p:grpSpPr>
          <a:xfrm>
            <a:off x="4710444" y="2198384"/>
            <a:ext cx="3965724" cy="1995583"/>
            <a:chOff x="3166750" y="2814925"/>
            <a:chExt cx="2981075" cy="1500100"/>
          </a:xfrm>
        </p:grpSpPr>
        <p:sp>
          <p:nvSpPr>
            <p:cNvPr id="726" name="Google Shape;726;p50"/>
            <p:cNvSpPr/>
            <p:nvPr/>
          </p:nvSpPr>
          <p:spPr>
            <a:xfrm>
              <a:off x="5011750" y="349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4269350" y="3970725"/>
              <a:ext cx="1878475" cy="341975"/>
            </a:xfrm>
            <a:custGeom>
              <a:avLst/>
              <a:gdLst/>
              <a:ahLst/>
              <a:cxnLst/>
              <a:rect l="l" t="t" r="r" b="b"/>
              <a:pathLst>
                <a:path w="75139" h="13679" extrusionOk="0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245800" y="3970725"/>
              <a:ext cx="902025" cy="341975"/>
            </a:xfrm>
            <a:custGeom>
              <a:avLst/>
              <a:gdLst/>
              <a:ahLst/>
              <a:cxnLst/>
              <a:rect l="l" t="t" r="r" b="b"/>
              <a:pathLst>
                <a:path w="36081" h="13679" extrusionOk="0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55225" y="4023900"/>
              <a:ext cx="625425" cy="8400"/>
            </a:xfrm>
            <a:custGeom>
              <a:avLst/>
              <a:gdLst/>
              <a:ahLst/>
              <a:cxnLst/>
              <a:rect l="l" t="t" r="r" b="b"/>
              <a:pathLst>
                <a:path w="25017" h="336" extrusionOk="0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3830125" y="3656125"/>
              <a:ext cx="200625" cy="624650"/>
            </a:xfrm>
            <a:custGeom>
              <a:avLst/>
              <a:gdLst/>
              <a:ahLst/>
              <a:cxnLst/>
              <a:rect l="l" t="t" r="r" b="b"/>
              <a:pathLst>
                <a:path w="8025" h="24986" extrusionOk="0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3859000" y="3656125"/>
              <a:ext cx="183925" cy="446825"/>
            </a:xfrm>
            <a:custGeom>
              <a:avLst/>
              <a:gdLst/>
              <a:ahLst/>
              <a:cxnLst/>
              <a:rect l="l" t="t" r="r" b="b"/>
              <a:pathLst>
                <a:path w="7357" h="17873" extrusionOk="0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3583150" y="3466150"/>
              <a:ext cx="307800" cy="340650"/>
            </a:xfrm>
            <a:custGeom>
              <a:avLst/>
              <a:gdLst/>
              <a:ahLst/>
              <a:cxnLst/>
              <a:rect l="l" t="t" r="r" b="b"/>
              <a:pathLst>
                <a:path w="12312" h="13626" extrusionOk="0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3491225" y="2814925"/>
              <a:ext cx="323725" cy="323725"/>
            </a:xfrm>
            <a:custGeom>
              <a:avLst/>
              <a:gdLst/>
              <a:ahLst/>
              <a:cxnLst/>
              <a:rect l="l" t="t" r="r" b="b"/>
              <a:pathLst>
                <a:path w="12949" h="12949" extrusionOk="0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3623425" y="3003975"/>
              <a:ext cx="248525" cy="171150"/>
            </a:xfrm>
            <a:custGeom>
              <a:avLst/>
              <a:gdLst/>
              <a:ahLst/>
              <a:cxnLst/>
              <a:rect l="l" t="t" r="r" b="b"/>
              <a:pathLst>
                <a:path w="9941" h="6846" extrusionOk="0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3993500" y="3346100"/>
              <a:ext cx="163400" cy="110175"/>
            </a:xfrm>
            <a:custGeom>
              <a:avLst/>
              <a:gdLst/>
              <a:ahLst/>
              <a:cxnLst/>
              <a:rect l="l" t="t" r="r" b="b"/>
              <a:pathLst>
                <a:path w="6536" h="4407" extrusionOk="0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3651550" y="3054150"/>
              <a:ext cx="449875" cy="566800"/>
            </a:xfrm>
            <a:custGeom>
              <a:avLst/>
              <a:gdLst/>
              <a:ahLst/>
              <a:cxnLst/>
              <a:rect l="l" t="t" r="r" b="b"/>
              <a:pathLst>
                <a:path w="17995" h="22672" extrusionOk="0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3613550" y="3002550"/>
              <a:ext cx="519025" cy="366350"/>
            </a:xfrm>
            <a:custGeom>
              <a:avLst/>
              <a:gdLst/>
              <a:ahLst/>
              <a:cxnLst/>
              <a:rect l="l" t="t" r="r" b="b"/>
              <a:pathLst>
                <a:path w="20761" h="14654" extrusionOk="0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3558850" y="3327700"/>
              <a:ext cx="164150" cy="112350"/>
            </a:xfrm>
            <a:custGeom>
              <a:avLst/>
              <a:gdLst/>
              <a:ahLst/>
              <a:cxnLst/>
              <a:rect l="l" t="t" r="r" b="b"/>
              <a:pathLst>
                <a:path w="6566" h="4494" extrusionOk="0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3305050" y="3596100"/>
              <a:ext cx="677075" cy="684675"/>
            </a:xfrm>
            <a:custGeom>
              <a:avLst/>
              <a:gdLst/>
              <a:ahLst/>
              <a:cxnLst/>
              <a:rect l="l" t="t" r="r" b="b"/>
              <a:pathLst>
                <a:path w="27083" h="27387" extrusionOk="0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3166750" y="3659150"/>
              <a:ext cx="722675" cy="655875"/>
            </a:xfrm>
            <a:custGeom>
              <a:avLst/>
              <a:gdLst/>
              <a:ahLst/>
              <a:cxnLst/>
              <a:rect l="l" t="t" r="r" b="b"/>
              <a:pathLst>
                <a:path w="28907" h="26235" extrusionOk="0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3717650" y="4222675"/>
              <a:ext cx="38800" cy="77850"/>
            </a:xfrm>
            <a:custGeom>
              <a:avLst/>
              <a:gdLst/>
              <a:ahLst/>
              <a:cxnLst/>
              <a:rect l="l" t="t" r="r" b="b"/>
              <a:pathLst>
                <a:path w="1552" h="3114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3211575" y="3659150"/>
              <a:ext cx="416450" cy="444675"/>
            </a:xfrm>
            <a:custGeom>
              <a:avLst/>
              <a:gdLst/>
              <a:ahLst/>
              <a:cxnLst/>
              <a:rect l="l" t="t" r="r" b="b"/>
              <a:pathLst>
                <a:path w="16658" h="17787" extrusionOk="0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3984375" y="3745775"/>
              <a:ext cx="1079850" cy="516000"/>
            </a:xfrm>
            <a:custGeom>
              <a:avLst/>
              <a:gdLst/>
              <a:ahLst/>
              <a:cxnLst/>
              <a:rect l="l" t="t" r="r" b="b"/>
              <a:pathLst>
                <a:path w="43194" h="20640" extrusionOk="0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4002625" y="3771625"/>
              <a:ext cx="1059300" cy="490150"/>
            </a:xfrm>
            <a:custGeom>
              <a:avLst/>
              <a:gdLst/>
              <a:ahLst/>
              <a:cxnLst/>
              <a:rect l="l" t="t" r="r" b="b"/>
              <a:pathLst>
                <a:path w="42372" h="19606" extrusionOk="0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3527700" y="4254900"/>
              <a:ext cx="1288800" cy="60075"/>
            </a:xfrm>
            <a:custGeom>
              <a:avLst/>
              <a:gdLst/>
              <a:ahLst/>
              <a:cxnLst/>
              <a:rect l="l" t="t" r="r" b="b"/>
              <a:pathLst>
                <a:path w="51552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3527700" y="4254900"/>
              <a:ext cx="442275" cy="60075"/>
            </a:xfrm>
            <a:custGeom>
              <a:avLst/>
              <a:gdLst/>
              <a:ahLst/>
              <a:cxnLst/>
              <a:rect l="l" t="t" r="r" b="b"/>
              <a:pathLst>
                <a:path w="17691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35634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3627225" y="4280750"/>
              <a:ext cx="52475" cy="12950"/>
            </a:xfrm>
            <a:custGeom>
              <a:avLst/>
              <a:gdLst/>
              <a:ahLst/>
              <a:cxnLst/>
              <a:rect l="l" t="t" r="r" b="b"/>
              <a:pathLst>
                <a:path w="2099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3790600" y="4280750"/>
              <a:ext cx="51700" cy="12950"/>
            </a:xfrm>
            <a:custGeom>
              <a:avLst/>
              <a:gdLst/>
              <a:ahLst/>
              <a:cxnLst/>
              <a:rect l="l" t="t" r="r" b="b"/>
              <a:pathLst>
                <a:path w="206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38590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3748825" y="428075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341550" y="4242000"/>
              <a:ext cx="340450" cy="8375"/>
            </a:xfrm>
            <a:custGeom>
              <a:avLst/>
              <a:gdLst/>
              <a:ahLst/>
              <a:cxnLst/>
              <a:rect l="l" t="t" r="r" b="b"/>
              <a:pathLst>
                <a:path w="13618" h="335" extrusionOk="0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294450" y="4013275"/>
              <a:ext cx="853375" cy="257625"/>
            </a:xfrm>
            <a:custGeom>
              <a:avLst/>
              <a:gdLst/>
              <a:ahLst/>
              <a:cxnLst/>
              <a:rect l="l" t="t" r="r" b="b"/>
              <a:pathLst>
                <a:path w="34135" h="10305" extrusionOk="0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50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755" name="Google Shape;755;p50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723;p50">
            <a:extLst>
              <a:ext uri="{FF2B5EF4-FFF2-40B4-BE49-F238E27FC236}">
                <a16:creationId xmlns:a16="http://schemas.microsoft.com/office/drawing/2014/main" id="{38168A9C-2F74-4A9B-97E9-EA2B5E1019F9}"/>
              </a:ext>
            </a:extLst>
          </p:cNvPr>
          <p:cNvSpPr txBox="1">
            <a:spLocks/>
          </p:cNvSpPr>
          <p:nvPr/>
        </p:nvSpPr>
        <p:spPr>
          <a:xfrm>
            <a:off x="713225" y="1048220"/>
            <a:ext cx="3652390" cy="7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It stores data in JSON-like documents, which makes the database very flexible and scalable.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7"/>
          <p:cNvSpPr/>
          <p:nvPr/>
        </p:nvSpPr>
        <p:spPr>
          <a:xfrm>
            <a:off x="6682000" y="2500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7"/>
          <p:cNvSpPr txBox="1">
            <a:spLocks noGrp="1"/>
          </p:cNvSpPr>
          <p:nvPr>
            <p:ph type="title"/>
          </p:nvPr>
        </p:nvSpPr>
        <p:spPr>
          <a:xfrm>
            <a:off x="739696" y="3068891"/>
            <a:ext cx="5639277" cy="1565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Demonstration</a:t>
            </a:r>
            <a:endParaRPr dirty="0"/>
          </a:p>
        </p:txBody>
      </p:sp>
      <p:grpSp>
        <p:nvGrpSpPr>
          <p:cNvPr id="975" name="Google Shape;975;p57"/>
          <p:cNvGrpSpPr/>
          <p:nvPr/>
        </p:nvGrpSpPr>
        <p:grpSpPr>
          <a:xfrm>
            <a:off x="7063076" y="2003623"/>
            <a:ext cx="1209758" cy="3173849"/>
            <a:chOff x="7005588" y="1179275"/>
            <a:chExt cx="706180" cy="1852694"/>
          </a:xfrm>
        </p:grpSpPr>
        <p:sp>
          <p:nvSpPr>
            <p:cNvPr id="976" name="Google Shape;976;p5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986;p58">
            <a:extLst>
              <a:ext uri="{FF2B5EF4-FFF2-40B4-BE49-F238E27FC236}">
                <a16:creationId xmlns:a16="http://schemas.microsoft.com/office/drawing/2014/main" id="{15E2E10A-A4FB-47EE-AAB2-8B412984A897}"/>
              </a:ext>
            </a:extLst>
          </p:cNvPr>
          <p:cNvSpPr txBox="1">
            <a:spLocks/>
          </p:cNvSpPr>
          <p:nvPr/>
        </p:nvSpPr>
        <p:spPr>
          <a:xfrm>
            <a:off x="739696" y="2399489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900" b="1" dirty="0">
                <a:solidFill>
                  <a:schemeClr val="bg2">
                    <a:lumMod val="75000"/>
                  </a:schemeClr>
                </a:solidFill>
                <a:latin typeface="El Messiri" panose="020B0604020202020204" charset="-78"/>
                <a:cs typeface="El Messiri" panose="020B0604020202020204" charset="-78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386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Actor</vt:lpstr>
      <vt:lpstr>Baloo 2</vt:lpstr>
      <vt:lpstr>Arial</vt:lpstr>
      <vt:lpstr>Nunito</vt:lpstr>
      <vt:lpstr>Times New Roman</vt:lpstr>
      <vt:lpstr>El Messiri</vt:lpstr>
      <vt:lpstr>Programming Language Master's Degree by Slidesgo</vt:lpstr>
      <vt:lpstr>Similarity Check - Using RestFUL API</vt:lpstr>
      <vt:lpstr>Table of contents</vt:lpstr>
      <vt:lpstr>Introduction</vt:lpstr>
      <vt:lpstr>PowerPoint Presentation</vt:lpstr>
      <vt:lpstr>Abstraction</vt:lpstr>
      <vt:lpstr>NLP Techniques to find Plagiarism</vt:lpstr>
      <vt:lpstr>Flask &amp; Flask Restful </vt:lpstr>
      <vt:lpstr>MongoDB</vt:lpstr>
      <vt:lpstr>Application Demonstration</vt:lpstr>
      <vt:lpstr>Conclusion &amp; Future WOrk</vt:lpstr>
      <vt:lpstr>PowerPoint Presentation</vt:lpstr>
      <vt:lpstr>Team!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Check - Using RestFUL API</dc:title>
  <cp:lastModifiedBy>Sanya Dassani</cp:lastModifiedBy>
  <cp:revision>79</cp:revision>
  <dcterms:modified xsi:type="dcterms:W3CDTF">2021-12-16T14:15:12Z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1237605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S9.1.2</vt:lpwstr>
  </property>
</Properties>
</file>