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4" r:id="rId4"/>
    <p:sldId id="263" r:id="rId5"/>
    <p:sldId id="262" r:id="rId6"/>
    <p:sldId id="261" r:id="rId7"/>
    <p:sldId id="260" r:id="rId8"/>
    <p:sldId id="259" r:id="rId9"/>
    <p:sldId id="258" r:id="rId10"/>
    <p:sldId id="257" r:id="rId11"/>
    <p:sldId id="274" r:id="rId12"/>
    <p:sldId id="276" r:id="rId13"/>
    <p:sldId id="278" r:id="rId14"/>
    <p:sldId id="279" r:id="rId15"/>
    <p:sldId id="288" r:id="rId16"/>
    <p:sldId id="289" r:id="rId17"/>
    <p:sldId id="290" r:id="rId18"/>
    <p:sldId id="280" r:id="rId19"/>
    <p:sldId id="285" r:id="rId20"/>
    <p:sldId id="286" r:id="rId21"/>
    <p:sldId id="281" r:id="rId22"/>
    <p:sldId id="282" r:id="rId23"/>
    <p:sldId id="283" r:id="rId24"/>
    <p:sldId id="284" r:id="rId25"/>
    <p:sldId id="287" r:id="rId26"/>
    <p:sldId id="292" r:id="rId27"/>
    <p:sldId id="293" r:id="rId28"/>
    <p:sldId id="294" r:id="rId29"/>
    <p:sldId id="295" r:id="rId30"/>
    <p:sldId id="297" r:id="rId31"/>
    <p:sldId id="298" r:id="rId32"/>
    <p:sldId id="299" r:id="rId33"/>
    <p:sldId id="300" r:id="rId34"/>
    <p:sldId id="301" r:id="rId35"/>
    <p:sldId id="302" r:id="rId36"/>
    <p:sldId id="425" r:id="rId37"/>
    <p:sldId id="421" r:id="rId38"/>
    <p:sldId id="422" r:id="rId39"/>
    <p:sldId id="306" r:id="rId40"/>
    <p:sldId id="307" r:id="rId41"/>
    <p:sldId id="308" r:id="rId42"/>
    <p:sldId id="309" r:id="rId43"/>
    <p:sldId id="310" r:id="rId44"/>
    <p:sldId id="311" r:id="rId45"/>
    <p:sldId id="312" r:id="rId46"/>
    <p:sldId id="313" r:id="rId47"/>
    <p:sldId id="314" r:id="rId48"/>
    <p:sldId id="315" r:id="rId49"/>
    <p:sldId id="316" r:id="rId50"/>
    <p:sldId id="318" r:id="rId51"/>
    <p:sldId id="368" r:id="rId52"/>
    <p:sldId id="319" r:id="rId53"/>
    <p:sldId id="369" r:id="rId54"/>
    <p:sldId id="320" r:id="rId55"/>
    <p:sldId id="375" r:id="rId56"/>
    <p:sldId id="374" r:id="rId57"/>
    <p:sldId id="321" r:id="rId58"/>
    <p:sldId id="371" r:id="rId59"/>
    <p:sldId id="370" r:id="rId60"/>
    <p:sldId id="426" r:id="rId61"/>
    <p:sldId id="428" r:id="rId62"/>
    <p:sldId id="429" r:id="rId63"/>
    <p:sldId id="430" r:id="rId64"/>
    <p:sldId id="431" r:id="rId65"/>
    <p:sldId id="432"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091690"/>
            <a:ext cx="9144000" cy="2515870"/>
          </a:xfrm>
        </p:spPr>
        <p:txBody>
          <a:bodyPr>
            <a:normAutofit fontScale="90000"/>
          </a:bodyPr>
          <a:p>
            <a:r>
              <a:rPr lang="en-US">
                <a:sym typeface="+mn-ea"/>
              </a:rPr>
              <a:t>INT219</a:t>
            </a:r>
            <a:br>
              <a:rPr lang="en-US">
                <a:sym typeface="+mn-ea"/>
              </a:rPr>
            </a:br>
            <a:r>
              <a:rPr lang="en-US">
                <a:sym typeface="+mn-ea"/>
              </a:rPr>
              <a:t>Front End Web Developer</a:t>
            </a:r>
            <a:br>
              <a:rPr lang="en-US"/>
            </a:br>
            <a:endParaRPr lang="en-US"/>
          </a:p>
        </p:txBody>
      </p:sp>
      <p:sp>
        <p:nvSpPr>
          <p:cNvPr id="3" name="Subtitle 2"/>
          <p:cNvSpPr>
            <a:spLocks noGrp="1"/>
          </p:cNvSpPr>
          <p:nvPr>
            <p:ph type="subTitle" idx="1"/>
          </p:nvPr>
        </p:nvSpPr>
        <p:spPr>
          <a:xfrm>
            <a:off x="8174355" y="4855210"/>
            <a:ext cx="3229610" cy="958215"/>
          </a:xfrm>
        </p:spPr>
        <p:txBody>
          <a:bodyPr>
            <a:normAutofit/>
          </a:bodyPr>
          <a:p>
            <a:r>
              <a:rPr lang="en-US">
                <a:sym typeface="+mn-ea"/>
              </a:rPr>
              <a:t>BY : DIVYA THAKUR</a:t>
            </a:r>
            <a:endParaRPr lang="en-US"/>
          </a:p>
          <a:p>
            <a:r>
              <a:rPr lang="en-US">
                <a:sym typeface="+mn-ea"/>
              </a:rPr>
              <a:t>UID:28300</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9420"/>
            <a:ext cx="10515600" cy="5737860"/>
          </a:xfrm>
        </p:spPr>
        <p:txBody>
          <a:bodyPr/>
          <a:p>
            <a:r>
              <a:rPr lang="en-US">
                <a:sym typeface="+mn-ea"/>
              </a:rPr>
              <a:t>Text Color:</a:t>
            </a:r>
            <a:endParaRPr lang="en-US">
              <a:sym typeface="+mn-ea"/>
            </a:endParaRPr>
          </a:p>
          <a:p>
            <a:pPr lvl="1">
              <a:buFont typeface="Wingdings" panose="05000000000000000000" charset="0"/>
              <a:buChar char=""/>
            </a:pPr>
            <a:r>
              <a:rPr lang="en-US" sz="2000"/>
              <a:t>The CSS color property defines the text color for an HTML element:</a:t>
            </a:r>
            <a:endParaRPr lang="en-US" sz="2000"/>
          </a:p>
          <a:p>
            <a:pPr lvl="1">
              <a:buFont typeface="Wingdings" panose="05000000000000000000" charset="0"/>
              <a:buChar char=""/>
            </a:pPr>
            <a:r>
              <a:rPr lang="en-US" sz="2000"/>
              <a:t>&lt;h1 style="color:blue;"&gt;This is a heading&lt;/h1&gt;</a:t>
            </a:r>
            <a:endParaRPr lang="en-US" sz="2000"/>
          </a:p>
          <a:p>
            <a:r>
              <a:rPr lang="en-US"/>
              <a:t>Fonts:</a:t>
            </a:r>
            <a:endParaRPr lang="en-US"/>
          </a:p>
          <a:p>
            <a:pPr lvl="1">
              <a:buFont typeface="Wingdings" panose="05000000000000000000" charset="0"/>
              <a:buChar char=""/>
            </a:pPr>
            <a:r>
              <a:rPr lang="en-US" sz="2000"/>
              <a:t>The CSS font-family property defines the font to be used for an HTML element:</a:t>
            </a:r>
            <a:endParaRPr lang="en-US" sz="2000"/>
          </a:p>
          <a:p>
            <a:pPr lvl="1">
              <a:buFont typeface="Wingdings" panose="05000000000000000000" charset="0"/>
              <a:buChar char=""/>
            </a:pPr>
            <a:r>
              <a:rPr lang="en-US" sz="2000"/>
              <a:t>&lt;h1 style="font-family:verdana;"&gt;This is a heading&lt;/h1&gt;</a:t>
            </a:r>
            <a:endParaRPr lang="en-US" sz="2000"/>
          </a:p>
          <a:p>
            <a:r>
              <a:rPr lang="en-US"/>
              <a:t>Text Size:</a:t>
            </a:r>
            <a:endParaRPr lang="en-US"/>
          </a:p>
          <a:p>
            <a:pPr lvl="1">
              <a:buFont typeface="Wingdings" panose="05000000000000000000" charset="0"/>
              <a:buChar char=""/>
            </a:pPr>
            <a:r>
              <a:rPr lang="en-US" sz="2000"/>
              <a:t>The CSS font-size property defines the text size for an HTML element:</a:t>
            </a:r>
            <a:endParaRPr lang="en-US" sz="2000"/>
          </a:p>
          <a:p>
            <a:pPr lvl="1">
              <a:buFont typeface="Wingdings" panose="05000000000000000000" charset="0"/>
              <a:buChar char=""/>
            </a:pPr>
            <a:r>
              <a:rPr lang="en-US" sz="2000"/>
              <a:t>&lt;h1 style="font-size:300%;"&gt;This is a heading&lt;/h1&gt;</a:t>
            </a:r>
            <a:endParaRPr lang="en-US" sz="2000"/>
          </a:p>
          <a:p>
            <a:r>
              <a:rPr lang="en-US"/>
              <a:t>Text Alignment:</a:t>
            </a:r>
            <a:endParaRPr lang="en-US"/>
          </a:p>
          <a:p>
            <a:pPr lvl="1">
              <a:buFont typeface="Wingdings" panose="05000000000000000000" charset="0"/>
              <a:buChar char=""/>
            </a:pPr>
            <a:r>
              <a:rPr lang="en-US" sz="2000"/>
              <a:t>The CSS text-align property defines the horizontal text alignment for an HTML element:</a:t>
            </a:r>
            <a:endParaRPr lang="en-US" sz="2000"/>
          </a:p>
          <a:p>
            <a:pPr lvl="1">
              <a:buFont typeface="Wingdings" panose="05000000000000000000" charset="0"/>
              <a:buChar char=""/>
            </a:pPr>
            <a:r>
              <a:rPr lang="en-US" sz="2000"/>
              <a:t>&lt;h1 style="text-align:center;"&gt;Centered Heading&lt;/h1&gt;</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6930"/>
          </a:xfrm>
        </p:spPr>
        <p:txBody>
          <a:bodyPr/>
          <a:p>
            <a:r>
              <a:rPr lang="en-US" sz="3200"/>
              <a:t>HTML Formatting Elements</a:t>
            </a:r>
            <a:endParaRPr lang="en-US" sz="3200"/>
          </a:p>
        </p:txBody>
      </p:sp>
      <p:sp>
        <p:nvSpPr>
          <p:cNvPr id="3" name="Content Placeholder 2"/>
          <p:cNvSpPr>
            <a:spLocks noGrp="1"/>
          </p:cNvSpPr>
          <p:nvPr>
            <p:ph idx="1"/>
          </p:nvPr>
        </p:nvSpPr>
        <p:spPr>
          <a:xfrm>
            <a:off x="838200" y="1400175"/>
            <a:ext cx="10515600" cy="4777105"/>
          </a:xfrm>
        </p:spPr>
        <p:txBody>
          <a:bodyPr>
            <a:normAutofit fontScale="80000"/>
          </a:bodyPr>
          <a:p>
            <a:r>
              <a:rPr lang="en-US"/>
              <a:t>Formatting elements were designed to display special types of text:</a:t>
            </a:r>
            <a:endParaRPr lang="en-US"/>
          </a:p>
          <a:p>
            <a:r>
              <a:rPr lang="en-US"/>
              <a:t>&lt;b&gt; - Bold text</a:t>
            </a:r>
            <a:endParaRPr lang="en-US"/>
          </a:p>
          <a:p>
            <a:r>
              <a:rPr lang="en-US"/>
              <a:t>&lt;strong&gt; - Important text</a:t>
            </a:r>
            <a:endParaRPr lang="en-US"/>
          </a:p>
          <a:p>
            <a:r>
              <a:rPr lang="en-US"/>
              <a:t>&lt;i&gt; - Italic text</a:t>
            </a:r>
            <a:endParaRPr lang="en-US"/>
          </a:p>
          <a:p>
            <a:r>
              <a:rPr lang="en-US"/>
              <a:t>&lt;em&gt; - Emphasized text</a:t>
            </a:r>
            <a:endParaRPr lang="en-US"/>
          </a:p>
          <a:p>
            <a:r>
              <a:rPr lang="en-US"/>
              <a:t>&lt;mark&gt; - Marked text</a:t>
            </a:r>
            <a:endParaRPr lang="en-US"/>
          </a:p>
          <a:p>
            <a:r>
              <a:rPr lang="en-US"/>
              <a:t>&lt;small&gt; - Smaller text</a:t>
            </a:r>
            <a:endParaRPr lang="en-US"/>
          </a:p>
          <a:p>
            <a:r>
              <a:rPr lang="en-US"/>
              <a:t>&lt;del&gt; - Deleted text</a:t>
            </a:r>
            <a:endParaRPr lang="en-US"/>
          </a:p>
          <a:p>
            <a:r>
              <a:rPr lang="en-US"/>
              <a:t>&lt;ins&gt; - Inserted text</a:t>
            </a:r>
            <a:endParaRPr lang="en-US"/>
          </a:p>
          <a:p>
            <a:r>
              <a:rPr lang="en-US"/>
              <a:t>&lt;sub&gt; - Subscript text</a:t>
            </a:r>
            <a:endParaRPr lang="en-US"/>
          </a:p>
          <a:p>
            <a:r>
              <a:rPr lang="en-US"/>
              <a:t>&lt;sup&gt; - Superscript text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8210"/>
          </a:xfrm>
        </p:spPr>
        <p:txBody>
          <a:bodyPr/>
          <a:p>
            <a:r>
              <a:rPr lang="en-US"/>
              <a:t>HTML Quotation</a:t>
            </a:r>
            <a:endParaRPr lang="en-US"/>
          </a:p>
        </p:txBody>
      </p:sp>
      <p:sp>
        <p:nvSpPr>
          <p:cNvPr id="3" name="Content Placeholder 2"/>
          <p:cNvSpPr>
            <a:spLocks noGrp="1"/>
          </p:cNvSpPr>
          <p:nvPr>
            <p:ph idx="1"/>
          </p:nvPr>
        </p:nvSpPr>
        <p:spPr>
          <a:xfrm>
            <a:off x="838200" y="1627505"/>
            <a:ext cx="10515600" cy="4759325"/>
          </a:xfrm>
        </p:spPr>
        <p:txBody>
          <a:bodyPr>
            <a:normAutofit fontScale="90000"/>
          </a:bodyPr>
          <a:p>
            <a:r>
              <a:rPr lang="en-US"/>
              <a:t>HTML &lt;q&gt; for Short Quotations:</a:t>
            </a:r>
            <a:endParaRPr lang="en-US"/>
          </a:p>
          <a:p>
            <a:pPr lvl="1">
              <a:buFont typeface="Wingdings" panose="05000000000000000000" charset="0"/>
              <a:buChar char=""/>
            </a:pPr>
            <a:r>
              <a:rPr lang="en-US" sz="2000"/>
              <a:t>The HTML &lt;q&gt; tag defines a short quotation.</a:t>
            </a:r>
            <a:endParaRPr lang="en-US" sz="2000"/>
          </a:p>
          <a:p>
            <a:pPr lvl="1">
              <a:buFont typeface="Wingdings" panose="05000000000000000000" charset="0"/>
              <a:buChar char=""/>
            </a:pPr>
            <a:r>
              <a:rPr lang="en-US" sz="2000"/>
              <a:t>&lt;p&gt;WWF's goal is to: &lt;q&gt;Build a future where people live in harmony with nature.&lt;/q&gt;&lt;/p&gt;</a:t>
            </a:r>
            <a:endParaRPr lang="en-US" sz="2000"/>
          </a:p>
          <a:p>
            <a:pPr marL="457200" lvl="1" indent="0">
              <a:buFont typeface="Wingdings" panose="05000000000000000000" charset="0"/>
              <a:buNone/>
            </a:pPr>
            <a:endParaRPr lang="en-US"/>
          </a:p>
          <a:p>
            <a:r>
              <a:rPr lang="en-US"/>
              <a:t>HTML &lt;abbr&gt; for Abbreviations:</a:t>
            </a:r>
            <a:endParaRPr lang="en-US"/>
          </a:p>
          <a:p>
            <a:pPr lvl="1">
              <a:buFont typeface="Wingdings" panose="05000000000000000000" charset="0"/>
              <a:buChar char=""/>
            </a:pPr>
            <a:r>
              <a:rPr lang="en-US" sz="2000"/>
              <a:t>The HTML &lt;abbr&gt; tag defines an abbreviation or an acronym, like "HTML", "CSS", "Mr.", "Dr.", "ASAP", "ATM".</a:t>
            </a:r>
            <a:endParaRPr lang="en-US" sz="2000"/>
          </a:p>
          <a:p>
            <a:pPr lvl="1">
              <a:buFont typeface="Wingdings" panose="05000000000000000000" charset="0"/>
              <a:buChar char=""/>
            </a:pPr>
            <a:r>
              <a:rPr lang="en-US" sz="2000"/>
              <a:t>&lt;p&gt;The &lt;abbr title="World Health Organization"&gt;WHO&lt;/abbr&gt; was founded in 1948.&lt;/p&gt;</a:t>
            </a:r>
            <a:endParaRPr lang="en-US" sz="2000"/>
          </a:p>
          <a:p>
            <a:pPr marL="457200" lvl="1" indent="0">
              <a:buFont typeface="Wingdings" panose="05000000000000000000" charset="0"/>
              <a:buNone/>
            </a:pPr>
            <a:endParaRPr lang="en-US" sz="2000"/>
          </a:p>
          <a:p>
            <a:r>
              <a:rPr lang="en-US"/>
              <a:t>HTML &lt;bdo&gt; for Bi-Directional Override:</a:t>
            </a:r>
            <a:endParaRPr lang="en-US"/>
          </a:p>
          <a:p>
            <a:pPr lvl="1">
              <a:buFont typeface="Wingdings" panose="05000000000000000000" charset="0"/>
              <a:buChar char=""/>
            </a:pPr>
            <a:r>
              <a:rPr lang="en-US" sz="2220"/>
              <a:t>BDO stands for Bi-Directional Override.</a:t>
            </a:r>
            <a:endParaRPr lang="en-US" sz="2220"/>
          </a:p>
          <a:p>
            <a:pPr lvl="1">
              <a:buFont typeface="Wingdings" panose="05000000000000000000" charset="0"/>
              <a:buChar char=""/>
            </a:pPr>
            <a:r>
              <a:rPr lang="en-US" sz="2220"/>
              <a:t>The HTML &lt;bdo&gt; tag is used to override the current text direction:</a:t>
            </a:r>
            <a:endParaRPr lang="en-US" sz="2220"/>
          </a:p>
          <a:p>
            <a:pPr lvl="1">
              <a:buFont typeface="Wingdings" panose="05000000000000000000" charset="0"/>
              <a:buChar char=""/>
            </a:pPr>
            <a:r>
              <a:rPr lang="en-US" sz="2220"/>
              <a:t>&lt;bdo dir="rtl"&gt;This text will be written from right to left&lt;/bdo&gt;</a:t>
            </a:r>
            <a:endParaRPr lang="en-US" sz="222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19125"/>
            <a:ext cx="10515600" cy="5558155"/>
          </a:xfrm>
        </p:spPr>
        <p:txBody>
          <a:bodyPr/>
          <a:p>
            <a:r>
              <a:rPr lang="en-US">
                <a:sym typeface="+mn-ea"/>
              </a:rPr>
              <a:t>HTML Comments:</a:t>
            </a:r>
            <a:endParaRPr lang="en-US">
              <a:sym typeface="+mn-ea"/>
            </a:endParaRPr>
          </a:p>
          <a:p>
            <a:pPr lvl="1"/>
            <a:r>
              <a:rPr lang="en-US"/>
              <a:t>Notice that there is an exclamation point (!) in the start tag, but not in the end tag.</a:t>
            </a:r>
            <a:endParaRPr lang="en-US"/>
          </a:p>
          <a:p>
            <a:pPr lvl="1"/>
            <a:r>
              <a:rPr lang="en-US"/>
              <a:t>Comments are not displayed by the browser, but they can help document your HTML source code.</a:t>
            </a:r>
            <a:endParaRPr lang="en-US"/>
          </a:p>
          <a:p>
            <a:pPr marL="457200" lvl="1" indent="0">
              <a:buNone/>
            </a:pPr>
            <a:endParaRPr lang="en-US"/>
          </a:p>
          <a:p>
            <a:pPr marL="457200" lvl="1" indent="0" algn="just">
              <a:buNone/>
            </a:pPr>
            <a:r>
              <a:rPr lang="en-US"/>
              <a:t>		&lt;!-- This is a comment --&gt;</a:t>
            </a:r>
            <a:endParaRPr lang="en-US"/>
          </a:p>
          <a:p>
            <a:pPr marL="457200" lvl="1" indent="0" algn="just">
              <a:buNone/>
            </a:pPr>
            <a:r>
              <a:rPr lang="en-US"/>
              <a:t>		&lt;p&gt;This is a paragraph.&lt;/p&gt;</a:t>
            </a:r>
            <a:endParaRPr lang="en-US"/>
          </a:p>
          <a:p>
            <a:pPr marL="457200" lvl="1" indent="0" algn="just">
              <a:buNone/>
            </a:pPr>
            <a:r>
              <a:rPr lang="en-US"/>
              <a:t>		&lt;!-- Remember to add more information here --&gt;</a:t>
            </a:r>
            <a:endParaRPr lang="en-US"/>
          </a:p>
          <a:p>
            <a:pPr marL="457200" lvl="1" indent="0" algn="just">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0540"/>
          </a:xfrm>
        </p:spPr>
        <p:txBody>
          <a:bodyPr>
            <a:normAutofit fontScale="90000"/>
          </a:bodyPr>
          <a:p>
            <a:r>
              <a:rPr lang="en-US"/>
              <a:t>HTML Video</a:t>
            </a:r>
            <a:endParaRPr lang="en-US"/>
          </a:p>
        </p:txBody>
      </p:sp>
      <p:sp>
        <p:nvSpPr>
          <p:cNvPr id="3" name="Content Placeholder 2"/>
          <p:cNvSpPr>
            <a:spLocks noGrp="1"/>
          </p:cNvSpPr>
          <p:nvPr>
            <p:ph idx="1"/>
          </p:nvPr>
        </p:nvSpPr>
        <p:spPr>
          <a:xfrm>
            <a:off x="838200" y="1056640"/>
            <a:ext cx="10515600" cy="5120640"/>
          </a:xfrm>
        </p:spPr>
        <p:txBody>
          <a:bodyPr>
            <a:normAutofit fontScale="70000"/>
          </a:bodyPr>
          <a:p>
            <a:r>
              <a:rPr lang="en-US"/>
              <a:t>The HTML &lt;video&gt; element is used to show a video on a web page.</a:t>
            </a:r>
            <a:endParaRPr lang="en-US"/>
          </a:p>
          <a:p>
            <a:r>
              <a:rPr lang="en-US"/>
              <a:t>To show a video in HTML, use the &lt;video&gt; element:</a:t>
            </a:r>
            <a:endParaRPr lang="en-US"/>
          </a:p>
          <a:p>
            <a:pPr marL="2286000" lvl="5" indent="0">
              <a:buNone/>
            </a:pPr>
            <a:r>
              <a:rPr lang="en-US" sz="2800">
                <a:sym typeface="+mn-ea"/>
              </a:rPr>
              <a:t>&lt;video width="320" height="240" controls&gt;</a:t>
            </a:r>
            <a:endParaRPr lang="en-US" sz="2800"/>
          </a:p>
          <a:p>
            <a:pPr marL="2286000" lvl="5" indent="0">
              <a:buNone/>
            </a:pPr>
            <a:r>
              <a:rPr lang="en-US" sz="2800">
                <a:sym typeface="+mn-ea"/>
              </a:rPr>
              <a:t>  &lt;source src="movie.mp4" type="video/mp4"&gt;</a:t>
            </a:r>
            <a:endParaRPr lang="en-US" sz="2800"/>
          </a:p>
          <a:p>
            <a:pPr marL="2286000" lvl="5" indent="0">
              <a:buNone/>
            </a:pPr>
            <a:r>
              <a:rPr lang="en-US" sz="2800">
                <a:sym typeface="+mn-ea"/>
              </a:rPr>
              <a:t>  &lt;source src="movie.ogg" type="video/ogg"&gt;</a:t>
            </a:r>
            <a:endParaRPr lang="en-US" sz="2800"/>
          </a:p>
          <a:p>
            <a:pPr marL="2286000" lvl="5" indent="0">
              <a:buNone/>
            </a:pPr>
            <a:r>
              <a:rPr lang="en-US" sz="2800">
                <a:sym typeface="+mn-ea"/>
              </a:rPr>
              <a:t>Your browser does not support the video tag.</a:t>
            </a:r>
            <a:endParaRPr lang="en-US" sz="2800"/>
          </a:p>
          <a:p>
            <a:pPr marL="2286000" lvl="5" indent="0">
              <a:buNone/>
            </a:pPr>
            <a:r>
              <a:rPr lang="en-US" sz="2800">
                <a:sym typeface="+mn-ea"/>
              </a:rPr>
              <a:t>&lt;/video&gt;</a:t>
            </a:r>
            <a:endParaRPr lang="en-US"/>
          </a:p>
          <a:p>
            <a:r>
              <a:rPr lang="en-US"/>
              <a:t>The controls attribute adds video controls, like play, pause, and volume.</a:t>
            </a:r>
            <a:endParaRPr lang="en-US"/>
          </a:p>
          <a:p>
            <a:r>
              <a:rPr lang="en-US"/>
              <a:t>It is a good idea to always include width and height attributes. If height and width are not set, the page might flicker while the video loads.</a:t>
            </a:r>
            <a:endParaRPr lang="en-US"/>
          </a:p>
          <a:p>
            <a:r>
              <a:rPr lang="en-US"/>
              <a:t>The &lt;source&gt; element allows you to specify alternative video files which the browser may choose from. The browser will use the first recognized format.</a:t>
            </a:r>
            <a:endParaRPr lang="en-US"/>
          </a:p>
          <a:p>
            <a:r>
              <a:rPr lang="en-US"/>
              <a:t>The text between the &lt;video&gt; and &lt;/video&gt; tags will only be displayed in browsers that do not support the &lt;video&gt; element.</a:t>
            </a:r>
            <a:endParaRPr lang="en-US"/>
          </a:p>
          <a:p>
            <a:pPr marL="2286000" lvl="5" indent="0">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0240"/>
          </a:xfrm>
        </p:spPr>
        <p:txBody>
          <a:bodyPr>
            <a:normAutofit fontScale="90000"/>
          </a:bodyPr>
          <a:p>
            <a:r>
              <a:rPr lang="en-US"/>
              <a:t>HTML Audio</a:t>
            </a:r>
            <a:endParaRPr lang="en-US"/>
          </a:p>
        </p:txBody>
      </p:sp>
      <p:sp>
        <p:nvSpPr>
          <p:cNvPr id="3" name="Content Placeholder 2"/>
          <p:cNvSpPr>
            <a:spLocks noGrp="1"/>
          </p:cNvSpPr>
          <p:nvPr>
            <p:ph idx="1"/>
          </p:nvPr>
        </p:nvSpPr>
        <p:spPr>
          <a:xfrm>
            <a:off x="838200" y="1231265"/>
            <a:ext cx="10515600" cy="4946015"/>
          </a:xfrm>
        </p:spPr>
        <p:txBody>
          <a:bodyPr>
            <a:normAutofit fontScale="80000"/>
          </a:bodyPr>
          <a:p>
            <a:r>
              <a:rPr lang="en-US"/>
              <a:t>To play an audio file in HTML, use the &lt;audio&gt; element:The controls attribute adds audio controls, like play, pause, and volume.</a:t>
            </a:r>
            <a:endParaRPr lang="en-US"/>
          </a:p>
          <a:p>
            <a:pPr marL="3200400" lvl="7" indent="0">
              <a:buNone/>
            </a:pPr>
            <a:r>
              <a:rPr lang="en-US" sz="2800">
                <a:sym typeface="+mn-ea"/>
              </a:rPr>
              <a:t>&lt;audio controls&gt;</a:t>
            </a:r>
            <a:endParaRPr lang="en-US" sz="2800"/>
          </a:p>
          <a:p>
            <a:pPr marL="3200400" lvl="7" indent="0">
              <a:buNone/>
            </a:pPr>
            <a:r>
              <a:rPr lang="en-US" sz="2800">
                <a:sym typeface="+mn-ea"/>
              </a:rPr>
              <a:t>  &lt;source src="horse.ogg" type="audio/ogg"&gt;</a:t>
            </a:r>
            <a:endParaRPr lang="en-US" sz="2800"/>
          </a:p>
          <a:p>
            <a:pPr marL="3200400" lvl="7" indent="0">
              <a:buNone/>
            </a:pPr>
            <a:r>
              <a:rPr lang="en-US" sz="2800">
                <a:sym typeface="+mn-ea"/>
              </a:rPr>
              <a:t>  &lt;source src="horse.mp3" type="audio/mpeg"&gt;</a:t>
            </a:r>
            <a:endParaRPr lang="en-US" sz="2800"/>
          </a:p>
          <a:p>
            <a:pPr marL="3200400" lvl="7" indent="0">
              <a:buNone/>
            </a:pPr>
            <a:r>
              <a:rPr lang="en-US" sz="2800">
                <a:sym typeface="+mn-ea"/>
              </a:rPr>
              <a:t>Your browser does not support the audio element.</a:t>
            </a:r>
            <a:endParaRPr lang="en-US" sz="2800"/>
          </a:p>
          <a:p>
            <a:pPr marL="3200400" lvl="7" indent="0">
              <a:buNone/>
            </a:pPr>
            <a:r>
              <a:rPr lang="en-US" sz="2800">
                <a:sym typeface="+mn-ea"/>
              </a:rPr>
              <a:t>&lt;/audio&gt;</a:t>
            </a:r>
            <a:endParaRPr lang="en-US" sz="2800"/>
          </a:p>
          <a:p>
            <a:endParaRPr lang="en-US"/>
          </a:p>
          <a:p>
            <a:endParaRPr lang="en-US"/>
          </a:p>
          <a:p>
            <a:r>
              <a:rPr lang="en-US"/>
              <a:t>The &lt;source&gt; element allows you to specify alternative audio files which the browser may choose from. The browser will use the first recognized format.</a:t>
            </a:r>
            <a:endParaRPr lang="en-US"/>
          </a:p>
          <a:p>
            <a:r>
              <a:rPr lang="en-US"/>
              <a:t>The text between the &lt;audio&gt; and &lt;/audio&gt; tags will only be displayed in browsers that do not support the &lt;audio&gt; element.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78510"/>
          </a:xfrm>
        </p:spPr>
        <p:txBody>
          <a:bodyPr/>
          <a:p>
            <a:r>
              <a:rPr lang="en-US"/>
              <a:t>HTML YouTube Videos</a:t>
            </a:r>
            <a:endParaRPr lang="en-US"/>
          </a:p>
        </p:txBody>
      </p:sp>
      <p:sp>
        <p:nvSpPr>
          <p:cNvPr id="3" name="Content Placeholder 2"/>
          <p:cNvSpPr>
            <a:spLocks noGrp="1"/>
          </p:cNvSpPr>
          <p:nvPr>
            <p:ph idx="1"/>
          </p:nvPr>
        </p:nvSpPr>
        <p:spPr>
          <a:xfrm>
            <a:off x="838200" y="1290320"/>
            <a:ext cx="10515600" cy="4886960"/>
          </a:xfrm>
        </p:spPr>
        <p:txBody>
          <a:bodyPr>
            <a:normAutofit fontScale="90000"/>
          </a:bodyPr>
          <a:p>
            <a:r>
              <a:rPr lang="en-US" sz="2200"/>
              <a:t>The easiest way to play videos in HTML, is to use YouTube.</a:t>
            </a:r>
            <a:endParaRPr lang="en-US" sz="2200"/>
          </a:p>
          <a:p>
            <a:r>
              <a:rPr lang="en-US" sz="2200"/>
              <a:t>Converting videos to different formats can be difficult and time-consuming.</a:t>
            </a:r>
            <a:endParaRPr lang="en-US" sz="2200"/>
          </a:p>
          <a:p>
            <a:r>
              <a:rPr lang="en-US" sz="2200"/>
              <a:t>An easier solution is to let YouTube play the videos in your web page.</a:t>
            </a:r>
            <a:endParaRPr lang="en-US" sz="2200"/>
          </a:p>
          <a:p>
            <a:r>
              <a:rPr lang="en-US" sz="2200"/>
              <a:t>An HTML iframe is used to display a web page within a web page.</a:t>
            </a:r>
            <a:endParaRPr lang="en-US" sz="2200"/>
          </a:p>
          <a:p>
            <a:r>
              <a:rPr lang="en-US" sz="2200">
                <a:sym typeface="+mn-ea"/>
              </a:rPr>
              <a:t>The HTML &lt;iframe&gt; tag specifies an inline frame.</a:t>
            </a:r>
            <a:endParaRPr lang="en-US" sz="2200"/>
          </a:p>
          <a:p>
            <a:r>
              <a:rPr lang="en-US" sz="2200">
                <a:sym typeface="+mn-ea"/>
              </a:rPr>
              <a:t>An inline frame is used to embed another document within the current HTML document.</a:t>
            </a:r>
            <a:endParaRPr lang="en-US" sz="2200"/>
          </a:p>
          <a:p>
            <a:pPr marL="0" indent="0">
              <a:buNone/>
            </a:pPr>
            <a:r>
              <a:rPr lang="en-US" sz="2200">
                <a:sym typeface="+mn-ea"/>
              </a:rPr>
              <a:t>		&lt;iframe src="url" title="description"&gt;&lt;/iframe&gt;</a:t>
            </a:r>
            <a:endParaRPr lang="en-US" sz="2200">
              <a:sym typeface="+mn-ea"/>
            </a:endParaRPr>
          </a:p>
          <a:p>
            <a:pPr marL="0" indent="0">
              <a:buNone/>
            </a:pPr>
            <a:endParaRPr lang="en-US" sz="2200"/>
          </a:p>
          <a:p>
            <a:r>
              <a:rPr lang="en-US" sz="2200"/>
              <a:t>Example :</a:t>
            </a:r>
            <a:endParaRPr lang="en-US"/>
          </a:p>
          <a:p>
            <a:pPr marL="2743200" lvl="6" indent="0">
              <a:buNone/>
            </a:pPr>
            <a:r>
              <a:rPr lang="en-US" sz="2220"/>
              <a:t>&lt;iframe width="420" height="315"</a:t>
            </a:r>
            <a:endParaRPr lang="en-US" sz="2220"/>
          </a:p>
          <a:p>
            <a:pPr marL="2743200" lvl="6" indent="0">
              <a:buNone/>
            </a:pPr>
            <a:r>
              <a:rPr lang="en-US" sz="2220"/>
              <a:t>src="https://www.youtube.com/embed/tgbNymZ7vqY"&gt;</a:t>
            </a:r>
            <a:endParaRPr lang="en-US" sz="2220"/>
          </a:p>
          <a:p>
            <a:pPr marL="2743200" lvl="6" indent="0">
              <a:buNone/>
            </a:pPr>
            <a:r>
              <a:rPr lang="en-US" sz="2220"/>
              <a:t>&lt;/iframe&gt;</a:t>
            </a:r>
            <a:endParaRPr lang="en-US" sz="222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8965"/>
          </a:xfrm>
        </p:spPr>
        <p:txBody>
          <a:bodyPr>
            <a:normAutofit fontScale="90000"/>
          </a:bodyPr>
          <a:p>
            <a:r>
              <a:rPr lang="en-US" sz="3555"/>
              <a:t>CSS</a:t>
            </a:r>
            <a:endParaRPr lang="en-US" sz="3555"/>
          </a:p>
        </p:txBody>
      </p:sp>
      <p:sp>
        <p:nvSpPr>
          <p:cNvPr id="3" name="Content Placeholder 2"/>
          <p:cNvSpPr>
            <a:spLocks noGrp="1"/>
          </p:cNvSpPr>
          <p:nvPr>
            <p:ph idx="1"/>
          </p:nvPr>
        </p:nvSpPr>
        <p:spPr>
          <a:xfrm>
            <a:off x="838200" y="1243330"/>
            <a:ext cx="10515600" cy="4933950"/>
          </a:xfrm>
        </p:spPr>
        <p:txBody>
          <a:bodyPr/>
          <a:p>
            <a:r>
              <a:rPr lang="en-US"/>
              <a:t>CSS stands for Cascading Style Sheets.</a:t>
            </a:r>
            <a:endParaRPr lang="en-US"/>
          </a:p>
          <a:p>
            <a:r>
              <a:rPr lang="en-US"/>
              <a:t>CSS is the language we use to style an HTML document.</a:t>
            </a:r>
            <a:endParaRPr lang="en-US"/>
          </a:p>
          <a:p>
            <a:r>
              <a:rPr lang="en-US"/>
              <a:t>CSS describes how HTML elements should be displayed.</a:t>
            </a:r>
            <a:endParaRPr lang="en-US"/>
          </a:p>
          <a:p>
            <a:r>
              <a:rPr lang="en-US"/>
              <a:t>CSS can be added to HTML documents in 3 ways:</a:t>
            </a:r>
            <a:endParaRPr lang="en-US"/>
          </a:p>
          <a:p>
            <a:pPr lvl="1"/>
            <a:r>
              <a:rPr lang="en-US"/>
              <a:t>Inline - by using the style attribute inside HTML elements.</a:t>
            </a:r>
            <a:endParaRPr lang="en-US"/>
          </a:p>
          <a:p>
            <a:pPr lvl="1"/>
            <a:r>
              <a:rPr lang="en-US"/>
              <a:t>Internal - by using a &lt;style&gt; element in the &lt;head&gt; section.</a:t>
            </a:r>
            <a:endParaRPr lang="en-US"/>
          </a:p>
          <a:p>
            <a:pPr lvl="1"/>
            <a:r>
              <a:rPr lang="en-US"/>
              <a:t>External - by using a &lt;link&gt; element to link to an external CSS file.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US" sz="3200"/>
              <a:t>CSS Syntax</a:t>
            </a:r>
            <a:endParaRPr lang="en-US" sz="3200"/>
          </a:p>
        </p:txBody>
      </p:sp>
      <p:sp>
        <p:nvSpPr>
          <p:cNvPr id="3" name="Content Placeholder 2"/>
          <p:cNvSpPr>
            <a:spLocks noGrp="1"/>
          </p:cNvSpPr>
          <p:nvPr>
            <p:ph idx="1"/>
          </p:nvPr>
        </p:nvSpPr>
        <p:spPr>
          <a:xfrm>
            <a:off x="838200" y="1609725"/>
            <a:ext cx="10515600" cy="4975860"/>
          </a:xfrm>
        </p:spPr>
        <p:txBody>
          <a:bodyPr>
            <a:normAutofit/>
          </a:bodyPr>
          <a:p>
            <a:r>
              <a:rPr lang="en-US" sz="2200"/>
              <a:t>A CSS rule consists of a selector and a declaration block.</a:t>
            </a:r>
            <a:endParaRPr lang="en-US" sz="2200"/>
          </a:p>
          <a:p>
            <a:r>
              <a:rPr lang="en-US" sz="2200"/>
              <a:t>The selector points to the HTML element you want to style.</a:t>
            </a:r>
            <a:endParaRPr lang="en-US" sz="2200"/>
          </a:p>
          <a:p>
            <a:r>
              <a:rPr lang="en-US" sz="2200"/>
              <a:t>The declaration block contains one or more declarations separated by semicolons.</a:t>
            </a:r>
            <a:endParaRPr lang="en-US" sz="2200"/>
          </a:p>
          <a:p>
            <a:r>
              <a:rPr lang="en-US" sz="2200"/>
              <a:t>Each declaration includes a CSS property name and a value, separated by a colon.</a:t>
            </a:r>
            <a:endParaRPr lang="en-US" sz="2200"/>
          </a:p>
          <a:p>
            <a:r>
              <a:rPr lang="en-US" sz="2200"/>
              <a:t>Multiple CSS declarations are separated with semicolons, and declaration blocks are surrounded by curly braces.</a:t>
            </a:r>
            <a:endParaRPr lang="en-US" sz="2200"/>
          </a:p>
          <a:p>
            <a:pPr lvl="1"/>
            <a:endParaRPr lang="en-US" sz="1885"/>
          </a:p>
          <a:p>
            <a:pPr marL="457200" lvl="1" indent="0">
              <a:buNone/>
            </a:pPr>
            <a:endParaRPr lang="en-US" sz="1885"/>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95325"/>
            <a:ext cx="10515600" cy="5481955"/>
          </a:xfrm>
        </p:spPr>
        <p:txBody>
          <a:bodyPr>
            <a:normAutofit lnSpcReduction="20000"/>
          </a:bodyPr>
          <a:p>
            <a:pPr lvl="1"/>
            <a:r>
              <a:rPr lang="en-US" sz="2800">
                <a:sym typeface="+mn-ea"/>
              </a:rPr>
              <a:t> selector { Declaration;Declaration}</a:t>
            </a:r>
            <a:endParaRPr lang="en-US" sz="2800"/>
          </a:p>
          <a:p>
            <a:pPr marL="2286000" lvl="5" indent="0">
              <a:buNone/>
            </a:pPr>
            <a:r>
              <a:rPr lang="en-US" sz="2800">
                <a:sym typeface="+mn-ea"/>
              </a:rPr>
              <a:t>p {</a:t>
            </a:r>
            <a:endParaRPr lang="en-US" sz="2800"/>
          </a:p>
          <a:p>
            <a:pPr marL="2286000" lvl="5" indent="0">
              <a:buNone/>
            </a:pPr>
            <a:r>
              <a:rPr lang="en-US" sz="2800">
                <a:sym typeface="+mn-ea"/>
              </a:rPr>
              <a:t>  color: red;</a:t>
            </a:r>
            <a:endParaRPr lang="en-US" sz="2800"/>
          </a:p>
          <a:p>
            <a:pPr marL="2286000" lvl="5" indent="0">
              <a:buNone/>
            </a:pPr>
            <a:r>
              <a:rPr lang="en-US" sz="2800">
                <a:sym typeface="+mn-ea"/>
              </a:rPr>
              <a:t>  text-align: center;</a:t>
            </a:r>
            <a:endParaRPr lang="en-US" sz="2800"/>
          </a:p>
          <a:p>
            <a:pPr marL="2286000" lvl="5" indent="0">
              <a:buNone/>
            </a:pPr>
            <a:r>
              <a:rPr lang="en-US" sz="2800">
                <a:sym typeface="+mn-ea"/>
              </a:rPr>
              <a:t>}</a:t>
            </a:r>
            <a:endParaRPr lang="en-US" sz="2800"/>
          </a:p>
          <a:p>
            <a:pPr marL="457200" lvl="1" indent="0">
              <a:buNone/>
            </a:pPr>
            <a:endParaRPr lang="en-US"/>
          </a:p>
          <a:p>
            <a:r>
              <a:rPr lang="en-US"/>
              <a:t>p is a selector in CSS (it points to the HTML element you want to style: &lt;p&gt;).</a:t>
            </a:r>
            <a:endParaRPr lang="en-US"/>
          </a:p>
          <a:p>
            <a:r>
              <a:rPr lang="en-US"/>
              <a:t>color is a property, and red is the property value</a:t>
            </a:r>
            <a:endParaRPr lang="en-US"/>
          </a:p>
          <a:p>
            <a:r>
              <a:rPr lang="en-US"/>
              <a:t>text-align is a property, and center is the property value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7-12 at 12.38.42 PM"/>
          <p:cNvPicPr>
            <a:picLocks noChangeAspect="1"/>
          </p:cNvPicPr>
          <p:nvPr/>
        </p:nvPicPr>
        <p:blipFill>
          <a:blip r:embed="rId1"/>
          <a:stretch>
            <a:fillRect/>
          </a:stretch>
        </p:blipFill>
        <p:spPr>
          <a:xfrm>
            <a:off x="636270" y="2139950"/>
            <a:ext cx="10932160" cy="2286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6930"/>
          </a:xfrm>
        </p:spPr>
        <p:txBody>
          <a:bodyPr/>
          <a:p>
            <a:r>
              <a:rPr lang="en-US"/>
              <a:t>Inline CSS</a:t>
            </a:r>
            <a:endParaRPr lang="en-US"/>
          </a:p>
        </p:txBody>
      </p:sp>
      <p:sp>
        <p:nvSpPr>
          <p:cNvPr id="3" name="Content Placeholder 2"/>
          <p:cNvSpPr>
            <a:spLocks noGrp="1"/>
          </p:cNvSpPr>
          <p:nvPr>
            <p:ph idx="1"/>
          </p:nvPr>
        </p:nvSpPr>
        <p:spPr>
          <a:xfrm>
            <a:off x="838200" y="1290320"/>
            <a:ext cx="10515600" cy="4886960"/>
          </a:xfrm>
        </p:spPr>
        <p:txBody>
          <a:bodyPr/>
          <a:p>
            <a:r>
              <a:rPr lang="en-US" sz="2200"/>
              <a:t>An inline CSS is used to apply a unique style to a single HTML element.</a:t>
            </a:r>
            <a:endParaRPr lang="en-US" sz="2200"/>
          </a:p>
          <a:p>
            <a:r>
              <a:rPr lang="en-US" sz="2200"/>
              <a:t>An inline CSS uses the style attribute of an HTML element.</a:t>
            </a:r>
            <a:endParaRPr lang="en-US" sz="2200"/>
          </a:p>
          <a:p>
            <a:r>
              <a:rPr lang="en-US" sz="2200"/>
              <a:t>The following example sets the text color of the &lt;h1&gt; element to blue, and the text color of the &lt;p&gt; element to red:</a:t>
            </a:r>
            <a:endParaRPr lang="en-US" sz="2200"/>
          </a:p>
          <a:p>
            <a:endParaRPr lang="en-US" sz="2200"/>
          </a:p>
          <a:p>
            <a:pPr lvl="1"/>
            <a:r>
              <a:rPr lang="en-US" sz="2000"/>
              <a:t>&lt;h1 style="color:blue;"&gt;A Blue Heading&lt;/h1&gt;</a:t>
            </a:r>
            <a:endParaRPr lang="en-US" sz="2000"/>
          </a:p>
          <a:p>
            <a:pPr lvl="1"/>
            <a:r>
              <a:rPr lang="en-US" sz="2000"/>
              <a:t>&lt;p style="color:red;"&gt;A red paragraph.&lt;/p&gt;</a:t>
            </a:r>
            <a:endParaRPr lang="en-US" sz="2000"/>
          </a:p>
          <a:p>
            <a:pPr marL="0" indent="0">
              <a:buNone/>
            </a:pP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5200"/>
          </a:xfrm>
        </p:spPr>
        <p:txBody>
          <a:bodyPr/>
          <a:p>
            <a:r>
              <a:rPr lang="en-US"/>
              <a:t>Internal CSS</a:t>
            </a:r>
            <a:endParaRPr lang="en-US"/>
          </a:p>
        </p:txBody>
      </p:sp>
      <p:sp>
        <p:nvSpPr>
          <p:cNvPr id="3" name="Content Placeholder 2"/>
          <p:cNvSpPr>
            <a:spLocks noGrp="1"/>
          </p:cNvSpPr>
          <p:nvPr>
            <p:ph idx="1"/>
          </p:nvPr>
        </p:nvSpPr>
        <p:spPr>
          <a:xfrm>
            <a:off x="838200" y="1429385"/>
            <a:ext cx="10515600" cy="5283835"/>
          </a:xfrm>
        </p:spPr>
        <p:txBody>
          <a:bodyPr>
            <a:normAutofit fontScale="80000"/>
          </a:bodyPr>
          <a:p>
            <a:r>
              <a:rPr lang="en-US"/>
              <a:t>An internal CSS is used to define a style for a single HTML page.</a:t>
            </a:r>
            <a:endParaRPr lang="en-US"/>
          </a:p>
          <a:p>
            <a:r>
              <a:rPr lang="en-US"/>
              <a:t>An internal CSS is defined in the &lt;head&gt; section of an HTML page, within a &lt;style&gt; element.</a:t>
            </a:r>
            <a:endParaRPr lang="en-US"/>
          </a:p>
          <a:p>
            <a:r>
              <a:rPr lang="en-US"/>
              <a:t>The following example sets the text color of ALL the &lt;h1&gt; elements (on that page) to blue, and the text color of ALL the &lt;p&gt; elements to red. In addition, the page will be displayed with a "powderblue" background color: </a:t>
            </a:r>
            <a:endParaRPr lang="en-US"/>
          </a:p>
          <a:p>
            <a:pPr marL="3657600" lvl="8" indent="0">
              <a:buNone/>
            </a:pPr>
            <a:r>
              <a:rPr lang="en-US"/>
              <a:t>&lt;!DOCTYPE html&gt;    &lt;html&gt;</a:t>
            </a:r>
            <a:endParaRPr lang="en-US"/>
          </a:p>
          <a:p>
            <a:pPr marL="3657600" lvl="8" indent="0">
              <a:buNone/>
            </a:pPr>
            <a:r>
              <a:rPr lang="en-US"/>
              <a:t>&lt;head&gt;</a:t>
            </a:r>
            <a:endParaRPr lang="en-US"/>
          </a:p>
          <a:p>
            <a:pPr marL="3657600" lvl="8" indent="0">
              <a:buNone/>
            </a:pPr>
            <a:r>
              <a:rPr lang="en-US"/>
              <a:t>&lt;style&gt;</a:t>
            </a:r>
            <a:endParaRPr lang="en-US"/>
          </a:p>
          <a:p>
            <a:pPr marL="3657600" lvl="8" indent="0">
              <a:buNone/>
            </a:pPr>
            <a:r>
              <a:rPr lang="en-US"/>
              <a:t>body {background-color: powderblue;}</a:t>
            </a:r>
            <a:endParaRPr lang="en-US"/>
          </a:p>
          <a:p>
            <a:pPr marL="3657600" lvl="8" indent="0">
              <a:buNone/>
            </a:pPr>
            <a:r>
              <a:rPr lang="en-US"/>
              <a:t>h1   {color: blue;}</a:t>
            </a:r>
            <a:endParaRPr lang="en-US"/>
          </a:p>
          <a:p>
            <a:pPr marL="3657600" lvl="8" indent="0">
              <a:buNone/>
            </a:pPr>
            <a:r>
              <a:rPr lang="en-US"/>
              <a:t>p    {color: red;}</a:t>
            </a:r>
            <a:endParaRPr lang="en-US"/>
          </a:p>
          <a:p>
            <a:pPr marL="3657600" lvl="8" indent="0">
              <a:buNone/>
            </a:pPr>
            <a:r>
              <a:rPr lang="en-US"/>
              <a:t>&lt;/style&gt;          &lt;/head&gt;</a:t>
            </a:r>
            <a:endParaRPr lang="en-US"/>
          </a:p>
          <a:p>
            <a:pPr marL="3657600" lvl="8" indent="0">
              <a:buNone/>
            </a:pPr>
            <a:r>
              <a:rPr lang="en-US"/>
              <a:t>&lt;body&gt;</a:t>
            </a:r>
            <a:endParaRPr lang="en-US"/>
          </a:p>
          <a:p>
            <a:pPr marL="3657600" lvl="8" indent="0">
              <a:buNone/>
            </a:pPr>
            <a:r>
              <a:rPr lang="en-US"/>
              <a:t>&lt;h1&gt;This is a heading&lt;/h1&gt;</a:t>
            </a:r>
            <a:endParaRPr lang="en-US"/>
          </a:p>
          <a:p>
            <a:pPr marL="3657600" lvl="8" indent="0">
              <a:buNone/>
            </a:pPr>
            <a:r>
              <a:rPr lang="en-US"/>
              <a:t>&lt;p&gt;This is a paragraph.&lt;/p&gt;</a:t>
            </a:r>
            <a:endParaRPr lang="en-US"/>
          </a:p>
          <a:p>
            <a:pPr marL="3657600" lvl="8" indent="0">
              <a:buNone/>
            </a:pPr>
            <a:r>
              <a:rPr lang="en-US"/>
              <a:t>&lt;/body&gt;&lt;/html&gt;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4080"/>
          </a:xfrm>
        </p:spPr>
        <p:txBody>
          <a:bodyPr/>
          <a:p>
            <a:r>
              <a:rPr lang="en-US"/>
              <a:t>External CSS</a:t>
            </a:r>
            <a:endParaRPr lang="en-US"/>
          </a:p>
        </p:txBody>
      </p:sp>
      <p:sp>
        <p:nvSpPr>
          <p:cNvPr id="3" name="Content Placeholder 2"/>
          <p:cNvSpPr>
            <a:spLocks noGrp="1"/>
          </p:cNvSpPr>
          <p:nvPr>
            <p:ph idx="1"/>
          </p:nvPr>
        </p:nvSpPr>
        <p:spPr>
          <a:xfrm>
            <a:off x="838200" y="1383665"/>
            <a:ext cx="10515600" cy="4793615"/>
          </a:xfrm>
        </p:spPr>
        <p:txBody>
          <a:bodyPr>
            <a:normAutofit/>
          </a:bodyPr>
          <a:p>
            <a:r>
              <a:rPr lang="en-US" sz="2200"/>
              <a:t>An external style sheet is used to define the style for many HTML pages.</a:t>
            </a:r>
            <a:endParaRPr lang="en-US" sz="2200"/>
          </a:p>
          <a:p>
            <a:r>
              <a:rPr lang="en-US" sz="2200"/>
              <a:t>To use an external style sheet, add a link to it in the &lt;head&gt; section of each HTML page:</a:t>
            </a:r>
            <a:endParaRPr lang="en-US" sz="2200"/>
          </a:p>
          <a:p>
            <a:pPr marL="0" indent="0">
              <a:buNone/>
            </a:pPr>
            <a:endParaRPr lang="en-US" sz="2200"/>
          </a:p>
          <a:p>
            <a:pPr marL="3200400" lvl="7" indent="0">
              <a:buNone/>
            </a:pPr>
            <a:r>
              <a:rPr lang="en-US" sz="1410"/>
              <a:t>&lt;!DOCTYPE html&gt;</a:t>
            </a:r>
            <a:endParaRPr lang="en-US" sz="1410"/>
          </a:p>
          <a:p>
            <a:pPr marL="3200400" lvl="7" indent="0">
              <a:buNone/>
            </a:pPr>
            <a:r>
              <a:rPr lang="en-US" sz="1410"/>
              <a:t>&lt;html&gt;</a:t>
            </a:r>
            <a:endParaRPr lang="en-US" sz="1410"/>
          </a:p>
          <a:p>
            <a:pPr marL="3200400" lvl="7" indent="0">
              <a:buNone/>
            </a:pPr>
            <a:r>
              <a:rPr lang="en-US" sz="1410"/>
              <a:t>&lt;head&gt;</a:t>
            </a:r>
            <a:endParaRPr lang="en-US" sz="1410"/>
          </a:p>
          <a:p>
            <a:pPr marL="3200400" lvl="7" indent="0">
              <a:buNone/>
            </a:pPr>
            <a:r>
              <a:rPr lang="en-US" sz="1410"/>
              <a:t> &lt;link rel="stylesheet" href="styles.css"&gt;</a:t>
            </a:r>
            <a:endParaRPr lang="en-US" sz="1410"/>
          </a:p>
          <a:p>
            <a:pPr marL="3200400" lvl="7" indent="0">
              <a:buNone/>
            </a:pPr>
            <a:r>
              <a:rPr lang="en-US" sz="1410"/>
              <a:t>&lt;/head&gt;</a:t>
            </a:r>
            <a:endParaRPr lang="en-US" sz="1410"/>
          </a:p>
          <a:p>
            <a:pPr marL="3200400" lvl="7" indent="0">
              <a:buNone/>
            </a:pPr>
            <a:r>
              <a:rPr lang="en-US" sz="1410"/>
              <a:t>&lt;body&gt;</a:t>
            </a:r>
            <a:endParaRPr lang="en-US" sz="1410"/>
          </a:p>
          <a:p>
            <a:pPr marL="3200400" lvl="7" indent="0">
              <a:buNone/>
            </a:pPr>
            <a:r>
              <a:rPr lang="en-US" sz="1410"/>
              <a:t>&lt;h1&gt;This is a heading&lt;/h1&gt;</a:t>
            </a:r>
            <a:endParaRPr lang="en-US" sz="1410"/>
          </a:p>
          <a:p>
            <a:pPr marL="3200400" lvl="7" indent="0">
              <a:buNone/>
            </a:pPr>
            <a:r>
              <a:rPr lang="en-US" sz="1410"/>
              <a:t>&lt;p&gt;This is a paragraph.&lt;/p&gt;</a:t>
            </a:r>
            <a:endParaRPr lang="en-US" sz="1410"/>
          </a:p>
          <a:p>
            <a:pPr marL="3200400" lvl="7" indent="0">
              <a:buNone/>
            </a:pPr>
            <a:r>
              <a:rPr lang="en-US" sz="1410"/>
              <a:t>&lt;/body&gt;</a:t>
            </a:r>
            <a:endParaRPr lang="en-US" sz="1410"/>
          </a:p>
          <a:p>
            <a:pPr marL="3200400" lvl="7" indent="0">
              <a:buNone/>
            </a:pPr>
            <a:r>
              <a:rPr lang="en-US" sz="1410"/>
              <a:t>&lt;/html&gt;</a:t>
            </a:r>
            <a:endParaRPr lang="en-US" sz="141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78865"/>
            <a:ext cx="10515600" cy="5098415"/>
          </a:xfrm>
        </p:spPr>
        <p:txBody>
          <a:bodyPr>
            <a:normAutofit/>
          </a:bodyPr>
          <a:p>
            <a:r>
              <a:rPr lang="en-US" sz="2200"/>
              <a:t>The external style sheet can be written in any text editor. The file must not contain any HTML code, and must be saved with a .css extension.</a:t>
            </a:r>
            <a:endParaRPr lang="en-US" sz="2200"/>
          </a:p>
          <a:p>
            <a:r>
              <a:rPr lang="en-US" sz="2200"/>
              <a:t>Here is what the "styles.css" file looks like:</a:t>
            </a:r>
            <a:endParaRPr lang="en-US" sz="2200"/>
          </a:p>
          <a:p>
            <a:pPr marL="0" indent="0">
              <a:buNone/>
            </a:pPr>
            <a:endParaRPr lang="en-US"/>
          </a:p>
          <a:p>
            <a:pPr marL="3657600" lvl="8" indent="0">
              <a:buNone/>
            </a:pPr>
            <a:r>
              <a:rPr lang="en-US" sz="1400"/>
              <a:t>body {</a:t>
            </a:r>
            <a:endParaRPr lang="en-US" sz="1400"/>
          </a:p>
          <a:p>
            <a:pPr marL="3657600" lvl="8" indent="0">
              <a:buNone/>
            </a:pPr>
            <a:r>
              <a:rPr lang="en-US" sz="1400"/>
              <a:t>  background-color: powderblue;</a:t>
            </a:r>
            <a:endParaRPr lang="en-US" sz="1400"/>
          </a:p>
          <a:p>
            <a:pPr marL="3657600" lvl="8" indent="0">
              <a:buNone/>
            </a:pPr>
            <a:r>
              <a:rPr lang="en-US" sz="1400"/>
              <a:t>}</a:t>
            </a:r>
            <a:endParaRPr lang="en-US" sz="1400"/>
          </a:p>
          <a:p>
            <a:pPr marL="3657600" lvl="8" indent="0">
              <a:buNone/>
            </a:pPr>
            <a:r>
              <a:rPr lang="en-US" sz="1400"/>
              <a:t>h1 {</a:t>
            </a:r>
            <a:endParaRPr lang="en-US" sz="1400"/>
          </a:p>
          <a:p>
            <a:pPr marL="3657600" lvl="8" indent="0">
              <a:buNone/>
            </a:pPr>
            <a:r>
              <a:rPr lang="en-US" sz="1400"/>
              <a:t>  color: blue;</a:t>
            </a:r>
            <a:endParaRPr lang="en-US" sz="1400"/>
          </a:p>
          <a:p>
            <a:pPr marL="3657600" lvl="8" indent="0">
              <a:buNone/>
            </a:pPr>
            <a:r>
              <a:rPr lang="en-US" sz="1400"/>
              <a:t>}</a:t>
            </a:r>
            <a:endParaRPr lang="en-US" sz="1400"/>
          </a:p>
          <a:p>
            <a:pPr marL="3657600" lvl="8" indent="0">
              <a:buNone/>
            </a:pPr>
            <a:r>
              <a:rPr lang="en-US" sz="1400"/>
              <a:t>p {</a:t>
            </a:r>
            <a:endParaRPr lang="en-US" sz="1400"/>
          </a:p>
          <a:p>
            <a:pPr marL="3657600" lvl="8" indent="0">
              <a:buNone/>
            </a:pPr>
            <a:r>
              <a:rPr lang="en-US" sz="1400"/>
              <a:t>  color: red;</a:t>
            </a:r>
            <a:endParaRPr lang="en-US" sz="1400"/>
          </a:p>
          <a:p>
            <a:pPr marL="3657600" lvl="8" indent="0">
              <a:buNone/>
            </a:pPr>
            <a:r>
              <a:rPr lang="en-US" sz="1400"/>
              <a:t>}</a:t>
            </a:r>
            <a:endParaRPr lang="en-US" sz="1400"/>
          </a:p>
          <a:p>
            <a:pPr marL="0" indent="0">
              <a:buNone/>
            </a:pPr>
            <a:endParaRPr 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7690"/>
          </a:xfrm>
        </p:spPr>
        <p:txBody>
          <a:bodyPr>
            <a:normAutofit fontScale="90000"/>
          </a:bodyPr>
          <a:p>
            <a:r>
              <a:rPr lang="en-US"/>
              <a:t>CSS Backgrounds</a:t>
            </a:r>
            <a:endParaRPr lang="en-US"/>
          </a:p>
        </p:txBody>
      </p:sp>
      <p:sp>
        <p:nvSpPr>
          <p:cNvPr id="3" name="Content Placeholder 2"/>
          <p:cNvSpPr>
            <a:spLocks noGrp="1"/>
          </p:cNvSpPr>
          <p:nvPr>
            <p:ph idx="1"/>
          </p:nvPr>
        </p:nvSpPr>
        <p:spPr>
          <a:xfrm>
            <a:off x="838200" y="1137920"/>
            <a:ext cx="10515600" cy="5039360"/>
          </a:xfrm>
        </p:spPr>
        <p:txBody>
          <a:bodyPr>
            <a:normAutofit/>
          </a:bodyPr>
          <a:p>
            <a:r>
              <a:rPr lang="en-US"/>
              <a:t>The CSS background properties are used to add background effects for elements.</a:t>
            </a:r>
            <a:endParaRPr lang="en-US"/>
          </a:p>
          <a:p>
            <a:r>
              <a:rPr lang="en-US"/>
              <a:t>CSS background-color:</a:t>
            </a:r>
            <a:endParaRPr lang="en-US"/>
          </a:p>
          <a:p>
            <a:pPr lvl="1"/>
            <a:r>
              <a:rPr lang="en-US" sz="2000">
                <a:sym typeface="+mn-ea"/>
              </a:rPr>
              <a:t>The background-color property specifies the background color of an element :</a:t>
            </a:r>
            <a:endParaRPr lang="en-US" sz="2000"/>
          </a:p>
          <a:p>
            <a:pPr marL="2743200" lvl="6" indent="0">
              <a:buNone/>
            </a:pPr>
            <a:r>
              <a:rPr lang="en-US" sz="2000">
                <a:sym typeface="+mn-ea"/>
              </a:rPr>
              <a:t>body {</a:t>
            </a:r>
            <a:endParaRPr lang="en-US" sz="2000"/>
          </a:p>
          <a:p>
            <a:pPr marL="2743200" lvl="6" indent="0">
              <a:buNone/>
            </a:pPr>
            <a:r>
              <a:rPr lang="en-US" sz="2000">
                <a:sym typeface="+mn-ea"/>
              </a:rPr>
              <a:t>  background-color: lightblue;</a:t>
            </a:r>
            <a:endParaRPr lang="en-US" sz="2000"/>
          </a:p>
          <a:p>
            <a:pPr marL="2743200" lvl="6" indent="0">
              <a:buNone/>
            </a:pPr>
            <a:r>
              <a:rPr lang="en-US" sz="2000">
                <a:sym typeface="+mn-ea"/>
              </a:rPr>
              <a:t>}</a:t>
            </a:r>
            <a:endParaRPr lang="en-US"/>
          </a:p>
          <a:p>
            <a:r>
              <a:rPr lang="en-US"/>
              <a:t>Opacity / Transparency:</a:t>
            </a:r>
            <a:endParaRPr lang="en-US"/>
          </a:p>
          <a:p>
            <a:pPr lvl="1"/>
            <a:r>
              <a:rPr lang="en-US" sz="2000"/>
              <a:t>The opacity property specifies the opacity/transparency of an element. It can take a value from 0.0 - 1.0. The lower value, the more transparent:</a:t>
            </a:r>
            <a:endParaRPr lang="en-US" sz="2000"/>
          </a:p>
          <a:p>
            <a:pPr marL="3200400" lvl="7" indent="0">
              <a:buNone/>
            </a:pPr>
            <a:r>
              <a:rPr lang="en-US" sz="1495"/>
              <a:t>div {</a:t>
            </a:r>
            <a:endParaRPr lang="en-US" sz="1495"/>
          </a:p>
          <a:p>
            <a:pPr marL="3200400" lvl="7" indent="0">
              <a:buNone/>
            </a:pPr>
            <a:r>
              <a:rPr lang="en-US" sz="1495"/>
              <a:t>  background-color: green;</a:t>
            </a:r>
            <a:endParaRPr lang="en-US" sz="1495"/>
          </a:p>
          <a:p>
            <a:pPr marL="3200400" lvl="7" indent="0">
              <a:buNone/>
            </a:pPr>
            <a:r>
              <a:rPr lang="en-US" sz="1495"/>
              <a:t>  opacity: 0.3;</a:t>
            </a:r>
            <a:endParaRPr lang="en-US" sz="1495"/>
          </a:p>
          <a:p>
            <a:pPr marL="3200400" lvl="7" indent="0">
              <a:buNone/>
            </a:pPr>
            <a:r>
              <a:rPr lang="en-US" sz="1495"/>
              <a:t>}</a:t>
            </a:r>
            <a:endParaRPr lang="en-US" sz="1495"/>
          </a:p>
          <a:p>
            <a:pPr marL="457200" lvl="1" indent="0">
              <a:buNone/>
            </a:pP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5625"/>
            <a:ext cx="10515600" cy="5621655"/>
          </a:xfrm>
        </p:spPr>
        <p:txBody>
          <a:bodyPr/>
          <a:p>
            <a:r>
              <a:rPr lang="en-US"/>
              <a:t>CSS background-image:</a:t>
            </a:r>
            <a:endParaRPr lang="en-US"/>
          </a:p>
          <a:p>
            <a:r>
              <a:rPr lang="en-US"/>
              <a:t>The background-image property specifies an image to use as the background of an element.</a:t>
            </a:r>
            <a:endParaRPr lang="en-US"/>
          </a:p>
          <a:p>
            <a:pPr marL="0" indent="0">
              <a:buNone/>
            </a:pPr>
            <a:endParaRPr lang="en-US"/>
          </a:p>
          <a:p>
            <a:pPr marL="3200400" lvl="7" indent="0">
              <a:buNone/>
            </a:pPr>
            <a:r>
              <a:rPr lang="en-US" sz="2000"/>
              <a:t>body {</a:t>
            </a:r>
            <a:endParaRPr lang="en-US" sz="2000"/>
          </a:p>
          <a:p>
            <a:pPr marL="3200400" lvl="7" indent="0">
              <a:buNone/>
            </a:pPr>
            <a:r>
              <a:rPr lang="en-US" sz="2000"/>
              <a:t>  background-image: url("bgdesert.jpg");</a:t>
            </a:r>
            <a:endParaRPr lang="en-US" sz="2000"/>
          </a:p>
          <a:p>
            <a:pPr marL="3200400" lvl="7" indent="0">
              <a:buNone/>
            </a:pPr>
            <a:r>
              <a:rPr lang="en-US" sz="2000"/>
              <a:t>  background-position: right top;</a:t>
            </a:r>
            <a:endParaRPr lang="en-US" sz="2000"/>
          </a:p>
          <a:p>
            <a:pPr marL="3200400" lvl="7" indent="0">
              <a:buNone/>
            </a:pPr>
            <a:r>
              <a:rPr lang="en-US" sz="2000"/>
              <a:t>  background-attachment: fixed;</a:t>
            </a:r>
            <a:endParaRPr lang="en-US" sz="2000"/>
          </a:p>
          <a:p>
            <a:pPr marL="3200400" lvl="7" indent="0">
              <a:buNone/>
            </a:pPr>
            <a:r>
              <a:rPr lang="en-US" sz="2000"/>
              <a:t>  background-attachment: scroll;</a:t>
            </a:r>
            <a:endParaRPr lang="en-US" sz="2000"/>
          </a:p>
          <a:p>
            <a:pPr marL="3200400" lvl="7" indent="0">
              <a:buNone/>
            </a:pPr>
            <a:r>
              <a:rPr lang="en-US" sz="2000"/>
              <a:t>}</a:t>
            </a:r>
            <a:endParaRPr 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95960"/>
          </a:xfrm>
        </p:spPr>
        <p:txBody>
          <a:bodyPr>
            <a:normAutofit fontScale="90000"/>
          </a:bodyPr>
          <a:p>
            <a:r>
              <a:rPr lang="en-US"/>
              <a:t>CSS Box Model</a:t>
            </a:r>
            <a:endParaRPr lang="en-US"/>
          </a:p>
        </p:txBody>
      </p:sp>
      <p:sp>
        <p:nvSpPr>
          <p:cNvPr id="3" name="Content Placeholder 2"/>
          <p:cNvSpPr>
            <a:spLocks noGrp="1"/>
          </p:cNvSpPr>
          <p:nvPr>
            <p:ph idx="1"/>
          </p:nvPr>
        </p:nvSpPr>
        <p:spPr>
          <a:xfrm>
            <a:off x="838200" y="1149985"/>
            <a:ext cx="10515600" cy="5027295"/>
          </a:xfrm>
        </p:spPr>
        <p:txBody>
          <a:bodyPr>
            <a:normAutofit/>
          </a:bodyPr>
          <a:p>
            <a:r>
              <a:rPr lang="en-US" sz="2445"/>
              <a:t>In CSS, the term "box model" is used when talking about design and layout.</a:t>
            </a:r>
            <a:endParaRPr lang="en-US" sz="2445"/>
          </a:p>
          <a:p>
            <a:r>
              <a:rPr lang="en-US" sz="2445"/>
              <a:t>The CSS box model is essentially a box that wraps around every HTML element. It consists of: margins, borders, padding, and the actual content. </a:t>
            </a:r>
            <a:endParaRPr lang="en-US" sz="2445"/>
          </a:p>
          <a:p>
            <a:pPr marL="0" indent="0">
              <a:buNone/>
            </a:pPr>
            <a:endParaRPr lang="en-US" sz="2445"/>
          </a:p>
          <a:p>
            <a:r>
              <a:rPr lang="en-US" sz="2445"/>
              <a:t>Explanation of the different parts:</a:t>
            </a:r>
            <a:endParaRPr lang="en-US" sz="2445"/>
          </a:p>
          <a:p>
            <a:r>
              <a:rPr lang="en-US" sz="2445"/>
              <a:t>Content - The content of the box, where text and images appear</a:t>
            </a:r>
            <a:endParaRPr lang="en-US" sz="2445"/>
          </a:p>
          <a:p>
            <a:r>
              <a:rPr lang="en-US" sz="2445"/>
              <a:t>Padding - Clears an area around the content. The padding is transparent</a:t>
            </a:r>
            <a:endParaRPr lang="en-US" sz="2445"/>
          </a:p>
          <a:p>
            <a:r>
              <a:rPr lang="en-US" sz="2445"/>
              <a:t>Border - A border that goes around the padding and content</a:t>
            </a:r>
            <a:endParaRPr lang="en-US" sz="2445"/>
          </a:p>
          <a:p>
            <a:r>
              <a:rPr lang="en-US" sz="2445"/>
              <a:t>Margin - Clears an area outside the border. The margin is transparent</a:t>
            </a:r>
            <a:endParaRPr lang="en-US" sz="2445"/>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1520"/>
          </a:xfrm>
        </p:spPr>
        <p:txBody>
          <a:bodyPr>
            <a:normAutofit fontScale="90000"/>
          </a:bodyPr>
          <a:p>
            <a:r>
              <a:rPr lang="en-US">
                <a:sym typeface="+mn-ea"/>
              </a:rPr>
              <a:t>CSS Box Model</a:t>
            </a:r>
            <a:br>
              <a:rPr lang="en-US"/>
            </a:br>
            <a:endParaRPr lang="en-US"/>
          </a:p>
        </p:txBody>
      </p:sp>
      <p:sp>
        <p:nvSpPr>
          <p:cNvPr id="3" name="Content Placeholder 2"/>
          <p:cNvSpPr>
            <a:spLocks noGrp="1"/>
          </p:cNvSpPr>
          <p:nvPr>
            <p:ph idx="1"/>
          </p:nvPr>
        </p:nvSpPr>
        <p:spPr>
          <a:xfrm>
            <a:off x="838200" y="1196975"/>
            <a:ext cx="10515600" cy="4980305"/>
          </a:xfrm>
        </p:spPr>
        <p:txBody>
          <a:bodyPr/>
          <a:p>
            <a:pPr marL="2743200" lvl="6" indent="0">
              <a:buNone/>
            </a:pPr>
            <a:r>
              <a:rPr lang="en-US" sz="2400"/>
              <a:t>div {</a:t>
            </a:r>
            <a:endParaRPr lang="en-US" sz="2400"/>
          </a:p>
          <a:p>
            <a:pPr marL="2743200" lvl="6" indent="0">
              <a:buNone/>
            </a:pPr>
            <a:r>
              <a:rPr lang="en-US" sz="2400"/>
              <a:t>  width: 300px;</a:t>
            </a:r>
            <a:endParaRPr lang="en-US" sz="2400"/>
          </a:p>
          <a:p>
            <a:pPr marL="2743200" lvl="6" indent="0">
              <a:buNone/>
            </a:pPr>
            <a:r>
              <a:rPr lang="en-US" sz="2400"/>
              <a:t>  border: 15px solid green;</a:t>
            </a:r>
            <a:endParaRPr lang="en-US" sz="2400"/>
          </a:p>
          <a:p>
            <a:pPr marL="2743200" lvl="6" indent="0">
              <a:buNone/>
            </a:pPr>
            <a:r>
              <a:rPr lang="en-US" sz="2400"/>
              <a:t>  padding: 50px;</a:t>
            </a:r>
            <a:endParaRPr lang="en-US" sz="2400"/>
          </a:p>
          <a:p>
            <a:pPr marL="2743200" lvl="6" indent="0">
              <a:buNone/>
            </a:pPr>
            <a:r>
              <a:rPr lang="en-US" sz="2400"/>
              <a:t>  margin: 20px;</a:t>
            </a:r>
            <a:endParaRPr lang="en-US" sz="2400"/>
          </a:p>
          <a:p>
            <a:pPr marL="2743200" lvl="6" indent="0">
              <a:buNone/>
            </a:pPr>
            <a:r>
              <a:rPr lang="en-US" sz="2400"/>
              <a:t>}</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US"/>
              <a:t>JavaScript</a:t>
            </a:r>
            <a:endParaRPr lang="en-US"/>
          </a:p>
        </p:txBody>
      </p:sp>
      <p:sp>
        <p:nvSpPr>
          <p:cNvPr id="3" name="Content Placeholder 2"/>
          <p:cNvSpPr>
            <a:spLocks noGrp="1"/>
          </p:cNvSpPr>
          <p:nvPr>
            <p:ph idx="1"/>
          </p:nvPr>
        </p:nvSpPr>
        <p:spPr>
          <a:xfrm>
            <a:off x="838200" y="1383030"/>
            <a:ext cx="10515600" cy="4794250"/>
          </a:xfrm>
        </p:spPr>
        <p:txBody>
          <a:bodyPr>
            <a:normAutofit lnSpcReduction="20000"/>
          </a:bodyPr>
          <a:p>
            <a:r>
              <a:rPr lang="en-US">
                <a:latin typeface="Times New Roman Regular" panose="02020603050405020304" charset="0"/>
                <a:cs typeface="Times New Roman Regular" panose="02020603050405020304" charset="0"/>
                <a:sym typeface="+mn-ea"/>
              </a:rPr>
              <a:t>JavaScript was initially created to “make web pages alive”.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The programs in this language are called scripts. They can be written right in a web page’s HTML and run automatically as the page loads.</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Scripts are provided and executed as plain text. They don’t need special preparation or compilation to run.</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In this aspect, JavaScript is very different from another language called Java.</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Today, JavaScript can execute not only in the browser, but also on the server, or actually on any device that has a special program called the JavaScript engine.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The browser has an embedded engine sometimes called a “JavaScript virtual machine”.</a:t>
            </a:r>
            <a:endParaRPr lang="en-US">
              <a:latin typeface="Times New Roman Regular" panose="02020603050405020304" charset="0"/>
              <a:cs typeface="Times New Roman Regular" panose="02020603050405020304" charset="0"/>
            </a:endParaRPr>
          </a:p>
          <a:p>
            <a:endParaRPr lang="en-US">
              <a:latin typeface="Times New Roman Regular" panose="02020603050405020304" charset="0"/>
              <a:cs typeface="Times New Roman Regular" panose="02020603050405020304" charset="0"/>
            </a:endParaRP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0090"/>
          </a:xfrm>
        </p:spPr>
        <p:txBody>
          <a:bodyPr>
            <a:normAutofit fontScale="90000"/>
          </a:bodyPr>
          <a:p>
            <a:r>
              <a:rPr lang="en-US"/>
              <a:t>JAVASCRIPT SYNTAX</a:t>
            </a:r>
            <a:endParaRPr lang="en-US"/>
          </a:p>
        </p:txBody>
      </p:sp>
      <p:sp>
        <p:nvSpPr>
          <p:cNvPr id="3" name="Content Placeholder 2"/>
          <p:cNvSpPr>
            <a:spLocks noGrp="1"/>
          </p:cNvSpPr>
          <p:nvPr>
            <p:ph idx="1"/>
          </p:nvPr>
        </p:nvSpPr>
        <p:spPr>
          <a:xfrm>
            <a:off x="838200" y="1205865"/>
            <a:ext cx="10515600" cy="5332730"/>
          </a:xfrm>
        </p:spPr>
        <p:txBody>
          <a:bodyPr>
            <a:normAutofit fontScale="70000"/>
          </a:bodyPr>
          <a:p>
            <a:r>
              <a:rPr lang="en-US" sz="2400">
                <a:latin typeface="Times New Roman Regular" panose="02020603050405020304" charset="0"/>
                <a:cs typeface="Times New Roman Regular" panose="02020603050405020304" charset="0"/>
              </a:rPr>
              <a:t>JavaScript programs can be inserted almost anywhere into an HTML document (HEAD &amp; BODY)using the &lt;script&gt; tag.</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type and language attributes are not required.</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 script in an external file can be inserted with &lt;script src="path/to/script.js"&gt;&lt;/script&gt;.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EXAMPLE:</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285">
                <a:latin typeface="Times New Roman Regular" panose="02020603050405020304" charset="0"/>
                <a:cs typeface="Times New Roman Regular" panose="02020603050405020304" charset="0"/>
              </a:rPr>
              <a:t>&lt;!DOCTYPE HTML&gt;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&lt;html&gt;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&lt;body&gt;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&lt;p&gt;Before the script...&lt;/p&gt;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&lt;script&gt;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alert( 'Hello, world!' );</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&lt;/script&gt;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&lt;p&gt;...After the script.&lt;/p&gt;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&lt;/body&gt;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&lt;/html&gt;</a:t>
            </a:r>
            <a:endParaRPr lang="en-US" sz="2285">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5810"/>
          </a:xfrm>
        </p:spPr>
        <p:txBody>
          <a:bodyPr/>
          <a:p>
            <a:r>
              <a:rPr lang="en-US"/>
              <a:t>HTML</a:t>
            </a:r>
            <a:endParaRPr lang="en-US"/>
          </a:p>
        </p:txBody>
      </p:sp>
      <p:sp>
        <p:nvSpPr>
          <p:cNvPr id="3" name="Content Placeholder 2"/>
          <p:cNvSpPr>
            <a:spLocks noGrp="1"/>
          </p:cNvSpPr>
          <p:nvPr>
            <p:ph idx="1"/>
          </p:nvPr>
        </p:nvSpPr>
        <p:spPr>
          <a:xfrm>
            <a:off x="838200" y="1383665"/>
            <a:ext cx="10515600" cy="4793615"/>
          </a:xfrm>
        </p:spPr>
        <p:txBody>
          <a:bodyPr>
            <a:normAutofit/>
          </a:bodyPr>
          <a:p>
            <a:r>
              <a:rPr lang="en-US"/>
              <a:t>HTML stands for Hyper Text Markup Language.</a:t>
            </a:r>
            <a:endParaRPr lang="en-US"/>
          </a:p>
          <a:p>
            <a:r>
              <a:rPr lang="en-US"/>
              <a:t>HTML is the standard markup language for creating Web pages</a:t>
            </a:r>
            <a:endParaRPr lang="en-US"/>
          </a:p>
          <a:p>
            <a:r>
              <a:rPr lang="en-US"/>
              <a:t>HTML describes the structure of a Web page</a:t>
            </a:r>
            <a:endParaRPr lang="en-US"/>
          </a:p>
          <a:p>
            <a:r>
              <a:rPr lang="en-US"/>
              <a:t>HTML consists of a series of elements</a:t>
            </a:r>
            <a:endParaRPr lang="en-US"/>
          </a:p>
          <a:p>
            <a:r>
              <a:rPr lang="en-US"/>
              <a:t>HTML elements tell the browser how to display the content</a:t>
            </a:r>
            <a:endParaRPr lang="en-US"/>
          </a:p>
          <a:p>
            <a:r>
              <a:rPr lang="en-US"/>
              <a:t>HTML elements label pieces of content such as "this is a heading", "this is a paragraph", "this is a link", etc.</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1520"/>
          </a:xfrm>
        </p:spPr>
        <p:txBody>
          <a:bodyPr>
            <a:normAutofit fontScale="90000"/>
          </a:bodyPr>
          <a:p>
            <a:r>
              <a:rPr lang="en-US"/>
              <a:t>JavaScript Output</a:t>
            </a:r>
            <a:endParaRPr lang="en-US"/>
          </a:p>
        </p:txBody>
      </p:sp>
      <p:sp>
        <p:nvSpPr>
          <p:cNvPr id="3" name="Content Placeholder 2"/>
          <p:cNvSpPr>
            <a:spLocks noGrp="1"/>
          </p:cNvSpPr>
          <p:nvPr>
            <p:ph idx="1"/>
          </p:nvPr>
        </p:nvSpPr>
        <p:spPr>
          <a:xfrm>
            <a:off x="838200" y="1219835"/>
            <a:ext cx="10515600" cy="4957445"/>
          </a:xfrm>
        </p:spPr>
        <p:txBody>
          <a:bodyPr>
            <a:normAutofit lnSpcReduction="10000"/>
          </a:bodyPr>
          <a:p>
            <a:r>
              <a:rPr lang="en-US"/>
              <a:t>JavaScript can "display" data in different ways:</a:t>
            </a:r>
            <a:endParaRPr lang="en-US"/>
          </a:p>
          <a:p>
            <a:pPr lvl="1"/>
            <a:r>
              <a:rPr lang="en-US" sz="2800">
                <a:sym typeface="+mn-ea"/>
              </a:rPr>
              <a:t>Writing into an HTML element, using innerHTML.</a:t>
            </a:r>
            <a:endParaRPr lang="en-US" sz="2800"/>
          </a:p>
          <a:p>
            <a:pPr lvl="1"/>
            <a:r>
              <a:rPr lang="en-US" sz="2800">
                <a:sym typeface="+mn-ea"/>
              </a:rPr>
              <a:t>Writing into the HTML output using document.write().</a:t>
            </a:r>
            <a:endParaRPr lang="en-US" sz="2800"/>
          </a:p>
          <a:p>
            <a:pPr lvl="1"/>
            <a:r>
              <a:rPr lang="en-US" sz="2800">
                <a:sym typeface="+mn-ea"/>
              </a:rPr>
              <a:t>Writing into an alert box, using alert().</a:t>
            </a:r>
            <a:endParaRPr lang="en-US" sz="2800"/>
          </a:p>
          <a:p>
            <a:pPr lvl="1"/>
            <a:r>
              <a:rPr lang="en-US" sz="2800">
                <a:sym typeface="+mn-ea"/>
              </a:rPr>
              <a:t>Writing into the browser console, using console.log().</a:t>
            </a:r>
            <a:endParaRPr lang="en-US"/>
          </a:p>
          <a:p>
            <a:pPr lvl="1"/>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6930"/>
          </a:xfrm>
        </p:spPr>
        <p:txBody>
          <a:bodyPr/>
          <a:p>
            <a:r>
              <a:rPr lang="en-US">
                <a:sym typeface="+mn-ea"/>
              </a:rPr>
              <a:t>Using innerHTML</a:t>
            </a:r>
            <a:endParaRPr lang="en-US"/>
          </a:p>
        </p:txBody>
      </p:sp>
      <p:sp>
        <p:nvSpPr>
          <p:cNvPr id="3" name="Content Placeholder 2"/>
          <p:cNvSpPr>
            <a:spLocks noGrp="1"/>
          </p:cNvSpPr>
          <p:nvPr>
            <p:ph idx="1"/>
          </p:nvPr>
        </p:nvSpPr>
        <p:spPr>
          <a:xfrm>
            <a:off x="838200" y="1313180"/>
            <a:ext cx="10515600" cy="4864100"/>
          </a:xfrm>
        </p:spPr>
        <p:txBody>
          <a:bodyPr>
            <a:normAutofit fontScale="90000"/>
          </a:bodyPr>
          <a:p>
            <a:r>
              <a:rPr lang="en-US" sz="2800">
                <a:sym typeface="+mn-ea"/>
              </a:rPr>
              <a:t>To access an HTML element, JavaScript can use the document.getElementById(id) method.</a:t>
            </a:r>
            <a:endParaRPr lang="en-US" sz="2800"/>
          </a:p>
          <a:p>
            <a:r>
              <a:rPr lang="en-US" sz="2800">
                <a:sym typeface="+mn-ea"/>
              </a:rPr>
              <a:t>The id attribute defines the HTML element. The innerHTML property defines the HTML content:</a:t>
            </a:r>
            <a:endParaRPr lang="en-US" sz="2800">
              <a:sym typeface="+mn-ea"/>
            </a:endParaRPr>
          </a:p>
          <a:p>
            <a:pPr marL="3200400" lvl="7" indent="0">
              <a:buNone/>
            </a:pPr>
            <a:r>
              <a:rPr lang="en-US" sz="1800"/>
              <a:t>&lt;!DOCTYPE html&gt;</a:t>
            </a:r>
            <a:endParaRPr lang="en-US" sz="1800"/>
          </a:p>
          <a:p>
            <a:pPr marL="3200400" lvl="7" indent="0">
              <a:buNone/>
            </a:pPr>
            <a:r>
              <a:rPr lang="en-US" sz="1800"/>
              <a:t>&lt;html&gt;</a:t>
            </a:r>
            <a:endParaRPr lang="en-US" sz="1800"/>
          </a:p>
          <a:p>
            <a:pPr marL="3200400" lvl="7" indent="0">
              <a:buNone/>
            </a:pPr>
            <a:r>
              <a:rPr lang="en-US" sz="1800"/>
              <a:t>&lt;body&gt;</a:t>
            </a:r>
            <a:endParaRPr lang="en-US" sz="1800"/>
          </a:p>
          <a:p>
            <a:pPr marL="3200400" lvl="7" indent="0">
              <a:buNone/>
            </a:pPr>
            <a:r>
              <a:rPr lang="en-US" sz="1800"/>
              <a:t>&lt;h1&gt;My First Web Page&lt;/h1&gt;</a:t>
            </a:r>
            <a:endParaRPr lang="en-US" sz="1800"/>
          </a:p>
          <a:p>
            <a:pPr marL="3200400" lvl="7" indent="0">
              <a:buNone/>
            </a:pPr>
            <a:r>
              <a:rPr lang="en-US" sz="1800"/>
              <a:t>&lt;p&gt;My First Paragraph&lt;/p&gt;</a:t>
            </a:r>
            <a:endParaRPr lang="en-US" sz="1800"/>
          </a:p>
          <a:p>
            <a:pPr marL="3200400" lvl="7" indent="0">
              <a:buNone/>
            </a:pPr>
            <a:r>
              <a:rPr lang="en-US" sz="1800"/>
              <a:t>&lt;p id="demo"&gt;&lt;/p&gt;</a:t>
            </a:r>
            <a:endParaRPr lang="en-US" sz="1800"/>
          </a:p>
          <a:p>
            <a:pPr marL="3200400" lvl="7" indent="0">
              <a:buNone/>
            </a:pPr>
            <a:r>
              <a:rPr lang="en-US" sz="1800"/>
              <a:t>&lt;script&gt;</a:t>
            </a:r>
            <a:endParaRPr lang="en-US" sz="1800"/>
          </a:p>
          <a:p>
            <a:pPr marL="3200400" lvl="7" indent="0">
              <a:buNone/>
            </a:pPr>
            <a:r>
              <a:rPr lang="en-US" sz="1800"/>
              <a:t>document.getElementById("demo").innerHTML = 5 + 6;</a:t>
            </a:r>
            <a:endParaRPr lang="en-US" sz="1800"/>
          </a:p>
          <a:p>
            <a:pPr marL="3200400" lvl="7" indent="0">
              <a:buNone/>
            </a:pPr>
            <a:r>
              <a:rPr lang="en-US" sz="1800"/>
              <a:t>&lt;/script&gt;</a:t>
            </a:r>
            <a:endParaRPr lang="en-US" sz="1800"/>
          </a:p>
          <a:p>
            <a:pPr marL="3200400" lvl="7" indent="0">
              <a:buNone/>
            </a:pPr>
            <a:r>
              <a:rPr lang="en-US" sz="1800"/>
              <a:t>&lt;/body&gt;</a:t>
            </a:r>
            <a:endParaRPr lang="en-US" sz="1800"/>
          </a:p>
          <a:p>
            <a:pPr marL="3200400" lvl="7" indent="0">
              <a:buNone/>
            </a:pPr>
            <a:r>
              <a:rPr lang="en-US" sz="1800"/>
              <a:t>&lt;/html&gt;</a:t>
            </a:r>
            <a:endParaRPr lang="en-US" sz="1800"/>
          </a:p>
          <a:p>
            <a:pPr marL="457200" lvl="1" indent="0">
              <a:buNone/>
            </a:pPr>
            <a:endParaRPr lang="en-US" sz="2800"/>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0875"/>
          </a:xfrm>
        </p:spPr>
        <p:txBody>
          <a:bodyPr>
            <a:normAutofit fontScale="90000"/>
          </a:bodyPr>
          <a:p>
            <a:r>
              <a:rPr lang="en-US"/>
              <a:t>Using document.write()</a:t>
            </a:r>
            <a:endParaRPr lang="en-US"/>
          </a:p>
        </p:txBody>
      </p:sp>
      <p:sp>
        <p:nvSpPr>
          <p:cNvPr id="3" name="Content Placeholder 2"/>
          <p:cNvSpPr>
            <a:spLocks noGrp="1"/>
          </p:cNvSpPr>
          <p:nvPr>
            <p:ph idx="1"/>
          </p:nvPr>
        </p:nvSpPr>
        <p:spPr>
          <a:xfrm>
            <a:off x="838200" y="1185545"/>
            <a:ext cx="10515600" cy="4991735"/>
          </a:xfrm>
        </p:spPr>
        <p:txBody>
          <a:bodyPr>
            <a:normAutofit fontScale="90000"/>
          </a:bodyPr>
          <a:p>
            <a:pPr marL="0" indent="0">
              <a:buNone/>
            </a:pPr>
            <a:r>
              <a:rPr lang="en-US"/>
              <a:t>&lt;!DOCTYPE html&gt;</a:t>
            </a:r>
            <a:endParaRPr lang="en-US"/>
          </a:p>
          <a:p>
            <a:pPr marL="0" indent="0">
              <a:buNone/>
            </a:pPr>
            <a:r>
              <a:rPr lang="en-US"/>
              <a:t>&lt;html&gt;</a:t>
            </a:r>
            <a:endParaRPr lang="en-US"/>
          </a:p>
          <a:p>
            <a:pPr marL="0" indent="0">
              <a:buNone/>
            </a:pPr>
            <a:r>
              <a:rPr lang="en-US"/>
              <a:t>&lt;body&gt;</a:t>
            </a:r>
            <a:endParaRPr lang="en-US"/>
          </a:p>
          <a:p>
            <a:pPr marL="0" indent="0">
              <a:buNone/>
            </a:pPr>
            <a:r>
              <a:rPr lang="en-US"/>
              <a:t>&lt;h1&gt;My First Web Page&lt;/h1&gt;</a:t>
            </a:r>
            <a:endParaRPr lang="en-US"/>
          </a:p>
          <a:p>
            <a:pPr marL="0" indent="0">
              <a:buNone/>
            </a:pPr>
            <a:r>
              <a:rPr lang="en-US"/>
              <a:t>&lt;p&gt;My first paragraph.&lt;/p&gt;</a:t>
            </a:r>
            <a:endParaRPr lang="en-US"/>
          </a:p>
          <a:p>
            <a:pPr marL="0" indent="0">
              <a:buNone/>
            </a:pPr>
            <a:r>
              <a:rPr lang="en-US"/>
              <a:t>&lt;script&gt;</a:t>
            </a:r>
            <a:endParaRPr lang="en-US"/>
          </a:p>
          <a:p>
            <a:pPr marL="0" indent="0">
              <a:buNone/>
            </a:pPr>
            <a:r>
              <a:rPr lang="en-US"/>
              <a:t>document.write(5 + 6);</a:t>
            </a:r>
            <a:endParaRPr lang="en-US"/>
          </a:p>
          <a:p>
            <a:pPr marL="0" indent="0">
              <a:buNone/>
            </a:pPr>
            <a:r>
              <a:rPr lang="en-US"/>
              <a:t>&lt;/script&gt;</a:t>
            </a:r>
            <a:endParaRPr lang="en-US"/>
          </a:p>
          <a:p>
            <a:pPr marL="0" indent="0">
              <a:buNone/>
            </a:pPr>
            <a:r>
              <a:rPr lang="en-US"/>
              <a:t>&lt;/body&gt;</a:t>
            </a:r>
            <a:endParaRPr lang="en-US"/>
          </a:p>
          <a:p>
            <a:pPr marL="0" indent="0">
              <a:buNone/>
            </a:pPr>
            <a:r>
              <a:rPr lang="en-US"/>
              <a:t>&lt;/html&gt;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Task :</a:t>
            </a:r>
            <a:endParaRPr lang="en-US"/>
          </a:p>
        </p:txBody>
      </p:sp>
      <p:sp>
        <p:nvSpPr>
          <p:cNvPr id="3" name="Content Placeholder 2"/>
          <p:cNvSpPr>
            <a:spLocks noGrp="1"/>
          </p:cNvSpPr>
          <p:nvPr>
            <p:ph idx="1"/>
          </p:nvPr>
        </p:nvSpPr>
        <p:spPr/>
        <p:txBody>
          <a:bodyPr/>
          <a:p>
            <a:r>
              <a:rPr lang="en-US"/>
              <a:t>Create a button named : “Click Me” and on clicking the button should disappear and the following content should be displayed  “ This is the information i got after clicking on button “</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a:t>
            </a:r>
            <a:endParaRPr lang="en-US"/>
          </a:p>
        </p:txBody>
      </p:sp>
      <p:sp>
        <p:nvSpPr>
          <p:cNvPr id="3" name="Content Placeholder 2"/>
          <p:cNvSpPr>
            <a:spLocks noGrp="1"/>
          </p:cNvSpPr>
          <p:nvPr>
            <p:ph idx="1"/>
          </p:nvPr>
        </p:nvSpPr>
        <p:spPr/>
        <p:txBody>
          <a:bodyPr>
            <a:normAutofit/>
          </a:bodyPr>
          <a:p>
            <a:pPr marL="0" indent="0">
              <a:buNone/>
            </a:pPr>
            <a:r>
              <a:rPr lang="en-US"/>
              <a:t>&lt;!DOCTYPE html&gt;</a:t>
            </a:r>
            <a:endParaRPr lang="en-US"/>
          </a:p>
          <a:p>
            <a:pPr marL="0" indent="0">
              <a:buNone/>
            </a:pPr>
            <a:r>
              <a:rPr lang="en-US"/>
              <a:t>&lt;html&gt;</a:t>
            </a:r>
            <a:endParaRPr lang="en-US"/>
          </a:p>
          <a:p>
            <a:pPr marL="0" indent="0">
              <a:buNone/>
            </a:pPr>
            <a:r>
              <a:rPr lang="en-US"/>
              <a:t>&lt;body&gt;</a:t>
            </a:r>
            <a:endParaRPr lang="en-US"/>
          </a:p>
          <a:p>
            <a:pPr marL="0" indent="0">
              <a:buNone/>
            </a:pPr>
            <a:r>
              <a:rPr lang="en-US"/>
              <a:t>&lt;button type="button" onclick=’document.write(“</a:t>
            </a:r>
            <a:r>
              <a:rPr lang="en-US">
                <a:sym typeface="+mn-ea"/>
              </a:rPr>
              <a:t>This is the information i got after clicking on button”)’</a:t>
            </a:r>
            <a:r>
              <a:rPr lang="en-US"/>
              <a:t>&gt;Click Me&lt;/button&gt;</a:t>
            </a:r>
            <a:endParaRPr lang="en-US"/>
          </a:p>
          <a:p>
            <a:pPr marL="0" indent="0">
              <a:buNone/>
            </a:pPr>
            <a:r>
              <a:rPr lang="en-US"/>
              <a:t>&lt;/body&gt;</a:t>
            </a:r>
            <a:endParaRPr lang="en-US"/>
          </a:p>
          <a:p>
            <a:pPr marL="0" indent="0">
              <a:buNone/>
            </a:pPr>
            <a:r>
              <a:rPr lang="en-US"/>
              <a:t>&lt;/html&gt;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3100"/>
          </a:xfrm>
        </p:spPr>
        <p:txBody>
          <a:bodyPr>
            <a:normAutofit fontScale="90000"/>
          </a:bodyPr>
          <a:p>
            <a:r>
              <a:rPr lang="en-US"/>
              <a:t>JavaScript Print</a:t>
            </a:r>
            <a:endParaRPr lang="en-US"/>
          </a:p>
        </p:txBody>
      </p:sp>
      <p:sp>
        <p:nvSpPr>
          <p:cNvPr id="3" name="Content Placeholder 2"/>
          <p:cNvSpPr>
            <a:spLocks noGrp="1"/>
          </p:cNvSpPr>
          <p:nvPr>
            <p:ph idx="1"/>
          </p:nvPr>
        </p:nvSpPr>
        <p:spPr>
          <a:xfrm>
            <a:off x="838200" y="1266825"/>
            <a:ext cx="10515600" cy="4910455"/>
          </a:xfrm>
        </p:spPr>
        <p:txBody>
          <a:bodyPr>
            <a:normAutofit/>
          </a:bodyPr>
          <a:p>
            <a:r>
              <a:rPr lang="en-US" sz="2200"/>
              <a:t>JavaScript does not have any print object or print methods.</a:t>
            </a:r>
            <a:endParaRPr lang="en-US" sz="2200"/>
          </a:p>
          <a:p>
            <a:r>
              <a:rPr lang="en-US" sz="2200"/>
              <a:t>You cannot access output devices from JavaScript.</a:t>
            </a:r>
            <a:endParaRPr lang="en-US" sz="2200"/>
          </a:p>
          <a:p>
            <a:r>
              <a:rPr lang="en-US" sz="2200"/>
              <a:t>The only exception is that you can call the window.print() method in the browser to print the content of the current window.</a:t>
            </a:r>
            <a:endParaRPr lang="en-US" sz="2200"/>
          </a:p>
          <a:p>
            <a:pPr marL="2743200" lvl="6" indent="0">
              <a:buNone/>
            </a:pPr>
            <a:r>
              <a:rPr lang="en-US" sz="2400"/>
              <a:t>&lt;!DOCTYPE html&gt;</a:t>
            </a:r>
            <a:endParaRPr lang="en-US" sz="2400"/>
          </a:p>
          <a:p>
            <a:pPr marL="2743200" lvl="6" indent="0">
              <a:buNone/>
            </a:pPr>
            <a:r>
              <a:rPr lang="en-US" sz="2400"/>
              <a:t>&lt;html&gt;</a:t>
            </a:r>
            <a:endParaRPr lang="en-US" sz="2400"/>
          </a:p>
          <a:p>
            <a:pPr marL="2743200" lvl="6" indent="0">
              <a:buNone/>
            </a:pPr>
            <a:r>
              <a:rPr lang="en-US" sz="2400"/>
              <a:t>&lt;body&gt;</a:t>
            </a:r>
            <a:endParaRPr lang="en-US" sz="2400"/>
          </a:p>
          <a:p>
            <a:pPr marL="2743200" lvl="6" indent="0">
              <a:buNone/>
            </a:pPr>
            <a:r>
              <a:rPr lang="en-US" sz="2400"/>
              <a:t>&lt;button onclick="window.print()"&gt;Print this page&lt;/button&gt;</a:t>
            </a:r>
            <a:endParaRPr lang="en-US" sz="2400"/>
          </a:p>
          <a:p>
            <a:pPr marL="2743200" lvl="6" indent="0">
              <a:buNone/>
            </a:pPr>
            <a:r>
              <a:rPr lang="en-US" sz="2400"/>
              <a:t>&lt;/body&gt;</a:t>
            </a:r>
            <a:endParaRPr lang="en-US" sz="2400"/>
          </a:p>
          <a:p>
            <a:pPr marL="2743200" lvl="6" indent="0">
              <a:buNone/>
            </a:pPr>
            <a:r>
              <a:rPr lang="en-US" sz="2400"/>
              <a:t>&lt;/html&gt;</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2155"/>
          </a:xfrm>
        </p:spPr>
        <p:txBody>
          <a:bodyPr>
            <a:normAutofit fontScale="90000"/>
          </a:bodyPr>
          <a:p>
            <a:r>
              <a:rPr lang="en-US"/>
              <a:t>Functions</a:t>
            </a:r>
            <a:endParaRPr lang="en-US"/>
          </a:p>
        </p:txBody>
      </p:sp>
      <p:sp>
        <p:nvSpPr>
          <p:cNvPr id="3" name="Content Placeholder 2"/>
          <p:cNvSpPr>
            <a:spLocks noGrp="1"/>
          </p:cNvSpPr>
          <p:nvPr>
            <p:ph idx="1"/>
          </p:nvPr>
        </p:nvSpPr>
        <p:spPr>
          <a:xfrm>
            <a:off x="838200" y="1097280"/>
            <a:ext cx="10515600" cy="5080000"/>
          </a:xfrm>
        </p:spPr>
        <p:txBody>
          <a:bodyPr/>
          <a:p>
            <a:r>
              <a:rPr lang="en-US" sz="2400">
                <a:latin typeface="Times New Roman Regular" panose="02020603050405020304" charset="0"/>
                <a:cs typeface="Times New Roman Regular" panose="02020603050405020304" charset="0"/>
              </a:rPr>
              <a:t>Functions are the main “building blocks” of the program. They allow the code to be called many times without repetition.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We’ve already seen examples of built-in functions, like alert(message), prompt(message, default) and confirm(question). But we can create functions of our own as well.</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Function Declaration</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To create a function we can use a function declaration.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function showMessage()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'Hello everyone!'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471930"/>
            <a:ext cx="10515600" cy="4705350"/>
          </a:xfrm>
        </p:spPr>
        <p:txBody>
          <a:bodyPr/>
          <a:p>
            <a:r>
              <a:rPr lang="en-US" sz="2400">
                <a:latin typeface="Times New Roman Regular" panose="02020603050405020304" charset="0"/>
                <a:cs typeface="Times New Roman Regular" panose="02020603050405020304" charset="0"/>
              </a:rPr>
              <a:t>The function keyword goes first, then goes the name of the function, then a list of parameters between the parentheses (comma-separated, empty in the example ) and finally the code of the function, also named “the function body”, between curly braces.</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4050"/>
          </a:xfrm>
        </p:spPr>
        <p:txBody>
          <a:bodyPr>
            <a:normAutofit fontScale="90000"/>
          </a:bodyPr>
          <a:p>
            <a:r>
              <a:rPr lang="en-US"/>
              <a:t>VARIABLES</a:t>
            </a:r>
            <a:endParaRPr lang="en-US"/>
          </a:p>
        </p:txBody>
      </p:sp>
      <p:sp>
        <p:nvSpPr>
          <p:cNvPr id="3" name="Content Placeholder 2"/>
          <p:cNvSpPr>
            <a:spLocks noGrp="1"/>
          </p:cNvSpPr>
          <p:nvPr>
            <p:ph idx="1"/>
          </p:nvPr>
        </p:nvSpPr>
        <p:spPr>
          <a:xfrm>
            <a:off x="838200" y="1129030"/>
            <a:ext cx="10515600" cy="5048250"/>
          </a:xfrm>
        </p:spPr>
        <p:txBody>
          <a:bodyPr/>
          <a:p>
            <a:r>
              <a:rPr lang="en-US" sz="2400">
                <a:latin typeface="Times New Roman Regular" panose="02020603050405020304" charset="0"/>
                <a:cs typeface="Times New Roman Regular" panose="02020603050405020304" charset="0"/>
              </a:rPr>
              <a:t>Most of the time, a JavaScript application needs to work with information. Here are two examples:</a:t>
            </a:r>
            <a:endParaRPr lang="en-US" sz="2400">
              <a:latin typeface="Times New Roman Regular" panose="02020603050405020304" charset="0"/>
              <a:cs typeface="Times New Roman Regular" panose="02020603050405020304" charset="0"/>
            </a:endParaRPr>
          </a:p>
          <a:p>
            <a:pPr lvl="1"/>
            <a:r>
              <a:rPr lang="en-US" sz="2055">
                <a:latin typeface="Times New Roman Regular" panose="02020603050405020304" charset="0"/>
                <a:cs typeface="Times New Roman Regular" panose="02020603050405020304" charset="0"/>
              </a:rPr>
              <a:t>An online shop – the information might include goods being sold and a shopping cart.</a:t>
            </a:r>
            <a:endParaRPr lang="en-US" sz="2055">
              <a:latin typeface="Times New Roman Regular" panose="02020603050405020304" charset="0"/>
              <a:cs typeface="Times New Roman Regular" panose="02020603050405020304" charset="0"/>
            </a:endParaRPr>
          </a:p>
          <a:p>
            <a:pPr lvl="1"/>
            <a:r>
              <a:rPr lang="en-US" sz="2055">
                <a:latin typeface="Times New Roman Regular" panose="02020603050405020304" charset="0"/>
                <a:cs typeface="Times New Roman Regular" panose="02020603050405020304" charset="0"/>
              </a:rPr>
              <a:t>A chat application – the information might include users, messages, and much more.</a:t>
            </a:r>
            <a:endParaRPr lang="en-US" sz="2055">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Variables are used to store this information.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 variable is a “named storage” for data. We can use variables to store goodies, visitors, and other data.</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create a variable in JavaScript, use the let keyword.</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statement below creates (in other words: declares) a variable with the name “message”:</a:t>
            </a:r>
            <a:r>
              <a:rPr lang="en-US" sz="2800">
                <a:highlight>
                  <a:srgbClr val="C0C0C0"/>
                </a:highlight>
                <a:latin typeface="Times New Roman Regular" panose="02020603050405020304" charset="0"/>
                <a:cs typeface="Times New Roman Regular" panose="02020603050405020304" charset="0"/>
              </a:rPr>
              <a:t>  </a:t>
            </a:r>
            <a:endParaRPr lang="en-US" sz="2800">
              <a:highlight>
                <a:srgbClr val="C0C0C0"/>
              </a:highlight>
              <a:latin typeface="Times New Roman Regular" panose="02020603050405020304" charset="0"/>
              <a:cs typeface="Times New Roman Regular" panose="02020603050405020304" charset="0"/>
            </a:endParaRPr>
          </a:p>
          <a:p>
            <a:pPr marL="3657600" lvl="8" indent="0">
              <a:buNone/>
            </a:pPr>
            <a:r>
              <a:rPr lang="en-US" sz="2800">
                <a:highlight>
                  <a:srgbClr val="C0C0C0"/>
                </a:highlight>
                <a:latin typeface="Times New Roman Regular" panose="02020603050405020304" charset="0"/>
                <a:cs typeface="Times New Roman Regular" panose="02020603050405020304" charset="0"/>
              </a:rPr>
              <a:t>let message;</a:t>
            </a:r>
            <a:endParaRPr lang="en-US" sz="2800">
              <a:highlight>
                <a:srgbClr val="C0C0C0"/>
              </a:highlight>
              <a:latin typeface="Times New Roman Regular" panose="02020603050405020304" charset="0"/>
              <a:cs typeface="Times New Roman Regular"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98120"/>
            <a:ext cx="10515600" cy="5979160"/>
          </a:xfrm>
        </p:spPr>
        <p:txBody>
          <a:bodyPr/>
          <a:p>
            <a:pPr marL="0" indent="0">
              <a:buNone/>
            </a:pPr>
            <a:r>
              <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rPr>
              <a:t>Constants:</a:t>
            </a:r>
            <a:endPar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To declare a constant (unchanging) variable, use const instead of let: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Variables declared using const are called “constants”. They cannot be reassigned. An attempt to do so would cause an error: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highlight>
                  <a:srgbClr val="00FF00"/>
                </a:highlight>
                <a:latin typeface="Times New Roman Regular" panose="02020603050405020304" charset="0"/>
                <a:cs typeface="Times New Roman Regular" panose="02020603050405020304" charset="0"/>
              </a:rPr>
              <a:t>		myBirthday = '01.01.2001'; // error, can't reassign the constant!</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When a programmer is sure that a variable will never change, they can declare it with const to guarantee and clearly communicate that fact to everyone.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97535"/>
            <a:ext cx="10515600" cy="918210"/>
          </a:xfrm>
        </p:spPr>
        <p:txBody>
          <a:bodyPr>
            <a:normAutofit fontScale="90000"/>
          </a:bodyPr>
          <a:p>
            <a:r>
              <a:rPr lang="en-US">
                <a:sym typeface="+mn-ea"/>
              </a:rPr>
              <a:t>Structure :</a:t>
            </a:r>
            <a:br>
              <a:rPr lang="en-US"/>
            </a:br>
            <a:endParaRPr lang="en-US"/>
          </a:p>
        </p:txBody>
      </p:sp>
      <p:sp>
        <p:nvSpPr>
          <p:cNvPr id="3" name="Content Placeholder 2"/>
          <p:cNvSpPr>
            <a:spLocks noGrp="1"/>
          </p:cNvSpPr>
          <p:nvPr>
            <p:ph idx="1"/>
          </p:nvPr>
        </p:nvSpPr>
        <p:spPr>
          <a:xfrm>
            <a:off x="838200" y="1907540"/>
            <a:ext cx="10515600" cy="4444365"/>
          </a:xfrm>
        </p:spPr>
        <p:txBody>
          <a:bodyPr>
            <a:normAutofit fontScale="90000"/>
          </a:bodyPr>
          <a:p>
            <a:pPr marL="3657600" lvl="8" indent="0" algn="l">
              <a:buNone/>
            </a:pPr>
            <a:r>
              <a:rPr lang="en-US" sz="2800">
                <a:sym typeface="+mn-ea"/>
              </a:rPr>
              <a:t>&lt;!DOCTYPE html&gt;</a:t>
            </a:r>
            <a:endParaRPr lang="en-US" sz="2800"/>
          </a:p>
          <a:p>
            <a:pPr marL="3657600" lvl="8" indent="0" algn="l">
              <a:buNone/>
            </a:pPr>
            <a:r>
              <a:rPr lang="en-US" sz="2800">
                <a:sym typeface="+mn-ea"/>
              </a:rPr>
              <a:t>&lt;html&gt;</a:t>
            </a:r>
            <a:endParaRPr lang="en-US" sz="2800"/>
          </a:p>
          <a:p>
            <a:pPr marL="3657600" lvl="8" indent="0" algn="l">
              <a:buNone/>
            </a:pPr>
            <a:r>
              <a:rPr lang="en-US" sz="2800">
                <a:sym typeface="+mn-ea"/>
              </a:rPr>
              <a:t>&lt;head&gt;</a:t>
            </a:r>
            <a:endParaRPr lang="en-US" sz="2800"/>
          </a:p>
          <a:p>
            <a:pPr marL="3657600" lvl="8" indent="0" algn="l">
              <a:buNone/>
            </a:pPr>
            <a:r>
              <a:rPr lang="en-US" sz="2800">
                <a:sym typeface="+mn-ea"/>
              </a:rPr>
              <a:t>&lt;title&gt;Page Title&lt;/title&gt;</a:t>
            </a:r>
            <a:endParaRPr lang="en-US" sz="2800"/>
          </a:p>
          <a:p>
            <a:pPr marL="3657600" lvl="8" indent="0" algn="l">
              <a:buNone/>
            </a:pPr>
            <a:r>
              <a:rPr lang="en-US" sz="2800">
                <a:sym typeface="+mn-ea"/>
              </a:rPr>
              <a:t>&lt;/head&gt;</a:t>
            </a:r>
            <a:endParaRPr lang="en-US" sz="2800"/>
          </a:p>
          <a:p>
            <a:pPr marL="3657600" lvl="8" indent="0" algn="l">
              <a:buNone/>
            </a:pPr>
            <a:r>
              <a:rPr lang="en-US" sz="2800">
                <a:sym typeface="+mn-ea"/>
              </a:rPr>
              <a:t>&lt;body&gt;</a:t>
            </a:r>
            <a:endParaRPr lang="en-US" sz="2800"/>
          </a:p>
          <a:p>
            <a:pPr marL="3657600" lvl="8" indent="0" algn="l">
              <a:buNone/>
            </a:pPr>
            <a:r>
              <a:rPr lang="en-US" sz="2800">
                <a:sym typeface="+mn-ea"/>
              </a:rPr>
              <a:t>&lt;h1&gt;This is a Heading&lt;/h1&gt;</a:t>
            </a:r>
            <a:endParaRPr lang="en-US" sz="2800"/>
          </a:p>
          <a:p>
            <a:pPr marL="3657600" lvl="8" indent="0" algn="l">
              <a:buNone/>
            </a:pPr>
            <a:r>
              <a:rPr lang="en-US" sz="2800">
                <a:sym typeface="+mn-ea"/>
              </a:rPr>
              <a:t>&lt;p&gt;This is a paragraph.&lt;/p&gt;</a:t>
            </a:r>
            <a:endParaRPr lang="en-US" sz="2800"/>
          </a:p>
          <a:p>
            <a:pPr marL="3657600" lvl="8" indent="0" algn="l">
              <a:buNone/>
            </a:pPr>
            <a:r>
              <a:rPr lang="en-US" sz="2800">
                <a:sym typeface="+mn-ea"/>
              </a:rPr>
              <a:t>&lt;/body&gt;</a:t>
            </a:r>
            <a:endParaRPr lang="en-US" sz="2800"/>
          </a:p>
          <a:p>
            <a:pPr marL="3657600" lvl="8" indent="0" algn="l">
              <a:buNone/>
            </a:pPr>
            <a:r>
              <a:rPr lang="en-US" sz="2800">
                <a:sym typeface="+mn-ea"/>
              </a:rPr>
              <a:t>&lt;/html&gt;</a:t>
            </a:r>
            <a:endParaRPr lang="en-US" sz="2800"/>
          </a:p>
          <a:p>
            <a:pPr algn="l"/>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1060"/>
          </a:xfrm>
        </p:spPr>
        <p:txBody>
          <a:bodyPr/>
          <a:p>
            <a:r>
              <a:rPr lang="en-US"/>
              <a:t>SCOPE</a:t>
            </a:r>
            <a:endParaRPr lang="en-US"/>
          </a:p>
        </p:txBody>
      </p:sp>
      <p:sp>
        <p:nvSpPr>
          <p:cNvPr id="3" name="Content Placeholder 2"/>
          <p:cNvSpPr>
            <a:spLocks noGrp="1"/>
          </p:cNvSpPr>
          <p:nvPr>
            <p:ph idx="1"/>
          </p:nvPr>
        </p:nvSpPr>
        <p:spPr>
          <a:xfrm>
            <a:off x="838200" y="1497965"/>
            <a:ext cx="10515600" cy="4679315"/>
          </a:xfrm>
        </p:spPr>
        <p:txBody>
          <a:bodyPr>
            <a:normAutofit/>
          </a:bodyPr>
          <a:p>
            <a:r>
              <a:rPr lang="en-US"/>
              <a:t>Scope determines the accessibility (visibility) of variables.</a:t>
            </a:r>
            <a:endParaRPr lang="en-US"/>
          </a:p>
          <a:p>
            <a:r>
              <a:rPr lang="en-US"/>
              <a:t>Before ES6 (2015), JavaScript had only Global Scope and Function Scope(local scope)</a:t>
            </a:r>
            <a:endParaRPr lang="en-US"/>
          </a:p>
          <a:p>
            <a:r>
              <a:rPr lang="en-US"/>
              <a:t>ES6 introduced two important new JavaScript keywords: let and const.</a:t>
            </a:r>
            <a:endParaRPr lang="en-US"/>
          </a:p>
          <a:p>
            <a:r>
              <a:rPr lang="en-US"/>
              <a:t>These two keywords provide Block Scope in JavaScript.</a:t>
            </a:r>
            <a:endParaRPr lang="en-US"/>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935980"/>
          </a:xfrm>
        </p:spPr>
        <p:txBody>
          <a:bodyPr>
            <a:normAutofit lnSpcReduction="20000"/>
          </a:bodyPr>
          <a:p>
            <a:r>
              <a:rPr lang="en-US"/>
              <a:t>JavaScript has 3 types of scope:</a:t>
            </a:r>
            <a:endParaRPr lang="en-US"/>
          </a:p>
          <a:p>
            <a:pPr lvl="1"/>
            <a:r>
              <a:rPr lang="en-US"/>
              <a:t>Block scope</a:t>
            </a:r>
            <a:endParaRPr lang="en-US"/>
          </a:p>
          <a:p>
            <a:pPr lvl="1"/>
            <a:r>
              <a:rPr lang="en-US"/>
              <a:t>Function scope</a:t>
            </a:r>
            <a:endParaRPr lang="en-US"/>
          </a:p>
          <a:p>
            <a:pPr lvl="1"/>
            <a:r>
              <a:rPr lang="en-US"/>
              <a:t>Global scope</a:t>
            </a:r>
            <a:endParaRPr lang="en-US"/>
          </a:p>
          <a:p>
            <a:r>
              <a:rPr lang="en-US"/>
              <a:t>1. Block Scope:</a:t>
            </a:r>
            <a:endParaRPr lang="en-US"/>
          </a:p>
          <a:p>
            <a:pPr lvl="1"/>
            <a:r>
              <a:rPr lang="en-US">
                <a:sym typeface="+mn-ea"/>
              </a:rPr>
              <a:t>Variables declared inside a { } block cannot be accessed from outside the block:</a:t>
            </a:r>
            <a:endParaRPr lang="en-US"/>
          </a:p>
          <a:p>
            <a:pPr lvl="1"/>
            <a:r>
              <a:rPr lang="en-US">
                <a:sym typeface="+mn-ea"/>
              </a:rPr>
              <a:t>Variables declared with the var keyword can NOT have block scope.</a:t>
            </a:r>
            <a:endParaRPr lang="en-US"/>
          </a:p>
          <a:p>
            <a:pPr lvl="1"/>
            <a:r>
              <a:rPr lang="en-US">
                <a:sym typeface="+mn-ea"/>
              </a:rPr>
              <a:t>Variables declared inside a { } block can be accessed from outside the block.</a:t>
            </a:r>
            <a:endParaRPr lang="en-US">
              <a:sym typeface="+mn-ea"/>
            </a:endParaRPr>
          </a:p>
          <a:p>
            <a:pPr lvl="1"/>
            <a:endParaRPr lang="en-US">
              <a:sym typeface="+mn-ea"/>
            </a:endParaRPr>
          </a:p>
          <a:p>
            <a:pPr marL="0" indent="0">
              <a:buNone/>
            </a:pPr>
            <a:r>
              <a:rPr lang="en-US"/>
              <a:t>EXAMPLE:			{ 		</a:t>
            </a:r>
            <a:endParaRPr lang="en-US"/>
          </a:p>
          <a:p>
            <a:pPr marL="0" indent="0">
              <a:buNone/>
            </a:pPr>
            <a:r>
              <a:rPr lang="en-US"/>
              <a:t>			var x = 2;</a:t>
            </a:r>
            <a:endParaRPr lang="en-US"/>
          </a:p>
          <a:p>
            <a:pPr marL="457200" lvl="1" indent="0">
              <a:buNone/>
            </a:pPr>
            <a:r>
              <a:rPr lang="en-US"/>
              <a:t>				}</a:t>
            </a:r>
            <a:endParaRPr lang="en-US"/>
          </a:p>
          <a:p>
            <a:pPr marL="457200" lvl="1" indent="0">
              <a:buNone/>
            </a:pPr>
            <a:r>
              <a:rPr lang="en-US"/>
              <a:t>		// x CAN be used here</a:t>
            </a:r>
            <a:endParaRPr lang="en-US"/>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18490"/>
            <a:ext cx="10515600" cy="6036945"/>
          </a:xfrm>
        </p:spPr>
        <p:txBody>
          <a:bodyPr>
            <a:normAutofit lnSpcReduction="10000"/>
          </a:bodyPr>
          <a:p>
            <a:r>
              <a:rPr lang="en-US"/>
              <a:t>2. Local Scope</a:t>
            </a:r>
            <a:endParaRPr lang="en-US"/>
          </a:p>
          <a:p>
            <a:pPr lvl="1"/>
            <a:r>
              <a:rPr lang="en-US"/>
              <a:t>Variables declared within a JavaScript function, become LOCAL to the function , i.e it can only be accessed within a function.</a:t>
            </a:r>
            <a:endParaRPr lang="en-US"/>
          </a:p>
          <a:p>
            <a:pPr lvl="1"/>
            <a:r>
              <a:rPr lang="en-US"/>
              <a:t>Example:</a:t>
            </a:r>
            <a:endParaRPr lang="en-US"/>
          </a:p>
          <a:p>
            <a:pPr marL="457200" lvl="1" indent="0">
              <a:buNone/>
            </a:pPr>
            <a:r>
              <a:rPr lang="en-US"/>
              <a:t>			let a = "hello";</a:t>
            </a:r>
            <a:endParaRPr lang="en-US"/>
          </a:p>
          <a:p>
            <a:pPr marL="457200" lvl="1" indent="0">
              <a:buNone/>
            </a:pPr>
            <a:r>
              <a:rPr lang="en-US"/>
              <a:t>			function greet() </a:t>
            </a:r>
            <a:endParaRPr lang="en-US"/>
          </a:p>
          <a:p>
            <a:pPr marL="457200" lvl="1" indent="0">
              <a:buNone/>
            </a:pPr>
            <a:r>
              <a:rPr lang="en-US"/>
              <a:t>					{</a:t>
            </a:r>
            <a:endParaRPr lang="en-US"/>
          </a:p>
          <a:p>
            <a:pPr marL="457200" lvl="1" indent="0">
              <a:buNone/>
            </a:pPr>
            <a:r>
              <a:rPr lang="en-US"/>
              <a:t>			let b = "World"</a:t>
            </a:r>
            <a:endParaRPr lang="en-US"/>
          </a:p>
          <a:p>
            <a:pPr marL="457200" lvl="1" indent="0">
              <a:buNone/>
            </a:pPr>
            <a:r>
              <a:rPr lang="en-US"/>
              <a:t>    				console.log(a + b);</a:t>
            </a:r>
            <a:endParaRPr lang="en-US"/>
          </a:p>
          <a:p>
            <a:pPr marL="457200" lvl="1" indent="0">
              <a:buNone/>
            </a:pPr>
            <a:r>
              <a:rPr lang="en-US"/>
              <a:t>					}</a:t>
            </a:r>
            <a:endParaRPr lang="en-US"/>
          </a:p>
          <a:p>
            <a:pPr marL="457200" lvl="1" indent="0">
              <a:buNone/>
            </a:pPr>
            <a:r>
              <a:rPr lang="en-US"/>
              <a:t>					greet();</a:t>
            </a:r>
            <a:endParaRPr lang="en-US"/>
          </a:p>
          <a:p>
            <a:pPr marL="457200" lvl="1" indent="0">
              <a:buNone/>
            </a:pPr>
            <a:r>
              <a:rPr lang="en-US"/>
              <a:t>			console.log(a + b); // error</a:t>
            </a:r>
            <a:endParaRPr lang="en-US"/>
          </a:p>
          <a:p>
            <a:pPr marL="457200" lvl="1" indent="0">
              <a:buNone/>
            </a:pPr>
            <a:endParaRPr lang="en-US"/>
          </a:p>
          <a:p>
            <a:pPr marL="457200" lvl="2"/>
            <a:r>
              <a:rPr lang="en-US" sz="2330">
                <a:sym typeface="+mn-ea"/>
              </a:rPr>
              <a:t>In the above program, variable a is a global variable and variable b is a local variable. The variable b can be accessed only inside the function greet. Hence, when we try to access variable b outside of the function, an error occurs.</a:t>
            </a:r>
            <a:endParaRPr lang="en-US" sz="2330"/>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6226175"/>
          </a:xfrm>
        </p:spPr>
        <p:txBody>
          <a:bodyPr>
            <a:normAutofit fontScale="90000"/>
          </a:bodyPr>
          <a:p>
            <a:r>
              <a:rPr lang="en-US" b="1"/>
              <a:t>let is Block Scoped:</a:t>
            </a:r>
            <a:endParaRPr lang="en-US" b="1"/>
          </a:p>
          <a:p>
            <a:pPr lvl="1"/>
            <a:r>
              <a:rPr lang="en-US"/>
              <a:t>The let keyword is block-scoped (variable can be accessed only in the immediate block).</a:t>
            </a:r>
            <a:endParaRPr lang="en-US"/>
          </a:p>
          <a:p>
            <a:pPr lvl="1"/>
            <a:r>
              <a:rPr lang="en-US"/>
              <a:t>Example:</a:t>
            </a:r>
            <a:endParaRPr lang="en-US"/>
          </a:p>
          <a:p>
            <a:pPr marL="457200" lvl="1" indent="0">
              <a:buNone/>
            </a:pPr>
            <a:r>
              <a:rPr lang="en-US"/>
              <a:t>			// global variable</a:t>
            </a:r>
            <a:endParaRPr lang="en-US"/>
          </a:p>
          <a:p>
            <a:pPr marL="457200" lvl="1" indent="0">
              <a:buNone/>
            </a:pPr>
            <a:r>
              <a:rPr lang="en-US"/>
              <a:t>			let a = 'Hello';</a:t>
            </a:r>
            <a:endParaRPr lang="en-US"/>
          </a:p>
          <a:p>
            <a:pPr marL="457200" lvl="1" indent="0">
              <a:buNone/>
            </a:pPr>
            <a:r>
              <a:rPr lang="en-US"/>
              <a:t>			function greet() {</a:t>
            </a:r>
            <a:endParaRPr lang="en-US"/>
          </a:p>
          <a:p>
            <a:pPr marL="0" lvl="1" indent="0">
              <a:buNone/>
            </a:pPr>
            <a:r>
              <a:rPr lang="en-US"/>
              <a:t>    			let b = 'World';		</a:t>
            </a:r>
            <a:r>
              <a:rPr lang="en-US">
                <a:sym typeface="+mn-ea"/>
              </a:rPr>
              <a:t>    // local variable</a:t>
            </a:r>
            <a:endParaRPr lang="en-US"/>
          </a:p>
          <a:p>
            <a:pPr marL="457200" lvl="1" indent="0">
              <a:buNone/>
            </a:pPr>
            <a:r>
              <a:rPr lang="en-US"/>
              <a:t>    			console.log(a + ' ' + b);</a:t>
            </a:r>
            <a:endParaRPr lang="en-US"/>
          </a:p>
          <a:p>
            <a:pPr marL="457200" lvl="1" indent="0">
              <a:buNone/>
            </a:pPr>
            <a:r>
              <a:rPr lang="en-US"/>
              <a:t>    			if (b == 'World') {</a:t>
            </a:r>
            <a:endParaRPr lang="en-US"/>
          </a:p>
          <a:p>
            <a:pPr marL="0" lvl="1" indent="0">
              <a:buNone/>
            </a:pPr>
            <a:r>
              <a:rPr lang="en-US"/>
              <a:t>             		  let c = 'hello';			</a:t>
            </a:r>
            <a:r>
              <a:rPr lang="en-US">
                <a:sym typeface="+mn-ea"/>
              </a:rPr>
              <a:t> // block-scoped variable</a:t>
            </a:r>
            <a:endParaRPr lang="en-US"/>
          </a:p>
          <a:p>
            <a:pPr marL="457200" lvl="1" indent="0">
              <a:buNone/>
            </a:pPr>
            <a:r>
              <a:rPr lang="en-US"/>
              <a:t>     			  console.log(a + ' ' + b + ' ' + c);</a:t>
            </a:r>
            <a:endParaRPr lang="en-US"/>
          </a:p>
          <a:p>
            <a:pPr marL="457200" lvl="1" indent="0">
              <a:buNone/>
            </a:pPr>
            <a:r>
              <a:rPr lang="en-US"/>
              <a:t>   				 }</a:t>
            </a:r>
            <a:endParaRPr lang="en-US"/>
          </a:p>
          <a:p>
            <a:pPr marL="0" lvl="1" indent="0">
              <a:buNone/>
            </a:pPr>
            <a:r>
              <a:rPr lang="en-US"/>
              <a:t>       console.log(a + ' ' + b + ' ' + c);	    </a:t>
            </a:r>
            <a:r>
              <a:rPr lang="en-US">
                <a:sym typeface="+mn-ea"/>
              </a:rPr>
              <a:t>// variable c cannot be accessed here</a:t>
            </a:r>
            <a:endParaRPr lang="en-US"/>
          </a:p>
          <a:p>
            <a:pPr marL="457200" lvl="1" indent="0">
              <a:buNone/>
            </a:pPr>
            <a:r>
              <a:rPr lang="en-US"/>
              <a:t>				}</a:t>
            </a:r>
            <a:endParaRPr lang="en-US"/>
          </a:p>
          <a:p>
            <a:pPr marL="457200" lvl="1" indent="0">
              <a:buNone/>
            </a:pPr>
            <a:r>
              <a:rPr lang="en-US"/>
              <a:t>				greet();</a:t>
            </a:r>
            <a:endParaRPr lang="en-US"/>
          </a:p>
          <a:p>
            <a:pPr lvl="1"/>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5810885"/>
          </a:xfrm>
        </p:spPr>
        <p:txBody>
          <a:bodyPr>
            <a:normAutofit/>
          </a:bodyPr>
          <a:p>
            <a:r>
              <a:rPr lang="en-US" sz="2400">
                <a:latin typeface="Arial" panose="020B0604020202020204" pitchFamily="34" charset="0"/>
                <a:cs typeface="Arial" panose="020B0604020202020204" pitchFamily="34" charset="0"/>
              </a:rPr>
              <a:t>In the above program, variable</a:t>
            </a:r>
            <a:endParaRPr lang="en-US" sz="2400">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a is a global variable. It can be accessed anywhere in the program.</a:t>
            </a:r>
            <a:endParaRPr lang="en-US" sz="2055">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b is a local variable. It can be accessed only inside the function greet.</a:t>
            </a:r>
            <a:endParaRPr lang="en-US" sz="2055">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c is a block-scoped variable. It can be accessed only inside the if statement block.</a:t>
            </a:r>
            <a:endParaRPr lang="en-US" sz="2055">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Hence, in the above program, the first two console.log() work without any issue.</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However, we are trying to access the block-scoped variable c outside of the block in the third console.log(). This will throw an error.</a:t>
            </a:r>
            <a:endParaRPr lang="en-US"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a:p>
            <a:pPr marL="0" indent="0">
              <a:buNone/>
            </a:pPr>
            <a:endParaRPr lang="en-US" sz="2055">
              <a:latin typeface="Arial" panose="020B0604020202020204" pitchFamily="34" charset="0"/>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91465"/>
            <a:ext cx="10515600" cy="5885815"/>
          </a:xfrm>
        </p:spPr>
        <p:txBody>
          <a:bodyPr/>
          <a:p>
            <a:r>
              <a:rPr lang="en-US" sz="2800" b="1">
                <a:latin typeface="Arial Bold" panose="020B0604020202020204" charset="0"/>
                <a:cs typeface="Arial Bold" panose="020B0604020202020204" charset="0"/>
                <a:sym typeface="+mn-ea"/>
              </a:rPr>
              <a:t>3. GLOBAL SCOPE</a:t>
            </a:r>
            <a:endParaRPr lang="en-US" sz="2800" b="1">
              <a:latin typeface="Arial Bold" panose="020B0604020202020204" charset="0"/>
              <a:cs typeface="Arial Bold" panose="020B0604020202020204" charset="0"/>
            </a:endParaRPr>
          </a:p>
          <a:p>
            <a:pPr lvl="1"/>
            <a:r>
              <a:rPr lang="en-US" sz="2800">
                <a:latin typeface="Arial" panose="020B0604020202020204" pitchFamily="34" charset="0"/>
                <a:cs typeface="Arial" panose="020B0604020202020204" pitchFamily="34" charset="0"/>
                <a:sym typeface="+mn-ea"/>
              </a:rPr>
              <a:t>A variable declared at the top of a program or outside of a function is considered a global scope variable.</a:t>
            </a:r>
            <a:endParaRPr lang="en-US" sz="2800">
              <a:latin typeface="Arial" panose="020B0604020202020204" pitchFamily="34" charset="0"/>
              <a:cs typeface="Arial" panose="020B0604020202020204" pitchFamily="34" charset="0"/>
              <a:sym typeface="+mn-ea"/>
            </a:endParaRPr>
          </a:p>
          <a:p>
            <a:pPr lvl="1"/>
            <a:r>
              <a:rPr lang="en-US" sz="2800">
                <a:latin typeface="Arial" panose="020B0604020202020204" pitchFamily="34" charset="0"/>
                <a:cs typeface="Arial" panose="020B0604020202020204" pitchFamily="34" charset="0"/>
                <a:sym typeface="+mn-ea"/>
              </a:rPr>
              <a:t>Example:</a:t>
            </a:r>
            <a:endParaRPr lang="en-US" sz="2800">
              <a:latin typeface="Arial" panose="020B0604020202020204" pitchFamily="34" charset="0"/>
              <a:cs typeface="Arial" panose="020B0604020202020204" pitchFamily="34" charset="0"/>
              <a:sym typeface="+mn-ea"/>
            </a:endParaRPr>
          </a:p>
          <a:p>
            <a:pPr marL="457200" lvl="1" indent="0">
              <a:buNone/>
            </a:pPr>
            <a:r>
              <a:rPr lang="en-US"/>
              <a:t>				let a = "hello";</a:t>
            </a:r>
            <a:endParaRPr lang="en-US"/>
          </a:p>
          <a:p>
            <a:pPr marL="457200" lvl="1" indent="0">
              <a:buNone/>
            </a:pPr>
            <a:r>
              <a:rPr lang="en-US"/>
              <a:t>				function greet () {</a:t>
            </a:r>
            <a:endParaRPr lang="en-US"/>
          </a:p>
          <a:p>
            <a:pPr marL="457200" lvl="1" indent="0">
              <a:buNone/>
            </a:pPr>
            <a:r>
              <a:rPr lang="en-US"/>
              <a:t>    				console.log(a);</a:t>
            </a:r>
            <a:endParaRPr lang="en-US"/>
          </a:p>
          <a:p>
            <a:pPr marL="457200" lvl="1" indent="0">
              <a:buNone/>
            </a:pPr>
            <a:r>
              <a:rPr lang="en-US"/>
              <a:t>					}</a:t>
            </a:r>
            <a:endParaRPr lang="en-US"/>
          </a:p>
          <a:p>
            <a:pPr marL="457200" lvl="1" indent="0">
              <a:buNone/>
            </a:pPr>
            <a:r>
              <a:rPr lang="en-US"/>
              <a:t>				greet(); // hello</a:t>
            </a:r>
            <a:endParaRPr lang="en-US"/>
          </a:p>
          <a:p>
            <a:pPr lvl="1"/>
            <a:r>
              <a:rPr lang="en-US"/>
              <a:t>In the above program, variable a is declared at the top of a program and is a global variable. It means the variable a can be used anywhere in the program.</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40665"/>
            <a:ext cx="10515600" cy="5936615"/>
          </a:xfrm>
        </p:spPr>
        <p:txBody>
          <a:bodyPr/>
          <a:p>
            <a:r>
              <a:rPr lang="en-US" b="1"/>
              <a:t>Note: It is a good practice to avoid using global variables because the value of a global variable can change in different areas in the program. It can introduce unknown results in the program.</a:t>
            </a:r>
            <a:endParaRPr lang="en-US" b="1"/>
          </a:p>
          <a:p>
            <a:r>
              <a:rPr lang="en-US"/>
              <a:t>In JavaScript, a variable can also be used without declaring it. If a variable is used without declaring it, that variable automatically becomes a global variable.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250"/>
          </a:xfrm>
        </p:spPr>
        <p:txBody>
          <a:bodyPr>
            <a:normAutofit fontScale="90000"/>
          </a:bodyPr>
          <a:p>
            <a:r>
              <a:rPr lang="en-US"/>
              <a:t>JAVASCRIPT DATATYPES</a:t>
            </a:r>
            <a:endParaRPr lang="en-US"/>
          </a:p>
        </p:txBody>
      </p:sp>
      <p:sp>
        <p:nvSpPr>
          <p:cNvPr id="3" name="Content Placeholder 2"/>
          <p:cNvSpPr>
            <a:spLocks noGrp="1"/>
          </p:cNvSpPr>
          <p:nvPr>
            <p:ph idx="1"/>
          </p:nvPr>
        </p:nvSpPr>
        <p:spPr>
          <a:xfrm>
            <a:off x="838200" y="1089025"/>
            <a:ext cx="10515600" cy="5088255"/>
          </a:xfrm>
        </p:spPr>
        <p:txBody>
          <a:bodyPr/>
          <a:p>
            <a:r>
              <a:rPr lang="en-US" sz="2400">
                <a:latin typeface="Times New Roman Regular" panose="02020603050405020304" charset="0"/>
                <a:cs typeface="Times New Roman Regular" panose="02020603050405020304" charset="0"/>
              </a:rPr>
              <a:t>A value in JavaScript is always of a certain type. For example, a string or a number.</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There are eight basic data types in JavaScript.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put any type in a variable. For example, a variable can at one moment be a string and then store a number: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let message = "hello";</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message = 123456;</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Programming languages that allow such things, such as JavaScript, are called “dynamically typed”, meaning that there exist data types, but variables are not bound to any of them.</a:t>
            </a:r>
            <a:endParaRPr lang="en-US" sz="2400">
              <a:latin typeface="Times New Roman Regular" panose="02020603050405020304" charset="0"/>
              <a:cs typeface="Times New Roman Regular" panose="02020603050405020304" charset="0"/>
            </a:endParaRPr>
          </a:p>
          <a:p>
            <a:pPr marL="0" indent="0">
              <a:buNone/>
            </a:pP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4790"/>
            <a:ext cx="10515600" cy="5952490"/>
          </a:xfrm>
        </p:spPr>
        <p:txBody>
          <a:bodyPr>
            <a:normAutofit fontScale="90000"/>
          </a:bodyPr>
          <a:p>
            <a:pPr marL="0" indent="0">
              <a:buNone/>
            </a:pPr>
            <a:r>
              <a:rPr lang="en-US" b="1">
                <a:solidFill>
                  <a:schemeClr val="tx1"/>
                </a:solidFill>
                <a:effectLst>
                  <a:outerShdw blurRad="38100" dist="19050" dir="2700000" algn="tl" rotWithShape="0">
                    <a:schemeClr val="dk1">
                      <a:alpha val="40000"/>
                      <a:alpha val="40000"/>
                    </a:schemeClr>
                  </a:outerShdw>
                </a:effectLst>
              </a:rPr>
              <a:t>Seven primitive data types:</a:t>
            </a:r>
            <a:endParaRPr lang="en-US" b="1">
              <a:solidFill>
                <a:schemeClr val="tx1"/>
              </a:solidFill>
              <a:effectLst>
                <a:outerShdw blurRad="38100" dist="19050" dir="2700000" algn="tl" rotWithShape="0">
                  <a:schemeClr val="dk1">
                    <a:alpha val="40000"/>
                    <a:alpha val="40000"/>
                  </a:schemeClr>
                </a:outerShdw>
              </a:effectLst>
            </a:endParaRPr>
          </a:p>
          <a:p>
            <a:r>
              <a:rPr lang="en-US"/>
              <a:t>number for numbers of any kind: integer or floating-point, integers are limited by ±(253-1).</a:t>
            </a:r>
            <a:endParaRPr lang="en-US"/>
          </a:p>
          <a:p>
            <a:r>
              <a:rPr lang="en-US"/>
              <a:t>bigint for integer numbers of arbitrary length.</a:t>
            </a:r>
            <a:endParaRPr lang="en-US"/>
          </a:p>
          <a:p>
            <a:r>
              <a:rPr lang="en-US"/>
              <a:t>string for strings. A string may have zero or more characters, there’s no separate single-character type.</a:t>
            </a:r>
            <a:endParaRPr lang="en-US"/>
          </a:p>
          <a:p>
            <a:r>
              <a:rPr lang="en-US"/>
              <a:t>boolean for true/false.</a:t>
            </a:r>
            <a:endParaRPr lang="en-US"/>
          </a:p>
          <a:p>
            <a:r>
              <a:rPr lang="en-US"/>
              <a:t>null for unknown values – a standalone type that has a single value null.</a:t>
            </a:r>
            <a:endParaRPr lang="en-US"/>
          </a:p>
          <a:p>
            <a:r>
              <a:rPr lang="en-US"/>
              <a:t>undefined for unassigned values – a standalone type that has a single value undefined.</a:t>
            </a:r>
            <a:endParaRPr lang="en-US"/>
          </a:p>
          <a:p>
            <a:r>
              <a:rPr lang="en-US"/>
              <a:t>symbol for unique identifiers.</a:t>
            </a:r>
            <a:endParaRPr lang="en-US"/>
          </a:p>
          <a:p>
            <a:pPr marL="0" indent="0">
              <a:buNone/>
            </a:pPr>
            <a:r>
              <a:rPr lang="en-US" b="1">
                <a:solidFill>
                  <a:schemeClr val="tx1"/>
                </a:solidFill>
                <a:effectLst>
                  <a:outerShdw blurRad="38100" dist="19050" dir="2700000" algn="tl" rotWithShape="0">
                    <a:schemeClr val="dk1">
                      <a:alpha val="40000"/>
                      <a:alpha val="40000"/>
                    </a:schemeClr>
                  </a:outerShdw>
                </a:effectLst>
              </a:rPr>
              <a:t>And one non-primitive data type:</a:t>
            </a:r>
            <a:endParaRPr lang="en-US" b="1">
              <a:solidFill>
                <a:schemeClr val="tx1"/>
              </a:solidFill>
              <a:effectLst>
                <a:outerShdw blurRad="38100" dist="19050" dir="2700000" algn="tl" rotWithShape="0">
                  <a:schemeClr val="dk1">
                    <a:alpha val="40000"/>
                    <a:alpha val="40000"/>
                  </a:schemeClr>
                </a:outerShdw>
              </a:effectLst>
            </a:endParaRPr>
          </a:p>
          <a:p>
            <a:r>
              <a:rPr lang="en-US"/>
              <a:t>object for more complex data structures.</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9555"/>
            <a:ext cx="10515600" cy="602615"/>
          </a:xfrm>
        </p:spPr>
        <p:txBody>
          <a:bodyPr>
            <a:normAutofit fontScale="90000"/>
          </a:bodyPr>
          <a:p>
            <a:r>
              <a:rPr lang="en-US"/>
              <a:t>OPERATORS</a:t>
            </a:r>
            <a:endParaRPr lang="en-US"/>
          </a:p>
        </p:txBody>
      </p:sp>
      <p:sp>
        <p:nvSpPr>
          <p:cNvPr id="3" name="Content Placeholder 2"/>
          <p:cNvSpPr>
            <a:spLocks noGrp="1"/>
          </p:cNvSpPr>
          <p:nvPr>
            <p:ph idx="1"/>
          </p:nvPr>
        </p:nvSpPr>
        <p:spPr>
          <a:xfrm>
            <a:off x="838200" y="948055"/>
            <a:ext cx="10515600" cy="5448300"/>
          </a:xfrm>
        </p:spPr>
        <p:txBody>
          <a:bodyPr/>
          <a:p>
            <a:r>
              <a:rPr lang="en-US" sz="2400">
                <a:latin typeface="Times New Roman Regular" panose="02020603050405020304" charset="0"/>
                <a:cs typeface="Times New Roman Regular" panose="02020603050405020304" charset="0"/>
              </a:rPr>
              <a:t>An operand – is what operators are applied to. For instance, in the multiplication of 5 * 2 there are two operands: the left operand is 5 and the right operand is 2. Sometimes, people call these “arguments” instead of “operands”.</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ARITHEMATIC  OPERATORS:</a:t>
            </a:r>
            <a:endParaRPr lang="en-US" sz="2400">
              <a:latin typeface="Times New Roman Regular" panose="02020603050405020304" charset="0"/>
              <a:cs typeface="Times New Roman Regular" panose="02020603050405020304" charset="0"/>
            </a:endParaRPr>
          </a:p>
        </p:txBody>
      </p:sp>
      <p:pic>
        <p:nvPicPr>
          <p:cNvPr id="4" name="Picture 3" descr="Screenshot 2023-01-19 at 11.59.08 PM"/>
          <p:cNvPicPr>
            <a:picLocks noChangeAspect="1"/>
          </p:cNvPicPr>
          <p:nvPr/>
        </p:nvPicPr>
        <p:blipFill>
          <a:blip r:embed="rId1"/>
          <a:stretch>
            <a:fillRect/>
          </a:stretch>
        </p:blipFill>
        <p:spPr>
          <a:xfrm>
            <a:off x="1116965" y="2678430"/>
            <a:ext cx="10516235" cy="3717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4265"/>
          </a:xfrm>
        </p:spPr>
        <p:txBody>
          <a:bodyPr/>
          <a:p>
            <a:r>
              <a:rPr lang="en-US"/>
              <a:t>Explanation of Structure :</a:t>
            </a:r>
            <a:endParaRPr lang="en-US"/>
          </a:p>
        </p:txBody>
      </p:sp>
      <p:sp>
        <p:nvSpPr>
          <p:cNvPr id="3" name="Content Placeholder 2"/>
          <p:cNvSpPr>
            <a:spLocks noGrp="1"/>
          </p:cNvSpPr>
          <p:nvPr>
            <p:ph idx="1"/>
          </p:nvPr>
        </p:nvSpPr>
        <p:spPr>
          <a:xfrm>
            <a:off x="838200" y="1663065"/>
            <a:ext cx="10515600" cy="4514215"/>
          </a:xfrm>
        </p:spPr>
        <p:txBody>
          <a:bodyPr>
            <a:normAutofit fontScale="90000" lnSpcReduction="10000"/>
          </a:bodyPr>
          <a:p>
            <a:r>
              <a:rPr lang="en-US"/>
              <a:t>The &lt;!DOCTYPE html&gt; declaration defines that this document is an HTML5 document</a:t>
            </a:r>
            <a:endParaRPr lang="en-US"/>
          </a:p>
          <a:p>
            <a:r>
              <a:rPr lang="en-US"/>
              <a:t>The &lt;html&gt; element is the root element of an HTML page</a:t>
            </a:r>
            <a:endParaRPr lang="en-US"/>
          </a:p>
          <a:p>
            <a:r>
              <a:rPr lang="en-US"/>
              <a:t>The &lt;head&gt; element contains meta information about the HTML page</a:t>
            </a:r>
            <a:endParaRPr lang="en-US"/>
          </a:p>
          <a:p>
            <a:r>
              <a:rPr lang="en-US"/>
              <a:t>The &lt;title&gt; element specifies a title for the HTML page (which is shown in the browser's title bar or in the page's tab)</a:t>
            </a:r>
            <a:endParaRPr lang="en-US"/>
          </a:p>
          <a:p>
            <a:r>
              <a:rPr lang="en-US"/>
              <a:t>The &lt;body&gt; element defines the document's body, and is a container for all the visible contents, such as headings, paragraphs, images, hyperlinks, tables, lists, etc.</a:t>
            </a:r>
            <a:endParaRPr lang="en-US"/>
          </a:p>
          <a:p>
            <a:r>
              <a:rPr lang="en-US"/>
              <a:t>The &lt;h1&gt; element defines a large heading</a:t>
            </a:r>
            <a:endParaRPr lang="en-US"/>
          </a:p>
          <a:p>
            <a:r>
              <a:rPr lang="en-US"/>
              <a:t>The &lt;p&gt; element defines a paragraph</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51485"/>
          </a:xfrm>
        </p:spPr>
        <p:txBody>
          <a:bodyPr>
            <a:normAutofit fontScale="90000"/>
          </a:bodyPr>
          <a:p>
            <a:r>
              <a:rPr lang="en-US"/>
              <a:t>Arithematic </a:t>
            </a:r>
            <a:endParaRPr lang="en-US"/>
          </a:p>
        </p:txBody>
      </p:sp>
      <p:sp>
        <p:nvSpPr>
          <p:cNvPr id="3" name="Content Placeholder 2"/>
          <p:cNvSpPr>
            <a:spLocks noGrp="1"/>
          </p:cNvSpPr>
          <p:nvPr>
            <p:ph idx="1"/>
          </p:nvPr>
        </p:nvSpPr>
        <p:spPr>
          <a:xfrm>
            <a:off x="838200" y="997585"/>
            <a:ext cx="10515600" cy="5179695"/>
          </a:xfrm>
        </p:spPr>
        <p:txBody>
          <a:bodyPr>
            <a:normAutofit/>
          </a:bodyPr>
          <a:p>
            <a:r>
              <a:rPr lang="en-US"/>
              <a:t>&lt;!DOCTYPE html&gt;</a:t>
            </a:r>
            <a:endParaRPr lang="en-US"/>
          </a:p>
          <a:p>
            <a:r>
              <a:rPr lang="en-US"/>
              <a:t>&lt;html&gt;</a:t>
            </a:r>
            <a:endParaRPr lang="en-US"/>
          </a:p>
          <a:p>
            <a:r>
              <a:rPr lang="en-US"/>
              <a:t>&lt;body&gt;</a:t>
            </a:r>
            <a:endParaRPr lang="en-US"/>
          </a:p>
          <a:p>
            <a:r>
              <a:rPr lang="en-US"/>
              <a:t>&lt;p id="demo"&gt;&lt;/p&gt;</a:t>
            </a:r>
            <a:endParaRPr lang="en-US"/>
          </a:p>
          <a:p>
            <a:r>
              <a:rPr lang="en-US"/>
              <a:t>&lt;script&gt;</a:t>
            </a:r>
            <a:endParaRPr lang="en-US"/>
          </a:p>
          <a:p>
            <a:r>
              <a:rPr lang="en-US"/>
              <a:t>let x = 100 + 50;</a:t>
            </a:r>
            <a:endParaRPr lang="en-US"/>
          </a:p>
          <a:p>
            <a:r>
              <a:rPr lang="en-US"/>
              <a:t>document.getElementById("demo").innerHTML = x;</a:t>
            </a:r>
            <a:endParaRPr lang="en-US"/>
          </a:p>
          <a:p>
            <a:r>
              <a:rPr lang="en-US"/>
              <a:t>&lt;/script&gt;</a:t>
            </a:r>
            <a:endParaRPr lang="en-US"/>
          </a:p>
          <a:p>
            <a:r>
              <a:rPr lang="en-US"/>
              <a:t>&lt;/body&gt;</a:t>
            </a:r>
            <a:endParaRPr lang="en-US"/>
          </a:p>
          <a:p>
            <a:r>
              <a:rPr lang="en-US"/>
              <a:t>&lt;/html&gt;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19 at 11.59.32 PM"/>
          <p:cNvPicPr>
            <a:picLocks noChangeAspect="1"/>
          </p:cNvPicPr>
          <p:nvPr/>
        </p:nvPicPr>
        <p:blipFill>
          <a:blip r:embed="rId1"/>
          <a:stretch>
            <a:fillRect/>
          </a:stretch>
        </p:blipFill>
        <p:spPr>
          <a:xfrm>
            <a:off x="647065" y="290195"/>
            <a:ext cx="10924540" cy="627634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347345"/>
          </a:xfrm>
        </p:spPr>
        <p:txBody>
          <a:bodyPr>
            <a:normAutofit fontScale="90000"/>
          </a:bodyPr>
          <a:p>
            <a:r>
              <a:rPr lang="en-US"/>
              <a:t>Example:</a:t>
            </a:r>
            <a:endParaRPr lang="en-US"/>
          </a:p>
        </p:txBody>
      </p:sp>
      <p:sp>
        <p:nvSpPr>
          <p:cNvPr id="3" name="Content Placeholder 2"/>
          <p:cNvSpPr>
            <a:spLocks noGrp="1"/>
          </p:cNvSpPr>
          <p:nvPr>
            <p:ph idx="1"/>
          </p:nvPr>
        </p:nvSpPr>
        <p:spPr>
          <a:xfrm>
            <a:off x="838200" y="975360"/>
            <a:ext cx="10515600" cy="5702935"/>
          </a:xfrm>
        </p:spPr>
        <p:txBody>
          <a:bodyPr>
            <a:normAutofit/>
          </a:bodyPr>
          <a:p>
            <a:r>
              <a:rPr lang="en-US" sz="2000"/>
              <a:t>&lt;!DOCTYPE html&gt; &lt;html&gt; &lt;body&gt;</a:t>
            </a:r>
            <a:endParaRPr lang="en-US" sz="2000"/>
          </a:p>
          <a:p>
            <a:r>
              <a:rPr lang="en-US" sz="2000"/>
              <a:t>&lt;p&gt;Assign 5 to x, and display the value of the comparison (x == 5):&lt;/p&gt;</a:t>
            </a:r>
            <a:endParaRPr lang="en-US" sz="2000"/>
          </a:p>
          <a:p>
            <a:r>
              <a:rPr lang="en-US" sz="2000"/>
              <a:t>&lt;p&gt;Assign 5 to x, and display the value of the comparison (x === "5").&lt;/p&gt;</a:t>
            </a:r>
            <a:endParaRPr lang="en-US" sz="2000"/>
          </a:p>
          <a:p>
            <a:r>
              <a:rPr lang="en-US" sz="2000"/>
              <a:t>&lt;p id="demo"&gt;&lt;/p&gt;</a:t>
            </a:r>
            <a:endParaRPr lang="en-US" sz="2000"/>
          </a:p>
          <a:p>
            <a:r>
              <a:rPr lang="en-US" sz="2000"/>
              <a:t>&lt;script&gt;</a:t>
            </a:r>
            <a:endParaRPr lang="en-US" sz="2000"/>
          </a:p>
          <a:p>
            <a:r>
              <a:rPr lang="en-US" sz="2000"/>
              <a:t>let x = 5;</a:t>
            </a:r>
            <a:endParaRPr lang="en-US" sz="2000"/>
          </a:p>
          <a:p>
            <a:r>
              <a:rPr lang="en-US" sz="2000"/>
              <a:t>document.getElementById("demo").innerHTML = (x == "5");</a:t>
            </a:r>
            <a:endParaRPr lang="en-US" sz="2000"/>
          </a:p>
          <a:p>
            <a:r>
              <a:rPr lang="en-US" sz="2000"/>
              <a:t>document.getElementById("demo").innerHTML = (x === "5");</a:t>
            </a:r>
            <a:endParaRPr lang="en-US" sz="2000"/>
          </a:p>
          <a:p>
            <a:r>
              <a:rPr lang="en-US" sz="2000"/>
              <a:t>&lt;/script&gt;&lt;/body&gt;&lt;/html&gt;</a:t>
            </a:r>
            <a:endParaRPr 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19 at 11.59.48 PM"/>
          <p:cNvPicPr>
            <a:picLocks noChangeAspect="1"/>
          </p:cNvPicPr>
          <p:nvPr/>
        </p:nvPicPr>
        <p:blipFill>
          <a:blip r:embed="rId1"/>
          <a:stretch>
            <a:fillRect/>
          </a:stretch>
        </p:blipFill>
        <p:spPr>
          <a:xfrm>
            <a:off x="888365" y="393065"/>
            <a:ext cx="10725150" cy="591566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8-18 at 9.57.57 AM"/>
          <p:cNvPicPr>
            <a:picLocks noChangeAspect="1"/>
          </p:cNvPicPr>
          <p:nvPr/>
        </p:nvPicPr>
        <p:blipFill>
          <a:blip r:embed="rId1"/>
          <a:stretch>
            <a:fillRect/>
          </a:stretch>
        </p:blipFill>
        <p:spPr>
          <a:xfrm>
            <a:off x="1228090" y="1043940"/>
            <a:ext cx="10074275" cy="409448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6260"/>
          </a:xfrm>
        </p:spPr>
        <p:txBody>
          <a:bodyPr>
            <a:normAutofit fontScale="90000"/>
          </a:bodyPr>
          <a:p>
            <a:r>
              <a:rPr lang="en-US"/>
              <a:t>Example:</a:t>
            </a:r>
            <a:endParaRPr lang="en-US"/>
          </a:p>
        </p:txBody>
      </p:sp>
      <p:sp>
        <p:nvSpPr>
          <p:cNvPr id="3" name="Content Placeholder 2"/>
          <p:cNvSpPr>
            <a:spLocks noGrp="1"/>
          </p:cNvSpPr>
          <p:nvPr>
            <p:ph idx="1"/>
          </p:nvPr>
        </p:nvSpPr>
        <p:spPr>
          <a:xfrm>
            <a:off x="838200" y="1162050"/>
            <a:ext cx="10515600" cy="5015230"/>
          </a:xfrm>
        </p:spPr>
        <p:txBody>
          <a:bodyPr>
            <a:normAutofit lnSpcReduction="20000"/>
          </a:bodyPr>
          <a:p>
            <a:r>
              <a:rPr lang="en-US"/>
              <a:t>&lt;!DOCTYPE html&gt;</a:t>
            </a:r>
            <a:endParaRPr lang="en-US"/>
          </a:p>
          <a:p>
            <a:r>
              <a:rPr lang="en-US"/>
              <a:t>&lt;html&gt;</a:t>
            </a:r>
            <a:endParaRPr lang="en-US"/>
          </a:p>
          <a:p>
            <a:r>
              <a:rPr lang="en-US"/>
              <a:t>&lt;body&gt;</a:t>
            </a:r>
            <a:endParaRPr lang="en-US"/>
          </a:p>
          <a:p>
            <a:r>
              <a:rPr lang="en-US"/>
              <a:t>&lt;h1&gt;JavaScript Bitwise AND&lt;/h1&gt;</a:t>
            </a:r>
            <a:endParaRPr lang="en-US"/>
          </a:p>
          <a:p>
            <a:r>
              <a:rPr lang="en-US"/>
              <a:t>&lt;h2&gt;The &amp; Operator&lt;/h2&gt;</a:t>
            </a:r>
            <a:endParaRPr lang="en-US"/>
          </a:p>
          <a:p>
            <a:r>
              <a:rPr lang="en-US"/>
              <a:t>&lt;p id="demo"&gt;&lt;/p&gt;</a:t>
            </a:r>
            <a:endParaRPr lang="en-US"/>
          </a:p>
          <a:p>
            <a:r>
              <a:rPr lang="en-US"/>
              <a:t>&lt;script&gt;</a:t>
            </a:r>
            <a:endParaRPr lang="en-US"/>
          </a:p>
          <a:p>
            <a:r>
              <a:rPr lang="en-US"/>
              <a:t>document.getElementById("demo").innerHTML = 5 &amp; 1;</a:t>
            </a:r>
            <a:endParaRPr lang="en-US"/>
          </a:p>
          <a:p>
            <a:r>
              <a:rPr lang="en-US"/>
              <a:t>document.getElementById("demo").innerHTML = 5 | 1;</a:t>
            </a:r>
            <a:endParaRPr lang="en-US"/>
          </a:p>
          <a:p>
            <a:r>
              <a:rPr lang="en-US"/>
              <a:t>document.getElementById("demo").innerHTML = 5 ^ 1;</a:t>
            </a:r>
            <a:endParaRPr lang="en-US"/>
          </a:p>
          <a:p>
            <a:r>
              <a:rPr lang="en-US"/>
              <a:t>&lt;/script&gt; &lt;/body&gt; &lt;/html&gt; </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20 at 12.00.04 AM"/>
          <p:cNvPicPr>
            <a:picLocks noChangeAspect="1"/>
          </p:cNvPicPr>
          <p:nvPr/>
        </p:nvPicPr>
        <p:blipFill>
          <a:blip r:embed="rId1"/>
          <a:stretch>
            <a:fillRect/>
          </a:stretch>
        </p:blipFill>
        <p:spPr>
          <a:xfrm>
            <a:off x="849630" y="401955"/>
            <a:ext cx="9276715" cy="24892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335280"/>
          </a:xfrm>
        </p:spPr>
        <p:txBody>
          <a:bodyPr>
            <a:normAutofit fontScale="90000"/>
          </a:bodyPr>
          <a:p>
            <a:r>
              <a:rPr lang="en-US"/>
              <a:t>Example:</a:t>
            </a:r>
            <a:endParaRPr lang="en-US"/>
          </a:p>
        </p:txBody>
      </p:sp>
      <p:sp>
        <p:nvSpPr>
          <p:cNvPr id="3" name="Content Placeholder 2"/>
          <p:cNvSpPr>
            <a:spLocks noGrp="1"/>
          </p:cNvSpPr>
          <p:nvPr>
            <p:ph idx="1"/>
          </p:nvPr>
        </p:nvSpPr>
        <p:spPr>
          <a:xfrm>
            <a:off x="838200" y="835660"/>
            <a:ext cx="10515600" cy="5341620"/>
          </a:xfrm>
        </p:spPr>
        <p:txBody>
          <a:bodyPr>
            <a:normAutofit/>
          </a:bodyPr>
          <a:p>
            <a:r>
              <a:rPr lang="en-US" sz="2000"/>
              <a:t>&lt;!DOCTYPE html&gt; &lt;html&gt; &lt;body&gt;</a:t>
            </a:r>
            <a:endParaRPr lang="en-US" sz="2000"/>
          </a:p>
          <a:p>
            <a:r>
              <a:rPr lang="en-US" sz="2000"/>
              <a:t>&lt;h2&gt;The &amp;&amp; Operator (Logical AND)&lt;/h2&gt;</a:t>
            </a:r>
            <a:endParaRPr lang="en-US" sz="2000"/>
          </a:p>
          <a:p>
            <a:r>
              <a:rPr lang="en-US" sz="2000"/>
              <a:t>&lt;p&gt;The &amp;&amp; operator returns true if both expressions are true, otherwise it returns false.&lt;/p&gt;</a:t>
            </a:r>
            <a:endParaRPr lang="en-US" sz="2000"/>
          </a:p>
          <a:p>
            <a:r>
              <a:rPr lang="en-US" sz="2000"/>
              <a:t>&lt;p id="demo"&gt;&lt;/p&gt;</a:t>
            </a:r>
            <a:endParaRPr lang="en-US" sz="2000"/>
          </a:p>
          <a:p>
            <a:r>
              <a:rPr lang="en-US" sz="2000"/>
              <a:t>&lt;script&gt;</a:t>
            </a:r>
            <a:endParaRPr lang="en-US" sz="2000"/>
          </a:p>
          <a:p>
            <a:r>
              <a:rPr lang="en-US" sz="2000"/>
              <a:t>let x = 6;</a:t>
            </a:r>
            <a:endParaRPr lang="en-US" sz="2000"/>
          </a:p>
          <a:p>
            <a:r>
              <a:rPr lang="en-US" sz="2000"/>
              <a:t>let y = 3;</a:t>
            </a:r>
            <a:endParaRPr lang="en-US" sz="2000"/>
          </a:p>
          <a:p>
            <a:r>
              <a:rPr lang="en-US" sz="2000"/>
              <a:t>document.getElementById("demo").innerHTML = </a:t>
            </a:r>
            <a:endParaRPr lang="en-US" sz="2000"/>
          </a:p>
          <a:p>
            <a:r>
              <a:rPr lang="en-US" sz="2000"/>
              <a:t>(x &lt; 10 &amp;&amp; y &gt; 1) + "&lt;br&gt;" + </a:t>
            </a:r>
            <a:endParaRPr lang="en-US" sz="2000"/>
          </a:p>
          <a:p>
            <a:r>
              <a:rPr lang="en-US" sz="2000"/>
              <a:t>(x &lt; 10 &amp;&amp; y &lt; 1);</a:t>
            </a:r>
            <a:endParaRPr lang="en-US" sz="2000"/>
          </a:p>
          <a:p>
            <a:r>
              <a:rPr lang="en-US" sz="2000"/>
              <a:t>&lt;/script&gt; &lt;/body&gt; &lt;/html&gt;</a:t>
            </a:r>
            <a:endParaRPr 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2023-01-20 at 12.00.20 AM"/>
          <p:cNvPicPr>
            <a:picLocks noChangeAspect="1"/>
          </p:cNvPicPr>
          <p:nvPr>
            <p:ph idx="1"/>
          </p:nvPr>
        </p:nvPicPr>
        <p:blipFill>
          <a:blip r:embed="rId1"/>
          <a:stretch>
            <a:fillRect/>
          </a:stretch>
        </p:blipFill>
        <p:spPr>
          <a:xfrm>
            <a:off x="894080" y="723265"/>
            <a:ext cx="10461625" cy="508762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3100"/>
          </a:xfrm>
        </p:spPr>
        <p:txBody>
          <a:bodyPr>
            <a:normAutofit fontScale="90000"/>
          </a:bodyPr>
          <a:p>
            <a:r>
              <a:rPr lang="en-US"/>
              <a:t>Recursive function </a:t>
            </a:r>
            <a:endParaRPr lang="en-US"/>
          </a:p>
        </p:txBody>
      </p:sp>
      <p:sp>
        <p:nvSpPr>
          <p:cNvPr id="3" name="Content Placeholder 2"/>
          <p:cNvSpPr>
            <a:spLocks noGrp="1"/>
          </p:cNvSpPr>
          <p:nvPr>
            <p:ph idx="1"/>
          </p:nvPr>
        </p:nvSpPr>
        <p:spPr>
          <a:xfrm>
            <a:off x="838200" y="1196975"/>
            <a:ext cx="10515600" cy="5330190"/>
          </a:xfrm>
        </p:spPr>
        <p:txBody>
          <a:bodyPr>
            <a:noAutofit/>
          </a:bodyPr>
          <a:p>
            <a:pPr marL="0" indent="0">
              <a:buNone/>
            </a:pPr>
            <a:r>
              <a:rPr lang="en-US" sz="1900"/>
              <a:t>&lt;script&gt;</a:t>
            </a:r>
            <a:endParaRPr lang="en-US" sz="1900"/>
          </a:p>
          <a:p>
            <a:pPr marL="0" indent="0">
              <a:buNone/>
            </a:pPr>
            <a:r>
              <a:rPr lang="en-US" sz="1900"/>
              <a:t>   // program to count down numbers to 1</a:t>
            </a:r>
            <a:endParaRPr lang="en-US" sz="1900"/>
          </a:p>
          <a:p>
            <a:pPr marL="0" indent="0">
              <a:buNone/>
            </a:pPr>
            <a:r>
              <a:rPr lang="en-US" sz="1900"/>
              <a:t>		function countDown(number) {</a:t>
            </a:r>
            <a:endParaRPr lang="en-US" sz="1900"/>
          </a:p>
          <a:p>
            <a:pPr marL="0" indent="0">
              <a:buNone/>
            </a:pPr>
            <a:r>
              <a:rPr lang="en-US" sz="1900"/>
              <a:t> // display the number</a:t>
            </a:r>
            <a:endParaRPr lang="en-US" sz="1900"/>
          </a:p>
          <a:p>
            <a:pPr marL="0" indent="0">
              <a:buNone/>
            </a:pPr>
            <a:r>
              <a:rPr lang="en-US" sz="1900"/>
              <a:t>   		 document.write(number, "&lt;br&gt;");</a:t>
            </a:r>
            <a:endParaRPr lang="en-US" sz="1900"/>
          </a:p>
          <a:p>
            <a:pPr marL="0" indent="0">
              <a:buNone/>
            </a:pPr>
            <a:r>
              <a:rPr lang="en-US" sz="1900"/>
              <a:t> // decrease the number value</a:t>
            </a:r>
            <a:endParaRPr lang="en-US" sz="1900"/>
          </a:p>
          <a:p>
            <a:pPr marL="0" indent="0">
              <a:buNone/>
            </a:pPr>
            <a:r>
              <a:rPr lang="en-US" sz="1900"/>
              <a:t>  		  const newNumber = number - 1;</a:t>
            </a:r>
            <a:endParaRPr lang="en-US" sz="1900"/>
          </a:p>
          <a:p>
            <a:pPr marL="0" indent="0">
              <a:buNone/>
            </a:pPr>
            <a:r>
              <a:rPr lang="en-US" sz="1900"/>
              <a:t>// base case</a:t>
            </a:r>
            <a:endParaRPr lang="en-US" sz="1900"/>
          </a:p>
          <a:p>
            <a:pPr marL="0" indent="0">
              <a:buNone/>
            </a:pPr>
            <a:r>
              <a:rPr lang="en-US" sz="1900"/>
              <a:t>  		  if (newNumber &gt; 0) {</a:t>
            </a:r>
            <a:endParaRPr lang="en-US" sz="1900"/>
          </a:p>
          <a:p>
            <a:pPr marL="0" indent="0">
              <a:buNone/>
            </a:pPr>
            <a:r>
              <a:rPr lang="en-US" sz="1900"/>
              <a:t>       		 countDown(newNumber);</a:t>
            </a:r>
            <a:endParaRPr lang="en-US" sz="1900"/>
          </a:p>
          <a:p>
            <a:pPr marL="0" indent="0">
              <a:buNone/>
            </a:pPr>
            <a:r>
              <a:rPr lang="en-US" sz="1900"/>
              <a:t>  		  }</a:t>
            </a:r>
            <a:endParaRPr lang="en-US" sz="1900"/>
          </a:p>
          <a:p>
            <a:pPr marL="0" indent="0">
              <a:buNone/>
            </a:pPr>
            <a:r>
              <a:rPr lang="en-US" sz="1900"/>
              <a:t>		}</a:t>
            </a:r>
            <a:endParaRPr lang="en-US" sz="1900"/>
          </a:p>
          <a:p>
            <a:pPr marL="0" indent="0">
              <a:buNone/>
            </a:pPr>
            <a:r>
              <a:rPr lang="en-US" sz="1900"/>
              <a:t>			countDown(4);</a:t>
            </a:r>
            <a:endParaRPr lang="en-US" sz="1900"/>
          </a:p>
          <a:p>
            <a:pPr marL="0" indent="0">
              <a:buNone/>
            </a:pPr>
            <a:r>
              <a:rPr lang="en-US" sz="1900"/>
              <a:t>        &lt;/script&gt;</a:t>
            </a:r>
            <a:endParaRPr lang="en-US"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7080"/>
          </a:xfrm>
        </p:spPr>
        <p:txBody>
          <a:bodyPr/>
          <a:p>
            <a:r>
              <a:rPr lang="en-US" sz="3200"/>
              <a:t>What is an HTML Element?</a:t>
            </a:r>
            <a:endParaRPr lang="en-US" sz="3200"/>
          </a:p>
        </p:txBody>
      </p:sp>
      <p:sp>
        <p:nvSpPr>
          <p:cNvPr id="3" name="Content Placeholder 2"/>
          <p:cNvSpPr>
            <a:spLocks noGrp="1"/>
          </p:cNvSpPr>
          <p:nvPr>
            <p:ph idx="1"/>
          </p:nvPr>
        </p:nvSpPr>
        <p:spPr/>
        <p:txBody>
          <a:bodyPr/>
          <a:p>
            <a:r>
              <a:rPr lang="en-US"/>
              <a:t>An HTML element is defined by a start tag, some content, and an end tag:</a:t>
            </a:r>
            <a:endParaRPr lang="en-US"/>
          </a:p>
          <a:p>
            <a:r>
              <a:rPr lang="en-US"/>
              <a:t>&lt;tagname&gt; Content goes here... &lt;/tagname&gt;</a:t>
            </a:r>
            <a:endParaRPr lang="en-US"/>
          </a:p>
          <a:p>
            <a:pPr marL="0" indent="0">
              <a:buNone/>
            </a:pPr>
            <a:endParaRPr lang="en-US"/>
          </a:p>
          <a:p>
            <a:r>
              <a:rPr lang="en-US"/>
              <a:t>The HTML element is everything from the start tag to the end tag:</a:t>
            </a:r>
            <a:endParaRPr lang="en-US"/>
          </a:p>
          <a:p>
            <a:r>
              <a:rPr lang="en-US"/>
              <a:t>&lt;h1&gt;My First Heading&lt;/h1&gt;</a:t>
            </a:r>
            <a:endParaRPr lang="en-US"/>
          </a:p>
          <a:p>
            <a:r>
              <a:rPr lang="en-US"/>
              <a:t>&lt;p&gt;My first paragraph.&lt;/p&gt;</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9755"/>
          </a:xfrm>
        </p:spPr>
        <p:txBody>
          <a:bodyPr>
            <a:normAutofit fontScale="90000"/>
          </a:bodyPr>
          <a:p>
            <a:r>
              <a:rPr lang="en-US"/>
              <a:t>Events</a:t>
            </a:r>
            <a:endParaRPr lang="en-US"/>
          </a:p>
        </p:txBody>
      </p:sp>
      <p:sp>
        <p:nvSpPr>
          <p:cNvPr id="3" name="Content Placeholder 2"/>
          <p:cNvSpPr>
            <a:spLocks noGrp="1"/>
          </p:cNvSpPr>
          <p:nvPr>
            <p:ph idx="1"/>
          </p:nvPr>
        </p:nvSpPr>
        <p:spPr>
          <a:xfrm>
            <a:off x="838200" y="944880"/>
            <a:ext cx="10515600" cy="5232400"/>
          </a:xfrm>
        </p:spPr>
        <p:txBody>
          <a:bodyPr>
            <a:normAutofit/>
          </a:bodyPr>
          <a:p>
            <a:r>
              <a:rPr lang="en-US" sz="2400"/>
              <a:t>An HTML event can be something the browser does, or something a user does.</a:t>
            </a:r>
            <a:endParaRPr lang="en-US" sz="2400"/>
          </a:p>
          <a:p>
            <a:r>
              <a:rPr lang="en-US" sz="2400"/>
              <a:t>Here are some examples of HTML events:</a:t>
            </a:r>
            <a:endParaRPr lang="en-US" sz="2400"/>
          </a:p>
          <a:p>
            <a:pPr lvl="2"/>
            <a:r>
              <a:rPr lang="en-US"/>
              <a:t>An HTML web page has finished loading</a:t>
            </a:r>
            <a:endParaRPr lang="en-US"/>
          </a:p>
          <a:p>
            <a:pPr lvl="2"/>
            <a:r>
              <a:rPr lang="en-US"/>
              <a:t>An HTML input field was changed</a:t>
            </a:r>
            <a:endParaRPr lang="en-US"/>
          </a:p>
          <a:p>
            <a:pPr lvl="2"/>
            <a:r>
              <a:rPr lang="en-US"/>
              <a:t>An HTML button was clicked</a:t>
            </a:r>
            <a:endParaRPr lang="en-US"/>
          </a:p>
          <a:p>
            <a:r>
              <a:rPr lang="en-US" sz="2400"/>
              <a:t>Often, when events happen, you may want to do something.</a:t>
            </a:r>
            <a:endParaRPr lang="en-US" sz="2400"/>
          </a:p>
          <a:p>
            <a:r>
              <a:rPr lang="en-US" sz="2400"/>
              <a:t>JavaScript lets you execute code when events are detected.</a:t>
            </a:r>
            <a:endParaRPr lang="en-US" sz="2400"/>
          </a:p>
          <a:p>
            <a:endParaRPr 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5465"/>
          </a:xfrm>
        </p:spPr>
        <p:txBody>
          <a:bodyPr>
            <a:normAutofit fontScale="90000"/>
          </a:bodyPr>
          <a:p>
            <a:r>
              <a:rPr lang="en-US"/>
              <a:t>Common HTML Events</a:t>
            </a:r>
            <a:endParaRPr lang="en-US"/>
          </a:p>
        </p:txBody>
      </p:sp>
      <p:sp>
        <p:nvSpPr>
          <p:cNvPr id="3" name="Content Placeholder 2"/>
          <p:cNvSpPr>
            <a:spLocks noGrp="1"/>
          </p:cNvSpPr>
          <p:nvPr>
            <p:ph idx="1"/>
          </p:nvPr>
        </p:nvSpPr>
        <p:spPr>
          <a:xfrm>
            <a:off x="838200" y="1137920"/>
            <a:ext cx="10515600" cy="5039360"/>
          </a:xfrm>
        </p:spPr>
        <p:txBody>
          <a:bodyPr/>
          <a:p>
            <a:r>
              <a:rPr lang="en-US"/>
              <a:t>Here is a list of some common HTML events:</a:t>
            </a:r>
            <a:endParaRPr lang="en-US"/>
          </a:p>
          <a:p>
            <a:pPr marL="0" indent="0">
              <a:buNone/>
            </a:pPr>
            <a:endParaRPr lang="en-US"/>
          </a:p>
        </p:txBody>
      </p:sp>
      <p:pic>
        <p:nvPicPr>
          <p:cNvPr id="4" name="Picture 3" descr="Screenshot 2023-08-11 at 1.06.35 AM"/>
          <p:cNvPicPr>
            <a:picLocks noChangeAspect="1"/>
          </p:cNvPicPr>
          <p:nvPr/>
        </p:nvPicPr>
        <p:blipFill>
          <a:blip r:embed="rId1"/>
          <a:stretch>
            <a:fillRect/>
          </a:stretch>
        </p:blipFill>
        <p:spPr>
          <a:xfrm>
            <a:off x="1539875" y="2061845"/>
            <a:ext cx="9579610" cy="381698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2455"/>
          </a:xfrm>
        </p:spPr>
        <p:txBody>
          <a:bodyPr>
            <a:normAutofit fontScale="90000"/>
          </a:bodyPr>
          <a:p>
            <a:r>
              <a:rPr lang="en-US"/>
              <a:t>Java Script Function Example :</a:t>
            </a:r>
            <a:endParaRPr lang="en-US"/>
          </a:p>
        </p:txBody>
      </p:sp>
      <p:sp>
        <p:nvSpPr>
          <p:cNvPr id="3" name="Content Placeholder 2"/>
          <p:cNvSpPr>
            <a:spLocks noGrp="1"/>
          </p:cNvSpPr>
          <p:nvPr>
            <p:ph idx="1"/>
          </p:nvPr>
        </p:nvSpPr>
        <p:spPr>
          <a:xfrm>
            <a:off x="838200" y="1126490"/>
            <a:ext cx="10515600" cy="5050790"/>
          </a:xfrm>
        </p:spPr>
        <p:txBody>
          <a:bodyPr>
            <a:normAutofit fontScale="60000"/>
          </a:bodyPr>
          <a:p>
            <a:pPr marL="0" indent="0">
              <a:buNone/>
            </a:pPr>
            <a:r>
              <a:rPr lang="en-US"/>
              <a:t>&lt;html&gt;    </a:t>
            </a:r>
            <a:endParaRPr lang="en-US"/>
          </a:p>
          <a:p>
            <a:pPr marL="0" indent="0">
              <a:buNone/>
            </a:pPr>
            <a:r>
              <a:rPr lang="en-US"/>
              <a:t>&lt;head&gt;    &lt;title&gt;Add function&lt;/title&gt;     &lt;/head&gt;</a:t>
            </a:r>
            <a:endParaRPr lang="en-US"/>
          </a:p>
          <a:p>
            <a:pPr marL="0" indent="0">
              <a:buNone/>
            </a:pPr>
            <a:endParaRPr lang="en-US"/>
          </a:p>
          <a:p>
            <a:pPr marL="0" indent="0">
              <a:buNone/>
            </a:pPr>
            <a:r>
              <a:rPr lang="en-US"/>
              <a:t>&lt;body onload="add()"&gt;   // Execute a JavaScript immediately after a page has been loaded</a:t>
            </a:r>
            <a:endParaRPr lang="en-US"/>
          </a:p>
          <a:p>
            <a:pPr marL="0" indent="0">
              <a:buNone/>
            </a:pPr>
            <a:r>
              <a:rPr lang="en-US"/>
              <a:t>    &lt;script&gt;</a:t>
            </a:r>
            <a:endParaRPr lang="en-US"/>
          </a:p>
          <a:p>
            <a:pPr marL="0" indent="0">
              <a:buNone/>
            </a:pPr>
            <a:r>
              <a:rPr lang="en-US"/>
              <a:t>        var i=Number(prompt("Enter 1st variable"));</a:t>
            </a:r>
            <a:endParaRPr lang="en-US"/>
          </a:p>
          <a:p>
            <a:pPr marL="0" indent="0">
              <a:buNone/>
            </a:pPr>
            <a:r>
              <a:rPr lang="en-US"/>
              <a:t>        var j=Number(prompt("enter 2nd varialbe"));</a:t>
            </a:r>
            <a:endParaRPr lang="en-US"/>
          </a:p>
          <a:p>
            <a:pPr marL="0" indent="0">
              <a:buNone/>
            </a:pPr>
            <a:r>
              <a:rPr lang="en-US"/>
              <a:t>        function add()</a:t>
            </a:r>
            <a:endParaRPr lang="en-US"/>
          </a:p>
          <a:p>
            <a:pPr marL="0" indent="0">
              <a:buNone/>
            </a:pPr>
            <a:r>
              <a:rPr lang="en-US"/>
              <a:t>        {</a:t>
            </a:r>
            <a:endParaRPr lang="en-US"/>
          </a:p>
          <a:p>
            <a:pPr marL="0" indent="0">
              <a:buNone/>
            </a:pPr>
            <a:r>
              <a:rPr lang="en-US"/>
              <a:t>        document.write("the sum is ",(i+j));</a:t>
            </a:r>
            <a:endParaRPr lang="en-US"/>
          </a:p>
          <a:p>
            <a:pPr marL="0" indent="0">
              <a:buNone/>
            </a:pPr>
            <a:r>
              <a:rPr lang="en-US"/>
              <a:t>        }</a:t>
            </a:r>
            <a:endParaRPr lang="en-US"/>
          </a:p>
          <a:p>
            <a:pPr marL="0" indent="0">
              <a:buNone/>
            </a:pPr>
            <a:r>
              <a:rPr lang="en-US"/>
              <a:t>        &lt;/script&gt;</a:t>
            </a:r>
            <a:endParaRPr lang="en-US"/>
          </a:p>
          <a:p>
            <a:pPr marL="0" indent="0">
              <a:buNone/>
            </a:pPr>
            <a:r>
              <a:rPr lang="en-US"/>
              <a:t>&lt;/body&gt;</a:t>
            </a:r>
            <a:endParaRPr lang="en-US"/>
          </a:p>
          <a:p>
            <a:pPr marL="0" indent="0">
              <a:buNone/>
            </a:pPr>
            <a:r>
              <a:rPr lang="en-US"/>
              <a:t>&lt;/html&gt;</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5350"/>
          </a:xfrm>
        </p:spPr>
        <p:txBody>
          <a:bodyPr/>
          <a:p>
            <a:r>
              <a:rPr lang="en-US"/>
              <a:t>Javascript Event Example:</a:t>
            </a:r>
            <a:endParaRPr lang="en-US"/>
          </a:p>
        </p:txBody>
      </p:sp>
      <p:sp>
        <p:nvSpPr>
          <p:cNvPr id="3" name="Content Placeholder 2"/>
          <p:cNvSpPr>
            <a:spLocks noGrp="1"/>
          </p:cNvSpPr>
          <p:nvPr>
            <p:ph idx="1"/>
          </p:nvPr>
        </p:nvSpPr>
        <p:spPr/>
        <p:txBody>
          <a:bodyPr/>
          <a:p>
            <a:pPr marL="0" indent="0">
              <a:buNone/>
            </a:pPr>
            <a:r>
              <a:rPr lang="en-US"/>
              <a:t>&lt;html&gt;</a:t>
            </a:r>
            <a:endParaRPr lang="en-US"/>
          </a:p>
          <a:p>
            <a:pPr marL="0" indent="0">
              <a:buNone/>
            </a:pPr>
            <a:r>
              <a:rPr lang="en-US"/>
              <a:t>&lt;input type="button" value="Hover" id="btn"</a:t>
            </a:r>
            <a:endParaRPr lang="en-US"/>
          </a:p>
          <a:p>
            <a:pPr marL="0" indent="0">
              <a:buNone/>
            </a:pPr>
            <a:r>
              <a:rPr lang="en-US"/>
              <a:t>onmouseover="this.style.background='red'; this.style.color='yellow'"</a:t>
            </a:r>
            <a:endParaRPr lang="en-US"/>
          </a:p>
          <a:p>
            <a:pPr marL="0" indent="0">
              <a:buNone/>
            </a:pPr>
            <a:r>
              <a:rPr lang="en-US"/>
              <a:t>onmouseout="this.style.background='cadetblue'; this.style.color='white'"/&gt;</a:t>
            </a:r>
            <a:endParaRPr lang="en-US"/>
          </a:p>
          <a:p>
            <a:pPr marL="0" indent="0">
              <a:buNone/>
            </a:pPr>
            <a:r>
              <a:rPr lang="en-US"/>
              <a:t>&lt;/html&gt;</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6100"/>
          </a:xfrm>
        </p:spPr>
        <p:txBody>
          <a:bodyPr>
            <a:normAutofit fontScale="90000"/>
          </a:bodyPr>
          <a:p>
            <a:r>
              <a:rPr lang="en-US"/>
              <a:t>Javascript Example 2 :</a:t>
            </a:r>
            <a:endParaRPr lang="en-US"/>
          </a:p>
        </p:txBody>
      </p:sp>
      <p:sp>
        <p:nvSpPr>
          <p:cNvPr id="3" name="Content Placeholder 2"/>
          <p:cNvSpPr>
            <a:spLocks noGrp="1"/>
          </p:cNvSpPr>
          <p:nvPr>
            <p:ph idx="1"/>
          </p:nvPr>
        </p:nvSpPr>
        <p:spPr>
          <a:xfrm>
            <a:off x="838200" y="1032510"/>
            <a:ext cx="10515600" cy="5144770"/>
          </a:xfrm>
        </p:spPr>
        <p:txBody>
          <a:bodyPr>
            <a:normAutofit fontScale="50000"/>
          </a:bodyPr>
          <a:p>
            <a:pPr marL="0" indent="0">
              <a:buNone/>
            </a:pPr>
            <a:r>
              <a:rPr lang="en-US"/>
              <a:t>&lt;html&gt;     &lt;input type="button" value="Click me" id="btn"</a:t>
            </a:r>
            <a:endParaRPr lang="en-US"/>
          </a:p>
          <a:p>
            <a:pPr marL="0" indent="0">
              <a:buNone/>
            </a:pPr>
            <a:r>
              <a:rPr lang="en-US"/>
              <a:t>\onmouseover="changeColorOnMouseOver(this)"</a:t>
            </a:r>
            <a:endParaRPr lang="en-US"/>
          </a:p>
          <a:p>
            <a:pPr marL="0" indent="0">
              <a:buNone/>
            </a:pPr>
            <a:r>
              <a:rPr lang="en-US"/>
              <a:t>onmouseout="changeColorOnMouseOut(this)"/&gt;</a:t>
            </a:r>
            <a:endParaRPr lang="en-US"/>
          </a:p>
          <a:p>
            <a:pPr marL="0" indent="0">
              <a:buNone/>
            </a:pPr>
            <a:r>
              <a:rPr lang="en-US"/>
              <a:t>&lt;script type="text/javascript"&gt;</a:t>
            </a:r>
            <a:endParaRPr lang="en-US"/>
          </a:p>
          <a:p>
            <a:pPr marL="0" indent="0">
              <a:buNone/>
            </a:pPr>
            <a:r>
              <a:rPr lang="en-US"/>
              <a:t>function changeColorOnMouseOver(x)</a:t>
            </a:r>
            <a:endParaRPr lang="en-US"/>
          </a:p>
          <a:p>
            <a:pPr marL="0" indent="0">
              <a:buNone/>
            </a:pPr>
            <a:r>
              <a:rPr lang="en-US"/>
              <a:t>{</a:t>
            </a:r>
            <a:endParaRPr lang="en-US"/>
          </a:p>
          <a:p>
            <a:pPr marL="0" indent="0">
              <a:buNone/>
            </a:pPr>
            <a:r>
              <a:rPr lang="en-US"/>
              <a:t>x.style.background='red';</a:t>
            </a:r>
            <a:endParaRPr lang="en-US"/>
          </a:p>
          <a:p>
            <a:pPr marL="0" indent="0">
              <a:buNone/>
            </a:pPr>
            <a:r>
              <a:rPr lang="en-US"/>
              <a:t>x.style.color='yellow';</a:t>
            </a:r>
            <a:endParaRPr lang="en-US"/>
          </a:p>
          <a:p>
            <a:pPr marL="0" indent="0">
              <a:buNone/>
            </a:pPr>
            <a:r>
              <a:rPr lang="en-US"/>
              <a:t>}</a:t>
            </a:r>
            <a:endParaRPr lang="en-US"/>
          </a:p>
          <a:p>
            <a:pPr marL="0" indent="0">
              <a:buNone/>
            </a:pPr>
            <a:r>
              <a:rPr lang="en-US"/>
              <a:t>function changeColorOnMouseOut(x)</a:t>
            </a:r>
            <a:endParaRPr lang="en-US"/>
          </a:p>
          <a:p>
            <a:pPr marL="0" indent="0">
              <a:buNone/>
            </a:pPr>
            <a:r>
              <a:rPr lang="en-US"/>
              <a:t>{</a:t>
            </a:r>
            <a:endParaRPr lang="en-US"/>
          </a:p>
          <a:p>
            <a:pPr marL="0" indent="0">
              <a:buNone/>
            </a:pPr>
            <a:r>
              <a:rPr lang="en-US"/>
              <a:t>x.style.background='cadetblue';</a:t>
            </a:r>
            <a:endParaRPr lang="en-US"/>
          </a:p>
          <a:p>
            <a:pPr marL="0" indent="0">
              <a:buNone/>
            </a:pPr>
            <a:r>
              <a:rPr lang="en-US"/>
              <a:t>x.style.color='white';</a:t>
            </a:r>
            <a:endParaRPr lang="en-US"/>
          </a:p>
          <a:p>
            <a:pPr marL="0" indent="0">
              <a:buNone/>
            </a:pPr>
            <a:r>
              <a:rPr lang="en-US"/>
              <a:t>}</a:t>
            </a:r>
            <a:endParaRPr lang="en-US"/>
          </a:p>
          <a:p>
            <a:pPr marL="0" indent="0">
              <a:buNone/>
            </a:pPr>
            <a:r>
              <a:rPr lang="en-US"/>
              <a:t>&lt;/script&gt;</a:t>
            </a:r>
            <a:endParaRPr lang="en-US"/>
          </a:p>
          <a:p>
            <a:pPr marL="0" indent="0">
              <a:buNone/>
            </a:pPr>
            <a:r>
              <a:rPr lang="en-US"/>
              <a:t>&lt;/html&gt;</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US"/>
              <a:t>JavaScript Arrow Function</a:t>
            </a:r>
            <a:endParaRPr lang="en-US"/>
          </a:p>
        </p:txBody>
      </p:sp>
      <p:sp>
        <p:nvSpPr>
          <p:cNvPr id="3" name="Content Placeholder 2"/>
          <p:cNvSpPr>
            <a:spLocks noGrp="1"/>
          </p:cNvSpPr>
          <p:nvPr>
            <p:ph idx="1"/>
          </p:nvPr>
        </p:nvSpPr>
        <p:spPr>
          <a:xfrm>
            <a:off x="838200" y="1012190"/>
            <a:ext cx="10515600" cy="5165090"/>
          </a:xfrm>
        </p:spPr>
        <p:txBody>
          <a:bodyPr/>
          <a:p>
            <a:pPr lvl="1"/>
            <a:r>
              <a:rPr lang="en-US"/>
              <a:t>Arrow function is one of the features introduced in the ES6 version of JavaScript. It allows you to create functions in a cleaner way compared to regular functions. For example,</a:t>
            </a:r>
            <a:endParaRPr lang="en-US"/>
          </a:p>
          <a:p>
            <a:pPr lvl="1"/>
            <a:r>
              <a:rPr lang="en-US"/>
              <a:t>This function</a:t>
            </a:r>
            <a:endParaRPr lang="en-US"/>
          </a:p>
          <a:p>
            <a:pPr marL="457200" lvl="1" indent="0">
              <a:buNone/>
            </a:pPr>
            <a:r>
              <a:rPr lang="en-US"/>
              <a:t>			// function expression</a:t>
            </a:r>
            <a:endParaRPr lang="en-US"/>
          </a:p>
          <a:p>
            <a:pPr marL="457200" lvl="1" indent="0">
              <a:buNone/>
            </a:pPr>
            <a:r>
              <a:rPr lang="en-US"/>
              <a:t>			let x = function(x, y) {</a:t>
            </a:r>
            <a:endParaRPr lang="en-US"/>
          </a:p>
          <a:p>
            <a:pPr marL="457200" lvl="1" indent="0">
              <a:buNone/>
            </a:pPr>
            <a:r>
              <a:rPr lang="en-US"/>
              <a:t>  				 return x * y;</a:t>
            </a:r>
            <a:endParaRPr lang="en-US"/>
          </a:p>
          <a:p>
            <a:pPr marL="457200" lvl="1" indent="0">
              <a:buNone/>
            </a:pPr>
            <a:r>
              <a:rPr lang="en-US"/>
              <a:t>						}</a:t>
            </a:r>
            <a:endParaRPr lang="en-US"/>
          </a:p>
          <a:p>
            <a:pPr marL="457200" lvl="1" indent="0">
              <a:buNone/>
            </a:pPr>
            <a:r>
              <a:rPr lang="en-US"/>
              <a:t>can be written as</a:t>
            </a:r>
            <a:endParaRPr lang="en-US"/>
          </a:p>
          <a:p>
            <a:pPr marL="457200" lvl="1" indent="0">
              <a:buNone/>
            </a:pPr>
            <a:r>
              <a:rPr lang="en-US"/>
              <a:t>			// using arrow functions</a:t>
            </a:r>
            <a:endParaRPr lang="en-US"/>
          </a:p>
          <a:p>
            <a:pPr marL="457200" lvl="1" indent="0">
              <a:buNone/>
            </a:pPr>
            <a:r>
              <a:rPr lang="en-US"/>
              <a:t>			let x = (x, y) =&gt; x * y;</a:t>
            </a:r>
            <a:endParaRPr lang="en-US"/>
          </a:p>
          <a:p>
            <a:pPr marL="457200" lvl="1" indent="0">
              <a:buNone/>
            </a:pPr>
            <a:endParaRPr lang="en-US"/>
          </a:p>
          <a:p>
            <a:pPr marL="457200" lvl="1" indent="0">
              <a:buNone/>
            </a:pPr>
            <a:r>
              <a:rPr lang="en-US"/>
              <a:t>using an arrow function.</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8295"/>
            <a:ext cx="10515600" cy="5848985"/>
          </a:xfrm>
        </p:spPr>
        <p:txBody>
          <a:bodyPr>
            <a:normAutofit/>
          </a:bodyPr>
          <a:p>
            <a:r>
              <a:rPr lang="en-US"/>
              <a:t>Arrow Function Syntax</a:t>
            </a:r>
            <a:endParaRPr lang="en-US"/>
          </a:p>
          <a:p>
            <a:pPr marL="0" indent="0">
              <a:buNone/>
            </a:pPr>
            <a:r>
              <a:rPr lang="en-US"/>
              <a:t>	The syntax of the arrow function is:</a:t>
            </a:r>
            <a:endParaRPr lang="en-US"/>
          </a:p>
          <a:p>
            <a:pPr marL="0" indent="0">
              <a:buNone/>
            </a:pPr>
            <a:r>
              <a:rPr lang="en-US"/>
              <a:t>		</a:t>
            </a:r>
            <a:r>
              <a:rPr lang="en-US" b="1"/>
              <a:t>let myFunction = (arg1, arg2, ...argN) =&gt; {</a:t>
            </a:r>
            <a:endParaRPr lang="en-US" b="1"/>
          </a:p>
          <a:p>
            <a:pPr marL="0" indent="0">
              <a:buNone/>
            </a:pPr>
            <a:r>
              <a:rPr lang="en-US" b="1"/>
              <a:t>   			 statement(s)</a:t>
            </a:r>
            <a:endParaRPr lang="en-US" b="1"/>
          </a:p>
          <a:p>
            <a:pPr marL="0" indent="0">
              <a:buNone/>
            </a:pPr>
            <a:r>
              <a:rPr lang="en-US" b="1"/>
              <a:t>				}</a:t>
            </a:r>
            <a:endParaRPr lang="en-US" b="1"/>
          </a:p>
          <a:p>
            <a:r>
              <a:rPr lang="en-US"/>
              <a:t>Here,myFunction is the name of the function arg1, arg2, ...argN are the function argumentsstatement(s) is the function body</a:t>
            </a:r>
            <a:endParaRPr lang="en-US"/>
          </a:p>
          <a:p>
            <a:r>
              <a:rPr lang="en-US"/>
              <a:t>If the body has single statement or expression, you can write arrow function as:</a:t>
            </a:r>
            <a:endParaRPr lang="en-US"/>
          </a:p>
          <a:p>
            <a:pPr marL="0" indent="0">
              <a:buNone/>
            </a:pPr>
            <a:endParaRPr lang="en-US"/>
          </a:p>
          <a:p>
            <a:pPr marL="0" indent="0">
              <a:buNone/>
            </a:pPr>
            <a:r>
              <a:rPr lang="en-US"/>
              <a:t>	</a:t>
            </a:r>
            <a:r>
              <a:rPr lang="en-US" b="1"/>
              <a:t>let myFunction = (arg1, arg2, ...argN) =&gt; expression</a:t>
            </a:r>
            <a:endParaRPr lang="en-US"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8480"/>
          </a:xfrm>
        </p:spPr>
        <p:txBody>
          <a:bodyPr>
            <a:normAutofit fontScale="90000"/>
          </a:bodyPr>
          <a:p>
            <a:r>
              <a:rPr lang="en-US"/>
              <a:t>Java Script Objects</a:t>
            </a:r>
            <a:endParaRPr lang="en-US"/>
          </a:p>
        </p:txBody>
      </p:sp>
      <p:sp>
        <p:nvSpPr>
          <p:cNvPr id="3" name="Content Placeholder 2"/>
          <p:cNvSpPr>
            <a:spLocks noGrp="1"/>
          </p:cNvSpPr>
          <p:nvPr>
            <p:ph idx="1"/>
          </p:nvPr>
        </p:nvSpPr>
        <p:spPr>
          <a:xfrm>
            <a:off x="838200" y="1400175"/>
            <a:ext cx="10515600" cy="4777105"/>
          </a:xfrm>
        </p:spPr>
        <p:txBody>
          <a:bodyPr/>
          <a:p>
            <a:r>
              <a:rPr lang="en-US" sz="2400">
                <a:latin typeface="Times New Roman Regular" panose="02020603050405020304" charset="0"/>
                <a:cs typeface="Times New Roman Regular" panose="02020603050405020304" charset="0"/>
              </a:rPr>
              <a:t>As we know from the chapter Data types, there are eight data types in JavaScript. Seven of them are called “primitive”, because their values contain only a single thing (be it a string or a number or whatever).</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In contrast, objects are used to store keyed collections of various data and more complex entities. In JavaScript, objects penetrate almost every aspect of the language. So we must understand them first before going in-depth anywhere else.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An object can be created with figure brackets {…} with an optional list of properties. A property is a “key: value” pair, where key is a string (also called a “property name”), and value can be anything.</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imagine an object as a cabinet with signed files. Every piece of data is stored in its file by the key. It’s easy to find a file by its name or add/remove a file.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0360"/>
            <a:ext cx="10515600" cy="5836920"/>
          </a:xfrm>
        </p:spPr>
        <p:txBody>
          <a:bodyPr/>
          <a:p>
            <a:r>
              <a:rPr lang="en-US" sz="2400">
                <a:latin typeface="Times New Roman Regular" panose="02020603050405020304" charset="0"/>
                <a:cs typeface="Times New Roman Regular" panose="02020603050405020304" charset="0"/>
              </a:rPr>
              <a:t>An empty object (“empty cabinet”) can be created using one of two syntaxes:</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let user = new Object(); // "object constructor" 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let user = {};  // "object literal" syntax</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Usually, the figure brackets {...} are used. That declaration is called an object literal.</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1800"/>
            <a:ext cx="10515600" cy="5745480"/>
          </a:xfrm>
        </p:spPr>
        <p:txBody>
          <a:bodyPr/>
          <a:p>
            <a:r>
              <a:rPr lang="en-US" sz="2400"/>
              <a:t>JavaScript object is a non-primitive data-type that allows you to store multiple collections of data.</a:t>
            </a:r>
            <a:endParaRPr lang="en-US" sz="2400"/>
          </a:p>
          <a:p>
            <a:r>
              <a:rPr lang="en-US" sz="2400" b="1"/>
              <a:t>Note: If you are familiar with other programming languages, JavaScript objects are a bit different. You do not need to create classes in order to create objects.</a:t>
            </a:r>
            <a:endParaRPr lang="en-US" sz="2400" b="1"/>
          </a:p>
          <a:p>
            <a:r>
              <a:rPr lang="en-US" sz="2400"/>
              <a:t>Example:</a:t>
            </a:r>
            <a:endParaRPr lang="en-US" sz="2400"/>
          </a:p>
          <a:p>
            <a:pPr marL="0" indent="0">
              <a:buNone/>
            </a:pPr>
            <a:r>
              <a:rPr lang="en-US" sz="2400" b="1"/>
              <a:t>		// object</a:t>
            </a:r>
            <a:endParaRPr lang="en-US" sz="2400" b="1"/>
          </a:p>
          <a:p>
            <a:pPr marL="0" indent="0">
              <a:buNone/>
            </a:pPr>
            <a:r>
              <a:rPr lang="en-US" sz="2400" b="1"/>
              <a:t>		const student = {</a:t>
            </a:r>
            <a:endParaRPr lang="en-US" sz="2400" b="1"/>
          </a:p>
          <a:p>
            <a:pPr marL="0" indent="0">
              <a:buNone/>
            </a:pPr>
            <a:r>
              <a:rPr lang="en-US" sz="2400" b="1"/>
              <a:t>		 			firstName: 'ram',</a:t>
            </a:r>
            <a:endParaRPr lang="en-US" sz="2400" b="1"/>
          </a:p>
          <a:p>
            <a:pPr marL="0" indent="0">
              <a:buNone/>
            </a:pPr>
            <a:r>
              <a:rPr lang="en-US" sz="2400" b="1"/>
              <a:t>		    			class: 10</a:t>
            </a:r>
            <a:endParaRPr lang="en-US" sz="2400" b="1"/>
          </a:p>
          <a:p>
            <a:pPr marL="0" indent="0">
              <a:buNone/>
            </a:pPr>
            <a:r>
              <a:rPr lang="en-US" sz="2400" b="1"/>
              <a:t>				};</a:t>
            </a:r>
            <a:endParaRPr lang="en-US" sz="2400" b="1"/>
          </a:p>
          <a:p>
            <a:pPr marL="0" indent="0">
              <a:buNone/>
            </a:pPr>
            <a:r>
              <a:rPr lang="en-US" sz="2400" b="1"/>
              <a:t>Here, student is an object that stores values such as strings and numbers.</a:t>
            </a:r>
            <a:endParaRPr lang="en-US" sz="2400" b="1"/>
          </a:p>
        </p:txBody>
      </p:sp>
      <p:sp>
        <p:nvSpPr>
          <p:cNvPr id="4" name="Text Box 3"/>
          <p:cNvSpPr txBox="1"/>
          <p:nvPr/>
        </p:nvSpPr>
        <p:spPr>
          <a:xfrm>
            <a:off x="619125" y="2750185"/>
            <a:ext cx="309880" cy="368300"/>
          </a:xfrm>
          <a:prstGeom prst="rect">
            <a:avLst/>
          </a:prstGeom>
          <a:noFill/>
        </p:spPr>
        <p:txBody>
          <a:bodyPr wrap="none" rtlCol="0">
            <a:spAutoFit/>
          </a:bodyPr>
          <a:p>
            <a:endParaRPr lang="en-US">
              <a:latin typeface="Arial Bold" panose="020B0604020202020204" charset="0"/>
              <a:cs typeface="Arial Bold"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2940"/>
          </a:xfrm>
        </p:spPr>
        <p:txBody>
          <a:bodyPr/>
          <a:p>
            <a:r>
              <a:rPr lang="en-US" sz="3200"/>
              <a:t>Various Tags :</a:t>
            </a:r>
            <a:endParaRPr lang="en-US" sz="3200"/>
          </a:p>
        </p:txBody>
      </p:sp>
      <p:sp>
        <p:nvSpPr>
          <p:cNvPr id="3" name="Content Placeholder 2"/>
          <p:cNvSpPr>
            <a:spLocks noGrp="1"/>
          </p:cNvSpPr>
          <p:nvPr>
            <p:ph idx="1"/>
          </p:nvPr>
        </p:nvSpPr>
        <p:spPr>
          <a:xfrm>
            <a:off x="838200" y="1893570"/>
            <a:ext cx="10515600" cy="4283710"/>
          </a:xfrm>
        </p:spPr>
        <p:txBody>
          <a:bodyPr/>
          <a:p>
            <a:r>
              <a:rPr lang="en-US"/>
              <a:t>HTML Headings:</a:t>
            </a:r>
            <a:endParaRPr lang="en-US"/>
          </a:p>
          <a:p>
            <a:pPr lvl="1">
              <a:buFont typeface="Wingdings" panose="05000000000000000000" charset="0"/>
              <a:buChar char=""/>
            </a:pPr>
            <a:r>
              <a:rPr lang="en-US" sz="2000">
                <a:sym typeface="+mn-ea"/>
              </a:rPr>
              <a:t>HTML headings are defined with the &lt;h1&gt; to &lt;h6&gt; tags.</a:t>
            </a:r>
            <a:endParaRPr lang="en-US" sz="2000"/>
          </a:p>
          <a:p>
            <a:pPr lvl="1">
              <a:buFont typeface="Wingdings" panose="05000000000000000000" charset="0"/>
              <a:buChar char=""/>
            </a:pPr>
            <a:r>
              <a:rPr lang="en-US" sz="2000">
                <a:sym typeface="+mn-ea"/>
              </a:rPr>
              <a:t>&lt;h1&gt; defines the most important heading. &lt;h6&gt; defines the least important heading.</a:t>
            </a:r>
            <a:endParaRPr lang="en-US"/>
          </a:p>
          <a:p>
            <a:r>
              <a:rPr lang="en-US"/>
              <a:t>HTML Paragraphs:</a:t>
            </a:r>
            <a:endParaRPr lang="en-US"/>
          </a:p>
          <a:p>
            <a:pPr lvl="1">
              <a:buFont typeface="Wingdings" panose="05000000000000000000" charset="0"/>
              <a:buChar char=""/>
            </a:pPr>
            <a:r>
              <a:rPr lang="en-US" sz="2000"/>
              <a:t>HTML paragraphs are defined with the &lt;p&gt; tag.</a:t>
            </a:r>
            <a:endParaRPr lang="en-US" sz="2000"/>
          </a:p>
          <a:p>
            <a:pPr>
              <a:buFont typeface="Arial" panose="020B0604020202020204" pitchFamily="34" charset="0"/>
              <a:buChar char="•"/>
            </a:pPr>
            <a:r>
              <a:rPr lang="en-US"/>
              <a:t>HTML Links:</a:t>
            </a:r>
            <a:endParaRPr lang="en-US"/>
          </a:p>
          <a:p>
            <a:pPr lvl="1">
              <a:buFont typeface="Wingdings" panose="05000000000000000000" charset="0"/>
              <a:buChar char=""/>
            </a:pPr>
            <a:r>
              <a:rPr lang="en-US" sz="2000"/>
              <a:t>HTML links are defined with the &lt;a&gt; tag.</a:t>
            </a:r>
            <a:endParaRPr lang="en-US" sz="2000"/>
          </a:p>
          <a:p>
            <a:pPr lvl="1">
              <a:buFont typeface="Wingdings" panose="05000000000000000000" charset="0"/>
              <a:buChar char=""/>
            </a:pPr>
            <a:r>
              <a:rPr lang="en-US" sz="2000"/>
              <a:t>&lt;a href="https://www.youtube.com"&gt;This is a link&lt;/a&gt;</a:t>
            </a:r>
            <a:endParaRPr lang="en-US" sz="2000"/>
          </a:p>
          <a:p>
            <a:pPr lvl="1">
              <a:buFont typeface="Wingdings" panose="05000000000000000000" charset="0"/>
              <a:buChar char=""/>
            </a:pPr>
            <a:r>
              <a:rPr lang="en-US" sz="2000"/>
              <a:t>The link's destination is specified in the href attribute. </a:t>
            </a:r>
            <a:endParaRPr lang="en-US" sz="2000"/>
          </a:p>
          <a:p>
            <a:endParaRPr lang="en-US"/>
          </a:p>
          <a:p>
            <a:pPr marL="0" indent="0">
              <a:buNone/>
            </a:pPr>
            <a:endParaRPr lang="en-US"/>
          </a:p>
          <a:p>
            <a:endParaRPr lang="en-US"/>
          </a:p>
          <a:p>
            <a:pPr lvl="1">
              <a:buFont typeface="Wingdings" panose="05000000000000000000" charset="0"/>
              <a:buChar char=""/>
            </a:pP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5845175"/>
          </a:xfrm>
        </p:spPr>
        <p:txBody>
          <a:bodyPr>
            <a:normAutofit/>
          </a:bodyPr>
          <a:p>
            <a:r>
              <a:rPr lang="en-US" b="1"/>
              <a:t>JavaScript Object Declaration</a:t>
            </a:r>
            <a:endParaRPr lang="en-US" b="1"/>
          </a:p>
          <a:p>
            <a:pPr lvl="1"/>
            <a:r>
              <a:rPr lang="en-US"/>
              <a:t>The syntax to declare an object is:</a:t>
            </a:r>
            <a:endParaRPr lang="en-US"/>
          </a:p>
          <a:p>
            <a:pPr marL="0" indent="0">
              <a:buNone/>
            </a:pPr>
            <a:r>
              <a:rPr lang="en-US"/>
              <a:t>		</a:t>
            </a:r>
            <a:r>
              <a:rPr lang="en-US" sz="2400"/>
              <a:t>const object_name = {</a:t>
            </a:r>
            <a:endParaRPr lang="en-US" sz="2400"/>
          </a:p>
          <a:p>
            <a:pPr marL="0" indent="0">
              <a:buNone/>
            </a:pPr>
            <a:r>
              <a:rPr lang="en-US" sz="2400"/>
              <a:t>		key1: value1,</a:t>
            </a:r>
            <a:endParaRPr lang="en-US" sz="2400"/>
          </a:p>
          <a:p>
            <a:pPr marL="0" indent="0">
              <a:buNone/>
            </a:pPr>
            <a:r>
              <a:rPr lang="en-US" sz="2400"/>
              <a:t>		key2: value2		}</a:t>
            </a:r>
            <a:endParaRPr lang="en-US" sz="2400"/>
          </a:p>
          <a:p>
            <a:r>
              <a:rPr lang="en-US" sz="2400" b="1"/>
              <a:t>Accessing Object Properties:</a:t>
            </a:r>
            <a:endParaRPr lang="en-US" sz="2400" b="1"/>
          </a:p>
          <a:p>
            <a:pPr lvl="1"/>
            <a:r>
              <a:rPr lang="en-US" sz="2055"/>
              <a:t>You can access the value of a property by using its key.</a:t>
            </a:r>
            <a:endParaRPr lang="en-US" sz="2055"/>
          </a:p>
          <a:p>
            <a:pPr marL="0" indent="0">
              <a:buNone/>
            </a:pPr>
            <a:r>
              <a:rPr lang="en-US" sz="2400"/>
              <a:t> 1. Using dot Notation</a:t>
            </a:r>
            <a:endParaRPr lang="en-US" sz="2400"/>
          </a:p>
          <a:p>
            <a:pPr lvl="1"/>
            <a:r>
              <a:rPr lang="en-US" sz="2055"/>
              <a:t>Here's the syntax of the dot notation.</a:t>
            </a:r>
            <a:endParaRPr lang="en-US" sz="2055"/>
          </a:p>
          <a:p>
            <a:pPr marL="457200" lvl="1" indent="0">
              <a:buNone/>
            </a:pPr>
            <a:r>
              <a:rPr lang="en-US" sz="2055"/>
              <a:t>				</a:t>
            </a:r>
            <a:r>
              <a:rPr lang="en-US" sz="2055" b="1"/>
              <a:t>objectName.key</a:t>
            </a:r>
            <a:endParaRPr lang="en-US" sz="2055"/>
          </a:p>
          <a:p>
            <a:pPr marL="0" indent="0">
              <a:buNone/>
            </a:pPr>
            <a:r>
              <a:rPr lang="en-US" sz="2400"/>
              <a:t>  </a:t>
            </a:r>
            <a:r>
              <a:rPr lang="en-US" sz="2400">
                <a:sym typeface="+mn-ea"/>
              </a:rPr>
              <a:t>2. Using bracket Notation</a:t>
            </a:r>
            <a:endParaRPr lang="en-US" sz="2400"/>
          </a:p>
          <a:p>
            <a:pPr lvl="1"/>
            <a:r>
              <a:rPr lang="en-US" sz="2055">
                <a:sym typeface="+mn-ea"/>
              </a:rPr>
              <a:t>Here is the syntax of the bracket notation.</a:t>
            </a:r>
            <a:endParaRPr lang="en-US" sz="2055"/>
          </a:p>
          <a:p>
            <a:pPr marL="457200" lvl="1" indent="0">
              <a:buNone/>
            </a:pPr>
            <a:r>
              <a:rPr lang="en-US" sz="2055">
                <a:sym typeface="+mn-ea"/>
              </a:rPr>
              <a:t>			</a:t>
            </a:r>
            <a:r>
              <a:rPr lang="en-US" sz="2055" b="1">
                <a:sym typeface="+mn-ea"/>
              </a:rPr>
              <a:t>objectName["propertyName"]</a:t>
            </a:r>
            <a:endParaRPr lang="en-US" sz="2055"/>
          </a:p>
          <a:p>
            <a:pPr marL="0" indent="0">
              <a:buNone/>
            </a:pPr>
            <a:endParaRPr lang="en-US" sz="2055"/>
          </a:p>
          <a:p>
            <a:pPr marL="0" indent="0">
              <a:buNone/>
            </a:pPr>
            <a:endParaRPr lang="en-US" sz="2055"/>
          </a:p>
          <a:p>
            <a:pPr marL="0" indent="0">
              <a:buNone/>
            </a:pP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1035"/>
          </a:xfrm>
        </p:spPr>
        <p:txBody>
          <a:bodyPr>
            <a:normAutofit fontScale="90000"/>
          </a:bodyPr>
          <a:p>
            <a:r>
              <a:rPr lang="en-US"/>
              <a:t>JavaScript Methods and this Keyword</a:t>
            </a:r>
            <a:endParaRPr lang="en-US"/>
          </a:p>
        </p:txBody>
      </p:sp>
      <p:sp>
        <p:nvSpPr>
          <p:cNvPr id="3" name="Content Placeholder 2"/>
          <p:cNvSpPr>
            <a:spLocks noGrp="1"/>
          </p:cNvSpPr>
          <p:nvPr>
            <p:ph idx="1"/>
          </p:nvPr>
        </p:nvSpPr>
        <p:spPr>
          <a:xfrm>
            <a:off x="838200" y="1110615"/>
            <a:ext cx="10515600" cy="5066665"/>
          </a:xfrm>
        </p:spPr>
        <p:txBody>
          <a:bodyPr>
            <a:normAutofit lnSpcReduction="20000"/>
          </a:bodyPr>
          <a:p>
            <a:r>
              <a:rPr lang="en-US"/>
              <a:t>In JavaScript, objects can also contain functions. For example,</a:t>
            </a:r>
            <a:endParaRPr lang="en-US"/>
          </a:p>
          <a:p>
            <a:pPr marL="0" indent="0">
              <a:buNone/>
            </a:pPr>
            <a:r>
              <a:rPr lang="en-US"/>
              <a:t>		</a:t>
            </a:r>
            <a:r>
              <a:rPr lang="en-US" sz="2400"/>
              <a:t>// object containing method</a:t>
            </a:r>
            <a:endParaRPr lang="en-US" sz="2400"/>
          </a:p>
          <a:p>
            <a:pPr marL="0" indent="0">
              <a:buNone/>
            </a:pPr>
            <a:r>
              <a:rPr lang="en-US" sz="2400"/>
              <a:t>			const person = {</a:t>
            </a:r>
            <a:endParaRPr lang="en-US" sz="2400"/>
          </a:p>
          <a:p>
            <a:pPr marL="0" indent="0">
              <a:buNone/>
            </a:pPr>
            <a:r>
              <a:rPr lang="en-US" sz="2400"/>
              <a:t>  			 name: 'John',</a:t>
            </a:r>
            <a:endParaRPr lang="en-US" sz="2400"/>
          </a:p>
          <a:p>
            <a:pPr marL="0" indent="0">
              <a:buNone/>
            </a:pPr>
            <a:r>
              <a:rPr lang="en-US" sz="2400"/>
              <a:t>   		greet: function() { console.log('hello'); }</a:t>
            </a:r>
            <a:endParaRPr lang="en-US" sz="2400"/>
          </a:p>
          <a:p>
            <a:pPr marL="0" indent="0">
              <a:buNone/>
            </a:pPr>
            <a:r>
              <a:rPr lang="en-US" sz="2400"/>
              <a:t>						};</a:t>
            </a:r>
            <a:endParaRPr lang="en-US" sz="2400"/>
          </a:p>
          <a:p>
            <a:r>
              <a:rPr lang="en-US" sz="2400"/>
              <a:t>In the above example, a person object has two keys (name and greet), which have a string value and a function value, respectively.</a:t>
            </a:r>
            <a:endParaRPr lang="en-US" sz="2400"/>
          </a:p>
          <a:p>
            <a:r>
              <a:rPr lang="en-US" sz="2400"/>
              <a:t>Hence basically, the JavaScript method is an object property that has a function value.</a:t>
            </a:r>
            <a:endParaRPr 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3100"/>
          </a:xfrm>
        </p:spPr>
        <p:txBody>
          <a:bodyPr>
            <a:normAutofit fontScale="90000"/>
          </a:bodyPr>
          <a:p>
            <a:r>
              <a:rPr lang="en-US"/>
              <a:t>Accessing Object Methods</a:t>
            </a:r>
            <a:endParaRPr lang="en-US"/>
          </a:p>
        </p:txBody>
      </p:sp>
      <p:sp>
        <p:nvSpPr>
          <p:cNvPr id="3" name="Content Placeholder 2"/>
          <p:cNvSpPr>
            <a:spLocks noGrp="1"/>
          </p:cNvSpPr>
          <p:nvPr>
            <p:ph idx="1"/>
          </p:nvPr>
        </p:nvSpPr>
        <p:spPr>
          <a:xfrm>
            <a:off x="838200" y="1038225"/>
            <a:ext cx="10515600" cy="5264150"/>
          </a:xfrm>
        </p:spPr>
        <p:txBody>
          <a:bodyPr>
            <a:noAutofit/>
          </a:bodyPr>
          <a:p>
            <a:r>
              <a:rPr lang="en-US" sz="1700"/>
              <a:t>You can access an object method using a dot notation. The syntax is:    </a:t>
            </a:r>
            <a:r>
              <a:rPr lang="en-US" sz="1700" b="1"/>
              <a:t>objectName.methodKey()</a:t>
            </a:r>
            <a:endParaRPr lang="en-US" sz="1700"/>
          </a:p>
          <a:p>
            <a:r>
              <a:rPr lang="en-US" sz="1700"/>
              <a:t>You can access property by calling an objectName and a key. You can access a method by calling an objectName and a key for that method along with (). For example,</a:t>
            </a:r>
            <a:endParaRPr lang="en-US" sz="1700"/>
          </a:p>
          <a:p>
            <a:pPr marL="0" indent="0" algn="ctr">
              <a:buNone/>
            </a:pPr>
            <a:r>
              <a:rPr lang="en-US" sz="1700" b="1"/>
              <a:t>// accessing method and property</a:t>
            </a:r>
            <a:endParaRPr lang="en-US" sz="1700" b="1"/>
          </a:p>
          <a:p>
            <a:pPr marL="0" indent="0" algn="ctr">
              <a:buNone/>
            </a:pPr>
            <a:r>
              <a:rPr lang="en-US" sz="1700" b="1"/>
              <a:t>const person = {</a:t>
            </a:r>
            <a:endParaRPr lang="en-US" sz="1700" b="1"/>
          </a:p>
          <a:p>
            <a:pPr marL="0" indent="0" algn="ctr">
              <a:buNone/>
            </a:pPr>
            <a:r>
              <a:rPr lang="en-US" sz="1700" b="1"/>
              <a:t>    name: 'John',</a:t>
            </a:r>
            <a:endParaRPr lang="en-US" sz="1700" b="1"/>
          </a:p>
          <a:p>
            <a:pPr marL="0" indent="0" algn="ctr">
              <a:buNone/>
            </a:pPr>
            <a:r>
              <a:rPr lang="en-US" sz="1700" b="1"/>
              <a:t>    greet: function() { console.log('hello'); }</a:t>
            </a:r>
            <a:endParaRPr lang="en-US" sz="1700" b="1"/>
          </a:p>
          <a:p>
            <a:pPr marL="0" indent="0" algn="ctr">
              <a:buNone/>
            </a:pPr>
            <a:r>
              <a:rPr lang="en-US" sz="1700" b="1"/>
              <a:t>};</a:t>
            </a:r>
            <a:endParaRPr lang="en-US" sz="1700" b="1"/>
          </a:p>
          <a:p>
            <a:pPr marL="0" indent="0" algn="ctr">
              <a:buNone/>
            </a:pPr>
            <a:r>
              <a:rPr lang="en-US" sz="1700" b="1"/>
              <a:t>// accessing property</a:t>
            </a:r>
            <a:endParaRPr lang="en-US" sz="1700" b="1"/>
          </a:p>
          <a:p>
            <a:pPr marL="0" indent="0" algn="ctr">
              <a:buNone/>
            </a:pPr>
            <a:r>
              <a:rPr lang="en-US" sz="1700" b="1"/>
              <a:t>person.name; // John</a:t>
            </a:r>
            <a:endParaRPr lang="en-US" sz="1700" b="1"/>
          </a:p>
          <a:p>
            <a:pPr marL="0" indent="0" algn="ctr">
              <a:buNone/>
            </a:pPr>
            <a:r>
              <a:rPr lang="en-US" sz="1700" b="1"/>
              <a:t>// accessing method</a:t>
            </a:r>
            <a:endParaRPr lang="en-US" sz="1700" b="1"/>
          </a:p>
          <a:p>
            <a:pPr marL="0" indent="0" algn="ctr">
              <a:buNone/>
            </a:pPr>
            <a:r>
              <a:rPr lang="en-US" sz="1700" b="1"/>
              <a:t>person.greet(); // hello</a:t>
            </a:r>
            <a:endParaRPr lang="en-US" sz="1700" b="1"/>
          </a:p>
          <a:p>
            <a:pPr marL="0" indent="0" algn="l">
              <a:buNone/>
            </a:pPr>
            <a:endParaRPr lang="en-US" sz="1700"/>
          </a:p>
          <a:p>
            <a:pPr marL="0" indent="0" algn="l">
              <a:buNone/>
            </a:pPr>
            <a:r>
              <a:rPr lang="en-US" sz="1700"/>
              <a:t>Here, the greet method is accessed as person.greet() instead of person.greet.</a:t>
            </a:r>
            <a:endParaRPr lang="en-US" sz="1700"/>
          </a:p>
          <a:p>
            <a:pPr marL="0" indent="0" algn="l">
              <a:buNone/>
            </a:pPr>
            <a:r>
              <a:rPr lang="en-US" sz="1700"/>
              <a:t>If you try to access the method with only person.greet, it will give you a function definition.</a:t>
            </a:r>
            <a:endParaRPr lang="en-US" sz="17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2465"/>
          </a:xfrm>
        </p:spPr>
        <p:txBody>
          <a:bodyPr>
            <a:normAutofit fontScale="90000"/>
          </a:bodyPr>
          <a:p>
            <a:r>
              <a:rPr lang="en-US"/>
              <a:t>JavaScript this Keyword</a:t>
            </a:r>
            <a:endParaRPr lang="en-US"/>
          </a:p>
        </p:txBody>
      </p:sp>
      <p:sp>
        <p:nvSpPr>
          <p:cNvPr id="3" name="Content Placeholder 2"/>
          <p:cNvSpPr>
            <a:spLocks noGrp="1"/>
          </p:cNvSpPr>
          <p:nvPr>
            <p:ph idx="1"/>
          </p:nvPr>
        </p:nvSpPr>
        <p:spPr>
          <a:xfrm>
            <a:off x="838200" y="1385570"/>
            <a:ext cx="10515600" cy="4791710"/>
          </a:xfrm>
        </p:spPr>
        <p:txBody>
          <a:bodyPr>
            <a:normAutofit fontScale="90000"/>
          </a:bodyPr>
          <a:p>
            <a:r>
              <a:rPr lang="en-US"/>
              <a:t>To access a property of an object from within a method of the same object, you need to use the this keyword. Let's consider an example.</a:t>
            </a:r>
            <a:endParaRPr lang="en-US"/>
          </a:p>
          <a:p>
            <a:pPr marL="0" indent="0" algn="ctr">
              <a:buNone/>
            </a:pPr>
            <a:r>
              <a:rPr lang="en-US" b="1"/>
              <a:t>const person = {</a:t>
            </a:r>
            <a:endParaRPr lang="en-US" b="1"/>
          </a:p>
          <a:p>
            <a:pPr marL="0" indent="0" algn="ctr">
              <a:buNone/>
            </a:pPr>
            <a:r>
              <a:rPr lang="en-US" b="1"/>
              <a:t>   name: 'John',</a:t>
            </a:r>
            <a:endParaRPr lang="en-US" b="1"/>
          </a:p>
          <a:p>
            <a:pPr marL="0" indent="0" algn="ctr">
              <a:buNone/>
            </a:pPr>
            <a:r>
              <a:rPr lang="en-US" b="1"/>
              <a:t>    age: 30,</a:t>
            </a:r>
            <a:endParaRPr lang="en-US" b="1"/>
          </a:p>
          <a:p>
            <a:pPr algn="ctr"/>
            <a:endParaRPr lang="en-US" b="1"/>
          </a:p>
          <a:p>
            <a:pPr marL="0" indent="0" algn="ctr">
              <a:buNone/>
            </a:pPr>
            <a:r>
              <a:rPr lang="en-US" b="1"/>
              <a:t>    // accessing name property by using this.name</a:t>
            </a:r>
            <a:endParaRPr lang="en-US" b="1"/>
          </a:p>
          <a:p>
            <a:pPr marL="0" indent="0" algn="ctr">
              <a:buNone/>
            </a:pPr>
            <a:r>
              <a:rPr lang="en-US" b="1"/>
              <a:t>    greet: function() { console.log('The name is' + ' ' + this.name); }</a:t>
            </a:r>
            <a:endParaRPr lang="en-US" b="1"/>
          </a:p>
          <a:p>
            <a:pPr marL="0" indent="0" algn="ctr">
              <a:buNone/>
            </a:pPr>
            <a:r>
              <a:rPr lang="en-US" b="1"/>
              <a:t>};</a:t>
            </a:r>
            <a:endParaRPr lang="en-US" b="1"/>
          </a:p>
          <a:p>
            <a:pPr marL="0" indent="0" algn="ctr">
              <a:buNone/>
            </a:pPr>
            <a:r>
              <a:rPr lang="en-US" b="1"/>
              <a:t>person.greet();</a:t>
            </a:r>
            <a:endParaRPr lang="en-US"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20395"/>
            <a:ext cx="10515600" cy="5556885"/>
          </a:xfrm>
        </p:spPr>
        <p:txBody>
          <a:bodyPr/>
          <a:p>
            <a:r>
              <a:rPr lang="en-US"/>
              <a:t>In the above example, a person object is created. It contains properties (name and age) and a method greet.</a:t>
            </a:r>
            <a:endParaRPr lang="en-US"/>
          </a:p>
          <a:p>
            <a:r>
              <a:rPr lang="en-US"/>
              <a:t>In the method greet, while accessing a property of an object, this keyword is used.</a:t>
            </a:r>
            <a:endParaRPr lang="en-US"/>
          </a:p>
          <a:p>
            <a:r>
              <a:rPr lang="en-US"/>
              <a:t>In order to access the properties of an object, this keyword is used following by . and key.</a:t>
            </a:r>
            <a:endParaRPr lang="en-US"/>
          </a:p>
          <a:p>
            <a:r>
              <a:rPr lang="en-US" b="1"/>
              <a:t>Note: In JavaScript, this keyword when used with the object's method refers to the object. this is bound to an object.</a:t>
            </a:r>
            <a:endParaRPr lang="en-US" b="1"/>
          </a:p>
          <a:p>
            <a:endParaRPr lang="en-US"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57555"/>
          </a:xfrm>
        </p:spPr>
        <p:txBody>
          <a:bodyPr/>
          <a:p>
            <a:r>
              <a:rPr lang="en-US"/>
              <a:t>Literals and properties</a:t>
            </a:r>
            <a:endParaRPr lang="en-US"/>
          </a:p>
        </p:txBody>
      </p:sp>
      <p:sp>
        <p:nvSpPr>
          <p:cNvPr id="3" name="Content Placeholder 2"/>
          <p:cNvSpPr>
            <a:spLocks noGrp="1"/>
          </p:cNvSpPr>
          <p:nvPr>
            <p:ph idx="1"/>
          </p:nvPr>
        </p:nvSpPr>
        <p:spPr>
          <a:xfrm>
            <a:off x="838200" y="1432560"/>
            <a:ext cx="10515600" cy="4744720"/>
          </a:xfrm>
        </p:spPr>
        <p:txBody>
          <a:bodyPr>
            <a:normAutofit lnSpcReduction="20000"/>
          </a:bodyPr>
          <a:p>
            <a:r>
              <a:rPr lang="en-US" sz="2665">
                <a:latin typeface="Times New Roman Regular" panose="02020603050405020304" charset="0"/>
                <a:cs typeface="Times New Roman Regular" panose="02020603050405020304" charset="0"/>
              </a:rPr>
              <a:t>We can immediately put some properties into {...} as “key: value” pairs:</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let user = {     // an object</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name: "John",  // by key "name" store value "John"</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age: 30        // by key "age" store value 30</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A property has a key (also known as “name” or “identifier”) before the colon ":" and a value to the right of it.</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In the user object, there are two properties: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The first property has the name "name" and the value "John".</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The second one has the name "age" and the value 30.</a:t>
            </a:r>
            <a:endParaRPr lang="en-US" sz="2665">
              <a:latin typeface="Times New Roman Regular" panose="02020603050405020304" charset="0"/>
              <a:cs typeface="Times New Roman Regular" panose="02020603050405020304" charset="0"/>
            </a:endParaRPr>
          </a:p>
          <a:p>
            <a:pPr marL="0" indent="0">
              <a:buNone/>
            </a:pPr>
            <a:endParaRPr lang="en-US" sz="2665">
              <a:latin typeface="Times New Roman Regular" panose="02020603050405020304" charset="0"/>
              <a:cs typeface="Times New Roman Regular" panose="0202060305040502030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9095"/>
            <a:ext cx="10515600" cy="6301740"/>
          </a:xfrm>
        </p:spPr>
        <p:txBody>
          <a:bodyPr>
            <a:normAutofit lnSpcReduction="20000"/>
          </a:bodyPr>
          <a:p>
            <a:r>
              <a:rPr lang="en-US" sz="2400">
                <a:latin typeface="Times New Roman Regular" panose="02020603050405020304" charset="0"/>
                <a:cs typeface="Times New Roman Regular" panose="02020603050405020304" charset="0"/>
              </a:rPr>
              <a:t>We can add, remove and read files from it at any time.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Property values are accessible using the dot notation: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get property values of the object: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user.name ); // John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user.age ); // 30</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value can be of any type. Let’s add a boolean one:</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user.isAdmin = true;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remove a property, we can use the delete operator: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delete user.age;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also use multiword property names, but then they must be quoted:</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name: "John",</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age: 30,</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"likes birds": true  // multiword property name must be quoted</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t>
            </a:r>
            <a:endParaRPr lang="en-US" sz="2400" b="1">
              <a:latin typeface="Times New Roman Bold" panose="02020603050405020304" charset="0"/>
              <a:cs typeface="Times New Roman Bold" panose="0202060305040502030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8925"/>
            <a:ext cx="10515600" cy="6314440"/>
          </a:xfrm>
        </p:spPr>
        <p:txBody>
          <a:bodyPr/>
          <a:p>
            <a:r>
              <a:rPr lang="en-US" sz="2400">
                <a:latin typeface="Times New Roman Regular" panose="02020603050405020304" charset="0"/>
                <a:cs typeface="Times New Roman Regular" panose="02020603050405020304" charset="0"/>
              </a:rPr>
              <a:t>The last property in the list may end with a comma:</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name: "John",</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age: 30,</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That is called a “trailing” or “hanging” comma. Makes it easier to add/remove/move around properties, because all lines become alike.</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r>
              <a:rPr lang="en-US"/>
              <a:t>JavaScript Constructor Function</a:t>
            </a:r>
            <a:endParaRPr lang="en-US"/>
          </a:p>
        </p:txBody>
      </p:sp>
      <p:sp>
        <p:nvSpPr>
          <p:cNvPr id="3" name="Content Placeholder 2"/>
          <p:cNvSpPr>
            <a:spLocks noGrp="1"/>
          </p:cNvSpPr>
          <p:nvPr>
            <p:ph idx="1"/>
          </p:nvPr>
        </p:nvSpPr>
        <p:spPr>
          <a:xfrm>
            <a:off x="838200" y="998855"/>
            <a:ext cx="10515600" cy="5178425"/>
          </a:xfrm>
        </p:spPr>
        <p:txBody>
          <a:bodyPr/>
          <a:p>
            <a:r>
              <a:rPr lang="en-US"/>
              <a:t>In JavaScript, a constructor function is used to create objects. For example,</a:t>
            </a:r>
            <a:endParaRPr lang="en-US"/>
          </a:p>
          <a:p>
            <a:pPr marL="0" indent="0" algn="ctr">
              <a:buNone/>
            </a:pPr>
            <a:r>
              <a:rPr lang="en-US" sz="2000"/>
              <a:t>/ constructor function</a:t>
            </a:r>
            <a:endParaRPr lang="en-US" sz="2000"/>
          </a:p>
          <a:p>
            <a:pPr marL="0" indent="0" algn="ctr">
              <a:buNone/>
            </a:pPr>
            <a:r>
              <a:rPr lang="en-US" sz="2000"/>
              <a:t>function Person () {</a:t>
            </a:r>
            <a:endParaRPr lang="en-US" sz="2000"/>
          </a:p>
          <a:p>
            <a:pPr marL="0" indent="0" algn="ctr">
              <a:buNone/>
            </a:pPr>
            <a:r>
              <a:rPr lang="en-US" sz="2000"/>
              <a:t>    this.name = 'John',</a:t>
            </a:r>
            <a:endParaRPr lang="en-US" sz="2000"/>
          </a:p>
          <a:p>
            <a:pPr marL="0" indent="0" algn="ctr">
              <a:buNone/>
            </a:pPr>
            <a:r>
              <a:rPr lang="en-US" sz="2000"/>
              <a:t>    this.age = 23</a:t>
            </a:r>
            <a:endParaRPr lang="en-US" sz="2000"/>
          </a:p>
          <a:p>
            <a:pPr marL="0" indent="0" algn="ctr">
              <a:buNone/>
            </a:pPr>
            <a:r>
              <a:rPr lang="en-US" sz="2000"/>
              <a:t>}</a:t>
            </a:r>
            <a:endParaRPr lang="en-US" sz="2000"/>
          </a:p>
          <a:p>
            <a:pPr marL="0" indent="0" algn="ctr">
              <a:buNone/>
            </a:pPr>
            <a:r>
              <a:rPr lang="en-US" sz="2000"/>
              <a:t>// create an object</a:t>
            </a:r>
            <a:endParaRPr lang="en-US" sz="2000"/>
          </a:p>
          <a:p>
            <a:pPr marL="0" indent="0" algn="ctr">
              <a:buNone/>
            </a:pPr>
            <a:r>
              <a:rPr lang="en-US" sz="2000"/>
              <a:t>const person = new Person();</a:t>
            </a:r>
            <a:endParaRPr lang="en-US" sz="2000"/>
          </a:p>
          <a:p>
            <a:pPr algn="l"/>
            <a:r>
              <a:rPr lang="en-US" sz="2000"/>
              <a:t>In the above example, function Person() is an object constructor function.</a:t>
            </a:r>
            <a:endParaRPr lang="en-US" sz="2000"/>
          </a:p>
          <a:p>
            <a:pPr algn="l"/>
            <a:r>
              <a:rPr lang="en-US" sz="2000"/>
              <a:t>To create an object from a constructor function, we use the new keyword.</a:t>
            </a:r>
            <a:endParaRPr lang="en-US" sz="2000"/>
          </a:p>
          <a:p>
            <a:pPr marL="0" indent="0" algn="l">
              <a:buNone/>
            </a:pPr>
            <a:endParaRPr lang="en-US"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93370"/>
            <a:ext cx="10515600" cy="5883910"/>
          </a:xfrm>
        </p:spPr>
        <p:txBody>
          <a:bodyPr>
            <a:normAutofit fontScale="90000"/>
          </a:bodyPr>
          <a:p>
            <a:r>
              <a:rPr lang="en-US"/>
              <a:t>JavaScript this Keyword</a:t>
            </a:r>
            <a:endParaRPr lang="en-US"/>
          </a:p>
          <a:p>
            <a:r>
              <a:rPr lang="en-US"/>
              <a:t>In JavaScript, when this keyword is used in a constructor function, this refers to the object when the object is created. For example,</a:t>
            </a:r>
            <a:endParaRPr lang="en-US"/>
          </a:p>
          <a:p>
            <a:pPr marL="0" indent="0" algn="ctr">
              <a:buNone/>
            </a:pPr>
            <a:r>
              <a:rPr lang="en-US"/>
              <a:t>// constructor function</a:t>
            </a:r>
            <a:endParaRPr lang="en-US"/>
          </a:p>
          <a:p>
            <a:pPr marL="0" indent="0" algn="ctr">
              <a:buNone/>
            </a:pPr>
            <a:r>
              <a:rPr lang="en-US"/>
              <a:t>function Person () {</a:t>
            </a:r>
            <a:endParaRPr lang="en-US"/>
          </a:p>
          <a:p>
            <a:pPr marL="0" indent="0" algn="ctr">
              <a:buNone/>
            </a:pPr>
            <a:r>
              <a:rPr lang="en-US"/>
              <a:t>    this.name = 'John',</a:t>
            </a:r>
            <a:endParaRPr lang="en-US"/>
          </a:p>
          <a:p>
            <a:pPr marL="0" indent="0" algn="ctr">
              <a:buNone/>
            </a:pPr>
            <a:r>
              <a:rPr lang="en-US"/>
              <a:t>}</a:t>
            </a:r>
            <a:endParaRPr lang="en-US"/>
          </a:p>
          <a:p>
            <a:pPr marL="0" indent="0" algn="ctr">
              <a:buNone/>
            </a:pPr>
            <a:r>
              <a:rPr lang="en-US"/>
              <a:t>// create object</a:t>
            </a:r>
            <a:endParaRPr lang="en-US"/>
          </a:p>
          <a:p>
            <a:pPr marL="0" indent="0" algn="ctr">
              <a:buNone/>
            </a:pPr>
            <a:r>
              <a:rPr lang="en-US"/>
              <a:t>const person1 = new Person();</a:t>
            </a:r>
            <a:endParaRPr lang="en-US"/>
          </a:p>
          <a:p>
            <a:pPr marL="0" indent="0" algn="ctr">
              <a:buNone/>
            </a:pPr>
            <a:r>
              <a:rPr lang="en-US"/>
              <a:t>// access properties</a:t>
            </a:r>
            <a:endParaRPr lang="en-US"/>
          </a:p>
          <a:p>
            <a:pPr marL="0" indent="0" algn="ctr">
              <a:buNone/>
            </a:pPr>
            <a:r>
              <a:rPr lang="en-US"/>
              <a:t>console.log(person1.name);  // John</a:t>
            </a:r>
            <a:endParaRPr lang="en-US"/>
          </a:p>
          <a:p>
            <a:r>
              <a:rPr lang="en-US"/>
              <a:t>Hence, when an object accesses the properties, it can directly access the property as person1.name.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1000"/>
            <a:ext cx="10515600" cy="5796280"/>
          </a:xfrm>
        </p:spPr>
        <p:txBody>
          <a:bodyPr>
            <a:normAutofit/>
          </a:bodyPr>
          <a:p>
            <a:r>
              <a:rPr lang="en-US">
                <a:sym typeface="+mn-ea"/>
              </a:rPr>
              <a:t>HTML Images:</a:t>
            </a:r>
            <a:endParaRPr lang="en-US">
              <a:sym typeface="+mn-ea"/>
            </a:endParaRPr>
          </a:p>
          <a:p>
            <a:pPr lvl="1">
              <a:buFont typeface="Wingdings" panose="05000000000000000000" charset="0"/>
              <a:buChar char=""/>
            </a:pPr>
            <a:r>
              <a:rPr lang="en-US" sz="2000">
                <a:sym typeface="+mn-ea"/>
              </a:rPr>
              <a:t>HTML images are defined with the &lt;img&gt; tag.</a:t>
            </a:r>
            <a:endParaRPr lang="en-US" sz="2000"/>
          </a:p>
          <a:p>
            <a:pPr lvl="1">
              <a:buFont typeface="Wingdings" panose="05000000000000000000" charset="0"/>
              <a:buChar char=""/>
            </a:pPr>
            <a:r>
              <a:rPr lang="en-US" sz="2000">
                <a:sym typeface="+mn-ea"/>
              </a:rPr>
              <a:t>The source file (src), alternative text (alt), width, and height are provided as attributes.</a:t>
            </a:r>
            <a:endParaRPr lang="en-US" sz="2000"/>
          </a:p>
          <a:p>
            <a:pPr lvl="1">
              <a:buFont typeface="Wingdings" panose="05000000000000000000" charset="0"/>
              <a:buChar char=""/>
            </a:pPr>
            <a:r>
              <a:rPr lang="en-US" sz="2000">
                <a:sym typeface="+mn-ea"/>
              </a:rPr>
              <a:t>&lt;img src="abcd.jpg" alt="this is an image" width="104" height="142"&gt;.</a:t>
            </a:r>
            <a:endParaRPr lang="en-US">
              <a:sym typeface="+mn-ea"/>
            </a:endParaRPr>
          </a:p>
          <a:p>
            <a:r>
              <a:rPr lang="en-US"/>
              <a:t>Line Break:</a:t>
            </a:r>
            <a:endParaRPr lang="en-US"/>
          </a:p>
          <a:p>
            <a:pPr marL="1028700" lvl="2" indent="-342900">
              <a:buFont typeface="Wingdings" panose="05000000000000000000" charset="0"/>
              <a:buChar char=""/>
            </a:pPr>
            <a:r>
              <a:rPr lang="en-US">
                <a:sym typeface="+mn-ea"/>
              </a:rPr>
              <a:t>The &lt;br&gt; tag defines a line break, and is an empty element without a closing tag.</a:t>
            </a:r>
            <a:endParaRPr lang="en-US"/>
          </a:p>
          <a:p>
            <a:r>
              <a:rPr lang="en-US">
                <a:sym typeface="+mn-ea"/>
              </a:rPr>
              <a:t>HTML Horizontal Rules:</a:t>
            </a:r>
            <a:endParaRPr lang="en-US">
              <a:sym typeface="+mn-ea"/>
            </a:endParaRPr>
          </a:p>
          <a:p>
            <a:pPr lvl="1">
              <a:buFont typeface="Wingdings" panose="05000000000000000000" charset="0"/>
              <a:buChar char=""/>
            </a:pPr>
            <a:r>
              <a:rPr lang="en-US" sz="2000"/>
              <a:t>The &lt;hr&gt; tag defines a thematic break in an HTML page, and is most often displayed as a horizontal rule.</a:t>
            </a:r>
            <a:endParaRPr lang="en-US" sz="2000"/>
          </a:p>
          <a:p>
            <a:pPr lvl="1">
              <a:buFont typeface="Wingdings" panose="05000000000000000000" charset="0"/>
              <a:buChar char=""/>
            </a:pPr>
            <a:r>
              <a:rPr lang="en-US" sz="2000"/>
              <a:t>The &lt;hr&gt; element is used to separate content (or define a change) in an HTML page.</a:t>
            </a:r>
            <a:endParaRPr lang="en-US" sz="2000"/>
          </a:p>
          <a:p>
            <a:pPr lvl="1">
              <a:buFont typeface="Wingdings" panose="05000000000000000000" charset="0"/>
              <a:buChar char=""/>
            </a:pPr>
            <a:r>
              <a:rPr lang="en-US" sz="2000"/>
              <a:t>The &lt;hr&gt; tag is an empty tag, which means that it has no end tag.</a:t>
            </a:r>
            <a:endParaRPr lang="en-US" sz="2000"/>
          </a:p>
          <a:p>
            <a:pPr>
              <a:buFont typeface="Arial" panose="020B0604020202020204" pitchFamily="34" charset="0"/>
              <a:buChar char="•"/>
            </a:pPr>
            <a:r>
              <a:rPr lang="en-US">
                <a:sym typeface="+mn-ea"/>
              </a:rPr>
              <a:t>HTML &lt;pre&gt; Element:</a:t>
            </a:r>
            <a:endParaRPr lang="en-US">
              <a:sym typeface="+mn-ea"/>
            </a:endParaRPr>
          </a:p>
          <a:p>
            <a:pPr lvl="1">
              <a:buFont typeface="Wingdings" panose="05000000000000000000" charset="0"/>
              <a:buChar char=""/>
            </a:pPr>
            <a:r>
              <a:rPr lang="en-US" sz="2000"/>
              <a:t>The HTML &lt;pre&gt; element defines preformatted text.</a:t>
            </a:r>
            <a:endParaRPr lang="en-US" sz="2000"/>
          </a:p>
          <a:p>
            <a:pPr lvl="1">
              <a:buFont typeface="Wingdings" panose="05000000000000000000" charset="0"/>
              <a:buChar char=""/>
            </a:pPr>
            <a:r>
              <a:rPr lang="en-US" sz="2000"/>
              <a:t>The text inside a &lt;pre&gt; element is displayed in a fixed-width font (usually Courier), and it preserves both spaces and line breaks</a:t>
            </a:r>
            <a:endParaRPr lang="en-US" sz="2000"/>
          </a:p>
          <a:p>
            <a:pPr lvl="1">
              <a:buFont typeface="Wingdings" panose="05000000000000000000" charset="0"/>
              <a:buChar char=""/>
            </a:pPr>
            <a:endParaRPr lang="en-US"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365125"/>
            <a:ext cx="11269345" cy="683260"/>
          </a:xfrm>
        </p:spPr>
        <p:txBody>
          <a:bodyPr>
            <a:normAutofit fontScale="90000"/>
          </a:bodyPr>
          <a:p>
            <a:r>
              <a:rPr lang="en-US"/>
              <a:t>Create Objects: Constructor Function Vs Object Literal</a:t>
            </a:r>
            <a:endParaRPr lang="en-US"/>
          </a:p>
        </p:txBody>
      </p:sp>
      <p:sp>
        <p:nvSpPr>
          <p:cNvPr id="3" name="Content Placeholder 2"/>
          <p:cNvSpPr>
            <a:spLocks noGrp="1"/>
          </p:cNvSpPr>
          <p:nvPr>
            <p:ph idx="1"/>
          </p:nvPr>
        </p:nvSpPr>
        <p:spPr>
          <a:xfrm>
            <a:off x="838200" y="1326515"/>
            <a:ext cx="10515600" cy="4822190"/>
          </a:xfrm>
        </p:spPr>
        <p:txBody>
          <a:bodyPr>
            <a:normAutofit fontScale="70000"/>
          </a:bodyPr>
          <a:p>
            <a:r>
              <a:rPr lang="en-US"/>
              <a:t>Object Literal is generally used to create a single object. The constructor function is useful if you want to create multiple objects. For example,</a:t>
            </a:r>
            <a:endParaRPr lang="en-US"/>
          </a:p>
          <a:p>
            <a:pPr marL="0" indent="0">
              <a:buNone/>
            </a:pPr>
            <a:r>
              <a:rPr lang="en-US"/>
              <a:t>// using object literal</a:t>
            </a:r>
            <a:endParaRPr lang="en-US"/>
          </a:p>
          <a:p>
            <a:pPr marL="0" indent="0">
              <a:buNone/>
            </a:pPr>
            <a:r>
              <a:rPr lang="en-US"/>
              <a:t>			let person = {</a:t>
            </a:r>
            <a:endParaRPr lang="en-US"/>
          </a:p>
          <a:p>
            <a:pPr marL="0" indent="0">
              <a:buNone/>
            </a:pPr>
            <a:r>
              <a:rPr lang="en-US"/>
              <a:t>    			name: 'Sam'</a:t>
            </a:r>
            <a:endParaRPr lang="en-US"/>
          </a:p>
          <a:p>
            <a:pPr marL="0" indent="0">
              <a:buNone/>
            </a:pPr>
            <a:r>
              <a:rPr lang="en-US"/>
              <a:t>				}</a:t>
            </a:r>
            <a:endParaRPr lang="en-US"/>
          </a:p>
          <a:p>
            <a:pPr marL="0" indent="0">
              <a:buNone/>
            </a:pPr>
            <a:r>
              <a:rPr lang="en-US"/>
              <a:t>// using constructor function</a:t>
            </a:r>
            <a:endParaRPr lang="en-US"/>
          </a:p>
          <a:p>
            <a:pPr marL="0" indent="0">
              <a:buNone/>
            </a:pPr>
            <a:r>
              <a:rPr lang="en-US"/>
              <a:t>			function Person () {</a:t>
            </a:r>
            <a:endParaRPr lang="en-US"/>
          </a:p>
          <a:p>
            <a:pPr marL="0" indent="0">
              <a:buNone/>
            </a:pPr>
            <a:r>
              <a:rPr lang="en-US"/>
              <a:t>   			 this.name = 'Sam'</a:t>
            </a:r>
            <a:endParaRPr lang="en-US"/>
          </a:p>
          <a:p>
            <a:pPr marL="0" indent="0">
              <a:buNone/>
            </a:pPr>
            <a:r>
              <a:rPr lang="en-US"/>
              <a:t>				}</a:t>
            </a:r>
            <a:endParaRPr lang="en-US"/>
          </a:p>
          <a:p>
            <a:pPr marL="0" indent="0">
              <a:buNone/>
            </a:pPr>
            <a:r>
              <a:rPr lang="en-US"/>
              <a:t>			let person1 = new Person();</a:t>
            </a:r>
            <a:endParaRPr lang="en-US"/>
          </a:p>
          <a:p>
            <a:pPr marL="0" indent="0">
              <a:buNone/>
            </a:pPr>
            <a:r>
              <a:rPr lang="en-US"/>
              <a:t>			let person2 = new Person();</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US"/>
              <a:t>Working With Arrays</a:t>
            </a:r>
            <a:endParaRPr lang="en-US"/>
          </a:p>
        </p:txBody>
      </p:sp>
      <p:sp>
        <p:nvSpPr>
          <p:cNvPr id="3" name="Content Placeholder 2"/>
          <p:cNvSpPr>
            <a:spLocks noGrp="1"/>
          </p:cNvSpPr>
          <p:nvPr>
            <p:ph idx="1"/>
          </p:nvPr>
        </p:nvSpPr>
        <p:spPr>
          <a:xfrm>
            <a:off x="838200" y="1121410"/>
            <a:ext cx="10515600" cy="5055870"/>
          </a:xfrm>
        </p:spPr>
        <p:txBody>
          <a:bodyPr>
            <a:normAutofit/>
          </a:bodyPr>
          <a:p>
            <a:r>
              <a:rPr lang="en-US"/>
              <a:t>An array is an object that can store multiple values at once. For example,</a:t>
            </a:r>
            <a:endParaRPr lang="en-US"/>
          </a:p>
          <a:p>
            <a:pPr marL="0" indent="0">
              <a:buNone/>
            </a:pPr>
            <a:r>
              <a:rPr lang="en-US"/>
              <a:t>		const words = ['hello', 'world', 'welcome'];</a:t>
            </a:r>
            <a:endParaRPr lang="en-US"/>
          </a:p>
          <a:p>
            <a:r>
              <a:rPr lang="en-US"/>
              <a:t>Here, words is an array. The array is storing 3 values.</a:t>
            </a:r>
            <a:endParaRPr lang="en-US"/>
          </a:p>
          <a:p>
            <a:r>
              <a:rPr lang="en-US" b="1"/>
              <a:t>Create an Array:</a:t>
            </a:r>
            <a:endParaRPr lang="en-US" b="1"/>
          </a:p>
          <a:p>
            <a:r>
              <a:rPr lang="en-US"/>
              <a:t>You can create an array using two ways:</a:t>
            </a:r>
            <a:endParaRPr lang="en-US"/>
          </a:p>
          <a:p>
            <a:pPr marL="0" indent="0">
              <a:buNone/>
            </a:pPr>
            <a:r>
              <a:rPr lang="en-US" b="1"/>
              <a:t>1. Using an array literal</a:t>
            </a:r>
            <a:endParaRPr lang="en-US" b="1"/>
          </a:p>
          <a:p>
            <a:r>
              <a:rPr lang="en-US"/>
              <a:t>The easiest way to create an array is by using an array literal []. For example,</a:t>
            </a:r>
            <a:endParaRPr lang="en-US"/>
          </a:p>
          <a:p>
            <a:pPr marL="0" indent="0">
              <a:buNone/>
            </a:pPr>
            <a:r>
              <a:rPr lang="en-US"/>
              <a:t>			const array1 = ["eat", "sleep"];</a:t>
            </a:r>
            <a:endParaRPr lang="en-US"/>
          </a:p>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748020"/>
          </a:xfrm>
        </p:spPr>
        <p:txBody>
          <a:bodyPr/>
          <a:p>
            <a:pPr marL="0" indent="0">
              <a:buNone/>
            </a:pPr>
            <a:r>
              <a:rPr lang="en-US"/>
              <a:t>2. Using the new keyword</a:t>
            </a:r>
            <a:endParaRPr lang="en-US"/>
          </a:p>
          <a:p>
            <a:r>
              <a:rPr lang="en-US"/>
              <a:t>You can also create an array using JavaScript's new keyword.</a:t>
            </a:r>
            <a:endParaRPr lang="en-US"/>
          </a:p>
          <a:p>
            <a:pPr marL="0" indent="0">
              <a:buNone/>
            </a:pPr>
            <a:r>
              <a:rPr lang="en-US"/>
              <a:t>		const array2 = new Array("eat", "sleep");</a:t>
            </a:r>
            <a:endParaRPr lang="en-US"/>
          </a:p>
          <a:p>
            <a:r>
              <a:rPr lang="en-US"/>
              <a:t>In both of the above examples, we have created an array having two elements.</a:t>
            </a:r>
            <a:endParaRPr lang="en-US"/>
          </a:p>
          <a:p>
            <a:pPr marL="0" indent="0">
              <a:buNone/>
            </a:pPr>
            <a:r>
              <a:rPr lang="en-US" b="1"/>
              <a:t>Note: It is recommended to use array literal to create an array.</a:t>
            </a:r>
            <a:endParaRPr lang="en-US"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5847080"/>
          </a:xfrm>
        </p:spPr>
        <p:txBody>
          <a:bodyPr>
            <a:normAutofit lnSpcReduction="10000"/>
          </a:bodyPr>
          <a:p>
            <a:r>
              <a:rPr lang="en-US"/>
              <a:t>Here are more examples of arrays:</a:t>
            </a:r>
            <a:endParaRPr lang="en-US"/>
          </a:p>
          <a:p>
            <a:pPr marL="0" indent="0">
              <a:buNone/>
            </a:pPr>
            <a:r>
              <a:rPr lang="en-US"/>
              <a:t>// empty array</a:t>
            </a:r>
            <a:endParaRPr lang="en-US"/>
          </a:p>
          <a:p>
            <a:pPr marL="0" indent="0">
              <a:buNone/>
            </a:pPr>
            <a:r>
              <a:rPr lang="en-US"/>
              <a:t>		const myList = [ ];</a:t>
            </a:r>
            <a:endParaRPr lang="en-US"/>
          </a:p>
          <a:p>
            <a:pPr marL="0" indent="0">
              <a:buNone/>
            </a:pPr>
            <a:r>
              <a:rPr lang="en-US"/>
              <a:t>// array of numbers</a:t>
            </a:r>
            <a:endParaRPr lang="en-US"/>
          </a:p>
          <a:p>
            <a:pPr marL="0" indent="0">
              <a:buNone/>
            </a:pPr>
            <a:r>
              <a:rPr lang="en-US"/>
              <a:t>		const numberArray = [ 2, 4, 6, 8];</a:t>
            </a:r>
            <a:endParaRPr lang="en-US"/>
          </a:p>
          <a:p>
            <a:pPr marL="0" indent="0">
              <a:buNone/>
            </a:pPr>
            <a:r>
              <a:rPr lang="en-US"/>
              <a:t>// array of strings</a:t>
            </a:r>
            <a:endParaRPr lang="en-US"/>
          </a:p>
          <a:p>
            <a:pPr marL="0" indent="0">
              <a:buNone/>
            </a:pPr>
            <a:r>
              <a:rPr lang="en-US"/>
              <a:t>		const stringArray = [ 'eat', 'work', 'sleep'];</a:t>
            </a:r>
            <a:endParaRPr lang="en-US"/>
          </a:p>
          <a:p>
            <a:pPr marL="0" indent="0">
              <a:buNone/>
            </a:pPr>
            <a:r>
              <a:rPr lang="en-US"/>
              <a:t>// array with mixed data types</a:t>
            </a:r>
            <a:endParaRPr lang="en-US"/>
          </a:p>
          <a:p>
            <a:pPr marL="0" indent="0">
              <a:buNone/>
            </a:pPr>
            <a:r>
              <a:rPr lang="en-US"/>
              <a:t>		const newData = ['work', 'exercise', 1, true];</a:t>
            </a:r>
            <a:endParaRPr lang="en-US"/>
          </a:p>
          <a:p>
            <a:pPr marL="0" indent="0">
              <a:buNone/>
            </a:pP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195"/>
            <a:ext cx="10515600" cy="5760085"/>
          </a:xfrm>
        </p:spPr>
        <p:txBody>
          <a:bodyPr>
            <a:normAutofit fontScale="70000"/>
          </a:bodyPr>
          <a:p>
            <a:r>
              <a:rPr lang="en-US">
                <a:sym typeface="+mn-ea"/>
              </a:rPr>
              <a:t>You can also store arrays, functions and other objects inside an array. For example,</a:t>
            </a:r>
            <a:endParaRPr lang="en-US"/>
          </a:p>
          <a:p>
            <a:pPr marL="0" indent="0" algn="ctr">
              <a:buNone/>
            </a:pPr>
            <a:r>
              <a:rPr lang="en-US"/>
              <a:t>const newData = [</a:t>
            </a:r>
            <a:endParaRPr lang="en-US"/>
          </a:p>
          <a:p>
            <a:pPr marL="0" indent="0" algn="ctr">
              <a:buNone/>
            </a:pPr>
            <a:r>
              <a:rPr lang="en-US"/>
              <a:t>    {'task1': 'exercise'},</a:t>
            </a:r>
            <a:endParaRPr lang="en-US"/>
          </a:p>
          <a:p>
            <a:pPr marL="0" indent="0" algn="ctr">
              <a:buNone/>
            </a:pPr>
            <a:r>
              <a:rPr lang="en-US"/>
              <a:t>    [1, 2 ,3],</a:t>
            </a:r>
            <a:endParaRPr lang="en-US"/>
          </a:p>
          <a:p>
            <a:pPr marL="0" indent="0" algn="ctr">
              <a:buNone/>
            </a:pPr>
            <a:r>
              <a:rPr lang="en-US"/>
              <a:t>    function hello() { console.log('hello')}</a:t>
            </a:r>
            <a:endParaRPr lang="en-US"/>
          </a:p>
          <a:p>
            <a:pPr marL="0" indent="0" algn="ctr">
              <a:buNone/>
            </a:pPr>
            <a:r>
              <a:rPr lang="en-US"/>
              <a:t>];</a:t>
            </a:r>
            <a:endParaRPr lang="en-US"/>
          </a:p>
          <a:p>
            <a:pPr marL="0" indent="0" algn="ctr">
              <a:buNone/>
            </a:pPr>
            <a:endParaRPr lang="en-US"/>
          </a:p>
          <a:p>
            <a:pPr algn="l"/>
            <a:r>
              <a:rPr lang="en-US" b="1"/>
              <a:t>Access Elements of an Array</a:t>
            </a:r>
            <a:endParaRPr lang="en-US" b="1"/>
          </a:p>
          <a:p>
            <a:pPr algn="l"/>
            <a:r>
              <a:rPr lang="en-US"/>
              <a:t>You can access elements of an array using indices (0, 1, 2 …). For example,</a:t>
            </a:r>
            <a:endParaRPr lang="en-US"/>
          </a:p>
          <a:p>
            <a:pPr marL="0" indent="0" algn="l">
              <a:buNone/>
            </a:pPr>
            <a:r>
              <a:rPr lang="en-US"/>
              <a:t>		const myArray = ['h', 'e', 'l', 'l', 'o'];</a:t>
            </a:r>
            <a:endParaRPr lang="en-US"/>
          </a:p>
          <a:p>
            <a:pPr marL="0" indent="0" algn="l">
              <a:buNone/>
            </a:pPr>
            <a:r>
              <a:rPr lang="en-US"/>
              <a:t>			// first element</a:t>
            </a:r>
            <a:endParaRPr lang="en-US"/>
          </a:p>
          <a:p>
            <a:pPr marL="0" indent="0" algn="l">
              <a:buNone/>
            </a:pPr>
            <a:r>
              <a:rPr lang="en-US"/>
              <a:t>		console.log(myArray[0]);  // "h"</a:t>
            </a:r>
            <a:endParaRPr lang="en-US"/>
          </a:p>
          <a:p>
            <a:pPr marL="0" indent="0" algn="l">
              <a:buNone/>
            </a:pPr>
            <a:r>
              <a:rPr lang="en-US"/>
              <a:t>			// second element</a:t>
            </a:r>
            <a:endParaRPr lang="en-US"/>
          </a:p>
          <a:p>
            <a:pPr marL="0" indent="0" algn="l">
              <a:buNone/>
            </a:pPr>
            <a:r>
              <a:rPr lang="en-US"/>
              <a:t>		console.log(myArray[1]); // "e"</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195"/>
            <a:ext cx="10515600" cy="5760085"/>
          </a:xfrm>
        </p:spPr>
        <p:txBody>
          <a:bodyPr>
            <a:normAutofit fontScale="90000"/>
          </a:bodyPr>
          <a:p>
            <a:r>
              <a:rPr lang="en-US" b="1"/>
              <a:t>Add an Element to an Array</a:t>
            </a:r>
            <a:endParaRPr lang="en-US" b="1"/>
          </a:p>
          <a:p>
            <a:r>
              <a:rPr lang="en-US" sz="2400"/>
              <a:t>You can use the built-in method push() and unshift() to add elements to an array.</a:t>
            </a:r>
            <a:endParaRPr lang="en-US" sz="2400"/>
          </a:p>
          <a:p>
            <a:r>
              <a:rPr lang="en-US" sz="2400"/>
              <a:t>The push() method adds an element at the end of the array. For example,</a:t>
            </a:r>
            <a:endParaRPr lang="en-US" sz="2400"/>
          </a:p>
          <a:p>
            <a:pPr marL="0" indent="0">
              <a:buNone/>
            </a:pPr>
            <a:r>
              <a:rPr lang="en-US" sz="2400"/>
              <a:t>		let dailyActivities = ['eat', 'sleep'];</a:t>
            </a:r>
            <a:endParaRPr lang="en-US" sz="2400"/>
          </a:p>
          <a:p>
            <a:pPr marL="0" indent="0">
              <a:buNone/>
            </a:pPr>
            <a:r>
              <a:rPr lang="en-US" sz="2400"/>
              <a:t>		// add an element at the end</a:t>
            </a:r>
            <a:endParaRPr lang="en-US" sz="2400"/>
          </a:p>
          <a:p>
            <a:pPr marL="0" indent="0">
              <a:buNone/>
            </a:pPr>
            <a:r>
              <a:rPr lang="en-US" sz="2400"/>
              <a:t>		dailyActivities.push('exercise');</a:t>
            </a:r>
            <a:endParaRPr lang="en-US" sz="2400"/>
          </a:p>
          <a:p>
            <a:pPr marL="0" indent="0">
              <a:buNone/>
            </a:pPr>
            <a:r>
              <a:rPr lang="en-US" sz="2400"/>
              <a:t>		console.log(dailyActivities); //  ['eat', 'sleep', 'exercise']</a:t>
            </a:r>
            <a:endParaRPr lang="en-US" sz="2400"/>
          </a:p>
          <a:p>
            <a:pPr marL="0" indent="0">
              <a:buNone/>
            </a:pPr>
            <a:endParaRPr lang="en-US" sz="2400"/>
          </a:p>
          <a:p>
            <a:r>
              <a:rPr lang="en-US" sz="2400"/>
              <a:t>The unshift() method adds an element at the beginning of the array. For example,</a:t>
            </a:r>
            <a:endParaRPr lang="en-US" sz="2400"/>
          </a:p>
          <a:p>
            <a:pPr marL="0" indent="0">
              <a:buNone/>
            </a:pPr>
            <a:r>
              <a:rPr lang="en-US" sz="2400"/>
              <a:t>		let dailyActivities = ['eat', 'sleep'];</a:t>
            </a:r>
            <a:endParaRPr lang="en-US" sz="2400"/>
          </a:p>
          <a:p>
            <a:pPr marL="0" indent="0">
              <a:buNone/>
            </a:pPr>
            <a:r>
              <a:rPr lang="en-US" sz="2400"/>
              <a:t>		//add an element at the start</a:t>
            </a:r>
            <a:endParaRPr lang="en-US" sz="2400"/>
          </a:p>
          <a:p>
            <a:pPr marL="0" indent="0">
              <a:buNone/>
            </a:pPr>
            <a:r>
              <a:rPr lang="en-US" sz="2400"/>
              <a:t>		dailyActivities.unshift('work'); </a:t>
            </a:r>
            <a:endParaRPr lang="en-US" sz="2400"/>
          </a:p>
          <a:p>
            <a:pPr marL="0" indent="0">
              <a:buNone/>
            </a:pPr>
            <a:r>
              <a:rPr lang="en-US" sz="2400"/>
              <a:t>		console.log(dailyActivities); // ['work', 'eat', 'sleep']</a:t>
            </a:r>
            <a:endParaRPr lang="en-US"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6341110"/>
          </a:xfrm>
        </p:spPr>
        <p:txBody>
          <a:bodyPr>
            <a:normAutofit fontScale="90000"/>
          </a:bodyPr>
          <a:p>
            <a:r>
              <a:rPr lang="en-US" b="1"/>
              <a:t>Change the Elements of an Array</a:t>
            </a:r>
            <a:endParaRPr lang="en-US" b="1"/>
          </a:p>
          <a:p>
            <a:r>
              <a:rPr lang="en-US"/>
              <a:t>You can also add elements or change the elements by accessing the index value.</a:t>
            </a:r>
            <a:endParaRPr lang="en-US"/>
          </a:p>
          <a:p>
            <a:pPr marL="0" indent="0">
              <a:buNone/>
            </a:pPr>
            <a:r>
              <a:rPr lang="en-US"/>
              <a:t>		let dailyActivities = [ 'eat', 'sleep'];</a:t>
            </a:r>
            <a:endParaRPr lang="en-US"/>
          </a:p>
          <a:p>
            <a:pPr marL="0" indent="0">
              <a:buNone/>
            </a:pPr>
            <a:r>
              <a:rPr lang="en-US"/>
              <a:t>	// this will add the new element 'exercise' at the 2 index</a:t>
            </a:r>
            <a:endParaRPr lang="en-US"/>
          </a:p>
          <a:p>
            <a:pPr marL="0" indent="0">
              <a:buNone/>
            </a:pPr>
            <a:r>
              <a:rPr lang="en-US"/>
              <a:t>		dailyActivities[2] = 'exercise';</a:t>
            </a:r>
            <a:endParaRPr lang="en-US"/>
          </a:p>
          <a:p>
            <a:pPr marL="0" indent="0">
              <a:buNone/>
            </a:pPr>
            <a:r>
              <a:rPr lang="en-US"/>
              <a:t>	console.log(dailyActivities); // ['eat', 'sleep', 'exercise']</a:t>
            </a:r>
            <a:endParaRPr lang="en-US"/>
          </a:p>
          <a:p>
            <a:r>
              <a:rPr lang="en-US" b="1"/>
              <a:t>Remove an Element from an Array</a:t>
            </a:r>
            <a:endParaRPr lang="en-US" b="1"/>
          </a:p>
          <a:p>
            <a:r>
              <a:rPr lang="en-US"/>
              <a:t>You can use the pop() method to remove the last element from an array. The pop() method also returns the returned value. For example,</a:t>
            </a:r>
            <a:endParaRPr lang="en-US"/>
          </a:p>
          <a:p>
            <a:pPr marL="0" indent="0">
              <a:buNone/>
            </a:pPr>
            <a:r>
              <a:rPr lang="en-US"/>
              <a:t>	let dailyActivities = ['work', 'eat', 'sleep', 'exercise'];</a:t>
            </a:r>
            <a:endParaRPr lang="en-US"/>
          </a:p>
          <a:p>
            <a:pPr marL="0" indent="0">
              <a:buNone/>
            </a:pPr>
            <a:r>
              <a:rPr lang="en-US"/>
              <a:t>	// remove the last element</a:t>
            </a:r>
            <a:endParaRPr lang="en-US"/>
          </a:p>
          <a:p>
            <a:pPr marL="0" indent="0">
              <a:buNone/>
            </a:pPr>
            <a:r>
              <a:rPr lang="en-US"/>
              <a:t>	dailyActivities.pop();</a:t>
            </a:r>
            <a:endParaRPr lang="en-US"/>
          </a:p>
          <a:p>
            <a:pPr marL="0" indent="0">
              <a:buNone/>
            </a:pPr>
            <a:r>
              <a:rPr lang="en-US"/>
              <a:t>	console.log(dailyActivities); // ['work', 'eat', 'sleep']</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0365"/>
            <a:ext cx="10515600" cy="6253480"/>
          </a:xfrm>
        </p:spPr>
        <p:txBody>
          <a:bodyPr>
            <a:normAutofit lnSpcReduction="20000"/>
          </a:bodyPr>
          <a:p>
            <a:r>
              <a:rPr lang="en-US"/>
              <a:t>If you need to remove the first element, you can use the shift() method. </a:t>
            </a:r>
            <a:endParaRPr lang="en-US"/>
          </a:p>
          <a:p>
            <a:r>
              <a:rPr lang="en-US"/>
              <a:t>The shift() method removes the first element and also returns the removed element. For example,</a:t>
            </a:r>
            <a:endParaRPr lang="en-US"/>
          </a:p>
          <a:p>
            <a:pPr marL="457200" lvl="1" indent="0">
              <a:buNone/>
            </a:pPr>
            <a:r>
              <a:rPr lang="en-US"/>
              <a:t>		let dailyActivities = ['work', 'eat', 'sleep'];</a:t>
            </a:r>
            <a:endParaRPr lang="en-US"/>
          </a:p>
          <a:p>
            <a:pPr marL="457200" lvl="1" indent="0">
              <a:buNone/>
            </a:pPr>
            <a:r>
              <a:rPr lang="en-US"/>
              <a:t>			// remove the first element</a:t>
            </a:r>
            <a:endParaRPr lang="en-US"/>
          </a:p>
          <a:p>
            <a:pPr marL="457200" lvl="1" indent="0">
              <a:buNone/>
            </a:pPr>
            <a:r>
              <a:rPr lang="en-US"/>
              <a:t>		dailyActivities.shift();</a:t>
            </a:r>
            <a:endParaRPr lang="en-US"/>
          </a:p>
          <a:p>
            <a:pPr marL="457200" lvl="1" indent="0">
              <a:buNone/>
            </a:pPr>
            <a:r>
              <a:rPr lang="en-US"/>
              <a:t>		console.log(dailyActivities); // ['eat', 'sleep']</a:t>
            </a:r>
            <a:endParaRPr lang="en-US"/>
          </a:p>
          <a:p>
            <a:pPr marL="457200" lvl="1" indent="0">
              <a:buNone/>
            </a:pPr>
            <a:endParaRPr lang="en-US"/>
          </a:p>
          <a:p>
            <a:pPr marL="457200" lvl="1" indent="0">
              <a:buNone/>
            </a:pPr>
            <a:endParaRPr lang="en-US"/>
          </a:p>
          <a:p>
            <a:pPr marL="457200" lvl="1" indent="0">
              <a:buNone/>
            </a:pPr>
            <a:endParaRPr lang="en-US"/>
          </a:p>
          <a:p>
            <a:pPr marL="457200" lvl="1" indent="0">
              <a:buNone/>
            </a:pPr>
            <a:r>
              <a:rPr lang="en-US" b="1"/>
              <a:t>Array length</a:t>
            </a:r>
            <a:endParaRPr lang="en-US" b="1"/>
          </a:p>
          <a:p>
            <a:pPr marL="457200" lvl="1" indent="0">
              <a:buNone/>
            </a:pPr>
            <a:r>
              <a:rPr lang="en-US"/>
              <a:t>You can find the length of an element (the number of elements in an array) using the length property. For example,</a:t>
            </a:r>
            <a:endParaRPr lang="en-US"/>
          </a:p>
          <a:p>
            <a:pPr marL="457200" lvl="1" indent="0">
              <a:buNone/>
            </a:pPr>
            <a:endParaRPr lang="en-US"/>
          </a:p>
          <a:p>
            <a:pPr marL="457200" lvl="1" indent="0">
              <a:buNone/>
            </a:pPr>
            <a:r>
              <a:rPr lang="en-US"/>
              <a:t>	const dailyActivities = [ 'eat', 'sleep'];</a:t>
            </a:r>
            <a:endParaRPr lang="en-US"/>
          </a:p>
          <a:p>
            <a:pPr marL="457200" lvl="1" indent="0">
              <a:buNone/>
            </a:pPr>
            <a:r>
              <a:rPr lang="en-US"/>
              <a:t>		// this gives the total number of elements in an array</a:t>
            </a:r>
            <a:endParaRPr lang="en-US"/>
          </a:p>
          <a:p>
            <a:pPr marL="457200" lvl="1" indent="0">
              <a:buNone/>
            </a:pPr>
            <a:r>
              <a:rPr lang="en-US"/>
              <a:t>	console.log(dailyActivities.length); // 2</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3-02-13 at 11.39.03 PM"/>
          <p:cNvPicPr>
            <a:picLocks noChangeAspect="1"/>
          </p:cNvPicPr>
          <p:nvPr>
            <p:ph idx="1"/>
          </p:nvPr>
        </p:nvPicPr>
        <p:blipFill>
          <a:blip r:embed="rId1"/>
          <a:stretch>
            <a:fillRect/>
          </a:stretch>
        </p:blipFill>
        <p:spPr>
          <a:xfrm>
            <a:off x="1968500" y="691515"/>
            <a:ext cx="8265160" cy="6000750"/>
          </a:xfrm>
          <a:prstGeom prst="rect">
            <a:avLst/>
          </a:prstGeom>
        </p:spPr>
      </p:pic>
      <p:sp>
        <p:nvSpPr>
          <p:cNvPr id="5" name="Title 4"/>
          <p:cNvSpPr/>
          <p:nvPr>
            <p:ph type="title"/>
          </p:nvPr>
        </p:nvSpPr>
        <p:spPr>
          <a:xfrm>
            <a:off x="838200" y="353060"/>
            <a:ext cx="10515600" cy="339090"/>
          </a:xfrm>
        </p:spPr>
        <p:txBody>
          <a:bodyPr>
            <a:normAutofit fontScale="90000"/>
          </a:bodyPr>
          <a:p>
            <a:r>
              <a:rPr lang="en-US">
                <a:sym typeface="+mn-ea"/>
              </a:rPr>
              <a:t>Array Methods</a:t>
            </a:r>
            <a:br>
              <a:rPr lang="en-US"/>
            </a:b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6370"/>
            <a:ext cx="10515600" cy="717550"/>
          </a:xfrm>
        </p:spPr>
        <p:txBody>
          <a:bodyPr>
            <a:normAutofit fontScale="90000"/>
          </a:bodyPr>
          <a:p>
            <a:r>
              <a:rPr lang="en-US"/>
              <a:t>JavaScript Multidimensional Array</a:t>
            </a:r>
            <a:endParaRPr lang="en-US"/>
          </a:p>
        </p:txBody>
      </p:sp>
      <p:sp>
        <p:nvSpPr>
          <p:cNvPr id="3" name="Content Placeholder 2"/>
          <p:cNvSpPr>
            <a:spLocks noGrp="1"/>
          </p:cNvSpPr>
          <p:nvPr>
            <p:ph idx="1"/>
          </p:nvPr>
        </p:nvSpPr>
        <p:spPr>
          <a:xfrm>
            <a:off x="838200" y="995045"/>
            <a:ext cx="10515600" cy="5182235"/>
          </a:xfrm>
        </p:spPr>
        <p:txBody>
          <a:bodyPr>
            <a:normAutofit fontScale="80000"/>
          </a:bodyPr>
          <a:p>
            <a:r>
              <a:rPr lang="en-US"/>
              <a:t>A multidimensional array is an array that contains another array. For example,</a:t>
            </a:r>
            <a:endParaRPr lang="en-US"/>
          </a:p>
          <a:p>
            <a:pPr marL="0" indent="0">
              <a:buNone/>
            </a:pPr>
            <a:r>
              <a:rPr lang="en-US"/>
              <a:t>		// multidimensional array</a:t>
            </a:r>
            <a:endParaRPr lang="en-US"/>
          </a:p>
          <a:p>
            <a:pPr marL="0" indent="0">
              <a:buNone/>
            </a:pPr>
            <a:r>
              <a:rPr lang="en-US"/>
              <a:t>		const data = [[1, 2, 3], [1, 3, 4], [4, 5, 6]];</a:t>
            </a:r>
            <a:endParaRPr lang="en-US"/>
          </a:p>
          <a:p>
            <a:pPr marL="0" indent="0">
              <a:buNone/>
            </a:pPr>
            <a:r>
              <a:rPr lang="en-US" b="1"/>
              <a:t>Create a Multidimensional Array:</a:t>
            </a:r>
            <a:endParaRPr lang="en-US" b="1"/>
          </a:p>
          <a:p>
            <a:pPr marL="0" indent="0">
              <a:buNone/>
            </a:pPr>
            <a:r>
              <a:rPr lang="en-US" b="1"/>
              <a:t>Example 1</a:t>
            </a:r>
            <a:endParaRPr lang="en-US" b="1"/>
          </a:p>
          <a:p>
            <a:pPr marL="0" indent="0">
              <a:buNone/>
            </a:pPr>
            <a:r>
              <a:rPr lang="en-US"/>
              <a:t>let studentsData = [['Jack', 24], ['Sara', 23], ['Peter', 24]];</a:t>
            </a:r>
            <a:endParaRPr lang="en-US"/>
          </a:p>
          <a:p>
            <a:pPr marL="0" indent="0">
              <a:buNone/>
            </a:pPr>
            <a:r>
              <a:rPr lang="en-US" b="1"/>
              <a:t>Example 2</a:t>
            </a:r>
            <a:endParaRPr lang="en-US" b="1"/>
          </a:p>
          <a:p>
            <a:pPr marL="0" indent="0">
              <a:buNone/>
            </a:pPr>
            <a:r>
              <a:rPr lang="en-US"/>
              <a:t>let student1 = ['Jack', 24];</a:t>
            </a:r>
            <a:endParaRPr lang="en-US"/>
          </a:p>
          <a:p>
            <a:pPr marL="0" indent="0">
              <a:buNone/>
            </a:pPr>
            <a:r>
              <a:rPr lang="en-US"/>
              <a:t>let student2 = ['Sara', 23];</a:t>
            </a:r>
            <a:endParaRPr lang="en-US"/>
          </a:p>
          <a:p>
            <a:pPr marL="0" indent="0">
              <a:buNone/>
            </a:pPr>
            <a:r>
              <a:rPr lang="en-US"/>
              <a:t>let student3 = ['Peter', 24];</a:t>
            </a:r>
            <a:endParaRPr lang="en-US"/>
          </a:p>
          <a:p>
            <a:pPr marL="0" indent="0">
              <a:buNone/>
            </a:pPr>
            <a:r>
              <a:rPr lang="en-US" b="1"/>
              <a:t>// multidimensional array</a:t>
            </a:r>
            <a:endParaRPr lang="en-US" b="1"/>
          </a:p>
          <a:p>
            <a:pPr marL="0" indent="0">
              <a:buNone/>
            </a:pPr>
            <a:r>
              <a:rPr lang="en-US" b="1"/>
              <a:t>let studentsData = [student1, student2, student3];</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000"/>
              <a:t>The HTML style attribute is used to add styles to an element, such as color, font, size, and more.</a:t>
            </a:r>
            <a:endParaRPr lang="en-US" sz="2000"/>
          </a:p>
          <a:p>
            <a:r>
              <a:rPr lang="en-US" sz="2000"/>
              <a:t>Setting the style of an HTML element, can be done with the style attribute.</a:t>
            </a:r>
            <a:endParaRPr lang="en-US" sz="2000"/>
          </a:p>
          <a:p>
            <a:r>
              <a:rPr lang="en-US" sz="2000"/>
              <a:t>The HTML style attribute has the following syntax:</a:t>
            </a:r>
            <a:endParaRPr lang="en-US" sz="2000"/>
          </a:p>
          <a:p>
            <a:pPr marL="0" indent="0">
              <a:buNone/>
            </a:pPr>
            <a:r>
              <a:rPr lang="en-US" sz="2000"/>
              <a:t>	&lt;tagname style="property:value;"&gt;</a:t>
            </a:r>
            <a:endParaRPr lang="en-US" sz="2000"/>
          </a:p>
          <a:p>
            <a:pPr>
              <a:buFont typeface="Arial" panose="020B0604020202020204" pitchFamily="34" charset="0"/>
              <a:buChar char="•"/>
            </a:pPr>
            <a:endParaRPr lang="en-US" sz="2400" b="1"/>
          </a:p>
          <a:p>
            <a:pPr>
              <a:buFont typeface="Arial" panose="020B0604020202020204" pitchFamily="34" charset="0"/>
              <a:buChar char="•"/>
            </a:pPr>
            <a:r>
              <a:rPr lang="en-US" sz="2400" b="1"/>
              <a:t>Background Color:</a:t>
            </a:r>
            <a:endParaRPr lang="en-US" sz="2400" b="1"/>
          </a:p>
          <a:p>
            <a:pPr>
              <a:buFont typeface="Arial" panose="020B0604020202020204" pitchFamily="34" charset="0"/>
              <a:buChar char="•"/>
            </a:pPr>
            <a:r>
              <a:rPr lang="en-US" sz="2000"/>
              <a:t>The CSS background-color property defines the background color for an HTML element.</a:t>
            </a:r>
            <a:endParaRPr lang="en-US" sz="2000"/>
          </a:p>
          <a:p>
            <a:pPr lvl="1">
              <a:buFont typeface="Arial" panose="020B0604020202020204" pitchFamily="34" charset="0"/>
              <a:buChar char="•"/>
            </a:pPr>
            <a:r>
              <a:rPr lang="en-US" sz="1710"/>
              <a:t>&lt;body style="background-color:powderblue;"&gt;</a:t>
            </a:r>
            <a:endParaRPr lang="en-US" sz="1710"/>
          </a:p>
          <a:p>
            <a:pPr lvl="1">
              <a:buFont typeface="Arial" panose="020B0604020202020204" pitchFamily="34" charset="0"/>
              <a:buChar char="•"/>
            </a:pPr>
            <a:r>
              <a:rPr lang="en-US" sz="1710"/>
              <a:t>&lt;h1 style="background-color:powderblue;"&gt;This is a heading&lt;/h1&gt;</a:t>
            </a:r>
            <a:endParaRPr lang="en-US" sz="1710"/>
          </a:p>
        </p:txBody>
      </p:sp>
      <p:sp>
        <p:nvSpPr>
          <p:cNvPr id="4" name="Text Box 3"/>
          <p:cNvSpPr txBox="1"/>
          <p:nvPr/>
        </p:nvSpPr>
        <p:spPr>
          <a:xfrm>
            <a:off x="838835" y="1009650"/>
            <a:ext cx="10515600" cy="583565"/>
          </a:xfrm>
          <a:prstGeom prst="rect">
            <a:avLst/>
          </a:prstGeom>
          <a:noFill/>
        </p:spPr>
        <p:txBody>
          <a:bodyPr wrap="square" rtlCol="0">
            <a:spAutoFit/>
          </a:bodyPr>
          <a:p>
            <a:r>
              <a:rPr lang="en-US" sz="3200"/>
              <a:t>HTML Styles</a:t>
            </a:r>
            <a:endParaRPr lang="en-US" sz="3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1145"/>
            <a:ext cx="10515600" cy="730885"/>
          </a:xfrm>
        </p:spPr>
        <p:txBody>
          <a:bodyPr>
            <a:normAutofit fontScale="90000"/>
          </a:bodyPr>
          <a:p>
            <a:r>
              <a:rPr lang="en-US"/>
              <a:t>Error Handling</a:t>
            </a:r>
            <a:endParaRPr lang="en-US"/>
          </a:p>
        </p:txBody>
      </p:sp>
      <p:sp>
        <p:nvSpPr>
          <p:cNvPr id="3" name="Content Placeholder 2"/>
          <p:cNvSpPr>
            <a:spLocks noGrp="1"/>
          </p:cNvSpPr>
          <p:nvPr>
            <p:ph idx="1"/>
          </p:nvPr>
        </p:nvSpPr>
        <p:spPr>
          <a:xfrm>
            <a:off x="838200" y="1076325"/>
            <a:ext cx="10515600" cy="5100955"/>
          </a:xfrm>
        </p:spPr>
        <p:txBody>
          <a:bodyPr>
            <a:normAutofit/>
          </a:bodyPr>
          <a:p>
            <a:r>
              <a:rPr lang="en-US"/>
              <a:t>Types of Errors</a:t>
            </a:r>
            <a:endParaRPr lang="en-US"/>
          </a:p>
          <a:p>
            <a:pPr lvl="1"/>
            <a:r>
              <a:rPr lang="en-US"/>
              <a:t>In programming, there can be two types of errors in the code:</a:t>
            </a:r>
            <a:endParaRPr lang="en-US"/>
          </a:p>
          <a:p>
            <a:pPr lvl="1"/>
            <a:r>
              <a:rPr lang="en-US"/>
              <a:t>Syntax Error: Error in the syntax. For example, if you write consol.log('your result');, the above program throws a syntax error. The spelling of console is a mistake in the above code.</a:t>
            </a:r>
            <a:endParaRPr lang="en-US"/>
          </a:p>
          <a:p>
            <a:pPr lvl="1"/>
            <a:r>
              <a:rPr lang="en-US"/>
              <a:t>Runtime Error: This type of error occurs during the execution of the program. For example,</a:t>
            </a:r>
            <a:endParaRPr lang="en-US"/>
          </a:p>
          <a:p>
            <a:pPr marL="0" indent="0">
              <a:buNone/>
            </a:pPr>
            <a:r>
              <a:rPr lang="en-US"/>
              <a:t>		calling an invalid function or a variable.</a:t>
            </a:r>
            <a:endParaRPr lang="en-US"/>
          </a:p>
          <a:p>
            <a:pPr lvl="1"/>
            <a:r>
              <a:rPr lang="en-US"/>
              <a:t>These errors that occur during runtime are called exceptions. Now, let's see how you can handle these exceptions.</a:t>
            </a:r>
            <a:endParaRPr lang="en-US"/>
          </a:p>
          <a:p>
            <a:pPr marL="0" indent="0">
              <a:buNone/>
            </a:pP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58470"/>
            <a:ext cx="10515600" cy="717550"/>
          </a:xfrm>
        </p:spPr>
        <p:txBody>
          <a:bodyPr>
            <a:normAutofit fontScale="90000"/>
          </a:bodyPr>
          <a:p>
            <a:r>
              <a:rPr lang="en-US" sz="4000">
                <a:sym typeface="+mn-ea"/>
              </a:rPr>
              <a:t>JavaScript try...catch Statement</a:t>
            </a:r>
            <a:br>
              <a:rPr lang="en-US"/>
            </a:br>
            <a:endParaRPr lang="en-US"/>
          </a:p>
        </p:txBody>
      </p:sp>
      <p:sp>
        <p:nvSpPr>
          <p:cNvPr id="3" name="Content Placeholder 2"/>
          <p:cNvSpPr>
            <a:spLocks noGrp="1"/>
          </p:cNvSpPr>
          <p:nvPr>
            <p:ph idx="1"/>
          </p:nvPr>
        </p:nvSpPr>
        <p:spPr>
          <a:xfrm>
            <a:off x="838200" y="1029335"/>
            <a:ext cx="10515600" cy="5147945"/>
          </a:xfrm>
        </p:spPr>
        <p:txBody>
          <a:bodyPr/>
          <a:p>
            <a:r>
              <a:rPr lang="en-US"/>
              <a:t>The try...catch statement is used to handle the exceptions. Its syntax is:</a:t>
            </a:r>
            <a:endParaRPr lang="en-US"/>
          </a:p>
          <a:p>
            <a:pPr marL="0" indent="0">
              <a:buNone/>
            </a:pPr>
            <a:r>
              <a:rPr lang="en-US"/>
              <a:t>			try {      // body of try        } </a:t>
            </a:r>
            <a:endParaRPr lang="en-US"/>
          </a:p>
          <a:p>
            <a:pPr marL="0" indent="0">
              <a:buNone/>
            </a:pPr>
            <a:r>
              <a:rPr lang="en-US"/>
              <a:t>		catch(error) {     // body of catch    }</a:t>
            </a:r>
            <a:endParaRPr lang="en-US"/>
          </a:p>
          <a:p>
            <a:r>
              <a:rPr lang="en-US" sz="2400"/>
              <a:t>The main code is inside the try block. While executing the try block, if any error occurs, it goes to the catch block. The catch block handles the errors as per the catch statements.</a:t>
            </a:r>
            <a:endParaRPr lang="en-US" sz="2400"/>
          </a:p>
          <a:p>
            <a:r>
              <a:rPr lang="en-US" sz="2400"/>
              <a:t>If no error occurs, the code inside the try block is executed and the catch block is skipped.</a:t>
            </a:r>
            <a:endParaRPr lang="en-US" sz="2400"/>
          </a:p>
          <a:p>
            <a:pPr marL="0" indent="0">
              <a:buNone/>
            </a:pPr>
            <a:endParaRPr lang="en-US" sz="2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1195"/>
          </a:xfrm>
        </p:spPr>
        <p:txBody>
          <a:bodyPr/>
          <a:p>
            <a:r>
              <a:rPr lang="en-US" sz="2800"/>
              <a:t>Example 1: Display Undeclared Variable</a:t>
            </a:r>
            <a:endParaRPr lang="en-US" sz="2800"/>
          </a:p>
        </p:txBody>
      </p:sp>
      <p:sp>
        <p:nvSpPr>
          <p:cNvPr id="3" name="Content Placeholder 2"/>
          <p:cNvSpPr>
            <a:spLocks noGrp="1"/>
          </p:cNvSpPr>
          <p:nvPr>
            <p:ph idx="1"/>
          </p:nvPr>
        </p:nvSpPr>
        <p:spPr>
          <a:xfrm>
            <a:off x="838200" y="1036320"/>
            <a:ext cx="10515600" cy="5140960"/>
          </a:xfrm>
        </p:spPr>
        <p:txBody>
          <a:bodyPr>
            <a:normAutofit/>
          </a:bodyPr>
          <a:p>
            <a:r>
              <a:rPr lang="en-US"/>
              <a:t>// program to show try...catch in a program</a:t>
            </a:r>
            <a:endParaRPr lang="en-US"/>
          </a:p>
          <a:p>
            <a:pPr marL="0" indent="0">
              <a:buNone/>
            </a:pPr>
            <a:r>
              <a:rPr lang="en-US"/>
              <a:t>		const numerator= 100, denominator = 'a';</a:t>
            </a:r>
            <a:endParaRPr lang="en-US"/>
          </a:p>
          <a:p>
            <a:pPr marL="0" indent="0">
              <a:buNone/>
            </a:pPr>
            <a:r>
              <a:rPr lang="en-US"/>
              <a:t>		try {</a:t>
            </a:r>
            <a:endParaRPr lang="en-US"/>
          </a:p>
          <a:p>
            <a:pPr marL="0" indent="0">
              <a:buNone/>
            </a:pPr>
            <a:r>
              <a:rPr lang="en-US"/>
              <a:t>   			  console.log(numerator/denominator);</a:t>
            </a:r>
            <a:endParaRPr lang="en-US"/>
          </a:p>
          <a:p>
            <a:pPr marL="0" indent="0">
              <a:buNone/>
            </a:pPr>
            <a:r>
              <a:rPr lang="en-US"/>
              <a:t>    				// forgot to define variable a      </a:t>
            </a:r>
            <a:endParaRPr lang="en-US"/>
          </a:p>
          <a:p>
            <a:pPr marL="0" indent="0">
              <a:buNone/>
            </a:pPr>
            <a:r>
              <a:rPr lang="en-US"/>
              <a:t>   				 console.log(a);  }</a:t>
            </a:r>
            <a:endParaRPr lang="en-US"/>
          </a:p>
          <a:p>
            <a:pPr marL="0" indent="0">
              <a:buNone/>
            </a:pPr>
            <a:r>
              <a:rPr lang="en-US"/>
              <a:t>		catch(error) {</a:t>
            </a:r>
            <a:endParaRPr lang="en-US"/>
          </a:p>
          <a:p>
            <a:pPr marL="0" indent="0">
              <a:buNone/>
            </a:pPr>
            <a:r>
              <a:rPr lang="en-US"/>
              <a:t>    			console.log('An error caught'); </a:t>
            </a:r>
            <a:endParaRPr lang="en-US"/>
          </a:p>
          <a:p>
            <a:pPr marL="0" indent="0">
              <a:buNone/>
            </a:pPr>
            <a:r>
              <a:rPr lang="en-US"/>
              <a:t>  			console.log('Error message: ' + error);  </a:t>
            </a:r>
            <a:endParaRPr lang="en-US"/>
          </a:p>
          <a:p>
            <a:pPr marL="0" indent="0">
              <a:buNone/>
            </a:pPr>
            <a:r>
              <a:rPr lang="en-US"/>
              <a:t>				}</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8035"/>
          </a:xfrm>
        </p:spPr>
        <p:txBody>
          <a:bodyPr/>
          <a:p>
            <a:r>
              <a:rPr lang="en-US" sz="2800"/>
              <a:t>JavaScript try...catch...finally Statement</a:t>
            </a:r>
            <a:endParaRPr lang="en-US" sz="2800"/>
          </a:p>
        </p:txBody>
      </p:sp>
      <p:sp>
        <p:nvSpPr>
          <p:cNvPr id="3" name="Content Placeholder 2"/>
          <p:cNvSpPr>
            <a:spLocks noGrp="1"/>
          </p:cNvSpPr>
          <p:nvPr>
            <p:ph idx="1"/>
          </p:nvPr>
        </p:nvSpPr>
        <p:spPr>
          <a:xfrm>
            <a:off x="838200" y="1153160"/>
            <a:ext cx="10515600" cy="5024120"/>
          </a:xfrm>
        </p:spPr>
        <p:txBody>
          <a:bodyPr>
            <a:normAutofit lnSpcReduction="20000"/>
          </a:bodyPr>
          <a:p>
            <a:r>
              <a:rPr lang="en-US" sz="2400"/>
              <a:t>You can also use the try...catch...finally statement to handle exceptions. The finally block executes both when the code runs successfully or if an error occurs.</a:t>
            </a:r>
            <a:endParaRPr lang="en-US" sz="2400"/>
          </a:p>
          <a:p>
            <a:r>
              <a:rPr lang="en-US" sz="2400"/>
              <a:t>The syntax of try...catch...finally block is:</a:t>
            </a:r>
            <a:endParaRPr lang="en-US" sz="2400"/>
          </a:p>
          <a:p>
            <a:pPr marL="0" indent="0">
              <a:buNone/>
            </a:pPr>
            <a:r>
              <a:rPr lang="en-US" sz="2400"/>
              <a:t>				try {    // try_statements} </a:t>
            </a:r>
            <a:endParaRPr lang="en-US" sz="2400"/>
          </a:p>
          <a:p>
            <a:pPr marL="0" indent="0">
              <a:buNone/>
            </a:pPr>
            <a:r>
              <a:rPr lang="en-US" sz="2400"/>
              <a:t>				catch(error) {       // catch_statements  }</a:t>
            </a:r>
            <a:endParaRPr lang="en-US" sz="2400"/>
          </a:p>
          <a:p>
            <a:pPr marL="0" indent="0">
              <a:buNone/>
            </a:pPr>
            <a:r>
              <a:rPr lang="en-US" sz="2400"/>
              <a:t>				finally() { // codes that gets executed anyway}</a:t>
            </a:r>
            <a:endParaRPr lang="en-US" sz="2400"/>
          </a:p>
          <a:p>
            <a:pPr marL="0" indent="0">
              <a:buNone/>
            </a:pPr>
            <a:endParaRPr lang="en-US" sz="2400"/>
          </a:p>
          <a:p>
            <a:pPr marL="0" indent="0">
              <a:buNone/>
            </a:pPr>
            <a:r>
              <a:rPr lang="en-US" sz="2400" b="1"/>
              <a:t>Note: You need to use catch or finally statement after try statement. Otherwise, the program will throw an error Uncaught SyntaxError: Missing catch or finally after try.</a:t>
            </a:r>
            <a:endParaRPr lang="en-US" sz="2400" b="1"/>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5175"/>
          </a:xfrm>
        </p:spPr>
        <p:txBody>
          <a:bodyPr/>
          <a:p>
            <a:r>
              <a:rPr lang="en-US" sz="3200"/>
              <a:t>Example 2: try...catch...finally Example</a:t>
            </a:r>
            <a:endParaRPr lang="en-US" sz="3200"/>
          </a:p>
        </p:txBody>
      </p:sp>
      <p:sp>
        <p:nvSpPr>
          <p:cNvPr id="3" name="Content Placeholder 2"/>
          <p:cNvSpPr>
            <a:spLocks noGrp="1"/>
          </p:cNvSpPr>
          <p:nvPr>
            <p:ph idx="1"/>
          </p:nvPr>
        </p:nvSpPr>
        <p:spPr>
          <a:xfrm>
            <a:off x="838200" y="1129665"/>
            <a:ext cx="10515600" cy="5328285"/>
          </a:xfrm>
        </p:spPr>
        <p:txBody>
          <a:bodyPr>
            <a:normAutofit lnSpcReduction="20000"/>
          </a:bodyPr>
          <a:p>
            <a:pPr marL="0" indent="0">
              <a:buNone/>
            </a:pPr>
            <a:r>
              <a:rPr lang="en-US" sz="2665"/>
              <a:t>const numerator= 100, denominator = 'a';</a:t>
            </a:r>
            <a:endParaRPr lang="en-US" sz="2665"/>
          </a:p>
          <a:p>
            <a:pPr marL="0" indent="0">
              <a:buNone/>
            </a:pPr>
            <a:r>
              <a:rPr lang="en-US" sz="2665"/>
              <a:t>try {</a:t>
            </a:r>
            <a:endParaRPr lang="en-US" sz="2665"/>
          </a:p>
          <a:p>
            <a:pPr marL="0" indent="0">
              <a:buNone/>
            </a:pPr>
            <a:r>
              <a:rPr lang="en-US" sz="2665"/>
              <a:t>     console.log(numerator/denominator);</a:t>
            </a:r>
            <a:endParaRPr lang="en-US" sz="2665"/>
          </a:p>
          <a:p>
            <a:pPr marL="0" indent="0">
              <a:buNone/>
            </a:pPr>
            <a:r>
              <a:rPr lang="en-US" sz="2665"/>
              <a:t>     console.log(a);</a:t>
            </a:r>
            <a:endParaRPr lang="en-US" sz="2665"/>
          </a:p>
          <a:p>
            <a:pPr marL="0" indent="0">
              <a:buNone/>
            </a:pPr>
            <a:r>
              <a:rPr lang="en-US" sz="2665"/>
              <a:t>}</a:t>
            </a:r>
            <a:endParaRPr lang="en-US" sz="2665"/>
          </a:p>
          <a:p>
            <a:pPr marL="0" indent="0">
              <a:buNone/>
            </a:pPr>
            <a:r>
              <a:rPr lang="en-US" sz="2665"/>
              <a:t>catch(error) {</a:t>
            </a:r>
            <a:endParaRPr lang="en-US" sz="2665"/>
          </a:p>
          <a:p>
            <a:pPr marL="0" indent="0">
              <a:buNone/>
            </a:pPr>
            <a:r>
              <a:rPr lang="en-US" sz="2665"/>
              <a:t>    console.log('An error caught'); </a:t>
            </a:r>
            <a:endParaRPr lang="en-US" sz="2665"/>
          </a:p>
          <a:p>
            <a:pPr marL="0" indent="0">
              <a:buNone/>
            </a:pPr>
            <a:r>
              <a:rPr lang="en-US" sz="2665"/>
              <a:t>    console.log('Error message: ' + error);  </a:t>
            </a:r>
            <a:endParaRPr lang="en-US" sz="2665"/>
          </a:p>
          <a:p>
            <a:pPr marL="0" indent="0">
              <a:buNone/>
            </a:pPr>
            <a:r>
              <a:rPr lang="en-US" sz="2665"/>
              <a:t>}</a:t>
            </a:r>
            <a:endParaRPr lang="en-US" sz="2665"/>
          </a:p>
          <a:p>
            <a:pPr marL="0" indent="0">
              <a:buNone/>
            </a:pPr>
            <a:r>
              <a:rPr lang="en-US" sz="2665"/>
              <a:t>finally {</a:t>
            </a:r>
            <a:endParaRPr lang="en-US" sz="2665"/>
          </a:p>
          <a:p>
            <a:pPr marL="0" indent="0">
              <a:buNone/>
            </a:pPr>
            <a:r>
              <a:rPr lang="en-US" sz="2665"/>
              <a:t>     console.log('Finally will execute every time');</a:t>
            </a:r>
            <a:endParaRPr lang="en-US" sz="2665"/>
          </a:p>
          <a:p>
            <a:pPr marL="0" indent="0">
              <a:buNone/>
            </a:pPr>
            <a:r>
              <a:rPr lang="en-US" sz="2665"/>
              <a:t>}</a:t>
            </a:r>
            <a:endParaRPr lang="en-US" sz="2665"/>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1830"/>
          </a:xfrm>
        </p:spPr>
        <p:txBody>
          <a:bodyPr/>
          <a:p>
            <a:r>
              <a:rPr lang="en-US" sz="2800"/>
              <a:t>JavaScript throw Statement</a:t>
            </a:r>
            <a:endParaRPr lang="en-US" sz="2800"/>
          </a:p>
        </p:txBody>
      </p:sp>
      <p:sp>
        <p:nvSpPr>
          <p:cNvPr id="3" name="Content Placeholder 2"/>
          <p:cNvSpPr>
            <a:spLocks noGrp="1"/>
          </p:cNvSpPr>
          <p:nvPr>
            <p:ph idx="1"/>
          </p:nvPr>
        </p:nvSpPr>
        <p:spPr>
          <a:xfrm>
            <a:off x="838200" y="1146810"/>
            <a:ext cx="10515600" cy="5030470"/>
          </a:xfrm>
        </p:spPr>
        <p:txBody>
          <a:bodyPr>
            <a:normAutofit lnSpcReduction="10000"/>
          </a:bodyPr>
          <a:p>
            <a:r>
              <a:rPr lang="en-US" sz="2400"/>
              <a:t>In JavaScript, the throw statement handles user-defined exceptions. For example, if a certain number is divided by 0, and if you need to consider Infinity as an exception, you can use the throw statement to handle that exception.</a:t>
            </a:r>
            <a:endParaRPr lang="en-US" sz="2400"/>
          </a:p>
          <a:p>
            <a:r>
              <a:rPr lang="en-US" sz="2400"/>
              <a:t>The syntax of throw statement is:</a:t>
            </a:r>
            <a:endParaRPr lang="en-US" sz="2400"/>
          </a:p>
          <a:p>
            <a:pPr marL="0" indent="0">
              <a:buNone/>
            </a:pPr>
            <a:r>
              <a:rPr lang="en-US" sz="2400"/>
              <a:t>				throw expression;</a:t>
            </a:r>
            <a:endParaRPr lang="en-US" sz="2400"/>
          </a:p>
          <a:p>
            <a:pPr marL="0" indent="0">
              <a:buNone/>
            </a:pPr>
            <a:r>
              <a:rPr lang="en-US" sz="2400"/>
              <a:t>Here, expression specifies the value of the exception.</a:t>
            </a:r>
            <a:endParaRPr lang="en-US" sz="2400"/>
          </a:p>
          <a:p>
            <a:pPr marL="0" indent="0">
              <a:buNone/>
            </a:pPr>
            <a:r>
              <a:rPr lang="en-US" sz="2400" b="1"/>
              <a:t>For example,</a:t>
            </a:r>
            <a:endParaRPr lang="en-US" sz="2400" b="1"/>
          </a:p>
          <a:p>
            <a:pPr marL="0" indent="0">
              <a:buNone/>
            </a:pPr>
            <a:r>
              <a:rPr lang="en-US" sz="2400"/>
              <a:t>			const number = 5;</a:t>
            </a:r>
            <a:endParaRPr lang="en-US" sz="2400"/>
          </a:p>
          <a:p>
            <a:pPr marL="0" indent="0">
              <a:buNone/>
            </a:pPr>
            <a:r>
              <a:rPr lang="en-US" sz="2400"/>
              <a:t>		throw number/0; // generate an exception when divided by 0</a:t>
            </a:r>
            <a:endParaRPr lang="en-US" sz="2400"/>
          </a:p>
          <a:p>
            <a:pPr marL="0" indent="0">
              <a:buNone/>
            </a:pPr>
            <a:endParaRPr lang="en-US" sz="2400"/>
          </a:p>
          <a:p>
            <a:endParaRPr lang="en-US" sz="2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7550"/>
          </a:xfrm>
        </p:spPr>
        <p:txBody>
          <a:bodyPr/>
          <a:p>
            <a:r>
              <a:rPr lang="en-US" sz="2400"/>
              <a:t>JavaScript throw with try...catch</a:t>
            </a:r>
            <a:endParaRPr lang="en-US" sz="2400"/>
          </a:p>
        </p:txBody>
      </p:sp>
      <p:sp>
        <p:nvSpPr>
          <p:cNvPr id="3" name="Content Placeholder 2"/>
          <p:cNvSpPr>
            <a:spLocks noGrp="1"/>
          </p:cNvSpPr>
          <p:nvPr>
            <p:ph idx="1"/>
          </p:nvPr>
        </p:nvSpPr>
        <p:spPr>
          <a:xfrm>
            <a:off x="838200" y="1083310"/>
            <a:ext cx="10515600" cy="5093970"/>
          </a:xfrm>
        </p:spPr>
        <p:txBody>
          <a:bodyPr/>
          <a:p>
            <a:r>
              <a:rPr lang="en-US"/>
              <a:t>The syntax of try...catch...throw is:</a:t>
            </a:r>
            <a:endParaRPr lang="en-US"/>
          </a:p>
          <a:p>
            <a:pPr marL="0" indent="0">
              <a:buNone/>
            </a:pPr>
            <a:r>
              <a:rPr lang="en-US"/>
              <a:t>				try { // body of try</a:t>
            </a:r>
            <a:endParaRPr lang="en-US"/>
          </a:p>
          <a:p>
            <a:pPr marL="0" indent="0">
              <a:buNone/>
            </a:pPr>
            <a:r>
              <a:rPr lang="en-US"/>
              <a:t>   		 throw exception;        } </a:t>
            </a:r>
            <a:endParaRPr lang="en-US"/>
          </a:p>
          <a:p>
            <a:pPr marL="0" indent="0">
              <a:buNone/>
            </a:pPr>
            <a:r>
              <a:rPr lang="en-US"/>
              <a:t>			catch(error) {  // body of catch  }</a:t>
            </a:r>
            <a:endParaRPr lang="en-US"/>
          </a:p>
          <a:p>
            <a:pPr marL="0" indent="0">
              <a:buNone/>
            </a:pPr>
            <a:r>
              <a:rPr lang="en-US" b="1"/>
              <a:t>Note: When the throw statement is executed, it exits out of the block and goes to the catch block. And the code below the throw statement is not executed.</a:t>
            </a:r>
            <a:endParaRPr lang="en-US" b="1"/>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6915"/>
          </a:xfrm>
        </p:spPr>
        <p:txBody>
          <a:bodyPr/>
          <a:p>
            <a:r>
              <a:rPr lang="en-US" sz="3200"/>
              <a:t>Example 1: try...catch...throw Example</a:t>
            </a:r>
            <a:endParaRPr lang="en-US" sz="3200"/>
          </a:p>
        </p:txBody>
      </p:sp>
      <p:sp>
        <p:nvSpPr>
          <p:cNvPr id="3" name="Content Placeholder 2"/>
          <p:cNvSpPr>
            <a:spLocks noGrp="1"/>
          </p:cNvSpPr>
          <p:nvPr>
            <p:ph idx="1"/>
          </p:nvPr>
        </p:nvSpPr>
        <p:spPr>
          <a:xfrm>
            <a:off x="838200" y="1082040"/>
            <a:ext cx="10515600" cy="5574665"/>
          </a:xfrm>
        </p:spPr>
        <p:txBody>
          <a:bodyPr>
            <a:normAutofit fontScale="60000"/>
          </a:bodyPr>
          <a:p>
            <a:pPr marL="0" indent="0">
              <a:buNone/>
            </a:pPr>
            <a:r>
              <a:rPr lang="en-US"/>
              <a:t>const number = 40;</a:t>
            </a:r>
            <a:endParaRPr lang="en-US"/>
          </a:p>
          <a:p>
            <a:pPr marL="0" indent="0">
              <a:buNone/>
            </a:pPr>
            <a:r>
              <a:rPr lang="en-US"/>
              <a:t>try {</a:t>
            </a:r>
            <a:endParaRPr lang="en-US"/>
          </a:p>
          <a:p>
            <a:pPr marL="0" indent="0">
              <a:buNone/>
            </a:pPr>
            <a:r>
              <a:rPr lang="en-US"/>
              <a:t>    	if(number &gt; 50) {</a:t>
            </a:r>
            <a:endParaRPr lang="en-US"/>
          </a:p>
          <a:p>
            <a:pPr marL="0" indent="0">
              <a:buNone/>
            </a:pPr>
            <a:r>
              <a:rPr lang="en-US"/>
              <a:t>        	console.log('Success');</a:t>
            </a:r>
            <a:endParaRPr lang="en-US"/>
          </a:p>
          <a:p>
            <a:pPr marL="0" indent="0">
              <a:buNone/>
            </a:pPr>
            <a:r>
              <a:rPr lang="en-US"/>
              <a:t>   		      }</a:t>
            </a:r>
            <a:endParaRPr lang="en-US"/>
          </a:p>
          <a:p>
            <a:pPr marL="0" indent="0">
              <a:buNone/>
            </a:pPr>
            <a:r>
              <a:rPr lang="en-US"/>
              <a:t>   	 else {</a:t>
            </a:r>
            <a:endParaRPr lang="en-US"/>
          </a:p>
          <a:p>
            <a:pPr marL="0" indent="0">
              <a:buNone/>
            </a:pPr>
            <a:r>
              <a:rPr lang="en-US"/>
              <a:t>        throw new Error('The number is low');		</a:t>
            </a:r>
            <a:r>
              <a:rPr lang="en-US">
                <a:sym typeface="+mn-ea"/>
              </a:rPr>
              <a:t>// user-defined throw statement</a:t>
            </a:r>
            <a:endParaRPr lang="en-US"/>
          </a:p>
          <a:p>
            <a:pPr marL="0" indent="0">
              <a:buNone/>
            </a:pPr>
            <a:r>
              <a:rPr lang="en-US"/>
              <a:t>   	 }</a:t>
            </a:r>
            <a:endParaRPr lang="en-US"/>
          </a:p>
          <a:p>
            <a:pPr marL="0" indent="0">
              <a:buNone/>
            </a:pPr>
            <a:r>
              <a:rPr lang="en-US"/>
              <a:t>    // if throw executes, the below code does not execute</a:t>
            </a:r>
            <a:endParaRPr lang="en-US"/>
          </a:p>
          <a:p>
            <a:pPr marL="0" indent="0">
              <a:buNone/>
            </a:pPr>
            <a:r>
              <a:rPr lang="en-US"/>
              <a:t>    console.log('hello');</a:t>
            </a:r>
            <a:endParaRPr lang="en-US"/>
          </a:p>
          <a:p>
            <a:pPr marL="0" indent="0">
              <a:buNone/>
            </a:pPr>
            <a:r>
              <a:rPr lang="en-US"/>
              <a:t>}</a:t>
            </a:r>
            <a:endParaRPr lang="en-US"/>
          </a:p>
          <a:p>
            <a:pPr marL="0" indent="0">
              <a:buNone/>
            </a:pPr>
            <a:r>
              <a:rPr lang="en-US"/>
              <a:t>catch(error) {</a:t>
            </a:r>
            <a:endParaRPr lang="en-US"/>
          </a:p>
          <a:p>
            <a:pPr marL="0" indent="0">
              <a:buNone/>
            </a:pPr>
            <a:r>
              <a:rPr lang="en-US"/>
              <a:t>    	console.log('An error caught'); </a:t>
            </a:r>
            <a:endParaRPr lang="en-US"/>
          </a:p>
          <a:p>
            <a:pPr marL="0" indent="0">
              <a:buNone/>
            </a:pPr>
            <a:r>
              <a:rPr lang="en-US"/>
              <a:t>    	console.log('Error message: ' + error);  </a:t>
            </a:r>
            <a:endParaRPr lang="en-US"/>
          </a:p>
          <a:p>
            <a:pPr marL="0" indent="0">
              <a:buNone/>
            </a:pPr>
            <a:r>
              <a:rPr lang="en-US"/>
              <a:t>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35934</Words>
  <Application>WPS Presentation</Application>
  <PresentationFormat>Widescreen</PresentationFormat>
  <Paragraphs>1064</Paragraphs>
  <Slides>97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97</vt:i4>
      </vt:variant>
    </vt:vector>
  </HeadingPairs>
  <TitlesOfParts>
    <vt:vector size="112" baseType="lpstr">
      <vt:lpstr>Arial</vt:lpstr>
      <vt:lpstr>SimSun</vt:lpstr>
      <vt:lpstr>Wingdings</vt:lpstr>
      <vt:lpstr>Wingdings</vt:lpstr>
      <vt:lpstr>Times New Roman Regular</vt:lpstr>
      <vt:lpstr>Times New Roman Bold</vt:lpstr>
      <vt:lpstr>Arial Bold</vt:lpstr>
      <vt:lpstr>Calibri Light</vt:lpstr>
      <vt:lpstr>Helvetica Neue</vt:lpstr>
      <vt:lpstr>Calibri</vt:lpstr>
      <vt:lpstr>Microsoft YaHei</vt:lpstr>
      <vt:lpstr>汉仪旗黑</vt:lpstr>
      <vt:lpstr>Arial Unicode MS</vt:lpstr>
      <vt:lpstr>宋体-简</vt:lpstr>
      <vt:lpstr>Office Theme</vt:lpstr>
      <vt:lpstr>INT219 Front End Web Developer </vt:lpstr>
      <vt:lpstr>PowerPoint 演示文稿</vt:lpstr>
      <vt:lpstr>HTML</vt:lpstr>
      <vt:lpstr>Structure : </vt:lpstr>
      <vt:lpstr>Explanation of Structure :</vt:lpstr>
      <vt:lpstr>What is an HTML Element?</vt:lpstr>
      <vt:lpstr>Various Tags :</vt:lpstr>
      <vt:lpstr>PowerPoint 演示文稿</vt:lpstr>
      <vt:lpstr>PowerPoint 演示文稿</vt:lpstr>
      <vt:lpstr>PowerPoint 演示文稿</vt:lpstr>
      <vt:lpstr>HTML Formatting Elements</vt:lpstr>
      <vt:lpstr>HTML Quotation</vt:lpstr>
      <vt:lpstr>PowerPoint 演示文稿</vt:lpstr>
      <vt:lpstr>HTML Video</vt:lpstr>
      <vt:lpstr>HTML Audio</vt:lpstr>
      <vt:lpstr>HTML YouTube Videos</vt:lpstr>
      <vt:lpstr>CSS</vt:lpstr>
      <vt:lpstr>CSS Syntax</vt:lpstr>
      <vt:lpstr>PowerPoint 演示文稿</vt:lpstr>
      <vt:lpstr>Inline CSS</vt:lpstr>
      <vt:lpstr>Internal CSS</vt:lpstr>
      <vt:lpstr>External CSS</vt:lpstr>
      <vt:lpstr>PowerPoint 演示文稿</vt:lpstr>
      <vt:lpstr>CSS Backgrounds</vt:lpstr>
      <vt:lpstr>PowerPoint 演示文稿</vt:lpstr>
      <vt:lpstr>CSS Box Model</vt:lpstr>
      <vt:lpstr>CSS Box Model </vt:lpstr>
      <vt:lpstr>JavaScript</vt:lpstr>
      <vt:lpstr>JAVASCRIPT SYNTAX</vt:lpstr>
      <vt:lpstr>JavaScript Output</vt:lpstr>
      <vt:lpstr>Using innerHTML</vt:lpstr>
      <vt:lpstr>Using document.write()</vt:lpstr>
      <vt:lpstr>Task :</vt:lpstr>
      <vt:lpstr>Solution:</vt:lpstr>
      <vt:lpstr>JavaScript Print</vt:lpstr>
      <vt:lpstr>Functions</vt:lpstr>
      <vt:lpstr>PowerPoint 演示文稿</vt:lpstr>
      <vt:lpstr>VARIABLES</vt:lpstr>
      <vt:lpstr>PowerPoint 演示文稿</vt:lpstr>
      <vt:lpstr>SCOPE</vt:lpstr>
      <vt:lpstr>PowerPoint 演示文稿</vt:lpstr>
      <vt:lpstr>PowerPoint 演示文稿</vt:lpstr>
      <vt:lpstr>PowerPoint 演示文稿</vt:lpstr>
      <vt:lpstr>PowerPoint 演示文稿</vt:lpstr>
      <vt:lpstr>PowerPoint 演示文稿</vt:lpstr>
      <vt:lpstr>PowerPoint 演示文稿</vt:lpstr>
      <vt:lpstr>JAVASCRIPT DATATYPES</vt:lpstr>
      <vt:lpstr>PowerPoint 演示文稿</vt:lpstr>
      <vt:lpstr>OPERATORS</vt:lpstr>
      <vt:lpstr>Arithematic </vt:lpstr>
      <vt:lpstr>PowerPoint 演示文稿</vt:lpstr>
      <vt:lpstr>Example:</vt:lpstr>
      <vt:lpstr>PowerPoint 演示文稿</vt:lpstr>
      <vt:lpstr>PowerPoint 演示文稿</vt:lpstr>
      <vt:lpstr>Example:</vt:lpstr>
      <vt:lpstr>PowerPoint 演示文稿</vt:lpstr>
      <vt:lpstr>Example:</vt:lpstr>
      <vt:lpstr>PowerPoint 演示文稿</vt:lpstr>
      <vt:lpstr>PowerPoint 演示文稿</vt:lpstr>
      <vt:lpstr>Events</vt:lpstr>
      <vt:lpstr>Common HTML Events</vt:lpstr>
      <vt:lpstr>Java Script Function Example :</vt:lpstr>
      <vt:lpstr>Javascript Event Example:</vt:lpstr>
      <vt:lpstr>Javascript Example 2 :</vt:lpstr>
      <vt:lpstr>JavaScript Arrow Function</vt:lpstr>
      <vt:lpstr>PowerPoint 演示文稿</vt:lpstr>
      <vt:lpstr>Java Script Objects</vt:lpstr>
      <vt:lpstr>PowerPoint 演示文稿</vt:lpstr>
      <vt:lpstr>PowerPoint 演示文稿</vt:lpstr>
      <vt:lpstr>PowerPoint 演示文稿</vt:lpstr>
      <vt:lpstr>JavaScript Methods and this Keyword</vt:lpstr>
      <vt:lpstr>Accessing Object Methods</vt:lpstr>
      <vt:lpstr>JavaScript this Keyword</vt:lpstr>
      <vt:lpstr>PowerPoint 演示文稿</vt:lpstr>
      <vt:lpstr>Literals and properties</vt:lpstr>
      <vt:lpstr>PowerPoint 演示文稿</vt:lpstr>
      <vt:lpstr>PowerPoint 演示文稿</vt:lpstr>
      <vt:lpstr>JavaScript Constructor Function</vt:lpstr>
      <vt:lpstr>PowerPoint 演示文稿</vt:lpstr>
      <vt:lpstr>Create Objects: Constructor Function Vs Object Literal</vt:lpstr>
      <vt:lpstr>Working With Arrays</vt:lpstr>
      <vt:lpstr>PowerPoint 演示文稿</vt:lpstr>
      <vt:lpstr>PowerPoint 演示文稿</vt:lpstr>
      <vt:lpstr>PowerPoint 演示文稿</vt:lpstr>
      <vt:lpstr>PowerPoint 演示文稿</vt:lpstr>
      <vt:lpstr>PowerPoint 演示文稿</vt:lpstr>
      <vt:lpstr>PowerPoint 演示文稿</vt:lpstr>
      <vt:lpstr>Array Methods </vt:lpstr>
      <vt:lpstr>JavaScript Multidimensional Array</vt:lpstr>
      <vt:lpstr>Error Handling</vt:lpstr>
      <vt:lpstr>JavaScript try...catch Statement </vt:lpstr>
      <vt:lpstr>Example 1: Display Undeclared Variable</vt:lpstr>
      <vt:lpstr>JavaScript try...catch...finally Statement</vt:lpstr>
      <vt:lpstr>Example 2: try...catch...finally Example</vt:lpstr>
      <vt:lpstr>JavaScript throw Statement</vt:lpstr>
      <vt:lpstr>JavaScript throw with try...catch</vt:lpstr>
      <vt:lpstr>Example 1: try...catch...throw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INT219 Front End Web Developer </dc:title>
  <dc:creator>divya</dc:creator>
  <cp:lastModifiedBy>divya</cp:lastModifiedBy>
  <cp:revision>28</cp:revision>
  <dcterms:created xsi:type="dcterms:W3CDTF">2023-08-18T08:29:01Z</dcterms:created>
  <dcterms:modified xsi:type="dcterms:W3CDTF">2023-08-18T08:29:01Z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1033-5.4.2.7998</vt:lpwstr>
  </property>
</Properties>
</file>