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Click to move 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78DD498-98C1-47F5-8B4B-7620AC2F3FA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E4AEC9-AA38-4BF7-A631-54C0209700D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8E6888-96F5-4E89-9B4F-07086348016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6ADE90-5A37-4EB2-964F-59F03C65990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1D6D6E-19CC-4E59-BF3E-D5DDBAE13BD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73C87E-7DAE-4F51-894C-3B55F6D6E9E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0C2691-3FA7-495D-BCED-CD70D05CD35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FD6EEF-EC02-4F13-B550-AC08EB3917A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589F42-99A7-4EDC-9155-DF8832CD9F8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82A100-F1A9-481A-84CD-EC3D2527652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9D8A56C-19C3-46FC-841C-96FEF03510A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3E1EDE-F4F8-415C-A2F3-4AFC1155ACD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159474B-9C9E-4065-ACC9-86367425C8C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AB7DB39-A33E-475D-BF5D-B140769A81D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178CE1-7383-4A9C-B0EF-7546324099D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85D875-B600-4C15-96E2-6655947C2E8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650BF-A0FA-4BED-A8B1-8CE8747468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CDAAA-4E61-47D7-AB77-673488CFCC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8A7A8-E696-44AA-963E-FAD83AEDAA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892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14648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892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14648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0E1B1F-611A-4A93-8680-C75C1F3036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77BF80-1B9C-4A09-A159-9EE52B901E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905F51-B17D-49B4-BE0F-16DAC6BD59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8D4690-A556-4C65-9A50-7A73466621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9A0B88-E0D2-4BBC-95B0-BF2D20FD4E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E79DF3-001E-4872-A3D3-2AC63DB34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557734-A9D6-4F5B-B107-58755CD1F3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FD265B-251A-4770-9D51-F2EDFD4F4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3C03E-012F-415B-A40A-53515907E8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B042FA-7E21-4935-9966-EB0E73D16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A21DEE-2916-4267-B447-FC424FA1C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756E2-9678-4135-862A-87DB8BA7A9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3D507D-156F-4207-896E-DB8DE21002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42892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14648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242892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414648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7D6C93-3A74-4459-9070-CB1088FB8A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A15C86-6F84-4862-8017-95A54C0983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300EB7-8CAE-4AB3-9467-ECD5B745E6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B7072E-7494-42A8-839B-58AF695002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FED5F6-239F-4C9C-A46E-0E21FD8D92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F87392-86D0-450C-BD33-325EB409D8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DD982E-CF2A-48B9-ADCD-04E761CFFD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C276F5-7550-4E23-9FEF-6DD5800EA0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D10B5B-B7D8-4B2E-9750-86C18A3F8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928715-F461-464F-9D17-5D7157FB6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4DB500-C9E1-4990-93B0-62907CD2F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9FF966-8938-4D35-951E-3533E78AB0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47E8B5-A9E8-4C16-B51B-CA7EDCB7FC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42892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14648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242892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414648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27634C-868E-4069-AE00-8ABA0CE01B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17CE67-9558-43AC-A517-0C77F20C3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A48E4B-3C3F-4F1E-8A3E-815E5CFFD3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61C42D-9688-46A6-BB95-EC16492964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40CD4-D6D5-4C57-B332-1AB9566C19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73CF08-626E-4E4E-BFA8-F1427B5BD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111CF5-2F3B-4FD0-9EC9-24A37FCC3D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5C3F4F-D484-4518-B5B0-34D760A0BC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E30233-5892-4618-8510-6D324117E5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4B72F6-40FC-4740-A73B-B09C9EBEB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7DA0E9-D95F-4FB3-901C-ECB649AAC9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6FD27C-B921-46DE-88DD-CAF6F44A2F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D2D11A-C810-488C-9229-0DF656D927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242892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146480" y="160020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71136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242892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4146480" y="4028040"/>
            <a:ext cx="163548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A39F75-22FC-4972-B71B-88D2D51665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FD3DBE-7770-4CDA-BE60-1828672276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C5DF3-B638-49A3-802A-F1EACAE4E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E793A8-1D91-42F2-A59C-6973E8152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314160" y="402804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2A910-12DC-48E1-968C-DF9EE0ABB8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113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314160" y="1600200"/>
            <a:ext cx="2478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11360" y="4028040"/>
            <a:ext cx="507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7649C-7014-4AFF-96A3-1D0244BC87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5F7F83BA-E872-4EF8-8BD3-480C0CEA79B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15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8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994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98FADF28-9D57-446E-8F3F-20D1E13CFC4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li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k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o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di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t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M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st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r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ti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tl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e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st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yl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7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F8AF33AB-931C-4D88-AC0E-07835FD7C55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8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11360" y="1611360"/>
            <a:ext cx="1036296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0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1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2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D9AD052F-6055-45AD-A863-2B2EFF56CA7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6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6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6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6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ftr" idx="1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66CA051-B6D5-4952-937C-2C03B7E6226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Chapter 2: outline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2093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2.1 principles of network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architectures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requirements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2.2 Web and HTTP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2.3 FTP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2.4 electronic mail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SMTP, POP3, IMAP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2.5 DNS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233760" y="1600200"/>
            <a:ext cx="387648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2.6 P2P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2.7 socket programming with UDP and TCP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6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177" name="Straight Connector 2"/>
          <p:cNvSpPr/>
          <p:nvPr/>
        </p:nvSpPr>
        <p:spPr>
          <a:xfrm flipV="1">
            <a:off x="1842480" y="3699000"/>
            <a:ext cx="1662480" cy="2631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ftr" idx="3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ldNum" idx="3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817244F7-D2A9-4844-A984-4B190B5FC43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758" name="Group 133"/>
          <p:cNvGrpSpPr/>
          <p:nvPr/>
        </p:nvGrpSpPr>
        <p:grpSpPr>
          <a:xfrm>
            <a:off x="4486320" y="1577880"/>
            <a:ext cx="510840" cy="693360"/>
            <a:chOff x="4486320" y="1577880"/>
            <a:chExt cx="510840" cy="693360"/>
          </a:xfrm>
        </p:grpSpPr>
        <p:sp>
          <p:nvSpPr>
            <p:cNvPr id="759" name="Freeform 134"/>
            <p:cNvSpPr/>
            <p:nvPr/>
          </p:nvSpPr>
          <p:spPr>
            <a:xfrm>
              <a:off x="4890960" y="1578960"/>
              <a:ext cx="101160" cy="661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Rectangle 135"/>
            <p:cNvSpPr/>
            <p:nvPr/>
          </p:nvSpPr>
          <p:spPr>
            <a:xfrm>
              <a:off x="4510080" y="1577880"/>
              <a:ext cx="374040" cy="661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Freeform 136"/>
            <p:cNvSpPr/>
            <p:nvPr/>
          </p:nvSpPr>
          <p:spPr>
            <a:xfrm>
              <a:off x="4910040" y="1618920"/>
              <a:ext cx="60120" cy="6120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Freeform 137"/>
            <p:cNvSpPr/>
            <p:nvPr/>
          </p:nvSpPr>
          <p:spPr>
            <a:xfrm>
              <a:off x="4896720" y="1928520"/>
              <a:ext cx="93960" cy="54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Rectangle 138"/>
            <p:cNvSpPr/>
            <p:nvPr/>
          </p:nvSpPr>
          <p:spPr>
            <a:xfrm>
              <a:off x="4511880" y="165420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4" name="Group 139"/>
            <p:cNvGrpSpPr/>
            <p:nvPr/>
          </p:nvGrpSpPr>
          <p:grpSpPr>
            <a:xfrm>
              <a:off x="4705200" y="1647720"/>
              <a:ext cx="207360" cy="41040"/>
              <a:chOff x="4705200" y="1647720"/>
              <a:chExt cx="207360" cy="41040"/>
            </a:xfrm>
          </p:grpSpPr>
          <p:sp>
            <p:nvSpPr>
              <p:cNvPr id="765" name="AutoShape 140"/>
              <p:cNvSpPr/>
              <p:nvPr/>
            </p:nvSpPr>
            <p:spPr>
              <a:xfrm>
                <a:off x="4705200" y="1647720"/>
                <a:ext cx="20736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AutoShape 141"/>
              <p:cNvSpPr/>
              <p:nvPr/>
            </p:nvSpPr>
            <p:spPr>
              <a:xfrm>
                <a:off x="4710240" y="1652760"/>
                <a:ext cx="198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67" name="Rectangle 142"/>
            <p:cNvSpPr/>
            <p:nvPr/>
          </p:nvSpPr>
          <p:spPr>
            <a:xfrm>
              <a:off x="4516560" y="174924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8" name="Group 143"/>
            <p:cNvGrpSpPr/>
            <p:nvPr/>
          </p:nvGrpSpPr>
          <p:grpSpPr>
            <a:xfrm>
              <a:off x="4703760" y="1741680"/>
              <a:ext cx="205920" cy="36360"/>
              <a:chOff x="4703760" y="1741680"/>
              <a:chExt cx="205920" cy="36360"/>
            </a:xfrm>
          </p:grpSpPr>
          <p:sp>
            <p:nvSpPr>
              <p:cNvPr id="769" name="AutoShape 144"/>
              <p:cNvSpPr/>
              <p:nvPr/>
            </p:nvSpPr>
            <p:spPr>
              <a:xfrm>
                <a:off x="4703760" y="1741680"/>
                <a:ext cx="20592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AutoShape 145"/>
              <p:cNvSpPr/>
              <p:nvPr/>
            </p:nvSpPr>
            <p:spPr>
              <a:xfrm>
                <a:off x="4708440" y="1746360"/>
                <a:ext cx="19800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1" name="Rectangle 146"/>
            <p:cNvSpPr/>
            <p:nvPr/>
          </p:nvSpPr>
          <p:spPr>
            <a:xfrm>
              <a:off x="4513320" y="184644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Rectangle 147"/>
            <p:cNvSpPr/>
            <p:nvPr/>
          </p:nvSpPr>
          <p:spPr>
            <a:xfrm>
              <a:off x="4518360" y="193356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3" name="Group 148"/>
            <p:cNvGrpSpPr/>
            <p:nvPr/>
          </p:nvGrpSpPr>
          <p:grpSpPr>
            <a:xfrm>
              <a:off x="4699080" y="1928880"/>
              <a:ext cx="209160" cy="39240"/>
              <a:chOff x="4699080" y="1928880"/>
              <a:chExt cx="209160" cy="39240"/>
            </a:xfrm>
          </p:grpSpPr>
          <p:sp>
            <p:nvSpPr>
              <p:cNvPr id="774" name="AutoShape 149"/>
              <p:cNvSpPr/>
              <p:nvPr/>
            </p:nvSpPr>
            <p:spPr>
              <a:xfrm>
                <a:off x="4699080" y="192888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AutoShape 150"/>
              <p:cNvSpPr/>
              <p:nvPr/>
            </p:nvSpPr>
            <p:spPr>
              <a:xfrm>
                <a:off x="4703760" y="1930680"/>
                <a:ext cx="1998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6" name="Freeform 151"/>
            <p:cNvSpPr/>
            <p:nvPr/>
          </p:nvSpPr>
          <p:spPr>
            <a:xfrm>
              <a:off x="4898160" y="1845720"/>
              <a:ext cx="9396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7" name="Group 152"/>
            <p:cNvGrpSpPr/>
            <p:nvPr/>
          </p:nvGrpSpPr>
          <p:grpSpPr>
            <a:xfrm>
              <a:off x="4700520" y="1838160"/>
              <a:ext cx="209160" cy="39240"/>
              <a:chOff x="4700520" y="1838160"/>
              <a:chExt cx="209160" cy="39240"/>
            </a:xfrm>
          </p:grpSpPr>
          <p:sp>
            <p:nvSpPr>
              <p:cNvPr id="778" name="AutoShape 153"/>
              <p:cNvSpPr/>
              <p:nvPr/>
            </p:nvSpPr>
            <p:spPr>
              <a:xfrm>
                <a:off x="4700520" y="183816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AutoShape 154"/>
              <p:cNvSpPr/>
              <p:nvPr/>
            </p:nvSpPr>
            <p:spPr>
              <a:xfrm>
                <a:off x="4705560" y="1843200"/>
                <a:ext cx="1998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0" name="Rectangle 155"/>
            <p:cNvSpPr/>
            <p:nvPr/>
          </p:nvSpPr>
          <p:spPr>
            <a:xfrm>
              <a:off x="4884840" y="1577880"/>
              <a:ext cx="23400" cy="661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Freeform 156"/>
            <p:cNvSpPr/>
            <p:nvPr/>
          </p:nvSpPr>
          <p:spPr>
            <a:xfrm>
              <a:off x="4906800" y="1745280"/>
              <a:ext cx="84600" cy="612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Freeform 157"/>
            <p:cNvSpPr/>
            <p:nvPr/>
          </p:nvSpPr>
          <p:spPr>
            <a:xfrm>
              <a:off x="4907880" y="1650600"/>
              <a:ext cx="87120" cy="69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Oval 158"/>
            <p:cNvSpPr/>
            <p:nvPr/>
          </p:nvSpPr>
          <p:spPr>
            <a:xfrm>
              <a:off x="4979880" y="2209680"/>
              <a:ext cx="17280" cy="266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Freeform 159"/>
            <p:cNvSpPr/>
            <p:nvPr/>
          </p:nvSpPr>
          <p:spPr>
            <a:xfrm>
              <a:off x="4903200" y="2210760"/>
              <a:ext cx="87480" cy="576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AutoShape 160"/>
            <p:cNvSpPr/>
            <p:nvPr/>
          </p:nvSpPr>
          <p:spPr>
            <a:xfrm>
              <a:off x="4486320" y="2228760"/>
              <a:ext cx="429840" cy="42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AutoShape 161"/>
            <p:cNvSpPr/>
            <p:nvPr/>
          </p:nvSpPr>
          <p:spPr>
            <a:xfrm>
              <a:off x="4510080" y="2238480"/>
              <a:ext cx="3837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Oval 162"/>
            <p:cNvSpPr/>
            <p:nvPr/>
          </p:nvSpPr>
          <p:spPr>
            <a:xfrm>
              <a:off x="4546440" y="214308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Oval 163"/>
            <p:cNvSpPr/>
            <p:nvPr/>
          </p:nvSpPr>
          <p:spPr>
            <a:xfrm>
              <a:off x="4610160" y="2144520"/>
              <a:ext cx="56520" cy="41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Oval 164"/>
            <p:cNvSpPr/>
            <p:nvPr/>
          </p:nvSpPr>
          <p:spPr>
            <a:xfrm>
              <a:off x="4673520" y="214308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Rectangle 165"/>
            <p:cNvSpPr/>
            <p:nvPr/>
          </p:nvSpPr>
          <p:spPr>
            <a:xfrm>
              <a:off x="4816440" y="1984320"/>
              <a:ext cx="31680" cy="220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100"/>
          <p:cNvGrpSpPr/>
          <p:nvPr/>
        </p:nvGrpSpPr>
        <p:grpSpPr>
          <a:xfrm>
            <a:off x="6172200" y="1587600"/>
            <a:ext cx="510840" cy="693360"/>
            <a:chOff x="6172200" y="1587600"/>
            <a:chExt cx="510840" cy="693360"/>
          </a:xfrm>
        </p:grpSpPr>
        <p:sp>
          <p:nvSpPr>
            <p:cNvPr id="792" name="Freeform 101"/>
            <p:cNvSpPr/>
            <p:nvPr/>
          </p:nvSpPr>
          <p:spPr>
            <a:xfrm>
              <a:off x="6576840" y="1588680"/>
              <a:ext cx="101160" cy="661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Rectangle 102"/>
            <p:cNvSpPr/>
            <p:nvPr/>
          </p:nvSpPr>
          <p:spPr>
            <a:xfrm>
              <a:off x="6195960" y="1587600"/>
              <a:ext cx="374040" cy="661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Freeform 103"/>
            <p:cNvSpPr/>
            <p:nvPr/>
          </p:nvSpPr>
          <p:spPr>
            <a:xfrm>
              <a:off x="6595920" y="1628280"/>
              <a:ext cx="60120" cy="6120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Freeform 104"/>
            <p:cNvSpPr/>
            <p:nvPr/>
          </p:nvSpPr>
          <p:spPr>
            <a:xfrm>
              <a:off x="6582600" y="1938240"/>
              <a:ext cx="93960" cy="54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Rectangle 105"/>
            <p:cNvSpPr/>
            <p:nvPr/>
          </p:nvSpPr>
          <p:spPr>
            <a:xfrm>
              <a:off x="6197760" y="166356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7" name="Group 106"/>
            <p:cNvGrpSpPr/>
            <p:nvPr/>
          </p:nvGrpSpPr>
          <p:grpSpPr>
            <a:xfrm>
              <a:off x="6391080" y="1657440"/>
              <a:ext cx="207360" cy="41040"/>
              <a:chOff x="6391080" y="1657440"/>
              <a:chExt cx="207360" cy="41040"/>
            </a:xfrm>
          </p:grpSpPr>
          <p:sp>
            <p:nvSpPr>
              <p:cNvPr id="798" name="AutoShape 107"/>
              <p:cNvSpPr/>
              <p:nvPr/>
            </p:nvSpPr>
            <p:spPr>
              <a:xfrm>
                <a:off x="6391080" y="1657440"/>
                <a:ext cx="20736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AutoShape 108"/>
              <p:cNvSpPr/>
              <p:nvPr/>
            </p:nvSpPr>
            <p:spPr>
              <a:xfrm>
                <a:off x="6396120" y="1662120"/>
                <a:ext cx="198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0" name="Rectangle 109"/>
            <p:cNvSpPr/>
            <p:nvPr/>
          </p:nvSpPr>
          <p:spPr>
            <a:xfrm>
              <a:off x="6202440" y="175896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1" name="Group 110"/>
            <p:cNvGrpSpPr/>
            <p:nvPr/>
          </p:nvGrpSpPr>
          <p:grpSpPr>
            <a:xfrm>
              <a:off x="6389640" y="1751040"/>
              <a:ext cx="205920" cy="36360"/>
              <a:chOff x="6389640" y="1751040"/>
              <a:chExt cx="205920" cy="36360"/>
            </a:xfrm>
          </p:grpSpPr>
          <p:sp>
            <p:nvSpPr>
              <p:cNvPr id="802" name="AutoShape 111"/>
              <p:cNvSpPr/>
              <p:nvPr/>
            </p:nvSpPr>
            <p:spPr>
              <a:xfrm>
                <a:off x="6389640" y="1751040"/>
                <a:ext cx="20592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AutoShape 112"/>
              <p:cNvSpPr/>
              <p:nvPr/>
            </p:nvSpPr>
            <p:spPr>
              <a:xfrm>
                <a:off x="6394680" y="1755720"/>
                <a:ext cx="19800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4" name="Rectangle 113"/>
            <p:cNvSpPr/>
            <p:nvPr/>
          </p:nvSpPr>
          <p:spPr>
            <a:xfrm>
              <a:off x="6199200" y="185580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Rectangle 114"/>
            <p:cNvSpPr/>
            <p:nvPr/>
          </p:nvSpPr>
          <p:spPr>
            <a:xfrm>
              <a:off x="6204240" y="194292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6" name="Group 115"/>
            <p:cNvGrpSpPr/>
            <p:nvPr/>
          </p:nvGrpSpPr>
          <p:grpSpPr>
            <a:xfrm>
              <a:off x="6384960" y="1938600"/>
              <a:ext cx="209160" cy="39240"/>
              <a:chOff x="6384960" y="1938600"/>
              <a:chExt cx="209160" cy="39240"/>
            </a:xfrm>
          </p:grpSpPr>
          <p:sp>
            <p:nvSpPr>
              <p:cNvPr id="807" name="AutoShape 116"/>
              <p:cNvSpPr/>
              <p:nvPr/>
            </p:nvSpPr>
            <p:spPr>
              <a:xfrm>
                <a:off x="6384960" y="193860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AutoShape 117"/>
              <p:cNvSpPr/>
              <p:nvPr/>
            </p:nvSpPr>
            <p:spPr>
              <a:xfrm>
                <a:off x="6389640" y="1940040"/>
                <a:ext cx="1998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9" name="Freeform 118"/>
            <p:cNvSpPr/>
            <p:nvPr/>
          </p:nvSpPr>
          <p:spPr>
            <a:xfrm>
              <a:off x="6584040" y="1855440"/>
              <a:ext cx="9396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10" name="Group 119"/>
            <p:cNvGrpSpPr/>
            <p:nvPr/>
          </p:nvGrpSpPr>
          <p:grpSpPr>
            <a:xfrm>
              <a:off x="6386400" y="1847880"/>
              <a:ext cx="209160" cy="39240"/>
              <a:chOff x="6386400" y="1847880"/>
              <a:chExt cx="209160" cy="39240"/>
            </a:xfrm>
          </p:grpSpPr>
          <p:sp>
            <p:nvSpPr>
              <p:cNvPr id="811" name="AutoShape 120"/>
              <p:cNvSpPr/>
              <p:nvPr/>
            </p:nvSpPr>
            <p:spPr>
              <a:xfrm>
                <a:off x="6386400" y="184788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AutoShape 121"/>
              <p:cNvSpPr/>
              <p:nvPr/>
            </p:nvSpPr>
            <p:spPr>
              <a:xfrm>
                <a:off x="6391440" y="1852560"/>
                <a:ext cx="1998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3" name="Rectangle 122"/>
            <p:cNvSpPr/>
            <p:nvPr/>
          </p:nvSpPr>
          <p:spPr>
            <a:xfrm>
              <a:off x="6570720" y="1587600"/>
              <a:ext cx="23400" cy="661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Freeform 123"/>
            <p:cNvSpPr/>
            <p:nvPr/>
          </p:nvSpPr>
          <p:spPr>
            <a:xfrm>
              <a:off x="6592680" y="1755000"/>
              <a:ext cx="84600" cy="612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Freeform 124"/>
            <p:cNvSpPr/>
            <p:nvPr/>
          </p:nvSpPr>
          <p:spPr>
            <a:xfrm>
              <a:off x="6593760" y="1660320"/>
              <a:ext cx="87120" cy="69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Oval 125"/>
            <p:cNvSpPr/>
            <p:nvPr/>
          </p:nvSpPr>
          <p:spPr>
            <a:xfrm>
              <a:off x="6665760" y="2219400"/>
              <a:ext cx="17280" cy="266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Freeform 126"/>
            <p:cNvSpPr/>
            <p:nvPr/>
          </p:nvSpPr>
          <p:spPr>
            <a:xfrm>
              <a:off x="6589080" y="2220120"/>
              <a:ext cx="87480" cy="576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AutoShape 127"/>
            <p:cNvSpPr/>
            <p:nvPr/>
          </p:nvSpPr>
          <p:spPr>
            <a:xfrm>
              <a:off x="6172200" y="2238480"/>
              <a:ext cx="429840" cy="42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AutoShape 128"/>
            <p:cNvSpPr/>
            <p:nvPr/>
          </p:nvSpPr>
          <p:spPr>
            <a:xfrm>
              <a:off x="6195960" y="2247840"/>
              <a:ext cx="3837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Oval 129"/>
            <p:cNvSpPr/>
            <p:nvPr/>
          </p:nvSpPr>
          <p:spPr>
            <a:xfrm>
              <a:off x="6232320" y="215280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Oval 130"/>
            <p:cNvSpPr/>
            <p:nvPr/>
          </p:nvSpPr>
          <p:spPr>
            <a:xfrm>
              <a:off x="6296040" y="2154240"/>
              <a:ext cx="56520" cy="41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Oval 131"/>
            <p:cNvSpPr/>
            <p:nvPr/>
          </p:nvSpPr>
          <p:spPr>
            <a:xfrm>
              <a:off x="6359400" y="215280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Rectangle 132"/>
            <p:cNvSpPr/>
            <p:nvPr/>
          </p:nvSpPr>
          <p:spPr>
            <a:xfrm>
              <a:off x="6502320" y="1994040"/>
              <a:ext cx="31680" cy="220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24" name="Picture 98" descr="underline_base"/>
          <p:cNvPicPr/>
          <p:nvPr/>
        </p:nvPicPr>
        <p:blipFill>
          <a:blip r:embed="rId1"/>
          <a:stretch/>
        </p:blipFill>
        <p:spPr>
          <a:xfrm>
            <a:off x="2041560" y="96372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825" name="PlaceHolder 3"/>
          <p:cNvSpPr>
            <a:spLocks noGrp="1"/>
          </p:cNvSpPr>
          <p:nvPr>
            <p:ph type="title"/>
          </p:nvPr>
        </p:nvSpPr>
        <p:spPr>
          <a:xfrm>
            <a:off x="2023920" y="255600"/>
            <a:ext cx="7772040" cy="893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Mail access protocols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/>
          </p:nvPr>
        </p:nvSpPr>
        <p:spPr>
          <a:xfrm>
            <a:off x="2104920" y="3230640"/>
            <a:ext cx="9595080" cy="3789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SMTP: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delivery/storage to receiver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’s server only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We use client’s mail server to communicate with receivers server, in case receivers address is not reachable, senders server can try again and again.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mail access protocol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: retrieval from server: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 cant do it as it is push protocol, and we need to pull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c0000"/>
                </a:solidFill>
                <a:latin typeface="Gill Sans MT"/>
                <a:ea typeface="MS PGothic"/>
              </a:rPr>
              <a:t>POP: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 Post Office Protocol [RFC 1939]: authorization, download </a:t>
            </a:r>
            <a:endParaRPr b="0" lang="en-US" sz="22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c0000"/>
                </a:solidFill>
                <a:latin typeface="Gill Sans MT"/>
                <a:ea typeface="MS PGothic"/>
              </a:rPr>
              <a:t>IMAP: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 Internet Mail Access Protocol [RFC 1730,3501]: more features, including manipulation of stored msgs on server</a:t>
            </a:r>
            <a:endParaRPr b="0" lang="en-US" sz="22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cc0000"/>
                </a:solidFill>
                <a:latin typeface="Gill Sans MT"/>
                <a:ea typeface="MS PGothic"/>
              </a:rPr>
              <a:t>HTTP:</a:t>
            </a:r>
            <a:r>
              <a:rPr b="1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 gmail, Hotmail, Yahoo! Mail, etc.</a:t>
            </a:r>
            <a:endParaRPr b="0" lang="en-US" sz="22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827" name="Group 158"/>
          <p:cNvGrpSpPr/>
          <p:nvPr/>
        </p:nvGrpSpPr>
        <p:grpSpPr>
          <a:xfrm>
            <a:off x="4323960" y="1987560"/>
            <a:ext cx="1430640" cy="1125720"/>
            <a:chOff x="4323960" y="1987560"/>
            <a:chExt cx="1430640" cy="1125720"/>
          </a:xfrm>
        </p:grpSpPr>
        <p:sp>
          <p:nvSpPr>
            <p:cNvPr id="828" name="Text Box 95"/>
            <p:cNvSpPr/>
            <p:nvPr/>
          </p:nvSpPr>
          <p:spPr>
            <a:xfrm>
              <a:off x="4323960" y="2585880"/>
              <a:ext cx="1430640" cy="52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sender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’s mail 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grpSp>
          <p:nvGrpSpPr>
            <p:cNvPr id="829" name="Group 157"/>
            <p:cNvGrpSpPr/>
            <p:nvPr/>
          </p:nvGrpSpPr>
          <p:grpSpPr>
            <a:xfrm>
              <a:off x="4632480" y="1987560"/>
              <a:ext cx="809280" cy="561600"/>
              <a:chOff x="4632480" y="1987560"/>
              <a:chExt cx="809280" cy="561600"/>
            </a:xfrm>
          </p:grpSpPr>
          <p:sp>
            <p:nvSpPr>
              <p:cNvPr id="830" name="Rectangle 94"/>
              <p:cNvSpPr/>
              <p:nvPr/>
            </p:nvSpPr>
            <p:spPr>
              <a:xfrm>
                <a:off x="4632480" y="1987560"/>
                <a:ext cx="809280" cy="56160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Rectangle 96"/>
              <p:cNvSpPr/>
              <p:nvPr/>
            </p:nvSpPr>
            <p:spPr>
              <a:xfrm>
                <a:off x="4670280" y="2101680"/>
                <a:ext cx="713880" cy="19008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Line 97"/>
              <p:cNvSpPr/>
              <p:nvPr/>
            </p:nvSpPr>
            <p:spPr>
              <a:xfrm>
                <a:off x="4748040" y="21459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Line 98"/>
              <p:cNvSpPr/>
              <p:nvPr/>
            </p:nvSpPr>
            <p:spPr>
              <a:xfrm>
                <a:off x="492120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Line 99"/>
              <p:cNvSpPr/>
              <p:nvPr/>
            </p:nvSpPr>
            <p:spPr>
              <a:xfrm>
                <a:off x="5008320" y="21477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Line 100"/>
              <p:cNvSpPr/>
              <p:nvPr/>
            </p:nvSpPr>
            <p:spPr>
              <a:xfrm>
                <a:off x="509904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Line 101"/>
              <p:cNvSpPr/>
              <p:nvPr/>
            </p:nvSpPr>
            <p:spPr>
              <a:xfrm>
                <a:off x="519588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Line 102"/>
              <p:cNvSpPr/>
              <p:nvPr/>
            </p:nvSpPr>
            <p:spPr>
              <a:xfrm>
                <a:off x="528444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Line 103"/>
              <p:cNvSpPr/>
              <p:nvPr/>
            </p:nvSpPr>
            <p:spPr>
              <a:xfrm>
                <a:off x="4832280" y="21459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Rectangle 104"/>
              <p:cNvSpPr/>
              <p:nvPr/>
            </p:nvSpPr>
            <p:spPr>
              <a:xfrm>
                <a:off x="4683240" y="236700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Rectangle 105"/>
              <p:cNvSpPr/>
              <p:nvPr/>
            </p:nvSpPr>
            <p:spPr>
              <a:xfrm>
                <a:off x="4819680" y="236700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Rectangle 106"/>
              <p:cNvSpPr/>
              <p:nvPr/>
            </p:nvSpPr>
            <p:spPr>
              <a:xfrm>
                <a:off x="4956120" y="236520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Rectangle 107"/>
              <p:cNvSpPr/>
              <p:nvPr/>
            </p:nvSpPr>
            <p:spPr>
              <a:xfrm>
                <a:off x="5110200" y="23623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Rectangle 108"/>
              <p:cNvSpPr/>
              <p:nvPr/>
            </p:nvSpPr>
            <p:spPr>
              <a:xfrm>
                <a:off x="5262480" y="23623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44" name="Text Box 121"/>
          <p:cNvSpPr/>
          <p:nvPr/>
        </p:nvSpPr>
        <p:spPr>
          <a:xfrm>
            <a:off x="3546720" y="1467000"/>
            <a:ext cx="886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SMTP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5" name="Rectangle 153"/>
          <p:cNvSpPr/>
          <p:nvPr/>
        </p:nvSpPr>
        <p:spPr>
          <a:xfrm>
            <a:off x="5305320" y="1457280"/>
            <a:ext cx="856800" cy="304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Text Box 154"/>
          <p:cNvSpPr/>
          <p:nvPr/>
        </p:nvSpPr>
        <p:spPr>
          <a:xfrm>
            <a:off x="5148360" y="1477800"/>
            <a:ext cx="886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SMTP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7" name="Text Box 156"/>
          <p:cNvSpPr/>
          <p:nvPr/>
        </p:nvSpPr>
        <p:spPr>
          <a:xfrm>
            <a:off x="7008840" y="1308240"/>
            <a:ext cx="151092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mail access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Arial"/>
                <a:ea typeface="MS PGothic"/>
              </a:rPr>
              <a:t>protocol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8" name="Text Box 160"/>
          <p:cNvSpPr/>
          <p:nvPr/>
        </p:nvSpPr>
        <p:spPr>
          <a:xfrm>
            <a:off x="5898240" y="2598840"/>
            <a:ext cx="153288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receiver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’s mail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server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849" name="Group 161"/>
          <p:cNvGrpSpPr/>
          <p:nvPr/>
        </p:nvGrpSpPr>
        <p:grpSpPr>
          <a:xfrm>
            <a:off x="6324480" y="2000160"/>
            <a:ext cx="809280" cy="561600"/>
            <a:chOff x="6324480" y="2000160"/>
            <a:chExt cx="809280" cy="561600"/>
          </a:xfrm>
        </p:grpSpPr>
        <p:sp>
          <p:nvSpPr>
            <p:cNvPr id="850" name="Rectangle 162"/>
            <p:cNvSpPr/>
            <p:nvPr/>
          </p:nvSpPr>
          <p:spPr>
            <a:xfrm>
              <a:off x="6324480" y="2000160"/>
              <a:ext cx="809280" cy="5616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Rectangle 163"/>
            <p:cNvSpPr/>
            <p:nvPr/>
          </p:nvSpPr>
          <p:spPr>
            <a:xfrm>
              <a:off x="6362640" y="211464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Line 164"/>
            <p:cNvSpPr/>
            <p:nvPr/>
          </p:nvSpPr>
          <p:spPr>
            <a:xfrm>
              <a:off x="6440400" y="215892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Line 165"/>
            <p:cNvSpPr/>
            <p:nvPr/>
          </p:nvSpPr>
          <p:spPr>
            <a:xfrm>
              <a:off x="661320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Line 166"/>
            <p:cNvSpPr/>
            <p:nvPr/>
          </p:nvSpPr>
          <p:spPr>
            <a:xfrm>
              <a:off x="6700680" y="21603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Line 167"/>
            <p:cNvSpPr/>
            <p:nvPr/>
          </p:nvSpPr>
          <p:spPr>
            <a:xfrm>
              <a:off x="679104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Line 168"/>
            <p:cNvSpPr/>
            <p:nvPr/>
          </p:nvSpPr>
          <p:spPr>
            <a:xfrm>
              <a:off x="688788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Line 169"/>
            <p:cNvSpPr/>
            <p:nvPr/>
          </p:nvSpPr>
          <p:spPr>
            <a:xfrm>
              <a:off x="697680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Line 170"/>
            <p:cNvSpPr/>
            <p:nvPr/>
          </p:nvSpPr>
          <p:spPr>
            <a:xfrm>
              <a:off x="6524280" y="215892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Rectangle 171"/>
            <p:cNvSpPr/>
            <p:nvPr/>
          </p:nvSpPr>
          <p:spPr>
            <a:xfrm>
              <a:off x="6375240" y="23796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Rectangle 172"/>
            <p:cNvSpPr/>
            <p:nvPr/>
          </p:nvSpPr>
          <p:spPr>
            <a:xfrm>
              <a:off x="6512040" y="23796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Rectangle 173"/>
            <p:cNvSpPr/>
            <p:nvPr/>
          </p:nvSpPr>
          <p:spPr>
            <a:xfrm>
              <a:off x="6648480" y="237816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Rectangle 174"/>
            <p:cNvSpPr/>
            <p:nvPr/>
          </p:nvSpPr>
          <p:spPr>
            <a:xfrm>
              <a:off x="6802560" y="23749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Rectangle 175"/>
            <p:cNvSpPr/>
            <p:nvPr/>
          </p:nvSpPr>
          <p:spPr>
            <a:xfrm>
              <a:off x="6954840" y="23749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64" name="Picture 176" descr="Alice"/>
          <p:cNvPicPr/>
          <p:nvPr/>
        </p:nvPicPr>
        <p:blipFill>
          <a:blip r:embed="rId2"/>
          <a:stretch/>
        </p:blipFill>
        <p:spPr>
          <a:xfrm>
            <a:off x="1968480" y="1557360"/>
            <a:ext cx="561600" cy="693360"/>
          </a:xfrm>
          <a:prstGeom prst="rect">
            <a:avLst/>
          </a:prstGeom>
          <a:ln w="0">
            <a:noFill/>
          </a:ln>
        </p:spPr>
      </p:pic>
      <p:pic>
        <p:nvPicPr>
          <p:cNvPr id="865" name="Picture 179" descr="Bob"/>
          <p:cNvPicPr/>
          <p:nvPr/>
        </p:nvPicPr>
        <p:blipFill>
          <a:blip r:embed="rId3"/>
          <a:stretch/>
        </p:blipFill>
        <p:spPr>
          <a:xfrm>
            <a:off x="9537840" y="1571760"/>
            <a:ext cx="676080" cy="690120"/>
          </a:xfrm>
          <a:prstGeom prst="rect">
            <a:avLst/>
          </a:prstGeom>
          <a:ln w="0">
            <a:noFill/>
          </a:ln>
        </p:spPr>
      </p:pic>
      <p:sp>
        <p:nvSpPr>
          <p:cNvPr id="866" name="Line 94"/>
          <p:cNvSpPr/>
          <p:nvPr/>
        </p:nvSpPr>
        <p:spPr>
          <a:xfrm>
            <a:off x="3527280" y="1904760"/>
            <a:ext cx="90324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Line 95"/>
          <p:cNvSpPr/>
          <p:nvPr/>
        </p:nvSpPr>
        <p:spPr>
          <a:xfrm>
            <a:off x="5157720" y="1901520"/>
            <a:ext cx="90324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Line 96"/>
          <p:cNvSpPr/>
          <p:nvPr/>
        </p:nvSpPr>
        <p:spPr>
          <a:xfrm>
            <a:off x="6777000" y="1898640"/>
            <a:ext cx="1697040" cy="14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Text Box 156"/>
          <p:cNvSpPr/>
          <p:nvPr/>
        </p:nvSpPr>
        <p:spPr>
          <a:xfrm>
            <a:off x="7248600" y="1927080"/>
            <a:ext cx="12816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(e.g., </a:t>
            </a:r>
            <a:r>
              <a:rPr b="0" i="1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POP,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i="1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         </a:t>
            </a:r>
            <a:r>
              <a:rPr b="0" i="1" lang="en-US" sz="1600" spc="-1" strike="noStrike">
                <a:solidFill>
                  <a:srgbClr val="cc0000"/>
                </a:solidFill>
                <a:latin typeface="Arial"/>
                <a:ea typeface="MS PGothic"/>
              </a:rPr>
              <a:t>IMAP</a:t>
            </a:r>
            <a:r>
              <a:rPr b="0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)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870" name="Group 166"/>
          <p:cNvGrpSpPr/>
          <p:nvPr/>
        </p:nvGrpSpPr>
        <p:grpSpPr>
          <a:xfrm>
            <a:off x="2592360" y="1419120"/>
            <a:ext cx="911160" cy="1053720"/>
            <a:chOff x="2592360" y="1419120"/>
            <a:chExt cx="911160" cy="1053720"/>
          </a:xfrm>
        </p:grpSpPr>
        <p:grpSp>
          <p:nvGrpSpPr>
            <p:cNvPr id="871" name="Group 167"/>
            <p:cNvGrpSpPr/>
            <p:nvPr/>
          </p:nvGrpSpPr>
          <p:grpSpPr>
            <a:xfrm>
              <a:off x="2613240" y="1644480"/>
              <a:ext cx="890280" cy="828360"/>
              <a:chOff x="2613240" y="1644480"/>
              <a:chExt cx="890280" cy="828360"/>
            </a:xfrm>
          </p:grpSpPr>
          <p:pic>
            <p:nvPicPr>
              <p:cNvPr id="872" name="Picture 168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2613240" y="164448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73" name="Freeform 169"/>
              <p:cNvSpPr/>
              <p:nvPr/>
            </p:nvSpPr>
            <p:spPr>
              <a:xfrm flipH="1">
                <a:off x="2992680" y="172404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4" name="Rectangle 115"/>
            <p:cNvSpPr/>
            <p:nvPr/>
          </p:nvSpPr>
          <p:spPr>
            <a:xfrm>
              <a:off x="2649600" y="146052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Text Box 116"/>
            <p:cNvSpPr/>
            <p:nvPr/>
          </p:nvSpPr>
          <p:spPr>
            <a:xfrm>
              <a:off x="2592360" y="141912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76" name="Group 172"/>
          <p:cNvGrpSpPr/>
          <p:nvPr/>
        </p:nvGrpSpPr>
        <p:grpSpPr>
          <a:xfrm>
            <a:off x="8493120" y="1422360"/>
            <a:ext cx="911160" cy="1053720"/>
            <a:chOff x="8493120" y="1422360"/>
            <a:chExt cx="911160" cy="1053720"/>
          </a:xfrm>
        </p:grpSpPr>
        <p:grpSp>
          <p:nvGrpSpPr>
            <p:cNvPr id="877" name="Group 173"/>
            <p:cNvGrpSpPr/>
            <p:nvPr/>
          </p:nvGrpSpPr>
          <p:grpSpPr>
            <a:xfrm>
              <a:off x="8514000" y="1647720"/>
              <a:ext cx="890280" cy="828360"/>
              <a:chOff x="8514000" y="1647720"/>
              <a:chExt cx="890280" cy="828360"/>
            </a:xfrm>
          </p:grpSpPr>
          <p:pic>
            <p:nvPicPr>
              <p:cNvPr id="878" name="Picture 174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8514000" y="164772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79" name="Freeform 175"/>
              <p:cNvSpPr/>
              <p:nvPr/>
            </p:nvSpPr>
            <p:spPr>
              <a:xfrm flipH="1">
                <a:off x="8893080" y="172728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80" name="Rectangle 115"/>
            <p:cNvSpPr/>
            <p:nvPr/>
          </p:nvSpPr>
          <p:spPr>
            <a:xfrm>
              <a:off x="8550360" y="146376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Text Box 116"/>
            <p:cNvSpPr/>
            <p:nvPr/>
          </p:nvSpPr>
          <p:spPr>
            <a:xfrm>
              <a:off x="8493120" y="142236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ftr" idx="3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ldNum" idx="3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5429137D-AF7F-4FEB-8001-E9A33B27C2C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884" name="Picture 15" descr="underline_base"/>
          <p:cNvPicPr/>
          <p:nvPr/>
        </p:nvPicPr>
        <p:blipFill>
          <a:blip r:embed="rId1"/>
          <a:stretch/>
        </p:blipFill>
        <p:spPr>
          <a:xfrm>
            <a:off x="1992240" y="858960"/>
            <a:ext cx="3317400" cy="163080"/>
          </a:xfrm>
          <a:prstGeom prst="rect">
            <a:avLst/>
          </a:prstGeom>
          <a:ln w="0">
            <a:noFill/>
          </a:ln>
        </p:spPr>
      </p:pic>
      <p:sp>
        <p:nvSpPr>
          <p:cNvPr id="885" name="PlaceHolder 3"/>
          <p:cNvSpPr>
            <a:spLocks noGrp="1"/>
          </p:cNvSpPr>
          <p:nvPr>
            <p:ph type="title"/>
          </p:nvPr>
        </p:nvSpPr>
        <p:spPr>
          <a:xfrm>
            <a:off x="1927080" y="131760"/>
            <a:ext cx="7772040" cy="968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POP3 protocol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/>
          </p:nvPr>
        </p:nvSpPr>
        <p:spPr>
          <a:xfrm>
            <a:off x="2091240" y="1438200"/>
            <a:ext cx="3971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authorization phase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 commands: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user: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declare username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pass: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password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server responses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+OK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-ERR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t</a:t>
            </a:r>
            <a:r>
              <a:rPr b="1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ransaction phase,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list: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list message numbers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retr: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retrieve message by number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dele: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delete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Quit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000" spc="-1" strike="noStrike">
                <a:solidFill>
                  <a:srgbClr val="c9211e"/>
                </a:solidFill>
                <a:latin typeface="Courier New"/>
                <a:ea typeface="MS PGothic"/>
              </a:rPr>
              <a:t>Update phase-updation on server, like delete, star etc, sent during transaction phase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7" name="Text Box 7"/>
          <p:cNvSpPr/>
          <p:nvPr/>
        </p:nvSpPr>
        <p:spPr>
          <a:xfrm>
            <a:off x="5859000" y="2309760"/>
            <a:ext cx="427932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list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1 498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2 912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retr 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&lt;message 1 contents&gt;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dele 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retr 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&lt;message 1 contents&gt;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dele 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quit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+OK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POP3 server signing off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8" name="Text Box 10"/>
          <p:cNvSpPr/>
          <p:nvPr/>
        </p:nvSpPr>
        <p:spPr>
          <a:xfrm>
            <a:off x="6509520" y="590400"/>
            <a:ext cx="3989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+OK POP3 server ready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user bob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+OK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C: pass hungry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S: +OK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user successfully logged 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9" name="Freeform 11"/>
          <p:cNvSpPr/>
          <p:nvPr/>
        </p:nvSpPr>
        <p:spPr>
          <a:xfrm>
            <a:off x="6496200" y="847800"/>
            <a:ext cx="371160" cy="1456920"/>
          </a:xfrm>
          <a:custGeom>
            <a:avLst/>
            <a:gdLst/>
            <a:ahLst/>
            <a:rect l="l" t="t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Line 13"/>
          <p:cNvSpPr/>
          <p:nvPr/>
        </p:nvSpPr>
        <p:spPr>
          <a:xfrm flipV="1">
            <a:off x="5010120" y="1449360"/>
            <a:ext cx="1400040" cy="2379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Freeform 14"/>
          <p:cNvSpPr/>
          <p:nvPr/>
        </p:nvSpPr>
        <p:spPr>
          <a:xfrm>
            <a:off x="6497640" y="2428920"/>
            <a:ext cx="371160" cy="3895200"/>
          </a:xfrm>
          <a:custGeom>
            <a:avLst/>
            <a:gdLst/>
            <a:ahLst/>
            <a:rect l="l" t="t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Line 15"/>
          <p:cNvSpPr/>
          <p:nvPr/>
        </p:nvSpPr>
        <p:spPr>
          <a:xfrm flipV="1">
            <a:off x="4676760" y="3941640"/>
            <a:ext cx="1733400" cy="32364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 txBox="1"/>
          <p:nvPr/>
        </p:nvSpPr>
        <p:spPr>
          <a:xfrm>
            <a:off x="8820000" y="2700000"/>
            <a:ext cx="270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User agent deletes from mail server after retreiveing using dele command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ftr" idx="3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sldNum" idx="3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4674108-AF61-4E6F-AD3B-520B02A896B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896" name="Picture 11" descr="underline_base"/>
          <p:cNvPicPr/>
          <p:nvPr/>
        </p:nvPicPr>
        <p:blipFill>
          <a:blip r:embed="rId1"/>
          <a:stretch/>
        </p:blipFill>
        <p:spPr>
          <a:xfrm>
            <a:off x="1952640" y="95724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897" name="PlaceHolder 3"/>
          <p:cNvSpPr>
            <a:spLocks noGrp="1"/>
          </p:cNvSpPr>
          <p:nvPr>
            <p:ph type="title"/>
          </p:nvPr>
        </p:nvSpPr>
        <p:spPr>
          <a:xfrm>
            <a:off x="1905120" y="293760"/>
            <a:ext cx="7772040" cy="794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POP3 (more) and IMAP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/>
          </p:nvPr>
        </p:nvSpPr>
        <p:spPr>
          <a:xfrm>
            <a:off x="2044800" y="13431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more about POP3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previous example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uses POP3 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“download and delete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” mode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Bob cannot re-read e-mail if he changes client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POP3 “download-and-keep”: copies of messages on different clients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POP3 is stateless across sessions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9" name="PlaceHolder 5"/>
          <p:cNvSpPr>
            <a:spLocks noGrp="1"/>
          </p:cNvSpPr>
          <p:nvPr>
            <p:ph/>
          </p:nvPr>
        </p:nvSpPr>
        <p:spPr>
          <a:xfrm>
            <a:off x="6006960" y="1380960"/>
            <a:ext cx="5873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IMAP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keeps all messages in one place: at server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allows user to organize messages in folders remotely so you can access this foder from any user agent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keeps user state across sessions: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names of folders and mappings between message IDs and folder name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6300000" y="5220000"/>
            <a:ext cx="52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Web based email use HTTP rather than POP and IMAP3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ftr" idx="40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sldNum" idx="41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EF3C92C-FCAB-45FB-AFDD-FCD4FA19724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Chapter 2: outline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2.1 principles of network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architectures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requirements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2.2 Web and HTTP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2.3 FTP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2.4 electronic mail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SMTP, POP3, IMAP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2.5 DNS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5" name="PlaceHolder 5"/>
          <p:cNvSpPr>
            <a:spLocks noGrp="1"/>
          </p:cNvSpPr>
          <p:nvPr>
            <p:ph/>
          </p:nvPr>
        </p:nvSpPr>
        <p:spPr>
          <a:xfrm>
            <a:off x="6197760" y="1600200"/>
            <a:ext cx="387648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2.6 P2P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2.7 socket programming with UDP and TCP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06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ftr" idx="4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sldNum" idx="4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1AE5CF6A-A877-4173-883E-CD28626BA95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909" name="Picture 10" descr="underline_base"/>
          <p:cNvPicPr/>
          <p:nvPr/>
        </p:nvPicPr>
        <p:blipFill>
          <a:blip r:embed="rId1"/>
          <a:stretch/>
        </p:blipFill>
        <p:spPr>
          <a:xfrm>
            <a:off x="2104920" y="99072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910" name="PlaceHolder 3"/>
          <p:cNvSpPr>
            <a:spLocks noGrp="1"/>
          </p:cNvSpPr>
          <p:nvPr>
            <p:ph type="title"/>
          </p:nvPr>
        </p:nvSpPr>
        <p:spPr>
          <a:xfrm>
            <a:off x="2057400" y="301680"/>
            <a:ext cx="7772040" cy="914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domain name system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/>
          </p:nvPr>
        </p:nvSpPr>
        <p:spPr>
          <a:xfrm>
            <a:off x="1992240" y="151128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people: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many identifiers: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SSN, name, passport #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Internet hosts, routers: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IP address (32 bit) - used for addressing datagrams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name”, e.g., www.yahoo.com - used by humans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how to map between IP address and name, and vice versa 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2" name="PlaceHolder 5"/>
          <p:cNvSpPr>
            <a:spLocks noGrp="1"/>
          </p:cNvSpPr>
          <p:nvPr>
            <p:ph/>
          </p:nvPr>
        </p:nvSpPr>
        <p:spPr>
          <a:xfrm>
            <a:off x="6019920" y="1488960"/>
            <a:ext cx="4282560" cy="500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Domain Name System: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distributed database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implemented in hierarchy of many </a:t>
            </a: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name servers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application-layer protocol: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hosts, name servers communicate to </a:t>
            </a:r>
            <a:r>
              <a:rPr b="0" i="1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resolve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names (address/name translation)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note: core Internet function, implemented as application-layer protocol</a:t>
            </a:r>
            <a:endParaRPr b="0" lang="en-US" sz="22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complexity at network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’s “edge”</a:t>
            </a:r>
            <a:endParaRPr b="0" lang="en-US" sz="2200" spc="-1" strike="noStrike">
              <a:solidFill>
                <a:srgbClr val="000000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ftr" idx="4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ldNum" idx="4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66A06113-87CE-43E8-8EF5-88FAA53F5BD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title"/>
          </p:nvPr>
        </p:nvSpPr>
        <p:spPr>
          <a:xfrm>
            <a:off x="2057400" y="11736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DNS: services, structure 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/>
          </p:nvPr>
        </p:nvSpPr>
        <p:spPr>
          <a:xfrm>
            <a:off x="6095880" y="1271520"/>
            <a:ext cx="4190760" cy="2263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why not centralize DNS?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single point of failure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traffic volume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distant centralized database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maintenance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7" name="PlaceHolder 5"/>
          <p:cNvSpPr>
            <a:spLocks noGrp="1"/>
          </p:cNvSpPr>
          <p:nvPr>
            <p:ph/>
          </p:nvPr>
        </p:nvSpPr>
        <p:spPr>
          <a:xfrm>
            <a:off x="2255760" y="1300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DNS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hostname to IP address translation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host aliasing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canonical, alias names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mail server aliasing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load distribution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replicated Web servers: many IP addresses correspond to one name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918" name="Picture 10" descr="underline_base"/>
          <p:cNvPicPr/>
          <p:nvPr/>
        </p:nvPicPr>
        <p:blipFill>
          <a:blip r:embed="rId1"/>
          <a:stretch/>
        </p:blipFill>
        <p:spPr>
          <a:xfrm>
            <a:off x="2095560" y="91584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919" name="Text Box 11"/>
          <p:cNvSpPr/>
          <p:nvPr/>
        </p:nvSpPr>
        <p:spPr>
          <a:xfrm>
            <a:off x="6453360" y="3429000"/>
            <a:ext cx="3479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A: </a:t>
            </a:r>
            <a:r>
              <a:rPr b="0" i="1" lang="en-US" sz="2800" spc="-1" strike="noStrike">
                <a:solidFill>
                  <a:srgbClr val="cc0000"/>
                </a:solidFill>
                <a:latin typeface="Arial"/>
                <a:ea typeface="MS PGothic"/>
              </a:rPr>
              <a:t>doesn</a:t>
            </a:r>
            <a:r>
              <a:rPr b="0" i="1" lang="en-US" sz="2800" spc="-1" strike="noStrike">
                <a:solidFill>
                  <a:srgbClr val="cc0000"/>
                </a:solidFill>
                <a:latin typeface="Arial"/>
                <a:ea typeface="MS PGothic"/>
              </a:rPr>
              <a:t>’t scale!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1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ftr" idx="1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F46DDF7-51A1-40AA-8D02-68C6439924E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1990800" y="301680"/>
            <a:ext cx="7772040" cy="869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Electronic mail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2068560" y="1366920"/>
            <a:ext cx="3933360" cy="487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Three major components: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user agents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mail servers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spcAft>
                <a:spcPts val="1800"/>
              </a:spcAft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simple mail transfer protocol: SMTP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MS PGothic"/>
              </a:rPr>
              <a:t>User Agent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a.k.a.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“mail reader”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composing, editing, reading mail messages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e.g., Outlook, Thunderbird, iPhone mail client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outgoing, incoming messages stored on server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Rectangle 280"/>
          <p:cNvSpPr/>
          <p:nvPr/>
        </p:nvSpPr>
        <p:spPr>
          <a:xfrm>
            <a:off x="8486640" y="628560"/>
            <a:ext cx="1828440" cy="9806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Group 279"/>
          <p:cNvGrpSpPr/>
          <p:nvPr/>
        </p:nvGrpSpPr>
        <p:grpSpPr>
          <a:xfrm>
            <a:off x="8583480" y="576360"/>
            <a:ext cx="1734840" cy="952200"/>
            <a:chOff x="8583480" y="576360"/>
            <a:chExt cx="1734840" cy="952200"/>
          </a:xfrm>
        </p:grpSpPr>
        <p:sp>
          <p:nvSpPr>
            <p:cNvPr id="184" name="Text Box 263"/>
            <p:cNvSpPr/>
            <p:nvPr/>
          </p:nvSpPr>
          <p:spPr>
            <a:xfrm>
              <a:off x="8936640" y="1195560"/>
              <a:ext cx="13330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 mailbox</a:t>
              </a:r>
              <a:endParaRPr b="0" lang="en-IN" sz="1600" spc="-1" strike="noStrike">
                <a:latin typeface="Arial"/>
              </a:endParaRPr>
            </a:p>
          </p:txBody>
        </p:sp>
        <p:grpSp>
          <p:nvGrpSpPr>
            <p:cNvPr id="185" name="Group 278"/>
            <p:cNvGrpSpPr/>
            <p:nvPr/>
          </p:nvGrpSpPr>
          <p:grpSpPr>
            <a:xfrm>
              <a:off x="8583480" y="692280"/>
              <a:ext cx="713880" cy="190080"/>
              <a:chOff x="8583480" y="692280"/>
              <a:chExt cx="713880" cy="190080"/>
            </a:xfrm>
          </p:grpSpPr>
          <p:sp>
            <p:nvSpPr>
              <p:cNvPr id="186" name="Rectangle 264"/>
              <p:cNvSpPr/>
              <p:nvPr/>
            </p:nvSpPr>
            <p:spPr>
              <a:xfrm>
                <a:off x="8583480" y="692280"/>
                <a:ext cx="713880" cy="19008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Line 265"/>
              <p:cNvSpPr/>
              <p:nvPr/>
            </p:nvSpPr>
            <p:spPr>
              <a:xfrm>
                <a:off x="8661240" y="7365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266"/>
              <p:cNvSpPr/>
              <p:nvPr/>
            </p:nvSpPr>
            <p:spPr>
              <a:xfrm flipH="1">
                <a:off x="8834400" y="734760"/>
                <a:ext cx="9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267"/>
              <p:cNvSpPr/>
              <p:nvPr/>
            </p:nvSpPr>
            <p:spPr>
              <a:xfrm>
                <a:off x="8921520" y="73800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Line 268"/>
              <p:cNvSpPr/>
              <p:nvPr/>
            </p:nvSpPr>
            <p:spPr>
              <a:xfrm>
                <a:off x="901188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Line 269"/>
              <p:cNvSpPr/>
              <p:nvPr/>
            </p:nvSpPr>
            <p:spPr>
              <a:xfrm>
                <a:off x="910872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Line 270"/>
              <p:cNvSpPr/>
              <p:nvPr/>
            </p:nvSpPr>
            <p:spPr>
              <a:xfrm>
                <a:off x="919764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Line 271"/>
              <p:cNvSpPr/>
              <p:nvPr/>
            </p:nvSpPr>
            <p:spPr>
              <a:xfrm>
                <a:off x="8745480" y="7365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4" name="Rectangle 272"/>
            <p:cNvSpPr/>
            <p:nvPr/>
          </p:nvSpPr>
          <p:spPr>
            <a:xfrm>
              <a:off x="8605800" y="12812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Text Box 277"/>
            <p:cNvSpPr/>
            <p:nvPr/>
          </p:nvSpPr>
          <p:spPr>
            <a:xfrm>
              <a:off x="8692560" y="576360"/>
              <a:ext cx="162576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outgoing </a:t>
              </a:r>
              <a:endParaRPr b="0" lang="en-IN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message queue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196" name="Picture 230" descr="underline_base"/>
          <p:cNvPicPr/>
          <p:nvPr/>
        </p:nvPicPr>
        <p:blipFill>
          <a:blip r:embed="rId1"/>
          <a:stretch/>
        </p:blipFill>
        <p:spPr>
          <a:xfrm>
            <a:off x="2068560" y="947880"/>
            <a:ext cx="3193560" cy="190080"/>
          </a:xfrm>
          <a:prstGeom prst="rect">
            <a:avLst/>
          </a:prstGeom>
          <a:ln w="0">
            <a:noFill/>
          </a:ln>
        </p:spPr>
      </p:pic>
      <p:grpSp>
        <p:nvGrpSpPr>
          <p:cNvPr id="197" name="Group 454"/>
          <p:cNvGrpSpPr/>
          <p:nvPr/>
        </p:nvGrpSpPr>
        <p:grpSpPr>
          <a:xfrm>
            <a:off x="6188760" y="1406520"/>
            <a:ext cx="4315680" cy="5117760"/>
            <a:chOff x="6188760" y="1406520"/>
            <a:chExt cx="4315680" cy="5117760"/>
          </a:xfrm>
        </p:grpSpPr>
        <p:grpSp>
          <p:nvGrpSpPr>
            <p:cNvPr id="198" name="Group 389"/>
            <p:cNvGrpSpPr/>
            <p:nvPr/>
          </p:nvGrpSpPr>
          <p:grpSpPr>
            <a:xfrm>
              <a:off x="8423280" y="2787480"/>
              <a:ext cx="477720" cy="716040"/>
              <a:chOff x="8423280" y="2787480"/>
              <a:chExt cx="477720" cy="716040"/>
            </a:xfrm>
          </p:grpSpPr>
          <p:sp>
            <p:nvSpPr>
              <p:cNvPr id="199" name="Freeform 390"/>
              <p:cNvSpPr/>
              <p:nvPr/>
            </p:nvSpPr>
            <p:spPr>
              <a:xfrm>
                <a:off x="8801640" y="2788920"/>
                <a:ext cx="94680" cy="68256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Rectangle 391"/>
              <p:cNvSpPr/>
              <p:nvPr/>
            </p:nvSpPr>
            <p:spPr>
              <a:xfrm>
                <a:off x="8445240" y="2787480"/>
                <a:ext cx="350280" cy="6822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Freeform 392"/>
              <p:cNvSpPr/>
              <p:nvPr/>
            </p:nvSpPr>
            <p:spPr>
              <a:xfrm>
                <a:off x="8819280" y="2829960"/>
                <a:ext cx="56160" cy="631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Freeform 393"/>
              <p:cNvSpPr/>
              <p:nvPr/>
            </p:nvSpPr>
            <p:spPr>
              <a:xfrm>
                <a:off x="8807040" y="3149640"/>
                <a:ext cx="87840" cy="561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Rectangle 394"/>
              <p:cNvSpPr/>
              <p:nvPr/>
            </p:nvSpPr>
            <p:spPr>
              <a:xfrm>
                <a:off x="8447040" y="286704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4" name="Group 395"/>
              <p:cNvGrpSpPr/>
              <p:nvPr/>
            </p:nvGrpSpPr>
            <p:grpSpPr>
              <a:xfrm>
                <a:off x="8628120" y="2859120"/>
                <a:ext cx="193320" cy="42480"/>
                <a:chOff x="8628120" y="2859120"/>
                <a:chExt cx="193320" cy="42480"/>
              </a:xfrm>
            </p:grpSpPr>
            <p:sp>
              <p:nvSpPr>
                <p:cNvPr id="205" name="AutoShape 396"/>
                <p:cNvSpPr/>
                <p:nvPr/>
              </p:nvSpPr>
              <p:spPr>
                <a:xfrm>
                  <a:off x="8628120" y="2859120"/>
                  <a:ext cx="193320" cy="424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6" name="AutoShape 397"/>
                <p:cNvSpPr/>
                <p:nvPr/>
              </p:nvSpPr>
              <p:spPr>
                <a:xfrm>
                  <a:off x="8632800" y="2863800"/>
                  <a:ext cx="183600" cy="331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7" name="Rectangle 398"/>
              <p:cNvSpPr/>
              <p:nvPr/>
            </p:nvSpPr>
            <p:spPr>
              <a:xfrm>
                <a:off x="8451720" y="296388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8" name="Group 399"/>
              <p:cNvGrpSpPr/>
              <p:nvPr/>
            </p:nvGrpSpPr>
            <p:grpSpPr>
              <a:xfrm>
                <a:off x="8626680" y="2955960"/>
                <a:ext cx="195120" cy="40680"/>
                <a:chOff x="8626680" y="2955960"/>
                <a:chExt cx="195120" cy="40680"/>
              </a:xfrm>
            </p:grpSpPr>
            <p:sp>
              <p:nvSpPr>
                <p:cNvPr id="209" name="AutoShape 400"/>
                <p:cNvSpPr/>
                <p:nvPr/>
              </p:nvSpPr>
              <p:spPr>
                <a:xfrm>
                  <a:off x="8626680" y="2955960"/>
                  <a:ext cx="19512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" name="AutoShape 401"/>
                <p:cNvSpPr/>
                <p:nvPr/>
              </p:nvSpPr>
              <p:spPr>
                <a:xfrm>
                  <a:off x="8631000" y="2960640"/>
                  <a:ext cx="185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1" name="Rectangle 402"/>
              <p:cNvSpPr/>
              <p:nvPr/>
            </p:nvSpPr>
            <p:spPr>
              <a:xfrm>
                <a:off x="8448840" y="306540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Rectangle 403"/>
              <p:cNvSpPr/>
              <p:nvPr/>
            </p:nvSpPr>
            <p:spPr>
              <a:xfrm>
                <a:off x="8453520" y="3154320"/>
                <a:ext cx="1980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3" name="Group 404"/>
              <p:cNvGrpSpPr/>
              <p:nvPr/>
            </p:nvGrpSpPr>
            <p:grpSpPr>
              <a:xfrm>
                <a:off x="8623440" y="3146400"/>
                <a:ext cx="194760" cy="44280"/>
                <a:chOff x="8623440" y="3146400"/>
                <a:chExt cx="194760" cy="44280"/>
              </a:xfrm>
            </p:grpSpPr>
            <p:sp>
              <p:nvSpPr>
                <p:cNvPr id="214" name="AutoShape 405"/>
                <p:cNvSpPr/>
                <p:nvPr/>
              </p:nvSpPr>
              <p:spPr>
                <a:xfrm>
                  <a:off x="8623440" y="3146400"/>
                  <a:ext cx="194760" cy="44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" name="AutoShape 406"/>
                <p:cNvSpPr/>
                <p:nvPr/>
              </p:nvSpPr>
              <p:spPr>
                <a:xfrm>
                  <a:off x="8628120" y="3151080"/>
                  <a:ext cx="185400" cy="345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6" name="Freeform 407"/>
              <p:cNvSpPr/>
              <p:nvPr/>
            </p:nvSpPr>
            <p:spPr>
              <a:xfrm>
                <a:off x="8808120" y="3063960"/>
                <a:ext cx="8784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7" name="Group 408"/>
              <p:cNvGrpSpPr/>
              <p:nvPr/>
            </p:nvGrpSpPr>
            <p:grpSpPr>
              <a:xfrm>
                <a:off x="8628120" y="3056040"/>
                <a:ext cx="188640" cy="41040"/>
                <a:chOff x="8628120" y="3056040"/>
                <a:chExt cx="188640" cy="41040"/>
              </a:xfrm>
            </p:grpSpPr>
            <p:sp>
              <p:nvSpPr>
                <p:cNvPr id="218" name="AutoShape 409"/>
                <p:cNvSpPr/>
                <p:nvPr/>
              </p:nvSpPr>
              <p:spPr>
                <a:xfrm>
                  <a:off x="8628120" y="3056040"/>
                  <a:ext cx="188640" cy="410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" name="AutoShape 410"/>
                <p:cNvSpPr/>
                <p:nvPr/>
              </p:nvSpPr>
              <p:spPr>
                <a:xfrm>
                  <a:off x="8629560" y="3060720"/>
                  <a:ext cx="18036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0" name="Rectangle 411"/>
              <p:cNvSpPr/>
              <p:nvPr/>
            </p:nvSpPr>
            <p:spPr>
              <a:xfrm>
                <a:off x="8794800" y="2787480"/>
                <a:ext cx="23400" cy="6840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Freeform 412"/>
              <p:cNvSpPr/>
              <p:nvPr/>
            </p:nvSpPr>
            <p:spPr>
              <a:xfrm>
                <a:off x="8816400" y="2960280"/>
                <a:ext cx="79200" cy="6336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Freeform 413"/>
              <p:cNvSpPr/>
              <p:nvPr/>
            </p:nvSpPr>
            <p:spPr>
              <a:xfrm>
                <a:off x="8817120" y="2862720"/>
                <a:ext cx="81360" cy="7128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Oval 414"/>
              <p:cNvSpPr/>
              <p:nvPr/>
            </p:nvSpPr>
            <p:spPr>
              <a:xfrm>
                <a:off x="8885520" y="3439800"/>
                <a:ext cx="15480" cy="284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Freeform 415"/>
              <p:cNvSpPr/>
              <p:nvPr/>
            </p:nvSpPr>
            <p:spPr>
              <a:xfrm>
                <a:off x="8812800" y="3440520"/>
                <a:ext cx="81720" cy="594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AutoShape 416"/>
              <p:cNvSpPr/>
              <p:nvPr/>
            </p:nvSpPr>
            <p:spPr>
              <a:xfrm>
                <a:off x="8423280" y="3459240"/>
                <a:ext cx="401400" cy="442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AutoShape 417"/>
              <p:cNvSpPr/>
              <p:nvPr/>
            </p:nvSpPr>
            <p:spPr>
              <a:xfrm>
                <a:off x="8445240" y="3470040"/>
                <a:ext cx="35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Oval 418"/>
              <p:cNvSpPr/>
              <p:nvPr/>
            </p:nvSpPr>
            <p:spPr>
              <a:xfrm>
                <a:off x="8479080" y="337176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Oval 419"/>
              <p:cNvSpPr/>
              <p:nvPr/>
            </p:nvSpPr>
            <p:spPr>
              <a:xfrm>
                <a:off x="8539200" y="3371760"/>
                <a:ext cx="53640" cy="424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Oval 420"/>
              <p:cNvSpPr/>
              <p:nvPr/>
            </p:nvSpPr>
            <p:spPr>
              <a:xfrm>
                <a:off x="8597880" y="337032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Rectangle 421"/>
              <p:cNvSpPr/>
              <p:nvPr/>
            </p:nvSpPr>
            <p:spPr>
              <a:xfrm>
                <a:off x="8732880" y="3208320"/>
                <a:ext cx="28080" cy="2268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roup 356"/>
            <p:cNvGrpSpPr/>
            <p:nvPr/>
          </p:nvGrpSpPr>
          <p:grpSpPr>
            <a:xfrm>
              <a:off x="6431040" y="4181400"/>
              <a:ext cx="477360" cy="715680"/>
              <a:chOff x="6431040" y="4181400"/>
              <a:chExt cx="477360" cy="715680"/>
            </a:xfrm>
          </p:grpSpPr>
          <p:sp>
            <p:nvSpPr>
              <p:cNvPr id="232" name="Freeform 357"/>
              <p:cNvSpPr/>
              <p:nvPr/>
            </p:nvSpPr>
            <p:spPr>
              <a:xfrm>
                <a:off x="6809040" y="4182840"/>
                <a:ext cx="94680" cy="68256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Rectangle 358"/>
              <p:cNvSpPr/>
              <p:nvPr/>
            </p:nvSpPr>
            <p:spPr>
              <a:xfrm>
                <a:off x="6453000" y="4181400"/>
                <a:ext cx="350280" cy="6822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Freeform 359"/>
              <p:cNvSpPr/>
              <p:nvPr/>
            </p:nvSpPr>
            <p:spPr>
              <a:xfrm>
                <a:off x="6827040" y="4223520"/>
                <a:ext cx="56160" cy="631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Freeform 360"/>
              <p:cNvSpPr/>
              <p:nvPr/>
            </p:nvSpPr>
            <p:spPr>
              <a:xfrm>
                <a:off x="6814440" y="4543200"/>
                <a:ext cx="87840" cy="561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Rectangle 361"/>
              <p:cNvSpPr/>
              <p:nvPr/>
            </p:nvSpPr>
            <p:spPr>
              <a:xfrm>
                <a:off x="6454800" y="426096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7" name="Group 362"/>
              <p:cNvGrpSpPr/>
              <p:nvPr/>
            </p:nvGrpSpPr>
            <p:grpSpPr>
              <a:xfrm>
                <a:off x="6635880" y="4253040"/>
                <a:ext cx="193320" cy="42480"/>
                <a:chOff x="6635880" y="4253040"/>
                <a:chExt cx="193320" cy="42480"/>
              </a:xfrm>
            </p:grpSpPr>
            <p:sp>
              <p:nvSpPr>
                <p:cNvPr id="238" name="AutoShape 363"/>
                <p:cNvSpPr/>
                <p:nvPr/>
              </p:nvSpPr>
              <p:spPr>
                <a:xfrm>
                  <a:off x="6635880" y="4253040"/>
                  <a:ext cx="193320" cy="424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AutoShape 364"/>
                <p:cNvSpPr/>
                <p:nvPr/>
              </p:nvSpPr>
              <p:spPr>
                <a:xfrm>
                  <a:off x="6640560" y="4257720"/>
                  <a:ext cx="183600" cy="331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0" name="Rectangle 365"/>
              <p:cNvSpPr/>
              <p:nvPr/>
            </p:nvSpPr>
            <p:spPr>
              <a:xfrm>
                <a:off x="6459480" y="435780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1" name="Group 366"/>
              <p:cNvGrpSpPr/>
              <p:nvPr/>
            </p:nvGrpSpPr>
            <p:grpSpPr>
              <a:xfrm>
                <a:off x="6634080" y="4349880"/>
                <a:ext cx="195120" cy="40680"/>
                <a:chOff x="6634080" y="4349880"/>
                <a:chExt cx="195120" cy="40680"/>
              </a:xfrm>
            </p:grpSpPr>
            <p:sp>
              <p:nvSpPr>
                <p:cNvPr id="242" name="AutoShape 367"/>
                <p:cNvSpPr/>
                <p:nvPr/>
              </p:nvSpPr>
              <p:spPr>
                <a:xfrm>
                  <a:off x="6634080" y="4349880"/>
                  <a:ext cx="19512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" name="AutoShape 368"/>
                <p:cNvSpPr/>
                <p:nvPr/>
              </p:nvSpPr>
              <p:spPr>
                <a:xfrm>
                  <a:off x="6638760" y="4354560"/>
                  <a:ext cx="185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4" name="Rectangle 369"/>
              <p:cNvSpPr/>
              <p:nvPr/>
            </p:nvSpPr>
            <p:spPr>
              <a:xfrm>
                <a:off x="6456600" y="445932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Rectangle 370"/>
              <p:cNvSpPr/>
              <p:nvPr/>
            </p:nvSpPr>
            <p:spPr>
              <a:xfrm>
                <a:off x="6461280" y="4548240"/>
                <a:ext cx="1980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6" name="Group 371"/>
              <p:cNvGrpSpPr/>
              <p:nvPr/>
            </p:nvGrpSpPr>
            <p:grpSpPr>
              <a:xfrm>
                <a:off x="6630840" y="4539960"/>
                <a:ext cx="194760" cy="44280"/>
                <a:chOff x="6630840" y="4539960"/>
                <a:chExt cx="194760" cy="44280"/>
              </a:xfrm>
            </p:grpSpPr>
            <p:sp>
              <p:nvSpPr>
                <p:cNvPr id="247" name="AutoShape 372"/>
                <p:cNvSpPr/>
                <p:nvPr/>
              </p:nvSpPr>
              <p:spPr>
                <a:xfrm>
                  <a:off x="6630840" y="4539960"/>
                  <a:ext cx="194760" cy="44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" name="AutoShape 373"/>
                <p:cNvSpPr/>
                <p:nvPr/>
              </p:nvSpPr>
              <p:spPr>
                <a:xfrm>
                  <a:off x="6635880" y="4545000"/>
                  <a:ext cx="185400" cy="345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9" name="Freeform 374"/>
              <p:cNvSpPr/>
              <p:nvPr/>
            </p:nvSpPr>
            <p:spPr>
              <a:xfrm>
                <a:off x="6815880" y="4457880"/>
                <a:ext cx="8784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0" name="Group 375"/>
              <p:cNvGrpSpPr/>
              <p:nvPr/>
            </p:nvGrpSpPr>
            <p:grpSpPr>
              <a:xfrm>
                <a:off x="6635880" y="4449960"/>
                <a:ext cx="188640" cy="41040"/>
                <a:chOff x="6635880" y="4449960"/>
                <a:chExt cx="188640" cy="41040"/>
              </a:xfrm>
            </p:grpSpPr>
            <p:sp>
              <p:nvSpPr>
                <p:cNvPr id="251" name="AutoShape 376"/>
                <p:cNvSpPr/>
                <p:nvPr/>
              </p:nvSpPr>
              <p:spPr>
                <a:xfrm>
                  <a:off x="6635880" y="4449960"/>
                  <a:ext cx="188640" cy="410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2" name="AutoShape 377"/>
                <p:cNvSpPr/>
                <p:nvPr/>
              </p:nvSpPr>
              <p:spPr>
                <a:xfrm>
                  <a:off x="6637320" y="4454640"/>
                  <a:ext cx="18036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53" name="Rectangle 378"/>
              <p:cNvSpPr/>
              <p:nvPr/>
            </p:nvSpPr>
            <p:spPr>
              <a:xfrm>
                <a:off x="6802560" y="4181400"/>
                <a:ext cx="23400" cy="6840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Freeform 379"/>
              <p:cNvSpPr/>
              <p:nvPr/>
            </p:nvSpPr>
            <p:spPr>
              <a:xfrm>
                <a:off x="6823800" y="4354200"/>
                <a:ext cx="79200" cy="6336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Freeform 380"/>
              <p:cNvSpPr/>
              <p:nvPr/>
            </p:nvSpPr>
            <p:spPr>
              <a:xfrm>
                <a:off x="6824880" y="4256640"/>
                <a:ext cx="81360" cy="7128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Oval 381"/>
              <p:cNvSpPr/>
              <p:nvPr/>
            </p:nvSpPr>
            <p:spPr>
              <a:xfrm>
                <a:off x="6892920" y="4833720"/>
                <a:ext cx="15480" cy="284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Freeform 382"/>
              <p:cNvSpPr/>
              <p:nvPr/>
            </p:nvSpPr>
            <p:spPr>
              <a:xfrm>
                <a:off x="6820560" y="4834440"/>
                <a:ext cx="81720" cy="594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AutoShape 383"/>
              <p:cNvSpPr/>
              <p:nvPr/>
            </p:nvSpPr>
            <p:spPr>
              <a:xfrm>
                <a:off x="6431040" y="4852800"/>
                <a:ext cx="401400" cy="442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AutoShape 384"/>
              <p:cNvSpPr/>
              <p:nvPr/>
            </p:nvSpPr>
            <p:spPr>
              <a:xfrm>
                <a:off x="6453000" y="4863960"/>
                <a:ext cx="35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Oval 385"/>
              <p:cNvSpPr/>
              <p:nvPr/>
            </p:nvSpPr>
            <p:spPr>
              <a:xfrm>
                <a:off x="6486480" y="476568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Oval 386"/>
              <p:cNvSpPr/>
              <p:nvPr/>
            </p:nvSpPr>
            <p:spPr>
              <a:xfrm>
                <a:off x="6546960" y="4765680"/>
                <a:ext cx="53640" cy="424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Oval 387"/>
              <p:cNvSpPr/>
              <p:nvPr/>
            </p:nvSpPr>
            <p:spPr>
              <a:xfrm>
                <a:off x="6605640" y="476424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Rectangle 388"/>
              <p:cNvSpPr/>
              <p:nvPr/>
            </p:nvSpPr>
            <p:spPr>
              <a:xfrm>
                <a:off x="6740640" y="4602240"/>
                <a:ext cx="28080" cy="2268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" name="Group 320"/>
            <p:cNvGrpSpPr/>
            <p:nvPr/>
          </p:nvGrpSpPr>
          <p:grpSpPr>
            <a:xfrm>
              <a:off x="6453360" y="1839960"/>
              <a:ext cx="477360" cy="715680"/>
              <a:chOff x="6453360" y="1839960"/>
              <a:chExt cx="477360" cy="715680"/>
            </a:xfrm>
          </p:grpSpPr>
          <p:sp>
            <p:nvSpPr>
              <p:cNvPr id="265" name="Freeform 321"/>
              <p:cNvSpPr/>
              <p:nvPr/>
            </p:nvSpPr>
            <p:spPr>
              <a:xfrm>
                <a:off x="6831360" y="1841040"/>
                <a:ext cx="94680" cy="68256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Rectangle 322"/>
              <p:cNvSpPr/>
              <p:nvPr/>
            </p:nvSpPr>
            <p:spPr>
              <a:xfrm>
                <a:off x="6475320" y="1839960"/>
                <a:ext cx="350280" cy="6822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Freeform 323"/>
              <p:cNvSpPr/>
              <p:nvPr/>
            </p:nvSpPr>
            <p:spPr>
              <a:xfrm>
                <a:off x="6849360" y="1882080"/>
                <a:ext cx="56160" cy="631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Freeform 324"/>
              <p:cNvSpPr/>
              <p:nvPr/>
            </p:nvSpPr>
            <p:spPr>
              <a:xfrm>
                <a:off x="6836760" y="2201760"/>
                <a:ext cx="87840" cy="561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Rectangle 325"/>
              <p:cNvSpPr/>
              <p:nvPr/>
            </p:nvSpPr>
            <p:spPr>
              <a:xfrm>
                <a:off x="6477120" y="191952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0" name="Group 326"/>
              <p:cNvGrpSpPr/>
              <p:nvPr/>
            </p:nvGrpSpPr>
            <p:grpSpPr>
              <a:xfrm>
                <a:off x="6657840" y="1911240"/>
                <a:ext cx="193320" cy="42480"/>
                <a:chOff x="6657840" y="1911240"/>
                <a:chExt cx="193320" cy="42480"/>
              </a:xfrm>
            </p:grpSpPr>
            <p:sp>
              <p:nvSpPr>
                <p:cNvPr id="271" name="AutoShape 327"/>
                <p:cNvSpPr/>
                <p:nvPr/>
              </p:nvSpPr>
              <p:spPr>
                <a:xfrm>
                  <a:off x="6657840" y="1911240"/>
                  <a:ext cx="193320" cy="424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2" name="AutoShape 328"/>
                <p:cNvSpPr/>
                <p:nvPr/>
              </p:nvSpPr>
              <p:spPr>
                <a:xfrm>
                  <a:off x="6662880" y="1915920"/>
                  <a:ext cx="183600" cy="331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73" name="Rectangle 329"/>
              <p:cNvSpPr/>
              <p:nvPr/>
            </p:nvSpPr>
            <p:spPr>
              <a:xfrm>
                <a:off x="6481800" y="201636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4" name="Group 330"/>
              <p:cNvGrpSpPr/>
              <p:nvPr/>
            </p:nvGrpSpPr>
            <p:grpSpPr>
              <a:xfrm>
                <a:off x="6656400" y="2008080"/>
                <a:ext cx="195120" cy="40680"/>
                <a:chOff x="6656400" y="2008080"/>
                <a:chExt cx="195120" cy="40680"/>
              </a:xfrm>
            </p:grpSpPr>
            <p:sp>
              <p:nvSpPr>
                <p:cNvPr id="275" name="AutoShape 331"/>
                <p:cNvSpPr/>
                <p:nvPr/>
              </p:nvSpPr>
              <p:spPr>
                <a:xfrm>
                  <a:off x="6656400" y="2008080"/>
                  <a:ext cx="19512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6" name="AutoShape 332"/>
                <p:cNvSpPr/>
                <p:nvPr/>
              </p:nvSpPr>
              <p:spPr>
                <a:xfrm>
                  <a:off x="6661080" y="2013120"/>
                  <a:ext cx="185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77" name="Rectangle 333"/>
              <p:cNvSpPr/>
              <p:nvPr/>
            </p:nvSpPr>
            <p:spPr>
              <a:xfrm>
                <a:off x="6478560" y="2117880"/>
                <a:ext cx="1998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Rectangle 334"/>
              <p:cNvSpPr/>
              <p:nvPr/>
            </p:nvSpPr>
            <p:spPr>
              <a:xfrm>
                <a:off x="6483240" y="2206440"/>
                <a:ext cx="198000" cy="140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9" name="Group 335"/>
              <p:cNvGrpSpPr/>
              <p:nvPr/>
            </p:nvGrpSpPr>
            <p:grpSpPr>
              <a:xfrm>
                <a:off x="6653160" y="2198520"/>
                <a:ext cx="194760" cy="44280"/>
                <a:chOff x="6653160" y="2198520"/>
                <a:chExt cx="194760" cy="44280"/>
              </a:xfrm>
            </p:grpSpPr>
            <p:sp>
              <p:nvSpPr>
                <p:cNvPr id="280" name="AutoShape 336"/>
                <p:cNvSpPr/>
                <p:nvPr/>
              </p:nvSpPr>
              <p:spPr>
                <a:xfrm>
                  <a:off x="6653160" y="2198520"/>
                  <a:ext cx="194760" cy="44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1" name="AutoShape 337"/>
                <p:cNvSpPr/>
                <p:nvPr/>
              </p:nvSpPr>
              <p:spPr>
                <a:xfrm>
                  <a:off x="6658200" y="2203560"/>
                  <a:ext cx="185400" cy="345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82" name="Freeform 338"/>
              <p:cNvSpPr/>
              <p:nvPr/>
            </p:nvSpPr>
            <p:spPr>
              <a:xfrm>
                <a:off x="6838200" y="2116440"/>
                <a:ext cx="8784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3" name="Group 339"/>
              <p:cNvGrpSpPr/>
              <p:nvPr/>
            </p:nvGrpSpPr>
            <p:grpSpPr>
              <a:xfrm>
                <a:off x="6658200" y="2108160"/>
                <a:ext cx="188640" cy="41040"/>
                <a:chOff x="6658200" y="2108160"/>
                <a:chExt cx="188640" cy="41040"/>
              </a:xfrm>
            </p:grpSpPr>
            <p:sp>
              <p:nvSpPr>
                <p:cNvPr id="284" name="AutoShape 340"/>
                <p:cNvSpPr/>
                <p:nvPr/>
              </p:nvSpPr>
              <p:spPr>
                <a:xfrm>
                  <a:off x="6658200" y="2108160"/>
                  <a:ext cx="188640" cy="410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5" name="AutoShape 341"/>
                <p:cNvSpPr/>
                <p:nvPr/>
              </p:nvSpPr>
              <p:spPr>
                <a:xfrm>
                  <a:off x="6659280" y="2113200"/>
                  <a:ext cx="18036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86" name="Rectangle 342"/>
              <p:cNvSpPr/>
              <p:nvPr/>
            </p:nvSpPr>
            <p:spPr>
              <a:xfrm>
                <a:off x="6824880" y="1839960"/>
                <a:ext cx="23400" cy="6840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Freeform 343"/>
              <p:cNvSpPr/>
              <p:nvPr/>
            </p:nvSpPr>
            <p:spPr>
              <a:xfrm>
                <a:off x="6846120" y="2012760"/>
                <a:ext cx="79200" cy="6336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Freeform 344"/>
              <p:cNvSpPr/>
              <p:nvPr/>
            </p:nvSpPr>
            <p:spPr>
              <a:xfrm>
                <a:off x="6847200" y="1914840"/>
                <a:ext cx="81360" cy="7128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Oval 345"/>
              <p:cNvSpPr/>
              <p:nvPr/>
            </p:nvSpPr>
            <p:spPr>
              <a:xfrm>
                <a:off x="6915240" y="2492280"/>
                <a:ext cx="15480" cy="284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Freeform 346"/>
              <p:cNvSpPr/>
              <p:nvPr/>
            </p:nvSpPr>
            <p:spPr>
              <a:xfrm>
                <a:off x="6842880" y="2493000"/>
                <a:ext cx="81720" cy="594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AutoShape 347"/>
              <p:cNvSpPr/>
              <p:nvPr/>
            </p:nvSpPr>
            <p:spPr>
              <a:xfrm>
                <a:off x="6453360" y="2511360"/>
                <a:ext cx="401400" cy="442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AutoShape 348"/>
              <p:cNvSpPr/>
              <p:nvPr/>
            </p:nvSpPr>
            <p:spPr>
              <a:xfrm>
                <a:off x="6475320" y="2522520"/>
                <a:ext cx="35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Oval 349"/>
              <p:cNvSpPr/>
              <p:nvPr/>
            </p:nvSpPr>
            <p:spPr>
              <a:xfrm>
                <a:off x="6508800" y="242424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Oval 350"/>
              <p:cNvSpPr/>
              <p:nvPr/>
            </p:nvSpPr>
            <p:spPr>
              <a:xfrm>
                <a:off x="6569280" y="2424240"/>
                <a:ext cx="53640" cy="424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Oval 351"/>
              <p:cNvSpPr/>
              <p:nvPr/>
            </p:nvSpPr>
            <p:spPr>
              <a:xfrm>
                <a:off x="6627960" y="2422440"/>
                <a:ext cx="53640" cy="42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Rectangle 352"/>
              <p:cNvSpPr/>
              <p:nvPr/>
            </p:nvSpPr>
            <p:spPr>
              <a:xfrm>
                <a:off x="6762600" y="2260800"/>
                <a:ext cx="28080" cy="2268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7" name="Line 9"/>
            <p:cNvSpPr/>
            <p:nvPr/>
          </p:nvSpPr>
          <p:spPr>
            <a:xfrm>
              <a:off x="7451640" y="2606400"/>
              <a:ext cx="1123920" cy="7905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8" name="Group 19"/>
            <p:cNvGrpSpPr/>
            <p:nvPr/>
          </p:nvGrpSpPr>
          <p:grpSpPr>
            <a:xfrm>
              <a:off x="8613720" y="2986200"/>
              <a:ext cx="809280" cy="1049040"/>
              <a:chOff x="8613720" y="2986200"/>
              <a:chExt cx="809280" cy="1049040"/>
            </a:xfrm>
          </p:grpSpPr>
          <p:sp>
            <p:nvSpPr>
              <p:cNvPr id="299" name="Rectangle 20"/>
              <p:cNvSpPr/>
              <p:nvPr/>
            </p:nvSpPr>
            <p:spPr>
              <a:xfrm>
                <a:off x="8613720" y="3025800"/>
                <a:ext cx="809280" cy="1009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Text Box 21"/>
              <p:cNvSpPr/>
              <p:nvPr/>
            </p:nvSpPr>
            <p:spPr>
              <a:xfrm>
                <a:off x="8628120" y="2986200"/>
                <a:ext cx="74484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mail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server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01" name="Rectangle 22"/>
              <p:cNvSpPr/>
              <p:nvPr/>
            </p:nvSpPr>
            <p:spPr>
              <a:xfrm>
                <a:off x="8651880" y="3587760"/>
                <a:ext cx="713880" cy="19008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Line 23"/>
              <p:cNvSpPr/>
              <p:nvPr/>
            </p:nvSpPr>
            <p:spPr>
              <a:xfrm>
                <a:off x="8729640" y="3632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Line 24"/>
              <p:cNvSpPr/>
              <p:nvPr/>
            </p:nvSpPr>
            <p:spPr>
              <a:xfrm>
                <a:off x="890244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Line 25"/>
              <p:cNvSpPr/>
              <p:nvPr/>
            </p:nvSpPr>
            <p:spPr>
              <a:xfrm>
                <a:off x="8989920" y="36334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Line 26"/>
              <p:cNvSpPr/>
              <p:nvPr/>
            </p:nvSpPr>
            <p:spPr>
              <a:xfrm>
                <a:off x="908028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Line 27"/>
              <p:cNvSpPr/>
              <p:nvPr/>
            </p:nvSpPr>
            <p:spPr>
              <a:xfrm>
                <a:off x="917712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Line 28"/>
              <p:cNvSpPr/>
              <p:nvPr/>
            </p:nvSpPr>
            <p:spPr>
              <a:xfrm>
                <a:off x="926604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Line 29"/>
              <p:cNvSpPr/>
              <p:nvPr/>
            </p:nvSpPr>
            <p:spPr>
              <a:xfrm>
                <a:off x="8813520" y="3632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Rectangle 30"/>
              <p:cNvSpPr/>
              <p:nvPr/>
            </p:nvSpPr>
            <p:spPr>
              <a:xfrm>
                <a:off x="8664480" y="38527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Rectangle 31"/>
              <p:cNvSpPr/>
              <p:nvPr/>
            </p:nvSpPr>
            <p:spPr>
              <a:xfrm>
                <a:off x="8801280" y="38527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Rectangle 32"/>
              <p:cNvSpPr/>
              <p:nvPr/>
            </p:nvSpPr>
            <p:spPr>
              <a:xfrm>
                <a:off x="8937720" y="385128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Rectangle 33"/>
              <p:cNvSpPr/>
              <p:nvPr/>
            </p:nvSpPr>
            <p:spPr>
              <a:xfrm>
                <a:off x="9091440" y="38480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Rectangle 34"/>
              <p:cNvSpPr/>
              <p:nvPr/>
            </p:nvSpPr>
            <p:spPr>
              <a:xfrm>
                <a:off x="9244080" y="38480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4" name="Group 60"/>
            <p:cNvGrpSpPr/>
            <p:nvPr/>
          </p:nvGrpSpPr>
          <p:grpSpPr>
            <a:xfrm>
              <a:off x="6613560" y="4386240"/>
              <a:ext cx="809280" cy="1049040"/>
              <a:chOff x="6613560" y="4386240"/>
              <a:chExt cx="809280" cy="1049040"/>
            </a:xfrm>
          </p:grpSpPr>
          <p:sp>
            <p:nvSpPr>
              <p:cNvPr id="315" name="Rectangle 61"/>
              <p:cNvSpPr/>
              <p:nvPr/>
            </p:nvSpPr>
            <p:spPr>
              <a:xfrm>
                <a:off x="6613560" y="4425840"/>
                <a:ext cx="809280" cy="1009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Text Box 62"/>
              <p:cNvSpPr/>
              <p:nvPr/>
            </p:nvSpPr>
            <p:spPr>
              <a:xfrm>
                <a:off x="6627960" y="4386240"/>
                <a:ext cx="74484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mail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server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17" name="Rectangle 63"/>
              <p:cNvSpPr/>
              <p:nvPr/>
            </p:nvSpPr>
            <p:spPr>
              <a:xfrm>
                <a:off x="6651720" y="4987800"/>
                <a:ext cx="713880" cy="19008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64"/>
              <p:cNvSpPr/>
              <p:nvPr/>
            </p:nvSpPr>
            <p:spPr>
              <a:xfrm>
                <a:off x="6729120" y="50320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Line 65"/>
              <p:cNvSpPr/>
              <p:nvPr/>
            </p:nvSpPr>
            <p:spPr>
              <a:xfrm>
                <a:off x="690228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Line 66"/>
              <p:cNvSpPr/>
              <p:nvPr/>
            </p:nvSpPr>
            <p:spPr>
              <a:xfrm>
                <a:off x="6989760" y="503388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Line 67"/>
              <p:cNvSpPr/>
              <p:nvPr/>
            </p:nvSpPr>
            <p:spPr>
              <a:xfrm>
                <a:off x="708012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Line 68"/>
              <p:cNvSpPr/>
              <p:nvPr/>
            </p:nvSpPr>
            <p:spPr>
              <a:xfrm>
                <a:off x="717696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Line 69"/>
              <p:cNvSpPr/>
              <p:nvPr/>
            </p:nvSpPr>
            <p:spPr>
              <a:xfrm>
                <a:off x="726588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Line 70"/>
              <p:cNvSpPr/>
              <p:nvPr/>
            </p:nvSpPr>
            <p:spPr>
              <a:xfrm>
                <a:off x="6813360" y="50320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Rectangle 71"/>
              <p:cNvSpPr/>
              <p:nvPr/>
            </p:nvSpPr>
            <p:spPr>
              <a:xfrm>
                <a:off x="6664320" y="52531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Rectangle 72"/>
              <p:cNvSpPr/>
              <p:nvPr/>
            </p:nvSpPr>
            <p:spPr>
              <a:xfrm>
                <a:off x="6800760" y="52531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Rectangle 73"/>
              <p:cNvSpPr/>
              <p:nvPr/>
            </p:nvSpPr>
            <p:spPr>
              <a:xfrm>
                <a:off x="6937200" y="525132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Rectangle 74"/>
              <p:cNvSpPr/>
              <p:nvPr/>
            </p:nvSpPr>
            <p:spPr>
              <a:xfrm>
                <a:off x="7091280" y="52484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Rectangle 75"/>
              <p:cNvSpPr/>
              <p:nvPr/>
            </p:nvSpPr>
            <p:spPr>
              <a:xfrm>
                <a:off x="7243920" y="52484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0" name="Group 96"/>
            <p:cNvGrpSpPr/>
            <p:nvPr/>
          </p:nvGrpSpPr>
          <p:grpSpPr>
            <a:xfrm>
              <a:off x="6613560" y="2138400"/>
              <a:ext cx="809280" cy="1049040"/>
              <a:chOff x="6613560" y="2138400"/>
              <a:chExt cx="809280" cy="1049040"/>
            </a:xfrm>
          </p:grpSpPr>
          <p:sp>
            <p:nvSpPr>
              <p:cNvPr id="331" name="Rectangle 97"/>
              <p:cNvSpPr/>
              <p:nvPr/>
            </p:nvSpPr>
            <p:spPr>
              <a:xfrm>
                <a:off x="6613560" y="2178000"/>
                <a:ext cx="809280" cy="1009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Text Box 98"/>
              <p:cNvSpPr/>
              <p:nvPr/>
            </p:nvSpPr>
            <p:spPr>
              <a:xfrm>
                <a:off x="6627960" y="2138400"/>
                <a:ext cx="74484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mail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server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33" name="Rectangle 99"/>
              <p:cNvSpPr/>
              <p:nvPr/>
            </p:nvSpPr>
            <p:spPr>
              <a:xfrm>
                <a:off x="6651720" y="2739960"/>
                <a:ext cx="713880" cy="19008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Line 100"/>
              <p:cNvSpPr/>
              <p:nvPr/>
            </p:nvSpPr>
            <p:spPr>
              <a:xfrm>
                <a:off x="6729120" y="278424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Line 101"/>
              <p:cNvSpPr/>
              <p:nvPr/>
            </p:nvSpPr>
            <p:spPr>
              <a:xfrm>
                <a:off x="690228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Line 102"/>
              <p:cNvSpPr/>
              <p:nvPr/>
            </p:nvSpPr>
            <p:spPr>
              <a:xfrm>
                <a:off x="6989760" y="2786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Line 103"/>
              <p:cNvSpPr/>
              <p:nvPr/>
            </p:nvSpPr>
            <p:spPr>
              <a:xfrm>
                <a:off x="708012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Line 104"/>
              <p:cNvSpPr/>
              <p:nvPr/>
            </p:nvSpPr>
            <p:spPr>
              <a:xfrm>
                <a:off x="717696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Line 105"/>
              <p:cNvSpPr/>
              <p:nvPr/>
            </p:nvSpPr>
            <p:spPr>
              <a:xfrm>
                <a:off x="726588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Line 106"/>
              <p:cNvSpPr/>
              <p:nvPr/>
            </p:nvSpPr>
            <p:spPr>
              <a:xfrm>
                <a:off x="6813360" y="278424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Rectangle 107"/>
              <p:cNvSpPr/>
              <p:nvPr/>
            </p:nvSpPr>
            <p:spPr>
              <a:xfrm>
                <a:off x="6664320" y="300528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Rectangle 108"/>
              <p:cNvSpPr/>
              <p:nvPr/>
            </p:nvSpPr>
            <p:spPr>
              <a:xfrm>
                <a:off x="6800760" y="300528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Rectangle 109"/>
              <p:cNvSpPr/>
              <p:nvPr/>
            </p:nvSpPr>
            <p:spPr>
              <a:xfrm>
                <a:off x="6937200" y="300348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Rectangle 110"/>
              <p:cNvSpPr/>
              <p:nvPr/>
            </p:nvSpPr>
            <p:spPr>
              <a:xfrm>
                <a:off x="7091280" y="30002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Rectangle 111"/>
              <p:cNvSpPr/>
              <p:nvPr/>
            </p:nvSpPr>
            <p:spPr>
              <a:xfrm>
                <a:off x="7243920" y="3000240"/>
                <a:ext cx="101160" cy="147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6" name="Line 117"/>
            <p:cNvSpPr/>
            <p:nvPr/>
          </p:nvSpPr>
          <p:spPr>
            <a:xfrm flipV="1">
              <a:off x="7451640" y="3730320"/>
              <a:ext cx="1123920" cy="108612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18"/>
            <p:cNvSpPr/>
            <p:nvPr/>
          </p:nvSpPr>
          <p:spPr>
            <a:xfrm flipV="1">
              <a:off x="6708600" y="3206520"/>
              <a:ext cx="360" cy="12477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8" name="Group 119"/>
            <p:cNvGrpSpPr/>
            <p:nvPr/>
          </p:nvGrpSpPr>
          <p:grpSpPr>
            <a:xfrm>
              <a:off x="7550640" y="4024440"/>
              <a:ext cx="1027080" cy="455400"/>
              <a:chOff x="7550640" y="4024440"/>
              <a:chExt cx="1027080" cy="455400"/>
            </a:xfrm>
          </p:grpSpPr>
          <p:sp>
            <p:nvSpPr>
              <p:cNvPr id="349" name="Rectangle 120"/>
              <p:cNvSpPr/>
              <p:nvPr/>
            </p:nvSpPr>
            <p:spPr>
              <a:xfrm>
                <a:off x="7632720" y="4092480"/>
                <a:ext cx="856800" cy="3045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Text Box 121"/>
              <p:cNvSpPr/>
              <p:nvPr/>
            </p:nvSpPr>
            <p:spPr>
              <a:xfrm>
                <a:off x="7550640" y="4024440"/>
                <a:ext cx="102708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"/>
                    <a:ea typeface="MS PGothic"/>
                  </a:rPr>
                  <a:t>SMTP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351" name="Group 122"/>
            <p:cNvGrpSpPr/>
            <p:nvPr/>
          </p:nvGrpSpPr>
          <p:grpSpPr>
            <a:xfrm>
              <a:off x="7512480" y="2766960"/>
              <a:ext cx="1027080" cy="455400"/>
              <a:chOff x="7512480" y="2766960"/>
              <a:chExt cx="1027080" cy="455400"/>
            </a:xfrm>
          </p:grpSpPr>
          <p:sp>
            <p:nvSpPr>
              <p:cNvPr id="352" name="Rectangle 123"/>
              <p:cNvSpPr/>
              <p:nvPr/>
            </p:nvSpPr>
            <p:spPr>
              <a:xfrm>
                <a:off x="7594560" y="2835360"/>
                <a:ext cx="856800" cy="3045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Text Box 124"/>
              <p:cNvSpPr/>
              <p:nvPr/>
            </p:nvSpPr>
            <p:spPr>
              <a:xfrm>
                <a:off x="7512480" y="2766960"/>
                <a:ext cx="102708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"/>
                    <a:ea typeface="MS PGothic"/>
                  </a:rPr>
                  <a:t>SMTP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354" name="Group 125"/>
            <p:cNvGrpSpPr/>
            <p:nvPr/>
          </p:nvGrpSpPr>
          <p:grpSpPr>
            <a:xfrm>
              <a:off x="6188760" y="3481560"/>
              <a:ext cx="1027080" cy="455400"/>
              <a:chOff x="6188760" y="3481560"/>
              <a:chExt cx="1027080" cy="455400"/>
            </a:xfrm>
          </p:grpSpPr>
          <p:sp>
            <p:nvSpPr>
              <p:cNvPr id="355" name="Rectangle 126"/>
              <p:cNvSpPr/>
              <p:nvPr/>
            </p:nvSpPr>
            <p:spPr>
              <a:xfrm>
                <a:off x="6270480" y="3549600"/>
                <a:ext cx="856800" cy="3045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Text Box 127"/>
              <p:cNvSpPr/>
              <p:nvPr/>
            </p:nvSpPr>
            <p:spPr>
              <a:xfrm>
                <a:off x="6188760" y="3481560"/>
                <a:ext cx="102708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"/>
                    <a:ea typeface="MS PGothic"/>
                  </a:rPr>
                  <a:t>SMTP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357" name="Group 423"/>
            <p:cNvGrpSpPr/>
            <p:nvPr/>
          </p:nvGrpSpPr>
          <p:grpSpPr>
            <a:xfrm>
              <a:off x="7219800" y="1406520"/>
              <a:ext cx="911520" cy="1053720"/>
              <a:chOff x="7219800" y="1406520"/>
              <a:chExt cx="911520" cy="1053720"/>
            </a:xfrm>
          </p:grpSpPr>
          <p:grpSp>
            <p:nvGrpSpPr>
              <p:cNvPr id="358" name="Group 353"/>
              <p:cNvGrpSpPr/>
              <p:nvPr/>
            </p:nvGrpSpPr>
            <p:grpSpPr>
              <a:xfrm>
                <a:off x="7241040" y="1631880"/>
                <a:ext cx="890280" cy="828360"/>
                <a:chOff x="7241040" y="1631880"/>
                <a:chExt cx="890280" cy="828360"/>
              </a:xfrm>
            </p:grpSpPr>
            <p:pic>
              <p:nvPicPr>
                <p:cNvPr id="359" name="Picture 354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7241040" y="163188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60" name="Freeform 355"/>
                <p:cNvSpPr/>
                <p:nvPr/>
              </p:nvSpPr>
              <p:spPr>
                <a:xfrm flipH="1">
                  <a:off x="7620120" y="171144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61" name="Rectangle 115"/>
              <p:cNvSpPr/>
              <p:nvPr/>
            </p:nvSpPr>
            <p:spPr>
              <a:xfrm>
                <a:off x="7277040" y="144792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Text Box 116"/>
              <p:cNvSpPr/>
              <p:nvPr/>
            </p:nvSpPr>
            <p:spPr>
              <a:xfrm>
                <a:off x="7219800" y="140652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grpSp>
          <p:nvGrpSpPr>
            <p:cNvPr id="363" name="Group 424"/>
            <p:cNvGrpSpPr/>
            <p:nvPr/>
          </p:nvGrpSpPr>
          <p:grpSpPr>
            <a:xfrm>
              <a:off x="9256680" y="2222640"/>
              <a:ext cx="911160" cy="1053720"/>
              <a:chOff x="9256680" y="2222640"/>
              <a:chExt cx="911160" cy="1053720"/>
            </a:xfrm>
          </p:grpSpPr>
          <p:grpSp>
            <p:nvGrpSpPr>
              <p:cNvPr id="364" name="Group 425"/>
              <p:cNvGrpSpPr/>
              <p:nvPr/>
            </p:nvGrpSpPr>
            <p:grpSpPr>
              <a:xfrm>
                <a:off x="9277560" y="2448000"/>
                <a:ext cx="890280" cy="828360"/>
                <a:chOff x="9277560" y="2448000"/>
                <a:chExt cx="890280" cy="828360"/>
              </a:xfrm>
            </p:grpSpPr>
            <p:pic>
              <p:nvPicPr>
                <p:cNvPr id="365" name="Picture 426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9277560" y="244800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66" name="Freeform 427"/>
                <p:cNvSpPr/>
                <p:nvPr/>
              </p:nvSpPr>
              <p:spPr>
                <a:xfrm flipH="1">
                  <a:off x="9657000" y="252756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67" name="Rectangle 115"/>
              <p:cNvSpPr/>
              <p:nvPr/>
            </p:nvSpPr>
            <p:spPr>
              <a:xfrm>
                <a:off x="9313920" y="226368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Text Box 116"/>
              <p:cNvSpPr/>
              <p:nvPr/>
            </p:nvSpPr>
            <p:spPr>
              <a:xfrm>
                <a:off x="9256680" y="222264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grpSp>
          <p:nvGrpSpPr>
            <p:cNvPr id="369" name="Group 430"/>
            <p:cNvGrpSpPr/>
            <p:nvPr/>
          </p:nvGrpSpPr>
          <p:grpSpPr>
            <a:xfrm>
              <a:off x="9593280" y="2984400"/>
              <a:ext cx="911160" cy="1053720"/>
              <a:chOff x="9593280" y="2984400"/>
              <a:chExt cx="911160" cy="1053720"/>
            </a:xfrm>
          </p:grpSpPr>
          <p:grpSp>
            <p:nvGrpSpPr>
              <p:cNvPr id="370" name="Group 431"/>
              <p:cNvGrpSpPr/>
              <p:nvPr/>
            </p:nvGrpSpPr>
            <p:grpSpPr>
              <a:xfrm>
                <a:off x="9614160" y="3209760"/>
                <a:ext cx="890280" cy="828360"/>
                <a:chOff x="9614160" y="3209760"/>
                <a:chExt cx="890280" cy="828360"/>
              </a:xfrm>
            </p:grpSpPr>
            <p:pic>
              <p:nvPicPr>
                <p:cNvPr id="371" name="Picture 432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9614160" y="320976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72" name="Freeform 433"/>
                <p:cNvSpPr/>
                <p:nvPr/>
              </p:nvSpPr>
              <p:spPr>
                <a:xfrm flipH="1">
                  <a:off x="9993240" y="328932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3" name="Rectangle 115"/>
              <p:cNvSpPr/>
              <p:nvPr/>
            </p:nvSpPr>
            <p:spPr>
              <a:xfrm>
                <a:off x="9650520" y="302580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Text Box 116"/>
              <p:cNvSpPr/>
              <p:nvPr/>
            </p:nvSpPr>
            <p:spPr>
              <a:xfrm>
                <a:off x="9593280" y="298440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grpSp>
          <p:nvGrpSpPr>
            <p:cNvPr id="375" name="Group 436"/>
            <p:cNvGrpSpPr/>
            <p:nvPr/>
          </p:nvGrpSpPr>
          <p:grpSpPr>
            <a:xfrm>
              <a:off x="9461520" y="4032360"/>
              <a:ext cx="911160" cy="1053720"/>
              <a:chOff x="9461520" y="4032360"/>
              <a:chExt cx="911160" cy="1053720"/>
            </a:xfrm>
          </p:grpSpPr>
          <p:grpSp>
            <p:nvGrpSpPr>
              <p:cNvPr id="376" name="Group 437"/>
              <p:cNvGrpSpPr/>
              <p:nvPr/>
            </p:nvGrpSpPr>
            <p:grpSpPr>
              <a:xfrm>
                <a:off x="9482400" y="4257720"/>
                <a:ext cx="890280" cy="828360"/>
                <a:chOff x="9482400" y="4257720"/>
                <a:chExt cx="890280" cy="828360"/>
              </a:xfrm>
            </p:grpSpPr>
            <p:pic>
              <p:nvPicPr>
                <p:cNvPr id="377" name="Picture 438" descr="desktop_computer_stylized_medium"/>
                <p:cNvPicPr/>
                <p:nvPr/>
              </p:nvPicPr>
              <p:blipFill>
                <a:blip r:embed="rId5"/>
                <a:stretch/>
              </p:blipFill>
              <p:spPr>
                <a:xfrm flipH="1">
                  <a:off x="9482400" y="425772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78" name="Freeform 439"/>
                <p:cNvSpPr/>
                <p:nvPr/>
              </p:nvSpPr>
              <p:spPr>
                <a:xfrm flipH="1">
                  <a:off x="9861480" y="433728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9" name="Rectangle 115"/>
              <p:cNvSpPr/>
              <p:nvPr/>
            </p:nvSpPr>
            <p:spPr>
              <a:xfrm>
                <a:off x="9518760" y="407340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Text Box 116"/>
              <p:cNvSpPr/>
              <p:nvPr/>
            </p:nvSpPr>
            <p:spPr>
              <a:xfrm>
                <a:off x="9461520" y="403236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grpSp>
          <p:nvGrpSpPr>
            <p:cNvPr id="381" name="Group 442"/>
            <p:cNvGrpSpPr/>
            <p:nvPr/>
          </p:nvGrpSpPr>
          <p:grpSpPr>
            <a:xfrm>
              <a:off x="6850080" y="5470560"/>
              <a:ext cx="911160" cy="1053720"/>
              <a:chOff x="6850080" y="5470560"/>
              <a:chExt cx="911160" cy="1053720"/>
            </a:xfrm>
          </p:grpSpPr>
          <p:grpSp>
            <p:nvGrpSpPr>
              <p:cNvPr id="382" name="Group 443"/>
              <p:cNvGrpSpPr/>
              <p:nvPr/>
            </p:nvGrpSpPr>
            <p:grpSpPr>
              <a:xfrm>
                <a:off x="6870960" y="5695920"/>
                <a:ext cx="890280" cy="828360"/>
                <a:chOff x="6870960" y="5695920"/>
                <a:chExt cx="890280" cy="828360"/>
              </a:xfrm>
            </p:grpSpPr>
            <p:pic>
              <p:nvPicPr>
                <p:cNvPr id="383" name="Picture 444" descr="desktop_computer_stylized_medium"/>
                <p:cNvPicPr/>
                <p:nvPr/>
              </p:nvPicPr>
              <p:blipFill>
                <a:blip r:embed="rId6"/>
                <a:stretch/>
              </p:blipFill>
              <p:spPr>
                <a:xfrm flipH="1">
                  <a:off x="6870960" y="569592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84" name="Freeform 445"/>
                <p:cNvSpPr/>
                <p:nvPr/>
              </p:nvSpPr>
              <p:spPr>
                <a:xfrm flipH="1">
                  <a:off x="7250040" y="577548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85" name="Rectangle 115"/>
              <p:cNvSpPr/>
              <p:nvPr/>
            </p:nvSpPr>
            <p:spPr>
              <a:xfrm>
                <a:off x="6907320" y="551196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Text Box 116"/>
              <p:cNvSpPr/>
              <p:nvPr/>
            </p:nvSpPr>
            <p:spPr>
              <a:xfrm>
                <a:off x="6850080" y="547056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grpSp>
          <p:nvGrpSpPr>
            <p:cNvPr id="387" name="Group 448"/>
            <p:cNvGrpSpPr/>
            <p:nvPr/>
          </p:nvGrpSpPr>
          <p:grpSpPr>
            <a:xfrm>
              <a:off x="7578720" y="4851360"/>
              <a:ext cx="911160" cy="1053720"/>
              <a:chOff x="7578720" y="4851360"/>
              <a:chExt cx="911160" cy="1053720"/>
            </a:xfrm>
          </p:grpSpPr>
          <p:grpSp>
            <p:nvGrpSpPr>
              <p:cNvPr id="388" name="Group 449"/>
              <p:cNvGrpSpPr/>
              <p:nvPr/>
            </p:nvGrpSpPr>
            <p:grpSpPr>
              <a:xfrm>
                <a:off x="7599600" y="5076720"/>
                <a:ext cx="890280" cy="828360"/>
                <a:chOff x="7599600" y="5076720"/>
                <a:chExt cx="890280" cy="828360"/>
              </a:xfrm>
            </p:grpSpPr>
            <p:pic>
              <p:nvPicPr>
                <p:cNvPr id="389" name="Picture 450" descr="desktop_computer_stylized_medium"/>
                <p:cNvPicPr/>
                <p:nvPr/>
              </p:nvPicPr>
              <p:blipFill>
                <a:blip r:embed="rId7"/>
                <a:stretch/>
              </p:blipFill>
              <p:spPr>
                <a:xfrm flipH="1">
                  <a:off x="7599600" y="5076720"/>
                  <a:ext cx="890280" cy="828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90" name="Freeform 451"/>
                <p:cNvSpPr/>
                <p:nvPr/>
              </p:nvSpPr>
              <p:spPr>
                <a:xfrm flipH="1">
                  <a:off x="7978680" y="5156280"/>
                  <a:ext cx="432720" cy="3790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1" name="Rectangle 115"/>
              <p:cNvSpPr/>
              <p:nvPr/>
            </p:nvSpPr>
            <p:spPr>
              <a:xfrm>
                <a:off x="7635960" y="4892760"/>
                <a:ext cx="604440" cy="5234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Text Box 116"/>
              <p:cNvSpPr/>
              <p:nvPr/>
            </p:nvSpPr>
            <p:spPr>
              <a:xfrm>
                <a:off x="7578720" y="4851360"/>
                <a:ext cx="68868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user</a:t>
                </a:r>
                <a:endParaRPr b="0" lang="en-IN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MS PGothic"/>
                  </a:rPr>
                  <a:t>agent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ftr" idx="20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Num" idx="21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769F6059-B1F6-4B4E-B225-0953930E968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title"/>
          </p:nvPr>
        </p:nvSpPr>
        <p:spPr>
          <a:xfrm>
            <a:off x="1900080" y="222120"/>
            <a:ext cx="7772040" cy="882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Electronic mail: mail servers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1981080" y="1398600"/>
            <a:ext cx="393336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mail servers: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mailbox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contains incoming messages for user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message queue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of outgoing (to be sent) mail messages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SMTP protocol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between mail servers to send email messages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client: sending mail server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server”: receiving mail server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397" name="Picture 159" descr="underline_base"/>
          <p:cNvPicPr/>
          <p:nvPr/>
        </p:nvPicPr>
        <p:blipFill>
          <a:blip r:embed="rId1"/>
          <a:stretch/>
        </p:blipFill>
        <p:spPr>
          <a:xfrm>
            <a:off x="2008080" y="882720"/>
            <a:ext cx="5941800" cy="172800"/>
          </a:xfrm>
          <a:prstGeom prst="rect">
            <a:avLst/>
          </a:prstGeom>
          <a:ln w="0">
            <a:noFill/>
          </a:ln>
        </p:spPr>
      </p:pic>
      <p:grpSp>
        <p:nvGrpSpPr>
          <p:cNvPr id="398" name="Group 271"/>
          <p:cNvGrpSpPr/>
          <p:nvPr/>
        </p:nvGrpSpPr>
        <p:grpSpPr>
          <a:xfrm>
            <a:off x="8423280" y="2787480"/>
            <a:ext cx="477720" cy="716040"/>
            <a:chOff x="8423280" y="2787480"/>
            <a:chExt cx="477720" cy="716040"/>
          </a:xfrm>
        </p:grpSpPr>
        <p:sp>
          <p:nvSpPr>
            <p:cNvPr id="399" name="Freeform 272"/>
            <p:cNvSpPr/>
            <p:nvPr/>
          </p:nvSpPr>
          <p:spPr>
            <a:xfrm>
              <a:off x="8801640" y="2788920"/>
              <a:ext cx="94680" cy="682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Rectangle 273"/>
            <p:cNvSpPr/>
            <p:nvPr/>
          </p:nvSpPr>
          <p:spPr>
            <a:xfrm>
              <a:off x="8445240" y="2787480"/>
              <a:ext cx="350280" cy="6822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Freeform 274"/>
            <p:cNvSpPr/>
            <p:nvPr/>
          </p:nvSpPr>
          <p:spPr>
            <a:xfrm>
              <a:off x="8819280" y="2829960"/>
              <a:ext cx="56160" cy="6318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Freeform 275"/>
            <p:cNvSpPr/>
            <p:nvPr/>
          </p:nvSpPr>
          <p:spPr>
            <a:xfrm>
              <a:off x="8807040" y="3149640"/>
              <a:ext cx="87840" cy="56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Rectangle 276"/>
            <p:cNvSpPr/>
            <p:nvPr/>
          </p:nvSpPr>
          <p:spPr>
            <a:xfrm>
              <a:off x="8447040" y="286704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4" name="Group 277"/>
            <p:cNvGrpSpPr/>
            <p:nvPr/>
          </p:nvGrpSpPr>
          <p:grpSpPr>
            <a:xfrm>
              <a:off x="8628120" y="2859120"/>
              <a:ext cx="193320" cy="42480"/>
              <a:chOff x="8628120" y="2859120"/>
              <a:chExt cx="193320" cy="42480"/>
            </a:xfrm>
          </p:grpSpPr>
          <p:sp>
            <p:nvSpPr>
              <p:cNvPr id="405" name="AutoShape 278"/>
              <p:cNvSpPr/>
              <p:nvPr/>
            </p:nvSpPr>
            <p:spPr>
              <a:xfrm>
                <a:off x="8628120" y="2859120"/>
                <a:ext cx="193320" cy="424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AutoShape 279"/>
              <p:cNvSpPr/>
              <p:nvPr/>
            </p:nvSpPr>
            <p:spPr>
              <a:xfrm>
                <a:off x="8632800" y="2863800"/>
                <a:ext cx="1836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7" name="Rectangle 280"/>
            <p:cNvSpPr/>
            <p:nvPr/>
          </p:nvSpPr>
          <p:spPr>
            <a:xfrm>
              <a:off x="8451720" y="296388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8" name="Group 281"/>
            <p:cNvGrpSpPr/>
            <p:nvPr/>
          </p:nvGrpSpPr>
          <p:grpSpPr>
            <a:xfrm>
              <a:off x="8626680" y="2955960"/>
              <a:ext cx="195120" cy="40680"/>
              <a:chOff x="8626680" y="2955960"/>
              <a:chExt cx="195120" cy="40680"/>
            </a:xfrm>
          </p:grpSpPr>
          <p:sp>
            <p:nvSpPr>
              <p:cNvPr id="409" name="AutoShape 282"/>
              <p:cNvSpPr/>
              <p:nvPr/>
            </p:nvSpPr>
            <p:spPr>
              <a:xfrm>
                <a:off x="8626680" y="2955960"/>
                <a:ext cx="19512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AutoShape 283"/>
              <p:cNvSpPr/>
              <p:nvPr/>
            </p:nvSpPr>
            <p:spPr>
              <a:xfrm>
                <a:off x="8631000" y="2960640"/>
                <a:ext cx="1854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1" name="Rectangle 284"/>
            <p:cNvSpPr/>
            <p:nvPr/>
          </p:nvSpPr>
          <p:spPr>
            <a:xfrm>
              <a:off x="8448840" y="306540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Rectangle 285"/>
            <p:cNvSpPr/>
            <p:nvPr/>
          </p:nvSpPr>
          <p:spPr>
            <a:xfrm>
              <a:off x="8453520" y="3154320"/>
              <a:ext cx="1980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3" name="Group 286"/>
            <p:cNvGrpSpPr/>
            <p:nvPr/>
          </p:nvGrpSpPr>
          <p:grpSpPr>
            <a:xfrm>
              <a:off x="8623440" y="3146400"/>
              <a:ext cx="194760" cy="44280"/>
              <a:chOff x="8623440" y="3146400"/>
              <a:chExt cx="194760" cy="44280"/>
            </a:xfrm>
          </p:grpSpPr>
          <p:sp>
            <p:nvSpPr>
              <p:cNvPr id="414" name="AutoShape 287"/>
              <p:cNvSpPr/>
              <p:nvPr/>
            </p:nvSpPr>
            <p:spPr>
              <a:xfrm>
                <a:off x="8623440" y="3146400"/>
                <a:ext cx="194760" cy="44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AutoShape 288"/>
              <p:cNvSpPr/>
              <p:nvPr/>
            </p:nvSpPr>
            <p:spPr>
              <a:xfrm>
                <a:off x="8628120" y="3151080"/>
                <a:ext cx="185400" cy="345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Freeform 289"/>
            <p:cNvSpPr/>
            <p:nvPr/>
          </p:nvSpPr>
          <p:spPr>
            <a:xfrm>
              <a:off x="8808120" y="3063960"/>
              <a:ext cx="8784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17" name="Group 290"/>
            <p:cNvGrpSpPr/>
            <p:nvPr/>
          </p:nvGrpSpPr>
          <p:grpSpPr>
            <a:xfrm>
              <a:off x="8628120" y="3056040"/>
              <a:ext cx="188640" cy="41040"/>
              <a:chOff x="8628120" y="3056040"/>
              <a:chExt cx="188640" cy="41040"/>
            </a:xfrm>
          </p:grpSpPr>
          <p:sp>
            <p:nvSpPr>
              <p:cNvPr id="418" name="AutoShape 291"/>
              <p:cNvSpPr/>
              <p:nvPr/>
            </p:nvSpPr>
            <p:spPr>
              <a:xfrm>
                <a:off x="8628120" y="3056040"/>
                <a:ext cx="18864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AutoShape 292"/>
              <p:cNvSpPr/>
              <p:nvPr/>
            </p:nvSpPr>
            <p:spPr>
              <a:xfrm>
                <a:off x="8629560" y="3060720"/>
                <a:ext cx="18036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0" name="Rectangle 293"/>
            <p:cNvSpPr/>
            <p:nvPr/>
          </p:nvSpPr>
          <p:spPr>
            <a:xfrm>
              <a:off x="8794800" y="2787480"/>
              <a:ext cx="23400" cy="684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Freeform 294"/>
            <p:cNvSpPr/>
            <p:nvPr/>
          </p:nvSpPr>
          <p:spPr>
            <a:xfrm>
              <a:off x="8816400" y="2960280"/>
              <a:ext cx="79200" cy="633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Freeform 295"/>
            <p:cNvSpPr/>
            <p:nvPr/>
          </p:nvSpPr>
          <p:spPr>
            <a:xfrm>
              <a:off x="8817120" y="2862720"/>
              <a:ext cx="81360" cy="71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Oval 296"/>
            <p:cNvSpPr/>
            <p:nvPr/>
          </p:nvSpPr>
          <p:spPr>
            <a:xfrm>
              <a:off x="8885520" y="3439800"/>
              <a:ext cx="15480" cy="28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Freeform 297"/>
            <p:cNvSpPr/>
            <p:nvPr/>
          </p:nvSpPr>
          <p:spPr>
            <a:xfrm>
              <a:off x="8812800" y="3440520"/>
              <a:ext cx="81720" cy="594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AutoShape 298"/>
            <p:cNvSpPr/>
            <p:nvPr/>
          </p:nvSpPr>
          <p:spPr>
            <a:xfrm>
              <a:off x="8423280" y="3459240"/>
              <a:ext cx="401400" cy="44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AutoShape 299"/>
            <p:cNvSpPr/>
            <p:nvPr/>
          </p:nvSpPr>
          <p:spPr>
            <a:xfrm>
              <a:off x="8445240" y="3470040"/>
              <a:ext cx="3585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Oval 300"/>
            <p:cNvSpPr/>
            <p:nvPr/>
          </p:nvSpPr>
          <p:spPr>
            <a:xfrm>
              <a:off x="8479080" y="337176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Oval 301"/>
            <p:cNvSpPr/>
            <p:nvPr/>
          </p:nvSpPr>
          <p:spPr>
            <a:xfrm>
              <a:off x="8539200" y="3371760"/>
              <a:ext cx="53640" cy="424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Oval 302"/>
            <p:cNvSpPr/>
            <p:nvPr/>
          </p:nvSpPr>
          <p:spPr>
            <a:xfrm>
              <a:off x="8597880" y="337032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Rectangle 303"/>
            <p:cNvSpPr/>
            <p:nvPr/>
          </p:nvSpPr>
          <p:spPr>
            <a:xfrm>
              <a:off x="8732880" y="3208320"/>
              <a:ext cx="28080" cy="226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1" name="Group 304"/>
          <p:cNvGrpSpPr/>
          <p:nvPr/>
        </p:nvGrpSpPr>
        <p:grpSpPr>
          <a:xfrm>
            <a:off x="6431040" y="4181400"/>
            <a:ext cx="477360" cy="715680"/>
            <a:chOff x="6431040" y="4181400"/>
            <a:chExt cx="477360" cy="715680"/>
          </a:xfrm>
        </p:grpSpPr>
        <p:sp>
          <p:nvSpPr>
            <p:cNvPr id="432" name="Freeform 305"/>
            <p:cNvSpPr/>
            <p:nvPr/>
          </p:nvSpPr>
          <p:spPr>
            <a:xfrm>
              <a:off x="6809040" y="4182840"/>
              <a:ext cx="94680" cy="682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Rectangle 306"/>
            <p:cNvSpPr/>
            <p:nvPr/>
          </p:nvSpPr>
          <p:spPr>
            <a:xfrm>
              <a:off x="6453000" y="4181400"/>
              <a:ext cx="350280" cy="6822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Freeform 307"/>
            <p:cNvSpPr/>
            <p:nvPr/>
          </p:nvSpPr>
          <p:spPr>
            <a:xfrm>
              <a:off x="6827040" y="4223520"/>
              <a:ext cx="56160" cy="6318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Freeform 308"/>
            <p:cNvSpPr/>
            <p:nvPr/>
          </p:nvSpPr>
          <p:spPr>
            <a:xfrm>
              <a:off x="6814440" y="4543200"/>
              <a:ext cx="87840" cy="56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Rectangle 309"/>
            <p:cNvSpPr/>
            <p:nvPr/>
          </p:nvSpPr>
          <p:spPr>
            <a:xfrm>
              <a:off x="6454800" y="426096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7" name="Group 310"/>
            <p:cNvGrpSpPr/>
            <p:nvPr/>
          </p:nvGrpSpPr>
          <p:grpSpPr>
            <a:xfrm>
              <a:off x="6635880" y="4253040"/>
              <a:ext cx="193320" cy="42480"/>
              <a:chOff x="6635880" y="4253040"/>
              <a:chExt cx="193320" cy="42480"/>
            </a:xfrm>
          </p:grpSpPr>
          <p:sp>
            <p:nvSpPr>
              <p:cNvPr id="438" name="AutoShape 311"/>
              <p:cNvSpPr/>
              <p:nvPr/>
            </p:nvSpPr>
            <p:spPr>
              <a:xfrm>
                <a:off x="6635880" y="4253040"/>
                <a:ext cx="193320" cy="424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AutoShape 312"/>
              <p:cNvSpPr/>
              <p:nvPr/>
            </p:nvSpPr>
            <p:spPr>
              <a:xfrm>
                <a:off x="6640560" y="4257720"/>
                <a:ext cx="1836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0" name="Rectangle 313"/>
            <p:cNvSpPr/>
            <p:nvPr/>
          </p:nvSpPr>
          <p:spPr>
            <a:xfrm>
              <a:off x="6459480" y="435780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1" name="Group 314"/>
            <p:cNvGrpSpPr/>
            <p:nvPr/>
          </p:nvGrpSpPr>
          <p:grpSpPr>
            <a:xfrm>
              <a:off x="6634080" y="4349880"/>
              <a:ext cx="195120" cy="40680"/>
              <a:chOff x="6634080" y="4349880"/>
              <a:chExt cx="195120" cy="40680"/>
            </a:xfrm>
          </p:grpSpPr>
          <p:sp>
            <p:nvSpPr>
              <p:cNvPr id="442" name="AutoShape 315"/>
              <p:cNvSpPr/>
              <p:nvPr/>
            </p:nvSpPr>
            <p:spPr>
              <a:xfrm>
                <a:off x="6634080" y="4349880"/>
                <a:ext cx="19512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AutoShape 316"/>
              <p:cNvSpPr/>
              <p:nvPr/>
            </p:nvSpPr>
            <p:spPr>
              <a:xfrm>
                <a:off x="6638760" y="4354560"/>
                <a:ext cx="1854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4" name="Rectangle 317"/>
            <p:cNvSpPr/>
            <p:nvPr/>
          </p:nvSpPr>
          <p:spPr>
            <a:xfrm>
              <a:off x="6456600" y="445932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Rectangle 318"/>
            <p:cNvSpPr/>
            <p:nvPr/>
          </p:nvSpPr>
          <p:spPr>
            <a:xfrm>
              <a:off x="6461280" y="4548240"/>
              <a:ext cx="1980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6" name="Group 319"/>
            <p:cNvGrpSpPr/>
            <p:nvPr/>
          </p:nvGrpSpPr>
          <p:grpSpPr>
            <a:xfrm>
              <a:off x="6631200" y="4539960"/>
              <a:ext cx="194760" cy="44280"/>
              <a:chOff x="6631200" y="4539960"/>
              <a:chExt cx="194760" cy="44280"/>
            </a:xfrm>
          </p:grpSpPr>
          <p:sp>
            <p:nvSpPr>
              <p:cNvPr id="447" name="AutoShape 320"/>
              <p:cNvSpPr/>
              <p:nvPr/>
            </p:nvSpPr>
            <p:spPr>
              <a:xfrm>
                <a:off x="6631200" y="4539960"/>
                <a:ext cx="194760" cy="44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AutoShape 321"/>
              <p:cNvSpPr/>
              <p:nvPr/>
            </p:nvSpPr>
            <p:spPr>
              <a:xfrm>
                <a:off x="6635880" y="4545000"/>
                <a:ext cx="185400" cy="345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9" name="Freeform 322"/>
            <p:cNvSpPr/>
            <p:nvPr/>
          </p:nvSpPr>
          <p:spPr>
            <a:xfrm>
              <a:off x="6815880" y="4457880"/>
              <a:ext cx="8784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0" name="Group 323"/>
            <p:cNvGrpSpPr/>
            <p:nvPr/>
          </p:nvGrpSpPr>
          <p:grpSpPr>
            <a:xfrm>
              <a:off x="6635880" y="4449960"/>
              <a:ext cx="188640" cy="41040"/>
              <a:chOff x="6635880" y="4449960"/>
              <a:chExt cx="188640" cy="41040"/>
            </a:xfrm>
          </p:grpSpPr>
          <p:sp>
            <p:nvSpPr>
              <p:cNvPr id="451" name="AutoShape 324"/>
              <p:cNvSpPr/>
              <p:nvPr/>
            </p:nvSpPr>
            <p:spPr>
              <a:xfrm>
                <a:off x="6635880" y="4449960"/>
                <a:ext cx="18864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AutoShape 325"/>
              <p:cNvSpPr/>
              <p:nvPr/>
            </p:nvSpPr>
            <p:spPr>
              <a:xfrm>
                <a:off x="6637320" y="4454640"/>
                <a:ext cx="18036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3" name="Rectangle 326"/>
            <p:cNvSpPr/>
            <p:nvPr/>
          </p:nvSpPr>
          <p:spPr>
            <a:xfrm>
              <a:off x="6802560" y="4181400"/>
              <a:ext cx="23400" cy="684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Freeform 327"/>
            <p:cNvSpPr/>
            <p:nvPr/>
          </p:nvSpPr>
          <p:spPr>
            <a:xfrm>
              <a:off x="6823800" y="4354200"/>
              <a:ext cx="79200" cy="633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Freeform 328"/>
            <p:cNvSpPr/>
            <p:nvPr/>
          </p:nvSpPr>
          <p:spPr>
            <a:xfrm>
              <a:off x="6824880" y="4256640"/>
              <a:ext cx="81360" cy="71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Oval 329"/>
            <p:cNvSpPr/>
            <p:nvPr/>
          </p:nvSpPr>
          <p:spPr>
            <a:xfrm>
              <a:off x="6892920" y="4833720"/>
              <a:ext cx="15480" cy="28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Freeform 330"/>
            <p:cNvSpPr/>
            <p:nvPr/>
          </p:nvSpPr>
          <p:spPr>
            <a:xfrm>
              <a:off x="6820560" y="4834440"/>
              <a:ext cx="81720" cy="594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AutoShape 331"/>
            <p:cNvSpPr/>
            <p:nvPr/>
          </p:nvSpPr>
          <p:spPr>
            <a:xfrm>
              <a:off x="6431040" y="4852800"/>
              <a:ext cx="401400" cy="44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AutoShape 332"/>
            <p:cNvSpPr/>
            <p:nvPr/>
          </p:nvSpPr>
          <p:spPr>
            <a:xfrm>
              <a:off x="6453000" y="4863960"/>
              <a:ext cx="3585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Oval 333"/>
            <p:cNvSpPr/>
            <p:nvPr/>
          </p:nvSpPr>
          <p:spPr>
            <a:xfrm>
              <a:off x="6486480" y="476568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Oval 334"/>
            <p:cNvSpPr/>
            <p:nvPr/>
          </p:nvSpPr>
          <p:spPr>
            <a:xfrm>
              <a:off x="6546960" y="4765680"/>
              <a:ext cx="53640" cy="424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Oval 335"/>
            <p:cNvSpPr/>
            <p:nvPr/>
          </p:nvSpPr>
          <p:spPr>
            <a:xfrm>
              <a:off x="6605640" y="476424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Rectangle 336"/>
            <p:cNvSpPr/>
            <p:nvPr/>
          </p:nvSpPr>
          <p:spPr>
            <a:xfrm>
              <a:off x="6740640" y="4602240"/>
              <a:ext cx="28080" cy="226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4" name="Group 337"/>
          <p:cNvGrpSpPr/>
          <p:nvPr/>
        </p:nvGrpSpPr>
        <p:grpSpPr>
          <a:xfrm>
            <a:off x="6453360" y="1839960"/>
            <a:ext cx="477360" cy="715680"/>
            <a:chOff x="6453360" y="1839960"/>
            <a:chExt cx="477360" cy="715680"/>
          </a:xfrm>
        </p:grpSpPr>
        <p:sp>
          <p:nvSpPr>
            <p:cNvPr id="465" name="Freeform 338"/>
            <p:cNvSpPr/>
            <p:nvPr/>
          </p:nvSpPr>
          <p:spPr>
            <a:xfrm>
              <a:off x="6831360" y="1841040"/>
              <a:ext cx="94680" cy="682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Rectangle 339"/>
            <p:cNvSpPr/>
            <p:nvPr/>
          </p:nvSpPr>
          <p:spPr>
            <a:xfrm>
              <a:off x="6475320" y="1839960"/>
              <a:ext cx="350280" cy="6822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Freeform 340"/>
            <p:cNvSpPr/>
            <p:nvPr/>
          </p:nvSpPr>
          <p:spPr>
            <a:xfrm>
              <a:off x="6849360" y="1882080"/>
              <a:ext cx="56160" cy="6318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Freeform 341"/>
            <p:cNvSpPr/>
            <p:nvPr/>
          </p:nvSpPr>
          <p:spPr>
            <a:xfrm>
              <a:off x="6836760" y="2201760"/>
              <a:ext cx="87840" cy="56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Rectangle 342"/>
            <p:cNvSpPr/>
            <p:nvPr/>
          </p:nvSpPr>
          <p:spPr>
            <a:xfrm>
              <a:off x="6477120" y="191952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0" name="Group 343"/>
            <p:cNvGrpSpPr/>
            <p:nvPr/>
          </p:nvGrpSpPr>
          <p:grpSpPr>
            <a:xfrm>
              <a:off x="6657840" y="1911240"/>
              <a:ext cx="193320" cy="42480"/>
              <a:chOff x="6657840" y="1911240"/>
              <a:chExt cx="193320" cy="42480"/>
            </a:xfrm>
          </p:grpSpPr>
          <p:sp>
            <p:nvSpPr>
              <p:cNvPr id="471" name="AutoShape 344"/>
              <p:cNvSpPr/>
              <p:nvPr/>
            </p:nvSpPr>
            <p:spPr>
              <a:xfrm>
                <a:off x="6657840" y="1911240"/>
                <a:ext cx="193320" cy="424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AutoShape 345"/>
              <p:cNvSpPr/>
              <p:nvPr/>
            </p:nvSpPr>
            <p:spPr>
              <a:xfrm>
                <a:off x="6662880" y="1915920"/>
                <a:ext cx="1836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3" name="Rectangle 346"/>
            <p:cNvSpPr/>
            <p:nvPr/>
          </p:nvSpPr>
          <p:spPr>
            <a:xfrm>
              <a:off x="6481800" y="201636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4" name="Group 347"/>
            <p:cNvGrpSpPr/>
            <p:nvPr/>
          </p:nvGrpSpPr>
          <p:grpSpPr>
            <a:xfrm>
              <a:off x="6656400" y="2008080"/>
              <a:ext cx="195120" cy="40680"/>
              <a:chOff x="6656400" y="2008080"/>
              <a:chExt cx="195120" cy="40680"/>
            </a:xfrm>
          </p:grpSpPr>
          <p:sp>
            <p:nvSpPr>
              <p:cNvPr id="475" name="AutoShape 348"/>
              <p:cNvSpPr/>
              <p:nvPr/>
            </p:nvSpPr>
            <p:spPr>
              <a:xfrm>
                <a:off x="6656400" y="2008080"/>
                <a:ext cx="19512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AutoShape 349"/>
              <p:cNvSpPr/>
              <p:nvPr/>
            </p:nvSpPr>
            <p:spPr>
              <a:xfrm>
                <a:off x="6661080" y="2013120"/>
                <a:ext cx="1854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7" name="Rectangle 350"/>
            <p:cNvSpPr/>
            <p:nvPr/>
          </p:nvSpPr>
          <p:spPr>
            <a:xfrm>
              <a:off x="6478560" y="2117880"/>
              <a:ext cx="1998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Rectangle 351"/>
            <p:cNvSpPr/>
            <p:nvPr/>
          </p:nvSpPr>
          <p:spPr>
            <a:xfrm>
              <a:off x="6483240" y="2206440"/>
              <a:ext cx="198000" cy="140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9" name="Group 352"/>
            <p:cNvGrpSpPr/>
            <p:nvPr/>
          </p:nvGrpSpPr>
          <p:grpSpPr>
            <a:xfrm>
              <a:off x="6653160" y="2198520"/>
              <a:ext cx="194760" cy="44280"/>
              <a:chOff x="6653160" y="2198520"/>
              <a:chExt cx="194760" cy="44280"/>
            </a:xfrm>
          </p:grpSpPr>
          <p:sp>
            <p:nvSpPr>
              <p:cNvPr id="480" name="AutoShape 353"/>
              <p:cNvSpPr/>
              <p:nvPr/>
            </p:nvSpPr>
            <p:spPr>
              <a:xfrm>
                <a:off x="6653160" y="2198520"/>
                <a:ext cx="194760" cy="44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AutoShape 354"/>
              <p:cNvSpPr/>
              <p:nvPr/>
            </p:nvSpPr>
            <p:spPr>
              <a:xfrm>
                <a:off x="6658200" y="2203560"/>
                <a:ext cx="185400" cy="345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2" name="Freeform 355"/>
            <p:cNvSpPr/>
            <p:nvPr/>
          </p:nvSpPr>
          <p:spPr>
            <a:xfrm>
              <a:off x="6838200" y="2116440"/>
              <a:ext cx="8784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3" name="Group 356"/>
            <p:cNvGrpSpPr/>
            <p:nvPr/>
          </p:nvGrpSpPr>
          <p:grpSpPr>
            <a:xfrm>
              <a:off x="6658200" y="2108160"/>
              <a:ext cx="188640" cy="41040"/>
              <a:chOff x="6658200" y="2108160"/>
              <a:chExt cx="188640" cy="41040"/>
            </a:xfrm>
          </p:grpSpPr>
          <p:sp>
            <p:nvSpPr>
              <p:cNvPr id="484" name="AutoShape 357"/>
              <p:cNvSpPr/>
              <p:nvPr/>
            </p:nvSpPr>
            <p:spPr>
              <a:xfrm>
                <a:off x="6658200" y="2108160"/>
                <a:ext cx="18864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AutoShape 358"/>
              <p:cNvSpPr/>
              <p:nvPr/>
            </p:nvSpPr>
            <p:spPr>
              <a:xfrm>
                <a:off x="6659280" y="2113200"/>
                <a:ext cx="18036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6" name="Rectangle 359"/>
            <p:cNvSpPr/>
            <p:nvPr/>
          </p:nvSpPr>
          <p:spPr>
            <a:xfrm>
              <a:off x="6824880" y="1839960"/>
              <a:ext cx="23400" cy="684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Freeform 360"/>
            <p:cNvSpPr/>
            <p:nvPr/>
          </p:nvSpPr>
          <p:spPr>
            <a:xfrm>
              <a:off x="6846120" y="2012760"/>
              <a:ext cx="79200" cy="633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Freeform 361"/>
            <p:cNvSpPr/>
            <p:nvPr/>
          </p:nvSpPr>
          <p:spPr>
            <a:xfrm>
              <a:off x="6847200" y="1914840"/>
              <a:ext cx="81360" cy="71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Oval 362"/>
            <p:cNvSpPr/>
            <p:nvPr/>
          </p:nvSpPr>
          <p:spPr>
            <a:xfrm>
              <a:off x="6915240" y="2492280"/>
              <a:ext cx="15480" cy="28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Freeform 363"/>
            <p:cNvSpPr/>
            <p:nvPr/>
          </p:nvSpPr>
          <p:spPr>
            <a:xfrm>
              <a:off x="6842880" y="2493000"/>
              <a:ext cx="81720" cy="594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AutoShape 364"/>
            <p:cNvSpPr/>
            <p:nvPr/>
          </p:nvSpPr>
          <p:spPr>
            <a:xfrm>
              <a:off x="6453360" y="2511360"/>
              <a:ext cx="401400" cy="44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AutoShape 365"/>
            <p:cNvSpPr/>
            <p:nvPr/>
          </p:nvSpPr>
          <p:spPr>
            <a:xfrm>
              <a:off x="6475320" y="2522520"/>
              <a:ext cx="3585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Oval 366"/>
            <p:cNvSpPr/>
            <p:nvPr/>
          </p:nvSpPr>
          <p:spPr>
            <a:xfrm>
              <a:off x="6508800" y="242424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Oval 367"/>
            <p:cNvSpPr/>
            <p:nvPr/>
          </p:nvSpPr>
          <p:spPr>
            <a:xfrm>
              <a:off x="6569280" y="2424240"/>
              <a:ext cx="53640" cy="424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Oval 368"/>
            <p:cNvSpPr/>
            <p:nvPr/>
          </p:nvSpPr>
          <p:spPr>
            <a:xfrm>
              <a:off x="6627960" y="2422440"/>
              <a:ext cx="53640" cy="42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Rectangle 369"/>
            <p:cNvSpPr/>
            <p:nvPr/>
          </p:nvSpPr>
          <p:spPr>
            <a:xfrm>
              <a:off x="6762600" y="2260800"/>
              <a:ext cx="28080" cy="226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7" name="Line 9"/>
          <p:cNvSpPr/>
          <p:nvPr/>
        </p:nvSpPr>
        <p:spPr>
          <a:xfrm>
            <a:off x="7451640" y="2606400"/>
            <a:ext cx="1123920" cy="79056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8" name="Group 19"/>
          <p:cNvGrpSpPr/>
          <p:nvPr/>
        </p:nvGrpSpPr>
        <p:grpSpPr>
          <a:xfrm>
            <a:off x="8613720" y="2986200"/>
            <a:ext cx="809280" cy="1049040"/>
            <a:chOff x="8613720" y="2986200"/>
            <a:chExt cx="809280" cy="1049040"/>
          </a:xfrm>
        </p:grpSpPr>
        <p:sp>
          <p:nvSpPr>
            <p:cNvPr id="499" name="Rectangle 20"/>
            <p:cNvSpPr/>
            <p:nvPr/>
          </p:nvSpPr>
          <p:spPr>
            <a:xfrm>
              <a:off x="8613720" y="3025800"/>
              <a:ext cx="809280" cy="1009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Text Box 21"/>
            <p:cNvSpPr/>
            <p:nvPr/>
          </p:nvSpPr>
          <p:spPr>
            <a:xfrm>
              <a:off x="8628120" y="2986200"/>
              <a:ext cx="744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mail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01" name="Rectangle 22"/>
            <p:cNvSpPr/>
            <p:nvPr/>
          </p:nvSpPr>
          <p:spPr>
            <a:xfrm>
              <a:off x="8651880" y="358776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Line 23"/>
            <p:cNvSpPr/>
            <p:nvPr/>
          </p:nvSpPr>
          <p:spPr>
            <a:xfrm>
              <a:off x="8729640" y="3632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Line 24"/>
            <p:cNvSpPr/>
            <p:nvPr/>
          </p:nvSpPr>
          <p:spPr>
            <a:xfrm>
              <a:off x="890244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Line 25"/>
            <p:cNvSpPr/>
            <p:nvPr/>
          </p:nvSpPr>
          <p:spPr>
            <a:xfrm>
              <a:off x="8989920" y="36334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Line 26"/>
            <p:cNvSpPr/>
            <p:nvPr/>
          </p:nvSpPr>
          <p:spPr>
            <a:xfrm>
              <a:off x="908028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Line 27"/>
            <p:cNvSpPr/>
            <p:nvPr/>
          </p:nvSpPr>
          <p:spPr>
            <a:xfrm>
              <a:off x="917712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Line 28"/>
            <p:cNvSpPr/>
            <p:nvPr/>
          </p:nvSpPr>
          <p:spPr>
            <a:xfrm>
              <a:off x="926604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Line 29"/>
            <p:cNvSpPr/>
            <p:nvPr/>
          </p:nvSpPr>
          <p:spPr>
            <a:xfrm>
              <a:off x="8813520" y="3632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Rectangle 30"/>
            <p:cNvSpPr/>
            <p:nvPr/>
          </p:nvSpPr>
          <p:spPr>
            <a:xfrm>
              <a:off x="8664480" y="38527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Rectangle 31"/>
            <p:cNvSpPr/>
            <p:nvPr/>
          </p:nvSpPr>
          <p:spPr>
            <a:xfrm>
              <a:off x="8801280" y="38527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Rectangle 32"/>
            <p:cNvSpPr/>
            <p:nvPr/>
          </p:nvSpPr>
          <p:spPr>
            <a:xfrm>
              <a:off x="8937720" y="385128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Rectangle 33"/>
            <p:cNvSpPr/>
            <p:nvPr/>
          </p:nvSpPr>
          <p:spPr>
            <a:xfrm>
              <a:off x="9091440" y="38480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Rectangle 34"/>
            <p:cNvSpPr/>
            <p:nvPr/>
          </p:nvSpPr>
          <p:spPr>
            <a:xfrm>
              <a:off x="9244080" y="38480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4" name="Group 60"/>
          <p:cNvGrpSpPr/>
          <p:nvPr/>
        </p:nvGrpSpPr>
        <p:grpSpPr>
          <a:xfrm>
            <a:off x="6613560" y="4386240"/>
            <a:ext cx="809280" cy="1049040"/>
            <a:chOff x="6613560" y="4386240"/>
            <a:chExt cx="809280" cy="1049040"/>
          </a:xfrm>
        </p:grpSpPr>
        <p:sp>
          <p:nvSpPr>
            <p:cNvPr id="515" name="Rectangle 61"/>
            <p:cNvSpPr/>
            <p:nvPr/>
          </p:nvSpPr>
          <p:spPr>
            <a:xfrm>
              <a:off x="6613560" y="4425840"/>
              <a:ext cx="809280" cy="1009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Text Box 62"/>
            <p:cNvSpPr/>
            <p:nvPr/>
          </p:nvSpPr>
          <p:spPr>
            <a:xfrm>
              <a:off x="6627960" y="4386240"/>
              <a:ext cx="744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mail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17" name="Rectangle 63"/>
            <p:cNvSpPr/>
            <p:nvPr/>
          </p:nvSpPr>
          <p:spPr>
            <a:xfrm>
              <a:off x="6651720" y="498780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Line 64"/>
            <p:cNvSpPr/>
            <p:nvPr/>
          </p:nvSpPr>
          <p:spPr>
            <a:xfrm>
              <a:off x="6729120" y="50320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Line 65"/>
            <p:cNvSpPr/>
            <p:nvPr/>
          </p:nvSpPr>
          <p:spPr>
            <a:xfrm>
              <a:off x="690228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Line 66"/>
            <p:cNvSpPr/>
            <p:nvPr/>
          </p:nvSpPr>
          <p:spPr>
            <a:xfrm>
              <a:off x="6989760" y="503388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Line 67"/>
            <p:cNvSpPr/>
            <p:nvPr/>
          </p:nvSpPr>
          <p:spPr>
            <a:xfrm>
              <a:off x="708012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68"/>
            <p:cNvSpPr/>
            <p:nvPr/>
          </p:nvSpPr>
          <p:spPr>
            <a:xfrm>
              <a:off x="717696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69"/>
            <p:cNvSpPr/>
            <p:nvPr/>
          </p:nvSpPr>
          <p:spPr>
            <a:xfrm>
              <a:off x="726588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70"/>
            <p:cNvSpPr/>
            <p:nvPr/>
          </p:nvSpPr>
          <p:spPr>
            <a:xfrm>
              <a:off x="6813360" y="50320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Rectangle 71"/>
            <p:cNvSpPr/>
            <p:nvPr/>
          </p:nvSpPr>
          <p:spPr>
            <a:xfrm>
              <a:off x="6664320" y="52531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Rectangle 72"/>
            <p:cNvSpPr/>
            <p:nvPr/>
          </p:nvSpPr>
          <p:spPr>
            <a:xfrm>
              <a:off x="6800760" y="52531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Rectangle 73"/>
            <p:cNvSpPr/>
            <p:nvPr/>
          </p:nvSpPr>
          <p:spPr>
            <a:xfrm>
              <a:off x="6937200" y="52513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Rectangle 74"/>
            <p:cNvSpPr/>
            <p:nvPr/>
          </p:nvSpPr>
          <p:spPr>
            <a:xfrm>
              <a:off x="7091280" y="52484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Rectangle 75"/>
            <p:cNvSpPr/>
            <p:nvPr/>
          </p:nvSpPr>
          <p:spPr>
            <a:xfrm>
              <a:off x="7243920" y="52484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0" name="Group 96"/>
          <p:cNvGrpSpPr/>
          <p:nvPr/>
        </p:nvGrpSpPr>
        <p:grpSpPr>
          <a:xfrm>
            <a:off x="6613560" y="2138400"/>
            <a:ext cx="809280" cy="1049040"/>
            <a:chOff x="6613560" y="2138400"/>
            <a:chExt cx="809280" cy="1049040"/>
          </a:xfrm>
        </p:grpSpPr>
        <p:sp>
          <p:nvSpPr>
            <p:cNvPr id="531" name="Rectangle 97"/>
            <p:cNvSpPr/>
            <p:nvPr/>
          </p:nvSpPr>
          <p:spPr>
            <a:xfrm>
              <a:off x="6613560" y="2178000"/>
              <a:ext cx="809280" cy="1009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Text Box 98"/>
            <p:cNvSpPr/>
            <p:nvPr/>
          </p:nvSpPr>
          <p:spPr>
            <a:xfrm>
              <a:off x="6627960" y="2138400"/>
              <a:ext cx="744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mail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33" name="Rectangle 99"/>
            <p:cNvSpPr/>
            <p:nvPr/>
          </p:nvSpPr>
          <p:spPr>
            <a:xfrm>
              <a:off x="6651720" y="273996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Line 100"/>
            <p:cNvSpPr/>
            <p:nvPr/>
          </p:nvSpPr>
          <p:spPr>
            <a:xfrm>
              <a:off x="6729120" y="278424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Line 101"/>
            <p:cNvSpPr/>
            <p:nvPr/>
          </p:nvSpPr>
          <p:spPr>
            <a:xfrm>
              <a:off x="690228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Line 102"/>
            <p:cNvSpPr/>
            <p:nvPr/>
          </p:nvSpPr>
          <p:spPr>
            <a:xfrm>
              <a:off x="6989760" y="2786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Line 103"/>
            <p:cNvSpPr/>
            <p:nvPr/>
          </p:nvSpPr>
          <p:spPr>
            <a:xfrm>
              <a:off x="708012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Line 104"/>
            <p:cNvSpPr/>
            <p:nvPr/>
          </p:nvSpPr>
          <p:spPr>
            <a:xfrm>
              <a:off x="717696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Line 105"/>
            <p:cNvSpPr/>
            <p:nvPr/>
          </p:nvSpPr>
          <p:spPr>
            <a:xfrm>
              <a:off x="726588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Line 106"/>
            <p:cNvSpPr/>
            <p:nvPr/>
          </p:nvSpPr>
          <p:spPr>
            <a:xfrm>
              <a:off x="6813360" y="278424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Rectangle 107"/>
            <p:cNvSpPr/>
            <p:nvPr/>
          </p:nvSpPr>
          <p:spPr>
            <a:xfrm>
              <a:off x="6664320" y="300528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Rectangle 108"/>
            <p:cNvSpPr/>
            <p:nvPr/>
          </p:nvSpPr>
          <p:spPr>
            <a:xfrm>
              <a:off x="6800760" y="300528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Rectangle 109"/>
            <p:cNvSpPr/>
            <p:nvPr/>
          </p:nvSpPr>
          <p:spPr>
            <a:xfrm>
              <a:off x="6937200" y="300348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Rectangle 110"/>
            <p:cNvSpPr/>
            <p:nvPr/>
          </p:nvSpPr>
          <p:spPr>
            <a:xfrm>
              <a:off x="7091280" y="30002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Rectangle 111"/>
            <p:cNvSpPr/>
            <p:nvPr/>
          </p:nvSpPr>
          <p:spPr>
            <a:xfrm>
              <a:off x="7243920" y="300024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6" name="Line 117"/>
          <p:cNvSpPr/>
          <p:nvPr/>
        </p:nvSpPr>
        <p:spPr>
          <a:xfrm flipV="1">
            <a:off x="7451640" y="3730320"/>
            <a:ext cx="1123920" cy="108612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118"/>
          <p:cNvSpPr/>
          <p:nvPr/>
        </p:nvSpPr>
        <p:spPr>
          <a:xfrm flipV="1">
            <a:off x="6708600" y="3206520"/>
            <a:ext cx="360" cy="124776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8" name="Group 119"/>
          <p:cNvGrpSpPr/>
          <p:nvPr/>
        </p:nvGrpSpPr>
        <p:grpSpPr>
          <a:xfrm>
            <a:off x="7550640" y="4024440"/>
            <a:ext cx="1027080" cy="455400"/>
            <a:chOff x="7550640" y="4024440"/>
            <a:chExt cx="1027080" cy="455400"/>
          </a:xfrm>
        </p:grpSpPr>
        <p:sp>
          <p:nvSpPr>
            <p:cNvPr id="549" name="Rectangle 120"/>
            <p:cNvSpPr/>
            <p:nvPr/>
          </p:nvSpPr>
          <p:spPr>
            <a:xfrm>
              <a:off x="7632720" y="4092480"/>
              <a:ext cx="856800" cy="3045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Text Box 121"/>
            <p:cNvSpPr/>
            <p:nvPr/>
          </p:nvSpPr>
          <p:spPr>
            <a:xfrm>
              <a:off x="7550640" y="4024440"/>
              <a:ext cx="1027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SMTP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551" name="Group 122"/>
          <p:cNvGrpSpPr/>
          <p:nvPr/>
        </p:nvGrpSpPr>
        <p:grpSpPr>
          <a:xfrm>
            <a:off x="7512480" y="2766960"/>
            <a:ext cx="1027080" cy="455400"/>
            <a:chOff x="7512480" y="2766960"/>
            <a:chExt cx="1027080" cy="455400"/>
          </a:xfrm>
        </p:grpSpPr>
        <p:sp>
          <p:nvSpPr>
            <p:cNvPr id="552" name="Rectangle 123"/>
            <p:cNvSpPr/>
            <p:nvPr/>
          </p:nvSpPr>
          <p:spPr>
            <a:xfrm>
              <a:off x="7594560" y="2835360"/>
              <a:ext cx="856800" cy="3045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Text Box 124"/>
            <p:cNvSpPr/>
            <p:nvPr/>
          </p:nvSpPr>
          <p:spPr>
            <a:xfrm>
              <a:off x="7512480" y="2766960"/>
              <a:ext cx="1027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SMTP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554" name="Group 125"/>
          <p:cNvGrpSpPr/>
          <p:nvPr/>
        </p:nvGrpSpPr>
        <p:grpSpPr>
          <a:xfrm>
            <a:off x="6188760" y="3481560"/>
            <a:ext cx="1027080" cy="455400"/>
            <a:chOff x="6188760" y="3481560"/>
            <a:chExt cx="1027080" cy="455400"/>
          </a:xfrm>
        </p:grpSpPr>
        <p:sp>
          <p:nvSpPr>
            <p:cNvPr id="555" name="Rectangle 126"/>
            <p:cNvSpPr/>
            <p:nvPr/>
          </p:nvSpPr>
          <p:spPr>
            <a:xfrm>
              <a:off x="6270480" y="3549600"/>
              <a:ext cx="856800" cy="3045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Text Box 127"/>
            <p:cNvSpPr/>
            <p:nvPr/>
          </p:nvSpPr>
          <p:spPr>
            <a:xfrm>
              <a:off x="6188760" y="3481560"/>
              <a:ext cx="1027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"/>
                  <a:ea typeface="MS PGothic"/>
                </a:rPr>
                <a:t>SMTP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557" name="Group 430"/>
          <p:cNvGrpSpPr/>
          <p:nvPr/>
        </p:nvGrpSpPr>
        <p:grpSpPr>
          <a:xfrm>
            <a:off x="7219800" y="1406520"/>
            <a:ext cx="911520" cy="1053720"/>
            <a:chOff x="7219800" y="1406520"/>
            <a:chExt cx="911520" cy="1053720"/>
          </a:xfrm>
        </p:grpSpPr>
        <p:grpSp>
          <p:nvGrpSpPr>
            <p:cNvPr id="558" name="Group 431"/>
            <p:cNvGrpSpPr/>
            <p:nvPr/>
          </p:nvGrpSpPr>
          <p:grpSpPr>
            <a:xfrm>
              <a:off x="7241040" y="1631880"/>
              <a:ext cx="890280" cy="828360"/>
              <a:chOff x="7241040" y="1631880"/>
              <a:chExt cx="890280" cy="828360"/>
            </a:xfrm>
          </p:grpSpPr>
          <p:pic>
            <p:nvPicPr>
              <p:cNvPr id="559" name="Picture 432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7241040" y="163188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60" name="Freeform 433"/>
              <p:cNvSpPr/>
              <p:nvPr/>
            </p:nvSpPr>
            <p:spPr>
              <a:xfrm flipH="1">
                <a:off x="7620120" y="171144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1" name="Rectangle 115"/>
            <p:cNvSpPr/>
            <p:nvPr/>
          </p:nvSpPr>
          <p:spPr>
            <a:xfrm>
              <a:off x="7277040" y="144792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Text Box 116"/>
            <p:cNvSpPr/>
            <p:nvPr/>
          </p:nvSpPr>
          <p:spPr>
            <a:xfrm>
              <a:off x="7219800" y="140652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63" name="Group 436"/>
          <p:cNvGrpSpPr/>
          <p:nvPr/>
        </p:nvGrpSpPr>
        <p:grpSpPr>
          <a:xfrm>
            <a:off x="9256680" y="2222640"/>
            <a:ext cx="911160" cy="1053720"/>
            <a:chOff x="9256680" y="2222640"/>
            <a:chExt cx="911160" cy="1053720"/>
          </a:xfrm>
        </p:grpSpPr>
        <p:grpSp>
          <p:nvGrpSpPr>
            <p:cNvPr id="564" name="Group 437"/>
            <p:cNvGrpSpPr/>
            <p:nvPr/>
          </p:nvGrpSpPr>
          <p:grpSpPr>
            <a:xfrm>
              <a:off x="9277560" y="2448000"/>
              <a:ext cx="890280" cy="828360"/>
              <a:chOff x="9277560" y="2448000"/>
              <a:chExt cx="890280" cy="828360"/>
            </a:xfrm>
          </p:grpSpPr>
          <p:pic>
            <p:nvPicPr>
              <p:cNvPr id="565" name="Picture 438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9277560" y="244800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66" name="Freeform 439"/>
              <p:cNvSpPr/>
              <p:nvPr/>
            </p:nvSpPr>
            <p:spPr>
              <a:xfrm flipH="1">
                <a:off x="9657000" y="252756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7" name="Rectangle 115"/>
            <p:cNvSpPr/>
            <p:nvPr/>
          </p:nvSpPr>
          <p:spPr>
            <a:xfrm>
              <a:off x="9313920" y="226368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Text Box 116"/>
            <p:cNvSpPr/>
            <p:nvPr/>
          </p:nvSpPr>
          <p:spPr>
            <a:xfrm>
              <a:off x="9256680" y="222264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69" name="Group 442"/>
          <p:cNvGrpSpPr/>
          <p:nvPr/>
        </p:nvGrpSpPr>
        <p:grpSpPr>
          <a:xfrm>
            <a:off x="9593280" y="2984400"/>
            <a:ext cx="911160" cy="1053720"/>
            <a:chOff x="9593280" y="2984400"/>
            <a:chExt cx="911160" cy="1053720"/>
          </a:xfrm>
        </p:grpSpPr>
        <p:grpSp>
          <p:nvGrpSpPr>
            <p:cNvPr id="570" name="Group 443"/>
            <p:cNvGrpSpPr/>
            <p:nvPr/>
          </p:nvGrpSpPr>
          <p:grpSpPr>
            <a:xfrm>
              <a:off x="9614160" y="3209760"/>
              <a:ext cx="890280" cy="828360"/>
              <a:chOff x="9614160" y="3209760"/>
              <a:chExt cx="890280" cy="828360"/>
            </a:xfrm>
          </p:grpSpPr>
          <p:pic>
            <p:nvPicPr>
              <p:cNvPr id="571" name="Picture 444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9614160" y="320976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72" name="Freeform 445"/>
              <p:cNvSpPr/>
              <p:nvPr/>
            </p:nvSpPr>
            <p:spPr>
              <a:xfrm flipH="1">
                <a:off x="9993240" y="328932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Rectangle 115"/>
            <p:cNvSpPr/>
            <p:nvPr/>
          </p:nvSpPr>
          <p:spPr>
            <a:xfrm>
              <a:off x="9650520" y="302580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Text Box 116"/>
            <p:cNvSpPr/>
            <p:nvPr/>
          </p:nvSpPr>
          <p:spPr>
            <a:xfrm>
              <a:off x="9593280" y="298440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75" name="Group 448"/>
          <p:cNvGrpSpPr/>
          <p:nvPr/>
        </p:nvGrpSpPr>
        <p:grpSpPr>
          <a:xfrm>
            <a:off x="9461520" y="4032360"/>
            <a:ext cx="911160" cy="1053720"/>
            <a:chOff x="9461520" y="4032360"/>
            <a:chExt cx="911160" cy="1053720"/>
          </a:xfrm>
        </p:grpSpPr>
        <p:grpSp>
          <p:nvGrpSpPr>
            <p:cNvPr id="576" name="Group 449"/>
            <p:cNvGrpSpPr/>
            <p:nvPr/>
          </p:nvGrpSpPr>
          <p:grpSpPr>
            <a:xfrm>
              <a:off x="9482400" y="4257720"/>
              <a:ext cx="890280" cy="828360"/>
              <a:chOff x="9482400" y="4257720"/>
              <a:chExt cx="890280" cy="828360"/>
            </a:xfrm>
          </p:grpSpPr>
          <p:pic>
            <p:nvPicPr>
              <p:cNvPr id="577" name="Picture 450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9482400" y="425772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78" name="Freeform 451"/>
              <p:cNvSpPr/>
              <p:nvPr/>
            </p:nvSpPr>
            <p:spPr>
              <a:xfrm flipH="1">
                <a:off x="9861480" y="433728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9" name="Rectangle 115"/>
            <p:cNvSpPr/>
            <p:nvPr/>
          </p:nvSpPr>
          <p:spPr>
            <a:xfrm>
              <a:off x="9518760" y="407340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Text Box 116"/>
            <p:cNvSpPr/>
            <p:nvPr/>
          </p:nvSpPr>
          <p:spPr>
            <a:xfrm>
              <a:off x="9461520" y="403236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81" name="Group 454"/>
          <p:cNvGrpSpPr/>
          <p:nvPr/>
        </p:nvGrpSpPr>
        <p:grpSpPr>
          <a:xfrm>
            <a:off x="6850080" y="5470560"/>
            <a:ext cx="911160" cy="1053720"/>
            <a:chOff x="6850080" y="5470560"/>
            <a:chExt cx="911160" cy="1053720"/>
          </a:xfrm>
        </p:grpSpPr>
        <p:grpSp>
          <p:nvGrpSpPr>
            <p:cNvPr id="582" name="Group 455"/>
            <p:cNvGrpSpPr/>
            <p:nvPr/>
          </p:nvGrpSpPr>
          <p:grpSpPr>
            <a:xfrm>
              <a:off x="6870960" y="5695920"/>
              <a:ext cx="890280" cy="828360"/>
              <a:chOff x="6870960" y="5695920"/>
              <a:chExt cx="890280" cy="828360"/>
            </a:xfrm>
          </p:grpSpPr>
          <p:pic>
            <p:nvPicPr>
              <p:cNvPr id="583" name="Picture 456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6870960" y="569592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84" name="Freeform 457"/>
              <p:cNvSpPr/>
              <p:nvPr/>
            </p:nvSpPr>
            <p:spPr>
              <a:xfrm flipH="1">
                <a:off x="7250040" y="577548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5" name="Rectangle 115"/>
            <p:cNvSpPr/>
            <p:nvPr/>
          </p:nvSpPr>
          <p:spPr>
            <a:xfrm>
              <a:off x="6907320" y="551196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Text Box 116"/>
            <p:cNvSpPr/>
            <p:nvPr/>
          </p:nvSpPr>
          <p:spPr>
            <a:xfrm>
              <a:off x="6850080" y="547056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87" name="Group 460"/>
          <p:cNvGrpSpPr/>
          <p:nvPr/>
        </p:nvGrpSpPr>
        <p:grpSpPr>
          <a:xfrm>
            <a:off x="7578720" y="4851360"/>
            <a:ext cx="911160" cy="1053720"/>
            <a:chOff x="7578720" y="4851360"/>
            <a:chExt cx="911160" cy="1053720"/>
          </a:xfrm>
        </p:grpSpPr>
        <p:grpSp>
          <p:nvGrpSpPr>
            <p:cNvPr id="588" name="Group 461"/>
            <p:cNvGrpSpPr/>
            <p:nvPr/>
          </p:nvGrpSpPr>
          <p:grpSpPr>
            <a:xfrm>
              <a:off x="7599600" y="5076720"/>
              <a:ext cx="890280" cy="828360"/>
              <a:chOff x="7599600" y="5076720"/>
              <a:chExt cx="890280" cy="828360"/>
            </a:xfrm>
          </p:grpSpPr>
          <p:pic>
            <p:nvPicPr>
              <p:cNvPr id="589" name="Picture 462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7599600" y="507672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90" name="Freeform 463"/>
              <p:cNvSpPr/>
              <p:nvPr/>
            </p:nvSpPr>
            <p:spPr>
              <a:xfrm flipH="1">
                <a:off x="7978680" y="515628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1" name="Rectangle 115"/>
            <p:cNvSpPr/>
            <p:nvPr/>
          </p:nvSpPr>
          <p:spPr>
            <a:xfrm>
              <a:off x="7635960" y="489276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Text Box 116"/>
            <p:cNvSpPr/>
            <p:nvPr/>
          </p:nvSpPr>
          <p:spPr>
            <a:xfrm>
              <a:off x="7578720" y="485136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ftr" idx="2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ldNum" idx="2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01F17A0-ECF1-43AC-A26C-2A88CB7D3F8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595" name="Picture 9" descr="underline_base"/>
          <p:cNvPicPr/>
          <p:nvPr/>
        </p:nvPicPr>
        <p:blipFill>
          <a:blip r:embed="rId1"/>
          <a:stretch/>
        </p:blipFill>
        <p:spPr>
          <a:xfrm>
            <a:off x="2035080" y="94284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596" name="PlaceHolder 3"/>
          <p:cNvSpPr>
            <a:spLocks noGrp="1"/>
          </p:cNvSpPr>
          <p:nvPr>
            <p:ph type="title"/>
          </p:nvPr>
        </p:nvSpPr>
        <p:spPr>
          <a:xfrm>
            <a:off x="1990800" y="121680"/>
            <a:ext cx="8205480" cy="958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Electronic Mail: SMTP 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[RFC 2821,5321]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2112840" y="1422360"/>
            <a:ext cx="76291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uses TCP to reliably transfer email message from client to server, port 25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direct transfer: sending server to receiving server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three phases of transfer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handshaking (greeting)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transfer of messages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closure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command/response interaction (like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HTTP, FTP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commands: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ASCII text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MS PGothic"/>
              </a:rPr>
              <a:t>response: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status code and phrase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messages must be in 7-bit ASCII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ftr" idx="2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ldNum" idx="2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E5447BB4-0395-4A5E-A07A-87064FA2656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600" name="Group 163"/>
          <p:cNvGrpSpPr/>
          <p:nvPr/>
        </p:nvGrpSpPr>
        <p:grpSpPr>
          <a:xfrm>
            <a:off x="2668320" y="4881600"/>
            <a:ext cx="911520" cy="1053720"/>
            <a:chOff x="2668320" y="4881600"/>
            <a:chExt cx="911520" cy="1053720"/>
          </a:xfrm>
        </p:grpSpPr>
        <p:grpSp>
          <p:nvGrpSpPr>
            <p:cNvPr id="601" name="Group 164"/>
            <p:cNvGrpSpPr/>
            <p:nvPr/>
          </p:nvGrpSpPr>
          <p:grpSpPr>
            <a:xfrm>
              <a:off x="2689560" y="5106960"/>
              <a:ext cx="890280" cy="828360"/>
              <a:chOff x="2689560" y="5106960"/>
              <a:chExt cx="890280" cy="828360"/>
            </a:xfrm>
          </p:grpSpPr>
          <p:pic>
            <p:nvPicPr>
              <p:cNvPr id="602" name="Picture 165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2689560" y="510696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03" name="Freeform 166"/>
              <p:cNvSpPr/>
              <p:nvPr/>
            </p:nvSpPr>
            <p:spPr>
              <a:xfrm flipH="1">
                <a:off x="3068640" y="518652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4" name="Rectangle 115"/>
            <p:cNvSpPr/>
            <p:nvPr/>
          </p:nvSpPr>
          <p:spPr>
            <a:xfrm>
              <a:off x="2725560" y="492300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Text Box 116"/>
            <p:cNvSpPr/>
            <p:nvPr/>
          </p:nvSpPr>
          <p:spPr>
            <a:xfrm>
              <a:off x="2668320" y="488160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06" name="Group 130"/>
          <p:cNvGrpSpPr/>
          <p:nvPr/>
        </p:nvGrpSpPr>
        <p:grpSpPr>
          <a:xfrm>
            <a:off x="6377040" y="4613400"/>
            <a:ext cx="510840" cy="693360"/>
            <a:chOff x="6377040" y="4613400"/>
            <a:chExt cx="510840" cy="693360"/>
          </a:xfrm>
        </p:grpSpPr>
        <p:sp>
          <p:nvSpPr>
            <p:cNvPr id="607" name="Freeform 131"/>
            <p:cNvSpPr/>
            <p:nvPr/>
          </p:nvSpPr>
          <p:spPr>
            <a:xfrm>
              <a:off x="6781680" y="4614480"/>
              <a:ext cx="101160" cy="661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Rectangle 132"/>
            <p:cNvSpPr/>
            <p:nvPr/>
          </p:nvSpPr>
          <p:spPr>
            <a:xfrm>
              <a:off x="6400800" y="4613400"/>
              <a:ext cx="374040" cy="661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Freeform 133"/>
            <p:cNvSpPr/>
            <p:nvPr/>
          </p:nvSpPr>
          <p:spPr>
            <a:xfrm>
              <a:off x="6800760" y="4654080"/>
              <a:ext cx="60120" cy="6120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Freeform 134"/>
            <p:cNvSpPr/>
            <p:nvPr/>
          </p:nvSpPr>
          <p:spPr>
            <a:xfrm>
              <a:off x="6787440" y="4964040"/>
              <a:ext cx="93960" cy="54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Rectangle 135"/>
            <p:cNvSpPr/>
            <p:nvPr/>
          </p:nvSpPr>
          <p:spPr>
            <a:xfrm>
              <a:off x="6402600" y="468936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2" name="Group 136"/>
            <p:cNvGrpSpPr/>
            <p:nvPr/>
          </p:nvGrpSpPr>
          <p:grpSpPr>
            <a:xfrm>
              <a:off x="6595920" y="4683240"/>
              <a:ext cx="207360" cy="41040"/>
              <a:chOff x="6595920" y="4683240"/>
              <a:chExt cx="207360" cy="41040"/>
            </a:xfrm>
          </p:grpSpPr>
          <p:sp>
            <p:nvSpPr>
              <p:cNvPr id="613" name="AutoShape 137"/>
              <p:cNvSpPr/>
              <p:nvPr/>
            </p:nvSpPr>
            <p:spPr>
              <a:xfrm>
                <a:off x="6595920" y="4683240"/>
                <a:ext cx="20736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AutoShape 138"/>
              <p:cNvSpPr/>
              <p:nvPr/>
            </p:nvSpPr>
            <p:spPr>
              <a:xfrm>
                <a:off x="6600960" y="4687920"/>
                <a:ext cx="198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5" name="Rectangle 139"/>
            <p:cNvSpPr/>
            <p:nvPr/>
          </p:nvSpPr>
          <p:spPr>
            <a:xfrm>
              <a:off x="6407280" y="478476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6" name="Group 140"/>
            <p:cNvGrpSpPr/>
            <p:nvPr/>
          </p:nvGrpSpPr>
          <p:grpSpPr>
            <a:xfrm>
              <a:off x="6594480" y="4776840"/>
              <a:ext cx="205920" cy="36360"/>
              <a:chOff x="6594480" y="4776840"/>
              <a:chExt cx="205920" cy="36360"/>
            </a:xfrm>
          </p:grpSpPr>
          <p:sp>
            <p:nvSpPr>
              <p:cNvPr id="617" name="AutoShape 141"/>
              <p:cNvSpPr/>
              <p:nvPr/>
            </p:nvSpPr>
            <p:spPr>
              <a:xfrm>
                <a:off x="6594480" y="4776840"/>
                <a:ext cx="20592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AutoShape 142"/>
              <p:cNvSpPr/>
              <p:nvPr/>
            </p:nvSpPr>
            <p:spPr>
              <a:xfrm>
                <a:off x="6599160" y="4781520"/>
                <a:ext cx="19800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9" name="Rectangle 143"/>
            <p:cNvSpPr/>
            <p:nvPr/>
          </p:nvSpPr>
          <p:spPr>
            <a:xfrm>
              <a:off x="6404040" y="488160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Rectangle 144"/>
            <p:cNvSpPr/>
            <p:nvPr/>
          </p:nvSpPr>
          <p:spPr>
            <a:xfrm>
              <a:off x="6409080" y="496872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1" name="Group 145"/>
            <p:cNvGrpSpPr/>
            <p:nvPr/>
          </p:nvGrpSpPr>
          <p:grpSpPr>
            <a:xfrm>
              <a:off x="6589800" y="4964400"/>
              <a:ext cx="209160" cy="39240"/>
              <a:chOff x="6589800" y="4964400"/>
              <a:chExt cx="209160" cy="39240"/>
            </a:xfrm>
          </p:grpSpPr>
          <p:sp>
            <p:nvSpPr>
              <p:cNvPr id="622" name="AutoShape 146"/>
              <p:cNvSpPr/>
              <p:nvPr/>
            </p:nvSpPr>
            <p:spPr>
              <a:xfrm>
                <a:off x="6589800" y="496440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AutoShape 147"/>
              <p:cNvSpPr/>
              <p:nvPr/>
            </p:nvSpPr>
            <p:spPr>
              <a:xfrm>
                <a:off x="6594480" y="4965840"/>
                <a:ext cx="1998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4" name="Freeform 148"/>
            <p:cNvSpPr/>
            <p:nvPr/>
          </p:nvSpPr>
          <p:spPr>
            <a:xfrm>
              <a:off x="6788880" y="4881240"/>
              <a:ext cx="9396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5" name="Group 149"/>
            <p:cNvGrpSpPr/>
            <p:nvPr/>
          </p:nvGrpSpPr>
          <p:grpSpPr>
            <a:xfrm>
              <a:off x="6591240" y="4873680"/>
              <a:ext cx="209160" cy="39240"/>
              <a:chOff x="6591240" y="4873680"/>
              <a:chExt cx="209160" cy="39240"/>
            </a:xfrm>
          </p:grpSpPr>
          <p:sp>
            <p:nvSpPr>
              <p:cNvPr id="626" name="AutoShape 150"/>
              <p:cNvSpPr/>
              <p:nvPr/>
            </p:nvSpPr>
            <p:spPr>
              <a:xfrm>
                <a:off x="6591240" y="487368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AutoShape 151"/>
              <p:cNvSpPr/>
              <p:nvPr/>
            </p:nvSpPr>
            <p:spPr>
              <a:xfrm>
                <a:off x="6596280" y="4878360"/>
                <a:ext cx="1998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8" name="Rectangle 152"/>
            <p:cNvSpPr/>
            <p:nvPr/>
          </p:nvSpPr>
          <p:spPr>
            <a:xfrm>
              <a:off x="6775560" y="4613400"/>
              <a:ext cx="23400" cy="661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Freeform 153"/>
            <p:cNvSpPr/>
            <p:nvPr/>
          </p:nvSpPr>
          <p:spPr>
            <a:xfrm>
              <a:off x="6797520" y="4780800"/>
              <a:ext cx="84600" cy="612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Freeform 154"/>
            <p:cNvSpPr/>
            <p:nvPr/>
          </p:nvSpPr>
          <p:spPr>
            <a:xfrm>
              <a:off x="6798600" y="4686120"/>
              <a:ext cx="87120" cy="69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Oval 155"/>
            <p:cNvSpPr/>
            <p:nvPr/>
          </p:nvSpPr>
          <p:spPr>
            <a:xfrm>
              <a:off x="6870600" y="5245200"/>
              <a:ext cx="17280" cy="266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Freeform 156"/>
            <p:cNvSpPr/>
            <p:nvPr/>
          </p:nvSpPr>
          <p:spPr>
            <a:xfrm>
              <a:off x="6793920" y="5245920"/>
              <a:ext cx="87480" cy="576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AutoShape 157"/>
            <p:cNvSpPr/>
            <p:nvPr/>
          </p:nvSpPr>
          <p:spPr>
            <a:xfrm>
              <a:off x="6377040" y="5264280"/>
              <a:ext cx="429840" cy="42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AutoShape 158"/>
            <p:cNvSpPr/>
            <p:nvPr/>
          </p:nvSpPr>
          <p:spPr>
            <a:xfrm>
              <a:off x="6400800" y="5273640"/>
              <a:ext cx="3837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Oval 159"/>
            <p:cNvSpPr/>
            <p:nvPr/>
          </p:nvSpPr>
          <p:spPr>
            <a:xfrm>
              <a:off x="6437160" y="517860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Oval 160"/>
            <p:cNvSpPr/>
            <p:nvPr/>
          </p:nvSpPr>
          <p:spPr>
            <a:xfrm>
              <a:off x="6500880" y="5180040"/>
              <a:ext cx="56520" cy="41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Oval 161"/>
            <p:cNvSpPr/>
            <p:nvPr/>
          </p:nvSpPr>
          <p:spPr>
            <a:xfrm>
              <a:off x="6564240" y="517860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Rectangle 162"/>
            <p:cNvSpPr/>
            <p:nvPr/>
          </p:nvSpPr>
          <p:spPr>
            <a:xfrm>
              <a:off x="6707160" y="5019840"/>
              <a:ext cx="31680" cy="220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97"/>
          <p:cNvGrpSpPr/>
          <p:nvPr/>
        </p:nvGrpSpPr>
        <p:grpSpPr>
          <a:xfrm>
            <a:off x="4199040" y="4668840"/>
            <a:ext cx="510840" cy="693360"/>
            <a:chOff x="4199040" y="4668840"/>
            <a:chExt cx="510840" cy="693360"/>
          </a:xfrm>
        </p:grpSpPr>
        <p:sp>
          <p:nvSpPr>
            <p:cNvPr id="640" name="Freeform 98"/>
            <p:cNvSpPr/>
            <p:nvPr/>
          </p:nvSpPr>
          <p:spPr>
            <a:xfrm>
              <a:off x="4603680" y="4669920"/>
              <a:ext cx="101160" cy="661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Rectangle 99"/>
            <p:cNvSpPr/>
            <p:nvPr/>
          </p:nvSpPr>
          <p:spPr>
            <a:xfrm>
              <a:off x="4222440" y="4668840"/>
              <a:ext cx="374040" cy="661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Freeform 100"/>
            <p:cNvSpPr/>
            <p:nvPr/>
          </p:nvSpPr>
          <p:spPr>
            <a:xfrm>
              <a:off x="4622760" y="4709520"/>
              <a:ext cx="60120" cy="6120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Freeform 101"/>
            <p:cNvSpPr/>
            <p:nvPr/>
          </p:nvSpPr>
          <p:spPr>
            <a:xfrm>
              <a:off x="4609440" y="5019480"/>
              <a:ext cx="93960" cy="54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Rectangle 102"/>
            <p:cNvSpPr/>
            <p:nvPr/>
          </p:nvSpPr>
          <p:spPr>
            <a:xfrm>
              <a:off x="4224240" y="474516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5" name="Group 103"/>
            <p:cNvGrpSpPr/>
            <p:nvPr/>
          </p:nvGrpSpPr>
          <p:grpSpPr>
            <a:xfrm>
              <a:off x="4417920" y="4738680"/>
              <a:ext cx="207360" cy="41040"/>
              <a:chOff x="4417920" y="4738680"/>
              <a:chExt cx="207360" cy="41040"/>
            </a:xfrm>
          </p:grpSpPr>
          <p:sp>
            <p:nvSpPr>
              <p:cNvPr id="646" name="AutoShape 104"/>
              <p:cNvSpPr/>
              <p:nvPr/>
            </p:nvSpPr>
            <p:spPr>
              <a:xfrm>
                <a:off x="4417920" y="4738680"/>
                <a:ext cx="20736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AutoShape 105"/>
              <p:cNvSpPr/>
              <p:nvPr/>
            </p:nvSpPr>
            <p:spPr>
              <a:xfrm>
                <a:off x="4422960" y="4743360"/>
                <a:ext cx="198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8" name="Rectangle 106"/>
            <p:cNvSpPr/>
            <p:nvPr/>
          </p:nvSpPr>
          <p:spPr>
            <a:xfrm>
              <a:off x="4228920" y="484020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9" name="Group 107"/>
            <p:cNvGrpSpPr/>
            <p:nvPr/>
          </p:nvGrpSpPr>
          <p:grpSpPr>
            <a:xfrm>
              <a:off x="4416480" y="4832280"/>
              <a:ext cx="205920" cy="36360"/>
              <a:chOff x="4416480" y="4832280"/>
              <a:chExt cx="205920" cy="36360"/>
            </a:xfrm>
          </p:grpSpPr>
          <p:sp>
            <p:nvSpPr>
              <p:cNvPr id="650" name="AutoShape 108"/>
              <p:cNvSpPr/>
              <p:nvPr/>
            </p:nvSpPr>
            <p:spPr>
              <a:xfrm>
                <a:off x="4416480" y="4832280"/>
                <a:ext cx="20592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AutoShape 109"/>
              <p:cNvSpPr/>
              <p:nvPr/>
            </p:nvSpPr>
            <p:spPr>
              <a:xfrm>
                <a:off x="4421160" y="4837320"/>
                <a:ext cx="19800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2" name="Rectangle 110"/>
            <p:cNvSpPr/>
            <p:nvPr/>
          </p:nvSpPr>
          <p:spPr>
            <a:xfrm>
              <a:off x="4225680" y="4937400"/>
              <a:ext cx="2138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Rectangle 111"/>
            <p:cNvSpPr/>
            <p:nvPr/>
          </p:nvSpPr>
          <p:spPr>
            <a:xfrm>
              <a:off x="4230720" y="5024520"/>
              <a:ext cx="2138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4" name="Group 112"/>
            <p:cNvGrpSpPr/>
            <p:nvPr/>
          </p:nvGrpSpPr>
          <p:grpSpPr>
            <a:xfrm>
              <a:off x="4411800" y="5019840"/>
              <a:ext cx="209160" cy="39240"/>
              <a:chOff x="4411800" y="5019840"/>
              <a:chExt cx="209160" cy="39240"/>
            </a:xfrm>
          </p:grpSpPr>
          <p:sp>
            <p:nvSpPr>
              <p:cNvPr id="655" name="AutoShape 113"/>
              <p:cNvSpPr/>
              <p:nvPr/>
            </p:nvSpPr>
            <p:spPr>
              <a:xfrm>
                <a:off x="4411800" y="501984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AutoShape 114"/>
              <p:cNvSpPr/>
              <p:nvPr/>
            </p:nvSpPr>
            <p:spPr>
              <a:xfrm>
                <a:off x="4416480" y="5021280"/>
                <a:ext cx="1998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7" name="Freeform 115"/>
            <p:cNvSpPr/>
            <p:nvPr/>
          </p:nvSpPr>
          <p:spPr>
            <a:xfrm>
              <a:off x="4610880" y="4936680"/>
              <a:ext cx="9396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8" name="Group 116"/>
            <p:cNvGrpSpPr/>
            <p:nvPr/>
          </p:nvGrpSpPr>
          <p:grpSpPr>
            <a:xfrm>
              <a:off x="4413240" y="4929120"/>
              <a:ext cx="209160" cy="39240"/>
              <a:chOff x="4413240" y="4929120"/>
              <a:chExt cx="209160" cy="39240"/>
            </a:xfrm>
          </p:grpSpPr>
          <p:sp>
            <p:nvSpPr>
              <p:cNvPr id="659" name="AutoShape 117"/>
              <p:cNvSpPr/>
              <p:nvPr/>
            </p:nvSpPr>
            <p:spPr>
              <a:xfrm>
                <a:off x="4413240" y="4929120"/>
                <a:ext cx="209160" cy="39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AutoShape 118"/>
              <p:cNvSpPr/>
              <p:nvPr/>
            </p:nvSpPr>
            <p:spPr>
              <a:xfrm>
                <a:off x="4418280" y="4934160"/>
                <a:ext cx="1998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1" name="Rectangle 119"/>
            <p:cNvSpPr/>
            <p:nvPr/>
          </p:nvSpPr>
          <p:spPr>
            <a:xfrm>
              <a:off x="4597560" y="4668840"/>
              <a:ext cx="23400" cy="661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Freeform 120"/>
            <p:cNvSpPr/>
            <p:nvPr/>
          </p:nvSpPr>
          <p:spPr>
            <a:xfrm>
              <a:off x="4619520" y="4836240"/>
              <a:ext cx="84600" cy="612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Freeform 121"/>
            <p:cNvSpPr/>
            <p:nvPr/>
          </p:nvSpPr>
          <p:spPr>
            <a:xfrm>
              <a:off x="4620600" y="4741560"/>
              <a:ext cx="87120" cy="69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Oval 122"/>
            <p:cNvSpPr/>
            <p:nvPr/>
          </p:nvSpPr>
          <p:spPr>
            <a:xfrm>
              <a:off x="4692600" y="5300640"/>
              <a:ext cx="17280" cy="266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Freeform 123"/>
            <p:cNvSpPr/>
            <p:nvPr/>
          </p:nvSpPr>
          <p:spPr>
            <a:xfrm>
              <a:off x="4615920" y="5301360"/>
              <a:ext cx="87480" cy="576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AutoShape 124"/>
            <p:cNvSpPr/>
            <p:nvPr/>
          </p:nvSpPr>
          <p:spPr>
            <a:xfrm>
              <a:off x="4199040" y="5319720"/>
              <a:ext cx="429840" cy="42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AutoShape 125"/>
            <p:cNvSpPr/>
            <p:nvPr/>
          </p:nvSpPr>
          <p:spPr>
            <a:xfrm>
              <a:off x="4222440" y="5329440"/>
              <a:ext cx="38376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Oval 126"/>
            <p:cNvSpPr/>
            <p:nvPr/>
          </p:nvSpPr>
          <p:spPr>
            <a:xfrm>
              <a:off x="4259160" y="523404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Oval 127"/>
            <p:cNvSpPr/>
            <p:nvPr/>
          </p:nvSpPr>
          <p:spPr>
            <a:xfrm>
              <a:off x="4322520" y="5235480"/>
              <a:ext cx="56520" cy="41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Oval 128"/>
            <p:cNvSpPr/>
            <p:nvPr/>
          </p:nvSpPr>
          <p:spPr>
            <a:xfrm>
              <a:off x="4386240" y="5234040"/>
              <a:ext cx="5652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Rectangle 129"/>
            <p:cNvSpPr/>
            <p:nvPr/>
          </p:nvSpPr>
          <p:spPr>
            <a:xfrm>
              <a:off x="4528800" y="5075280"/>
              <a:ext cx="31680" cy="220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72" name="Picture 83" descr="underline_base"/>
          <p:cNvPicPr/>
          <p:nvPr/>
        </p:nvPicPr>
        <p:blipFill>
          <a:blip r:embed="rId2"/>
          <a:stretch/>
        </p:blipFill>
        <p:spPr>
          <a:xfrm>
            <a:off x="2108160" y="80172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673" name="PlaceHolder 3"/>
          <p:cNvSpPr>
            <a:spLocks noGrp="1"/>
          </p:cNvSpPr>
          <p:nvPr>
            <p:ph type="title"/>
          </p:nvPr>
        </p:nvSpPr>
        <p:spPr>
          <a:xfrm>
            <a:off x="1968480" y="22320"/>
            <a:ext cx="823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Scenario: Alice sends message to Bob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2057400" y="1371600"/>
            <a:ext cx="3809520" cy="321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1) Alice uses UA to compose message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“to”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MS PGothic"/>
              </a:rPr>
              <a:t>bob@someschool.edu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2) Alice’s UA sends message to her mail server; </a:t>
            </a:r>
            <a:r>
              <a:rPr b="1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message placed in message queue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3) client side of SMTP opens TCP connection with Bob’s mail server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/>
          </p:nvPr>
        </p:nvSpPr>
        <p:spPr>
          <a:xfrm>
            <a:off x="6032520" y="1335240"/>
            <a:ext cx="3809520" cy="326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4) SMTP client sends Alice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’s message over the TCP connection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5) Bob’s mail server places the message in Bob’s mailbox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6) Bob invokes his user agent to read message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676" name="Group 20"/>
          <p:cNvGrpSpPr/>
          <p:nvPr/>
        </p:nvGrpSpPr>
        <p:grpSpPr>
          <a:xfrm>
            <a:off x="4332240" y="4956120"/>
            <a:ext cx="809280" cy="1049040"/>
            <a:chOff x="4332240" y="4956120"/>
            <a:chExt cx="809280" cy="1049040"/>
          </a:xfrm>
        </p:grpSpPr>
        <p:sp>
          <p:nvSpPr>
            <p:cNvPr id="677" name="Rectangle 21"/>
            <p:cNvSpPr/>
            <p:nvPr/>
          </p:nvSpPr>
          <p:spPr>
            <a:xfrm>
              <a:off x="4332240" y="4995720"/>
              <a:ext cx="809280" cy="1009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Text Box 22"/>
            <p:cNvSpPr/>
            <p:nvPr/>
          </p:nvSpPr>
          <p:spPr>
            <a:xfrm>
              <a:off x="4346640" y="4956120"/>
              <a:ext cx="744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mail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79" name="Rectangle 23"/>
            <p:cNvSpPr/>
            <p:nvPr/>
          </p:nvSpPr>
          <p:spPr>
            <a:xfrm>
              <a:off x="4370400" y="555768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24"/>
            <p:cNvSpPr/>
            <p:nvPr/>
          </p:nvSpPr>
          <p:spPr>
            <a:xfrm>
              <a:off x="4448160" y="5601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Line 25"/>
            <p:cNvSpPr/>
            <p:nvPr/>
          </p:nvSpPr>
          <p:spPr>
            <a:xfrm>
              <a:off x="462096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26"/>
            <p:cNvSpPr/>
            <p:nvPr/>
          </p:nvSpPr>
          <p:spPr>
            <a:xfrm>
              <a:off x="4708440" y="560376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27"/>
            <p:cNvSpPr/>
            <p:nvPr/>
          </p:nvSpPr>
          <p:spPr>
            <a:xfrm>
              <a:off x="479880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Line 28"/>
            <p:cNvSpPr/>
            <p:nvPr/>
          </p:nvSpPr>
          <p:spPr>
            <a:xfrm>
              <a:off x="489564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Line 29"/>
            <p:cNvSpPr/>
            <p:nvPr/>
          </p:nvSpPr>
          <p:spPr>
            <a:xfrm>
              <a:off x="498456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Line 30"/>
            <p:cNvSpPr/>
            <p:nvPr/>
          </p:nvSpPr>
          <p:spPr>
            <a:xfrm>
              <a:off x="4532040" y="5601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Rectangle 31"/>
            <p:cNvSpPr/>
            <p:nvPr/>
          </p:nvSpPr>
          <p:spPr>
            <a:xfrm>
              <a:off x="4383000" y="58230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Rectangle 32"/>
            <p:cNvSpPr/>
            <p:nvPr/>
          </p:nvSpPr>
          <p:spPr>
            <a:xfrm>
              <a:off x="4519440" y="58230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Rectangle 33"/>
            <p:cNvSpPr/>
            <p:nvPr/>
          </p:nvSpPr>
          <p:spPr>
            <a:xfrm>
              <a:off x="4656240" y="58212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Rectangle 34"/>
            <p:cNvSpPr/>
            <p:nvPr/>
          </p:nvSpPr>
          <p:spPr>
            <a:xfrm>
              <a:off x="4809960" y="58183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Rectangle 35"/>
            <p:cNvSpPr/>
            <p:nvPr/>
          </p:nvSpPr>
          <p:spPr>
            <a:xfrm>
              <a:off x="4962600" y="58183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2" name="Picture 36" descr="Alice"/>
          <p:cNvPicPr/>
          <p:nvPr/>
        </p:nvPicPr>
        <p:blipFill>
          <a:blip r:embed="rId3"/>
          <a:stretch/>
        </p:blipFill>
        <p:spPr>
          <a:xfrm>
            <a:off x="1927080" y="5121360"/>
            <a:ext cx="561600" cy="693360"/>
          </a:xfrm>
          <a:prstGeom prst="rect">
            <a:avLst/>
          </a:prstGeom>
          <a:ln w="0">
            <a:noFill/>
          </a:ln>
        </p:spPr>
      </p:pic>
      <p:pic>
        <p:nvPicPr>
          <p:cNvPr id="693" name="Picture 37" descr="Bob"/>
          <p:cNvPicPr/>
          <p:nvPr/>
        </p:nvPicPr>
        <p:blipFill>
          <a:blip r:embed="rId4"/>
          <a:stretch/>
        </p:blipFill>
        <p:spPr>
          <a:xfrm>
            <a:off x="9317160" y="5025960"/>
            <a:ext cx="676080" cy="690120"/>
          </a:xfrm>
          <a:prstGeom prst="rect">
            <a:avLst/>
          </a:prstGeom>
          <a:ln w="0">
            <a:noFill/>
          </a:ln>
        </p:spPr>
      </p:pic>
      <p:grpSp>
        <p:nvGrpSpPr>
          <p:cNvPr id="694" name="Group 48"/>
          <p:cNvGrpSpPr/>
          <p:nvPr/>
        </p:nvGrpSpPr>
        <p:grpSpPr>
          <a:xfrm>
            <a:off x="6523200" y="4902120"/>
            <a:ext cx="809280" cy="1049040"/>
            <a:chOff x="6523200" y="4902120"/>
            <a:chExt cx="809280" cy="1049040"/>
          </a:xfrm>
        </p:grpSpPr>
        <p:sp>
          <p:nvSpPr>
            <p:cNvPr id="695" name="Rectangle 49"/>
            <p:cNvSpPr/>
            <p:nvPr/>
          </p:nvSpPr>
          <p:spPr>
            <a:xfrm>
              <a:off x="6523200" y="4941720"/>
              <a:ext cx="809280" cy="1009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Text Box 50"/>
            <p:cNvSpPr/>
            <p:nvPr/>
          </p:nvSpPr>
          <p:spPr>
            <a:xfrm>
              <a:off x="6537600" y="4902120"/>
              <a:ext cx="744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mail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server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97" name="Rectangle 51"/>
            <p:cNvSpPr/>
            <p:nvPr/>
          </p:nvSpPr>
          <p:spPr>
            <a:xfrm>
              <a:off x="6561000" y="5504040"/>
              <a:ext cx="713880" cy="19008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52"/>
            <p:cNvSpPr/>
            <p:nvPr/>
          </p:nvSpPr>
          <p:spPr>
            <a:xfrm>
              <a:off x="6638760" y="5547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53"/>
            <p:cNvSpPr/>
            <p:nvPr/>
          </p:nvSpPr>
          <p:spPr>
            <a:xfrm>
              <a:off x="681192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54"/>
            <p:cNvSpPr/>
            <p:nvPr/>
          </p:nvSpPr>
          <p:spPr>
            <a:xfrm>
              <a:off x="6899040" y="554976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55"/>
            <p:cNvSpPr/>
            <p:nvPr/>
          </p:nvSpPr>
          <p:spPr>
            <a:xfrm>
              <a:off x="698976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Line 56"/>
            <p:cNvSpPr/>
            <p:nvPr/>
          </p:nvSpPr>
          <p:spPr>
            <a:xfrm>
              <a:off x="708660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Line 57"/>
            <p:cNvSpPr/>
            <p:nvPr/>
          </p:nvSpPr>
          <p:spPr>
            <a:xfrm>
              <a:off x="717516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Line 58"/>
            <p:cNvSpPr/>
            <p:nvPr/>
          </p:nvSpPr>
          <p:spPr>
            <a:xfrm>
              <a:off x="6723000" y="5547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Rectangle 59"/>
            <p:cNvSpPr/>
            <p:nvPr/>
          </p:nvSpPr>
          <p:spPr>
            <a:xfrm>
              <a:off x="6573960" y="57690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Rectangle 60"/>
            <p:cNvSpPr/>
            <p:nvPr/>
          </p:nvSpPr>
          <p:spPr>
            <a:xfrm>
              <a:off x="6710400" y="576900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Rectangle 61"/>
            <p:cNvSpPr/>
            <p:nvPr/>
          </p:nvSpPr>
          <p:spPr>
            <a:xfrm>
              <a:off x="6846840" y="576756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Rectangle 62"/>
            <p:cNvSpPr/>
            <p:nvPr/>
          </p:nvSpPr>
          <p:spPr>
            <a:xfrm>
              <a:off x="7000920" y="57643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Rectangle 63"/>
            <p:cNvSpPr/>
            <p:nvPr/>
          </p:nvSpPr>
          <p:spPr>
            <a:xfrm>
              <a:off x="7153200" y="5764320"/>
              <a:ext cx="101160" cy="147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0" name="Line 69"/>
          <p:cNvSpPr/>
          <p:nvPr/>
        </p:nvSpPr>
        <p:spPr>
          <a:xfrm>
            <a:off x="3452760" y="5494320"/>
            <a:ext cx="892080" cy="145800"/>
          </a:xfrm>
          <a:prstGeom prst="line">
            <a:avLst/>
          </a:prstGeom>
          <a:ln w="1270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70"/>
          <p:cNvSpPr/>
          <p:nvPr/>
        </p:nvSpPr>
        <p:spPr>
          <a:xfrm>
            <a:off x="5138640" y="5628960"/>
            <a:ext cx="1379520" cy="219240"/>
          </a:xfrm>
          <a:prstGeom prst="line">
            <a:avLst/>
          </a:prstGeom>
          <a:ln w="1270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71"/>
          <p:cNvSpPr/>
          <p:nvPr/>
        </p:nvSpPr>
        <p:spPr>
          <a:xfrm flipV="1">
            <a:off x="7368840" y="5408280"/>
            <a:ext cx="1027440" cy="427320"/>
          </a:xfrm>
          <a:prstGeom prst="line">
            <a:avLst/>
          </a:prstGeom>
          <a:ln w="1270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Oval 72"/>
          <p:cNvSpPr/>
          <p:nvPr/>
        </p:nvSpPr>
        <p:spPr>
          <a:xfrm>
            <a:off x="2583000" y="494352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4" name="Oval 74"/>
          <p:cNvSpPr/>
          <p:nvPr/>
        </p:nvSpPr>
        <p:spPr>
          <a:xfrm>
            <a:off x="3692520" y="543888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5" name="Oval 75"/>
          <p:cNvSpPr/>
          <p:nvPr/>
        </p:nvSpPr>
        <p:spPr>
          <a:xfrm>
            <a:off x="4564080" y="551808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6" name="Oval 76"/>
          <p:cNvSpPr/>
          <p:nvPr/>
        </p:nvSpPr>
        <p:spPr>
          <a:xfrm>
            <a:off x="5675400" y="560376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7" name="Oval 77"/>
          <p:cNvSpPr/>
          <p:nvPr/>
        </p:nvSpPr>
        <p:spPr>
          <a:xfrm>
            <a:off x="6780240" y="593568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8" name="Oval 78"/>
          <p:cNvSpPr/>
          <p:nvPr/>
        </p:nvSpPr>
        <p:spPr>
          <a:xfrm>
            <a:off x="7702560" y="5505480"/>
            <a:ext cx="291600" cy="2440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19" name="Text Box 95"/>
          <p:cNvSpPr/>
          <p:nvPr/>
        </p:nvSpPr>
        <p:spPr>
          <a:xfrm>
            <a:off x="3544200" y="6068880"/>
            <a:ext cx="2501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Alice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’s mail server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20" name="Text Box 96"/>
          <p:cNvSpPr/>
          <p:nvPr/>
        </p:nvSpPr>
        <p:spPr>
          <a:xfrm>
            <a:off x="5820120" y="6132600"/>
            <a:ext cx="2420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Bob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’s mail server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721" name="Group 169"/>
          <p:cNvGrpSpPr/>
          <p:nvPr/>
        </p:nvGrpSpPr>
        <p:grpSpPr>
          <a:xfrm>
            <a:off x="8197560" y="4808520"/>
            <a:ext cx="911520" cy="1053720"/>
            <a:chOff x="8197560" y="4808520"/>
            <a:chExt cx="911520" cy="1053720"/>
          </a:xfrm>
        </p:grpSpPr>
        <p:grpSp>
          <p:nvGrpSpPr>
            <p:cNvPr id="722" name="Group 170"/>
            <p:cNvGrpSpPr/>
            <p:nvPr/>
          </p:nvGrpSpPr>
          <p:grpSpPr>
            <a:xfrm>
              <a:off x="8218800" y="5033880"/>
              <a:ext cx="890280" cy="828360"/>
              <a:chOff x="8218800" y="5033880"/>
              <a:chExt cx="890280" cy="828360"/>
            </a:xfrm>
          </p:grpSpPr>
          <p:pic>
            <p:nvPicPr>
              <p:cNvPr id="723" name="Picture 171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8218800" y="5033880"/>
                <a:ext cx="89028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24" name="Freeform 172"/>
              <p:cNvSpPr/>
              <p:nvPr/>
            </p:nvSpPr>
            <p:spPr>
              <a:xfrm flipH="1">
                <a:off x="8597880" y="5113440"/>
                <a:ext cx="432720" cy="3790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5" name="Rectangle 115"/>
            <p:cNvSpPr/>
            <p:nvPr/>
          </p:nvSpPr>
          <p:spPr>
            <a:xfrm>
              <a:off x="8255160" y="4849920"/>
              <a:ext cx="604440" cy="5234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Text Box 116"/>
            <p:cNvSpPr/>
            <p:nvPr/>
          </p:nvSpPr>
          <p:spPr>
            <a:xfrm>
              <a:off x="8197560" y="4808520"/>
              <a:ext cx="68868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user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agent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ftr" idx="2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ldNum" idx="2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ECC5723-8E94-42FE-9C8E-B9A6A691B68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729" name="Picture 10" descr="underline_base"/>
          <p:cNvPicPr/>
          <p:nvPr/>
        </p:nvPicPr>
        <p:blipFill>
          <a:blip r:embed="rId1"/>
          <a:stretch/>
        </p:blipFill>
        <p:spPr>
          <a:xfrm>
            <a:off x="2052720" y="85392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730" name="PlaceHolder 3"/>
          <p:cNvSpPr>
            <a:spLocks noGrp="1"/>
          </p:cNvSpPr>
          <p:nvPr>
            <p:ph type="title"/>
          </p:nvPr>
        </p:nvSpPr>
        <p:spPr>
          <a:xfrm>
            <a:off x="2057400" y="201600"/>
            <a:ext cx="7772040" cy="90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Sample SMTP interaction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1" name="Rectangle 3"/>
          <p:cNvSpPr/>
          <p:nvPr/>
        </p:nvSpPr>
        <p:spPr>
          <a:xfrm>
            <a:off x="1525320" y="1273320"/>
            <a:ext cx="886788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220 hamburger.edu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</a:t>
            </a:r>
            <a:r>
              <a:rPr b="1" lang="en-US" sz="2000" spc="-1" strike="noStrike">
                <a:solidFill>
                  <a:srgbClr val="c9211e"/>
                </a:solidFill>
                <a:highlight>
                  <a:srgbClr val="ffff00"/>
                </a:highlight>
                <a:latin typeface="Courier New"/>
                <a:ea typeface="MS PGothic"/>
              </a:rPr>
              <a:t>HELO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crepes.fr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250  Hello crepes.fr, pleased to meet you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</a:t>
            </a:r>
            <a:r>
              <a:rPr b="1" lang="en-US" sz="2000" spc="-1" strike="noStrike">
                <a:solidFill>
                  <a:srgbClr val="c9211e"/>
                </a:solidFill>
                <a:highlight>
                  <a:srgbClr val="ffff00"/>
                </a:highlight>
                <a:latin typeface="Courier New"/>
                <a:ea typeface="MS PGothic"/>
              </a:rPr>
              <a:t>MAIL FROM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: &lt;alice@crepes.fr&gt;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250 alice@crepes.fr... Sender ok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</a:t>
            </a:r>
            <a:r>
              <a:rPr b="1" lang="en-US" sz="2000" spc="-1" strike="noStrike">
                <a:solidFill>
                  <a:srgbClr val="c9211e"/>
                </a:solidFill>
                <a:highlight>
                  <a:srgbClr val="ffff00"/>
                </a:highlight>
                <a:latin typeface="Courier New"/>
                <a:ea typeface="MS PGothic"/>
              </a:rPr>
              <a:t>RCPT TO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: &lt;bob@hamburger.edu&gt;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250 bob@hamburger.edu ... Recipient ok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</a:t>
            </a:r>
            <a:r>
              <a:rPr b="1" lang="en-US" sz="2000" spc="-1" strike="noStrike">
                <a:solidFill>
                  <a:srgbClr val="c9211e"/>
                </a:solidFill>
                <a:highlight>
                  <a:srgbClr val="ffff00"/>
                </a:highlight>
                <a:latin typeface="Courier New"/>
                <a:ea typeface="MS PGothic"/>
              </a:rPr>
              <a:t>DATA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354 Enter mail, end with "." on a line by itself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Do you like ketchup?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How about pickles?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250 Message accepted for delivery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C: </a:t>
            </a:r>
            <a:r>
              <a:rPr b="1" lang="en-US" sz="2000" spc="-1" strike="noStrike">
                <a:solidFill>
                  <a:srgbClr val="c9211e"/>
                </a:solidFill>
                <a:highlight>
                  <a:srgbClr val="ffff00"/>
                </a:highlight>
                <a:latin typeface="Courier New"/>
                <a:ea typeface="MS PGothic"/>
              </a:rPr>
              <a:t>QUIT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PGothic"/>
              </a:rPr>
              <a:t>S: 221 hamburger.edu closing connection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ftr" idx="2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sldNum" idx="2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DD3A449-D503-4542-A9FE-1BE9F292A48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734" name="Picture 11" descr="underline_base"/>
          <p:cNvPicPr/>
          <p:nvPr/>
        </p:nvPicPr>
        <p:blipFill>
          <a:blip r:embed="rId1"/>
          <a:stretch/>
        </p:blipFill>
        <p:spPr>
          <a:xfrm>
            <a:off x="2006640" y="1030320"/>
            <a:ext cx="6399000" cy="172800"/>
          </a:xfrm>
          <a:prstGeom prst="rect">
            <a:avLst/>
          </a:prstGeom>
          <a:ln w="0">
            <a:noFill/>
          </a:ln>
        </p:spPr>
      </p:pic>
      <p:sp>
        <p:nvSpPr>
          <p:cNvPr id="735" name="PlaceHolder 3"/>
          <p:cNvSpPr>
            <a:spLocks noGrp="1"/>
          </p:cNvSpPr>
          <p:nvPr>
            <p:ph type="title"/>
          </p:nvPr>
        </p:nvSpPr>
        <p:spPr>
          <a:xfrm>
            <a:off x="1897200" y="414360"/>
            <a:ext cx="7772040" cy="883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Try SMTP interaction for yourself: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/>
          </p:nvPr>
        </p:nvSpPr>
        <p:spPr>
          <a:xfrm>
            <a:off x="2122560" y="157968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MS PGothic"/>
              </a:rPr>
              <a:t>telnet &lt;servername&gt; &lt;</a:t>
            </a:r>
            <a:r>
              <a:rPr b="1" lang="en-US" sz="2400" spc="-1" strike="noStrike">
                <a:solidFill>
                  <a:srgbClr val="c9211e"/>
                </a:solidFill>
                <a:latin typeface="Courier New"/>
                <a:ea typeface="MS PGothic"/>
              </a:rPr>
              <a:t>25 or 587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MS PGothic"/>
              </a:rPr>
              <a:t>&gt;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see 220 reply from server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enter HELO, MAIL FROM, RCPT TO, DATA, QUIT commands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above lets you send email without using email client (reader)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737" name="Picture 1" descr=""/>
          <p:cNvPicPr/>
          <p:nvPr/>
        </p:nvPicPr>
        <p:blipFill>
          <a:blip r:embed="rId2"/>
          <a:stretch/>
        </p:blipFill>
        <p:spPr>
          <a:xfrm>
            <a:off x="2438280" y="4191120"/>
            <a:ext cx="7455960" cy="143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ftr" idx="30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ldNum" idx="31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AE52F2F-EC0F-4CA5-B122-4EC5E3FFA56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title"/>
          </p:nvPr>
        </p:nvSpPr>
        <p:spPr>
          <a:xfrm>
            <a:off x="2057400" y="162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SMTP: final words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2025720" y="15559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 uses persistent connections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 requires message (header &amp; body) to be in 7-bit ASCII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 server uses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MS PGothic"/>
              </a:rPr>
              <a:t>CRLF.CRLF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to determine end of message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2" name="PlaceHolder 5"/>
          <p:cNvSpPr>
            <a:spLocks noGrp="1"/>
          </p:cNvSpPr>
          <p:nvPr>
            <p:ph/>
          </p:nvPr>
        </p:nvSpPr>
        <p:spPr>
          <a:xfrm>
            <a:off x="6019920" y="151128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comparison with HTTP: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119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HTTP: pull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spcAft>
                <a:spcPts val="1199"/>
              </a:spcAft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SMTP: push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spcAft>
                <a:spcPts val="1199"/>
              </a:spcAft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both have ASCII command/response interaction, status codes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HTTP: each object encapsulated in its own response msg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SMTP: multiple objects sent in multipart msg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743" name="Picture 10" descr="underline_base"/>
          <p:cNvPicPr/>
          <p:nvPr/>
        </p:nvPicPr>
        <p:blipFill>
          <a:blip r:embed="rId1"/>
          <a:stretch/>
        </p:blipFill>
        <p:spPr>
          <a:xfrm>
            <a:off x="2013120" y="968400"/>
            <a:ext cx="45702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ftr" idx="3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ldNum" idx="3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B7F0ACF-15EC-4013-8A48-A084315D3B3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title"/>
          </p:nvPr>
        </p:nvSpPr>
        <p:spPr>
          <a:xfrm>
            <a:off x="2057400" y="11736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Mail message format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SMTP: protocol for exchanging email msgs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RFC 2822: standard for text message format: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header lines, e.g.,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To: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From: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Subject: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743040" indent="-28584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Gill Sans MT"/>
                <a:ea typeface="MS PGothic"/>
              </a:rPr>
              <a:t>different</a:t>
            </a:r>
            <a:r>
              <a:rPr b="0" i="1" lang="en-US" sz="2400" spc="-1" strike="noStrike">
                <a:solidFill>
                  <a:srgbClr val="66ffcc"/>
                </a:solidFill>
                <a:latin typeface="Gill Sans MT"/>
                <a:ea typeface="MS PGothic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from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 MAIL FROM, RCPT TO: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commands!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Body: the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“message”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ASCII characters only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48" name="Rectangle 5"/>
          <p:cNvSpPr/>
          <p:nvPr/>
        </p:nvSpPr>
        <p:spPr>
          <a:xfrm>
            <a:off x="6502320" y="1892160"/>
            <a:ext cx="2831760" cy="4312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S PGothic"/>
              </a:rPr>
              <a:t>header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9" name="Rectangle 7"/>
          <p:cNvSpPr/>
          <p:nvPr/>
        </p:nvSpPr>
        <p:spPr>
          <a:xfrm>
            <a:off x="6502320" y="2705040"/>
            <a:ext cx="2831760" cy="173952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S PGothic"/>
              </a:rPr>
              <a:t>body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0" name="Rectangle 9"/>
          <p:cNvSpPr/>
          <p:nvPr/>
        </p:nvSpPr>
        <p:spPr>
          <a:xfrm>
            <a:off x="6299280" y="1778040"/>
            <a:ext cx="3238200" cy="30729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10"/>
          <p:cNvSpPr/>
          <p:nvPr/>
        </p:nvSpPr>
        <p:spPr>
          <a:xfrm flipV="1">
            <a:off x="4686120" y="2158920"/>
            <a:ext cx="1765440" cy="101592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Line 11"/>
          <p:cNvSpPr/>
          <p:nvPr/>
        </p:nvSpPr>
        <p:spPr>
          <a:xfrm flipV="1">
            <a:off x="4533840" y="3327120"/>
            <a:ext cx="1904760" cy="187956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Text Box 13"/>
          <p:cNvSpPr/>
          <p:nvPr/>
        </p:nvSpPr>
        <p:spPr>
          <a:xfrm>
            <a:off x="9663480" y="2112840"/>
            <a:ext cx="790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blank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line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54" name="Line 14"/>
          <p:cNvSpPr/>
          <p:nvPr/>
        </p:nvSpPr>
        <p:spPr>
          <a:xfrm flipH="1">
            <a:off x="8775360" y="2552400"/>
            <a:ext cx="965520" cy="36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55" name="Picture 16" descr="underline_base"/>
          <p:cNvPicPr/>
          <p:nvPr/>
        </p:nvPicPr>
        <p:blipFill>
          <a:blip r:embed="rId1"/>
          <a:stretch/>
        </p:blipFill>
        <p:spPr>
          <a:xfrm>
            <a:off x="2013120" y="912960"/>
            <a:ext cx="45702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1206</Words>
  <Paragraphs>299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2024-01-30T02:47:07Z</dcterms:created>
  <dc:creator>Sougata SEN</dc:creator>
  <dc:description/>
  <dc:language>en-IN</dc:language>
  <cp:lastModifiedBy/>
  <dcterms:modified xsi:type="dcterms:W3CDTF">2024-03-08T22:38:21Z</dcterms:modified>
  <cp:revision>2</cp:revision>
  <dc:subject/>
  <dc:title>Chapter 2: outline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15</vt:i4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