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move </a:t>
            </a:r>
            <a:r>
              <a:rPr b="0" lang="en-IN" sz="4400" spc="-1" strike="noStrike">
                <a:latin typeface="Arial"/>
              </a:rPr>
              <a:t>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</a:t>
            </a:r>
            <a:r>
              <a:rPr b="0" lang="en-IN" sz="2000" spc="-1" strike="noStrike">
                <a:latin typeface="Arial"/>
              </a:rPr>
              <a:t>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E590153-E87F-4E6B-958F-6B08D0B64FB9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AFA7A7B-CFD0-4211-AD81-F5825A5686B7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9BA8C80-1F87-4F13-BABC-E6205D1AC739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FA988E8-E205-4646-A5F5-3658596F84C3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B6AC78E-4D4B-4FE3-8C35-02D9223F887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D120B8C-C37C-401C-B55B-238CCDEFE268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9E48970-02AE-4A9D-91D9-944E85D6BF9E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146F7F6-8BD0-4D2A-84A4-4A44ADC5620C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DE09AA5-5826-474F-8689-4A703067A4A5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0E1C315-4159-4680-B553-C84263ACBEF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64DC3C4-3D51-4B47-9C65-956634A59CE6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0D7B68C-1EC2-408D-A689-DC0662BE13E8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3FEB28F-E5F0-41D9-8AAA-8A07905AC8E8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BAB026F-9F0C-459A-A173-B05C0D8599EF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B1B9B28-A6CB-4507-916D-CE7251E1ED23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A15643-58B8-460E-BC68-28F1DD9472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11360" y="4028040"/>
            <a:ext cx="2478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769FD2-4EFA-4D4A-9503-072885A738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98144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EB5069-BC93-44F7-985C-E15F39D6B7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549440" y="160020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387520" y="160020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11360" y="402804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549440" y="402804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387520" y="402804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2602F5-315B-4B6B-8FA0-AB1642B77F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15F2F8-67C0-4D61-A7CC-830E94A6F5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711360" y="1600200"/>
            <a:ext cx="2478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EA6DA4-A091-44D5-90E4-D5D2EFA9E8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988DCC-2676-4D73-B9F7-37E89DEFBE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06790B-6E95-4C8C-B973-D8C3B4DDE9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299A4C-8C18-47E7-8AF8-C79AF8B0FE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711360" y="228600"/>
            <a:ext cx="1036260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D94A05-CB94-481C-8628-CEC0461BDA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FE167F-B977-451B-9E9E-17A1860A7C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11360" y="1600200"/>
            <a:ext cx="2478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A21B6F-4D9C-4FA1-A716-5B0343D41F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98144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0B5478-473B-4DEC-8989-B8785B287C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2478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EED608-676D-4E76-9760-5A3797B25F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711360" y="4028040"/>
            <a:ext cx="2478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6089F5-E013-46C8-B6D7-BFCF94F61D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198144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04D37A-F396-4D4D-A0B9-709DC5D564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549440" y="160020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2387520" y="160020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711360" y="402804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1549440" y="402804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2387520" y="402804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9EC37F-2E90-4286-8BE7-BD9C40DF56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DFDC1E-D487-4C8A-A601-7D06210E41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711360" y="1600200"/>
            <a:ext cx="2478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D624C4-0379-4AA5-9A29-8A12E6D08B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98429E-0280-4A9A-A738-D91877E194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2757BA-CED5-4611-9722-5703E88C20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F54595-015B-4AE7-8C59-DFB15DC43B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0BCB09-7074-4585-83B5-8EBAECE27D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711360" y="228600"/>
            <a:ext cx="1036260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804913-0D1E-415E-9B8C-CAA49856A8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70FDF5-5BA9-4431-9423-67FC5AE277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198144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E87991-C603-4937-B2E6-DF6E622A34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2478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8DC4FC-5EDB-4A38-9748-9A9CF86914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711360" y="4028040"/>
            <a:ext cx="2478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FD6DE7-37A9-4463-B459-52CCFAAA6B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198144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5500CF-2F30-4A23-97A0-23A9B02B86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1549440" y="160020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2387520" y="160020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711360" y="402804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1549440" y="402804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2387520" y="402804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22D989-4661-4F78-B172-F05B4C4DA4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AFB2A2C-8420-4C79-BC6D-6487283C78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711360" y="1600200"/>
            <a:ext cx="2478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DC952C5-428D-479C-8317-42285FC045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562D4B9-3899-45C9-B85F-866C1CCE24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15B1CF-D399-476E-90D8-CC1A3DE067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44CA3F6-4FCA-42C4-842F-23516D2101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5B6FBA9-03BD-417A-A841-8AB95B0282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711360" y="228600"/>
            <a:ext cx="1036260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953A8AB-EBFC-41B9-8561-6930C6AF6E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E2CF40D-39A1-494E-A76F-D526B9461E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198144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DCA56DA-EB0E-43E6-94BA-FCDD2FB63A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2478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4879664-3F33-4E74-B4CD-35CC9A68E3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711360" y="4028040"/>
            <a:ext cx="2478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D15F63D-281D-48FD-81D5-019AB6A498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198144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83A8743-5515-498D-BB66-6D27ECA310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1549440" y="160020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2387520" y="160020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711360" y="402804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1549440" y="402804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2387520" y="402804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6023DA0-892D-4F5D-8992-FC0CC792A1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91933C8-CD5A-46B9-9533-C67BBA33C2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5357DD-2F29-4214-A9AC-D0743B10AA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711360" y="1600200"/>
            <a:ext cx="2478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6F08994-9649-41B5-994F-58232A0B90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5D2B11E-348E-47D5-A334-AC1073A330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A95AD52-9C64-47F5-B98D-9D3FDB2846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43C1641-4637-491A-8731-EC12EA8A95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711360" y="228600"/>
            <a:ext cx="1036260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CBA5D5C-9134-4B4A-A973-B018963A85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CD6CB86-E3DE-4366-86C1-4AD4E1F0DD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198144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F6B22B2-120C-4994-BC1E-A44C342517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2478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A25E894-C234-4F8B-BB1D-FAFB8A848B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711360" y="4028040"/>
            <a:ext cx="2478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9F6F7BD-6002-483F-8D6E-78385DF00C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198144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E1C5D57-9317-420C-9196-880639C942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11360" y="228600"/>
            <a:ext cx="1036260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CC71C9-1EF9-4C87-B653-74FBED9448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1549440" y="160020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2387520" y="160020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711360" y="402804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1549440" y="402804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2387520" y="4028040"/>
            <a:ext cx="79776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2D66E56-94D8-4D78-864B-1C1D48CBE1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DB138E-BC8D-4CFB-A21A-CF7B2BA71E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981440" y="402804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9DC333-C11D-4A7E-ABDE-85699044F8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981440" y="1600200"/>
            <a:ext cx="120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2478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A8027B-BE73-4F36-8528-ECC68F474D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fld id="{FAD4EE47-F0D0-456E-8C8C-33658AFC2A7D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16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914400" y="6248520"/>
            <a:ext cx="2539440" cy="45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</a:t>
            </a:r>
            <a:r>
              <a:rPr b="0" lang="en-IN" sz="4400" spc="-1" strike="noStrike">
                <a:latin typeface="Arial"/>
              </a:rPr>
              <a:t>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</a:t>
            </a:r>
            <a:r>
              <a:rPr b="0" lang="en-IN" sz="3200" spc="-1" strike="noStrike">
                <a:latin typeface="Arial"/>
              </a:rPr>
              <a:t>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</a:t>
            </a:r>
            <a:r>
              <a:rPr b="0" lang="en-IN" sz="1800" spc="-1" strike="noStrike">
                <a:latin typeface="Arial"/>
              </a:rPr>
              <a:t>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11360" y="1600200"/>
            <a:ext cx="2478240" cy="4647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5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314160" y="1600200"/>
            <a:ext cx="2478240" cy="4647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5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4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5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fld id="{8D5AAB24-450C-4BC7-99BC-38E09E28B78A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6"/>
          </p:nvPr>
        </p:nvSpPr>
        <p:spPr>
          <a:xfrm>
            <a:off x="914400" y="6248520"/>
            <a:ext cx="2539440" cy="45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</a:t>
            </a:r>
            <a:r>
              <a:rPr b="0" lang="en-IN" sz="1800" spc="-1" strike="noStrike">
                <a:latin typeface="Arial"/>
              </a:rPr>
              <a:t>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11360" y="1600200"/>
            <a:ext cx="5079240" cy="2216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711360" y="4028040"/>
            <a:ext cx="5079240" cy="2216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 idx="7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 idx="8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fld id="{1782F042-E3D0-4958-A441-149386C577E1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dt" idx="9"/>
          </p:nvPr>
        </p:nvSpPr>
        <p:spPr>
          <a:xfrm>
            <a:off x="914400" y="6248520"/>
            <a:ext cx="2539440" cy="45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ftr" idx="10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Num" idx="11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fld id="{96967E3E-BFE7-4853-ADEF-CAE02826EA83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 idx="12"/>
          </p:nvPr>
        </p:nvSpPr>
        <p:spPr>
          <a:xfrm>
            <a:off x="914400" y="6248520"/>
            <a:ext cx="2539440" cy="45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</a:t>
            </a:r>
            <a:r>
              <a:rPr b="0" lang="en-IN" sz="4400" spc="-1" strike="noStrike">
                <a:latin typeface="Arial"/>
              </a:rPr>
              <a:t>ck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</a:t>
            </a:r>
            <a:r>
              <a:rPr b="0" lang="en-IN" sz="4400" spc="-1" strike="noStrike">
                <a:latin typeface="Arial"/>
              </a:rPr>
              <a:t>it </a:t>
            </a:r>
            <a:r>
              <a:rPr b="0" lang="en-IN" sz="4400" spc="-1" strike="noStrike">
                <a:latin typeface="Arial"/>
              </a:rPr>
              <a:t>th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titl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te</a:t>
            </a:r>
            <a:r>
              <a:rPr b="0" lang="en-IN" sz="4400" spc="-1" strike="noStrike">
                <a:latin typeface="Arial"/>
              </a:rPr>
              <a:t>xt </a:t>
            </a:r>
            <a:r>
              <a:rPr b="0" lang="en-IN" sz="4400" spc="-1" strike="noStrike">
                <a:latin typeface="Arial"/>
              </a:rPr>
              <a:t>for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ftr" idx="13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4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fld id="{BCFAA7FB-287F-49FD-9997-17A101136B39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dt" idx="15"/>
          </p:nvPr>
        </p:nvSpPr>
        <p:spPr>
          <a:xfrm>
            <a:off x="914400" y="6248520"/>
            <a:ext cx="2539440" cy="45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</a:t>
            </a:r>
            <a:r>
              <a:rPr b="0" lang="en-IN" sz="3200" spc="-1" strike="noStrike">
                <a:latin typeface="Arial"/>
              </a:rPr>
              <a:t>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ww.google.com/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4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6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5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ftr" idx="19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ldNum" idx="20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B703287B-DA89-41AB-976E-750D6A874D16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Chapter 2: outline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2057400" y="161136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2.1 principles of network applications</a:t>
            </a:r>
            <a:endParaRPr b="0" lang="en-IN" sz="2800" spc="-1" strike="noStrike">
              <a:latin typeface="Arial"/>
            </a:endParaRPr>
          </a:p>
          <a:p>
            <a:pPr lvl="1" marL="91296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app architectures</a:t>
            </a:r>
            <a:endParaRPr b="0" lang="en-IN" sz="2400" spc="-1" strike="noStrike">
              <a:latin typeface="Arial"/>
            </a:endParaRPr>
          </a:p>
          <a:p>
            <a:pPr lvl="1" marL="91296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app requirements</a:t>
            </a:r>
            <a:endParaRPr b="0" lang="en-IN" sz="2400" spc="-1" strike="noStrike">
              <a:latin typeface="Arial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2.2 Web and HTTP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2.3 FTP 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2.4 electronic mail</a:t>
            </a:r>
            <a:endParaRPr b="0" lang="en-IN" sz="2800" spc="-1" strike="noStrike">
              <a:latin typeface="Arial"/>
            </a:endParaRPr>
          </a:p>
          <a:p>
            <a:pPr lvl="1" marL="91296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SMTP, POP3, IMAP</a:t>
            </a:r>
            <a:endParaRPr b="0" lang="en-IN" sz="2400" spc="-1" strike="noStrike">
              <a:latin typeface="Arial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2.5 DNS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6197760" y="1600200"/>
            <a:ext cx="3876120" cy="4647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2.6 P2P applications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2.7 socket programming with UDP and TCP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18" name="Picture 5" descr="underline_base"/>
          <p:cNvPicPr/>
          <p:nvPr/>
        </p:nvPicPr>
        <p:blipFill>
          <a:blip r:embed="rId1"/>
          <a:stretch/>
        </p:blipFill>
        <p:spPr>
          <a:xfrm>
            <a:off x="2125800" y="1025640"/>
            <a:ext cx="4112640" cy="172440"/>
          </a:xfrm>
          <a:prstGeom prst="rect">
            <a:avLst/>
          </a:prstGeom>
          <a:ln w="0">
            <a:noFill/>
          </a:ln>
        </p:spPr>
      </p:pic>
      <p:sp>
        <p:nvSpPr>
          <p:cNvPr id="219" name=""/>
          <p:cNvSpPr/>
          <p:nvPr/>
        </p:nvSpPr>
        <p:spPr>
          <a:xfrm>
            <a:off x="6197760" y="3960000"/>
            <a:ext cx="244188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latin typeface="Arial"/>
              </a:rPr>
              <a:t>Port number 53 and runs on UDP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latin typeface="Arial"/>
              </a:rPr>
              <a:t>The end user runs client side of DNS application, which queries DNS server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ftr" idx="37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sldNum" idx="38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6B141BEC-3953-4055-9A41-064F10748EC4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630" name="Picture 10" descr="underline_base"/>
          <p:cNvPicPr/>
          <p:nvPr/>
        </p:nvPicPr>
        <p:blipFill>
          <a:blip r:embed="rId1"/>
          <a:stretch/>
        </p:blipFill>
        <p:spPr>
          <a:xfrm>
            <a:off x="2089080" y="861840"/>
            <a:ext cx="6855840" cy="172440"/>
          </a:xfrm>
          <a:prstGeom prst="rect">
            <a:avLst/>
          </a:prstGeom>
          <a:ln w="0">
            <a:noFill/>
          </a:ln>
        </p:spPr>
      </p:pic>
      <p:sp>
        <p:nvSpPr>
          <p:cNvPr id="631" name="PlaceHolder 3"/>
          <p:cNvSpPr>
            <a:spLocks noGrp="1"/>
          </p:cNvSpPr>
          <p:nvPr>
            <p:ph type="title"/>
          </p:nvPr>
        </p:nvSpPr>
        <p:spPr>
          <a:xfrm>
            <a:off x="2057400" y="146160"/>
            <a:ext cx="7771680" cy="96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D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N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S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: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c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a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c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h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i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n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g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,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u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p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d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a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t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i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n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g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r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e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c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o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r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d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632" name="PlaceHolder 4"/>
          <p:cNvSpPr>
            <a:spLocks noGrp="1"/>
          </p:cNvSpPr>
          <p:nvPr>
            <p:ph/>
          </p:nvPr>
        </p:nvSpPr>
        <p:spPr>
          <a:xfrm>
            <a:off x="2160000" y="1386720"/>
            <a:ext cx="7925760" cy="4733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once (any) name server learns mapping, it </a:t>
            </a:r>
            <a:r>
              <a:rPr b="0" i="1" lang="en-US" sz="2800" spc="-1" strike="noStrike">
                <a:solidFill>
                  <a:srgbClr val="000099"/>
                </a:solidFill>
                <a:latin typeface="Gill Sans MT"/>
                <a:ea typeface="MS PGothic"/>
              </a:rPr>
              <a:t>caches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 mapping:</a:t>
            </a:r>
            <a:r>
              <a:rPr b="1" lang="en-US" sz="2800" spc="-1" strike="noStrike">
                <a:solidFill>
                  <a:srgbClr val="c9211e"/>
                </a:solidFill>
                <a:latin typeface="Gill Sans MT"/>
                <a:ea typeface="MS PGothic"/>
              </a:rPr>
              <a:t>generally done by local DNS server</a:t>
            </a:r>
            <a:endParaRPr b="0" lang="en-IN" sz="28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cache entries timeout (disappear) after some time (TTL)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TLD servers typically cached in local name servers</a:t>
            </a:r>
            <a:endParaRPr b="0" lang="en-IN" sz="24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thus root name servers not often visited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cached entries may be </a:t>
            </a: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out-of-date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 (best effort name-to-address translation!)</a:t>
            </a:r>
            <a:endParaRPr b="0" lang="en-IN" sz="28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if name host changes IP address, may not be known Internet-wide until all TTLs expire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update/notify mechanisms proposed IETF standard</a:t>
            </a:r>
            <a:endParaRPr b="0" lang="en-IN" sz="28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RFC 2136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2" dur="indefinite" restart="never" nodeType="tmRoot">
          <p:childTnLst>
            <p:seq>
              <p:cTn id="133" dur="indefinite" nodeType="mainSeq">
                <p:childTnLst>
                  <p:par>
                    <p:cTn id="134" nodeType="clickEffect" fill="hold">
                      <p:stCondLst>
                        <p:cond delay="indefinite"/>
                      </p:stCondLst>
                      <p:childTnLst>
                        <p:par>
                          <p:cTn id="13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nodeType="clickEffect" fill="hold">
                      <p:stCondLst>
                        <p:cond delay="indefinite"/>
                      </p:stCondLst>
                      <p:childTnLst>
                        <p:par>
                          <p:cTn id="1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nodeType="clickEffect" fill="hold">
                      <p:stCondLst>
                        <p:cond delay="indefinite"/>
                      </p:stCondLst>
                      <p:childTnLst>
                        <p:par>
                          <p:cTn id="1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ftr" idx="39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sldNum" idx="40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CBE492E2-E8DD-44F3-947D-CB0E01EBE28E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title"/>
          </p:nvPr>
        </p:nvSpPr>
        <p:spPr>
          <a:xfrm>
            <a:off x="1979640" y="201600"/>
            <a:ext cx="7771680" cy="891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DNS records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/>
          </p:nvPr>
        </p:nvSpPr>
        <p:spPr>
          <a:xfrm>
            <a:off x="2066760" y="1343160"/>
            <a:ext cx="7819200" cy="5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DNS: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distributed db storing resource records 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(RR)(resource record)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/>
          </p:nvPr>
        </p:nvSpPr>
        <p:spPr>
          <a:xfrm>
            <a:off x="2048040" y="3855600"/>
            <a:ext cx="3513960" cy="1904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cc0000"/>
                </a:solidFill>
                <a:uFillTx/>
                <a:latin typeface="Gill Sans MT"/>
                <a:ea typeface="MS PGothic"/>
              </a:rPr>
              <a:t>type=NS(</a:t>
            </a:r>
            <a:r>
              <a:rPr b="0" lang="en-US" sz="1400" spc="-1" strike="noStrike" u="sng">
                <a:solidFill>
                  <a:srgbClr val="cc0000"/>
                </a:solidFill>
                <a:uFillTx/>
                <a:latin typeface="Gill Sans MT"/>
                <a:ea typeface="MS PGothic"/>
              </a:rPr>
              <a:t>name server)</a:t>
            </a:r>
            <a:endParaRPr b="0" lang="en-IN" sz="1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name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is domain (e.g., foo.com)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value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is hostname of authoritative name server for this domain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Specifies authoritative server for a particular domain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638" name="Text Box 6"/>
          <p:cNvSpPr/>
          <p:nvPr/>
        </p:nvSpPr>
        <p:spPr>
          <a:xfrm>
            <a:off x="3319560" y="2038680"/>
            <a:ext cx="550044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RR format: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MS PGothic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(</a:t>
            </a:r>
            <a:r>
              <a:rPr b="1" lang="en-US" sz="1800" spc="-1" strike="noStrike">
                <a:solidFill>
                  <a:srgbClr val="c9211e"/>
                </a:solidFill>
                <a:latin typeface="Courier New"/>
                <a:ea typeface="MS PGothic"/>
              </a:rPr>
              <a:t>name, value, type, ttl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)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ttl=time to live in cache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9" name="Rectangle 8"/>
          <p:cNvSpPr/>
          <p:nvPr/>
        </p:nvSpPr>
        <p:spPr>
          <a:xfrm>
            <a:off x="2048040" y="2657520"/>
            <a:ext cx="3809160" cy="13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cc0000"/>
                </a:solidFill>
                <a:uFillTx/>
                <a:latin typeface="Gill Sans MT"/>
                <a:ea typeface="MS PGothic"/>
              </a:rPr>
              <a:t>type=A(</a:t>
            </a:r>
            <a:r>
              <a:rPr b="0" lang="en-US" sz="1400" spc="-1" strike="noStrike" u="sng">
                <a:solidFill>
                  <a:srgbClr val="cc0000"/>
                </a:solidFill>
                <a:uFillTx/>
                <a:latin typeface="Gill Sans MT"/>
                <a:ea typeface="MS PGothic"/>
              </a:rPr>
              <a:t>address)</a:t>
            </a:r>
            <a:endParaRPr b="0" lang="en-IN" sz="1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name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MS P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is hostname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value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MS P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is IP address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640" name="Rectangle 9"/>
          <p:cNvSpPr/>
          <p:nvPr/>
        </p:nvSpPr>
        <p:spPr>
          <a:xfrm>
            <a:off x="5753160" y="2697120"/>
            <a:ext cx="4514040" cy="21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cc0000"/>
                </a:solidFill>
                <a:uFillTx/>
                <a:latin typeface="Gill Sans MT"/>
                <a:ea typeface="MS PGothic"/>
              </a:rPr>
              <a:t>type=CNAME(canonical name)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name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MS PGothic"/>
              </a:rPr>
              <a:t> is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alias name for some “canonical” (the real) name</a:t>
            </a:r>
            <a:endParaRPr b="0" lang="en-IN" sz="20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www.ibm.com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is really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servereast.backup2.ibm.com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Maps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  <a:hlinkClick r:id="rId1"/>
              </a:rPr>
              <a:t>www.google.com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to google.com or vice-versa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41" name="Rectangle 10"/>
          <p:cNvSpPr/>
          <p:nvPr/>
        </p:nvSpPr>
        <p:spPr>
          <a:xfrm>
            <a:off x="5776920" y="5022720"/>
            <a:ext cx="440784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cc0000"/>
                </a:solidFill>
                <a:uFillTx/>
                <a:latin typeface="Gill Sans MT"/>
                <a:ea typeface="MS PGothic"/>
              </a:rPr>
              <a:t>type=MX</a:t>
            </a:r>
            <a:r>
              <a:rPr b="0" lang="en-US" sz="1800" spc="-1" strike="noStrike" u="sng">
                <a:solidFill>
                  <a:srgbClr val="cc0000"/>
                </a:solidFill>
                <a:uFillTx/>
                <a:latin typeface="Gill Sans MT"/>
                <a:ea typeface="MS PGothic"/>
              </a:rPr>
              <a:t>(mail exchange)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value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MS P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is name of mailserver associated with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MS PGothic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name,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if we want to set up email service with my domain, tells other servers where do emails pf my domain land. Like mails of bits-pilani.ac.in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642" name="Picture 16" descr="underline_base"/>
          <p:cNvPicPr/>
          <p:nvPr/>
        </p:nvPicPr>
        <p:blipFill>
          <a:blip r:embed="rId2"/>
          <a:stretch/>
        </p:blipFill>
        <p:spPr>
          <a:xfrm>
            <a:off x="1969920" y="880920"/>
            <a:ext cx="3198240" cy="17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ftr" idx="41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sldNum" idx="42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41628BEE-18E6-4DB2-9067-DF11CF44834C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645" name="Picture 6" descr=""/>
          <p:cNvPicPr/>
          <p:nvPr/>
        </p:nvPicPr>
        <p:blipFill>
          <a:blip r:embed="rId1"/>
          <a:stretch/>
        </p:blipFill>
        <p:spPr>
          <a:xfrm>
            <a:off x="1744200" y="147240"/>
            <a:ext cx="8712360" cy="3139200"/>
          </a:xfrm>
          <a:prstGeom prst="rect">
            <a:avLst/>
          </a:prstGeom>
          <a:ln w="0">
            <a:noFill/>
          </a:ln>
        </p:spPr>
      </p:pic>
      <p:pic>
        <p:nvPicPr>
          <p:cNvPr id="646" name="Picture 7" descr=""/>
          <p:cNvPicPr/>
          <p:nvPr/>
        </p:nvPicPr>
        <p:blipFill>
          <a:blip r:embed="rId2"/>
          <a:stretch/>
        </p:blipFill>
        <p:spPr>
          <a:xfrm>
            <a:off x="1744200" y="3287160"/>
            <a:ext cx="5773680" cy="3533040"/>
          </a:xfrm>
          <a:prstGeom prst="rect">
            <a:avLst/>
          </a:prstGeom>
          <a:ln w="0">
            <a:noFill/>
          </a:ln>
        </p:spPr>
      </p:pic>
      <p:pic>
        <p:nvPicPr>
          <p:cNvPr id="647" name="" descr=""/>
          <p:cNvPicPr/>
          <p:nvPr/>
        </p:nvPicPr>
        <p:blipFill>
          <a:blip r:embed="rId3"/>
          <a:stretch/>
        </p:blipFill>
        <p:spPr>
          <a:xfrm>
            <a:off x="2446200" y="-2154240"/>
            <a:ext cx="8713800" cy="179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ftr" idx="43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sldNum" idx="44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25FEF1CF-69F5-4875-B87D-4E30A469444E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650" name="Picture 11" descr="underline_base"/>
          <p:cNvPicPr/>
          <p:nvPr/>
        </p:nvPicPr>
        <p:blipFill>
          <a:blip r:embed="rId1"/>
          <a:stretch/>
        </p:blipFill>
        <p:spPr>
          <a:xfrm>
            <a:off x="2019240" y="885960"/>
            <a:ext cx="5484240" cy="172440"/>
          </a:xfrm>
          <a:prstGeom prst="rect">
            <a:avLst/>
          </a:prstGeom>
          <a:ln w="0">
            <a:noFill/>
          </a:ln>
        </p:spPr>
      </p:pic>
      <p:sp>
        <p:nvSpPr>
          <p:cNvPr id="651" name="PlaceHolder 3"/>
          <p:cNvSpPr>
            <a:spLocks noGrp="1"/>
          </p:cNvSpPr>
          <p:nvPr>
            <p:ph type="title"/>
          </p:nvPr>
        </p:nvSpPr>
        <p:spPr>
          <a:xfrm>
            <a:off x="1969920" y="217440"/>
            <a:ext cx="7771680" cy="85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DNS protocol, messages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/>
          </p:nvPr>
        </p:nvSpPr>
        <p:spPr>
          <a:xfrm>
            <a:off x="2001960" y="1333440"/>
            <a:ext cx="7819200" cy="5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query</a:t>
            </a:r>
            <a:r>
              <a:rPr b="0" lang="en-US" sz="2800" spc="-1" strike="noStrike">
                <a:solidFill>
                  <a:srgbClr val="ff0000"/>
                </a:solidFill>
                <a:latin typeface="Gill Sans MT"/>
                <a:ea typeface="MS PGothic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and </a:t>
            </a: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reply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 messages, both with same </a:t>
            </a: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message format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53" name="Rectangle 4"/>
          <p:cNvSpPr/>
          <p:nvPr/>
        </p:nvSpPr>
        <p:spPr>
          <a:xfrm>
            <a:off x="2014560" y="2352600"/>
            <a:ext cx="3574440" cy="38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msg header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SzPct val="7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99"/>
                </a:solidFill>
                <a:latin typeface="Gill Sans MT"/>
                <a:ea typeface="MS PGothic"/>
              </a:rPr>
              <a:t>identification: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16 bit # for query, reply to query uses same #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SzPct val="7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99"/>
                </a:solidFill>
                <a:latin typeface="Gill Sans MT"/>
                <a:ea typeface="MS PGothic"/>
              </a:rPr>
              <a:t>flags: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query or reply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recursion desired 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recursion available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reply is authoritative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654" name="Group 36"/>
          <p:cNvGrpSpPr/>
          <p:nvPr/>
        </p:nvGrpSpPr>
        <p:grpSpPr>
          <a:xfrm>
            <a:off x="5568480" y="2216160"/>
            <a:ext cx="4106520" cy="4183920"/>
            <a:chOff x="5568480" y="2216160"/>
            <a:chExt cx="4106520" cy="4183920"/>
          </a:xfrm>
        </p:grpSpPr>
        <p:sp>
          <p:nvSpPr>
            <p:cNvPr id="655" name="Rectangle 33"/>
            <p:cNvSpPr/>
            <p:nvPr/>
          </p:nvSpPr>
          <p:spPr>
            <a:xfrm>
              <a:off x="5877000" y="2216160"/>
              <a:ext cx="3614040" cy="4102920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Rectangle 12"/>
            <p:cNvSpPr/>
            <p:nvPr/>
          </p:nvSpPr>
          <p:spPr>
            <a:xfrm>
              <a:off x="5791320" y="2297160"/>
              <a:ext cx="3614040" cy="41029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Line 13"/>
            <p:cNvSpPr/>
            <p:nvPr/>
          </p:nvSpPr>
          <p:spPr>
            <a:xfrm>
              <a:off x="5779800" y="572436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Line 14"/>
            <p:cNvSpPr/>
            <p:nvPr/>
          </p:nvSpPr>
          <p:spPr>
            <a:xfrm>
              <a:off x="5790960" y="503856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Line 15"/>
            <p:cNvSpPr/>
            <p:nvPr/>
          </p:nvSpPr>
          <p:spPr>
            <a:xfrm>
              <a:off x="5779800" y="435276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Line 16"/>
            <p:cNvSpPr/>
            <p:nvPr/>
          </p:nvSpPr>
          <p:spPr>
            <a:xfrm>
              <a:off x="5779800" y="367812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Line 17"/>
            <p:cNvSpPr/>
            <p:nvPr/>
          </p:nvSpPr>
          <p:spPr>
            <a:xfrm>
              <a:off x="5778360" y="322092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Line 18"/>
            <p:cNvSpPr/>
            <p:nvPr/>
          </p:nvSpPr>
          <p:spPr>
            <a:xfrm>
              <a:off x="5765760" y="276984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Line 19"/>
            <p:cNvSpPr/>
            <p:nvPr/>
          </p:nvSpPr>
          <p:spPr>
            <a:xfrm>
              <a:off x="7597440" y="2307960"/>
              <a:ext cx="3240" cy="13604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Text Box 20"/>
            <p:cNvSpPr/>
            <p:nvPr/>
          </p:nvSpPr>
          <p:spPr>
            <a:xfrm>
              <a:off x="5693040" y="2368440"/>
              <a:ext cx="19965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identification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65" name="Text Box 21"/>
            <p:cNvSpPr/>
            <p:nvPr/>
          </p:nvSpPr>
          <p:spPr>
            <a:xfrm>
              <a:off x="7818120" y="2368440"/>
              <a:ext cx="12956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flags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66" name="Text Box 22"/>
            <p:cNvSpPr/>
            <p:nvPr/>
          </p:nvSpPr>
          <p:spPr>
            <a:xfrm>
              <a:off x="5725800" y="2825640"/>
              <a:ext cx="19051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# questions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67" name="Text Box 23"/>
            <p:cNvSpPr/>
            <p:nvPr/>
          </p:nvSpPr>
          <p:spPr>
            <a:xfrm>
              <a:off x="5610600" y="3836880"/>
              <a:ext cx="39596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questions (variable # of questions)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68" name="Text Box 26"/>
            <p:cNvSpPr/>
            <p:nvPr/>
          </p:nvSpPr>
          <p:spPr>
            <a:xfrm>
              <a:off x="7318800" y="3281400"/>
              <a:ext cx="23562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# additional RRs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69" name="Text Box 27"/>
            <p:cNvSpPr/>
            <p:nvPr/>
          </p:nvSpPr>
          <p:spPr>
            <a:xfrm>
              <a:off x="5568480" y="3282840"/>
              <a:ext cx="2264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# authority RRs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70" name="Text Box 28"/>
            <p:cNvSpPr/>
            <p:nvPr/>
          </p:nvSpPr>
          <p:spPr>
            <a:xfrm>
              <a:off x="7419240" y="2835360"/>
              <a:ext cx="21398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# answer RRs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71" name="Text Box 30"/>
            <p:cNvSpPr/>
            <p:nvPr/>
          </p:nvSpPr>
          <p:spPr>
            <a:xfrm>
              <a:off x="5920200" y="4521240"/>
              <a:ext cx="33696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answers (variable # of RRs)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72" name="Text Box 31"/>
            <p:cNvSpPr/>
            <p:nvPr/>
          </p:nvSpPr>
          <p:spPr>
            <a:xfrm>
              <a:off x="5950440" y="5207040"/>
              <a:ext cx="33926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authority (variable # of RRs)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73" name="Text Box 32"/>
            <p:cNvSpPr/>
            <p:nvPr/>
          </p:nvSpPr>
          <p:spPr>
            <a:xfrm>
              <a:off x="5645160" y="5873760"/>
              <a:ext cx="38682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additional info (variable # of RRs)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674" name="Line 34"/>
          <p:cNvSpPr/>
          <p:nvPr/>
        </p:nvSpPr>
        <p:spPr>
          <a:xfrm flipV="1">
            <a:off x="4941720" y="2568240"/>
            <a:ext cx="1165320" cy="327240"/>
          </a:xfrm>
          <a:prstGeom prst="line">
            <a:avLst/>
          </a:prstGeom>
          <a:ln w="127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Line 35"/>
          <p:cNvSpPr/>
          <p:nvPr/>
        </p:nvSpPr>
        <p:spPr>
          <a:xfrm flipV="1">
            <a:off x="3046320" y="2547720"/>
            <a:ext cx="5183280" cy="1405080"/>
          </a:xfrm>
          <a:prstGeom prst="line">
            <a:avLst/>
          </a:prstGeom>
          <a:ln w="127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6" name="Group 60"/>
          <p:cNvGrpSpPr/>
          <p:nvPr/>
        </p:nvGrpSpPr>
        <p:grpSpPr>
          <a:xfrm>
            <a:off x="5795640" y="1895400"/>
            <a:ext cx="1748160" cy="272160"/>
            <a:chOff x="5795640" y="1895400"/>
            <a:chExt cx="1748160" cy="272160"/>
          </a:xfrm>
        </p:grpSpPr>
        <p:sp>
          <p:nvSpPr>
            <p:cNvPr id="677" name="Text Box 57"/>
            <p:cNvSpPr/>
            <p:nvPr/>
          </p:nvSpPr>
          <p:spPr>
            <a:xfrm>
              <a:off x="5994720" y="1895400"/>
              <a:ext cx="1359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241"/>
                </a:spcBef>
                <a:buNone/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2 bytes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678" name="Line 58"/>
            <p:cNvSpPr/>
            <p:nvPr/>
          </p:nvSpPr>
          <p:spPr>
            <a:xfrm>
              <a:off x="7024680" y="2038320"/>
              <a:ext cx="519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Line 59"/>
            <p:cNvSpPr/>
            <p:nvPr/>
          </p:nvSpPr>
          <p:spPr>
            <a:xfrm flipH="1">
              <a:off x="5795640" y="2038320"/>
              <a:ext cx="519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0" name="Group 61"/>
          <p:cNvGrpSpPr/>
          <p:nvPr/>
        </p:nvGrpSpPr>
        <p:grpSpPr>
          <a:xfrm>
            <a:off x="7570440" y="1895400"/>
            <a:ext cx="1748160" cy="272160"/>
            <a:chOff x="7570440" y="1895400"/>
            <a:chExt cx="1748160" cy="272160"/>
          </a:xfrm>
        </p:grpSpPr>
        <p:sp>
          <p:nvSpPr>
            <p:cNvPr id="681" name="Text Box 62"/>
            <p:cNvSpPr/>
            <p:nvPr/>
          </p:nvSpPr>
          <p:spPr>
            <a:xfrm>
              <a:off x="7769520" y="1895400"/>
              <a:ext cx="1359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241"/>
                </a:spcBef>
                <a:buNone/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2 bytes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682" name="Line 63"/>
            <p:cNvSpPr/>
            <p:nvPr/>
          </p:nvSpPr>
          <p:spPr>
            <a:xfrm>
              <a:off x="8799480" y="2038320"/>
              <a:ext cx="519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Line 64"/>
            <p:cNvSpPr/>
            <p:nvPr/>
          </p:nvSpPr>
          <p:spPr>
            <a:xfrm flipH="1">
              <a:off x="7570440" y="2038320"/>
              <a:ext cx="519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4" dur="indefinite" restart="never" nodeType="tmRoot">
          <p:childTnLst>
            <p:seq>
              <p:cTn id="155" dur="indefinite" nodeType="mainSeq">
                <p:childTnLst>
                  <p:par>
                    <p:cTn id="156" nodeType="clickEffect" fill="hold">
                      <p:stCondLst>
                        <p:cond delay="indefinite"/>
                      </p:stCondLst>
                      <p:childTnLst>
                        <p:par>
                          <p:cTn id="15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nodeType="clickEffect" fill="hold">
                      <p:stCondLst>
                        <p:cond delay="indefinite"/>
                      </p:stCondLst>
                      <p:childTnLst>
                        <p:par>
                          <p:cTn id="1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ftr" idx="45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sldNum" idx="46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F4288971-8D8D-4BC3-A9B0-875751E438F4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86" name="Text Box 4"/>
          <p:cNvSpPr/>
          <p:nvPr/>
        </p:nvSpPr>
        <p:spPr>
          <a:xfrm>
            <a:off x="1911960" y="3636360"/>
            <a:ext cx="239544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name, type fields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for a query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87" name="Text Box 5"/>
          <p:cNvSpPr/>
          <p:nvPr/>
        </p:nvSpPr>
        <p:spPr>
          <a:xfrm>
            <a:off x="2446200" y="4296960"/>
            <a:ext cx="2167920" cy="86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RRs in response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to query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88" name="Text Box 6"/>
          <p:cNvSpPr/>
          <p:nvPr/>
        </p:nvSpPr>
        <p:spPr>
          <a:xfrm>
            <a:off x="2041200" y="5079600"/>
            <a:ext cx="284040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records for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authoritative servers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89" name="Text Box 7"/>
          <p:cNvSpPr/>
          <p:nvPr/>
        </p:nvSpPr>
        <p:spPr>
          <a:xfrm>
            <a:off x="1918080" y="5798520"/>
            <a:ext cx="298080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additional “helpful”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info that may be used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690" name="Group 17"/>
          <p:cNvGrpSpPr/>
          <p:nvPr/>
        </p:nvGrpSpPr>
        <p:grpSpPr>
          <a:xfrm>
            <a:off x="5568480" y="2216160"/>
            <a:ext cx="4106520" cy="4183920"/>
            <a:chOff x="5568480" y="2216160"/>
            <a:chExt cx="4106520" cy="4183920"/>
          </a:xfrm>
        </p:grpSpPr>
        <p:sp>
          <p:nvSpPr>
            <p:cNvPr id="691" name="Rectangle 18"/>
            <p:cNvSpPr/>
            <p:nvPr/>
          </p:nvSpPr>
          <p:spPr>
            <a:xfrm>
              <a:off x="5877000" y="2216160"/>
              <a:ext cx="3614040" cy="4102920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Rectangle 19"/>
            <p:cNvSpPr/>
            <p:nvPr/>
          </p:nvSpPr>
          <p:spPr>
            <a:xfrm>
              <a:off x="5791320" y="2297160"/>
              <a:ext cx="3614040" cy="41029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Line 20"/>
            <p:cNvSpPr/>
            <p:nvPr/>
          </p:nvSpPr>
          <p:spPr>
            <a:xfrm>
              <a:off x="5779800" y="572436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Line 21"/>
            <p:cNvSpPr/>
            <p:nvPr/>
          </p:nvSpPr>
          <p:spPr>
            <a:xfrm>
              <a:off x="5790960" y="503856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Line 22"/>
            <p:cNvSpPr/>
            <p:nvPr/>
          </p:nvSpPr>
          <p:spPr>
            <a:xfrm>
              <a:off x="5779800" y="435276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Line 23"/>
            <p:cNvSpPr/>
            <p:nvPr/>
          </p:nvSpPr>
          <p:spPr>
            <a:xfrm>
              <a:off x="5779800" y="367812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Line 24"/>
            <p:cNvSpPr/>
            <p:nvPr/>
          </p:nvSpPr>
          <p:spPr>
            <a:xfrm>
              <a:off x="5778360" y="322092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Line 25"/>
            <p:cNvSpPr/>
            <p:nvPr/>
          </p:nvSpPr>
          <p:spPr>
            <a:xfrm>
              <a:off x="5765760" y="276984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Line 26"/>
            <p:cNvSpPr/>
            <p:nvPr/>
          </p:nvSpPr>
          <p:spPr>
            <a:xfrm>
              <a:off x="7597440" y="2307960"/>
              <a:ext cx="3240" cy="13604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Text Box 27"/>
            <p:cNvSpPr/>
            <p:nvPr/>
          </p:nvSpPr>
          <p:spPr>
            <a:xfrm>
              <a:off x="5693040" y="2368440"/>
              <a:ext cx="19965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identification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01" name="Text Box 28"/>
            <p:cNvSpPr/>
            <p:nvPr/>
          </p:nvSpPr>
          <p:spPr>
            <a:xfrm>
              <a:off x="7818120" y="2368440"/>
              <a:ext cx="12956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flags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02" name="Text Box 29"/>
            <p:cNvSpPr/>
            <p:nvPr/>
          </p:nvSpPr>
          <p:spPr>
            <a:xfrm>
              <a:off x="5725800" y="2825640"/>
              <a:ext cx="19051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# questions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03" name="Text Box 30"/>
            <p:cNvSpPr/>
            <p:nvPr/>
          </p:nvSpPr>
          <p:spPr>
            <a:xfrm>
              <a:off x="5610600" y="3836880"/>
              <a:ext cx="39596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questions (variable # of questions)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04" name="Text Box 31"/>
            <p:cNvSpPr/>
            <p:nvPr/>
          </p:nvSpPr>
          <p:spPr>
            <a:xfrm>
              <a:off x="7318800" y="3281400"/>
              <a:ext cx="23562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# additional RRs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05" name="Text Box 32"/>
            <p:cNvSpPr/>
            <p:nvPr/>
          </p:nvSpPr>
          <p:spPr>
            <a:xfrm>
              <a:off x="5568480" y="3282840"/>
              <a:ext cx="2264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# authority RRs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06" name="Text Box 33"/>
            <p:cNvSpPr/>
            <p:nvPr/>
          </p:nvSpPr>
          <p:spPr>
            <a:xfrm>
              <a:off x="7419240" y="2835360"/>
              <a:ext cx="21398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# answer RRs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07" name="Text Box 34"/>
            <p:cNvSpPr/>
            <p:nvPr/>
          </p:nvSpPr>
          <p:spPr>
            <a:xfrm>
              <a:off x="5920200" y="4521240"/>
              <a:ext cx="33696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answers (variable # of RRs)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08" name="Text Box 35"/>
            <p:cNvSpPr/>
            <p:nvPr/>
          </p:nvSpPr>
          <p:spPr>
            <a:xfrm>
              <a:off x="5950440" y="5207040"/>
              <a:ext cx="33926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authority (variable # of RRs)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09" name="Text Box 36"/>
            <p:cNvSpPr/>
            <p:nvPr/>
          </p:nvSpPr>
          <p:spPr>
            <a:xfrm>
              <a:off x="5645160" y="5873760"/>
              <a:ext cx="38682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320"/>
                </a:spcBef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additional info (variable # of RRs)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710" name="Line 37"/>
          <p:cNvSpPr/>
          <p:nvPr/>
        </p:nvSpPr>
        <p:spPr>
          <a:xfrm flipH="1">
            <a:off x="4625640" y="6062400"/>
            <a:ext cx="1371600" cy="36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Line 38"/>
          <p:cNvSpPr/>
          <p:nvPr/>
        </p:nvSpPr>
        <p:spPr>
          <a:xfrm flipH="1">
            <a:off x="4633560" y="5403600"/>
            <a:ext cx="1371600" cy="36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Line 39"/>
          <p:cNvSpPr/>
          <p:nvPr/>
        </p:nvSpPr>
        <p:spPr>
          <a:xfrm flipH="1">
            <a:off x="4641840" y="4744800"/>
            <a:ext cx="1371600" cy="36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Line 40"/>
          <p:cNvSpPr/>
          <p:nvPr/>
        </p:nvSpPr>
        <p:spPr>
          <a:xfrm flipH="1">
            <a:off x="4627440" y="4019400"/>
            <a:ext cx="1371600" cy="36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14" name="Picture 41" descr="underline_base"/>
          <p:cNvPicPr/>
          <p:nvPr/>
        </p:nvPicPr>
        <p:blipFill>
          <a:blip r:embed="rId1"/>
          <a:stretch/>
        </p:blipFill>
        <p:spPr>
          <a:xfrm>
            <a:off x="2019240" y="885960"/>
            <a:ext cx="5484240" cy="172440"/>
          </a:xfrm>
          <a:prstGeom prst="rect">
            <a:avLst/>
          </a:prstGeom>
          <a:ln w="0">
            <a:noFill/>
          </a:ln>
        </p:spPr>
      </p:pic>
      <p:sp>
        <p:nvSpPr>
          <p:cNvPr id="715" name="Rectangle 2"/>
          <p:cNvSpPr/>
          <p:nvPr/>
        </p:nvSpPr>
        <p:spPr>
          <a:xfrm>
            <a:off x="1969920" y="217440"/>
            <a:ext cx="7771680" cy="8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DNS protocol, messages</a:t>
            </a:r>
            <a:endParaRPr b="0" lang="en-IN" sz="4000" spc="-1" strike="noStrike">
              <a:latin typeface="Arial"/>
            </a:endParaRPr>
          </a:p>
        </p:txBody>
      </p:sp>
      <p:grpSp>
        <p:nvGrpSpPr>
          <p:cNvPr id="716" name="Group 43"/>
          <p:cNvGrpSpPr/>
          <p:nvPr/>
        </p:nvGrpSpPr>
        <p:grpSpPr>
          <a:xfrm>
            <a:off x="5795640" y="1895400"/>
            <a:ext cx="1748160" cy="272160"/>
            <a:chOff x="5795640" y="1895400"/>
            <a:chExt cx="1748160" cy="272160"/>
          </a:xfrm>
        </p:grpSpPr>
        <p:sp>
          <p:nvSpPr>
            <p:cNvPr id="717" name="Text Box 44"/>
            <p:cNvSpPr/>
            <p:nvPr/>
          </p:nvSpPr>
          <p:spPr>
            <a:xfrm>
              <a:off x="5994720" y="1895400"/>
              <a:ext cx="1359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241"/>
                </a:spcBef>
                <a:buNone/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2 bytes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718" name="Line 45"/>
            <p:cNvSpPr/>
            <p:nvPr/>
          </p:nvSpPr>
          <p:spPr>
            <a:xfrm>
              <a:off x="7024680" y="2038320"/>
              <a:ext cx="519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Line 46"/>
            <p:cNvSpPr/>
            <p:nvPr/>
          </p:nvSpPr>
          <p:spPr>
            <a:xfrm flipH="1">
              <a:off x="5795640" y="2038320"/>
              <a:ext cx="519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0" name="Group 47"/>
          <p:cNvGrpSpPr/>
          <p:nvPr/>
        </p:nvGrpSpPr>
        <p:grpSpPr>
          <a:xfrm>
            <a:off x="7570440" y="1895400"/>
            <a:ext cx="1748160" cy="272160"/>
            <a:chOff x="7570440" y="1895400"/>
            <a:chExt cx="1748160" cy="272160"/>
          </a:xfrm>
        </p:grpSpPr>
        <p:sp>
          <p:nvSpPr>
            <p:cNvPr id="721" name="Text Box 48"/>
            <p:cNvSpPr/>
            <p:nvPr/>
          </p:nvSpPr>
          <p:spPr>
            <a:xfrm>
              <a:off x="7769520" y="1895400"/>
              <a:ext cx="1359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241"/>
                </a:spcBef>
                <a:buNone/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2 bytes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722" name="Line 49"/>
            <p:cNvSpPr/>
            <p:nvPr/>
          </p:nvSpPr>
          <p:spPr>
            <a:xfrm>
              <a:off x="8799480" y="2038320"/>
              <a:ext cx="519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Line 50"/>
            <p:cNvSpPr/>
            <p:nvPr/>
          </p:nvSpPr>
          <p:spPr>
            <a:xfrm flipH="1">
              <a:off x="7570440" y="2038320"/>
              <a:ext cx="519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4" name=""/>
          <p:cNvSpPr txBox="1"/>
          <p:nvPr/>
        </p:nvSpPr>
        <p:spPr>
          <a:xfrm>
            <a:off x="720000" y="1620000"/>
            <a:ext cx="180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Multiple Rrs possibe as there can be multiple Ips for one hostname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ftr" idx="47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sldNum" idx="48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218BBCE5-B5F6-4848-BAFA-E025F7B88D6D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727" name="Picture 9" descr="underline_base"/>
          <p:cNvPicPr/>
          <p:nvPr/>
        </p:nvPicPr>
        <p:blipFill>
          <a:blip r:embed="rId1"/>
          <a:stretch/>
        </p:blipFill>
        <p:spPr>
          <a:xfrm>
            <a:off x="2135160" y="888840"/>
            <a:ext cx="6398640" cy="172440"/>
          </a:xfrm>
          <a:prstGeom prst="rect">
            <a:avLst/>
          </a:prstGeom>
          <a:ln w="0">
            <a:noFill/>
          </a:ln>
        </p:spPr>
      </p:pic>
      <p:sp>
        <p:nvSpPr>
          <p:cNvPr id="728" name="PlaceHolder 3"/>
          <p:cNvSpPr>
            <a:spLocks noGrp="1"/>
          </p:cNvSpPr>
          <p:nvPr>
            <p:ph type="title"/>
          </p:nvPr>
        </p:nvSpPr>
        <p:spPr>
          <a:xfrm>
            <a:off x="2057400" y="179280"/>
            <a:ext cx="7771680" cy="902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Inserting records into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DNS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729" name="PlaceHolder 4"/>
          <p:cNvSpPr>
            <a:spLocks noGrp="1"/>
          </p:cNvSpPr>
          <p:nvPr>
            <p:ph/>
          </p:nvPr>
        </p:nvSpPr>
        <p:spPr>
          <a:xfrm>
            <a:off x="2025720" y="1370160"/>
            <a:ext cx="8456040" cy="4647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example: new startup “Network Utopia”</a:t>
            </a: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register name networkuptopia.com at </a:t>
            </a: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DNS registrar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 (e.g., Network Solutions)</a:t>
            </a:r>
            <a:endParaRPr b="0" lang="en-IN" sz="28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provide names, IP addresses of authoritative name server (primary and secondary)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registrar inserts two RRs into .com TLD server:</a:t>
            </a:r>
            <a:br>
              <a:rPr sz="2800"/>
            </a:b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(networkutopia.com, dns1.networkutopia.com, NS)</a:t>
            </a:r>
            <a:endParaRPr b="0" lang="en-IN" sz="2000" spc="-1" strike="noStrike">
              <a:latin typeface="Arial"/>
            </a:endParaRPr>
          </a:p>
          <a:p>
            <a:pPr marL="743040" indent="-285840">
              <a:lnSpc>
                <a:spcPct val="85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(dns1.networkutopia.com, 212.212.212.1, A)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create authoritative server type A record for www.networkuptopia.com; type MX record for networkutopia.com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8" dur="indefinite" restart="never" nodeType="tmRoot">
          <p:childTnLst>
            <p:seq>
              <p:cTn id="179" dur="indefinite" nodeType="mainSeq">
                <p:childTnLst>
                  <p:par>
                    <p:cTn id="180" nodeType="clickEffect" fill="hold">
                      <p:stCondLst>
                        <p:cond delay="indefinite"/>
                      </p:stCondLst>
                      <p:childTnLst>
                        <p:par>
                          <p:cTn id="18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nodeType="clickEffect" fill="hold">
                      <p:stCondLst>
                        <p:cond delay="indefinite"/>
                      </p:stCondLst>
                      <p:childTnLst>
                        <p:par>
                          <p:cTn id="1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60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Attacking DNS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5079240" cy="4647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2228b"/>
                </a:solidFill>
                <a:latin typeface="Gill Sans MT"/>
                <a:ea typeface="MS PGothic"/>
              </a:rPr>
              <a:t>DDoS attacks</a:t>
            </a: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Bombard root servers with traffic</a:t>
            </a:r>
            <a:endParaRPr b="0" lang="en-IN" sz="28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Not successful to date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Traffic Filtering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Local DNS servers cache IPs of TLD servers,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allowing root server bypass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Bombard TLD servers</a:t>
            </a:r>
            <a:endParaRPr b="0" lang="en-IN" sz="28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Potentially more dangerous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/>
          </p:nvPr>
        </p:nvSpPr>
        <p:spPr>
          <a:xfrm>
            <a:off x="5994360" y="1600200"/>
            <a:ext cx="5079240" cy="4647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2228b"/>
                </a:solidFill>
                <a:latin typeface="Gill Sans MT"/>
                <a:ea typeface="ＭＳ Ｐゴシック"/>
              </a:rPr>
              <a:t>Redirect attacks</a:t>
            </a: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Man-in-middle</a:t>
            </a:r>
            <a:endParaRPr b="0" lang="en-IN" sz="28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Intercept queries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DNS poisoning</a:t>
            </a:r>
            <a:endParaRPr b="0" lang="en-IN" sz="28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Send bogus replies to DNS server, which caches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2228b"/>
                </a:solidFill>
                <a:latin typeface="Gill Sans MT"/>
                <a:ea typeface="ＭＳ Ｐゴシック"/>
              </a:rPr>
              <a:t>Exploit DNS for DDoS</a:t>
            </a: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Send queries with spoofed source address: target IP</a:t>
            </a: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Requires amplification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33" name="PlaceHolder 4"/>
          <p:cNvSpPr>
            <a:spLocks noGrp="1"/>
          </p:cNvSpPr>
          <p:nvPr>
            <p:ph type="ftr" idx="49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734" name="PlaceHolder 5"/>
          <p:cNvSpPr>
            <a:spLocks noGrp="1"/>
          </p:cNvSpPr>
          <p:nvPr>
            <p:ph type="sldNum" idx="50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F38F8E15-3F33-443A-B528-A543C6BFB156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735" name="Picture 16" descr="underline_base"/>
          <p:cNvPicPr/>
          <p:nvPr/>
        </p:nvPicPr>
        <p:blipFill>
          <a:blip r:embed="rId1"/>
          <a:stretch/>
        </p:blipFill>
        <p:spPr>
          <a:xfrm>
            <a:off x="2130480" y="1050840"/>
            <a:ext cx="3533040" cy="17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ftr" idx="21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ldNum" idx="22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4291EA39-013D-43C8-94E0-E4253F331B0D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22" name="Picture 10" descr="underline_base"/>
          <p:cNvPicPr/>
          <p:nvPr/>
        </p:nvPicPr>
        <p:blipFill>
          <a:blip r:embed="rId1"/>
          <a:stretch/>
        </p:blipFill>
        <p:spPr>
          <a:xfrm>
            <a:off x="2104920" y="990720"/>
            <a:ext cx="5941440" cy="172440"/>
          </a:xfrm>
          <a:prstGeom prst="rect">
            <a:avLst/>
          </a:prstGeom>
          <a:ln w="0">
            <a:noFill/>
          </a:ln>
        </p:spPr>
      </p:pic>
      <p:sp>
        <p:nvSpPr>
          <p:cNvPr id="223" name="PlaceHolder 3"/>
          <p:cNvSpPr>
            <a:spLocks noGrp="1"/>
          </p:cNvSpPr>
          <p:nvPr>
            <p:ph type="title"/>
          </p:nvPr>
        </p:nvSpPr>
        <p:spPr>
          <a:xfrm>
            <a:off x="2057400" y="301680"/>
            <a:ext cx="7771680" cy="913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DNS: domain name system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1992240" y="151128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99"/>
                </a:solidFill>
                <a:latin typeface="Gill Sans MT"/>
                <a:ea typeface="MS PGothic"/>
              </a:rPr>
              <a:t>people: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many identifiers: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SSN, name, passport #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99"/>
                </a:solidFill>
                <a:latin typeface="Gill Sans MT"/>
                <a:ea typeface="MS PGothic"/>
              </a:rPr>
              <a:t>Internet hosts, routers: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IP address (32 bit) - used for addressing datagrams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name”, e.g., www.yahoo.com - used by humans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 u="sng">
                <a:solidFill>
                  <a:srgbClr val="cc0000"/>
                </a:solidFill>
                <a:uFillTx/>
                <a:latin typeface="Gill Sans MT"/>
                <a:ea typeface="MS PGothic"/>
              </a:rPr>
              <a:t>Q: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how to map between IP address and name, and vice versa 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6019920" y="1488960"/>
            <a:ext cx="4282200" cy="5006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Domain Name System:</a:t>
            </a: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99"/>
                </a:solidFill>
                <a:latin typeface="Gill Sans MT"/>
                <a:ea typeface="MS PGothic"/>
              </a:rPr>
              <a:t>distributed database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implemented in hierarchy of many </a:t>
            </a:r>
            <a:r>
              <a:rPr b="0" i="1" lang="en-US" sz="2400" spc="-1" strike="noStrike">
                <a:solidFill>
                  <a:srgbClr val="000099"/>
                </a:solidFill>
                <a:latin typeface="Gill Sans MT"/>
                <a:ea typeface="MS PGothic"/>
              </a:rPr>
              <a:t>name servers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99"/>
                </a:solidFill>
                <a:latin typeface="Gill Sans MT"/>
                <a:ea typeface="MS PGothic"/>
              </a:rPr>
              <a:t>application-layer protocol: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hosts, name servers communicate to </a:t>
            </a:r>
            <a:r>
              <a:rPr b="0" i="1" lang="en-US" sz="2400" spc="-1" strike="noStrike">
                <a:solidFill>
                  <a:srgbClr val="000099"/>
                </a:solidFill>
                <a:latin typeface="Gill Sans MT"/>
                <a:ea typeface="MS PGothic"/>
              </a:rPr>
              <a:t>resolve</a:t>
            </a:r>
            <a:r>
              <a:rPr b="0" lang="en-US" sz="2400" spc="-1" strike="noStrike">
                <a:solidFill>
                  <a:srgbClr val="ff0000"/>
                </a:solidFill>
                <a:latin typeface="Gill Sans MT"/>
                <a:ea typeface="MS PGothic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names (address/name translation)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note: core Internet function, implemented as application-layer protocol</a:t>
            </a:r>
            <a:endParaRPr b="0" lang="en-IN" sz="22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complexity at network’s “edge”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ftr" idx="23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24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03E4A978-65F4-444F-B0C4-7E379D6C8F83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title"/>
          </p:nvPr>
        </p:nvSpPr>
        <p:spPr>
          <a:xfrm>
            <a:off x="2057400" y="11736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DNS: services, structure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95880" y="1271520"/>
            <a:ext cx="4190400" cy="2262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why not centralize DNS?</a:t>
            </a: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single point of failure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traffic volume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distant centralized database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maintenance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2255760" y="130032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DNS services</a:t>
            </a: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hostname to IP address translation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host aliasing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canonical, alias names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mail server aliasing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load distribution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replicated Web servers: many IP addresses correspond to one name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31" name="Picture 10" descr="underline_base"/>
          <p:cNvPicPr/>
          <p:nvPr/>
        </p:nvPicPr>
        <p:blipFill>
          <a:blip r:embed="rId1"/>
          <a:stretch/>
        </p:blipFill>
        <p:spPr>
          <a:xfrm>
            <a:off x="2095560" y="915840"/>
            <a:ext cx="5484240" cy="172440"/>
          </a:xfrm>
          <a:prstGeom prst="rect">
            <a:avLst/>
          </a:prstGeom>
          <a:ln w="0">
            <a:noFill/>
          </a:ln>
        </p:spPr>
      </p:pic>
      <p:sp>
        <p:nvSpPr>
          <p:cNvPr id="232" name="Text Box 11"/>
          <p:cNvSpPr/>
          <p:nvPr/>
        </p:nvSpPr>
        <p:spPr>
          <a:xfrm>
            <a:off x="6453360" y="3429000"/>
            <a:ext cx="34797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A: </a:t>
            </a:r>
            <a:r>
              <a:rPr b="0" i="1" lang="en-US" sz="2800" spc="-1" strike="noStrike">
                <a:solidFill>
                  <a:srgbClr val="cc0000"/>
                </a:solidFill>
                <a:latin typeface="Arial"/>
                <a:ea typeface="MS PGothic"/>
              </a:rPr>
              <a:t>doesn’t scale!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nodeType="clickEffect" fill="hold">
                      <p:stCondLst>
                        <p:cond delay="indefinite"/>
                      </p:stCondLst>
                      <p:childTnLst>
                        <p:par>
                          <p:cTn id="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nodeType="clickEffect" fill="hold">
                      <p:stCondLst>
                        <p:cond delay="indefinite"/>
                      </p:stCondLst>
                      <p:childTnLst>
                        <p:par>
                          <p:cTn id="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nodeType="clickEffect" fill="hold">
                      <p:stCondLst>
                        <p:cond delay="indefinite"/>
                      </p:stCondLst>
                      <p:childTnLst>
                        <p:par>
                          <p:cTn id="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nodeType="clickEffect" fill="hold">
                      <p:stCondLst>
                        <p:cond delay="indefinite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nodeType="clickEffect" fill="hold">
                      <p:stCondLst>
                        <p:cond delay="indefinite"/>
                      </p:stCondLst>
                      <p:childTnLst>
                        <p:par>
                          <p:cTn id="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ftr" idx="25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Num" idx="26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27D6AA00-F196-4547-84EF-3ECD3837C260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235" name="Group 23"/>
          <p:cNvGrpSpPr/>
          <p:nvPr/>
        </p:nvGrpSpPr>
        <p:grpSpPr>
          <a:xfrm>
            <a:off x="1525680" y="1346040"/>
            <a:ext cx="8201520" cy="2441880"/>
            <a:chOff x="1525680" y="1346040"/>
            <a:chExt cx="8201520" cy="2441880"/>
          </a:xfrm>
        </p:grpSpPr>
        <p:sp>
          <p:nvSpPr>
            <p:cNvPr id="236" name="Text Box 2"/>
            <p:cNvSpPr/>
            <p:nvPr/>
          </p:nvSpPr>
          <p:spPr>
            <a:xfrm>
              <a:off x="4547520" y="1346040"/>
              <a:ext cx="20581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Root DNS Servers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37" name="Text Box 4"/>
            <p:cNvSpPr/>
            <p:nvPr/>
          </p:nvSpPr>
          <p:spPr>
            <a:xfrm>
              <a:off x="1970280" y="2414880"/>
              <a:ext cx="19699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com DNS servers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38" name="Text Box 5"/>
            <p:cNvSpPr/>
            <p:nvPr/>
          </p:nvSpPr>
          <p:spPr>
            <a:xfrm>
              <a:off x="4618800" y="2347920"/>
              <a:ext cx="18676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org DNS servers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39" name="Text Box 6"/>
            <p:cNvSpPr/>
            <p:nvPr/>
          </p:nvSpPr>
          <p:spPr>
            <a:xfrm>
              <a:off x="7195320" y="2347920"/>
              <a:ext cx="19180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edu DNS servers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40" name="Line 7"/>
            <p:cNvSpPr/>
            <p:nvPr/>
          </p:nvSpPr>
          <p:spPr>
            <a:xfrm flipH="1">
              <a:off x="3184560" y="1746720"/>
              <a:ext cx="2075400" cy="601200"/>
            </a:xfrm>
            <a:prstGeom prst="line">
              <a:avLst/>
            </a:prstGeom>
            <a:ln w="317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Line 8"/>
            <p:cNvSpPr/>
            <p:nvPr/>
          </p:nvSpPr>
          <p:spPr>
            <a:xfrm>
              <a:off x="5546160" y="1680120"/>
              <a:ext cx="360" cy="66780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Line 9"/>
            <p:cNvSpPr/>
            <p:nvPr/>
          </p:nvSpPr>
          <p:spPr>
            <a:xfrm>
              <a:off x="5904000" y="1746720"/>
              <a:ext cx="2147040" cy="60120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Text Box 10"/>
            <p:cNvSpPr/>
            <p:nvPr/>
          </p:nvSpPr>
          <p:spPr>
            <a:xfrm>
              <a:off x="6964560" y="2982600"/>
              <a:ext cx="14745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poly.edu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DNS servers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44" name="Text Box 11"/>
            <p:cNvSpPr/>
            <p:nvPr/>
          </p:nvSpPr>
          <p:spPr>
            <a:xfrm>
              <a:off x="8252640" y="2982600"/>
              <a:ext cx="14745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umass.edu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DNS servers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45" name="Line 12"/>
            <p:cNvSpPr/>
            <p:nvPr/>
          </p:nvSpPr>
          <p:spPr>
            <a:xfrm flipH="1">
              <a:off x="7478280" y="2681640"/>
              <a:ext cx="501120" cy="33408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Line 13"/>
            <p:cNvSpPr/>
            <p:nvPr/>
          </p:nvSpPr>
          <p:spPr>
            <a:xfrm>
              <a:off x="8408520" y="2681640"/>
              <a:ext cx="429480" cy="33408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Text Box 14"/>
            <p:cNvSpPr/>
            <p:nvPr/>
          </p:nvSpPr>
          <p:spPr>
            <a:xfrm>
              <a:off x="1525680" y="3116160"/>
              <a:ext cx="14745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yahoo.com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DNS servers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48" name="Text Box 15"/>
            <p:cNvSpPr/>
            <p:nvPr/>
          </p:nvSpPr>
          <p:spPr>
            <a:xfrm>
              <a:off x="3043800" y="3149640"/>
              <a:ext cx="148680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amazon.com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DNS servers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49" name="Line 16"/>
            <p:cNvSpPr/>
            <p:nvPr/>
          </p:nvSpPr>
          <p:spPr>
            <a:xfrm flipH="1">
              <a:off x="2325960" y="2748600"/>
              <a:ext cx="286200" cy="40068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Line 17"/>
            <p:cNvSpPr/>
            <p:nvPr/>
          </p:nvSpPr>
          <p:spPr>
            <a:xfrm>
              <a:off x="3256200" y="2748600"/>
              <a:ext cx="357840" cy="40068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Text Box 18"/>
            <p:cNvSpPr/>
            <p:nvPr/>
          </p:nvSpPr>
          <p:spPr>
            <a:xfrm>
              <a:off x="4961520" y="3047760"/>
              <a:ext cx="14745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pbs.org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DNS servers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2" name="Line 19"/>
            <p:cNvSpPr/>
            <p:nvPr/>
          </p:nvSpPr>
          <p:spPr>
            <a:xfrm>
              <a:off x="5546160" y="2681640"/>
              <a:ext cx="360" cy="40104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3" name="PlaceHolder 3"/>
          <p:cNvSpPr>
            <a:spLocks noGrp="1"/>
          </p:cNvSpPr>
          <p:nvPr>
            <p:ph type="title"/>
          </p:nvPr>
        </p:nvSpPr>
        <p:spPr>
          <a:xfrm>
            <a:off x="1992240" y="162000"/>
            <a:ext cx="8022600" cy="93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MS PGothic"/>
              </a:rPr>
              <a:t>DNS: a 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MS PGothic"/>
              </a:rPr>
              <a:t>distribu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MS PGothic"/>
              </a:rPr>
              <a:t>ted, 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MS PGothic"/>
              </a:rPr>
              <a:t>hierarc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MS PGothic"/>
              </a:rPr>
              <a:t>hical 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MS PGothic"/>
              </a:rPr>
              <a:t>databa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MS PGothic"/>
              </a:rPr>
              <a:t>se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2044800" y="3971880"/>
            <a:ext cx="8171640" cy="2133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99"/>
                </a:solidFill>
                <a:latin typeface="Gill Sans MT"/>
                <a:ea typeface="MS PGothic"/>
              </a:rPr>
              <a:t>client wants IP for www.amazon.com; 1</a:t>
            </a:r>
            <a:r>
              <a:rPr b="0" i="1" lang="en-US" sz="2400" spc="-1" strike="noStrike" baseline="30000">
                <a:solidFill>
                  <a:srgbClr val="000099"/>
                </a:solidFill>
                <a:latin typeface="Gill Sans MT"/>
                <a:ea typeface="MS PGothic"/>
              </a:rPr>
              <a:t>st</a:t>
            </a:r>
            <a:r>
              <a:rPr b="0" i="1" lang="en-US" sz="2400" spc="-1" strike="noStrike">
                <a:solidFill>
                  <a:srgbClr val="000099"/>
                </a:solidFill>
                <a:latin typeface="Gill Sans MT"/>
                <a:ea typeface="MS PGothic"/>
              </a:rPr>
              <a:t> approx: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3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client queries root server to find com DNS server</a:t>
            </a:r>
            <a:endParaRPr b="0" lang="en-IN" sz="22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3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client queries .com DNS server to get amazon.com DNS server</a:t>
            </a:r>
            <a:endParaRPr b="0" lang="en-IN" sz="22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3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client queries amazon.com DNS server to get  IP address for www.amazon.com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255" name="Picture 28" descr="underline_base"/>
          <p:cNvPicPr/>
          <p:nvPr/>
        </p:nvPicPr>
        <p:blipFill>
          <a:blip r:embed="rId1"/>
          <a:stretch/>
        </p:blipFill>
        <p:spPr>
          <a:xfrm>
            <a:off x="1978200" y="849240"/>
            <a:ext cx="8043120" cy="159480"/>
          </a:xfrm>
          <a:prstGeom prst="rect">
            <a:avLst/>
          </a:prstGeom>
          <a:ln w="0">
            <a:noFill/>
          </a:ln>
        </p:spPr>
      </p:pic>
      <p:sp>
        <p:nvSpPr>
          <p:cNvPr id="256" name="Text Box 29"/>
          <p:cNvSpPr/>
          <p:nvPr/>
        </p:nvSpPr>
        <p:spPr>
          <a:xfrm>
            <a:off x="5140440" y="1687680"/>
            <a:ext cx="1120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…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7" name="Text Box 30"/>
          <p:cNvSpPr/>
          <p:nvPr/>
        </p:nvSpPr>
        <p:spPr>
          <a:xfrm>
            <a:off x="5703840" y="1685880"/>
            <a:ext cx="1120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…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8" name="TextBox 1"/>
          <p:cNvSpPr/>
          <p:nvPr/>
        </p:nvSpPr>
        <p:spPr>
          <a:xfrm>
            <a:off x="9733680" y="1276200"/>
            <a:ext cx="718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MS PGothic"/>
              </a:rPr>
              <a:t>Root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9" name="TextBox 27"/>
          <p:cNvSpPr/>
          <p:nvPr/>
        </p:nvSpPr>
        <p:spPr>
          <a:xfrm>
            <a:off x="9408960" y="2141640"/>
            <a:ext cx="13280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MS PGothic"/>
              </a:rPr>
              <a:t>Top Level Domain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0" name="TextBox 28"/>
          <p:cNvSpPr/>
          <p:nvPr/>
        </p:nvSpPr>
        <p:spPr>
          <a:xfrm>
            <a:off x="9729720" y="3005280"/>
            <a:ext cx="9374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MS PGothic"/>
              </a:rPr>
              <a:t>Autho-ritative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nodeType="clickEffect" fill="hold">
                      <p:stCondLst>
                        <p:cond delay="indefinite"/>
                      </p:stCondLst>
                      <p:childTnLst>
                        <p:par>
                          <p:cTn id="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nodeType="clickEffect" fill="hold">
                      <p:stCondLst>
                        <p:cond delay="indefinite"/>
                      </p:stCondLst>
                      <p:childTnLst>
                        <p:par>
                          <p:cTn id="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nodeType="clickEffect" fill="hold">
                      <p:stCondLst>
                        <p:cond delay="indefinite"/>
                      </p:stCondLst>
                      <p:childTnLst>
                        <p:par>
                          <p:cTn id="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nodeType="clickEffect" fill="hold">
                      <p:stCondLst>
                        <p:cond delay="indefinite"/>
                      </p:stCondLst>
                      <p:childTnLst>
                        <p:par>
                          <p:cTn id="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ftr" idx="27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Num" idx="28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CD9BC56C-F104-4F95-B72F-60C75C36E27A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title"/>
          </p:nvPr>
        </p:nvSpPr>
        <p:spPr>
          <a:xfrm>
            <a:off x="2057400" y="222120"/>
            <a:ext cx="7771680" cy="882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DNS: root name servers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2008080" y="1362240"/>
            <a:ext cx="8478000" cy="4647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contacted by local name server that can not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resolve name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root name server: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contacts authoritative name server if name 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mapping not known</a:t>
            </a:r>
            <a:endParaRPr b="0" lang="en-IN" sz="22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gets mapping</a:t>
            </a:r>
            <a:endParaRPr b="0" lang="en-IN" sz="22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returns mapping to local name server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65" name="Rectangle 20"/>
          <p:cNvSpPr/>
          <p:nvPr/>
        </p:nvSpPr>
        <p:spPr>
          <a:xfrm>
            <a:off x="7710480" y="5022720"/>
            <a:ext cx="2680560" cy="81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85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   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13 root name “servers” worldwide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6" name="AutoShape 22"/>
          <p:cNvSpPr/>
          <p:nvPr/>
        </p:nvSpPr>
        <p:spPr>
          <a:xfrm>
            <a:off x="2004840" y="3581280"/>
            <a:ext cx="5784120" cy="29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7" name="Picture 23" descr="worldf"/>
          <p:cNvPicPr/>
          <p:nvPr/>
        </p:nvPicPr>
        <p:blipFill>
          <a:blip r:embed="rId1"/>
          <a:stretch/>
        </p:blipFill>
        <p:spPr>
          <a:xfrm>
            <a:off x="3325680" y="4378320"/>
            <a:ext cx="4318920" cy="2177280"/>
          </a:xfrm>
          <a:prstGeom prst="rect">
            <a:avLst/>
          </a:prstGeom>
          <a:ln w="0">
            <a:noFill/>
          </a:ln>
        </p:spPr>
      </p:pic>
      <p:sp>
        <p:nvSpPr>
          <p:cNvPr id="268" name="Text Box 25"/>
          <p:cNvSpPr/>
          <p:nvPr/>
        </p:nvSpPr>
        <p:spPr>
          <a:xfrm>
            <a:off x="1731960" y="5160960"/>
            <a:ext cx="209016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MS PGothic"/>
              </a:rPr>
              <a:t>a. Verisign, Los Angeles CA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MS PGothic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MS PGothic"/>
              </a:rPr>
              <a:t>(5 other sites)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MS PGothic"/>
              </a:rPr>
              <a:t>b. USC-ISI Marina del Rey, CA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MS PGothic"/>
              </a:rPr>
              <a:t>l. ICANN Los Angeles, CA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MS PGothic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MS PGothic"/>
              </a:rPr>
              <a:t>(41 other sites)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69" name="Freeform 26"/>
          <p:cNvSpPr/>
          <p:nvPr/>
        </p:nvSpPr>
        <p:spPr>
          <a:xfrm>
            <a:off x="3281400" y="5113440"/>
            <a:ext cx="531000" cy="340560"/>
          </a:xfrm>
          <a:custGeom>
            <a:avLst/>
            <a:gdLst/>
            <a:ahLst/>
            <a:rect l="l" t="t" r="r" b="b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Text Box 27"/>
          <p:cNvSpPr/>
          <p:nvPr/>
        </p:nvSpPr>
        <p:spPr>
          <a:xfrm>
            <a:off x="1728720" y="4334040"/>
            <a:ext cx="19486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MS PGothic"/>
              </a:rPr>
              <a:t>e. NASA Mt View, CA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MS PGothic"/>
              </a:rPr>
              <a:t>f. Internet Software C.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MS PGothic"/>
              </a:rPr>
              <a:t>Palo Alto, CA (and 48 other   sites)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71" name="Freeform 28"/>
          <p:cNvSpPr/>
          <p:nvPr/>
        </p:nvSpPr>
        <p:spPr>
          <a:xfrm flipV="1">
            <a:off x="2948040" y="4868280"/>
            <a:ext cx="816840" cy="183600"/>
          </a:xfrm>
          <a:custGeom>
            <a:avLst/>
            <a:gdLst/>
            <a:ahLst/>
            <a:rect l="l" t="t" r="r" b="b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Text Box 29"/>
          <p:cNvSpPr/>
          <p:nvPr/>
        </p:nvSpPr>
        <p:spPr>
          <a:xfrm>
            <a:off x="5821200" y="3973680"/>
            <a:ext cx="22773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MS PGothic"/>
              </a:rPr>
              <a:t>i. Netnod, Stockholm (37 other sites)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73" name="Freeform 30"/>
          <p:cNvSpPr/>
          <p:nvPr/>
        </p:nvSpPr>
        <p:spPr>
          <a:xfrm>
            <a:off x="5456160" y="4068720"/>
            <a:ext cx="445320" cy="653400"/>
          </a:xfrm>
          <a:custGeom>
            <a:avLst/>
            <a:gdLst/>
            <a:ahLst/>
            <a:rect l="l" t="t" r="r" b="b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Text Box 31"/>
          <p:cNvSpPr/>
          <p:nvPr/>
        </p:nvSpPr>
        <p:spPr>
          <a:xfrm>
            <a:off x="5857920" y="3684600"/>
            <a:ext cx="251856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MS PGothic"/>
              </a:rPr>
              <a:t>k. RIPE London (17 other sites)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75" name="Freeform 32"/>
          <p:cNvSpPr/>
          <p:nvPr/>
        </p:nvSpPr>
        <p:spPr>
          <a:xfrm>
            <a:off x="5275440" y="3862440"/>
            <a:ext cx="615240" cy="945360"/>
          </a:xfrm>
          <a:custGeom>
            <a:avLst/>
            <a:gdLst/>
            <a:ahLst/>
            <a:rect l="l" t="t" r="r" b="b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Text Box 33"/>
          <p:cNvSpPr/>
          <p:nvPr/>
        </p:nvSpPr>
        <p:spPr>
          <a:xfrm>
            <a:off x="7435800" y="4303800"/>
            <a:ext cx="1766160" cy="2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MS PGothic"/>
              </a:rPr>
              <a:t>m. WIDE Tokyo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MS PGothic"/>
              </a:rPr>
              <a:t>(5 other sites)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77" name="Freeform 34"/>
          <p:cNvSpPr/>
          <p:nvPr/>
        </p:nvSpPr>
        <p:spPr>
          <a:xfrm>
            <a:off x="7099200" y="4599000"/>
            <a:ext cx="399240" cy="430920"/>
          </a:xfrm>
          <a:custGeom>
            <a:avLst/>
            <a:gdLst/>
            <a:ahLst/>
            <a:rect l="l" t="t" r="r" b="b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Text Box 35"/>
          <p:cNvSpPr/>
          <p:nvPr/>
        </p:nvSpPr>
        <p:spPr>
          <a:xfrm>
            <a:off x="3121200" y="3541680"/>
            <a:ext cx="2598120" cy="7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MS PGothic"/>
              </a:rPr>
              <a:t>c. Cogent, Herndon, VA (5 other sites)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MS PGothic"/>
              </a:rPr>
              <a:t>d. U Maryland College Park, MD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MS PGothic"/>
              </a:rPr>
              <a:t>h. ARL Aberdeen, MD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MS PGothic"/>
              </a:rPr>
              <a:t>j. Verisign, Dulles VA (69 other sites )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279" name="Picture 24" descr="underline_base"/>
          <p:cNvPicPr/>
          <p:nvPr/>
        </p:nvPicPr>
        <p:blipFill>
          <a:blip r:embed="rId2"/>
          <a:stretch/>
        </p:blipFill>
        <p:spPr>
          <a:xfrm>
            <a:off x="2052720" y="884160"/>
            <a:ext cx="5484240" cy="172440"/>
          </a:xfrm>
          <a:prstGeom prst="rect">
            <a:avLst/>
          </a:prstGeom>
          <a:ln w="0">
            <a:noFill/>
          </a:ln>
        </p:spPr>
      </p:pic>
      <p:sp>
        <p:nvSpPr>
          <p:cNvPr id="280" name="Straight Arrow Connector 2"/>
          <p:cNvSpPr/>
          <p:nvPr/>
        </p:nvSpPr>
        <p:spPr>
          <a:xfrm flipH="1">
            <a:off x="4401360" y="4278240"/>
            <a:ext cx="7200" cy="68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Text Box 35"/>
          <p:cNvSpPr/>
          <p:nvPr/>
        </p:nvSpPr>
        <p:spPr>
          <a:xfrm>
            <a:off x="3075120" y="5889600"/>
            <a:ext cx="14691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MS PGothic"/>
              </a:rPr>
              <a:t>g. US DoD Columbus, OH (5 other sites)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2" name="Straight Arrow Connector 24"/>
          <p:cNvSpPr/>
          <p:nvPr/>
        </p:nvSpPr>
        <p:spPr>
          <a:xfrm flipV="1">
            <a:off x="3809880" y="4944240"/>
            <a:ext cx="480240" cy="94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ftr" idx="29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ldNum" idx="30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482D097C-0A3E-47E5-BC55-06AB638999C5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title"/>
          </p:nvPr>
        </p:nvSpPr>
        <p:spPr>
          <a:xfrm>
            <a:off x="2057400" y="235080"/>
            <a:ext cx="7771680" cy="913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TLD,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authoritati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ve servers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2057400" y="1600200"/>
            <a:ext cx="8159040" cy="4647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99"/>
                </a:solidFill>
                <a:latin typeface="Gill Sans MT"/>
                <a:ea typeface="MS PGothic"/>
              </a:rPr>
              <a:t>top-level domain (TLD) servers:</a:t>
            </a:r>
            <a:endParaRPr b="0" lang="en-IN" sz="28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responsible for com, org, net, edu, aero, jobs, museums, and all top-level country domains, e.g.: 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uk, fr, ca, jp, in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Network Solutions maintains servers for .com TLD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Educause for .edu TLD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99"/>
                </a:solidFill>
                <a:latin typeface="Gill Sans MT"/>
                <a:ea typeface="MS PGothic"/>
              </a:rPr>
              <a:t>authoritative DNS servers: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 </a:t>
            </a:r>
            <a:endParaRPr b="0" lang="en-IN" sz="28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organization’s own DNS server(s), providing authoritative hostname to IP mappings for organization’s named hosts 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can be maintained by organization or service provider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287" name="Picture 10" descr="underline_base"/>
          <p:cNvPicPr/>
          <p:nvPr/>
        </p:nvPicPr>
        <p:blipFill>
          <a:blip r:embed="rId1"/>
          <a:stretch/>
        </p:blipFill>
        <p:spPr>
          <a:xfrm>
            <a:off x="2189160" y="944640"/>
            <a:ext cx="6398640" cy="17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ftr" idx="31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ldNum" idx="32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09E6C281-5AF2-47F3-BBB9-1E43021B90F2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title"/>
          </p:nvPr>
        </p:nvSpPr>
        <p:spPr>
          <a:xfrm>
            <a:off x="2057400" y="236520"/>
            <a:ext cx="7771680" cy="956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Local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DNS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 name server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711360" y="1611360"/>
            <a:ext cx="10362600" cy="4647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does not strictly belong to hierarchy</a:t>
            </a: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each ISP (residential ISP, company, university) has one</a:t>
            </a:r>
            <a:endParaRPr b="0" lang="en-IN" sz="28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also called “default name server”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when host makes DNS query, query is sent to its local DNS server</a:t>
            </a:r>
            <a:endParaRPr b="0" lang="en-IN" sz="28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has local cache of recent name-to-address translation pairs (but may be out of date!)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acts as proxy, forwards query into hierarchy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292" name="Picture 9" descr="underline_base"/>
          <p:cNvPicPr/>
          <p:nvPr/>
        </p:nvPicPr>
        <p:blipFill>
          <a:blip r:embed="rId1"/>
          <a:stretch/>
        </p:blipFill>
        <p:spPr>
          <a:xfrm>
            <a:off x="2062080" y="969840"/>
            <a:ext cx="5547600" cy="20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ftr" idx="33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ldNum" idx="34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AE9AEC7B-25E6-4018-895D-704308D28407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95" name="Picture 73" descr="underline_base"/>
          <p:cNvPicPr/>
          <p:nvPr/>
        </p:nvPicPr>
        <p:blipFill>
          <a:blip r:embed="rId1"/>
          <a:stretch/>
        </p:blipFill>
        <p:spPr>
          <a:xfrm>
            <a:off x="2143080" y="1287360"/>
            <a:ext cx="4112640" cy="172440"/>
          </a:xfrm>
          <a:prstGeom prst="rect">
            <a:avLst/>
          </a:prstGeom>
          <a:ln w="0">
            <a:noFill/>
          </a:ln>
        </p:spPr>
      </p:pic>
      <p:sp>
        <p:nvSpPr>
          <p:cNvPr id="296" name="Text Box 5"/>
          <p:cNvSpPr/>
          <p:nvPr/>
        </p:nvSpPr>
        <p:spPr>
          <a:xfrm>
            <a:off x="5501160" y="4881600"/>
            <a:ext cx="220464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requesting host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99"/>
                </a:solidFill>
                <a:latin typeface="Arial"/>
                <a:ea typeface="MS PGothic"/>
              </a:rPr>
              <a:t>cs.goa.bits-Pilani.ac.in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97" name="Text Box 6"/>
          <p:cNvSpPr/>
          <p:nvPr/>
        </p:nvSpPr>
        <p:spPr>
          <a:xfrm>
            <a:off x="8444520" y="5775480"/>
            <a:ext cx="1402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cs.iitkgp.ac.in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98" name="Text Box 17"/>
          <p:cNvSpPr/>
          <p:nvPr/>
        </p:nvSpPr>
        <p:spPr>
          <a:xfrm>
            <a:off x="7315200" y="480960"/>
            <a:ext cx="20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root DNS server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9" name="Line 18"/>
          <p:cNvSpPr/>
          <p:nvPr/>
        </p:nvSpPr>
        <p:spPr>
          <a:xfrm flipV="1">
            <a:off x="6810120" y="2916000"/>
            <a:ext cx="360" cy="131436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19"/>
          <p:cNvSpPr/>
          <p:nvPr/>
        </p:nvSpPr>
        <p:spPr>
          <a:xfrm flipV="1">
            <a:off x="6924600" y="1220760"/>
            <a:ext cx="914400" cy="97128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20"/>
          <p:cNvSpPr/>
          <p:nvPr/>
        </p:nvSpPr>
        <p:spPr>
          <a:xfrm flipV="1">
            <a:off x="7210080" y="2382480"/>
            <a:ext cx="1486080" cy="972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21"/>
          <p:cNvSpPr/>
          <p:nvPr/>
        </p:nvSpPr>
        <p:spPr>
          <a:xfrm flipH="1">
            <a:off x="7210080" y="2554200"/>
            <a:ext cx="1419480" cy="36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22"/>
          <p:cNvSpPr/>
          <p:nvPr/>
        </p:nvSpPr>
        <p:spPr>
          <a:xfrm flipH="1">
            <a:off x="7134120" y="1449360"/>
            <a:ext cx="733320" cy="76176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23"/>
          <p:cNvSpPr/>
          <p:nvPr/>
        </p:nvSpPr>
        <p:spPr>
          <a:xfrm>
            <a:off x="7000560" y="2933640"/>
            <a:ext cx="9720" cy="132372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5" name="Group 24"/>
          <p:cNvGrpSpPr/>
          <p:nvPr/>
        </p:nvGrpSpPr>
        <p:grpSpPr>
          <a:xfrm>
            <a:off x="5488920" y="3062160"/>
            <a:ext cx="2328120" cy="850680"/>
            <a:chOff x="5488920" y="3062160"/>
            <a:chExt cx="2328120" cy="850680"/>
          </a:xfrm>
        </p:grpSpPr>
        <p:sp>
          <p:nvSpPr>
            <p:cNvPr id="306" name="Rectangle 25"/>
            <p:cNvSpPr/>
            <p:nvPr/>
          </p:nvSpPr>
          <p:spPr>
            <a:xfrm>
              <a:off x="5715000" y="3135240"/>
              <a:ext cx="1875600" cy="4755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Text Box 26"/>
            <p:cNvSpPr/>
            <p:nvPr/>
          </p:nvSpPr>
          <p:spPr>
            <a:xfrm>
              <a:off x="5488920" y="3062160"/>
              <a:ext cx="2328120" cy="85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local DNS server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i="1" lang="en-US" sz="1600" spc="-1" strike="noStrike">
                  <a:solidFill>
                    <a:srgbClr val="000099"/>
                  </a:solidFill>
                  <a:latin typeface="Arial"/>
                  <a:ea typeface="MS PGothic"/>
                </a:rPr>
                <a:t>dns.goa.bits-Pilani.ac.in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308" name="Text Box 27"/>
          <p:cNvSpPr/>
          <p:nvPr/>
        </p:nvSpPr>
        <p:spPr>
          <a:xfrm>
            <a:off x="6522840" y="377208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9" name="Text Box 28"/>
          <p:cNvSpPr/>
          <p:nvPr/>
        </p:nvSpPr>
        <p:spPr>
          <a:xfrm>
            <a:off x="7065720" y="143820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0" name="Text Box 29"/>
          <p:cNvSpPr/>
          <p:nvPr/>
        </p:nvSpPr>
        <p:spPr>
          <a:xfrm>
            <a:off x="7503840" y="167652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1" name="Text Box 30"/>
          <p:cNvSpPr/>
          <p:nvPr/>
        </p:nvSpPr>
        <p:spPr>
          <a:xfrm>
            <a:off x="7818120" y="208584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2" name="Text Box 31"/>
          <p:cNvSpPr/>
          <p:nvPr/>
        </p:nvSpPr>
        <p:spPr>
          <a:xfrm>
            <a:off x="7848360" y="257328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3" name="Text Box 32"/>
          <p:cNvSpPr/>
          <p:nvPr/>
        </p:nvSpPr>
        <p:spPr>
          <a:xfrm>
            <a:off x="8445240" y="361332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4" name="Text Box 60"/>
          <p:cNvSpPr/>
          <p:nvPr/>
        </p:nvSpPr>
        <p:spPr>
          <a:xfrm>
            <a:off x="7879320" y="4429080"/>
            <a:ext cx="23922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authoritative DNS server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dns.iitkgp.ac.in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15" name="Text Box 61"/>
          <p:cNvSpPr/>
          <p:nvPr/>
        </p:nvSpPr>
        <p:spPr>
          <a:xfrm>
            <a:off x="7818120" y="364320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6" name="Text Box 62"/>
          <p:cNvSpPr/>
          <p:nvPr/>
        </p:nvSpPr>
        <p:spPr>
          <a:xfrm>
            <a:off x="7075440" y="379080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7" name="Line 63"/>
          <p:cNvSpPr/>
          <p:nvPr/>
        </p:nvSpPr>
        <p:spPr>
          <a:xfrm>
            <a:off x="7143480" y="2714400"/>
            <a:ext cx="1494000" cy="1314360"/>
          </a:xfrm>
          <a:prstGeom prst="line">
            <a:avLst/>
          </a:prstGeom>
          <a:ln w="254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64"/>
          <p:cNvSpPr/>
          <p:nvPr/>
        </p:nvSpPr>
        <p:spPr>
          <a:xfrm flipH="1" flipV="1">
            <a:off x="7103880" y="2839680"/>
            <a:ext cx="1494000" cy="1301760"/>
          </a:xfrm>
          <a:prstGeom prst="line">
            <a:avLst/>
          </a:prstGeom>
          <a:ln w="254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Text Box 65"/>
          <p:cNvSpPr/>
          <p:nvPr/>
        </p:nvSpPr>
        <p:spPr>
          <a:xfrm>
            <a:off x="8075520" y="1852560"/>
            <a:ext cx="20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TLD DNS server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title"/>
          </p:nvPr>
        </p:nvSpPr>
        <p:spPr>
          <a:xfrm>
            <a:off x="2057400" y="217440"/>
            <a:ext cx="490932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DNS name </a:t>
            </a:r>
            <a:br>
              <a:rPr sz="4000"/>
            </a:b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resolution example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1955880" y="1725480"/>
            <a:ext cx="3564720" cy="4647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host at cs.goa.bits-pilani.ac.in wants IP address for cs.iitkgp.ac.in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22" name="Rectangle 69"/>
          <p:cNvSpPr/>
          <p:nvPr/>
        </p:nvSpPr>
        <p:spPr>
          <a:xfrm>
            <a:off x="2106720" y="3094200"/>
            <a:ext cx="3477600" cy="26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iterated query:</a:t>
            </a: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contacted server replies with name of server to contact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I don’t know this name, but ask this server”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323" name="Group 86"/>
          <p:cNvGrpSpPr/>
          <p:nvPr/>
        </p:nvGrpSpPr>
        <p:grpSpPr>
          <a:xfrm>
            <a:off x="8750160" y="5091120"/>
            <a:ext cx="924840" cy="794520"/>
            <a:chOff x="8750160" y="5091120"/>
            <a:chExt cx="924840" cy="794520"/>
          </a:xfrm>
        </p:grpSpPr>
        <p:pic>
          <p:nvPicPr>
            <p:cNvPr id="324" name="Picture 87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8750160" y="5091120"/>
              <a:ext cx="924840" cy="794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5" name="Freeform 88"/>
            <p:cNvSpPr/>
            <p:nvPr/>
          </p:nvSpPr>
          <p:spPr>
            <a:xfrm>
              <a:off x="8831520" y="5167440"/>
              <a:ext cx="449280" cy="363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6" name="Group 89"/>
          <p:cNvGrpSpPr/>
          <p:nvPr/>
        </p:nvGrpSpPr>
        <p:grpSpPr>
          <a:xfrm>
            <a:off x="6290280" y="4245120"/>
            <a:ext cx="924840" cy="794520"/>
            <a:chOff x="6290280" y="4245120"/>
            <a:chExt cx="924840" cy="794520"/>
          </a:xfrm>
        </p:grpSpPr>
        <p:pic>
          <p:nvPicPr>
            <p:cNvPr id="327" name="Picture 90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6290280" y="4245120"/>
              <a:ext cx="924840" cy="794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8" name="Freeform 91"/>
            <p:cNvSpPr/>
            <p:nvPr/>
          </p:nvSpPr>
          <p:spPr>
            <a:xfrm flipH="1">
              <a:off x="6683400" y="4321440"/>
              <a:ext cx="449280" cy="363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9" name="Group 125"/>
          <p:cNvGrpSpPr/>
          <p:nvPr/>
        </p:nvGrpSpPr>
        <p:grpSpPr>
          <a:xfrm>
            <a:off x="8750160" y="3743280"/>
            <a:ext cx="389880" cy="640800"/>
            <a:chOff x="8750160" y="3743280"/>
            <a:chExt cx="389880" cy="640800"/>
          </a:xfrm>
        </p:grpSpPr>
        <p:sp>
          <p:nvSpPr>
            <p:cNvPr id="330" name="Freeform 126"/>
            <p:cNvSpPr/>
            <p:nvPr/>
          </p:nvSpPr>
          <p:spPr>
            <a:xfrm>
              <a:off x="9059400" y="3744360"/>
              <a:ext cx="76680" cy="611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Rectangle 127"/>
            <p:cNvSpPr/>
            <p:nvPr/>
          </p:nvSpPr>
          <p:spPr>
            <a:xfrm>
              <a:off x="8767800" y="3743280"/>
              <a:ext cx="286560" cy="610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Freeform 128"/>
            <p:cNvSpPr/>
            <p:nvPr/>
          </p:nvSpPr>
          <p:spPr>
            <a:xfrm>
              <a:off x="9073800" y="3781080"/>
              <a:ext cx="45720" cy="5655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Freeform 129"/>
            <p:cNvSpPr/>
            <p:nvPr/>
          </p:nvSpPr>
          <p:spPr>
            <a:xfrm>
              <a:off x="9063720" y="4067640"/>
              <a:ext cx="71280" cy="50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Rectangle 130"/>
            <p:cNvSpPr/>
            <p:nvPr/>
          </p:nvSpPr>
          <p:spPr>
            <a:xfrm>
              <a:off x="8769600" y="381492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5" name="Group 131"/>
            <p:cNvGrpSpPr/>
            <p:nvPr/>
          </p:nvGrpSpPr>
          <p:grpSpPr>
            <a:xfrm>
              <a:off x="8916840" y="3806640"/>
              <a:ext cx="158040" cy="38880"/>
              <a:chOff x="8916840" y="3806640"/>
              <a:chExt cx="158040" cy="38880"/>
            </a:xfrm>
          </p:grpSpPr>
          <p:sp>
            <p:nvSpPr>
              <p:cNvPr id="336" name="AutoShape 132"/>
              <p:cNvSpPr/>
              <p:nvPr/>
            </p:nvSpPr>
            <p:spPr>
              <a:xfrm>
                <a:off x="8916840" y="3806640"/>
                <a:ext cx="15804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AutoShape 133"/>
              <p:cNvSpPr/>
              <p:nvPr/>
            </p:nvSpPr>
            <p:spPr>
              <a:xfrm>
                <a:off x="8920440" y="381132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8" name="Rectangle 134"/>
            <p:cNvSpPr/>
            <p:nvPr/>
          </p:nvSpPr>
          <p:spPr>
            <a:xfrm>
              <a:off x="8774280" y="3900600"/>
              <a:ext cx="1612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9" name="Group 135"/>
            <p:cNvGrpSpPr/>
            <p:nvPr/>
          </p:nvGrpSpPr>
          <p:grpSpPr>
            <a:xfrm>
              <a:off x="8917200" y="3894120"/>
              <a:ext cx="158040" cy="35640"/>
              <a:chOff x="8917200" y="3894120"/>
              <a:chExt cx="158040" cy="35640"/>
            </a:xfrm>
          </p:grpSpPr>
          <p:sp>
            <p:nvSpPr>
              <p:cNvPr id="340" name="AutoShape 136"/>
              <p:cNvSpPr/>
              <p:nvPr/>
            </p:nvSpPr>
            <p:spPr>
              <a:xfrm>
                <a:off x="8917200" y="3894120"/>
                <a:ext cx="158040" cy="35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AutoShape 137"/>
              <p:cNvSpPr/>
              <p:nvPr/>
            </p:nvSpPr>
            <p:spPr>
              <a:xfrm>
                <a:off x="8920080" y="3898800"/>
                <a:ext cx="151560" cy="26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2" name="Rectangle 138"/>
            <p:cNvSpPr/>
            <p:nvPr/>
          </p:nvSpPr>
          <p:spPr>
            <a:xfrm>
              <a:off x="8770680" y="399240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Rectangle 139"/>
            <p:cNvSpPr/>
            <p:nvPr/>
          </p:nvSpPr>
          <p:spPr>
            <a:xfrm>
              <a:off x="8774280" y="4071960"/>
              <a:ext cx="16272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4" name="Group 140"/>
            <p:cNvGrpSpPr/>
            <p:nvPr/>
          </p:nvGrpSpPr>
          <p:grpSpPr>
            <a:xfrm>
              <a:off x="8913960" y="4064040"/>
              <a:ext cx="158040" cy="37440"/>
              <a:chOff x="8913960" y="4064040"/>
              <a:chExt cx="158040" cy="37440"/>
            </a:xfrm>
          </p:grpSpPr>
          <p:sp>
            <p:nvSpPr>
              <p:cNvPr id="345" name="AutoShape 141"/>
              <p:cNvSpPr/>
              <p:nvPr/>
            </p:nvSpPr>
            <p:spPr>
              <a:xfrm>
                <a:off x="8913960" y="4064040"/>
                <a:ext cx="1580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" name="AutoShape 142"/>
              <p:cNvSpPr/>
              <p:nvPr/>
            </p:nvSpPr>
            <p:spPr>
              <a:xfrm>
                <a:off x="8916840" y="406872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7" name="Freeform 143"/>
            <p:cNvSpPr/>
            <p:nvPr/>
          </p:nvSpPr>
          <p:spPr>
            <a:xfrm>
              <a:off x="9064800" y="3990960"/>
              <a:ext cx="71280" cy="496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8" name="Group 144"/>
            <p:cNvGrpSpPr/>
            <p:nvPr/>
          </p:nvGrpSpPr>
          <p:grpSpPr>
            <a:xfrm>
              <a:off x="8913960" y="3983040"/>
              <a:ext cx="159480" cy="37440"/>
              <a:chOff x="8913960" y="3983040"/>
              <a:chExt cx="159480" cy="37440"/>
            </a:xfrm>
          </p:grpSpPr>
          <p:sp>
            <p:nvSpPr>
              <p:cNvPr id="349" name="AutoShape 145"/>
              <p:cNvSpPr/>
              <p:nvPr/>
            </p:nvSpPr>
            <p:spPr>
              <a:xfrm>
                <a:off x="8913960" y="3983040"/>
                <a:ext cx="15948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AutoShape 146"/>
              <p:cNvSpPr/>
              <p:nvPr/>
            </p:nvSpPr>
            <p:spPr>
              <a:xfrm>
                <a:off x="8917200" y="3987720"/>
                <a:ext cx="15156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1" name="Rectangle 147"/>
            <p:cNvSpPr/>
            <p:nvPr/>
          </p:nvSpPr>
          <p:spPr>
            <a:xfrm>
              <a:off x="9055080" y="3743280"/>
              <a:ext cx="16920" cy="612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Freeform 148"/>
            <p:cNvSpPr/>
            <p:nvPr/>
          </p:nvSpPr>
          <p:spPr>
            <a:xfrm>
              <a:off x="9071640" y="3898080"/>
              <a:ext cx="64080" cy="561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Freeform 149"/>
            <p:cNvSpPr/>
            <p:nvPr/>
          </p:nvSpPr>
          <p:spPr>
            <a:xfrm>
              <a:off x="9072360" y="3810600"/>
              <a:ext cx="66240" cy="633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Oval 150"/>
            <p:cNvSpPr/>
            <p:nvPr/>
          </p:nvSpPr>
          <p:spPr>
            <a:xfrm>
              <a:off x="9128160" y="4327560"/>
              <a:ext cx="11880" cy="248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Freeform 151"/>
            <p:cNvSpPr/>
            <p:nvPr/>
          </p:nvSpPr>
          <p:spPr>
            <a:xfrm>
              <a:off x="9068760" y="4328280"/>
              <a:ext cx="66600" cy="529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AutoShape 152"/>
            <p:cNvSpPr/>
            <p:nvPr/>
          </p:nvSpPr>
          <p:spPr>
            <a:xfrm>
              <a:off x="8750160" y="4345200"/>
              <a:ext cx="327960" cy="388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AutoShape 153"/>
            <p:cNvSpPr/>
            <p:nvPr/>
          </p:nvSpPr>
          <p:spPr>
            <a:xfrm>
              <a:off x="8767800" y="4354560"/>
              <a:ext cx="2930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Oval 154"/>
            <p:cNvSpPr/>
            <p:nvPr/>
          </p:nvSpPr>
          <p:spPr>
            <a:xfrm>
              <a:off x="8796240" y="4265640"/>
              <a:ext cx="4212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Oval 155"/>
            <p:cNvSpPr/>
            <p:nvPr/>
          </p:nvSpPr>
          <p:spPr>
            <a:xfrm>
              <a:off x="8845560" y="4267080"/>
              <a:ext cx="42120" cy="374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Oval 156"/>
            <p:cNvSpPr/>
            <p:nvPr/>
          </p:nvSpPr>
          <p:spPr>
            <a:xfrm>
              <a:off x="8893080" y="4265640"/>
              <a:ext cx="42120" cy="374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Rectangle 157"/>
            <p:cNvSpPr/>
            <p:nvPr/>
          </p:nvSpPr>
          <p:spPr>
            <a:xfrm>
              <a:off x="9002880" y="4119840"/>
              <a:ext cx="23040" cy="202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2" name="Group 158"/>
          <p:cNvGrpSpPr/>
          <p:nvPr/>
        </p:nvGrpSpPr>
        <p:grpSpPr>
          <a:xfrm>
            <a:off x="6746760" y="2230560"/>
            <a:ext cx="389880" cy="640440"/>
            <a:chOff x="6746760" y="2230560"/>
            <a:chExt cx="389880" cy="640440"/>
          </a:xfrm>
        </p:grpSpPr>
        <p:sp>
          <p:nvSpPr>
            <p:cNvPr id="363" name="Freeform 159"/>
            <p:cNvSpPr/>
            <p:nvPr/>
          </p:nvSpPr>
          <p:spPr>
            <a:xfrm>
              <a:off x="7056000" y="2231640"/>
              <a:ext cx="76680" cy="611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Rectangle 160"/>
            <p:cNvSpPr/>
            <p:nvPr/>
          </p:nvSpPr>
          <p:spPr>
            <a:xfrm>
              <a:off x="6764400" y="2230560"/>
              <a:ext cx="286560" cy="610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Freeform 161"/>
            <p:cNvSpPr/>
            <p:nvPr/>
          </p:nvSpPr>
          <p:spPr>
            <a:xfrm>
              <a:off x="7070400" y="2268360"/>
              <a:ext cx="45720" cy="5655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Freeform 162"/>
            <p:cNvSpPr/>
            <p:nvPr/>
          </p:nvSpPr>
          <p:spPr>
            <a:xfrm>
              <a:off x="7060320" y="2554560"/>
              <a:ext cx="71280" cy="50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Rectangle 163"/>
            <p:cNvSpPr/>
            <p:nvPr/>
          </p:nvSpPr>
          <p:spPr>
            <a:xfrm>
              <a:off x="6766200" y="230184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68" name="Group 164"/>
            <p:cNvGrpSpPr/>
            <p:nvPr/>
          </p:nvGrpSpPr>
          <p:grpSpPr>
            <a:xfrm>
              <a:off x="6913440" y="2293920"/>
              <a:ext cx="158040" cy="38880"/>
              <a:chOff x="6913440" y="2293920"/>
              <a:chExt cx="158040" cy="38880"/>
            </a:xfrm>
          </p:grpSpPr>
          <p:sp>
            <p:nvSpPr>
              <p:cNvPr id="369" name="AutoShape 165"/>
              <p:cNvSpPr/>
              <p:nvPr/>
            </p:nvSpPr>
            <p:spPr>
              <a:xfrm>
                <a:off x="6913440" y="2293920"/>
                <a:ext cx="15804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AutoShape 166"/>
              <p:cNvSpPr/>
              <p:nvPr/>
            </p:nvSpPr>
            <p:spPr>
              <a:xfrm>
                <a:off x="6916680" y="229860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1" name="Rectangle 167"/>
            <p:cNvSpPr/>
            <p:nvPr/>
          </p:nvSpPr>
          <p:spPr>
            <a:xfrm>
              <a:off x="6770880" y="2387520"/>
              <a:ext cx="1612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2" name="Group 168"/>
            <p:cNvGrpSpPr/>
            <p:nvPr/>
          </p:nvGrpSpPr>
          <p:grpSpPr>
            <a:xfrm>
              <a:off x="6913800" y="2381040"/>
              <a:ext cx="158040" cy="35640"/>
              <a:chOff x="6913800" y="2381040"/>
              <a:chExt cx="158040" cy="35640"/>
            </a:xfrm>
          </p:grpSpPr>
          <p:sp>
            <p:nvSpPr>
              <p:cNvPr id="373" name="AutoShape 169"/>
              <p:cNvSpPr/>
              <p:nvPr/>
            </p:nvSpPr>
            <p:spPr>
              <a:xfrm>
                <a:off x="6913800" y="2381040"/>
                <a:ext cx="158040" cy="35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AutoShape 170"/>
              <p:cNvSpPr/>
              <p:nvPr/>
            </p:nvSpPr>
            <p:spPr>
              <a:xfrm>
                <a:off x="6916680" y="2386080"/>
                <a:ext cx="151560" cy="26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5" name="Rectangle 171"/>
            <p:cNvSpPr/>
            <p:nvPr/>
          </p:nvSpPr>
          <p:spPr>
            <a:xfrm>
              <a:off x="6767280" y="247968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Rectangle 172"/>
            <p:cNvSpPr/>
            <p:nvPr/>
          </p:nvSpPr>
          <p:spPr>
            <a:xfrm>
              <a:off x="6770880" y="2559240"/>
              <a:ext cx="16272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7" name="Group 173"/>
            <p:cNvGrpSpPr/>
            <p:nvPr/>
          </p:nvGrpSpPr>
          <p:grpSpPr>
            <a:xfrm>
              <a:off x="6910200" y="2550960"/>
              <a:ext cx="158040" cy="37440"/>
              <a:chOff x="6910200" y="2550960"/>
              <a:chExt cx="158040" cy="37440"/>
            </a:xfrm>
          </p:grpSpPr>
          <p:sp>
            <p:nvSpPr>
              <p:cNvPr id="378" name="AutoShape 174"/>
              <p:cNvSpPr/>
              <p:nvPr/>
            </p:nvSpPr>
            <p:spPr>
              <a:xfrm>
                <a:off x="6910200" y="2550960"/>
                <a:ext cx="1580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AutoShape 175"/>
              <p:cNvSpPr/>
              <p:nvPr/>
            </p:nvSpPr>
            <p:spPr>
              <a:xfrm>
                <a:off x="6913440" y="255564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80" name="Freeform 176"/>
            <p:cNvSpPr/>
            <p:nvPr/>
          </p:nvSpPr>
          <p:spPr>
            <a:xfrm>
              <a:off x="7061400" y="2477880"/>
              <a:ext cx="71280" cy="496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81" name="Group 177"/>
            <p:cNvGrpSpPr/>
            <p:nvPr/>
          </p:nvGrpSpPr>
          <p:grpSpPr>
            <a:xfrm>
              <a:off x="6910200" y="2470320"/>
              <a:ext cx="159480" cy="37440"/>
              <a:chOff x="6910200" y="2470320"/>
              <a:chExt cx="159480" cy="37440"/>
            </a:xfrm>
          </p:grpSpPr>
          <p:sp>
            <p:nvSpPr>
              <p:cNvPr id="382" name="AutoShape 178"/>
              <p:cNvSpPr/>
              <p:nvPr/>
            </p:nvSpPr>
            <p:spPr>
              <a:xfrm>
                <a:off x="6910200" y="2470320"/>
                <a:ext cx="15948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AutoShape 179"/>
              <p:cNvSpPr/>
              <p:nvPr/>
            </p:nvSpPr>
            <p:spPr>
              <a:xfrm>
                <a:off x="6913800" y="2475000"/>
                <a:ext cx="15156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84" name="Rectangle 180"/>
            <p:cNvSpPr/>
            <p:nvPr/>
          </p:nvSpPr>
          <p:spPr>
            <a:xfrm>
              <a:off x="7051680" y="2230560"/>
              <a:ext cx="16920" cy="612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Freeform 181"/>
            <p:cNvSpPr/>
            <p:nvPr/>
          </p:nvSpPr>
          <p:spPr>
            <a:xfrm>
              <a:off x="7068240" y="2385000"/>
              <a:ext cx="64080" cy="561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Freeform 182"/>
            <p:cNvSpPr/>
            <p:nvPr/>
          </p:nvSpPr>
          <p:spPr>
            <a:xfrm>
              <a:off x="7068960" y="2297520"/>
              <a:ext cx="66240" cy="633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Oval 183"/>
            <p:cNvSpPr/>
            <p:nvPr/>
          </p:nvSpPr>
          <p:spPr>
            <a:xfrm>
              <a:off x="7124760" y="2814480"/>
              <a:ext cx="11880" cy="248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Freeform 184"/>
            <p:cNvSpPr/>
            <p:nvPr/>
          </p:nvSpPr>
          <p:spPr>
            <a:xfrm>
              <a:off x="7065360" y="2815200"/>
              <a:ext cx="66600" cy="529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AutoShape 185"/>
            <p:cNvSpPr/>
            <p:nvPr/>
          </p:nvSpPr>
          <p:spPr>
            <a:xfrm>
              <a:off x="6746760" y="2832120"/>
              <a:ext cx="327960" cy="388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AutoShape 186"/>
            <p:cNvSpPr/>
            <p:nvPr/>
          </p:nvSpPr>
          <p:spPr>
            <a:xfrm>
              <a:off x="6764400" y="2841480"/>
              <a:ext cx="2930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Oval 187"/>
            <p:cNvSpPr/>
            <p:nvPr/>
          </p:nvSpPr>
          <p:spPr>
            <a:xfrm>
              <a:off x="6792840" y="2752560"/>
              <a:ext cx="4212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Oval 188"/>
            <p:cNvSpPr/>
            <p:nvPr/>
          </p:nvSpPr>
          <p:spPr>
            <a:xfrm>
              <a:off x="6842160" y="2754360"/>
              <a:ext cx="42120" cy="374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Oval 189"/>
            <p:cNvSpPr/>
            <p:nvPr/>
          </p:nvSpPr>
          <p:spPr>
            <a:xfrm>
              <a:off x="6889680" y="2752560"/>
              <a:ext cx="42120" cy="374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Rectangle 190"/>
            <p:cNvSpPr/>
            <p:nvPr/>
          </p:nvSpPr>
          <p:spPr>
            <a:xfrm>
              <a:off x="6999120" y="2606760"/>
              <a:ext cx="23040" cy="202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5" name="Group 224"/>
          <p:cNvGrpSpPr/>
          <p:nvPr/>
        </p:nvGrpSpPr>
        <p:grpSpPr>
          <a:xfrm>
            <a:off x="7900920" y="968400"/>
            <a:ext cx="389880" cy="640440"/>
            <a:chOff x="7900920" y="968400"/>
            <a:chExt cx="389880" cy="640440"/>
          </a:xfrm>
        </p:grpSpPr>
        <p:sp>
          <p:nvSpPr>
            <p:cNvPr id="396" name="Freeform 225"/>
            <p:cNvSpPr/>
            <p:nvPr/>
          </p:nvSpPr>
          <p:spPr>
            <a:xfrm>
              <a:off x="8210160" y="969480"/>
              <a:ext cx="76680" cy="611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Rectangle 226"/>
            <p:cNvSpPr/>
            <p:nvPr/>
          </p:nvSpPr>
          <p:spPr>
            <a:xfrm>
              <a:off x="7918560" y="968400"/>
              <a:ext cx="286560" cy="610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Freeform 227"/>
            <p:cNvSpPr/>
            <p:nvPr/>
          </p:nvSpPr>
          <p:spPr>
            <a:xfrm>
              <a:off x="8224560" y="1006200"/>
              <a:ext cx="45720" cy="5655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Freeform 228"/>
            <p:cNvSpPr/>
            <p:nvPr/>
          </p:nvSpPr>
          <p:spPr>
            <a:xfrm>
              <a:off x="8214480" y="1292400"/>
              <a:ext cx="71280" cy="50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Rectangle 229"/>
            <p:cNvSpPr/>
            <p:nvPr/>
          </p:nvSpPr>
          <p:spPr>
            <a:xfrm>
              <a:off x="7920000" y="103968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01" name="Group 230"/>
            <p:cNvGrpSpPr/>
            <p:nvPr/>
          </p:nvGrpSpPr>
          <p:grpSpPr>
            <a:xfrm>
              <a:off x="8067600" y="1031760"/>
              <a:ext cx="158040" cy="38880"/>
              <a:chOff x="8067600" y="1031760"/>
              <a:chExt cx="158040" cy="38880"/>
            </a:xfrm>
          </p:grpSpPr>
          <p:sp>
            <p:nvSpPr>
              <p:cNvPr id="402" name="AutoShape 231"/>
              <p:cNvSpPr/>
              <p:nvPr/>
            </p:nvSpPr>
            <p:spPr>
              <a:xfrm>
                <a:off x="8067600" y="1031760"/>
                <a:ext cx="15804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AutoShape 232"/>
              <p:cNvSpPr/>
              <p:nvPr/>
            </p:nvSpPr>
            <p:spPr>
              <a:xfrm>
                <a:off x="8070840" y="103644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4" name="Rectangle 233"/>
            <p:cNvSpPr/>
            <p:nvPr/>
          </p:nvSpPr>
          <p:spPr>
            <a:xfrm>
              <a:off x="7924680" y="1125360"/>
              <a:ext cx="1612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05" name="Group 234"/>
            <p:cNvGrpSpPr/>
            <p:nvPr/>
          </p:nvGrpSpPr>
          <p:grpSpPr>
            <a:xfrm>
              <a:off x="8067600" y="1119240"/>
              <a:ext cx="158040" cy="35640"/>
              <a:chOff x="8067600" y="1119240"/>
              <a:chExt cx="158040" cy="35640"/>
            </a:xfrm>
          </p:grpSpPr>
          <p:sp>
            <p:nvSpPr>
              <p:cNvPr id="406" name="AutoShape 235"/>
              <p:cNvSpPr/>
              <p:nvPr/>
            </p:nvSpPr>
            <p:spPr>
              <a:xfrm>
                <a:off x="8067600" y="1119240"/>
                <a:ext cx="158040" cy="35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7" name="AutoShape 236"/>
              <p:cNvSpPr/>
              <p:nvPr/>
            </p:nvSpPr>
            <p:spPr>
              <a:xfrm>
                <a:off x="8070840" y="1123920"/>
                <a:ext cx="151560" cy="26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8" name="Rectangle 237"/>
            <p:cNvSpPr/>
            <p:nvPr/>
          </p:nvSpPr>
          <p:spPr>
            <a:xfrm>
              <a:off x="7921440" y="121752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Rectangle 238"/>
            <p:cNvSpPr/>
            <p:nvPr/>
          </p:nvSpPr>
          <p:spPr>
            <a:xfrm>
              <a:off x="7924680" y="1297080"/>
              <a:ext cx="16272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10" name="Group 239"/>
            <p:cNvGrpSpPr/>
            <p:nvPr/>
          </p:nvGrpSpPr>
          <p:grpSpPr>
            <a:xfrm>
              <a:off x="8064360" y="1289160"/>
              <a:ext cx="158040" cy="37440"/>
              <a:chOff x="8064360" y="1289160"/>
              <a:chExt cx="158040" cy="37440"/>
            </a:xfrm>
          </p:grpSpPr>
          <p:sp>
            <p:nvSpPr>
              <p:cNvPr id="411" name="AutoShape 240"/>
              <p:cNvSpPr/>
              <p:nvPr/>
            </p:nvSpPr>
            <p:spPr>
              <a:xfrm>
                <a:off x="8064360" y="1289160"/>
                <a:ext cx="1580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AutoShape 241"/>
              <p:cNvSpPr/>
              <p:nvPr/>
            </p:nvSpPr>
            <p:spPr>
              <a:xfrm>
                <a:off x="8067600" y="129384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3" name="Freeform 242"/>
            <p:cNvSpPr/>
            <p:nvPr/>
          </p:nvSpPr>
          <p:spPr>
            <a:xfrm>
              <a:off x="8215560" y="1216080"/>
              <a:ext cx="71280" cy="496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14" name="Group 243"/>
            <p:cNvGrpSpPr/>
            <p:nvPr/>
          </p:nvGrpSpPr>
          <p:grpSpPr>
            <a:xfrm>
              <a:off x="8064360" y="1208160"/>
              <a:ext cx="159480" cy="37440"/>
              <a:chOff x="8064360" y="1208160"/>
              <a:chExt cx="159480" cy="37440"/>
            </a:xfrm>
          </p:grpSpPr>
          <p:sp>
            <p:nvSpPr>
              <p:cNvPr id="415" name="AutoShape 244"/>
              <p:cNvSpPr/>
              <p:nvPr/>
            </p:nvSpPr>
            <p:spPr>
              <a:xfrm>
                <a:off x="8064360" y="1208160"/>
                <a:ext cx="15948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AutoShape 245"/>
              <p:cNvSpPr/>
              <p:nvPr/>
            </p:nvSpPr>
            <p:spPr>
              <a:xfrm>
                <a:off x="8067600" y="1212840"/>
                <a:ext cx="15156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7" name="Rectangle 246"/>
            <p:cNvSpPr/>
            <p:nvPr/>
          </p:nvSpPr>
          <p:spPr>
            <a:xfrm>
              <a:off x="8205840" y="968400"/>
              <a:ext cx="16920" cy="612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Freeform 247"/>
            <p:cNvSpPr/>
            <p:nvPr/>
          </p:nvSpPr>
          <p:spPr>
            <a:xfrm>
              <a:off x="8222040" y="1123200"/>
              <a:ext cx="64080" cy="561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Freeform 248"/>
            <p:cNvSpPr/>
            <p:nvPr/>
          </p:nvSpPr>
          <p:spPr>
            <a:xfrm>
              <a:off x="8223120" y="1035720"/>
              <a:ext cx="66240" cy="633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Oval 249"/>
            <p:cNvSpPr/>
            <p:nvPr/>
          </p:nvSpPr>
          <p:spPr>
            <a:xfrm>
              <a:off x="8278920" y="1552320"/>
              <a:ext cx="11880" cy="248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Freeform 250"/>
            <p:cNvSpPr/>
            <p:nvPr/>
          </p:nvSpPr>
          <p:spPr>
            <a:xfrm>
              <a:off x="8219520" y="1553400"/>
              <a:ext cx="66600" cy="529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AutoShape 251"/>
            <p:cNvSpPr/>
            <p:nvPr/>
          </p:nvSpPr>
          <p:spPr>
            <a:xfrm>
              <a:off x="7900920" y="1569960"/>
              <a:ext cx="327960" cy="388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AutoShape 252"/>
            <p:cNvSpPr/>
            <p:nvPr/>
          </p:nvSpPr>
          <p:spPr>
            <a:xfrm>
              <a:off x="7918560" y="1579320"/>
              <a:ext cx="2930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Oval 253"/>
            <p:cNvSpPr/>
            <p:nvPr/>
          </p:nvSpPr>
          <p:spPr>
            <a:xfrm>
              <a:off x="7947000" y="1490760"/>
              <a:ext cx="4212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Oval 254"/>
            <p:cNvSpPr/>
            <p:nvPr/>
          </p:nvSpPr>
          <p:spPr>
            <a:xfrm>
              <a:off x="7996320" y="1492200"/>
              <a:ext cx="42120" cy="374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Oval 255"/>
            <p:cNvSpPr/>
            <p:nvPr/>
          </p:nvSpPr>
          <p:spPr>
            <a:xfrm>
              <a:off x="8043840" y="1490760"/>
              <a:ext cx="42120" cy="374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Rectangle 256"/>
            <p:cNvSpPr/>
            <p:nvPr/>
          </p:nvSpPr>
          <p:spPr>
            <a:xfrm>
              <a:off x="8153280" y="1344600"/>
              <a:ext cx="23040" cy="202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8" name="Group 257"/>
          <p:cNvGrpSpPr/>
          <p:nvPr/>
        </p:nvGrpSpPr>
        <p:grpSpPr>
          <a:xfrm>
            <a:off x="8717040" y="2220840"/>
            <a:ext cx="389880" cy="640800"/>
            <a:chOff x="8717040" y="2220840"/>
            <a:chExt cx="389880" cy="640800"/>
          </a:xfrm>
        </p:grpSpPr>
        <p:sp>
          <p:nvSpPr>
            <p:cNvPr id="429" name="Freeform 258"/>
            <p:cNvSpPr/>
            <p:nvPr/>
          </p:nvSpPr>
          <p:spPr>
            <a:xfrm>
              <a:off x="9025920" y="2221920"/>
              <a:ext cx="76680" cy="611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Rectangle 259"/>
            <p:cNvSpPr/>
            <p:nvPr/>
          </p:nvSpPr>
          <p:spPr>
            <a:xfrm>
              <a:off x="8734680" y="2220840"/>
              <a:ext cx="286560" cy="610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Freeform 260"/>
            <p:cNvSpPr/>
            <p:nvPr/>
          </p:nvSpPr>
          <p:spPr>
            <a:xfrm>
              <a:off x="9040680" y="2258640"/>
              <a:ext cx="45720" cy="5655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Freeform 261"/>
            <p:cNvSpPr/>
            <p:nvPr/>
          </p:nvSpPr>
          <p:spPr>
            <a:xfrm>
              <a:off x="9030600" y="2545200"/>
              <a:ext cx="71280" cy="50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Rectangle 262"/>
            <p:cNvSpPr/>
            <p:nvPr/>
          </p:nvSpPr>
          <p:spPr>
            <a:xfrm>
              <a:off x="8736120" y="229248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34" name="Group 263"/>
            <p:cNvGrpSpPr/>
            <p:nvPr/>
          </p:nvGrpSpPr>
          <p:grpSpPr>
            <a:xfrm>
              <a:off x="8883720" y="2284200"/>
              <a:ext cx="158040" cy="38880"/>
              <a:chOff x="8883720" y="2284200"/>
              <a:chExt cx="158040" cy="38880"/>
            </a:xfrm>
          </p:grpSpPr>
          <p:sp>
            <p:nvSpPr>
              <p:cNvPr id="435" name="AutoShape 264"/>
              <p:cNvSpPr/>
              <p:nvPr/>
            </p:nvSpPr>
            <p:spPr>
              <a:xfrm>
                <a:off x="8883720" y="2284200"/>
                <a:ext cx="15804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AutoShape 265"/>
              <p:cNvSpPr/>
              <p:nvPr/>
            </p:nvSpPr>
            <p:spPr>
              <a:xfrm>
                <a:off x="8886600" y="228924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7" name="Rectangle 266"/>
            <p:cNvSpPr/>
            <p:nvPr/>
          </p:nvSpPr>
          <p:spPr>
            <a:xfrm>
              <a:off x="8740800" y="2378160"/>
              <a:ext cx="1612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38" name="Group 267"/>
            <p:cNvGrpSpPr/>
            <p:nvPr/>
          </p:nvGrpSpPr>
          <p:grpSpPr>
            <a:xfrm>
              <a:off x="8883720" y="2371680"/>
              <a:ext cx="158040" cy="35640"/>
              <a:chOff x="8883720" y="2371680"/>
              <a:chExt cx="158040" cy="35640"/>
            </a:xfrm>
          </p:grpSpPr>
          <p:sp>
            <p:nvSpPr>
              <p:cNvPr id="439" name="AutoShape 268"/>
              <p:cNvSpPr/>
              <p:nvPr/>
            </p:nvSpPr>
            <p:spPr>
              <a:xfrm>
                <a:off x="8883720" y="2371680"/>
                <a:ext cx="158040" cy="35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0" name="AutoShape 269"/>
              <p:cNvSpPr/>
              <p:nvPr/>
            </p:nvSpPr>
            <p:spPr>
              <a:xfrm>
                <a:off x="8886960" y="2376360"/>
                <a:ext cx="151560" cy="26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1" name="Rectangle 270"/>
            <p:cNvSpPr/>
            <p:nvPr/>
          </p:nvSpPr>
          <p:spPr>
            <a:xfrm>
              <a:off x="8737560" y="246996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Rectangle 271"/>
            <p:cNvSpPr/>
            <p:nvPr/>
          </p:nvSpPr>
          <p:spPr>
            <a:xfrm>
              <a:off x="8740800" y="2549520"/>
              <a:ext cx="16272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43" name="Group 272"/>
            <p:cNvGrpSpPr/>
            <p:nvPr/>
          </p:nvGrpSpPr>
          <p:grpSpPr>
            <a:xfrm>
              <a:off x="8880480" y="2541600"/>
              <a:ext cx="158040" cy="37440"/>
              <a:chOff x="8880480" y="2541600"/>
              <a:chExt cx="158040" cy="37440"/>
            </a:xfrm>
          </p:grpSpPr>
          <p:sp>
            <p:nvSpPr>
              <p:cNvPr id="444" name="AutoShape 273"/>
              <p:cNvSpPr/>
              <p:nvPr/>
            </p:nvSpPr>
            <p:spPr>
              <a:xfrm>
                <a:off x="8880480" y="2541600"/>
                <a:ext cx="1580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5" name="AutoShape 274"/>
              <p:cNvSpPr/>
              <p:nvPr/>
            </p:nvSpPr>
            <p:spPr>
              <a:xfrm>
                <a:off x="8883720" y="254628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6" name="Freeform 275"/>
            <p:cNvSpPr/>
            <p:nvPr/>
          </p:nvSpPr>
          <p:spPr>
            <a:xfrm>
              <a:off x="9031680" y="2468520"/>
              <a:ext cx="71280" cy="496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47" name="Group 276"/>
            <p:cNvGrpSpPr/>
            <p:nvPr/>
          </p:nvGrpSpPr>
          <p:grpSpPr>
            <a:xfrm>
              <a:off x="8880480" y="2460600"/>
              <a:ext cx="159480" cy="37440"/>
              <a:chOff x="8880480" y="2460600"/>
              <a:chExt cx="159480" cy="37440"/>
            </a:xfrm>
          </p:grpSpPr>
          <p:sp>
            <p:nvSpPr>
              <p:cNvPr id="448" name="AutoShape 277"/>
              <p:cNvSpPr/>
              <p:nvPr/>
            </p:nvSpPr>
            <p:spPr>
              <a:xfrm>
                <a:off x="8880480" y="2460600"/>
                <a:ext cx="15948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AutoShape 278"/>
              <p:cNvSpPr/>
              <p:nvPr/>
            </p:nvSpPr>
            <p:spPr>
              <a:xfrm>
                <a:off x="8883720" y="2465280"/>
                <a:ext cx="15156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50" name="Rectangle 279"/>
            <p:cNvSpPr/>
            <p:nvPr/>
          </p:nvSpPr>
          <p:spPr>
            <a:xfrm>
              <a:off x="9021600" y="2220840"/>
              <a:ext cx="16920" cy="612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Freeform 280"/>
            <p:cNvSpPr/>
            <p:nvPr/>
          </p:nvSpPr>
          <p:spPr>
            <a:xfrm>
              <a:off x="9038160" y="2375640"/>
              <a:ext cx="64080" cy="561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Freeform 281"/>
            <p:cNvSpPr/>
            <p:nvPr/>
          </p:nvSpPr>
          <p:spPr>
            <a:xfrm>
              <a:off x="9038880" y="2288160"/>
              <a:ext cx="66240" cy="633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Oval 282"/>
            <p:cNvSpPr/>
            <p:nvPr/>
          </p:nvSpPr>
          <p:spPr>
            <a:xfrm>
              <a:off x="9095040" y="2805120"/>
              <a:ext cx="11880" cy="248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Freeform 283"/>
            <p:cNvSpPr/>
            <p:nvPr/>
          </p:nvSpPr>
          <p:spPr>
            <a:xfrm>
              <a:off x="9035280" y="2805840"/>
              <a:ext cx="66600" cy="529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AutoShape 284"/>
            <p:cNvSpPr/>
            <p:nvPr/>
          </p:nvSpPr>
          <p:spPr>
            <a:xfrm>
              <a:off x="8717040" y="2822760"/>
              <a:ext cx="327960" cy="388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AutoShape 285"/>
            <p:cNvSpPr/>
            <p:nvPr/>
          </p:nvSpPr>
          <p:spPr>
            <a:xfrm>
              <a:off x="8734680" y="2832120"/>
              <a:ext cx="2930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Oval 286"/>
            <p:cNvSpPr/>
            <p:nvPr/>
          </p:nvSpPr>
          <p:spPr>
            <a:xfrm>
              <a:off x="8763120" y="2743200"/>
              <a:ext cx="4212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Oval 287"/>
            <p:cNvSpPr/>
            <p:nvPr/>
          </p:nvSpPr>
          <p:spPr>
            <a:xfrm>
              <a:off x="8812440" y="2744640"/>
              <a:ext cx="42120" cy="374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Oval 288"/>
            <p:cNvSpPr/>
            <p:nvPr/>
          </p:nvSpPr>
          <p:spPr>
            <a:xfrm>
              <a:off x="8859600" y="2743200"/>
              <a:ext cx="42120" cy="374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Rectangle 289"/>
            <p:cNvSpPr/>
            <p:nvPr/>
          </p:nvSpPr>
          <p:spPr>
            <a:xfrm>
              <a:off x="8969400" y="2597400"/>
              <a:ext cx="23040" cy="202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2" dur="indefinite" restart="never" nodeType="tmRoot">
          <p:childTnLst>
            <p:seq>
              <p:cTn id="83" dur="indefinite" nodeType="mainSeq">
                <p:childTnLst>
                  <p:par>
                    <p:cTn id="84" nodeType="clickEffect" fill="hold">
                      <p:stCondLst>
                        <p:cond delay="indefinite"/>
                      </p:stCondLst>
                      <p:childTnLst>
                        <p:par>
                          <p:cTn id="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nodeType="clickEffect" fill="hold">
                      <p:stCondLst>
                        <p:cond delay="indefinite"/>
                      </p:stCondLst>
                      <p:childTnLst>
                        <p:par>
                          <p:cTn id="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nodeType="clickEffect" fill="hold">
                      <p:stCondLst>
                        <p:cond delay="indefinite"/>
                      </p:stCondLst>
                      <p:childTnLst>
                        <p:par>
                          <p:cTn id="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nodeType="clickEffect" fill="hold">
                      <p:stCondLst>
                        <p:cond delay="indefinite"/>
                      </p:stCondLst>
                      <p:childTnLst>
                        <p:par>
                          <p:cTn id="1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nodeType="clickEffect" fill="hold">
                      <p:stCondLst>
                        <p:cond delay="indefinite"/>
                      </p:stCondLst>
                      <p:childTnLst>
                        <p:par>
                          <p:cTn id="10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nodeType="clickEffect" fill="hold">
                      <p:stCondLst>
                        <p:cond delay="indefinite"/>
                      </p:stCondLst>
                      <p:childTnLst>
                        <p:par>
                          <p:cTn id="1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nodeType="clickEffect" fill="hold">
                      <p:stCondLst>
                        <p:cond delay="indefinite"/>
                      </p:stCondLst>
                      <p:childTnLst>
                        <p:par>
                          <p:cTn id="1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nodeType="clickEffect" fill="hold">
                      <p:stCondLst>
                        <p:cond delay="indefinite"/>
                      </p:stCondLst>
                      <p:childTnLst>
                        <p:par>
                          <p:cTn id="1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ftr" idx="35"/>
          </p:nvPr>
        </p:nvSpPr>
        <p:spPr>
          <a:xfrm>
            <a:off x="7435800" y="6467400"/>
            <a:ext cx="3859920" cy="28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sldNum" idx="36"/>
          </p:nvPr>
        </p:nvSpPr>
        <p:spPr>
          <a:xfrm>
            <a:off x="11099880" y="6462720"/>
            <a:ext cx="901080" cy="27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6F4D55D1-7144-4524-AA97-B3E3AAEAA4EF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63" name="Text Box 24"/>
          <p:cNvSpPr/>
          <p:nvPr/>
        </p:nvSpPr>
        <p:spPr>
          <a:xfrm>
            <a:off x="8988120" y="325764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4" name="Text Box 25"/>
          <p:cNvSpPr/>
          <p:nvPr/>
        </p:nvSpPr>
        <p:spPr>
          <a:xfrm>
            <a:off x="8530920" y="333360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5" name="Text Box 26"/>
          <p:cNvSpPr/>
          <p:nvPr/>
        </p:nvSpPr>
        <p:spPr>
          <a:xfrm>
            <a:off x="8250120" y="181764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6" name="Line 60"/>
          <p:cNvSpPr/>
          <p:nvPr/>
        </p:nvSpPr>
        <p:spPr>
          <a:xfrm>
            <a:off x="8964360" y="2941560"/>
            <a:ext cx="360" cy="67464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61"/>
          <p:cNvSpPr/>
          <p:nvPr/>
        </p:nvSpPr>
        <p:spPr>
          <a:xfrm flipV="1">
            <a:off x="8843760" y="2952720"/>
            <a:ext cx="360" cy="71892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62"/>
          <p:cNvSpPr/>
          <p:nvPr/>
        </p:nvSpPr>
        <p:spPr>
          <a:xfrm flipH="1" flipV="1">
            <a:off x="8323200" y="1541160"/>
            <a:ext cx="458640" cy="56700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Text Box 63"/>
          <p:cNvSpPr/>
          <p:nvPr/>
        </p:nvSpPr>
        <p:spPr>
          <a:xfrm>
            <a:off x="8669160" y="139068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0" name="Rectangle 67"/>
          <p:cNvSpPr/>
          <p:nvPr/>
        </p:nvSpPr>
        <p:spPr>
          <a:xfrm>
            <a:off x="1992240" y="1687680"/>
            <a:ext cx="3161520" cy="23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Comic Sans MS"/>
                <a:ea typeface="MS PGothic"/>
              </a:rPr>
              <a:t>recursive query:</a:t>
            </a: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puts burden of name resolution on contacted name server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heavy load at upper levels of hierarchy?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71" name="Text Box 5"/>
          <p:cNvSpPr/>
          <p:nvPr/>
        </p:nvSpPr>
        <p:spPr>
          <a:xfrm>
            <a:off x="5698800" y="4881600"/>
            <a:ext cx="180972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requesting host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99"/>
                </a:solidFill>
                <a:latin typeface="Arial"/>
                <a:ea typeface="MS PGothic"/>
              </a:rPr>
              <a:t>cs.bits-Pilani.ac.in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72" name="Text Box 6"/>
          <p:cNvSpPr/>
          <p:nvPr/>
        </p:nvSpPr>
        <p:spPr>
          <a:xfrm>
            <a:off x="8444520" y="5775480"/>
            <a:ext cx="1402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cs.iitkgp.ac.in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73" name="Text Box 17"/>
          <p:cNvSpPr/>
          <p:nvPr/>
        </p:nvSpPr>
        <p:spPr>
          <a:xfrm>
            <a:off x="7315200" y="480960"/>
            <a:ext cx="20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root DNS server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4" name="Line 18"/>
          <p:cNvSpPr/>
          <p:nvPr/>
        </p:nvSpPr>
        <p:spPr>
          <a:xfrm flipV="1">
            <a:off x="6810120" y="2916000"/>
            <a:ext cx="360" cy="131436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19"/>
          <p:cNvSpPr/>
          <p:nvPr/>
        </p:nvSpPr>
        <p:spPr>
          <a:xfrm flipV="1">
            <a:off x="6914880" y="1220760"/>
            <a:ext cx="914400" cy="97128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22"/>
          <p:cNvSpPr/>
          <p:nvPr/>
        </p:nvSpPr>
        <p:spPr>
          <a:xfrm flipH="1">
            <a:off x="7143480" y="1449360"/>
            <a:ext cx="733680" cy="76176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Line 23"/>
          <p:cNvSpPr/>
          <p:nvPr/>
        </p:nvSpPr>
        <p:spPr>
          <a:xfrm>
            <a:off x="7000560" y="2944800"/>
            <a:ext cx="9720" cy="132372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78" name="Group 24"/>
          <p:cNvGrpSpPr/>
          <p:nvPr/>
        </p:nvGrpSpPr>
        <p:grpSpPr>
          <a:xfrm>
            <a:off x="5686200" y="3062160"/>
            <a:ext cx="1933200" cy="607320"/>
            <a:chOff x="5686200" y="3062160"/>
            <a:chExt cx="1933200" cy="607320"/>
          </a:xfrm>
        </p:grpSpPr>
        <p:sp>
          <p:nvSpPr>
            <p:cNvPr id="479" name="Rectangle 25"/>
            <p:cNvSpPr/>
            <p:nvPr/>
          </p:nvSpPr>
          <p:spPr>
            <a:xfrm>
              <a:off x="5715000" y="3135240"/>
              <a:ext cx="1875600" cy="4755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Text Box 26"/>
            <p:cNvSpPr/>
            <p:nvPr/>
          </p:nvSpPr>
          <p:spPr>
            <a:xfrm>
              <a:off x="5686200" y="3062160"/>
              <a:ext cx="1933200" cy="60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local DNS server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i="1" lang="en-US" sz="1600" spc="-1" strike="noStrike">
                  <a:solidFill>
                    <a:srgbClr val="000099"/>
                  </a:solidFill>
                  <a:latin typeface="Arial"/>
                  <a:ea typeface="MS PGothic"/>
                </a:rPr>
                <a:t>dns.bits-Pilani.ac.in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481" name="Text Box 27"/>
          <p:cNvSpPr/>
          <p:nvPr/>
        </p:nvSpPr>
        <p:spPr>
          <a:xfrm>
            <a:off x="6522840" y="377208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2" name="Text Box 28"/>
          <p:cNvSpPr/>
          <p:nvPr/>
        </p:nvSpPr>
        <p:spPr>
          <a:xfrm>
            <a:off x="7065720" y="143820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3" name="Text Box 29"/>
          <p:cNvSpPr/>
          <p:nvPr/>
        </p:nvSpPr>
        <p:spPr>
          <a:xfrm>
            <a:off x="7503840" y="167652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4" name="Text Box 60"/>
          <p:cNvSpPr/>
          <p:nvPr/>
        </p:nvSpPr>
        <p:spPr>
          <a:xfrm>
            <a:off x="7879320" y="4429080"/>
            <a:ext cx="23922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authoritative DNS server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dns.iitkgp.ac.in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85" name="Text Box 62"/>
          <p:cNvSpPr/>
          <p:nvPr/>
        </p:nvSpPr>
        <p:spPr>
          <a:xfrm>
            <a:off x="7075440" y="378144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6" name="Line 62"/>
          <p:cNvSpPr/>
          <p:nvPr/>
        </p:nvSpPr>
        <p:spPr>
          <a:xfrm flipH="1" flipV="1">
            <a:off x="8377200" y="1333440"/>
            <a:ext cx="599760" cy="741240"/>
          </a:xfrm>
          <a:prstGeom prst="line">
            <a:avLst/>
          </a:prstGeom>
          <a:ln w="28575">
            <a:solidFill>
              <a:srgbClr val="cc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87" name="Picture 137" descr="underline_base"/>
          <p:cNvPicPr/>
          <p:nvPr/>
        </p:nvPicPr>
        <p:blipFill>
          <a:blip r:embed="rId1"/>
          <a:stretch/>
        </p:blipFill>
        <p:spPr>
          <a:xfrm>
            <a:off x="2143080" y="1287360"/>
            <a:ext cx="4112640" cy="172440"/>
          </a:xfrm>
          <a:prstGeom prst="rect">
            <a:avLst/>
          </a:prstGeom>
          <a:ln w="0">
            <a:noFill/>
          </a:ln>
        </p:spPr>
      </p:pic>
      <p:sp>
        <p:nvSpPr>
          <p:cNvPr id="488" name="Rectangle 66"/>
          <p:cNvSpPr/>
          <p:nvPr/>
        </p:nvSpPr>
        <p:spPr>
          <a:xfrm>
            <a:off x="2057400" y="217440"/>
            <a:ext cx="49093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DNS name </a:t>
            </a:r>
            <a:br>
              <a:rPr sz="4000"/>
            </a:b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resolution example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89" name="Text Box 65"/>
          <p:cNvSpPr/>
          <p:nvPr/>
        </p:nvSpPr>
        <p:spPr>
          <a:xfrm>
            <a:off x="9124920" y="2287440"/>
            <a:ext cx="132480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TLD DNS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server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490" name="Group 140"/>
          <p:cNvGrpSpPr/>
          <p:nvPr/>
        </p:nvGrpSpPr>
        <p:grpSpPr>
          <a:xfrm>
            <a:off x="8750160" y="5091120"/>
            <a:ext cx="924840" cy="794520"/>
            <a:chOff x="8750160" y="5091120"/>
            <a:chExt cx="924840" cy="794520"/>
          </a:xfrm>
        </p:grpSpPr>
        <p:pic>
          <p:nvPicPr>
            <p:cNvPr id="491" name="Picture 141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8750160" y="5091120"/>
              <a:ext cx="924840" cy="794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2" name="Freeform 142"/>
            <p:cNvSpPr/>
            <p:nvPr/>
          </p:nvSpPr>
          <p:spPr>
            <a:xfrm>
              <a:off x="8831520" y="5167440"/>
              <a:ext cx="449280" cy="363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3" name="Group 143"/>
          <p:cNvGrpSpPr/>
          <p:nvPr/>
        </p:nvGrpSpPr>
        <p:grpSpPr>
          <a:xfrm>
            <a:off x="6290280" y="4245120"/>
            <a:ext cx="924840" cy="794520"/>
            <a:chOff x="6290280" y="4245120"/>
            <a:chExt cx="924840" cy="794520"/>
          </a:xfrm>
        </p:grpSpPr>
        <p:pic>
          <p:nvPicPr>
            <p:cNvPr id="494" name="Picture 144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6290280" y="4245120"/>
              <a:ext cx="924840" cy="794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5" name="Freeform 145"/>
            <p:cNvSpPr/>
            <p:nvPr/>
          </p:nvSpPr>
          <p:spPr>
            <a:xfrm flipH="1">
              <a:off x="6683400" y="4321440"/>
              <a:ext cx="449280" cy="363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6" name="Group 146"/>
          <p:cNvGrpSpPr/>
          <p:nvPr/>
        </p:nvGrpSpPr>
        <p:grpSpPr>
          <a:xfrm>
            <a:off x="8750160" y="3743280"/>
            <a:ext cx="389880" cy="640800"/>
            <a:chOff x="8750160" y="3743280"/>
            <a:chExt cx="389880" cy="640800"/>
          </a:xfrm>
        </p:grpSpPr>
        <p:sp>
          <p:nvSpPr>
            <p:cNvPr id="497" name="Freeform 147"/>
            <p:cNvSpPr/>
            <p:nvPr/>
          </p:nvSpPr>
          <p:spPr>
            <a:xfrm>
              <a:off x="9059400" y="3744360"/>
              <a:ext cx="76680" cy="611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Rectangle 148"/>
            <p:cNvSpPr/>
            <p:nvPr/>
          </p:nvSpPr>
          <p:spPr>
            <a:xfrm>
              <a:off x="8767800" y="3743280"/>
              <a:ext cx="286560" cy="610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Freeform 149"/>
            <p:cNvSpPr/>
            <p:nvPr/>
          </p:nvSpPr>
          <p:spPr>
            <a:xfrm>
              <a:off x="9073800" y="3781080"/>
              <a:ext cx="45720" cy="5655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Freeform 150"/>
            <p:cNvSpPr/>
            <p:nvPr/>
          </p:nvSpPr>
          <p:spPr>
            <a:xfrm>
              <a:off x="9063720" y="4067640"/>
              <a:ext cx="71280" cy="50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Rectangle 151"/>
            <p:cNvSpPr/>
            <p:nvPr/>
          </p:nvSpPr>
          <p:spPr>
            <a:xfrm>
              <a:off x="8769600" y="381492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02" name="Group 152"/>
            <p:cNvGrpSpPr/>
            <p:nvPr/>
          </p:nvGrpSpPr>
          <p:grpSpPr>
            <a:xfrm>
              <a:off x="8916840" y="3806640"/>
              <a:ext cx="158040" cy="38880"/>
              <a:chOff x="8916840" y="3806640"/>
              <a:chExt cx="158040" cy="38880"/>
            </a:xfrm>
          </p:grpSpPr>
          <p:sp>
            <p:nvSpPr>
              <p:cNvPr id="503" name="AutoShape 153"/>
              <p:cNvSpPr/>
              <p:nvPr/>
            </p:nvSpPr>
            <p:spPr>
              <a:xfrm>
                <a:off x="8916840" y="3806640"/>
                <a:ext cx="15804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AutoShape 154"/>
              <p:cNvSpPr/>
              <p:nvPr/>
            </p:nvSpPr>
            <p:spPr>
              <a:xfrm>
                <a:off x="8920440" y="381132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05" name="Rectangle 155"/>
            <p:cNvSpPr/>
            <p:nvPr/>
          </p:nvSpPr>
          <p:spPr>
            <a:xfrm>
              <a:off x="8774280" y="3900600"/>
              <a:ext cx="1612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06" name="Group 156"/>
            <p:cNvGrpSpPr/>
            <p:nvPr/>
          </p:nvGrpSpPr>
          <p:grpSpPr>
            <a:xfrm>
              <a:off x="8917200" y="3894120"/>
              <a:ext cx="158040" cy="35640"/>
              <a:chOff x="8917200" y="3894120"/>
              <a:chExt cx="158040" cy="35640"/>
            </a:xfrm>
          </p:grpSpPr>
          <p:sp>
            <p:nvSpPr>
              <p:cNvPr id="507" name="AutoShape 157"/>
              <p:cNvSpPr/>
              <p:nvPr/>
            </p:nvSpPr>
            <p:spPr>
              <a:xfrm>
                <a:off x="8917200" y="3894120"/>
                <a:ext cx="158040" cy="35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AutoShape 158"/>
              <p:cNvSpPr/>
              <p:nvPr/>
            </p:nvSpPr>
            <p:spPr>
              <a:xfrm>
                <a:off x="8920080" y="3898800"/>
                <a:ext cx="151560" cy="26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09" name="Rectangle 159"/>
            <p:cNvSpPr/>
            <p:nvPr/>
          </p:nvSpPr>
          <p:spPr>
            <a:xfrm>
              <a:off x="8770680" y="399240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Rectangle 160"/>
            <p:cNvSpPr/>
            <p:nvPr/>
          </p:nvSpPr>
          <p:spPr>
            <a:xfrm>
              <a:off x="8774280" y="4071960"/>
              <a:ext cx="16272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11" name="Group 161"/>
            <p:cNvGrpSpPr/>
            <p:nvPr/>
          </p:nvGrpSpPr>
          <p:grpSpPr>
            <a:xfrm>
              <a:off x="8913960" y="4064040"/>
              <a:ext cx="158040" cy="37440"/>
              <a:chOff x="8913960" y="4064040"/>
              <a:chExt cx="158040" cy="37440"/>
            </a:xfrm>
          </p:grpSpPr>
          <p:sp>
            <p:nvSpPr>
              <p:cNvPr id="512" name="AutoShape 162"/>
              <p:cNvSpPr/>
              <p:nvPr/>
            </p:nvSpPr>
            <p:spPr>
              <a:xfrm>
                <a:off x="8913960" y="4064040"/>
                <a:ext cx="1580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AutoShape 163"/>
              <p:cNvSpPr/>
              <p:nvPr/>
            </p:nvSpPr>
            <p:spPr>
              <a:xfrm>
                <a:off x="8916840" y="406872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4" name="Freeform 164"/>
            <p:cNvSpPr/>
            <p:nvPr/>
          </p:nvSpPr>
          <p:spPr>
            <a:xfrm>
              <a:off x="9064800" y="3990960"/>
              <a:ext cx="71280" cy="496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15" name="Group 165"/>
            <p:cNvGrpSpPr/>
            <p:nvPr/>
          </p:nvGrpSpPr>
          <p:grpSpPr>
            <a:xfrm>
              <a:off x="8913960" y="3983040"/>
              <a:ext cx="159480" cy="37440"/>
              <a:chOff x="8913960" y="3983040"/>
              <a:chExt cx="159480" cy="37440"/>
            </a:xfrm>
          </p:grpSpPr>
          <p:sp>
            <p:nvSpPr>
              <p:cNvPr id="516" name="AutoShape 166"/>
              <p:cNvSpPr/>
              <p:nvPr/>
            </p:nvSpPr>
            <p:spPr>
              <a:xfrm>
                <a:off x="8913960" y="3983040"/>
                <a:ext cx="15948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7" name="AutoShape 167"/>
              <p:cNvSpPr/>
              <p:nvPr/>
            </p:nvSpPr>
            <p:spPr>
              <a:xfrm>
                <a:off x="8917200" y="3987720"/>
                <a:ext cx="15156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8" name="Rectangle 168"/>
            <p:cNvSpPr/>
            <p:nvPr/>
          </p:nvSpPr>
          <p:spPr>
            <a:xfrm>
              <a:off x="9055080" y="3743280"/>
              <a:ext cx="16920" cy="612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Freeform 169"/>
            <p:cNvSpPr/>
            <p:nvPr/>
          </p:nvSpPr>
          <p:spPr>
            <a:xfrm>
              <a:off x="9071640" y="3898080"/>
              <a:ext cx="64080" cy="561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Freeform 170"/>
            <p:cNvSpPr/>
            <p:nvPr/>
          </p:nvSpPr>
          <p:spPr>
            <a:xfrm>
              <a:off x="9072360" y="3810600"/>
              <a:ext cx="66240" cy="633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Oval 171"/>
            <p:cNvSpPr/>
            <p:nvPr/>
          </p:nvSpPr>
          <p:spPr>
            <a:xfrm>
              <a:off x="9128160" y="4327560"/>
              <a:ext cx="11880" cy="248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Freeform 172"/>
            <p:cNvSpPr/>
            <p:nvPr/>
          </p:nvSpPr>
          <p:spPr>
            <a:xfrm>
              <a:off x="9068760" y="4328280"/>
              <a:ext cx="66600" cy="529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AutoShape 173"/>
            <p:cNvSpPr/>
            <p:nvPr/>
          </p:nvSpPr>
          <p:spPr>
            <a:xfrm>
              <a:off x="8750160" y="4345200"/>
              <a:ext cx="327960" cy="388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AutoShape 174"/>
            <p:cNvSpPr/>
            <p:nvPr/>
          </p:nvSpPr>
          <p:spPr>
            <a:xfrm>
              <a:off x="8767800" y="4354560"/>
              <a:ext cx="2930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Oval 175"/>
            <p:cNvSpPr/>
            <p:nvPr/>
          </p:nvSpPr>
          <p:spPr>
            <a:xfrm>
              <a:off x="8796240" y="4265640"/>
              <a:ext cx="4212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Oval 176"/>
            <p:cNvSpPr/>
            <p:nvPr/>
          </p:nvSpPr>
          <p:spPr>
            <a:xfrm>
              <a:off x="8845560" y="4267080"/>
              <a:ext cx="42120" cy="374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Oval 177"/>
            <p:cNvSpPr/>
            <p:nvPr/>
          </p:nvSpPr>
          <p:spPr>
            <a:xfrm>
              <a:off x="8893080" y="4265640"/>
              <a:ext cx="42120" cy="374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Rectangle 178"/>
            <p:cNvSpPr/>
            <p:nvPr/>
          </p:nvSpPr>
          <p:spPr>
            <a:xfrm>
              <a:off x="9002880" y="4119840"/>
              <a:ext cx="23040" cy="202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9" name="Group 212"/>
          <p:cNvGrpSpPr/>
          <p:nvPr/>
        </p:nvGrpSpPr>
        <p:grpSpPr>
          <a:xfrm>
            <a:off x="6746760" y="2230560"/>
            <a:ext cx="389880" cy="640440"/>
            <a:chOff x="6746760" y="2230560"/>
            <a:chExt cx="389880" cy="640440"/>
          </a:xfrm>
        </p:grpSpPr>
        <p:sp>
          <p:nvSpPr>
            <p:cNvPr id="530" name="Freeform 213"/>
            <p:cNvSpPr/>
            <p:nvPr/>
          </p:nvSpPr>
          <p:spPr>
            <a:xfrm>
              <a:off x="7056000" y="2231640"/>
              <a:ext cx="76680" cy="611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Rectangle 214"/>
            <p:cNvSpPr/>
            <p:nvPr/>
          </p:nvSpPr>
          <p:spPr>
            <a:xfrm>
              <a:off x="6764400" y="2230560"/>
              <a:ext cx="286560" cy="610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Freeform 215"/>
            <p:cNvSpPr/>
            <p:nvPr/>
          </p:nvSpPr>
          <p:spPr>
            <a:xfrm>
              <a:off x="7070400" y="2268360"/>
              <a:ext cx="45720" cy="5655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Freeform 216"/>
            <p:cNvSpPr/>
            <p:nvPr/>
          </p:nvSpPr>
          <p:spPr>
            <a:xfrm>
              <a:off x="7060320" y="2554560"/>
              <a:ext cx="71280" cy="50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Rectangle 217"/>
            <p:cNvSpPr/>
            <p:nvPr/>
          </p:nvSpPr>
          <p:spPr>
            <a:xfrm>
              <a:off x="6766200" y="230184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35" name="Group 218"/>
            <p:cNvGrpSpPr/>
            <p:nvPr/>
          </p:nvGrpSpPr>
          <p:grpSpPr>
            <a:xfrm>
              <a:off x="6913440" y="2293920"/>
              <a:ext cx="158040" cy="38880"/>
              <a:chOff x="6913440" y="2293920"/>
              <a:chExt cx="158040" cy="38880"/>
            </a:xfrm>
          </p:grpSpPr>
          <p:sp>
            <p:nvSpPr>
              <p:cNvPr id="536" name="AutoShape 219"/>
              <p:cNvSpPr/>
              <p:nvPr/>
            </p:nvSpPr>
            <p:spPr>
              <a:xfrm>
                <a:off x="6913440" y="2293920"/>
                <a:ext cx="15804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AutoShape 220"/>
              <p:cNvSpPr/>
              <p:nvPr/>
            </p:nvSpPr>
            <p:spPr>
              <a:xfrm>
                <a:off x="6916680" y="229860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8" name="Rectangle 221"/>
            <p:cNvSpPr/>
            <p:nvPr/>
          </p:nvSpPr>
          <p:spPr>
            <a:xfrm>
              <a:off x="6770880" y="2387520"/>
              <a:ext cx="1612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39" name="Group 222"/>
            <p:cNvGrpSpPr/>
            <p:nvPr/>
          </p:nvGrpSpPr>
          <p:grpSpPr>
            <a:xfrm>
              <a:off x="6913800" y="2381040"/>
              <a:ext cx="158040" cy="35640"/>
              <a:chOff x="6913800" y="2381040"/>
              <a:chExt cx="158040" cy="35640"/>
            </a:xfrm>
          </p:grpSpPr>
          <p:sp>
            <p:nvSpPr>
              <p:cNvPr id="540" name="AutoShape 223"/>
              <p:cNvSpPr/>
              <p:nvPr/>
            </p:nvSpPr>
            <p:spPr>
              <a:xfrm>
                <a:off x="6913800" y="2381040"/>
                <a:ext cx="158040" cy="35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AutoShape 224"/>
              <p:cNvSpPr/>
              <p:nvPr/>
            </p:nvSpPr>
            <p:spPr>
              <a:xfrm>
                <a:off x="6916680" y="2386080"/>
                <a:ext cx="151560" cy="26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2" name="Rectangle 225"/>
            <p:cNvSpPr/>
            <p:nvPr/>
          </p:nvSpPr>
          <p:spPr>
            <a:xfrm>
              <a:off x="6767280" y="247968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Rectangle 226"/>
            <p:cNvSpPr/>
            <p:nvPr/>
          </p:nvSpPr>
          <p:spPr>
            <a:xfrm>
              <a:off x="6770880" y="2559240"/>
              <a:ext cx="16272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44" name="Group 227"/>
            <p:cNvGrpSpPr/>
            <p:nvPr/>
          </p:nvGrpSpPr>
          <p:grpSpPr>
            <a:xfrm>
              <a:off x="6910200" y="2550960"/>
              <a:ext cx="158040" cy="37440"/>
              <a:chOff x="6910200" y="2550960"/>
              <a:chExt cx="158040" cy="37440"/>
            </a:xfrm>
          </p:grpSpPr>
          <p:sp>
            <p:nvSpPr>
              <p:cNvPr id="545" name="AutoShape 228"/>
              <p:cNvSpPr/>
              <p:nvPr/>
            </p:nvSpPr>
            <p:spPr>
              <a:xfrm>
                <a:off x="6910200" y="2550960"/>
                <a:ext cx="1580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AutoShape 229"/>
              <p:cNvSpPr/>
              <p:nvPr/>
            </p:nvSpPr>
            <p:spPr>
              <a:xfrm>
                <a:off x="6913440" y="255564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7" name="Freeform 230"/>
            <p:cNvSpPr/>
            <p:nvPr/>
          </p:nvSpPr>
          <p:spPr>
            <a:xfrm>
              <a:off x="7061400" y="2477880"/>
              <a:ext cx="71280" cy="496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48" name="Group 231"/>
            <p:cNvGrpSpPr/>
            <p:nvPr/>
          </p:nvGrpSpPr>
          <p:grpSpPr>
            <a:xfrm>
              <a:off x="6910200" y="2470320"/>
              <a:ext cx="159480" cy="37440"/>
              <a:chOff x="6910200" y="2470320"/>
              <a:chExt cx="159480" cy="37440"/>
            </a:xfrm>
          </p:grpSpPr>
          <p:sp>
            <p:nvSpPr>
              <p:cNvPr id="549" name="AutoShape 232"/>
              <p:cNvSpPr/>
              <p:nvPr/>
            </p:nvSpPr>
            <p:spPr>
              <a:xfrm>
                <a:off x="6910200" y="2470320"/>
                <a:ext cx="15948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" name="AutoShape 233"/>
              <p:cNvSpPr/>
              <p:nvPr/>
            </p:nvSpPr>
            <p:spPr>
              <a:xfrm>
                <a:off x="6913800" y="2475000"/>
                <a:ext cx="15156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51" name="Rectangle 234"/>
            <p:cNvSpPr/>
            <p:nvPr/>
          </p:nvSpPr>
          <p:spPr>
            <a:xfrm>
              <a:off x="7051680" y="2230560"/>
              <a:ext cx="16920" cy="612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Freeform 235"/>
            <p:cNvSpPr/>
            <p:nvPr/>
          </p:nvSpPr>
          <p:spPr>
            <a:xfrm>
              <a:off x="7068240" y="2385000"/>
              <a:ext cx="64080" cy="561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Freeform 236"/>
            <p:cNvSpPr/>
            <p:nvPr/>
          </p:nvSpPr>
          <p:spPr>
            <a:xfrm>
              <a:off x="7068960" y="2297520"/>
              <a:ext cx="66240" cy="633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Oval 237"/>
            <p:cNvSpPr/>
            <p:nvPr/>
          </p:nvSpPr>
          <p:spPr>
            <a:xfrm>
              <a:off x="7124760" y="2814480"/>
              <a:ext cx="11880" cy="248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Freeform 238"/>
            <p:cNvSpPr/>
            <p:nvPr/>
          </p:nvSpPr>
          <p:spPr>
            <a:xfrm>
              <a:off x="7065360" y="2815200"/>
              <a:ext cx="66600" cy="529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AutoShape 239"/>
            <p:cNvSpPr/>
            <p:nvPr/>
          </p:nvSpPr>
          <p:spPr>
            <a:xfrm>
              <a:off x="6746760" y="2832120"/>
              <a:ext cx="327960" cy="388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AutoShape 240"/>
            <p:cNvSpPr/>
            <p:nvPr/>
          </p:nvSpPr>
          <p:spPr>
            <a:xfrm>
              <a:off x="6764400" y="2841480"/>
              <a:ext cx="2930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Oval 241"/>
            <p:cNvSpPr/>
            <p:nvPr/>
          </p:nvSpPr>
          <p:spPr>
            <a:xfrm>
              <a:off x="6792840" y="2752560"/>
              <a:ext cx="4212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Oval 242"/>
            <p:cNvSpPr/>
            <p:nvPr/>
          </p:nvSpPr>
          <p:spPr>
            <a:xfrm>
              <a:off x="6842160" y="2754360"/>
              <a:ext cx="42120" cy="374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Oval 243"/>
            <p:cNvSpPr/>
            <p:nvPr/>
          </p:nvSpPr>
          <p:spPr>
            <a:xfrm>
              <a:off x="6889680" y="2752560"/>
              <a:ext cx="42120" cy="374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Rectangle 244"/>
            <p:cNvSpPr/>
            <p:nvPr/>
          </p:nvSpPr>
          <p:spPr>
            <a:xfrm>
              <a:off x="6999120" y="2606760"/>
              <a:ext cx="23040" cy="202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2" name="Group 245"/>
          <p:cNvGrpSpPr/>
          <p:nvPr/>
        </p:nvGrpSpPr>
        <p:grpSpPr>
          <a:xfrm>
            <a:off x="7900920" y="968400"/>
            <a:ext cx="389880" cy="640440"/>
            <a:chOff x="7900920" y="968400"/>
            <a:chExt cx="389880" cy="640440"/>
          </a:xfrm>
        </p:grpSpPr>
        <p:sp>
          <p:nvSpPr>
            <p:cNvPr id="563" name="Freeform 246"/>
            <p:cNvSpPr/>
            <p:nvPr/>
          </p:nvSpPr>
          <p:spPr>
            <a:xfrm>
              <a:off x="8210160" y="969480"/>
              <a:ext cx="76680" cy="611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Rectangle 247"/>
            <p:cNvSpPr/>
            <p:nvPr/>
          </p:nvSpPr>
          <p:spPr>
            <a:xfrm>
              <a:off x="7918560" y="968400"/>
              <a:ext cx="286560" cy="610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Freeform 248"/>
            <p:cNvSpPr/>
            <p:nvPr/>
          </p:nvSpPr>
          <p:spPr>
            <a:xfrm>
              <a:off x="8224560" y="1006200"/>
              <a:ext cx="45720" cy="5655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Freeform 249"/>
            <p:cNvSpPr/>
            <p:nvPr/>
          </p:nvSpPr>
          <p:spPr>
            <a:xfrm>
              <a:off x="8214480" y="1292400"/>
              <a:ext cx="71280" cy="50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Rectangle 250"/>
            <p:cNvSpPr/>
            <p:nvPr/>
          </p:nvSpPr>
          <p:spPr>
            <a:xfrm>
              <a:off x="7920000" y="103968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68" name="Group 251"/>
            <p:cNvGrpSpPr/>
            <p:nvPr/>
          </p:nvGrpSpPr>
          <p:grpSpPr>
            <a:xfrm>
              <a:off x="8067600" y="1031760"/>
              <a:ext cx="158040" cy="38880"/>
              <a:chOff x="8067600" y="1031760"/>
              <a:chExt cx="158040" cy="38880"/>
            </a:xfrm>
          </p:grpSpPr>
          <p:sp>
            <p:nvSpPr>
              <p:cNvPr id="569" name="AutoShape 252"/>
              <p:cNvSpPr/>
              <p:nvPr/>
            </p:nvSpPr>
            <p:spPr>
              <a:xfrm>
                <a:off x="8067600" y="1031760"/>
                <a:ext cx="15804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0" name="AutoShape 253"/>
              <p:cNvSpPr/>
              <p:nvPr/>
            </p:nvSpPr>
            <p:spPr>
              <a:xfrm>
                <a:off x="8070840" y="103644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1" name="Rectangle 254"/>
            <p:cNvSpPr/>
            <p:nvPr/>
          </p:nvSpPr>
          <p:spPr>
            <a:xfrm>
              <a:off x="7924680" y="1125360"/>
              <a:ext cx="1612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72" name="Group 255"/>
            <p:cNvGrpSpPr/>
            <p:nvPr/>
          </p:nvGrpSpPr>
          <p:grpSpPr>
            <a:xfrm>
              <a:off x="8067600" y="1119240"/>
              <a:ext cx="158040" cy="35640"/>
              <a:chOff x="8067600" y="1119240"/>
              <a:chExt cx="158040" cy="35640"/>
            </a:xfrm>
          </p:grpSpPr>
          <p:sp>
            <p:nvSpPr>
              <p:cNvPr id="573" name="AutoShape 256"/>
              <p:cNvSpPr/>
              <p:nvPr/>
            </p:nvSpPr>
            <p:spPr>
              <a:xfrm>
                <a:off x="8067600" y="1119240"/>
                <a:ext cx="158040" cy="35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4" name="AutoShape 257"/>
              <p:cNvSpPr/>
              <p:nvPr/>
            </p:nvSpPr>
            <p:spPr>
              <a:xfrm>
                <a:off x="8070840" y="1123920"/>
                <a:ext cx="151560" cy="26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5" name="Rectangle 258"/>
            <p:cNvSpPr/>
            <p:nvPr/>
          </p:nvSpPr>
          <p:spPr>
            <a:xfrm>
              <a:off x="7921440" y="121752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Rectangle 259"/>
            <p:cNvSpPr/>
            <p:nvPr/>
          </p:nvSpPr>
          <p:spPr>
            <a:xfrm>
              <a:off x="7924680" y="1297080"/>
              <a:ext cx="16272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77" name="Group 260"/>
            <p:cNvGrpSpPr/>
            <p:nvPr/>
          </p:nvGrpSpPr>
          <p:grpSpPr>
            <a:xfrm>
              <a:off x="8064360" y="1289160"/>
              <a:ext cx="158040" cy="37440"/>
              <a:chOff x="8064360" y="1289160"/>
              <a:chExt cx="158040" cy="37440"/>
            </a:xfrm>
          </p:grpSpPr>
          <p:sp>
            <p:nvSpPr>
              <p:cNvPr id="578" name="AutoShape 261"/>
              <p:cNvSpPr/>
              <p:nvPr/>
            </p:nvSpPr>
            <p:spPr>
              <a:xfrm>
                <a:off x="8064360" y="1289160"/>
                <a:ext cx="1580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9" name="AutoShape 262"/>
              <p:cNvSpPr/>
              <p:nvPr/>
            </p:nvSpPr>
            <p:spPr>
              <a:xfrm>
                <a:off x="8067600" y="129384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0" name="Freeform 263"/>
            <p:cNvSpPr/>
            <p:nvPr/>
          </p:nvSpPr>
          <p:spPr>
            <a:xfrm>
              <a:off x="8215560" y="1216080"/>
              <a:ext cx="71280" cy="496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81" name="Group 264"/>
            <p:cNvGrpSpPr/>
            <p:nvPr/>
          </p:nvGrpSpPr>
          <p:grpSpPr>
            <a:xfrm>
              <a:off x="8064360" y="1208160"/>
              <a:ext cx="159480" cy="37440"/>
              <a:chOff x="8064360" y="1208160"/>
              <a:chExt cx="159480" cy="37440"/>
            </a:xfrm>
          </p:grpSpPr>
          <p:sp>
            <p:nvSpPr>
              <p:cNvPr id="582" name="AutoShape 265"/>
              <p:cNvSpPr/>
              <p:nvPr/>
            </p:nvSpPr>
            <p:spPr>
              <a:xfrm>
                <a:off x="8064360" y="1208160"/>
                <a:ext cx="15948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3" name="AutoShape 266"/>
              <p:cNvSpPr/>
              <p:nvPr/>
            </p:nvSpPr>
            <p:spPr>
              <a:xfrm>
                <a:off x="8067600" y="1212840"/>
                <a:ext cx="15156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4" name="Rectangle 267"/>
            <p:cNvSpPr/>
            <p:nvPr/>
          </p:nvSpPr>
          <p:spPr>
            <a:xfrm>
              <a:off x="8205840" y="968400"/>
              <a:ext cx="16920" cy="612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Freeform 268"/>
            <p:cNvSpPr/>
            <p:nvPr/>
          </p:nvSpPr>
          <p:spPr>
            <a:xfrm>
              <a:off x="8222040" y="1123200"/>
              <a:ext cx="64080" cy="561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Freeform 269"/>
            <p:cNvSpPr/>
            <p:nvPr/>
          </p:nvSpPr>
          <p:spPr>
            <a:xfrm>
              <a:off x="8223120" y="1035720"/>
              <a:ext cx="66240" cy="633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Oval 270"/>
            <p:cNvSpPr/>
            <p:nvPr/>
          </p:nvSpPr>
          <p:spPr>
            <a:xfrm>
              <a:off x="8278920" y="1552320"/>
              <a:ext cx="11880" cy="248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Freeform 271"/>
            <p:cNvSpPr/>
            <p:nvPr/>
          </p:nvSpPr>
          <p:spPr>
            <a:xfrm>
              <a:off x="8219520" y="1553400"/>
              <a:ext cx="66600" cy="529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AutoShape 272"/>
            <p:cNvSpPr/>
            <p:nvPr/>
          </p:nvSpPr>
          <p:spPr>
            <a:xfrm>
              <a:off x="7900920" y="1569960"/>
              <a:ext cx="327960" cy="388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AutoShape 273"/>
            <p:cNvSpPr/>
            <p:nvPr/>
          </p:nvSpPr>
          <p:spPr>
            <a:xfrm>
              <a:off x="7918560" y="1579320"/>
              <a:ext cx="2930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Oval 274"/>
            <p:cNvSpPr/>
            <p:nvPr/>
          </p:nvSpPr>
          <p:spPr>
            <a:xfrm>
              <a:off x="7947000" y="1490760"/>
              <a:ext cx="4212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Oval 275"/>
            <p:cNvSpPr/>
            <p:nvPr/>
          </p:nvSpPr>
          <p:spPr>
            <a:xfrm>
              <a:off x="7996320" y="1492200"/>
              <a:ext cx="42120" cy="374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Oval 276"/>
            <p:cNvSpPr/>
            <p:nvPr/>
          </p:nvSpPr>
          <p:spPr>
            <a:xfrm>
              <a:off x="8043840" y="1490760"/>
              <a:ext cx="42120" cy="374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Rectangle 277"/>
            <p:cNvSpPr/>
            <p:nvPr/>
          </p:nvSpPr>
          <p:spPr>
            <a:xfrm>
              <a:off x="8153280" y="1344600"/>
              <a:ext cx="23040" cy="202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5" name="Group 311"/>
          <p:cNvGrpSpPr/>
          <p:nvPr/>
        </p:nvGrpSpPr>
        <p:grpSpPr>
          <a:xfrm>
            <a:off x="8717040" y="2220840"/>
            <a:ext cx="389880" cy="640800"/>
            <a:chOff x="8717040" y="2220840"/>
            <a:chExt cx="389880" cy="640800"/>
          </a:xfrm>
        </p:grpSpPr>
        <p:sp>
          <p:nvSpPr>
            <p:cNvPr id="596" name="Freeform 312"/>
            <p:cNvSpPr/>
            <p:nvPr/>
          </p:nvSpPr>
          <p:spPr>
            <a:xfrm>
              <a:off x="9025920" y="2221920"/>
              <a:ext cx="76680" cy="611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Rectangle 313"/>
            <p:cNvSpPr/>
            <p:nvPr/>
          </p:nvSpPr>
          <p:spPr>
            <a:xfrm>
              <a:off x="8734680" y="2220840"/>
              <a:ext cx="286560" cy="610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Freeform 314"/>
            <p:cNvSpPr/>
            <p:nvPr/>
          </p:nvSpPr>
          <p:spPr>
            <a:xfrm>
              <a:off x="9040680" y="2258640"/>
              <a:ext cx="45720" cy="5655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Freeform 315"/>
            <p:cNvSpPr/>
            <p:nvPr/>
          </p:nvSpPr>
          <p:spPr>
            <a:xfrm>
              <a:off x="9030600" y="2545200"/>
              <a:ext cx="71280" cy="50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Rectangle 316"/>
            <p:cNvSpPr/>
            <p:nvPr/>
          </p:nvSpPr>
          <p:spPr>
            <a:xfrm>
              <a:off x="8736120" y="229248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01" name="Group 317"/>
            <p:cNvGrpSpPr/>
            <p:nvPr/>
          </p:nvGrpSpPr>
          <p:grpSpPr>
            <a:xfrm>
              <a:off x="8883720" y="2284200"/>
              <a:ext cx="158040" cy="38880"/>
              <a:chOff x="8883720" y="2284200"/>
              <a:chExt cx="158040" cy="38880"/>
            </a:xfrm>
          </p:grpSpPr>
          <p:sp>
            <p:nvSpPr>
              <p:cNvPr id="602" name="AutoShape 318"/>
              <p:cNvSpPr/>
              <p:nvPr/>
            </p:nvSpPr>
            <p:spPr>
              <a:xfrm>
                <a:off x="8883720" y="2284200"/>
                <a:ext cx="15804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3" name="AutoShape 319"/>
              <p:cNvSpPr/>
              <p:nvPr/>
            </p:nvSpPr>
            <p:spPr>
              <a:xfrm>
                <a:off x="8886600" y="228924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04" name="Rectangle 320"/>
            <p:cNvSpPr/>
            <p:nvPr/>
          </p:nvSpPr>
          <p:spPr>
            <a:xfrm>
              <a:off x="8740800" y="2378160"/>
              <a:ext cx="1612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05" name="Group 321"/>
            <p:cNvGrpSpPr/>
            <p:nvPr/>
          </p:nvGrpSpPr>
          <p:grpSpPr>
            <a:xfrm>
              <a:off x="8883720" y="2371680"/>
              <a:ext cx="158040" cy="35640"/>
              <a:chOff x="8883720" y="2371680"/>
              <a:chExt cx="158040" cy="35640"/>
            </a:xfrm>
          </p:grpSpPr>
          <p:sp>
            <p:nvSpPr>
              <p:cNvPr id="606" name="AutoShape 322"/>
              <p:cNvSpPr/>
              <p:nvPr/>
            </p:nvSpPr>
            <p:spPr>
              <a:xfrm>
                <a:off x="8883720" y="2371680"/>
                <a:ext cx="158040" cy="35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" name="AutoShape 323"/>
              <p:cNvSpPr/>
              <p:nvPr/>
            </p:nvSpPr>
            <p:spPr>
              <a:xfrm>
                <a:off x="8886960" y="2376360"/>
                <a:ext cx="151560" cy="26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08" name="Rectangle 324"/>
            <p:cNvSpPr/>
            <p:nvPr/>
          </p:nvSpPr>
          <p:spPr>
            <a:xfrm>
              <a:off x="8737560" y="246996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Rectangle 325"/>
            <p:cNvSpPr/>
            <p:nvPr/>
          </p:nvSpPr>
          <p:spPr>
            <a:xfrm>
              <a:off x="8740800" y="2549520"/>
              <a:ext cx="16272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0" name="Group 326"/>
            <p:cNvGrpSpPr/>
            <p:nvPr/>
          </p:nvGrpSpPr>
          <p:grpSpPr>
            <a:xfrm>
              <a:off x="8880480" y="2541600"/>
              <a:ext cx="158040" cy="37440"/>
              <a:chOff x="8880480" y="2541600"/>
              <a:chExt cx="158040" cy="37440"/>
            </a:xfrm>
          </p:grpSpPr>
          <p:sp>
            <p:nvSpPr>
              <p:cNvPr id="611" name="AutoShape 327"/>
              <p:cNvSpPr/>
              <p:nvPr/>
            </p:nvSpPr>
            <p:spPr>
              <a:xfrm>
                <a:off x="8880480" y="2541600"/>
                <a:ext cx="1580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2" name="AutoShape 328"/>
              <p:cNvSpPr/>
              <p:nvPr/>
            </p:nvSpPr>
            <p:spPr>
              <a:xfrm>
                <a:off x="8883720" y="254628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3" name="Freeform 329"/>
            <p:cNvSpPr/>
            <p:nvPr/>
          </p:nvSpPr>
          <p:spPr>
            <a:xfrm>
              <a:off x="9031680" y="2468520"/>
              <a:ext cx="71280" cy="496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4" name="Group 330"/>
            <p:cNvGrpSpPr/>
            <p:nvPr/>
          </p:nvGrpSpPr>
          <p:grpSpPr>
            <a:xfrm>
              <a:off x="8880480" y="2460600"/>
              <a:ext cx="159480" cy="37440"/>
              <a:chOff x="8880480" y="2460600"/>
              <a:chExt cx="159480" cy="37440"/>
            </a:xfrm>
          </p:grpSpPr>
          <p:sp>
            <p:nvSpPr>
              <p:cNvPr id="615" name="AutoShape 331"/>
              <p:cNvSpPr/>
              <p:nvPr/>
            </p:nvSpPr>
            <p:spPr>
              <a:xfrm>
                <a:off x="8880480" y="2460600"/>
                <a:ext cx="15948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6" name="AutoShape 332"/>
              <p:cNvSpPr/>
              <p:nvPr/>
            </p:nvSpPr>
            <p:spPr>
              <a:xfrm>
                <a:off x="8883720" y="2465280"/>
                <a:ext cx="15156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7" name="Rectangle 333"/>
            <p:cNvSpPr/>
            <p:nvPr/>
          </p:nvSpPr>
          <p:spPr>
            <a:xfrm>
              <a:off x="9021600" y="2220840"/>
              <a:ext cx="16920" cy="612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Freeform 334"/>
            <p:cNvSpPr/>
            <p:nvPr/>
          </p:nvSpPr>
          <p:spPr>
            <a:xfrm>
              <a:off x="9038160" y="2375640"/>
              <a:ext cx="64080" cy="561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Freeform 335"/>
            <p:cNvSpPr/>
            <p:nvPr/>
          </p:nvSpPr>
          <p:spPr>
            <a:xfrm>
              <a:off x="9038880" y="2288160"/>
              <a:ext cx="66240" cy="633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Oval 336"/>
            <p:cNvSpPr/>
            <p:nvPr/>
          </p:nvSpPr>
          <p:spPr>
            <a:xfrm>
              <a:off x="9095040" y="2805120"/>
              <a:ext cx="11880" cy="248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Freeform 337"/>
            <p:cNvSpPr/>
            <p:nvPr/>
          </p:nvSpPr>
          <p:spPr>
            <a:xfrm>
              <a:off x="9035280" y="2805840"/>
              <a:ext cx="66600" cy="529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AutoShape 338"/>
            <p:cNvSpPr/>
            <p:nvPr/>
          </p:nvSpPr>
          <p:spPr>
            <a:xfrm>
              <a:off x="8717040" y="2822760"/>
              <a:ext cx="327960" cy="388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AutoShape 339"/>
            <p:cNvSpPr/>
            <p:nvPr/>
          </p:nvSpPr>
          <p:spPr>
            <a:xfrm>
              <a:off x="8734680" y="2832120"/>
              <a:ext cx="2930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Oval 340"/>
            <p:cNvSpPr/>
            <p:nvPr/>
          </p:nvSpPr>
          <p:spPr>
            <a:xfrm>
              <a:off x="8763120" y="2743200"/>
              <a:ext cx="4212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Oval 341"/>
            <p:cNvSpPr/>
            <p:nvPr/>
          </p:nvSpPr>
          <p:spPr>
            <a:xfrm>
              <a:off x="8812440" y="2744640"/>
              <a:ext cx="42120" cy="374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Oval 342"/>
            <p:cNvSpPr/>
            <p:nvPr/>
          </p:nvSpPr>
          <p:spPr>
            <a:xfrm>
              <a:off x="8859600" y="2743200"/>
              <a:ext cx="42120" cy="374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Rectangle 343"/>
            <p:cNvSpPr/>
            <p:nvPr/>
          </p:nvSpPr>
          <p:spPr>
            <a:xfrm>
              <a:off x="8969400" y="2597400"/>
              <a:ext cx="23040" cy="202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LibreOffice/7.3.7.2$Linux_X86_64 LibreOffice_project/30$Build-2</Application>
  <AppVersion>15.0000</AppVersion>
  <Words>1225</Words>
  <Paragraphs>280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2024-01-30T06:39:11Z</dcterms:created>
  <dc:creator>Sougata SEN</dc:creator>
  <dc:description/>
  <dc:language>en-IN</dc:language>
  <cp:lastModifiedBy/>
  <dcterms:modified xsi:type="dcterms:W3CDTF">2024-03-09T01:16:30Z</dcterms:modified>
  <cp:revision>6</cp:revision>
  <dc:subject/>
  <dc:title>Chapter 2: outline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Widescreen</vt:lpwstr>
  </property>
  <property fmtid="{D5CDD505-2E9C-101B-9397-08002B2CF9AE}" pid="4" name="Slides">
    <vt:i4>16</vt:i4>
  </property>
</Properties>
</file>